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1" r:id="rId3"/>
    <p:sldId id="272" r:id="rId4"/>
    <p:sldId id="285" r:id="rId5"/>
    <p:sldId id="286" r:id="rId6"/>
    <p:sldId id="299" r:id="rId7"/>
    <p:sldId id="287" r:id="rId8"/>
    <p:sldId id="288" r:id="rId9"/>
    <p:sldId id="301" r:id="rId10"/>
    <p:sldId id="289" r:id="rId11"/>
    <p:sldId id="320" r:id="rId12"/>
    <p:sldId id="300" r:id="rId13"/>
    <p:sldId id="302" r:id="rId14"/>
    <p:sldId id="304" r:id="rId15"/>
    <p:sldId id="303" r:id="rId16"/>
    <p:sldId id="310" r:id="rId17"/>
    <p:sldId id="307" r:id="rId18"/>
    <p:sldId id="306" r:id="rId19"/>
    <p:sldId id="296" r:id="rId20"/>
    <p:sldId id="297" r:id="rId21"/>
    <p:sldId id="298" r:id="rId22"/>
    <p:sldId id="309" r:id="rId23"/>
    <p:sldId id="293" r:id="rId24"/>
    <p:sldId id="294" r:id="rId25"/>
    <p:sldId id="295" r:id="rId26"/>
    <p:sldId id="312" r:id="rId27"/>
    <p:sldId id="313" r:id="rId28"/>
    <p:sldId id="314" r:id="rId29"/>
    <p:sldId id="315" r:id="rId30"/>
    <p:sldId id="318" r:id="rId31"/>
    <p:sldId id="316" r:id="rId32"/>
    <p:sldId id="319" r:id="rId33"/>
    <p:sldId id="317" r:id="rId34"/>
    <p:sldId id="311" r:id="rId35"/>
    <p:sldId id="291" r:id="rId36"/>
    <p:sldId id="292" r:id="rId37"/>
    <p:sldId id="281"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6FA71-A602-4CEB-B674-BB74C1B5643E}" type="datetimeFigureOut">
              <a:rPr lang="en-US" smtClean="0"/>
              <a:t>6/28/2013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8F77F-8D20-4C8C-90DE-CC250804D5D3}" type="slidenum">
              <a:rPr lang="en-US" smtClean="0"/>
              <a:t>‹#›</a:t>
            </a:fld>
            <a:endParaRPr lang="en-US"/>
          </a:p>
        </p:txBody>
      </p:sp>
    </p:spTree>
    <p:extLst>
      <p:ext uri="{BB962C8B-B14F-4D97-AF65-F5344CB8AC3E}">
        <p14:creationId xmlns:p14="http://schemas.microsoft.com/office/powerpoint/2010/main" val="330764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12:30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3894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23</a:t>
            </a:fld>
            <a:endParaRPr lang="en-US"/>
          </a:p>
        </p:txBody>
      </p:sp>
    </p:spTree>
    <p:extLst>
      <p:ext uri="{BB962C8B-B14F-4D97-AF65-F5344CB8AC3E}">
        <p14:creationId xmlns:p14="http://schemas.microsoft.com/office/powerpoint/2010/main" val="77564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24</a:t>
            </a:fld>
            <a:endParaRPr lang="en-US"/>
          </a:p>
        </p:txBody>
      </p:sp>
    </p:spTree>
    <p:extLst>
      <p:ext uri="{BB962C8B-B14F-4D97-AF65-F5344CB8AC3E}">
        <p14:creationId xmlns:p14="http://schemas.microsoft.com/office/powerpoint/2010/main" val="23049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25</a:t>
            </a:fld>
            <a:endParaRPr lang="en-US"/>
          </a:p>
        </p:txBody>
      </p:sp>
    </p:spTree>
    <p:extLst>
      <p:ext uri="{BB962C8B-B14F-4D97-AF65-F5344CB8AC3E}">
        <p14:creationId xmlns:p14="http://schemas.microsoft.com/office/powerpoint/2010/main" val="404661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0895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F4667-54C2-42E8-BA66-A7A09F55E3ED}" type="slidenum">
              <a:rPr lang="en-US" smtClean="0"/>
              <a:t>36</a:t>
            </a:fld>
            <a:endParaRPr lang="en-US"/>
          </a:p>
        </p:txBody>
      </p:sp>
    </p:spTree>
    <p:extLst>
      <p:ext uri="{BB962C8B-B14F-4D97-AF65-F5344CB8AC3E}">
        <p14:creationId xmlns:p14="http://schemas.microsoft.com/office/powerpoint/2010/main" val="259826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941647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12:31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33857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12:30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9556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6/28/2013 12:30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6870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4</a:t>
            </a:fld>
            <a:endParaRPr lang="en-US"/>
          </a:p>
        </p:txBody>
      </p:sp>
    </p:spTree>
    <p:extLst>
      <p:ext uri="{BB962C8B-B14F-4D97-AF65-F5344CB8AC3E}">
        <p14:creationId xmlns:p14="http://schemas.microsoft.com/office/powerpoint/2010/main" val="66596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10</a:t>
            </a:fld>
            <a:endParaRPr lang="en-US"/>
          </a:p>
        </p:txBody>
      </p:sp>
    </p:spTree>
    <p:extLst>
      <p:ext uri="{BB962C8B-B14F-4D97-AF65-F5344CB8AC3E}">
        <p14:creationId xmlns:p14="http://schemas.microsoft.com/office/powerpoint/2010/main" val="102840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16</a:t>
            </a:fld>
            <a:endParaRPr lang="en-US"/>
          </a:p>
        </p:txBody>
      </p:sp>
    </p:spTree>
    <p:extLst>
      <p:ext uri="{BB962C8B-B14F-4D97-AF65-F5344CB8AC3E}">
        <p14:creationId xmlns:p14="http://schemas.microsoft.com/office/powerpoint/2010/main" val="205466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9623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21</a:t>
            </a:fld>
            <a:endParaRPr lang="en-US"/>
          </a:p>
        </p:txBody>
      </p:sp>
    </p:spTree>
    <p:extLst>
      <p:ext uri="{BB962C8B-B14F-4D97-AF65-F5344CB8AC3E}">
        <p14:creationId xmlns:p14="http://schemas.microsoft.com/office/powerpoint/2010/main" val="272434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22</a:t>
            </a:fld>
            <a:endParaRPr lang="en-US"/>
          </a:p>
        </p:txBody>
      </p:sp>
    </p:spTree>
    <p:extLst>
      <p:ext uri="{BB962C8B-B14F-4D97-AF65-F5344CB8AC3E}">
        <p14:creationId xmlns:p14="http://schemas.microsoft.com/office/powerpoint/2010/main" val="89188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7E79B7-AD3B-4031-9E0F-06A423013215}"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42081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79B7-AD3B-4031-9E0F-06A423013215}"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56604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79B7-AD3B-4031-9E0F-06A423013215}"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02274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10419372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16919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1652" y="3874163"/>
            <a:ext cx="10100494"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356620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73503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034838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E79B7-AD3B-4031-9E0F-06A423013215}"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68227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E79B7-AD3B-4031-9E0F-06A423013215}"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09763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E79B7-AD3B-4031-9E0F-06A423013215}"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51939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E79B7-AD3B-4031-9E0F-06A423013215}" type="datetimeFigureOut">
              <a:rPr lang="en-US" smtClean="0"/>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428782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E79B7-AD3B-4031-9E0F-06A423013215}" type="datetimeFigureOut">
              <a:rPr lang="en-US" smtClean="0"/>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19419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79B7-AD3B-4031-9E0F-06A423013215}" type="datetimeFigureOut">
              <a:rPr lang="en-US" smtClean="0"/>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94522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E79B7-AD3B-4031-9E0F-06A423013215}"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268008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E79B7-AD3B-4031-9E0F-06A423013215}"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1CBC1-A411-43AD-A77F-7FFBAF7723C0}" type="slidenum">
              <a:rPr lang="en-US" smtClean="0"/>
              <a:t>‹#›</a:t>
            </a:fld>
            <a:endParaRPr lang="en-US"/>
          </a:p>
        </p:txBody>
      </p:sp>
    </p:spTree>
    <p:extLst>
      <p:ext uri="{BB962C8B-B14F-4D97-AF65-F5344CB8AC3E}">
        <p14:creationId xmlns:p14="http://schemas.microsoft.com/office/powerpoint/2010/main" val="36186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E79B7-AD3B-4031-9E0F-06A423013215}" type="datetimeFigureOut">
              <a:rPr lang="en-US" smtClean="0"/>
              <a:t>6/28/2013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1CBC1-A411-43AD-A77F-7FFBAF7723C0}" type="slidenum">
              <a:rPr lang="en-US" smtClean="0"/>
              <a:t>‹#›</a:t>
            </a:fld>
            <a:endParaRPr lang="en-US"/>
          </a:p>
        </p:txBody>
      </p:sp>
    </p:spTree>
    <p:extLst>
      <p:ext uri="{BB962C8B-B14F-4D97-AF65-F5344CB8AC3E}">
        <p14:creationId xmlns:p14="http://schemas.microsoft.com/office/powerpoint/2010/main" val="35443853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184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4" name="Rectangle 3"/>
          <p:cNvSpPr/>
          <p:nvPr/>
        </p:nvSpPr>
        <p:spPr bwMode="auto">
          <a:xfrm>
            <a:off x="3491140" y="1548100"/>
            <a:ext cx="2168255" cy="412602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VM Template</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6096848" y="1548100"/>
            <a:ext cx="5827919" cy="4126028"/>
          </a:xfrm>
          <a:prstGeom prst="rect">
            <a:avLst/>
          </a:prstGeom>
          <a:solidFill>
            <a:schemeClr val="bg2">
              <a:lumMod val="75000"/>
              <a:lumOff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Template</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69947" y="1554279"/>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Hardware Profile</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469947" y="2671298"/>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Guest OS Profile</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469947" y="3788317"/>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Application Profile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469947" y="4905337"/>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SQL Server Profile</a:t>
            </a: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6648456" y="2451564"/>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7085908" y="3023893"/>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7637516" y="3468626"/>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cxnSp>
        <p:nvCxnSpPr>
          <p:cNvPr id="5" name="Straight Arrow Connector 4"/>
          <p:cNvCxnSpPr>
            <a:endCxn id="20" idx="1"/>
          </p:cNvCxnSpPr>
          <p:nvPr/>
        </p:nvCxnSpPr>
        <p:spPr>
          <a:xfrm flipV="1">
            <a:off x="5659396" y="4233050"/>
            <a:ext cx="1978120" cy="22933"/>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9533" y="1909872"/>
            <a:ext cx="551606" cy="541692"/>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p:cNvCxnSpPr>
          <p:nvPr/>
        </p:nvCxnSpPr>
        <p:spPr>
          <a:xfrm flipV="1">
            <a:off x="2939533" y="4782871"/>
            <a:ext cx="551606" cy="506862"/>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a:off x="2939533" y="3055694"/>
            <a:ext cx="551606" cy="314560"/>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p:cNvCxnSpPr>
          <p:nvPr/>
        </p:nvCxnSpPr>
        <p:spPr>
          <a:xfrm flipV="1">
            <a:off x="2939533" y="3980412"/>
            <a:ext cx="551606" cy="192301"/>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091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5" grpId="0" animBg="1"/>
      <p:bldP spid="14"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a:t>
            </a:r>
            <a:r>
              <a:rPr lang="en-US" smtClean="0"/>
              <a:t>Blocks Tour</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787601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lstStyle/>
          <a:p>
            <a:r>
              <a:rPr lang="en-US" dirty="0" smtClean="0"/>
              <a:t>Service Implementation</a:t>
            </a:r>
            <a:endParaRPr lang="en-US" dirty="0"/>
          </a:p>
        </p:txBody>
      </p:sp>
    </p:spTree>
    <p:extLst>
      <p:ext uri="{BB962C8B-B14F-4D97-AF65-F5344CB8AC3E}">
        <p14:creationId xmlns:p14="http://schemas.microsoft.com/office/powerpoint/2010/main" val="28633232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a:t>
            </a:r>
            <a:endParaRPr lang="en-US" dirty="0"/>
          </a:p>
        </p:txBody>
      </p:sp>
      <p:sp>
        <p:nvSpPr>
          <p:cNvPr id="4" name="Content Placeholder 3"/>
          <p:cNvSpPr>
            <a:spLocks noGrp="1"/>
          </p:cNvSpPr>
          <p:nvPr>
            <p:ph idx="1"/>
          </p:nvPr>
        </p:nvSpPr>
        <p:spPr/>
        <p:txBody>
          <a:bodyPr>
            <a:normAutofit lnSpcReduction="10000"/>
          </a:bodyPr>
          <a:lstStyle/>
          <a:p>
            <a:r>
              <a:rPr lang="en-US" dirty="0" smtClean="0"/>
              <a:t>Determine Requirements</a:t>
            </a:r>
          </a:p>
          <a:p>
            <a:pPr lvl="1"/>
            <a:r>
              <a:rPr lang="en-US" dirty="0" smtClean="0"/>
              <a:t>Machine</a:t>
            </a:r>
          </a:p>
          <a:p>
            <a:pPr lvl="1"/>
            <a:r>
              <a:rPr lang="en-US" dirty="0" smtClean="0"/>
              <a:t>Application</a:t>
            </a:r>
          </a:p>
          <a:p>
            <a:pPr lvl="1"/>
            <a:r>
              <a:rPr lang="en-US" dirty="0" smtClean="0"/>
              <a:t>Tier</a:t>
            </a:r>
          </a:p>
          <a:p>
            <a:pPr lvl="1"/>
            <a:r>
              <a:rPr lang="en-US" dirty="0" smtClean="0"/>
              <a:t>Networking</a:t>
            </a:r>
          </a:p>
          <a:p>
            <a:r>
              <a:rPr lang="en-US" dirty="0" smtClean="0"/>
              <a:t>Prepare Resources</a:t>
            </a:r>
          </a:p>
          <a:p>
            <a:r>
              <a:rPr lang="en-US" dirty="0" smtClean="0"/>
              <a:t>Build Templates</a:t>
            </a:r>
          </a:p>
          <a:p>
            <a:r>
              <a:rPr lang="en-US" dirty="0" smtClean="0"/>
              <a:t>Add Scripts</a:t>
            </a:r>
          </a:p>
          <a:p>
            <a:r>
              <a:rPr lang="en-US" dirty="0" smtClean="0"/>
              <a:t>Test and Validate</a:t>
            </a:r>
          </a:p>
          <a:p>
            <a:r>
              <a:rPr lang="en-US" dirty="0" smtClean="0"/>
              <a:t>Deploy</a:t>
            </a:r>
          </a:p>
        </p:txBody>
      </p:sp>
    </p:spTree>
    <p:extLst>
      <p:ext uri="{BB962C8B-B14F-4D97-AF65-F5344CB8AC3E}">
        <p14:creationId xmlns:p14="http://schemas.microsoft.com/office/powerpoint/2010/main" val="721764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Template Creation</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78687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Resource Preparation</a:t>
            </a:r>
          </a:p>
          <a:p>
            <a:r>
              <a:rPr lang="en-US" dirty="0" smtClean="0"/>
              <a:t>Generalization and Service Settings</a:t>
            </a:r>
          </a:p>
          <a:p>
            <a:endParaRPr lang="en-US" dirty="0"/>
          </a:p>
        </p:txBody>
      </p:sp>
    </p:spTree>
    <p:extLst>
      <p:ext uri="{BB962C8B-B14F-4D97-AF65-F5344CB8AC3E}">
        <p14:creationId xmlns:p14="http://schemas.microsoft.com/office/powerpoint/2010/main" val="3674018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Generalizing</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931371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Templates</a:t>
            </a:r>
            <a:endParaRPr lang="en-US" dirty="0"/>
          </a:p>
        </p:txBody>
      </p:sp>
      <p:sp>
        <p:nvSpPr>
          <p:cNvPr id="3" name="Content Placeholder 2"/>
          <p:cNvSpPr>
            <a:spLocks noGrp="1"/>
          </p:cNvSpPr>
          <p:nvPr>
            <p:ph idx="1"/>
          </p:nvPr>
        </p:nvSpPr>
        <p:spPr/>
        <p:txBody>
          <a:bodyPr/>
          <a:lstStyle/>
          <a:p>
            <a:r>
              <a:rPr lang="en-US" dirty="0"/>
              <a:t>Exporting Template</a:t>
            </a:r>
          </a:p>
          <a:p>
            <a:r>
              <a:rPr lang="en-US" dirty="0"/>
              <a:t>Importing Templates</a:t>
            </a:r>
          </a:p>
          <a:p>
            <a:endParaRPr lang="en-US" dirty="0"/>
          </a:p>
        </p:txBody>
      </p:sp>
    </p:spTree>
    <p:extLst>
      <p:ext uri="{BB962C8B-B14F-4D97-AF65-F5344CB8AC3E}">
        <p14:creationId xmlns:p14="http://schemas.microsoft.com/office/powerpoint/2010/main" val="1147476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Importing and Exporting</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210803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lstStyle/>
          <a:p>
            <a:r>
              <a:rPr lang="en-US" dirty="0" smtClean="0"/>
              <a:t>Service Lifecycle</a:t>
            </a:r>
            <a:endParaRPr lang="en-US" dirty="0"/>
          </a:p>
        </p:txBody>
      </p:sp>
    </p:spTree>
    <p:extLst>
      <p:ext uri="{BB962C8B-B14F-4D97-AF65-F5344CB8AC3E}">
        <p14:creationId xmlns:p14="http://schemas.microsoft.com/office/powerpoint/2010/main" val="12395002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Deploying Applications in Microsoft System Center 2012 - Virtual Machine Manager Using Services</a:t>
            </a:r>
          </a:p>
        </p:txBody>
      </p:sp>
      <p:sp>
        <p:nvSpPr>
          <p:cNvPr id="5" name="Text Placeholder 4"/>
          <p:cNvSpPr>
            <a:spLocks noGrp="1"/>
          </p:cNvSpPr>
          <p:nvPr>
            <p:ph type="body" sz="quarter" idx="12"/>
          </p:nvPr>
        </p:nvSpPr>
        <p:spPr/>
        <p:txBody>
          <a:bodyPr/>
          <a:lstStyle/>
          <a:p>
            <a:r>
              <a:rPr lang="en-US" dirty="0" smtClean="0"/>
              <a:t>Kurt Scherer</a:t>
            </a:r>
          </a:p>
          <a:p>
            <a:r>
              <a:rPr lang="en-US" dirty="0" smtClean="0"/>
              <a:t>Program Manager</a:t>
            </a:r>
          </a:p>
          <a:p>
            <a:r>
              <a:rPr lang="en-US" dirty="0" smtClean="0"/>
              <a:t>Microsoft</a:t>
            </a:r>
            <a:endParaRPr lang="en-US" dirty="0"/>
          </a:p>
        </p:txBody>
      </p:sp>
      <p:sp>
        <p:nvSpPr>
          <p:cNvPr id="9" name="Text Placeholder 8"/>
          <p:cNvSpPr>
            <a:spLocks noGrp="1"/>
          </p:cNvSpPr>
          <p:nvPr>
            <p:ph type="body" sz="quarter" idx="13"/>
          </p:nvPr>
        </p:nvSpPr>
        <p:spPr/>
        <p:txBody>
          <a:bodyPr/>
          <a:lstStyle/>
          <a:p>
            <a:r>
              <a:rPr lang="en-US" dirty="0" smtClean="0"/>
              <a:t>MDC-B203</a:t>
            </a:r>
            <a:endParaRPr lang="en-US" dirty="0"/>
          </a:p>
        </p:txBody>
      </p:sp>
    </p:spTree>
    <p:extLst>
      <p:ext uri="{BB962C8B-B14F-4D97-AF65-F5344CB8AC3E}">
        <p14:creationId xmlns:p14="http://schemas.microsoft.com/office/powerpoint/2010/main" val="30887881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Service Lifecycle Management</a:t>
            </a:r>
            <a:endParaRPr lang="en-US" dirty="0">
              <a:solidFill>
                <a:schemeClr val="tx1"/>
              </a:solidFill>
            </a:endParaRPr>
          </a:p>
        </p:txBody>
      </p:sp>
      <p:sp>
        <p:nvSpPr>
          <p:cNvPr id="10" name="Freeform 9"/>
          <p:cNvSpPr/>
          <p:nvPr/>
        </p:nvSpPr>
        <p:spPr>
          <a:xfrm>
            <a:off x="526279" y="2717101"/>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Create Template</a:t>
            </a:r>
            <a:endParaRPr lang="en-US" sz="2300" b="0" kern="1200" dirty="0"/>
          </a:p>
        </p:txBody>
      </p:sp>
      <p:sp>
        <p:nvSpPr>
          <p:cNvPr id="11" name="Freeform 10"/>
          <p:cNvSpPr/>
          <p:nvPr/>
        </p:nvSpPr>
        <p:spPr>
          <a:xfrm>
            <a:off x="2577855" y="3045353"/>
            <a:ext cx="395394" cy="462537"/>
          </a:xfrm>
          <a:custGeom>
            <a:avLst/>
            <a:gdLst>
              <a:gd name="connsiteX0" fmla="*/ 0 w 395394"/>
              <a:gd name="connsiteY0" fmla="*/ 92507 h 462537"/>
              <a:gd name="connsiteX1" fmla="*/ 197697 w 395394"/>
              <a:gd name="connsiteY1" fmla="*/ 92507 h 462537"/>
              <a:gd name="connsiteX2" fmla="*/ 197697 w 395394"/>
              <a:gd name="connsiteY2" fmla="*/ 0 h 462537"/>
              <a:gd name="connsiteX3" fmla="*/ 395394 w 395394"/>
              <a:gd name="connsiteY3" fmla="*/ 231269 h 462537"/>
              <a:gd name="connsiteX4" fmla="*/ 197697 w 395394"/>
              <a:gd name="connsiteY4" fmla="*/ 462537 h 462537"/>
              <a:gd name="connsiteX5" fmla="*/ 197697 w 395394"/>
              <a:gd name="connsiteY5" fmla="*/ 370030 h 462537"/>
              <a:gd name="connsiteX6" fmla="*/ 0 w 395394"/>
              <a:gd name="connsiteY6" fmla="*/ 370030 h 462537"/>
              <a:gd name="connsiteX7" fmla="*/ 0 w 395394"/>
              <a:gd name="connsiteY7" fmla="*/ 92507 h 4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4" h="462537">
                <a:moveTo>
                  <a:pt x="0" y="92507"/>
                </a:moveTo>
                <a:lnTo>
                  <a:pt x="197697" y="92507"/>
                </a:lnTo>
                <a:lnTo>
                  <a:pt x="197697" y="0"/>
                </a:lnTo>
                <a:lnTo>
                  <a:pt x="395394" y="231269"/>
                </a:lnTo>
                <a:lnTo>
                  <a:pt x="197697" y="462537"/>
                </a:lnTo>
                <a:lnTo>
                  <a:pt x="197697" y="370030"/>
                </a:lnTo>
                <a:lnTo>
                  <a:pt x="0" y="370030"/>
                </a:lnTo>
                <a:lnTo>
                  <a:pt x="0" y="92507"/>
                </a:lnTo>
                <a:close/>
              </a:path>
            </a:pathLst>
          </a:custGeom>
          <a:solidFill>
            <a:schemeClr val="accent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0" tIns="92507" rIns="118618" bIns="92507" numCol="1" spcCol="1270" anchor="ctr" anchorCtr="0">
            <a:noAutofit/>
          </a:bodyPr>
          <a:lstStyle/>
          <a:p>
            <a:pPr lvl="0" algn="ctr" defTabSz="800100">
              <a:lnSpc>
                <a:spcPct val="90000"/>
              </a:lnSpc>
              <a:spcBef>
                <a:spcPct val="0"/>
              </a:spcBef>
              <a:spcAft>
                <a:spcPct val="35000"/>
              </a:spcAft>
            </a:pPr>
            <a:endParaRPr lang="en-US" sz="1800" b="0" kern="1200"/>
          </a:p>
        </p:txBody>
      </p:sp>
      <p:sp>
        <p:nvSpPr>
          <p:cNvPr id="12" name="Freeform 11"/>
          <p:cNvSpPr/>
          <p:nvPr/>
        </p:nvSpPr>
        <p:spPr>
          <a:xfrm>
            <a:off x="3133447" y="2729864"/>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rgbClr r="0" g="0" b="0"/>
          </a:fillRef>
          <a:effectRef idx="2">
            <a:schemeClr val="accent2">
              <a:hueOff val="-3792664"/>
              <a:satOff val="0"/>
              <a:lumOff val="-1176"/>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Customize Deployment</a:t>
            </a:r>
          </a:p>
        </p:txBody>
      </p:sp>
      <p:sp>
        <p:nvSpPr>
          <p:cNvPr id="13" name="Freeform 12"/>
          <p:cNvSpPr/>
          <p:nvPr/>
        </p:nvSpPr>
        <p:spPr>
          <a:xfrm>
            <a:off x="5188953" y="3045353"/>
            <a:ext cx="395394" cy="462537"/>
          </a:xfrm>
          <a:custGeom>
            <a:avLst/>
            <a:gdLst>
              <a:gd name="connsiteX0" fmla="*/ 0 w 395394"/>
              <a:gd name="connsiteY0" fmla="*/ 92507 h 462537"/>
              <a:gd name="connsiteX1" fmla="*/ 197697 w 395394"/>
              <a:gd name="connsiteY1" fmla="*/ 92507 h 462537"/>
              <a:gd name="connsiteX2" fmla="*/ 197697 w 395394"/>
              <a:gd name="connsiteY2" fmla="*/ 0 h 462537"/>
              <a:gd name="connsiteX3" fmla="*/ 395394 w 395394"/>
              <a:gd name="connsiteY3" fmla="*/ 231269 h 462537"/>
              <a:gd name="connsiteX4" fmla="*/ 197697 w 395394"/>
              <a:gd name="connsiteY4" fmla="*/ 462537 h 462537"/>
              <a:gd name="connsiteX5" fmla="*/ 197697 w 395394"/>
              <a:gd name="connsiteY5" fmla="*/ 370030 h 462537"/>
              <a:gd name="connsiteX6" fmla="*/ 0 w 395394"/>
              <a:gd name="connsiteY6" fmla="*/ 370030 h 462537"/>
              <a:gd name="connsiteX7" fmla="*/ 0 w 395394"/>
              <a:gd name="connsiteY7" fmla="*/ 92507 h 4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4" h="462537">
                <a:moveTo>
                  <a:pt x="0" y="92507"/>
                </a:moveTo>
                <a:lnTo>
                  <a:pt x="197697" y="92507"/>
                </a:lnTo>
                <a:lnTo>
                  <a:pt x="197697" y="0"/>
                </a:lnTo>
                <a:lnTo>
                  <a:pt x="395394" y="231269"/>
                </a:lnTo>
                <a:lnTo>
                  <a:pt x="197697" y="462537"/>
                </a:lnTo>
                <a:lnTo>
                  <a:pt x="197697" y="370030"/>
                </a:lnTo>
                <a:lnTo>
                  <a:pt x="0" y="370030"/>
                </a:lnTo>
                <a:lnTo>
                  <a:pt x="0" y="92507"/>
                </a:lnTo>
                <a:close/>
              </a:path>
            </a:pathLst>
          </a:custGeom>
          <a:solidFill>
            <a:schemeClr val="accent1"/>
          </a:solidFill>
        </p:spPr>
        <p:style>
          <a:lnRef idx="0">
            <a:schemeClr val="lt1">
              <a:hueOff val="0"/>
              <a:satOff val="0"/>
              <a:lumOff val="0"/>
              <a:alphaOff val="0"/>
            </a:schemeClr>
          </a:lnRef>
          <a:fillRef idx="3">
            <a:scrgbClr r="0" g="0" b="0"/>
          </a:fillRef>
          <a:effectRef idx="2">
            <a:schemeClr val="accent2">
              <a:hueOff val="-7585328"/>
              <a:satOff val="0"/>
              <a:lumOff val="-2352"/>
              <a:alphaOff val="0"/>
            </a:schemeClr>
          </a:effectRef>
          <a:fontRef idx="minor">
            <a:schemeClr val="lt1"/>
          </a:fontRef>
        </p:style>
        <p:txBody>
          <a:bodyPr spcFirstLastPara="0" vert="horz" wrap="square" lIns="0" tIns="92507" rIns="118618" bIns="92507" numCol="1" spcCol="1270" anchor="ctr" anchorCtr="0">
            <a:noAutofit/>
          </a:bodyPr>
          <a:lstStyle/>
          <a:p>
            <a:pPr lvl="0" algn="ctr" defTabSz="800100">
              <a:lnSpc>
                <a:spcPct val="90000"/>
              </a:lnSpc>
              <a:spcBef>
                <a:spcPct val="0"/>
              </a:spcBef>
              <a:spcAft>
                <a:spcPct val="35000"/>
              </a:spcAft>
            </a:pPr>
            <a:endParaRPr lang="en-US" sz="1800" b="0" kern="1200"/>
          </a:p>
        </p:txBody>
      </p:sp>
      <p:sp>
        <p:nvSpPr>
          <p:cNvPr id="14" name="Freeform 13"/>
          <p:cNvSpPr/>
          <p:nvPr/>
        </p:nvSpPr>
        <p:spPr>
          <a:xfrm>
            <a:off x="5771116" y="2717101"/>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rgbClr r="0" g="0" b="0"/>
          </a:fillRef>
          <a:effectRef idx="2">
            <a:schemeClr val="accent2">
              <a:hueOff val="-7585328"/>
              <a:satOff val="0"/>
              <a:lumOff val="-2352"/>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Deploy</a:t>
            </a:r>
          </a:p>
        </p:txBody>
      </p:sp>
      <p:sp>
        <p:nvSpPr>
          <p:cNvPr id="17" name="Freeform 16"/>
          <p:cNvSpPr/>
          <p:nvPr/>
        </p:nvSpPr>
        <p:spPr>
          <a:xfrm>
            <a:off x="8405120" y="2729864"/>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997" tIns="154997" rIns="154997" bIns="154997" numCol="1" spcCol="1270" anchor="ctr" anchorCtr="0">
            <a:noAutofit/>
          </a:bodyPr>
          <a:lstStyle/>
          <a:p>
            <a:pPr lvl="0" algn="ctr" defTabSz="1155700">
              <a:lnSpc>
                <a:spcPct val="90000"/>
              </a:lnSpc>
              <a:spcBef>
                <a:spcPct val="0"/>
              </a:spcBef>
              <a:spcAft>
                <a:spcPct val="35000"/>
              </a:spcAft>
            </a:pPr>
            <a:r>
              <a:rPr lang="en-US" sz="2600" kern="1200" dirty="0" smtClean="0"/>
              <a:t>Service Instance</a:t>
            </a:r>
            <a:endParaRPr lang="en-US" sz="2600" kern="1200" dirty="0"/>
          </a:p>
        </p:txBody>
      </p:sp>
      <p:sp>
        <p:nvSpPr>
          <p:cNvPr id="18" name="Freeform 17"/>
          <p:cNvSpPr/>
          <p:nvPr/>
        </p:nvSpPr>
        <p:spPr>
          <a:xfrm>
            <a:off x="9748610" y="4650740"/>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rgbClr r="0" g="0" b="0"/>
          </a:fillRef>
          <a:effectRef idx="0">
            <a:schemeClr val="accent2">
              <a:hueOff val="-3792664"/>
              <a:satOff val="0"/>
              <a:lumOff val="-1176"/>
              <a:alphaOff val="0"/>
            </a:schemeClr>
          </a:effectRef>
          <a:fontRef idx="minor">
            <a:schemeClr val="lt1"/>
          </a:fontRef>
        </p:style>
        <p:txBody>
          <a:bodyPr spcFirstLastPara="0" vert="horz" wrap="square" lIns="151187" tIns="151187" rIns="151187" bIns="151187" numCol="1" spcCol="1270" anchor="ctr" anchorCtr="0">
            <a:noAutofit/>
          </a:bodyPr>
          <a:lstStyle/>
          <a:p>
            <a:pPr lvl="0" algn="ctr" defTabSz="1111250">
              <a:lnSpc>
                <a:spcPct val="90000"/>
              </a:lnSpc>
              <a:spcBef>
                <a:spcPct val="0"/>
              </a:spcBef>
              <a:spcAft>
                <a:spcPct val="35000"/>
              </a:spcAft>
            </a:pPr>
            <a:r>
              <a:rPr lang="en-US" sz="2500" kern="1200" dirty="0" smtClean="0"/>
              <a:t>Update Template</a:t>
            </a:r>
            <a:endParaRPr lang="en-US" sz="2500" kern="1200" dirty="0"/>
          </a:p>
        </p:txBody>
      </p:sp>
      <p:sp>
        <p:nvSpPr>
          <p:cNvPr id="19" name="Freeform 18"/>
          <p:cNvSpPr/>
          <p:nvPr/>
        </p:nvSpPr>
        <p:spPr>
          <a:xfrm>
            <a:off x="7061629" y="4650740"/>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rgbClr r="0" g="0" b="0"/>
          </a:fillRef>
          <a:effectRef idx="0">
            <a:schemeClr val="accent2">
              <a:hueOff val="-7585328"/>
              <a:satOff val="0"/>
              <a:lumOff val="-2352"/>
              <a:alphaOff val="0"/>
            </a:schemeClr>
          </a:effectRef>
          <a:fontRef idx="minor">
            <a:schemeClr val="lt1"/>
          </a:fontRef>
        </p:style>
        <p:txBody>
          <a:bodyPr spcFirstLastPara="0" vert="horz" wrap="square" lIns="151187" tIns="151187" rIns="151187" bIns="151187" numCol="1" spcCol="1270" anchor="ctr" anchorCtr="0">
            <a:noAutofit/>
          </a:bodyPr>
          <a:lstStyle/>
          <a:p>
            <a:pPr lvl="0" algn="ctr" defTabSz="1111250">
              <a:lnSpc>
                <a:spcPct val="90000"/>
              </a:lnSpc>
              <a:spcBef>
                <a:spcPct val="0"/>
              </a:spcBef>
              <a:spcAft>
                <a:spcPct val="35000"/>
              </a:spcAft>
            </a:pPr>
            <a:r>
              <a:rPr lang="en-US" sz="2500" kern="1200" dirty="0" smtClean="0"/>
              <a:t>Apply</a:t>
            </a:r>
            <a:endParaRPr lang="en-US" sz="2500" kern="1200" dirty="0"/>
          </a:p>
        </p:txBody>
      </p:sp>
      <p:grpSp>
        <p:nvGrpSpPr>
          <p:cNvPr id="5" name="Group 4"/>
          <p:cNvGrpSpPr/>
          <p:nvPr/>
        </p:nvGrpSpPr>
        <p:grpSpPr>
          <a:xfrm>
            <a:off x="7822955" y="3022658"/>
            <a:ext cx="395395" cy="462537"/>
            <a:chOff x="1543581" y="931423"/>
            <a:chExt cx="296588" cy="346952"/>
          </a:xfrm>
          <a:solidFill>
            <a:schemeClr val="accent1"/>
          </a:solidFill>
        </p:grpSpPr>
        <p:sp>
          <p:nvSpPr>
            <p:cNvPr id="6" name="Right Arrow 5"/>
            <p:cNvSpPr/>
            <p:nvPr/>
          </p:nvSpPr>
          <p:spPr>
            <a:xfrm>
              <a:off x="1543581" y="931423"/>
              <a:ext cx="296588" cy="346952"/>
            </a:xfrm>
            <a:prstGeom prst="rightArrow">
              <a:avLst>
                <a:gd name="adj1" fmla="val 60000"/>
                <a:gd name="adj2" fmla="val 5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ight Arrow 4"/>
            <p:cNvSpPr/>
            <p:nvPr/>
          </p:nvSpPr>
          <p:spPr>
            <a:xfrm>
              <a:off x="1543581" y="1000813"/>
              <a:ext cx="207612" cy="2081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70337">
                <a:lnSpc>
                  <a:spcPct val="90000"/>
                </a:lnSpc>
                <a:spcBef>
                  <a:spcPct val="0"/>
                </a:spcBef>
                <a:spcAft>
                  <a:spcPct val="35000"/>
                </a:spcAft>
              </a:pPr>
              <a:endParaRPr lang="en-US" sz="1733"/>
            </a:p>
          </p:txBody>
        </p:sp>
      </p:grpSp>
      <p:sp>
        <p:nvSpPr>
          <p:cNvPr id="20" name="Right Arrow 19"/>
          <p:cNvSpPr/>
          <p:nvPr/>
        </p:nvSpPr>
        <p:spPr bwMode="auto">
          <a:xfrm rot="3960683">
            <a:off x="10060398" y="4007647"/>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rot="10800000">
            <a:off x="9107573" y="4899014"/>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rot="18179890">
            <a:off x="8303290" y="4007646"/>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Freeform 22"/>
          <p:cNvSpPr/>
          <p:nvPr/>
        </p:nvSpPr>
        <p:spPr>
          <a:xfrm>
            <a:off x="8405119" y="2728616"/>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1"/>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997" tIns="154997" rIns="154997" bIns="154997" numCol="1" spcCol="1270" anchor="ctr" anchorCtr="0">
            <a:noAutofit/>
          </a:bodyPr>
          <a:lstStyle/>
          <a:p>
            <a:pPr lvl="0" algn="ctr" defTabSz="1155700">
              <a:lnSpc>
                <a:spcPct val="90000"/>
              </a:lnSpc>
              <a:spcBef>
                <a:spcPct val="0"/>
              </a:spcBef>
              <a:spcAft>
                <a:spcPct val="35000"/>
              </a:spcAft>
            </a:pPr>
            <a:r>
              <a:rPr lang="en-US" sz="2600" kern="1200" dirty="0" smtClean="0"/>
              <a:t>Service Instance</a:t>
            </a:r>
            <a:endParaRPr lang="en-US" sz="2600" kern="1200" dirty="0"/>
          </a:p>
        </p:txBody>
      </p:sp>
    </p:spTree>
    <p:custDataLst>
      <p:tags r:id="rId1"/>
    </p:custDataLst>
    <p:extLst>
      <p:ext uri="{BB962C8B-B14F-4D97-AF65-F5344CB8AC3E}">
        <p14:creationId xmlns:p14="http://schemas.microsoft.com/office/powerpoint/2010/main" val="2657377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par>
                          <p:cTn id="58" fill="hold">
                            <p:stCondLst>
                              <p:cond delay="500"/>
                            </p:stCondLst>
                            <p:childTnLst>
                              <p:par>
                                <p:cTn id="59" presetID="10" presetClass="exit" presetSubtype="0" fill="hold" grpId="1" nodeType="after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7" grpId="0" animBg="1"/>
      <p:bldP spid="17" grpId="1"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9220551" y="1371057"/>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9" name="Rectangle 68"/>
          <p:cNvSpPr/>
          <p:nvPr/>
        </p:nvSpPr>
        <p:spPr bwMode="auto">
          <a:xfrm>
            <a:off x="6462119" y="1371057"/>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Guest</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3150318" y="1371599"/>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Host</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0"/>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Deployment Process</a:t>
            </a:r>
            <a:endParaRPr lang="en-US" dirty="0"/>
          </a:p>
        </p:txBody>
      </p:sp>
      <p:sp>
        <p:nvSpPr>
          <p:cNvPr id="7" name="Donut 6"/>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 name="Rectangle 7"/>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ounded Rectangle 8"/>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10030509" y="572565"/>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654963"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457518" y="572565"/>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5" name="Rectangle 14"/>
          <p:cNvSpPr/>
          <p:nvPr/>
        </p:nvSpPr>
        <p:spPr>
          <a:xfrm>
            <a:off x="6738922" y="3253159"/>
            <a:ext cx="1726506"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Pre-Install GCE</a:t>
            </a:r>
          </a:p>
        </p:txBody>
      </p:sp>
      <p:sp>
        <p:nvSpPr>
          <p:cNvPr id="16" name="Rectangle 15"/>
          <p:cNvSpPr/>
          <p:nvPr/>
        </p:nvSpPr>
        <p:spPr>
          <a:xfrm>
            <a:off x="6784033" y="4838033"/>
            <a:ext cx="1726506"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9504616" y="3270726"/>
            <a:ext cx="1726506" cy="598602"/>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Pre-Install GCE</a:t>
            </a:r>
          </a:p>
        </p:txBody>
      </p:sp>
      <p:sp>
        <p:nvSpPr>
          <p:cNvPr id="18" name="Rectangle 17"/>
          <p:cNvSpPr/>
          <p:nvPr/>
        </p:nvSpPr>
        <p:spPr>
          <a:xfrm>
            <a:off x="9504616" y="4858554"/>
            <a:ext cx="1726506"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sp>
        <p:nvSpPr>
          <p:cNvPr id="19" name="Rectangle 18"/>
          <p:cNvSpPr/>
          <p:nvPr/>
        </p:nvSpPr>
        <p:spPr>
          <a:xfrm>
            <a:off x="624363"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0" name="Rectangle 19"/>
          <p:cNvSpPr/>
          <p:nvPr/>
        </p:nvSpPr>
        <p:spPr>
          <a:xfrm>
            <a:off x="3430065" y="1641170"/>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Create New VM from Template</a:t>
            </a:r>
          </a:p>
        </p:txBody>
      </p:sp>
      <p:sp>
        <p:nvSpPr>
          <p:cNvPr id="21" name="Rectangle 20"/>
          <p:cNvSpPr/>
          <p:nvPr/>
        </p:nvSpPr>
        <p:spPr>
          <a:xfrm>
            <a:off x="3430066" y="491813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sp>
        <p:nvSpPr>
          <p:cNvPr id="22" name="Rectangle 21"/>
          <p:cNvSpPr/>
          <p:nvPr/>
        </p:nvSpPr>
        <p:spPr>
          <a:xfrm>
            <a:off x="9504616" y="4073599"/>
            <a:ext cx="1726506" cy="608447"/>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Install Application</a:t>
            </a:r>
          </a:p>
        </p:txBody>
      </p:sp>
      <p:cxnSp>
        <p:nvCxnSpPr>
          <p:cNvPr id="26" name="Straight Arrow Connector 25"/>
          <p:cNvCxnSpPr>
            <a:endCxn id="20" idx="1"/>
          </p:cNvCxnSpPr>
          <p:nvPr/>
        </p:nvCxnSpPr>
        <p:spPr>
          <a:xfrm flipV="1">
            <a:off x="2350869" y="1958685"/>
            <a:ext cx="1079196" cy="81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0" idx="2"/>
            <a:endCxn id="35" idx="0"/>
          </p:cNvCxnSpPr>
          <p:nvPr/>
        </p:nvCxnSpPr>
        <p:spPr>
          <a:xfrm>
            <a:off x="4293318" y="2276200"/>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5" idx="3"/>
            <a:endCxn id="17" idx="1"/>
          </p:cNvCxnSpPr>
          <p:nvPr/>
        </p:nvCxnSpPr>
        <p:spPr>
          <a:xfrm flipV="1">
            <a:off x="8465428" y="3570027"/>
            <a:ext cx="1039188" cy="6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2"/>
            <a:endCxn id="22" idx="0"/>
          </p:cNvCxnSpPr>
          <p:nvPr/>
        </p:nvCxnSpPr>
        <p:spPr>
          <a:xfrm>
            <a:off x="10367869" y="3869328"/>
            <a:ext cx="0" cy="2042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2" idx="2"/>
            <a:endCxn id="18" idx="0"/>
          </p:cNvCxnSpPr>
          <p:nvPr/>
        </p:nvCxnSpPr>
        <p:spPr>
          <a:xfrm>
            <a:off x="10367869" y="4682046"/>
            <a:ext cx="0" cy="1765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8" idx="1"/>
            <a:endCxn id="16" idx="3"/>
          </p:cNvCxnSpPr>
          <p:nvPr/>
        </p:nvCxnSpPr>
        <p:spPr>
          <a:xfrm flipH="1">
            <a:off x="8510539" y="5162778"/>
            <a:ext cx="994077" cy="6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1"/>
            <a:endCxn id="21" idx="3"/>
          </p:cNvCxnSpPr>
          <p:nvPr/>
        </p:nvCxnSpPr>
        <p:spPr>
          <a:xfrm flipH="1">
            <a:off x="5156572" y="5163424"/>
            <a:ext cx="1627461" cy="56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350870" y="5169121"/>
            <a:ext cx="1079196"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3430066" y="245319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Power On and Wait for VM</a:t>
            </a:r>
          </a:p>
        </p:txBody>
      </p:sp>
      <p:sp>
        <p:nvSpPr>
          <p:cNvPr id="36" name="Rectangle 35"/>
          <p:cNvSpPr/>
          <p:nvPr/>
        </p:nvSpPr>
        <p:spPr>
          <a:xfrm>
            <a:off x="6738922" y="2452656"/>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Install VMM guest agent</a:t>
            </a:r>
          </a:p>
        </p:txBody>
      </p:sp>
      <p:cxnSp>
        <p:nvCxnSpPr>
          <p:cNvPr id="37" name="Straight Arrow Connector 36"/>
          <p:cNvCxnSpPr>
            <a:stCxn id="35" idx="3"/>
            <a:endCxn id="36" idx="1"/>
          </p:cNvCxnSpPr>
          <p:nvPr/>
        </p:nvCxnSpPr>
        <p:spPr>
          <a:xfrm flipV="1">
            <a:off x="5156572" y="2770171"/>
            <a:ext cx="1582350" cy="5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6" idx="2"/>
            <a:endCxn id="15" idx="0"/>
          </p:cNvCxnSpPr>
          <p:nvPr/>
        </p:nvCxnSpPr>
        <p:spPr>
          <a:xfrm>
            <a:off x="7602175" y="3087686"/>
            <a:ext cx="0" cy="1654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624364" y="492153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41" name="Rectangle 40"/>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spTree>
    <p:extLst>
      <p:ext uri="{BB962C8B-B14F-4D97-AF65-F5344CB8AC3E}">
        <p14:creationId xmlns:p14="http://schemas.microsoft.com/office/powerpoint/2010/main" val="2760265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500"/>
                                        <p:tgtEl>
                                          <p:spTgt spid="30"/>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right)">
                                      <p:cBhvr>
                                        <p:cTn id="75" dur="500"/>
                                        <p:tgtEl>
                                          <p:spTgt spid="31"/>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500"/>
                                        <p:tgtEl>
                                          <p:spTgt spid="32"/>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right)">
                                      <p:cBhvr>
                                        <p:cTn id="93" dur="500"/>
                                        <p:tgtEl>
                                          <p:spTgt spid="33"/>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5" grpId="0" animBg="1"/>
      <p:bldP spid="36"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Deploying Services</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790734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5825622" y="1416849"/>
            <a:ext cx="5693443" cy="452081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3150318" y="1371599"/>
            <a:ext cx="2286000" cy="45660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VM</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1"/>
            <a:ext cx="2286000" cy="45660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a:t>In Place Update Process</a:t>
            </a:r>
          </a:p>
        </p:txBody>
      </p:sp>
      <p:sp>
        <p:nvSpPr>
          <p:cNvPr id="15" name="Rectangle 14"/>
          <p:cNvSpPr/>
          <p:nvPr/>
        </p:nvSpPr>
        <p:spPr>
          <a:xfrm>
            <a:off x="8000302" y="2443888"/>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a:t>
            </a:r>
            <a:r>
              <a:rPr lang="en-US" sz="1400" dirty="0" smtClean="0">
                <a:solidFill>
                  <a:schemeClr val="tx1"/>
                </a:solidFill>
              </a:rPr>
              <a:t>Pre-</a:t>
            </a:r>
            <a:r>
              <a:rPr lang="en-US" sz="1400" dirty="0" err="1" smtClean="0">
                <a:solidFill>
                  <a:schemeClr val="tx1"/>
                </a:solidFill>
              </a:rPr>
              <a:t>UnInstall</a:t>
            </a:r>
            <a:r>
              <a:rPr lang="en-US" sz="1400" dirty="0" smtClean="0">
                <a:solidFill>
                  <a:schemeClr val="tx1"/>
                </a:solidFill>
              </a:rPr>
              <a:t> </a:t>
            </a:r>
            <a:r>
              <a:rPr lang="en-US" sz="1400" dirty="0">
                <a:solidFill>
                  <a:schemeClr val="tx1"/>
                </a:solidFill>
              </a:rPr>
              <a:t>GCE</a:t>
            </a:r>
          </a:p>
        </p:txBody>
      </p:sp>
      <p:sp>
        <p:nvSpPr>
          <p:cNvPr id="16" name="Rectangle 15"/>
          <p:cNvSpPr/>
          <p:nvPr/>
        </p:nvSpPr>
        <p:spPr>
          <a:xfrm>
            <a:off x="5971439" y="4843730"/>
            <a:ext cx="1726506"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7989344" y="3234428"/>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Uninstall Application</a:t>
            </a:r>
          </a:p>
        </p:txBody>
      </p:sp>
      <p:sp>
        <p:nvSpPr>
          <p:cNvPr id="18" name="Rectangle 17"/>
          <p:cNvSpPr/>
          <p:nvPr/>
        </p:nvSpPr>
        <p:spPr>
          <a:xfrm>
            <a:off x="7988427" y="3968699"/>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Post-</a:t>
            </a:r>
            <a:r>
              <a:rPr lang="en-US" sz="1400" dirty="0" err="1" smtClean="0">
                <a:solidFill>
                  <a:schemeClr val="tx1"/>
                </a:solidFill>
              </a:rPr>
              <a:t>UnInstall</a:t>
            </a:r>
            <a:r>
              <a:rPr lang="en-US" sz="1400" dirty="0" smtClean="0">
                <a:solidFill>
                  <a:schemeClr val="tx1"/>
                </a:solidFill>
              </a:rPr>
              <a:t> GCE</a:t>
            </a:r>
            <a:endParaRPr lang="en-US" sz="1400" dirty="0">
              <a:solidFill>
                <a:schemeClr val="tx1"/>
              </a:solidFill>
            </a:endParaRPr>
          </a:p>
        </p:txBody>
      </p:sp>
      <p:sp>
        <p:nvSpPr>
          <p:cNvPr id="19" name="Rectangle 18"/>
          <p:cNvSpPr/>
          <p:nvPr/>
        </p:nvSpPr>
        <p:spPr>
          <a:xfrm>
            <a:off x="624363"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1" name="Rectangle 20"/>
          <p:cNvSpPr/>
          <p:nvPr/>
        </p:nvSpPr>
        <p:spPr>
          <a:xfrm>
            <a:off x="3430066" y="491813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cxnSp>
        <p:nvCxnSpPr>
          <p:cNvPr id="26" name="Straight Arrow Connector 25"/>
          <p:cNvCxnSpPr/>
          <p:nvPr/>
        </p:nvCxnSpPr>
        <p:spPr>
          <a:xfrm flipV="1">
            <a:off x="2333437" y="2746936"/>
            <a:ext cx="1079196" cy="81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5" idx="2"/>
            <a:endCxn id="17" idx="0"/>
          </p:cNvCxnSpPr>
          <p:nvPr/>
        </p:nvCxnSpPr>
        <p:spPr>
          <a:xfrm flipH="1">
            <a:off x="8733851" y="3078918"/>
            <a:ext cx="10958" cy="155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2"/>
            <a:endCxn id="18" idx="0"/>
          </p:cNvCxnSpPr>
          <p:nvPr/>
        </p:nvCxnSpPr>
        <p:spPr>
          <a:xfrm flipH="1">
            <a:off x="8732934" y="3833030"/>
            <a:ext cx="917" cy="1356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1"/>
            <a:endCxn id="21" idx="3"/>
          </p:cNvCxnSpPr>
          <p:nvPr/>
        </p:nvCxnSpPr>
        <p:spPr>
          <a:xfrm flipH="1">
            <a:off x="5156572" y="5169121"/>
            <a:ext cx="8148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350870" y="5169121"/>
            <a:ext cx="1079196"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3430066" y="245319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Remove From Load Balancer</a:t>
            </a:r>
            <a:endParaRPr lang="en-US" sz="1400" dirty="0">
              <a:solidFill>
                <a:schemeClr val="tx1"/>
              </a:solidFill>
            </a:endParaRPr>
          </a:p>
        </p:txBody>
      </p:sp>
      <p:sp>
        <p:nvSpPr>
          <p:cNvPr id="36" name="Rectangle 35"/>
          <p:cNvSpPr/>
          <p:nvPr/>
        </p:nvSpPr>
        <p:spPr>
          <a:xfrm>
            <a:off x="5971439" y="2453197"/>
            <a:ext cx="1726506" cy="63503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3945"/>
            <a:r>
              <a:rPr lang="en-US" sz="1400" dirty="0">
                <a:solidFill>
                  <a:schemeClr val="tx1"/>
                </a:solidFill>
              </a:rPr>
              <a:t>Application Profile </a:t>
            </a:r>
            <a:r>
              <a:rPr lang="en-US" sz="1400" dirty="0" smtClean="0">
                <a:solidFill>
                  <a:schemeClr val="tx1"/>
                </a:solidFill>
              </a:rPr>
              <a:t>Level </a:t>
            </a:r>
            <a:r>
              <a:rPr lang="en-US" sz="1400" dirty="0">
                <a:solidFill>
                  <a:schemeClr val="tx1"/>
                </a:solidFill>
              </a:rPr>
              <a:t>Pre-Install GCE</a:t>
            </a:r>
          </a:p>
        </p:txBody>
      </p:sp>
      <p:cxnSp>
        <p:nvCxnSpPr>
          <p:cNvPr id="37" name="Straight Arrow Connector 36"/>
          <p:cNvCxnSpPr>
            <a:stCxn id="35" idx="3"/>
            <a:endCxn id="36" idx="1"/>
          </p:cNvCxnSpPr>
          <p:nvPr/>
        </p:nvCxnSpPr>
        <p:spPr>
          <a:xfrm>
            <a:off x="5156572" y="2770712"/>
            <a:ext cx="8148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6" idx="3"/>
          </p:cNvCxnSpPr>
          <p:nvPr/>
        </p:nvCxnSpPr>
        <p:spPr>
          <a:xfrm>
            <a:off x="7697945" y="2770712"/>
            <a:ext cx="29048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624364" y="492153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605049" y="2453197"/>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Select VM Based On Upgrade Domain</a:t>
            </a:r>
            <a:endParaRPr lang="en-US" sz="1400" dirty="0">
              <a:solidFill>
                <a:schemeClr val="tx1"/>
              </a:solidFill>
            </a:endParaRPr>
          </a:p>
        </p:txBody>
      </p:sp>
      <p:cxnSp>
        <p:nvCxnSpPr>
          <p:cNvPr id="41" name="Straight Arrow Connector 40"/>
          <p:cNvCxnSpPr/>
          <p:nvPr/>
        </p:nvCxnSpPr>
        <p:spPr>
          <a:xfrm>
            <a:off x="1460121" y="2297167"/>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9844047" y="2429421"/>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Pre-Install </a:t>
            </a:r>
            <a:r>
              <a:rPr lang="en-US" sz="1400" dirty="0">
                <a:solidFill>
                  <a:schemeClr val="tx1"/>
                </a:solidFill>
              </a:rPr>
              <a:t>GCE</a:t>
            </a:r>
          </a:p>
        </p:txBody>
      </p:sp>
      <p:sp>
        <p:nvSpPr>
          <p:cNvPr id="53" name="Rectangle 52"/>
          <p:cNvSpPr/>
          <p:nvPr/>
        </p:nvSpPr>
        <p:spPr>
          <a:xfrm>
            <a:off x="9833089" y="3219961"/>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Install Application</a:t>
            </a:r>
            <a:endParaRPr lang="en-US" sz="1400" dirty="0">
              <a:solidFill>
                <a:schemeClr val="tx1"/>
              </a:solidFill>
            </a:endParaRPr>
          </a:p>
        </p:txBody>
      </p:sp>
      <p:sp>
        <p:nvSpPr>
          <p:cNvPr id="54" name="Rectangle 53"/>
          <p:cNvSpPr/>
          <p:nvPr/>
        </p:nvSpPr>
        <p:spPr>
          <a:xfrm>
            <a:off x="9832172" y="3954232"/>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cxnSp>
        <p:nvCxnSpPr>
          <p:cNvPr id="55" name="Straight Arrow Connector 54"/>
          <p:cNvCxnSpPr>
            <a:stCxn id="52" idx="2"/>
            <a:endCxn id="53" idx="0"/>
          </p:cNvCxnSpPr>
          <p:nvPr/>
        </p:nvCxnSpPr>
        <p:spPr>
          <a:xfrm flipH="1">
            <a:off x="10577596" y="3064451"/>
            <a:ext cx="10958" cy="155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53" idx="2"/>
            <a:endCxn id="54" idx="0"/>
          </p:cNvCxnSpPr>
          <p:nvPr/>
        </p:nvCxnSpPr>
        <p:spPr>
          <a:xfrm flipH="1">
            <a:off x="10576679" y="3818563"/>
            <a:ext cx="917" cy="1356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Elbow Connector 64"/>
          <p:cNvCxnSpPr>
            <a:stCxn id="18" idx="3"/>
            <a:endCxn id="52" idx="0"/>
          </p:cNvCxnSpPr>
          <p:nvPr/>
        </p:nvCxnSpPr>
        <p:spPr>
          <a:xfrm flipV="1">
            <a:off x="9477441" y="2429421"/>
            <a:ext cx="1111113" cy="1843502"/>
          </a:xfrm>
          <a:prstGeom prst="bentConnector4">
            <a:avLst>
              <a:gd name="adj1" fmla="val 16497"/>
              <a:gd name="adj2" fmla="val 1124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54" idx="2"/>
            <a:endCxn id="16" idx="3"/>
          </p:cNvCxnSpPr>
          <p:nvPr/>
        </p:nvCxnSpPr>
        <p:spPr>
          <a:xfrm rot="5400000">
            <a:off x="8834091" y="3426533"/>
            <a:ext cx="606442" cy="2878734"/>
          </a:xfrm>
          <a:prstGeom prst="bentConnector2">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77" name="Rectangle 76"/>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sp>
        <p:nvSpPr>
          <p:cNvPr id="78" name="Donut 77"/>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79" name="Rectangle 78"/>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0" name="Rounded Rectangle 79"/>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1" name="Rounded Rectangle 80"/>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2" name="Rounded Rectangle 81"/>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3" name="Rounded Rectangle 82"/>
          <p:cNvSpPr/>
          <p:nvPr/>
        </p:nvSpPr>
        <p:spPr bwMode="auto">
          <a:xfrm>
            <a:off x="10654963" y="852800"/>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4" name="Rounded Rectangle 83"/>
          <p:cNvSpPr/>
          <p:nvPr/>
        </p:nvSpPr>
        <p:spPr bwMode="auto">
          <a:xfrm>
            <a:off x="10238661"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5" name="Rounded Rectangle 84"/>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175227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35" grpId="0" animBg="1"/>
      <p:bldP spid="36" grpId="0" animBg="1"/>
      <p:bldP spid="39" grpId="0" animBg="1"/>
      <p:bldP spid="40"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5848523" y="1427992"/>
            <a:ext cx="5693443" cy="452081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2639685" y="1371599"/>
            <a:ext cx="1958983" cy="45660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VM</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1"/>
            <a:ext cx="1958983" cy="45660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a:t>Image-Based Update Process</a:t>
            </a:r>
          </a:p>
        </p:txBody>
      </p:sp>
      <p:sp>
        <p:nvSpPr>
          <p:cNvPr id="15" name="Rectangle 14"/>
          <p:cNvSpPr/>
          <p:nvPr/>
        </p:nvSpPr>
        <p:spPr>
          <a:xfrm>
            <a:off x="5971439" y="1693664"/>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Store State GCE</a:t>
            </a:r>
            <a:endParaRPr lang="en-US" sz="1400" dirty="0">
              <a:solidFill>
                <a:schemeClr val="tx1"/>
              </a:solidFill>
            </a:endParaRPr>
          </a:p>
        </p:txBody>
      </p:sp>
      <p:sp>
        <p:nvSpPr>
          <p:cNvPr id="16" name="Rectangle 15"/>
          <p:cNvSpPr/>
          <p:nvPr/>
        </p:nvSpPr>
        <p:spPr>
          <a:xfrm>
            <a:off x="7816171" y="4962480"/>
            <a:ext cx="1523921"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5963838" y="2436567"/>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Server App-V Backup State</a:t>
            </a:r>
            <a:endParaRPr lang="en-US" sz="1400" dirty="0">
              <a:solidFill>
                <a:schemeClr val="tx1"/>
              </a:solidFill>
            </a:endParaRPr>
          </a:p>
        </p:txBody>
      </p:sp>
      <p:sp>
        <p:nvSpPr>
          <p:cNvPr id="19" name="Rectangle 18"/>
          <p:cNvSpPr/>
          <p:nvPr/>
        </p:nvSpPr>
        <p:spPr>
          <a:xfrm>
            <a:off x="493738"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1" name="Rectangle 20"/>
          <p:cNvSpPr/>
          <p:nvPr/>
        </p:nvSpPr>
        <p:spPr>
          <a:xfrm>
            <a:off x="2788808" y="503688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cxnSp>
        <p:nvCxnSpPr>
          <p:cNvPr id="32" name="Straight Arrow Connector 31"/>
          <p:cNvCxnSpPr>
            <a:stCxn id="16" idx="1"/>
            <a:endCxn id="21" idx="3"/>
          </p:cNvCxnSpPr>
          <p:nvPr/>
        </p:nvCxnSpPr>
        <p:spPr>
          <a:xfrm flipH="1">
            <a:off x="4515314" y="5287871"/>
            <a:ext cx="330085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220245" y="5287871"/>
            <a:ext cx="568563"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2755923" y="1567589"/>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Remove From Load Balancer</a:t>
            </a:r>
            <a:endParaRPr lang="en-US" sz="1400" dirty="0">
              <a:solidFill>
                <a:schemeClr val="tx1"/>
              </a:solidFill>
            </a:endParaRPr>
          </a:p>
        </p:txBody>
      </p:sp>
      <p:sp>
        <p:nvSpPr>
          <p:cNvPr id="36" name="Rectangle 35"/>
          <p:cNvSpPr/>
          <p:nvPr/>
        </p:nvSpPr>
        <p:spPr>
          <a:xfrm>
            <a:off x="7816171" y="3780014"/>
            <a:ext cx="1523921" cy="63503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3945"/>
            <a:r>
              <a:rPr lang="en-US" sz="1400" dirty="0">
                <a:solidFill>
                  <a:schemeClr val="tx1"/>
                </a:solidFill>
              </a:rPr>
              <a:t>Application Profile </a:t>
            </a:r>
            <a:r>
              <a:rPr lang="en-US" sz="1400" dirty="0" smtClean="0">
                <a:solidFill>
                  <a:schemeClr val="tx1"/>
                </a:solidFill>
              </a:rPr>
              <a:t>Level </a:t>
            </a:r>
            <a:r>
              <a:rPr lang="en-US" sz="1400" dirty="0">
                <a:solidFill>
                  <a:schemeClr val="tx1"/>
                </a:solidFill>
              </a:rPr>
              <a:t>Pre-Install GCE</a:t>
            </a:r>
          </a:p>
        </p:txBody>
      </p:sp>
      <p:sp>
        <p:nvSpPr>
          <p:cNvPr id="39" name="Rectangle 38"/>
          <p:cNvSpPr/>
          <p:nvPr/>
        </p:nvSpPr>
        <p:spPr>
          <a:xfrm>
            <a:off x="493739" y="504028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474424" y="2453197"/>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Select VM Based On Upgrade Domain</a:t>
            </a:r>
            <a:endParaRPr lang="en-US" sz="1400" dirty="0">
              <a:solidFill>
                <a:schemeClr val="tx1"/>
              </a:solidFill>
            </a:endParaRPr>
          </a:p>
        </p:txBody>
      </p:sp>
      <p:cxnSp>
        <p:nvCxnSpPr>
          <p:cNvPr id="41" name="Straight Arrow Connector 40"/>
          <p:cNvCxnSpPr/>
          <p:nvPr/>
        </p:nvCxnSpPr>
        <p:spPr>
          <a:xfrm>
            <a:off x="1329496" y="2297167"/>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9844047" y="1800044"/>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Pre-Install </a:t>
            </a:r>
            <a:r>
              <a:rPr lang="en-US" sz="1400" dirty="0">
                <a:solidFill>
                  <a:schemeClr val="tx1"/>
                </a:solidFill>
              </a:rPr>
              <a:t>GCE</a:t>
            </a:r>
          </a:p>
        </p:txBody>
      </p:sp>
      <p:sp>
        <p:nvSpPr>
          <p:cNvPr id="53" name="Rectangle 52"/>
          <p:cNvSpPr/>
          <p:nvPr/>
        </p:nvSpPr>
        <p:spPr>
          <a:xfrm>
            <a:off x="9833089" y="2621488"/>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Install Application</a:t>
            </a:r>
            <a:endParaRPr lang="en-US" sz="1400" dirty="0">
              <a:solidFill>
                <a:schemeClr val="tx1"/>
              </a:solidFill>
            </a:endParaRPr>
          </a:p>
        </p:txBody>
      </p:sp>
      <p:sp>
        <p:nvSpPr>
          <p:cNvPr id="54" name="Rectangle 53"/>
          <p:cNvSpPr/>
          <p:nvPr/>
        </p:nvSpPr>
        <p:spPr>
          <a:xfrm>
            <a:off x="9832172" y="3406504"/>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cxnSp>
        <p:nvCxnSpPr>
          <p:cNvPr id="55" name="Straight Arrow Connector 54"/>
          <p:cNvCxnSpPr>
            <a:stCxn id="52" idx="2"/>
            <a:endCxn id="53" idx="0"/>
          </p:cNvCxnSpPr>
          <p:nvPr/>
        </p:nvCxnSpPr>
        <p:spPr>
          <a:xfrm flipH="1">
            <a:off x="10577596" y="2435074"/>
            <a:ext cx="10958"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53" idx="2"/>
            <a:endCxn id="54" idx="0"/>
          </p:cNvCxnSpPr>
          <p:nvPr/>
        </p:nvCxnSpPr>
        <p:spPr>
          <a:xfrm flipH="1">
            <a:off x="10576679" y="3220090"/>
            <a:ext cx="917"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Elbow Connector 64"/>
          <p:cNvCxnSpPr>
            <a:stCxn id="36" idx="3"/>
            <a:endCxn id="52" idx="0"/>
          </p:cNvCxnSpPr>
          <p:nvPr/>
        </p:nvCxnSpPr>
        <p:spPr>
          <a:xfrm flipV="1">
            <a:off x="9340092" y="1800044"/>
            <a:ext cx="1248462" cy="2297485"/>
          </a:xfrm>
          <a:prstGeom prst="bentConnector4">
            <a:avLst>
              <a:gd name="adj1" fmla="val 20183"/>
              <a:gd name="adj2" fmla="val 10995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9" idx="1"/>
            <a:endCxn id="16" idx="3"/>
          </p:cNvCxnSpPr>
          <p:nvPr/>
        </p:nvCxnSpPr>
        <p:spPr>
          <a:xfrm rot="10800000">
            <a:off x="9340093" y="5287871"/>
            <a:ext cx="487103" cy="2734"/>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77" name="Rectangle 76"/>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cxnSp>
        <p:nvCxnSpPr>
          <p:cNvPr id="45" name="Elbow Connector 44"/>
          <p:cNvCxnSpPr>
            <a:stCxn id="40" idx="3"/>
            <a:endCxn id="35" idx="1"/>
          </p:cNvCxnSpPr>
          <p:nvPr/>
        </p:nvCxnSpPr>
        <p:spPr>
          <a:xfrm flipV="1">
            <a:off x="2200930" y="1885104"/>
            <a:ext cx="554993" cy="902739"/>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755923" y="230322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Add Data Disk</a:t>
            </a:r>
            <a:endParaRPr lang="en-US" sz="1400" dirty="0">
              <a:solidFill>
                <a:schemeClr val="tx1"/>
              </a:solidFill>
            </a:endParaRPr>
          </a:p>
        </p:txBody>
      </p:sp>
      <p:sp>
        <p:nvSpPr>
          <p:cNvPr id="49" name="Rectangle 48"/>
          <p:cNvSpPr/>
          <p:nvPr/>
        </p:nvSpPr>
        <p:spPr>
          <a:xfrm>
            <a:off x="2765000" y="3026086"/>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Swap OS Disk</a:t>
            </a:r>
            <a:endParaRPr lang="en-US" sz="1400" dirty="0">
              <a:solidFill>
                <a:schemeClr val="tx1"/>
              </a:solidFill>
            </a:endParaRPr>
          </a:p>
        </p:txBody>
      </p:sp>
      <p:sp>
        <p:nvSpPr>
          <p:cNvPr id="50" name="Rectangle 49"/>
          <p:cNvSpPr/>
          <p:nvPr/>
        </p:nvSpPr>
        <p:spPr>
          <a:xfrm>
            <a:off x="2755923" y="3780014"/>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Customize OS</a:t>
            </a:r>
            <a:endParaRPr lang="en-US" sz="1400" dirty="0">
              <a:solidFill>
                <a:schemeClr val="tx1"/>
              </a:solidFill>
            </a:endParaRPr>
          </a:p>
        </p:txBody>
      </p:sp>
      <p:cxnSp>
        <p:nvCxnSpPr>
          <p:cNvPr id="57" name="Elbow Connector 56"/>
          <p:cNvCxnSpPr>
            <a:endCxn id="15" idx="0"/>
          </p:cNvCxnSpPr>
          <p:nvPr/>
        </p:nvCxnSpPr>
        <p:spPr>
          <a:xfrm flipV="1">
            <a:off x="4482429" y="1693664"/>
            <a:ext cx="2233517" cy="933467"/>
          </a:xfrm>
          <a:prstGeom prst="bentConnector4">
            <a:avLst>
              <a:gd name="adj1" fmla="val 33333"/>
              <a:gd name="adj2" fmla="val 124489"/>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7" idx="2"/>
            <a:endCxn id="49" idx="3"/>
          </p:cNvCxnSpPr>
          <p:nvPr/>
        </p:nvCxnSpPr>
        <p:spPr>
          <a:xfrm rot="5400000">
            <a:off x="5445710" y="2080966"/>
            <a:ext cx="308432" cy="2216839"/>
          </a:xfrm>
          <a:prstGeom prst="bentConnector2">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9827987" y="4201365"/>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Server App-V Restore State</a:t>
            </a:r>
            <a:endParaRPr lang="en-US" sz="1400" dirty="0">
              <a:solidFill>
                <a:schemeClr val="tx1"/>
              </a:solidFill>
            </a:endParaRPr>
          </a:p>
        </p:txBody>
      </p:sp>
      <p:sp>
        <p:nvSpPr>
          <p:cNvPr id="69" name="Rectangle 68"/>
          <p:cNvSpPr/>
          <p:nvPr/>
        </p:nvSpPr>
        <p:spPr>
          <a:xfrm>
            <a:off x="9827195" y="4986381"/>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a:t>
            </a:r>
            <a:r>
              <a:rPr lang="en-US" sz="1400" dirty="0" smtClean="0">
                <a:solidFill>
                  <a:schemeClr val="tx1"/>
                </a:solidFill>
              </a:rPr>
              <a:t>Apply State </a:t>
            </a:r>
            <a:r>
              <a:rPr lang="en-US" sz="1400" dirty="0">
                <a:solidFill>
                  <a:schemeClr val="tx1"/>
                </a:solidFill>
              </a:rPr>
              <a:t>GCE</a:t>
            </a:r>
          </a:p>
        </p:txBody>
      </p:sp>
      <p:cxnSp>
        <p:nvCxnSpPr>
          <p:cNvPr id="71" name="Straight Arrow Connector 70"/>
          <p:cNvCxnSpPr>
            <a:stCxn id="50" idx="3"/>
            <a:endCxn id="36" idx="1"/>
          </p:cNvCxnSpPr>
          <p:nvPr/>
        </p:nvCxnSpPr>
        <p:spPr>
          <a:xfrm>
            <a:off x="4482429" y="4097529"/>
            <a:ext cx="333374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a:stCxn id="54" idx="2"/>
            <a:endCxn id="66" idx="0"/>
          </p:cNvCxnSpPr>
          <p:nvPr/>
        </p:nvCxnSpPr>
        <p:spPr>
          <a:xfrm flipH="1">
            <a:off x="10572494" y="4014951"/>
            <a:ext cx="4185"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Elbow Connector 78"/>
          <p:cNvCxnSpPr>
            <a:stCxn id="66" idx="2"/>
            <a:endCxn id="69" idx="0"/>
          </p:cNvCxnSpPr>
          <p:nvPr/>
        </p:nvCxnSpPr>
        <p:spPr>
          <a:xfrm rot="5400000">
            <a:off x="10478891" y="4892778"/>
            <a:ext cx="186414" cy="792"/>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5" idx="2"/>
            <a:endCxn id="48" idx="0"/>
          </p:cNvCxnSpPr>
          <p:nvPr/>
        </p:nvCxnSpPr>
        <p:spPr>
          <a:xfrm>
            <a:off x="3619176" y="2202619"/>
            <a:ext cx="0" cy="1006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p:cNvCxnSpPr>
            <a:endCxn id="50" idx="0"/>
          </p:cNvCxnSpPr>
          <p:nvPr/>
        </p:nvCxnSpPr>
        <p:spPr>
          <a:xfrm>
            <a:off x="3619176" y="3661117"/>
            <a:ext cx="0" cy="1188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7" idx="0"/>
          </p:cNvCxnSpPr>
          <p:nvPr/>
        </p:nvCxnSpPr>
        <p:spPr>
          <a:xfrm flipH="1">
            <a:off x="6708345" y="2328694"/>
            <a:ext cx="1" cy="1078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0" name="Donut 109"/>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1" name="Rectangle 110"/>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2" name="Rounded Rectangle 111"/>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3" name="Rounded Rectangle 112"/>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4" name="Rounded Rectangle 113"/>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5" name="Rounded Rectangle 114"/>
          <p:cNvSpPr/>
          <p:nvPr/>
        </p:nvSpPr>
        <p:spPr bwMode="auto">
          <a:xfrm>
            <a:off x="10654963" y="852800"/>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6" name="Rounded Rectangle 115"/>
          <p:cNvSpPr/>
          <p:nvPr/>
        </p:nvSpPr>
        <p:spPr bwMode="auto">
          <a:xfrm>
            <a:off x="10238661"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7" name="Rounded Rectangle 116"/>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240029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P spid="35" grpId="0" animBg="1"/>
      <p:bldP spid="36" grpId="0" animBg="1"/>
      <p:bldP spid="39" grpId="0" animBg="1"/>
      <p:bldP spid="40" grpId="0" animBg="1"/>
      <p:bldP spid="52" grpId="0" animBg="1"/>
      <p:bldP spid="53" grpId="0" animBg="1"/>
      <p:bldP spid="54" grpId="0" animBg="1"/>
      <p:bldP spid="48" grpId="0" animBg="1"/>
      <p:bldP spid="49" grpId="0" animBg="1"/>
      <p:bldP spid="50" grpId="0" animBg="1"/>
      <p:bldP spid="66"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Updating Services</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122302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a:t>
            </a:r>
            <a:endParaRPr lang="en-US" dirty="0"/>
          </a:p>
        </p:txBody>
      </p:sp>
    </p:spTree>
    <p:extLst>
      <p:ext uri="{BB962C8B-B14F-4D97-AF65-F5344CB8AC3E}">
        <p14:creationId xmlns:p14="http://schemas.microsoft.com/office/powerpoint/2010/main" val="26948214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Features Added in R2</a:t>
            </a:r>
            <a:endParaRPr lang="en-US" dirty="0"/>
          </a:p>
        </p:txBody>
      </p:sp>
      <p:sp>
        <p:nvSpPr>
          <p:cNvPr id="4" name="Content Placeholder 3"/>
          <p:cNvSpPr>
            <a:spLocks noGrp="1"/>
          </p:cNvSpPr>
          <p:nvPr>
            <p:ph idx="1"/>
          </p:nvPr>
        </p:nvSpPr>
        <p:spPr/>
        <p:txBody>
          <a:bodyPr/>
          <a:lstStyle/>
          <a:p>
            <a:r>
              <a:rPr lang="en-US" dirty="0" smtClean="0"/>
              <a:t>VHDX Disk Image Sharing</a:t>
            </a:r>
          </a:p>
          <a:p>
            <a:r>
              <a:rPr lang="en-US" dirty="0" smtClean="0"/>
              <a:t>Additional Script Hooks</a:t>
            </a:r>
          </a:p>
          <a:p>
            <a:r>
              <a:rPr lang="en-US" dirty="0" smtClean="0"/>
              <a:t>Intrinsic Service Settings</a:t>
            </a:r>
          </a:p>
        </p:txBody>
      </p:sp>
    </p:spTree>
    <p:extLst>
      <p:ext uri="{BB962C8B-B14F-4D97-AF65-F5344CB8AC3E}">
        <p14:creationId xmlns:p14="http://schemas.microsoft.com/office/powerpoint/2010/main" val="2867930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VHDX Disk Sharing Usage</a:t>
            </a:r>
            <a:endParaRPr lang="en-US" dirty="0"/>
          </a:p>
        </p:txBody>
      </p:sp>
      <p:sp>
        <p:nvSpPr>
          <p:cNvPr id="3" name="Content Placeholder 2"/>
          <p:cNvSpPr>
            <a:spLocks noGrp="1"/>
          </p:cNvSpPr>
          <p:nvPr>
            <p:ph idx="1"/>
          </p:nvPr>
        </p:nvSpPr>
        <p:spPr/>
        <p:txBody>
          <a:bodyPr/>
          <a:lstStyle/>
          <a:p>
            <a:r>
              <a:rPr lang="en-US" dirty="0" smtClean="0"/>
              <a:t>Add a new disk to VM tier in a service</a:t>
            </a:r>
          </a:p>
          <a:p>
            <a:r>
              <a:rPr lang="en-US" dirty="0" smtClean="0"/>
              <a:t>Select the option to share the disk for the tier</a:t>
            </a:r>
          </a:p>
        </p:txBody>
      </p:sp>
    </p:spTree>
    <p:extLst>
      <p:ext uri="{BB962C8B-B14F-4D97-AF65-F5344CB8AC3E}">
        <p14:creationId xmlns:p14="http://schemas.microsoft.com/office/powerpoint/2010/main" val="2751364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Shared </a:t>
            </a:r>
            <a:r>
              <a:rPr lang="en-US" smtClean="0"/>
              <a:t>VHDX Templates</a:t>
            </a:r>
            <a:endParaRPr lang="en-US" dirty="0"/>
          </a:p>
        </p:txBody>
      </p:sp>
      <p:sp>
        <p:nvSpPr>
          <p:cNvPr id="3" name="Content Placeholder 2"/>
          <p:cNvSpPr>
            <a:spLocks noGrp="1"/>
          </p:cNvSpPr>
          <p:nvPr>
            <p:ph idx="1"/>
          </p:nvPr>
        </p:nvSpPr>
        <p:spPr/>
        <p:txBody>
          <a:bodyPr/>
          <a:lstStyle/>
          <a:p>
            <a:r>
              <a:rPr lang="en-US" dirty="0"/>
              <a:t>Must be a SCSI disk</a:t>
            </a:r>
          </a:p>
          <a:p>
            <a:r>
              <a:rPr lang="en-US" dirty="0"/>
              <a:t>Service Template must be HA</a:t>
            </a:r>
          </a:p>
          <a:p>
            <a:r>
              <a:rPr lang="en-US" dirty="0" smtClean="0"/>
              <a:t>Hosts </a:t>
            </a:r>
            <a:r>
              <a:rPr lang="en-US" dirty="0"/>
              <a:t>must be Server 2012 </a:t>
            </a:r>
            <a:r>
              <a:rPr lang="en-US" dirty="0" smtClean="0"/>
              <a:t>R2</a:t>
            </a:r>
          </a:p>
          <a:p>
            <a:r>
              <a:rPr lang="en-US" dirty="0" smtClean="0"/>
              <a:t>Hosts must be clustered</a:t>
            </a:r>
          </a:p>
        </p:txBody>
      </p:sp>
    </p:spTree>
    <p:extLst>
      <p:ext uri="{BB962C8B-B14F-4D97-AF65-F5344CB8AC3E}">
        <p14:creationId xmlns:p14="http://schemas.microsoft.com/office/powerpoint/2010/main" val="3893750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Objectives</a:t>
            </a:r>
            <a:endParaRPr lang="en-US" dirty="0"/>
          </a:p>
        </p:txBody>
      </p:sp>
      <p:sp>
        <p:nvSpPr>
          <p:cNvPr id="5" name="Text Placeholder 4"/>
          <p:cNvSpPr>
            <a:spLocks noGrp="1"/>
          </p:cNvSpPr>
          <p:nvPr>
            <p:ph idx="1"/>
          </p:nvPr>
        </p:nvSpPr>
        <p:spPr/>
        <p:txBody>
          <a:bodyPr/>
          <a:lstStyle/>
          <a:p>
            <a:r>
              <a:rPr lang="en-US" dirty="0" smtClean="0"/>
              <a:t>Understand the service model</a:t>
            </a:r>
          </a:p>
          <a:p>
            <a:r>
              <a:rPr lang="en-US" dirty="0" smtClean="0"/>
              <a:t>Learn how to deploy services</a:t>
            </a:r>
          </a:p>
          <a:p>
            <a:r>
              <a:rPr lang="en-US" dirty="0" smtClean="0"/>
              <a:t>Manage service updates</a:t>
            </a:r>
            <a:endParaRPr lang="en-US" dirty="0"/>
          </a:p>
        </p:txBody>
      </p:sp>
    </p:spTree>
    <p:extLst>
      <p:ext uri="{BB962C8B-B14F-4D97-AF65-F5344CB8AC3E}">
        <p14:creationId xmlns:p14="http://schemas.microsoft.com/office/powerpoint/2010/main" val="3102866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VHDX</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4902280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Script Hooks</a:t>
            </a:r>
            <a:endParaRPr lang="en-US" dirty="0"/>
          </a:p>
        </p:txBody>
      </p:sp>
      <p:sp>
        <p:nvSpPr>
          <p:cNvPr id="3" name="Content Placeholder 2"/>
          <p:cNvSpPr>
            <a:spLocks noGrp="1"/>
          </p:cNvSpPr>
          <p:nvPr>
            <p:ph idx="1"/>
          </p:nvPr>
        </p:nvSpPr>
        <p:spPr/>
        <p:txBody>
          <a:bodyPr/>
          <a:lstStyle/>
          <a:p>
            <a:r>
              <a:rPr lang="en-US" dirty="0" smtClean="0"/>
              <a:t>New hooks include</a:t>
            </a:r>
          </a:p>
          <a:p>
            <a:pPr lvl="1"/>
            <a:r>
              <a:rPr lang="en-US" dirty="0"/>
              <a:t>First VM Creation</a:t>
            </a:r>
          </a:p>
          <a:p>
            <a:pPr lvl="1"/>
            <a:r>
              <a:rPr lang="en-US" dirty="0"/>
              <a:t>Other VM Creation</a:t>
            </a:r>
          </a:p>
          <a:p>
            <a:pPr lvl="1"/>
            <a:r>
              <a:rPr lang="en-US" dirty="0"/>
              <a:t>Other VM Deleted</a:t>
            </a:r>
          </a:p>
          <a:p>
            <a:pPr lvl="1"/>
            <a:r>
              <a:rPr lang="en-US" dirty="0"/>
              <a:t>Last VM Deleted</a:t>
            </a:r>
          </a:p>
          <a:p>
            <a:r>
              <a:rPr lang="en-US" dirty="0" smtClean="0"/>
              <a:t>Guest </a:t>
            </a:r>
            <a:r>
              <a:rPr lang="en-US" dirty="0"/>
              <a:t>clustering </a:t>
            </a:r>
            <a:r>
              <a:rPr lang="en-US" dirty="0" smtClean="0"/>
              <a:t>scripts become simpler</a:t>
            </a:r>
            <a:endParaRPr lang="en-US" dirty="0"/>
          </a:p>
        </p:txBody>
      </p:sp>
    </p:spTree>
    <p:extLst>
      <p:ext uri="{BB962C8B-B14F-4D97-AF65-F5344CB8AC3E}">
        <p14:creationId xmlns:p14="http://schemas.microsoft.com/office/powerpoint/2010/main" val="3916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Script Hooks</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320897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Service Settings</a:t>
            </a:r>
            <a:endParaRPr lang="en-US" dirty="0"/>
          </a:p>
        </p:txBody>
      </p:sp>
      <p:sp>
        <p:nvSpPr>
          <p:cNvPr id="3" name="Content Placeholder 2"/>
          <p:cNvSpPr>
            <a:spLocks noGrp="1"/>
          </p:cNvSpPr>
          <p:nvPr>
            <p:ph idx="1"/>
          </p:nvPr>
        </p:nvSpPr>
        <p:spPr/>
        <p:txBody>
          <a:bodyPr>
            <a:normAutofit lnSpcReduction="10000"/>
          </a:bodyPr>
          <a:lstStyle/>
          <a:p>
            <a:r>
              <a:rPr lang="en-US" dirty="0" smtClean="0"/>
              <a:t>Specific Service Settings passed to scripts</a:t>
            </a:r>
          </a:p>
          <a:p>
            <a:r>
              <a:rPr lang="en-US" dirty="0" smtClean="0"/>
              <a:t>Useful for complicated script logic</a:t>
            </a:r>
          </a:p>
          <a:p>
            <a:r>
              <a:rPr lang="en-US" dirty="0" smtClean="0"/>
              <a:t>Scripts can be aware of environment details</a:t>
            </a:r>
          </a:p>
          <a:p>
            <a:r>
              <a:rPr lang="en-US" dirty="0" smtClean="0"/>
              <a:t>New Settings include:</a:t>
            </a:r>
          </a:p>
          <a:p>
            <a:pPr lvl="1" fontAlgn="ctr"/>
            <a:r>
              <a:rPr lang="en-US" dirty="0" smtClean="0"/>
              <a:t>@</a:t>
            </a:r>
            <a:r>
              <a:rPr lang="en-US" dirty="0" err="1" smtClean="0"/>
              <a:t>ServiceName</a:t>
            </a:r>
            <a:r>
              <a:rPr lang="en-US" dirty="0"/>
              <a:t>@</a:t>
            </a:r>
          </a:p>
          <a:p>
            <a:pPr lvl="1" fontAlgn="ctr"/>
            <a:r>
              <a:rPr lang="en-US" dirty="0" smtClean="0"/>
              <a:t>@</a:t>
            </a:r>
            <a:r>
              <a:rPr lang="en-US" dirty="0" err="1" smtClean="0"/>
              <a:t>ServiceId</a:t>
            </a:r>
            <a:r>
              <a:rPr lang="en-US" dirty="0" smtClean="0"/>
              <a:t>@</a:t>
            </a:r>
            <a:endParaRPr lang="en-US" dirty="0"/>
          </a:p>
          <a:p>
            <a:pPr lvl="1" fontAlgn="ctr"/>
            <a:r>
              <a:rPr lang="en-US" dirty="0" smtClean="0"/>
              <a:t>@</a:t>
            </a:r>
            <a:r>
              <a:rPr lang="en-US" dirty="0" err="1" smtClean="0"/>
              <a:t>TierName</a:t>
            </a:r>
            <a:r>
              <a:rPr lang="en-US" dirty="0" smtClean="0"/>
              <a:t>@</a:t>
            </a:r>
          </a:p>
          <a:p>
            <a:pPr lvl="1" fontAlgn="ctr"/>
            <a:r>
              <a:rPr lang="en-US" dirty="0" smtClean="0"/>
              <a:t>@</a:t>
            </a:r>
            <a:r>
              <a:rPr lang="en-US" dirty="0" err="1" smtClean="0"/>
              <a:t>TierId</a:t>
            </a:r>
            <a:r>
              <a:rPr lang="en-US" dirty="0" smtClean="0"/>
              <a:t>@</a:t>
            </a:r>
          </a:p>
          <a:p>
            <a:pPr lvl="1" fontAlgn="ctr"/>
            <a:r>
              <a:rPr lang="en-US" dirty="0" smtClean="0"/>
              <a:t>@</a:t>
            </a:r>
            <a:r>
              <a:rPr lang="en-US" dirty="0" err="1" smtClean="0"/>
              <a:t>ComputerName</a:t>
            </a:r>
            <a:r>
              <a:rPr lang="en-US" dirty="0" smtClean="0"/>
              <a:t>@</a:t>
            </a:r>
            <a:endParaRPr lang="en-US" dirty="0"/>
          </a:p>
          <a:p>
            <a:pPr lvl="1" fontAlgn="ctr"/>
            <a:r>
              <a:rPr lang="en-US" dirty="0" smtClean="0"/>
              <a:t>@</a:t>
            </a:r>
            <a:r>
              <a:rPr lang="en-US" dirty="0" err="1" smtClean="0"/>
              <a:t>VMId</a:t>
            </a:r>
            <a:r>
              <a:rPr lang="en-US" dirty="0" smtClean="0"/>
              <a:t>@</a:t>
            </a:r>
            <a:endParaRPr lang="en-US" dirty="0"/>
          </a:p>
          <a:p>
            <a:pPr lvl="1" fontAlgn="ctr"/>
            <a:r>
              <a:rPr lang="en-US" dirty="0" smtClean="0"/>
              <a:t>@</a:t>
            </a:r>
            <a:r>
              <a:rPr lang="en-US" dirty="0" err="1" smtClean="0"/>
              <a:t>ServiceVMComputerNames</a:t>
            </a:r>
            <a:r>
              <a:rPr lang="en-US" dirty="0"/>
              <a:t>@</a:t>
            </a:r>
          </a:p>
          <a:p>
            <a:pPr lvl="1"/>
            <a:endParaRPr lang="en-US" dirty="0"/>
          </a:p>
        </p:txBody>
      </p:sp>
    </p:spTree>
    <p:extLst>
      <p:ext uri="{BB962C8B-B14F-4D97-AF65-F5344CB8AC3E}">
        <p14:creationId xmlns:p14="http://schemas.microsoft.com/office/powerpoint/2010/main" val="295860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idx="1"/>
          </p:nvPr>
        </p:nvSpPr>
        <p:spPr/>
        <p:txBody>
          <a:bodyPr/>
          <a:lstStyle/>
          <a:p>
            <a:r>
              <a:rPr lang="en-US" dirty="0" smtClean="0"/>
              <a:t>Application Management Track on Building Clouds Blog</a:t>
            </a:r>
            <a:br>
              <a:rPr lang="en-US" dirty="0" smtClean="0"/>
            </a:br>
            <a:r>
              <a:rPr lang="en-US" dirty="0" smtClean="0">
                <a:solidFill>
                  <a:schemeClr val="accent2"/>
                </a:solidFill>
              </a:rPr>
              <a:t>	</a:t>
            </a:r>
            <a:r>
              <a:rPr lang="en-US" sz="2400" dirty="0" smtClean="0">
                <a:solidFill>
                  <a:schemeClr val="accent2">
                    <a:lumMod val="60000"/>
                    <a:lumOff val="40000"/>
                  </a:schemeClr>
                </a:solidFill>
              </a:rPr>
              <a:t>http://blogs.technet.com/building_clouds</a:t>
            </a:r>
            <a:endParaRPr lang="en-US" dirty="0" smtClean="0">
              <a:solidFill>
                <a:schemeClr val="accent2">
                  <a:lumMod val="60000"/>
                  <a:lumOff val="40000"/>
                </a:schemeClr>
              </a:solidFill>
            </a:endParaRPr>
          </a:p>
          <a:p>
            <a:r>
              <a:rPr lang="en-US" dirty="0" smtClean="0"/>
              <a:t>Test Lab Setup and VMM Service Guides</a:t>
            </a:r>
            <a:r>
              <a:rPr lang="en-US" dirty="0"/>
              <a:t/>
            </a:r>
            <a:br>
              <a:rPr lang="en-US" dirty="0"/>
            </a:br>
            <a:r>
              <a:rPr lang="en-US" dirty="0"/>
              <a:t>	</a:t>
            </a:r>
            <a:r>
              <a:rPr lang="en-US" sz="2400" dirty="0">
                <a:solidFill>
                  <a:schemeClr val="accent2">
                    <a:lumMod val="60000"/>
                    <a:lumOff val="40000"/>
                  </a:schemeClr>
                </a:solidFill>
              </a:rPr>
              <a:t>http://</a:t>
            </a:r>
            <a:r>
              <a:rPr lang="en-US" sz="2400" dirty="0" smtClean="0">
                <a:solidFill>
                  <a:schemeClr val="accent2">
                    <a:lumMod val="60000"/>
                    <a:lumOff val="40000"/>
                  </a:schemeClr>
                </a:solidFill>
              </a:rPr>
              <a:t>www.microsoft.com/en-us/download/details.aspx?id=38837</a:t>
            </a:r>
          </a:p>
          <a:p>
            <a:r>
              <a:rPr lang="en-US" dirty="0" smtClean="0"/>
              <a:t>Other Test Lab Guides</a:t>
            </a:r>
            <a:br>
              <a:rPr lang="en-US" dirty="0" smtClean="0"/>
            </a:br>
            <a:r>
              <a:rPr lang="en-US" dirty="0"/>
              <a:t>	</a:t>
            </a:r>
            <a:r>
              <a:rPr lang="en-US" sz="2000" dirty="0">
                <a:solidFill>
                  <a:schemeClr val="accent2">
                    <a:lumMod val="60000"/>
                    <a:lumOff val="40000"/>
                  </a:schemeClr>
                </a:solidFill>
              </a:rPr>
              <a:t>http://social.technet.microsoft.com/wiki/contents/articles/1262.test-lab-guides.aspx</a:t>
            </a:r>
            <a:endParaRPr lang="en-US" sz="2000" dirty="0" smtClean="0">
              <a:solidFill>
                <a:schemeClr val="accent2">
                  <a:lumMod val="60000"/>
                  <a:lumOff val="40000"/>
                </a:schemeClr>
              </a:solidFill>
            </a:endParaRPr>
          </a:p>
        </p:txBody>
      </p:sp>
    </p:spTree>
    <p:extLst>
      <p:ext uri="{BB962C8B-B14F-4D97-AF65-F5344CB8AC3E}">
        <p14:creationId xmlns:p14="http://schemas.microsoft.com/office/powerpoint/2010/main" val="63013046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sz="quarter" idx="10"/>
          </p:nvPr>
        </p:nvSpPr>
        <p:spPr>
          <a:xfrm>
            <a:off x="153949" y="1370588"/>
            <a:ext cx="11818807" cy="646139"/>
          </a:xfrm>
        </p:spPr>
        <p:txBody>
          <a:bodyPr/>
          <a:lstStyle/>
          <a:p>
            <a:pPr marL="0" indent="0">
              <a:lnSpc>
                <a:spcPct val="150000"/>
              </a:lnSpc>
              <a:buNone/>
            </a:pPr>
            <a:r>
              <a:rPr lang="en-US" sz="1999" i="1" dirty="0"/>
              <a:t>			</a:t>
            </a:r>
          </a:p>
        </p:txBody>
      </p:sp>
      <p:graphicFrame>
        <p:nvGraphicFramePr>
          <p:cNvPr id="4" name="Table 3"/>
          <p:cNvGraphicFramePr>
            <a:graphicFrameLocks noGrp="1"/>
          </p:cNvGraphicFramePr>
          <p:nvPr>
            <p:extLst/>
          </p:nvPr>
        </p:nvGraphicFramePr>
        <p:xfrm>
          <a:off x="355178" y="1441611"/>
          <a:ext cx="11617577" cy="4832074"/>
        </p:xfrm>
        <a:graphic>
          <a:graphicData uri="http://schemas.openxmlformats.org/drawingml/2006/table">
            <a:tbl>
              <a:tblPr>
                <a:tableStyleId>{5C22544A-7EE6-4342-B048-85BDC9FD1C3A}</a:tableStyleId>
              </a:tblPr>
              <a:tblGrid>
                <a:gridCol w="1349376"/>
                <a:gridCol w="10268201"/>
              </a:tblGrid>
              <a:tr h="560781">
                <a:tc>
                  <a:txBody>
                    <a:bodyPr/>
                    <a:lstStyle/>
                    <a:p>
                      <a:pPr algn="l" fontAlgn="b"/>
                      <a:r>
                        <a:rPr lang="en-US" sz="2000" b="1" i="0" u="none" strike="noStrike" dirty="0">
                          <a:solidFill>
                            <a:schemeClr val="accent2"/>
                          </a:solidFill>
                          <a:effectLst/>
                          <a:latin typeface="+mj-lt"/>
                        </a:rPr>
                        <a:t>MDC-B357</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What’s New in System Center 2012 R2 – Virtual Machine Manager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smtClean="0">
                          <a:solidFill>
                            <a:schemeClr val="accent2"/>
                          </a:solidFill>
                          <a:effectLst/>
                          <a:latin typeface="+mj-lt"/>
                        </a:rPr>
                        <a:t>MDC-B202</a:t>
                      </a:r>
                      <a:endParaRPr lang="en-US" sz="2000" b="1" i="0" u="none" strike="noStrike" dirty="0">
                        <a:solidFill>
                          <a:schemeClr val="accent2"/>
                        </a:solidFill>
                        <a:effectLst/>
                        <a:latin typeface="+mj-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tx1"/>
                          </a:solidFill>
                          <a:effectLst/>
                          <a:latin typeface="+mj-lt"/>
                        </a:rPr>
                        <a:t>Running and Managing Linux and UNIX with Hyper-V and </a:t>
                      </a:r>
                      <a:r>
                        <a:rPr lang="en-US" sz="1800" b="0" i="0" u="none" strike="noStrike" smtClean="0">
                          <a:solidFill>
                            <a:schemeClr val="tx1"/>
                          </a:solidFill>
                          <a:effectLst/>
                          <a:latin typeface="+mj-lt"/>
                        </a:rPr>
                        <a:t>Microsoft System Center</a:t>
                      </a:r>
                      <a:endParaRPr lang="en-US" sz="1800" b="0" i="0" u="none" strike="noStrike" dirty="0">
                        <a:solidFill>
                          <a:schemeClr val="tx1"/>
                        </a:solidFill>
                        <a:effectLst/>
                        <a:latin typeface="+mj-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a:solidFill>
                            <a:schemeClr val="accent2"/>
                          </a:solidFill>
                          <a:effectLst/>
                          <a:latin typeface="+mj-lt"/>
                        </a:rPr>
                        <a:t>MDC-B203</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Deploying Applications in Microsoft System Center 2012 – Virtual Machine Manager using Services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marL="0" algn="l" defTabSz="914180" rtl="0" eaLnBrk="1" fontAlgn="b" latinLnBrk="0" hangingPunct="1"/>
                      <a:r>
                        <a:rPr lang="en-US" sz="2000" b="1" i="0" u="none" strike="noStrike" kern="1200" dirty="0">
                          <a:solidFill>
                            <a:schemeClr val="accent2"/>
                          </a:solidFill>
                          <a:effectLst/>
                          <a:latin typeface="+mj-lt"/>
                          <a:ea typeface="+mn-ea"/>
                          <a:cs typeface="+mn-cs"/>
                        </a:rPr>
                        <a:t>MDC-B318</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a:solidFill>
                            <a:schemeClr val="tx1"/>
                          </a:solidFill>
                          <a:effectLst/>
                          <a:latin typeface="+mj-lt"/>
                          <a:ea typeface="+mn-ea"/>
                          <a:cs typeface="+mn-cs"/>
                        </a:rPr>
                        <a:t>Enabling Multi-Tenant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Clouds in Microsoft System Center and Windows Server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a:solidFill>
                            <a:schemeClr val="accent2"/>
                          </a:solidFill>
                          <a:effectLst/>
                          <a:latin typeface="+mj-lt"/>
                        </a:rPr>
                        <a:t>MDC-B344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Storage Management: Spanning the Enterprise to Low Cost Scalable Solutions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3694">
                <a:tc>
                  <a:txBody>
                    <a:bodyPr/>
                    <a:lstStyle/>
                    <a:p>
                      <a:pPr algn="l" fontAlgn="b"/>
                      <a:r>
                        <a:rPr lang="en-US" sz="2000" b="1" i="0" u="none" strike="noStrike">
                          <a:solidFill>
                            <a:schemeClr val="accent2"/>
                          </a:solidFill>
                          <a:effectLst/>
                          <a:latin typeface="+mj-lt"/>
                        </a:rPr>
                        <a:t>MDC-B350</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1 of 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3694">
                <a:tc>
                  <a:txBody>
                    <a:bodyPr/>
                    <a:lstStyle/>
                    <a:p>
                      <a:pPr algn="l" fontAlgn="b"/>
                      <a:r>
                        <a:rPr lang="en-US" sz="2000" b="1" i="0" u="none" strike="noStrike" dirty="0">
                          <a:solidFill>
                            <a:schemeClr val="accent2"/>
                          </a:solidFill>
                          <a:effectLst/>
                          <a:latin typeface="+mj-lt"/>
                        </a:rPr>
                        <a:t>MDC-B351</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2 of 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kern="1200" dirty="0">
                          <a:solidFill>
                            <a:schemeClr val="accent2"/>
                          </a:solidFill>
                          <a:effectLst/>
                          <a:latin typeface="+mj-lt"/>
                          <a:ea typeface="+mn-ea"/>
                          <a:cs typeface="+mn-cs"/>
                        </a:rPr>
                        <a:t>MDC-B364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smtClean="0">
                          <a:solidFill>
                            <a:schemeClr val="tx1"/>
                          </a:solidFill>
                          <a:effectLst/>
                          <a:latin typeface="+mj-lt"/>
                          <a:ea typeface="+mn-ea"/>
                          <a:cs typeface="+mn-cs"/>
                        </a:rPr>
                        <a:t>Enabling </a:t>
                      </a:r>
                      <a:r>
                        <a:rPr lang="en-US" sz="1800" b="0" i="0" u="none" strike="noStrike" kern="1200" dirty="0">
                          <a:solidFill>
                            <a:schemeClr val="tx1"/>
                          </a:solidFill>
                          <a:effectLst/>
                          <a:latin typeface="+mj-lt"/>
                          <a:ea typeface="+mn-ea"/>
                          <a:cs typeface="+mn-cs"/>
                        </a:rPr>
                        <a:t>on-premises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solutions with “Windows Azure Services for Windows </a:t>
                      </a:r>
                      <a:r>
                        <a:rPr lang="en-US" sz="1800" b="0" i="0" u="none" strike="noStrike" kern="1200" dirty="0" smtClean="0">
                          <a:solidFill>
                            <a:schemeClr val="tx1"/>
                          </a:solidFill>
                          <a:effectLst/>
                          <a:latin typeface="+mj-lt"/>
                          <a:ea typeface="+mn-ea"/>
                          <a:cs typeface="+mn-cs"/>
                        </a:rPr>
                        <a:t>Server”</a:t>
                      </a:r>
                      <a:endParaRPr lang="en-US" sz="1800" b="0" i="0" u="none" strike="noStrike" kern="1200" dirty="0">
                        <a:solidFill>
                          <a:schemeClr val="tx1"/>
                        </a:solidFill>
                        <a:effectLst/>
                        <a:latin typeface="+mj-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426707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Virtual Machine Manager Team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071" y="1266233"/>
            <a:ext cx="7781861" cy="5187337"/>
          </a:xfrm>
          <a:prstGeom prst="rect">
            <a:avLst/>
          </a:prstGeom>
        </p:spPr>
      </p:pic>
    </p:spTree>
    <p:extLst>
      <p:ext uri="{BB962C8B-B14F-4D97-AF65-F5344CB8AC3E}">
        <p14:creationId xmlns:p14="http://schemas.microsoft.com/office/powerpoint/2010/main" val="3731395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81705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29126478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Agenda</a:t>
            </a:r>
            <a:endParaRPr lang="en-US" b="0" dirty="0"/>
          </a:p>
        </p:txBody>
      </p:sp>
      <p:grpSp>
        <p:nvGrpSpPr>
          <p:cNvPr id="10" name="Group 9"/>
          <p:cNvGrpSpPr/>
          <p:nvPr/>
        </p:nvGrpSpPr>
        <p:grpSpPr>
          <a:xfrm>
            <a:off x="838200" y="1690688"/>
            <a:ext cx="9993086" cy="3937477"/>
            <a:chOff x="821095" y="1592466"/>
            <a:chExt cx="9395925" cy="4565738"/>
          </a:xfrm>
        </p:grpSpPr>
        <p:sp>
          <p:nvSpPr>
            <p:cNvPr id="20" name="Rectangle for Speaker Name"/>
            <p:cNvSpPr/>
            <p:nvPr/>
          </p:nvSpPr>
          <p:spPr bwMode="auto">
            <a:xfrm>
              <a:off x="821095" y="1592466"/>
              <a:ext cx="9395925" cy="45657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t" anchorCtr="0" compatLnSpc="1">
              <a:prstTxWarp prst="textNoShape">
                <a:avLst/>
              </a:prstTxWarp>
            </a:bodyPr>
            <a:lstStyle/>
            <a:p>
              <a:pPr algn="ctr" defTabSz="1218594" fontAlgn="base">
                <a:spcBef>
                  <a:spcPct val="0"/>
                </a:spcBef>
                <a:spcAft>
                  <a:spcPct val="0"/>
                </a:spcAft>
              </a:pPr>
              <a:endParaRPr lang="en-US" sz="1866" dirty="0">
                <a:solidFill>
                  <a:srgbClr val="FFFFFF"/>
                </a:solidFill>
                <a:latin typeface="Segoe Condensed" pitchFamily="34" charset="0"/>
              </a:endParaRPr>
            </a:p>
          </p:txBody>
        </p:sp>
        <p:sp>
          <p:nvSpPr>
            <p:cNvPr id="3" name="TextBox 2"/>
            <p:cNvSpPr txBox="1"/>
            <p:nvPr/>
          </p:nvSpPr>
          <p:spPr>
            <a:xfrm>
              <a:off x="821095" y="1592466"/>
              <a:ext cx="1468479"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Services</a:t>
              </a:r>
            </a:p>
          </p:txBody>
        </p:sp>
      </p:grpSp>
      <p:sp>
        <p:nvSpPr>
          <p:cNvPr id="25" name="Rectangle for Speaker Name"/>
          <p:cNvSpPr/>
          <p:nvPr/>
        </p:nvSpPr>
        <p:spPr bwMode="auto">
          <a:xfrm>
            <a:off x="3528212" y="2416879"/>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Components</a:t>
            </a:r>
            <a:endParaRPr lang="en-US" sz="2000" dirty="0">
              <a:solidFill>
                <a:srgbClr val="FFFFFF"/>
              </a:solidFill>
              <a:latin typeface="Segoe Condensed" pitchFamily="34" charset="0"/>
            </a:endParaRPr>
          </a:p>
        </p:txBody>
      </p:sp>
      <p:sp>
        <p:nvSpPr>
          <p:cNvPr id="26" name="Rectangle for Speaker Name"/>
          <p:cNvSpPr/>
          <p:nvPr/>
        </p:nvSpPr>
        <p:spPr bwMode="auto">
          <a:xfrm>
            <a:off x="5969455" y="2416879"/>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Implementation</a:t>
            </a:r>
            <a:endParaRPr lang="en-US" sz="2000" dirty="0">
              <a:solidFill>
                <a:srgbClr val="FFFFFF"/>
              </a:solidFill>
              <a:latin typeface="Segoe Condensed" pitchFamily="34" charset="0"/>
            </a:endParaRPr>
          </a:p>
        </p:txBody>
      </p:sp>
      <p:sp>
        <p:nvSpPr>
          <p:cNvPr id="27" name="Rectangle for Speaker Name"/>
          <p:cNvSpPr/>
          <p:nvPr/>
        </p:nvSpPr>
        <p:spPr bwMode="auto">
          <a:xfrm>
            <a:off x="8410697" y="2416879"/>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Lifecycle</a:t>
            </a:r>
            <a:endParaRPr lang="en-US" sz="2000" dirty="0">
              <a:solidFill>
                <a:srgbClr val="FFFFFF"/>
              </a:solidFill>
              <a:latin typeface="Segoe Condensed" pitchFamily="34" charset="0"/>
            </a:endParaRPr>
          </a:p>
        </p:txBody>
      </p:sp>
      <p:sp>
        <p:nvSpPr>
          <p:cNvPr id="24" name="Rectangle for Speaker Name"/>
          <p:cNvSpPr/>
          <p:nvPr/>
        </p:nvSpPr>
        <p:spPr bwMode="auto">
          <a:xfrm>
            <a:off x="1086969" y="2416879"/>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Justification</a:t>
            </a:r>
            <a:endParaRPr lang="en-GB" sz="2000" dirty="0">
              <a:solidFill>
                <a:srgbClr val="FFFFFF"/>
              </a:solidFill>
              <a:latin typeface="Segoe Condensed" pitchFamily="34" charset="0"/>
            </a:endParaRPr>
          </a:p>
        </p:txBody>
      </p:sp>
    </p:spTree>
    <p:extLst>
      <p:ext uri="{BB962C8B-B14F-4D97-AF65-F5344CB8AC3E}">
        <p14:creationId xmlns:p14="http://schemas.microsoft.com/office/powerpoint/2010/main" val="3496451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657603" y="1826818"/>
            <a:ext cx="7625900" cy="1626920"/>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Starting point for VMs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Hardware, Guest Profile, Disks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a:t>
            </a:r>
            <a:r>
              <a:rPr lang="en-US" sz="2400" i="1" dirty="0" smtClean="0">
                <a:solidFill>
                  <a:schemeClr val="bg1"/>
                </a:solidFill>
                <a:ea typeface="Segoe UI" pitchFamily="34" charset="0"/>
                <a:cs typeface="Segoe UI" pitchFamily="34" charset="0"/>
              </a:rPr>
              <a:t>single </a:t>
            </a:r>
            <a:r>
              <a:rPr lang="en-US" sz="2400" dirty="0" smtClean="0">
                <a:solidFill>
                  <a:schemeClr val="bg1"/>
                </a:solidFill>
                <a:ea typeface="Segoe UI" pitchFamily="34" charset="0"/>
                <a:cs typeface="Segoe UI" pitchFamily="34" charset="0"/>
              </a:rPr>
              <a:t>machine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“Fire and Forget”</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VM Templates versus Service Templates</a:t>
            </a:r>
            <a:endParaRPr lang="en-US" dirty="0"/>
          </a:p>
        </p:txBody>
      </p:sp>
      <p:sp>
        <p:nvSpPr>
          <p:cNvPr id="3" name="Rounded Rectangle 2"/>
          <p:cNvSpPr/>
          <p:nvPr/>
        </p:nvSpPr>
        <p:spPr bwMode="auto">
          <a:xfrm>
            <a:off x="653143" y="1541811"/>
            <a:ext cx="3230088" cy="219693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VM Template</a:t>
            </a:r>
          </a:p>
        </p:txBody>
      </p:sp>
      <p:sp>
        <p:nvSpPr>
          <p:cNvPr id="7" name="Rounded Rectangle 6"/>
          <p:cNvSpPr/>
          <p:nvPr/>
        </p:nvSpPr>
        <p:spPr bwMode="auto">
          <a:xfrm>
            <a:off x="3657603" y="4308761"/>
            <a:ext cx="7625900" cy="1626920"/>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Starting point for services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Defines multi-machine distributed application</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a:t>
            </a:r>
            <a:r>
              <a:rPr lang="en-US" sz="2400" i="1" dirty="0" smtClean="0">
                <a:solidFill>
                  <a:schemeClr val="bg1"/>
                </a:solidFill>
                <a:ea typeface="Segoe UI" pitchFamily="34" charset="0"/>
                <a:cs typeface="Segoe UI" pitchFamily="34" charset="0"/>
              </a:rPr>
              <a:t>multiple </a:t>
            </a:r>
            <a:r>
              <a:rPr lang="en-US" sz="2400" dirty="0" smtClean="0">
                <a:solidFill>
                  <a:schemeClr val="bg1"/>
                </a:solidFill>
                <a:ea typeface="Segoe UI" pitchFamily="34" charset="0"/>
                <a:cs typeface="Segoe UI" pitchFamily="34" charset="0"/>
              </a:rPr>
              <a:t>machines across multiple tiers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“Source of Truth”</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53143" y="4023754"/>
            <a:ext cx="3230088" cy="219693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Service Template</a:t>
            </a:r>
          </a:p>
        </p:txBody>
      </p:sp>
    </p:spTree>
    <p:extLst>
      <p:ext uri="{BB962C8B-B14F-4D97-AF65-F5344CB8AC3E}">
        <p14:creationId xmlns:p14="http://schemas.microsoft.com/office/powerpoint/2010/main" val="140185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normAutofit/>
          </a:bodyPr>
          <a:lstStyle/>
          <a:p>
            <a:r>
              <a:rPr lang="en-US" dirty="0" smtClean="0"/>
              <a:t>Service Justification</a:t>
            </a:r>
            <a:endParaRPr lang="en-US" sz="6000" dirty="0">
              <a:solidFill>
                <a:schemeClr val="accent1"/>
              </a:solidFill>
            </a:endParaRPr>
          </a:p>
        </p:txBody>
      </p:sp>
    </p:spTree>
    <p:extLst>
      <p:ext uri="{BB962C8B-B14F-4D97-AF65-F5344CB8AC3E}">
        <p14:creationId xmlns:p14="http://schemas.microsoft.com/office/powerpoint/2010/main" val="3963347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Services</a:t>
            </a:r>
            <a:endParaRPr lang="en-US" dirty="0"/>
          </a:p>
        </p:txBody>
      </p:sp>
      <p:sp>
        <p:nvSpPr>
          <p:cNvPr id="4" name="Content Placeholder 3"/>
          <p:cNvSpPr>
            <a:spLocks noGrp="1"/>
          </p:cNvSpPr>
          <p:nvPr>
            <p:ph idx="1"/>
          </p:nvPr>
        </p:nvSpPr>
        <p:spPr/>
        <p:txBody>
          <a:bodyPr/>
          <a:lstStyle/>
          <a:p>
            <a:r>
              <a:rPr lang="en-US" dirty="0" smtClean="0"/>
              <a:t>Composition</a:t>
            </a:r>
          </a:p>
          <a:p>
            <a:r>
              <a:rPr lang="en-US" dirty="0" smtClean="0"/>
              <a:t>Logical Groupings</a:t>
            </a:r>
          </a:p>
          <a:p>
            <a:r>
              <a:rPr lang="en-US" dirty="0"/>
              <a:t>Granular </a:t>
            </a:r>
            <a:r>
              <a:rPr lang="en-US" dirty="0" smtClean="0"/>
              <a:t>Scaling</a:t>
            </a:r>
          </a:p>
          <a:p>
            <a:r>
              <a:rPr lang="en-US" dirty="0" smtClean="0"/>
              <a:t>Redistribution</a:t>
            </a:r>
          </a:p>
        </p:txBody>
      </p:sp>
    </p:spTree>
    <p:extLst>
      <p:ext uri="{BB962C8B-B14F-4D97-AF65-F5344CB8AC3E}">
        <p14:creationId xmlns:p14="http://schemas.microsoft.com/office/powerpoint/2010/main" val="2065202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normAutofit/>
          </a:bodyPr>
          <a:lstStyle/>
          <a:p>
            <a:r>
              <a:rPr lang="en-US" dirty="0" smtClean="0"/>
              <a:t>Service Components</a:t>
            </a:r>
            <a:endParaRPr lang="en-US" sz="6000" dirty="0">
              <a:solidFill>
                <a:schemeClr val="accent1"/>
              </a:solidFill>
            </a:endParaRPr>
          </a:p>
        </p:txBody>
      </p:sp>
    </p:spTree>
    <p:extLst>
      <p:ext uri="{BB962C8B-B14F-4D97-AF65-F5344CB8AC3E}">
        <p14:creationId xmlns:p14="http://schemas.microsoft.com/office/powerpoint/2010/main" val="6770887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Components</a:t>
            </a:r>
            <a:endParaRPr lang="en-US" dirty="0"/>
          </a:p>
        </p:txBody>
      </p:sp>
      <p:sp>
        <p:nvSpPr>
          <p:cNvPr id="4" name="Content Placeholder 3"/>
          <p:cNvSpPr>
            <a:spLocks noGrp="1"/>
          </p:cNvSpPr>
          <p:nvPr>
            <p:ph idx="1"/>
          </p:nvPr>
        </p:nvSpPr>
        <p:spPr/>
        <p:txBody>
          <a:bodyPr/>
          <a:lstStyle/>
          <a:p>
            <a:r>
              <a:rPr lang="en-US" dirty="0" smtClean="0"/>
              <a:t>Machine Tiers</a:t>
            </a:r>
          </a:p>
          <a:p>
            <a:r>
              <a:rPr lang="en-US" dirty="0" smtClean="0"/>
              <a:t>Application Hosts</a:t>
            </a:r>
          </a:p>
          <a:p>
            <a:r>
              <a:rPr lang="en-US" dirty="0" smtClean="0"/>
              <a:t>Tier Settings</a:t>
            </a:r>
          </a:p>
          <a:p>
            <a:r>
              <a:rPr lang="en-US" dirty="0" smtClean="0"/>
              <a:t>Service Settings</a:t>
            </a:r>
          </a:p>
          <a:p>
            <a:endParaRPr lang="en-US" dirty="0" smtClean="0"/>
          </a:p>
        </p:txBody>
      </p:sp>
    </p:spTree>
    <p:extLst>
      <p:ext uri="{BB962C8B-B14F-4D97-AF65-F5344CB8AC3E}">
        <p14:creationId xmlns:p14="http://schemas.microsoft.com/office/powerpoint/2010/main" val="493854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5|5.3|31|16"/>
</p:tagLst>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TechEd_Europe_2013_Speaker_PPT_Template</Template>
  <TotalTime>423</TotalTime>
  <Words>1419</Words>
  <Application>Microsoft Office PowerPoint</Application>
  <PresentationFormat>Widescreen</PresentationFormat>
  <Paragraphs>239</Paragraphs>
  <Slides>38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Segoe Condensed</vt:lpstr>
      <vt:lpstr>Segoe UI</vt:lpstr>
      <vt:lpstr>Segoe UI Light</vt:lpstr>
      <vt:lpstr>TechEd_Europe_2013_Speaker_PPT_Template</vt:lpstr>
      <vt:lpstr>PowerPoint Presentation</vt:lpstr>
      <vt:lpstr>Deploying Applications in Microsoft System Center 2012 - Virtual Machine Manager Using Services</vt:lpstr>
      <vt:lpstr>Session Objectives</vt:lpstr>
      <vt:lpstr>Agenda</vt:lpstr>
      <vt:lpstr>VM Templates versus Service Templates</vt:lpstr>
      <vt:lpstr>Service Justification</vt:lpstr>
      <vt:lpstr>Why Services</vt:lpstr>
      <vt:lpstr>Service Components</vt:lpstr>
      <vt:lpstr>Components</vt:lpstr>
      <vt:lpstr>Building Blocks</vt:lpstr>
      <vt:lpstr>Building Blocks Tour</vt:lpstr>
      <vt:lpstr>Service Implementation</vt:lpstr>
      <vt:lpstr>Process</vt:lpstr>
      <vt:lpstr>Service Template Creation</vt:lpstr>
      <vt:lpstr>Other Considerations</vt:lpstr>
      <vt:lpstr>Generalizing</vt:lpstr>
      <vt:lpstr>Sharing Templates</vt:lpstr>
      <vt:lpstr>Importing and Exporting</vt:lpstr>
      <vt:lpstr>Service Lifecycle</vt:lpstr>
      <vt:lpstr>Service Lifecycle Management</vt:lpstr>
      <vt:lpstr>Deployment Process</vt:lpstr>
      <vt:lpstr>Deploying Services</vt:lpstr>
      <vt:lpstr>In Place Update Process</vt:lpstr>
      <vt:lpstr>Image-Based Update Process</vt:lpstr>
      <vt:lpstr>Updating Services</vt:lpstr>
      <vt:lpstr>What’s New</vt:lpstr>
      <vt:lpstr>Features Added in R2</vt:lpstr>
      <vt:lpstr>VHDX Disk Sharing Usage</vt:lpstr>
      <vt:lpstr>Requirements for Shared VHDX Templates</vt:lpstr>
      <vt:lpstr>Shared VHDX</vt:lpstr>
      <vt:lpstr>New Script Hooks</vt:lpstr>
      <vt:lpstr>New Script Hooks</vt:lpstr>
      <vt:lpstr>Intrinsic Service Settings</vt:lpstr>
      <vt:lpstr>Additional Resources</vt:lpstr>
      <vt:lpstr>Related Sessions</vt:lpstr>
      <vt:lpstr>The Virtual Machine Manager Team</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Scherer</dc:creator>
  <cp:lastModifiedBy>Shows</cp:lastModifiedBy>
  <cp:revision>20</cp:revision>
  <dcterms:created xsi:type="dcterms:W3CDTF">2013-06-24T08:27:15Z</dcterms:created>
  <dcterms:modified xsi:type="dcterms:W3CDTF">2013-06-28T10:32:27Z</dcterms:modified>
</cp:coreProperties>
</file>