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82" r:id="rId4"/>
    <p:sldMasterId id="2147484194" r:id="rId5"/>
  </p:sldMasterIdLst>
  <p:notesMasterIdLst>
    <p:notesMasterId r:id="rId40"/>
  </p:notesMasterIdLst>
  <p:handoutMasterIdLst>
    <p:handoutMasterId r:id="rId41"/>
  </p:handoutMasterIdLst>
  <p:sldIdLst>
    <p:sldId id="1135" r:id="rId6"/>
    <p:sldId id="1054" r:id="rId7"/>
    <p:sldId id="1172" r:id="rId8"/>
    <p:sldId id="1176" r:id="rId9"/>
    <p:sldId id="1177" r:id="rId10"/>
    <p:sldId id="1175" r:id="rId11"/>
    <p:sldId id="1178" r:id="rId12"/>
    <p:sldId id="1216" r:id="rId13"/>
    <p:sldId id="1179" r:id="rId14"/>
    <p:sldId id="1180" r:id="rId15"/>
    <p:sldId id="1181" r:id="rId16"/>
    <p:sldId id="1182" r:id="rId17"/>
    <p:sldId id="1215" r:id="rId18"/>
    <p:sldId id="1183" r:id="rId19"/>
    <p:sldId id="1190" r:id="rId20"/>
    <p:sldId id="1191" r:id="rId21"/>
    <p:sldId id="1193" r:id="rId22"/>
    <p:sldId id="1194" r:id="rId23"/>
    <p:sldId id="1184" r:id="rId24"/>
    <p:sldId id="1185" r:id="rId25"/>
    <p:sldId id="1186" r:id="rId26"/>
    <p:sldId id="1187" r:id="rId27"/>
    <p:sldId id="1217" r:id="rId28"/>
    <p:sldId id="1188" r:id="rId29"/>
    <p:sldId id="1189" r:id="rId30"/>
    <p:sldId id="1195" r:id="rId31"/>
    <p:sldId id="1214" r:id="rId32"/>
    <p:sldId id="1211" r:id="rId33"/>
    <p:sldId id="1196" r:id="rId34"/>
    <p:sldId id="1197" r:id="rId35"/>
    <p:sldId id="1204" r:id="rId36"/>
    <p:sldId id="1205" r:id="rId37"/>
    <p:sldId id="1218" r:id="rId38"/>
    <p:sldId id="1076" r:id="rId39"/>
  </p:sldIdLst>
  <p:sldSz cx="12436475" cy="6994525"/>
  <p:notesSz cx="9309100" cy="7023100"/>
  <p:embeddedFontLst>
    <p:embeddedFont>
      <p:font typeface="Calibri" panose="020F0502020204030204" pitchFamily="34" charset="0"/>
      <p:regular r:id="rId42"/>
      <p:bold r:id="rId43"/>
      <p:italic r:id="rId44"/>
      <p:boldItalic r:id="rId45"/>
    </p:embeddedFont>
    <p:embeddedFont>
      <p:font typeface="Segoe Condensed" panose="020B0506040504020203" pitchFamily="34" charset="0"/>
      <p:regular r:id="rId46"/>
      <p:bold r:id="rId47"/>
      <p:italic r:id="rId48"/>
      <p:boldItalic r:id="rId49"/>
    </p:embeddedFont>
    <p:embeddedFont>
      <p:font typeface="Segoe Light" panose="020B0302040504020203" pitchFamily="34" charset="0"/>
      <p:regular r:id="rId50"/>
      <p:italic r:id="rId51"/>
    </p:embeddedFont>
    <p:embeddedFont>
      <p:font typeface="Segoe UI Light" panose="020B0502040204020203" pitchFamily="34" charset="0"/>
      <p:regular r:id="rId52"/>
      <p:italic r:id="rId53"/>
    </p:embeddedFont>
    <p:embeddedFont>
      <p:font typeface="Segoe UI" panose="020B0502040204020203" pitchFamily="34" charset="0"/>
      <p:regular r:id="rId54"/>
      <p:bold r:id="rId55"/>
      <p:italic r:id="rId56"/>
      <p:boldItalic r:id="rId57"/>
    </p:embeddedFont>
    <p:embeddedFont>
      <p:font typeface="MS PGothic" panose="020B0600070205080204" pitchFamily="34" charset="-128"/>
      <p:regular r:id="rId58"/>
    </p:embeddedFont>
    <p:embeddedFont>
      <p:font typeface="Segoe" panose="020B0502040504020203" pitchFamily="34" charset="0"/>
      <p:regular r:id="rId59"/>
      <p:bold r:id="rId60"/>
      <p:italic r:id="rId61"/>
      <p:boldItalic r:id="rId62"/>
    </p:embeddedFont>
    <p:embeddedFont>
      <p:font typeface="Consolas" panose="020B0609020204030204" pitchFamily="49" charset="0"/>
      <p:regular r:id="rId63"/>
      <p:bold r:id="rId64"/>
      <p:italic r:id="rId65"/>
      <p:boldItalic r:id="rId66"/>
    </p:embeddedFont>
  </p:embeddedFontLst>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1135"/>
            <p14:sldId id="1054"/>
            <p14:sldId id="1172"/>
            <p14:sldId id="1176"/>
            <p14:sldId id="1177"/>
            <p14:sldId id="1175"/>
            <p14:sldId id="1178"/>
            <p14:sldId id="1216"/>
            <p14:sldId id="1179"/>
            <p14:sldId id="1180"/>
            <p14:sldId id="1181"/>
            <p14:sldId id="1182"/>
            <p14:sldId id="1215"/>
            <p14:sldId id="1183"/>
            <p14:sldId id="1190"/>
            <p14:sldId id="1191"/>
            <p14:sldId id="1193"/>
            <p14:sldId id="1194"/>
            <p14:sldId id="1184"/>
            <p14:sldId id="1185"/>
            <p14:sldId id="1186"/>
            <p14:sldId id="1187"/>
            <p14:sldId id="1217"/>
            <p14:sldId id="1188"/>
            <p14:sldId id="1189"/>
            <p14:sldId id="1195"/>
            <p14:sldId id="1214"/>
            <p14:sldId id="1211"/>
            <p14:sldId id="1196"/>
            <p14:sldId id="1197"/>
            <p14:sldId id="1204"/>
            <p14:sldId id="1205"/>
            <p14:sldId id="1218"/>
          </p14:sldIdLst>
        </p14:section>
        <p14:section name="Special content" id="{6925D2A1-AD53-4951-AB34-79DFA02CD676}">
          <p14:sldIdLst>
            <p14:sldId id="107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212" userDrawn="1">
          <p15:clr>
            <a:srgbClr val="A4A3A4"/>
          </p15:clr>
        </p15:guide>
        <p15:guide id="2" pos="293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C6"/>
    <a:srgbClr val="007233"/>
    <a:srgbClr val="FFFFFF"/>
    <a:srgbClr val="7FBA00"/>
    <a:srgbClr val="B4009E"/>
    <a:srgbClr val="B0B186"/>
    <a:srgbClr val="FF66FF"/>
    <a:srgbClr val="000000"/>
    <a:srgbClr val="33CCCC"/>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84520" autoAdjust="0"/>
  </p:normalViewPr>
  <p:slideViewPr>
    <p:cSldViewPr snapToGrid="0">
      <p:cViewPr varScale="1">
        <p:scale>
          <a:sx n="94" d="100"/>
          <a:sy n="94" d="100"/>
        </p:scale>
        <p:origin x="1092" y="78"/>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Grid="0" showGuides="1">
      <p:cViewPr>
        <p:scale>
          <a:sx n="41" d="100"/>
          <a:sy n="41" d="100"/>
        </p:scale>
        <p:origin x="-2952" y="-534"/>
      </p:cViewPr>
      <p:guideLst>
        <p:guide orient="horz" pos="2212"/>
        <p:guide pos="29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font" Target="fonts/font20.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4033943" cy="351155"/>
          </a:xfrm>
          <a:prstGeom prst="rect">
            <a:avLst/>
          </a:prstGeom>
        </p:spPr>
        <p:txBody>
          <a:bodyPr vert="horz" lIns="93324" tIns="46662" rIns="93324" bIns="46662"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5273003" y="0"/>
            <a:ext cx="4033943" cy="351155"/>
          </a:xfrm>
          <a:prstGeom prst="rect">
            <a:avLst/>
          </a:prstGeom>
        </p:spPr>
        <p:txBody>
          <a:bodyPr vert="horz" lIns="93324" tIns="46662" rIns="93324" bIns="46662" rtlCol="0"/>
          <a:lstStyle>
            <a:lvl1pPr algn="r">
              <a:defRPr sz="1200"/>
            </a:lvl1pPr>
          </a:lstStyle>
          <a:p>
            <a:fld id="{5B6A60E7-2D53-4E43-BBED-95418411E14A}" type="datetime8">
              <a:rPr lang="en-US" smtClean="0">
                <a:latin typeface="Segoe UI" pitchFamily="34" charset="0"/>
              </a:rPr>
              <a:t>6/26/2013 1:36 PM</a:t>
            </a:fld>
            <a:endParaRPr lang="en-US" dirty="0">
              <a:latin typeface="Segoe UI" pitchFamily="34" charset="0"/>
            </a:endParaRPr>
          </a:p>
        </p:txBody>
      </p:sp>
      <p:sp>
        <p:nvSpPr>
          <p:cNvPr id="8" name="Footer Placeholder 7"/>
          <p:cNvSpPr>
            <a:spLocks noGrp="1"/>
          </p:cNvSpPr>
          <p:nvPr>
            <p:ph type="ftr" sz="quarter" idx="2"/>
          </p:nvPr>
        </p:nvSpPr>
        <p:spPr>
          <a:xfrm>
            <a:off x="0" y="6670726"/>
            <a:ext cx="7866190" cy="255328"/>
          </a:xfrm>
          <a:prstGeom prst="rect">
            <a:avLst/>
          </a:prstGeom>
        </p:spPr>
        <p:txBody>
          <a:bodyPr vert="horz" lIns="93324" tIns="46662" rIns="93324" bIns="46662" rtlCol="0" anchor="b"/>
          <a:lstStyle>
            <a:lvl1pPr algn="l">
              <a:defRPr sz="1200"/>
            </a:lvl1pPr>
          </a:lstStyle>
          <a:p>
            <a:pPr marL="406671" defTabSz="93292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7850674" y="6670726"/>
            <a:ext cx="1456271" cy="351155"/>
          </a:xfrm>
          <a:prstGeom prst="rect">
            <a:avLst/>
          </a:prstGeom>
        </p:spPr>
        <p:txBody>
          <a:bodyPr vert="horz" lIns="93324" tIns="46662" rIns="93324" bIns="46662"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4033943" cy="351155"/>
          </a:xfrm>
          <a:prstGeom prst="rect">
            <a:avLst/>
          </a:prstGeom>
        </p:spPr>
        <p:txBody>
          <a:bodyPr vert="horz" lIns="93324" tIns="46662" rIns="93324" bIns="46662"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2314575" y="527050"/>
            <a:ext cx="4679950" cy="2633663"/>
          </a:xfrm>
          <a:prstGeom prst="rect">
            <a:avLst/>
          </a:prstGeom>
          <a:noFill/>
          <a:ln w="12700">
            <a:solidFill>
              <a:prstClr val="black"/>
            </a:solidFill>
          </a:ln>
        </p:spPr>
        <p:txBody>
          <a:bodyPr vert="horz" lIns="93324" tIns="46662" rIns="93324" bIns="46662" rtlCol="0" anchor="ctr"/>
          <a:lstStyle/>
          <a:p>
            <a:endParaRPr lang="en-US" dirty="0"/>
          </a:p>
        </p:txBody>
      </p:sp>
      <p:sp>
        <p:nvSpPr>
          <p:cNvPr id="10" name="Footer Placeholder 9"/>
          <p:cNvSpPr>
            <a:spLocks noGrp="1"/>
          </p:cNvSpPr>
          <p:nvPr>
            <p:ph type="ftr" sz="quarter" idx="4"/>
          </p:nvPr>
        </p:nvSpPr>
        <p:spPr>
          <a:xfrm>
            <a:off x="0" y="6671946"/>
            <a:ext cx="8036856" cy="273400"/>
          </a:xfrm>
          <a:prstGeom prst="rect">
            <a:avLst/>
          </a:prstGeom>
        </p:spPr>
        <p:txBody>
          <a:bodyPr vert="horz" lIns="93324" tIns="46662" rIns="93324" bIns="46662" rtlCol="0" anchor="b"/>
          <a:lstStyle>
            <a:lvl1pPr marL="583273" indent="0" algn="l">
              <a:defRPr sz="1200"/>
            </a:lvl1pPr>
          </a:lstStyle>
          <a:p>
            <a:pPr defTabSz="93292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1" name="Date Placeholder 10"/>
          <p:cNvSpPr>
            <a:spLocks noGrp="1"/>
          </p:cNvSpPr>
          <p:nvPr>
            <p:ph type="dt" idx="1"/>
          </p:nvPr>
        </p:nvSpPr>
        <p:spPr>
          <a:xfrm>
            <a:off x="5273003" y="0"/>
            <a:ext cx="4033943" cy="351155"/>
          </a:xfrm>
          <a:prstGeom prst="rect">
            <a:avLst/>
          </a:prstGeom>
        </p:spPr>
        <p:txBody>
          <a:bodyPr vert="horz" lIns="93324" tIns="46662" rIns="93324" bIns="46662" rtlCol="0"/>
          <a:lstStyle>
            <a:lvl1pPr algn="r">
              <a:defRPr sz="1200">
                <a:latin typeface="Segoe UI" pitchFamily="34" charset="0"/>
              </a:defRPr>
            </a:lvl1pPr>
          </a:lstStyle>
          <a:p>
            <a:fld id="{2DFDA5C7-BBAE-481E-8BF7-731156A2E2C1}" type="datetime8">
              <a:rPr lang="en-US" smtClean="0"/>
              <a:t>6/26/2013 1:36 PM</a:t>
            </a:fld>
            <a:endParaRPr lang="en-US" dirty="0"/>
          </a:p>
        </p:txBody>
      </p:sp>
      <p:sp>
        <p:nvSpPr>
          <p:cNvPr id="12" name="Notes Placeholder 11"/>
          <p:cNvSpPr>
            <a:spLocks noGrp="1"/>
          </p:cNvSpPr>
          <p:nvPr>
            <p:ph type="body" sz="quarter" idx="3"/>
          </p:nvPr>
        </p:nvSpPr>
        <p:spPr>
          <a:xfrm>
            <a:off x="930910" y="3335973"/>
            <a:ext cx="7447280" cy="31603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8021340" y="6670726"/>
            <a:ext cx="1285605" cy="351155"/>
          </a:xfrm>
          <a:prstGeom prst="rect">
            <a:avLst/>
          </a:prstGeom>
        </p:spPr>
        <p:txBody>
          <a:bodyPr vert="horz" lIns="93324" tIns="46662" rIns="93324" bIns="46662"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6/26/2013 1:36 PM</a:t>
            </a:fld>
            <a:endParaRPr lang="en-US" dirty="0"/>
          </a:p>
        </p:txBody>
      </p:sp>
      <p:sp>
        <p:nvSpPr>
          <p:cNvPr id="11" name="Footer Placeholder 10"/>
          <p:cNvSpPr>
            <a:spLocks noGrp="1"/>
          </p:cNvSpPr>
          <p:nvPr>
            <p:ph type="ftr" sz="quarter" idx="14"/>
          </p:nvPr>
        </p:nvSpPr>
        <p:spPr/>
        <p:txBody>
          <a:bodyPr/>
          <a:lstStyle/>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711530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3292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6/26/2013 1:40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280715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A71E55-E734-46BE-B94B-2AA62F032276}"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616589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32</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6/26/2013 1:40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2885889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6/26/2013 1:40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504450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34</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6/26/2013 1:40 PM</a:t>
            </a:fld>
            <a:endParaRPr lang="en-US" dirty="0"/>
          </a:p>
        </p:txBody>
      </p:sp>
      <p:sp>
        <p:nvSpPr>
          <p:cNvPr id="12" name="Footer Placeholder 11"/>
          <p:cNvSpPr>
            <a:spLocks noGrp="1"/>
          </p:cNvSpPr>
          <p:nvPr>
            <p:ph type="ftr" sz="quarter" idx="15"/>
          </p:nvPr>
        </p:nvSpPr>
        <p:spPr/>
        <p:txBody>
          <a:bodyPr/>
          <a:lstStyle/>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6/26/2013 1:36 PM</a:t>
            </a:fld>
            <a:endParaRPr lang="en-US" dirty="0"/>
          </a:p>
        </p:txBody>
      </p:sp>
      <p:sp>
        <p:nvSpPr>
          <p:cNvPr id="11" name="Footer Placeholder 10"/>
          <p:cNvSpPr>
            <a:spLocks noGrp="1"/>
          </p:cNvSpPr>
          <p:nvPr>
            <p:ph type="ftr" sz="quarter" idx="14"/>
          </p:nvPr>
        </p:nvSpPr>
        <p:spPr/>
        <p:txBody>
          <a:bodyPr/>
          <a:lstStyle/>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69444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dirty="0"/>
          </a:p>
        </p:txBody>
      </p:sp>
      <p:sp>
        <p:nvSpPr>
          <p:cNvPr id="5" name="Date Placeholder 4"/>
          <p:cNvSpPr>
            <a:spLocks noGrp="1"/>
          </p:cNvSpPr>
          <p:nvPr>
            <p:ph type="dt" idx="10"/>
          </p:nvPr>
        </p:nvSpPr>
        <p:spPr/>
        <p:txBody>
          <a:bodyPr/>
          <a:lstStyle/>
          <a:p>
            <a:fld id="{F22B3E36-5CE0-4CB7-82DE-38A88C71BFA8}" type="datetime1">
              <a:rPr lang="en-US" smtClean="0">
                <a:solidFill>
                  <a:prstClr val="black"/>
                </a:solidFill>
              </a:rPr>
              <a:pPr/>
              <a:t>6/26/2013</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32929"/>
            <a:r>
              <a:rPr lang="en-US" dirty="0">
                <a:gradFill>
                  <a:gsLst>
                    <a:gs pos="0">
                      <a:prstClr val="black"/>
                    </a:gs>
                    <a:gs pos="100000">
                      <a:prstClr val="black"/>
                    </a:gs>
                  </a:gsLst>
                  <a:lin ang="5400000" scaled="0"/>
                </a:gradFill>
                <a:ea typeface="Segoe UI" pitchFamily="34" charset="0"/>
              </a:rPr>
              <a:t>© 2012 Microsoft Corporation. All rights reserved. Microsoft, Windows, Windows Vista and other product names are or may be registered trademarks and/or trademarks in the U.S. and/or other countries.</a:t>
            </a:r>
          </a:p>
          <a:p>
            <a:pPr defTabSz="932929"/>
            <a:r>
              <a:rPr lang="en-US" dirty="0">
                <a:gradFill>
                  <a:gsLst>
                    <a:gs pos="0">
                      <a:prstClr val="black"/>
                    </a:gs>
                    <a:gs pos="100000">
                      <a:prstClr val="black"/>
                    </a:gs>
                  </a:gsLst>
                  <a:lin ang="5400000" scaled="0"/>
                </a:gradFill>
                <a:ea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gradFill>
                  <a:gsLst>
                    <a:gs pos="0">
                      <a:prstClr val="black"/>
                    </a:gs>
                    <a:gs pos="100000">
                      <a:prstClr val="black"/>
                    </a:gs>
                  </a:gsLst>
                  <a:lin ang="5400000" scaled="0"/>
                </a:gradFill>
                <a:ea typeface="Segoe UI" pitchFamily="34" charset="0"/>
              </a:rPr>
            </a:br>
            <a:r>
              <a:rPr lang="en-US" dirty="0">
                <a:gradFill>
                  <a:gsLst>
                    <a:gs pos="0">
                      <a:prstClr val="black"/>
                    </a:gs>
                    <a:gs pos="100000">
                      <a:prstClr val="black"/>
                    </a:gs>
                  </a:gsLst>
                  <a:lin ang="5400000" scaled="0"/>
                </a:gradFill>
                <a:ea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fld id="{8B263312-38AA-4E1E-B2B5-0F8F122B24FE}" type="slidenum">
              <a:rPr lang="en-US" smtClean="0">
                <a:solidFill>
                  <a:prstClr val="black"/>
                </a:solidFill>
              </a:rPr>
              <a:pPr/>
              <a:t>4</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a:solidFill>
                  <a:prstClr val="black"/>
                </a:solidFill>
              </a:rPr>
              <a:t>Tech Ready 15</a:t>
            </a:r>
          </a:p>
        </p:txBody>
      </p:sp>
    </p:spTree>
    <p:extLst>
      <p:ext uri="{BB962C8B-B14F-4D97-AF65-F5344CB8AC3E}">
        <p14:creationId xmlns:p14="http://schemas.microsoft.com/office/powerpoint/2010/main" val="676953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dirty="0"/>
          </a:p>
        </p:txBody>
      </p:sp>
      <p:sp>
        <p:nvSpPr>
          <p:cNvPr id="5" name="Date Placeholder 4"/>
          <p:cNvSpPr>
            <a:spLocks noGrp="1"/>
          </p:cNvSpPr>
          <p:nvPr>
            <p:ph type="dt" idx="10"/>
          </p:nvPr>
        </p:nvSpPr>
        <p:spPr/>
        <p:txBody>
          <a:bodyPr/>
          <a:lstStyle/>
          <a:p>
            <a:fld id="{F22B3E36-5CE0-4CB7-82DE-38A88C71BFA8}" type="datetime1">
              <a:rPr lang="en-US" smtClean="0">
                <a:solidFill>
                  <a:prstClr val="black"/>
                </a:solidFill>
              </a:rPr>
              <a:pPr/>
              <a:t>6/26/2013</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32929"/>
            <a:r>
              <a:rPr lang="en-US" dirty="0">
                <a:gradFill>
                  <a:gsLst>
                    <a:gs pos="0">
                      <a:prstClr val="black"/>
                    </a:gs>
                    <a:gs pos="100000">
                      <a:prstClr val="black"/>
                    </a:gs>
                  </a:gsLst>
                  <a:lin ang="5400000" scaled="0"/>
                </a:gradFill>
                <a:ea typeface="Segoe UI" pitchFamily="34" charset="0"/>
              </a:rPr>
              <a:t>© 2012 Microsoft Corporation. All rights reserved. Microsoft, Windows, Windows Vista and other product names are or may be registered trademarks and/or trademarks in the U.S. and/or other countries.</a:t>
            </a:r>
          </a:p>
          <a:p>
            <a:pPr defTabSz="932929"/>
            <a:r>
              <a:rPr lang="en-US" dirty="0">
                <a:gradFill>
                  <a:gsLst>
                    <a:gs pos="0">
                      <a:prstClr val="black"/>
                    </a:gs>
                    <a:gs pos="100000">
                      <a:prstClr val="black"/>
                    </a:gs>
                  </a:gsLst>
                  <a:lin ang="5400000" scaled="0"/>
                </a:gradFill>
                <a:ea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gradFill>
                  <a:gsLst>
                    <a:gs pos="0">
                      <a:prstClr val="black"/>
                    </a:gs>
                    <a:gs pos="100000">
                      <a:prstClr val="black"/>
                    </a:gs>
                  </a:gsLst>
                  <a:lin ang="5400000" scaled="0"/>
                </a:gradFill>
                <a:ea typeface="Segoe UI" pitchFamily="34" charset="0"/>
              </a:rPr>
            </a:br>
            <a:r>
              <a:rPr lang="en-US" dirty="0">
                <a:gradFill>
                  <a:gsLst>
                    <a:gs pos="0">
                      <a:prstClr val="black"/>
                    </a:gs>
                    <a:gs pos="100000">
                      <a:prstClr val="black"/>
                    </a:gs>
                  </a:gsLst>
                  <a:lin ang="5400000" scaled="0"/>
                </a:gradFill>
                <a:ea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fld id="{8B263312-38AA-4E1E-B2B5-0F8F122B24FE}" type="slidenum">
              <a:rPr lang="en-US" smtClean="0">
                <a:solidFill>
                  <a:prstClr val="black"/>
                </a:solidFill>
              </a:rPr>
              <a:pPr/>
              <a:t>5</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a:solidFill>
                  <a:prstClr val="black"/>
                </a:solidFill>
              </a:rPr>
              <a:t>Tech Ready 15</a:t>
            </a:r>
          </a:p>
        </p:txBody>
      </p:sp>
    </p:spTree>
    <p:extLst>
      <p:ext uri="{BB962C8B-B14F-4D97-AF65-F5344CB8AC3E}">
        <p14:creationId xmlns:p14="http://schemas.microsoft.com/office/powerpoint/2010/main" val="3681845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dirty="0"/>
          </a:p>
        </p:txBody>
      </p:sp>
      <p:sp>
        <p:nvSpPr>
          <p:cNvPr id="5" name="Date Placeholder 4"/>
          <p:cNvSpPr>
            <a:spLocks noGrp="1"/>
          </p:cNvSpPr>
          <p:nvPr>
            <p:ph type="dt" idx="10"/>
          </p:nvPr>
        </p:nvSpPr>
        <p:spPr/>
        <p:txBody>
          <a:bodyPr/>
          <a:lstStyle/>
          <a:p>
            <a:fld id="{F22B3E36-5CE0-4CB7-82DE-38A88C71BFA8}" type="datetime1">
              <a:rPr lang="en-US" smtClean="0">
                <a:solidFill>
                  <a:prstClr val="black"/>
                </a:solidFill>
              </a:rPr>
              <a:pPr/>
              <a:t>6/26/2013</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32929"/>
            <a:r>
              <a:rPr lang="en-US" dirty="0">
                <a:gradFill>
                  <a:gsLst>
                    <a:gs pos="0">
                      <a:prstClr val="black"/>
                    </a:gs>
                    <a:gs pos="100000">
                      <a:prstClr val="black"/>
                    </a:gs>
                  </a:gsLst>
                  <a:lin ang="5400000" scaled="0"/>
                </a:gradFill>
                <a:ea typeface="Segoe UI" pitchFamily="34" charset="0"/>
              </a:rPr>
              <a:t>© 2012 Microsoft Corporation. All rights reserved. Microsoft, Windows, Windows Vista and other product names are or may be registered trademarks and/or trademarks in the U.S. and/or other countries.</a:t>
            </a:r>
          </a:p>
          <a:p>
            <a:pPr defTabSz="932929"/>
            <a:r>
              <a:rPr lang="en-US" dirty="0">
                <a:gradFill>
                  <a:gsLst>
                    <a:gs pos="0">
                      <a:prstClr val="black"/>
                    </a:gs>
                    <a:gs pos="100000">
                      <a:prstClr val="black"/>
                    </a:gs>
                  </a:gsLst>
                  <a:lin ang="5400000" scaled="0"/>
                </a:gradFill>
                <a:ea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gradFill>
                  <a:gsLst>
                    <a:gs pos="0">
                      <a:prstClr val="black"/>
                    </a:gs>
                    <a:gs pos="100000">
                      <a:prstClr val="black"/>
                    </a:gs>
                  </a:gsLst>
                  <a:lin ang="5400000" scaled="0"/>
                </a:gradFill>
                <a:ea typeface="Segoe UI" pitchFamily="34" charset="0"/>
              </a:rPr>
            </a:br>
            <a:r>
              <a:rPr lang="en-US" dirty="0">
                <a:gradFill>
                  <a:gsLst>
                    <a:gs pos="0">
                      <a:prstClr val="black"/>
                    </a:gs>
                    <a:gs pos="100000">
                      <a:prstClr val="black"/>
                    </a:gs>
                  </a:gsLst>
                  <a:lin ang="5400000" scaled="0"/>
                </a:gradFill>
                <a:ea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fld id="{8B263312-38AA-4E1E-B2B5-0F8F122B24FE}" type="slidenum">
              <a:rPr lang="en-US" smtClean="0">
                <a:solidFill>
                  <a:prstClr val="black"/>
                </a:solidFill>
              </a:rPr>
              <a:pPr/>
              <a:t>7</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a:solidFill>
                  <a:prstClr val="black"/>
                </a:solidFill>
              </a:rPr>
              <a:t>Tech Ready 15</a:t>
            </a:r>
          </a:p>
        </p:txBody>
      </p:sp>
    </p:spTree>
    <p:extLst>
      <p:ext uri="{BB962C8B-B14F-4D97-AF65-F5344CB8AC3E}">
        <p14:creationId xmlns:p14="http://schemas.microsoft.com/office/powerpoint/2010/main" val="3434970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 2012 Microsoft Corporation. All rights reserved. Microsoft, Windows, and other product names are or may be registered trademarks and/or trademarks in the U.S. and/or other countries.</a:t>
            </a:r>
          </a:p>
          <a:p>
            <a:r>
              <a:rPr lang="en-US"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a:solidFill>
                <a:prstClr val="black"/>
              </a:solidFill>
            </a:endParaRPr>
          </a:p>
        </p:txBody>
      </p:sp>
      <p:sp>
        <p:nvSpPr>
          <p:cNvPr id="6" name="Date Placeholder 5"/>
          <p:cNvSpPr>
            <a:spLocks noGrp="1"/>
          </p:cNvSpPr>
          <p:nvPr>
            <p:ph type="dt" idx="12"/>
          </p:nvPr>
        </p:nvSpPr>
        <p:spPr/>
        <p:txBody>
          <a:bodyPr/>
          <a:lstStyle/>
          <a:p>
            <a:fld id="{135026A5-CCDE-4308-88D0-8D0687F398DA}" type="datetime1">
              <a:rPr lang="en-US" smtClean="0">
                <a:solidFill>
                  <a:prstClr val="black"/>
                </a:solidFill>
              </a:rPr>
              <a:pPr/>
              <a:t>6/26/2013</a:t>
            </a:fld>
            <a:endParaRPr lang="en-US">
              <a:solidFill>
                <a:prstClr val="black"/>
              </a:solidFill>
            </a:endParaRPr>
          </a:p>
        </p:txBody>
      </p:sp>
      <p:sp>
        <p:nvSpPr>
          <p:cNvPr id="7" name="Slide Number Placeholder 6"/>
          <p:cNvSpPr>
            <a:spLocks noGrp="1"/>
          </p:cNvSpPr>
          <p:nvPr>
            <p:ph type="sldNum" sz="quarter" idx="13"/>
          </p:nvPr>
        </p:nvSpPr>
        <p:spPr/>
        <p:txBody>
          <a:bodyPr/>
          <a:lstStyle/>
          <a:p>
            <a:fld id="{FBF1ECE7-F93A-4AF5-B24F-533EF070DA0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325701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A71E55-E734-46BE-B94B-2AA62F032276}"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233042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Management Summit 2013</a:t>
            </a:r>
            <a:endParaRPr lang="en-US">
              <a:solidFill>
                <a:prstClr val="black"/>
              </a:solidFill>
            </a:endParaRPr>
          </a:p>
        </p:txBody>
      </p:sp>
      <p:sp>
        <p:nvSpPr>
          <p:cNvPr id="5" name="Footer Placeholder 4"/>
          <p:cNvSpPr>
            <a:spLocks noGrp="1"/>
          </p:cNvSpPr>
          <p:nvPr>
            <p:ph type="ftr" sz="quarter" idx="11"/>
          </p:nvPr>
        </p:nvSpPr>
        <p:spPr/>
        <p:txBody>
          <a:bodyPr/>
          <a:lstStyle/>
          <a:p>
            <a:pPr defTabSz="932929"/>
            <a:r>
              <a:rPr lang="en-US" smtClean="0">
                <a:gradFill>
                  <a:gsLst>
                    <a:gs pos="0">
                      <a:prstClr val="black"/>
                    </a:gs>
                    <a:gs pos="100000">
                      <a:prstClr val="black"/>
                    </a:gs>
                  </a:gsLst>
                  <a:lin ang="5400000" scaled="0"/>
                </a:gradFill>
                <a:ea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dirty="0" smtClean="0">
              <a:gradFill>
                <a:gsLst>
                  <a:gs pos="0">
                    <a:prstClr val="black"/>
                  </a:gs>
                  <a:gs pos="100000">
                    <a:prstClr val="black"/>
                  </a:gs>
                </a:gsLst>
                <a:lin ang="5400000" scaled="0"/>
              </a:gradFill>
              <a:ea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6/26/2013 1:40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988740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Management Summit 2013</a:t>
            </a:r>
            <a:endParaRPr lang="en-US">
              <a:solidFill>
                <a:prstClr val="black"/>
              </a:solidFill>
            </a:endParaRPr>
          </a:p>
        </p:txBody>
      </p:sp>
      <p:sp>
        <p:nvSpPr>
          <p:cNvPr id="5" name="Footer Placeholder 4"/>
          <p:cNvSpPr>
            <a:spLocks noGrp="1"/>
          </p:cNvSpPr>
          <p:nvPr>
            <p:ph type="ftr" sz="quarter" idx="11"/>
          </p:nvPr>
        </p:nvSpPr>
        <p:spPr/>
        <p:txBody>
          <a:bodyPr/>
          <a:lstStyle/>
          <a:p>
            <a:pPr defTabSz="932929"/>
            <a:r>
              <a:rPr lang="en-US" smtClean="0">
                <a:gradFill>
                  <a:gsLst>
                    <a:gs pos="0">
                      <a:prstClr val="black"/>
                    </a:gs>
                    <a:gs pos="100000">
                      <a:prstClr val="black"/>
                    </a:gs>
                  </a:gsLst>
                  <a:lin ang="5400000" scaled="0"/>
                </a:gradFill>
                <a:ea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dirty="0" smtClean="0">
              <a:gradFill>
                <a:gsLst>
                  <a:gs pos="0">
                    <a:prstClr val="black"/>
                  </a:gs>
                  <a:gs pos="100000">
                    <a:prstClr val="black"/>
                  </a:gs>
                </a:gsLst>
                <a:lin ang="5400000" scaled="0"/>
              </a:gradFill>
              <a:ea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6/26/2013 1:40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9435975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662" y="233151"/>
            <a:ext cx="11375536" cy="621530"/>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2" y="1476624"/>
            <a:ext cx="11375536" cy="22283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19954748"/>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10522756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23771681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23186783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8220834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7435959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446334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747512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7487354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595216676"/>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71216080"/>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0119077"/>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33099640"/>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19880486"/>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7790193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6400085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31160978"/>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563820"/>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105020"/>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933391"/>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552747"/>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2243834"/>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79238697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0680351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 id="2147484193"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01899032"/>
      </p:ext>
    </p:extLst>
  </p:cSld>
  <p:clrMap bg1="dk1" tx1="lt1" bg2="dk2" tx2="lt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 id="2147484206" r:id="rId12"/>
    <p:sldLayoutId id="2147484207" r:id="rId13"/>
    <p:sldLayoutId id="2147484208" r:id="rId14"/>
    <p:sldLayoutId id="2147484209" r:id="rId15"/>
    <p:sldLayoutId id="2147484210" r:id="rId16"/>
    <p:sldLayoutId id="2147484211" r:id="rId17"/>
    <p:sldLayoutId id="2147484212" r:id="rId18"/>
    <p:sldLayoutId id="2147484213" r:id="rId19"/>
    <p:sldLayoutId id="2147484214" r:id="rId20"/>
    <p:sldLayoutId id="2147484215" r:id="rId21"/>
    <p:sldLayoutId id="2147484216" r:id="rId22"/>
    <p:sldLayoutId id="2147484217"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blogs.technet.com/b/momteam/archive/2013/03/27/mp-blog-knowledge-knowledge-knowledge.aspx" TargetMode="External"/><Relationship Id="rId2" Type="http://schemas.openxmlformats.org/officeDocument/2006/relationships/hyperlink" Target="http://blogs.technet.com/b/momteam/archive/2013/03/12/mp-blog-consistent-world-class-manageability.aspx" TargetMode="External"/><Relationship Id="rId1" Type="http://schemas.openxmlformats.org/officeDocument/2006/relationships/slideLayout" Target="../slideLayouts/slideLayout16.xml"/><Relationship Id="rId4" Type="http://schemas.openxmlformats.org/officeDocument/2006/relationships/hyperlink" Target="http://social.technet.microsoft.com/wiki/contents/articles/16174.microsoft-management-packs.aspx"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1.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2.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 Id="rId5" Type="http://schemas.openxmlformats.org/officeDocument/2006/relationships/image" Target="../media/image17.emf"/><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hyperlink" Target="http://onlinehelp.microsoft.com/en-us/atlanta/gg288262.aspx" TargetMode="Externa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22.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Platform Support in R2</a:t>
            </a:r>
            <a:endParaRPr lang="en-US" dirty="0"/>
          </a:p>
        </p:txBody>
      </p:sp>
      <p:sp>
        <p:nvSpPr>
          <p:cNvPr id="4" name="Text Placeholder 3"/>
          <p:cNvSpPr>
            <a:spLocks noGrp="1"/>
          </p:cNvSpPr>
          <p:nvPr>
            <p:ph type="body" sz="quarter" idx="4294967295"/>
          </p:nvPr>
        </p:nvSpPr>
        <p:spPr>
          <a:xfrm>
            <a:off x="2501" y="1969517"/>
            <a:ext cx="11369864" cy="2363724"/>
          </a:xfrm>
        </p:spPr>
        <p:txBody>
          <a:bodyPr/>
          <a:lstStyle/>
          <a:p>
            <a:r>
              <a:rPr lang="en-US" dirty="0" smtClean="0"/>
              <a:t>Support for Windows Server 2012 R2</a:t>
            </a:r>
          </a:p>
          <a:p>
            <a:pPr lvl="1"/>
            <a:r>
              <a:rPr lang="en-US" dirty="0" smtClean="0"/>
              <a:t>Monitoring of…</a:t>
            </a:r>
          </a:p>
          <a:p>
            <a:pPr lvl="1"/>
            <a:r>
              <a:rPr lang="en-US" dirty="0" smtClean="0"/>
              <a:t>Running on…</a:t>
            </a:r>
          </a:p>
          <a:p>
            <a:pPr lvl="1"/>
            <a:r>
              <a:rPr lang="en-US" dirty="0" smtClean="0"/>
              <a:t>Management Packs available</a:t>
            </a:r>
          </a:p>
          <a:p>
            <a:pPr lvl="1"/>
            <a:r>
              <a:rPr lang="en-US" dirty="0" smtClean="0"/>
              <a:t>AT RTM!</a:t>
            </a:r>
          </a:p>
        </p:txBody>
      </p:sp>
    </p:spTree>
    <p:extLst>
      <p:ext uri="{BB962C8B-B14F-4D97-AF65-F5344CB8AC3E}">
        <p14:creationId xmlns:p14="http://schemas.microsoft.com/office/powerpoint/2010/main" val="3126051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Private Cloud Monitoring in R2</a:t>
            </a:r>
            <a:endParaRPr lang="en-US" dirty="0"/>
          </a:p>
        </p:txBody>
      </p:sp>
      <p:sp>
        <p:nvSpPr>
          <p:cNvPr id="3" name="Rectangle 2"/>
          <p:cNvSpPr/>
          <p:nvPr/>
        </p:nvSpPr>
        <p:spPr>
          <a:xfrm>
            <a:off x="734545" y="1506215"/>
            <a:ext cx="4156603" cy="3551819"/>
          </a:xfrm>
          <a:prstGeom prst="rect">
            <a:avLst/>
          </a:prstGeom>
        </p:spPr>
        <p:txBody>
          <a:bodyPr wrap="square">
            <a:spAutoFit/>
          </a:bodyPr>
          <a:lstStyle/>
          <a:p>
            <a:pPr marL="291436" indent="-291436">
              <a:buFont typeface="Arial" panose="020B0604020202020204" pitchFamily="34" charset="0"/>
              <a:buChar char="•"/>
            </a:pPr>
            <a:r>
              <a:rPr lang="en-US" sz="1836" dirty="0"/>
              <a:t>The </a:t>
            </a:r>
            <a:r>
              <a:rPr lang="en-US" sz="1836" dirty="0" smtClean="0"/>
              <a:t>infrastructure </a:t>
            </a:r>
            <a:r>
              <a:rPr lang="en-US" sz="1836" dirty="0"/>
              <a:t>admin should be able to see an at a glance view of cloud health, and health of the underlying fabric/VMs</a:t>
            </a:r>
          </a:p>
          <a:p>
            <a:pPr marL="291436" indent="-291436">
              <a:buFont typeface="Arial" panose="020B0604020202020204" pitchFamily="34" charset="0"/>
              <a:buChar char="•"/>
            </a:pPr>
            <a:r>
              <a:rPr lang="en-US" sz="1836" dirty="0"/>
              <a:t>Ensure the </a:t>
            </a:r>
            <a:r>
              <a:rPr lang="en-US" sz="1836" dirty="0" smtClean="0"/>
              <a:t>infrastructure </a:t>
            </a:r>
            <a:r>
              <a:rPr lang="en-US" sz="1836" dirty="0"/>
              <a:t>admin can do root cause analysis by linking to existing dashboards such as network monitoring dashboards</a:t>
            </a:r>
          </a:p>
          <a:p>
            <a:pPr marL="291436" indent="-291436">
              <a:buFont typeface="Arial" panose="020B0604020202020204" pitchFamily="34" charset="0"/>
              <a:buChar char="•"/>
            </a:pPr>
            <a:r>
              <a:rPr lang="en-US" sz="1836" dirty="0"/>
              <a:t>Improve the VMM diagram view (rollups) and ensure it reflects recent improvements in network and storage monitoring</a:t>
            </a:r>
          </a:p>
        </p:txBody>
      </p:sp>
      <p:pic>
        <p:nvPicPr>
          <p:cNvPr id="4" name="Picture 3"/>
          <p:cNvPicPr>
            <a:picLocks noChangeAspect="1"/>
          </p:cNvPicPr>
          <p:nvPr/>
        </p:nvPicPr>
        <p:blipFill>
          <a:blip r:embed="rId2"/>
          <a:stretch>
            <a:fillRect/>
          </a:stretch>
        </p:blipFill>
        <p:spPr>
          <a:xfrm>
            <a:off x="3669599" y="1783080"/>
            <a:ext cx="8494285" cy="5211445"/>
          </a:xfrm>
          <a:prstGeom prst="rect">
            <a:avLst/>
          </a:prstGeom>
        </p:spPr>
      </p:pic>
    </p:spTree>
    <p:extLst>
      <p:ext uri="{BB962C8B-B14F-4D97-AF65-F5344CB8AC3E}">
        <p14:creationId xmlns:p14="http://schemas.microsoft.com/office/powerpoint/2010/main" val="2540561345"/>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Private Cloud Monitoring</a:t>
            </a:r>
            <a:endParaRPr lang="en-US" dirty="0"/>
          </a:p>
        </p:txBody>
      </p:sp>
      <p:sp>
        <p:nvSpPr>
          <p:cNvPr id="4" name="Text Placeholder 3"/>
          <p:cNvSpPr>
            <a:spLocks noGrp="1"/>
          </p:cNvSpPr>
          <p:nvPr>
            <p:ph type="body" sz="quarter" idx="12"/>
          </p:nvPr>
        </p:nvSpPr>
        <p:spPr/>
        <p:txBody>
          <a:bodyPr/>
          <a:lstStyle/>
          <a:p>
            <a:r>
              <a:rPr lang="en-US" dirty="0" smtClean="0"/>
              <a:t>Daniel Savage</a:t>
            </a:r>
            <a:endParaRPr lang="en-US" dirty="0"/>
          </a:p>
        </p:txBody>
      </p:sp>
    </p:spTree>
    <p:extLst>
      <p:ext uri="{BB962C8B-B14F-4D97-AF65-F5344CB8AC3E}">
        <p14:creationId xmlns:p14="http://schemas.microsoft.com/office/powerpoint/2010/main" val="17863495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159" dirty="0" smtClean="0"/>
              <a:t>Workload Monitoring</a:t>
            </a:r>
            <a:endParaRPr lang="en-US" sz="5400" dirty="0"/>
          </a:p>
        </p:txBody>
      </p:sp>
    </p:spTree>
    <p:extLst>
      <p:ext uri="{BB962C8B-B14F-4D97-AF65-F5344CB8AC3E}">
        <p14:creationId xmlns:p14="http://schemas.microsoft.com/office/powerpoint/2010/main" val="61448633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Packs Updates for Workloads</a:t>
            </a:r>
            <a:endParaRPr lang="en-US" dirty="0"/>
          </a:p>
        </p:txBody>
      </p:sp>
      <p:sp>
        <p:nvSpPr>
          <p:cNvPr id="3" name="Text Placeholder 2"/>
          <p:cNvSpPr>
            <a:spLocks noGrp="1"/>
          </p:cNvSpPr>
          <p:nvPr>
            <p:ph type="body" sz="quarter" idx="4294967295"/>
          </p:nvPr>
        </p:nvSpPr>
        <p:spPr>
          <a:xfrm>
            <a:off x="2501" y="1891861"/>
            <a:ext cx="11369864" cy="5039872"/>
          </a:xfrm>
        </p:spPr>
        <p:txBody>
          <a:bodyPr/>
          <a:lstStyle/>
          <a:p>
            <a:r>
              <a:rPr lang="en-US" sz="2799" dirty="0"/>
              <a:t>Best of breed Monitoring for Workloads</a:t>
            </a:r>
          </a:p>
          <a:p>
            <a:r>
              <a:rPr lang="en-US" sz="2799" dirty="0"/>
              <a:t>Consistent, World-Class Manageability</a:t>
            </a:r>
          </a:p>
          <a:p>
            <a:pPr lvl="1"/>
            <a:r>
              <a:rPr lang="en-US" sz="1599" dirty="0">
                <a:hlinkClick r:id="rId2"/>
              </a:rPr>
              <a:t>http://blogs.technet.com/b/momteam/archive/2013/03/12/mp-blog-consistent-world-class-manageability.aspx</a:t>
            </a:r>
            <a:r>
              <a:rPr lang="en-US" sz="1599" dirty="0"/>
              <a:t> </a:t>
            </a:r>
          </a:p>
          <a:p>
            <a:r>
              <a:rPr lang="en-US" sz="2799" dirty="0"/>
              <a:t>Community Involvement (MVPs, MS Teams)</a:t>
            </a:r>
          </a:p>
          <a:p>
            <a:r>
              <a:rPr lang="en-US" sz="2799" dirty="0"/>
              <a:t>Knowledge, Knowledge, Knowledge</a:t>
            </a:r>
          </a:p>
          <a:p>
            <a:pPr lvl="1"/>
            <a:r>
              <a:rPr lang="en-US" sz="1599" dirty="0">
                <a:hlinkClick r:id="rId3"/>
              </a:rPr>
              <a:t>http://blogs.technet.com/b/momteam/archive/2013/03/27/mp-blog-knowledge-knowledge-knowledge.aspx</a:t>
            </a:r>
            <a:r>
              <a:rPr lang="en-US" sz="1599" dirty="0"/>
              <a:t> </a:t>
            </a:r>
          </a:p>
          <a:p>
            <a:r>
              <a:rPr lang="en-US" sz="2799" dirty="0"/>
              <a:t>Continued investment</a:t>
            </a:r>
          </a:p>
          <a:p>
            <a:pPr lvl="1"/>
            <a:r>
              <a:rPr lang="en-US" sz="1599" dirty="0"/>
              <a:t>45 MPs (new or updated) released since January 2012</a:t>
            </a:r>
          </a:p>
          <a:p>
            <a:pPr lvl="1"/>
            <a:r>
              <a:rPr lang="en-US" sz="1599" dirty="0">
                <a:hlinkClick r:id="rId4"/>
              </a:rPr>
              <a:t>http://social.technet.microsoft.com/wiki/contents/articles/16174.microsoft-management-packs.aspx</a:t>
            </a:r>
            <a:endParaRPr lang="en-US" sz="1599" dirty="0"/>
          </a:p>
          <a:p>
            <a:r>
              <a:rPr lang="en-US" sz="2799" dirty="0"/>
              <a:t>Updated Sustained Engineering Process</a:t>
            </a:r>
          </a:p>
          <a:p>
            <a:r>
              <a:rPr lang="en-US" sz="2799" dirty="0"/>
              <a:t>Upcoming Authoring Tools and MPBPA</a:t>
            </a:r>
          </a:p>
          <a:p>
            <a:endParaRPr lang="en-US" sz="2799" dirty="0"/>
          </a:p>
        </p:txBody>
      </p:sp>
    </p:spTree>
    <p:extLst>
      <p:ext uri="{BB962C8B-B14F-4D97-AF65-F5344CB8AC3E}">
        <p14:creationId xmlns:p14="http://schemas.microsoft.com/office/powerpoint/2010/main" val="1526524171"/>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159" dirty="0" smtClean="0"/>
              <a:t>Public Cloud Monitoring - </a:t>
            </a:r>
            <a:r>
              <a:rPr lang="en-US" sz="5400" dirty="0" smtClean="0"/>
              <a:t>Windows </a:t>
            </a:r>
            <a:r>
              <a:rPr lang="en-US" sz="5400" dirty="0"/>
              <a:t>Azure Management Pack</a:t>
            </a:r>
          </a:p>
        </p:txBody>
      </p:sp>
    </p:spTree>
    <p:extLst>
      <p:ext uri="{BB962C8B-B14F-4D97-AF65-F5344CB8AC3E}">
        <p14:creationId xmlns:p14="http://schemas.microsoft.com/office/powerpoint/2010/main" val="283440071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98" dirty="0"/>
              <a:t>Management Pack for Windows Azure</a:t>
            </a:r>
          </a:p>
        </p:txBody>
      </p:sp>
      <p:sp>
        <p:nvSpPr>
          <p:cNvPr id="3" name="Content Placeholder 2"/>
          <p:cNvSpPr>
            <a:spLocks noGrp="1"/>
          </p:cNvSpPr>
          <p:nvPr>
            <p:ph sz="quarter" idx="4294967295"/>
          </p:nvPr>
        </p:nvSpPr>
        <p:spPr>
          <a:xfrm>
            <a:off x="2502" y="1397845"/>
            <a:ext cx="11701517" cy="4644348"/>
          </a:xfrm>
        </p:spPr>
        <p:txBody>
          <a:bodyPr/>
          <a:lstStyle/>
          <a:p>
            <a:r>
              <a:rPr lang="en-US" sz="3600" dirty="0" smtClean="0"/>
              <a:t>Simplified </a:t>
            </a:r>
            <a:r>
              <a:rPr lang="en-US" sz="3600" dirty="0"/>
              <a:t>configuration experience</a:t>
            </a:r>
          </a:p>
          <a:p>
            <a:r>
              <a:rPr lang="en-US" sz="3600" dirty="0"/>
              <a:t>Cloud Service monitoring</a:t>
            </a:r>
          </a:p>
          <a:p>
            <a:r>
              <a:rPr lang="en-US" sz="3600" dirty="0"/>
              <a:t>Virtual Machine monitoring (Availability)</a:t>
            </a:r>
          </a:p>
          <a:p>
            <a:r>
              <a:rPr lang="en-US" sz="3600" dirty="0"/>
              <a:t>Storage Account monitoring (Availability and Size)</a:t>
            </a:r>
          </a:p>
          <a:p>
            <a:r>
              <a:rPr lang="en-US" sz="3600" dirty="0"/>
              <a:t>Certificate health monitoring (expiration)</a:t>
            </a:r>
          </a:p>
          <a:p>
            <a:r>
              <a:rPr lang="en-US" sz="3600" dirty="0"/>
              <a:t>Azure Distributed Application Template (hybrid scenarios)</a:t>
            </a:r>
          </a:p>
          <a:p>
            <a:r>
              <a:rPr lang="en-US" sz="3600" dirty="0"/>
              <a:t>New monitoring dashboards and views</a:t>
            </a:r>
          </a:p>
          <a:p>
            <a:pPr lvl="1"/>
            <a:r>
              <a:rPr lang="en-US" sz="2000" dirty="0"/>
              <a:t>Service Availability </a:t>
            </a:r>
            <a:r>
              <a:rPr lang="en-US" sz="2000" dirty="0" smtClean="0"/>
              <a:t>Dashboard</a:t>
            </a:r>
            <a:endParaRPr lang="en-US" sz="2000" dirty="0"/>
          </a:p>
        </p:txBody>
      </p:sp>
    </p:spTree>
    <p:extLst>
      <p:ext uri="{BB962C8B-B14F-4D97-AF65-F5344CB8AC3E}">
        <p14:creationId xmlns:p14="http://schemas.microsoft.com/office/powerpoint/2010/main" val="360453008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96" dirty="0"/>
              <a:t>Management Pack for Windows Azure</a:t>
            </a:r>
          </a:p>
        </p:txBody>
      </p:sp>
      <p:sp>
        <p:nvSpPr>
          <p:cNvPr id="5" name="Text Placeholder 4"/>
          <p:cNvSpPr>
            <a:spLocks noGrp="1"/>
          </p:cNvSpPr>
          <p:nvPr>
            <p:ph type="body" sz="quarter" idx="12"/>
          </p:nvPr>
        </p:nvSpPr>
        <p:spPr/>
        <p:txBody>
          <a:bodyPr/>
          <a:lstStyle/>
          <a:p>
            <a:r>
              <a:rPr lang="en-US" sz="3198" dirty="0" smtClean="0"/>
              <a:t>Daniel Savage</a:t>
            </a:r>
            <a:endParaRPr lang="en-US" sz="3198" dirty="0"/>
          </a:p>
        </p:txBody>
      </p:sp>
    </p:spTree>
    <p:extLst>
      <p:ext uri="{BB962C8B-B14F-4D97-AF65-F5344CB8AC3E}">
        <p14:creationId xmlns:p14="http://schemas.microsoft.com/office/powerpoint/2010/main" val="26700090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a:xfrm>
            <a:off x="531950" y="1476623"/>
            <a:ext cx="11370961" cy="738664"/>
          </a:xfrm>
        </p:spPr>
        <p:txBody>
          <a:bodyPr/>
          <a:lstStyle/>
          <a:p>
            <a:endParaRPr lang="en-US"/>
          </a:p>
        </p:txBody>
      </p:sp>
      <p:pic>
        <p:nvPicPr>
          <p:cNvPr id="5" name="Picture 4"/>
          <p:cNvPicPr>
            <a:picLocks noChangeAspect="1"/>
          </p:cNvPicPr>
          <p:nvPr/>
        </p:nvPicPr>
        <p:blipFill>
          <a:blip r:embed="rId2"/>
          <a:stretch>
            <a:fillRect/>
          </a:stretch>
        </p:blipFill>
        <p:spPr>
          <a:xfrm>
            <a:off x="2503" y="-524436"/>
            <a:ext cx="12411489" cy="8424305"/>
          </a:xfrm>
          <a:prstGeom prst="rect">
            <a:avLst/>
          </a:prstGeom>
        </p:spPr>
      </p:pic>
    </p:spTree>
    <p:extLst>
      <p:ext uri="{BB962C8B-B14F-4D97-AF65-F5344CB8AC3E}">
        <p14:creationId xmlns:p14="http://schemas.microsoft.com/office/powerpoint/2010/main" val="2563534226"/>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Proactive Monitoring - </a:t>
            </a:r>
            <a:r>
              <a:rPr lang="en-US" sz="6600" dirty="0" smtClean="0"/>
              <a:t>System Center Advisor</a:t>
            </a:r>
            <a:endParaRPr lang="en-US" dirty="0"/>
          </a:p>
        </p:txBody>
      </p:sp>
    </p:spTree>
    <p:extLst>
      <p:ext uri="{BB962C8B-B14F-4D97-AF65-F5344CB8AC3E}">
        <p14:creationId xmlns:p14="http://schemas.microsoft.com/office/powerpoint/2010/main" val="21470426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b="1" dirty="0"/>
              <a:t>Microsoft System Center 2012 </a:t>
            </a:r>
            <a:r>
              <a:rPr lang="en-US" sz="3200" b="1" dirty="0" smtClean="0"/>
              <a:t>R2, Operations </a:t>
            </a:r>
            <a:r>
              <a:rPr lang="en-US" sz="3200" b="1" dirty="0"/>
              <a:t>Manager </a:t>
            </a:r>
            <a:r>
              <a:rPr lang="en-US" sz="3200" b="1" dirty="0" smtClean="0"/>
              <a:t> Overview &amp; What’s New</a:t>
            </a:r>
            <a:endParaRPr lang="en-US" sz="3200" dirty="0"/>
          </a:p>
        </p:txBody>
      </p:sp>
      <p:sp>
        <p:nvSpPr>
          <p:cNvPr id="5" name="Text Placeholder 4"/>
          <p:cNvSpPr>
            <a:spLocks noGrp="1"/>
          </p:cNvSpPr>
          <p:nvPr>
            <p:ph type="body" sz="quarter" idx="12"/>
          </p:nvPr>
        </p:nvSpPr>
        <p:spPr/>
        <p:txBody>
          <a:bodyPr/>
          <a:lstStyle/>
          <a:p>
            <a:r>
              <a:rPr lang="en-US" dirty="0" smtClean="0"/>
              <a:t>Daniel Savage</a:t>
            </a:r>
          </a:p>
          <a:p>
            <a:r>
              <a:rPr lang="en-US" dirty="0" smtClean="0"/>
              <a:t>Joseph Chan</a:t>
            </a:r>
          </a:p>
          <a:p>
            <a:r>
              <a:rPr lang="en-US" dirty="0" smtClean="0"/>
              <a:t>Principal PMs </a:t>
            </a:r>
            <a:endParaRPr lang="en-US" dirty="0"/>
          </a:p>
        </p:txBody>
      </p:sp>
      <p:sp>
        <p:nvSpPr>
          <p:cNvPr id="14" name="Text Placeholder 13"/>
          <p:cNvSpPr>
            <a:spLocks noGrp="1"/>
          </p:cNvSpPr>
          <p:nvPr>
            <p:ph type="body" sz="quarter" idx="13"/>
          </p:nvPr>
        </p:nvSpPr>
        <p:spPr/>
        <p:txBody>
          <a:bodyPr/>
          <a:lstStyle/>
          <a:p>
            <a:r>
              <a:rPr lang="en-US" dirty="0"/>
              <a:t>MDC-B208</a:t>
            </a:r>
          </a:p>
        </p:txBody>
      </p:sp>
    </p:spTree>
    <p:extLst>
      <p:ext uri="{BB962C8B-B14F-4D97-AF65-F5344CB8AC3E}">
        <p14:creationId xmlns:p14="http://schemas.microsoft.com/office/powerpoint/2010/main" val="248586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8"/>
          <p:cNvSpPr/>
          <p:nvPr/>
        </p:nvSpPr>
        <p:spPr bwMode="gray">
          <a:xfrm>
            <a:off x="684022" y="1509559"/>
            <a:ext cx="3085734" cy="304947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t" anchorCtr="0" forceAA="0" compatLnSpc="1">
            <a:prstTxWarp prst="textNoShape">
              <a:avLst/>
            </a:prstTxWarp>
            <a:noAutofit/>
          </a:bodyPr>
          <a:lstStyle/>
          <a:p>
            <a:pPr defTabSz="931494" fontAlgn="base">
              <a:lnSpc>
                <a:spcPct val="90000"/>
              </a:lnSpc>
              <a:spcBef>
                <a:spcPct val="0"/>
              </a:spcBef>
              <a:spcAft>
                <a:spcPts val="600"/>
              </a:spcAft>
            </a:pPr>
            <a:endParaRPr lang="en-US" sz="1599" dirty="0">
              <a:solidFill>
                <a:srgbClr val="505050"/>
              </a:solidFill>
            </a:endParaRPr>
          </a:p>
        </p:txBody>
      </p:sp>
      <p:sp>
        <p:nvSpPr>
          <p:cNvPr id="2" name="Title 1"/>
          <p:cNvSpPr>
            <a:spLocks noGrp="1"/>
          </p:cNvSpPr>
          <p:nvPr>
            <p:ph type="title"/>
          </p:nvPr>
        </p:nvSpPr>
        <p:spPr/>
        <p:txBody>
          <a:bodyPr/>
          <a:lstStyle/>
          <a:p>
            <a:r>
              <a:rPr lang="en-US" dirty="0"/>
              <a:t>Proactive Monitoring with SC Advisor</a:t>
            </a:r>
          </a:p>
        </p:txBody>
      </p:sp>
      <p:grpSp>
        <p:nvGrpSpPr>
          <p:cNvPr id="34" name="Group 33"/>
          <p:cNvGrpSpPr/>
          <p:nvPr/>
        </p:nvGrpSpPr>
        <p:grpSpPr>
          <a:xfrm>
            <a:off x="6207918" y="1509559"/>
            <a:ext cx="5039157" cy="4777377"/>
            <a:chOff x="6254153" y="1980857"/>
            <a:chExt cx="5041185" cy="4411361"/>
          </a:xfrm>
        </p:grpSpPr>
        <p:sp>
          <p:nvSpPr>
            <p:cNvPr id="4" name="Rectangle 8"/>
            <p:cNvSpPr/>
            <p:nvPr/>
          </p:nvSpPr>
          <p:spPr bwMode="gray">
            <a:xfrm>
              <a:off x="6254153" y="1980857"/>
              <a:ext cx="5041185" cy="441136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b" anchorCtr="0" forceAA="0" compatLnSpc="1">
              <a:prstTxWarp prst="textNoShape">
                <a:avLst/>
              </a:prstTxWarp>
              <a:noAutofit/>
            </a:bodyPr>
            <a:lstStyle/>
            <a:p>
              <a:pPr defTabSz="931494" fontAlgn="base">
                <a:lnSpc>
                  <a:spcPct val="90000"/>
                </a:lnSpc>
                <a:spcBef>
                  <a:spcPct val="0"/>
                </a:spcBef>
                <a:spcAft>
                  <a:spcPts val="600"/>
                </a:spcAft>
              </a:pPr>
              <a:endParaRPr lang="en-US" sz="1599" dirty="0">
                <a:solidFill>
                  <a:srgbClr val="FFFFFF"/>
                </a:solidFill>
              </a:endParaRPr>
            </a:p>
          </p:txBody>
        </p:sp>
        <p:pic>
          <p:nvPicPr>
            <p:cNvPr id="3" name="Picture 2" descr="C:\Users\chrisw\Desktop\Cloud Services 3.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32235" r="15195"/>
            <a:stretch/>
          </p:blipFill>
          <p:spPr bwMode="black">
            <a:xfrm>
              <a:off x="6355708" y="2395728"/>
              <a:ext cx="4844641" cy="2752344"/>
            </a:xfrm>
            <a:prstGeom prst="rect">
              <a:avLst/>
            </a:prstGeom>
            <a:solidFill>
              <a:schemeClr val="accent1"/>
            </a:solidFill>
            <a:extLst/>
          </p:spPr>
        </p:pic>
        <p:grpSp>
          <p:nvGrpSpPr>
            <p:cNvPr id="5" name="Group 4"/>
            <p:cNvGrpSpPr/>
            <p:nvPr/>
          </p:nvGrpSpPr>
          <p:grpSpPr>
            <a:xfrm>
              <a:off x="6823938" y="3538728"/>
              <a:ext cx="3800914" cy="1016614"/>
              <a:chOff x="1350503" y="2285616"/>
              <a:chExt cx="4258480" cy="1233242"/>
            </a:xfrm>
            <a:solidFill>
              <a:schemeClr val="bg1"/>
            </a:solidFill>
          </p:grpSpPr>
          <p:grpSp>
            <p:nvGrpSpPr>
              <p:cNvPr id="6" name="Group 5"/>
              <p:cNvGrpSpPr/>
              <p:nvPr/>
            </p:nvGrpSpPr>
            <p:grpSpPr>
              <a:xfrm>
                <a:off x="1350503" y="2418322"/>
                <a:ext cx="2167448" cy="1100536"/>
                <a:chOff x="311815" y="2418322"/>
                <a:chExt cx="2167448" cy="1100536"/>
              </a:xfrm>
              <a:grpFill/>
            </p:grpSpPr>
            <p:sp>
              <p:nvSpPr>
                <p:cNvPr id="13" name="TextBox 12"/>
                <p:cNvSpPr txBox="1"/>
                <p:nvPr/>
              </p:nvSpPr>
              <p:spPr>
                <a:xfrm>
                  <a:off x="311815" y="3002419"/>
                  <a:ext cx="2167448" cy="516439"/>
                </a:xfrm>
                <a:prstGeom prst="rect">
                  <a:avLst/>
                </a:prstGeom>
                <a:solidFill>
                  <a:schemeClr val="tx1"/>
                </a:solidFill>
              </p:spPr>
              <p:txBody>
                <a:bodyPr wrap="square" lIns="0" tIns="0" rIns="0" bIns="0" rtlCol="0">
                  <a:spAutoFit/>
                </a:bodyPr>
                <a:lstStyle/>
                <a:p>
                  <a:pPr algn="ctr" defTabSz="931494" fontAlgn="base">
                    <a:lnSpc>
                      <a:spcPct val="90000"/>
                    </a:lnSpc>
                    <a:spcBef>
                      <a:spcPct val="0"/>
                    </a:spcBef>
                    <a:spcAft>
                      <a:spcPct val="0"/>
                    </a:spcAft>
                    <a:defRPr/>
                  </a:pPr>
                  <a:r>
                    <a:rPr lang="en-US" sz="1632" kern="0" dirty="0" smtClean="0">
                      <a:solidFill>
                        <a:srgbClr val="505050"/>
                      </a:solidFill>
                      <a:ea typeface="MS PGothic" panose="020B0600070205080204" pitchFamily="34" charset="-128"/>
                    </a:rPr>
                    <a:t>Microsoft Customer Service and Support</a:t>
                  </a:r>
                  <a:endParaRPr lang="en-US" sz="1632" kern="0" dirty="0">
                    <a:solidFill>
                      <a:srgbClr val="505050"/>
                    </a:solidFill>
                    <a:ea typeface="MS PGothic" panose="020B0600070205080204" pitchFamily="34" charset="-128"/>
                  </a:endParaRPr>
                </a:p>
              </p:txBody>
            </p:sp>
            <p:grpSp>
              <p:nvGrpSpPr>
                <p:cNvPr id="14" name="Group 13"/>
                <p:cNvGrpSpPr/>
                <p:nvPr/>
              </p:nvGrpSpPr>
              <p:grpSpPr>
                <a:xfrm>
                  <a:off x="893749" y="2418322"/>
                  <a:ext cx="961632" cy="430461"/>
                  <a:chOff x="2592331" y="2756306"/>
                  <a:chExt cx="973876" cy="435939"/>
                </a:xfrm>
                <a:grpFill/>
              </p:grpSpPr>
              <p:grpSp>
                <p:nvGrpSpPr>
                  <p:cNvPr id="15" name="Group 14"/>
                  <p:cNvGrpSpPr/>
                  <p:nvPr/>
                </p:nvGrpSpPr>
                <p:grpSpPr>
                  <a:xfrm>
                    <a:off x="2592331" y="2756308"/>
                    <a:ext cx="272127" cy="435937"/>
                    <a:chOff x="901408" y="4741495"/>
                    <a:chExt cx="444696" cy="712386"/>
                  </a:xfrm>
                  <a:grpFill/>
                </p:grpSpPr>
                <p:sp>
                  <p:nvSpPr>
                    <p:cNvPr id="22" name="Round Same Side Corner Rectangle 1"/>
                    <p:cNvSpPr/>
                    <p:nvPr/>
                  </p:nvSpPr>
                  <p:spPr bwMode="auto">
                    <a:xfrm>
                      <a:off x="901408" y="5111616"/>
                      <a:ext cx="444696" cy="342265"/>
                    </a:xfrm>
                    <a:custGeom>
                      <a:avLst/>
                      <a:gdLst/>
                      <a:ahLst/>
                      <a:cxnLst/>
                      <a:rect l="l" t="t" r="r" b="b"/>
                      <a:pathLst>
                        <a:path w="444696" h="342263">
                          <a:moveTo>
                            <a:pt x="91018" y="0"/>
                          </a:moveTo>
                          <a:cubicBezTo>
                            <a:pt x="124868" y="33062"/>
                            <a:pt x="171325" y="52617"/>
                            <a:pt x="222349" y="52617"/>
                          </a:cubicBezTo>
                          <a:cubicBezTo>
                            <a:pt x="273373" y="52617"/>
                            <a:pt x="319830" y="33062"/>
                            <a:pt x="353679" y="0"/>
                          </a:cubicBezTo>
                          <a:cubicBezTo>
                            <a:pt x="408936" y="29889"/>
                            <a:pt x="444696" y="88865"/>
                            <a:pt x="444696" y="156193"/>
                          </a:cubicBezTo>
                          <a:lnTo>
                            <a:pt x="444696" y="342263"/>
                          </a:lnTo>
                          <a:lnTo>
                            <a:pt x="0" y="342263"/>
                          </a:lnTo>
                          <a:lnTo>
                            <a:pt x="0" y="156193"/>
                          </a:lnTo>
                          <a:cubicBezTo>
                            <a:pt x="0" y="88864"/>
                            <a:pt x="35760" y="29888"/>
                            <a:pt x="91018" y="0"/>
                          </a:cubicBezTo>
                          <a:close/>
                        </a:path>
                      </a:pathLst>
                    </a:custGeom>
                    <a:solidFill>
                      <a:schemeClr val="tx1">
                        <a:lumMod val="95000"/>
                      </a:schemeClr>
                    </a:solidFill>
                    <a:ln>
                      <a:solidFill>
                        <a:srgbClr val="000000">
                          <a:alpha val="50000"/>
                        </a:srgbClr>
                      </a:solidFill>
                      <a:headEnd type="none" w="med" len="med"/>
                      <a:tailEnd type="none" w="med" len="med"/>
                    </a:ln>
                  </p:spPr>
                  <p:style>
                    <a:lnRef idx="3">
                      <a:schemeClr val="lt1"/>
                    </a:lnRef>
                    <a:fillRef idx="1">
                      <a:schemeClr val="dk1"/>
                    </a:fillRef>
                    <a:effectRef idx="1">
                      <a:schemeClr val="dk1"/>
                    </a:effectRef>
                    <a:fontRef idx="minor">
                      <a:schemeClr val="lt1"/>
                    </a:fontRef>
                  </p:style>
                  <p:txBody>
                    <a:bodyPr vert="horz" wrap="square" lIns="93219" tIns="46609" rIns="93219" bIns="46609" numCol="1" rtlCol="0" anchor="ctr" anchorCtr="0" compatLnSpc="1">
                      <a:prstTxWarp prst="textNoShape">
                        <a:avLst/>
                      </a:prstTxWarp>
                    </a:bodyPr>
                    <a:lstStyle/>
                    <a:p>
                      <a:pPr algn="ctr" defTabSz="931882" fontAlgn="base">
                        <a:spcBef>
                          <a:spcPct val="0"/>
                        </a:spcBef>
                        <a:spcAft>
                          <a:spcPct val="0"/>
                        </a:spcAft>
                        <a:defRPr/>
                      </a:pPr>
                      <a:endParaRPr lang="en-US" sz="2039" kern="0" dirty="0">
                        <a:gradFill>
                          <a:gsLst>
                            <a:gs pos="0">
                              <a:srgbClr val="FFFFFF"/>
                            </a:gs>
                            <a:gs pos="100000">
                              <a:srgbClr val="FFFFFF"/>
                            </a:gs>
                          </a:gsLst>
                          <a:lin ang="5400000" scaled="0"/>
                        </a:gradFill>
                        <a:latin typeface="Segoe"/>
                      </a:endParaRPr>
                    </a:p>
                  </p:txBody>
                </p:sp>
                <p:sp>
                  <p:nvSpPr>
                    <p:cNvPr id="23" name="Oval 22"/>
                    <p:cNvSpPr/>
                    <p:nvPr/>
                  </p:nvSpPr>
                  <p:spPr bwMode="auto">
                    <a:xfrm>
                      <a:off x="928336" y="4741495"/>
                      <a:ext cx="390838" cy="390841"/>
                    </a:xfrm>
                    <a:prstGeom prst="ellipse">
                      <a:avLst/>
                    </a:prstGeom>
                    <a:solidFill>
                      <a:schemeClr val="tx1">
                        <a:lumMod val="95000"/>
                      </a:schemeClr>
                    </a:solidFill>
                    <a:ln>
                      <a:solidFill>
                        <a:srgbClr val="000000">
                          <a:alpha val="50000"/>
                        </a:srgbClr>
                      </a:solidFill>
                      <a:headEnd type="none" w="med" len="med"/>
                      <a:tailEnd type="none" w="med" len="med"/>
                    </a:ln>
                  </p:spPr>
                  <p:style>
                    <a:lnRef idx="3">
                      <a:schemeClr val="lt1"/>
                    </a:lnRef>
                    <a:fillRef idx="1">
                      <a:schemeClr val="dk1"/>
                    </a:fillRef>
                    <a:effectRef idx="1">
                      <a:schemeClr val="dk1"/>
                    </a:effectRef>
                    <a:fontRef idx="minor">
                      <a:schemeClr val="lt1"/>
                    </a:fontRef>
                  </p:style>
                  <p:txBody>
                    <a:bodyPr rot="0" spcFirstLastPara="0" vertOverflow="overflow" horzOverflow="overflow" vert="horz" wrap="square" lIns="93219" tIns="46609" rIns="93219" bIns="46609" numCol="1" spcCol="0" rtlCol="0" fromWordArt="0" anchor="ctr" anchorCtr="0" forceAA="0" compatLnSpc="1">
                      <a:prstTxWarp prst="textNoShape">
                        <a:avLst/>
                      </a:prstTxWarp>
                      <a:noAutofit/>
                    </a:bodyPr>
                    <a:lstStyle/>
                    <a:p>
                      <a:pPr algn="ctr" defTabSz="931882" fontAlgn="base">
                        <a:spcBef>
                          <a:spcPct val="0"/>
                        </a:spcBef>
                        <a:spcAft>
                          <a:spcPct val="0"/>
                        </a:spcAft>
                        <a:defRPr/>
                      </a:pPr>
                      <a:endParaRPr lang="en-US" sz="2039" kern="0" dirty="0">
                        <a:gradFill>
                          <a:gsLst>
                            <a:gs pos="0">
                              <a:srgbClr val="FFFFFF"/>
                            </a:gs>
                            <a:gs pos="100000">
                              <a:srgbClr val="FFFFFF"/>
                            </a:gs>
                          </a:gsLst>
                          <a:lin ang="5400000" scaled="0"/>
                        </a:gradFill>
                        <a:latin typeface="Segoe"/>
                      </a:endParaRPr>
                    </a:p>
                  </p:txBody>
                </p:sp>
              </p:grpSp>
              <p:grpSp>
                <p:nvGrpSpPr>
                  <p:cNvPr id="16" name="Group 15"/>
                  <p:cNvGrpSpPr/>
                  <p:nvPr/>
                </p:nvGrpSpPr>
                <p:grpSpPr>
                  <a:xfrm>
                    <a:off x="2943206" y="2756306"/>
                    <a:ext cx="272127" cy="435936"/>
                    <a:chOff x="901408" y="4741496"/>
                    <a:chExt cx="444696" cy="712385"/>
                  </a:xfrm>
                  <a:grpFill/>
                </p:grpSpPr>
                <p:sp>
                  <p:nvSpPr>
                    <p:cNvPr id="20" name="Round Same Side Corner Rectangle 1"/>
                    <p:cNvSpPr/>
                    <p:nvPr/>
                  </p:nvSpPr>
                  <p:spPr bwMode="auto">
                    <a:xfrm>
                      <a:off x="901408" y="5111616"/>
                      <a:ext cx="444696" cy="342265"/>
                    </a:xfrm>
                    <a:custGeom>
                      <a:avLst/>
                      <a:gdLst/>
                      <a:ahLst/>
                      <a:cxnLst/>
                      <a:rect l="l" t="t" r="r" b="b"/>
                      <a:pathLst>
                        <a:path w="444696" h="342263">
                          <a:moveTo>
                            <a:pt x="91018" y="0"/>
                          </a:moveTo>
                          <a:cubicBezTo>
                            <a:pt x="124868" y="33062"/>
                            <a:pt x="171325" y="52617"/>
                            <a:pt x="222349" y="52617"/>
                          </a:cubicBezTo>
                          <a:cubicBezTo>
                            <a:pt x="273373" y="52617"/>
                            <a:pt x="319830" y="33062"/>
                            <a:pt x="353679" y="0"/>
                          </a:cubicBezTo>
                          <a:cubicBezTo>
                            <a:pt x="408936" y="29889"/>
                            <a:pt x="444696" y="88865"/>
                            <a:pt x="444696" y="156193"/>
                          </a:cubicBezTo>
                          <a:lnTo>
                            <a:pt x="444696" y="342263"/>
                          </a:lnTo>
                          <a:lnTo>
                            <a:pt x="0" y="342263"/>
                          </a:lnTo>
                          <a:lnTo>
                            <a:pt x="0" y="156193"/>
                          </a:lnTo>
                          <a:cubicBezTo>
                            <a:pt x="0" y="88864"/>
                            <a:pt x="35760" y="29888"/>
                            <a:pt x="91018" y="0"/>
                          </a:cubicBezTo>
                          <a:close/>
                        </a:path>
                      </a:pathLst>
                    </a:custGeom>
                    <a:solidFill>
                      <a:schemeClr val="tx1">
                        <a:lumMod val="95000"/>
                      </a:schemeClr>
                    </a:solidFill>
                    <a:ln>
                      <a:solidFill>
                        <a:srgbClr val="000000">
                          <a:alpha val="50000"/>
                        </a:srgbClr>
                      </a:solidFill>
                      <a:headEnd type="none" w="med" len="med"/>
                      <a:tailEnd type="none" w="med" len="med"/>
                    </a:ln>
                  </p:spPr>
                  <p:style>
                    <a:lnRef idx="3">
                      <a:schemeClr val="lt1"/>
                    </a:lnRef>
                    <a:fillRef idx="1">
                      <a:schemeClr val="dk1"/>
                    </a:fillRef>
                    <a:effectRef idx="1">
                      <a:schemeClr val="dk1"/>
                    </a:effectRef>
                    <a:fontRef idx="minor">
                      <a:schemeClr val="lt1"/>
                    </a:fontRef>
                  </p:style>
                  <p:txBody>
                    <a:bodyPr vert="horz" wrap="square" lIns="93219" tIns="46609" rIns="93219" bIns="46609" numCol="1" rtlCol="0" anchor="ctr" anchorCtr="0" compatLnSpc="1">
                      <a:prstTxWarp prst="textNoShape">
                        <a:avLst/>
                      </a:prstTxWarp>
                    </a:bodyPr>
                    <a:lstStyle/>
                    <a:p>
                      <a:pPr algn="ctr" defTabSz="931882" fontAlgn="base">
                        <a:spcBef>
                          <a:spcPct val="0"/>
                        </a:spcBef>
                        <a:spcAft>
                          <a:spcPct val="0"/>
                        </a:spcAft>
                        <a:defRPr/>
                      </a:pPr>
                      <a:endParaRPr lang="en-US" sz="2039" kern="0" dirty="0">
                        <a:gradFill>
                          <a:gsLst>
                            <a:gs pos="0">
                              <a:srgbClr val="FFFFFF"/>
                            </a:gs>
                            <a:gs pos="100000">
                              <a:srgbClr val="FFFFFF"/>
                            </a:gs>
                          </a:gsLst>
                          <a:lin ang="5400000" scaled="0"/>
                        </a:gradFill>
                        <a:latin typeface="Segoe"/>
                      </a:endParaRPr>
                    </a:p>
                  </p:txBody>
                </p:sp>
                <p:sp>
                  <p:nvSpPr>
                    <p:cNvPr id="21" name="Oval 20"/>
                    <p:cNvSpPr/>
                    <p:nvPr/>
                  </p:nvSpPr>
                  <p:spPr bwMode="auto">
                    <a:xfrm>
                      <a:off x="928336" y="4741496"/>
                      <a:ext cx="390838" cy="390841"/>
                    </a:xfrm>
                    <a:prstGeom prst="ellipse">
                      <a:avLst/>
                    </a:prstGeom>
                    <a:solidFill>
                      <a:schemeClr val="tx1">
                        <a:lumMod val="95000"/>
                      </a:schemeClr>
                    </a:solidFill>
                    <a:ln>
                      <a:solidFill>
                        <a:srgbClr val="000000">
                          <a:alpha val="50000"/>
                        </a:srgbClr>
                      </a:solidFill>
                      <a:headEnd type="none" w="med" len="med"/>
                      <a:tailEnd type="none" w="med" len="med"/>
                    </a:ln>
                  </p:spPr>
                  <p:style>
                    <a:lnRef idx="3">
                      <a:schemeClr val="lt1"/>
                    </a:lnRef>
                    <a:fillRef idx="1">
                      <a:schemeClr val="dk1"/>
                    </a:fillRef>
                    <a:effectRef idx="1">
                      <a:schemeClr val="dk1"/>
                    </a:effectRef>
                    <a:fontRef idx="minor">
                      <a:schemeClr val="lt1"/>
                    </a:fontRef>
                  </p:style>
                  <p:txBody>
                    <a:bodyPr rot="0" spcFirstLastPara="0" vertOverflow="overflow" horzOverflow="overflow" vert="horz" wrap="square" lIns="93219" tIns="46609" rIns="93219" bIns="46609" numCol="1" spcCol="0" rtlCol="0" fromWordArt="0" anchor="ctr" anchorCtr="0" forceAA="0" compatLnSpc="1">
                      <a:prstTxWarp prst="textNoShape">
                        <a:avLst/>
                      </a:prstTxWarp>
                      <a:noAutofit/>
                    </a:bodyPr>
                    <a:lstStyle/>
                    <a:p>
                      <a:pPr algn="ctr" defTabSz="931882" fontAlgn="base">
                        <a:spcBef>
                          <a:spcPct val="0"/>
                        </a:spcBef>
                        <a:spcAft>
                          <a:spcPct val="0"/>
                        </a:spcAft>
                        <a:defRPr/>
                      </a:pPr>
                      <a:endParaRPr lang="en-US" sz="2039" kern="0" dirty="0">
                        <a:gradFill>
                          <a:gsLst>
                            <a:gs pos="0">
                              <a:srgbClr val="FFFFFF"/>
                            </a:gs>
                            <a:gs pos="100000">
                              <a:srgbClr val="FFFFFF"/>
                            </a:gs>
                          </a:gsLst>
                          <a:lin ang="5400000" scaled="0"/>
                        </a:gradFill>
                        <a:latin typeface="Segoe"/>
                      </a:endParaRPr>
                    </a:p>
                  </p:txBody>
                </p:sp>
              </p:grpSp>
              <p:grpSp>
                <p:nvGrpSpPr>
                  <p:cNvPr id="17" name="Group 16"/>
                  <p:cNvGrpSpPr/>
                  <p:nvPr/>
                </p:nvGrpSpPr>
                <p:grpSpPr>
                  <a:xfrm>
                    <a:off x="3294080" y="2756306"/>
                    <a:ext cx="272127" cy="435936"/>
                    <a:chOff x="901408" y="4741496"/>
                    <a:chExt cx="444696" cy="712385"/>
                  </a:xfrm>
                  <a:grpFill/>
                </p:grpSpPr>
                <p:sp>
                  <p:nvSpPr>
                    <p:cNvPr id="18" name="Round Same Side Corner Rectangle 1"/>
                    <p:cNvSpPr/>
                    <p:nvPr/>
                  </p:nvSpPr>
                  <p:spPr bwMode="auto">
                    <a:xfrm>
                      <a:off x="901408" y="5111616"/>
                      <a:ext cx="444696" cy="342265"/>
                    </a:xfrm>
                    <a:custGeom>
                      <a:avLst/>
                      <a:gdLst/>
                      <a:ahLst/>
                      <a:cxnLst/>
                      <a:rect l="l" t="t" r="r" b="b"/>
                      <a:pathLst>
                        <a:path w="444696" h="342263">
                          <a:moveTo>
                            <a:pt x="91018" y="0"/>
                          </a:moveTo>
                          <a:cubicBezTo>
                            <a:pt x="124868" y="33062"/>
                            <a:pt x="171325" y="52617"/>
                            <a:pt x="222349" y="52617"/>
                          </a:cubicBezTo>
                          <a:cubicBezTo>
                            <a:pt x="273373" y="52617"/>
                            <a:pt x="319830" y="33062"/>
                            <a:pt x="353679" y="0"/>
                          </a:cubicBezTo>
                          <a:cubicBezTo>
                            <a:pt x="408936" y="29889"/>
                            <a:pt x="444696" y="88865"/>
                            <a:pt x="444696" y="156193"/>
                          </a:cubicBezTo>
                          <a:lnTo>
                            <a:pt x="444696" y="342263"/>
                          </a:lnTo>
                          <a:lnTo>
                            <a:pt x="0" y="342263"/>
                          </a:lnTo>
                          <a:lnTo>
                            <a:pt x="0" y="156193"/>
                          </a:lnTo>
                          <a:cubicBezTo>
                            <a:pt x="0" y="88864"/>
                            <a:pt x="35760" y="29888"/>
                            <a:pt x="91018" y="0"/>
                          </a:cubicBezTo>
                          <a:close/>
                        </a:path>
                      </a:pathLst>
                    </a:custGeom>
                    <a:solidFill>
                      <a:schemeClr val="tx1">
                        <a:lumMod val="95000"/>
                      </a:schemeClr>
                    </a:solidFill>
                    <a:ln>
                      <a:solidFill>
                        <a:srgbClr val="000000">
                          <a:alpha val="50000"/>
                        </a:srgbClr>
                      </a:solidFill>
                      <a:headEnd type="none" w="med" len="med"/>
                      <a:tailEnd type="none" w="med" len="med"/>
                    </a:ln>
                  </p:spPr>
                  <p:style>
                    <a:lnRef idx="3">
                      <a:schemeClr val="lt1"/>
                    </a:lnRef>
                    <a:fillRef idx="1">
                      <a:schemeClr val="dk1"/>
                    </a:fillRef>
                    <a:effectRef idx="1">
                      <a:schemeClr val="dk1"/>
                    </a:effectRef>
                    <a:fontRef idx="minor">
                      <a:schemeClr val="lt1"/>
                    </a:fontRef>
                  </p:style>
                  <p:txBody>
                    <a:bodyPr vert="horz" wrap="square" lIns="93219" tIns="46609" rIns="93219" bIns="46609" numCol="1" rtlCol="0" anchor="ctr" anchorCtr="0" compatLnSpc="1">
                      <a:prstTxWarp prst="textNoShape">
                        <a:avLst/>
                      </a:prstTxWarp>
                    </a:bodyPr>
                    <a:lstStyle/>
                    <a:p>
                      <a:pPr algn="ctr" defTabSz="931882" fontAlgn="base">
                        <a:spcBef>
                          <a:spcPct val="0"/>
                        </a:spcBef>
                        <a:spcAft>
                          <a:spcPct val="0"/>
                        </a:spcAft>
                        <a:defRPr/>
                      </a:pPr>
                      <a:endParaRPr lang="en-US" sz="2039" kern="0" dirty="0">
                        <a:gradFill>
                          <a:gsLst>
                            <a:gs pos="0">
                              <a:srgbClr val="FFFFFF"/>
                            </a:gs>
                            <a:gs pos="100000">
                              <a:srgbClr val="FFFFFF"/>
                            </a:gs>
                          </a:gsLst>
                          <a:lin ang="5400000" scaled="0"/>
                        </a:gradFill>
                        <a:latin typeface="Segoe"/>
                      </a:endParaRPr>
                    </a:p>
                  </p:txBody>
                </p:sp>
                <p:sp>
                  <p:nvSpPr>
                    <p:cNvPr id="19" name="Oval 18"/>
                    <p:cNvSpPr/>
                    <p:nvPr/>
                  </p:nvSpPr>
                  <p:spPr bwMode="auto">
                    <a:xfrm>
                      <a:off x="928336" y="4741496"/>
                      <a:ext cx="390838" cy="390841"/>
                    </a:xfrm>
                    <a:prstGeom prst="ellipse">
                      <a:avLst/>
                    </a:prstGeom>
                    <a:solidFill>
                      <a:schemeClr val="tx1">
                        <a:lumMod val="95000"/>
                      </a:schemeClr>
                    </a:solidFill>
                    <a:ln>
                      <a:solidFill>
                        <a:srgbClr val="000000">
                          <a:alpha val="50000"/>
                        </a:srgbClr>
                      </a:solidFill>
                      <a:headEnd type="none" w="med" len="med"/>
                      <a:tailEnd type="none" w="med" len="med"/>
                    </a:ln>
                  </p:spPr>
                  <p:style>
                    <a:lnRef idx="3">
                      <a:schemeClr val="lt1"/>
                    </a:lnRef>
                    <a:fillRef idx="1">
                      <a:schemeClr val="dk1"/>
                    </a:fillRef>
                    <a:effectRef idx="1">
                      <a:schemeClr val="dk1"/>
                    </a:effectRef>
                    <a:fontRef idx="minor">
                      <a:schemeClr val="lt1"/>
                    </a:fontRef>
                  </p:style>
                  <p:txBody>
                    <a:bodyPr rot="0" spcFirstLastPara="0" vertOverflow="overflow" horzOverflow="overflow" vert="horz" wrap="square" lIns="93219" tIns="46609" rIns="93219" bIns="46609" numCol="1" spcCol="0" rtlCol="0" fromWordArt="0" anchor="ctr" anchorCtr="0" forceAA="0" compatLnSpc="1">
                      <a:prstTxWarp prst="textNoShape">
                        <a:avLst/>
                      </a:prstTxWarp>
                      <a:noAutofit/>
                    </a:bodyPr>
                    <a:lstStyle/>
                    <a:p>
                      <a:pPr algn="ctr" defTabSz="931882" fontAlgn="base">
                        <a:spcBef>
                          <a:spcPct val="0"/>
                        </a:spcBef>
                        <a:spcAft>
                          <a:spcPct val="0"/>
                        </a:spcAft>
                        <a:defRPr/>
                      </a:pPr>
                      <a:endParaRPr lang="en-US" sz="2039" kern="0" dirty="0">
                        <a:gradFill>
                          <a:gsLst>
                            <a:gs pos="0">
                              <a:srgbClr val="FFFFFF"/>
                            </a:gs>
                            <a:gs pos="100000">
                              <a:srgbClr val="FFFFFF"/>
                            </a:gs>
                          </a:gsLst>
                          <a:lin ang="5400000" scaled="0"/>
                        </a:gradFill>
                        <a:latin typeface="Segoe"/>
                      </a:endParaRPr>
                    </a:p>
                  </p:txBody>
                </p:sp>
              </p:grpSp>
            </p:grpSp>
          </p:grpSp>
          <p:grpSp>
            <p:nvGrpSpPr>
              <p:cNvPr id="7" name="Group 6"/>
              <p:cNvGrpSpPr/>
              <p:nvPr/>
            </p:nvGrpSpPr>
            <p:grpSpPr>
              <a:xfrm>
                <a:off x="3600553" y="2285616"/>
                <a:ext cx="2008430" cy="1005690"/>
                <a:chOff x="4781283" y="2285616"/>
                <a:chExt cx="2008430" cy="1005690"/>
              </a:xfrm>
              <a:grpFill/>
            </p:grpSpPr>
            <p:sp>
              <p:nvSpPr>
                <p:cNvPr id="8" name="TextBox 7"/>
                <p:cNvSpPr txBox="1"/>
                <p:nvPr/>
              </p:nvSpPr>
              <p:spPr>
                <a:xfrm>
                  <a:off x="4781283" y="3033086"/>
                  <a:ext cx="2008430" cy="258220"/>
                </a:xfrm>
                <a:prstGeom prst="rect">
                  <a:avLst/>
                </a:prstGeom>
                <a:noFill/>
              </p:spPr>
              <p:txBody>
                <a:bodyPr wrap="square" lIns="0" tIns="0" rIns="0" bIns="0" rtlCol="0">
                  <a:spAutoFit/>
                </a:bodyPr>
                <a:lstStyle/>
                <a:p>
                  <a:pPr algn="ctr" defTabSz="931494" fontAlgn="base">
                    <a:lnSpc>
                      <a:spcPct val="90000"/>
                    </a:lnSpc>
                    <a:spcBef>
                      <a:spcPct val="0"/>
                    </a:spcBef>
                    <a:spcAft>
                      <a:spcPct val="0"/>
                    </a:spcAft>
                    <a:defRPr/>
                  </a:pPr>
                  <a:r>
                    <a:rPr lang="en-US" sz="1632" kern="0" dirty="0">
                      <a:solidFill>
                        <a:srgbClr val="505050"/>
                      </a:solidFill>
                      <a:ea typeface="MS PGothic" panose="020B0600070205080204" pitchFamily="34" charset="-128"/>
                    </a:rPr>
                    <a:t>Knowledge Base</a:t>
                  </a:r>
                </a:p>
              </p:txBody>
            </p:sp>
            <p:grpSp>
              <p:nvGrpSpPr>
                <p:cNvPr id="9" name="Group 8"/>
                <p:cNvGrpSpPr/>
                <p:nvPr/>
              </p:nvGrpSpPr>
              <p:grpSpPr>
                <a:xfrm>
                  <a:off x="5427698" y="2285616"/>
                  <a:ext cx="484423" cy="568404"/>
                  <a:chOff x="7781938" y="2612785"/>
                  <a:chExt cx="536944" cy="639304"/>
                </a:xfrm>
                <a:grpFill/>
              </p:grpSpPr>
              <p:sp>
                <p:nvSpPr>
                  <p:cNvPr id="10" name="Rectangle 13"/>
                  <p:cNvSpPr/>
                  <p:nvPr/>
                </p:nvSpPr>
                <p:spPr bwMode="auto">
                  <a:xfrm>
                    <a:off x="7900867" y="2731580"/>
                    <a:ext cx="299097" cy="412354"/>
                  </a:xfrm>
                  <a:custGeom>
                    <a:avLst/>
                    <a:gdLst/>
                    <a:ahLst/>
                    <a:cxnLst/>
                    <a:rect l="l" t="t" r="r" b="b"/>
                    <a:pathLst>
                      <a:path w="308344" h="425303">
                        <a:moveTo>
                          <a:pt x="0" y="0"/>
                        </a:moveTo>
                        <a:lnTo>
                          <a:pt x="308344" y="0"/>
                        </a:lnTo>
                        <a:lnTo>
                          <a:pt x="308344" y="95693"/>
                        </a:lnTo>
                        <a:lnTo>
                          <a:pt x="95693" y="95693"/>
                        </a:lnTo>
                        <a:lnTo>
                          <a:pt x="95693" y="425303"/>
                        </a:lnTo>
                        <a:lnTo>
                          <a:pt x="0" y="425303"/>
                        </a:lnTo>
                        <a:close/>
                      </a:path>
                    </a:pathLst>
                  </a:custGeom>
                  <a:solidFill>
                    <a:schemeClr val="tx1">
                      <a:lumMod val="95000"/>
                    </a:schemeClr>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19" tIns="46609" rIns="93219" bIns="46609" numCol="1" rtlCol="0" anchor="ctr" anchorCtr="0" compatLnSpc="1">
                    <a:prstTxWarp prst="textNoShape">
                      <a:avLst/>
                    </a:prstTxWarp>
                  </a:bodyPr>
                  <a:lstStyle/>
                  <a:p>
                    <a:pPr algn="ctr" defTabSz="931882" fontAlgn="base">
                      <a:spcBef>
                        <a:spcPct val="0"/>
                      </a:spcBef>
                      <a:spcAft>
                        <a:spcPct val="0"/>
                      </a:spcAft>
                      <a:defRPr/>
                    </a:pPr>
                    <a:endParaRPr lang="en-US" sz="2039" kern="0" dirty="0">
                      <a:gradFill>
                        <a:gsLst>
                          <a:gs pos="0">
                            <a:srgbClr val="FFFFFF"/>
                          </a:gs>
                          <a:gs pos="100000">
                            <a:srgbClr val="FFFFFF"/>
                          </a:gs>
                        </a:gsLst>
                        <a:lin ang="5400000" scaled="0"/>
                      </a:gradFill>
                      <a:latin typeface="Segoe"/>
                    </a:endParaRPr>
                  </a:p>
                </p:txBody>
              </p:sp>
              <p:sp>
                <p:nvSpPr>
                  <p:cNvPr id="11" name="Rectangle 10"/>
                  <p:cNvSpPr/>
                  <p:nvPr/>
                </p:nvSpPr>
                <p:spPr bwMode="auto">
                  <a:xfrm>
                    <a:off x="8019783" y="2839735"/>
                    <a:ext cx="299099" cy="412354"/>
                  </a:xfrm>
                  <a:prstGeom prst="rect">
                    <a:avLst/>
                  </a:prstGeom>
                  <a:solidFill>
                    <a:schemeClr val="tx1">
                      <a:lumMod val="95000"/>
                    </a:schemeClr>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19" tIns="46609" rIns="93219" bIns="46609" numCol="1" rtlCol="0" anchor="ctr" anchorCtr="0" compatLnSpc="1">
                    <a:prstTxWarp prst="textNoShape">
                      <a:avLst/>
                    </a:prstTxWarp>
                  </a:bodyPr>
                  <a:lstStyle/>
                  <a:p>
                    <a:pPr algn="ctr" defTabSz="931882" fontAlgn="base">
                      <a:spcBef>
                        <a:spcPct val="0"/>
                      </a:spcBef>
                      <a:spcAft>
                        <a:spcPct val="0"/>
                      </a:spcAft>
                      <a:defRPr/>
                    </a:pPr>
                    <a:endParaRPr lang="en-US" sz="2039" kern="0" dirty="0">
                      <a:gradFill>
                        <a:gsLst>
                          <a:gs pos="0">
                            <a:srgbClr val="FFFFFF"/>
                          </a:gs>
                          <a:gs pos="100000">
                            <a:srgbClr val="FFFFFF"/>
                          </a:gs>
                        </a:gsLst>
                        <a:lin ang="5400000" scaled="0"/>
                      </a:gradFill>
                      <a:latin typeface="Segoe"/>
                    </a:endParaRPr>
                  </a:p>
                </p:txBody>
              </p:sp>
              <p:sp>
                <p:nvSpPr>
                  <p:cNvPr id="12" name="Rectangle 13"/>
                  <p:cNvSpPr/>
                  <p:nvPr/>
                </p:nvSpPr>
                <p:spPr bwMode="auto">
                  <a:xfrm>
                    <a:off x="7781938" y="2612785"/>
                    <a:ext cx="299097" cy="412354"/>
                  </a:xfrm>
                  <a:custGeom>
                    <a:avLst/>
                    <a:gdLst/>
                    <a:ahLst/>
                    <a:cxnLst/>
                    <a:rect l="l" t="t" r="r" b="b"/>
                    <a:pathLst>
                      <a:path w="308344" h="425303">
                        <a:moveTo>
                          <a:pt x="0" y="0"/>
                        </a:moveTo>
                        <a:lnTo>
                          <a:pt x="308344" y="0"/>
                        </a:lnTo>
                        <a:lnTo>
                          <a:pt x="308344" y="95693"/>
                        </a:lnTo>
                        <a:lnTo>
                          <a:pt x="95693" y="95693"/>
                        </a:lnTo>
                        <a:lnTo>
                          <a:pt x="95693" y="425303"/>
                        </a:lnTo>
                        <a:lnTo>
                          <a:pt x="0" y="425303"/>
                        </a:lnTo>
                        <a:close/>
                      </a:path>
                    </a:pathLst>
                  </a:custGeom>
                  <a:solidFill>
                    <a:schemeClr val="tx1">
                      <a:lumMod val="95000"/>
                    </a:schemeClr>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19" tIns="46609" rIns="93219" bIns="46609" numCol="1" rtlCol="0" anchor="ctr" anchorCtr="0" compatLnSpc="1">
                    <a:prstTxWarp prst="textNoShape">
                      <a:avLst/>
                    </a:prstTxWarp>
                  </a:bodyPr>
                  <a:lstStyle/>
                  <a:p>
                    <a:pPr algn="ctr" defTabSz="931882" fontAlgn="base">
                      <a:spcBef>
                        <a:spcPct val="0"/>
                      </a:spcBef>
                      <a:spcAft>
                        <a:spcPct val="0"/>
                      </a:spcAft>
                      <a:defRPr/>
                    </a:pPr>
                    <a:endParaRPr lang="en-US" sz="2039" kern="0" dirty="0">
                      <a:gradFill>
                        <a:gsLst>
                          <a:gs pos="0">
                            <a:srgbClr val="FFFFFF"/>
                          </a:gs>
                          <a:gs pos="100000">
                            <a:srgbClr val="FFFFFF"/>
                          </a:gs>
                        </a:gsLst>
                        <a:lin ang="5400000" scaled="0"/>
                      </a:gradFill>
                      <a:latin typeface="Segoe"/>
                    </a:endParaRPr>
                  </a:p>
                </p:txBody>
              </p:sp>
            </p:grpSp>
          </p:grpSp>
        </p:grpSp>
        <p:sp>
          <p:nvSpPr>
            <p:cNvPr id="24" name="Rectangle 8"/>
            <p:cNvSpPr/>
            <p:nvPr/>
          </p:nvSpPr>
          <p:spPr bwMode="gray">
            <a:xfrm>
              <a:off x="6271967" y="2289647"/>
              <a:ext cx="4854179" cy="22788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b" anchorCtr="0" forceAA="0" compatLnSpc="1">
              <a:prstTxWarp prst="textNoShape">
                <a:avLst/>
              </a:prstTxWarp>
              <a:noAutofit/>
            </a:bodyPr>
            <a:lstStyle/>
            <a:p>
              <a:pPr defTabSz="931494" fontAlgn="base">
                <a:lnSpc>
                  <a:spcPct val="90000"/>
                </a:lnSpc>
                <a:spcBef>
                  <a:spcPct val="0"/>
                </a:spcBef>
                <a:spcAft>
                  <a:spcPts val="600"/>
                </a:spcAft>
              </a:pPr>
              <a:endParaRPr lang="en-US" sz="1599" dirty="0">
                <a:solidFill>
                  <a:srgbClr val="FFFFFF"/>
                </a:solidFill>
              </a:endParaRPr>
            </a:p>
          </p:txBody>
        </p:sp>
        <p:sp>
          <p:nvSpPr>
            <p:cNvPr id="25" name="Rectangle 8"/>
            <p:cNvSpPr/>
            <p:nvPr/>
          </p:nvSpPr>
          <p:spPr bwMode="gray">
            <a:xfrm>
              <a:off x="7926985" y="2101441"/>
              <a:ext cx="831513" cy="85018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b" anchorCtr="0" forceAA="0" compatLnSpc="1">
              <a:prstTxWarp prst="textNoShape">
                <a:avLst/>
              </a:prstTxWarp>
              <a:noAutofit/>
            </a:bodyPr>
            <a:lstStyle/>
            <a:p>
              <a:pPr defTabSz="931494" fontAlgn="base">
                <a:lnSpc>
                  <a:spcPct val="90000"/>
                </a:lnSpc>
                <a:spcBef>
                  <a:spcPct val="0"/>
                </a:spcBef>
                <a:spcAft>
                  <a:spcPts val="600"/>
                </a:spcAft>
              </a:pPr>
              <a:endParaRPr lang="en-US" sz="1599" dirty="0">
                <a:solidFill>
                  <a:srgbClr val="FFFFFF"/>
                </a:solidFill>
              </a:endParaRPr>
            </a:p>
          </p:txBody>
        </p:sp>
        <p:sp>
          <p:nvSpPr>
            <p:cNvPr id="26" name="Rectangle 8"/>
            <p:cNvSpPr/>
            <p:nvPr/>
          </p:nvSpPr>
          <p:spPr bwMode="gray">
            <a:xfrm>
              <a:off x="8069789" y="2266840"/>
              <a:ext cx="881645" cy="61413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b" anchorCtr="0" forceAA="0" compatLnSpc="1">
              <a:prstTxWarp prst="textNoShape">
                <a:avLst/>
              </a:prstTxWarp>
              <a:noAutofit/>
            </a:bodyPr>
            <a:lstStyle/>
            <a:p>
              <a:pPr defTabSz="931494" fontAlgn="base">
                <a:lnSpc>
                  <a:spcPct val="90000"/>
                </a:lnSpc>
                <a:spcBef>
                  <a:spcPct val="0"/>
                </a:spcBef>
                <a:spcAft>
                  <a:spcPts val="600"/>
                </a:spcAft>
              </a:pPr>
              <a:endParaRPr lang="en-US" sz="1599" dirty="0">
                <a:solidFill>
                  <a:srgbClr val="FFFFFF"/>
                </a:solidFill>
              </a:endParaRPr>
            </a:p>
          </p:txBody>
        </p:sp>
        <p:sp>
          <p:nvSpPr>
            <p:cNvPr id="27" name="Rectangle 8"/>
            <p:cNvSpPr/>
            <p:nvPr/>
          </p:nvSpPr>
          <p:spPr bwMode="gray">
            <a:xfrm>
              <a:off x="8344414" y="2476977"/>
              <a:ext cx="860662" cy="1975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b" anchorCtr="0" forceAA="0" compatLnSpc="1">
              <a:prstTxWarp prst="textNoShape">
                <a:avLst/>
              </a:prstTxWarp>
              <a:noAutofit/>
            </a:bodyPr>
            <a:lstStyle/>
            <a:p>
              <a:pPr defTabSz="931494" fontAlgn="base">
                <a:lnSpc>
                  <a:spcPct val="90000"/>
                </a:lnSpc>
                <a:spcBef>
                  <a:spcPct val="0"/>
                </a:spcBef>
                <a:spcAft>
                  <a:spcPts val="600"/>
                </a:spcAft>
              </a:pPr>
              <a:endParaRPr lang="en-US" sz="1599" dirty="0">
                <a:solidFill>
                  <a:srgbClr val="FFFFFF"/>
                </a:solidFill>
              </a:endParaRPr>
            </a:p>
          </p:txBody>
        </p:sp>
        <p:sp>
          <p:nvSpPr>
            <p:cNvPr id="28" name="Rectangle 8"/>
            <p:cNvSpPr/>
            <p:nvPr/>
          </p:nvSpPr>
          <p:spPr bwMode="gray">
            <a:xfrm>
              <a:off x="10941000" y="2217756"/>
              <a:ext cx="283595" cy="37778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b" anchorCtr="0" forceAA="0" compatLnSpc="1">
              <a:prstTxWarp prst="textNoShape">
                <a:avLst/>
              </a:prstTxWarp>
              <a:noAutofit/>
            </a:bodyPr>
            <a:lstStyle/>
            <a:p>
              <a:pPr defTabSz="931494" fontAlgn="base">
                <a:lnSpc>
                  <a:spcPct val="90000"/>
                </a:lnSpc>
                <a:spcBef>
                  <a:spcPct val="0"/>
                </a:spcBef>
                <a:spcAft>
                  <a:spcPts val="600"/>
                </a:spcAft>
              </a:pPr>
              <a:endParaRPr lang="en-US" sz="1599" dirty="0">
                <a:solidFill>
                  <a:srgbClr val="FFFFFF"/>
                </a:solidFill>
              </a:endParaRPr>
            </a:p>
          </p:txBody>
        </p:sp>
        <p:sp>
          <p:nvSpPr>
            <p:cNvPr id="29" name="Rectangle 8"/>
            <p:cNvSpPr/>
            <p:nvPr/>
          </p:nvSpPr>
          <p:spPr bwMode="gray">
            <a:xfrm>
              <a:off x="10624852" y="2359151"/>
              <a:ext cx="381073" cy="50241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b" anchorCtr="0" forceAA="0" compatLnSpc="1">
              <a:prstTxWarp prst="textNoShape">
                <a:avLst/>
              </a:prstTxWarp>
              <a:noAutofit/>
            </a:bodyPr>
            <a:lstStyle/>
            <a:p>
              <a:pPr defTabSz="931494" fontAlgn="base">
                <a:lnSpc>
                  <a:spcPct val="90000"/>
                </a:lnSpc>
                <a:spcBef>
                  <a:spcPct val="0"/>
                </a:spcBef>
                <a:spcAft>
                  <a:spcPts val="600"/>
                </a:spcAft>
              </a:pPr>
              <a:endParaRPr lang="en-US" sz="1599" dirty="0">
                <a:solidFill>
                  <a:srgbClr val="FFFFFF"/>
                </a:solidFill>
              </a:endParaRPr>
            </a:p>
          </p:txBody>
        </p:sp>
        <p:sp>
          <p:nvSpPr>
            <p:cNvPr id="30" name="Rectangle 8"/>
            <p:cNvSpPr/>
            <p:nvPr/>
          </p:nvSpPr>
          <p:spPr bwMode="gray">
            <a:xfrm>
              <a:off x="10719008" y="2575767"/>
              <a:ext cx="381073" cy="50241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b" anchorCtr="0" forceAA="0" compatLnSpc="1">
              <a:prstTxWarp prst="textNoShape">
                <a:avLst/>
              </a:prstTxWarp>
              <a:noAutofit/>
            </a:bodyPr>
            <a:lstStyle/>
            <a:p>
              <a:pPr defTabSz="931494" fontAlgn="base">
                <a:lnSpc>
                  <a:spcPct val="90000"/>
                </a:lnSpc>
                <a:spcBef>
                  <a:spcPct val="0"/>
                </a:spcBef>
                <a:spcAft>
                  <a:spcPts val="600"/>
                </a:spcAft>
              </a:pPr>
              <a:endParaRPr lang="en-US" sz="1599" dirty="0">
                <a:solidFill>
                  <a:srgbClr val="FFFFFF"/>
                </a:solidFill>
              </a:endParaRPr>
            </a:p>
          </p:txBody>
        </p:sp>
        <p:sp>
          <p:nvSpPr>
            <p:cNvPr id="31" name="Rectangle 8"/>
            <p:cNvSpPr/>
            <p:nvPr/>
          </p:nvSpPr>
          <p:spPr bwMode="gray">
            <a:xfrm>
              <a:off x="10868673" y="2789063"/>
              <a:ext cx="381073" cy="50241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b" anchorCtr="0" forceAA="0" compatLnSpc="1">
              <a:prstTxWarp prst="textNoShape">
                <a:avLst/>
              </a:prstTxWarp>
              <a:noAutofit/>
            </a:bodyPr>
            <a:lstStyle/>
            <a:p>
              <a:pPr defTabSz="931494" fontAlgn="base">
                <a:lnSpc>
                  <a:spcPct val="90000"/>
                </a:lnSpc>
                <a:spcBef>
                  <a:spcPct val="0"/>
                </a:spcBef>
                <a:spcAft>
                  <a:spcPts val="600"/>
                </a:spcAft>
              </a:pPr>
              <a:endParaRPr lang="en-US" sz="1599" dirty="0">
                <a:solidFill>
                  <a:srgbClr val="FFFFFF"/>
                </a:solidFill>
              </a:endParaRPr>
            </a:p>
          </p:txBody>
        </p:sp>
        <p:sp>
          <p:nvSpPr>
            <p:cNvPr id="32" name="Rectangle 8"/>
            <p:cNvSpPr/>
            <p:nvPr/>
          </p:nvSpPr>
          <p:spPr bwMode="gray">
            <a:xfrm>
              <a:off x="10484674" y="2245189"/>
              <a:ext cx="381073" cy="50241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b" anchorCtr="0" forceAA="0" compatLnSpc="1">
              <a:prstTxWarp prst="textNoShape">
                <a:avLst/>
              </a:prstTxWarp>
              <a:noAutofit/>
            </a:bodyPr>
            <a:lstStyle/>
            <a:p>
              <a:pPr defTabSz="931494" fontAlgn="base">
                <a:lnSpc>
                  <a:spcPct val="90000"/>
                </a:lnSpc>
                <a:spcBef>
                  <a:spcPct val="0"/>
                </a:spcBef>
                <a:spcAft>
                  <a:spcPts val="600"/>
                </a:spcAft>
              </a:pPr>
              <a:endParaRPr lang="en-US" sz="1599" dirty="0">
                <a:solidFill>
                  <a:srgbClr val="FFFFFF"/>
                </a:solidFill>
              </a:endParaRPr>
            </a:p>
          </p:txBody>
        </p:sp>
        <p:sp>
          <p:nvSpPr>
            <p:cNvPr id="33" name="Rectangle 8"/>
            <p:cNvSpPr/>
            <p:nvPr/>
          </p:nvSpPr>
          <p:spPr bwMode="gray">
            <a:xfrm>
              <a:off x="10291738" y="2137010"/>
              <a:ext cx="381073" cy="50241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b" anchorCtr="0" forceAA="0" compatLnSpc="1">
              <a:prstTxWarp prst="textNoShape">
                <a:avLst/>
              </a:prstTxWarp>
              <a:noAutofit/>
            </a:bodyPr>
            <a:lstStyle/>
            <a:p>
              <a:pPr defTabSz="931494" fontAlgn="base">
                <a:lnSpc>
                  <a:spcPct val="90000"/>
                </a:lnSpc>
                <a:spcBef>
                  <a:spcPct val="0"/>
                </a:spcBef>
                <a:spcAft>
                  <a:spcPts val="600"/>
                </a:spcAft>
              </a:pPr>
              <a:endParaRPr lang="en-US" sz="1599" dirty="0">
                <a:solidFill>
                  <a:srgbClr val="FFFFFF"/>
                </a:solidFill>
              </a:endParaRPr>
            </a:p>
          </p:txBody>
        </p:sp>
      </p:grpSp>
      <p:grpSp>
        <p:nvGrpSpPr>
          <p:cNvPr id="39" name="Group 38"/>
          <p:cNvGrpSpPr/>
          <p:nvPr/>
        </p:nvGrpSpPr>
        <p:grpSpPr>
          <a:xfrm>
            <a:off x="6796714" y="3188314"/>
            <a:ext cx="3780145" cy="1198929"/>
            <a:chOff x="6803136" y="3503228"/>
            <a:chExt cx="3781666" cy="1199411"/>
          </a:xfrm>
        </p:grpSpPr>
        <p:sp>
          <p:nvSpPr>
            <p:cNvPr id="38" name="Rectangle 37"/>
            <p:cNvSpPr/>
            <p:nvPr/>
          </p:nvSpPr>
          <p:spPr bwMode="auto">
            <a:xfrm>
              <a:off x="6803136" y="3673346"/>
              <a:ext cx="2300338" cy="1029293"/>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endParaRPr lang="en-US" sz="1999" dirty="0">
                <a:gradFill>
                  <a:gsLst>
                    <a:gs pos="0">
                      <a:srgbClr val="FFFFFF"/>
                    </a:gs>
                    <a:gs pos="100000">
                      <a:srgbClr val="FFFFFF"/>
                    </a:gs>
                  </a:gsLst>
                  <a:lin ang="5400000" scaled="0"/>
                </a:gradFill>
              </a:endParaRPr>
            </a:p>
          </p:txBody>
        </p:sp>
        <p:pic>
          <p:nvPicPr>
            <p:cNvPr id="36" name="Picture 35"/>
            <p:cNvPicPr>
              <a:picLocks noChangeAspect="1"/>
            </p:cNvPicPr>
            <p:nvPr/>
          </p:nvPicPr>
          <p:blipFill rotWithShape="1">
            <a:blip r:embed="rId5"/>
            <a:srcRect l="21449" t="18486" r="3667" b="13390"/>
            <a:stretch/>
          </p:blipFill>
          <p:spPr>
            <a:xfrm>
              <a:off x="7622146" y="3503228"/>
              <a:ext cx="2962656" cy="960120"/>
            </a:xfrm>
            <a:prstGeom prst="rect">
              <a:avLst/>
            </a:prstGeom>
          </p:spPr>
        </p:pic>
        <p:pic>
          <p:nvPicPr>
            <p:cNvPr id="37" name="Picture 36"/>
            <p:cNvPicPr>
              <a:picLocks noChangeAspect="1"/>
            </p:cNvPicPr>
            <p:nvPr/>
          </p:nvPicPr>
          <p:blipFill rotWithShape="1">
            <a:blip r:embed="rId5"/>
            <a:srcRect l="2782" t="11030" r="79190" b="30187"/>
            <a:stretch/>
          </p:blipFill>
          <p:spPr>
            <a:xfrm>
              <a:off x="6904646" y="3538729"/>
              <a:ext cx="713233" cy="828458"/>
            </a:xfrm>
            <a:prstGeom prst="rect">
              <a:avLst/>
            </a:prstGeom>
          </p:spPr>
        </p:pic>
      </p:grpSp>
      <p:grpSp>
        <p:nvGrpSpPr>
          <p:cNvPr id="40" name="Group 39"/>
          <p:cNvGrpSpPr/>
          <p:nvPr/>
        </p:nvGrpSpPr>
        <p:grpSpPr>
          <a:xfrm>
            <a:off x="3934122" y="2579309"/>
            <a:ext cx="2176163" cy="908813"/>
            <a:chOff x="3406855" y="2527637"/>
            <a:chExt cx="2949564" cy="909179"/>
          </a:xfrm>
        </p:grpSpPr>
        <p:sp>
          <p:nvSpPr>
            <p:cNvPr id="41" name="Down Arrow 40"/>
            <p:cNvSpPr/>
            <p:nvPr/>
          </p:nvSpPr>
          <p:spPr bwMode="auto">
            <a:xfrm rot="16200000">
              <a:off x="4691712" y="1772109"/>
              <a:ext cx="379853" cy="2949561"/>
            </a:xfrm>
            <a:prstGeom prst="downArrow">
              <a:avLst/>
            </a:prstGeom>
            <a:solidFill>
              <a:schemeClr val="tx1"/>
            </a:solidFill>
            <a:ln w="9525" cap="flat" cmpd="sng" algn="ctr">
              <a:noFill/>
              <a:prstDash val="solid"/>
              <a:headEnd type="none" w="med" len="med"/>
              <a:tailEnd type="none" w="med" len="med"/>
            </a:ln>
            <a:effectLst/>
          </p:spPr>
          <p:txBody>
            <a:bodyPr vert="horz" wrap="square" lIns="93214" tIns="46608" rIns="93214" bIns="46608" numCol="1" rtlCol="0" anchor="ctr" anchorCtr="0" compatLnSpc="1">
              <a:prstTxWarp prst="textNoShape">
                <a:avLst/>
              </a:prstTxWarp>
            </a:bodyPr>
            <a:lstStyle/>
            <a:p>
              <a:pPr algn="ctr" defTabSz="931882" fontAlgn="base">
                <a:spcBef>
                  <a:spcPct val="0"/>
                </a:spcBef>
                <a:spcAft>
                  <a:spcPct val="0"/>
                </a:spcAft>
                <a:defRPr/>
              </a:pPr>
              <a:endParaRPr lang="en-US" sz="1799" kern="0" dirty="0">
                <a:latin typeface="Segoe"/>
                <a:ea typeface="MS PGothic" panose="020B0600070205080204" pitchFamily="34" charset="-128"/>
              </a:endParaRPr>
            </a:p>
          </p:txBody>
        </p:sp>
        <p:sp>
          <p:nvSpPr>
            <p:cNvPr id="42" name="Rectangle 41"/>
            <p:cNvSpPr/>
            <p:nvPr/>
          </p:nvSpPr>
          <p:spPr bwMode="auto">
            <a:xfrm>
              <a:off x="3406855" y="2527637"/>
              <a:ext cx="2791154" cy="415811"/>
            </a:xfrm>
            <a:prstGeom prst="rect">
              <a:avLst/>
            </a:prstGeom>
            <a:noFill/>
            <a:ln w="25400" cap="flat" cmpd="sng" algn="ctr">
              <a:noFill/>
              <a:prstDash val="solid"/>
              <a:headEnd type="none" w="med" len="med"/>
              <a:tailEnd type="none" w="med" len="med"/>
            </a:ln>
            <a:effectLst/>
          </p:spPr>
          <p:txBody>
            <a:bodyPr vert="horz" wrap="square" lIns="93214" tIns="93219" rIns="93214" bIns="46608" numCol="1" rtlCol="0" anchor="ctr" anchorCtr="0" compatLnSpc="1">
              <a:prstTxWarp prst="textNoShape">
                <a:avLst/>
              </a:prstTxWarp>
            </a:bodyPr>
            <a:lstStyle/>
            <a:p>
              <a:pPr defTabSz="931494" fontAlgn="base">
                <a:lnSpc>
                  <a:spcPct val="90000"/>
                </a:lnSpc>
                <a:spcBef>
                  <a:spcPct val="0"/>
                </a:spcBef>
                <a:spcAft>
                  <a:spcPct val="0"/>
                </a:spcAft>
                <a:defRPr/>
              </a:pPr>
              <a:r>
                <a:rPr lang="en-US" sz="1599" b="1" kern="0" dirty="0">
                  <a:latin typeface="Segoe Condensed" pitchFamily="34" charset="0"/>
                  <a:ea typeface="MS PGothic" panose="020B0600070205080204" pitchFamily="34" charset="-128"/>
                </a:rPr>
                <a:t>CUSTOMER CONFIGURATIONS</a:t>
              </a:r>
            </a:p>
          </p:txBody>
        </p:sp>
      </p:grpSp>
      <p:grpSp>
        <p:nvGrpSpPr>
          <p:cNvPr id="43" name="Group 42"/>
          <p:cNvGrpSpPr/>
          <p:nvPr/>
        </p:nvGrpSpPr>
        <p:grpSpPr>
          <a:xfrm>
            <a:off x="3343265" y="3644906"/>
            <a:ext cx="2702892" cy="819168"/>
            <a:chOff x="2567567" y="3592167"/>
            <a:chExt cx="3788850" cy="819498"/>
          </a:xfrm>
        </p:grpSpPr>
        <p:sp>
          <p:nvSpPr>
            <p:cNvPr id="44" name="Rectangle 43"/>
            <p:cNvSpPr/>
            <p:nvPr/>
          </p:nvSpPr>
          <p:spPr bwMode="auto">
            <a:xfrm>
              <a:off x="2567567" y="3592167"/>
              <a:ext cx="3772059" cy="418158"/>
            </a:xfrm>
            <a:prstGeom prst="rect">
              <a:avLst/>
            </a:prstGeom>
            <a:noFill/>
            <a:ln w="25400" cap="flat" cmpd="sng" algn="ctr">
              <a:noFill/>
              <a:prstDash val="solid"/>
              <a:headEnd type="none" w="med" len="med"/>
              <a:tailEnd type="none" w="med" len="med"/>
            </a:ln>
            <a:effectLst/>
          </p:spPr>
          <p:txBody>
            <a:bodyPr vert="horz" wrap="square" lIns="93214" tIns="93219" rIns="93214" bIns="46608" numCol="1" rtlCol="0" anchor="ctr" anchorCtr="0" compatLnSpc="1">
              <a:prstTxWarp prst="textNoShape">
                <a:avLst/>
              </a:prstTxWarp>
            </a:bodyPr>
            <a:lstStyle/>
            <a:p>
              <a:pPr algn="r" defTabSz="931494" fontAlgn="base">
                <a:lnSpc>
                  <a:spcPct val="90000"/>
                </a:lnSpc>
                <a:spcBef>
                  <a:spcPct val="0"/>
                </a:spcBef>
                <a:spcAft>
                  <a:spcPct val="0"/>
                </a:spcAft>
                <a:defRPr/>
              </a:pPr>
              <a:r>
                <a:rPr lang="en-US" sz="1599" b="1" kern="0" dirty="0">
                  <a:latin typeface="Segoe Condensed" pitchFamily="34" charset="0"/>
                  <a:ea typeface="MS PGothic" panose="020B0600070205080204" pitchFamily="34" charset="-128"/>
                </a:rPr>
                <a:t>BEST PRACTICE CONFIGURATION</a:t>
              </a:r>
            </a:p>
          </p:txBody>
        </p:sp>
        <p:sp>
          <p:nvSpPr>
            <p:cNvPr id="45" name="Down Arrow 44"/>
            <p:cNvSpPr/>
            <p:nvPr/>
          </p:nvSpPr>
          <p:spPr bwMode="auto">
            <a:xfrm rot="5400000">
              <a:off x="4689434" y="2744681"/>
              <a:ext cx="384406" cy="2949561"/>
            </a:xfrm>
            <a:prstGeom prst="downArrow">
              <a:avLst/>
            </a:prstGeom>
            <a:solidFill>
              <a:schemeClr val="tx1"/>
            </a:solidFill>
            <a:ln w="9525" cap="flat" cmpd="sng" algn="ctr">
              <a:noFill/>
              <a:prstDash val="solid"/>
              <a:headEnd type="none" w="med" len="med"/>
              <a:tailEnd type="none" w="med" len="med"/>
            </a:ln>
            <a:effectLst/>
          </p:spPr>
          <p:txBody>
            <a:bodyPr vert="horz" wrap="square" lIns="93214" tIns="46608" rIns="93214" bIns="46608" numCol="1" rtlCol="0" anchor="ctr" anchorCtr="0" compatLnSpc="1">
              <a:prstTxWarp prst="textNoShape">
                <a:avLst/>
              </a:prstTxWarp>
            </a:bodyPr>
            <a:lstStyle/>
            <a:p>
              <a:pPr algn="ctr" defTabSz="931882" fontAlgn="base">
                <a:spcBef>
                  <a:spcPct val="0"/>
                </a:spcBef>
                <a:spcAft>
                  <a:spcPct val="0"/>
                </a:spcAft>
                <a:defRPr/>
              </a:pPr>
              <a:endParaRPr lang="en-US" sz="2345" kern="0" dirty="0">
                <a:gradFill>
                  <a:gsLst>
                    <a:gs pos="0">
                      <a:srgbClr val="FFFFFF"/>
                    </a:gs>
                    <a:gs pos="100000">
                      <a:srgbClr val="FFFFFF"/>
                    </a:gs>
                  </a:gsLst>
                  <a:lin ang="5400000" scaled="0"/>
                </a:gradFill>
                <a:latin typeface="Segoe"/>
                <a:ea typeface="MS PGothic" panose="020B0600070205080204" pitchFamily="34" charset="-128"/>
              </a:endParaRPr>
            </a:p>
          </p:txBody>
        </p:sp>
      </p:grpSp>
      <p:grpSp>
        <p:nvGrpSpPr>
          <p:cNvPr id="185" name="Group 184"/>
          <p:cNvGrpSpPr/>
          <p:nvPr/>
        </p:nvGrpSpPr>
        <p:grpSpPr bwMode="black">
          <a:xfrm>
            <a:off x="1197366" y="1984596"/>
            <a:ext cx="1981891" cy="2054959"/>
            <a:chOff x="3422650" y="3467100"/>
            <a:chExt cx="533400" cy="549275"/>
          </a:xfrm>
          <a:solidFill>
            <a:schemeClr val="tx1"/>
          </a:solidFill>
        </p:grpSpPr>
        <p:sp>
          <p:nvSpPr>
            <p:cNvPr id="186" name="Freeform 82"/>
            <p:cNvSpPr>
              <a:spLocks noEditPoints="1"/>
            </p:cNvSpPr>
            <p:nvPr/>
          </p:nvSpPr>
          <p:spPr bwMode="black">
            <a:xfrm>
              <a:off x="3422650" y="3467100"/>
              <a:ext cx="533400" cy="533400"/>
            </a:xfrm>
            <a:custGeom>
              <a:avLst/>
              <a:gdLst>
                <a:gd name="T0" fmla="*/ 590 w 2193"/>
                <a:gd name="T1" fmla="*/ 531 h 2197"/>
                <a:gd name="T2" fmla="*/ 1140 w 2193"/>
                <a:gd name="T3" fmla="*/ 364 h 2197"/>
                <a:gd name="T4" fmla="*/ 1100 w 2193"/>
                <a:gd name="T5" fmla="*/ 435 h 2197"/>
                <a:gd name="T6" fmla="*/ 1066 w 2193"/>
                <a:gd name="T7" fmla="*/ 405 h 2197"/>
                <a:gd name="T8" fmla="*/ 1025 w 2193"/>
                <a:gd name="T9" fmla="*/ 503 h 2197"/>
                <a:gd name="T10" fmla="*/ 951 w 2193"/>
                <a:gd name="T11" fmla="*/ 405 h 2197"/>
                <a:gd name="T12" fmla="*/ 992 w 2193"/>
                <a:gd name="T13" fmla="*/ 503 h 2197"/>
                <a:gd name="T14" fmla="*/ 877 w 2193"/>
                <a:gd name="T15" fmla="*/ 364 h 2197"/>
                <a:gd name="T16" fmla="*/ 917 w 2193"/>
                <a:gd name="T17" fmla="*/ 544 h 2197"/>
                <a:gd name="T18" fmla="*/ 802 w 2193"/>
                <a:gd name="T19" fmla="*/ 435 h 2197"/>
                <a:gd name="T20" fmla="*/ 802 w 2193"/>
                <a:gd name="T21" fmla="*/ 544 h 2197"/>
                <a:gd name="T22" fmla="*/ 768 w 2193"/>
                <a:gd name="T23" fmla="*/ 435 h 2197"/>
                <a:gd name="T24" fmla="*/ 727 w 2193"/>
                <a:gd name="T25" fmla="*/ 503 h 2197"/>
                <a:gd name="T26" fmla="*/ 693 w 2193"/>
                <a:gd name="T27" fmla="*/ 476 h 2197"/>
                <a:gd name="T28" fmla="*/ 655 w 2193"/>
                <a:gd name="T29" fmla="*/ 282 h 2197"/>
                <a:gd name="T30" fmla="*/ 655 w 2193"/>
                <a:gd name="T31" fmla="*/ 282 h 2197"/>
                <a:gd name="T32" fmla="*/ 1140 w 2193"/>
                <a:gd name="T33" fmla="*/ 92 h 2197"/>
                <a:gd name="T34" fmla="*/ 1100 w 2193"/>
                <a:gd name="T35" fmla="*/ 191 h 2197"/>
                <a:gd name="T36" fmla="*/ 1025 w 2193"/>
                <a:gd name="T37" fmla="*/ 92 h 2197"/>
                <a:gd name="T38" fmla="*/ 1066 w 2193"/>
                <a:gd name="T39" fmla="*/ 191 h 2197"/>
                <a:gd name="T40" fmla="*/ 951 w 2193"/>
                <a:gd name="T41" fmla="*/ 52 h 2197"/>
                <a:gd name="T42" fmla="*/ 992 w 2193"/>
                <a:gd name="T43" fmla="*/ 231 h 2197"/>
                <a:gd name="T44" fmla="*/ 877 w 2193"/>
                <a:gd name="T45" fmla="*/ 123 h 2197"/>
                <a:gd name="T46" fmla="*/ 877 w 2193"/>
                <a:gd name="T47" fmla="*/ 231 h 2197"/>
                <a:gd name="T48" fmla="*/ 842 w 2193"/>
                <a:gd name="T49" fmla="*/ 123 h 2197"/>
                <a:gd name="T50" fmla="*/ 802 w 2193"/>
                <a:gd name="T51" fmla="*/ 191 h 2197"/>
                <a:gd name="T52" fmla="*/ 768 w 2193"/>
                <a:gd name="T53" fmla="*/ 163 h 2197"/>
                <a:gd name="T54" fmla="*/ 653 w 2193"/>
                <a:gd name="T55" fmla="*/ 52 h 2197"/>
                <a:gd name="T56" fmla="*/ 653 w 2193"/>
                <a:gd name="T57" fmla="*/ 163 h 2197"/>
                <a:gd name="T58" fmla="*/ 1315 w 2193"/>
                <a:gd name="T59" fmla="*/ 2023 h 2197"/>
                <a:gd name="T60" fmla="*/ 1444 w 2193"/>
                <a:gd name="T61" fmla="*/ 2179 h 2197"/>
                <a:gd name="T62" fmla="*/ 1597 w 2193"/>
                <a:gd name="T63" fmla="*/ 1488 h 2197"/>
                <a:gd name="T64" fmla="*/ 2182 w 2193"/>
                <a:gd name="T65" fmla="*/ 1590 h 2197"/>
                <a:gd name="T66" fmla="*/ 925 w 2193"/>
                <a:gd name="T67" fmla="*/ 1617 h 2197"/>
                <a:gd name="T68" fmla="*/ 1137 w 2193"/>
                <a:gd name="T69" fmla="*/ 1617 h 2197"/>
                <a:gd name="T70" fmla="*/ 2090 w 2193"/>
                <a:gd name="T71" fmla="*/ 1142 h 2197"/>
                <a:gd name="T72" fmla="*/ 1538 w 2193"/>
                <a:gd name="T73" fmla="*/ 908 h 2197"/>
                <a:gd name="T74" fmla="*/ 1043 w 2193"/>
                <a:gd name="T75" fmla="*/ 908 h 2197"/>
                <a:gd name="T76" fmla="*/ 103 w 2193"/>
                <a:gd name="T77" fmla="*/ 1377 h 2197"/>
                <a:gd name="T78" fmla="*/ 1675 w 2193"/>
                <a:gd name="T79" fmla="*/ 1407 h 2197"/>
                <a:gd name="T80" fmla="*/ 1268 w 2193"/>
                <a:gd name="T81" fmla="*/ 1660 h 2197"/>
                <a:gd name="T82" fmla="*/ 1268 w 2193"/>
                <a:gd name="T83" fmla="*/ 1660 h 2197"/>
                <a:gd name="T84" fmla="*/ 1140 w 2193"/>
                <a:gd name="T85" fmla="*/ 788 h 2197"/>
                <a:gd name="T86" fmla="*/ 1025 w 2193"/>
                <a:gd name="T87" fmla="*/ 677 h 2197"/>
                <a:gd name="T88" fmla="*/ 1025 w 2193"/>
                <a:gd name="T89" fmla="*/ 788 h 2197"/>
                <a:gd name="T90" fmla="*/ 653 w 2193"/>
                <a:gd name="T91" fmla="*/ 788 h 2197"/>
                <a:gd name="T92" fmla="*/ 693 w 2193"/>
                <a:gd name="T93" fmla="*/ 717 h 2197"/>
                <a:gd name="T94" fmla="*/ 727 w 2193"/>
                <a:gd name="T95" fmla="*/ 748 h 2197"/>
                <a:gd name="T96" fmla="*/ 842 w 2193"/>
                <a:gd name="T97" fmla="*/ 856 h 2197"/>
                <a:gd name="T98" fmla="*/ 842 w 2193"/>
                <a:gd name="T99" fmla="*/ 748 h 2197"/>
                <a:gd name="T100" fmla="*/ 877 w 2193"/>
                <a:gd name="T101" fmla="*/ 856 h 2197"/>
                <a:gd name="T102" fmla="*/ 917 w 2193"/>
                <a:gd name="T103" fmla="*/ 788 h 2197"/>
                <a:gd name="T104" fmla="*/ 951 w 2193"/>
                <a:gd name="T105" fmla="*/ 816 h 2197"/>
                <a:gd name="T106" fmla="*/ 992 w 2193"/>
                <a:gd name="T107" fmla="*/ 717 h 2197"/>
                <a:gd name="T108" fmla="*/ 1066 w 2193"/>
                <a:gd name="T109" fmla="*/ 856 h 2197"/>
                <a:gd name="T110" fmla="*/ 176 w 2193"/>
                <a:gd name="T111" fmla="*/ 1407 h 2197"/>
                <a:gd name="T112" fmla="*/ 0 w 2193"/>
                <a:gd name="T113" fmla="*/ 1622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93" h="2197">
                  <a:moveTo>
                    <a:pt x="655" y="595"/>
                  </a:moveTo>
                  <a:cubicBezTo>
                    <a:pt x="1538" y="595"/>
                    <a:pt x="1538" y="595"/>
                    <a:pt x="1538" y="595"/>
                  </a:cubicBezTo>
                  <a:cubicBezTo>
                    <a:pt x="1574" y="595"/>
                    <a:pt x="1603" y="566"/>
                    <a:pt x="1603" y="531"/>
                  </a:cubicBezTo>
                  <a:cubicBezTo>
                    <a:pt x="1603" y="377"/>
                    <a:pt x="1603" y="377"/>
                    <a:pt x="1603" y="377"/>
                  </a:cubicBezTo>
                  <a:cubicBezTo>
                    <a:pt x="1603" y="342"/>
                    <a:pt x="1574" y="313"/>
                    <a:pt x="1538" y="313"/>
                  </a:cubicBezTo>
                  <a:cubicBezTo>
                    <a:pt x="655" y="313"/>
                    <a:pt x="655" y="313"/>
                    <a:pt x="655" y="313"/>
                  </a:cubicBezTo>
                  <a:cubicBezTo>
                    <a:pt x="619" y="313"/>
                    <a:pt x="590" y="342"/>
                    <a:pt x="590" y="377"/>
                  </a:cubicBezTo>
                  <a:cubicBezTo>
                    <a:pt x="590" y="531"/>
                    <a:pt x="590" y="531"/>
                    <a:pt x="590" y="531"/>
                  </a:cubicBezTo>
                  <a:cubicBezTo>
                    <a:pt x="590" y="566"/>
                    <a:pt x="619" y="595"/>
                    <a:pt x="655" y="595"/>
                  </a:cubicBezTo>
                  <a:close/>
                  <a:moveTo>
                    <a:pt x="1464" y="403"/>
                  </a:moveTo>
                  <a:cubicBezTo>
                    <a:pt x="1492" y="403"/>
                    <a:pt x="1515" y="426"/>
                    <a:pt x="1515" y="454"/>
                  </a:cubicBezTo>
                  <a:cubicBezTo>
                    <a:pt x="1515" y="482"/>
                    <a:pt x="1492" y="505"/>
                    <a:pt x="1464" y="505"/>
                  </a:cubicBezTo>
                  <a:cubicBezTo>
                    <a:pt x="1436" y="505"/>
                    <a:pt x="1413" y="482"/>
                    <a:pt x="1413" y="454"/>
                  </a:cubicBezTo>
                  <a:cubicBezTo>
                    <a:pt x="1413" y="426"/>
                    <a:pt x="1436" y="403"/>
                    <a:pt x="1464" y="403"/>
                  </a:cubicBezTo>
                  <a:close/>
                  <a:moveTo>
                    <a:pt x="1100" y="364"/>
                  </a:moveTo>
                  <a:cubicBezTo>
                    <a:pt x="1140" y="364"/>
                    <a:pt x="1140" y="364"/>
                    <a:pt x="1140" y="364"/>
                  </a:cubicBezTo>
                  <a:cubicBezTo>
                    <a:pt x="1140" y="405"/>
                    <a:pt x="1140" y="405"/>
                    <a:pt x="1140" y="405"/>
                  </a:cubicBezTo>
                  <a:cubicBezTo>
                    <a:pt x="1100" y="405"/>
                    <a:pt x="1100" y="405"/>
                    <a:pt x="1100" y="405"/>
                  </a:cubicBezTo>
                  <a:lnTo>
                    <a:pt x="1100" y="364"/>
                  </a:lnTo>
                  <a:close/>
                  <a:moveTo>
                    <a:pt x="1100" y="435"/>
                  </a:moveTo>
                  <a:cubicBezTo>
                    <a:pt x="1140" y="435"/>
                    <a:pt x="1140" y="435"/>
                    <a:pt x="1140" y="435"/>
                  </a:cubicBezTo>
                  <a:cubicBezTo>
                    <a:pt x="1140" y="476"/>
                    <a:pt x="1140" y="476"/>
                    <a:pt x="1140" y="476"/>
                  </a:cubicBezTo>
                  <a:cubicBezTo>
                    <a:pt x="1100" y="476"/>
                    <a:pt x="1100" y="476"/>
                    <a:pt x="1100" y="476"/>
                  </a:cubicBezTo>
                  <a:lnTo>
                    <a:pt x="1100" y="435"/>
                  </a:lnTo>
                  <a:close/>
                  <a:moveTo>
                    <a:pt x="1100" y="503"/>
                  </a:moveTo>
                  <a:cubicBezTo>
                    <a:pt x="1140" y="503"/>
                    <a:pt x="1140" y="503"/>
                    <a:pt x="1140" y="503"/>
                  </a:cubicBezTo>
                  <a:cubicBezTo>
                    <a:pt x="1140" y="544"/>
                    <a:pt x="1140" y="544"/>
                    <a:pt x="1140" y="544"/>
                  </a:cubicBezTo>
                  <a:cubicBezTo>
                    <a:pt x="1100" y="544"/>
                    <a:pt x="1100" y="544"/>
                    <a:pt x="1100" y="544"/>
                  </a:cubicBezTo>
                  <a:lnTo>
                    <a:pt x="1100" y="503"/>
                  </a:lnTo>
                  <a:close/>
                  <a:moveTo>
                    <a:pt x="1025" y="364"/>
                  </a:moveTo>
                  <a:cubicBezTo>
                    <a:pt x="1066" y="364"/>
                    <a:pt x="1066" y="364"/>
                    <a:pt x="1066" y="364"/>
                  </a:cubicBezTo>
                  <a:cubicBezTo>
                    <a:pt x="1066" y="405"/>
                    <a:pt x="1066" y="405"/>
                    <a:pt x="1066" y="405"/>
                  </a:cubicBezTo>
                  <a:cubicBezTo>
                    <a:pt x="1025" y="405"/>
                    <a:pt x="1025" y="405"/>
                    <a:pt x="1025" y="405"/>
                  </a:cubicBezTo>
                  <a:lnTo>
                    <a:pt x="1025" y="364"/>
                  </a:lnTo>
                  <a:close/>
                  <a:moveTo>
                    <a:pt x="1025" y="435"/>
                  </a:moveTo>
                  <a:cubicBezTo>
                    <a:pt x="1066" y="435"/>
                    <a:pt x="1066" y="435"/>
                    <a:pt x="1066" y="435"/>
                  </a:cubicBezTo>
                  <a:cubicBezTo>
                    <a:pt x="1066" y="476"/>
                    <a:pt x="1066" y="476"/>
                    <a:pt x="1066" y="476"/>
                  </a:cubicBezTo>
                  <a:cubicBezTo>
                    <a:pt x="1025" y="476"/>
                    <a:pt x="1025" y="476"/>
                    <a:pt x="1025" y="476"/>
                  </a:cubicBezTo>
                  <a:lnTo>
                    <a:pt x="1025" y="435"/>
                  </a:lnTo>
                  <a:close/>
                  <a:moveTo>
                    <a:pt x="1025" y="503"/>
                  </a:moveTo>
                  <a:cubicBezTo>
                    <a:pt x="1066" y="503"/>
                    <a:pt x="1066" y="503"/>
                    <a:pt x="1066" y="503"/>
                  </a:cubicBezTo>
                  <a:cubicBezTo>
                    <a:pt x="1066" y="544"/>
                    <a:pt x="1066" y="544"/>
                    <a:pt x="1066" y="544"/>
                  </a:cubicBezTo>
                  <a:cubicBezTo>
                    <a:pt x="1025" y="544"/>
                    <a:pt x="1025" y="544"/>
                    <a:pt x="1025" y="544"/>
                  </a:cubicBezTo>
                  <a:lnTo>
                    <a:pt x="1025" y="503"/>
                  </a:lnTo>
                  <a:close/>
                  <a:moveTo>
                    <a:pt x="951" y="364"/>
                  </a:moveTo>
                  <a:cubicBezTo>
                    <a:pt x="992" y="364"/>
                    <a:pt x="992" y="364"/>
                    <a:pt x="992" y="364"/>
                  </a:cubicBezTo>
                  <a:cubicBezTo>
                    <a:pt x="992" y="405"/>
                    <a:pt x="992" y="405"/>
                    <a:pt x="992" y="405"/>
                  </a:cubicBezTo>
                  <a:cubicBezTo>
                    <a:pt x="951" y="405"/>
                    <a:pt x="951" y="405"/>
                    <a:pt x="951" y="405"/>
                  </a:cubicBezTo>
                  <a:lnTo>
                    <a:pt x="951" y="364"/>
                  </a:lnTo>
                  <a:close/>
                  <a:moveTo>
                    <a:pt x="951" y="435"/>
                  </a:moveTo>
                  <a:cubicBezTo>
                    <a:pt x="992" y="435"/>
                    <a:pt x="992" y="435"/>
                    <a:pt x="992" y="435"/>
                  </a:cubicBezTo>
                  <a:cubicBezTo>
                    <a:pt x="992" y="476"/>
                    <a:pt x="992" y="476"/>
                    <a:pt x="992" y="476"/>
                  </a:cubicBezTo>
                  <a:cubicBezTo>
                    <a:pt x="951" y="476"/>
                    <a:pt x="951" y="476"/>
                    <a:pt x="951" y="476"/>
                  </a:cubicBezTo>
                  <a:lnTo>
                    <a:pt x="951" y="435"/>
                  </a:lnTo>
                  <a:close/>
                  <a:moveTo>
                    <a:pt x="951" y="503"/>
                  </a:moveTo>
                  <a:cubicBezTo>
                    <a:pt x="992" y="503"/>
                    <a:pt x="992" y="503"/>
                    <a:pt x="992" y="503"/>
                  </a:cubicBezTo>
                  <a:cubicBezTo>
                    <a:pt x="992" y="544"/>
                    <a:pt x="992" y="544"/>
                    <a:pt x="992" y="544"/>
                  </a:cubicBezTo>
                  <a:cubicBezTo>
                    <a:pt x="951" y="544"/>
                    <a:pt x="951" y="544"/>
                    <a:pt x="951" y="544"/>
                  </a:cubicBezTo>
                  <a:lnTo>
                    <a:pt x="951" y="503"/>
                  </a:lnTo>
                  <a:close/>
                  <a:moveTo>
                    <a:pt x="877" y="364"/>
                  </a:moveTo>
                  <a:cubicBezTo>
                    <a:pt x="917" y="364"/>
                    <a:pt x="917" y="364"/>
                    <a:pt x="917" y="364"/>
                  </a:cubicBezTo>
                  <a:cubicBezTo>
                    <a:pt x="917" y="405"/>
                    <a:pt x="917" y="405"/>
                    <a:pt x="917" y="405"/>
                  </a:cubicBezTo>
                  <a:cubicBezTo>
                    <a:pt x="877" y="405"/>
                    <a:pt x="877" y="405"/>
                    <a:pt x="877" y="405"/>
                  </a:cubicBezTo>
                  <a:lnTo>
                    <a:pt x="877" y="364"/>
                  </a:lnTo>
                  <a:close/>
                  <a:moveTo>
                    <a:pt x="877" y="435"/>
                  </a:moveTo>
                  <a:cubicBezTo>
                    <a:pt x="917" y="435"/>
                    <a:pt x="917" y="435"/>
                    <a:pt x="917" y="435"/>
                  </a:cubicBezTo>
                  <a:cubicBezTo>
                    <a:pt x="917" y="476"/>
                    <a:pt x="917" y="476"/>
                    <a:pt x="917" y="476"/>
                  </a:cubicBezTo>
                  <a:cubicBezTo>
                    <a:pt x="877" y="476"/>
                    <a:pt x="877" y="476"/>
                    <a:pt x="877" y="476"/>
                  </a:cubicBezTo>
                  <a:lnTo>
                    <a:pt x="877" y="435"/>
                  </a:lnTo>
                  <a:close/>
                  <a:moveTo>
                    <a:pt x="877" y="503"/>
                  </a:moveTo>
                  <a:cubicBezTo>
                    <a:pt x="917" y="503"/>
                    <a:pt x="917" y="503"/>
                    <a:pt x="917" y="503"/>
                  </a:cubicBezTo>
                  <a:cubicBezTo>
                    <a:pt x="917" y="544"/>
                    <a:pt x="917" y="544"/>
                    <a:pt x="917" y="544"/>
                  </a:cubicBezTo>
                  <a:cubicBezTo>
                    <a:pt x="877" y="544"/>
                    <a:pt x="877" y="544"/>
                    <a:pt x="877" y="544"/>
                  </a:cubicBezTo>
                  <a:lnTo>
                    <a:pt x="877" y="503"/>
                  </a:lnTo>
                  <a:close/>
                  <a:moveTo>
                    <a:pt x="802" y="364"/>
                  </a:moveTo>
                  <a:cubicBezTo>
                    <a:pt x="842" y="364"/>
                    <a:pt x="842" y="364"/>
                    <a:pt x="842" y="364"/>
                  </a:cubicBezTo>
                  <a:cubicBezTo>
                    <a:pt x="842" y="405"/>
                    <a:pt x="842" y="405"/>
                    <a:pt x="842" y="405"/>
                  </a:cubicBezTo>
                  <a:cubicBezTo>
                    <a:pt x="802" y="405"/>
                    <a:pt x="802" y="405"/>
                    <a:pt x="802" y="405"/>
                  </a:cubicBezTo>
                  <a:lnTo>
                    <a:pt x="802" y="364"/>
                  </a:lnTo>
                  <a:close/>
                  <a:moveTo>
                    <a:pt x="802" y="435"/>
                  </a:moveTo>
                  <a:cubicBezTo>
                    <a:pt x="842" y="435"/>
                    <a:pt x="842" y="435"/>
                    <a:pt x="842" y="435"/>
                  </a:cubicBezTo>
                  <a:cubicBezTo>
                    <a:pt x="842" y="476"/>
                    <a:pt x="842" y="476"/>
                    <a:pt x="842" y="476"/>
                  </a:cubicBezTo>
                  <a:cubicBezTo>
                    <a:pt x="802" y="476"/>
                    <a:pt x="802" y="476"/>
                    <a:pt x="802" y="476"/>
                  </a:cubicBezTo>
                  <a:lnTo>
                    <a:pt x="802" y="435"/>
                  </a:lnTo>
                  <a:close/>
                  <a:moveTo>
                    <a:pt x="802" y="503"/>
                  </a:moveTo>
                  <a:cubicBezTo>
                    <a:pt x="842" y="503"/>
                    <a:pt x="842" y="503"/>
                    <a:pt x="842" y="503"/>
                  </a:cubicBezTo>
                  <a:cubicBezTo>
                    <a:pt x="842" y="544"/>
                    <a:pt x="842" y="544"/>
                    <a:pt x="842" y="544"/>
                  </a:cubicBezTo>
                  <a:cubicBezTo>
                    <a:pt x="802" y="544"/>
                    <a:pt x="802" y="544"/>
                    <a:pt x="802" y="544"/>
                  </a:cubicBezTo>
                  <a:lnTo>
                    <a:pt x="802" y="503"/>
                  </a:lnTo>
                  <a:close/>
                  <a:moveTo>
                    <a:pt x="727" y="364"/>
                  </a:moveTo>
                  <a:cubicBezTo>
                    <a:pt x="768" y="364"/>
                    <a:pt x="768" y="364"/>
                    <a:pt x="768" y="364"/>
                  </a:cubicBezTo>
                  <a:cubicBezTo>
                    <a:pt x="768" y="405"/>
                    <a:pt x="768" y="405"/>
                    <a:pt x="768" y="405"/>
                  </a:cubicBezTo>
                  <a:cubicBezTo>
                    <a:pt x="727" y="405"/>
                    <a:pt x="727" y="405"/>
                    <a:pt x="727" y="405"/>
                  </a:cubicBezTo>
                  <a:lnTo>
                    <a:pt x="727" y="364"/>
                  </a:lnTo>
                  <a:close/>
                  <a:moveTo>
                    <a:pt x="727" y="435"/>
                  </a:moveTo>
                  <a:cubicBezTo>
                    <a:pt x="768" y="435"/>
                    <a:pt x="768" y="435"/>
                    <a:pt x="768" y="435"/>
                  </a:cubicBezTo>
                  <a:cubicBezTo>
                    <a:pt x="768" y="476"/>
                    <a:pt x="768" y="476"/>
                    <a:pt x="768" y="476"/>
                  </a:cubicBezTo>
                  <a:cubicBezTo>
                    <a:pt x="727" y="476"/>
                    <a:pt x="727" y="476"/>
                    <a:pt x="727" y="476"/>
                  </a:cubicBezTo>
                  <a:lnTo>
                    <a:pt x="727" y="435"/>
                  </a:lnTo>
                  <a:close/>
                  <a:moveTo>
                    <a:pt x="727" y="503"/>
                  </a:moveTo>
                  <a:cubicBezTo>
                    <a:pt x="768" y="503"/>
                    <a:pt x="768" y="503"/>
                    <a:pt x="768" y="503"/>
                  </a:cubicBezTo>
                  <a:cubicBezTo>
                    <a:pt x="768" y="544"/>
                    <a:pt x="768" y="544"/>
                    <a:pt x="768" y="544"/>
                  </a:cubicBezTo>
                  <a:cubicBezTo>
                    <a:pt x="727" y="544"/>
                    <a:pt x="727" y="544"/>
                    <a:pt x="727" y="544"/>
                  </a:cubicBezTo>
                  <a:lnTo>
                    <a:pt x="727" y="503"/>
                  </a:lnTo>
                  <a:close/>
                  <a:moveTo>
                    <a:pt x="653" y="364"/>
                  </a:moveTo>
                  <a:cubicBezTo>
                    <a:pt x="693" y="364"/>
                    <a:pt x="693" y="364"/>
                    <a:pt x="693" y="364"/>
                  </a:cubicBezTo>
                  <a:cubicBezTo>
                    <a:pt x="693" y="405"/>
                    <a:pt x="693" y="405"/>
                    <a:pt x="693" y="405"/>
                  </a:cubicBezTo>
                  <a:cubicBezTo>
                    <a:pt x="653" y="405"/>
                    <a:pt x="653" y="405"/>
                    <a:pt x="653" y="405"/>
                  </a:cubicBezTo>
                  <a:lnTo>
                    <a:pt x="653" y="364"/>
                  </a:lnTo>
                  <a:close/>
                  <a:moveTo>
                    <a:pt x="653" y="435"/>
                  </a:moveTo>
                  <a:cubicBezTo>
                    <a:pt x="693" y="435"/>
                    <a:pt x="693" y="435"/>
                    <a:pt x="693" y="435"/>
                  </a:cubicBezTo>
                  <a:cubicBezTo>
                    <a:pt x="693" y="476"/>
                    <a:pt x="693" y="476"/>
                    <a:pt x="693" y="476"/>
                  </a:cubicBezTo>
                  <a:cubicBezTo>
                    <a:pt x="653" y="476"/>
                    <a:pt x="653" y="476"/>
                    <a:pt x="653" y="476"/>
                  </a:cubicBezTo>
                  <a:lnTo>
                    <a:pt x="653" y="435"/>
                  </a:lnTo>
                  <a:close/>
                  <a:moveTo>
                    <a:pt x="653" y="503"/>
                  </a:moveTo>
                  <a:cubicBezTo>
                    <a:pt x="693" y="503"/>
                    <a:pt x="693" y="503"/>
                    <a:pt x="693" y="503"/>
                  </a:cubicBezTo>
                  <a:cubicBezTo>
                    <a:pt x="693" y="544"/>
                    <a:pt x="693" y="544"/>
                    <a:pt x="693" y="544"/>
                  </a:cubicBezTo>
                  <a:cubicBezTo>
                    <a:pt x="653" y="544"/>
                    <a:pt x="653" y="544"/>
                    <a:pt x="653" y="544"/>
                  </a:cubicBezTo>
                  <a:lnTo>
                    <a:pt x="653" y="503"/>
                  </a:lnTo>
                  <a:close/>
                  <a:moveTo>
                    <a:pt x="655" y="282"/>
                  </a:moveTo>
                  <a:cubicBezTo>
                    <a:pt x="1538" y="282"/>
                    <a:pt x="1538" y="282"/>
                    <a:pt x="1538" y="282"/>
                  </a:cubicBezTo>
                  <a:cubicBezTo>
                    <a:pt x="1574" y="282"/>
                    <a:pt x="1603" y="254"/>
                    <a:pt x="1603" y="218"/>
                  </a:cubicBezTo>
                  <a:cubicBezTo>
                    <a:pt x="1603" y="65"/>
                    <a:pt x="1603" y="65"/>
                    <a:pt x="1603" y="65"/>
                  </a:cubicBezTo>
                  <a:cubicBezTo>
                    <a:pt x="1603" y="29"/>
                    <a:pt x="1574" y="0"/>
                    <a:pt x="1538" y="0"/>
                  </a:cubicBezTo>
                  <a:cubicBezTo>
                    <a:pt x="655" y="0"/>
                    <a:pt x="655" y="0"/>
                    <a:pt x="655" y="0"/>
                  </a:cubicBezTo>
                  <a:cubicBezTo>
                    <a:pt x="619" y="0"/>
                    <a:pt x="590" y="29"/>
                    <a:pt x="590" y="65"/>
                  </a:cubicBezTo>
                  <a:cubicBezTo>
                    <a:pt x="590" y="218"/>
                    <a:pt x="590" y="218"/>
                    <a:pt x="590" y="218"/>
                  </a:cubicBezTo>
                  <a:cubicBezTo>
                    <a:pt x="590" y="254"/>
                    <a:pt x="619" y="282"/>
                    <a:pt x="655" y="282"/>
                  </a:cubicBezTo>
                  <a:close/>
                  <a:moveTo>
                    <a:pt x="1464" y="90"/>
                  </a:moveTo>
                  <a:cubicBezTo>
                    <a:pt x="1492" y="90"/>
                    <a:pt x="1515" y="113"/>
                    <a:pt x="1515" y="141"/>
                  </a:cubicBezTo>
                  <a:cubicBezTo>
                    <a:pt x="1515" y="170"/>
                    <a:pt x="1492" y="192"/>
                    <a:pt x="1464" y="192"/>
                  </a:cubicBezTo>
                  <a:cubicBezTo>
                    <a:pt x="1436" y="192"/>
                    <a:pt x="1413" y="170"/>
                    <a:pt x="1413" y="141"/>
                  </a:cubicBezTo>
                  <a:cubicBezTo>
                    <a:pt x="1413" y="113"/>
                    <a:pt x="1436" y="90"/>
                    <a:pt x="1464" y="90"/>
                  </a:cubicBezTo>
                  <a:close/>
                  <a:moveTo>
                    <a:pt x="1100" y="52"/>
                  </a:moveTo>
                  <a:cubicBezTo>
                    <a:pt x="1140" y="52"/>
                    <a:pt x="1140" y="52"/>
                    <a:pt x="1140" y="52"/>
                  </a:cubicBezTo>
                  <a:cubicBezTo>
                    <a:pt x="1140" y="92"/>
                    <a:pt x="1140" y="92"/>
                    <a:pt x="1140" y="92"/>
                  </a:cubicBezTo>
                  <a:cubicBezTo>
                    <a:pt x="1100" y="92"/>
                    <a:pt x="1100" y="92"/>
                    <a:pt x="1100" y="92"/>
                  </a:cubicBezTo>
                  <a:lnTo>
                    <a:pt x="1100" y="52"/>
                  </a:lnTo>
                  <a:close/>
                  <a:moveTo>
                    <a:pt x="1100" y="123"/>
                  </a:moveTo>
                  <a:cubicBezTo>
                    <a:pt x="1140" y="123"/>
                    <a:pt x="1140" y="123"/>
                    <a:pt x="1140" y="123"/>
                  </a:cubicBezTo>
                  <a:cubicBezTo>
                    <a:pt x="1140" y="163"/>
                    <a:pt x="1140" y="163"/>
                    <a:pt x="1140" y="163"/>
                  </a:cubicBezTo>
                  <a:cubicBezTo>
                    <a:pt x="1100" y="163"/>
                    <a:pt x="1100" y="163"/>
                    <a:pt x="1100" y="163"/>
                  </a:cubicBezTo>
                  <a:lnTo>
                    <a:pt x="1100" y="123"/>
                  </a:lnTo>
                  <a:close/>
                  <a:moveTo>
                    <a:pt x="1100" y="191"/>
                  </a:moveTo>
                  <a:cubicBezTo>
                    <a:pt x="1140" y="191"/>
                    <a:pt x="1140" y="191"/>
                    <a:pt x="1140" y="191"/>
                  </a:cubicBezTo>
                  <a:cubicBezTo>
                    <a:pt x="1140" y="231"/>
                    <a:pt x="1140" y="231"/>
                    <a:pt x="1140" y="231"/>
                  </a:cubicBezTo>
                  <a:cubicBezTo>
                    <a:pt x="1100" y="231"/>
                    <a:pt x="1100" y="231"/>
                    <a:pt x="1100" y="231"/>
                  </a:cubicBezTo>
                  <a:lnTo>
                    <a:pt x="1100" y="191"/>
                  </a:lnTo>
                  <a:close/>
                  <a:moveTo>
                    <a:pt x="1025" y="52"/>
                  </a:moveTo>
                  <a:cubicBezTo>
                    <a:pt x="1066" y="52"/>
                    <a:pt x="1066" y="52"/>
                    <a:pt x="1066" y="52"/>
                  </a:cubicBezTo>
                  <a:cubicBezTo>
                    <a:pt x="1066" y="92"/>
                    <a:pt x="1066" y="92"/>
                    <a:pt x="1066" y="92"/>
                  </a:cubicBezTo>
                  <a:cubicBezTo>
                    <a:pt x="1025" y="92"/>
                    <a:pt x="1025" y="92"/>
                    <a:pt x="1025" y="92"/>
                  </a:cubicBezTo>
                  <a:lnTo>
                    <a:pt x="1025" y="52"/>
                  </a:lnTo>
                  <a:close/>
                  <a:moveTo>
                    <a:pt x="1025" y="123"/>
                  </a:moveTo>
                  <a:cubicBezTo>
                    <a:pt x="1066" y="123"/>
                    <a:pt x="1066" y="123"/>
                    <a:pt x="1066" y="123"/>
                  </a:cubicBezTo>
                  <a:cubicBezTo>
                    <a:pt x="1066" y="163"/>
                    <a:pt x="1066" y="163"/>
                    <a:pt x="1066" y="163"/>
                  </a:cubicBezTo>
                  <a:cubicBezTo>
                    <a:pt x="1025" y="163"/>
                    <a:pt x="1025" y="163"/>
                    <a:pt x="1025" y="163"/>
                  </a:cubicBezTo>
                  <a:lnTo>
                    <a:pt x="1025" y="123"/>
                  </a:lnTo>
                  <a:close/>
                  <a:moveTo>
                    <a:pt x="1025" y="191"/>
                  </a:moveTo>
                  <a:cubicBezTo>
                    <a:pt x="1066" y="191"/>
                    <a:pt x="1066" y="191"/>
                    <a:pt x="1066" y="191"/>
                  </a:cubicBezTo>
                  <a:cubicBezTo>
                    <a:pt x="1066" y="231"/>
                    <a:pt x="1066" y="231"/>
                    <a:pt x="1066" y="231"/>
                  </a:cubicBezTo>
                  <a:cubicBezTo>
                    <a:pt x="1025" y="231"/>
                    <a:pt x="1025" y="231"/>
                    <a:pt x="1025" y="231"/>
                  </a:cubicBezTo>
                  <a:lnTo>
                    <a:pt x="1025" y="191"/>
                  </a:lnTo>
                  <a:close/>
                  <a:moveTo>
                    <a:pt x="951" y="52"/>
                  </a:moveTo>
                  <a:cubicBezTo>
                    <a:pt x="992" y="52"/>
                    <a:pt x="992" y="52"/>
                    <a:pt x="992" y="52"/>
                  </a:cubicBezTo>
                  <a:cubicBezTo>
                    <a:pt x="992" y="92"/>
                    <a:pt x="992" y="92"/>
                    <a:pt x="992" y="92"/>
                  </a:cubicBezTo>
                  <a:cubicBezTo>
                    <a:pt x="951" y="92"/>
                    <a:pt x="951" y="92"/>
                    <a:pt x="951" y="92"/>
                  </a:cubicBezTo>
                  <a:lnTo>
                    <a:pt x="951" y="52"/>
                  </a:lnTo>
                  <a:close/>
                  <a:moveTo>
                    <a:pt x="951" y="123"/>
                  </a:moveTo>
                  <a:cubicBezTo>
                    <a:pt x="992" y="123"/>
                    <a:pt x="992" y="123"/>
                    <a:pt x="992" y="123"/>
                  </a:cubicBezTo>
                  <a:cubicBezTo>
                    <a:pt x="992" y="163"/>
                    <a:pt x="992" y="163"/>
                    <a:pt x="992" y="163"/>
                  </a:cubicBezTo>
                  <a:cubicBezTo>
                    <a:pt x="951" y="163"/>
                    <a:pt x="951" y="163"/>
                    <a:pt x="951" y="163"/>
                  </a:cubicBezTo>
                  <a:lnTo>
                    <a:pt x="951" y="123"/>
                  </a:lnTo>
                  <a:close/>
                  <a:moveTo>
                    <a:pt x="951" y="191"/>
                  </a:moveTo>
                  <a:cubicBezTo>
                    <a:pt x="992" y="191"/>
                    <a:pt x="992" y="191"/>
                    <a:pt x="992" y="191"/>
                  </a:cubicBezTo>
                  <a:cubicBezTo>
                    <a:pt x="992" y="231"/>
                    <a:pt x="992" y="231"/>
                    <a:pt x="992" y="231"/>
                  </a:cubicBezTo>
                  <a:cubicBezTo>
                    <a:pt x="951" y="231"/>
                    <a:pt x="951" y="231"/>
                    <a:pt x="951" y="231"/>
                  </a:cubicBezTo>
                  <a:lnTo>
                    <a:pt x="951" y="191"/>
                  </a:lnTo>
                  <a:close/>
                  <a:moveTo>
                    <a:pt x="877" y="52"/>
                  </a:moveTo>
                  <a:cubicBezTo>
                    <a:pt x="917" y="52"/>
                    <a:pt x="917" y="52"/>
                    <a:pt x="917" y="52"/>
                  </a:cubicBezTo>
                  <a:cubicBezTo>
                    <a:pt x="917" y="92"/>
                    <a:pt x="917" y="92"/>
                    <a:pt x="917" y="92"/>
                  </a:cubicBezTo>
                  <a:cubicBezTo>
                    <a:pt x="877" y="92"/>
                    <a:pt x="877" y="92"/>
                    <a:pt x="877" y="92"/>
                  </a:cubicBezTo>
                  <a:lnTo>
                    <a:pt x="877" y="52"/>
                  </a:lnTo>
                  <a:close/>
                  <a:moveTo>
                    <a:pt x="877" y="123"/>
                  </a:moveTo>
                  <a:cubicBezTo>
                    <a:pt x="917" y="123"/>
                    <a:pt x="917" y="123"/>
                    <a:pt x="917" y="123"/>
                  </a:cubicBezTo>
                  <a:cubicBezTo>
                    <a:pt x="917" y="163"/>
                    <a:pt x="917" y="163"/>
                    <a:pt x="917" y="163"/>
                  </a:cubicBezTo>
                  <a:cubicBezTo>
                    <a:pt x="877" y="163"/>
                    <a:pt x="877" y="163"/>
                    <a:pt x="877" y="163"/>
                  </a:cubicBezTo>
                  <a:lnTo>
                    <a:pt x="877" y="123"/>
                  </a:lnTo>
                  <a:close/>
                  <a:moveTo>
                    <a:pt x="877" y="191"/>
                  </a:moveTo>
                  <a:cubicBezTo>
                    <a:pt x="917" y="191"/>
                    <a:pt x="917" y="191"/>
                    <a:pt x="917" y="191"/>
                  </a:cubicBezTo>
                  <a:cubicBezTo>
                    <a:pt x="917" y="231"/>
                    <a:pt x="917" y="231"/>
                    <a:pt x="917" y="231"/>
                  </a:cubicBezTo>
                  <a:cubicBezTo>
                    <a:pt x="877" y="231"/>
                    <a:pt x="877" y="231"/>
                    <a:pt x="877" y="231"/>
                  </a:cubicBezTo>
                  <a:lnTo>
                    <a:pt x="877" y="191"/>
                  </a:lnTo>
                  <a:close/>
                  <a:moveTo>
                    <a:pt x="802" y="52"/>
                  </a:moveTo>
                  <a:cubicBezTo>
                    <a:pt x="842" y="52"/>
                    <a:pt x="842" y="52"/>
                    <a:pt x="842" y="52"/>
                  </a:cubicBezTo>
                  <a:cubicBezTo>
                    <a:pt x="842" y="92"/>
                    <a:pt x="842" y="92"/>
                    <a:pt x="842" y="92"/>
                  </a:cubicBezTo>
                  <a:cubicBezTo>
                    <a:pt x="802" y="92"/>
                    <a:pt x="802" y="92"/>
                    <a:pt x="802" y="92"/>
                  </a:cubicBezTo>
                  <a:lnTo>
                    <a:pt x="802" y="52"/>
                  </a:lnTo>
                  <a:close/>
                  <a:moveTo>
                    <a:pt x="802" y="123"/>
                  </a:moveTo>
                  <a:cubicBezTo>
                    <a:pt x="842" y="123"/>
                    <a:pt x="842" y="123"/>
                    <a:pt x="842" y="123"/>
                  </a:cubicBezTo>
                  <a:cubicBezTo>
                    <a:pt x="842" y="163"/>
                    <a:pt x="842" y="163"/>
                    <a:pt x="842" y="163"/>
                  </a:cubicBezTo>
                  <a:cubicBezTo>
                    <a:pt x="802" y="163"/>
                    <a:pt x="802" y="163"/>
                    <a:pt x="802" y="163"/>
                  </a:cubicBezTo>
                  <a:lnTo>
                    <a:pt x="802" y="123"/>
                  </a:lnTo>
                  <a:close/>
                  <a:moveTo>
                    <a:pt x="802" y="191"/>
                  </a:moveTo>
                  <a:cubicBezTo>
                    <a:pt x="842" y="191"/>
                    <a:pt x="842" y="191"/>
                    <a:pt x="842" y="191"/>
                  </a:cubicBezTo>
                  <a:cubicBezTo>
                    <a:pt x="842" y="231"/>
                    <a:pt x="842" y="231"/>
                    <a:pt x="842" y="231"/>
                  </a:cubicBezTo>
                  <a:cubicBezTo>
                    <a:pt x="802" y="231"/>
                    <a:pt x="802" y="231"/>
                    <a:pt x="802" y="231"/>
                  </a:cubicBezTo>
                  <a:lnTo>
                    <a:pt x="802" y="191"/>
                  </a:lnTo>
                  <a:close/>
                  <a:moveTo>
                    <a:pt x="727" y="52"/>
                  </a:moveTo>
                  <a:cubicBezTo>
                    <a:pt x="768" y="52"/>
                    <a:pt x="768" y="52"/>
                    <a:pt x="768" y="52"/>
                  </a:cubicBezTo>
                  <a:cubicBezTo>
                    <a:pt x="768" y="92"/>
                    <a:pt x="768" y="92"/>
                    <a:pt x="768" y="92"/>
                  </a:cubicBezTo>
                  <a:cubicBezTo>
                    <a:pt x="727" y="92"/>
                    <a:pt x="727" y="92"/>
                    <a:pt x="727" y="92"/>
                  </a:cubicBezTo>
                  <a:lnTo>
                    <a:pt x="727" y="52"/>
                  </a:lnTo>
                  <a:close/>
                  <a:moveTo>
                    <a:pt x="727" y="123"/>
                  </a:moveTo>
                  <a:cubicBezTo>
                    <a:pt x="768" y="123"/>
                    <a:pt x="768" y="123"/>
                    <a:pt x="768" y="123"/>
                  </a:cubicBezTo>
                  <a:cubicBezTo>
                    <a:pt x="768" y="163"/>
                    <a:pt x="768" y="163"/>
                    <a:pt x="768" y="163"/>
                  </a:cubicBezTo>
                  <a:cubicBezTo>
                    <a:pt x="727" y="163"/>
                    <a:pt x="727" y="163"/>
                    <a:pt x="727" y="163"/>
                  </a:cubicBezTo>
                  <a:lnTo>
                    <a:pt x="727" y="123"/>
                  </a:lnTo>
                  <a:close/>
                  <a:moveTo>
                    <a:pt x="727" y="191"/>
                  </a:moveTo>
                  <a:cubicBezTo>
                    <a:pt x="768" y="191"/>
                    <a:pt x="768" y="191"/>
                    <a:pt x="768" y="191"/>
                  </a:cubicBezTo>
                  <a:cubicBezTo>
                    <a:pt x="768" y="231"/>
                    <a:pt x="768" y="231"/>
                    <a:pt x="768" y="231"/>
                  </a:cubicBezTo>
                  <a:cubicBezTo>
                    <a:pt x="727" y="231"/>
                    <a:pt x="727" y="231"/>
                    <a:pt x="727" y="231"/>
                  </a:cubicBezTo>
                  <a:lnTo>
                    <a:pt x="727" y="191"/>
                  </a:lnTo>
                  <a:close/>
                  <a:moveTo>
                    <a:pt x="653" y="52"/>
                  </a:moveTo>
                  <a:cubicBezTo>
                    <a:pt x="693" y="52"/>
                    <a:pt x="693" y="52"/>
                    <a:pt x="693" y="52"/>
                  </a:cubicBezTo>
                  <a:cubicBezTo>
                    <a:pt x="693" y="92"/>
                    <a:pt x="693" y="92"/>
                    <a:pt x="693" y="92"/>
                  </a:cubicBezTo>
                  <a:cubicBezTo>
                    <a:pt x="653" y="92"/>
                    <a:pt x="653" y="92"/>
                    <a:pt x="653" y="92"/>
                  </a:cubicBezTo>
                  <a:lnTo>
                    <a:pt x="653" y="52"/>
                  </a:lnTo>
                  <a:close/>
                  <a:moveTo>
                    <a:pt x="653" y="123"/>
                  </a:moveTo>
                  <a:cubicBezTo>
                    <a:pt x="693" y="123"/>
                    <a:pt x="693" y="123"/>
                    <a:pt x="693" y="123"/>
                  </a:cubicBezTo>
                  <a:cubicBezTo>
                    <a:pt x="693" y="163"/>
                    <a:pt x="693" y="163"/>
                    <a:pt x="693" y="163"/>
                  </a:cubicBezTo>
                  <a:cubicBezTo>
                    <a:pt x="653" y="163"/>
                    <a:pt x="653" y="163"/>
                    <a:pt x="653" y="163"/>
                  </a:cubicBezTo>
                  <a:lnTo>
                    <a:pt x="653" y="123"/>
                  </a:lnTo>
                  <a:close/>
                  <a:moveTo>
                    <a:pt x="653" y="191"/>
                  </a:moveTo>
                  <a:cubicBezTo>
                    <a:pt x="693" y="191"/>
                    <a:pt x="693" y="191"/>
                    <a:pt x="693" y="191"/>
                  </a:cubicBezTo>
                  <a:cubicBezTo>
                    <a:pt x="693" y="231"/>
                    <a:pt x="693" y="231"/>
                    <a:pt x="693" y="231"/>
                  </a:cubicBezTo>
                  <a:cubicBezTo>
                    <a:pt x="653" y="231"/>
                    <a:pt x="653" y="231"/>
                    <a:pt x="653" y="231"/>
                  </a:cubicBezTo>
                  <a:lnTo>
                    <a:pt x="653" y="191"/>
                  </a:lnTo>
                  <a:close/>
                  <a:moveTo>
                    <a:pt x="1345" y="2036"/>
                  </a:moveTo>
                  <a:cubicBezTo>
                    <a:pt x="1339" y="2029"/>
                    <a:pt x="1325" y="2023"/>
                    <a:pt x="1315" y="2023"/>
                  </a:cubicBezTo>
                  <a:cubicBezTo>
                    <a:pt x="878" y="2023"/>
                    <a:pt x="878" y="2023"/>
                    <a:pt x="878" y="2023"/>
                  </a:cubicBezTo>
                  <a:cubicBezTo>
                    <a:pt x="868" y="2023"/>
                    <a:pt x="855" y="2029"/>
                    <a:pt x="848" y="2036"/>
                  </a:cubicBezTo>
                  <a:cubicBezTo>
                    <a:pt x="761" y="2138"/>
                    <a:pt x="761" y="2138"/>
                    <a:pt x="761" y="2138"/>
                  </a:cubicBezTo>
                  <a:cubicBezTo>
                    <a:pt x="755" y="2146"/>
                    <a:pt x="749" y="2160"/>
                    <a:pt x="749" y="2170"/>
                  </a:cubicBezTo>
                  <a:cubicBezTo>
                    <a:pt x="749" y="2179"/>
                    <a:pt x="749" y="2179"/>
                    <a:pt x="749" y="2179"/>
                  </a:cubicBezTo>
                  <a:cubicBezTo>
                    <a:pt x="749" y="2189"/>
                    <a:pt x="757" y="2197"/>
                    <a:pt x="767" y="2197"/>
                  </a:cubicBezTo>
                  <a:cubicBezTo>
                    <a:pt x="1426" y="2197"/>
                    <a:pt x="1426" y="2197"/>
                    <a:pt x="1426" y="2197"/>
                  </a:cubicBezTo>
                  <a:cubicBezTo>
                    <a:pt x="1436" y="2197"/>
                    <a:pt x="1444" y="2189"/>
                    <a:pt x="1444" y="2179"/>
                  </a:cubicBezTo>
                  <a:cubicBezTo>
                    <a:pt x="1444" y="2170"/>
                    <a:pt x="1444" y="2170"/>
                    <a:pt x="1444" y="2170"/>
                  </a:cubicBezTo>
                  <a:cubicBezTo>
                    <a:pt x="1444" y="2160"/>
                    <a:pt x="1439" y="2146"/>
                    <a:pt x="1432" y="2138"/>
                  </a:cubicBezTo>
                  <a:lnTo>
                    <a:pt x="1345" y="2036"/>
                  </a:lnTo>
                  <a:close/>
                  <a:moveTo>
                    <a:pt x="2182" y="1590"/>
                  </a:moveTo>
                  <a:cubicBezTo>
                    <a:pt x="2095" y="1488"/>
                    <a:pt x="2095" y="1488"/>
                    <a:pt x="2095" y="1488"/>
                  </a:cubicBezTo>
                  <a:cubicBezTo>
                    <a:pt x="2088" y="1480"/>
                    <a:pt x="2075" y="1474"/>
                    <a:pt x="2065" y="1474"/>
                  </a:cubicBezTo>
                  <a:cubicBezTo>
                    <a:pt x="1627" y="1474"/>
                    <a:pt x="1627" y="1474"/>
                    <a:pt x="1627" y="1474"/>
                  </a:cubicBezTo>
                  <a:cubicBezTo>
                    <a:pt x="1617" y="1474"/>
                    <a:pt x="1604" y="1480"/>
                    <a:pt x="1597" y="1488"/>
                  </a:cubicBezTo>
                  <a:cubicBezTo>
                    <a:pt x="1510" y="1590"/>
                    <a:pt x="1510" y="1590"/>
                    <a:pt x="1510" y="1590"/>
                  </a:cubicBezTo>
                  <a:cubicBezTo>
                    <a:pt x="1504" y="1598"/>
                    <a:pt x="1499" y="1612"/>
                    <a:pt x="1499" y="1622"/>
                  </a:cubicBezTo>
                  <a:cubicBezTo>
                    <a:pt x="1499" y="1630"/>
                    <a:pt x="1499" y="1630"/>
                    <a:pt x="1499" y="1630"/>
                  </a:cubicBezTo>
                  <a:cubicBezTo>
                    <a:pt x="1499" y="1640"/>
                    <a:pt x="1507" y="1649"/>
                    <a:pt x="1517" y="1649"/>
                  </a:cubicBezTo>
                  <a:cubicBezTo>
                    <a:pt x="2175" y="1649"/>
                    <a:pt x="2175" y="1649"/>
                    <a:pt x="2175" y="1649"/>
                  </a:cubicBezTo>
                  <a:cubicBezTo>
                    <a:pt x="2185" y="1649"/>
                    <a:pt x="2193" y="1640"/>
                    <a:pt x="2193" y="1630"/>
                  </a:cubicBezTo>
                  <a:cubicBezTo>
                    <a:pt x="2193" y="1622"/>
                    <a:pt x="2193" y="1622"/>
                    <a:pt x="2193" y="1622"/>
                  </a:cubicBezTo>
                  <a:cubicBezTo>
                    <a:pt x="2193" y="1612"/>
                    <a:pt x="2188" y="1598"/>
                    <a:pt x="2182" y="1590"/>
                  </a:cubicBezTo>
                  <a:close/>
                  <a:moveTo>
                    <a:pt x="176" y="1449"/>
                  </a:moveTo>
                  <a:cubicBezTo>
                    <a:pt x="519" y="1449"/>
                    <a:pt x="519" y="1449"/>
                    <a:pt x="519" y="1449"/>
                  </a:cubicBezTo>
                  <a:cubicBezTo>
                    <a:pt x="559" y="1449"/>
                    <a:pt x="591" y="1417"/>
                    <a:pt x="591" y="1377"/>
                  </a:cubicBezTo>
                  <a:cubicBezTo>
                    <a:pt x="591" y="1322"/>
                    <a:pt x="591" y="1322"/>
                    <a:pt x="591" y="1322"/>
                  </a:cubicBezTo>
                  <a:cubicBezTo>
                    <a:pt x="920" y="1322"/>
                    <a:pt x="920" y="1322"/>
                    <a:pt x="920" y="1322"/>
                  </a:cubicBezTo>
                  <a:cubicBezTo>
                    <a:pt x="936" y="1388"/>
                    <a:pt x="990" y="1440"/>
                    <a:pt x="1057" y="1455"/>
                  </a:cubicBezTo>
                  <a:cubicBezTo>
                    <a:pt x="1057" y="1617"/>
                    <a:pt x="1057" y="1617"/>
                    <a:pt x="1057" y="1617"/>
                  </a:cubicBezTo>
                  <a:cubicBezTo>
                    <a:pt x="925" y="1617"/>
                    <a:pt x="925" y="1617"/>
                    <a:pt x="925" y="1617"/>
                  </a:cubicBezTo>
                  <a:cubicBezTo>
                    <a:pt x="885" y="1617"/>
                    <a:pt x="853" y="1650"/>
                    <a:pt x="853" y="1690"/>
                  </a:cubicBezTo>
                  <a:cubicBezTo>
                    <a:pt x="853" y="1925"/>
                    <a:pt x="853" y="1925"/>
                    <a:pt x="853" y="1925"/>
                  </a:cubicBezTo>
                  <a:cubicBezTo>
                    <a:pt x="853" y="1965"/>
                    <a:pt x="885" y="1997"/>
                    <a:pt x="925" y="1997"/>
                  </a:cubicBezTo>
                  <a:cubicBezTo>
                    <a:pt x="1268" y="1997"/>
                    <a:pt x="1268" y="1997"/>
                    <a:pt x="1268" y="1997"/>
                  </a:cubicBezTo>
                  <a:cubicBezTo>
                    <a:pt x="1308" y="1997"/>
                    <a:pt x="1341" y="1965"/>
                    <a:pt x="1341" y="1925"/>
                  </a:cubicBezTo>
                  <a:cubicBezTo>
                    <a:pt x="1341" y="1690"/>
                    <a:pt x="1341" y="1690"/>
                    <a:pt x="1341" y="1690"/>
                  </a:cubicBezTo>
                  <a:cubicBezTo>
                    <a:pt x="1341" y="1650"/>
                    <a:pt x="1308" y="1617"/>
                    <a:pt x="1268" y="1617"/>
                  </a:cubicBezTo>
                  <a:cubicBezTo>
                    <a:pt x="1137" y="1617"/>
                    <a:pt x="1137" y="1617"/>
                    <a:pt x="1137" y="1617"/>
                  </a:cubicBezTo>
                  <a:cubicBezTo>
                    <a:pt x="1137" y="1455"/>
                    <a:pt x="1137" y="1455"/>
                    <a:pt x="1137" y="1455"/>
                  </a:cubicBezTo>
                  <a:cubicBezTo>
                    <a:pt x="1204" y="1440"/>
                    <a:pt x="1257" y="1388"/>
                    <a:pt x="1273" y="1322"/>
                  </a:cubicBezTo>
                  <a:cubicBezTo>
                    <a:pt x="1602" y="1322"/>
                    <a:pt x="1602" y="1322"/>
                    <a:pt x="1602" y="1322"/>
                  </a:cubicBezTo>
                  <a:cubicBezTo>
                    <a:pt x="1602" y="1377"/>
                    <a:pt x="1602" y="1377"/>
                    <a:pt x="1602" y="1377"/>
                  </a:cubicBezTo>
                  <a:cubicBezTo>
                    <a:pt x="1602" y="1417"/>
                    <a:pt x="1634" y="1449"/>
                    <a:pt x="1675" y="1449"/>
                  </a:cubicBezTo>
                  <a:cubicBezTo>
                    <a:pt x="2018" y="1449"/>
                    <a:pt x="2018" y="1449"/>
                    <a:pt x="2018" y="1449"/>
                  </a:cubicBezTo>
                  <a:cubicBezTo>
                    <a:pt x="2058" y="1449"/>
                    <a:pt x="2090" y="1417"/>
                    <a:pt x="2090" y="1377"/>
                  </a:cubicBezTo>
                  <a:cubicBezTo>
                    <a:pt x="2090" y="1142"/>
                    <a:pt x="2090" y="1142"/>
                    <a:pt x="2090" y="1142"/>
                  </a:cubicBezTo>
                  <a:cubicBezTo>
                    <a:pt x="2090" y="1102"/>
                    <a:pt x="2058" y="1069"/>
                    <a:pt x="2018" y="1069"/>
                  </a:cubicBezTo>
                  <a:cubicBezTo>
                    <a:pt x="1675" y="1069"/>
                    <a:pt x="1675" y="1069"/>
                    <a:pt x="1675" y="1069"/>
                  </a:cubicBezTo>
                  <a:cubicBezTo>
                    <a:pt x="1634" y="1069"/>
                    <a:pt x="1602" y="1102"/>
                    <a:pt x="1602" y="1142"/>
                  </a:cubicBezTo>
                  <a:cubicBezTo>
                    <a:pt x="1602" y="1242"/>
                    <a:pt x="1602" y="1242"/>
                    <a:pt x="1602" y="1242"/>
                  </a:cubicBezTo>
                  <a:cubicBezTo>
                    <a:pt x="1275" y="1242"/>
                    <a:pt x="1275" y="1242"/>
                    <a:pt x="1275" y="1242"/>
                  </a:cubicBezTo>
                  <a:cubicBezTo>
                    <a:pt x="1262" y="1176"/>
                    <a:pt x="1214" y="1122"/>
                    <a:pt x="1150" y="1103"/>
                  </a:cubicBezTo>
                  <a:cubicBezTo>
                    <a:pt x="1150" y="908"/>
                    <a:pt x="1150" y="908"/>
                    <a:pt x="1150" y="908"/>
                  </a:cubicBezTo>
                  <a:cubicBezTo>
                    <a:pt x="1538" y="908"/>
                    <a:pt x="1538" y="908"/>
                    <a:pt x="1538" y="908"/>
                  </a:cubicBezTo>
                  <a:cubicBezTo>
                    <a:pt x="1574" y="908"/>
                    <a:pt x="1603" y="879"/>
                    <a:pt x="1603" y="843"/>
                  </a:cubicBezTo>
                  <a:cubicBezTo>
                    <a:pt x="1603" y="690"/>
                    <a:pt x="1603" y="690"/>
                    <a:pt x="1603" y="690"/>
                  </a:cubicBezTo>
                  <a:cubicBezTo>
                    <a:pt x="1603" y="654"/>
                    <a:pt x="1574" y="625"/>
                    <a:pt x="1538" y="625"/>
                  </a:cubicBezTo>
                  <a:cubicBezTo>
                    <a:pt x="655" y="625"/>
                    <a:pt x="655" y="625"/>
                    <a:pt x="655" y="625"/>
                  </a:cubicBezTo>
                  <a:cubicBezTo>
                    <a:pt x="619" y="625"/>
                    <a:pt x="590" y="654"/>
                    <a:pt x="590" y="690"/>
                  </a:cubicBezTo>
                  <a:cubicBezTo>
                    <a:pt x="590" y="843"/>
                    <a:pt x="590" y="843"/>
                    <a:pt x="590" y="843"/>
                  </a:cubicBezTo>
                  <a:cubicBezTo>
                    <a:pt x="590" y="879"/>
                    <a:pt x="619" y="908"/>
                    <a:pt x="655" y="908"/>
                  </a:cubicBezTo>
                  <a:cubicBezTo>
                    <a:pt x="1043" y="908"/>
                    <a:pt x="1043" y="908"/>
                    <a:pt x="1043" y="908"/>
                  </a:cubicBezTo>
                  <a:cubicBezTo>
                    <a:pt x="1043" y="1103"/>
                    <a:pt x="1043" y="1103"/>
                    <a:pt x="1043" y="1103"/>
                  </a:cubicBezTo>
                  <a:cubicBezTo>
                    <a:pt x="980" y="1122"/>
                    <a:pt x="931" y="1176"/>
                    <a:pt x="918" y="1242"/>
                  </a:cubicBezTo>
                  <a:cubicBezTo>
                    <a:pt x="591" y="1242"/>
                    <a:pt x="591" y="1242"/>
                    <a:pt x="591" y="1242"/>
                  </a:cubicBezTo>
                  <a:cubicBezTo>
                    <a:pt x="591" y="1142"/>
                    <a:pt x="591" y="1142"/>
                    <a:pt x="591" y="1142"/>
                  </a:cubicBezTo>
                  <a:cubicBezTo>
                    <a:pt x="591" y="1102"/>
                    <a:pt x="559" y="1069"/>
                    <a:pt x="519" y="1069"/>
                  </a:cubicBezTo>
                  <a:cubicBezTo>
                    <a:pt x="176" y="1069"/>
                    <a:pt x="176" y="1069"/>
                    <a:pt x="176" y="1069"/>
                  </a:cubicBezTo>
                  <a:cubicBezTo>
                    <a:pt x="136" y="1069"/>
                    <a:pt x="103" y="1102"/>
                    <a:pt x="103" y="1142"/>
                  </a:cubicBezTo>
                  <a:cubicBezTo>
                    <a:pt x="103" y="1377"/>
                    <a:pt x="103" y="1377"/>
                    <a:pt x="103" y="1377"/>
                  </a:cubicBezTo>
                  <a:cubicBezTo>
                    <a:pt x="103" y="1417"/>
                    <a:pt x="136" y="1449"/>
                    <a:pt x="176" y="1449"/>
                  </a:cubicBezTo>
                  <a:close/>
                  <a:moveTo>
                    <a:pt x="1644" y="1142"/>
                  </a:moveTo>
                  <a:cubicBezTo>
                    <a:pt x="1644" y="1125"/>
                    <a:pt x="1658" y="1111"/>
                    <a:pt x="1675" y="1111"/>
                  </a:cubicBezTo>
                  <a:cubicBezTo>
                    <a:pt x="2018" y="1111"/>
                    <a:pt x="2018" y="1111"/>
                    <a:pt x="2018" y="1111"/>
                  </a:cubicBezTo>
                  <a:cubicBezTo>
                    <a:pt x="2034" y="1111"/>
                    <a:pt x="2048" y="1125"/>
                    <a:pt x="2048" y="1142"/>
                  </a:cubicBezTo>
                  <a:cubicBezTo>
                    <a:pt x="2048" y="1377"/>
                    <a:pt x="2048" y="1377"/>
                    <a:pt x="2048" y="1377"/>
                  </a:cubicBezTo>
                  <a:cubicBezTo>
                    <a:pt x="2048" y="1393"/>
                    <a:pt x="2034" y="1407"/>
                    <a:pt x="2018" y="1407"/>
                  </a:cubicBezTo>
                  <a:cubicBezTo>
                    <a:pt x="1675" y="1407"/>
                    <a:pt x="1675" y="1407"/>
                    <a:pt x="1675" y="1407"/>
                  </a:cubicBezTo>
                  <a:cubicBezTo>
                    <a:pt x="1658" y="1407"/>
                    <a:pt x="1644" y="1393"/>
                    <a:pt x="1644" y="1377"/>
                  </a:cubicBezTo>
                  <a:lnTo>
                    <a:pt x="1644" y="1142"/>
                  </a:lnTo>
                  <a:close/>
                  <a:moveTo>
                    <a:pt x="1464" y="715"/>
                  </a:moveTo>
                  <a:cubicBezTo>
                    <a:pt x="1492" y="715"/>
                    <a:pt x="1515" y="738"/>
                    <a:pt x="1515" y="766"/>
                  </a:cubicBezTo>
                  <a:cubicBezTo>
                    <a:pt x="1515" y="795"/>
                    <a:pt x="1492" y="818"/>
                    <a:pt x="1464" y="818"/>
                  </a:cubicBezTo>
                  <a:cubicBezTo>
                    <a:pt x="1436" y="818"/>
                    <a:pt x="1413" y="795"/>
                    <a:pt x="1413" y="766"/>
                  </a:cubicBezTo>
                  <a:cubicBezTo>
                    <a:pt x="1413" y="738"/>
                    <a:pt x="1436" y="715"/>
                    <a:pt x="1464" y="715"/>
                  </a:cubicBezTo>
                  <a:close/>
                  <a:moveTo>
                    <a:pt x="1268" y="1660"/>
                  </a:moveTo>
                  <a:cubicBezTo>
                    <a:pt x="1285" y="1660"/>
                    <a:pt x="1298" y="1673"/>
                    <a:pt x="1298" y="1690"/>
                  </a:cubicBezTo>
                  <a:cubicBezTo>
                    <a:pt x="1298" y="1925"/>
                    <a:pt x="1298" y="1925"/>
                    <a:pt x="1298" y="1925"/>
                  </a:cubicBezTo>
                  <a:cubicBezTo>
                    <a:pt x="1298" y="1942"/>
                    <a:pt x="1285" y="1955"/>
                    <a:pt x="1268" y="1955"/>
                  </a:cubicBezTo>
                  <a:cubicBezTo>
                    <a:pt x="925" y="1955"/>
                    <a:pt x="925" y="1955"/>
                    <a:pt x="925" y="1955"/>
                  </a:cubicBezTo>
                  <a:cubicBezTo>
                    <a:pt x="908" y="1955"/>
                    <a:pt x="895" y="1942"/>
                    <a:pt x="895" y="1925"/>
                  </a:cubicBezTo>
                  <a:cubicBezTo>
                    <a:pt x="895" y="1690"/>
                    <a:pt x="895" y="1690"/>
                    <a:pt x="895" y="1690"/>
                  </a:cubicBezTo>
                  <a:cubicBezTo>
                    <a:pt x="895" y="1673"/>
                    <a:pt x="908" y="1660"/>
                    <a:pt x="925" y="1660"/>
                  </a:cubicBezTo>
                  <a:lnTo>
                    <a:pt x="1268" y="1660"/>
                  </a:lnTo>
                  <a:close/>
                  <a:moveTo>
                    <a:pt x="1100" y="677"/>
                  </a:moveTo>
                  <a:cubicBezTo>
                    <a:pt x="1140" y="677"/>
                    <a:pt x="1140" y="677"/>
                    <a:pt x="1140" y="677"/>
                  </a:cubicBezTo>
                  <a:cubicBezTo>
                    <a:pt x="1140" y="717"/>
                    <a:pt x="1140" y="717"/>
                    <a:pt x="1140" y="717"/>
                  </a:cubicBezTo>
                  <a:cubicBezTo>
                    <a:pt x="1100" y="717"/>
                    <a:pt x="1100" y="717"/>
                    <a:pt x="1100" y="717"/>
                  </a:cubicBezTo>
                  <a:lnTo>
                    <a:pt x="1100" y="677"/>
                  </a:lnTo>
                  <a:close/>
                  <a:moveTo>
                    <a:pt x="1100" y="748"/>
                  </a:moveTo>
                  <a:cubicBezTo>
                    <a:pt x="1140" y="748"/>
                    <a:pt x="1140" y="748"/>
                    <a:pt x="1140" y="748"/>
                  </a:cubicBezTo>
                  <a:cubicBezTo>
                    <a:pt x="1140" y="788"/>
                    <a:pt x="1140" y="788"/>
                    <a:pt x="1140" y="788"/>
                  </a:cubicBezTo>
                  <a:cubicBezTo>
                    <a:pt x="1100" y="788"/>
                    <a:pt x="1100" y="788"/>
                    <a:pt x="1100" y="788"/>
                  </a:cubicBezTo>
                  <a:lnTo>
                    <a:pt x="1100" y="748"/>
                  </a:lnTo>
                  <a:close/>
                  <a:moveTo>
                    <a:pt x="1100" y="816"/>
                  </a:moveTo>
                  <a:cubicBezTo>
                    <a:pt x="1140" y="816"/>
                    <a:pt x="1140" y="816"/>
                    <a:pt x="1140" y="816"/>
                  </a:cubicBezTo>
                  <a:cubicBezTo>
                    <a:pt x="1140" y="856"/>
                    <a:pt x="1140" y="856"/>
                    <a:pt x="1140" y="856"/>
                  </a:cubicBezTo>
                  <a:cubicBezTo>
                    <a:pt x="1100" y="856"/>
                    <a:pt x="1100" y="856"/>
                    <a:pt x="1100" y="856"/>
                  </a:cubicBezTo>
                  <a:lnTo>
                    <a:pt x="1100" y="816"/>
                  </a:lnTo>
                  <a:close/>
                  <a:moveTo>
                    <a:pt x="1025" y="677"/>
                  </a:moveTo>
                  <a:cubicBezTo>
                    <a:pt x="1066" y="677"/>
                    <a:pt x="1066" y="677"/>
                    <a:pt x="1066" y="677"/>
                  </a:cubicBezTo>
                  <a:cubicBezTo>
                    <a:pt x="1066" y="717"/>
                    <a:pt x="1066" y="717"/>
                    <a:pt x="1066" y="717"/>
                  </a:cubicBezTo>
                  <a:cubicBezTo>
                    <a:pt x="1025" y="717"/>
                    <a:pt x="1025" y="717"/>
                    <a:pt x="1025" y="717"/>
                  </a:cubicBezTo>
                  <a:lnTo>
                    <a:pt x="1025" y="677"/>
                  </a:lnTo>
                  <a:close/>
                  <a:moveTo>
                    <a:pt x="1025" y="748"/>
                  </a:moveTo>
                  <a:cubicBezTo>
                    <a:pt x="1066" y="748"/>
                    <a:pt x="1066" y="748"/>
                    <a:pt x="1066" y="748"/>
                  </a:cubicBezTo>
                  <a:cubicBezTo>
                    <a:pt x="1066" y="788"/>
                    <a:pt x="1066" y="788"/>
                    <a:pt x="1066" y="788"/>
                  </a:cubicBezTo>
                  <a:cubicBezTo>
                    <a:pt x="1025" y="788"/>
                    <a:pt x="1025" y="788"/>
                    <a:pt x="1025" y="788"/>
                  </a:cubicBezTo>
                  <a:lnTo>
                    <a:pt x="1025" y="748"/>
                  </a:lnTo>
                  <a:close/>
                  <a:moveTo>
                    <a:pt x="693" y="856"/>
                  </a:moveTo>
                  <a:cubicBezTo>
                    <a:pt x="653" y="856"/>
                    <a:pt x="653" y="856"/>
                    <a:pt x="653" y="856"/>
                  </a:cubicBezTo>
                  <a:cubicBezTo>
                    <a:pt x="653" y="816"/>
                    <a:pt x="653" y="816"/>
                    <a:pt x="653" y="816"/>
                  </a:cubicBezTo>
                  <a:cubicBezTo>
                    <a:pt x="693" y="816"/>
                    <a:pt x="693" y="816"/>
                    <a:pt x="693" y="816"/>
                  </a:cubicBezTo>
                  <a:lnTo>
                    <a:pt x="693" y="856"/>
                  </a:lnTo>
                  <a:close/>
                  <a:moveTo>
                    <a:pt x="693" y="788"/>
                  </a:moveTo>
                  <a:cubicBezTo>
                    <a:pt x="653" y="788"/>
                    <a:pt x="653" y="788"/>
                    <a:pt x="653" y="788"/>
                  </a:cubicBezTo>
                  <a:cubicBezTo>
                    <a:pt x="653" y="748"/>
                    <a:pt x="653" y="748"/>
                    <a:pt x="653" y="748"/>
                  </a:cubicBezTo>
                  <a:cubicBezTo>
                    <a:pt x="693" y="748"/>
                    <a:pt x="693" y="748"/>
                    <a:pt x="693" y="748"/>
                  </a:cubicBezTo>
                  <a:lnTo>
                    <a:pt x="693" y="788"/>
                  </a:lnTo>
                  <a:close/>
                  <a:moveTo>
                    <a:pt x="693" y="717"/>
                  </a:moveTo>
                  <a:cubicBezTo>
                    <a:pt x="653" y="717"/>
                    <a:pt x="653" y="717"/>
                    <a:pt x="653" y="717"/>
                  </a:cubicBezTo>
                  <a:cubicBezTo>
                    <a:pt x="653" y="677"/>
                    <a:pt x="653" y="677"/>
                    <a:pt x="653" y="677"/>
                  </a:cubicBezTo>
                  <a:cubicBezTo>
                    <a:pt x="693" y="677"/>
                    <a:pt x="693" y="677"/>
                    <a:pt x="693" y="677"/>
                  </a:cubicBezTo>
                  <a:lnTo>
                    <a:pt x="693" y="717"/>
                  </a:lnTo>
                  <a:close/>
                  <a:moveTo>
                    <a:pt x="768" y="856"/>
                  </a:moveTo>
                  <a:cubicBezTo>
                    <a:pt x="727" y="856"/>
                    <a:pt x="727" y="856"/>
                    <a:pt x="727" y="856"/>
                  </a:cubicBezTo>
                  <a:cubicBezTo>
                    <a:pt x="727" y="816"/>
                    <a:pt x="727" y="816"/>
                    <a:pt x="727" y="816"/>
                  </a:cubicBezTo>
                  <a:cubicBezTo>
                    <a:pt x="768" y="816"/>
                    <a:pt x="768" y="816"/>
                    <a:pt x="768" y="816"/>
                  </a:cubicBezTo>
                  <a:lnTo>
                    <a:pt x="768" y="856"/>
                  </a:lnTo>
                  <a:close/>
                  <a:moveTo>
                    <a:pt x="768" y="788"/>
                  </a:moveTo>
                  <a:cubicBezTo>
                    <a:pt x="727" y="788"/>
                    <a:pt x="727" y="788"/>
                    <a:pt x="727" y="788"/>
                  </a:cubicBezTo>
                  <a:cubicBezTo>
                    <a:pt x="727" y="748"/>
                    <a:pt x="727" y="748"/>
                    <a:pt x="727" y="748"/>
                  </a:cubicBezTo>
                  <a:cubicBezTo>
                    <a:pt x="768" y="748"/>
                    <a:pt x="768" y="748"/>
                    <a:pt x="768" y="748"/>
                  </a:cubicBezTo>
                  <a:lnTo>
                    <a:pt x="768" y="788"/>
                  </a:lnTo>
                  <a:close/>
                  <a:moveTo>
                    <a:pt x="768" y="717"/>
                  </a:moveTo>
                  <a:cubicBezTo>
                    <a:pt x="727" y="717"/>
                    <a:pt x="727" y="717"/>
                    <a:pt x="727" y="717"/>
                  </a:cubicBezTo>
                  <a:cubicBezTo>
                    <a:pt x="727" y="677"/>
                    <a:pt x="727" y="677"/>
                    <a:pt x="727" y="677"/>
                  </a:cubicBezTo>
                  <a:cubicBezTo>
                    <a:pt x="768" y="677"/>
                    <a:pt x="768" y="677"/>
                    <a:pt x="768" y="677"/>
                  </a:cubicBezTo>
                  <a:lnTo>
                    <a:pt x="768" y="717"/>
                  </a:lnTo>
                  <a:close/>
                  <a:moveTo>
                    <a:pt x="842" y="856"/>
                  </a:moveTo>
                  <a:cubicBezTo>
                    <a:pt x="802" y="856"/>
                    <a:pt x="802" y="856"/>
                    <a:pt x="802" y="856"/>
                  </a:cubicBezTo>
                  <a:cubicBezTo>
                    <a:pt x="802" y="816"/>
                    <a:pt x="802" y="816"/>
                    <a:pt x="802" y="816"/>
                  </a:cubicBezTo>
                  <a:cubicBezTo>
                    <a:pt x="842" y="816"/>
                    <a:pt x="842" y="816"/>
                    <a:pt x="842" y="816"/>
                  </a:cubicBezTo>
                  <a:lnTo>
                    <a:pt x="842" y="856"/>
                  </a:lnTo>
                  <a:close/>
                  <a:moveTo>
                    <a:pt x="842" y="788"/>
                  </a:moveTo>
                  <a:cubicBezTo>
                    <a:pt x="802" y="788"/>
                    <a:pt x="802" y="788"/>
                    <a:pt x="802" y="788"/>
                  </a:cubicBezTo>
                  <a:cubicBezTo>
                    <a:pt x="802" y="748"/>
                    <a:pt x="802" y="748"/>
                    <a:pt x="802" y="748"/>
                  </a:cubicBezTo>
                  <a:cubicBezTo>
                    <a:pt x="842" y="748"/>
                    <a:pt x="842" y="748"/>
                    <a:pt x="842" y="748"/>
                  </a:cubicBezTo>
                  <a:lnTo>
                    <a:pt x="842" y="788"/>
                  </a:lnTo>
                  <a:close/>
                  <a:moveTo>
                    <a:pt x="842" y="717"/>
                  </a:moveTo>
                  <a:cubicBezTo>
                    <a:pt x="802" y="717"/>
                    <a:pt x="802" y="717"/>
                    <a:pt x="802" y="717"/>
                  </a:cubicBezTo>
                  <a:cubicBezTo>
                    <a:pt x="802" y="677"/>
                    <a:pt x="802" y="677"/>
                    <a:pt x="802" y="677"/>
                  </a:cubicBezTo>
                  <a:cubicBezTo>
                    <a:pt x="842" y="677"/>
                    <a:pt x="842" y="677"/>
                    <a:pt x="842" y="677"/>
                  </a:cubicBezTo>
                  <a:lnTo>
                    <a:pt x="842" y="717"/>
                  </a:lnTo>
                  <a:close/>
                  <a:moveTo>
                    <a:pt x="917" y="856"/>
                  </a:moveTo>
                  <a:cubicBezTo>
                    <a:pt x="877" y="856"/>
                    <a:pt x="877" y="856"/>
                    <a:pt x="877" y="856"/>
                  </a:cubicBezTo>
                  <a:cubicBezTo>
                    <a:pt x="877" y="816"/>
                    <a:pt x="877" y="816"/>
                    <a:pt x="877" y="816"/>
                  </a:cubicBezTo>
                  <a:cubicBezTo>
                    <a:pt x="917" y="816"/>
                    <a:pt x="917" y="816"/>
                    <a:pt x="917" y="816"/>
                  </a:cubicBezTo>
                  <a:lnTo>
                    <a:pt x="917" y="856"/>
                  </a:lnTo>
                  <a:close/>
                  <a:moveTo>
                    <a:pt x="917" y="788"/>
                  </a:moveTo>
                  <a:cubicBezTo>
                    <a:pt x="877" y="788"/>
                    <a:pt x="877" y="788"/>
                    <a:pt x="877" y="788"/>
                  </a:cubicBezTo>
                  <a:cubicBezTo>
                    <a:pt x="877" y="748"/>
                    <a:pt x="877" y="748"/>
                    <a:pt x="877" y="748"/>
                  </a:cubicBezTo>
                  <a:cubicBezTo>
                    <a:pt x="917" y="748"/>
                    <a:pt x="917" y="748"/>
                    <a:pt x="917" y="748"/>
                  </a:cubicBezTo>
                  <a:lnTo>
                    <a:pt x="917" y="788"/>
                  </a:lnTo>
                  <a:close/>
                  <a:moveTo>
                    <a:pt x="917" y="717"/>
                  </a:moveTo>
                  <a:cubicBezTo>
                    <a:pt x="877" y="717"/>
                    <a:pt x="877" y="717"/>
                    <a:pt x="877" y="717"/>
                  </a:cubicBezTo>
                  <a:cubicBezTo>
                    <a:pt x="877" y="677"/>
                    <a:pt x="877" y="677"/>
                    <a:pt x="877" y="677"/>
                  </a:cubicBezTo>
                  <a:cubicBezTo>
                    <a:pt x="917" y="677"/>
                    <a:pt x="917" y="677"/>
                    <a:pt x="917" y="677"/>
                  </a:cubicBezTo>
                  <a:lnTo>
                    <a:pt x="917" y="717"/>
                  </a:lnTo>
                  <a:close/>
                  <a:moveTo>
                    <a:pt x="992" y="856"/>
                  </a:moveTo>
                  <a:cubicBezTo>
                    <a:pt x="951" y="856"/>
                    <a:pt x="951" y="856"/>
                    <a:pt x="951" y="856"/>
                  </a:cubicBezTo>
                  <a:cubicBezTo>
                    <a:pt x="951" y="816"/>
                    <a:pt x="951" y="816"/>
                    <a:pt x="951" y="816"/>
                  </a:cubicBezTo>
                  <a:cubicBezTo>
                    <a:pt x="992" y="816"/>
                    <a:pt x="992" y="816"/>
                    <a:pt x="992" y="816"/>
                  </a:cubicBezTo>
                  <a:lnTo>
                    <a:pt x="992" y="856"/>
                  </a:lnTo>
                  <a:close/>
                  <a:moveTo>
                    <a:pt x="992" y="788"/>
                  </a:moveTo>
                  <a:cubicBezTo>
                    <a:pt x="951" y="788"/>
                    <a:pt x="951" y="788"/>
                    <a:pt x="951" y="788"/>
                  </a:cubicBezTo>
                  <a:cubicBezTo>
                    <a:pt x="951" y="748"/>
                    <a:pt x="951" y="748"/>
                    <a:pt x="951" y="748"/>
                  </a:cubicBezTo>
                  <a:cubicBezTo>
                    <a:pt x="992" y="748"/>
                    <a:pt x="992" y="748"/>
                    <a:pt x="992" y="748"/>
                  </a:cubicBezTo>
                  <a:lnTo>
                    <a:pt x="992" y="788"/>
                  </a:lnTo>
                  <a:close/>
                  <a:moveTo>
                    <a:pt x="992" y="717"/>
                  </a:moveTo>
                  <a:cubicBezTo>
                    <a:pt x="951" y="717"/>
                    <a:pt x="951" y="717"/>
                    <a:pt x="951" y="717"/>
                  </a:cubicBezTo>
                  <a:cubicBezTo>
                    <a:pt x="951" y="677"/>
                    <a:pt x="951" y="677"/>
                    <a:pt x="951" y="677"/>
                  </a:cubicBezTo>
                  <a:cubicBezTo>
                    <a:pt x="992" y="677"/>
                    <a:pt x="992" y="677"/>
                    <a:pt x="992" y="677"/>
                  </a:cubicBezTo>
                  <a:lnTo>
                    <a:pt x="992" y="717"/>
                  </a:lnTo>
                  <a:close/>
                  <a:moveTo>
                    <a:pt x="1025" y="856"/>
                  </a:moveTo>
                  <a:cubicBezTo>
                    <a:pt x="1025" y="816"/>
                    <a:pt x="1025" y="816"/>
                    <a:pt x="1025" y="816"/>
                  </a:cubicBezTo>
                  <a:cubicBezTo>
                    <a:pt x="1066" y="816"/>
                    <a:pt x="1066" y="816"/>
                    <a:pt x="1066" y="816"/>
                  </a:cubicBezTo>
                  <a:cubicBezTo>
                    <a:pt x="1066" y="856"/>
                    <a:pt x="1066" y="856"/>
                    <a:pt x="1066" y="856"/>
                  </a:cubicBezTo>
                  <a:lnTo>
                    <a:pt x="1025" y="856"/>
                  </a:lnTo>
                  <a:close/>
                  <a:moveTo>
                    <a:pt x="145" y="1142"/>
                  </a:moveTo>
                  <a:cubicBezTo>
                    <a:pt x="145" y="1125"/>
                    <a:pt x="159" y="1111"/>
                    <a:pt x="176" y="1111"/>
                  </a:cubicBezTo>
                  <a:cubicBezTo>
                    <a:pt x="519" y="1111"/>
                    <a:pt x="519" y="1111"/>
                    <a:pt x="519" y="1111"/>
                  </a:cubicBezTo>
                  <a:cubicBezTo>
                    <a:pt x="535" y="1111"/>
                    <a:pt x="549" y="1125"/>
                    <a:pt x="549" y="1142"/>
                  </a:cubicBezTo>
                  <a:cubicBezTo>
                    <a:pt x="549" y="1377"/>
                    <a:pt x="549" y="1377"/>
                    <a:pt x="549" y="1377"/>
                  </a:cubicBezTo>
                  <a:cubicBezTo>
                    <a:pt x="549" y="1393"/>
                    <a:pt x="535" y="1407"/>
                    <a:pt x="519" y="1407"/>
                  </a:cubicBezTo>
                  <a:cubicBezTo>
                    <a:pt x="176" y="1407"/>
                    <a:pt x="176" y="1407"/>
                    <a:pt x="176" y="1407"/>
                  </a:cubicBezTo>
                  <a:cubicBezTo>
                    <a:pt x="159" y="1407"/>
                    <a:pt x="145" y="1393"/>
                    <a:pt x="145" y="1377"/>
                  </a:cubicBezTo>
                  <a:lnTo>
                    <a:pt x="145" y="1142"/>
                  </a:lnTo>
                  <a:close/>
                  <a:moveTo>
                    <a:pt x="596" y="1488"/>
                  </a:moveTo>
                  <a:cubicBezTo>
                    <a:pt x="589" y="1480"/>
                    <a:pt x="576" y="1474"/>
                    <a:pt x="566" y="1474"/>
                  </a:cubicBezTo>
                  <a:cubicBezTo>
                    <a:pt x="128" y="1474"/>
                    <a:pt x="128" y="1474"/>
                    <a:pt x="128" y="1474"/>
                  </a:cubicBezTo>
                  <a:cubicBezTo>
                    <a:pt x="118" y="1474"/>
                    <a:pt x="105" y="1480"/>
                    <a:pt x="99" y="1488"/>
                  </a:cubicBezTo>
                  <a:cubicBezTo>
                    <a:pt x="12" y="1590"/>
                    <a:pt x="12" y="1590"/>
                    <a:pt x="12" y="1590"/>
                  </a:cubicBezTo>
                  <a:cubicBezTo>
                    <a:pt x="5" y="1598"/>
                    <a:pt x="0" y="1612"/>
                    <a:pt x="0" y="1622"/>
                  </a:cubicBezTo>
                  <a:cubicBezTo>
                    <a:pt x="0" y="1630"/>
                    <a:pt x="0" y="1630"/>
                    <a:pt x="0" y="1630"/>
                  </a:cubicBezTo>
                  <a:cubicBezTo>
                    <a:pt x="0" y="1640"/>
                    <a:pt x="8" y="1649"/>
                    <a:pt x="18" y="1649"/>
                  </a:cubicBezTo>
                  <a:cubicBezTo>
                    <a:pt x="676" y="1649"/>
                    <a:pt x="676" y="1649"/>
                    <a:pt x="676" y="1649"/>
                  </a:cubicBezTo>
                  <a:cubicBezTo>
                    <a:pt x="686" y="1649"/>
                    <a:pt x="694" y="1640"/>
                    <a:pt x="694" y="1630"/>
                  </a:cubicBezTo>
                  <a:cubicBezTo>
                    <a:pt x="694" y="1622"/>
                    <a:pt x="694" y="1622"/>
                    <a:pt x="694" y="1622"/>
                  </a:cubicBezTo>
                  <a:cubicBezTo>
                    <a:pt x="694" y="1612"/>
                    <a:pt x="689" y="1598"/>
                    <a:pt x="683" y="1590"/>
                  </a:cubicBezTo>
                  <a:lnTo>
                    <a:pt x="596" y="1488"/>
                  </a:lnTo>
                  <a:close/>
                </a:path>
              </a:pathLst>
            </a:custGeom>
            <a:grpFill/>
            <a:ln>
              <a:noFill/>
            </a:ln>
          </p:spPr>
          <p:txBody>
            <a:bodyPr vert="horz" wrap="square" lIns="91403" tIns="45702" rIns="91403" bIns="45702" numCol="1" anchor="t" anchorCtr="0" compatLnSpc="1">
              <a:prstTxWarp prst="textNoShape">
                <a:avLst/>
              </a:prstTxWarp>
            </a:bodyPr>
            <a:lstStyle/>
            <a:p>
              <a:pPr defTabSz="931494" fontAlgn="base">
                <a:spcBef>
                  <a:spcPct val="0"/>
                </a:spcBef>
                <a:spcAft>
                  <a:spcPct val="0"/>
                </a:spcAft>
              </a:pPr>
              <a:endParaRPr lang="en-US" sz="1599">
                <a:solidFill>
                  <a:srgbClr val="505050"/>
                </a:solidFill>
                <a:ea typeface="MS PGothic" panose="020B0600070205080204" pitchFamily="34" charset="-128"/>
              </a:endParaRPr>
            </a:p>
          </p:txBody>
        </p:sp>
        <p:sp>
          <p:nvSpPr>
            <p:cNvPr id="187" name="Freeform 86"/>
            <p:cNvSpPr>
              <a:spLocks noEditPoints="1"/>
            </p:cNvSpPr>
            <p:nvPr/>
          </p:nvSpPr>
          <p:spPr bwMode="black">
            <a:xfrm>
              <a:off x="3422650" y="3873500"/>
              <a:ext cx="168275" cy="142875"/>
            </a:xfrm>
            <a:custGeom>
              <a:avLst/>
              <a:gdLst>
                <a:gd name="T0" fmla="*/ 682 w 694"/>
                <a:gd name="T1" fmla="*/ 58 h 588"/>
                <a:gd name="T2" fmla="*/ 694 w 694"/>
                <a:gd name="T3" fmla="*/ 26 h 588"/>
                <a:gd name="T4" fmla="*/ 694 w 694"/>
                <a:gd name="T5" fmla="*/ 18 h 588"/>
                <a:gd name="T6" fmla="*/ 676 w 694"/>
                <a:gd name="T7" fmla="*/ 0 h 588"/>
                <a:gd name="T8" fmla="*/ 18 w 694"/>
                <a:gd name="T9" fmla="*/ 0 h 588"/>
                <a:gd name="T10" fmla="*/ 0 w 694"/>
                <a:gd name="T11" fmla="*/ 18 h 588"/>
                <a:gd name="T12" fmla="*/ 0 w 694"/>
                <a:gd name="T13" fmla="*/ 26 h 588"/>
                <a:gd name="T14" fmla="*/ 11 w 694"/>
                <a:gd name="T15" fmla="*/ 58 h 588"/>
                <a:gd name="T16" fmla="*/ 98 w 694"/>
                <a:gd name="T17" fmla="*/ 160 h 588"/>
                <a:gd name="T18" fmla="*/ 128 w 694"/>
                <a:gd name="T19" fmla="*/ 174 h 588"/>
                <a:gd name="T20" fmla="*/ 565 w 694"/>
                <a:gd name="T21" fmla="*/ 174 h 588"/>
                <a:gd name="T22" fmla="*/ 595 w 694"/>
                <a:gd name="T23" fmla="*/ 160 h 588"/>
                <a:gd name="T24" fmla="*/ 682 w 694"/>
                <a:gd name="T25" fmla="*/ 58 h 588"/>
                <a:gd name="T26" fmla="*/ 387 w 694"/>
                <a:gd name="T27" fmla="*/ 588 h 588"/>
                <a:gd name="T28" fmla="*/ 387 w 694"/>
                <a:gd name="T29" fmla="*/ 579 h 588"/>
                <a:gd name="T30" fmla="*/ 518 w 694"/>
                <a:gd name="T31" fmla="*/ 579 h 588"/>
                <a:gd name="T32" fmla="*/ 591 w 694"/>
                <a:gd name="T33" fmla="*/ 507 h 588"/>
                <a:gd name="T34" fmla="*/ 591 w 694"/>
                <a:gd name="T35" fmla="*/ 272 h 588"/>
                <a:gd name="T36" fmla="*/ 518 w 694"/>
                <a:gd name="T37" fmla="*/ 199 h 588"/>
                <a:gd name="T38" fmla="*/ 175 w 694"/>
                <a:gd name="T39" fmla="*/ 199 h 588"/>
                <a:gd name="T40" fmla="*/ 103 w 694"/>
                <a:gd name="T41" fmla="*/ 272 h 588"/>
                <a:gd name="T42" fmla="*/ 103 w 694"/>
                <a:gd name="T43" fmla="*/ 507 h 588"/>
                <a:gd name="T44" fmla="*/ 175 w 694"/>
                <a:gd name="T45" fmla="*/ 579 h 588"/>
                <a:gd name="T46" fmla="*/ 307 w 694"/>
                <a:gd name="T47" fmla="*/ 579 h 588"/>
                <a:gd name="T48" fmla="*/ 307 w 694"/>
                <a:gd name="T49" fmla="*/ 588 h 588"/>
                <a:gd name="T50" fmla="*/ 387 w 694"/>
                <a:gd name="T51" fmla="*/ 588 h 588"/>
                <a:gd name="T52" fmla="*/ 175 w 694"/>
                <a:gd name="T53" fmla="*/ 537 h 588"/>
                <a:gd name="T54" fmla="*/ 145 w 694"/>
                <a:gd name="T55" fmla="*/ 507 h 588"/>
                <a:gd name="T56" fmla="*/ 145 w 694"/>
                <a:gd name="T57" fmla="*/ 272 h 588"/>
                <a:gd name="T58" fmla="*/ 175 w 694"/>
                <a:gd name="T59" fmla="*/ 242 h 588"/>
                <a:gd name="T60" fmla="*/ 518 w 694"/>
                <a:gd name="T61" fmla="*/ 242 h 588"/>
                <a:gd name="T62" fmla="*/ 549 w 694"/>
                <a:gd name="T63" fmla="*/ 272 h 588"/>
                <a:gd name="T64" fmla="*/ 549 w 694"/>
                <a:gd name="T65" fmla="*/ 507 h 588"/>
                <a:gd name="T66" fmla="*/ 518 w 694"/>
                <a:gd name="T67" fmla="*/ 537 h 588"/>
                <a:gd name="T68" fmla="*/ 175 w 694"/>
                <a:gd name="T69" fmla="*/ 53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4" h="588">
                  <a:moveTo>
                    <a:pt x="682" y="58"/>
                  </a:moveTo>
                  <a:cubicBezTo>
                    <a:pt x="689" y="51"/>
                    <a:pt x="694" y="36"/>
                    <a:pt x="694" y="26"/>
                  </a:cubicBezTo>
                  <a:cubicBezTo>
                    <a:pt x="694" y="18"/>
                    <a:pt x="694" y="18"/>
                    <a:pt x="694" y="18"/>
                  </a:cubicBezTo>
                  <a:cubicBezTo>
                    <a:pt x="694" y="8"/>
                    <a:pt x="686" y="0"/>
                    <a:pt x="676" y="0"/>
                  </a:cubicBezTo>
                  <a:cubicBezTo>
                    <a:pt x="18" y="0"/>
                    <a:pt x="18" y="0"/>
                    <a:pt x="18" y="0"/>
                  </a:cubicBezTo>
                  <a:cubicBezTo>
                    <a:pt x="8" y="0"/>
                    <a:pt x="0" y="8"/>
                    <a:pt x="0" y="18"/>
                  </a:cubicBezTo>
                  <a:cubicBezTo>
                    <a:pt x="0" y="26"/>
                    <a:pt x="0" y="26"/>
                    <a:pt x="0" y="26"/>
                  </a:cubicBezTo>
                  <a:cubicBezTo>
                    <a:pt x="0" y="36"/>
                    <a:pt x="5" y="51"/>
                    <a:pt x="11" y="58"/>
                  </a:cubicBezTo>
                  <a:cubicBezTo>
                    <a:pt x="98" y="160"/>
                    <a:pt x="98" y="160"/>
                    <a:pt x="98" y="160"/>
                  </a:cubicBezTo>
                  <a:cubicBezTo>
                    <a:pt x="105" y="168"/>
                    <a:pt x="118" y="174"/>
                    <a:pt x="128" y="174"/>
                  </a:cubicBezTo>
                  <a:cubicBezTo>
                    <a:pt x="565" y="174"/>
                    <a:pt x="565" y="174"/>
                    <a:pt x="565" y="174"/>
                  </a:cubicBezTo>
                  <a:cubicBezTo>
                    <a:pt x="575" y="174"/>
                    <a:pt x="589" y="168"/>
                    <a:pt x="595" y="160"/>
                  </a:cubicBezTo>
                  <a:lnTo>
                    <a:pt x="682" y="58"/>
                  </a:lnTo>
                  <a:close/>
                  <a:moveTo>
                    <a:pt x="387" y="588"/>
                  </a:moveTo>
                  <a:cubicBezTo>
                    <a:pt x="387" y="582"/>
                    <a:pt x="387" y="579"/>
                    <a:pt x="387" y="579"/>
                  </a:cubicBezTo>
                  <a:cubicBezTo>
                    <a:pt x="518" y="579"/>
                    <a:pt x="518" y="579"/>
                    <a:pt x="518" y="579"/>
                  </a:cubicBezTo>
                  <a:cubicBezTo>
                    <a:pt x="558" y="579"/>
                    <a:pt x="591" y="547"/>
                    <a:pt x="591" y="507"/>
                  </a:cubicBezTo>
                  <a:cubicBezTo>
                    <a:pt x="591" y="272"/>
                    <a:pt x="591" y="272"/>
                    <a:pt x="591" y="272"/>
                  </a:cubicBezTo>
                  <a:cubicBezTo>
                    <a:pt x="591" y="232"/>
                    <a:pt x="558" y="199"/>
                    <a:pt x="518" y="199"/>
                  </a:cubicBezTo>
                  <a:cubicBezTo>
                    <a:pt x="175" y="199"/>
                    <a:pt x="175" y="199"/>
                    <a:pt x="175" y="199"/>
                  </a:cubicBezTo>
                  <a:cubicBezTo>
                    <a:pt x="135" y="199"/>
                    <a:pt x="103" y="232"/>
                    <a:pt x="103" y="272"/>
                  </a:cubicBezTo>
                  <a:cubicBezTo>
                    <a:pt x="103" y="507"/>
                    <a:pt x="103" y="507"/>
                    <a:pt x="103" y="507"/>
                  </a:cubicBezTo>
                  <a:cubicBezTo>
                    <a:pt x="103" y="547"/>
                    <a:pt x="135" y="579"/>
                    <a:pt x="175" y="579"/>
                  </a:cubicBezTo>
                  <a:cubicBezTo>
                    <a:pt x="307" y="579"/>
                    <a:pt x="307" y="579"/>
                    <a:pt x="307" y="579"/>
                  </a:cubicBezTo>
                  <a:cubicBezTo>
                    <a:pt x="307" y="579"/>
                    <a:pt x="307" y="582"/>
                    <a:pt x="307" y="588"/>
                  </a:cubicBezTo>
                  <a:lnTo>
                    <a:pt x="387" y="588"/>
                  </a:lnTo>
                  <a:close/>
                  <a:moveTo>
                    <a:pt x="175" y="537"/>
                  </a:moveTo>
                  <a:cubicBezTo>
                    <a:pt x="159" y="537"/>
                    <a:pt x="145" y="523"/>
                    <a:pt x="145" y="507"/>
                  </a:cubicBezTo>
                  <a:cubicBezTo>
                    <a:pt x="145" y="272"/>
                    <a:pt x="145" y="272"/>
                    <a:pt x="145" y="272"/>
                  </a:cubicBezTo>
                  <a:cubicBezTo>
                    <a:pt x="145" y="255"/>
                    <a:pt x="159" y="242"/>
                    <a:pt x="175" y="242"/>
                  </a:cubicBezTo>
                  <a:cubicBezTo>
                    <a:pt x="518" y="242"/>
                    <a:pt x="518" y="242"/>
                    <a:pt x="518" y="242"/>
                  </a:cubicBezTo>
                  <a:cubicBezTo>
                    <a:pt x="535" y="242"/>
                    <a:pt x="549" y="255"/>
                    <a:pt x="549" y="272"/>
                  </a:cubicBezTo>
                  <a:cubicBezTo>
                    <a:pt x="549" y="507"/>
                    <a:pt x="549" y="507"/>
                    <a:pt x="549" y="507"/>
                  </a:cubicBezTo>
                  <a:cubicBezTo>
                    <a:pt x="549" y="523"/>
                    <a:pt x="535" y="537"/>
                    <a:pt x="518" y="537"/>
                  </a:cubicBezTo>
                  <a:lnTo>
                    <a:pt x="175" y="537"/>
                  </a:lnTo>
                  <a:close/>
                </a:path>
              </a:pathLst>
            </a:custGeom>
            <a:grpFill/>
            <a:ln>
              <a:noFill/>
            </a:ln>
          </p:spPr>
          <p:txBody>
            <a:bodyPr vert="horz" wrap="square" lIns="91403" tIns="45702" rIns="91403" bIns="45702" numCol="1" anchor="t" anchorCtr="0" compatLnSpc="1">
              <a:prstTxWarp prst="textNoShape">
                <a:avLst/>
              </a:prstTxWarp>
            </a:bodyPr>
            <a:lstStyle/>
            <a:p>
              <a:pPr defTabSz="931494" fontAlgn="base">
                <a:spcBef>
                  <a:spcPct val="0"/>
                </a:spcBef>
                <a:spcAft>
                  <a:spcPct val="0"/>
                </a:spcAft>
              </a:pPr>
              <a:endParaRPr lang="en-US" sz="1599">
                <a:solidFill>
                  <a:srgbClr val="505050"/>
                </a:solidFill>
                <a:ea typeface="MS PGothic" panose="020B0600070205080204" pitchFamily="34" charset="-128"/>
              </a:endParaRPr>
            </a:p>
          </p:txBody>
        </p:sp>
      </p:grpSp>
      <p:grpSp>
        <p:nvGrpSpPr>
          <p:cNvPr id="196" name="Group 195"/>
          <p:cNvGrpSpPr/>
          <p:nvPr/>
        </p:nvGrpSpPr>
        <p:grpSpPr>
          <a:xfrm>
            <a:off x="684021" y="1509558"/>
            <a:ext cx="6357175" cy="5060811"/>
            <a:chOff x="681794" y="1508758"/>
            <a:chExt cx="6359733" cy="5062847"/>
          </a:xfrm>
        </p:grpSpPr>
        <p:sp>
          <p:nvSpPr>
            <p:cNvPr id="194" name="Rectangle 193"/>
            <p:cNvSpPr/>
            <p:nvPr/>
          </p:nvSpPr>
          <p:spPr>
            <a:xfrm>
              <a:off x="824877" y="4559459"/>
              <a:ext cx="6216650" cy="2012146"/>
            </a:xfrm>
            <a:prstGeom prst="rect">
              <a:avLst/>
            </a:prstGeom>
          </p:spPr>
          <p:txBody>
            <a:bodyPr>
              <a:spAutoFit/>
            </a:bodyPr>
            <a:lstStyle/>
            <a:p>
              <a:pPr defTabSz="931494" fontAlgn="base">
                <a:lnSpc>
                  <a:spcPct val="90000"/>
                </a:lnSpc>
                <a:spcBef>
                  <a:spcPct val="0"/>
                </a:spcBef>
                <a:spcAft>
                  <a:spcPts val="600"/>
                </a:spcAft>
              </a:pPr>
              <a:r>
                <a:rPr lang="en-US" sz="1799" dirty="0">
                  <a:ea typeface="MS PGothic" panose="020B0600070205080204" pitchFamily="34" charset="-128"/>
                </a:rPr>
                <a:t>Lync Server</a:t>
              </a:r>
            </a:p>
            <a:p>
              <a:pPr defTabSz="931494" fontAlgn="base">
                <a:lnSpc>
                  <a:spcPct val="90000"/>
                </a:lnSpc>
                <a:spcBef>
                  <a:spcPct val="0"/>
                </a:spcBef>
                <a:spcAft>
                  <a:spcPts val="600"/>
                </a:spcAft>
              </a:pPr>
              <a:r>
                <a:rPr lang="en-US" sz="1799" dirty="0">
                  <a:ea typeface="MS PGothic" panose="020B0600070205080204" pitchFamily="34" charset="-128"/>
                </a:rPr>
                <a:t>SharePoint </a:t>
              </a:r>
            </a:p>
            <a:p>
              <a:pPr defTabSz="931494" fontAlgn="base">
                <a:lnSpc>
                  <a:spcPct val="90000"/>
                </a:lnSpc>
                <a:spcBef>
                  <a:spcPct val="0"/>
                </a:spcBef>
                <a:spcAft>
                  <a:spcPts val="600"/>
                </a:spcAft>
              </a:pPr>
              <a:r>
                <a:rPr lang="en-US" sz="1799" dirty="0">
                  <a:ea typeface="MS PGothic" panose="020B0600070205080204" pitchFamily="34" charset="-128"/>
                </a:rPr>
                <a:t>SQL Server</a:t>
              </a:r>
            </a:p>
            <a:p>
              <a:pPr defTabSz="931494" fontAlgn="base">
                <a:lnSpc>
                  <a:spcPct val="90000"/>
                </a:lnSpc>
                <a:spcBef>
                  <a:spcPct val="0"/>
                </a:spcBef>
                <a:spcAft>
                  <a:spcPts val="600"/>
                </a:spcAft>
              </a:pPr>
              <a:r>
                <a:rPr lang="en-US" sz="1799" dirty="0">
                  <a:ea typeface="MS PGothic" panose="020B0600070205080204" pitchFamily="34" charset="-128"/>
                </a:rPr>
                <a:t>Exchange Server</a:t>
              </a:r>
            </a:p>
            <a:p>
              <a:pPr defTabSz="931494" fontAlgn="base">
                <a:lnSpc>
                  <a:spcPct val="90000"/>
                </a:lnSpc>
                <a:spcBef>
                  <a:spcPct val="0"/>
                </a:spcBef>
                <a:spcAft>
                  <a:spcPts val="600"/>
                </a:spcAft>
              </a:pPr>
              <a:r>
                <a:rPr lang="en-US" sz="1799" dirty="0">
                  <a:ea typeface="MS PGothic" panose="020B0600070205080204" pitchFamily="34" charset="-128"/>
                </a:rPr>
                <a:t>Windows Server</a:t>
              </a:r>
            </a:p>
            <a:p>
              <a:pPr defTabSz="931494" fontAlgn="base">
                <a:lnSpc>
                  <a:spcPct val="90000"/>
                </a:lnSpc>
                <a:spcBef>
                  <a:spcPct val="0"/>
                </a:spcBef>
                <a:spcAft>
                  <a:spcPts val="600"/>
                </a:spcAft>
              </a:pPr>
              <a:r>
                <a:rPr lang="en-US" sz="1799" dirty="0">
                  <a:ea typeface="MS PGothic" panose="020B0600070205080204" pitchFamily="34" charset="-128"/>
                </a:rPr>
                <a:t>Fabric Components</a:t>
              </a:r>
            </a:p>
          </p:txBody>
        </p:sp>
        <p:sp>
          <p:nvSpPr>
            <p:cNvPr id="195" name="Rectangle 194"/>
            <p:cNvSpPr/>
            <p:nvPr/>
          </p:nvSpPr>
          <p:spPr bwMode="auto">
            <a:xfrm>
              <a:off x="681794" y="1508758"/>
              <a:ext cx="3086976" cy="5033406"/>
            </a:xfrm>
            <a:prstGeom prst="rect">
              <a:avLst/>
            </a:prstGeom>
            <a:no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endParaRPr lang="en-US" sz="1999" dirty="0">
                <a:gradFill>
                  <a:gsLst>
                    <a:gs pos="0">
                      <a:srgbClr val="FFFFFF"/>
                    </a:gs>
                    <a:gs pos="100000">
                      <a:srgbClr val="FFFFFF"/>
                    </a:gs>
                  </a:gsLst>
                  <a:lin ang="5400000" scaled="0"/>
                </a:gradFill>
              </a:endParaRPr>
            </a:p>
          </p:txBody>
        </p:sp>
      </p:grpSp>
    </p:spTree>
    <p:extLst>
      <p:ext uri="{BB962C8B-B14F-4D97-AF65-F5344CB8AC3E}">
        <p14:creationId xmlns:p14="http://schemas.microsoft.com/office/powerpoint/2010/main" val="2881539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right)">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&amp; Features</a:t>
            </a:r>
          </a:p>
        </p:txBody>
      </p:sp>
      <p:sp>
        <p:nvSpPr>
          <p:cNvPr id="8" name="Rectangle 7"/>
          <p:cNvSpPr/>
          <p:nvPr/>
        </p:nvSpPr>
        <p:spPr bwMode="gray">
          <a:xfrm>
            <a:off x="4172099" y="1809540"/>
            <a:ext cx="3267742" cy="31882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b" anchorCtr="0" forceAA="0" compatLnSpc="1">
            <a:prstTxWarp prst="textNoShape">
              <a:avLst/>
            </a:prstTxWarp>
            <a:noAutofit/>
          </a:bodyPr>
          <a:lstStyle/>
          <a:p>
            <a:pPr defTabSz="930176" fontAlgn="base">
              <a:spcBef>
                <a:spcPct val="0"/>
              </a:spcBef>
              <a:spcAft>
                <a:spcPct val="0"/>
              </a:spcAft>
            </a:pPr>
            <a:r>
              <a:rPr lang="en-US" sz="1599" dirty="0">
                <a:solidFill>
                  <a:srgbClr val="FFFFFF"/>
                </a:solidFill>
              </a:rPr>
              <a:t>REDUCE DOWNTIME </a:t>
            </a:r>
          </a:p>
          <a:p>
            <a:pPr defTabSz="930176" fontAlgn="base">
              <a:spcBef>
                <a:spcPct val="0"/>
              </a:spcBef>
              <a:spcAft>
                <a:spcPct val="0"/>
              </a:spcAft>
            </a:pPr>
            <a:r>
              <a:rPr lang="en-US" sz="1599" dirty="0">
                <a:solidFill>
                  <a:srgbClr val="FFFFFF"/>
                </a:solidFill>
              </a:rPr>
              <a:t>AND IMPROVE PERFORMANCE </a:t>
            </a:r>
          </a:p>
        </p:txBody>
      </p:sp>
      <p:sp>
        <p:nvSpPr>
          <p:cNvPr id="11" name="Rectangle 10"/>
          <p:cNvSpPr/>
          <p:nvPr/>
        </p:nvSpPr>
        <p:spPr bwMode="gray">
          <a:xfrm>
            <a:off x="7976306" y="1847853"/>
            <a:ext cx="3267742" cy="31882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b" anchorCtr="0" forceAA="0" compatLnSpc="1">
            <a:prstTxWarp prst="textNoShape">
              <a:avLst/>
            </a:prstTxWarp>
            <a:noAutofit/>
          </a:bodyPr>
          <a:lstStyle/>
          <a:p>
            <a:pPr defTabSz="931920" fontAlgn="base">
              <a:spcBef>
                <a:spcPct val="0"/>
              </a:spcBef>
              <a:spcAft>
                <a:spcPct val="0"/>
              </a:spcAft>
            </a:pPr>
            <a:r>
              <a:rPr lang="en-US" altLang="zh-CN" sz="1799" dirty="0">
                <a:solidFill>
                  <a:srgbClr val="FFFFFF"/>
                </a:solidFill>
              </a:rPr>
              <a:t>RESOLVE ISSUES FASTER</a:t>
            </a:r>
          </a:p>
        </p:txBody>
      </p:sp>
      <p:sp>
        <p:nvSpPr>
          <p:cNvPr id="21" name="Rectangle 8"/>
          <p:cNvSpPr/>
          <p:nvPr/>
        </p:nvSpPr>
        <p:spPr bwMode="gray">
          <a:xfrm>
            <a:off x="462289" y="1847853"/>
            <a:ext cx="3267742" cy="31882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b" anchorCtr="0" forceAA="0" compatLnSpc="1">
            <a:prstTxWarp prst="textNoShape">
              <a:avLst/>
            </a:prstTxWarp>
            <a:noAutofit/>
          </a:bodyPr>
          <a:lstStyle/>
          <a:p>
            <a:pPr defTabSz="931494" fontAlgn="base">
              <a:lnSpc>
                <a:spcPct val="90000"/>
              </a:lnSpc>
              <a:spcBef>
                <a:spcPct val="0"/>
              </a:spcBef>
              <a:spcAft>
                <a:spcPts val="600"/>
              </a:spcAft>
            </a:pPr>
            <a:r>
              <a:rPr lang="en-US" sz="1599" dirty="0">
                <a:solidFill>
                  <a:srgbClr val="FFFFFF"/>
                </a:solidFill>
              </a:rPr>
              <a:t>PROACTIVELY AVOID CONFIGURATION PROBLEMS</a:t>
            </a:r>
          </a:p>
        </p:txBody>
      </p:sp>
      <p:pic>
        <p:nvPicPr>
          <p:cNvPr id="56" name="Picture 55" descr="\\MAGNUM\Projects\Microsoft\Cloud Power FY12\Design\ICONS_PNG\Application.png"/>
          <p:cNvPicPr>
            <a:picLocks noChangeAspect="1" noChangeArrowheads="1"/>
          </p:cNvPicPr>
          <p:nvPr/>
        </p:nvPicPr>
        <p:blipFill rotWithShape="1">
          <a:blip r:embed="rId2" cstate="print">
            <a:biLevel thresh="25000"/>
          </a:blip>
          <a:srcRect l="16212" t="33614" r="16143" b="24609"/>
          <a:stretch/>
        </p:blipFill>
        <p:spPr bwMode="auto">
          <a:xfrm>
            <a:off x="1030788" y="2574116"/>
            <a:ext cx="1908754" cy="1179136"/>
          </a:xfrm>
          <a:prstGeom prst="rect">
            <a:avLst/>
          </a:prstGeom>
          <a:solidFill>
            <a:schemeClr val="accent1"/>
          </a:solidFill>
        </p:spPr>
      </p:pic>
      <p:pic>
        <p:nvPicPr>
          <p:cNvPr id="85" name="Picture 84"/>
          <p:cNvPicPr>
            <a:picLocks noChangeAspect="1"/>
          </p:cNvPicPr>
          <p:nvPr/>
        </p:nvPicPr>
        <p:blipFill>
          <a:blip r:embed="rId3">
            <a:clrChange>
              <a:clrFrom>
                <a:srgbClr val="000000"/>
              </a:clrFrom>
              <a:clrTo>
                <a:srgbClr val="000000">
                  <a:alpha val="0"/>
                </a:srgbClr>
              </a:clrTo>
            </a:clrChange>
            <a:extLst>
              <a:ext uri="{BEBA8EAE-BF5A-486C-A8C5-ECC9F3942E4B}">
                <a14:imgProps xmlns:a14="http://schemas.microsoft.com/office/drawing/2010/main">
                  <a14:imgLayer r:embed="rId4">
                    <a14:imgEffect>
                      <a14:brightnessContrast contrast="100000"/>
                    </a14:imgEffect>
                  </a14:imgLayer>
                </a14:imgProps>
              </a:ext>
            </a:extLst>
          </a:blip>
          <a:stretch>
            <a:fillRect/>
          </a:stretch>
        </p:blipFill>
        <p:spPr>
          <a:xfrm>
            <a:off x="8554125" y="2438177"/>
            <a:ext cx="2385833" cy="1209485"/>
          </a:xfrm>
          <a:prstGeom prst="rect">
            <a:avLst/>
          </a:prstGeom>
        </p:spPr>
      </p:pic>
      <p:grpSp>
        <p:nvGrpSpPr>
          <p:cNvPr id="87" name="Group 86"/>
          <p:cNvGrpSpPr/>
          <p:nvPr/>
        </p:nvGrpSpPr>
        <p:grpSpPr>
          <a:xfrm>
            <a:off x="1246662" y="3112934"/>
            <a:ext cx="534867" cy="534728"/>
            <a:chOff x="10354779" y="3510628"/>
            <a:chExt cx="535082" cy="534943"/>
          </a:xfrm>
        </p:grpSpPr>
        <p:sp>
          <p:nvSpPr>
            <p:cNvPr id="88" name="Freeform 101"/>
            <p:cNvSpPr>
              <a:spLocks noEditPoints="1"/>
            </p:cNvSpPr>
            <p:nvPr/>
          </p:nvSpPr>
          <p:spPr bwMode="black">
            <a:xfrm>
              <a:off x="10354779" y="3510628"/>
              <a:ext cx="535082" cy="534943"/>
            </a:xfrm>
            <a:custGeom>
              <a:avLst/>
              <a:gdLst>
                <a:gd name="T0" fmla="*/ 317 w 323"/>
                <a:gd name="T1" fmla="*/ 150 h 323"/>
                <a:gd name="T2" fmla="*/ 173 w 323"/>
                <a:gd name="T3" fmla="*/ 7 h 323"/>
                <a:gd name="T4" fmla="*/ 150 w 323"/>
                <a:gd name="T5" fmla="*/ 7 h 323"/>
                <a:gd name="T6" fmla="*/ 7 w 323"/>
                <a:gd name="T7" fmla="*/ 150 h 323"/>
                <a:gd name="T8" fmla="*/ 7 w 323"/>
                <a:gd name="T9" fmla="*/ 174 h 323"/>
                <a:gd name="T10" fmla="*/ 150 w 323"/>
                <a:gd name="T11" fmla="*/ 317 h 323"/>
                <a:gd name="T12" fmla="*/ 173 w 323"/>
                <a:gd name="T13" fmla="*/ 317 h 323"/>
                <a:gd name="T14" fmla="*/ 317 w 323"/>
                <a:gd name="T15" fmla="*/ 174 h 323"/>
                <a:gd name="T16" fmla="*/ 317 w 323"/>
                <a:gd name="T17" fmla="*/ 150 h 323"/>
                <a:gd name="T18" fmla="*/ 281 w 323"/>
                <a:gd name="T19" fmla="*/ 171 h 323"/>
                <a:gd name="T20" fmla="*/ 171 w 323"/>
                <a:gd name="T21" fmla="*/ 281 h 323"/>
                <a:gd name="T22" fmla="*/ 153 w 323"/>
                <a:gd name="T23" fmla="*/ 281 h 323"/>
                <a:gd name="T24" fmla="*/ 43 w 323"/>
                <a:gd name="T25" fmla="*/ 171 h 323"/>
                <a:gd name="T26" fmla="*/ 43 w 323"/>
                <a:gd name="T27" fmla="*/ 153 h 323"/>
                <a:gd name="T28" fmla="*/ 153 w 323"/>
                <a:gd name="T29" fmla="*/ 43 h 323"/>
                <a:gd name="T30" fmla="*/ 171 w 323"/>
                <a:gd name="T31" fmla="*/ 43 h 323"/>
                <a:gd name="T32" fmla="*/ 281 w 323"/>
                <a:gd name="T33" fmla="*/ 153 h 323"/>
                <a:gd name="T34" fmla="*/ 281 w 323"/>
                <a:gd name="T35" fmla="*/ 171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3" h="323">
                  <a:moveTo>
                    <a:pt x="317" y="150"/>
                  </a:moveTo>
                  <a:cubicBezTo>
                    <a:pt x="173" y="7"/>
                    <a:pt x="173" y="7"/>
                    <a:pt x="173" y="7"/>
                  </a:cubicBezTo>
                  <a:cubicBezTo>
                    <a:pt x="167" y="0"/>
                    <a:pt x="156" y="0"/>
                    <a:pt x="150" y="7"/>
                  </a:cubicBezTo>
                  <a:cubicBezTo>
                    <a:pt x="7" y="150"/>
                    <a:pt x="7" y="150"/>
                    <a:pt x="7" y="150"/>
                  </a:cubicBezTo>
                  <a:cubicBezTo>
                    <a:pt x="0" y="157"/>
                    <a:pt x="0" y="167"/>
                    <a:pt x="7" y="174"/>
                  </a:cubicBezTo>
                  <a:cubicBezTo>
                    <a:pt x="150" y="317"/>
                    <a:pt x="150" y="317"/>
                    <a:pt x="150" y="317"/>
                  </a:cubicBezTo>
                  <a:cubicBezTo>
                    <a:pt x="156" y="323"/>
                    <a:pt x="167" y="323"/>
                    <a:pt x="173" y="317"/>
                  </a:cubicBezTo>
                  <a:cubicBezTo>
                    <a:pt x="317" y="174"/>
                    <a:pt x="317" y="174"/>
                    <a:pt x="317" y="174"/>
                  </a:cubicBezTo>
                  <a:cubicBezTo>
                    <a:pt x="323" y="167"/>
                    <a:pt x="323" y="157"/>
                    <a:pt x="317" y="150"/>
                  </a:cubicBezTo>
                  <a:close/>
                  <a:moveTo>
                    <a:pt x="281" y="171"/>
                  </a:moveTo>
                  <a:cubicBezTo>
                    <a:pt x="171" y="281"/>
                    <a:pt x="171" y="281"/>
                    <a:pt x="171" y="281"/>
                  </a:cubicBezTo>
                  <a:cubicBezTo>
                    <a:pt x="166" y="286"/>
                    <a:pt x="158" y="286"/>
                    <a:pt x="153" y="281"/>
                  </a:cubicBezTo>
                  <a:cubicBezTo>
                    <a:pt x="43" y="171"/>
                    <a:pt x="43" y="171"/>
                    <a:pt x="43" y="171"/>
                  </a:cubicBezTo>
                  <a:cubicBezTo>
                    <a:pt x="38" y="166"/>
                    <a:pt x="38" y="158"/>
                    <a:pt x="43" y="153"/>
                  </a:cubicBezTo>
                  <a:cubicBezTo>
                    <a:pt x="153" y="43"/>
                    <a:pt x="153" y="43"/>
                    <a:pt x="153" y="43"/>
                  </a:cubicBezTo>
                  <a:cubicBezTo>
                    <a:pt x="158" y="38"/>
                    <a:pt x="166" y="38"/>
                    <a:pt x="171" y="43"/>
                  </a:cubicBezTo>
                  <a:cubicBezTo>
                    <a:pt x="281" y="153"/>
                    <a:pt x="281" y="153"/>
                    <a:pt x="281" y="153"/>
                  </a:cubicBezTo>
                  <a:cubicBezTo>
                    <a:pt x="286" y="158"/>
                    <a:pt x="286" y="166"/>
                    <a:pt x="281" y="171"/>
                  </a:cubicBezTo>
                  <a:close/>
                </a:path>
              </a:pathLst>
            </a:custGeom>
            <a:solidFill>
              <a:srgbClr val="FFFFFF"/>
            </a:solidFill>
            <a:ln>
              <a:noFill/>
            </a:ln>
          </p:spPr>
          <p:txBody>
            <a:bodyPr vert="horz" wrap="square" lIns="82272" tIns="41137" rIns="82272" bIns="41137" numCol="1" anchor="t" anchorCtr="0" compatLnSpc="1">
              <a:prstTxWarp prst="textNoShape">
                <a:avLst/>
              </a:prstTxWarp>
            </a:bodyPr>
            <a:lstStyle/>
            <a:p>
              <a:pPr defTabSz="931494" fontAlgn="base">
                <a:spcBef>
                  <a:spcPct val="0"/>
                </a:spcBef>
                <a:spcAft>
                  <a:spcPct val="0"/>
                </a:spcAft>
              </a:pPr>
              <a:endParaRPr lang="en-US" sz="1599">
                <a:solidFill>
                  <a:srgbClr val="505050"/>
                </a:solidFill>
                <a:ea typeface="MS PGothic" panose="020B0600070205080204" pitchFamily="34" charset="-128"/>
              </a:endParaRPr>
            </a:p>
          </p:txBody>
        </p:sp>
        <p:sp>
          <p:nvSpPr>
            <p:cNvPr id="89" name="Freeform 102"/>
            <p:cNvSpPr>
              <a:spLocks/>
            </p:cNvSpPr>
            <p:nvPr/>
          </p:nvSpPr>
          <p:spPr bwMode="black">
            <a:xfrm>
              <a:off x="10601630" y="3656455"/>
              <a:ext cx="59610" cy="167564"/>
            </a:xfrm>
            <a:custGeom>
              <a:avLst/>
              <a:gdLst>
                <a:gd name="T0" fmla="*/ 64 w 85"/>
                <a:gd name="T1" fmla="*/ 239 h 239"/>
                <a:gd name="T2" fmla="*/ 85 w 85"/>
                <a:gd name="T3" fmla="*/ 90 h 239"/>
                <a:gd name="T4" fmla="*/ 85 w 85"/>
                <a:gd name="T5" fmla="*/ 0 h 239"/>
                <a:gd name="T6" fmla="*/ 0 w 85"/>
                <a:gd name="T7" fmla="*/ 0 h 239"/>
                <a:gd name="T8" fmla="*/ 0 w 85"/>
                <a:gd name="T9" fmla="*/ 90 h 239"/>
                <a:gd name="T10" fmla="*/ 21 w 85"/>
                <a:gd name="T11" fmla="*/ 239 h 239"/>
                <a:gd name="T12" fmla="*/ 64 w 85"/>
                <a:gd name="T13" fmla="*/ 239 h 239"/>
              </a:gdLst>
              <a:ahLst/>
              <a:cxnLst>
                <a:cxn ang="0">
                  <a:pos x="T0" y="T1"/>
                </a:cxn>
                <a:cxn ang="0">
                  <a:pos x="T2" y="T3"/>
                </a:cxn>
                <a:cxn ang="0">
                  <a:pos x="T4" y="T5"/>
                </a:cxn>
                <a:cxn ang="0">
                  <a:pos x="T6" y="T7"/>
                </a:cxn>
                <a:cxn ang="0">
                  <a:pos x="T8" y="T9"/>
                </a:cxn>
                <a:cxn ang="0">
                  <a:pos x="T10" y="T11"/>
                </a:cxn>
                <a:cxn ang="0">
                  <a:pos x="T12" y="T13"/>
                </a:cxn>
              </a:cxnLst>
              <a:rect l="0" t="0" r="r" b="b"/>
              <a:pathLst>
                <a:path w="85" h="239">
                  <a:moveTo>
                    <a:pt x="64" y="239"/>
                  </a:moveTo>
                  <a:lnTo>
                    <a:pt x="85" y="90"/>
                  </a:lnTo>
                  <a:lnTo>
                    <a:pt x="85" y="0"/>
                  </a:lnTo>
                  <a:lnTo>
                    <a:pt x="0" y="0"/>
                  </a:lnTo>
                  <a:lnTo>
                    <a:pt x="0" y="90"/>
                  </a:lnTo>
                  <a:lnTo>
                    <a:pt x="21" y="239"/>
                  </a:lnTo>
                  <a:lnTo>
                    <a:pt x="64" y="239"/>
                  </a:lnTo>
                  <a:close/>
                </a:path>
              </a:pathLst>
            </a:custGeom>
            <a:solidFill>
              <a:srgbClr val="FFFFFF"/>
            </a:solidFill>
            <a:ln>
              <a:noFill/>
            </a:ln>
          </p:spPr>
          <p:txBody>
            <a:bodyPr vert="horz" wrap="square" lIns="82272" tIns="41137" rIns="82272" bIns="41137" numCol="1" anchor="t" anchorCtr="0" compatLnSpc="1">
              <a:prstTxWarp prst="textNoShape">
                <a:avLst/>
              </a:prstTxWarp>
            </a:bodyPr>
            <a:lstStyle/>
            <a:p>
              <a:pPr defTabSz="931494" fontAlgn="base">
                <a:spcBef>
                  <a:spcPct val="0"/>
                </a:spcBef>
                <a:spcAft>
                  <a:spcPct val="0"/>
                </a:spcAft>
              </a:pPr>
              <a:endParaRPr lang="en-US" sz="1599">
                <a:solidFill>
                  <a:srgbClr val="505050"/>
                </a:solidFill>
                <a:ea typeface="MS PGothic" panose="020B0600070205080204" pitchFamily="34" charset="-128"/>
              </a:endParaRPr>
            </a:p>
          </p:txBody>
        </p:sp>
        <p:sp>
          <p:nvSpPr>
            <p:cNvPr id="90" name="Rectangle 103"/>
            <p:cNvSpPr>
              <a:spLocks noChangeArrowheads="1"/>
            </p:cNvSpPr>
            <p:nvPr/>
          </p:nvSpPr>
          <p:spPr bwMode="black">
            <a:xfrm>
              <a:off x="10598124" y="3842248"/>
              <a:ext cx="66623" cy="64501"/>
            </a:xfrm>
            <a:prstGeom prst="rect">
              <a:avLst/>
            </a:prstGeom>
            <a:solidFill>
              <a:srgbClr val="FFFFFF"/>
            </a:solidFill>
            <a:ln>
              <a:noFill/>
            </a:ln>
          </p:spPr>
          <p:txBody>
            <a:bodyPr vert="horz" wrap="square" lIns="82272" tIns="41137" rIns="82272" bIns="41137" numCol="1" anchor="t" anchorCtr="0" compatLnSpc="1">
              <a:prstTxWarp prst="textNoShape">
                <a:avLst/>
              </a:prstTxWarp>
            </a:bodyPr>
            <a:lstStyle/>
            <a:p>
              <a:pPr defTabSz="931494" fontAlgn="base">
                <a:spcBef>
                  <a:spcPct val="0"/>
                </a:spcBef>
                <a:spcAft>
                  <a:spcPct val="0"/>
                </a:spcAft>
              </a:pPr>
              <a:endParaRPr lang="en-US" sz="1599">
                <a:solidFill>
                  <a:srgbClr val="505050"/>
                </a:solidFill>
                <a:ea typeface="MS PGothic" panose="020B0600070205080204" pitchFamily="34" charset="-128"/>
              </a:endParaRPr>
            </a:p>
          </p:txBody>
        </p:sp>
      </p:grpSp>
      <p:sp>
        <p:nvSpPr>
          <p:cNvPr id="92" name="Freeform 133"/>
          <p:cNvSpPr>
            <a:spLocks/>
          </p:cNvSpPr>
          <p:nvPr/>
        </p:nvSpPr>
        <p:spPr bwMode="black">
          <a:xfrm>
            <a:off x="5144239" y="2611987"/>
            <a:ext cx="1163661" cy="1079899"/>
          </a:xfrm>
          <a:custGeom>
            <a:avLst/>
            <a:gdLst>
              <a:gd name="T0" fmla="*/ 87 w 291"/>
              <a:gd name="T1" fmla="*/ 18 h 275"/>
              <a:gd name="T2" fmla="*/ 96 w 291"/>
              <a:gd name="T3" fmla="*/ 48 h 275"/>
              <a:gd name="T4" fmla="*/ 0 w 291"/>
              <a:gd name="T5" fmla="*/ 140 h 275"/>
              <a:gd name="T6" fmla="*/ 128 w 291"/>
              <a:gd name="T7" fmla="*/ 56 h 275"/>
              <a:gd name="T8" fmla="*/ 201 w 291"/>
              <a:gd name="T9" fmla="*/ 36 h 275"/>
              <a:gd name="T10" fmla="*/ 122 w 291"/>
              <a:gd name="T11" fmla="*/ 198 h 275"/>
              <a:gd name="T12" fmla="*/ 122 w 291"/>
              <a:gd name="T13" fmla="*/ 195 h 275"/>
              <a:gd name="T14" fmla="*/ 122 w 291"/>
              <a:gd name="T15" fmla="*/ 192 h 275"/>
              <a:gd name="T16" fmla="*/ 122 w 291"/>
              <a:gd name="T17" fmla="*/ 189 h 275"/>
              <a:gd name="T18" fmla="*/ 122 w 291"/>
              <a:gd name="T19" fmla="*/ 185 h 275"/>
              <a:gd name="T20" fmla="*/ 122 w 291"/>
              <a:gd name="T21" fmla="*/ 182 h 275"/>
              <a:gd name="T22" fmla="*/ 122 w 291"/>
              <a:gd name="T23" fmla="*/ 179 h 275"/>
              <a:gd name="T24" fmla="*/ 122 w 291"/>
              <a:gd name="T25" fmla="*/ 175 h 275"/>
              <a:gd name="T26" fmla="*/ 122 w 291"/>
              <a:gd name="T27" fmla="*/ 172 h 275"/>
              <a:gd name="T28" fmla="*/ 122 w 291"/>
              <a:gd name="T29" fmla="*/ 169 h 275"/>
              <a:gd name="T30" fmla="*/ 122 w 291"/>
              <a:gd name="T31" fmla="*/ 165 h 275"/>
              <a:gd name="T32" fmla="*/ 122 w 291"/>
              <a:gd name="T33" fmla="*/ 162 h 275"/>
              <a:gd name="T34" fmla="*/ 123 w 291"/>
              <a:gd name="T35" fmla="*/ 157 h 275"/>
              <a:gd name="T36" fmla="*/ 103 w 291"/>
              <a:gd name="T37" fmla="*/ 158 h 275"/>
              <a:gd name="T38" fmla="*/ 103 w 291"/>
              <a:gd name="T39" fmla="*/ 162 h 275"/>
              <a:gd name="T40" fmla="*/ 103 w 291"/>
              <a:gd name="T41" fmla="*/ 166 h 275"/>
              <a:gd name="T42" fmla="*/ 103 w 291"/>
              <a:gd name="T43" fmla="*/ 169 h 275"/>
              <a:gd name="T44" fmla="*/ 103 w 291"/>
              <a:gd name="T45" fmla="*/ 172 h 275"/>
              <a:gd name="T46" fmla="*/ 103 w 291"/>
              <a:gd name="T47" fmla="*/ 176 h 275"/>
              <a:gd name="T48" fmla="*/ 104 w 291"/>
              <a:gd name="T49" fmla="*/ 179 h 275"/>
              <a:gd name="T50" fmla="*/ 104 w 291"/>
              <a:gd name="T51" fmla="*/ 182 h 275"/>
              <a:gd name="T52" fmla="*/ 104 w 291"/>
              <a:gd name="T53" fmla="*/ 185 h 275"/>
              <a:gd name="T54" fmla="*/ 104 w 291"/>
              <a:gd name="T55" fmla="*/ 189 h 275"/>
              <a:gd name="T56" fmla="*/ 104 w 291"/>
              <a:gd name="T57" fmla="*/ 192 h 275"/>
              <a:gd name="T58" fmla="*/ 104 w 291"/>
              <a:gd name="T59" fmla="*/ 195 h 275"/>
              <a:gd name="T60" fmla="*/ 104 w 291"/>
              <a:gd name="T61" fmla="*/ 199 h 275"/>
              <a:gd name="T62" fmla="*/ 104 w 291"/>
              <a:gd name="T63" fmla="*/ 232 h 275"/>
              <a:gd name="T64" fmla="*/ 104 w 291"/>
              <a:gd name="T65" fmla="*/ 235 h 275"/>
              <a:gd name="T66" fmla="*/ 104 w 291"/>
              <a:gd name="T67" fmla="*/ 238 h 275"/>
              <a:gd name="T68" fmla="*/ 104 w 291"/>
              <a:gd name="T69" fmla="*/ 242 h 275"/>
              <a:gd name="T70" fmla="*/ 104 w 291"/>
              <a:gd name="T71" fmla="*/ 245 h 275"/>
              <a:gd name="T72" fmla="*/ 104 w 291"/>
              <a:gd name="T73" fmla="*/ 248 h 275"/>
              <a:gd name="T74" fmla="*/ 104 w 291"/>
              <a:gd name="T75" fmla="*/ 252 h 275"/>
              <a:gd name="T76" fmla="*/ 105 w 291"/>
              <a:gd name="T77" fmla="*/ 255 h 275"/>
              <a:gd name="T78" fmla="*/ 98 w 291"/>
              <a:gd name="T79" fmla="*/ 257 h 275"/>
              <a:gd name="T80" fmla="*/ 61 w 291"/>
              <a:gd name="T81" fmla="*/ 265 h 275"/>
              <a:gd name="T82" fmla="*/ 131 w 291"/>
              <a:gd name="T83" fmla="*/ 266 h 275"/>
              <a:gd name="T84" fmla="*/ 167 w 291"/>
              <a:gd name="T85" fmla="*/ 259 h 275"/>
              <a:gd name="T86" fmla="*/ 123 w 291"/>
              <a:gd name="T87" fmla="*/ 256 h 275"/>
              <a:gd name="T88" fmla="*/ 123 w 291"/>
              <a:gd name="T89" fmla="*/ 253 h 275"/>
              <a:gd name="T90" fmla="*/ 123 w 291"/>
              <a:gd name="T91" fmla="*/ 249 h 275"/>
              <a:gd name="T92" fmla="*/ 123 w 291"/>
              <a:gd name="T93" fmla="*/ 246 h 275"/>
              <a:gd name="T94" fmla="*/ 123 w 291"/>
              <a:gd name="T95" fmla="*/ 243 h 275"/>
              <a:gd name="T96" fmla="*/ 123 w 291"/>
              <a:gd name="T97" fmla="*/ 239 h 275"/>
              <a:gd name="T98" fmla="*/ 123 w 291"/>
              <a:gd name="T99" fmla="*/ 236 h 275"/>
              <a:gd name="T100" fmla="*/ 123 w 291"/>
              <a:gd name="T101" fmla="*/ 23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1" h="275">
                <a:moveTo>
                  <a:pt x="291" y="170"/>
                </a:moveTo>
                <a:cubicBezTo>
                  <a:pt x="291" y="159"/>
                  <a:pt x="291" y="109"/>
                  <a:pt x="290" y="60"/>
                </a:cubicBezTo>
                <a:cubicBezTo>
                  <a:pt x="290" y="29"/>
                  <a:pt x="260" y="0"/>
                  <a:pt x="215" y="1"/>
                </a:cubicBezTo>
                <a:cubicBezTo>
                  <a:pt x="208" y="1"/>
                  <a:pt x="102" y="2"/>
                  <a:pt x="102" y="2"/>
                </a:cubicBezTo>
                <a:cubicBezTo>
                  <a:pt x="89" y="3"/>
                  <a:pt x="87" y="13"/>
                  <a:pt x="87" y="18"/>
                </a:cubicBezTo>
                <a:cubicBezTo>
                  <a:pt x="87" y="23"/>
                  <a:pt x="87" y="19"/>
                  <a:pt x="87" y="26"/>
                </a:cubicBezTo>
                <a:cubicBezTo>
                  <a:pt x="87" y="32"/>
                  <a:pt x="94" y="37"/>
                  <a:pt x="101" y="38"/>
                </a:cubicBezTo>
                <a:cubicBezTo>
                  <a:pt x="101" y="38"/>
                  <a:pt x="101" y="38"/>
                  <a:pt x="101" y="39"/>
                </a:cubicBezTo>
                <a:cubicBezTo>
                  <a:pt x="101" y="40"/>
                  <a:pt x="101" y="40"/>
                  <a:pt x="102" y="41"/>
                </a:cubicBezTo>
                <a:cubicBezTo>
                  <a:pt x="96" y="48"/>
                  <a:pt x="96" y="48"/>
                  <a:pt x="96" y="48"/>
                </a:cubicBezTo>
                <a:cubicBezTo>
                  <a:pt x="96" y="56"/>
                  <a:pt x="96" y="56"/>
                  <a:pt x="96" y="56"/>
                </a:cubicBezTo>
                <a:cubicBezTo>
                  <a:pt x="40" y="56"/>
                  <a:pt x="40" y="56"/>
                  <a:pt x="40" y="56"/>
                </a:cubicBezTo>
                <a:cubicBezTo>
                  <a:pt x="40" y="92"/>
                  <a:pt x="40" y="92"/>
                  <a:pt x="40" y="92"/>
                </a:cubicBezTo>
                <a:cubicBezTo>
                  <a:pt x="0" y="92"/>
                  <a:pt x="0" y="92"/>
                  <a:pt x="0" y="92"/>
                </a:cubicBezTo>
                <a:cubicBezTo>
                  <a:pt x="0" y="140"/>
                  <a:pt x="0" y="140"/>
                  <a:pt x="0" y="140"/>
                </a:cubicBezTo>
                <a:cubicBezTo>
                  <a:pt x="207" y="140"/>
                  <a:pt x="207" y="140"/>
                  <a:pt x="207" y="140"/>
                </a:cubicBezTo>
                <a:cubicBezTo>
                  <a:pt x="207" y="92"/>
                  <a:pt x="207" y="92"/>
                  <a:pt x="207" y="92"/>
                </a:cubicBezTo>
                <a:cubicBezTo>
                  <a:pt x="179" y="92"/>
                  <a:pt x="179" y="92"/>
                  <a:pt x="179" y="92"/>
                </a:cubicBezTo>
                <a:cubicBezTo>
                  <a:pt x="179" y="56"/>
                  <a:pt x="179" y="56"/>
                  <a:pt x="179" y="56"/>
                </a:cubicBezTo>
                <a:cubicBezTo>
                  <a:pt x="128" y="56"/>
                  <a:pt x="128" y="56"/>
                  <a:pt x="128" y="56"/>
                </a:cubicBezTo>
                <a:cubicBezTo>
                  <a:pt x="128" y="49"/>
                  <a:pt x="128" y="49"/>
                  <a:pt x="128" y="49"/>
                </a:cubicBezTo>
                <a:cubicBezTo>
                  <a:pt x="122" y="41"/>
                  <a:pt x="122" y="41"/>
                  <a:pt x="122" y="41"/>
                </a:cubicBezTo>
                <a:cubicBezTo>
                  <a:pt x="122" y="40"/>
                  <a:pt x="123" y="40"/>
                  <a:pt x="123" y="39"/>
                </a:cubicBezTo>
                <a:cubicBezTo>
                  <a:pt x="123" y="38"/>
                  <a:pt x="123" y="38"/>
                  <a:pt x="122" y="37"/>
                </a:cubicBezTo>
                <a:cubicBezTo>
                  <a:pt x="149" y="37"/>
                  <a:pt x="193" y="36"/>
                  <a:pt x="201" y="36"/>
                </a:cubicBezTo>
                <a:cubicBezTo>
                  <a:pt x="246" y="36"/>
                  <a:pt x="250" y="54"/>
                  <a:pt x="250" y="66"/>
                </a:cubicBezTo>
                <a:cubicBezTo>
                  <a:pt x="250" y="77"/>
                  <a:pt x="251" y="145"/>
                  <a:pt x="251" y="172"/>
                </a:cubicBezTo>
                <a:cubicBezTo>
                  <a:pt x="252" y="198"/>
                  <a:pt x="210" y="198"/>
                  <a:pt x="202" y="198"/>
                </a:cubicBezTo>
                <a:cubicBezTo>
                  <a:pt x="197" y="198"/>
                  <a:pt x="147" y="198"/>
                  <a:pt x="123" y="199"/>
                </a:cubicBezTo>
                <a:cubicBezTo>
                  <a:pt x="123" y="199"/>
                  <a:pt x="122" y="198"/>
                  <a:pt x="122" y="198"/>
                </a:cubicBezTo>
                <a:cubicBezTo>
                  <a:pt x="120" y="198"/>
                  <a:pt x="120" y="198"/>
                  <a:pt x="120" y="198"/>
                </a:cubicBezTo>
                <a:cubicBezTo>
                  <a:pt x="120" y="197"/>
                  <a:pt x="120" y="197"/>
                  <a:pt x="120" y="197"/>
                </a:cubicBezTo>
                <a:cubicBezTo>
                  <a:pt x="122" y="196"/>
                  <a:pt x="122" y="196"/>
                  <a:pt x="122" y="196"/>
                </a:cubicBezTo>
                <a:cubicBezTo>
                  <a:pt x="122" y="196"/>
                  <a:pt x="123" y="196"/>
                  <a:pt x="123" y="196"/>
                </a:cubicBezTo>
                <a:cubicBezTo>
                  <a:pt x="123" y="195"/>
                  <a:pt x="122" y="195"/>
                  <a:pt x="122" y="195"/>
                </a:cubicBezTo>
                <a:cubicBezTo>
                  <a:pt x="120" y="195"/>
                  <a:pt x="120" y="195"/>
                  <a:pt x="120" y="195"/>
                </a:cubicBezTo>
                <a:cubicBezTo>
                  <a:pt x="120" y="193"/>
                  <a:pt x="120" y="193"/>
                  <a:pt x="120" y="193"/>
                </a:cubicBezTo>
                <a:cubicBezTo>
                  <a:pt x="122" y="193"/>
                  <a:pt x="122" y="193"/>
                  <a:pt x="122" y="193"/>
                </a:cubicBezTo>
                <a:cubicBezTo>
                  <a:pt x="122" y="193"/>
                  <a:pt x="123" y="193"/>
                  <a:pt x="123" y="192"/>
                </a:cubicBezTo>
                <a:cubicBezTo>
                  <a:pt x="123" y="192"/>
                  <a:pt x="122" y="192"/>
                  <a:pt x="122" y="192"/>
                </a:cubicBezTo>
                <a:cubicBezTo>
                  <a:pt x="120" y="192"/>
                  <a:pt x="120" y="192"/>
                  <a:pt x="120" y="192"/>
                </a:cubicBezTo>
                <a:cubicBezTo>
                  <a:pt x="120" y="190"/>
                  <a:pt x="120" y="190"/>
                  <a:pt x="120" y="190"/>
                </a:cubicBezTo>
                <a:cubicBezTo>
                  <a:pt x="122" y="190"/>
                  <a:pt x="122" y="190"/>
                  <a:pt x="122" y="190"/>
                </a:cubicBezTo>
                <a:cubicBezTo>
                  <a:pt x="122" y="190"/>
                  <a:pt x="123" y="190"/>
                  <a:pt x="123" y="189"/>
                </a:cubicBezTo>
                <a:cubicBezTo>
                  <a:pt x="123" y="189"/>
                  <a:pt x="122" y="189"/>
                  <a:pt x="122" y="189"/>
                </a:cubicBezTo>
                <a:cubicBezTo>
                  <a:pt x="120" y="189"/>
                  <a:pt x="120" y="189"/>
                  <a:pt x="120" y="189"/>
                </a:cubicBezTo>
                <a:cubicBezTo>
                  <a:pt x="120" y="187"/>
                  <a:pt x="120" y="187"/>
                  <a:pt x="120" y="187"/>
                </a:cubicBezTo>
                <a:cubicBezTo>
                  <a:pt x="122" y="187"/>
                  <a:pt x="122" y="187"/>
                  <a:pt x="122" y="187"/>
                </a:cubicBezTo>
                <a:cubicBezTo>
                  <a:pt x="122" y="187"/>
                  <a:pt x="123" y="186"/>
                  <a:pt x="123" y="186"/>
                </a:cubicBezTo>
                <a:cubicBezTo>
                  <a:pt x="123" y="186"/>
                  <a:pt x="122" y="185"/>
                  <a:pt x="122" y="185"/>
                </a:cubicBezTo>
                <a:cubicBezTo>
                  <a:pt x="120" y="185"/>
                  <a:pt x="120" y="185"/>
                  <a:pt x="120" y="185"/>
                </a:cubicBezTo>
                <a:cubicBezTo>
                  <a:pt x="120" y="183"/>
                  <a:pt x="120" y="183"/>
                  <a:pt x="120" y="183"/>
                </a:cubicBezTo>
                <a:cubicBezTo>
                  <a:pt x="122" y="183"/>
                  <a:pt x="122" y="183"/>
                  <a:pt x="122" y="183"/>
                </a:cubicBezTo>
                <a:cubicBezTo>
                  <a:pt x="122" y="183"/>
                  <a:pt x="123" y="183"/>
                  <a:pt x="123" y="183"/>
                </a:cubicBezTo>
                <a:cubicBezTo>
                  <a:pt x="123" y="182"/>
                  <a:pt x="122" y="182"/>
                  <a:pt x="122" y="182"/>
                </a:cubicBezTo>
                <a:cubicBezTo>
                  <a:pt x="120" y="182"/>
                  <a:pt x="120" y="182"/>
                  <a:pt x="120" y="182"/>
                </a:cubicBezTo>
                <a:cubicBezTo>
                  <a:pt x="119" y="180"/>
                  <a:pt x="119" y="180"/>
                  <a:pt x="119" y="180"/>
                </a:cubicBezTo>
                <a:cubicBezTo>
                  <a:pt x="122" y="180"/>
                  <a:pt x="122" y="180"/>
                  <a:pt x="122" y="180"/>
                </a:cubicBezTo>
                <a:cubicBezTo>
                  <a:pt x="122" y="180"/>
                  <a:pt x="123" y="180"/>
                  <a:pt x="123" y="179"/>
                </a:cubicBezTo>
                <a:cubicBezTo>
                  <a:pt x="122" y="179"/>
                  <a:pt x="122" y="179"/>
                  <a:pt x="122" y="179"/>
                </a:cubicBezTo>
                <a:cubicBezTo>
                  <a:pt x="119" y="179"/>
                  <a:pt x="119" y="179"/>
                  <a:pt x="119" y="179"/>
                </a:cubicBezTo>
                <a:cubicBezTo>
                  <a:pt x="119" y="177"/>
                  <a:pt x="119" y="177"/>
                  <a:pt x="119" y="177"/>
                </a:cubicBezTo>
                <a:cubicBezTo>
                  <a:pt x="122" y="177"/>
                  <a:pt x="122" y="177"/>
                  <a:pt x="122" y="177"/>
                </a:cubicBezTo>
                <a:cubicBezTo>
                  <a:pt x="122" y="177"/>
                  <a:pt x="122" y="176"/>
                  <a:pt x="122" y="176"/>
                </a:cubicBezTo>
                <a:cubicBezTo>
                  <a:pt x="122" y="176"/>
                  <a:pt x="122" y="175"/>
                  <a:pt x="122" y="175"/>
                </a:cubicBezTo>
                <a:cubicBezTo>
                  <a:pt x="119" y="175"/>
                  <a:pt x="119" y="175"/>
                  <a:pt x="119" y="175"/>
                </a:cubicBezTo>
                <a:cubicBezTo>
                  <a:pt x="119" y="173"/>
                  <a:pt x="119" y="173"/>
                  <a:pt x="119" y="173"/>
                </a:cubicBezTo>
                <a:cubicBezTo>
                  <a:pt x="122" y="173"/>
                  <a:pt x="122" y="173"/>
                  <a:pt x="122" y="173"/>
                </a:cubicBezTo>
                <a:cubicBezTo>
                  <a:pt x="122" y="173"/>
                  <a:pt x="122" y="173"/>
                  <a:pt x="122" y="173"/>
                </a:cubicBezTo>
                <a:cubicBezTo>
                  <a:pt x="122" y="172"/>
                  <a:pt x="122" y="172"/>
                  <a:pt x="122" y="172"/>
                </a:cubicBezTo>
                <a:cubicBezTo>
                  <a:pt x="119" y="172"/>
                  <a:pt x="119" y="172"/>
                  <a:pt x="119" y="172"/>
                </a:cubicBezTo>
                <a:cubicBezTo>
                  <a:pt x="119" y="170"/>
                  <a:pt x="119" y="170"/>
                  <a:pt x="119" y="170"/>
                </a:cubicBezTo>
                <a:cubicBezTo>
                  <a:pt x="122" y="170"/>
                  <a:pt x="122" y="170"/>
                  <a:pt x="122" y="170"/>
                </a:cubicBezTo>
                <a:cubicBezTo>
                  <a:pt x="122" y="170"/>
                  <a:pt x="122" y="170"/>
                  <a:pt x="122" y="169"/>
                </a:cubicBezTo>
                <a:cubicBezTo>
                  <a:pt x="122" y="169"/>
                  <a:pt x="122" y="169"/>
                  <a:pt x="122" y="169"/>
                </a:cubicBezTo>
                <a:cubicBezTo>
                  <a:pt x="119" y="169"/>
                  <a:pt x="119" y="169"/>
                  <a:pt x="119" y="169"/>
                </a:cubicBezTo>
                <a:cubicBezTo>
                  <a:pt x="119" y="167"/>
                  <a:pt x="119" y="167"/>
                  <a:pt x="119" y="167"/>
                </a:cubicBezTo>
                <a:cubicBezTo>
                  <a:pt x="122" y="167"/>
                  <a:pt x="122" y="167"/>
                  <a:pt x="122" y="167"/>
                </a:cubicBezTo>
                <a:cubicBezTo>
                  <a:pt x="122" y="167"/>
                  <a:pt x="122" y="166"/>
                  <a:pt x="122" y="166"/>
                </a:cubicBezTo>
                <a:cubicBezTo>
                  <a:pt x="122" y="166"/>
                  <a:pt x="122" y="165"/>
                  <a:pt x="122" y="165"/>
                </a:cubicBezTo>
                <a:cubicBezTo>
                  <a:pt x="119" y="165"/>
                  <a:pt x="119" y="165"/>
                  <a:pt x="119" y="165"/>
                </a:cubicBezTo>
                <a:cubicBezTo>
                  <a:pt x="119" y="163"/>
                  <a:pt x="119" y="163"/>
                  <a:pt x="119" y="163"/>
                </a:cubicBezTo>
                <a:cubicBezTo>
                  <a:pt x="122" y="163"/>
                  <a:pt x="122" y="163"/>
                  <a:pt x="122" y="163"/>
                </a:cubicBezTo>
                <a:cubicBezTo>
                  <a:pt x="122" y="163"/>
                  <a:pt x="122" y="163"/>
                  <a:pt x="122" y="163"/>
                </a:cubicBezTo>
                <a:cubicBezTo>
                  <a:pt x="122" y="162"/>
                  <a:pt x="122" y="162"/>
                  <a:pt x="122" y="162"/>
                </a:cubicBezTo>
                <a:cubicBezTo>
                  <a:pt x="119" y="162"/>
                  <a:pt x="119" y="162"/>
                  <a:pt x="119" y="162"/>
                </a:cubicBezTo>
                <a:cubicBezTo>
                  <a:pt x="119" y="161"/>
                  <a:pt x="119" y="161"/>
                  <a:pt x="119" y="161"/>
                </a:cubicBezTo>
                <a:cubicBezTo>
                  <a:pt x="122" y="161"/>
                  <a:pt x="122" y="161"/>
                  <a:pt x="122" y="161"/>
                </a:cubicBezTo>
                <a:cubicBezTo>
                  <a:pt x="123" y="161"/>
                  <a:pt x="124" y="160"/>
                  <a:pt x="124" y="159"/>
                </a:cubicBezTo>
                <a:cubicBezTo>
                  <a:pt x="124" y="158"/>
                  <a:pt x="124" y="158"/>
                  <a:pt x="123" y="157"/>
                </a:cubicBezTo>
                <a:cubicBezTo>
                  <a:pt x="129" y="150"/>
                  <a:pt x="129" y="150"/>
                  <a:pt x="129" y="150"/>
                </a:cubicBezTo>
                <a:cubicBezTo>
                  <a:pt x="129" y="140"/>
                  <a:pt x="129" y="140"/>
                  <a:pt x="129" y="140"/>
                </a:cubicBezTo>
                <a:cubicBezTo>
                  <a:pt x="97" y="140"/>
                  <a:pt x="97" y="140"/>
                  <a:pt x="97" y="140"/>
                </a:cubicBezTo>
                <a:cubicBezTo>
                  <a:pt x="97" y="149"/>
                  <a:pt x="97" y="149"/>
                  <a:pt x="97" y="149"/>
                </a:cubicBezTo>
                <a:cubicBezTo>
                  <a:pt x="103" y="158"/>
                  <a:pt x="103" y="158"/>
                  <a:pt x="103" y="158"/>
                </a:cubicBezTo>
                <a:cubicBezTo>
                  <a:pt x="102" y="158"/>
                  <a:pt x="102" y="159"/>
                  <a:pt x="102" y="159"/>
                </a:cubicBezTo>
                <a:cubicBezTo>
                  <a:pt x="102" y="161"/>
                  <a:pt x="103" y="161"/>
                  <a:pt x="104" y="161"/>
                </a:cubicBezTo>
                <a:cubicBezTo>
                  <a:pt x="105" y="161"/>
                  <a:pt x="105" y="161"/>
                  <a:pt x="105" y="161"/>
                </a:cubicBezTo>
                <a:cubicBezTo>
                  <a:pt x="105" y="162"/>
                  <a:pt x="105" y="162"/>
                  <a:pt x="105" y="162"/>
                </a:cubicBezTo>
                <a:cubicBezTo>
                  <a:pt x="103" y="162"/>
                  <a:pt x="103" y="162"/>
                  <a:pt x="103" y="162"/>
                </a:cubicBezTo>
                <a:cubicBezTo>
                  <a:pt x="103" y="162"/>
                  <a:pt x="103" y="163"/>
                  <a:pt x="103" y="163"/>
                </a:cubicBezTo>
                <a:cubicBezTo>
                  <a:pt x="103" y="163"/>
                  <a:pt x="103" y="164"/>
                  <a:pt x="103" y="164"/>
                </a:cubicBezTo>
                <a:cubicBezTo>
                  <a:pt x="105" y="164"/>
                  <a:pt x="105" y="164"/>
                  <a:pt x="105" y="164"/>
                </a:cubicBezTo>
                <a:cubicBezTo>
                  <a:pt x="105" y="166"/>
                  <a:pt x="105" y="166"/>
                  <a:pt x="105" y="166"/>
                </a:cubicBezTo>
                <a:cubicBezTo>
                  <a:pt x="103" y="166"/>
                  <a:pt x="103" y="166"/>
                  <a:pt x="103" y="166"/>
                </a:cubicBezTo>
                <a:cubicBezTo>
                  <a:pt x="103" y="166"/>
                  <a:pt x="103" y="166"/>
                  <a:pt x="103" y="166"/>
                </a:cubicBezTo>
                <a:cubicBezTo>
                  <a:pt x="103" y="167"/>
                  <a:pt x="103" y="167"/>
                  <a:pt x="103" y="167"/>
                </a:cubicBezTo>
                <a:cubicBezTo>
                  <a:pt x="105" y="167"/>
                  <a:pt x="105" y="167"/>
                  <a:pt x="105" y="167"/>
                </a:cubicBezTo>
                <a:cubicBezTo>
                  <a:pt x="105" y="169"/>
                  <a:pt x="105" y="169"/>
                  <a:pt x="105" y="169"/>
                </a:cubicBezTo>
                <a:cubicBezTo>
                  <a:pt x="103" y="169"/>
                  <a:pt x="103" y="169"/>
                  <a:pt x="103" y="169"/>
                </a:cubicBezTo>
                <a:cubicBezTo>
                  <a:pt x="103" y="169"/>
                  <a:pt x="103" y="169"/>
                  <a:pt x="103" y="170"/>
                </a:cubicBezTo>
                <a:cubicBezTo>
                  <a:pt x="103" y="170"/>
                  <a:pt x="103" y="170"/>
                  <a:pt x="103" y="170"/>
                </a:cubicBezTo>
                <a:cubicBezTo>
                  <a:pt x="105" y="170"/>
                  <a:pt x="105" y="170"/>
                  <a:pt x="105" y="170"/>
                </a:cubicBezTo>
                <a:cubicBezTo>
                  <a:pt x="105" y="172"/>
                  <a:pt x="105" y="172"/>
                  <a:pt x="105" y="172"/>
                </a:cubicBezTo>
                <a:cubicBezTo>
                  <a:pt x="103" y="172"/>
                  <a:pt x="103" y="172"/>
                  <a:pt x="103" y="172"/>
                </a:cubicBezTo>
                <a:cubicBezTo>
                  <a:pt x="103" y="172"/>
                  <a:pt x="103" y="173"/>
                  <a:pt x="103" y="173"/>
                </a:cubicBezTo>
                <a:cubicBezTo>
                  <a:pt x="103" y="173"/>
                  <a:pt x="103" y="174"/>
                  <a:pt x="103" y="174"/>
                </a:cubicBezTo>
                <a:cubicBezTo>
                  <a:pt x="105" y="174"/>
                  <a:pt x="105" y="174"/>
                  <a:pt x="105" y="174"/>
                </a:cubicBezTo>
                <a:cubicBezTo>
                  <a:pt x="105" y="176"/>
                  <a:pt x="105" y="176"/>
                  <a:pt x="105" y="176"/>
                </a:cubicBezTo>
                <a:cubicBezTo>
                  <a:pt x="103" y="176"/>
                  <a:pt x="103" y="176"/>
                  <a:pt x="103" y="176"/>
                </a:cubicBezTo>
                <a:cubicBezTo>
                  <a:pt x="103" y="176"/>
                  <a:pt x="103" y="176"/>
                  <a:pt x="103" y="176"/>
                </a:cubicBezTo>
                <a:cubicBezTo>
                  <a:pt x="103" y="177"/>
                  <a:pt x="103" y="177"/>
                  <a:pt x="104" y="177"/>
                </a:cubicBezTo>
                <a:cubicBezTo>
                  <a:pt x="105" y="177"/>
                  <a:pt x="105" y="177"/>
                  <a:pt x="105" y="177"/>
                </a:cubicBezTo>
                <a:cubicBezTo>
                  <a:pt x="105" y="179"/>
                  <a:pt x="105" y="179"/>
                  <a:pt x="105" y="179"/>
                </a:cubicBezTo>
                <a:cubicBezTo>
                  <a:pt x="104" y="179"/>
                  <a:pt x="104" y="179"/>
                  <a:pt x="104" y="179"/>
                </a:cubicBezTo>
                <a:cubicBezTo>
                  <a:pt x="103" y="179"/>
                  <a:pt x="103" y="179"/>
                  <a:pt x="103" y="180"/>
                </a:cubicBezTo>
                <a:cubicBezTo>
                  <a:pt x="103" y="180"/>
                  <a:pt x="103" y="180"/>
                  <a:pt x="104" y="180"/>
                </a:cubicBezTo>
                <a:cubicBezTo>
                  <a:pt x="105" y="180"/>
                  <a:pt x="105" y="180"/>
                  <a:pt x="105" y="180"/>
                </a:cubicBezTo>
                <a:cubicBezTo>
                  <a:pt x="105" y="182"/>
                  <a:pt x="105" y="182"/>
                  <a:pt x="105" y="182"/>
                </a:cubicBezTo>
                <a:cubicBezTo>
                  <a:pt x="104" y="182"/>
                  <a:pt x="104" y="182"/>
                  <a:pt x="104" y="182"/>
                </a:cubicBezTo>
                <a:cubicBezTo>
                  <a:pt x="103" y="182"/>
                  <a:pt x="103" y="182"/>
                  <a:pt x="103" y="183"/>
                </a:cubicBezTo>
                <a:cubicBezTo>
                  <a:pt x="103" y="183"/>
                  <a:pt x="103" y="183"/>
                  <a:pt x="104" y="183"/>
                </a:cubicBezTo>
                <a:cubicBezTo>
                  <a:pt x="105" y="183"/>
                  <a:pt x="105" y="183"/>
                  <a:pt x="105" y="183"/>
                </a:cubicBezTo>
                <a:cubicBezTo>
                  <a:pt x="105" y="185"/>
                  <a:pt x="105" y="185"/>
                  <a:pt x="105" y="185"/>
                </a:cubicBezTo>
                <a:cubicBezTo>
                  <a:pt x="104" y="185"/>
                  <a:pt x="104" y="185"/>
                  <a:pt x="104" y="185"/>
                </a:cubicBezTo>
                <a:cubicBezTo>
                  <a:pt x="103" y="185"/>
                  <a:pt x="103" y="186"/>
                  <a:pt x="103" y="186"/>
                </a:cubicBezTo>
                <a:cubicBezTo>
                  <a:pt x="103" y="187"/>
                  <a:pt x="103" y="187"/>
                  <a:pt x="104" y="187"/>
                </a:cubicBezTo>
                <a:cubicBezTo>
                  <a:pt x="105" y="187"/>
                  <a:pt x="105" y="187"/>
                  <a:pt x="105" y="187"/>
                </a:cubicBezTo>
                <a:cubicBezTo>
                  <a:pt x="105" y="189"/>
                  <a:pt x="105" y="189"/>
                  <a:pt x="105" y="189"/>
                </a:cubicBezTo>
                <a:cubicBezTo>
                  <a:pt x="104" y="189"/>
                  <a:pt x="104" y="189"/>
                  <a:pt x="104" y="189"/>
                </a:cubicBezTo>
                <a:cubicBezTo>
                  <a:pt x="103" y="189"/>
                  <a:pt x="103" y="189"/>
                  <a:pt x="103" y="189"/>
                </a:cubicBezTo>
                <a:cubicBezTo>
                  <a:pt x="103" y="190"/>
                  <a:pt x="103" y="190"/>
                  <a:pt x="104" y="190"/>
                </a:cubicBezTo>
                <a:cubicBezTo>
                  <a:pt x="105" y="190"/>
                  <a:pt x="105" y="190"/>
                  <a:pt x="105" y="190"/>
                </a:cubicBezTo>
                <a:cubicBezTo>
                  <a:pt x="105" y="192"/>
                  <a:pt x="105" y="192"/>
                  <a:pt x="105" y="192"/>
                </a:cubicBezTo>
                <a:cubicBezTo>
                  <a:pt x="104" y="192"/>
                  <a:pt x="104" y="192"/>
                  <a:pt x="104" y="192"/>
                </a:cubicBezTo>
                <a:cubicBezTo>
                  <a:pt x="103" y="192"/>
                  <a:pt x="103" y="192"/>
                  <a:pt x="103" y="193"/>
                </a:cubicBezTo>
                <a:cubicBezTo>
                  <a:pt x="103" y="193"/>
                  <a:pt x="103" y="193"/>
                  <a:pt x="104" y="193"/>
                </a:cubicBezTo>
                <a:cubicBezTo>
                  <a:pt x="105" y="193"/>
                  <a:pt x="105" y="193"/>
                  <a:pt x="105" y="193"/>
                </a:cubicBezTo>
                <a:cubicBezTo>
                  <a:pt x="105" y="195"/>
                  <a:pt x="105" y="195"/>
                  <a:pt x="105" y="195"/>
                </a:cubicBezTo>
                <a:cubicBezTo>
                  <a:pt x="104" y="195"/>
                  <a:pt x="104" y="195"/>
                  <a:pt x="104" y="195"/>
                </a:cubicBezTo>
                <a:cubicBezTo>
                  <a:pt x="103" y="195"/>
                  <a:pt x="103" y="196"/>
                  <a:pt x="103" y="196"/>
                </a:cubicBezTo>
                <a:cubicBezTo>
                  <a:pt x="103" y="196"/>
                  <a:pt x="103" y="197"/>
                  <a:pt x="104" y="197"/>
                </a:cubicBezTo>
                <a:cubicBezTo>
                  <a:pt x="105" y="197"/>
                  <a:pt x="105" y="197"/>
                  <a:pt x="105" y="197"/>
                </a:cubicBezTo>
                <a:cubicBezTo>
                  <a:pt x="105" y="199"/>
                  <a:pt x="105" y="199"/>
                  <a:pt x="105" y="199"/>
                </a:cubicBezTo>
                <a:cubicBezTo>
                  <a:pt x="104" y="199"/>
                  <a:pt x="104" y="199"/>
                  <a:pt x="104" y="199"/>
                </a:cubicBezTo>
                <a:cubicBezTo>
                  <a:pt x="103" y="199"/>
                  <a:pt x="103" y="199"/>
                  <a:pt x="103" y="199"/>
                </a:cubicBezTo>
                <a:cubicBezTo>
                  <a:pt x="103" y="199"/>
                  <a:pt x="103" y="200"/>
                  <a:pt x="103" y="200"/>
                </a:cubicBezTo>
                <a:cubicBezTo>
                  <a:pt x="98" y="201"/>
                  <a:pt x="94" y="204"/>
                  <a:pt x="94" y="210"/>
                </a:cubicBezTo>
                <a:cubicBezTo>
                  <a:pt x="94" y="214"/>
                  <a:pt x="94" y="215"/>
                  <a:pt x="95" y="221"/>
                </a:cubicBezTo>
                <a:cubicBezTo>
                  <a:pt x="95" y="226"/>
                  <a:pt x="99" y="231"/>
                  <a:pt x="104" y="232"/>
                </a:cubicBezTo>
                <a:cubicBezTo>
                  <a:pt x="104" y="232"/>
                  <a:pt x="104" y="232"/>
                  <a:pt x="104" y="232"/>
                </a:cubicBezTo>
                <a:cubicBezTo>
                  <a:pt x="104" y="233"/>
                  <a:pt x="104" y="233"/>
                  <a:pt x="104" y="233"/>
                </a:cubicBezTo>
                <a:cubicBezTo>
                  <a:pt x="106" y="233"/>
                  <a:pt x="106" y="233"/>
                  <a:pt x="106" y="233"/>
                </a:cubicBezTo>
                <a:cubicBezTo>
                  <a:pt x="106" y="235"/>
                  <a:pt x="106" y="235"/>
                  <a:pt x="106" y="235"/>
                </a:cubicBezTo>
                <a:cubicBezTo>
                  <a:pt x="104" y="235"/>
                  <a:pt x="104" y="235"/>
                  <a:pt x="104" y="235"/>
                </a:cubicBezTo>
                <a:cubicBezTo>
                  <a:pt x="104" y="235"/>
                  <a:pt x="104" y="235"/>
                  <a:pt x="104" y="236"/>
                </a:cubicBezTo>
                <a:cubicBezTo>
                  <a:pt x="104" y="236"/>
                  <a:pt x="104" y="236"/>
                  <a:pt x="104" y="236"/>
                </a:cubicBezTo>
                <a:cubicBezTo>
                  <a:pt x="106" y="236"/>
                  <a:pt x="106" y="236"/>
                  <a:pt x="106" y="236"/>
                </a:cubicBezTo>
                <a:cubicBezTo>
                  <a:pt x="106" y="238"/>
                  <a:pt x="106" y="238"/>
                  <a:pt x="106" y="238"/>
                </a:cubicBezTo>
                <a:cubicBezTo>
                  <a:pt x="104" y="238"/>
                  <a:pt x="104" y="238"/>
                  <a:pt x="104" y="238"/>
                </a:cubicBezTo>
                <a:cubicBezTo>
                  <a:pt x="104" y="238"/>
                  <a:pt x="104" y="239"/>
                  <a:pt x="104" y="239"/>
                </a:cubicBezTo>
                <a:cubicBezTo>
                  <a:pt x="104" y="239"/>
                  <a:pt x="104" y="240"/>
                  <a:pt x="104" y="240"/>
                </a:cubicBezTo>
                <a:cubicBezTo>
                  <a:pt x="106" y="240"/>
                  <a:pt x="106" y="240"/>
                  <a:pt x="106" y="240"/>
                </a:cubicBezTo>
                <a:cubicBezTo>
                  <a:pt x="106" y="242"/>
                  <a:pt x="106" y="242"/>
                  <a:pt x="106" y="242"/>
                </a:cubicBezTo>
                <a:cubicBezTo>
                  <a:pt x="104" y="242"/>
                  <a:pt x="104" y="242"/>
                  <a:pt x="104" y="242"/>
                </a:cubicBezTo>
                <a:cubicBezTo>
                  <a:pt x="104" y="242"/>
                  <a:pt x="104" y="242"/>
                  <a:pt x="104" y="242"/>
                </a:cubicBezTo>
                <a:cubicBezTo>
                  <a:pt x="104" y="243"/>
                  <a:pt x="104" y="243"/>
                  <a:pt x="104" y="243"/>
                </a:cubicBezTo>
                <a:cubicBezTo>
                  <a:pt x="106" y="243"/>
                  <a:pt x="106" y="243"/>
                  <a:pt x="106" y="243"/>
                </a:cubicBezTo>
                <a:cubicBezTo>
                  <a:pt x="106" y="245"/>
                  <a:pt x="106" y="245"/>
                  <a:pt x="106" y="245"/>
                </a:cubicBezTo>
                <a:cubicBezTo>
                  <a:pt x="104" y="245"/>
                  <a:pt x="104" y="245"/>
                  <a:pt x="104" y="245"/>
                </a:cubicBezTo>
                <a:cubicBezTo>
                  <a:pt x="104" y="245"/>
                  <a:pt x="104" y="245"/>
                  <a:pt x="104" y="246"/>
                </a:cubicBezTo>
                <a:cubicBezTo>
                  <a:pt x="104" y="246"/>
                  <a:pt x="104" y="246"/>
                  <a:pt x="104" y="246"/>
                </a:cubicBezTo>
                <a:cubicBezTo>
                  <a:pt x="106" y="246"/>
                  <a:pt x="106" y="246"/>
                  <a:pt x="106" y="246"/>
                </a:cubicBezTo>
                <a:cubicBezTo>
                  <a:pt x="106" y="248"/>
                  <a:pt x="106" y="248"/>
                  <a:pt x="106" y="248"/>
                </a:cubicBezTo>
                <a:cubicBezTo>
                  <a:pt x="104" y="248"/>
                  <a:pt x="104" y="248"/>
                  <a:pt x="104" y="248"/>
                </a:cubicBezTo>
                <a:cubicBezTo>
                  <a:pt x="104" y="248"/>
                  <a:pt x="104" y="249"/>
                  <a:pt x="104" y="249"/>
                </a:cubicBezTo>
                <a:cubicBezTo>
                  <a:pt x="104" y="249"/>
                  <a:pt x="104" y="250"/>
                  <a:pt x="104" y="250"/>
                </a:cubicBezTo>
                <a:cubicBezTo>
                  <a:pt x="106" y="250"/>
                  <a:pt x="106" y="250"/>
                  <a:pt x="106" y="250"/>
                </a:cubicBezTo>
                <a:cubicBezTo>
                  <a:pt x="106" y="252"/>
                  <a:pt x="106" y="252"/>
                  <a:pt x="106" y="252"/>
                </a:cubicBezTo>
                <a:cubicBezTo>
                  <a:pt x="104" y="252"/>
                  <a:pt x="104" y="252"/>
                  <a:pt x="104" y="252"/>
                </a:cubicBezTo>
                <a:cubicBezTo>
                  <a:pt x="104" y="252"/>
                  <a:pt x="104" y="252"/>
                  <a:pt x="104" y="252"/>
                </a:cubicBezTo>
                <a:cubicBezTo>
                  <a:pt x="104" y="253"/>
                  <a:pt x="104" y="253"/>
                  <a:pt x="105" y="253"/>
                </a:cubicBezTo>
                <a:cubicBezTo>
                  <a:pt x="106" y="253"/>
                  <a:pt x="106" y="253"/>
                  <a:pt x="106" y="253"/>
                </a:cubicBezTo>
                <a:cubicBezTo>
                  <a:pt x="106" y="255"/>
                  <a:pt x="106" y="255"/>
                  <a:pt x="106" y="255"/>
                </a:cubicBezTo>
                <a:cubicBezTo>
                  <a:pt x="105" y="255"/>
                  <a:pt x="105" y="255"/>
                  <a:pt x="105" y="255"/>
                </a:cubicBezTo>
                <a:cubicBezTo>
                  <a:pt x="104" y="255"/>
                  <a:pt x="104" y="255"/>
                  <a:pt x="104" y="256"/>
                </a:cubicBezTo>
                <a:cubicBezTo>
                  <a:pt x="104" y="256"/>
                  <a:pt x="104" y="256"/>
                  <a:pt x="105" y="256"/>
                </a:cubicBezTo>
                <a:cubicBezTo>
                  <a:pt x="106" y="256"/>
                  <a:pt x="106" y="256"/>
                  <a:pt x="106" y="256"/>
                </a:cubicBezTo>
                <a:cubicBezTo>
                  <a:pt x="106" y="257"/>
                  <a:pt x="106" y="257"/>
                  <a:pt x="106" y="257"/>
                </a:cubicBezTo>
                <a:cubicBezTo>
                  <a:pt x="98" y="257"/>
                  <a:pt x="98" y="257"/>
                  <a:pt x="98" y="257"/>
                </a:cubicBezTo>
                <a:cubicBezTo>
                  <a:pt x="98" y="260"/>
                  <a:pt x="98" y="260"/>
                  <a:pt x="98" y="260"/>
                </a:cubicBezTo>
                <a:cubicBezTo>
                  <a:pt x="61" y="260"/>
                  <a:pt x="61" y="260"/>
                  <a:pt x="61" y="260"/>
                </a:cubicBezTo>
                <a:cubicBezTo>
                  <a:pt x="58" y="260"/>
                  <a:pt x="56" y="261"/>
                  <a:pt x="56" y="262"/>
                </a:cubicBezTo>
                <a:cubicBezTo>
                  <a:pt x="56" y="263"/>
                  <a:pt x="56" y="263"/>
                  <a:pt x="56" y="263"/>
                </a:cubicBezTo>
                <a:cubicBezTo>
                  <a:pt x="56" y="264"/>
                  <a:pt x="58" y="265"/>
                  <a:pt x="61" y="265"/>
                </a:cubicBezTo>
                <a:cubicBezTo>
                  <a:pt x="98" y="264"/>
                  <a:pt x="98" y="264"/>
                  <a:pt x="98" y="264"/>
                </a:cubicBezTo>
                <a:cubicBezTo>
                  <a:pt x="98" y="266"/>
                  <a:pt x="98" y="266"/>
                  <a:pt x="98" y="266"/>
                </a:cubicBezTo>
                <a:cubicBezTo>
                  <a:pt x="105" y="275"/>
                  <a:pt x="105" y="275"/>
                  <a:pt x="105" y="275"/>
                </a:cubicBezTo>
                <a:cubicBezTo>
                  <a:pt x="124" y="275"/>
                  <a:pt x="124" y="275"/>
                  <a:pt x="124" y="275"/>
                </a:cubicBezTo>
                <a:cubicBezTo>
                  <a:pt x="131" y="266"/>
                  <a:pt x="131" y="266"/>
                  <a:pt x="131" y="266"/>
                </a:cubicBezTo>
                <a:cubicBezTo>
                  <a:pt x="131" y="264"/>
                  <a:pt x="131" y="264"/>
                  <a:pt x="131" y="264"/>
                </a:cubicBezTo>
                <a:cubicBezTo>
                  <a:pt x="167" y="264"/>
                  <a:pt x="167" y="264"/>
                  <a:pt x="167" y="264"/>
                </a:cubicBezTo>
                <a:cubicBezTo>
                  <a:pt x="170" y="263"/>
                  <a:pt x="173" y="263"/>
                  <a:pt x="173" y="262"/>
                </a:cubicBezTo>
                <a:cubicBezTo>
                  <a:pt x="172" y="260"/>
                  <a:pt x="172" y="260"/>
                  <a:pt x="172" y="260"/>
                </a:cubicBezTo>
                <a:cubicBezTo>
                  <a:pt x="172" y="259"/>
                  <a:pt x="170" y="259"/>
                  <a:pt x="167" y="259"/>
                </a:cubicBezTo>
                <a:cubicBezTo>
                  <a:pt x="131" y="259"/>
                  <a:pt x="131" y="259"/>
                  <a:pt x="131" y="259"/>
                </a:cubicBezTo>
                <a:cubicBezTo>
                  <a:pt x="131" y="257"/>
                  <a:pt x="131" y="257"/>
                  <a:pt x="131" y="257"/>
                </a:cubicBezTo>
                <a:cubicBezTo>
                  <a:pt x="121" y="257"/>
                  <a:pt x="121" y="257"/>
                  <a:pt x="121" y="257"/>
                </a:cubicBezTo>
                <a:cubicBezTo>
                  <a:pt x="121" y="256"/>
                  <a:pt x="121" y="256"/>
                  <a:pt x="121" y="256"/>
                </a:cubicBezTo>
                <a:cubicBezTo>
                  <a:pt x="123" y="256"/>
                  <a:pt x="123" y="256"/>
                  <a:pt x="123" y="256"/>
                </a:cubicBezTo>
                <a:cubicBezTo>
                  <a:pt x="123" y="256"/>
                  <a:pt x="124" y="256"/>
                  <a:pt x="124" y="255"/>
                </a:cubicBezTo>
                <a:cubicBezTo>
                  <a:pt x="124" y="255"/>
                  <a:pt x="123" y="255"/>
                  <a:pt x="123" y="255"/>
                </a:cubicBezTo>
                <a:cubicBezTo>
                  <a:pt x="120" y="255"/>
                  <a:pt x="120" y="255"/>
                  <a:pt x="120" y="255"/>
                </a:cubicBezTo>
                <a:cubicBezTo>
                  <a:pt x="120" y="253"/>
                  <a:pt x="120" y="253"/>
                  <a:pt x="120" y="253"/>
                </a:cubicBezTo>
                <a:cubicBezTo>
                  <a:pt x="123" y="253"/>
                  <a:pt x="123" y="253"/>
                  <a:pt x="123" y="253"/>
                </a:cubicBezTo>
                <a:cubicBezTo>
                  <a:pt x="123" y="253"/>
                  <a:pt x="123" y="252"/>
                  <a:pt x="123" y="252"/>
                </a:cubicBezTo>
                <a:cubicBezTo>
                  <a:pt x="123" y="252"/>
                  <a:pt x="123" y="251"/>
                  <a:pt x="123" y="251"/>
                </a:cubicBezTo>
                <a:cubicBezTo>
                  <a:pt x="120" y="251"/>
                  <a:pt x="120" y="251"/>
                  <a:pt x="120" y="251"/>
                </a:cubicBezTo>
                <a:cubicBezTo>
                  <a:pt x="120" y="249"/>
                  <a:pt x="120" y="249"/>
                  <a:pt x="120" y="249"/>
                </a:cubicBezTo>
                <a:cubicBezTo>
                  <a:pt x="123" y="249"/>
                  <a:pt x="123" y="249"/>
                  <a:pt x="123" y="249"/>
                </a:cubicBezTo>
                <a:cubicBezTo>
                  <a:pt x="123" y="249"/>
                  <a:pt x="123" y="249"/>
                  <a:pt x="123" y="249"/>
                </a:cubicBezTo>
                <a:cubicBezTo>
                  <a:pt x="123" y="248"/>
                  <a:pt x="123" y="248"/>
                  <a:pt x="123" y="248"/>
                </a:cubicBezTo>
                <a:cubicBezTo>
                  <a:pt x="120" y="248"/>
                  <a:pt x="120" y="248"/>
                  <a:pt x="120" y="248"/>
                </a:cubicBezTo>
                <a:cubicBezTo>
                  <a:pt x="120" y="246"/>
                  <a:pt x="120" y="246"/>
                  <a:pt x="120" y="246"/>
                </a:cubicBezTo>
                <a:cubicBezTo>
                  <a:pt x="123" y="246"/>
                  <a:pt x="123" y="246"/>
                  <a:pt x="123" y="246"/>
                </a:cubicBezTo>
                <a:cubicBezTo>
                  <a:pt x="123" y="246"/>
                  <a:pt x="123" y="246"/>
                  <a:pt x="123" y="245"/>
                </a:cubicBezTo>
                <a:cubicBezTo>
                  <a:pt x="123" y="245"/>
                  <a:pt x="123" y="245"/>
                  <a:pt x="123" y="245"/>
                </a:cubicBezTo>
                <a:cubicBezTo>
                  <a:pt x="120" y="245"/>
                  <a:pt x="120" y="245"/>
                  <a:pt x="120" y="245"/>
                </a:cubicBezTo>
                <a:cubicBezTo>
                  <a:pt x="120" y="243"/>
                  <a:pt x="120" y="243"/>
                  <a:pt x="120" y="243"/>
                </a:cubicBezTo>
                <a:cubicBezTo>
                  <a:pt x="123" y="243"/>
                  <a:pt x="123" y="243"/>
                  <a:pt x="123" y="243"/>
                </a:cubicBezTo>
                <a:cubicBezTo>
                  <a:pt x="123" y="243"/>
                  <a:pt x="123" y="242"/>
                  <a:pt x="123" y="242"/>
                </a:cubicBezTo>
                <a:cubicBezTo>
                  <a:pt x="123" y="242"/>
                  <a:pt x="123" y="241"/>
                  <a:pt x="123" y="241"/>
                </a:cubicBezTo>
                <a:cubicBezTo>
                  <a:pt x="120" y="241"/>
                  <a:pt x="120" y="241"/>
                  <a:pt x="120" y="241"/>
                </a:cubicBezTo>
                <a:cubicBezTo>
                  <a:pt x="120" y="240"/>
                  <a:pt x="120" y="240"/>
                  <a:pt x="120" y="240"/>
                </a:cubicBezTo>
                <a:cubicBezTo>
                  <a:pt x="123" y="239"/>
                  <a:pt x="123" y="239"/>
                  <a:pt x="123" y="239"/>
                </a:cubicBezTo>
                <a:cubicBezTo>
                  <a:pt x="123" y="239"/>
                  <a:pt x="123" y="239"/>
                  <a:pt x="123" y="239"/>
                </a:cubicBezTo>
                <a:cubicBezTo>
                  <a:pt x="123" y="238"/>
                  <a:pt x="123" y="238"/>
                  <a:pt x="123" y="238"/>
                </a:cubicBezTo>
                <a:cubicBezTo>
                  <a:pt x="120" y="238"/>
                  <a:pt x="120" y="238"/>
                  <a:pt x="120" y="238"/>
                </a:cubicBezTo>
                <a:cubicBezTo>
                  <a:pt x="120" y="236"/>
                  <a:pt x="120" y="236"/>
                  <a:pt x="120" y="236"/>
                </a:cubicBezTo>
                <a:cubicBezTo>
                  <a:pt x="123" y="236"/>
                  <a:pt x="123" y="236"/>
                  <a:pt x="123" y="236"/>
                </a:cubicBezTo>
                <a:cubicBezTo>
                  <a:pt x="123" y="236"/>
                  <a:pt x="123" y="236"/>
                  <a:pt x="123" y="236"/>
                </a:cubicBezTo>
                <a:cubicBezTo>
                  <a:pt x="123" y="235"/>
                  <a:pt x="123" y="235"/>
                  <a:pt x="123" y="235"/>
                </a:cubicBezTo>
                <a:cubicBezTo>
                  <a:pt x="120" y="235"/>
                  <a:pt x="120" y="235"/>
                  <a:pt x="120" y="235"/>
                </a:cubicBezTo>
                <a:cubicBezTo>
                  <a:pt x="120" y="233"/>
                  <a:pt x="120" y="233"/>
                  <a:pt x="120" y="233"/>
                </a:cubicBezTo>
                <a:cubicBezTo>
                  <a:pt x="123" y="233"/>
                  <a:pt x="123" y="233"/>
                  <a:pt x="123" y="233"/>
                </a:cubicBezTo>
                <a:cubicBezTo>
                  <a:pt x="123" y="233"/>
                  <a:pt x="123" y="233"/>
                  <a:pt x="123" y="232"/>
                </a:cubicBezTo>
                <a:cubicBezTo>
                  <a:pt x="123" y="232"/>
                  <a:pt x="123" y="232"/>
                  <a:pt x="123" y="232"/>
                </a:cubicBezTo>
                <a:cubicBezTo>
                  <a:pt x="140" y="232"/>
                  <a:pt x="169" y="231"/>
                  <a:pt x="217" y="231"/>
                </a:cubicBezTo>
                <a:cubicBezTo>
                  <a:pt x="291" y="230"/>
                  <a:pt x="291" y="182"/>
                  <a:pt x="291" y="170"/>
                </a:cubicBezTo>
                <a:close/>
              </a:path>
            </a:pathLst>
          </a:custGeom>
          <a:solidFill>
            <a:srgbClr val="FFFFFF"/>
          </a:solidFill>
          <a:ln>
            <a:noFill/>
          </a:ln>
        </p:spPr>
        <p:txBody>
          <a:bodyPr vert="horz" wrap="square" lIns="82272" tIns="41137" rIns="82272" bIns="41137" numCol="1" anchor="t" anchorCtr="0" compatLnSpc="1">
            <a:prstTxWarp prst="textNoShape">
              <a:avLst/>
            </a:prstTxWarp>
          </a:bodyPr>
          <a:lstStyle/>
          <a:p>
            <a:pPr defTabSz="931494" fontAlgn="base">
              <a:spcBef>
                <a:spcPct val="0"/>
              </a:spcBef>
              <a:spcAft>
                <a:spcPct val="0"/>
              </a:spcAft>
            </a:pPr>
            <a:endParaRPr lang="en-US" sz="1599">
              <a:solidFill>
                <a:srgbClr val="505050"/>
              </a:solidFill>
              <a:ea typeface="MS PGothic" panose="020B0600070205080204" pitchFamily="34" charset="-128"/>
            </a:endParaRPr>
          </a:p>
        </p:txBody>
      </p:sp>
      <p:sp>
        <p:nvSpPr>
          <p:cNvPr id="3" name="Rectangle 2"/>
          <p:cNvSpPr/>
          <p:nvPr/>
        </p:nvSpPr>
        <p:spPr bwMode="auto">
          <a:xfrm>
            <a:off x="4978369" y="2802375"/>
            <a:ext cx="1049436" cy="36130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4" name="Freeform 108"/>
          <p:cNvSpPr>
            <a:spLocks noEditPoints="1"/>
          </p:cNvSpPr>
          <p:nvPr/>
        </p:nvSpPr>
        <p:spPr bwMode="black">
          <a:xfrm>
            <a:off x="5465576" y="2834681"/>
            <a:ext cx="257400" cy="286451"/>
          </a:xfrm>
          <a:custGeom>
            <a:avLst/>
            <a:gdLst>
              <a:gd name="T0" fmla="*/ 29 w 70"/>
              <a:gd name="T1" fmla="*/ 9 h 78"/>
              <a:gd name="T2" fmla="*/ 9 w 70"/>
              <a:gd name="T3" fmla="*/ 6 h 78"/>
              <a:gd name="T4" fmla="*/ 5 w 70"/>
              <a:gd name="T5" fmla="*/ 26 h 78"/>
              <a:gd name="T6" fmla="*/ 29 w 70"/>
              <a:gd name="T7" fmla="*/ 9 h 78"/>
              <a:gd name="T8" fmla="*/ 50 w 70"/>
              <a:gd name="T9" fmla="*/ 49 h 78"/>
              <a:gd name="T10" fmla="*/ 54 w 70"/>
              <a:gd name="T11" fmla="*/ 46 h 78"/>
              <a:gd name="T12" fmla="*/ 50 w 70"/>
              <a:gd name="T13" fmla="*/ 42 h 78"/>
              <a:gd name="T14" fmla="*/ 40 w 70"/>
              <a:gd name="T15" fmla="*/ 42 h 78"/>
              <a:gd name="T16" fmla="*/ 40 w 70"/>
              <a:gd name="T17" fmla="*/ 29 h 78"/>
              <a:gd name="T18" fmla="*/ 36 w 70"/>
              <a:gd name="T19" fmla="*/ 25 h 78"/>
              <a:gd name="T20" fmla="*/ 33 w 70"/>
              <a:gd name="T21" fmla="*/ 29 h 78"/>
              <a:gd name="T22" fmla="*/ 33 w 70"/>
              <a:gd name="T23" fmla="*/ 46 h 78"/>
              <a:gd name="T24" fmla="*/ 36 w 70"/>
              <a:gd name="T25" fmla="*/ 49 h 78"/>
              <a:gd name="T26" fmla="*/ 50 w 70"/>
              <a:gd name="T27" fmla="*/ 49 h 78"/>
              <a:gd name="T28" fmla="*/ 36 w 70"/>
              <a:gd name="T29" fmla="*/ 20 h 78"/>
              <a:gd name="T30" fmla="*/ 62 w 70"/>
              <a:gd name="T31" fmla="*/ 46 h 78"/>
              <a:gd name="T32" fmla="*/ 36 w 70"/>
              <a:gd name="T33" fmla="*/ 71 h 78"/>
              <a:gd name="T34" fmla="*/ 11 w 70"/>
              <a:gd name="T35" fmla="*/ 46 h 78"/>
              <a:gd name="T36" fmla="*/ 36 w 70"/>
              <a:gd name="T37" fmla="*/ 20 h 78"/>
              <a:gd name="T38" fmla="*/ 36 w 70"/>
              <a:gd name="T39" fmla="*/ 78 h 78"/>
              <a:gd name="T40" fmla="*/ 69 w 70"/>
              <a:gd name="T41" fmla="*/ 46 h 78"/>
              <a:gd name="T42" fmla="*/ 36 w 70"/>
              <a:gd name="T43" fmla="*/ 13 h 78"/>
              <a:gd name="T44" fmla="*/ 4 w 70"/>
              <a:gd name="T45" fmla="*/ 46 h 78"/>
              <a:gd name="T46" fmla="*/ 36 w 70"/>
              <a:gd name="T47" fmla="*/ 78 h 78"/>
              <a:gd name="T48" fmla="*/ 42 w 70"/>
              <a:gd name="T49" fmla="*/ 9 h 78"/>
              <a:gd name="T50" fmla="*/ 62 w 70"/>
              <a:gd name="T51" fmla="*/ 6 h 78"/>
              <a:gd name="T52" fmla="*/ 67 w 70"/>
              <a:gd name="T53" fmla="*/ 24 h 78"/>
              <a:gd name="T54" fmla="*/ 42 w 70"/>
              <a:gd name="T55" fmla="*/ 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78">
                <a:moveTo>
                  <a:pt x="29" y="9"/>
                </a:moveTo>
                <a:cubicBezTo>
                  <a:pt x="24" y="3"/>
                  <a:pt x="17" y="0"/>
                  <a:pt x="9" y="6"/>
                </a:cubicBezTo>
                <a:cubicBezTo>
                  <a:pt x="0" y="11"/>
                  <a:pt x="0" y="19"/>
                  <a:pt x="5" y="26"/>
                </a:cubicBezTo>
                <a:cubicBezTo>
                  <a:pt x="10" y="17"/>
                  <a:pt x="19" y="11"/>
                  <a:pt x="29" y="9"/>
                </a:cubicBezTo>
                <a:moveTo>
                  <a:pt x="50" y="49"/>
                </a:moveTo>
                <a:cubicBezTo>
                  <a:pt x="52" y="49"/>
                  <a:pt x="54" y="48"/>
                  <a:pt x="54" y="46"/>
                </a:cubicBezTo>
                <a:cubicBezTo>
                  <a:pt x="54" y="44"/>
                  <a:pt x="52" y="42"/>
                  <a:pt x="50" y="42"/>
                </a:cubicBezTo>
                <a:cubicBezTo>
                  <a:pt x="40" y="42"/>
                  <a:pt x="40" y="42"/>
                  <a:pt x="40" y="42"/>
                </a:cubicBezTo>
                <a:cubicBezTo>
                  <a:pt x="40" y="29"/>
                  <a:pt x="40" y="29"/>
                  <a:pt x="40" y="29"/>
                </a:cubicBezTo>
                <a:cubicBezTo>
                  <a:pt x="40" y="27"/>
                  <a:pt x="38" y="25"/>
                  <a:pt x="36" y="25"/>
                </a:cubicBezTo>
                <a:cubicBezTo>
                  <a:pt x="34" y="25"/>
                  <a:pt x="33" y="27"/>
                  <a:pt x="33" y="29"/>
                </a:cubicBezTo>
                <a:cubicBezTo>
                  <a:pt x="33" y="46"/>
                  <a:pt x="33" y="46"/>
                  <a:pt x="33" y="46"/>
                </a:cubicBezTo>
                <a:cubicBezTo>
                  <a:pt x="33" y="48"/>
                  <a:pt x="34" y="49"/>
                  <a:pt x="36" y="49"/>
                </a:cubicBezTo>
                <a:lnTo>
                  <a:pt x="50" y="49"/>
                </a:lnTo>
                <a:close/>
                <a:moveTo>
                  <a:pt x="36" y="20"/>
                </a:moveTo>
                <a:cubicBezTo>
                  <a:pt x="50" y="20"/>
                  <a:pt x="62" y="32"/>
                  <a:pt x="62" y="46"/>
                </a:cubicBezTo>
                <a:cubicBezTo>
                  <a:pt x="62" y="60"/>
                  <a:pt x="50" y="71"/>
                  <a:pt x="36" y="71"/>
                </a:cubicBezTo>
                <a:cubicBezTo>
                  <a:pt x="22" y="71"/>
                  <a:pt x="11" y="60"/>
                  <a:pt x="11" y="46"/>
                </a:cubicBezTo>
                <a:cubicBezTo>
                  <a:pt x="11" y="32"/>
                  <a:pt x="22" y="20"/>
                  <a:pt x="36" y="20"/>
                </a:cubicBezTo>
                <a:moveTo>
                  <a:pt x="36" y="78"/>
                </a:moveTo>
                <a:cubicBezTo>
                  <a:pt x="54" y="78"/>
                  <a:pt x="69" y="64"/>
                  <a:pt x="69" y="46"/>
                </a:cubicBezTo>
                <a:cubicBezTo>
                  <a:pt x="69" y="28"/>
                  <a:pt x="54" y="13"/>
                  <a:pt x="36" y="13"/>
                </a:cubicBezTo>
                <a:cubicBezTo>
                  <a:pt x="18" y="13"/>
                  <a:pt x="4" y="28"/>
                  <a:pt x="4" y="46"/>
                </a:cubicBezTo>
                <a:cubicBezTo>
                  <a:pt x="4" y="64"/>
                  <a:pt x="18" y="78"/>
                  <a:pt x="36" y="78"/>
                </a:cubicBezTo>
                <a:moveTo>
                  <a:pt x="42" y="9"/>
                </a:moveTo>
                <a:cubicBezTo>
                  <a:pt x="47" y="3"/>
                  <a:pt x="54" y="0"/>
                  <a:pt x="62" y="6"/>
                </a:cubicBezTo>
                <a:cubicBezTo>
                  <a:pt x="70" y="11"/>
                  <a:pt x="70" y="18"/>
                  <a:pt x="67" y="24"/>
                </a:cubicBezTo>
                <a:cubicBezTo>
                  <a:pt x="61" y="16"/>
                  <a:pt x="52" y="10"/>
                  <a:pt x="42" y="9"/>
                </a:cubicBezTo>
              </a:path>
            </a:pathLst>
          </a:custGeom>
          <a:solidFill>
            <a:srgbClr val="FFFFFF"/>
          </a:solidFill>
          <a:ln>
            <a:noFill/>
          </a:ln>
          <a:extLst/>
        </p:spPr>
        <p:txBody>
          <a:bodyPr vert="horz" wrap="square" lIns="91403" tIns="45702" rIns="91403" bIns="45702" numCol="1" anchor="t" anchorCtr="0" compatLnSpc="1">
            <a:prstTxWarp prst="textNoShape">
              <a:avLst/>
            </a:prstTxWarp>
          </a:bodyPr>
          <a:lstStyle/>
          <a:p>
            <a:pPr defTabSz="931494" fontAlgn="base">
              <a:spcBef>
                <a:spcPct val="0"/>
              </a:spcBef>
              <a:spcAft>
                <a:spcPct val="0"/>
              </a:spcAft>
            </a:pPr>
            <a:endParaRPr lang="en-US" sz="1799">
              <a:solidFill>
                <a:srgbClr val="505050"/>
              </a:solidFill>
              <a:ea typeface="MS PGothic" panose="020B0600070205080204" pitchFamily="34" charset="-128"/>
            </a:endParaRPr>
          </a:p>
        </p:txBody>
      </p:sp>
    </p:spTree>
    <p:extLst>
      <p:ext uri="{BB962C8B-B14F-4D97-AF65-F5344CB8AC3E}">
        <p14:creationId xmlns:p14="http://schemas.microsoft.com/office/powerpoint/2010/main" val="397099374"/>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a:t>
            </a:r>
            <a:r>
              <a:rPr lang="en-US" dirty="0" smtClean="0"/>
              <a:t>of SC Advisor as an Attached Service</a:t>
            </a:r>
            <a:endParaRPr lang="en-US" dirty="0"/>
          </a:p>
        </p:txBody>
      </p:sp>
      <p:grpSp>
        <p:nvGrpSpPr>
          <p:cNvPr id="30" name="Group 29"/>
          <p:cNvGrpSpPr/>
          <p:nvPr/>
        </p:nvGrpSpPr>
        <p:grpSpPr>
          <a:xfrm>
            <a:off x="7894715" y="2005780"/>
            <a:ext cx="3349332" cy="3219256"/>
            <a:chOff x="7983965" y="2852366"/>
            <a:chExt cx="3269056" cy="3189503"/>
          </a:xfrm>
        </p:grpSpPr>
        <p:sp>
          <p:nvSpPr>
            <p:cNvPr id="33" name="Rectangle 32"/>
            <p:cNvSpPr/>
            <p:nvPr/>
          </p:nvSpPr>
          <p:spPr bwMode="gray">
            <a:xfrm>
              <a:off x="7983965" y="2852366"/>
              <a:ext cx="3269056" cy="318950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b" anchorCtr="0" forceAA="0" compatLnSpc="1">
              <a:prstTxWarp prst="textNoShape">
                <a:avLst/>
              </a:prstTxWarp>
              <a:noAutofit/>
            </a:bodyPr>
            <a:lstStyle/>
            <a:p>
              <a:pPr defTabSz="931920" fontAlgn="base">
                <a:spcBef>
                  <a:spcPct val="0"/>
                </a:spcBef>
                <a:spcAft>
                  <a:spcPct val="0"/>
                </a:spcAft>
              </a:pPr>
              <a:r>
                <a:rPr lang="en-US" altLang="zh-CN" sz="1599" dirty="0">
                  <a:solidFill>
                    <a:srgbClr val="FFFFFF"/>
                  </a:solidFill>
                </a:rPr>
                <a:t>LEVERAGE OM’S NOTIFICATION, TICKETING INTEGRATION AND USER ROLE CAPABILITIES</a:t>
              </a:r>
            </a:p>
          </p:txBody>
        </p:sp>
        <p:sp>
          <p:nvSpPr>
            <p:cNvPr id="32" name="Freeform 35"/>
            <p:cNvSpPr>
              <a:spLocks/>
            </p:cNvSpPr>
            <p:nvPr/>
          </p:nvSpPr>
          <p:spPr bwMode="black">
            <a:xfrm>
              <a:off x="9065228" y="3753448"/>
              <a:ext cx="1064548" cy="958943"/>
            </a:xfrm>
            <a:custGeom>
              <a:avLst/>
              <a:gdLst>
                <a:gd name="T0" fmla="*/ 120 w 191"/>
                <a:gd name="T1" fmla="*/ 32 h 197"/>
                <a:gd name="T2" fmla="*/ 83 w 191"/>
                <a:gd name="T3" fmla="*/ 3 h 197"/>
                <a:gd name="T4" fmla="*/ 47 w 191"/>
                <a:gd name="T5" fmla="*/ 5 h 197"/>
                <a:gd name="T6" fmla="*/ 44 w 191"/>
                <a:gd name="T7" fmla="*/ 27 h 197"/>
                <a:gd name="T8" fmla="*/ 40 w 191"/>
                <a:gd name="T9" fmla="*/ 29 h 197"/>
                <a:gd name="T10" fmla="*/ 40 w 191"/>
                <a:gd name="T11" fmla="*/ 33 h 197"/>
                <a:gd name="T12" fmla="*/ 45 w 191"/>
                <a:gd name="T13" fmla="*/ 40 h 197"/>
                <a:gd name="T14" fmla="*/ 88 w 191"/>
                <a:gd name="T15" fmla="*/ 44 h 197"/>
                <a:gd name="T16" fmla="*/ 118 w 191"/>
                <a:gd name="T17" fmla="*/ 113 h 197"/>
                <a:gd name="T18" fmla="*/ 144 w 191"/>
                <a:gd name="T19" fmla="*/ 129 h 197"/>
                <a:gd name="T20" fmla="*/ 112 w 191"/>
                <a:gd name="T21" fmla="*/ 109 h 197"/>
                <a:gd name="T22" fmla="*/ 65 w 191"/>
                <a:gd name="T23" fmla="*/ 115 h 197"/>
                <a:gd name="T24" fmla="*/ 0 w 191"/>
                <a:gd name="T25" fmla="*/ 116 h 197"/>
                <a:gd name="T26" fmla="*/ 26 w 191"/>
                <a:gd name="T27" fmla="*/ 174 h 197"/>
                <a:gd name="T28" fmla="*/ 61 w 191"/>
                <a:gd name="T29" fmla="*/ 136 h 197"/>
                <a:gd name="T30" fmla="*/ 57 w 191"/>
                <a:gd name="T31" fmla="*/ 148 h 197"/>
                <a:gd name="T32" fmla="*/ 126 w 191"/>
                <a:gd name="T33" fmla="*/ 140 h 197"/>
                <a:gd name="T34" fmla="*/ 55 w 191"/>
                <a:gd name="T35" fmla="*/ 153 h 197"/>
                <a:gd name="T36" fmla="*/ 30 w 191"/>
                <a:gd name="T37" fmla="*/ 180 h 197"/>
                <a:gd name="T38" fmla="*/ 32 w 191"/>
                <a:gd name="T39" fmla="*/ 182 h 197"/>
                <a:gd name="T40" fmla="*/ 180 w 191"/>
                <a:gd name="T41" fmla="*/ 159 h 197"/>
                <a:gd name="T42" fmla="*/ 185 w 191"/>
                <a:gd name="T43" fmla="*/ 129 h 197"/>
                <a:gd name="T44" fmla="*/ 120 w 191"/>
                <a:gd name="T45" fmla="*/ 3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197">
                  <a:moveTo>
                    <a:pt x="120" y="32"/>
                  </a:moveTo>
                  <a:cubicBezTo>
                    <a:pt x="112" y="23"/>
                    <a:pt x="99" y="9"/>
                    <a:pt x="83" y="3"/>
                  </a:cubicBezTo>
                  <a:cubicBezTo>
                    <a:pt x="72" y="0"/>
                    <a:pt x="47" y="5"/>
                    <a:pt x="47" y="5"/>
                  </a:cubicBezTo>
                  <a:cubicBezTo>
                    <a:pt x="44" y="27"/>
                    <a:pt x="44" y="27"/>
                    <a:pt x="44" y="27"/>
                  </a:cubicBezTo>
                  <a:cubicBezTo>
                    <a:pt x="40" y="29"/>
                    <a:pt x="40" y="29"/>
                    <a:pt x="40" y="29"/>
                  </a:cubicBezTo>
                  <a:cubicBezTo>
                    <a:pt x="40" y="33"/>
                    <a:pt x="40" y="33"/>
                    <a:pt x="40" y="33"/>
                  </a:cubicBezTo>
                  <a:cubicBezTo>
                    <a:pt x="40" y="33"/>
                    <a:pt x="40" y="37"/>
                    <a:pt x="45" y="40"/>
                  </a:cubicBezTo>
                  <a:cubicBezTo>
                    <a:pt x="50" y="42"/>
                    <a:pt x="73" y="53"/>
                    <a:pt x="88" y="44"/>
                  </a:cubicBezTo>
                  <a:cubicBezTo>
                    <a:pt x="118" y="60"/>
                    <a:pt x="105" y="91"/>
                    <a:pt x="118" y="113"/>
                  </a:cubicBezTo>
                  <a:cubicBezTo>
                    <a:pt x="123" y="120"/>
                    <a:pt x="131" y="127"/>
                    <a:pt x="144" y="129"/>
                  </a:cubicBezTo>
                  <a:cubicBezTo>
                    <a:pt x="144" y="129"/>
                    <a:pt x="115" y="131"/>
                    <a:pt x="112" y="109"/>
                  </a:cubicBezTo>
                  <a:cubicBezTo>
                    <a:pt x="101" y="104"/>
                    <a:pt x="82" y="99"/>
                    <a:pt x="65" y="115"/>
                  </a:cubicBezTo>
                  <a:cubicBezTo>
                    <a:pt x="51" y="100"/>
                    <a:pt x="14" y="100"/>
                    <a:pt x="0" y="116"/>
                  </a:cubicBezTo>
                  <a:cubicBezTo>
                    <a:pt x="6" y="141"/>
                    <a:pt x="18" y="163"/>
                    <a:pt x="26" y="174"/>
                  </a:cubicBezTo>
                  <a:cubicBezTo>
                    <a:pt x="52" y="156"/>
                    <a:pt x="61" y="136"/>
                    <a:pt x="61" y="136"/>
                  </a:cubicBezTo>
                  <a:cubicBezTo>
                    <a:pt x="60" y="140"/>
                    <a:pt x="59" y="144"/>
                    <a:pt x="57" y="148"/>
                  </a:cubicBezTo>
                  <a:cubicBezTo>
                    <a:pt x="103" y="167"/>
                    <a:pt x="126" y="140"/>
                    <a:pt x="126" y="140"/>
                  </a:cubicBezTo>
                  <a:cubicBezTo>
                    <a:pt x="107" y="171"/>
                    <a:pt x="63" y="157"/>
                    <a:pt x="55" y="153"/>
                  </a:cubicBezTo>
                  <a:cubicBezTo>
                    <a:pt x="48" y="166"/>
                    <a:pt x="38" y="175"/>
                    <a:pt x="30" y="180"/>
                  </a:cubicBezTo>
                  <a:cubicBezTo>
                    <a:pt x="32" y="181"/>
                    <a:pt x="32" y="182"/>
                    <a:pt x="32" y="182"/>
                  </a:cubicBezTo>
                  <a:cubicBezTo>
                    <a:pt x="88" y="197"/>
                    <a:pt x="154" y="177"/>
                    <a:pt x="180" y="159"/>
                  </a:cubicBezTo>
                  <a:cubicBezTo>
                    <a:pt x="191" y="151"/>
                    <a:pt x="188" y="138"/>
                    <a:pt x="185" y="129"/>
                  </a:cubicBezTo>
                  <a:cubicBezTo>
                    <a:pt x="172" y="91"/>
                    <a:pt x="134" y="49"/>
                    <a:pt x="120" y="32"/>
                  </a:cubicBezTo>
                  <a:close/>
                </a:path>
              </a:pathLst>
            </a:custGeom>
            <a:solidFill>
              <a:srgbClr val="FFFFFF"/>
            </a:solidFill>
            <a:ln>
              <a:noFill/>
            </a:ln>
          </p:spPr>
          <p:txBody>
            <a:bodyPr vert="horz" wrap="square" lIns="82272" tIns="41137" rIns="82272" bIns="41137" numCol="1" anchor="t" anchorCtr="0" compatLnSpc="1">
              <a:prstTxWarp prst="textNoShape">
                <a:avLst/>
              </a:prstTxWarp>
            </a:bodyPr>
            <a:lstStyle/>
            <a:p>
              <a:pPr defTabSz="931494" fontAlgn="base">
                <a:spcBef>
                  <a:spcPct val="0"/>
                </a:spcBef>
                <a:spcAft>
                  <a:spcPct val="0"/>
                </a:spcAft>
              </a:pPr>
              <a:endParaRPr lang="en-US" sz="1599">
                <a:solidFill>
                  <a:srgbClr val="505050"/>
                </a:solidFill>
                <a:ea typeface="MS PGothic" panose="020B0600070205080204" pitchFamily="34" charset="-128"/>
              </a:endParaRPr>
            </a:p>
          </p:txBody>
        </p:sp>
      </p:grpSp>
      <p:grpSp>
        <p:nvGrpSpPr>
          <p:cNvPr id="39" name="Group 38"/>
          <p:cNvGrpSpPr/>
          <p:nvPr/>
        </p:nvGrpSpPr>
        <p:grpSpPr>
          <a:xfrm>
            <a:off x="4174243" y="1995147"/>
            <a:ext cx="3267742" cy="3188220"/>
            <a:chOff x="4264108" y="2814038"/>
            <a:chExt cx="3269056" cy="3189503"/>
          </a:xfrm>
        </p:grpSpPr>
        <p:sp>
          <p:nvSpPr>
            <p:cNvPr id="44" name="Rectangle 43"/>
            <p:cNvSpPr/>
            <p:nvPr/>
          </p:nvSpPr>
          <p:spPr bwMode="gray">
            <a:xfrm>
              <a:off x="4264108" y="2814038"/>
              <a:ext cx="3269056" cy="318950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b" anchorCtr="0" forceAA="0" compatLnSpc="1">
              <a:prstTxWarp prst="textNoShape">
                <a:avLst/>
              </a:prstTxWarp>
              <a:noAutofit/>
            </a:bodyPr>
            <a:lstStyle/>
            <a:p>
              <a:pPr defTabSz="930176" fontAlgn="base">
                <a:spcBef>
                  <a:spcPct val="0"/>
                </a:spcBef>
                <a:spcAft>
                  <a:spcPct val="0"/>
                </a:spcAft>
              </a:pPr>
              <a:r>
                <a:rPr lang="en-US" sz="1599" dirty="0">
                  <a:solidFill>
                    <a:srgbClr val="FFFFFF"/>
                  </a:solidFill>
                </a:rPr>
                <a:t>VIEW ADVISOR ALERTS </a:t>
              </a:r>
              <a:br>
                <a:rPr lang="en-US" sz="1599" dirty="0">
                  <a:solidFill>
                    <a:srgbClr val="FFFFFF"/>
                  </a:solidFill>
                </a:rPr>
              </a:br>
              <a:r>
                <a:rPr lang="en-US" sz="1599" dirty="0">
                  <a:solidFill>
                    <a:srgbClr val="FFFFFF"/>
                  </a:solidFill>
                </a:rPr>
                <a:t>IN OM CONSOLE</a:t>
              </a:r>
            </a:p>
          </p:txBody>
        </p:sp>
        <p:pic>
          <p:nvPicPr>
            <p:cNvPr id="41" name="Picture 74"/>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black">
            <a:xfrm>
              <a:off x="5573590" y="4315724"/>
              <a:ext cx="295682" cy="248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Freeform 74"/>
            <p:cNvSpPr>
              <a:spLocks noEditPoints="1"/>
            </p:cNvSpPr>
            <p:nvPr/>
          </p:nvSpPr>
          <p:spPr bwMode="black">
            <a:xfrm>
              <a:off x="5296744" y="3357239"/>
              <a:ext cx="889281" cy="837975"/>
            </a:xfrm>
            <a:custGeom>
              <a:avLst/>
              <a:gdLst>
                <a:gd name="T0" fmla="*/ 2004 w 2444"/>
                <a:gd name="T1" fmla="*/ 326 h 2090"/>
                <a:gd name="T2" fmla="*/ 1774 w 2444"/>
                <a:gd name="T3" fmla="*/ 391 h 2090"/>
                <a:gd name="T4" fmla="*/ 1156 w 2444"/>
                <a:gd name="T5" fmla="*/ 0 h 2090"/>
                <a:gd name="T6" fmla="*/ 489 w 2444"/>
                <a:gd name="T7" fmla="*/ 535 h 2090"/>
                <a:gd name="T8" fmla="*/ 350 w 2444"/>
                <a:gd name="T9" fmla="*/ 506 h 2090"/>
                <a:gd name="T10" fmla="*/ 0 w 2444"/>
                <a:gd name="T11" fmla="*/ 856 h 2090"/>
                <a:gd name="T12" fmla="*/ 350 w 2444"/>
                <a:gd name="T13" fmla="*/ 1206 h 2090"/>
                <a:gd name="T14" fmla="*/ 2004 w 2444"/>
                <a:gd name="T15" fmla="*/ 1206 h 2090"/>
                <a:gd name="T16" fmla="*/ 2444 w 2444"/>
                <a:gd name="T17" fmla="*/ 766 h 2090"/>
                <a:gd name="T18" fmla="*/ 2004 w 2444"/>
                <a:gd name="T19" fmla="*/ 326 h 2090"/>
                <a:gd name="T20" fmla="*/ 1590 w 2444"/>
                <a:gd name="T21" fmla="*/ 1326 h 2090"/>
                <a:gd name="T22" fmla="*/ 1465 w 2444"/>
                <a:gd name="T23" fmla="*/ 1326 h 2090"/>
                <a:gd name="T24" fmla="*/ 1465 w 2444"/>
                <a:gd name="T25" fmla="*/ 1743 h 2090"/>
                <a:gd name="T26" fmla="*/ 1222 w 2444"/>
                <a:gd name="T27" fmla="*/ 1934 h 2090"/>
                <a:gd name="T28" fmla="*/ 980 w 2444"/>
                <a:gd name="T29" fmla="*/ 1743 h 2090"/>
                <a:gd name="T30" fmla="*/ 980 w 2444"/>
                <a:gd name="T31" fmla="*/ 1326 h 2090"/>
                <a:gd name="T32" fmla="*/ 854 w 2444"/>
                <a:gd name="T33" fmla="*/ 1326 h 2090"/>
                <a:gd name="T34" fmla="*/ 854 w 2444"/>
                <a:gd name="T35" fmla="*/ 1656 h 2090"/>
                <a:gd name="T36" fmla="*/ 666 w 2444"/>
                <a:gd name="T37" fmla="*/ 1656 h 2090"/>
                <a:gd name="T38" fmla="*/ 1222 w 2444"/>
                <a:gd name="T39" fmla="*/ 2090 h 2090"/>
                <a:gd name="T40" fmla="*/ 1779 w 2444"/>
                <a:gd name="T41" fmla="*/ 1656 h 2090"/>
                <a:gd name="T42" fmla="*/ 1590 w 2444"/>
                <a:gd name="T43" fmla="*/ 1656 h 2090"/>
                <a:gd name="T44" fmla="*/ 1590 w 2444"/>
                <a:gd name="T45" fmla="*/ 1326 h 2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44" h="2090">
                  <a:moveTo>
                    <a:pt x="2004" y="326"/>
                  </a:moveTo>
                  <a:cubicBezTo>
                    <a:pt x="1920" y="326"/>
                    <a:pt x="1841" y="350"/>
                    <a:pt x="1774" y="391"/>
                  </a:cubicBezTo>
                  <a:cubicBezTo>
                    <a:pt x="1665" y="160"/>
                    <a:pt x="1429" y="0"/>
                    <a:pt x="1156" y="0"/>
                  </a:cubicBezTo>
                  <a:cubicBezTo>
                    <a:pt x="830" y="0"/>
                    <a:pt x="557" y="229"/>
                    <a:pt x="489" y="535"/>
                  </a:cubicBezTo>
                  <a:cubicBezTo>
                    <a:pt x="446" y="516"/>
                    <a:pt x="399" y="506"/>
                    <a:pt x="350" y="506"/>
                  </a:cubicBezTo>
                  <a:cubicBezTo>
                    <a:pt x="157" y="506"/>
                    <a:pt x="0" y="663"/>
                    <a:pt x="0" y="856"/>
                  </a:cubicBezTo>
                  <a:cubicBezTo>
                    <a:pt x="0" y="1049"/>
                    <a:pt x="157" y="1206"/>
                    <a:pt x="350" y="1206"/>
                  </a:cubicBezTo>
                  <a:cubicBezTo>
                    <a:pt x="2004" y="1206"/>
                    <a:pt x="2004" y="1206"/>
                    <a:pt x="2004" y="1206"/>
                  </a:cubicBezTo>
                  <a:cubicBezTo>
                    <a:pt x="2247" y="1206"/>
                    <a:pt x="2444" y="1009"/>
                    <a:pt x="2444" y="766"/>
                  </a:cubicBezTo>
                  <a:cubicBezTo>
                    <a:pt x="2444" y="523"/>
                    <a:pt x="2247" y="326"/>
                    <a:pt x="2004" y="326"/>
                  </a:cubicBezTo>
                  <a:close/>
                  <a:moveTo>
                    <a:pt x="1590" y="1326"/>
                  </a:moveTo>
                  <a:cubicBezTo>
                    <a:pt x="1465" y="1326"/>
                    <a:pt x="1465" y="1326"/>
                    <a:pt x="1465" y="1326"/>
                  </a:cubicBezTo>
                  <a:cubicBezTo>
                    <a:pt x="1465" y="1743"/>
                    <a:pt x="1465" y="1743"/>
                    <a:pt x="1465" y="1743"/>
                  </a:cubicBezTo>
                  <a:cubicBezTo>
                    <a:pt x="1222" y="1934"/>
                    <a:pt x="1222" y="1934"/>
                    <a:pt x="1222" y="1934"/>
                  </a:cubicBezTo>
                  <a:cubicBezTo>
                    <a:pt x="980" y="1743"/>
                    <a:pt x="980" y="1743"/>
                    <a:pt x="980" y="1743"/>
                  </a:cubicBezTo>
                  <a:cubicBezTo>
                    <a:pt x="980" y="1326"/>
                    <a:pt x="980" y="1326"/>
                    <a:pt x="980" y="1326"/>
                  </a:cubicBezTo>
                  <a:cubicBezTo>
                    <a:pt x="854" y="1326"/>
                    <a:pt x="854" y="1326"/>
                    <a:pt x="854" y="1326"/>
                  </a:cubicBezTo>
                  <a:cubicBezTo>
                    <a:pt x="854" y="1656"/>
                    <a:pt x="854" y="1656"/>
                    <a:pt x="854" y="1656"/>
                  </a:cubicBezTo>
                  <a:cubicBezTo>
                    <a:pt x="666" y="1656"/>
                    <a:pt x="666" y="1656"/>
                    <a:pt x="666" y="1656"/>
                  </a:cubicBezTo>
                  <a:cubicBezTo>
                    <a:pt x="1222" y="2090"/>
                    <a:pt x="1222" y="2090"/>
                    <a:pt x="1222" y="2090"/>
                  </a:cubicBezTo>
                  <a:cubicBezTo>
                    <a:pt x="1779" y="1656"/>
                    <a:pt x="1779" y="1656"/>
                    <a:pt x="1779" y="1656"/>
                  </a:cubicBezTo>
                  <a:cubicBezTo>
                    <a:pt x="1590" y="1656"/>
                    <a:pt x="1590" y="1656"/>
                    <a:pt x="1590" y="1656"/>
                  </a:cubicBezTo>
                  <a:lnTo>
                    <a:pt x="1590" y="1326"/>
                  </a:lnTo>
                  <a:close/>
                </a:path>
              </a:pathLst>
            </a:custGeom>
            <a:solidFill>
              <a:srgbClr val="FFFFFF"/>
            </a:solidFill>
            <a:ln>
              <a:noFill/>
            </a:ln>
          </p:spPr>
          <p:txBody>
            <a:bodyPr vert="horz" wrap="square" lIns="82272" tIns="41137" rIns="82272" bIns="41137" numCol="1" anchor="t" anchorCtr="0" compatLnSpc="1">
              <a:prstTxWarp prst="textNoShape">
                <a:avLst/>
              </a:prstTxWarp>
            </a:bodyPr>
            <a:lstStyle/>
            <a:p>
              <a:pPr defTabSz="931494" fontAlgn="base">
                <a:spcBef>
                  <a:spcPct val="0"/>
                </a:spcBef>
                <a:spcAft>
                  <a:spcPct val="0"/>
                </a:spcAft>
              </a:pPr>
              <a:endParaRPr lang="en-US" sz="1599">
                <a:solidFill>
                  <a:srgbClr val="505050"/>
                </a:solidFill>
                <a:ea typeface="MS PGothic" panose="020B0600070205080204" pitchFamily="34" charset="-128"/>
              </a:endParaRPr>
            </a:p>
          </p:txBody>
        </p:sp>
        <p:sp>
          <p:nvSpPr>
            <p:cNvPr id="43" name="Rounded Rectangle 6"/>
            <p:cNvSpPr/>
            <p:nvPr/>
          </p:nvSpPr>
          <p:spPr bwMode="black">
            <a:xfrm rot="16200000">
              <a:off x="5458404" y="4047360"/>
              <a:ext cx="517867" cy="792477"/>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2269" tIns="41135" rIns="82269" bIns="41135" numCol="1" rtlCol="0" anchor="ctr" anchorCtr="0" compatLnSpc="1">
              <a:prstTxWarp prst="textNoShape">
                <a:avLst/>
              </a:prstTxWarp>
            </a:bodyPr>
            <a:lstStyle/>
            <a:p>
              <a:pPr defTabSz="740446" fontAlgn="base">
                <a:spcBef>
                  <a:spcPct val="0"/>
                </a:spcBef>
                <a:spcAft>
                  <a:spcPct val="0"/>
                </a:spcAft>
              </a:pPr>
              <a:endParaRPr lang="en-US" sz="1799" spc="-122" dirty="0">
                <a:solidFill>
                  <a:srgbClr val="505050">
                    <a:lumMod val="50000"/>
                  </a:srgbClr>
                </a:solidFill>
                <a:latin typeface="Segoe Light" pitchFamily="34" charset="0"/>
              </a:endParaRPr>
            </a:p>
          </p:txBody>
        </p:sp>
      </p:grpSp>
      <p:grpSp>
        <p:nvGrpSpPr>
          <p:cNvPr id="46" name="Group 45"/>
          <p:cNvGrpSpPr/>
          <p:nvPr/>
        </p:nvGrpSpPr>
        <p:grpSpPr>
          <a:xfrm>
            <a:off x="420908" y="1995147"/>
            <a:ext cx="3267742" cy="3188220"/>
            <a:chOff x="464029" y="2814037"/>
            <a:chExt cx="3269056" cy="3189503"/>
          </a:xfrm>
        </p:grpSpPr>
        <p:sp>
          <p:nvSpPr>
            <p:cNvPr id="47" name="Rectangle 8"/>
            <p:cNvSpPr/>
            <p:nvPr/>
          </p:nvSpPr>
          <p:spPr bwMode="gray">
            <a:xfrm>
              <a:off x="464029" y="2814037"/>
              <a:ext cx="3269056" cy="318950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b" anchorCtr="0" forceAA="0" compatLnSpc="1">
              <a:prstTxWarp prst="textNoShape">
                <a:avLst/>
              </a:prstTxWarp>
              <a:noAutofit/>
            </a:bodyPr>
            <a:lstStyle/>
            <a:p>
              <a:pPr defTabSz="931494" fontAlgn="base">
                <a:lnSpc>
                  <a:spcPct val="90000"/>
                </a:lnSpc>
                <a:spcBef>
                  <a:spcPct val="0"/>
                </a:spcBef>
                <a:spcAft>
                  <a:spcPts val="600"/>
                </a:spcAft>
              </a:pPr>
              <a:r>
                <a:rPr lang="en-US" sz="1599" dirty="0">
                  <a:solidFill>
                    <a:srgbClr val="FFFFFF"/>
                  </a:solidFill>
                </a:rPr>
                <a:t>EASY ENABLEMENT</a:t>
              </a:r>
            </a:p>
          </p:txBody>
        </p:sp>
        <p:sp>
          <p:nvSpPr>
            <p:cNvPr id="48" name="Freeform 24"/>
            <p:cNvSpPr>
              <a:spLocks noEditPoints="1"/>
            </p:cNvSpPr>
            <p:nvPr/>
          </p:nvSpPr>
          <p:spPr bwMode="black">
            <a:xfrm>
              <a:off x="1226152" y="3502245"/>
              <a:ext cx="1361440" cy="1309459"/>
            </a:xfrm>
            <a:custGeom>
              <a:avLst/>
              <a:gdLst>
                <a:gd name="T0" fmla="*/ 126 w 259"/>
                <a:gd name="T1" fmla="*/ 53 h 300"/>
                <a:gd name="T2" fmla="*/ 120 w 259"/>
                <a:gd name="T3" fmla="*/ 38 h 300"/>
                <a:gd name="T4" fmla="*/ 77 w 259"/>
                <a:gd name="T5" fmla="*/ 43 h 300"/>
                <a:gd name="T6" fmla="*/ 105 w 259"/>
                <a:gd name="T7" fmla="*/ 53 h 300"/>
                <a:gd name="T8" fmla="*/ 105 w 259"/>
                <a:gd name="T9" fmla="*/ 53 h 300"/>
                <a:gd name="T10" fmla="*/ 84 w 259"/>
                <a:gd name="T11" fmla="*/ 136 h 300"/>
                <a:gd name="T12" fmla="*/ 79 w 259"/>
                <a:gd name="T13" fmla="*/ 124 h 300"/>
                <a:gd name="T14" fmla="*/ 45 w 259"/>
                <a:gd name="T15" fmla="*/ 128 h 300"/>
                <a:gd name="T16" fmla="*/ 67 w 259"/>
                <a:gd name="T17" fmla="*/ 136 h 300"/>
                <a:gd name="T18" fmla="*/ 67 w 259"/>
                <a:gd name="T19" fmla="*/ 136 h 300"/>
                <a:gd name="T20" fmla="*/ 35 w 259"/>
                <a:gd name="T21" fmla="*/ 69 h 300"/>
                <a:gd name="T22" fmla="*/ 32 w 259"/>
                <a:gd name="T23" fmla="*/ 63 h 300"/>
                <a:gd name="T24" fmla="*/ 15 w 259"/>
                <a:gd name="T25" fmla="*/ 65 h 300"/>
                <a:gd name="T26" fmla="*/ 26 w 259"/>
                <a:gd name="T27" fmla="*/ 69 h 300"/>
                <a:gd name="T28" fmla="*/ 26 w 259"/>
                <a:gd name="T29" fmla="*/ 69 h 300"/>
                <a:gd name="T30" fmla="*/ 233 w 259"/>
                <a:gd name="T31" fmla="*/ 19 h 300"/>
                <a:gd name="T32" fmla="*/ 231 w 259"/>
                <a:gd name="T33" fmla="*/ 13 h 300"/>
                <a:gd name="T34" fmla="*/ 214 w 259"/>
                <a:gd name="T35" fmla="*/ 15 h 300"/>
                <a:gd name="T36" fmla="*/ 225 w 259"/>
                <a:gd name="T37" fmla="*/ 19 h 300"/>
                <a:gd name="T38" fmla="*/ 225 w 259"/>
                <a:gd name="T39" fmla="*/ 19 h 300"/>
                <a:gd name="T40" fmla="*/ 248 w 259"/>
                <a:gd name="T41" fmla="*/ 141 h 300"/>
                <a:gd name="T42" fmla="*/ 246 w 259"/>
                <a:gd name="T43" fmla="*/ 135 h 300"/>
                <a:gd name="T44" fmla="*/ 229 w 259"/>
                <a:gd name="T45" fmla="*/ 136 h 300"/>
                <a:gd name="T46" fmla="*/ 240 w 259"/>
                <a:gd name="T47" fmla="*/ 141 h 300"/>
                <a:gd name="T48" fmla="*/ 240 w 259"/>
                <a:gd name="T49" fmla="*/ 141 h 300"/>
                <a:gd name="T50" fmla="*/ 20 w 259"/>
                <a:gd name="T51" fmla="*/ 162 h 300"/>
                <a:gd name="T52" fmla="*/ 17 w 259"/>
                <a:gd name="T53" fmla="*/ 156 h 300"/>
                <a:gd name="T54" fmla="*/ 0 w 259"/>
                <a:gd name="T55" fmla="*/ 158 h 300"/>
                <a:gd name="T56" fmla="*/ 11 w 259"/>
                <a:gd name="T57" fmla="*/ 162 h 300"/>
                <a:gd name="T58" fmla="*/ 11 w 259"/>
                <a:gd name="T59" fmla="*/ 162 h 300"/>
                <a:gd name="T60" fmla="*/ 226 w 259"/>
                <a:gd name="T61" fmla="*/ 100 h 300"/>
                <a:gd name="T62" fmla="*/ 219 w 259"/>
                <a:gd name="T63" fmla="*/ 82 h 300"/>
                <a:gd name="T64" fmla="*/ 168 w 259"/>
                <a:gd name="T65" fmla="*/ 88 h 300"/>
                <a:gd name="T66" fmla="*/ 201 w 259"/>
                <a:gd name="T67" fmla="*/ 100 h 300"/>
                <a:gd name="T68" fmla="*/ 201 w 259"/>
                <a:gd name="T69" fmla="*/ 100 h 300"/>
                <a:gd name="T70" fmla="*/ 223 w 259"/>
                <a:gd name="T71" fmla="*/ 146 h 300"/>
                <a:gd name="T72" fmla="*/ 156 w 259"/>
                <a:gd name="T73" fmla="*/ 178 h 300"/>
                <a:gd name="T74" fmla="*/ 150 w 259"/>
                <a:gd name="T75" fmla="*/ 178 h 300"/>
                <a:gd name="T76" fmla="*/ 206 w 259"/>
                <a:gd name="T77" fmla="*/ 17 h 300"/>
                <a:gd name="T78" fmla="*/ 120 w 259"/>
                <a:gd name="T79" fmla="*/ 69 h 300"/>
                <a:gd name="T80" fmla="*/ 54 w 259"/>
                <a:gd name="T81" fmla="*/ 62 h 300"/>
                <a:gd name="T82" fmla="*/ 103 w 259"/>
                <a:gd name="T83" fmla="*/ 178 h 300"/>
                <a:gd name="T84" fmla="*/ 97 w 259"/>
                <a:gd name="T85" fmla="*/ 178 h 300"/>
                <a:gd name="T86" fmla="*/ 36 w 259"/>
                <a:gd name="T87" fmla="*/ 160 h 300"/>
                <a:gd name="T88" fmla="*/ 22 w 259"/>
                <a:gd name="T89" fmla="*/ 236 h 300"/>
                <a:gd name="T90" fmla="*/ 60 w 259"/>
                <a:gd name="T91" fmla="*/ 294 h 300"/>
                <a:gd name="T92" fmla="*/ 212 w 259"/>
                <a:gd name="T93" fmla="*/ 195 h 300"/>
                <a:gd name="T94" fmla="*/ 250 w 259"/>
                <a:gd name="T95" fmla="*/ 231 h 300"/>
                <a:gd name="T96" fmla="*/ 113 w 259"/>
                <a:gd name="T97" fmla="*/ 21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9" h="300">
                  <a:moveTo>
                    <a:pt x="115" y="81"/>
                  </a:moveTo>
                  <a:cubicBezTo>
                    <a:pt x="115" y="81"/>
                    <a:pt x="115" y="52"/>
                    <a:pt x="120" y="47"/>
                  </a:cubicBezTo>
                  <a:cubicBezTo>
                    <a:pt x="125" y="42"/>
                    <a:pt x="153" y="43"/>
                    <a:pt x="153" y="43"/>
                  </a:cubicBezTo>
                  <a:cubicBezTo>
                    <a:pt x="153" y="43"/>
                    <a:pt x="131" y="48"/>
                    <a:pt x="126" y="53"/>
                  </a:cubicBezTo>
                  <a:cubicBezTo>
                    <a:pt x="120" y="58"/>
                    <a:pt x="115" y="81"/>
                    <a:pt x="115" y="81"/>
                  </a:cubicBezTo>
                  <a:close/>
                  <a:moveTo>
                    <a:pt x="126" y="32"/>
                  </a:moveTo>
                  <a:cubicBezTo>
                    <a:pt x="120" y="27"/>
                    <a:pt x="115" y="5"/>
                    <a:pt x="115" y="5"/>
                  </a:cubicBezTo>
                  <a:cubicBezTo>
                    <a:pt x="115" y="5"/>
                    <a:pt x="115" y="33"/>
                    <a:pt x="120" y="38"/>
                  </a:cubicBezTo>
                  <a:cubicBezTo>
                    <a:pt x="125" y="43"/>
                    <a:pt x="153" y="43"/>
                    <a:pt x="153" y="43"/>
                  </a:cubicBezTo>
                  <a:cubicBezTo>
                    <a:pt x="153" y="43"/>
                    <a:pt x="131" y="38"/>
                    <a:pt x="126" y="32"/>
                  </a:cubicBezTo>
                  <a:close/>
                  <a:moveTo>
                    <a:pt x="105" y="32"/>
                  </a:moveTo>
                  <a:cubicBezTo>
                    <a:pt x="100" y="38"/>
                    <a:pt x="77" y="43"/>
                    <a:pt x="77" y="43"/>
                  </a:cubicBezTo>
                  <a:cubicBezTo>
                    <a:pt x="77" y="43"/>
                    <a:pt x="105" y="43"/>
                    <a:pt x="111" y="38"/>
                  </a:cubicBezTo>
                  <a:cubicBezTo>
                    <a:pt x="116" y="33"/>
                    <a:pt x="115" y="5"/>
                    <a:pt x="115" y="5"/>
                  </a:cubicBezTo>
                  <a:cubicBezTo>
                    <a:pt x="115" y="5"/>
                    <a:pt x="110" y="27"/>
                    <a:pt x="105" y="32"/>
                  </a:cubicBezTo>
                  <a:close/>
                  <a:moveTo>
                    <a:pt x="105" y="53"/>
                  </a:moveTo>
                  <a:cubicBezTo>
                    <a:pt x="110" y="58"/>
                    <a:pt x="115" y="81"/>
                    <a:pt x="115" y="81"/>
                  </a:cubicBezTo>
                  <a:cubicBezTo>
                    <a:pt x="115" y="81"/>
                    <a:pt x="116" y="52"/>
                    <a:pt x="111" y="47"/>
                  </a:cubicBezTo>
                  <a:cubicBezTo>
                    <a:pt x="105" y="42"/>
                    <a:pt x="77" y="43"/>
                    <a:pt x="77" y="43"/>
                  </a:cubicBezTo>
                  <a:cubicBezTo>
                    <a:pt x="77" y="43"/>
                    <a:pt x="100" y="48"/>
                    <a:pt x="105" y="53"/>
                  </a:cubicBezTo>
                  <a:close/>
                  <a:moveTo>
                    <a:pt x="75" y="158"/>
                  </a:moveTo>
                  <a:cubicBezTo>
                    <a:pt x="75" y="158"/>
                    <a:pt x="75" y="136"/>
                    <a:pt x="79" y="131"/>
                  </a:cubicBezTo>
                  <a:cubicBezTo>
                    <a:pt x="83" y="127"/>
                    <a:pt x="106" y="128"/>
                    <a:pt x="106" y="128"/>
                  </a:cubicBezTo>
                  <a:cubicBezTo>
                    <a:pt x="106" y="128"/>
                    <a:pt x="88" y="132"/>
                    <a:pt x="84" y="136"/>
                  </a:cubicBezTo>
                  <a:cubicBezTo>
                    <a:pt x="79" y="140"/>
                    <a:pt x="75" y="158"/>
                    <a:pt x="75" y="158"/>
                  </a:cubicBezTo>
                  <a:close/>
                  <a:moveTo>
                    <a:pt x="84" y="119"/>
                  </a:moveTo>
                  <a:cubicBezTo>
                    <a:pt x="79" y="115"/>
                    <a:pt x="75" y="97"/>
                    <a:pt x="75" y="97"/>
                  </a:cubicBezTo>
                  <a:cubicBezTo>
                    <a:pt x="75" y="97"/>
                    <a:pt x="75" y="120"/>
                    <a:pt x="79" y="124"/>
                  </a:cubicBezTo>
                  <a:cubicBezTo>
                    <a:pt x="83" y="128"/>
                    <a:pt x="106" y="128"/>
                    <a:pt x="106" y="128"/>
                  </a:cubicBezTo>
                  <a:cubicBezTo>
                    <a:pt x="106" y="128"/>
                    <a:pt x="88" y="124"/>
                    <a:pt x="84" y="119"/>
                  </a:cubicBezTo>
                  <a:close/>
                  <a:moveTo>
                    <a:pt x="67" y="119"/>
                  </a:moveTo>
                  <a:cubicBezTo>
                    <a:pt x="63" y="124"/>
                    <a:pt x="45" y="128"/>
                    <a:pt x="45" y="128"/>
                  </a:cubicBezTo>
                  <a:cubicBezTo>
                    <a:pt x="45" y="128"/>
                    <a:pt x="68" y="128"/>
                    <a:pt x="72" y="124"/>
                  </a:cubicBezTo>
                  <a:cubicBezTo>
                    <a:pt x="76" y="120"/>
                    <a:pt x="75" y="97"/>
                    <a:pt x="75" y="97"/>
                  </a:cubicBezTo>
                  <a:cubicBezTo>
                    <a:pt x="75" y="97"/>
                    <a:pt x="71" y="115"/>
                    <a:pt x="67" y="119"/>
                  </a:cubicBezTo>
                  <a:close/>
                  <a:moveTo>
                    <a:pt x="67" y="136"/>
                  </a:moveTo>
                  <a:cubicBezTo>
                    <a:pt x="71" y="140"/>
                    <a:pt x="75" y="158"/>
                    <a:pt x="75" y="158"/>
                  </a:cubicBezTo>
                  <a:cubicBezTo>
                    <a:pt x="75" y="158"/>
                    <a:pt x="76" y="136"/>
                    <a:pt x="72" y="131"/>
                  </a:cubicBezTo>
                  <a:cubicBezTo>
                    <a:pt x="68" y="127"/>
                    <a:pt x="45" y="128"/>
                    <a:pt x="45" y="128"/>
                  </a:cubicBezTo>
                  <a:cubicBezTo>
                    <a:pt x="45" y="128"/>
                    <a:pt x="63" y="132"/>
                    <a:pt x="67" y="136"/>
                  </a:cubicBezTo>
                  <a:close/>
                  <a:moveTo>
                    <a:pt x="31" y="80"/>
                  </a:moveTo>
                  <a:cubicBezTo>
                    <a:pt x="31" y="80"/>
                    <a:pt x="30" y="69"/>
                    <a:pt x="32" y="67"/>
                  </a:cubicBezTo>
                  <a:cubicBezTo>
                    <a:pt x="35" y="65"/>
                    <a:pt x="46" y="65"/>
                    <a:pt x="46" y="65"/>
                  </a:cubicBezTo>
                  <a:cubicBezTo>
                    <a:pt x="46" y="65"/>
                    <a:pt x="37" y="67"/>
                    <a:pt x="35" y="69"/>
                  </a:cubicBezTo>
                  <a:cubicBezTo>
                    <a:pt x="33" y="71"/>
                    <a:pt x="31" y="80"/>
                    <a:pt x="31" y="80"/>
                  </a:cubicBezTo>
                  <a:close/>
                  <a:moveTo>
                    <a:pt x="35" y="61"/>
                  </a:moveTo>
                  <a:cubicBezTo>
                    <a:pt x="33" y="59"/>
                    <a:pt x="31" y="50"/>
                    <a:pt x="31" y="50"/>
                  </a:cubicBezTo>
                  <a:cubicBezTo>
                    <a:pt x="31" y="50"/>
                    <a:pt x="30" y="61"/>
                    <a:pt x="32" y="63"/>
                  </a:cubicBezTo>
                  <a:cubicBezTo>
                    <a:pt x="35" y="65"/>
                    <a:pt x="46" y="65"/>
                    <a:pt x="46" y="65"/>
                  </a:cubicBezTo>
                  <a:cubicBezTo>
                    <a:pt x="46" y="65"/>
                    <a:pt x="37" y="63"/>
                    <a:pt x="35" y="61"/>
                  </a:cubicBezTo>
                  <a:close/>
                  <a:moveTo>
                    <a:pt x="26" y="61"/>
                  </a:moveTo>
                  <a:cubicBezTo>
                    <a:pt x="24" y="63"/>
                    <a:pt x="15" y="65"/>
                    <a:pt x="15" y="65"/>
                  </a:cubicBezTo>
                  <a:cubicBezTo>
                    <a:pt x="15" y="65"/>
                    <a:pt x="27" y="65"/>
                    <a:pt x="29" y="63"/>
                  </a:cubicBezTo>
                  <a:cubicBezTo>
                    <a:pt x="31" y="61"/>
                    <a:pt x="31" y="50"/>
                    <a:pt x="31" y="50"/>
                  </a:cubicBezTo>
                  <a:cubicBezTo>
                    <a:pt x="31" y="50"/>
                    <a:pt x="29" y="59"/>
                    <a:pt x="26" y="61"/>
                  </a:cubicBezTo>
                  <a:close/>
                  <a:moveTo>
                    <a:pt x="26" y="69"/>
                  </a:moveTo>
                  <a:cubicBezTo>
                    <a:pt x="29" y="71"/>
                    <a:pt x="31" y="80"/>
                    <a:pt x="31" y="80"/>
                  </a:cubicBezTo>
                  <a:cubicBezTo>
                    <a:pt x="31" y="80"/>
                    <a:pt x="31" y="69"/>
                    <a:pt x="29" y="67"/>
                  </a:cubicBezTo>
                  <a:cubicBezTo>
                    <a:pt x="27" y="65"/>
                    <a:pt x="15" y="65"/>
                    <a:pt x="15" y="65"/>
                  </a:cubicBezTo>
                  <a:cubicBezTo>
                    <a:pt x="15" y="65"/>
                    <a:pt x="24" y="67"/>
                    <a:pt x="26" y="69"/>
                  </a:cubicBezTo>
                  <a:close/>
                  <a:moveTo>
                    <a:pt x="229" y="30"/>
                  </a:moveTo>
                  <a:cubicBezTo>
                    <a:pt x="229" y="30"/>
                    <a:pt x="229" y="19"/>
                    <a:pt x="231" y="17"/>
                  </a:cubicBezTo>
                  <a:cubicBezTo>
                    <a:pt x="233" y="15"/>
                    <a:pt x="244" y="15"/>
                    <a:pt x="244" y="15"/>
                  </a:cubicBezTo>
                  <a:cubicBezTo>
                    <a:pt x="244" y="15"/>
                    <a:pt x="235" y="17"/>
                    <a:pt x="233" y="19"/>
                  </a:cubicBezTo>
                  <a:cubicBezTo>
                    <a:pt x="231" y="21"/>
                    <a:pt x="229" y="30"/>
                    <a:pt x="229" y="30"/>
                  </a:cubicBezTo>
                  <a:close/>
                  <a:moveTo>
                    <a:pt x="233" y="11"/>
                  </a:moveTo>
                  <a:cubicBezTo>
                    <a:pt x="231" y="9"/>
                    <a:pt x="229" y="0"/>
                    <a:pt x="229" y="0"/>
                  </a:cubicBezTo>
                  <a:cubicBezTo>
                    <a:pt x="229" y="0"/>
                    <a:pt x="229" y="11"/>
                    <a:pt x="231" y="13"/>
                  </a:cubicBezTo>
                  <a:cubicBezTo>
                    <a:pt x="233" y="15"/>
                    <a:pt x="244" y="15"/>
                    <a:pt x="244" y="15"/>
                  </a:cubicBezTo>
                  <a:cubicBezTo>
                    <a:pt x="244" y="15"/>
                    <a:pt x="235" y="13"/>
                    <a:pt x="233" y="11"/>
                  </a:cubicBezTo>
                  <a:close/>
                  <a:moveTo>
                    <a:pt x="225" y="11"/>
                  </a:moveTo>
                  <a:cubicBezTo>
                    <a:pt x="223" y="13"/>
                    <a:pt x="214" y="15"/>
                    <a:pt x="214" y="15"/>
                  </a:cubicBezTo>
                  <a:cubicBezTo>
                    <a:pt x="214" y="15"/>
                    <a:pt x="225" y="15"/>
                    <a:pt x="227" y="13"/>
                  </a:cubicBezTo>
                  <a:cubicBezTo>
                    <a:pt x="229" y="11"/>
                    <a:pt x="229" y="0"/>
                    <a:pt x="229" y="0"/>
                  </a:cubicBezTo>
                  <a:cubicBezTo>
                    <a:pt x="229" y="0"/>
                    <a:pt x="227" y="9"/>
                    <a:pt x="225" y="11"/>
                  </a:cubicBezTo>
                  <a:close/>
                  <a:moveTo>
                    <a:pt x="225" y="19"/>
                  </a:moveTo>
                  <a:cubicBezTo>
                    <a:pt x="227" y="21"/>
                    <a:pt x="229" y="30"/>
                    <a:pt x="229" y="30"/>
                  </a:cubicBezTo>
                  <a:cubicBezTo>
                    <a:pt x="229" y="30"/>
                    <a:pt x="229" y="19"/>
                    <a:pt x="227" y="17"/>
                  </a:cubicBezTo>
                  <a:cubicBezTo>
                    <a:pt x="225" y="15"/>
                    <a:pt x="214" y="15"/>
                    <a:pt x="214" y="15"/>
                  </a:cubicBezTo>
                  <a:cubicBezTo>
                    <a:pt x="214" y="15"/>
                    <a:pt x="223" y="17"/>
                    <a:pt x="225" y="19"/>
                  </a:cubicBezTo>
                  <a:close/>
                  <a:moveTo>
                    <a:pt x="244" y="152"/>
                  </a:moveTo>
                  <a:cubicBezTo>
                    <a:pt x="244" y="152"/>
                    <a:pt x="244" y="140"/>
                    <a:pt x="246" y="138"/>
                  </a:cubicBezTo>
                  <a:cubicBezTo>
                    <a:pt x="248" y="136"/>
                    <a:pt x="259" y="136"/>
                    <a:pt x="259" y="136"/>
                  </a:cubicBezTo>
                  <a:cubicBezTo>
                    <a:pt x="259" y="136"/>
                    <a:pt x="250" y="138"/>
                    <a:pt x="248" y="141"/>
                  </a:cubicBezTo>
                  <a:cubicBezTo>
                    <a:pt x="246" y="143"/>
                    <a:pt x="244" y="152"/>
                    <a:pt x="244" y="152"/>
                  </a:cubicBezTo>
                  <a:close/>
                  <a:moveTo>
                    <a:pt x="248" y="132"/>
                  </a:moveTo>
                  <a:cubicBezTo>
                    <a:pt x="246" y="130"/>
                    <a:pt x="244" y="121"/>
                    <a:pt x="244" y="121"/>
                  </a:cubicBezTo>
                  <a:cubicBezTo>
                    <a:pt x="244" y="121"/>
                    <a:pt x="244" y="133"/>
                    <a:pt x="246" y="135"/>
                  </a:cubicBezTo>
                  <a:cubicBezTo>
                    <a:pt x="248" y="137"/>
                    <a:pt x="259" y="136"/>
                    <a:pt x="259" y="136"/>
                  </a:cubicBezTo>
                  <a:cubicBezTo>
                    <a:pt x="259" y="136"/>
                    <a:pt x="250" y="134"/>
                    <a:pt x="248" y="132"/>
                  </a:cubicBezTo>
                  <a:close/>
                  <a:moveTo>
                    <a:pt x="240" y="132"/>
                  </a:moveTo>
                  <a:cubicBezTo>
                    <a:pt x="238" y="134"/>
                    <a:pt x="229" y="136"/>
                    <a:pt x="229" y="136"/>
                  </a:cubicBezTo>
                  <a:cubicBezTo>
                    <a:pt x="229" y="136"/>
                    <a:pt x="240" y="137"/>
                    <a:pt x="242" y="135"/>
                  </a:cubicBezTo>
                  <a:cubicBezTo>
                    <a:pt x="244" y="133"/>
                    <a:pt x="244" y="121"/>
                    <a:pt x="244" y="121"/>
                  </a:cubicBezTo>
                  <a:cubicBezTo>
                    <a:pt x="244" y="121"/>
                    <a:pt x="242" y="130"/>
                    <a:pt x="240" y="132"/>
                  </a:cubicBezTo>
                  <a:close/>
                  <a:moveTo>
                    <a:pt x="240" y="141"/>
                  </a:moveTo>
                  <a:cubicBezTo>
                    <a:pt x="242" y="143"/>
                    <a:pt x="244" y="152"/>
                    <a:pt x="244" y="152"/>
                  </a:cubicBezTo>
                  <a:cubicBezTo>
                    <a:pt x="244" y="152"/>
                    <a:pt x="244" y="140"/>
                    <a:pt x="242" y="138"/>
                  </a:cubicBezTo>
                  <a:cubicBezTo>
                    <a:pt x="240" y="136"/>
                    <a:pt x="229" y="136"/>
                    <a:pt x="229" y="136"/>
                  </a:cubicBezTo>
                  <a:cubicBezTo>
                    <a:pt x="229" y="136"/>
                    <a:pt x="238" y="138"/>
                    <a:pt x="240" y="141"/>
                  </a:cubicBezTo>
                  <a:close/>
                  <a:moveTo>
                    <a:pt x="15" y="173"/>
                  </a:moveTo>
                  <a:cubicBezTo>
                    <a:pt x="15" y="173"/>
                    <a:pt x="15" y="162"/>
                    <a:pt x="17" y="160"/>
                  </a:cubicBezTo>
                  <a:cubicBezTo>
                    <a:pt x="19" y="158"/>
                    <a:pt x="31" y="158"/>
                    <a:pt x="31" y="158"/>
                  </a:cubicBezTo>
                  <a:cubicBezTo>
                    <a:pt x="31" y="158"/>
                    <a:pt x="22" y="160"/>
                    <a:pt x="20" y="162"/>
                  </a:cubicBezTo>
                  <a:cubicBezTo>
                    <a:pt x="17" y="164"/>
                    <a:pt x="15" y="173"/>
                    <a:pt x="15" y="173"/>
                  </a:cubicBezTo>
                  <a:close/>
                  <a:moveTo>
                    <a:pt x="20" y="154"/>
                  </a:moveTo>
                  <a:cubicBezTo>
                    <a:pt x="17" y="152"/>
                    <a:pt x="15" y="143"/>
                    <a:pt x="15" y="143"/>
                  </a:cubicBezTo>
                  <a:cubicBezTo>
                    <a:pt x="15" y="143"/>
                    <a:pt x="15" y="154"/>
                    <a:pt x="17" y="156"/>
                  </a:cubicBezTo>
                  <a:cubicBezTo>
                    <a:pt x="19" y="158"/>
                    <a:pt x="31" y="158"/>
                    <a:pt x="31" y="158"/>
                  </a:cubicBezTo>
                  <a:cubicBezTo>
                    <a:pt x="31" y="158"/>
                    <a:pt x="22" y="156"/>
                    <a:pt x="20" y="154"/>
                  </a:cubicBezTo>
                  <a:close/>
                  <a:moveTo>
                    <a:pt x="11" y="154"/>
                  </a:moveTo>
                  <a:cubicBezTo>
                    <a:pt x="9" y="156"/>
                    <a:pt x="0" y="158"/>
                    <a:pt x="0" y="158"/>
                  </a:cubicBezTo>
                  <a:cubicBezTo>
                    <a:pt x="0" y="158"/>
                    <a:pt x="11" y="158"/>
                    <a:pt x="14" y="156"/>
                  </a:cubicBezTo>
                  <a:cubicBezTo>
                    <a:pt x="16" y="154"/>
                    <a:pt x="15" y="143"/>
                    <a:pt x="15" y="143"/>
                  </a:cubicBezTo>
                  <a:cubicBezTo>
                    <a:pt x="15" y="143"/>
                    <a:pt x="13" y="152"/>
                    <a:pt x="11" y="154"/>
                  </a:cubicBezTo>
                  <a:close/>
                  <a:moveTo>
                    <a:pt x="11" y="162"/>
                  </a:moveTo>
                  <a:cubicBezTo>
                    <a:pt x="13" y="164"/>
                    <a:pt x="15" y="173"/>
                    <a:pt x="15" y="173"/>
                  </a:cubicBezTo>
                  <a:cubicBezTo>
                    <a:pt x="15" y="173"/>
                    <a:pt x="16" y="162"/>
                    <a:pt x="14" y="160"/>
                  </a:cubicBezTo>
                  <a:cubicBezTo>
                    <a:pt x="11" y="158"/>
                    <a:pt x="0" y="158"/>
                    <a:pt x="0" y="158"/>
                  </a:cubicBezTo>
                  <a:cubicBezTo>
                    <a:pt x="0" y="158"/>
                    <a:pt x="9" y="160"/>
                    <a:pt x="11" y="162"/>
                  </a:cubicBezTo>
                  <a:close/>
                  <a:moveTo>
                    <a:pt x="214" y="133"/>
                  </a:moveTo>
                  <a:cubicBezTo>
                    <a:pt x="214" y="133"/>
                    <a:pt x="213" y="99"/>
                    <a:pt x="219" y="93"/>
                  </a:cubicBezTo>
                  <a:cubicBezTo>
                    <a:pt x="226" y="87"/>
                    <a:pt x="259" y="88"/>
                    <a:pt x="259" y="88"/>
                  </a:cubicBezTo>
                  <a:cubicBezTo>
                    <a:pt x="259" y="88"/>
                    <a:pt x="232" y="94"/>
                    <a:pt x="226" y="100"/>
                  </a:cubicBezTo>
                  <a:cubicBezTo>
                    <a:pt x="220" y="106"/>
                    <a:pt x="214" y="133"/>
                    <a:pt x="214" y="133"/>
                  </a:cubicBezTo>
                  <a:close/>
                  <a:moveTo>
                    <a:pt x="226" y="75"/>
                  </a:moveTo>
                  <a:cubicBezTo>
                    <a:pt x="220" y="69"/>
                    <a:pt x="214" y="42"/>
                    <a:pt x="214" y="42"/>
                  </a:cubicBezTo>
                  <a:cubicBezTo>
                    <a:pt x="214" y="42"/>
                    <a:pt x="213" y="76"/>
                    <a:pt x="219" y="82"/>
                  </a:cubicBezTo>
                  <a:cubicBezTo>
                    <a:pt x="226" y="88"/>
                    <a:pt x="259" y="88"/>
                    <a:pt x="259" y="88"/>
                  </a:cubicBezTo>
                  <a:cubicBezTo>
                    <a:pt x="259" y="88"/>
                    <a:pt x="232" y="81"/>
                    <a:pt x="226" y="75"/>
                  </a:cubicBezTo>
                  <a:close/>
                  <a:moveTo>
                    <a:pt x="201" y="75"/>
                  </a:moveTo>
                  <a:cubicBezTo>
                    <a:pt x="195" y="81"/>
                    <a:pt x="168" y="88"/>
                    <a:pt x="168" y="88"/>
                  </a:cubicBezTo>
                  <a:cubicBezTo>
                    <a:pt x="168" y="88"/>
                    <a:pt x="202" y="88"/>
                    <a:pt x="208" y="82"/>
                  </a:cubicBezTo>
                  <a:cubicBezTo>
                    <a:pt x="215" y="76"/>
                    <a:pt x="214" y="42"/>
                    <a:pt x="214" y="42"/>
                  </a:cubicBezTo>
                  <a:cubicBezTo>
                    <a:pt x="214" y="42"/>
                    <a:pt x="208" y="69"/>
                    <a:pt x="201" y="75"/>
                  </a:cubicBezTo>
                  <a:close/>
                  <a:moveTo>
                    <a:pt x="201" y="100"/>
                  </a:moveTo>
                  <a:cubicBezTo>
                    <a:pt x="208" y="106"/>
                    <a:pt x="214" y="133"/>
                    <a:pt x="214" y="133"/>
                  </a:cubicBezTo>
                  <a:cubicBezTo>
                    <a:pt x="214" y="133"/>
                    <a:pt x="215" y="99"/>
                    <a:pt x="208" y="93"/>
                  </a:cubicBezTo>
                  <a:cubicBezTo>
                    <a:pt x="202" y="87"/>
                    <a:pt x="168" y="88"/>
                    <a:pt x="168" y="88"/>
                  </a:cubicBezTo>
                  <a:cubicBezTo>
                    <a:pt x="168" y="88"/>
                    <a:pt x="195" y="94"/>
                    <a:pt x="201" y="100"/>
                  </a:cubicBezTo>
                  <a:close/>
                  <a:moveTo>
                    <a:pt x="250" y="231"/>
                  </a:moveTo>
                  <a:cubicBezTo>
                    <a:pt x="212" y="178"/>
                    <a:pt x="212" y="178"/>
                    <a:pt x="212" y="178"/>
                  </a:cubicBezTo>
                  <a:cubicBezTo>
                    <a:pt x="189" y="178"/>
                    <a:pt x="189" y="178"/>
                    <a:pt x="189" y="178"/>
                  </a:cubicBezTo>
                  <a:cubicBezTo>
                    <a:pt x="193" y="160"/>
                    <a:pt x="207" y="146"/>
                    <a:pt x="223" y="146"/>
                  </a:cubicBezTo>
                  <a:cubicBezTo>
                    <a:pt x="224" y="146"/>
                    <a:pt x="226" y="144"/>
                    <a:pt x="226" y="143"/>
                  </a:cubicBezTo>
                  <a:cubicBezTo>
                    <a:pt x="226" y="141"/>
                    <a:pt x="224" y="140"/>
                    <a:pt x="223" y="140"/>
                  </a:cubicBezTo>
                  <a:cubicBezTo>
                    <a:pt x="203" y="140"/>
                    <a:pt x="187" y="156"/>
                    <a:pt x="183" y="178"/>
                  </a:cubicBezTo>
                  <a:cubicBezTo>
                    <a:pt x="156" y="178"/>
                    <a:pt x="156" y="178"/>
                    <a:pt x="156" y="178"/>
                  </a:cubicBezTo>
                  <a:cubicBezTo>
                    <a:pt x="158" y="140"/>
                    <a:pt x="173" y="110"/>
                    <a:pt x="190" y="110"/>
                  </a:cubicBezTo>
                  <a:cubicBezTo>
                    <a:pt x="191" y="110"/>
                    <a:pt x="193" y="109"/>
                    <a:pt x="193" y="107"/>
                  </a:cubicBezTo>
                  <a:cubicBezTo>
                    <a:pt x="193" y="105"/>
                    <a:pt x="191" y="104"/>
                    <a:pt x="190" y="104"/>
                  </a:cubicBezTo>
                  <a:cubicBezTo>
                    <a:pt x="169" y="104"/>
                    <a:pt x="152" y="136"/>
                    <a:pt x="150" y="178"/>
                  </a:cubicBezTo>
                  <a:cubicBezTo>
                    <a:pt x="139" y="178"/>
                    <a:pt x="139" y="178"/>
                    <a:pt x="139" y="178"/>
                  </a:cubicBezTo>
                  <a:cubicBezTo>
                    <a:pt x="141" y="92"/>
                    <a:pt x="170" y="23"/>
                    <a:pt x="206" y="23"/>
                  </a:cubicBezTo>
                  <a:cubicBezTo>
                    <a:pt x="208" y="23"/>
                    <a:pt x="210" y="21"/>
                    <a:pt x="210" y="20"/>
                  </a:cubicBezTo>
                  <a:cubicBezTo>
                    <a:pt x="210" y="18"/>
                    <a:pt x="208" y="17"/>
                    <a:pt x="206" y="17"/>
                  </a:cubicBezTo>
                  <a:cubicBezTo>
                    <a:pt x="166" y="17"/>
                    <a:pt x="135" y="87"/>
                    <a:pt x="133" y="178"/>
                  </a:cubicBezTo>
                  <a:cubicBezTo>
                    <a:pt x="129" y="178"/>
                    <a:pt x="129" y="178"/>
                    <a:pt x="129" y="178"/>
                  </a:cubicBezTo>
                  <a:cubicBezTo>
                    <a:pt x="129" y="66"/>
                    <a:pt x="127" y="66"/>
                    <a:pt x="124" y="66"/>
                  </a:cubicBezTo>
                  <a:cubicBezTo>
                    <a:pt x="122" y="66"/>
                    <a:pt x="120" y="68"/>
                    <a:pt x="120" y="69"/>
                  </a:cubicBezTo>
                  <a:cubicBezTo>
                    <a:pt x="120" y="70"/>
                    <a:pt x="121" y="70"/>
                    <a:pt x="121" y="71"/>
                  </a:cubicBezTo>
                  <a:cubicBezTo>
                    <a:pt x="122" y="76"/>
                    <a:pt x="123" y="118"/>
                    <a:pt x="123" y="178"/>
                  </a:cubicBezTo>
                  <a:cubicBezTo>
                    <a:pt x="120" y="178"/>
                    <a:pt x="120" y="178"/>
                    <a:pt x="120" y="178"/>
                  </a:cubicBezTo>
                  <a:cubicBezTo>
                    <a:pt x="118" y="114"/>
                    <a:pt x="89" y="62"/>
                    <a:pt x="54" y="62"/>
                  </a:cubicBezTo>
                  <a:cubicBezTo>
                    <a:pt x="52" y="62"/>
                    <a:pt x="51" y="63"/>
                    <a:pt x="51" y="65"/>
                  </a:cubicBezTo>
                  <a:cubicBezTo>
                    <a:pt x="51" y="67"/>
                    <a:pt x="52" y="68"/>
                    <a:pt x="54" y="68"/>
                  </a:cubicBezTo>
                  <a:cubicBezTo>
                    <a:pt x="86" y="68"/>
                    <a:pt x="112" y="117"/>
                    <a:pt x="113" y="178"/>
                  </a:cubicBezTo>
                  <a:cubicBezTo>
                    <a:pt x="103" y="178"/>
                    <a:pt x="103" y="178"/>
                    <a:pt x="103" y="178"/>
                  </a:cubicBezTo>
                  <a:cubicBezTo>
                    <a:pt x="103" y="161"/>
                    <a:pt x="98" y="144"/>
                    <a:pt x="89" y="144"/>
                  </a:cubicBezTo>
                  <a:cubicBezTo>
                    <a:pt x="87" y="144"/>
                    <a:pt x="86" y="145"/>
                    <a:pt x="86" y="147"/>
                  </a:cubicBezTo>
                  <a:cubicBezTo>
                    <a:pt x="86" y="149"/>
                    <a:pt x="87" y="150"/>
                    <a:pt x="89" y="150"/>
                  </a:cubicBezTo>
                  <a:cubicBezTo>
                    <a:pt x="91" y="150"/>
                    <a:pt x="97" y="161"/>
                    <a:pt x="97" y="178"/>
                  </a:cubicBezTo>
                  <a:cubicBezTo>
                    <a:pt x="86" y="178"/>
                    <a:pt x="86" y="178"/>
                    <a:pt x="86" y="178"/>
                  </a:cubicBezTo>
                  <a:cubicBezTo>
                    <a:pt x="79" y="164"/>
                    <a:pt x="59" y="154"/>
                    <a:pt x="36" y="154"/>
                  </a:cubicBezTo>
                  <a:cubicBezTo>
                    <a:pt x="34" y="154"/>
                    <a:pt x="33" y="156"/>
                    <a:pt x="33" y="157"/>
                  </a:cubicBezTo>
                  <a:cubicBezTo>
                    <a:pt x="33" y="159"/>
                    <a:pt x="34" y="160"/>
                    <a:pt x="36" y="160"/>
                  </a:cubicBezTo>
                  <a:cubicBezTo>
                    <a:pt x="55" y="160"/>
                    <a:pt x="72" y="168"/>
                    <a:pt x="79" y="178"/>
                  </a:cubicBezTo>
                  <a:cubicBezTo>
                    <a:pt x="60" y="178"/>
                    <a:pt x="60" y="178"/>
                    <a:pt x="60" y="178"/>
                  </a:cubicBezTo>
                  <a:cubicBezTo>
                    <a:pt x="22" y="231"/>
                    <a:pt x="22" y="231"/>
                    <a:pt x="22" y="231"/>
                  </a:cubicBezTo>
                  <a:cubicBezTo>
                    <a:pt x="21" y="233"/>
                    <a:pt x="21" y="235"/>
                    <a:pt x="22" y="236"/>
                  </a:cubicBezTo>
                  <a:cubicBezTo>
                    <a:pt x="27" y="238"/>
                    <a:pt x="27" y="238"/>
                    <a:pt x="27" y="238"/>
                  </a:cubicBezTo>
                  <a:cubicBezTo>
                    <a:pt x="28" y="239"/>
                    <a:pt x="30" y="239"/>
                    <a:pt x="31" y="238"/>
                  </a:cubicBezTo>
                  <a:cubicBezTo>
                    <a:pt x="60" y="195"/>
                    <a:pt x="60" y="195"/>
                    <a:pt x="60" y="195"/>
                  </a:cubicBezTo>
                  <a:cubicBezTo>
                    <a:pt x="60" y="294"/>
                    <a:pt x="60" y="294"/>
                    <a:pt x="60" y="294"/>
                  </a:cubicBezTo>
                  <a:cubicBezTo>
                    <a:pt x="60" y="297"/>
                    <a:pt x="63" y="300"/>
                    <a:pt x="66" y="300"/>
                  </a:cubicBezTo>
                  <a:cubicBezTo>
                    <a:pt x="206" y="300"/>
                    <a:pt x="206" y="300"/>
                    <a:pt x="206" y="300"/>
                  </a:cubicBezTo>
                  <a:cubicBezTo>
                    <a:pt x="209" y="300"/>
                    <a:pt x="212" y="297"/>
                    <a:pt x="212" y="294"/>
                  </a:cubicBezTo>
                  <a:cubicBezTo>
                    <a:pt x="212" y="195"/>
                    <a:pt x="212" y="195"/>
                    <a:pt x="212" y="195"/>
                  </a:cubicBezTo>
                  <a:cubicBezTo>
                    <a:pt x="242" y="238"/>
                    <a:pt x="242" y="238"/>
                    <a:pt x="242" y="238"/>
                  </a:cubicBezTo>
                  <a:cubicBezTo>
                    <a:pt x="243" y="239"/>
                    <a:pt x="244" y="239"/>
                    <a:pt x="246" y="238"/>
                  </a:cubicBezTo>
                  <a:cubicBezTo>
                    <a:pt x="250" y="236"/>
                    <a:pt x="250" y="236"/>
                    <a:pt x="250" y="236"/>
                  </a:cubicBezTo>
                  <a:cubicBezTo>
                    <a:pt x="251" y="235"/>
                    <a:pt x="251" y="233"/>
                    <a:pt x="250" y="231"/>
                  </a:cubicBezTo>
                  <a:close/>
                  <a:moveTo>
                    <a:pt x="159" y="226"/>
                  </a:moveTo>
                  <a:cubicBezTo>
                    <a:pt x="113" y="226"/>
                    <a:pt x="113" y="226"/>
                    <a:pt x="113" y="226"/>
                  </a:cubicBezTo>
                  <a:cubicBezTo>
                    <a:pt x="110" y="226"/>
                    <a:pt x="107" y="223"/>
                    <a:pt x="107" y="220"/>
                  </a:cubicBezTo>
                  <a:cubicBezTo>
                    <a:pt x="107" y="216"/>
                    <a:pt x="110" y="214"/>
                    <a:pt x="113" y="214"/>
                  </a:cubicBezTo>
                  <a:cubicBezTo>
                    <a:pt x="159" y="214"/>
                    <a:pt x="159" y="214"/>
                    <a:pt x="159" y="214"/>
                  </a:cubicBezTo>
                  <a:cubicBezTo>
                    <a:pt x="162" y="214"/>
                    <a:pt x="165" y="216"/>
                    <a:pt x="165" y="220"/>
                  </a:cubicBezTo>
                  <a:cubicBezTo>
                    <a:pt x="165" y="223"/>
                    <a:pt x="162" y="226"/>
                    <a:pt x="159" y="226"/>
                  </a:cubicBezTo>
                  <a:close/>
                </a:path>
              </a:pathLst>
            </a:custGeom>
            <a:solidFill>
              <a:srgbClr val="FFFFFF"/>
            </a:solidFill>
            <a:ln>
              <a:noFill/>
            </a:ln>
          </p:spPr>
          <p:txBody>
            <a:bodyPr vert="horz" wrap="square" lIns="82272" tIns="41137" rIns="82272" bIns="41137" numCol="1" anchor="t" anchorCtr="0" compatLnSpc="1">
              <a:prstTxWarp prst="textNoShape">
                <a:avLst/>
              </a:prstTxWarp>
            </a:bodyPr>
            <a:lstStyle/>
            <a:p>
              <a:pPr defTabSz="931494" fontAlgn="base">
                <a:spcBef>
                  <a:spcPct val="0"/>
                </a:spcBef>
                <a:spcAft>
                  <a:spcPct val="0"/>
                </a:spcAft>
              </a:pPr>
              <a:endParaRPr lang="en-US" sz="1599">
                <a:solidFill>
                  <a:srgbClr val="505050"/>
                </a:solidFill>
                <a:ea typeface="MS PGothic" panose="020B0600070205080204" pitchFamily="34" charset="-128"/>
              </a:endParaRPr>
            </a:p>
          </p:txBody>
        </p:sp>
      </p:grpSp>
      <p:sp>
        <p:nvSpPr>
          <p:cNvPr id="49" name="Rectangle 48"/>
          <p:cNvSpPr/>
          <p:nvPr/>
        </p:nvSpPr>
        <p:spPr>
          <a:xfrm>
            <a:off x="191065" y="5341418"/>
            <a:ext cx="11175392" cy="658936"/>
          </a:xfrm>
          <a:prstGeom prst="rect">
            <a:avLst/>
          </a:prstGeom>
        </p:spPr>
        <p:txBody>
          <a:bodyPr wrap="square">
            <a:spAutoFit/>
          </a:bodyPr>
          <a:lstStyle/>
          <a:p>
            <a:pPr marL="228510" lvl="2" indent="-17456" defTabSz="931494" fontAlgn="base">
              <a:spcBef>
                <a:spcPct val="0"/>
              </a:spcBef>
              <a:spcAft>
                <a:spcPct val="0"/>
              </a:spcAft>
            </a:pPr>
            <a:r>
              <a:rPr lang="en-US" sz="1799" dirty="0">
                <a:ea typeface="MS PGothic" panose="020B0600070205080204" pitchFamily="34" charset="-128"/>
              </a:rPr>
              <a:t>Use your existing SCOM agents &amp; management servers – no more manual certificate, agent &amp; gateway download &amp; provisioning needed</a:t>
            </a:r>
            <a:endParaRPr lang="en-US" sz="2399" dirty="0">
              <a:ea typeface="MS PGothic" panose="020B0600070205080204" pitchFamily="34" charset="-128"/>
            </a:endParaRPr>
          </a:p>
        </p:txBody>
      </p:sp>
    </p:spTree>
    <p:extLst>
      <p:ext uri="{BB962C8B-B14F-4D97-AF65-F5344CB8AC3E}">
        <p14:creationId xmlns:p14="http://schemas.microsoft.com/office/powerpoint/2010/main" val="10563246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it works</a:t>
            </a:r>
            <a:endParaRPr lang="en-US" dirty="0"/>
          </a:p>
        </p:txBody>
      </p:sp>
      <p:pic>
        <p:nvPicPr>
          <p:cNvPr id="3" name="Picture 6" descr="C:\Users\markgil\Documents\presentation art\Internet Cloud\cloud illustration 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136" y="975454"/>
            <a:ext cx="4097148" cy="2644069"/>
          </a:xfrm>
          <a:prstGeom prst="rect">
            <a:avLst/>
          </a:prstGeom>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23637" y="1793164"/>
            <a:ext cx="2309857" cy="1024634"/>
          </a:xfrm>
          <a:prstGeom prst="rect">
            <a:avLst/>
          </a:prstGeom>
          <a:noFill/>
        </p:spPr>
        <p:txBody>
          <a:bodyPr wrap="square" lIns="0" tIns="0" rIns="0" bIns="0" rtlCol="0">
            <a:spAutoFit/>
          </a:bodyPr>
          <a:lstStyle/>
          <a:p>
            <a:pPr algn="ctr"/>
            <a:r>
              <a:rPr lang="en-US" sz="3264" dirty="0"/>
              <a:t>Advisor Service</a:t>
            </a:r>
          </a:p>
        </p:txBody>
      </p:sp>
      <p:pic>
        <p:nvPicPr>
          <p:cNvPr id="5" name="Picture 7" descr="C:\Users\paulmest\Desktop\Atlanta Pictures\server-with-ag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4021" y="5303751"/>
            <a:ext cx="804208" cy="9275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C:\Users\paulmest\Desktop\Atlanta Pictures\server-with-ag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8770" y="5523578"/>
            <a:ext cx="804208" cy="9275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Users\paulmest\Desktop\Atlanta Pictures\server-with-ag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4017" y="5731719"/>
            <a:ext cx="804208" cy="9275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paulmest\Desktop\Atlanta Pictures\server-with-ag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775645" y="5130344"/>
            <a:ext cx="804208" cy="9275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paulmest\Desktop\Atlanta Pictures\server-with-ag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373542" y="5403172"/>
            <a:ext cx="804208" cy="9275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paulmest\Desktop\Atlanta Pictures\server-with-ag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901063" y="5731696"/>
            <a:ext cx="804208" cy="927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paulmest\Desktop\Atlanta Pictures\server-with-agent-and-gatewa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6767" y="4126321"/>
            <a:ext cx="901425" cy="94398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flipV="1">
            <a:off x="3935258" y="3291012"/>
            <a:ext cx="0" cy="847253"/>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796486" y="3361174"/>
            <a:ext cx="0" cy="847253"/>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078224" y="3361174"/>
            <a:ext cx="0" cy="847253"/>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940139" y="3361174"/>
            <a:ext cx="0" cy="847253"/>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721265" y="4826151"/>
            <a:ext cx="791712" cy="57701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235360" y="4890027"/>
            <a:ext cx="356645" cy="746447"/>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3685377" y="4991288"/>
            <a:ext cx="1053" cy="782451"/>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4940139" y="4992471"/>
            <a:ext cx="152668" cy="82975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4983704" y="5005900"/>
            <a:ext cx="632036" cy="51519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5038256" y="5005900"/>
            <a:ext cx="963877" cy="27464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6" name="Picture 5" descr="C:\Users\paulmest\Desktop\Atlanta Pictures\server-with-agent-and-gatewa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9304" y="4094768"/>
            <a:ext cx="901425" cy="94398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583619" y="3865384"/>
            <a:ext cx="1662174" cy="704713"/>
          </a:xfrm>
          <a:prstGeom prst="rect">
            <a:avLst/>
          </a:prstGeom>
          <a:noFill/>
        </p:spPr>
        <p:txBody>
          <a:bodyPr wrap="square" lIns="186521" tIns="149217" rIns="186521" bIns="149217" rtlCol="0">
            <a:spAutoFit/>
          </a:bodyPr>
          <a:lstStyle/>
          <a:p>
            <a:pPr>
              <a:lnSpc>
                <a:spcPct val="90000"/>
              </a:lnSpc>
              <a:spcAft>
                <a:spcPts val="612"/>
              </a:spcAft>
            </a:pPr>
            <a:r>
              <a:rPr lang="en-US" sz="1428" dirty="0">
                <a:gradFill>
                  <a:gsLst>
                    <a:gs pos="2917">
                      <a:schemeClr val="tx1"/>
                    </a:gs>
                    <a:gs pos="30000">
                      <a:schemeClr val="tx1"/>
                    </a:gs>
                  </a:gsLst>
                  <a:lin ang="5400000" scaled="0"/>
                </a:gradFill>
              </a:rPr>
              <a:t>Management Server</a:t>
            </a:r>
          </a:p>
        </p:txBody>
      </p:sp>
      <p:sp>
        <p:nvSpPr>
          <p:cNvPr id="40" name="TextBox 39"/>
          <p:cNvSpPr txBox="1"/>
          <p:nvPr/>
        </p:nvSpPr>
        <p:spPr>
          <a:xfrm>
            <a:off x="5093849" y="3878147"/>
            <a:ext cx="1662174" cy="704713"/>
          </a:xfrm>
          <a:prstGeom prst="rect">
            <a:avLst/>
          </a:prstGeom>
          <a:noFill/>
        </p:spPr>
        <p:txBody>
          <a:bodyPr wrap="square" lIns="186521" tIns="149217" rIns="186521" bIns="149217" rtlCol="0">
            <a:spAutoFit/>
          </a:bodyPr>
          <a:lstStyle/>
          <a:p>
            <a:pPr>
              <a:lnSpc>
                <a:spcPct val="90000"/>
              </a:lnSpc>
              <a:spcAft>
                <a:spcPts val="612"/>
              </a:spcAft>
            </a:pPr>
            <a:r>
              <a:rPr lang="en-US" sz="1428" dirty="0">
                <a:gradFill>
                  <a:gsLst>
                    <a:gs pos="2917">
                      <a:schemeClr val="tx1"/>
                    </a:gs>
                    <a:gs pos="30000">
                      <a:schemeClr val="tx1"/>
                    </a:gs>
                  </a:gsLst>
                  <a:lin ang="5400000" scaled="0"/>
                </a:gradFill>
              </a:rPr>
              <a:t>Management Server</a:t>
            </a:r>
          </a:p>
        </p:txBody>
      </p:sp>
      <p:pic>
        <p:nvPicPr>
          <p:cNvPr id="22" name="Picture 21"/>
          <p:cNvPicPr>
            <a:picLocks noChangeAspect="1"/>
          </p:cNvPicPr>
          <p:nvPr/>
        </p:nvPicPr>
        <p:blipFill>
          <a:blip r:embed="rId5">
            <a:grayscl/>
          </a:blip>
          <a:stretch>
            <a:fillRect/>
          </a:stretch>
        </p:blipFill>
        <p:spPr>
          <a:xfrm>
            <a:off x="7372117" y="4325493"/>
            <a:ext cx="768296" cy="665796"/>
          </a:xfrm>
          <a:prstGeom prst="rect">
            <a:avLst/>
          </a:prstGeom>
        </p:spPr>
      </p:pic>
      <p:sp>
        <p:nvSpPr>
          <p:cNvPr id="31" name="TextBox 30"/>
          <p:cNvSpPr txBox="1"/>
          <p:nvPr/>
        </p:nvSpPr>
        <p:spPr>
          <a:xfrm>
            <a:off x="8082556" y="4245707"/>
            <a:ext cx="2035301" cy="704713"/>
          </a:xfrm>
          <a:prstGeom prst="rect">
            <a:avLst/>
          </a:prstGeom>
          <a:noFill/>
        </p:spPr>
        <p:txBody>
          <a:bodyPr wrap="square" lIns="186521" tIns="149217" rIns="186521" bIns="149217" rtlCol="0">
            <a:spAutoFit/>
          </a:bodyPr>
          <a:lstStyle/>
          <a:p>
            <a:pPr>
              <a:lnSpc>
                <a:spcPct val="90000"/>
              </a:lnSpc>
              <a:spcAft>
                <a:spcPts val="612"/>
              </a:spcAft>
            </a:pPr>
            <a:r>
              <a:rPr lang="en-US" sz="1428" dirty="0">
                <a:gradFill>
                  <a:gsLst>
                    <a:gs pos="2917">
                      <a:schemeClr val="tx1"/>
                    </a:gs>
                    <a:gs pos="30000">
                      <a:schemeClr val="tx1"/>
                    </a:gs>
                  </a:gsLst>
                  <a:lin ang="5400000" scaled="0"/>
                </a:gradFill>
              </a:rPr>
              <a:t>Operations Manager Console</a:t>
            </a:r>
          </a:p>
        </p:txBody>
      </p:sp>
      <p:cxnSp>
        <p:nvCxnSpPr>
          <p:cNvPr id="32" name="Straight Arrow Connector 31"/>
          <p:cNvCxnSpPr/>
          <p:nvPr/>
        </p:nvCxnSpPr>
        <p:spPr>
          <a:xfrm>
            <a:off x="5534974" y="4528989"/>
            <a:ext cx="1756377" cy="15237"/>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8760797" y="1325808"/>
            <a:ext cx="3402244" cy="743897"/>
            <a:chOff x="7548621" y="524703"/>
            <a:chExt cx="3335836" cy="729377"/>
          </a:xfrm>
        </p:grpSpPr>
        <p:sp>
          <p:nvSpPr>
            <p:cNvPr id="35" name="TextBox 34"/>
            <p:cNvSpPr txBox="1"/>
            <p:nvPr/>
          </p:nvSpPr>
          <p:spPr>
            <a:xfrm>
              <a:off x="7970125" y="563122"/>
              <a:ext cx="2914332" cy="690958"/>
            </a:xfrm>
            <a:prstGeom prst="rect">
              <a:avLst/>
            </a:prstGeom>
            <a:noFill/>
          </p:spPr>
          <p:txBody>
            <a:bodyPr wrap="square" lIns="186521" tIns="149217" rIns="186521" bIns="149217" rtlCol="0">
              <a:spAutoFit/>
            </a:bodyPr>
            <a:lstStyle/>
            <a:p>
              <a:pPr>
                <a:lnSpc>
                  <a:spcPct val="90000"/>
                </a:lnSpc>
                <a:spcAft>
                  <a:spcPts val="612"/>
                </a:spcAft>
              </a:pPr>
              <a:r>
                <a:rPr lang="en-US" sz="1428" dirty="0">
                  <a:gradFill>
                    <a:gsLst>
                      <a:gs pos="2917">
                        <a:schemeClr val="tx1"/>
                      </a:gs>
                      <a:gs pos="30000">
                        <a:schemeClr val="tx1"/>
                      </a:gs>
                    </a:gsLst>
                    <a:lin ang="5400000" scaled="0"/>
                  </a:gradFill>
                </a:rPr>
                <a:t>Management Group is registered in Advisor Account</a:t>
              </a:r>
            </a:p>
          </p:txBody>
        </p:sp>
        <p:grpSp>
          <p:nvGrpSpPr>
            <p:cNvPr id="34" name="Group 33"/>
            <p:cNvGrpSpPr/>
            <p:nvPr/>
          </p:nvGrpSpPr>
          <p:grpSpPr>
            <a:xfrm>
              <a:off x="7548621" y="524703"/>
              <a:ext cx="476142" cy="544765"/>
              <a:chOff x="7148169" y="1507648"/>
              <a:chExt cx="476142" cy="544765"/>
            </a:xfrm>
          </p:grpSpPr>
          <p:sp>
            <p:nvSpPr>
              <p:cNvPr id="25" name="Oval 24"/>
              <p:cNvSpPr/>
              <p:nvPr/>
            </p:nvSpPr>
            <p:spPr bwMode="auto">
              <a:xfrm>
                <a:off x="7148169" y="1546067"/>
                <a:ext cx="476142" cy="44477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836" b="1" dirty="0">
                  <a:gradFill>
                    <a:gsLst>
                      <a:gs pos="0">
                        <a:srgbClr val="FFFFFF"/>
                      </a:gs>
                      <a:gs pos="100000">
                        <a:srgbClr val="FFFFFF"/>
                      </a:gs>
                    </a:gsLst>
                    <a:lin ang="5400000" scaled="0"/>
                  </a:gradFill>
                  <a:ea typeface="Segoe UI" pitchFamily="34" charset="0"/>
                  <a:cs typeface="Segoe UI" pitchFamily="34" charset="0"/>
                </a:endParaRPr>
              </a:p>
            </p:txBody>
          </p:sp>
          <p:sp>
            <p:nvSpPr>
              <p:cNvPr id="33" name="TextBox 32"/>
              <p:cNvSpPr txBox="1"/>
              <p:nvPr/>
            </p:nvSpPr>
            <p:spPr>
              <a:xfrm>
                <a:off x="7183168" y="1507648"/>
                <a:ext cx="294096" cy="544765"/>
              </a:xfrm>
              <a:prstGeom prst="rect">
                <a:avLst/>
              </a:prstGeom>
              <a:noFill/>
            </p:spPr>
            <p:txBody>
              <a:bodyPr wrap="square" lIns="186521" tIns="149217" rIns="186521" bIns="149217" rtlCol="0">
                <a:spAutoFit/>
              </a:bodyPr>
              <a:lstStyle/>
              <a:p>
                <a:pPr>
                  <a:lnSpc>
                    <a:spcPct val="90000"/>
                  </a:lnSpc>
                  <a:spcAft>
                    <a:spcPts val="612"/>
                  </a:spcAft>
                </a:pPr>
                <a:r>
                  <a:rPr lang="en-US" sz="1836" b="1" dirty="0">
                    <a:gradFill>
                      <a:gsLst>
                        <a:gs pos="2917">
                          <a:schemeClr val="tx1"/>
                        </a:gs>
                        <a:gs pos="30000">
                          <a:schemeClr val="tx1"/>
                        </a:gs>
                      </a:gsLst>
                      <a:lin ang="5400000" scaled="0"/>
                    </a:gradFill>
                  </a:rPr>
                  <a:t>2</a:t>
                </a:r>
              </a:p>
            </p:txBody>
          </p:sp>
        </p:grpSp>
      </p:grpSp>
      <p:grpSp>
        <p:nvGrpSpPr>
          <p:cNvPr id="38" name="Group 37"/>
          <p:cNvGrpSpPr/>
          <p:nvPr/>
        </p:nvGrpSpPr>
        <p:grpSpPr>
          <a:xfrm>
            <a:off x="8760797" y="241220"/>
            <a:ext cx="3402244" cy="555610"/>
            <a:chOff x="7548621" y="524703"/>
            <a:chExt cx="3335836" cy="544765"/>
          </a:xfrm>
        </p:grpSpPr>
        <p:sp>
          <p:nvSpPr>
            <p:cNvPr id="39" name="TextBox 38"/>
            <p:cNvSpPr txBox="1"/>
            <p:nvPr/>
          </p:nvSpPr>
          <p:spPr>
            <a:xfrm>
              <a:off x="7970125" y="563122"/>
              <a:ext cx="2914332" cy="489365"/>
            </a:xfrm>
            <a:prstGeom prst="rect">
              <a:avLst/>
            </a:prstGeom>
            <a:noFill/>
          </p:spPr>
          <p:txBody>
            <a:bodyPr wrap="square" lIns="186521" tIns="149217" rIns="186521" bIns="149217" rtlCol="0">
              <a:spAutoFit/>
            </a:bodyPr>
            <a:lstStyle/>
            <a:p>
              <a:pPr>
                <a:lnSpc>
                  <a:spcPct val="90000"/>
                </a:lnSpc>
                <a:spcAft>
                  <a:spcPts val="612"/>
                </a:spcAft>
              </a:pPr>
              <a:r>
                <a:rPr lang="en-US" sz="1428" dirty="0">
                  <a:gradFill>
                    <a:gsLst>
                      <a:gs pos="2917">
                        <a:schemeClr val="tx1"/>
                      </a:gs>
                      <a:gs pos="30000">
                        <a:schemeClr val="tx1"/>
                      </a:gs>
                    </a:gsLst>
                    <a:lin ang="5400000" scaled="0"/>
                  </a:gradFill>
                </a:rPr>
                <a:t>Sign up and Onboard Advisor</a:t>
              </a:r>
            </a:p>
          </p:txBody>
        </p:sp>
        <p:grpSp>
          <p:nvGrpSpPr>
            <p:cNvPr id="41" name="Group 40"/>
            <p:cNvGrpSpPr/>
            <p:nvPr/>
          </p:nvGrpSpPr>
          <p:grpSpPr>
            <a:xfrm>
              <a:off x="7548621" y="524703"/>
              <a:ext cx="476142" cy="544765"/>
              <a:chOff x="7148169" y="1507648"/>
              <a:chExt cx="476142" cy="544765"/>
            </a:xfrm>
          </p:grpSpPr>
          <p:sp>
            <p:nvSpPr>
              <p:cNvPr id="42" name="Oval 41"/>
              <p:cNvSpPr/>
              <p:nvPr/>
            </p:nvSpPr>
            <p:spPr bwMode="auto">
              <a:xfrm>
                <a:off x="7148169" y="1546067"/>
                <a:ext cx="476142" cy="44477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836" b="1" dirty="0">
                  <a:gradFill>
                    <a:gsLst>
                      <a:gs pos="0">
                        <a:srgbClr val="FFFFFF"/>
                      </a:gs>
                      <a:gs pos="100000">
                        <a:srgbClr val="FFFFFF"/>
                      </a:gs>
                    </a:gsLst>
                    <a:lin ang="5400000" scaled="0"/>
                  </a:gradFill>
                  <a:ea typeface="Segoe UI" pitchFamily="34" charset="0"/>
                  <a:cs typeface="Segoe UI" pitchFamily="34" charset="0"/>
                </a:endParaRPr>
              </a:p>
            </p:txBody>
          </p:sp>
          <p:sp>
            <p:nvSpPr>
              <p:cNvPr id="43" name="TextBox 42"/>
              <p:cNvSpPr txBox="1"/>
              <p:nvPr/>
            </p:nvSpPr>
            <p:spPr>
              <a:xfrm>
                <a:off x="7183168" y="1507648"/>
                <a:ext cx="294096" cy="544765"/>
              </a:xfrm>
              <a:prstGeom prst="rect">
                <a:avLst/>
              </a:prstGeom>
              <a:noFill/>
            </p:spPr>
            <p:txBody>
              <a:bodyPr wrap="square" lIns="186521" tIns="149217" rIns="186521" bIns="149217" rtlCol="0">
                <a:spAutoFit/>
              </a:bodyPr>
              <a:lstStyle/>
              <a:p>
                <a:pPr>
                  <a:lnSpc>
                    <a:spcPct val="90000"/>
                  </a:lnSpc>
                  <a:spcAft>
                    <a:spcPts val="612"/>
                  </a:spcAft>
                </a:pPr>
                <a:r>
                  <a:rPr lang="en-US" sz="1836" b="1" dirty="0">
                    <a:gradFill>
                      <a:gsLst>
                        <a:gs pos="2917">
                          <a:schemeClr val="tx1"/>
                        </a:gs>
                        <a:gs pos="30000">
                          <a:schemeClr val="tx1"/>
                        </a:gs>
                      </a:gsLst>
                      <a:lin ang="5400000" scaled="0"/>
                    </a:gradFill>
                  </a:rPr>
                  <a:t>1</a:t>
                </a:r>
              </a:p>
            </p:txBody>
          </p:sp>
        </p:grpSp>
      </p:grpSp>
      <p:grpSp>
        <p:nvGrpSpPr>
          <p:cNvPr id="44" name="Group 43"/>
          <p:cNvGrpSpPr/>
          <p:nvPr/>
        </p:nvGrpSpPr>
        <p:grpSpPr>
          <a:xfrm>
            <a:off x="8796492" y="2227781"/>
            <a:ext cx="3402244" cy="555610"/>
            <a:chOff x="7548621" y="524703"/>
            <a:chExt cx="3335836" cy="544765"/>
          </a:xfrm>
        </p:grpSpPr>
        <p:sp>
          <p:nvSpPr>
            <p:cNvPr id="45" name="TextBox 44"/>
            <p:cNvSpPr txBox="1"/>
            <p:nvPr/>
          </p:nvSpPr>
          <p:spPr>
            <a:xfrm>
              <a:off x="7970125" y="563122"/>
              <a:ext cx="2914332" cy="489365"/>
            </a:xfrm>
            <a:prstGeom prst="rect">
              <a:avLst/>
            </a:prstGeom>
            <a:noFill/>
          </p:spPr>
          <p:txBody>
            <a:bodyPr wrap="square" lIns="186521" tIns="149217" rIns="186521" bIns="149217" rtlCol="0">
              <a:spAutoFit/>
            </a:bodyPr>
            <a:lstStyle/>
            <a:p>
              <a:pPr>
                <a:lnSpc>
                  <a:spcPct val="90000"/>
                </a:lnSpc>
                <a:spcAft>
                  <a:spcPts val="612"/>
                </a:spcAft>
              </a:pPr>
              <a:r>
                <a:rPr lang="en-US" sz="1428" dirty="0">
                  <a:gradFill>
                    <a:gsLst>
                      <a:gs pos="2917">
                        <a:schemeClr val="tx1"/>
                      </a:gs>
                      <a:gs pos="30000">
                        <a:schemeClr val="tx1"/>
                      </a:gs>
                    </a:gsLst>
                    <a:lin ang="5400000" scaled="0"/>
                  </a:gradFill>
                </a:rPr>
                <a:t>Opt-In Agents</a:t>
              </a:r>
            </a:p>
          </p:txBody>
        </p:sp>
        <p:grpSp>
          <p:nvGrpSpPr>
            <p:cNvPr id="46" name="Group 45"/>
            <p:cNvGrpSpPr/>
            <p:nvPr/>
          </p:nvGrpSpPr>
          <p:grpSpPr>
            <a:xfrm>
              <a:off x="7548621" y="524703"/>
              <a:ext cx="476142" cy="544765"/>
              <a:chOff x="7148169" y="1507648"/>
              <a:chExt cx="476142" cy="544765"/>
            </a:xfrm>
          </p:grpSpPr>
          <p:sp>
            <p:nvSpPr>
              <p:cNvPr id="47" name="Oval 46"/>
              <p:cNvSpPr/>
              <p:nvPr/>
            </p:nvSpPr>
            <p:spPr bwMode="auto">
              <a:xfrm>
                <a:off x="7148169" y="1546067"/>
                <a:ext cx="476142" cy="44477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836" b="1" dirty="0">
                  <a:gradFill>
                    <a:gsLst>
                      <a:gs pos="0">
                        <a:srgbClr val="FFFFFF"/>
                      </a:gs>
                      <a:gs pos="100000">
                        <a:srgbClr val="FFFFFF"/>
                      </a:gs>
                    </a:gsLst>
                    <a:lin ang="5400000" scaled="0"/>
                  </a:gradFill>
                  <a:ea typeface="Segoe UI" pitchFamily="34" charset="0"/>
                  <a:cs typeface="Segoe UI" pitchFamily="34" charset="0"/>
                </a:endParaRPr>
              </a:p>
            </p:txBody>
          </p:sp>
          <p:sp>
            <p:nvSpPr>
              <p:cNvPr id="48" name="TextBox 47"/>
              <p:cNvSpPr txBox="1"/>
              <p:nvPr/>
            </p:nvSpPr>
            <p:spPr>
              <a:xfrm>
                <a:off x="7183168" y="1507648"/>
                <a:ext cx="294096" cy="544765"/>
              </a:xfrm>
              <a:prstGeom prst="rect">
                <a:avLst/>
              </a:prstGeom>
              <a:noFill/>
            </p:spPr>
            <p:txBody>
              <a:bodyPr wrap="square" lIns="186521" tIns="149217" rIns="186521" bIns="149217" rtlCol="0">
                <a:spAutoFit/>
              </a:bodyPr>
              <a:lstStyle/>
              <a:p>
                <a:pPr>
                  <a:lnSpc>
                    <a:spcPct val="90000"/>
                  </a:lnSpc>
                  <a:spcAft>
                    <a:spcPts val="612"/>
                  </a:spcAft>
                </a:pPr>
                <a:r>
                  <a:rPr lang="en-US" sz="1836" b="1" dirty="0">
                    <a:gradFill>
                      <a:gsLst>
                        <a:gs pos="2917">
                          <a:schemeClr val="tx1"/>
                        </a:gs>
                        <a:gs pos="30000">
                          <a:schemeClr val="tx1"/>
                        </a:gs>
                      </a:gsLst>
                      <a:lin ang="5400000" scaled="0"/>
                    </a:gradFill>
                  </a:rPr>
                  <a:t>3</a:t>
                </a:r>
              </a:p>
            </p:txBody>
          </p:sp>
        </p:grpSp>
      </p:grpSp>
      <p:grpSp>
        <p:nvGrpSpPr>
          <p:cNvPr id="49" name="Group 48"/>
          <p:cNvGrpSpPr/>
          <p:nvPr/>
        </p:nvGrpSpPr>
        <p:grpSpPr>
          <a:xfrm>
            <a:off x="8796492" y="3231730"/>
            <a:ext cx="3402244" cy="945581"/>
            <a:chOff x="7548621" y="524703"/>
            <a:chExt cx="3335836" cy="927124"/>
          </a:xfrm>
        </p:grpSpPr>
        <p:sp>
          <p:nvSpPr>
            <p:cNvPr id="50" name="TextBox 49"/>
            <p:cNvSpPr txBox="1"/>
            <p:nvPr/>
          </p:nvSpPr>
          <p:spPr>
            <a:xfrm>
              <a:off x="7970125" y="563122"/>
              <a:ext cx="2914332" cy="888705"/>
            </a:xfrm>
            <a:prstGeom prst="rect">
              <a:avLst/>
            </a:prstGeom>
            <a:noFill/>
          </p:spPr>
          <p:txBody>
            <a:bodyPr wrap="square" lIns="186521" tIns="149217" rIns="186521" bIns="149217" rtlCol="0">
              <a:spAutoFit/>
            </a:bodyPr>
            <a:lstStyle/>
            <a:p>
              <a:pPr>
                <a:lnSpc>
                  <a:spcPct val="90000"/>
                </a:lnSpc>
                <a:spcAft>
                  <a:spcPts val="612"/>
                </a:spcAft>
              </a:pPr>
              <a:r>
                <a:rPr lang="en-US" sz="1428" dirty="0">
                  <a:gradFill>
                    <a:gsLst>
                      <a:gs pos="2917">
                        <a:schemeClr val="tx1"/>
                      </a:gs>
                      <a:gs pos="30000">
                        <a:schemeClr val="tx1"/>
                      </a:gs>
                    </a:gsLst>
                    <a:lin ang="5400000" scaled="0"/>
                  </a:gradFill>
                </a:rPr>
                <a:t>Management Servers download management certificate and Advisor management pack</a:t>
              </a:r>
            </a:p>
          </p:txBody>
        </p:sp>
        <p:grpSp>
          <p:nvGrpSpPr>
            <p:cNvPr id="51" name="Group 50"/>
            <p:cNvGrpSpPr/>
            <p:nvPr/>
          </p:nvGrpSpPr>
          <p:grpSpPr>
            <a:xfrm>
              <a:off x="7548621" y="524703"/>
              <a:ext cx="476142" cy="544765"/>
              <a:chOff x="7148169" y="1507648"/>
              <a:chExt cx="476142" cy="544765"/>
            </a:xfrm>
          </p:grpSpPr>
          <p:sp>
            <p:nvSpPr>
              <p:cNvPr id="52" name="Oval 51"/>
              <p:cNvSpPr/>
              <p:nvPr/>
            </p:nvSpPr>
            <p:spPr bwMode="auto">
              <a:xfrm>
                <a:off x="7148169" y="1546067"/>
                <a:ext cx="476142" cy="44477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836" b="1" dirty="0">
                  <a:gradFill>
                    <a:gsLst>
                      <a:gs pos="0">
                        <a:srgbClr val="FFFFFF"/>
                      </a:gs>
                      <a:gs pos="100000">
                        <a:srgbClr val="FFFFFF"/>
                      </a:gs>
                    </a:gsLst>
                    <a:lin ang="5400000" scaled="0"/>
                  </a:gradFill>
                  <a:ea typeface="Segoe UI" pitchFamily="34" charset="0"/>
                  <a:cs typeface="Segoe UI" pitchFamily="34" charset="0"/>
                </a:endParaRPr>
              </a:p>
            </p:txBody>
          </p:sp>
          <p:sp>
            <p:nvSpPr>
              <p:cNvPr id="53" name="TextBox 52"/>
              <p:cNvSpPr txBox="1"/>
              <p:nvPr/>
            </p:nvSpPr>
            <p:spPr>
              <a:xfrm>
                <a:off x="7183168" y="1507648"/>
                <a:ext cx="294096" cy="544765"/>
              </a:xfrm>
              <a:prstGeom prst="rect">
                <a:avLst/>
              </a:prstGeom>
              <a:noFill/>
            </p:spPr>
            <p:txBody>
              <a:bodyPr wrap="square" lIns="186521" tIns="149217" rIns="186521" bIns="149217" rtlCol="0">
                <a:spAutoFit/>
              </a:bodyPr>
              <a:lstStyle/>
              <a:p>
                <a:pPr>
                  <a:lnSpc>
                    <a:spcPct val="90000"/>
                  </a:lnSpc>
                  <a:spcAft>
                    <a:spcPts val="612"/>
                  </a:spcAft>
                </a:pPr>
                <a:r>
                  <a:rPr lang="en-US" sz="1836" b="1" dirty="0">
                    <a:gradFill>
                      <a:gsLst>
                        <a:gs pos="2917">
                          <a:schemeClr val="tx1"/>
                        </a:gs>
                        <a:gs pos="30000">
                          <a:schemeClr val="tx1"/>
                        </a:gs>
                      </a:gsLst>
                      <a:lin ang="5400000" scaled="0"/>
                    </a:gradFill>
                  </a:rPr>
                  <a:t>4</a:t>
                </a:r>
              </a:p>
            </p:txBody>
          </p:sp>
        </p:grpSp>
      </p:grpSp>
      <p:grpSp>
        <p:nvGrpSpPr>
          <p:cNvPr id="54" name="Group 53"/>
          <p:cNvGrpSpPr/>
          <p:nvPr/>
        </p:nvGrpSpPr>
        <p:grpSpPr>
          <a:xfrm>
            <a:off x="8832188" y="6060715"/>
            <a:ext cx="3402244" cy="945581"/>
            <a:chOff x="7548621" y="524703"/>
            <a:chExt cx="3335836" cy="927124"/>
          </a:xfrm>
        </p:grpSpPr>
        <p:sp>
          <p:nvSpPr>
            <p:cNvPr id="55" name="TextBox 54"/>
            <p:cNvSpPr txBox="1"/>
            <p:nvPr/>
          </p:nvSpPr>
          <p:spPr>
            <a:xfrm>
              <a:off x="7970125" y="563122"/>
              <a:ext cx="2914332" cy="888705"/>
            </a:xfrm>
            <a:prstGeom prst="rect">
              <a:avLst/>
            </a:prstGeom>
            <a:noFill/>
          </p:spPr>
          <p:txBody>
            <a:bodyPr wrap="square" lIns="186521" tIns="149217" rIns="186521" bIns="149217" rtlCol="0">
              <a:spAutoFit/>
            </a:bodyPr>
            <a:lstStyle/>
            <a:p>
              <a:pPr>
                <a:lnSpc>
                  <a:spcPct val="90000"/>
                </a:lnSpc>
                <a:spcAft>
                  <a:spcPts val="612"/>
                </a:spcAft>
              </a:pPr>
              <a:r>
                <a:rPr lang="en-US" sz="1428" dirty="0">
                  <a:gradFill>
                    <a:gsLst>
                      <a:gs pos="2917">
                        <a:schemeClr val="tx1"/>
                      </a:gs>
                      <a:gs pos="30000">
                        <a:schemeClr val="tx1"/>
                      </a:gs>
                    </a:gsLst>
                    <a:lin ang="5400000" scaled="0"/>
                  </a:gradFill>
                </a:rPr>
                <a:t>Agents scan managed servers and upload cab file to management server </a:t>
              </a:r>
            </a:p>
          </p:txBody>
        </p:sp>
        <p:grpSp>
          <p:nvGrpSpPr>
            <p:cNvPr id="56" name="Group 55"/>
            <p:cNvGrpSpPr/>
            <p:nvPr/>
          </p:nvGrpSpPr>
          <p:grpSpPr>
            <a:xfrm>
              <a:off x="7548621" y="524703"/>
              <a:ext cx="476142" cy="544765"/>
              <a:chOff x="7148169" y="1507648"/>
              <a:chExt cx="476142" cy="544765"/>
            </a:xfrm>
          </p:grpSpPr>
          <p:sp>
            <p:nvSpPr>
              <p:cNvPr id="57" name="Oval 56"/>
              <p:cNvSpPr/>
              <p:nvPr/>
            </p:nvSpPr>
            <p:spPr bwMode="auto">
              <a:xfrm>
                <a:off x="7148169" y="1546067"/>
                <a:ext cx="476142" cy="44477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836" b="1" dirty="0">
                  <a:gradFill>
                    <a:gsLst>
                      <a:gs pos="0">
                        <a:srgbClr val="FFFFFF"/>
                      </a:gs>
                      <a:gs pos="100000">
                        <a:srgbClr val="FFFFFF"/>
                      </a:gs>
                    </a:gsLst>
                    <a:lin ang="5400000" scaled="0"/>
                  </a:gradFill>
                  <a:ea typeface="Segoe UI" pitchFamily="34" charset="0"/>
                  <a:cs typeface="Segoe UI" pitchFamily="34" charset="0"/>
                </a:endParaRPr>
              </a:p>
            </p:txBody>
          </p:sp>
          <p:sp>
            <p:nvSpPr>
              <p:cNvPr id="58" name="TextBox 57"/>
              <p:cNvSpPr txBox="1"/>
              <p:nvPr/>
            </p:nvSpPr>
            <p:spPr>
              <a:xfrm>
                <a:off x="7183168" y="1507648"/>
                <a:ext cx="294096" cy="544765"/>
              </a:xfrm>
              <a:prstGeom prst="rect">
                <a:avLst/>
              </a:prstGeom>
              <a:noFill/>
            </p:spPr>
            <p:txBody>
              <a:bodyPr wrap="square" lIns="186521" tIns="149217" rIns="186521" bIns="149217" rtlCol="0">
                <a:spAutoFit/>
              </a:bodyPr>
              <a:lstStyle/>
              <a:p>
                <a:pPr>
                  <a:lnSpc>
                    <a:spcPct val="90000"/>
                  </a:lnSpc>
                  <a:spcAft>
                    <a:spcPts val="612"/>
                  </a:spcAft>
                </a:pPr>
                <a:r>
                  <a:rPr lang="en-US" sz="1836" b="1" dirty="0">
                    <a:gradFill>
                      <a:gsLst>
                        <a:gs pos="2917">
                          <a:schemeClr val="tx1"/>
                        </a:gs>
                        <a:gs pos="30000">
                          <a:schemeClr val="tx1"/>
                        </a:gs>
                      </a:gsLst>
                      <a:lin ang="5400000" scaled="0"/>
                    </a:gradFill>
                  </a:rPr>
                  <a:t>6</a:t>
                </a:r>
              </a:p>
            </p:txBody>
          </p:sp>
        </p:grpSp>
      </p:grpSp>
      <p:grpSp>
        <p:nvGrpSpPr>
          <p:cNvPr id="59" name="Group 58"/>
          <p:cNvGrpSpPr/>
          <p:nvPr/>
        </p:nvGrpSpPr>
        <p:grpSpPr>
          <a:xfrm>
            <a:off x="8796492" y="5113145"/>
            <a:ext cx="3402244" cy="743897"/>
            <a:chOff x="7548621" y="524703"/>
            <a:chExt cx="3335836" cy="729377"/>
          </a:xfrm>
        </p:grpSpPr>
        <p:sp>
          <p:nvSpPr>
            <p:cNvPr id="60" name="TextBox 59"/>
            <p:cNvSpPr txBox="1"/>
            <p:nvPr/>
          </p:nvSpPr>
          <p:spPr>
            <a:xfrm>
              <a:off x="7970125" y="563122"/>
              <a:ext cx="2914332" cy="690958"/>
            </a:xfrm>
            <a:prstGeom prst="rect">
              <a:avLst/>
            </a:prstGeom>
            <a:noFill/>
          </p:spPr>
          <p:txBody>
            <a:bodyPr wrap="square" lIns="186521" tIns="149217" rIns="186521" bIns="149217" rtlCol="0">
              <a:spAutoFit/>
            </a:bodyPr>
            <a:lstStyle/>
            <a:p>
              <a:pPr>
                <a:lnSpc>
                  <a:spcPct val="90000"/>
                </a:lnSpc>
                <a:spcAft>
                  <a:spcPts val="612"/>
                </a:spcAft>
              </a:pPr>
              <a:r>
                <a:rPr lang="en-US" sz="1428" dirty="0">
                  <a:gradFill>
                    <a:gsLst>
                      <a:gs pos="2917">
                        <a:schemeClr val="tx1"/>
                      </a:gs>
                      <a:gs pos="30000">
                        <a:schemeClr val="tx1"/>
                      </a:gs>
                    </a:gsLst>
                    <a:lin ang="5400000" scaled="0"/>
                  </a:gradFill>
                </a:rPr>
                <a:t>Agents download the MP from Management Server</a:t>
              </a:r>
            </a:p>
          </p:txBody>
        </p:sp>
        <p:grpSp>
          <p:nvGrpSpPr>
            <p:cNvPr id="61" name="Group 60"/>
            <p:cNvGrpSpPr/>
            <p:nvPr/>
          </p:nvGrpSpPr>
          <p:grpSpPr>
            <a:xfrm>
              <a:off x="7548621" y="524703"/>
              <a:ext cx="476142" cy="544765"/>
              <a:chOff x="7148169" y="1507648"/>
              <a:chExt cx="476142" cy="544765"/>
            </a:xfrm>
          </p:grpSpPr>
          <p:sp>
            <p:nvSpPr>
              <p:cNvPr id="62" name="Oval 61"/>
              <p:cNvSpPr/>
              <p:nvPr/>
            </p:nvSpPr>
            <p:spPr bwMode="auto">
              <a:xfrm>
                <a:off x="7148169" y="1546067"/>
                <a:ext cx="476142" cy="44477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836" b="1" dirty="0">
                  <a:gradFill>
                    <a:gsLst>
                      <a:gs pos="0">
                        <a:srgbClr val="FFFFFF"/>
                      </a:gs>
                      <a:gs pos="100000">
                        <a:srgbClr val="FFFFFF"/>
                      </a:gs>
                    </a:gsLst>
                    <a:lin ang="5400000" scaled="0"/>
                  </a:gradFill>
                  <a:ea typeface="Segoe UI" pitchFamily="34" charset="0"/>
                  <a:cs typeface="Segoe UI" pitchFamily="34" charset="0"/>
                </a:endParaRPr>
              </a:p>
            </p:txBody>
          </p:sp>
          <p:sp>
            <p:nvSpPr>
              <p:cNvPr id="63" name="TextBox 62"/>
              <p:cNvSpPr txBox="1"/>
              <p:nvPr/>
            </p:nvSpPr>
            <p:spPr>
              <a:xfrm>
                <a:off x="7183168" y="1507648"/>
                <a:ext cx="294096" cy="544765"/>
              </a:xfrm>
              <a:prstGeom prst="rect">
                <a:avLst/>
              </a:prstGeom>
              <a:noFill/>
            </p:spPr>
            <p:txBody>
              <a:bodyPr wrap="square" lIns="186521" tIns="149217" rIns="186521" bIns="149217" rtlCol="0">
                <a:spAutoFit/>
              </a:bodyPr>
              <a:lstStyle/>
              <a:p>
                <a:pPr>
                  <a:lnSpc>
                    <a:spcPct val="90000"/>
                  </a:lnSpc>
                  <a:spcAft>
                    <a:spcPts val="612"/>
                  </a:spcAft>
                </a:pPr>
                <a:r>
                  <a:rPr lang="en-US" sz="1836" b="1" dirty="0">
                    <a:gradFill>
                      <a:gsLst>
                        <a:gs pos="2917">
                          <a:schemeClr val="tx1"/>
                        </a:gs>
                        <a:gs pos="30000">
                          <a:schemeClr val="tx1"/>
                        </a:gs>
                      </a:gsLst>
                      <a:lin ang="5400000" scaled="0"/>
                    </a:gradFill>
                  </a:rPr>
                  <a:t>5</a:t>
                </a:r>
              </a:p>
            </p:txBody>
          </p:sp>
        </p:grpSp>
      </p:grpSp>
      <p:grpSp>
        <p:nvGrpSpPr>
          <p:cNvPr id="64" name="Group 63"/>
          <p:cNvGrpSpPr/>
          <p:nvPr/>
        </p:nvGrpSpPr>
        <p:grpSpPr>
          <a:xfrm>
            <a:off x="97061" y="1278347"/>
            <a:ext cx="3402244" cy="743897"/>
            <a:chOff x="7548621" y="524703"/>
            <a:chExt cx="3335836" cy="729377"/>
          </a:xfrm>
        </p:grpSpPr>
        <p:sp>
          <p:nvSpPr>
            <p:cNvPr id="65" name="TextBox 64"/>
            <p:cNvSpPr txBox="1"/>
            <p:nvPr/>
          </p:nvSpPr>
          <p:spPr>
            <a:xfrm>
              <a:off x="7970125" y="563122"/>
              <a:ext cx="2914332" cy="690958"/>
            </a:xfrm>
            <a:prstGeom prst="rect">
              <a:avLst/>
            </a:prstGeom>
            <a:noFill/>
          </p:spPr>
          <p:txBody>
            <a:bodyPr wrap="square" lIns="186521" tIns="149217" rIns="186521" bIns="149217" rtlCol="0">
              <a:spAutoFit/>
            </a:bodyPr>
            <a:lstStyle/>
            <a:p>
              <a:pPr>
                <a:lnSpc>
                  <a:spcPct val="90000"/>
                </a:lnSpc>
                <a:spcAft>
                  <a:spcPts val="612"/>
                </a:spcAft>
              </a:pPr>
              <a:r>
                <a:rPr lang="en-US" sz="1428" dirty="0">
                  <a:gradFill>
                    <a:gsLst>
                      <a:gs pos="2917">
                        <a:schemeClr val="tx1"/>
                      </a:gs>
                      <a:gs pos="30000">
                        <a:schemeClr val="tx1"/>
                      </a:gs>
                    </a:gsLst>
                    <a:lin ang="5400000" scaled="0"/>
                  </a:gradFill>
                </a:rPr>
                <a:t>Advisor processes cab files and generates alerts</a:t>
              </a:r>
            </a:p>
          </p:txBody>
        </p:sp>
        <p:grpSp>
          <p:nvGrpSpPr>
            <p:cNvPr id="66" name="Group 65"/>
            <p:cNvGrpSpPr/>
            <p:nvPr/>
          </p:nvGrpSpPr>
          <p:grpSpPr>
            <a:xfrm>
              <a:off x="7548621" y="524703"/>
              <a:ext cx="476142" cy="544765"/>
              <a:chOff x="7148169" y="1507648"/>
              <a:chExt cx="476142" cy="544765"/>
            </a:xfrm>
          </p:grpSpPr>
          <p:sp>
            <p:nvSpPr>
              <p:cNvPr id="67" name="Oval 66"/>
              <p:cNvSpPr/>
              <p:nvPr/>
            </p:nvSpPr>
            <p:spPr bwMode="auto">
              <a:xfrm>
                <a:off x="7148169" y="1546067"/>
                <a:ext cx="476142" cy="44477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836" b="1" dirty="0">
                  <a:gradFill>
                    <a:gsLst>
                      <a:gs pos="0">
                        <a:srgbClr val="FFFFFF"/>
                      </a:gs>
                      <a:gs pos="100000">
                        <a:srgbClr val="FFFFFF"/>
                      </a:gs>
                    </a:gsLst>
                    <a:lin ang="5400000" scaled="0"/>
                  </a:gradFill>
                  <a:ea typeface="Segoe UI" pitchFamily="34" charset="0"/>
                  <a:cs typeface="Segoe UI" pitchFamily="34" charset="0"/>
                </a:endParaRPr>
              </a:p>
            </p:txBody>
          </p:sp>
          <p:sp>
            <p:nvSpPr>
              <p:cNvPr id="68" name="TextBox 67"/>
              <p:cNvSpPr txBox="1"/>
              <p:nvPr/>
            </p:nvSpPr>
            <p:spPr>
              <a:xfrm>
                <a:off x="7183168" y="1507648"/>
                <a:ext cx="294096" cy="544765"/>
              </a:xfrm>
              <a:prstGeom prst="rect">
                <a:avLst/>
              </a:prstGeom>
              <a:noFill/>
            </p:spPr>
            <p:txBody>
              <a:bodyPr wrap="square" lIns="186521" tIns="149217" rIns="186521" bIns="149217" rtlCol="0">
                <a:spAutoFit/>
              </a:bodyPr>
              <a:lstStyle/>
              <a:p>
                <a:pPr>
                  <a:lnSpc>
                    <a:spcPct val="90000"/>
                  </a:lnSpc>
                  <a:spcAft>
                    <a:spcPts val="612"/>
                  </a:spcAft>
                </a:pPr>
                <a:r>
                  <a:rPr lang="en-US" sz="1836" b="1" dirty="0">
                    <a:gradFill>
                      <a:gsLst>
                        <a:gs pos="2917">
                          <a:schemeClr val="tx1"/>
                        </a:gs>
                        <a:gs pos="30000">
                          <a:schemeClr val="tx1"/>
                        </a:gs>
                      </a:gsLst>
                      <a:lin ang="5400000" scaled="0"/>
                    </a:gradFill>
                  </a:rPr>
                  <a:t>8</a:t>
                </a:r>
              </a:p>
            </p:txBody>
          </p:sp>
        </p:grpSp>
      </p:grpSp>
      <p:grpSp>
        <p:nvGrpSpPr>
          <p:cNvPr id="69" name="Group 68"/>
          <p:cNvGrpSpPr/>
          <p:nvPr/>
        </p:nvGrpSpPr>
        <p:grpSpPr>
          <a:xfrm>
            <a:off x="97061" y="2697660"/>
            <a:ext cx="3402244" cy="822374"/>
            <a:chOff x="7548621" y="524703"/>
            <a:chExt cx="3335836" cy="806322"/>
          </a:xfrm>
        </p:grpSpPr>
        <p:sp>
          <p:nvSpPr>
            <p:cNvPr id="70" name="TextBox 69"/>
            <p:cNvSpPr txBox="1"/>
            <p:nvPr/>
          </p:nvSpPr>
          <p:spPr>
            <a:xfrm>
              <a:off x="7970125" y="563122"/>
              <a:ext cx="2914332" cy="767903"/>
            </a:xfrm>
            <a:prstGeom prst="rect">
              <a:avLst/>
            </a:prstGeom>
            <a:noFill/>
          </p:spPr>
          <p:txBody>
            <a:bodyPr wrap="square" lIns="186521" tIns="149217" rIns="186521" bIns="149217" rtlCol="0">
              <a:spAutoFit/>
            </a:bodyPr>
            <a:lstStyle/>
            <a:p>
              <a:pPr>
                <a:lnSpc>
                  <a:spcPct val="90000"/>
                </a:lnSpc>
                <a:spcAft>
                  <a:spcPts val="612"/>
                </a:spcAft>
              </a:pPr>
              <a:r>
                <a:rPr lang="en-US" sz="1428" dirty="0">
                  <a:gradFill>
                    <a:gsLst>
                      <a:gs pos="2917">
                        <a:schemeClr val="tx1"/>
                      </a:gs>
                      <a:gs pos="30000">
                        <a:schemeClr val="tx1"/>
                      </a:gs>
                    </a:gsLst>
                    <a:lin ang="5400000" scaled="0"/>
                  </a:gradFill>
                </a:rPr>
                <a:t>Management Servers upload </a:t>
              </a:r>
            </a:p>
            <a:p>
              <a:pPr>
                <a:lnSpc>
                  <a:spcPct val="90000"/>
                </a:lnSpc>
                <a:spcAft>
                  <a:spcPts val="612"/>
                </a:spcAft>
              </a:pPr>
              <a:r>
                <a:rPr lang="en-US" sz="1428" dirty="0">
                  <a:gradFill>
                    <a:gsLst>
                      <a:gs pos="2917">
                        <a:schemeClr val="tx1"/>
                      </a:gs>
                      <a:gs pos="30000">
                        <a:schemeClr val="tx1"/>
                      </a:gs>
                    </a:gsLst>
                    <a:lin ang="5400000" scaled="0"/>
                  </a:gradFill>
                </a:rPr>
                <a:t>cab files to Advisor</a:t>
              </a:r>
            </a:p>
          </p:txBody>
        </p:sp>
        <p:grpSp>
          <p:nvGrpSpPr>
            <p:cNvPr id="71" name="Group 70"/>
            <p:cNvGrpSpPr/>
            <p:nvPr/>
          </p:nvGrpSpPr>
          <p:grpSpPr>
            <a:xfrm>
              <a:off x="7548621" y="524703"/>
              <a:ext cx="476142" cy="544765"/>
              <a:chOff x="7148169" y="1507648"/>
              <a:chExt cx="476142" cy="544765"/>
            </a:xfrm>
          </p:grpSpPr>
          <p:sp>
            <p:nvSpPr>
              <p:cNvPr id="72" name="Oval 71"/>
              <p:cNvSpPr/>
              <p:nvPr/>
            </p:nvSpPr>
            <p:spPr bwMode="auto">
              <a:xfrm>
                <a:off x="7148169" y="1546067"/>
                <a:ext cx="476142" cy="44477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836" b="1" dirty="0">
                  <a:gradFill>
                    <a:gsLst>
                      <a:gs pos="0">
                        <a:srgbClr val="FFFFFF"/>
                      </a:gs>
                      <a:gs pos="100000">
                        <a:srgbClr val="FFFFFF"/>
                      </a:gs>
                    </a:gsLst>
                    <a:lin ang="5400000" scaled="0"/>
                  </a:gradFill>
                  <a:ea typeface="Segoe UI" pitchFamily="34" charset="0"/>
                  <a:cs typeface="Segoe UI" pitchFamily="34" charset="0"/>
                </a:endParaRPr>
              </a:p>
            </p:txBody>
          </p:sp>
          <p:sp>
            <p:nvSpPr>
              <p:cNvPr id="73" name="TextBox 72"/>
              <p:cNvSpPr txBox="1"/>
              <p:nvPr/>
            </p:nvSpPr>
            <p:spPr>
              <a:xfrm>
                <a:off x="7183168" y="1507648"/>
                <a:ext cx="294096" cy="544765"/>
              </a:xfrm>
              <a:prstGeom prst="rect">
                <a:avLst/>
              </a:prstGeom>
              <a:noFill/>
            </p:spPr>
            <p:txBody>
              <a:bodyPr wrap="square" lIns="186521" tIns="149217" rIns="186521" bIns="149217" rtlCol="0">
                <a:spAutoFit/>
              </a:bodyPr>
              <a:lstStyle/>
              <a:p>
                <a:pPr>
                  <a:lnSpc>
                    <a:spcPct val="90000"/>
                  </a:lnSpc>
                  <a:spcAft>
                    <a:spcPts val="612"/>
                  </a:spcAft>
                </a:pPr>
                <a:r>
                  <a:rPr lang="en-US" sz="1836" b="1" dirty="0">
                    <a:gradFill>
                      <a:gsLst>
                        <a:gs pos="2917">
                          <a:schemeClr val="tx1"/>
                        </a:gs>
                        <a:gs pos="30000">
                          <a:schemeClr val="tx1"/>
                        </a:gs>
                      </a:gsLst>
                      <a:lin ang="5400000" scaled="0"/>
                    </a:gradFill>
                  </a:rPr>
                  <a:t>7</a:t>
                </a:r>
              </a:p>
            </p:txBody>
          </p:sp>
        </p:grpSp>
      </p:grpSp>
      <p:grpSp>
        <p:nvGrpSpPr>
          <p:cNvPr id="74" name="Group 73"/>
          <p:cNvGrpSpPr/>
          <p:nvPr/>
        </p:nvGrpSpPr>
        <p:grpSpPr>
          <a:xfrm>
            <a:off x="110733" y="4886947"/>
            <a:ext cx="3402244" cy="822374"/>
            <a:chOff x="7548621" y="524703"/>
            <a:chExt cx="3335836" cy="806322"/>
          </a:xfrm>
        </p:grpSpPr>
        <p:sp>
          <p:nvSpPr>
            <p:cNvPr id="75" name="TextBox 74"/>
            <p:cNvSpPr txBox="1"/>
            <p:nvPr/>
          </p:nvSpPr>
          <p:spPr>
            <a:xfrm>
              <a:off x="7970125" y="563122"/>
              <a:ext cx="2914332" cy="767903"/>
            </a:xfrm>
            <a:prstGeom prst="rect">
              <a:avLst/>
            </a:prstGeom>
            <a:noFill/>
          </p:spPr>
          <p:txBody>
            <a:bodyPr wrap="square" lIns="186521" tIns="149217" rIns="186521" bIns="149217" rtlCol="0">
              <a:spAutoFit/>
            </a:bodyPr>
            <a:lstStyle/>
            <a:p>
              <a:pPr>
                <a:lnSpc>
                  <a:spcPct val="90000"/>
                </a:lnSpc>
                <a:spcAft>
                  <a:spcPts val="612"/>
                </a:spcAft>
              </a:pPr>
              <a:r>
                <a:rPr lang="en-US" sz="1428" dirty="0">
                  <a:gradFill>
                    <a:gsLst>
                      <a:gs pos="2917">
                        <a:schemeClr val="tx1"/>
                      </a:gs>
                      <a:gs pos="30000">
                        <a:schemeClr val="tx1"/>
                      </a:gs>
                    </a:gsLst>
                    <a:lin ang="5400000" scaled="0"/>
                  </a:gradFill>
                </a:rPr>
                <a:t>Management Servers sync </a:t>
              </a:r>
            </a:p>
            <a:p>
              <a:pPr>
                <a:lnSpc>
                  <a:spcPct val="90000"/>
                </a:lnSpc>
                <a:spcAft>
                  <a:spcPts val="612"/>
                </a:spcAft>
              </a:pPr>
              <a:r>
                <a:rPr lang="en-US" sz="1428" dirty="0">
                  <a:gradFill>
                    <a:gsLst>
                      <a:gs pos="2917">
                        <a:schemeClr val="tx1"/>
                      </a:gs>
                      <a:gs pos="30000">
                        <a:schemeClr val="tx1"/>
                      </a:gs>
                    </a:gsLst>
                    <a:lin ang="5400000" scaled="0"/>
                  </a:gradFill>
                </a:rPr>
                <a:t>Advisor alerts</a:t>
              </a:r>
            </a:p>
          </p:txBody>
        </p:sp>
        <p:grpSp>
          <p:nvGrpSpPr>
            <p:cNvPr id="76" name="Group 75"/>
            <p:cNvGrpSpPr/>
            <p:nvPr/>
          </p:nvGrpSpPr>
          <p:grpSpPr>
            <a:xfrm>
              <a:off x="7548621" y="524703"/>
              <a:ext cx="476142" cy="544765"/>
              <a:chOff x="7148169" y="1507648"/>
              <a:chExt cx="476142" cy="544765"/>
            </a:xfrm>
          </p:grpSpPr>
          <p:sp>
            <p:nvSpPr>
              <p:cNvPr id="77" name="Oval 76"/>
              <p:cNvSpPr/>
              <p:nvPr/>
            </p:nvSpPr>
            <p:spPr bwMode="auto">
              <a:xfrm>
                <a:off x="7148169" y="1546067"/>
                <a:ext cx="476142" cy="44477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836" b="1" dirty="0">
                  <a:gradFill>
                    <a:gsLst>
                      <a:gs pos="0">
                        <a:srgbClr val="FFFFFF"/>
                      </a:gs>
                      <a:gs pos="100000">
                        <a:srgbClr val="FFFFFF"/>
                      </a:gs>
                    </a:gsLst>
                    <a:lin ang="5400000" scaled="0"/>
                  </a:gradFill>
                  <a:ea typeface="Segoe UI" pitchFamily="34" charset="0"/>
                  <a:cs typeface="Segoe UI" pitchFamily="34" charset="0"/>
                </a:endParaRPr>
              </a:p>
            </p:txBody>
          </p:sp>
          <p:sp>
            <p:nvSpPr>
              <p:cNvPr id="78" name="TextBox 77"/>
              <p:cNvSpPr txBox="1"/>
              <p:nvPr/>
            </p:nvSpPr>
            <p:spPr>
              <a:xfrm>
                <a:off x="7183168" y="1507648"/>
                <a:ext cx="294096" cy="544765"/>
              </a:xfrm>
              <a:prstGeom prst="rect">
                <a:avLst/>
              </a:prstGeom>
              <a:noFill/>
            </p:spPr>
            <p:txBody>
              <a:bodyPr wrap="square" lIns="186521" tIns="149217" rIns="186521" bIns="149217" rtlCol="0">
                <a:spAutoFit/>
              </a:bodyPr>
              <a:lstStyle/>
              <a:p>
                <a:pPr>
                  <a:lnSpc>
                    <a:spcPct val="90000"/>
                  </a:lnSpc>
                  <a:spcAft>
                    <a:spcPts val="612"/>
                  </a:spcAft>
                </a:pPr>
                <a:r>
                  <a:rPr lang="en-US" sz="1836" b="1" dirty="0">
                    <a:gradFill>
                      <a:gsLst>
                        <a:gs pos="2917">
                          <a:schemeClr val="tx1"/>
                        </a:gs>
                        <a:gs pos="30000">
                          <a:schemeClr val="tx1"/>
                        </a:gs>
                      </a:gsLst>
                      <a:lin ang="5400000" scaled="0"/>
                    </a:gradFill>
                  </a:rPr>
                  <a:t>9</a:t>
                </a:r>
              </a:p>
            </p:txBody>
          </p:sp>
        </p:grpSp>
      </p:grpSp>
      <p:cxnSp>
        <p:nvCxnSpPr>
          <p:cNvPr id="79" name="Curved Connector 78"/>
          <p:cNvCxnSpPr>
            <a:endCxn id="42" idx="2"/>
          </p:cNvCxnSpPr>
          <p:nvPr/>
        </p:nvCxnSpPr>
        <p:spPr>
          <a:xfrm rot="5400000" flipH="1" flipV="1">
            <a:off x="6282420" y="1664773"/>
            <a:ext cx="3635930" cy="1320825"/>
          </a:xfrm>
          <a:prstGeom prst="curvedConnector2">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4" name="Curved Connector 83"/>
          <p:cNvCxnSpPr>
            <a:endCxn id="33" idx="0"/>
          </p:cNvCxnSpPr>
          <p:nvPr/>
        </p:nvCxnSpPr>
        <p:spPr>
          <a:xfrm rot="5400000">
            <a:off x="8739702" y="1004759"/>
            <a:ext cx="527817" cy="114282"/>
          </a:xfrm>
          <a:prstGeom prst="curvedConnector3">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7" name="Curved Connector 86"/>
          <p:cNvCxnSpPr>
            <a:stCxn id="33" idx="2"/>
            <a:endCxn id="48" idx="0"/>
          </p:cNvCxnSpPr>
          <p:nvPr/>
        </p:nvCxnSpPr>
        <p:spPr>
          <a:xfrm rot="16200000" flipH="1">
            <a:off x="8791134" y="2036751"/>
            <a:ext cx="346363" cy="35696"/>
          </a:xfrm>
          <a:prstGeom prst="curvedConnector3">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9" name="Curved Connector 88"/>
          <p:cNvCxnSpPr>
            <a:stCxn id="11" idx="0"/>
            <a:endCxn id="52" idx="2"/>
          </p:cNvCxnSpPr>
          <p:nvPr/>
        </p:nvCxnSpPr>
        <p:spPr>
          <a:xfrm rot="5400000" flipH="1" flipV="1">
            <a:off x="6607691" y="1937520"/>
            <a:ext cx="628590" cy="3749013"/>
          </a:xfrm>
          <a:prstGeom prst="curvedConnector2">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1" name="Curved Connector 90"/>
          <p:cNvCxnSpPr>
            <a:stCxn id="8" idx="2"/>
            <a:endCxn id="62" idx="2"/>
          </p:cNvCxnSpPr>
          <p:nvPr/>
        </p:nvCxnSpPr>
        <p:spPr>
          <a:xfrm rot="5400000" flipH="1" flipV="1">
            <a:off x="7147757" y="4409136"/>
            <a:ext cx="678727" cy="2618745"/>
          </a:xfrm>
          <a:prstGeom prst="curvedConnector4">
            <a:avLst>
              <a:gd name="adj1" fmla="val -34351"/>
              <a:gd name="adj2" fmla="val 57677"/>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3" name="Curved Connector 92"/>
          <p:cNvCxnSpPr>
            <a:stCxn id="63" idx="2"/>
            <a:endCxn id="58" idx="0"/>
          </p:cNvCxnSpPr>
          <p:nvPr/>
        </p:nvCxnSpPr>
        <p:spPr>
          <a:xfrm rot="16200000" flipH="1">
            <a:off x="8804031" y="5846886"/>
            <a:ext cx="391962" cy="35696"/>
          </a:xfrm>
          <a:prstGeom prst="curvedConnector3">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9" name="Curved Connector 98"/>
          <p:cNvCxnSpPr>
            <a:stCxn id="28" idx="2"/>
          </p:cNvCxnSpPr>
          <p:nvPr/>
        </p:nvCxnSpPr>
        <p:spPr>
          <a:xfrm rot="5400000" flipH="1">
            <a:off x="1254523" y="2409914"/>
            <a:ext cx="1338367" cy="2981999"/>
          </a:xfrm>
          <a:prstGeom prst="curvedConnector4">
            <a:avLst>
              <a:gd name="adj1" fmla="val -17421"/>
              <a:gd name="adj2" fmla="val 63935"/>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64762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Data privacy</a:t>
            </a:r>
            <a:endParaRPr lang="en-US" dirty="0"/>
          </a:p>
        </p:txBody>
      </p:sp>
      <p:sp>
        <p:nvSpPr>
          <p:cNvPr id="5" name="Text Placeholder 4"/>
          <p:cNvSpPr>
            <a:spLocks noGrp="1"/>
          </p:cNvSpPr>
          <p:nvPr>
            <p:ph type="body" sz="quarter" idx="10"/>
          </p:nvPr>
        </p:nvSpPr>
        <p:spPr>
          <a:xfrm>
            <a:off x="277029" y="1213769"/>
            <a:ext cx="11882419" cy="4782321"/>
          </a:xfrm>
        </p:spPr>
        <p:txBody>
          <a:bodyPr/>
          <a:lstStyle/>
          <a:p>
            <a:r>
              <a:rPr lang="en-US" sz="2399" dirty="0"/>
              <a:t>Complete </a:t>
            </a:r>
            <a:r>
              <a:rPr lang="en-US" sz="2399" dirty="0">
                <a:hlinkClick r:id="rId2"/>
              </a:rPr>
              <a:t>Privacy Statement </a:t>
            </a:r>
            <a:r>
              <a:rPr lang="en-US" sz="2399" dirty="0"/>
              <a:t>available</a:t>
            </a:r>
          </a:p>
          <a:p>
            <a:r>
              <a:rPr lang="en-US" sz="2399" dirty="0"/>
              <a:t>Advisor only has visibility into servers with Agents deployed on them (+ data queried from Active Directory about objects associated with that server)</a:t>
            </a:r>
          </a:p>
          <a:p>
            <a:r>
              <a:rPr lang="en-US" sz="2399" dirty="0"/>
              <a:t>Uploads are archived on-premise (5 days by default) for audit trail and to enable you to inspect the data</a:t>
            </a:r>
          </a:p>
          <a:p>
            <a:r>
              <a:rPr lang="en-US" sz="2399" dirty="0"/>
              <a:t>Upload time is configurable; you can stop uploading at any time</a:t>
            </a:r>
          </a:p>
          <a:p>
            <a:r>
              <a:rPr lang="en-US" sz="2399" dirty="0"/>
              <a:t>You can close your account and request to remove data from Advisor servers (account cleanup happens within 90 days)</a:t>
            </a:r>
          </a:p>
          <a:p>
            <a:r>
              <a:rPr lang="en-US" sz="2399" dirty="0"/>
              <a:t>Your organization will be the only non-Microsoft party who will have access to your individual organization’s data</a:t>
            </a:r>
          </a:p>
          <a:p>
            <a:r>
              <a:rPr lang="en-US" sz="2399" dirty="0"/>
              <a:t>Microsoft will not use this data for sales/licensing validation</a:t>
            </a:r>
          </a:p>
          <a:p>
            <a:endParaRPr lang="en-US" sz="2399" dirty="0"/>
          </a:p>
        </p:txBody>
      </p:sp>
    </p:spTree>
    <p:extLst>
      <p:ext uri="{BB962C8B-B14F-4D97-AF65-F5344CB8AC3E}">
        <p14:creationId xmlns:p14="http://schemas.microsoft.com/office/powerpoint/2010/main" val="302518385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 Advisor</a:t>
            </a:r>
            <a:endParaRPr lang="en-US" dirty="0"/>
          </a:p>
        </p:txBody>
      </p:sp>
      <p:sp>
        <p:nvSpPr>
          <p:cNvPr id="4" name="Text Placeholder 3"/>
          <p:cNvSpPr>
            <a:spLocks noGrp="1"/>
          </p:cNvSpPr>
          <p:nvPr>
            <p:ph type="body" sz="quarter" idx="12"/>
          </p:nvPr>
        </p:nvSpPr>
        <p:spPr/>
        <p:txBody>
          <a:bodyPr/>
          <a:lstStyle/>
          <a:p>
            <a:r>
              <a:rPr lang="en-US" dirty="0" smtClean="0"/>
              <a:t>Joseph Chan</a:t>
            </a:r>
            <a:endParaRPr lang="en-US" dirty="0"/>
          </a:p>
        </p:txBody>
      </p:sp>
    </p:spTree>
    <p:extLst>
      <p:ext uri="{BB962C8B-B14F-4D97-AF65-F5344CB8AC3E}">
        <p14:creationId xmlns:p14="http://schemas.microsoft.com/office/powerpoint/2010/main" val="118244714"/>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Application Monitoring</a:t>
            </a:r>
            <a:br>
              <a:rPr lang="en-US" dirty="0" smtClean="0"/>
            </a:br>
            <a:r>
              <a:rPr lang="en-US" dirty="0" smtClean="0"/>
              <a:t>- DevOps</a:t>
            </a:r>
            <a:endParaRPr lang="en-US" dirty="0"/>
          </a:p>
        </p:txBody>
      </p:sp>
    </p:spTree>
    <p:extLst>
      <p:ext uri="{BB962C8B-B14F-4D97-AF65-F5344CB8AC3E}">
        <p14:creationId xmlns:p14="http://schemas.microsoft.com/office/powerpoint/2010/main" val="124862070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96" dirty="0"/>
              <a:t>Application Lifecycle – common challenges</a:t>
            </a:r>
          </a:p>
        </p:txBody>
      </p:sp>
      <p:sp>
        <p:nvSpPr>
          <p:cNvPr id="27" name="TextBox 26"/>
          <p:cNvSpPr txBox="1"/>
          <p:nvPr/>
        </p:nvSpPr>
        <p:spPr>
          <a:xfrm>
            <a:off x="1763976" y="3015880"/>
            <a:ext cx="1885133" cy="1268367"/>
          </a:xfrm>
          <a:prstGeom prst="rect">
            <a:avLst/>
          </a:prstGeom>
          <a:noFill/>
        </p:spPr>
        <p:txBody>
          <a:bodyPr wrap="square" lIns="91403" tIns="0" rIns="0" bIns="0" rtlCol="0" anchor="t" anchorCtr="0">
            <a:spAutoFit/>
          </a:bodyPr>
          <a:lstStyle/>
          <a:p>
            <a:pPr defTabSz="914088">
              <a:defRPr/>
            </a:pPr>
            <a:r>
              <a:rPr lang="en-US" sz="3998" kern="0" dirty="0">
                <a:latin typeface="Segoe UI Light"/>
              </a:rPr>
              <a:t>Develop</a:t>
            </a:r>
          </a:p>
          <a:p>
            <a:pPr defTabSz="914088">
              <a:spcBef>
                <a:spcPts val="101"/>
              </a:spcBef>
              <a:spcAft>
                <a:spcPts val="200"/>
              </a:spcAft>
              <a:defRPr/>
            </a:pPr>
            <a:r>
              <a:rPr lang="en-US" sz="2000" kern="0" dirty="0">
                <a:latin typeface="Segoe UI Light"/>
              </a:rPr>
              <a:t>Rapid reaction to feedback</a:t>
            </a:r>
          </a:p>
        </p:txBody>
      </p:sp>
      <p:sp>
        <p:nvSpPr>
          <p:cNvPr id="28" name="TextBox 27"/>
          <p:cNvSpPr txBox="1"/>
          <p:nvPr/>
        </p:nvSpPr>
        <p:spPr>
          <a:xfrm>
            <a:off x="9375992" y="3830737"/>
            <a:ext cx="2437518" cy="1255288"/>
          </a:xfrm>
          <a:prstGeom prst="rect">
            <a:avLst/>
          </a:prstGeom>
          <a:noFill/>
        </p:spPr>
        <p:txBody>
          <a:bodyPr wrap="square" lIns="0" tIns="0" rIns="0" bIns="0" rtlCol="0" anchor="t" anchorCtr="0">
            <a:spAutoFit/>
          </a:bodyPr>
          <a:lstStyle/>
          <a:p>
            <a:pPr defTabSz="914088">
              <a:defRPr/>
            </a:pPr>
            <a:r>
              <a:rPr lang="en-US" sz="3998" kern="0" dirty="0">
                <a:latin typeface="Segoe UI Light"/>
              </a:rPr>
              <a:t>Operate</a:t>
            </a:r>
          </a:p>
          <a:p>
            <a:pPr defTabSz="914088">
              <a:defRPr/>
            </a:pPr>
            <a:r>
              <a:rPr lang="en-US" sz="2000" kern="0" dirty="0">
                <a:latin typeface="Segoe UI Light"/>
              </a:rPr>
              <a:t>Software to value delivery</a:t>
            </a:r>
          </a:p>
        </p:txBody>
      </p:sp>
      <p:sp>
        <p:nvSpPr>
          <p:cNvPr id="30" name="Rectangle 29"/>
          <p:cNvSpPr/>
          <p:nvPr/>
        </p:nvSpPr>
        <p:spPr>
          <a:xfrm>
            <a:off x="522994" y="3157718"/>
            <a:ext cx="1215700" cy="1215700"/>
          </a:xfrm>
          <a:prstGeom prst="rect">
            <a:avLst/>
          </a:prstGeom>
          <a:solidFill>
            <a:schemeClr val="accent5"/>
          </a:solidFill>
          <a:ln w="25400" cap="flat" cmpd="sng" algn="ctr">
            <a:noFill/>
            <a:prstDash val="solid"/>
          </a:ln>
          <a:effectLst/>
        </p:spPr>
        <p:txBody>
          <a:bodyPr lIns="45702" rIns="45702" bIns="45702" rtlCol="0" anchor="b"/>
          <a:lstStyle/>
          <a:p>
            <a:pPr defTabSz="914088">
              <a:defRPr/>
            </a:pPr>
            <a:r>
              <a:rPr lang="en-US" sz="1399" kern="0" dirty="0"/>
              <a:t>Development &amp; testing</a:t>
            </a:r>
          </a:p>
        </p:txBody>
      </p:sp>
      <p:sp>
        <p:nvSpPr>
          <p:cNvPr id="31" name="Rectangle 30"/>
          <p:cNvSpPr/>
          <p:nvPr/>
        </p:nvSpPr>
        <p:spPr>
          <a:xfrm>
            <a:off x="10597816" y="1465929"/>
            <a:ext cx="1215700" cy="1215700"/>
          </a:xfrm>
          <a:prstGeom prst="rect">
            <a:avLst/>
          </a:prstGeom>
          <a:solidFill>
            <a:schemeClr val="accent1"/>
          </a:solidFill>
          <a:ln w="25400" cap="flat" cmpd="sng" algn="ctr">
            <a:noFill/>
            <a:prstDash val="solid"/>
          </a:ln>
          <a:effectLst/>
        </p:spPr>
        <p:txBody>
          <a:bodyPr lIns="45702" rIns="45702" bIns="45702" rtlCol="0" anchor="b"/>
          <a:lstStyle/>
          <a:p>
            <a:pPr defTabSz="914088">
              <a:defRPr/>
            </a:pPr>
            <a:r>
              <a:rPr lang="en-US" sz="1399" kern="0" dirty="0"/>
              <a:t>Operations</a:t>
            </a:r>
          </a:p>
        </p:txBody>
      </p:sp>
      <p:sp>
        <p:nvSpPr>
          <p:cNvPr id="34" name="Rectangle 13"/>
          <p:cNvSpPr>
            <a:spLocks noChangeArrowheads="1"/>
          </p:cNvSpPr>
          <p:nvPr/>
        </p:nvSpPr>
        <p:spPr bwMode="auto">
          <a:xfrm>
            <a:off x="4942088" y="1899293"/>
            <a:ext cx="1319336" cy="692084"/>
          </a:xfrm>
          <a:prstGeom prst="rect">
            <a:avLst/>
          </a:prstGeom>
          <a:solidFill>
            <a:schemeClr val="accent5"/>
          </a:solidFill>
          <a:ln>
            <a:noFill/>
          </a:ln>
          <a:extLst/>
        </p:spPr>
        <p:txBody>
          <a:bodyPr vert="horz" wrap="square" lIns="91403" tIns="0" rIns="91403" bIns="0" numCol="1" anchor="ctr" anchorCtr="0" compatLnSpc="1">
            <a:prstTxWarp prst="textNoShape">
              <a:avLst/>
            </a:prstTxWarp>
          </a:bodyPr>
          <a:lstStyle/>
          <a:p>
            <a:pPr algn="ctr" defTabSz="914088">
              <a:lnSpc>
                <a:spcPct val="90000"/>
              </a:lnSpc>
              <a:defRPr/>
            </a:pPr>
            <a:r>
              <a:rPr lang="en-US" sz="1049" b="1" kern="0" dirty="0"/>
              <a:t>PROBLEM ASSIGNED TO ENGINEERING</a:t>
            </a:r>
          </a:p>
        </p:txBody>
      </p:sp>
      <p:sp>
        <p:nvSpPr>
          <p:cNvPr id="36" name="Freeform 15"/>
          <p:cNvSpPr>
            <a:spLocks/>
          </p:cNvSpPr>
          <p:nvPr/>
        </p:nvSpPr>
        <p:spPr bwMode="auto">
          <a:xfrm>
            <a:off x="4942088" y="2591376"/>
            <a:ext cx="1319336" cy="167611"/>
          </a:xfrm>
          <a:custGeom>
            <a:avLst/>
            <a:gdLst>
              <a:gd name="T0" fmla="*/ 0 w 601"/>
              <a:gd name="T1" fmla="*/ 0 h 76"/>
              <a:gd name="T2" fmla="*/ 0 w 601"/>
              <a:gd name="T3" fmla="*/ 21 h 76"/>
              <a:gd name="T4" fmla="*/ 55 w 601"/>
              <a:gd name="T5" fmla="*/ 76 h 76"/>
              <a:gd name="T6" fmla="*/ 546 w 601"/>
              <a:gd name="T7" fmla="*/ 76 h 76"/>
              <a:gd name="T8" fmla="*/ 601 w 601"/>
              <a:gd name="T9" fmla="*/ 21 h 76"/>
              <a:gd name="T10" fmla="*/ 601 w 601"/>
              <a:gd name="T11" fmla="*/ 0 h 76"/>
              <a:gd name="T12" fmla="*/ 0 w 601"/>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601" h="76">
                <a:moveTo>
                  <a:pt x="0" y="0"/>
                </a:moveTo>
                <a:cubicBezTo>
                  <a:pt x="0" y="21"/>
                  <a:pt x="0" y="21"/>
                  <a:pt x="0" y="21"/>
                </a:cubicBezTo>
                <a:cubicBezTo>
                  <a:pt x="0" y="52"/>
                  <a:pt x="25" y="76"/>
                  <a:pt x="55" y="76"/>
                </a:cubicBezTo>
                <a:cubicBezTo>
                  <a:pt x="546" y="76"/>
                  <a:pt x="546" y="76"/>
                  <a:pt x="546" y="76"/>
                </a:cubicBezTo>
                <a:cubicBezTo>
                  <a:pt x="576" y="76"/>
                  <a:pt x="601" y="52"/>
                  <a:pt x="601" y="21"/>
                </a:cubicBezTo>
                <a:cubicBezTo>
                  <a:pt x="601" y="0"/>
                  <a:pt x="601" y="0"/>
                  <a:pt x="601" y="0"/>
                </a:cubicBezTo>
                <a:lnTo>
                  <a:pt x="0" y="0"/>
                </a:lnTo>
                <a:close/>
              </a:path>
            </a:pathLst>
          </a:custGeom>
          <a:solidFill>
            <a:schemeClr val="accent5"/>
          </a:solidFill>
          <a:ln>
            <a:noFill/>
          </a:ln>
          <a:extLst/>
        </p:spPr>
        <p:txBody>
          <a:bodyPr vert="horz" wrap="square" lIns="91403" tIns="0" rIns="91403" bIns="0" numCol="1" anchor="ctr" anchorCtr="0" compatLnSpc="1">
            <a:prstTxWarp prst="textNoShape">
              <a:avLst/>
            </a:prstTxWarp>
          </a:bodyPr>
          <a:lstStyle/>
          <a:p>
            <a:pPr algn="ctr" defTabSz="914088"/>
            <a:endParaRPr lang="en-US" sz="1599" kern="0" dirty="0"/>
          </a:p>
        </p:txBody>
      </p:sp>
      <p:sp>
        <p:nvSpPr>
          <p:cNvPr id="37" name="Freeform 16"/>
          <p:cNvSpPr>
            <a:spLocks/>
          </p:cNvSpPr>
          <p:nvPr/>
        </p:nvSpPr>
        <p:spPr bwMode="auto">
          <a:xfrm>
            <a:off x="7065957" y="4946307"/>
            <a:ext cx="1318140" cy="206945"/>
          </a:xfrm>
          <a:custGeom>
            <a:avLst/>
            <a:gdLst>
              <a:gd name="T0" fmla="*/ 600 w 600"/>
              <a:gd name="T1" fmla="*/ 173 h 173"/>
              <a:gd name="T2" fmla="*/ 600 w 600"/>
              <a:gd name="T3" fmla="*/ 55 h 173"/>
              <a:gd name="T4" fmla="*/ 545 w 600"/>
              <a:gd name="T5" fmla="*/ 0 h 173"/>
              <a:gd name="T6" fmla="*/ 55 w 600"/>
              <a:gd name="T7" fmla="*/ 0 h 173"/>
              <a:gd name="T8" fmla="*/ 0 w 600"/>
              <a:gd name="T9" fmla="*/ 55 h 173"/>
              <a:gd name="T10" fmla="*/ 0 w 600"/>
              <a:gd name="T11" fmla="*/ 173 h 173"/>
              <a:gd name="T12" fmla="*/ 600 w 600"/>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600" h="173">
                <a:moveTo>
                  <a:pt x="600" y="173"/>
                </a:moveTo>
                <a:cubicBezTo>
                  <a:pt x="600" y="55"/>
                  <a:pt x="600" y="55"/>
                  <a:pt x="600" y="55"/>
                </a:cubicBezTo>
                <a:cubicBezTo>
                  <a:pt x="600" y="24"/>
                  <a:pt x="576" y="0"/>
                  <a:pt x="545" y="0"/>
                </a:cubicBezTo>
                <a:cubicBezTo>
                  <a:pt x="55" y="0"/>
                  <a:pt x="55" y="0"/>
                  <a:pt x="55" y="0"/>
                </a:cubicBezTo>
                <a:cubicBezTo>
                  <a:pt x="25" y="0"/>
                  <a:pt x="0" y="24"/>
                  <a:pt x="0" y="55"/>
                </a:cubicBezTo>
                <a:cubicBezTo>
                  <a:pt x="0" y="173"/>
                  <a:pt x="0" y="173"/>
                  <a:pt x="0" y="173"/>
                </a:cubicBezTo>
                <a:lnTo>
                  <a:pt x="600" y="173"/>
                </a:lnTo>
                <a:close/>
              </a:path>
            </a:pathLst>
          </a:custGeom>
          <a:solidFill>
            <a:schemeClr val="accent1"/>
          </a:solidFill>
          <a:ln w="25400" cap="flat" cmpd="sng" algn="ctr">
            <a:noFill/>
            <a:prstDash val="solid"/>
            <a:headEnd type="none" w="med" len="med"/>
            <a:tailEnd type="none" w="med" len="med"/>
          </a:ln>
          <a:effectLst/>
          <a:extLst/>
        </p:spPr>
        <p:txBody>
          <a:bodyPr vert="horz" wrap="square" lIns="91403" tIns="45702" rIns="91399" bIns="45699" numCol="1" rtlCol="0" anchor="t" anchorCtr="0" compatLnSpc="1">
            <a:prstTxWarp prst="textNoShape">
              <a:avLst/>
            </a:prstTxWarp>
          </a:bodyPr>
          <a:lstStyle/>
          <a:p>
            <a:pPr algn="ctr" defTabSz="914088">
              <a:lnSpc>
                <a:spcPct val="90000"/>
              </a:lnSpc>
              <a:defRPr/>
            </a:pPr>
            <a:endParaRPr lang="en-US" sz="1099" b="1" kern="0" dirty="0"/>
          </a:p>
        </p:txBody>
      </p:sp>
      <p:sp>
        <p:nvSpPr>
          <p:cNvPr id="38" name="Rectangle 17"/>
          <p:cNvSpPr>
            <a:spLocks noChangeArrowheads="1"/>
          </p:cNvSpPr>
          <p:nvPr/>
        </p:nvSpPr>
        <p:spPr bwMode="auto">
          <a:xfrm>
            <a:off x="7065957" y="5142652"/>
            <a:ext cx="1318140" cy="652485"/>
          </a:xfrm>
          <a:prstGeom prst="rect">
            <a:avLst/>
          </a:prstGeom>
          <a:solidFill>
            <a:schemeClr val="accent1"/>
          </a:solidFill>
          <a:ln w="25400" cap="flat" cmpd="sng" algn="ctr">
            <a:noFill/>
            <a:prstDash val="solid"/>
            <a:headEnd type="none" w="med" len="med"/>
            <a:tailEnd type="none" w="med" len="med"/>
          </a:ln>
          <a:effectLst/>
          <a:extLst/>
        </p:spPr>
        <p:txBody>
          <a:bodyPr vert="horz" wrap="square" lIns="91403" tIns="182807" rIns="91399" bIns="45699" numCol="1" rtlCol="0" anchor="t" anchorCtr="0" compatLnSpc="1">
            <a:prstTxWarp prst="textNoShape">
              <a:avLst/>
            </a:prstTxWarp>
          </a:bodyPr>
          <a:lstStyle/>
          <a:p>
            <a:pPr algn="ctr" defTabSz="914088">
              <a:lnSpc>
                <a:spcPct val="90000"/>
              </a:lnSpc>
              <a:defRPr/>
            </a:pPr>
            <a:r>
              <a:rPr lang="en-US" sz="1049" b="1" kern="0" dirty="0"/>
              <a:t>OPS</a:t>
            </a:r>
          </a:p>
          <a:p>
            <a:pPr algn="ctr" defTabSz="914088">
              <a:lnSpc>
                <a:spcPct val="90000"/>
              </a:lnSpc>
              <a:defRPr/>
            </a:pPr>
            <a:r>
              <a:rPr lang="en-US" sz="1049" b="1" kern="0" dirty="0"/>
              <a:t>BACKLOG</a:t>
            </a:r>
          </a:p>
        </p:txBody>
      </p:sp>
      <p:sp>
        <p:nvSpPr>
          <p:cNvPr id="40" name="Freeform 19"/>
          <p:cNvSpPr>
            <a:spLocks/>
          </p:cNvSpPr>
          <p:nvPr/>
        </p:nvSpPr>
        <p:spPr bwMode="auto">
          <a:xfrm>
            <a:off x="7065957" y="5795137"/>
            <a:ext cx="1318140" cy="168808"/>
          </a:xfrm>
          <a:custGeom>
            <a:avLst/>
            <a:gdLst>
              <a:gd name="T0" fmla="*/ 0 w 600"/>
              <a:gd name="T1" fmla="*/ 0 h 77"/>
              <a:gd name="T2" fmla="*/ 0 w 600"/>
              <a:gd name="T3" fmla="*/ 22 h 77"/>
              <a:gd name="T4" fmla="*/ 55 w 600"/>
              <a:gd name="T5" fmla="*/ 77 h 77"/>
              <a:gd name="T6" fmla="*/ 545 w 600"/>
              <a:gd name="T7" fmla="*/ 77 h 77"/>
              <a:gd name="T8" fmla="*/ 600 w 600"/>
              <a:gd name="T9" fmla="*/ 22 h 77"/>
              <a:gd name="T10" fmla="*/ 600 w 600"/>
              <a:gd name="T11" fmla="*/ 0 h 77"/>
              <a:gd name="T12" fmla="*/ 0 w 600"/>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600" h="77">
                <a:moveTo>
                  <a:pt x="0" y="0"/>
                </a:moveTo>
                <a:cubicBezTo>
                  <a:pt x="0" y="22"/>
                  <a:pt x="0" y="22"/>
                  <a:pt x="0" y="22"/>
                </a:cubicBezTo>
                <a:cubicBezTo>
                  <a:pt x="0" y="53"/>
                  <a:pt x="25" y="77"/>
                  <a:pt x="55" y="77"/>
                </a:cubicBezTo>
                <a:cubicBezTo>
                  <a:pt x="545" y="77"/>
                  <a:pt x="545" y="77"/>
                  <a:pt x="545" y="77"/>
                </a:cubicBezTo>
                <a:cubicBezTo>
                  <a:pt x="576" y="77"/>
                  <a:pt x="600" y="53"/>
                  <a:pt x="600" y="22"/>
                </a:cubicBezTo>
                <a:cubicBezTo>
                  <a:pt x="600" y="0"/>
                  <a:pt x="600" y="0"/>
                  <a:pt x="600" y="0"/>
                </a:cubicBezTo>
                <a:lnTo>
                  <a:pt x="0" y="0"/>
                </a:lnTo>
                <a:close/>
              </a:path>
            </a:pathLst>
          </a:custGeom>
          <a:solidFill>
            <a:schemeClr val="accent1"/>
          </a:solidFill>
          <a:ln w="25400" cap="flat" cmpd="sng" algn="ctr">
            <a:noFill/>
            <a:prstDash val="solid"/>
            <a:headEnd type="none" w="med" len="med"/>
            <a:tailEnd type="none" w="med" len="med"/>
          </a:ln>
          <a:effectLst/>
          <a:extLst/>
        </p:spPr>
        <p:txBody>
          <a:bodyPr vert="horz" wrap="square" lIns="274210" tIns="274210" rIns="91399" bIns="45699" numCol="1" rtlCol="0" anchor="t" anchorCtr="0" compatLnSpc="1">
            <a:prstTxWarp prst="textNoShape">
              <a:avLst/>
            </a:prstTxWarp>
          </a:bodyPr>
          <a:lstStyle/>
          <a:p>
            <a:pPr defTabSz="913789">
              <a:defRPr/>
            </a:pPr>
            <a:endParaRPr lang="en-US" sz="3199" kern="0" dirty="0">
              <a:latin typeface="Segoe UI Light"/>
            </a:endParaRPr>
          </a:p>
        </p:txBody>
      </p:sp>
      <p:sp>
        <p:nvSpPr>
          <p:cNvPr id="41" name="Freeform 11"/>
          <p:cNvSpPr>
            <a:spLocks/>
          </p:cNvSpPr>
          <p:nvPr/>
        </p:nvSpPr>
        <p:spPr bwMode="auto">
          <a:xfrm>
            <a:off x="6828908" y="2068192"/>
            <a:ext cx="153244" cy="332827"/>
          </a:xfrm>
          <a:custGeom>
            <a:avLst/>
            <a:gdLst>
              <a:gd name="T0" fmla="*/ 115 w 128"/>
              <a:gd name="T1" fmla="*/ 278 h 278"/>
              <a:gd name="T2" fmla="*/ 0 w 128"/>
              <a:gd name="T3" fmla="*/ 133 h 278"/>
              <a:gd name="T4" fmla="*/ 128 w 128"/>
              <a:gd name="T5" fmla="*/ 0 h 278"/>
              <a:gd name="T6" fmla="*/ 115 w 128"/>
              <a:gd name="T7" fmla="*/ 278 h 278"/>
            </a:gdLst>
            <a:ahLst/>
            <a:cxnLst>
              <a:cxn ang="0">
                <a:pos x="T0" y="T1"/>
              </a:cxn>
              <a:cxn ang="0">
                <a:pos x="T2" y="T3"/>
              </a:cxn>
              <a:cxn ang="0">
                <a:pos x="T4" y="T5"/>
              </a:cxn>
              <a:cxn ang="0">
                <a:pos x="T6" y="T7"/>
              </a:cxn>
            </a:cxnLst>
            <a:rect l="0" t="0" r="r" b="b"/>
            <a:pathLst>
              <a:path w="128" h="278">
                <a:moveTo>
                  <a:pt x="115" y="278"/>
                </a:moveTo>
                <a:lnTo>
                  <a:pt x="0" y="133"/>
                </a:lnTo>
                <a:lnTo>
                  <a:pt x="128" y="0"/>
                </a:lnTo>
                <a:lnTo>
                  <a:pt x="115" y="278"/>
                </a:lnTo>
                <a:close/>
              </a:path>
            </a:pathLst>
          </a:custGeom>
          <a:solidFill>
            <a:schemeClr val="accent1"/>
          </a:solidFill>
          <a:ln w="25400" cap="flat" cmpd="sng" algn="ctr">
            <a:noFill/>
            <a:prstDash val="solid"/>
            <a:headEnd type="none" w="med" len="med"/>
            <a:tailEnd type="none" w="med" len="med"/>
          </a:ln>
          <a:effectLst/>
          <a:extLst/>
        </p:spPr>
        <p:txBody>
          <a:bodyPr vert="horz" wrap="square" lIns="274210" tIns="274210" rIns="91399" bIns="45699" numCol="1" rtlCol="0" anchor="t" anchorCtr="0" compatLnSpc="1">
            <a:prstTxWarp prst="textNoShape">
              <a:avLst/>
            </a:prstTxWarp>
          </a:bodyPr>
          <a:lstStyle/>
          <a:p>
            <a:pPr defTabSz="913789">
              <a:defRPr/>
            </a:pPr>
            <a:endParaRPr lang="en-US" sz="3199" kern="0" dirty="0">
              <a:latin typeface="Segoe UI Light"/>
            </a:endParaRPr>
          </a:p>
        </p:txBody>
      </p:sp>
      <p:sp>
        <p:nvSpPr>
          <p:cNvPr id="42" name="Freeform 20"/>
          <p:cNvSpPr>
            <a:spLocks/>
          </p:cNvSpPr>
          <p:nvPr/>
        </p:nvSpPr>
        <p:spPr bwMode="auto">
          <a:xfrm>
            <a:off x="6294948" y="2059809"/>
            <a:ext cx="516003" cy="331631"/>
          </a:xfrm>
          <a:custGeom>
            <a:avLst/>
            <a:gdLst>
              <a:gd name="T0" fmla="*/ 232 w 235"/>
              <a:gd name="T1" fmla="*/ 95 h 151"/>
              <a:gd name="T2" fmla="*/ 227 w 235"/>
              <a:gd name="T3" fmla="*/ 89 h 151"/>
              <a:gd name="T4" fmla="*/ 216 w 235"/>
              <a:gd name="T5" fmla="*/ 75 h 151"/>
              <a:gd name="T6" fmla="*/ 228 w 235"/>
              <a:gd name="T7" fmla="*/ 62 h 151"/>
              <a:gd name="T8" fmla="*/ 235 w 235"/>
              <a:gd name="T9" fmla="*/ 55 h 151"/>
              <a:gd name="T10" fmla="*/ 167 w 235"/>
              <a:gd name="T11" fmla="*/ 54 h 151"/>
              <a:gd name="T12" fmla="*/ 65 w 235"/>
              <a:gd name="T13" fmla="*/ 57 h 151"/>
              <a:gd name="T14" fmla="*/ 59 w 235"/>
              <a:gd name="T15" fmla="*/ 0 h 151"/>
              <a:gd name="T16" fmla="*/ 0 w 235"/>
              <a:gd name="T17" fmla="*/ 82 h 151"/>
              <a:gd name="T18" fmla="*/ 75 w 235"/>
              <a:gd name="T19" fmla="*/ 151 h 151"/>
              <a:gd name="T20" fmla="*/ 69 w 235"/>
              <a:gd name="T21" fmla="*/ 97 h 151"/>
              <a:gd name="T22" fmla="*/ 167 w 235"/>
              <a:gd name="T23" fmla="*/ 94 h 151"/>
              <a:gd name="T24" fmla="*/ 232 w 235"/>
              <a:gd name="T25" fmla="*/ 9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5" h="151">
                <a:moveTo>
                  <a:pt x="232" y="95"/>
                </a:moveTo>
                <a:cubicBezTo>
                  <a:pt x="227" y="89"/>
                  <a:pt x="227" y="89"/>
                  <a:pt x="227" y="89"/>
                </a:cubicBezTo>
                <a:cubicBezTo>
                  <a:pt x="216" y="75"/>
                  <a:pt x="216" y="75"/>
                  <a:pt x="216" y="75"/>
                </a:cubicBezTo>
                <a:cubicBezTo>
                  <a:pt x="228" y="62"/>
                  <a:pt x="228" y="62"/>
                  <a:pt x="228" y="62"/>
                </a:cubicBezTo>
                <a:cubicBezTo>
                  <a:pt x="235" y="55"/>
                  <a:pt x="235" y="55"/>
                  <a:pt x="235" y="55"/>
                </a:cubicBezTo>
                <a:cubicBezTo>
                  <a:pt x="213" y="54"/>
                  <a:pt x="190" y="54"/>
                  <a:pt x="167" y="54"/>
                </a:cubicBezTo>
                <a:cubicBezTo>
                  <a:pt x="133" y="54"/>
                  <a:pt x="98" y="55"/>
                  <a:pt x="65" y="57"/>
                </a:cubicBezTo>
                <a:cubicBezTo>
                  <a:pt x="59" y="0"/>
                  <a:pt x="59" y="0"/>
                  <a:pt x="59" y="0"/>
                </a:cubicBezTo>
                <a:cubicBezTo>
                  <a:pt x="0" y="82"/>
                  <a:pt x="0" y="82"/>
                  <a:pt x="0" y="82"/>
                </a:cubicBezTo>
                <a:cubicBezTo>
                  <a:pt x="75" y="151"/>
                  <a:pt x="75" y="151"/>
                  <a:pt x="75" y="151"/>
                </a:cubicBezTo>
                <a:cubicBezTo>
                  <a:pt x="69" y="97"/>
                  <a:pt x="69" y="97"/>
                  <a:pt x="69" y="97"/>
                </a:cubicBezTo>
                <a:cubicBezTo>
                  <a:pt x="101" y="95"/>
                  <a:pt x="134" y="94"/>
                  <a:pt x="167" y="94"/>
                </a:cubicBezTo>
                <a:cubicBezTo>
                  <a:pt x="189" y="94"/>
                  <a:pt x="211" y="94"/>
                  <a:pt x="232" y="95"/>
                </a:cubicBezTo>
                <a:close/>
              </a:path>
            </a:pathLst>
          </a:custGeom>
          <a:solidFill>
            <a:schemeClr val="accent1"/>
          </a:solidFill>
          <a:ln w="25400" cap="flat" cmpd="sng" algn="ctr">
            <a:noFill/>
            <a:prstDash val="solid"/>
            <a:headEnd type="none" w="med" len="med"/>
            <a:tailEnd type="none" w="med" len="med"/>
          </a:ln>
          <a:effectLst/>
          <a:extLst/>
        </p:spPr>
        <p:txBody>
          <a:bodyPr vert="horz" wrap="square" lIns="274210" tIns="274210" rIns="91399" bIns="45699" numCol="1" rtlCol="0" anchor="t" anchorCtr="0" compatLnSpc="1">
            <a:prstTxWarp prst="textNoShape">
              <a:avLst/>
            </a:prstTxWarp>
          </a:bodyPr>
          <a:lstStyle/>
          <a:p>
            <a:pPr defTabSz="913789">
              <a:defRPr/>
            </a:pPr>
            <a:endParaRPr lang="en-US" sz="3199" kern="0" dirty="0">
              <a:latin typeface="Segoe UI Light"/>
            </a:endParaRPr>
          </a:p>
        </p:txBody>
      </p:sp>
      <p:sp>
        <p:nvSpPr>
          <p:cNvPr id="43" name="TextBox 42"/>
          <p:cNvSpPr txBox="1"/>
          <p:nvPr/>
        </p:nvSpPr>
        <p:spPr>
          <a:xfrm>
            <a:off x="7866941" y="3694498"/>
            <a:ext cx="816477" cy="313904"/>
          </a:xfrm>
          <a:prstGeom prst="rect">
            <a:avLst/>
          </a:prstGeom>
          <a:noFill/>
        </p:spPr>
        <p:txBody>
          <a:bodyPr wrap="none" lIns="0" tIns="0" rIns="0" bIns="0" rtlCol="0" anchor="ctr">
            <a:spAutoFit/>
          </a:bodyPr>
          <a:lstStyle>
            <a:defPPr>
              <a:defRPr lang="en-US"/>
            </a:defPPr>
            <a:lvl1pPr algn="ctr" defTabSz="914400">
              <a:defRPr sz="2000" spc="-60">
                <a:gradFill>
                  <a:gsLst>
                    <a:gs pos="0">
                      <a:schemeClr val="accent2"/>
                    </a:gs>
                    <a:gs pos="100000">
                      <a:schemeClr val="accent2"/>
                    </a:gs>
                  </a:gsLst>
                  <a:lin ang="5400000" scaled="0"/>
                </a:gradFill>
              </a:defRPr>
            </a:lvl1pPr>
          </a:lstStyle>
          <a:p>
            <a:pPr>
              <a:defRPr/>
            </a:pPr>
            <a:r>
              <a:rPr lang="en-US" kern="0" dirty="0">
                <a:solidFill>
                  <a:schemeClr val="tx1"/>
                </a:solidFill>
                <a:latin typeface="Segoe UI Light"/>
              </a:rPr>
              <a:t>Monitor</a:t>
            </a:r>
          </a:p>
        </p:txBody>
      </p:sp>
      <p:sp>
        <p:nvSpPr>
          <p:cNvPr id="44" name="Freeform 9"/>
          <p:cNvSpPr>
            <a:spLocks/>
          </p:cNvSpPr>
          <p:nvPr/>
        </p:nvSpPr>
        <p:spPr bwMode="auto">
          <a:xfrm>
            <a:off x="8891716" y="3831775"/>
            <a:ext cx="331631" cy="147259"/>
          </a:xfrm>
          <a:custGeom>
            <a:avLst/>
            <a:gdLst>
              <a:gd name="T0" fmla="*/ 0 w 277"/>
              <a:gd name="T1" fmla="*/ 123 h 123"/>
              <a:gd name="T2" fmla="*/ 139 w 277"/>
              <a:gd name="T3" fmla="*/ 0 h 123"/>
              <a:gd name="T4" fmla="*/ 277 w 277"/>
              <a:gd name="T5" fmla="*/ 123 h 123"/>
              <a:gd name="T6" fmla="*/ 0 w 277"/>
              <a:gd name="T7" fmla="*/ 123 h 123"/>
            </a:gdLst>
            <a:ahLst/>
            <a:cxnLst>
              <a:cxn ang="0">
                <a:pos x="T0" y="T1"/>
              </a:cxn>
              <a:cxn ang="0">
                <a:pos x="T2" y="T3"/>
              </a:cxn>
              <a:cxn ang="0">
                <a:pos x="T4" y="T5"/>
              </a:cxn>
              <a:cxn ang="0">
                <a:pos x="T6" y="T7"/>
              </a:cxn>
            </a:cxnLst>
            <a:rect l="0" t="0" r="r" b="b"/>
            <a:pathLst>
              <a:path w="277" h="123">
                <a:moveTo>
                  <a:pt x="0" y="123"/>
                </a:moveTo>
                <a:lnTo>
                  <a:pt x="139" y="0"/>
                </a:lnTo>
                <a:lnTo>
                  <a:pt x="277" y="123"/>
                </a:lnTo>
                <a:lnTo>
                  <a:pt x="0" y="123"/>
                </a:lnTo>
                <a:close/>
              </a:path>
            </a:pathLst>
          </a:custGeom>
          <a:solidFill>
            <a:schemeClr val="accent1"/>
          </a:solidFill>
          <a:ln w="25400" cap="flat" cmpd="sng" algn="ctr">
            <a:noFill/>
            <a:prstDash val="solid"/>
            <a:headEnd type="none" w="med" len="med"/>
            <a:tailEnd type="none" w="med" len="med"/>
          </a:ln>
          <a:effectLst/>
          <a:extLst/>
        </p:spPr>
        <p:txBody>
          <a:bodyPr vert="horz" wrap="square" lIns="274210" tIns="274210" rIns="91399" bIns="45699" numCol="1" rtlCol="0" anchor="t" anchorCtr="0" compatLnSpc="1">
            <a:prstTxWarp prst="textNoShape">
              <a:avLst/>
            </a:prstTxWarp>
          </a:bodyPr>
          <a:lstStyle/>
          <a:p>
            <a:pPr defTabSz="913789">
              <a:defRPr/>
            </a:pPr>
            <a:endParaRPr lang="en-US" sz="3199" kern="0" dirty="0">
              <a:latin typeface="Segoe UI Light"/>
            </a:endParaRPr>
          </a:p>
        </p:txBody>
      </p:sp>
      <p:sp>
        <p:nvSpPr>
          <p:cNvPr id="45" name="Freeform 10"/>
          <p:cNvSpPr>
            <a:spLocks/>
          </p:cNvSpPr>
          <p:nvPr/>
        </p:nvSpPr>
        <p:spPr bwMode="auto">
          <a:xfrm>
            <a:off x="8242707" y="2933782"/>
            <a:ext cx="147259" cy="332827"/>
          </a:xfrm>
          <a:custGeom>
            <a:avLst/>
            <a:gdLst>
              <a:gd name="T0" fmla="*/ 123 w 123"/>
              <a:gd name="T1" fmla="*/ 278 h 278"/>
              <a:gd name="T2" fmla="*/ 0 w 123"/>
              <a:gd name="T3" fmla="*/ 138 h 278"/>
              <a:gd name="T4" fmla="*/ 123 w 123"/>
              <a:gd name="T5" fmla="*/ 0 h 278"/>
              <a:gd name="T6" fmla="*/ 123 w 123"/>
              <a:gd name="T7" fmla="*/ 278 h 278"/>
            </a:gdLst>
            <a:ahLst/>
            <a:cxnLst>
              <a:cxn ang="0">
                <a:pos x="T0" y="T1"/>
              </a:cxn>
              <a:cxn ang="0">
                <a:pos x="T2" y="T3"/>
              </a:cxn>
              <a:cxn ang="0">
                <a:pos x="T4" y="T5"/>
              </a:cxn>
              <a:cxn ang="0">
                <a:pos x="T6" y="T7"/>
              </a:cxn>
            </a:cxnLst>
            <a:rect l="0" t="0" r="r" b="b"/>
            <a:pathLst>
              <a:path w="123" h="278">
                <a:moveTo>
                  <a:pt x="123" y="278"/>
                </a:moveTo>
                <a:lnTo>
                  <a:pt x="0" y="138"/>
                </a:lnTo>
                <a:lnTo>
                  <a:pt x="123" y="0"/>
                </a:lnTo>
                <a:lnTo>
                  <a:pt x="123" y="278"/>
                </a:lnTo>
                <a:close/>
              </a:path>
            </a:pathLst>
          </a:custGeom>
          <a:solidFill>
            <a:schemeClr val="accent1"/>
          </a:solidFill>
          <a:ln w="25400" cap="flat" cmpd="sng" algn="ctr">
            <a:noFill/>
            <a:prstDash val="solid"/>
            <a:headEnd type="none" w="med" len="med"/>
            <a:tailEnd type="none" w="med" len="med"/>
          </a:ln>
          <a:effectLst/>
          <a:extLst/>
        </p:spPr>
        <p:txBody>
          <a:bodyPr vert="horz" wrap="square" lIns="274210" tIns="274210" rIns="91399" bIns="45699" numCol="1" rtlCol="0" anchor="t" anchorCtr="0" compatLnSpc="1">
            <a:prstTxWarp prst="textNoShape">
              <a:avLst/>
            </a:prstTxWarp>
          </a:bodyPr>
          <a:lstStyle/>
          <a:p>
            <a:pPr defTabSz="913789">
              <a:defRPr/>
            </a:pPr>
            <a:endParaRPr lang="en-US" sz="3199" kern="0" dirty="0">
              <a:latin typeface="Segoe UI Light"/>
            </a:endParaRPr>
          </a:p>
        </p:txBody>
      </p:sp>
      <p:sp>
        <p:nvSpPr>
          <p:cNvPr id="46" name="Freeform 23"/>
          <p:cNvSpPr>
            <a:spLocks/>
          </p:cNvSpPr>
          <p:nvPr/>
        </p:nvSpPr>
        <p:spPr bwMode="auto">
          <a:xfrm>
            <a:off x="6905529" y="2196295"/>
            <a:ext cx="2190912" cy="1568358"/>
          </a:xfrm>
          <a:custGeom>
            <a:avLst/>
            <a:gdLst/>
            <a:ahLst/>
            <a:cxnLst/>
            <a:rect l="l" t="t" r="r" b="b"/>
            <a:pathLst>
              <a:path w="2759075" h="2079625">
                <a:moveTo>
                  <a:pt x="5827" y="0"/>
                </a:moveTo>
                <a:cubicBezTo>
                  <a:pt x="687583" y="66982"/>
                  <a:pt x="1313984" y="282490"/>
                  <a:pt x="1809277" y="620314"/>
                </a:cubicBezTo>
                <a:cubicBezTo>
                  <a:pt x="2380321" y="1007646"/>
                  <a:pt x="2712459" y="1517294"/>
                  <a:pt x="2759075" y="2064801"/>
                </a:cubicBezTo>
                <a:lnTo>
                  <a:pt x="2759075" y="2065073"/>
                </a:lnTo>
                <a:cubicBezTo>
                  <a:pt x="2759075" y="2065073"/>
                  <a:pt x="2759075" y="2065073"/>
                  <a:pt x="2757617" y="2063618"/>
                </a:cubicBezTo>
                <a:lnTo>
                  <a:pt x="2747409" y="2053431"/>
                </a:lnTo>
                <a:cubicBezTo>
                  <a:pt x="2747409" y="2053431"/>
                  <a:pt x="2747409" y="2053431"/>
                  <a:pt x="2709495" y="2018506"/>
                </a:cubicBezTo>
                <a:cubicBezTo>
                  <a:pt x="2709495" y="2018506"/>
                  <a:pt x="2709495" y="2018506"/>
                  <a:pt x="2668665" y="2053431"/>
                </a:cubicBezTo>
                <a:cubicBezTo>
                  <a:pt x="2668665" y="2053431"/>
                  <a:pt x="2668665" y="2053431"/>
                  <a:pt x="2642417" y="2079625"/>
                </a:cubicBezTo>
                <a:cubicBezTo>
                  <a:pt x="2589921" y="1666346"/>
                  <a:pt x="2272028" y="1337468"/>
                  <a:pt x="1863725" y="1270529"/>
                </a:cubicBezTo>
                <a:lnTo>
                  <a:pt x="1863725" y="1154112"/>
                </a:lnTo>
                <a:cubicBezTo>
                  <a:pt x="2082773" y="1185535"/>
                  <a:pt x="2279970" y="1284939"/>
                  <a:pt x="2432197" y="1431851"/>
                </a:cubicBezTo>
                <a:cubicBezTo>
                  <a:pt x="2035330" y="744032"/>
                  <a:pt x="1114176" y="231237"/>
                  <a:pt x="0" y="116491"/>
                </a:cubicBezTo>
                <a:cubicBezTo>
                  <a:pt x="0" y="116491"/>
                  <a:pt x="0" y="116491"/>
                  <a:pt x="5827" y="0"/>
                </a:cubicBezTo>
                <a:close/>
              </a:path>
            </a:pathLst>
          </a:custGeom>
          <a:solidFill>
            <a:schemeClr val="accent1"/>
          </a:solidFill>
          <a:ln w="25400" cap="flat" cmpd="sng" algn="ctr">
            <a:noFill/>
            <a:prstDash val="solid"/>
            <a:headEnd type="none" w="med" len="med"/>
            <a:tailEnd type="none" w="med" len="med"/>
          </a:ln>
          <a:effectLst/>
          <a:extLst/>
        </p:spPr>
        <p:txBody>
          <a:bodyPr vert="horz" wrap="square" lIns="274210" tIns="274210" rIns="91399" bIns="45699" numCol="1" rtlCol="0" anchor="t" anchorCtr="0" compatLnSpc="1">
            <a:prstTxWarp prst="textNoShape">
              <a:avLst/>
            </a:prstTxWarp>
          </a:bodyPr>
          <a:lstStyle/>
          <a:p>
            <a:pPr defTabSz="913789">
              <a:defRPr/>
            </a:pPr>
            <a:endParaRPr lang="en-US" sz="3199" kern="0" dirty="0">
              <a:latin typeface="Segoe UI Light"/>
            </a:endParaRPr>
          </a:p>
        </p:txBody>
      </p:sp>
      <p:sp>
        <p:nvSpPr>
          <p:cNvPr id="47" name="Freeform 24"/>
          <p:cNvSpPr>
            <a:spLocks/>
          </p:cNvSpPr>
          <p:nvPr/>
        </p:nvSpPr>
        <p:spPr bwMode="auto">
          <a:xfrm>
            <a:off x="7507731" y="3061883"/>
            <a:ext cx="1586318" cy="1952666"/>
          </a:xfrm>
          <a:custGeom>
            <a:avLst/>
            <a:gdLst/>
            <a:ahLst/>
            <a:cxnLst/>
            <a:rect l="l" t="t" r="r" b="b"/>
            <a:pathLst>
              <a:path w="2103438" h="2589213">
                <a:moveTo>
                  <a:pt x="926445" y="0"/>
                </a:moveTo>
                <a:cubicBezTo>
                  <a:pt x="926445" y="0"/>
                  <a:pt x="926445" y="0"/>
                  <a:pt x="924989" y="1457"/>
                </a:cubicBezTo>
                <a:lnTo>
                  <a:pt x="914792" y="11656"/>
                </a:lnTo>
                <a:cubicBezTo>
                  <a:pt x="914792" y="11656"/>
                  <a:pt x="914792" y="11656"/>
                  <a:pt x="879832" y="49539"/>
                </a:cubicBezTo>
                <a:cubicBezTo>
                  <a:pt x="879832" y="49539"/>
                  <a:pt x="879832" y="49539"/>
                  <a:pt x="914792" y="90336"/>
                </a:cubicBezTo>
                <a:cubicBezTo>
                  <a:pt x="914792" y="90336"/>
                  <a:pt x="914792" y="90336"/>
                  <a:pt x="941012" y="116563"/>
                </a:cubicBezTo>
                <a:cubicBezTo>
                  <a:pt x="474876" y="174844"/>
                  <a:pt x="116534" y="571158"/>
                  <a:pt x="116534" y="1051980"/>
                </a:cubicBezTo>
                <a:cubicBezTo>
                  <a:pt x="116534" y="1570685"/>
                  <a:pt x="536056" y="1993225"/>
                  <a:pt x="1057546" y="1993225"/>
                </a:cubicBezTo>
                <a:cubicBezTo>
                  <a:pt x="1523682" y="1993225"/>
                  <a:pt x="1911157" y="1649365"/>
                  <a:pt x="1983991" y="1203512"/>
                </a:cubicBezTo>
                <a:cubicBezTo>
                  <a:pt x="1983991" y="1203512"/>
                  <a:pt x="1983991" y="1203512"/>
                  <a:pt x="1986827" y="1203512"/>
                </a:cubicBezTo>
                <a:lnTo>
                  <a:pt x="1986859" y="1203325"/>
                </a:lnTo>
                <a:lnTo>
                  <a:pt x="2103437" y="1203325"/>
                </a:lnTo>
                <a:cubicBezTo>
                  <a:pt x="2103431" y="1203388"/>
                  <a:pt x="2103425" y="1203450"/>
                  <a:pt x="2103407" y="1203512"/>
                </a:cubicBezTo>
                <a:lnTo>
                  <a:pt x="2103438" y="1203512"/>
                </a:lnTo>
                <a:cubicBezTo>
                  <a:pt x="2103389" y="1203860"/>
                  <a:pt x="2103339" y="1204209"/>
                  <a:pt x="2103241" y="1204550"/>
                </a:cubicBezTo>
                <a:cubicBezTo>
                  <a:pt x="2053396" y="1725255"/>
                  <a:pt x="1738714" y="2211013"/>
                  <a:pt x="1208705" y="2589213"/>
                </a:cubicBezTo>
                <a:cubicBezTo>
                  <a:pt x="1197047" y="2551363"/>
                  <a:pt x="1173732" y="2516425"/>
                  <a:pt x="1144587" y="2493133"/>
                </a:cubicBezTo>
                <a:cubicBezTo>
                  <a:pt x="1410546" y="2301963"/>
                  <a:pt x="1625069" y="2078341"/>
                  <a:pt x="1769840" y="1830454"/>
                </a:cubicBezTo>
                <a:cubicBezTo>
                  <a:pt x="1582746" y="2004509"/>
                  <a:pt x="1331841" y="2109788"/>
                  <a:pt x="1057546" y="2109788"/>
                </a:cubicBezTo>
                <a:cubicBezTo>
                  <a:pt x="471963" y="2109788"/>
                  <a:pt x="0" y="1634794"/>
                  <a:pt x="0" y="1051980"/>
                </a:cubicBezTo>
                <a:cubicBezTo>
                  <a:pt x="0" y="512877"/>
                  <a:pt x="402042" y="67024"/>
                  <a:pt x="926445" y="0"/>
                </a:cubicBezTo>
                <a:close/>
              </a:path>
            </a:pathLst>
          </a:custGeom>
          <a:solidFill>
            <a:schemeClr val="accent1"/>
          </a:solidFill>
          <a:ln w="25400" cap="flat" cmpd="sng" algn="ctr">
            <a:noFill/>
            <a:prstDash val="solid"/>
            <a:headEnd type="none" w="med" len="med"/>
            <a:tailEnd type="none" w="med" len="med"/>
          </a:ln>
          <a:effectLst/>
          <a:extLst/>
        </p:spPr>
        <p:txBody>
          <a:bodyPr vert="horz" wrap="square" lIns="274210" tIns="274210" rIns="91399" bIns="45699" numCol="1" rtlCol="0" anchor="t" anchorCtr="0" compatLnSpc="1">
            <a:prstTxWarp prst="textNoShape">
              <a:avLst/>
            </a:prstTxWarp>
          </a:bodyPr>
          <a:lstStyle/>
          <a:p>
            <a:pPr defTabSz="913789">
              <a:defRPr/>
            </a:pPr>
            <a:endParaRPr lang="en-US" sz="3199" kern="0" dirty="0">
              <a:latin typeface="Segoe UI Light"/>
            </a:endParaRPr>
          </a:p>
        </p:txBody>
      </p:sp>
      <p:sp>
        <p:nvSpPr>
          <p:cNvPr id="48" name="TextBox 47"/>
          <p:cNvSpPr txBox="1"/>
          <p:nvPr/>
        </p:nvSpPr>
        <p:spPr>
          <a:xfrm>
            <a:off x="4876454" y="3673786"/>
            <a:ext cx="284477" cy="313904"/>
          </a:xfrm>
          <a:prstGeom prst="rect">
            <a:avLst/>
          </a:prstGeom>
          <a:noFill/>
        </p:spPr>
        <p:txBody>
          <a:bodyPr wrap="none" lIns="0" tIns="0" rIns="0" bIns="0" rtlCol="0" anchor="ctr">
            <a:spAutoFit/>
          </a:bodyPr>
          <a:lstStyle/>
          <a:p>
            <a:pPr algn="ctr" defTabSz="914088">
              <a:defRPr/>
            </a:pPr>
            <a:r>
              <a:rPr lang="en-US" sz="2000" b="1" kern="0" dirty="0">
                <a:latin typeface="Segoe UI Light"/>
              </a:rPr>
              <a:t>Fix</a:t>
            </a:r>
          </a:p>
        </p:txBody>
      </p:sp>
      <p:sp>
        <p:nvSpPr>
          <p:cNvPr id="49" name="Freeform 48"/>
          <p:cNvSpPr>
            <a:spLocks/>
          </p:cNvSpPr>
          <p:nvPr/>
        </p:nvSpPr>
        <p:spPr bwMode="auto">
          <a:xfrm>
            <a:off x="4224953" y="3940643"/>
            <a:ext cx="2817061" cy="1694067"/>
          </a:xfrm>
          <a:custGeom>
            <a:avLst/>
            <a:gdLst/>
            <a:ahLst/>
            <a:cxnLst/>
            <a:rect l="l" t="t" r="r" b="b"/>
            <a:pathLst>
              <a:path w="3359400" h="2020208">
                <a:moveTo>
                  <a:pt x="0" y="0"/>
                </a:moveTo>
                <a:cubicBezTo>
                  <a:pt x="0" y="0"/>
                  <a:pt x="0" y="0"/>
                  <a:pt x="6238" y="5544"/>
                </a:cubicBezTo>
                <a:lnTo>
                  <a:pt x="5711" y="2855"/>
                </a:lnTo>
                <a:cubicBezTo>
                  <a:pt x="5711" y="2855"/>
                  <a:pt x="5711" y="2855"/>
                  <a:pt x="8002" y="5146"/>
                </a:cubicBezTo>
                <a:lnTo>
                  <a:pt x="24039" y="21183"/>
                </a:lnTo>
                <a:cubicBezTo>
                  <a:pt x="24039" y="21183"/>
                  <a:pt x="24039" y="21183"/>
                  <a:pt x="60364" y="52318"/>
                </a:cubicBezTo>
                <a:cubicBezTo>
                  <a:pt x="60941" y="51786"/>
                  <a:pt x="65051" y="47993"/>
                  <a:pt x="94336" y="20962"/>
                </a:cubicBezTo>
                <a:cubicBezTo>
                  <a:pt x="94336" y="20962"/>
                  <a:pt x="94336" y="20962"/>
                  <a:pt x="95974" y="19652"/>
                </a:cubicBezTo>
                <a:lnTo>
                  <a:pt x="107438" y="10481"/>
                </a:lnTo>
                <a:cubicBezTo>
                  <a:pt x="107441" y="10514"/>
                  <a:pt x="107444" y="10548"/>
                  <a:pt x="107454" y="10581"/>
                </a:cubicBezTo>
                <a:lnTo>
                  <a:pt x="110441" y="8092"/>
                </a:lnTo>
                <a:cubicBezTo>
                  <a:pt x="157569" y="374641"/>
                  <a:pt x="445576" y="670500"/>
                  <a:pt x="809512" y="730718"/>
                </a:cubicBezTo>
                <a:cubicBezTo>
                  <a:pt x="809512" y="730718"/>
                  <a:pt x="809512" y="730718"/>
                  <a:pt x="809512" y="838065"/>
                </a:cubicBezTo>
                <a:cubicBezTo>
                  <a:pt x="611488" y="808729"/>
                  <a:pt x="433438" y="718330"/>
                  <a:pt x="296736" y="584843"/>
                </a:cubicBezTo>
                <a:cubicBezTo>
                  <a:pt x="704003" y="1288835"/>
                  <a:pt x="1721169" y="1787007"/>
                  <a:pt x="2906065" y="1787007"/>
                </a:cubicBezTo>
                <a:cubicBezTo>
                  <a:pt x="2997780" y="1787007"/>
                  <a:pt x="3089495" y="1784386"/>
                  <a:pt x="3181210" y="1779146"/>
                </a:cubicBezTo>
                <a:cubicBezTo>
                  <a:pt x="3181210" y="1779146"/>
                  <a:pt x="3181210" y="1779146"/>
                  <a:pt x="3170729" y="1624551"/>
                </a:cubicBezTo>
                <a:lnTo>
                  <a:pt x="3359400" y="1810589"/>
                </a:lnTo>
                <a:cubicBezTo>
                  <a:pt x="3359400" y="1810589"/>
                  <a:pt x="3359400" y="1810589"/>
                  <a:pt x="3199553" y="2020208"/>
                </a:cubicBezTo>
                <a:cubicBezTo>
                  <a:pt x="3199553" y="2020208"/>
                  <a:pt x="3199553" y="2020208"/>
                  <a:pt x="3189072" y="1883956"/>
                </a:cubicBezTo>
                <a:cubicBezTo>
                  <a:pt x="3094736" y="1889196"/>
                  <a:pt x="3000400" y="1891816"/>
                  <a:pt x="2906065" y="1891816"/>
                </a:cubicBezTo>
                <a:cubicBezTo>
                  <a:pt x="2133036" y="1891816"/>
                  <a:pt x="1404554" y="1687437"/>
                  <a:pt x="856883" y="1312742"/>
                </a:cubicBezTo>
                <a:cubicBezTo>
                  <a:pt x="338036" y="961630"/>
                  <a:pt x="36686" y="497847"/>
                  <a:pt x="0" y="0"/>
                </a:cubicBezTo>
                <a:close/>
              </a:path>
            </a:pathLst>
          </a:custGeom>
          <a:solidFill>
            <a:schemeClr val="accent5"/>
          </a:solidFill>
          <a:ln>
            <a:noFill/>
          </a:ln>
          <a:extLst/>
        </p:spPr>
        <p:txBody>
          <a:bodyPr vert="horz" wrap="square" lIns="91403" tIns="0" rIns="91403" bIns="0" numCol="1" anchor="ctr" anchorCtr="0" compatLnSpc="1">
            <a:prstTxWarp prst="textNoShape">
              <a:avLst/>
            </a:prstTxWarp>
          </a:bodyPr>
          <a:lstStyle/>
          <a:p>
            <a:pPr algn="ctr" defTabSz="914088">
              <a:defRPr/>
            </a:pPr>
            <a:endParaRPr lang="en-US" sz="1199" kern="0" dirty="0"/>
          </a:p>
        </p:txBody>
      </p:sp>
      <p:sp>
        <p:nvSpPr>
          <p:cNvPr id="50" name="Freeform 7"/>
          <p:cNvSpPr>
            <a:spLocks/>
          </p:cNvSpPr>
          <p:nvPr/>
        </p:nvSpPr>
        <p:spPr bwMode="auto">
          <a:xfrm>
            <a:off x="4897649" y="4441078"/>
            <a:ext cx="147259" cy="331631"/>
          </a:xfrm>
          <a:custGeom>
            <a:avLst/>
            <a:gdLst>
              <a:gd name="T0" fmla="*/ 0 w 123"/>
              <a:gd name="T1" fmla="*/ 0 h 277"/>
              <a:gd name="T2" fmla="*/ 123 w 123"/>
              <a:gd name="T3" fmla="*/ 140 h 277"/>
              <a:gd name="T4" fmla="*/ 0 w 123"/>
              <a:gd name="T5" fmla="*/ 277 h 277"/>
              <a:gd name="T6" fmla="*/ 0 w 123"/>
              <a:gd name="T7" fmla="*/ 0 h 277"/>
            </a:gdLst>
            <a:ahLst/>
            <a:cxnLst>
              <a:cxn ang="0">
                <a:pos x="T0" y="T1"/>
              </a:cxn>
              <a:cxn ang="0">
                <a:pos x="T2" y="T3"/>
              </a:cxn>
              <a:cxn ang="0">
                <a:pos x="T4" y="T5"/>
              </a:cxn>
              <a:cxn ang="0">
                <a:pos x="T6" y="T7"/>
              </a:cxn>
            </a:cxnLst>
            <a:rect l="0" t="0" r="r" b="b"/>
            <a:pathLst>
              <a:path w="123" h="277">
                <a:moveTo>
                  <a:pt x="0" y="0"/>
                </a:moveTo>
                <a:lnTo>
                  <a:pt x="123" y="140"/>
                </a:lnTo>
                <a:lnTo>
                  <a:pt x="0" y="277"/>
                </a:lnTo>
                <a:lnTo>
                  <a:pt x="0" y="0"/>
                </a:lnTo>
                <a:close/>
              </a:path>
            </a:pathLst>
          </a:custGeom>
          <a:solidFill>
            <a:schemeClr val="accent5"/>
          </a:solidFill>
          <a:ln>
            <a:noFill/>
          </a:ln>
          <a:extLst/>
        </p:spPr>
        <p:txBody>
          <a:bodyPr vert="horz" wrap="square" lIns="91403" tIns="0" rIns="91403" bIns="0" numCol="1" anchor="ctr" anchorCtr="0" compatLnSpc="1">
            <a:prstTxWarp prst="textNoShape">
              <a:avLst/>
            </a:prstTxWarp>
          </a:bodyPr>
          <a:lstStyle/>
          <a:p>
            <a:pPr algn="ctr" defTabSz="914088">
              <a:defRPr/>
            </a:pPr>
            <a:endParaRPr lang="en-US" sz="1199" kern="0" dirty="0"/>
          </a:p>
        </p:txBody>
      </p:sp>
      <p:sp>
        <p:nvSpPr>
          <p:cNvPr id="51" name="Freeform 8"/>
          <p:cNvSpPr>
            <a:spLocks/>
          </p:cNvSpPr>
          <p:nvPr/>
        </p:nvSpPr>
        <p:spPr bwMode="auto">
          <a:xfrm>
            <a:off x="4108821" y="3730216"/>
            <a:ext cx="331631" cy="147259"/>
          </a:xfrm>
          <a:custGeom>
            <a:avLst/>
            <a:gdLst>
              <a:gd name="T0" fmla="*/ 277 w 277"/>
              <a:gd name="T1" fmla="*/ 0 h 123"/>
              <a:gd name="T2" fmla="*/ 139 w 277"/>
              <a:gd name="T3" fmla="*/ 123 h 123"/>
              <a:gd name="T4" fmla="*/ 0 w 277"/>
              <a:gd name="T5" fmla="*/ 0 h 123"/>
              <a:gd name="T6" fmla="*/ 277 w 277"/>
              <a:gd name="T7" fmla="*/ 0 h 123"/>
            </a:gdLst>
            <a:ahLst/>
            <a:cxnLst>
              <a:cxn ang="0">
                <a:pos x="T0" y="T1"/>
              </a:cxn>
              <a:cxn ang="0">
                <a:pos x="T2" y="T3"/>
              </a:cxn>
              <a:cxn ang="0">
                <a:pos x="T4" y="T5"/>
              </a:cxn>
              <a:cxn ang="0">
                <a:pos x="T6" y="T7"/>
              </a:cxn>
            </a:cxnLst>
            <a:rect l="0" t="0" r="r" b="b"/>
            <a:pathLst>
              <a:path w="277" h="123">
                <a:moveTo>
                  <a:pt x="277" y="0"/>
                </a:moveTo>
                <a:lnTo>
                  <a:pt x="139" y="123"/>
                </a:lnTo>
                <a:lnTo>
                  <a:pt x="0" y="0"/>
                </a:lnTo>
                <a:lnTo>
                  <a:pt x="277" y="0"/>
                </a:lnTo>
                <a:close/>
              </a:path>
            </a:pathLst>
          </a:custGeom>
          <a:solidFill>
            <a:schemeClr val="accent5"/>
          </a:solidFill>
          <a:ln>
            <a:noFill/>
          </a:ln>
          <a:extLst/>
        </p:spPr>
        <p:txBody>
          <a:bodyPr vert="horz" wrap="square" lIns="91403" tIns="0" rIns="91403" bIns="0" numCol="1" anchor="ctr" anchorCtr="0" compatLnSpc="1">
            <a:prstTxWarp prst="textNoShape">
              <a:avLst/>
            </a:prstTxWarp>
          </a:bodyPr>
          <a:lstStyle/>
          <a:p>
            <a:pPr algn="ctr" defTabSz="914088">
              <a:defRPr/>
            </a:pPr>
            <a:endParaRPr lang="en-US" sz="1199" kern="0" dirty="0"/>
          </a:p>
        </p:txBody>
      </p:sp>
      <p:sp>
        <p:nvSpPr>
          <p:cNvPr id="52" name="Freeform 26"/>
          <p:cNvSpPr>
            <a:spLocks/>
          </p:cNvSpPr>
          <p:nvPr/>
        </p:nvSpPr>
        <p:spPr bwMode="auto">
          <a:xfrm>
            <a:off x="4227349" y="2693138"/>
            <a:ext cx="1593500" cy="1952666"/>
          </a:xfrm>
          <a:custGeom>
            <a:avLst/>
            <a:gdLst/>
            <a:ahLst/>
            <a:cxnLst/>
            <a:rect l="l" t="t" r="r" b="b"/>
            <a:pathLst>
              <a:path w="1900281" h="2328594">
                <a:moveTo>
                  <a:pt x="805107" y="0"/>
                </a:moveTo>
                <a:cubicBezTo>
                  <a:pt x="805107" y="0"/>
                  <a:pt x="805107" y="0"/>
                  <a:pt x="810352" y="0"/>
                </a:cubicBezTo>
                <a:cubicBezTo>
                  <a:pt x="823465" y="31409"/>
                  <a:pt x="841822" y="60202"/>
                  <a:pt x="868047" y="83759"/>
                </a:cubicBezTo>
                <a:cubicBezTo>
                  <a:pt x="618596" y="261380"/>
                  <a:pt x="418547" y="471580"/>
                  <a:pt x="287213" y="705241"/>
                </a:cubicBezTo>
                <a:cubicBezTo>
                  <a:pt x="456580" y="536656"/>
                  <a:pt x="690024" y="434024"/>
                  <a:pt x="946445" y="434024"/>
                </a:cubicBezTo>
                <a:cubicBezTo>
                  <a:pt x="1473151" y="434024"/>
                  <a:pt x="1900281" y="861154"/>
                  <a:pt x="1900281" y="1385240"/>
                </a:cubicBezTo>
                <a:cubicBezTo>
                  <a:pt x="1900281" y="1870019"/>
                  <a:pt x="1533421" y="2270945"/>
                  <a:pt x="1064364" y="2328594"/>
                </a:cubicBezTo>
                <a:cubicBezTo>
                  <a:pt x="1064364" y="2328594"/>
                  <a:pt x="1064364" y="2328594"/>
                  <a:pt x="1065674" y="2327284"/>
                </a:cubicBezTo>
                <a:lnTo>
                  <a:pt x="1074846" y="2318112"/>
                </a:lnTo>
                <a:cubicBezTo>
                  <a:pt x="1074846" y="2318112"/>
                  <a:pt x="1074846" y="2318112"/>
                  <a:pt x="1106291" y="2284047"/>
                </a:cubicBezTo>
                <a:cubicBezTo>
                  <a:pt x="1106291" y="2284047"/>
                  <a:pt x="1106291" y="2284047"/>
                  <a:pt x="1074846" y="2249981"/>
                </a:cubicBezTo>
                <a:cubicBezTo>
                  <a:pt x="1074846" y="2249981"/>
                  <a:pt x="1074846" y="2249981"/>
                  <a:pt x="1053882" y="2223777"/>
                </a:cubicBezTo>
                <a:cubicBezTo>
                  <a:pt x="1470531" y="2171368"/>
                  <a:pt x="1795464" y="1814990"/>
                  <a:pt x="1795464" y="1385240"/>
                </a:cubicBezTo>
                <a:cubicBezTo>
                  <a:pt x="1795464" y="918803"/>
                  <a:pt x="1415502" y="538841"/>
                  <a:pt x="946445" y="538841"/>
                </a:cubicBezTo>
                <a:cubicBezTo>
                  <a:pt x="529796" y="538841"/>
                  <a:pt x="181279" y="842811"/>
                  <a:pt x="113148" y="1241116"/>
                </a:cubicBezTo>
                <a:cubicBezTo>
                  <a:pt x="113148" y="1241116"/>
                  <a:pt x="113148" y="1241116"/>
                  <a:pt x="5710" y="1241116"/>
                </a:cubicBezTo>
                <a:cubicBezTo>
                  <a:pt x="5733" y="1240969"/>
                  <a:pt x="5756" y="1240823"/>
                  <a:pt x="5798" y="1240679"/>
                </a:cubicBezTo>
                <a:lnTo>
                  <a:pt x="0" y="1240679"/>
                </a:lnTo>
                <a:cubicBezTo>
                  <a:pt x="47205" y="774770"/>
                  <a:pt x="327812" y="337653"/>
                  <a:pt x="805107" y="0"/>
                </a:cubicBezTo>
                <a:close/>
              </a:path>
            </a:pathLst>
          </a:custGeom>
          <a:solidFill>
            <a:schemeClr val="accent5"/>
          </a:solidFill>
          <a:ln>
            <a:noFill/>
          </a:ln>
          <a:extLst/>
        </p:spPr>
        <p:txBody>
          <a:bodyPr vert="horz" wrap="square" lIns="91403" tIns="0" rIns="91403" bIns="0" numCol="1" anchor="ctr" anchorCtr="0" compatLnSpc="1">
            <a:prstTxWarp prst="textNoShape">
              <a:avLst/>
            </a:prstTxWarp>
          </a:bodyPr>
          <a:lstStyle/>
          <a:p>
            <a:pPr algn="ctr" defTabSz="914088">
              <a:defRPr/>
            </a:pPr>
            <a:endParaRPr lang="en-US" sz="1199" kern="0" dirty="0"/>
          </a:p>
        </p:txBody>
      </p:sp>
      <p:sp>
        <p:nvSpPr>
          <p:cNvPr id="53" name="TextBox 52"/>
          <p:cNvSpPr txBox="1"/>
          <p:nvPr/>
        </p:nvSpPr>
        <p:spPr>
          <a:xfrm>
            <a:off x="6653381" y="5981075"/>
            <a:ext cx="2241196" cy="313772"/>
          </a:xfrm>
          <a:prstGeom prst="rect">
            <a:avLst/>
          </a:prstGeom>
          <a:ln>
            <a:noFill/>
          </a:ln>
        </p:spPr>
        <p:txBody>
          <a:bodyPr wrap="square">
            <a:spAutoFit/>
          </a:bodyPr>
          <a:lstStyle>
            <a:defPPr>
              <a:defRPr lang="en-US"/>
            </a:defPPr>
            <a:lvl1pPr marR="0" lvl="0" indent="0" fontAlgn="auto">
              <a:lnSpc>
                <a:spcPct val="85000"/>
              </a:lnSpc>
              <a:spcBef>
                <a:spcPts val="0"/>
              </a:spcBef>
              <a:spcAft>
                <a:spcPts val="0"/>
              </a:spcAft>
              <a:buClrTx/>
              <a:buSzTx/>
              <a:buFontTx/>
              <a:buNone/>
              <a:tabLst/>
              <a:defRPr kumimoji="0" sz="1200" b="0" i="0" u="none" strike="noStrike" kern="0" cap="none" spc="-50" normalizeH="0" baseline="0">
                <a:ln>
                  <a:noFill/>
                </a:ln>
                <a:solidFill>
                  <a:schemeClr val="tx1">
                    <a:lumMod val="85000"/>
                  </a:schemeClr>
                </a:solidFill>
                <a:effectLst/>
                <a:uLnTx/>
                <a:uFillTx/>
              </a:defRPr>
            </a:lvl1pPr>
          </a:lstStyle>
          <a:p>
            <a:pPr algn="ctr" defTabSz="914088">
              <a:lnSpc>
                <a:spcPct val="100000"/>
              </a:lnSpc>
              <a:defRPr/>
            </a:pPr>
            <a:r>
              <a:rPr lang="en-US" sz="1399" spc="-60" dirty="0">
                <a:solidFill>
                  <a:schemeClr val="tx1"/>
                </a:solidFill>
                <a:latin typeface="Segoe UI Light"/>
              </a:rPr>
              <a:t>WORKING SOFTWARE</a:t>
            </a:r>
          </a:p>
        </p:txBody>
      </p:sp>
      <p:grpSp>
        <p:nvGrpSpPr>
          <p:cNvPr id="64" name="Group 63"/>
          <p:cNvGrpSpPr/>
          <p:nvPr/>
        </p:nvGrpSpPr>
        <p:grpSpPr>
          <a:xfrm>
            <a:off x="802528" y="3257093"/>
            <a:ext cx="645526" cy="577670"/>
            <a:chOff x="800348" y="1569752"/>
            <a:chExt cx="645785" cy="577903"/>
          </a:xfrm>
        </p:grpSpPr>
        <p:grpSp>
          <p:nvGrpSpPr>
            <p:cNvPr id="65" name="Group 64"/>
            <p:cNvGrpSpPr/>
            <p:nvPr/>
          </p:nvGrpSpPr>
          <p:grpSpPr>
            <a:xfrm>
              <a:off x="1026337" y="1569752"/>
              <a:ext cx="193807" cy="508162"/>
              <a:chOff x="1031890" y="1569752"/>
              <a:chExt cx="193807" cy="508162"/>
            </a:xfrm>
          </p:grpSpPr>
          <p:sp>
            <p:nvSpPr>
              <p:cNvPr id="72" name="Oval 6"/>
              <p:cNvSpPr>
                <a:spLocks noChangeArrowheads="1"/>
              </p:cNvSpPr>
              <p:nvPr/>
            </p:nvSpPr>
            <p:spPr bwMode="auto">
              <a:xfrm>
                <a:off x="1089205" y="1569752"/>
                <a:ext cx="80359" cy="8095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14088">
                  <a:defRPr/>
                </a:pPr>
                <a:endParaRPr lang="en-US" sz="1599" kern="0"/>
              </a:p>
            </p:txBody>
          </p:sp>
          <p:sp>
            <p:nvSpPr>
              <p:cNvPr id="73" name="Freeform 7"/>
              <p:cNvSpPr>
                <a:spLocks/>
              </p:cNvSpPr>
              <p:nvPr/>
            </p:nvSpPr>
            <p:spPr bwMode="auto">
              <a:xfrm>
                <a:off x="1031890" y="1666066"/>
                <a:ext cx="193807" cy="411848"/>
              </a:xfrm>
              <a:custGeom>
                <a:avLst/>
                <a:gdLst>
                  <a:gd name="T0" fmla="*/ 105 w 139"/>
                  <a:gd name="T1" fmla="*/ 1 h 295"/>
                  <a:gd name="T2" fmla="*/ 95 w 139"/>
                  <a:gd name="T3" fmla="*/ 0 h 295"/>
                  <a:gd name="T4" fmla="*/ 43 w 139"/>
                  <a:gd name="T5" fmla="*/ 0 h 295"/>
                  <a:gd name="T6" fmla="*/ 33 w 139"/>
                  <a:gd name="T7" fmla="*/ 1 h 295"/>
                  <a:gd name="T8" fmla="*/ 0 w 139"/>
                  <a:gd name="T9" fmla="*/ 45 h 295"/>
                  <a:gd name="T10" fmla="*/ 0 w 139"/>
                  <a:gd name="T11" fmla="*/ 127 h 295"/>
                  <a:gd name="T12" fmla="*/ 12 w 139"/>
                  <a:gd name="T13" fmla="*/ 142 h 295"/>
                  <a:gd name="T14" fmla="*/ 23 w 139"/>
                  <a:gd name="T15" fmla="*/ 127 h 295"/>
                  <a:gd name="T16" fmla="*/ 23 w 139"/>
                  <a:gd name="T17" fmla="*/ 45 h 295"/>
                  <a:gd name="T18" fmla="*/ 29 w 139"/>
                  <a:gd name="T19" fmla="*/ 37 h 295"/>
                  <a:gd name="T20" fmla="*/ 33 w 139"/>
                  <a:gd name="T21" fmla="*/ 37 h 295"/>
                  <a:gd name="T22" fmla="*/ 33 w 139"/>
                  <a:gd name="T23" fmla="*/ 45 h 295"/>
                  <a:gd name="T24" fmla="*/ 33 w 139"/>
                  <a:gd name="T25" fmla="*/ 89 h 295"/>
                  <a:gd name="T26" fmla="*/ 33 w 139"/>
                  <a:gd name="T27" fmla="*/ 278 h 295"/>
                  <a:gd name="T28" fmla="*/ 49 w 139"/>
                  <a:gd name="T29" fmla="*/ 295 h 295"/>
                  <a:gd name="T30" fmla="*/ 65 w 139"/>
                  <a:gd name="T31" fmla="*/ 279 h 295"/>
                  <a:gd name="T32" fmla="*/ 65 w 139"/>
                  <a:gd name="T33" fmla="*/ 153 h 295"/>
                  <a:gd name="T34" fmla="*/ 69 w 139"/>
                  <a:gd name="T35" fmla="*/ 147 h 295"/>
                  <a:gd name="T36" fmla="*/ 70 w 139"/>
                  <a:gd name="T37" fmla="*/ 147 h 295"/>
                  <a:gd name="T38" fmla="*/ 70 w 139"/>
                  <a:gd name="T39" fmla="*/ 147 h 295"/>
                  <a:gd name="T40" fmla="*/ 75 w 139"/>
                  <a:gd name="T41" fmla="*/ 153 h 295"/>
                  <a:gd name="T42" fmla="*/ 75 w 139"/>
                  <a:gd name="T43" fmla="*/ 279 h 295"/>
                  <a:gd name="T44" fmla="*/ 91 w 139"/>
                  <a:gd name="T45" fmla="*/ 295 h 295"/>
                  <a:gd name="T46" fmla="*/ 106 w 139"/>
                  <a:gd name="T47" fmla="*/ 278 h 295"/>
                  <a:gd name="T48" fmla="*/ 106 w 139"/>
                  <a:gd name="T49" fmla="*/ 37 h 295"/>
                  <a:gd name="T50" fmla="*/ 111 w 139"/>
                  <a:gd name="T51" fmla="*/ 37 h 295"/>
                  <a:gd name="T52" fmla="*/ 116 w 139"/>
                  <a:gd name="T53" fmla="*/ 45 h 295"/>
                  <a:gd name="T54" fmla="*/ 116 w 139"/>
                  <a:gd name="T55" fmla="*/ 127 h 295"/>
                  <a:gd name="T56" fmla="*/ 128 w 139"/>
                  <a:gd name="T57" fmla="*/ 142 h 295"/>
                  <a:gd name="T58" fmla="*/ 139 w 139"/>
                  <a:gd name="T59" fmla="*/ 127 h 295"/>
                  <a:gd name="T60" fmla="*/ 139 w 139"/>
                  <a:gd name="T61" fmla="*/ 45 h 295"/>
                  <a:gd name="T62" fmla="*/ 105 w 139"/>
                  <a:gd name="T63" fmla="*/ 1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 h="295">
                    <a:moveTo>
                      <a:pt x="105" y="1"/>
                    </a:moveTo>
                    <a:cubicBezTo>
                      <a:pt x="102" y="0"/>
                      <a:pt x="99" y="0"/>
                      <a:pt x="95" y="0"/>
                    </a:cubicBezTo>
                    <a:cubicBezTo>
                      <a:pt x="43" y="0"/>
                      <a:pt x="43" y="0"/>
                      <a:pt x="43" y="0"/>
                    </a:cubicBezTo>
                    <a:cubicBezTo>
                      <a:pt x="39" y="0"/>
                      <a:pt x="36" y="0"/>
                      <a:pt x="33" y="1"/>
                    </a:cubicBezTo>
                    <a:cubicBezTo>
                      <a:pt x="12" y="4"/>
                      <a:pt x="0" y="15"/>
                      <a:pt x="0" y="45"/>
                    </a:cubicBezTo>
                    <a:cubicBezTo>
                      <a:pt x="0" y="127"/>
                      <a:pt x="0" y="127"/>
                      <a:pt x="0" y="127"/>
                    </a:cubicBezTo>
                    <a:cubicBezTo>
                      <a:pt x="0" y="139"/>
                      <a:pt x="4" y="142"/>
                      <a:pt x="12" y="142"/>
                    </a:cubicBezTo>
                    <a:cubicBezTo>
                      <a:pt x="18" y="142"/>
                      <a:pt x="23" y="139"/>
                      <a:pt x="23" y="127"/>
                    </a:cubicBezTo>
                    <a:cubicBezTo>
                      <a:pt x="23" y="45"/>
                      <a:pt x="23" y="45"/>
                      <a:pt x="23" y="45"/>
                    </a:cubicBezTo>
                    <a:cubicBezTo>
                      <a:pt x="23" y="38"/>
                      <a:pt x="27" y="37"/>
                      <a:pt x="29" y="37"/>
                    </a:cubicBezTo>
                    <a:cubicBezTo>
                      <a:pt x="33" y="37"/>
                      <a:pt x="33" y="37"/>
                      <a:pt x="33" y="37"/>
                    </a:cubicBezTo>
                    <a:cubicBezTo>
                      <a:pt x="33" y="45"/>
                      <a:pt x="33" y="45"/>
                      <a:pt x="33" y="45"/>
                    </a:cubicBezTo>
                    <a:cubicBezTo>
                      <a:pt x="33" y="48"/>
                      <a:pt x="33" y="65"/>
                      <a:pt x="33" y="89"/>
                    </a:cubicBezTo>
                    <a:cubicBezTo>
                      <a:pt x="33" y="156"/>
                      <a:pt x="33" y="278"/>
                      <a:pt x="33" y="278"/>
                    </a:cubicBezTo>
                    <a:cubicBezTo>
                      <a:pt x="33" y="293"/>
                      <a:pt x="44" y="295"/>
                      <a:pt x="49" y="295"/>
                    </a:cubicBezTo>
                    <a:cubicBezTo>
                      <a:pt x="53" y="295"/>
                      <a:pt x="65" y="293"/>
                      <a:pt x="65" y="279"/>
                    </a:cubicBezTo>
                    <a:cubicBezTo>
                      <a:pt x="65" y="266"/>
                      <a:pt x="65" y="153"/>
                      <a:pt x="65" y="153"/>
                    </a:cubicBezTo>
                    <a:cubicBezTo>
                      <a:pt x="65" y="148"/>
                      <a:pt x="66" y="147"/>
                      <a:pt x="69" y="147"/>
                    </a:cubicBezTo>
                    <a:cubicBezTo>
                      <a:pt x="69" y="147"/>
                      <a:pt x="69" y="147"/>
                      <a:pt x="70" y="147"/>
                    </a:cubicBezTo>
                    <a:cubicBezTo>
                      <a:pt x="70" y="147"/>
                      <a:pt x="70" y="147"/>
                      <a:pt x="70" y="147"/>
                    </a:cubicBezTo>
                    <a:cubicBezTo>
                      <a:pt x="74" y="147"/>
                      <a:pt x="75" y="148"/>
                      <a:pt x="75" y="153"/>
                    </a:cubicBezTo>
                    <a:cubicBezTo>
                      <a:pt x="75" y="153"/>
                      <a:pt x="75" y="266"/>
                      <a:pt x="75" y="279"/>
                    </a:cubicBezTo>
                    <a:cubicBezTo>
                      <a:pt x="75" y="293"/>
                      <a:pt x="87" y="295"/>
                      <a:pt x="91" y="295"/>
                    </a:cubicBezTo>
                    <a:cubicBezTo>
                      <a:pt x="95" y="295"/>
                      <a:pt x="106" y="293"/>
                      <a:pt x="106" y="278"/>
                    </a:cubicBezTo>
                    <a:cubicBezTo>
                      <a:pt x="106" y="278"/>
                      <a:pt x="106" y="104"/>
                      <a:pt x="106" y="37"/>
                    </a:cubicBezTo>
                    <a:cubicBezTo>
                      <a:pt x="111" y="37"/>
                      <a:pt x="111" y="37"/>
                      <a:pt x="111" y="37"/>
                    </a:cubicBezTo>
                    <a:cubicBezTo>
                      <a:pt x="113" y="37"/>
                      <a:pt x="116" y="38"/>
                      <a:pt x="116" y="45"/>
                    </a:cubicBezTo>
                    <a:cubicBezTo>
                      <a:pt x="116" y="127"/>
                      <a:pt x="116" y="127"/>
                      <a:pt x="116" y="127"/>
                    </a:cubicBezTo>
                    <a:cubicBezTo>
                      <a:pt x="116" y="139"/>
                      <a:pt x="121" y="142"/>
                      <a:pt x="128" y="142"/>
                    </a:cubicBezTo>
                    <a:cubicBezTo>
                      <a:pt x="135" y="142"/>
                      <a:pt x="139" y="139"/>
                      <a:pt x="139" y="127"/>
                    </a:cubicBezTo>
                    <a:cubicBezTo>
                      <a:pt x="139" y="45"/>
                      <a:pt x="139" y="45"/>
                      <a:pt x="139" y="45"/>
                    </a:cubicBezTo>
                    <a:cubicBezTo>
                      <a:pt x="139" y="15"/>
                      <a:pt x="126" y="4"/>
                      <a:pt x="10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14088">
                  <a:defRPr/>
                </a:pPr>
                <a:endParaRPr lang="en-US" sz="1599" kern="0"/>
              </a:p>
            </p:txBody>
          </p:sp>
        </p:grpSp>
        <p:grpSp>
          <p:nvGrpSpPr>
            <p:cNvPr id="66" name="Group 65"/>
            <p:cNvGrpSpPr/>
            <p:nvPr/>
          </p:nvGrpSpPr>
          <p:grpSpPr>
            <a:xfrm>
              <a:off x="800348" y="1639493"/>
              <a:ext cx="193807" cy="508162"/>
              <a:chOff x="1031890" y="1569752"/>
              <a:chExt cx="193807" cy="508162"/>
            </a:xfrm>
          </p:grpSpPr>
          <p:sp>
            <p:nvSpPr>
              <p:cNvPr id="70" name="Oval 6"/>
              <p:cNvSpPr>
                <a:spLocks noChangeArrowheads="1"/>
              </p:cNvSpPr>
              <p:nvPr/>
            </p:nvSpPr>
            <p:spPr bwMode="auto">
              <a:xfrm>
                <a:off x="1089205" y="1569752"/>
                <a:ext cx="80359" cy="8095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14088">
                  <a:defRPr/>
                </a:pPr>
                <a:endParaRPr lang="en-US" sz="1599" kern="0"/>
              </a:p>
            </p:txBody>
          </p:sp>
          <p:sp>
            <p:nvSpPr>
              <p:cNvPr id="71" name="Freeform 7"/>
              <p:cNvSpPr>
                <a:spLocks/>
              </p:cNvSpPr>
              <p:nvPr/>
            </p:nvSpPr>
            <p:spPr bwMode="auto">
              <a:xfrm>
                <a:off x="1031890" y="1666066"/>
                <a:ext cx="193807" cy="411848"/>
              </a:xfrm>
              <a:custGeom>
                <a:avLst/>
                <a:gdLst>
                  <a:gd name="T0" fmla="*/ 105 w 139"/>
                  <a:gd name="T1" fmla="*/ 1 h 295"/>
                  <a:gd name="T2" fmla="*/ 95 w 139"/>
                  <a:gd name="T3" fmla="*/ 0 h 295"/>
                  <a:gd name="T4" fmla="*/ 43 w 139"/>
                  <a:gd name="T5" fmla="*/ 0 h 295"/>
                  <a:gd name="T6" fmla="*/ 33 w 139"/>
                  <a:gd name="T7" fmla="*/ 1 h 295"/>
                  <a:gd name="T8" fmla="*/ 0 w 139"/>
                  <a:gd name="T9" fmla="*/ 45 h 295"/>
                  <a:gd name="T10" fmla="*/ 0 w 139"/>
                  <a:gd name="T11" fmla="*/ 127 h 295"/>
                  <a:gd name="T12" fmla="*/ 12 w 139"/>
                  <a:gd name="T13" fmla="*/ 142 h 295"/>
                  <a:gd name="T14" fmla="*/ 23 w 139"/>
                  <a:gd name="T15" fmla="*/ 127 h 295"/>
                  <a:gd name="T16" fmla="*/ 23 w 139"/>
                  <a:gd name="T17" fmla="*/ 45 h 295"/>
                  <a:gd name="T18" fmla="*/ 29 w 139"/>
                  <a:gd name="T19" fmla="*/ 37 h 295"/>
                  <a:gd name="T20" fmla="*/ 33 w 139"/>
                  <a:gd name="T21" fmla="*/ 37 h 295"/>
                  <a:gd name="T22" fmla="*/ 33 w 139"/>
                  <a:gd name="T23" fmla="*/ 45 h 295"/>
                  <a:gd name="T24" fmla="*/ 33 w 139"/>
                  <a:gd name="T25" fmla="*/ 89 h 295"/>
                  <a:gd name="T26" fmla="*/ 33 w 139"/>
                  <a:gd name="T27" fmla="*/ 278 h 295"/>
                  <a:gd name="T28" fmla="*/ 49 w 139"/>
                  <a:gd name="T29" fmla="*/ 295 h 295"/>
                  <a:gd name="T30" fmla="*/ 65 w 139"/>
                  <a:gd name="T31" fmla="*/ 279 h 295"/>
                  <a:gd name="T32" fmla="*/ 65 w 139"/>
                  <a:gd name="T33" fmla="*/ 153 h 295"/>
                  <a:gd name="T34" fmla="*/ 69 w 139"/>
                  <a:gd name="T35" fmla="*/ 147 h 295"/>
                  <a:gd name="T36" fmla="*/ 70 w 139"/>
                  <a:gd name="T37" fmla="*/ 147 h 295"/>
                  <a:gd name="T38" fmla="*/ 70 w 139"/>
                  <a:gd name="T39" fmla="*/ 147 h 295"/>
                  <a:gd name="T40" fmla="*/ 75 w 139"/>
                  <a:gd name="T41" fmla="*/ 153 h 295"/>
                  <a:gd name="T42" fmla="*/ 75 w 139"/>
                  <a:gd name="T43" fmla="*/ 279 h 295"/>
                  <a:gd name="T44" fmla="*/ 91 w 139"/>
                  <a:gd name="T45" fmla="*/ 295 h 295"/>
                  <a:gd name="T46" fmla="*/ 106 w 139"/>
                  <a:gd name="T47" fmla="*/ 278 h 295"/>
                  <a:gd name="T48" fmla="*/ 106 w 139"/>
                  <a:gd name="T49" fmla="*/ 37 h 295"/>
                  <a:gd name="T50" fmla="*/ 111 w 139"/>
                  <a:gd name="T51" fmla="*/ 37 h 295"/>
                  <a:gd name="T52" fmla="*/ 116 w 139"/>
                  <a:gd name="T53" fmla="*/ 45 h 295"/>
                  <a:gd name="T54" fmla="*/ 116 w 139"/>
                  <a:gd name="T55" fmla="*/ 127 h 295"/>
                  <a:gd name="T56" fmla="*/ 128 w 139"/>
                  <a:gd name="T57" fmla="*/ 142 h 295"/>
                  <a:gd name="T58" fmla="*/ 139 w 139"/>
                  <a:gd name="T59" fmla="*/ 127 h 295"/>
                  <a:gd name="T60" fmla="*/ 139 w 139"/>
                  <a:gd name="T61" fmla="*/ 45 h 295"/>
                  <a:gd name="T62" fmla="*/ 105 w 139"/>
                  <a:gd name="T63" fmla="*/ 1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 h="295">
                    <a:moveTo>
                      <a:pt x="105" y="1"/>
                    </a:moveTo>
                    <a:cubicBezTo>
                      <a:pt x="102" y="0"/>
                      <a:pt x="99" y="0"/>
                      <a:pt x="95" y="0"/>
                    </a:cubicBezTo>
                    <a:cubicBezTo>
                      <a:pt x="43" y="0"/>
                      <a:pt x="43" y="0"/>
                      <a:pt x="43" y="0"/>
                    </a:cubicBezTo>
                    <a:cubicBezTo>
                      <a:pt x="39" y="0"/>
                      <a:pt x="36" y="0"/>
                      <a:pt x="33" y="1"/>
                    </a:cubicBezTo>
                    <a:cubicBezTo>
                      <a:pt x="12" y="4"/>
                      <a:pt x="0" y="15"/>
                      <a:pt x="0" y="45"/>
                    </a:cubicBezTo>
                    <a:cubicBezTo>
                      <a:pt x="0" y="127"/>
                      <a:pt x="0" y="127"/>
                      <a:pt x="0" y="127"/>
                    </a:cubicBezTo>
                    <a:cubicBezTo>
                      <a:pt x="0" y="139"/>
                      <a:pt x="4" y="142"/>
                      <a:pt x="12" y="142"/>
                    </a:cubicBezTo>
                    <a:cubicBezTo>
                      <a:pt x="18" y="142"/>
                      <a:pt x="23" y="139"/>
                      <a:pt x="23" y="127"/>
                    </a:cubicBezTo>
                    <a:cubicBezTo>
                      <a:pt x="23" y="45"/>
                      <a:pt x="23" y="45"/>
                      <a:pt x="23" y="45"/>
                    </a:cubicBezTo>
                    <a:cubicBezTo>
                      <a:pt x="23" y="38"/>
                      <a:pt x="27" y="37"/>
                      <a:pt x="29" y="37"/>
                    </a:cubicBezTo>
                    <a:cubicBezTo>
                      <a:pt x="33" y="37"/>
                      <a:pt x="33" y="37"/>
                      <a:pt x="33" y="37"/>
                    </a:cubicBezTo>
                    <a:cubicBezTo>
                      <a:pt x="33" y="45"/>
                      <a:pt x="33" y="45"/>
                      <a:pt x="33" y="45"/>
                    </a:cubicBezTo>
                    <a:cubicBezTo>
                      <a:pt x="33" y="48"/>
                      <a:pt x="33" y="65"/>
                      <a:pt x="33" y="89"/>
                    </a:cubicBezTo>
                    <a:cubicBezTo>
                      <a:pt x="33" y="156"/>
                      <a:pt x="33" y="278"/>
                      <a:pt x="33" y="278"/>
                    </a:cubicBezTo>
                    <a:cubicBezTo>
                      <a:pt x="33" y="293"/>
                      <a:pt x="44" y="295"/>
                      <a:pt x="49" y="295"/>
                    </a:cubicBezTo>
                    <a:cubicBezTo>
                      <a:pt x="53" y="295"/>
                      <a:pt x="65" y="293"/>
                      <a:pt x="65" y="279"/>
                    </a:cubicBezTo>
                    <a:cubicBezTo>
                      <a:pt x="65" y="266"/>
                      <a:pt x="65" y="153"/>
                      <a:pt x="65" y="153"/>
                    </a:cubicBezTo>
                    <a:cubicBezTo>
                      <a:pt x="65" y="148"/>
                      <a:pt x="66" y="147"/>
                      <a:pt x="69" y="147"/>
                    </a:cubicBezTo>
                    <a:cubicBezTo>
                      <a:pt x="69" y="147"/>
                      <a:pt x="69" y="147"/>
                      <a:pt x="70" y="147"/>
                    </a:cubicBezTo>
                    <a:cubicBezTo>
                      <a:pt x="70" y="147"/>
                      <a:pt x="70" y="147"/>
                      <a:pt x="70" y="147"/>
                    </a:cubicBezTo>
                    <a:cubicBezTo>
                      <a:pt x="74" y="147"/>
                      <a:pt x="75" y="148"/>
                      <a:pt x="75" y="153"/>
                    </a:cubicBezTo>
                    <a:cubicBezTo>
                      <a:pt x="75" y="153"/>
                      <a:pt x="75" y="266"/>
                      <a:pt x="75" y="279"/>
                    </a:cubicBezTo>
                    <a:cubicBezTo>
                      <a:pt x="75" y="293"/>
                      <a:pt x="87" y="295"/>
                      <a:pt x="91" y="295"/>
                    </a:cubicBezTo>
                    <a:cubicBezTo>
                      <a:pt x="95" y="295"/>
                      <a:pt x="106" y="293"/>
                      <a:pt x="106" y="278"/>
                    </a:cubicBezTo>
                    <a:cubicBezTo>
                      <a:pt x="106" y="278"/>
                      <a:pt x="106" y="104"/>
                      <a:pt x="106" y="37"/>
                    </a:cubicBezTo>
                    <a:cubicBezTo>
                      <a:pt x="111" y="37"/>
                      <a:pt x="111" y="37"/>
                      <a:pt x="111" y="37"/>
                    </a:cubicBezTo>
                    <a:cubicBezTo>
                      <a:pt x="113" y="37"/>
                      <a:pt x="116" y="38"/>
                      <a:pt x="116" y="45"/>
                    </a:cubicBezTo>
                    <a:cubicBezTo>
                      <a:pt x="116" y="127"/>
                      <a:pt x="116" y="127"/>
                      <a:pt x="116" y="127"/>
                    </a:cubicBezTo>
                    <a:cubicBezTo>
                      <a:pt x="116" y="139"/>
                      <a:pt x="121" y="142"/>
                      <a:pt x="128" y="142"/>
                    </a:cubicBezTo>
                    <a:cubicBezTo>
                      <a:pt x="135" y="142"/>
                      <a:pt x="139" y="139"/>
                      <a:pt x="139" y="127"/>
                    </a:cubicBezTo>
                    <a:cubicBezTo>
                      <a:pt x="139" y="45"/>
                      <a:pt x="139" y="45"/>
                      <a:pt x="139" y="45"/>
                    </a:cubicBezTo>
                    <a:cubicBezTo>
                      <a:pt x="139" y="15"/>
                      <a:pt x="126" y="4"/>
                      <a:pt x="10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14088">
                  <a:defRPr/>
                </a:pPr>
                <a:endParaRPr lang="en-US" sz="1599" kern="0"/>
              </a:p>
            </p:txBody>
          </p:sp>
        </p:grpSp>
        <p:grpSp>
          <p:nvGrpSpPr>
            <p:cNvPr id="67" name="Group 66"/>
            <p:cNvGrpSpPr/>
            <p:nvPr/>
          </p:nvGrpSpPr>
          <p:grpSpPr>
            <a:xfrm>
              <a:off x="1252326" y="1639493"/>
              <a:ext cx="193807" cy="508162"/>
              <a:chOff x="1031890" y="1569752"/>
              <a:chExt cx="193807" cy="508162"/>
            </a:xfrm>
          </p:grpSpPr>
          <p:sp>
            <p:nvSpPr>
              <p:cNvPr id="68" name="Oval 6"/>
              <p:cNvSpPr>
                <a:spLocks noChangeArrowheads="1"/>
              </p:cNvSpPr>
              <p:nvPr/>
            </p:nvSpPr>
            <p:spPr bwMode="auto">
              <a:xfrm>
                <a:off x="1089205" y="1569752"/>
                <a:ext cx="80359" cy="8095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14088">
                  <a:defRPr/>
                </a:pPr>
                <a:endParaRPr lang="en-US" sz="1599" kern="0"/>
              </a:p>
            </p:txBody>
          </p:sp>
          <p:sp>
            <p:nvSpPr>
              <p:cNvPr id="69" name="Freeform 7"/>
              <p:cNvSpPr>
                <a:spLocks/>
              </p:cNvSpPr>
              <p:nvPr/>
            </p:nvSpPr>
            <p:spPr bwMode="auto">
              <a:xfrm>
                <a:off x="1031890" y="1666066"/>
                <a:ext cx="193807" cy="411848"/>
              </a:xfrm>
              <a:custGeom>
                <a:avLst/>
                <a:gdLst>
                  <a:gd name="T0" fmla="*/ 105 w 139"/>
                  <a:gd name="T1" fmla="*/ 1 h 295"/>
                  <a:gd name="T2" fmla="*/ 95 w 139"/>
                  <a:gd name="T3" fmla="*/ 0 h 295"/>
                  <a:gd name="T4" fmla="*/ 43 w 139"/>
                  <a:gd name="T5" fmla="*/ 0 h 295"/>
                  <a:gd name="T6" fmla="*/ 33 w 139"/>
                  <a:gd name="T7" fmla="*/ 1 h 295"/>
                  <a:gd name="T8" fmla="*/ 0 w 139"/>
                  <a:gd name="T9" fmla="*/ 45 h 295"/>
                  <a:gd name="T10" fmla="*/ 0 w 139"/>
                  <a:gd name="T11" fmla="*/ 127 h 295"/>
                  <a:gd name="T12" fmla="*/ 12 w 139"/>
                  <a:gd name="T13" fmla="*/ 142 h 295"/>
                  <a:gd name="T14" fmla="*/ 23 w 139"/>
                  <a:gd name="T15" fmla="*/ 127 h 295"/>
                  <a:gd name="T16" fmla="*/ 23 w 139"/>
                  <a:gd name="T17" fmla="*/ 45 h 295"/>
                  <a:gd name="T18" fmla="*/ 29 w 139"/>
                  <a:gd name="T19" fmla="*/ 37 h 295"/>
                  <a:gd name="T20" fmla="*/ 33 w 139"/>
                  <a:gd name="T21" fmla="*/ 37 h 295"/>
                  <a:gd name="T22" fmla="*/ 33 w 139"/>
                  <a:gd name="T23" fmla="*/ 45 h 295"/>
                  <a:gd name="T24" fmla="*/ 33 w 139"/>
                  <a:gd name="T25" fmla="*/ 89 h 295"/>
                  <a:gd name="T26" fmla="*/ 33 w 139"/>
                  <a:gd name="T27" fmla="*/ 278 h 295"/>
                  <a:gd name="T28" fmla="*/ 49 w 139"/>
                  <a:gd name="T29" fmla="*/ 295 h 295"/>
                  <a:gd name="T30" fmla="*/ 65 w 139"/>
                  <a:gd name="T31" fmla="*/ 279 h 295"/>
                  <a:gd name="T32" fmla="*/ 65 w 139"/>
                  <a:gd name="T33" fmla="*/ 153 h 295"/>
                  <a:gd name="T34" fmla="*/ 69 w 139"/>
                  <a:gd name="T35" fmla="*/ 147 h 295"/>
                  <a:gd name="T36" fmla="*/ 70 w 139"/>
                  <a:gd name="T37" fmla="*/ 147 h 295"/>
                  <a:gd name="T38" fmla="*/ 70 w 139"/>
                  <a:gd name="T39" fmla="*/ 147 h 295"/>
                  <a:gd name="T40" fmla="*/ 75 w 139"/>
                  <a:gd name="T41" fmla="*/ 153 h 295"/>
                  <a:gd name="T42" fmla="*/ 75 w 139"/>
                  <a:gd name="T43" fmla="*/ 279 h 295"/>
                  <a:gd name="T44" fmla="*/ 91 w 139"/>
                  <a:gd name="T45" fmla="*/ 295 h 295"/>
                  <a:gd name="T46" fmla="*/ 106 w 139"/>
                  <a:gd name="T47" fmla="*/ 278 h 295"/>
                  <a:gd name="T48" fmla="*/ 106 w 139"/>
                  <a:gd name="T49" fmla="*/ 37 h 295"/>
                  <a:gd name="T50" fmla="*/ 111 w 139"/>
                  <a:gd name="T51" fmla="*/ 37 h 295"/>
                  <a:gd name="T52" fmla="*/ 116 w 139"/>
                  <a:gd name="T53" fmla="*/ 45 h 295"/>
                  <a:gd name="T54" fmla="*/ 116 w 139"/>
                  <a:gd name="T55" fmla="*/ 127 h 295"/>
                  <a:gd name="T56" fmla="*/ 128 w 139"/>
                  <a:gd name="T57" fmla="*/ 142 h 295"/>
                  <a:gd name="T58" fmla="*/ 139 w 139"/>
                  <a:gd name="T59" fmla="*/ 127 h 295"/>
                  <a:gd name="T60" fmla="*/ 139 w 139"/>
                  <a:gd name="T61" fmla="*/ 45 h 295"/>
                  <a:gd name="T62" fmla="*/ 105 w 139"/>
                  <a:gd name="T63" fmla="*/ 1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 h="295">
                    <a:moveTo>
                      <a:pt x="105" y="1"/>
                    </a:moveTo>
                    <a:cubicBezTo>
                      <a:pt x="102" y="0"/>
                      <a:pt x="99" y="0"/>
                      <a:pt x="95" y="0"/>
                    </a:cubicBezTo>
                    <a:cubicBezTo>
                      <a:pt x="43" y="0"/>
                      <a:pt x="43" y="0"/>
                      <a:pt x="43" y="0"/>
                    </a:cubicBezTo>
                    <a:cubicBezTo>
                      <a:pt x="39" y="0"/>
                      <a:pt x="36" y="0"/>
                      <a:pt x="33" y="1"/>
                    </a:cubicBezTo>
                    <a:cubicBezTo>
                      <a:pt x="12" y="4"/>
                      <a:pt x="0" y="15"/>
                      <a:pt x="0" y="45"/>
                    </a:cubicBezTo>
                    <a:cubicBezTo>
                      <a:pt x="0" y="127"/>
                      <a:pt x="0" y="127"/>
                      <a:pt x="0" y="127"/>
                    </a:cubicBezTo>
                    <a:cubicBezTo>
                      <a:pt x="0" y="139"/>
                      <a:pt x="4" y="142"/>
                      <a:pt x="12" y="142"/>
                    </a:cubicBezTo>
                    <a:cubicBezTo>
                      <a:pt x="18" y="142"/>
                      <a:pt x="23" y="139"/>
                      <a:pt x="23" y="127"/>
                    </a:cubicBezTo>
                    <a:cubicBezTo>
                      <a:pt x="23" y="45"/>
                      <a:pt x="23" y="45"/>
                      <a:pt x="23" y="45"/>
                    </a:cubicBezTo>
                    <a:cubicBezTo>
                      <a:pt x="23" y="38"/>
                      <a:pt x="27" y="37"/>
                      <a:pt x="29" y="37"/>
                    </a:cubicBezTo>
                    <a:cubicBezTo>
                      <a:pt x="33" y="37"/>
                      <a:pt x="33" y="37"/>
                      <a:pt x="33" y="37"/>
                    </a:cubicBezTo>
                    <a:cubicBezTo>
                      <a:pt x="33" y="45"/>
                      <a:pt x="33" y="45"/>
                      <a:pt x="33" y="45"/>
                    </a:cubicBezTo>
                    <a:cubicBezTo>
                      <a:pt x="33" y="48"/>
                      <a:pt x="33" y="65"/>
                      <a:pt x="33" y="89"/>
                    </a:cubicBezTo>
                    <a:cubicBezTo>
                      <a:pt x="33" y="156"/>
                      <a:pt x="33" y="278"/>
                      <a:pt x="33" y="278"/>
                    </a:cubicBezTo>
                    <a:cubicBezTo>
                      <a:pt x="33" y="293"/>
                      <a:pt x="44" y="295"/>
                      <a:pt x="49" y="295"/>
                    </a:cubicBezTo>
                    <a:cubicBezTo>
                      <a:pt x="53" y="295"/>
                      <a:pt x="65" y="293"/>
                      <a:pt x="65" y="279"/>
                    </a:cubicBezTo>
                    <a:cubicBezTo>
                      <a:pt x="65" y="266"/>
                      <a:pt x="65" y="153"/>
                      <a:pt x="65" y="153"/>
                    </a:cubicBezTo>
                    <a:cubicBezTo>
                      <a:pt x="65" y="148"/>
                      <a:pt x="66" y="147"/>
                      <a:pt x="69" y="147"/>
                    </a:cubicBezTo>
                    <a:cubicBezTo>
                      <a:pt x="69" y="147"/>
                      <a:pt x="69" y="147"/>
                      <a:pt x="70" y="147"/>
                    </a:cubicBezTo>
                    <a:cubicBezTo>
                      <a:pt x="70" y="147"/>
                      <a:pt x="70" y="147"/>
                      <a:pt x="70" y="147"/>
                    </a:cubicBezTo>
                    <a:cubicBezTo>
                      <a:pt x="74" y="147"/>
                      <a:pt x="75" y="148"/>
                      <a:pt x="75" y="153"/>
                    </a:cubicBezTo>
                    <a:cubicBezTo>
                      <a:pt x="75" y="153"/>
                      <a:pt x="75" y="266"/>
                      <a:pt x="75" y="279"/>
                    </a:cubicBezTo>
                    <a:cubicBezTo>
                      <a:pt x="75" y="293"/>
                      <a:pt x="87" y="295"/>
                      <a:pt x="91" y="295"/>
                    </a:cubicBezTo>
                    <a:cubicBezTo>
                      <a:pt x="95" y="295"/>
                      <a:pt x="106" y="293"/>
                      <a:pt x="106" y="278"/>
                    </a:cubicBezTo>
                    <a:cubicBezTo>
                      <a:pt x="106" y="278"/>
                      <a:pt x="106" y="104"/>
                      <a:pt x="106" y="37"/>
                    </a:cubicBezTo>
                    <a:cubicBezTo>
                      <a:pt x="111" y="37"/>
                      <a:pt x="111" y="37"/>
                      <a:pt x="111" y="37"/>
                    </a:cubicBezTo>
                    <a:cubicBezTo>
                      <a:pt x="113" y="37"/>
                      <a:pt x="116" y="38"/>
                      <a:pt x="116" y="45"/>
                    </a:cubicBezTo>
                    <a:cubicBezTo>
                      <a:pt x="116" y="127"/>
                      <a:pt x="116" y="127"/>
                      <a:pt x="116" y="127"/>
                    </a:cubicBezTo>
                    <a:cubicBezTo>
                      <a:pt x="116" y="139"/>
                      <a:pt x="121" y="142"/>
                      <a:pt x="128" y="142"/>
                    </a:cubicBezTo>
                    <a:cubicBezTo>
                      <a:pt x="135" y="142"/>
                      <a:pt x="139" y="139"/>
                      <a:pt x="139" y="127"/>
                    </a:cubicBezTo>
                    <a:cubicBezTo>
                      <a:pt x="139" y="45"/>
                      <a:pt x="139" y="45"/>
                      <a:pt x="139" y="45"/>
                    </a:cubicBezTo>
                    <a:cubicBezTo>
                      <a:pt x="139" y="15"/>
                      <a:pt x="126" y="4"/>
                      <a:pt x="10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14088">
                  <a:defRPr/>
                </a:pPr>
                <a:endParaRPr lang="en-US" sz="1599" kern="0"/>
              </a:p>
            </p:txBody>
          </p:sp>
        </p:grpSp>
      </p:grpSp>
      <p:grpSp>
        <p:nvGrpSpPr>
          <p:cNvPr id="74" name="Group 73"/>
          <p:cNvGrpSpPr/>
          <p:nvPr/>
        </p:nvGrpSpPr>
        <p:grpSpPr>
          <a:xfrm>
            <a:off x="10882900" y="1570530"/>
            <a:ext cx="645526" cy="577670"/>
            <a:chOff x="800348" y="1569752"/>
            <a:chExt cx="645785" cy="577903"/>
          </a:xfrm>
        </p:grpSpPr>
        <p:grpSp>
          <p:nvGrpSpPr>
            <p:cNvPr id="75" name="Group 74"/>
            <p:cNvGrpSpPr/>
            <p:nvPr/>
          </p:nvGrpSpPr>
          <p:grpSpPr>
            <a:xfrm>
              <a:off x="1026337" y="1569752"/>
              <a:ext cx="193807" cy="508162"/>
              <a:chOff x="1031890" y="1569752"/>
              <a:chExt cx="193807" cy="508162"/>
            </a:xfrm>
          </p:grpSpPr>
          <p:sp>
            <p:nvSpPr>
              <p:cNvPr id="82" name="Oval 6"/>
              <p:cNvSpPr>
                <a:spLocks noChangeArrowheads="1"/>
              </p:cNvSpPr>
              <p:nvPr/>
            </p:nvSpPr>
            <p:spPr bwMode="auto">
              <a:xfrm>
                <a:off x="1089205" y="1569752"/>
                <a:ext cx="80359" cy="8095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14088">
                  <a:defRPr/>
                </a:pPr>
                <a:endParaRPr lang="en-US" sz="1599" kern="0"/>
              </a:p>
            </p:txBody>
          </p:sp>
          <p:sp>
            <p:nvSpPr>
              <p:cNvPr id="83" name="Freeform 7"/>
              <p:cNvSpPr>
                <a:spLocks/>
              </p:cNvSpPr>
              <p:nvPr/>
            </p:nvSpPr>
            <p:spPr bwMode="auto">
              <a:xfrm>
                <a:off x="1031890" y="1666066"/>
                <a:ext cx="193807" cy="411848"/>
              </a:xfrm>
              <a:custGeom>
                <a:avLst/>
                <a:gdLst>
                  <a:gd name="T0" fmla="*/ 105 w 139"/>
                  <a:gd name="T1" fmla="*/ 1 h 295"/>
                  <a:gd name="T2" fmla="*/ 95 w 139"/>
                  <a:gd name="T3" fmla="*/ 0 h 295"/>
                  <a:gd name="T4" fmla="*/ 43 w 139"/>
                  <a:gd name="T5" fmla="*/ 0 h 295"/>
                  <a:gd name="T6" fmla="*/ 33 w 139"/>
                  <a:gd name="T7" fmla="*/ 1 h 295"/>
                  <a:gd name="T8" fmla="*/ 0 w 139"/>
                  <a:gd name="T9" fmla="*/ 45 h 295"/>
                  <a:gd name="T10" fmla="*/ 0 w 139"/>
                  <a:gd name="T11" fmla="*/ 127 h 295"/>
                  <a:gd name="T12" fmla="*/ 12 w 139"/>
                  <a:gd name="T13" fmla="*/ 142 h 295"/>
                  <a:gd name="T14" fmla="*/ 23 w 139"/>
                  <a:gd name="T15" fmla="*/ 127 h 295"/>
                  <a:gd name="T16" fmla="*/ 23 w 139"/>
                  <a:gd name="T17" fmla="*/ 45 h 295"/>
                  <a:gd name="T18" fmla="*/ 29 w 139"/>
                  <a:gd name="T19" fmla="*/ 37 h 295"/>
                  <a:gd name="T20" fmla="*/ 33 w 139"/>
                  <a:gd name="T21" fmla="*/ 37 h 295"/>
                  <a:gd name="T22" fmla="*/ 33 w 139"/>
                  <a:gd name="T23" fmla="*/ 45 h 295"/>
                  <a:gd name="T24" fmla="*/ 33 w 139"/>
                  <a:gd name="T25" fmla="*/ 89 h 295"/>
                  <a:gd name="T26" fmla="*/ 33 w 139"/>
                  <a:gd name="T27" fmla="*/ 278 h 295"/>
                  <a:gd name="T28" fmla="*/ 49 w 139"/>
                  <a:gd name="T29" fmla="*/ 295 h 295"/>
                  <a:gd name="T30" fmla="*/ 65 w 139"/>
                  <a:gd name="T31" fmla="*/ 279 h 295"/>
                  <a:gd name="T32" fmla="*/ 65 w 139"/>
                  <a:gd name="T33" fmla="*/ 153 h 295"/>
                  <a:gd name="T34" fmla="*/ 69 w 139"/>
                  <a:gd name="T35" fmla="*/ 147 h 295"/>
                  <a:gd name="T36" fmla="*/ 70 w 139"/>
                  <a:gd name="T37" fmla="*/ 147 h 295"/>
                  <a:gd name="T38" fmla="*/ 70 w 139"/>
                  <a:gd name="T39" fmla="*/ 147 h 295"/>
                  <a:gd name="T40" fmla="*/ 75 w 139"/>
                  <a:gd name="T41" fmla="*/ 153 h 295"/>
                  <a:gd name="T42" fmla="*/ 75 w 139"/>
                  <a:gd name="T43" fmla="*/ 279 h 295"/>
                  <a:gd name="T44" fmla="*/ 91 w 139"/>
                  <a:gd name="T45" fmla="*/ 295 h 295"/>
                  <a:gd name="T46" fmla="*/ 106 w 139"/>
                  <a:gd name="T47" fmla="*/ 278 h 295"/>
                  <a:gd name="T48" fmla="*/ 106 w 139"/>
                  <a:gd name="T49" fmla="*/ 37 h 295"/>
                  <a:gd name="T50" fmla="*/ 111 w 139"/>
                  <a:gd name="T51" fmla="*/ 37 h 295"/>
                  <a:gd name="T52" fmla="*/ 116 w 139"/>
                  <a:gd name="T53" fmla="*/ 45 h 295"/>
                  <a:gd name="T54" fmla="*/ 116 w 139"/>
                  <a:gd name="T55" fmla="*/ 127 h 295"/>
                  <a:gd name="T56" fmla="*/ 128 w 139"/>
                  <a:gd name="T57" fmla="*/ 142 h 295"/>
                  <a:gd name="T58" fmla="*/ 139 w 139"/>
                  <a:gd name="T59" fmla="*/ 127 h 295"/>
                  <a:gd name="T60" fmla="*/ 139 w 139"/>
                  <a:gd name="T61" fmla="*/ 45 h 295"/>
                  <a:gd name="T62" fmla="*/ 105 w 139"/>
                  <a:gd name="T63" fmla="*/ 1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 h="295">
                    <a:moveTo>
                      <a:pt x="105" y="1"/>
                    </a:moveTo>
                    <a:cubicBezTo>
                      <a:pt x="102" y="0"/>
                      <a:pt x="99" y="0"/>
                      <a:pt x="95" y="0"/>
                    </a:cubicBezTo>
                    <a:cubicBezTo>
                      <a:pt x="43" y="0"/>
                      <a:pt x="43" y="0"/>
                      <a:pt x="43" y="0"/>
                    </a:cubicBezTo>
                    <a:cubicBezTo>
                      <a:pt x="39" y="0"/>
                      <a:pt x="36" y="0"/>
                      <a:pt x="33" y="1"/>
                    </a:cubicBezTo>
                    <a:cubicBezTo>
                      <a:pt x="12" y="4"/>
                      <a:pt x="0" y="15"/>
                      <a:pt x="0" y="45"/>
                    </a:cubicBezTo>
                    <a:cubicBezTo>
                      <a:pt x="0" y="127"/>
                      <a:pt x="0" y="127"/>
                      <a:pt x="0" y="127"/>
                    </a:cubicBezTo>
                    <a:cubicBezTo>
                      <a:pt x="0" y="139"/>
                      <a:pt x="4" y="142"/>
                      <a:pt x="12" y="142"/>
                    </a:cubicBezTo>
                    <a:cubicBezTo>
                      <a:pt x="18" y="142"/>
                      <a:pt x="23" y="139"/>
                      <a:pt x="23" y="127"/>
                    </a:cubicBezTo>
                    <a:cubicBezTo>
                      <a:pt x="23" y="45"/>
                      <a:pt x="23" y="45"/>
                      <a:pt x="23" y="45"/>
                    </a:cubicBezTo>
                    <a:cubicBezTo>
                      <a:pt x="23" y="38"/>
                      <a:pt x="27" y="37"/>
                      <a:pt x="29" y="37"/>
                    </a:cubicBezTo>
                    <a:cubicBezTo>
                      <a:pt x="33" y="37"/>
                      <a:pt x="33" y="37"/>
                      <a:pt x="33" y="37"/>
                    </a:cubicBezTo>
                    <a:cubicBezTo>
                      <a:pt x="33" y="45"/>
                      <a:pt x="33" y="45"/>
                      <a:pt x="33" y="45"/>
                    </a:cubicBezTo>
                    <a:cubicBezTo>
                      <a:pt x="33" y="48"/>
                      <a:pt x="33" y="65"/>
                      <a:pt x="33" y="89"/>
                    </a:cubicBezTo>
                    <a:cubicBezTo>
                      <a:pt x="33" y="156"/>
                      <a:pt x="33" y="278"/>
                      <a:pt x="33" y="278"/>
                    </a:cubicBezTo>
                    <a:cubicBezTo>
                      <a:pt x="33" y="293"/>
                      <a:pt x="44" y="295"/>
                      <a:pt x="49" y="295"/>
                    </a:cubicBezTo>
                    <a:cubicBezTo>
                      <a:pt x="53" y="295"/>
                      <a:pt x="65" y="293"/>
                      <a:pt x="65" y="279"/>
                    </a:cubicBezTo>
                    <a:cubicBezTo>
                      <a:pt x="65" y="266"/>
                      <a:pt x="65" y="153"/>
                      <a:pt x="65" y="153"/>
                    </a:cubicBezTo>
                    <a:cubicBezTo>
                      <a:pt x="65" y="148"/>
                      <a:pt x="66" y="147"/>
                      <a:pt x="69" y="147"/>
                    </a:cubicBezTo>
                    <a:cubicBezTo>
                      <a:pt x="69" y="147"/>
                      <a:pt x="69" y="147"/>
                      <a:pt x="70" y="147"/>
                    </a:cubicBezTo>
                    <a:cubicBezTo>
                      <a:pt x="70" y="147"/>
                      <a:pt x="70" y="147"/>
                      <a:pt x="70" y="147"/>
                    </a:cubicBezTo>
                    <a:cubicBezTo>
                      <a:pt x="74" y="147"/>
                      <a:pt x="75" y="148"/>
                      <a:pt x="75" y="153"/>
                    </a:cubicBezTo>
                    <a:cubicBezTo>
                      <a:pt x="75" y="153"/>
                      <a:pt x="75" y="266"/>
                      <a:pt x="75" y="279"/>
                    </a:cubicBezTo>
                    <a:cubicBezTo>
                      <a:pt x="75" y="293"/>
                      <a:pt x="87" y="295"/>
                      <a:pt x="91" y="295"/>
                    </a:cubicBezTo>
                    <a:cubicBezTo>
                      <a:pt x="95" y="295"/>
                      <a:pt x="106" y="293"/>
                      <a:pt x="106" y="278"/>
                    </a:cubicBezTo>
                    <a:cubicBezTo>
                      <a:pt x="106" y="278"/>
                      <a:pt x="106" y="104"/>
                      <a:pt x="106" y="37"/>
                    </a:cubicBezTo>
                    <a:cubicBezTo>
                      <a:pt x="111" y="37"/>
                      <a:pt x="111" y="37"/>
                      <a:pt x="111" y="37"/>
                    </a:cubicBezTo>
                    <a:cubicBezTo>
                      <a:pt x="113" y="37"/>
                      <a:pt x="116" y="38"/>
                      <a:pt x="116" y="45"/>
                    </a:cubicBezTo>
                    <a:cubicBezTo>
                      <a:pt x="116" y="127"/>
                      <a:pt x="116" y="127"/>
                      <a:pt x="116" y="127"/>
                    </a:cubicBezTo>
                    <a:cubicBezTo>
                      <a:pt x="116" y="139"/>
                      <a:pt x="121" y="142"/>
                      <a:pt x="128" y="142"/>
                    </a:cubicBezTo>
                    <a:cubicBezTo>
                      <a:pt x="135" y="142"/>
                      <a:pt x="139" y="139"/>
                      <a:pt x="139" y="127"/>
                    </a:cubicBezTo>
                    <a:cubicBezTo>
                      <a:pt x="139" y="45"/>
                      <a:pt x="139" y="45"/>
                      <a:pt x="139" y="45"/>
                    </a:cubicBezTo>
                    <a:cubicBezTo>
                      <a:pt x="139" y="15"/>
                      <a:pt x="126" y="4"/>
                      <a:pt x="10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14088">
                  <a:defRPr/>
                </a:pPr>
                <a:endParaRPr lang="en-US" sz="1599" kern="0"/>
              </a:p>
            </p:txBody>
          </p:sp>
        </p:grpSp>
        <p:grpSp>
          <p:nvGrpSpPr>
            <p:cNvPr id="76" name="Group 75"/>
            <p:cNvGrpSpPr/>
            <p:nvPr/>
          </p:nvGrpSpPr>
          <p:grpSpPr>
            <a:xfrm>
              <a:off x="800348" y="1639493"/>
              <a:ext cx="193807" cy="508162"/>
              <a:chOff x="1031890" y="1569752"/>
              <a:chExt cx="193807" cy="508162"/>
            </a:xfrm>
          </p:grpSpPr>
          <p:sp>
            <p:nvSpPr>
              <p:cNvPr id="80" name="Oval 6"/>
              <p:cNvSpPr>
                <a:spLocks noChangeArrowheads="1"/>
              </p:cNvSpPr>
              <p:nvPr/>
            </p:nvSpPr>
            <p:spPr bwMode="auto">
              <a:xfrm>
                <a:off x="1089205" y="1569752"/>
                <a:ext cx="80359" cy="8095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14088">
                  <a:defRPr/>
                </a:pPr>
                <a:endParaRPr lang="en-US" sz="1599" kern="0"/>
              </a:p>
            </p:txBody>
          </p:sp>
          <p:sp>
            <p:nvSpPr>
              <p:cNvPr id="81" name="Freeform 7"/>
              <p:cNvSpPr>
                <a:spLocks/>
              </p:cNvSpPr>
              <p:nvPr/>
            </p:nvSpPr>
            <p:spPr bwMode="auto">
              <a:xfrm>
                <a:off x="1031890" y="1666066"/>
                <a:ext cx="193807" cy="411848"/>
              </a:xfrm>
              <a:custGeom>
                <a:avLst/>
                <a:gdLst>
                  <a:gd name="T0" fmla="*/ 105 w 139"/>
                  <a:gd name="T1" fmla="*/ 1 h 295"/>
                  <a:gd name="T2" fmla="*/ 95 w 139"/>
                  <a:gd name="T3" fmla="*/ 0 h 295"/>
                  <a:gd name="T4" fmla="*/ 43 w 139"/>
                  <a:gd name="T5" fmla="*/ 0 h 295"/>
                  <a:gd name="T6" fmla="*/ 33 w 139"/>
                  <a:gd name="T7" fmla="*/ 1 h 295"/>
                  <a:gd name="T8" fmla="*/ 0 w 139"/>
                  <a:gd name="T9" fmla="*/ 45 h 295"/>
                  <a:gd name="T10" fmla="*/ 0 w 139"/>
                  <a:gd name="T11" fmla="*/ 127 h 295"/>
                  <a:gd name="T12" fmla="*/ 12 w 139"/>
                  <a:gd name="T13" fmla="*/ 142 h 295"/>
                  <a:gd name="T14" fmla="*/ 23 w 139"/>
                  <a:gd name="T15" fmla="*/ 127 h 295"/>
                  <a:gd name="T16" fmla="*/ 23 w 139"/>
                  <a:gd name="T17" fmla="*/ 45 h 295"/>
                  <a:gd name="T18" fmla="*/ 29 w 139"/>
                  <a:gd name="T19" fmla="*/ 37 h 295"/>
                  <a:gd name="T20" fmla="*/ 33 w 139"/>
                  <a:gd name="T21" fmla="*/ 37 h 295"/>
                  <a:gd name="T22" fmla="*/ 33 w 139"/>
                  <a:gd name="T23" fmla="*/ 45 h 295"/>
                  <a:gd name="T24" fmla="*/ 33 w 139"/>
                  <a:gd name="T25" fmla="*/ 89 h 295"/>
                  <a:gd name="T26" fmla="*/ 33 w 139"/>
                  <a:gd name="T27" fmla="*/ 278 h 295"/>
                  <a:gd name="T28" fmla="*/ 49 w 139"/>
                  <a:gd name="T29" fmla="*/ 295 h 295"/>
                  <a:gd name="T30" fmla="*/ 65 w 139"/>
                  <a:gd name="T31" fmla="*/ 279 h 295"/>
                  <a:gd name="T32" fmla="*/ 65 w 139"/>
                  <a:gd name="T33" fmla="*/ 153 h 295"/>
                  <a:gd name="T34" fmla="*/ 69 w 139"/>
                  <a:gd name="T35" fmla="*/ 147 h 295"/>
                  <a:gd name="T36" fmla="*/ 70 w 139"/>
                  <a:gd name="T37" fmla="*/ 147 h 295"/>
                  <a:gd name="T38" fmla="*/ 70 w 139"/>
                  <a:gd name="T39" fmla="*/ 147 h 295"/>
                  <a:gd name="T40" fmla="*/ 75 w 139"/>
                  <a:gd name="T41" fmla="*/ 153 h 295"/>
                  <a:gd name="T42" fmla="*/ 75 w 139"/>
                  <a:gd name="T43" fmla="*/ 279 h 295"/>
                  <a:gd name="T44" fmla="*/ 91 w 139"/>
                  <a:gd name="T45" fmla="*/ 295 h 295"/>
                  <a:gd name="T46" fmla="*/ 106 w 139"/>
                  <a:gd name="T47" fmla="*/ 278 h 295"/>
                  <a:gd name="T48" fmla="*/ 106 w 139"/>
                  <a:gd name="T49" fmla="*/ 37 h 295"/>
                  <a:gd name="T50" fmla="*/ 111 w 139"/>
                  <a:gd name="T51" fmla="*/ 37 h 295"/>
                  <a:gd name="T52" fmla="*/ 116 w 139"/>
                  <a:gd name="T53" fmla="*/ 45 h 295"/>
                  <a:gd name="T54" fmla="*/ 116 w 139"/>
                  <a:gd name="T55" fmla="*/ 127 h 295"/>
                  <a:gd name="T56" fmla="*/ 128 w 139"/>
                  <a:gd name="T57" fmla="*/ 142 h 295"/>
                  <a:gd name="T58" fmla="*/ 139 w 139"/>
                  <a:gd name="T59" fmla="*/ 127 h 295"/>
                  <a:gd name="T60" fmla="*/ 139 w 139"/>
                  <a:gd name="T61" fmla="*/ 45 h 295"/>
                  <a:gd name="T62" fmla="*/ 105 w 139"/>
                  <a:gd name="T63" fmla="*/ 1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 h="295">
                    <a:moveTo>
                      <a:pt x="105" y="1"/>
                    </a:moveTo>
                    <a:cubicBezTo>
                      <a:pt x="102" y="0"/>
                      <a:pt x="99" y="0"/>
                      <a:pt x="95" y="0"/>
                    </a:cubicBezTo>
                    <a:cubicBezTo>
                      <a:pt x="43" y="0"/>
                      <a:pt x="43" y="0"/>
                      <a:pt x="43" y="0"/>
                    </a:cubicBezTo>
                    <a:cubicBezTo>
                      <a:pt x="39" y="0"/>
                      <a:pt x="36" y="0"/>
                      <a:pt x="33" y="1"/>
                    </a:cubicBezTo>
                    <a:cubicBezTo>
                      <a:pt x="12" y="4"/>
                      <a:pt x="0" y="15"/>
                      <a:pt x="0" y="45"/>
                    </a:cubicBezTo>
                    <a:cubicBezTo>
                      <a:pt x="0" y="127"/>
                      <a:pt x="0" y="127"/>
                      <a:pt x="0" y="127"/>
                    </a:cubicBezTo>
                    <a:cubicBezTo>
                      <a:pt x="0" y="139"/>
                      <a:pt x="4" y="142"/>
                      <a:pt x="12" y="142"/>
                    </a:cubicBezTo>
                    <a:cubicBezTo>
                      <a:pt x="18" y="142"/>
                      <a:pt x="23" y="139"/>
                      <a:pt x="23" y="127"/>
                    </a:cubicBezTo>
                    <a:cubicBezTo>
                      <a:pt x="23" y="45"/>
                      <a:pt x="23" y="45"/>
                      <a:pt x="23" y="45"/>
                    </a:cubicBezTo>
                    <a:cubicBezTo>
                      <a:pt x="23" y="38"/>
                      <a:pt x="27" y="37"/>
                      <a:pt x="29" y="37"/>
                    </a:cubicBezTo>
                    <a:cubicBezTo>
                      <a:pt x="33" y="37"/>
                      <a:pt x="33" y="37"/>
                      <a:pt x="33" y="37"/>
                    </a:cubicBezTo>
                    <a:cubicBezTo>
                      <a:pt x="33" y="45"/>
                      <a:pt x="33" y="45"/>
                      <a:pt x="33" y="45"/>
                    </a:cubicBezTo>
                    <a:cubicBezTo>
                      <a:pt x="33" y="48"/>
                      <a:pt x="33" y="65"/>
                      <a:pt x="33" y="89"/>
                    </a:cubicBezTo>
                    <a:cubicBezTo>
                      <a:pt x="33" y="156"/>
                      <a:pt x="33" y="278"/>
                      <a:pt x="33" y="278"/>
                    </a:cubicBezTo>
                    <a:cubicBezTo>
                      <a:pt x="33" y="293"/>
                      <a:pt x="44" y="295"/>
                      <a:pt x="49" y="295"/>
                    </a:cubicBezTo>
                    <a:cubicBezTo>
                      <a:pt x="53" y="295"/>
                      <a:pt x="65" y="293"/>
                      <a:pt x="65" y="279"/>
                    </a:cubicBezTo>
                    <a:cubicBezTo>
                      <a:pt x="65" y="266"/>
                      <a:pt x="65" y="153"/>
                      <a:pt x="65" y="153"/>
                    </a:cubicBezTo>
                    <a:cubicBezTo>
                      <a:pt x="65" y="148"/>
                      <a:pt x="66" y="147"/>
                      <a:pt x="69" y="147"/>
                    </a:cubicBezTo>
                    <a:cubicBezTo>
                      <a:pt x="69" y="147"/>
                      <a:pt x="69" y="147"/>
                      <a:pt x="70" y="147"/>
                    </a:cubicBezTo>
                    <a:cubicBezTo>
                      <a:pt x="70" y="147"/>
                      <a:pt x="70" y="147"/>
                      <a:pt x="70" y="147"/>
                    </a:cubicBezTo>
                    <a:cubicBezTo>
                      <a:pt x="74" y="147"/>
                      <a:pt x="75" y="148"/>
                      <a:pt x="75" y="153"/>
                    </a:cubicBezTo>
                    <a:cubicBezTo>
                      <a:pt x="75" y="153"/>
                      <a:pt x="75" y="266"/>
                      <a:pt x="75" y="279"/>
                    </a:cubicBezTo>
                    <a:cubicBezTo>
                      <a:pt x="75" y="293"/>
                      <a:pt x="87" y="295"/>
                      <a:pt x="91" y="295"/>
                    </a:cubicBezTo>
                    <a:cubicBezTo>
                      <a:pt x="95" y="295"/>
                      <a:pt x="106" y="293"/>
                      <a:pt x="106" y="278"/>
                    </a:cubicBezTo>
                    <a:cubicBezTo>
                      <a:pt x="106" y="278"/>
                      <a:pt x="106" y="104"/>
                      <a:pt x="106" y="37"/>
                    </a:cubicBezTo>
                    <a:cubicBezTo>
                      <a:pt x="111" y="37"/>
                      <a:pt x="111" y="37"/>
                      <a:pt x="111" y="37"/>
                    </a:cubicBezTo>
                    <a:cubicBezTo>
                      <a:pt x="113" y="37"/>
                      <a:pt x="116" y="38"/>
                      <a:pt x="116" y="45"/>
                    </a:cubicBezTo>
                    <a:cubicBezTo>
                      <a:pt x="116" y="127"/>
                      <a:pt x="116" y="127"/>
                      <a:pt x="116" y="127"/>
                    </a:cubicBezTo>
                    <a:cubicBezTo>
                      <a:pt x="116" y="139"/>
                      <a:pt x="121" y="142"/>
                      <a:pt x="128" y="142"/>
                    </a:cubicBezTo>
                    <a:cubicBezTo>
                      <a:pt x="135" y="142"/>
                      <a:pt x="139" y="139"/>
                      <a:pt x="139" y="127"/>
                    </a:cubicBezTo>
                    <a:cubicBezTo>
                      <a:pt x="139" y="45"/>
                      <a:pt x="139" y="45"/>
                      <a:pt x="139" y="45"/>
                    </a:cubicBezTo>
                    <a:cubicBezTo>
                      <a:pt x="139" y="15"/>
                      <a:pt x="126" y="4"/>
                      <a:pt x="10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14088">
                  <a:defRPr/>
                </a:pPr>
                <a:endParaRPr lang="en-US" sz="1599" kern="0"/>
              </a:p>
            </p:txBody>
          </p:sp>
        </p:grpSp>
        <p:grpSp>
          <p:nvGrpSpPr>
            <p:cNvPr id="77" name="Group 76"/>
            <p:cNvGrpSpPr/>
            <p:nvPr/>
          </p:nvGrpSpPr>
          <p:grpSpPr>
            <a:xfrm>
              <a:off x="1252326" y="1639493"/>
              <a:ext cx="193807" cy="508162"/>
              <a:chOff x="1031890" y="1569752"/>
              <a:chExt cx="193807" cy="508162"/>
            </a:xfrm>
          </p:grpSpPr>
          <p:sp>
            <p:nvSpPr>
              <p:cNvPr id="78" name="Oval 6"/>
              <p:cNvSpPr>
                <a:spLocks noChangeArrowheads="1"/>
              </p:cNvSpPr>
              <p:nvPr/>
            </p:nvSpPr>
            <p:spPr bwMode="auto">
              <a:xfrm>
                <a:off x="1089205" y="1569752"/>
                <a:ext cx="80359" cy="8095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14088">
                  <a:defRPr/>
                </a:pPr>
                <a:endParaRPr lang="en-US" sz="1599" kern="0"/>
              </a:p>
            </p:txBody>
          </p:sp>
          <p:sp>
            <p:nvSpPr>
              <p:cNvPr id="79" name="Freeform 7"/>
              <p:cNvSpPr>
                <a:spLocks/>
              </p:cNvSpPr>
              <p:nvPr/>
            </p:nvSpPr>
            <p:spPr bwMode="auto">
              <a:xfrm>
                <a:off x="1031890" y="1666066"/>
                <a:ext cx="193807" cy="411848"/>
              </a:xfrm>
              <a:custGeom>
                <a:avLst/>
                <a:gdLst>
                  <a:gd name="T0" fmla="*/ 105 w 139"/>
                  <a:gd name="T1" fmla="*/ 1 h 295"/>
                  <a:gd name="T2" fmla="*/ 95 w 139"/>
                  <a:gd name="T3" fmla="*/ 0 h 295"/>
                  <a:gd name="T4" fmla="*/ 43 w 139"/>
                  <a:gd name="T5" fmla="*/ 0 h 295"/>
                  <a:gd name="T6" fmla="*/ 33 w 139"/>
                  <a:gd name="T7" fmla="*/ 1 h 295"/>
                  <a:gd name="T8" fmla="*/ 0 w 139"/>
                  <a:gd name="T9" fmla="*/ 45 h 295"/>
                  <a:gd name="T10" fmla="*/ 0 w 139"/>
                  <a:gd name="T11" fmla="*/ 127 h 295"/>
                  <a:gd name="T12" fmla="*/ 12 w 139"/>
                  <a:gd name="T13" fmla="*/ 142 h 295"/>
                  <a:gd name="T14" fmla="*/ 23 w 139"/>
                  <a:gd name="T15" fmla="*/ 127 h 295"/>
                  <a:gd name="T16" fmla="*/ 23 w 139"/>
                  <a:gd name="T17" fmla="*/ 45 h 295"/>
                  <a:gd name="T18" fmla="*/ 29 w 139"/>
                  <a:gd name="T19" fmla="*/ 37 h 295"/>
                  <a:gd name="T20" fmla="*/ 33 w 139"/>
                  <a:gd name="T21" fmla="*/ 37 h 295"/>
                  <a:gd name="T22" fmla="*/ 33 w 139"/>
                  <a:gd name="T23" fmla="*/ 45 h 295"/>
                  <a:gd name="T24" fmla="*/ 33 w 139"/>
                  <a:gd name="T25" fmla="*/ 89 h 295"/>
                  <a:gd name="T26" fmla="*/ 33 w 139"/>
                  <a:gd name="T27" fmla="*/ 278 h 295"/>
                  <a:gd name="T28" fmla="*/ 49 w 139"/>
                  <a:gd name="T29" fmla="*/ 295 h 295"/>
                  <a:gd name="T30" fmla="*/ 65 w 139"/>
                  <a:gd name="T31" fmla="*/ 279 h 295"/>
                  <a:gd name="T32" fmla="*/ 65 w 139"/>
                  <a:gd name="T33" fmla="*/ 153 h 295"/>
                  <a:gd name="T34" fmla="*/ 69 w 139"/>
                  <a:gd name="T35" fmla="*/ 147 h 295"/>
                  <a:gd name="T36" fmla="*/ 70 w 139"/>
                  <a:gd name="T37" fmla="*/ 147 h 295"/>
                  <a:gd name="T38" fmla="*/ 70 w 139"/>
                  <a:gd name="T39" fmla="*/ 147 h 295"/>
                  <a:gd name="T40" fmla="*/ 75 w 139"/>
                  <a:gd name="T41" fmla="*/ 153 h 295"/>
                  <a:gd name="T42" fmla="*/ 75 w 139"/>
                  <a:gd name="T43" fmla="*/ 279 h 295"/>
                  <a:gd name="T44" fmla="*/ 91 w 139"/>
                  <a:gd name="T45" fmla="*/ 295 h 295"/>
                  <a:gd name="T46" fmla="*/ 106 w 139"/>
                  <a:gd name="T47" fmla="*/ 278 h 295"/>
                  <a:gd name="T48" fmla="*/ 106 w 139"/>
                  <a:gd name="T49" fmla="*/ 37 h 295"/>
                  <a:gd name="T50" fmla="*/ 111 w 139"/>
                  <a:gd name="T51" fmla="*/ 37 h 295"/>
                  <a:gd name="T52" fmla="*/ 116 w 139"/>
                  <a:gd name="T53" fmla="*/ 45 h 295"/>
                  <a:gd name="T54" fmla="*/ 116 w 139"/>
                  <a:gd name="T55" fmla="*/ 127 h 295"/>
                  <a:gd name="T56" fmla="*/ 128 w 139"/>
                  <a:gd name="T57" fmla="*/ 142 h 295"/>
                  <a:gd name="T58" fmla="*/ 139 w 139"/>
                  <a:gd name="T59" fmla="*/ 127 h 295"/>
                  <a:gd name="T60" fmla="*/ 139 w 139"/>
                  <a:gd name="T61" fmla="*/ 45 h 295"/>
                  <a:gd name="T62" fmla="*/ 105 w 139"/>
                  <a:gd name="T63" fmla="*/ 1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 h="295">
                    <a:moveTo>
                      <a:pt x="105" y="1"/>
                    </a:moveTo>
                    <a:cubicBezTo>
                      <a:pt x="102" y="0"/>
                      <a:pt x="99" y="0"/>
                      <a:pt x="95" y="0"/>
                    </a:cubicBezTo>
                    <a:cubicBezTo>
                      <a:pt x="43" y="0"/>
                      <a:pt x="43" y="0"/>
                      <a:pt x="43" y="0"/>
                    </a:cubicBezTo>
                    <a:cubicBezTo>
                      <a:pt x="39" y="0"/>
                      <a:pt x="36" y="0"/>
                      <a:pt x="33" y="1"/>
                    </a:cubicBezTo>
                    <a:cubicBezTo>
                      <a:pt x="12" y="4"/>
                      <a:pt x="0" y="15"/>
                      <a:pt x="0" y="45"/>
                    </a:cubicBezTo>
                    <a:cubicBezTo>
                      <a:pt x="0" y="127"/>
                      <a:pt x="0" y="127"/>
                      <a:pt x="0" y="127"/>
                    </a:cubicBezTo>
                    <a:cubicBezTo>
                      <a:pt x="0" y="139"/>
                      <a:pt x="4" y="142"/>
                      <a:pt x="12" y="142"/>
                    </a:cubicBezTo>
                    <a:cubicBezTo>
                      <a:pt x="18" y="142"/>
                      <a:pt x="23" y="139"/>
                      <a:pt x="23" y="127"/>
                    </a:cubicBezTo>
                    <a:cubicBezTo>
                      <a:pt x="23" y="45"/>
                      <a:pt x="23" y="45"/>
                      <a:pt x="23" y="45"/>
                    </a:cubicBezTo>
                    <a:cubicBezTo>
                      <a:pt x="23" y="38"/>
                      <a:pt x="27" y="37"/>
                      <a:pt x="29" y="37"/>
                    </a:cubicBezTo>
                    <a:cubicBezTo>
                      <a:pt x="33" y="37"/>
                      <a:pt x="33" y="37"/>
                      <a:pt x="33" y="37"/>
                    </a:cubicBezTo>
                    <a:cubicBezTo>
                      <a:pt x="33" y="45"/>
                      <a:pt x="33" y="45"/>
                      <a:pt x="33" y="45"/>
                    </a:cubicBezTo>
                    <a:cubicBezTo>
                      <a:pt x="33" y="48"/>
                      <a:pt x="33" y="65"/>
                      <a:pt x="33" y="89"/>
                    </a:cubicBezTo>
                    <a:cubicBezTo>
                      <a:pt x="33" y="156"/>
                      <a:pt x="33" y="278"/>
                      <a:pt x="33" y="278"/>
                    </a:cubicBezTo>
                    <a:cubicBezTo>
                      <a:pt x="33" y="293"/>
                      <a:pt x="44" y="295"/>
                      <a:pt x="49" y="295"/>
                    </a:cubicBezTo>
                    <a:cubicBezTo>
                      <a:pt x="53" y="295"/>
                      <a:pt x="65" y="293"/>
                      <a:pt x="65" y="279"/>
                    </a:cubicBezTo>
                    <a:cubicBezTo>
                      <a:pt x="65" y="266"/>
                      <a:pt x="65" y="153"/>
                      <a:pt x="65" y="153"/>
                    </a:cubicBezTo>
                    <a:cubicBezTo>
                      <a:pt x="65" y="148"/>
                      <a:pt x="66" y="147"/>
                      <a:pt x="69" y="147"/>
                    </a:cubicBezTo>
                    <a:cubicBezTo>
                      <a:pt x="69" y="147"/>
                      <a:pt x="69" y="147"/>
                      <a:pt x="70" y="147"/>
                    </a:cubicBezTo>
                    <a:cubicBezTo>
                      <a:pt x="70" y="147"/>
                      <a:pt x="70" y="147"/>
                      <a:pt x="70" y="147"/>
                    </a:cubicBezTo>
                    <a:cubicBezTo>
                      <a:pt x="74" y="147"/>
                      <a:pt x="75" y="148"/>
                      <a:pt x="75" y="153"/>
                    </a:cubicBezTo>
                    <a:cubicBezTo>
                      <a:pt x="75" y="153"/>
                      <a:pt x="75" y="266"/>
                      <a:pt x="75" y="279"/>
                    </a:cubicBezTo>
                    <a:cubicBezTo>
                      <a:pt x="75" y="293"/>
                      <a:pt x="87" y="295"/>
                      <a:pt x="91" y="295"/>
                    </a:cubicBezTo>
                    <a:cubicBezTo>
                      <a:pt x="95" y="295"/>
                      <a:pt x="106" y="293"/>
                      <a:pt x="106" y="278"/>
                    </a:cubicBezTo>
                    <a:cubicBezTo>
                      <a:pt x="106" y="278"/>
                      <a:pt x="106" y="104"/>
                      <a:pt x="106" y="37"/>
                    </a:cubicBezTo>
                    <a:cubicBezTo>
                      <a:pt x="111" y="37"/>
                      <a:pt x="111" y="37"/>
                      <a:pt x="111" y="37"/>
                    </a:cubicBezTo>
                    <a:cubicBezTo>
                      <a:pt x="113" y="37"/>
                      <a:pt x="116" y="38"/>
                      <a:pt x="116" y="45"/>
                    </a:cubicBezTo>
                    <a:cubicBezTo>
                      <a:pt x="116" y="127"/>
                      <a:pt x="116" y="127"/>
                      <a:pt x="116" y="127"/>
                    </a:cubicBezTo>
                    <a:cubicBezTo>
                      <a:pt x="116" y="139"/>
                      <a:pt x="121" y="142"/>
                      <a:pt x="128" y="142"/>
                    </a:cubicBezTo>
                    <a:cubicBezTo>
                      <a:pt x="135" y="142"/>
                      <a:pt x="139" y="139"/>
                      <a:pt x="139" y="127"/>
                    </a:cubicBezTo>
                    <a:cubicBezTo>
                      <a:pt x="139" y="45"/>
                      <a:pt x="139" y="45"/>
                      <a:pt x="139" y="45"/>
                    </a:cubicBezTo>
                    <a:cubicBezTo>
                      <a:pt x="139" y="15"/>
                      <a:pt x="126" y="4"/>
                      <a:pt x="10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defTabSz="914088">
                  <a:defRPr/>
                </a:pPr>
                <a:endParaRPr lang="en-US" sz="1599" kern="0"/>
              </a:p>
            </p:txBody>
          </p:sp>
        </p:grpSp>
      </p:grpSp>
      <p:sp>
        <p:nvSpPr>
          <p:cNvPr id="89" name="Rectangle 88"/>
          <p:cNvSpPr/>
          <p:nvPr/>
        </p:nvSpPr>
        <p:spPr>
          <a:xfrm>
            <a:off x="2425444" y="1555334"/>
            <a:ext cx="1949548" cy="470593"/>
          </a:xfrm>
          <a:prstGeom prst="rect">
            <a:avLst/>
          </a:prstGeom>
          <a:ln>
            <a:noFill/>
          </a:ln>
        </p:spPr>
        <p:txBody>
          <a:bodyPr wrap="square">
            <a:spAutoFit/>
          </a:bodyPr>
          <a:lstStyle/>
          <a:p>
            <a:pPr>
              <a:defRPr/>
            </a:pPr>
            <a:r>
              <a:rPr lang="en-US" sz="1199" kern="0" dirty="0"/>
              <a:t>No actionable feedback resulting in high MTTR</a:t>
            </a:r>
          </a:p>
        </p:txBody>
      </p:sp>
      <p:cxnSp>
        <p:nvCxnSpPr>
          <p:cNvPr id="90" name="Straight Connector 89"/>
          <p:cNvCxnSpPr>
            <a:endCxn id="89" idx="3"/>
          </p:cNvCxnSpPr>
          <p:nvPr/>
        </p:nvCxnSpPr>
        <p:spPr>
          <a:xfrm flipH="1" flipV="1">
            <a:off x="4374992" y="1790631"/>
            <a:ext cx="643701" cy="338544"/>
          </a:xfrm>
          <a:prstGeom prst="line">
            <a:avLst/>
          </a:prstGeom>
          <a:blipFill dpi="0" rotWithShape="0">
            <a:blip r:embed="rId2">
              <a:lum/>
            </a:blip>
            <a:srcRect/>
            <a:stretch>
              <a:fillRect l="-1974347" t="-1936861" r="-3165634" b="-911397"/>
            </a:stretch>
          </a:blipFill>
          <a:ln w="9525" cap="sq" cmpd="sng" algn="ctr">
            <a:solidFill>
              <a:schemeClr val="accent2"/>
            </a:solidFill>
            <a:prstDash val="solid"/>
            <a:miter lim="800000"/>
            <a:headEnd type="oval" w="lg" len="lg"/>
            <a:tailEnd type="none" w="sm" len="sm"/>
          </a:ln>
          <a:effectLst/>
        </p:spPr>
      </p:cxnSp>
      <p:sp>
        <p:nvSpPr>
          <p:cNvPr id="91" name="Rectangle 90"/>
          <p:cNvSpPr/>
          <p:nvPr/>
        </p:nvSpPr>
        <p:spPr>
          <a:xfrm>
            <a:off x="9574908" y="5562083"/>
            <a:ext cx="2238605" cy="423508"/>
          </a:xfrm>
          <a:prstGeom prst="rect">
            <a:avLst/>
          </a:prstGeom>
          <a:ln>
            <a:noFill/>
          </a:ln>
        </p:spPr>
        <p:txBody>
          <a:bodyPr wrap="square" tIns="0" rIns="0" anchor="ctr">
            <a:spAutoFit/>
          </a:bodyPr>
          <a:lstStyle/>
          <a:p>
            <a:pPr>
              <a:defRPr/>
            </a:pPr>
            <a:r>
              <a:rPr lang="en-US" sz="1199" kern="0" dirty="0"/>
              <a:t>Isolated operations tools and workflows</a:t>
            </a:r>
          </a:p>
        </p:txBody>
      </p:sp>
      <p:cxnSp>
        <p:nvCxnSpPr>
          <p:cNvPr id="92" name="Straight Connector 91"/>
          <p:cNvCxnSpPr>
            <a:endCxn id="91" idx="1"/>
          </p:cNvCxnSpPr>
          <p:nvPr/>
        </p:nvCxnSpPr>
        <p:spPr>
          <a:xfrm>
            <a:off x="8388731" y="5773837"/>
            <a:ext cx="1186177" cy="0"/>
          </a:xfrm>
          <a:prstGeom prst="line">
            <a:avLst/>
          </a:prstGeom>
          <a:blipFill dpi="0" rotWithShape="0">
            <a:blip r:embed="rId2">
              <a:lum/>
            </a:blip>
            <a:srcRect/>
            <a:stretch>
              <a:fillRect l="-1974347" t="-1936861" r="-3165634" b="-911397"/>
            </a:stretch>
          </a:blipFill>
          <a:ln w="9525" cap="sq" cmpd="sng" algn="ctr">
            <a:solidFill>
              <a:schemeClr val="accent2"/>
            </a:solidFill>
            <a:prstDash val="solid"/>
            <a:miter lim="800000"/>
            <a:headEnd type="oval" w="lg" len="lg"/>
            <a:tailEnd type="none" w="sm" len="sm"/>
          </a:ln>
          <a:effectLst/>
        </p:spPr>
      </p:cxnSp>
      <p:sp>
        <p:nvSpPr>
          <p:cNvPr id="94" name="Rectangle 93"/>
          <p:cNvSpPr/>
          <p:nvPr/>
        </p:nvSpPr>
        <p:spPr>
          <a:xfrm>
            <a:off x="2949753" y="5986432"/>
            <a:ext cx="2296877" cy="188212"/>
          </a:xfrm>
          <a:prstGeom prst="rect">
            <a:avLst/>
          </a:prstGeom>
          <a:ln>
            <a:noFill/>
          </a:ln>
        </p:spPr>
        <p:txBody>
          <a:bodyPr wrap="square" lIns="0" tIns="0" rIns="91403" bIns="0">
            <a:spAutoFit/>
          </a:bodyPr>
          <a:lstStyle/>
          <a:p>
            <a:pPr algn="r">
              <a:defRPr/>
            </a:pPr>
            <a:r>
              <a:rPr lang="en-US" sz="1199" kern="0" dirty="0"/>
              <a:t>Long deployment cycle times</a:t>
            </a:r>
          </a:p>
        </p:txBody>
      </p:sp>
      <p:sp>
        <p:nvSpPr>
          <p:cNvPr id="95" name="Rectangle 94"/>
          <p:cNvSpPr/>
          <p:nvPr/>
        </p:nvSpPr>
        <p:spPr>
          <a:xfrm>
            <a:off x="9667852" y="3431042"/>
            <a:ext cx="2052711" cy="376422"/>
          </a:xfrm>
          <a:prstGeom prst="rect">
            <a:avLst/>
          </a:prstGeom>
          <a:ln>
            <a:noFill/>
          </a:ln>
        </p:spPr>
        <p:txBody>
          <a:bodyPr wrap="square" tIns="0" rIns="0" bIns="0" anchor="ctr" anchorCtr="0">
            <a:spAutoFit/>
          </a:bodyPr>
          <a:lstStyle/>
          <a:p>
            <a:pPr>
              <a:defRPr/>
            </a:pPr>
            <a:r>
              <a:rPr lang="en-US" sz="1199" kern="0" dirty="0"/>
              <a:t>Users detect defects in production</a:t>
            </a:r>
          </a:p>
        </p:txBody>
      </p:sp>
      <p:cxnSp>
        <p:nvCxnSpPr>
          <p:cNvPr id="96" name="Straight Connector 95"/>
          <p:cNvCxnSpPr>
            <a:endCxn id="95" idx="1"/>
          </p:cNvCxnSpPr>
          <p:nvPr/>
        </p:nvCxnSpPr>
        <p:spPr>
          <a:xfrm>
            <a:off x="9051557" y="3619253"/>
            <a:ext cx="616295" cy="1"/>
          </a:xfrm>
          <a:prstGeom prst="line">
            <a:avLst/>
          </a:prstGeom>
          <a:blipFill dpi="0" rotWithShape="0">
            <a:blip r:embed="rId2">
              <a:lum/>
            </a:blip>
            <a:srcRect/>
            <a:stretch>
              <a:fillRect l="-1974347" t="-1936861" r="-3165634" b="-911397"/>
            </a:stretch>
          </a:blipFill>
          <a:ln w="9525" cap="sq" cmpd="sng" algn="ctr">
            <a:solidFill>
              <a:schemeClr val="accent2"/>
            </a:solidFill>
            <a:prstDash val="solid"/>
            <a:miter lim="800000"/>
            <a:headEnd type="oval" w="lg" len="lg"/>
            <a:tailEnd type="none" w="sm" len="sm"/>
          </a:ln>
          <a:effectLst/>
        </p:spPr>
      </p:cxnSp>
      <p:sp>
        <p:nvSpPr>
          <p:cNvPr id="97" name="Rectangle 96"/>
          <p:cNvSpPr/>
          <p:nvPr/>
        </p:nvSpPr>
        <p:spPr>
          <a:xfrm>
            <a:off x="7842530" y="1753955"/>
            <a:ext cx="2503574" cy="376422"/>
          </a:xfrm>
          <a:prstGeom prst="rect">
            <a:avLst/>
          </a:prstGeom>
          <a:ln>
            <a:noFill/>
          </a:ln>
        </p:spPr>
        <p:txBody>
          <a:bodyPr wrap="square" tIns="0" rIns="0" bIns="0" anchor="ctr" anchorCtr="0">
            <a:spAutoFit/>
          </a:bodyPr>
          <a:lstStyle/>
          <a:p>
            <a:pPr defTabSz="914088">
              <a:defRPr/>
            </a:pPr>
            <a:r>
              <a:rPr lang="en-US" sz="1199" kern="0" dirty="0"/>
              <a:t>Production incidents are hard to debug</a:t>
            </a:r>
          </a:p>
        </p:txBody>
      </p:sp>
      <p:cxnSp>
        <p:nvCxnSpPr>
          <p:cNvPr id="98" name="Straight Connector 97"/>
          <p:cNvCxnSpPr>
            <a:endCxn id="97" idx="2"/>
          </p:cNvCxnSpPr>
          <p:nvPr/>
        </p:nvCxnSpPr>
        <p:spPr>
          <a:xfrm flipV="1">
            <a:off x="8573882" y="2130377"/>
            <a:ext cx="520435" cy="1021151"/>
          </a:xfrm>
          <a:prstGeom prst="line">
            <a:avLst/>
          </a:prstGeom>
          <a:blipFill dpi="0" rotWithShape="0">
            <a:blip r:embed="rId2">
              <a:lum/>
            </a:blip>
            <a:srcRect/>
            <a:stretch>
              <a:fillRect l="-1974347" t="-1936861" r="-3165634" b="-911397"/>
            </a:stretch>
          </a:blipFill>
          <a:ln w="9525" cap="sq" cmpd="sng" algn="ctr">
            <a:solidFill>
              <a:schemeClr val="accent2"/>
            </a:solidFill>
            <a:prstDash val="solid"/>
            <a:miter lim="800000"/>
            <a:headEnd type="oval" w="lg" len="lg"/>
            <a:tailEnd type="none" w="sm" len="sm"/>
          </a:ln>
          <a:effectLst/>
        </p:spPr>
      </p:cxnSp>
      <p:cxnSp>
        <p:nvCxnSpPr>
          <p:cNvPr id="99" name="Straight Connector 98"/>
          <p:cNvCxnSpPr/>
          <p:nvPr/>
        </p:nvCxnSpPr>
        <p:spPr>
          <a:xfrm>
            <a:off x="6626011" y="1465929"/>
            <a:ext cx="0" cy="4844372"/>
          </a:xfrm>
          <a:prstGeom prst="line">
            <a:avLst/>
          </a:prstGeom>
          <a:noFill/>
          <a:ln w="25400" cap="flat" cmpd="sng" algn="ctr">
            <a:solidFill>
              <a:schemeClr val="accent2"/>
            </a:solidFill>
            <a:prstDash val="solid"/>
          </a:ln>
          <a:effectLst/>
        </p:spPr>
      </p:cxnSp>
      <p:cxnSp>
        <p:nvCxnSpPr>
          <p:cNvPr id="100" name="Straight Connector 99"/>
          <p:cNvCxnSpPr/>
          <p:nvPr/>
        </p:nvCxnSpPr>
        <p:spPr>
          <a:xfrm flipH="1">
            <a:off x="5246630" y="5566173"/>
            <a:ext cx="1306319" cy="577163"/>
          </a:xfrm>
          <a:prstGeom prst="line">
            <a:avLst/>
          </a:prstGeom>
          <a:blipFill dpi="0" rotWithShape="0">
            <a:blip r:embed="rId2">
              <a:lum/>
            </a:blip>
            <a:srcRect/>
            <a:stretch>
              <a:fillRect l="-1974347" t="-1936861" r="-3165634" b="-911397"/>
            </a:stretch>
          </a:blipFill>
          <a:ln w="9525" cap="sq" cmpd="sng" algn="ctr">
            <a:solidFill>
              <a:schemeClr val="accent2"/>
            </a:solidFill>
            <a:prstDash val="solid"/>
            <a:miter lim="800000"/>
            <a:headEnd type="oval" w="lg" len="lg"/>
            <a:tailEnd type="none" w="sm" len="sm"/>
          </a:ln>
          <a:effectLst/>
        </p:spPr>
      </p:cxnSp>
      <p:sp>
        <p:nvSpPr>
          <p:cNvPr id="103" name="Freeform 15"/>
          <p:cNvSpPr>
            <a:spLocks/>
          </p:cNvSpPr>
          <p:nvPr/>
        </p:nvSpPr>
        <p:spPr bwMode="auto">
          <a:xfrm rot="10800000">
            <a:off x="4942088" y="1745772"/>
            <a:ext cx="1319336" cy="167611"/>
          </a:xfrm>
          <a:custGeom>
            <a:avLst/>
            <a:gdLst>
              <a:gd name="T0" fmla="*/ 0 w 601"/>
              <a:gd name="T1" fmla="*/ 0 h 76"/>
              <a:gd name="T2" fmla="*/ 0 w 601"/>
              <a:gd name="T3" fmla="*/ 21 h 76"/>
              <a:gd name="T4" fmla="*/ 55 w 601"/>
              <a:gd name="T5" fmla="*/ 76 h 76"/>
              <a:gd name="T6" fmla="*/ 546 w 601"/>
              <a:gd name="T7" fmla="*/ 76 h 76"/>
              <a:gd name="T8" fmla="*/ 601 w 601"/>
              <a:gd name="T9" fmla="*/ 21 h 76"/>
              <a:gd name="T10" fmla="*/ 601 w 601"/>
              <a:gd name="T11" fmla="*/ 0 h 76"/>
              <a:gd name="T12" fmla="*/ 0 w 601"/>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601" h="76">
                <a:moveTo>
                  <a:pt x="0" y="0"/>
                </a:moveTo>
                <a:cubicBezTo>
                  <a:pt x="0" y="21"/>
                  <a:pt x="0" y="21"/>
                  <a:pt x="0" y="21"/>
                </a:cubicBezTo>
                <a:cubicBezTo>
                  <a:pt x="0" y="52"/>
                  <a:pt x="25" y="76"/>
                  <a:pt x="55" y="76"/>
                </a:cubicBezTo>
                <a:cubicBezTo>
                  <a:pt x="546" y="76"/>
                  <a:pt x="546" y="76"/>
                  <a:pt x="546" y="76"/>
                </a:cubicBezTo>
                <a:cubicBezTo>
                  <a:pt x="576" y="76"/>
                  <a:pt x="601" y="52"/>
                  <a:pt x="601" y="21"/>
                </a:cubicBezTo>
                <a:cubicBezTo>
                  <a:pt x="601" y="0"/>
                  <a:pt x="601" y="0"/>
                  <a:pt x="601" y="0"/>
                </a:cubicBezTo>
                <a:lnTo>
                  <a:pt x="0" y="0"/>
                </a:lnTo>
                <a:close/>
              </a:path>
            </a:pathLst>
          </a:custGeom>
          <a:solidFill>
            <a:schemeClr val="accent5"/>
          </a:solidFill>
          <a:ln>
            <a:noFill/>
          </a:ln>
          <a:extLst/>
        </p:spPr>
        <p:txBody>
          <a:bodyPr vert="horz" wrap="square" lIns="91403" tIns="0" rIns="91403" bIns="0" numCol="1" anchor="ctr" anchorCtr="0" compatLnSpc="1">
            <a:prstTxWarp prst="textNoShape">
              <a:avLst/>
            </a:prstTxWarp>
          </a:bodyPr>
          <a:lstStyle/>
          <a:p>
            <a:pPr algn="ctr" defTabSz="914088">
              <a:defRPr/>
            </a:pPr>
            <a:endParaRPr lang="en-US" sz="1599" kern="0" dirty="0"/>
          </a:p>
        </p:txBody>
      </p:sp>
      <p:grpSp>
        <p:nvGrpSpPr>
          <p:cNvPr id="107" name="Group 106"/>
          <p:cNvGrpSpPr/>
          <p:nvPr/>
        </p:nvGrpSpPr>
        <p:grpSpPr>
          <a:xfrm>
            <a:off x="1512076" y="4309934"/>
            <a:ext cx="2887732" cy="809878"/>
            <a:chOff x="1510180" y="4310258"/>
            <a:chExt cx="2888895" cy="810203"/>
          </a:xfrm>
        </p:grpSpPr>
        <p:sp>
          <p:nvSpPr>
            <p:cNvPr id="104" name="Rectangle 103"/>
            <p:cNvSpPr/>
            <p:nvPr/>
          </p:nvSpPr>
          <p:spPr>
            <a:xfrm>
              <a:off x="1510180" y="4743888"/>
              <a:ext cx="2297802" cy="376573"/>
            </a:xfrm>
            <a:prstGeom prst="rect">
              <a:avLst/>
            </a:prstGeom>
            <a:ln>
              <a:noFill/>
            </a:ln>
          </p:spPr>
          <p:txBody>
            <a:bodyPr wrap="square" lIns="0" tIns="0" rIns="91403" bIns="0">
              <a:spAutoFit/>
            </a:bodyPr>
            <a:lstStyle/>
            <a:p>
              <a:pPr algn="r">
                <a:defRPr/>
              </a:pPr>
              <a:r>
                <a:rPr lang="en-US" sz="1199" kern="0" dirty="0"/>
                <a:t>Unable to reproduce error in development environment</a:t>
              </a:r>
            </a:p>
          </p:txBody>
        </p:sp>
        <p:cxnSp>
          <p:nvCxnSpPr>
            <p:cNvPr id="105" name="Straight Connector 104"/>
            <p:cNvCxnSpPr>
              <a:endCxn id="104" idx="3"/>
            </p:cNvCxnSpPr>
            <p:nvPr/>
          </p:nvCxnSpPr>
          <p:spPr>
            <a:xfrm flipH="1">
              <a:off x="3807982" y="4310258"/>
              <a:ext cx="591093" cy="621917"/>
            </a:xfrm>
            <a:prstGeom prst="line">
              <a:avLst/>
            </a:prstGeom>
            <a:blipFill dpi="0" rotWithShape="0">
              <a:blip r:embed="rId2">
                <a:lum/>
              </a:blip>
              <a:srcRect/>
              <a:stretch>
                <a:fillRect l="-1974347" t="-1936861" r="-3165634" b="-911397"/>
              </a:stretch>
            </a:blipFill>
            <a:ln w="9525" cap="sq" cmpd="sng" algn="ctr">
              <a:solidFill>
                <a:schemeClr val="accent2"/>
              </a:solidFill>
              <a:prstDash val="solid"/>
              <a:miter lim="800000"/>
              <a:headEnd type="oval" w="lg" len="lg"/>
              <a:tailEnd type="none" w="sm" len="sm"/>
            </a:ln>
            <a:effectLst/>
          </p:spPr>
        </p:cxnSp>
      </p:grpSp>
    </p:spTree>
    <p:extLst>
      <p:ext uri="{BB962C8B-B14F-4D97-AF65-F5344CB8AC3E}">
        <p14:creationId xmlns:p14="http://schemas.microsoft.com/office/powerpoint/2010/main" val="2899653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1" grpId="0"/>
      <p:bldP spid="94" grpId="0"/>
      <p:bldP spid="95" grpId="0"/>
      <p:bldP spid="9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96" dirty="0" smtClean="0"/>
              <a:t>360 Application Monitoring</a:t>
            </a:r>
            <a:endParaRPr lang="en-US" sz="4896" dirty="0"/>
          </a:p>
        </p:txBody>
      </p:sp>
      <p:sp>
        <p:nvSpPr>
          <p:cNvPr id="5" name="Text Placeholder 4"/>
          <p:cNvSpPr>
            <a:spLocks noGrp="1"/>
          </p:cNvSpPr>
          <p:nvPr>
            <p:ph type="body" sz="quarter" idx="12"/>
          </p:nvPr>
        </p:nvSpPr>
        <p:spPr/>
        <p:txBody>
          <a:bodyPr/>
          <a:lstStyle/>
          <a:p>
            <a:r>
              <a:rPr lang="en-US" sz="3198" dirty="0" smtClean="0"/>
              <a:t>Joseph Chan</a:t>
            </a:r>
            <a:endParaRPr lang="en-US" sz="3198" dirty="0"/>
          </a:p>
        </p:txBody>
      </p:sp>
    </p:spTree>
    <p:extLst>
      <p:ext uri="{BB962C8B-B14F-4D97-AF65-F5344CB8AC3E}">
        <p14:creationId xmlns:p14="http://schemas.microsoft.com/office/powerpoint/2010/main" val="12174292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72" dirty="0"/>
              <a:t>Java APM</a:t>
            </a:r>
            <a:endParaRPr lang="en-US" sz="3598" dirty="0"/>
          </a:p>
        </p:txBody>
      </p:sp>
      <p:sp>
        <p:nvSpPr>
          <p:cNvPr id="3" name="Content Placeholder 2"/>
          <p:cNvSpPr>
            <a:spLocks noGrp="1"/>
          </p:cNvSpPr>
          <p:nvPr>
            <p:ph sz="quarter" idx="4294967295"/>
          </p:nvPr>
        </p:nvSpPr>
        <p:spPr>
          <a:xfrm>
            <a:off x="149121" y="926901"/>
            <a:ext cx="11701517" cy="5773888"/>
          </a:xfrm>
        </p:spPr>
        <p:txBody>
          <a:bodyPr/>
          <a:lstStyle/>
          <a:p>
            <a:r>
              <a:rPr lang="en-US" dirty="0"/>
              <a:t>Performance and Exception Events within SCOM Application Advisor</a:t>
            </a:r>
          </a:p>
          <a:p>
            <a:pPr lvl="1"/>
            <a:r>
              <a:rPr lang="en-US" dirty="0"/>
              <a:t>Method and Resource timing for Performance Events</a:t>
            </a:r>
          </a:p>
          <a:p>
            <a:pPr lvl="1"/>
            <a:r>
              <a:rPr lang="en-US" dirty="0"/>
              <a:t>Stack Traces for Exception Events</a:t>
            </a:r>
          </a:p>
          <a:p>
            <a:pPr lvl="1"/>
            <a:r>
              <a:rPr lang="en-US" dirty="0"/>
              <a:t>Java Specific counters for events (JVM Memory, Class Loader </a:t>
            </a:r>
            <a:r>
              <a:rPr lang="en-US" dirty="0" err="1"/>
              <a:t>etc</a:t>
            </a:r>
            <a:r>
              <a:rPr lang="en-US" dirty="0"/>
              <a:t>)</a:t>
            </a:r>
          </a:p>
          <a:p>
            <a:pPr lvl="1"/>
            <a:r>
              <a:rPr lang="en-US" dirty="0"/>
              <a:t>Subset of standard APM Reports Supported</a:t>
            </a:r>
          </a:p>
          <a:p>
            <a:r>
              <a:rPr lang="en-US" dirty="0"/>
              <a:t>Ops Manager Level Alerting on Java Application Server counters</a:t>
            </a:r>
          </a:p>
          <a:p>
            <a:pPr lvl="1"/>
            <a:r>
              <a:rPr lang="en-US" dirty="0"/>
              <a:t>Requests / Second</a:t>
            </a:r>
          </a:p>
          <a:p>
            <a:pPr lvl="1"/>
            <a:r>
              <a:rPr lang="en-US" dirty="0" err="1"/>
              <a:t>Perf</a:t>
            </a:r>
            <a:r>
              <a:rPr lang="en-US" dirty="0"/>
              <a:t> Events / Second</a:t>
            </a:r>
          </a:p>
          <a:p>
            <a:pPr lvl="1"/>
            <a:r>
              <a:rPr lang="en-US" dirty="0"/>
              <a:t>Exception Events / Second</a:t>
            </a:r>
          </a:p>
          <a:p>
            <a:pPr lvl="1"/>
            <a:r>
              <a:rPr lang="en-US" dirty="0"/>
              <a:t>Average Request Time</a:t>
            </a:r>
          </a:p>
        </p:txBody>
      </p:sp>
    </p:spTree>
    <p:extLst>
      <p:ext uri="{BB962C8B-B14F-4D97-AF65-F5344CB8AC3E}">
        <p14:creationId xmlns:p14="http://schemas.microsoft.com/office/powerpoint/2010/main" val="148123413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499" y="-1696387"/>
            <a:ext cx="13667874" cy="9111916"/>
          </a:xfrm>
          <a:prstGeom prst="rect">
            <a:avLst/>
          </a:prstGeom>
        </p:spPr>
      </p:pic>
      <p:sp>
        <p:nvSpPr>
          <p:cNvPr id="2" name="Title 1"/>
          <p:cNvSpPr>
            <a:spLocks noGrp="1"/>
          </p:cNvSpPr>
          <p:nvPr>
            <p:ph type="title"/>
          </p:nvPr>
        </p:nvSpPr>
        <p:spPr>
          <a:xfrm>
            <a:off x="175247" y="2122488"/>
            <a:ext cx="11887200" cy="1831975"/>
          </a:xfrm>
        </p:spPr>
        <p:txBody>
          <a:bodyPr/>
          <a:lstStyle/>
          <a:p>
            <a:r>
              <a:rPr lang="en-US" dirty="0" smtClean="0"/>
              <a:t>Overview</a:t>
            </a:r>
            <a:endParaRPr lang="en-US" dirty="0"/>
          </a:p>
        </p:txBody>
      </p:sp>
    </p:spTree>
    <p:extLst>
      <p:ext uri="{BB962C8B-B14F-4D97-AF65-F5344CB8AC3E}">
        <p14:creationId xmlns:p14="http://schemas.microsoft.com/office/powerpoint/2010/main" val="372896036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Java APM – Supported Configurations</a:t>
            </a:r>
            <a:endParaRPr lang="en-US"/>
          </a:p>
        </p:txBody>
      </p:sp>
      <p:sp>
        <p:nvSpPr>
          <p:cNvPr id="3" name="Content Placeholder 2"/>
          <p:cNvSpPr>
            <a:spLocks noGrp="1"/>
          </p:cNvSpPr>
          <p:nvPr>
            <p:ph idx="4294967295"/>
          </p:nvPr>
        </p:nvSpPr>
        <p:spPr>
          <a:xfrm>
            <a:off x="857164" y="1325681"/>
            <a:ext cx="10722146" cy="4936736"/>
          </a:xfrm>
          <a:prstGeom prst="rect">
            <a:avLst/>
          </a:prstGeom>
        </p:spPr>
        <p:txBody>
          <a:bodyPr/>
          <a:lstStyle/>
          <a:p>
            <a:r>
              <a:rPr lang="en-US" dirty="0" smtClean="0"/>
              <a:t>Tomcat (v 5.5,6,7)</a:t>
            </a:r>
          </a:p>
          <a:p>
            <a:pPr lvl="1"/>
            <a:r>
              <a:rPr lang="en-US" dirty="0" smtClean="0"/>
              <a:t>Windows</a:t>
            </a:r>
          </a:p>
          <a:p>
            <a:pPr lvl="1"/>
            <a:r>
              <a:rPr lang="en-US" dirty="0" smtClean="0"/>
              <a:t>Linux</a:t>
            </a:r>
          </a:p>
          <a:p>
            <a:r>
              <a:rPr lang="en-US" dirty="0" smtClean="0"/>
              <a:t>Java JDK (5,6)</a:t>
            </a:r>
          </a:p>
          <a:p>
            <a:r>
              <a:rPr lang="en-US" dirty="0" smtClean="0"/>
              <a:t>Web Technologies</a:t>
            </a:r>
          </a:p>
          <a:p>
            <a:pPr lvl="1"/>
            <a:r>
              <a:rPr lang="en-US" dirty="0" err="1" smtClean="0"/>
              <a:t>GenericServlet</a:t>
            </a:r>
            <a:endParaRPr lang="en-US" dirty="0" smtClean="0"/>
          </a:p>
          <a:p>
            <a:pPr lvl="1"/>
            <a:r>
              <a:rPr lang="en-US" dirty="0" smtClean="0"/>
              <a:t>Struts</a:t>
            </a:r>
          </a:p>
          <a:p>
            <a:pPr lvl="1"/>
            <a:r>
              <a:rPr lang="en-US" dirty="0" smtClean="0"/>
              <a:t>Struts2</a:t>
            </a:r>
          </a:p>
          <a:p>
            <a:pPr lvl="1"/>
            <a:r>
              <a:rPr lang="en-US" dirty="0" smtClean="0"/>
              <a:t>Axis2</a:t>
            </a:r>
          </a:p>
          <a:p>
            <a:pPr lvl="1"/>
            <a:endParaRPr lang="en-US" dirty="0"/>
          </a:p>
        </p:txBody>
      </p:sp>
    </p:spTree>
    <p:extLst>
      <p:ext uri="{BB962C8B-B14F-4D97-AF65-F5344CB8AC3E}">
        <p14:creationId xmlns:p14="http://schemas.microsoft.com/office/powerpoint/2010/main" val="4066044209"/>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96" dirty="0" smtClean="0"/>
              <a:t>JAVA APM</a:t>
            </a:r>
            <a:endParaRPr lang="en-US" sz="4896" dirty="0"/>
          </a:p>
        </p:txBody>
      </p:sp>
      <p:sp>
        <p:nvSpPr>
          <p:cNvPr id="5" name="Text Placeholder 4"/>
          <p:cNvSpPr>
            <a:spLocks noGrp="1"/>
          </p:cNvSpPr>
          <p:nvPr>
            <p:ph type="body" sz="quarter" idx="12"/>
          </p:nvPr>
        </p:nvSpPr>
        <p:spPr/>
        <p:txBody>
          <a:bodyPr/>
          <a:lstStyle/>
          <a:p>
            <a:r>
              <a:rPr lang="en-US" sz="3198" dirty="0" smtClean="0"/>
              <a:t>Joseph Chan</a:t>
            </a:r>
            <a:endParaRPr lang="en-US" sz="3198" dirty="0"/>
          </a:p>
        </p:txBody>
      </p:sp>
    </p:spTree>
    <p:extLst>
      <p:ext uri="{BB962C8B-B14F-4D97-AF65-F5344CB8AC3E}">
        <p14:creationId xmlns:p14="http://schemas.microsoft.com/office/powerpoint/2010/main" val="19254614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content</a:t>
            </a:r>
            <a:endParaRPr lang="en-US"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371669" y="1395987"/>
            <a:ext cx="11790169" cy="1089529"/>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MDC-B314 Operations Manager Panel Discussion immediately after this session in Hall 4.5</a:t>
            </a:r>
            <a:endParaRPr lang="en-US" sz="36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74008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2249" y="2143592"/>
            <a:ext cx="4572318" cy="3003899"/>
          </a:xfrm>
          <a:prstGeom prst="rect">
            <a:avLst/>
          </a:prstGeom>
          <a:noFill/>
        </p:spPr>
        <p:txBody>
          <a:bodyPr wrap="square" lIns="182880" tIns="146304" rIns="182880" bIns="146304" rtlCol="0">
            <a:spAutoFit/>
          </a:bodyPr>
          <a:lstStyle/>
          <a:p>
            <a:r>
              <a:rPr lang="en-US" sz="4400" b="1" dirty="0" smtClean="0">
                <a:gradFill>
                  <a:gsLst>
                    <a:gs pos="83000">
                      <a:srgbClr val="FFFFFF"/>
                    </a:gs>
                    <a:gs pos="100000">
                      <a:srgbClr val="0072C6">
                        <a:lumMod val="30000"/>
                        <a:lumOff val="70000"/>
                      </a:srgbClr>
                    </a:gs>
                  </a:gsLst>
                  <a:lin ang="5400000" scaled="1"/>
                </a:gradFill>
              </a:rPr>
              <a:t>Scan </a:t>
            </a:r>
            <a:r>
              <a:rPr lang="en-US" sz="4400" b="1" dirty="0">
                <a:gradFill>
                  <a:gsLst>
                    <a:gs pos="83000">
                      <a:srgbClr val="FFFFFF"/>
                    </a:gs>
                    <a:gs pos="100000">
                      <a:srgbClr val="0072C6">
                        <a:lumMod val="30000"/>
                        <a:lumOff val="70000"/>
                      </a:srgbClr>
                    </a:gs>
                  </a:gsLst>
                  <a:lin ang="5400000" scaled="1"/>
                </a:gradFill>
              </a:rPr>
              <a:t>this QR code </a:t>
            </a:r>
            <a:r>
              <a:rPr lang="en-US" sz="4400" dirty="0">
                <a:gradFill>
                  <a:gsLst>
                    <a:gs pos="83000">
                      <a:srgbClr val="FFFFFF"/>
                    </a:gs>
                    <a:gs pos="100000">
                      <a:srgbClr val="0072C6">
                        <a:lumMod val="30000"/>
                        <a:lumOff val="70000"/>
                      </a:srgbClr>
                    </a:gs>
                  </a:gsLst>
                  <a:lin ang="5400000" scaled="1"/>
                </a:gradFill>
              </a:rPr>
              <a:t>to </a:t>
            </a:r>
          </a:p>
          <a:p>
            <a:r>
              <a:rPr lang="en-US" sz="4400" dirty="0">
                <a:gradFill>
                  <a:gsLst>
                    <a:gs pos="83000">
                      <a:srgbClr val="FFFFFF"/>
                    </a:gs>
                    <a:gs pos="100000">
                      <a:srgbClr val="0072C6">
                        <a:lumMod val="30000"/>
                        <a:lumOff val="70000"/>
                      </a:srgbClr>
                    </a:gs>
                  </a:gsLst>
                  <a:lin ang="5400000" scaled="1"/>
                </a:gradFill>
              </a:rPr>
              <a:t>evaluate this session.</a:t>
            </a: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spTree>
    <p:extLst>
      <p:ext uri="{BB962C8B-B14F-4D97-AF65-F5344CB8AC3E}">
        <p14:creationId xmlns:p14="http://schemas.microsoft.com/office/powerpoint/2010/main" val="5971647"/>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SC 2012 Operations Manager investments</a:t>
            </a:r>
            <a:endParaRPr lang="en-US" dirty="0"/>
          </a:p>
        </p:txBody>
      </p:sp>
      <p:sp>
        <p:nvSpPr>
          <p:cNvPr id="31" name="Text Placeholder 4"/>
          <p:cNvSpPr txBox="1">
            <a:spLocks/>
          </p:cNvSpPr>
          <p:nvPr/>
        </p:nvSpPr>
        <p:spPr>
          <a:xfrm>
            <a:off x="642700" y="4594090"/>
            <a:ext cx="4204503" cy="1881371"/>
          </a:xfrm>
          <a:prstGeom prst="rect">
            <a:avLst/>
          </a:prstGeom>
        </p:spPr>
        <p:txBody>
          <a:bodyPr vert="horz" wrap="square" lIns="146246" tIns="91403" rIns="146246" bIns="91403" rtlCol="0">
            <a:spAutoFit/>
          </a:bodyPr>
          <a:lstStyle>
            <a:lvl1pPr marL="0" indent="0" algn="l" defTabSz="931863" rtl="0" fontAlgn="base">
              <a:lnSpc>
                <a:spcPct val="90000"/>
              </a:lnSpc>
              <a:spcBef>
                <a:spcPct val="20000"/>
              </a:spcBef>
              <a:spcAft>
                <a:spcPct val="0"/>
              </a:spcAft>
              <a:buSzPct val="90000"/>
              <a:buFont typeface="Arial" panose="020B0604020202020204" pitchFamily="34" charset="0"/>
              <a:buNone/>
              <a:defRPr sz="4000" kern="1200">
                <a:solidFill>
                  <a:srgbClr val="582881"/>
                </a:solidFill>
                <a:latin typeface="+mj-lt"/>
                <a:ea typeface="MS PGothic" panose="020B0600070205080204" pitchFamily="34" charset="-128"/>
                <a:cs typeface="+mn-cs"/>
              </a:defRPr>
            </a:lvl1pPr>
            <a:lvl2pPr marL="0" indent="0" algn="l" defTabSz="931863" rtl="0" fontAlgn="base">
              <a:lnSpc>
                <a:spcPct val="90000"/>
              </a:lnSpc>
              <a:spcBef>
                <a:spcPct val="20000"/>
              </a:spcBef>
              <a:spcAft>
                <a:spcPct val="0"/>
              </a:spcAft>
              <a:buSzPct val="90000"/>
              <a:buFontTx/>
              <a:buNone/>
              <a:defRPr sz="2000" kern="1200">
                <a:gradFill>
                  <a:gsLst>
                    <a:gs pos="1250">
                      <a:schemeClr val="tx1"/>
                    </a:gs>
                    <a:gs pos="100000">
                      <a:schemeClr val="tx1"/>
                    </a:gs>
                  </a:gsLst>
                  <a:lin ang="5400000" scaled="0"/>
                </a:gradFill>
                <a:latin typeface="+mn-lt"/>
                <a:ea typeface="MS PGothic" panose="020B0600070205080204" pitchFamily="34" charset="-128"/>
                <a:cs typeface="+mn-cs"/>
              </a:defRPr>
            </a:lvl2pPr>
            <a:lvl3pPr marL="228600" indent="0" algn="l" defTabSz="931863" rtl="0" fontAlgn="base">
              <a:lnSpc>
                <a:spcPct val="90000"/>
              </a:lnSpc>
              <a:spcBef>
                <a:spcPct val="20000"/>
              </a:spcBef>
              <a:spcAft>
                <a:spcPct val="0"/>
              </a:spcAft>
              <a:buSzPct val="90000"/>
              <a:buFont typeface="Arial" panose="020B0604020202020204" pitchFamily="34" charset="0"/>
              <a:buNone/>
              <a:defRPr sz="2000" kern="1200">
                <a:gradFill>
                  <a:gsLst>
                    <a:gs pos="1250">
                      <a:schemeClr val="tx1"/>
                    </a:gs>
                    <a:gs pos="100000">
                      <a:schemeClr val="tx1"/>
                    </a:gs>
                  </a:gsLst>
                  <a:lin ang="5400000" scaled="0"/>
                </a:gradFill>
                <a:latin typeface="+mn-lt"/>
                <a:ea typeface="MS PGothic" panose="020B0600070205080204" pitchFamily="34" charset="-128"/>
                <a:cs typeface="+mn-cs"/>
              </a:defRPr>
            </a:lvl3pPr>
            <a:lvl4pPr marL="457200" indent="0" algn="l" defTabSz="931863" rtl="0" fontAlgn="base">
              <a:lnSpc>
                <a:spcPct val="90000"/>
              </a:lnSpc>
              <a:spcBef>
                <a:spcPct val="20000"/>
              </a:spcBef>
              <a:spcAft>
                <a:spcPct val="0"/>
              </a:spcAft>
              <a:buSzPct val="90000"/>
              <a:buFont typeface="Arial" panose="020B0604020202020204" pitchFamily="34" charset="0"/>
              <a:buNone/>
              <a:defRPr kern="1200">
                <a:gradFill>
                  <a:gsLst>
                    <a:gs pos="1250">
                      <a:schemeClr val="tx1"/>
                    </a:gs>
                    <a:gs pos="100000">
                      <a:schemeClr val="tx1"/>
                    </a:gs>
                  </a:gsLst>
                  <a:lin ang="5400000" scaled="0"/>
                </a:gradFill>
                <a:latin typeface="+mn-lt"/>
                <a:ea typeface="MS PGothic" panose="020B0600070205080204" pitchFamily="34" charset="-128"/>
                <a:cs typeface="+mn-cs"/>
              </a:defRPr>
            </a:lvl4pPr>
            <a:lvl5pPr marL="685800" indent="0" algn="l" defTabSz="931863" rtl="0" fontAlgn="base">
              <a:lnSpc>
                <a:spcPct val="90000"/>
              </a:lnSpc>
              <a:spcBef>
                <a:spcPct val="20000"/>
              </a:spcBef>
              <a:spcAft>
                <a:spcPct val="0"/>
              </a:spcAft>
              <a:buSzPct val="90000"/>
              <a:buFont typeface="Arial" panose="020B0604020202020204" pitchFamily="34" charset="0"/>
              <a:buNone/>
              <a:defRPr kern="1200">
                <a:gradFill>
                  <a:gsLst>
                    <a:gs pos="1250">
                      <a:schemeClr val="tx1"/>
                    </a:gs>
                    <a:gs pos="100000">
                      <a:schemeClr val="tx1"/>
                    </a:gs>
                  </a:gsLst>
                  <a:lin ang="5400000" scaled="0"/>
                </a:gradFill>
                <a:latin typeface="+mn-lt"/>
                <a:ea typeface="MS PGothic" panose="020B0600070205080204" pitchFamily="34" charset="-128"/>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019" indent="-457019">
              <a:buFont typeface="Wingdings" panose="05000000000000000000" pitchFamily="2" charset="2"/>
              <a:buChar char="§"/>
            </a:pPr>
            <a:r>
              <a:rPr lang="en-US" sz="2040" spc="-70" dirty="0">
                <a:solidFill>
                  <a:schemeClr val="tx1"/>
                </a:solidFill>
                <a:ea typeface="+mn-ea"/>
              </a:rPr>
              <a:t>Topology simplification</a:t>
            </a:r>
          </a:p>
          <a:p>
            <a:pPr marL="457019" indent="-457019">
              <a:buFont typeface="Wingdings" panose="05000000000000000000" pitchFamily="2" charset="2"/>
              <a:buChar char="§"/>
            </a:pPr>
            <a:r>
              <a:rPr lang="en-US" sz="2040" spc="-70" dirty="0">
                <a:solidFill>
                  <a:schemeClr val="tx1"/>
                </a:solidFill>
                <a:ea typeface="+mn-ea"/>
              </a:rPr>
              <a:t>Network monitoring</a:t>
            </a:r>
          </a:p>
          <a:p>
            <a:pPr marL="457019" indent="-457019">
              <a:buFont typeface="Wingdings" panose="05000000000000000000" pitchFamily="2" charset="2"/>
              <a:buChar char="§"/>
            </a:pPr>
            <a:r>
              <a:rPr lang="en-US" sz="2040" spc="-70" dirty="0">
                <a:solidFill>
                  <a:schemeClr val="tx1"/>
                </a:solidFill>
                <a:ea typeface="+mn-ea"/>
              </a:rPr>
              <a:t>Linux/Unix authoring</a:t>
            </a:r>
          </a:p>
          <a:p>
            <a:pPr marL="457019" indent="-457019">
              <a:buFont typeface="Wingdings" panose="05000000000000000000" pitchFamily="2" charset="2"/>
              <a:buChar char="§"/>
            </a:pPr>
            <a:r>
              <a:rPr lang="en-US" sz="2040" spc="-70" dirty="0">
                <a:solidFill>
                  <a:schemeClr val="tx1"/>
                </a:solidFill>
                <a:ea typeface="+mn-ea"/>
              </a:rPr>
              <a:t>OM manageability</a:t>
            </a:r>
          </a:p>
          <a:p>
            <a:pPr marL="457019" indent="-457019">
              <a:buFont typeface="Wingdings" panose="05000000000000000000" pitchFamily="2" charset="2"/>
              <a:buChar char="§"/>
            </a:pPr>
            <a:r>
              <a:rPr lang="en-US" sz="2040" spc="-70" dirty="0">
                <a:solidFill>
                  <a:schemeClr val="tx1"/>
                </a:solidFill>
                <a:ea typeface="+mn-ea"/>
              </a:rPr>
              <a:t>Scale Improvement (50%) </a:t>
            </a:r>
          </a:p>
        </p:txBody>
      </p:sp>
      <p:sp>
        <p:nvSpPr>
          <p:cNvPr id="32" name="Text Placeholder 4"/>
          <p:cNvSpPr txBox="1">
            <a:spLocks/>
          </p:cNvSpPr>
          <p:nvPr/>
        </p:nvSpPr>
        <p:spPr>
          <a:xfrm>
            <a:off x="8430441" y="4630886"/>
            <a:ext cx="3836919" cy="338885"/>
          </a:xfrm>
          <a:prstGeom prst="rect">
            <a:avLst/>
          </a:prstGeom>
        </p:spPr>
        <p:txBody>
          <a:bodyPr vert="horz" lIns="0" tIns="0" rIns="0" bIns="0" rtlCol="0">
            <a:spAutoFit/>
          </a:bodyPr>
          <a:lstStyle>
            <a:lvl1pPr marL="0" marR="0" indent="0" algn="l" defTabSz="914363" rtl="0" eaLnBrk="1" fontAlgn="auto" latinLnBrk="0" hangingPunct="1">
              <a:lnSpc>
                <a:spcPct val="90000"/>
              </a:lnSpc>
              <a:spcBef>
                <a:spcPts val="2400"/>
              </a:spcBef>
              <a:spcAft>
                <a:spcPts val="0"/>
              </a:spcAft>
              <a:buClrTx/>
              <a:buSzPct val="90000"/>
              <a:buFont typeface="Arial" pitchFamily="34" charset="0"/>
              <a:buNone/>
              <a:tabLst/>
              <a:defRPr sz="4000" kern="1200" spc="-70" baseline="0">
                <a:gradFill>
                  <a:gsLst>
                    <a:gs pos="100000">
                      <a:schemeClr val="tx2"/>
                    </a:gs>
                    <a:gs pos="0">
                      <a:schemeClr val="tx2"/>
                    </a:gs>
                  </a:gsLst>
                  <a:lin ang="5400000" scaled="0"/>
                </a:gradFill>
                <a:latin typeface="+mj-lt"/>
                <a:ea typeface="+mn-ea"/>
                <a:cs typeface="+mn-cs"/>
              </a:defRPr>
            </a:lvl1pPr>
            <a:lvl2pPr marL="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2pPr>
            <a:lvl3pPr marL="231775"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gradFill>
                  <a:gsLst>
                    <a:gs pos="100000">
                      <a:schemeClr val="tx1"/>
                    </a:gs>
                    <a:gs pos="6000">
                      <a:schemeClr val="tx1"/>
                    </a:gs>
                  </a:gsLst>
                  <a:lin ang="5400000" scaled="0"/>
                </a:gradFill>
                <a:latin typeface="+mn-lt"/>
                <a:ea typeface="+mn-ea"/>
                <a:cs typeface="+mn-cs"/>
              </a:defRPr>
            </a:lvl3pPr>
            <a:lvl4pPr marL="45720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4pPr>
            <a:lvl5pPr marL="69373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2000" kern="1200" spc="0" baseline="0">
                <a:gradFill>
                  <a:gsLst>
                    <a:gs pos="100000">
                      <a:schemeClr val="tx1"/>
                    </a:gs>
                    <a:gs pos="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019" indent="-457019">
              <a:buFont typeface="Wingdings" panose="05000000000000000000" pitchFamily="2" charset="2"/>
              <a:buChar char="§"/>
            </a:pPr>
            <a:r>
              <a:rPr lang="en-US" sz="2399" dirty="0">
                <a:solidFill>
                  <a:schemeClr val="tx1"/>
                </a:solidFill>
              </a:rPr>
              <a:t>Extensible dashboards</a:t>
            </a:r>
          </a:p>
        </p:txBody>
      </p:sp>
      <p:sp>
        <p:nvSpPr>
          <p:cNvPr id="33" name="Text Placeholder 4"/>
          <p:cNvSpPr txBox="1">
            <a:spLocks/>
          </p:cNvSpPr>
          <p:nvPr/>
        </p:nvSpPr>
        <p:spPr>
          <a:xfrm>
            <a:off x="4549071" y="4611476"/>
            <a:ext cx="3621576" cy="1179951"/>
          </a:xfrm>
          <a:prstGeom prst="rect">
            <a:avLst/>
          </a:prstGeom>
        </p:spPr>
        <p:txBody>
          <a:bodyPr vert="horz" wrap="square" lIns="0" tIns="0" rIns="0" bIns="0" rtlCol="0">
            <a:spAutoFit/>
          </a:bodyPr>
          <a:lstStyle>
            <a:lvl1pPr marL="0" marR="0" indent="0" algn="l" defTabSz="914363" rtl="0" eaLnBrk="1" fontAlgn="auto" latinLnBrk="0" hangingPunct="1">
              <a:lnSpc>
                <a:spcPct val="90000"/>
              </a:lnSpc>
              <a:spcBef>
                <a:spcPts val="2400"/>
              </a:spcBef>
              <a:spcAft>
                <a:spcPts val="0"/>
              </a:spcAft>
              <a:buClrTx/>
              <a:buSzPct val="90000"/>
              <a:buFont typeface="Arial" pitchFamily="34" charset="0"/>
              <a:buNone/>
              <a:tabLst/>
              <a:defRPr sz="4000" kern="1200" spc="-70" baseline="0">
                <a:gradFill>
                  <a:gsLst>
                    <a:gs pos="100000">
                      <a:schemeClr val="tx2"/>
                    </a:gs>
                    <a:gs pos="0">
                      <a:schemeClr val="tx2"/>
                    </a:gs>
                  </a:gsLst>
                  <a:lin ang="5400000" scaled="0"/>
                </a:gradFill>
                <a:latin typeface="+mj-lt"/>
                <a:ea typeface="+mn-ea"/>
                <a:cs typeface="+mn-cs"/>
              </a:defRPr>
            </a:lvl1pPr>
            <a:lvl2pPr marL="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2pPr>
            <a:lvl3pPr marL="231775"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gradFill>
                  <a:gsLst>
                    <a:gs pos="100000">
                      <a:schemeClr val="tx1"/>
                    </a:gs>
                    <a:gs pos="6000">
                      <a:schemeClr val="tx1"/>
                    </a:gs>
                  </a:gsLst>
                  <a:lin ang="5400000" scaled="0"/>
                </a:gradFill>
                <a:latin typeface="+mn-lt"/>
                <a:ea typeface="+mn-ea"/>
                <a:cs typeface="+mn-cs"/>
              </a:defRPr>
            </a:lvl3pPr>
            <a:lvl4pPr marL="45720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4pPr>
            <a:lvl5pPr marL="69373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2000" kern="1200" spc="0" baseline="0">
                <a:gradFill>
                  <a:gsLst>
                    <a:gs pos="100000">
                      <a:schemeClr val="tx1"/>
                    </a:gs>
                    <a:gs pos="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019" indent="-457019">
              <a:buFont typeface="Wingdings" panose="05000000000000000000" pitchFamily="2" charset="2"/>
              <a:buChar char="§"/>
            </a:pPr>
            <a:r>
              <a:rPr lang="en-US" sz="2399" dirty="0">
                <a:solidFill>
                  <a:schemeClr val="tx1"/>
                </a:solidFill>
              </a:rPr>
              <a:t>.NET Application Performance Monitoring</a:t>
            </a:r>
          </a:p>
          <a:p>
            <a:pPr marL="457019" indent="-457019">
              <a:lnSpc>
                <a:spcPct val="50000"/>
              </a:lnSpc>
              <a:buFont typeface="Wingdings" panose="05000000000000000000" pitchFamily="2" charset="2"/>
              <a:buChar char="§"/>
            </a:pPr>
            <a:r>
              <a:rPr lang="en-US" sz="2399" dirty="0">
                <a:solidFill>
                  <a:schemeClr val="tx1"/>
                </a:solidFill>
              </a:rPr>
              <a:t>JEE Monitoring</a:t>
            </a:r>
          </a:p>
        </p:txBody>
      </p:sp>
      <p:grpSp>
        <p:nvGrpSpPr>
          <p:cNvPr id="52" name="Group 5"/>
          <p:cNvGrpSpPr/>
          <p:nvPr/>
        </p:nvGrpSpPr>
        <p:grpSpPr>
          <a:xfrm>
            <a:off x="4532496" y="1425879"/>
            <a:ext cx="3267742" cy="3188220"/>
            <a:chOff x="4513684" y="3407948"/>
            <a:chExt cx="3205248" cy="3127248"/>
          </a:xfrm>
          <a:solidFill>
            <a:schemeClr val="accent1"/>
          </a:solidFill>
        </p:grpSpPr>
        <p:sp>
          <p:nvSpPr>
            <p:cNvPr id="53" name="Rectangle 52"/>
            <p:cNvSpPr/>
            <p:nvPr/>
          </p:nvSpPr>
          <p:spPr bwMode="gray">
            <a:xfrm>
              <a:off x="4513684" y="3407948"/>
              <a:ext cx="3205248" cy="312724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b" anchorCtr="0" forceAA="0" compatLnSpc="1">
              <a:prstTxWarp prst="textNoShape">
                <a:avLst/>
              </a:prstTxWarp>
              <a:noAutofit/>
            </a:bodyPr>
            <a:lstStyle/>
            <a:p>
              <a:pPr defTabSz="931920" fontAlgn="base">
                <a:spcBef>
                  <a:spcPct val="0"/>
                </a:spcBef>
                <a:spcAft>
                  <a:spcPct val="0"/>
                </a:spcAft>
              </a:pPr>
              <a:r>
                <a:rPr lang="en-US" sz="2447" spc="-51" dirty="0" err="1">
                  <a:solidFill>
                    <a:srgbClr val="FFFFFF"/>
                  </a:solidFill>
                  <a:ea typeface="Segoe UI" pitchFamily="34" charset="0"/>
                  <a:cs typeface="Segoe UI" pitchFamily="34" charset="0"/>
                </a:rPr>
                <a:t>DevOps</a:t>
              </a:r>
              <a:endParaRPr lang="en-US" sz="2447" spc="-51" dirty="0">
                <a:solidFill>
                  <a:srgbClr val="FFFFFF"/>
                </a:solidFill>
                <a:ea typeface="Segoe UI" pitchFamily="34" charset="0"/>
                <a:cs typeface="Segoe UI" pitchFamily="34" charset="0"/>
              </a:endParaRPr>
            </a:p>
          </p:txBody>
        </p:sp>
        <p:pic>
          <p:nvPicPr>
            <p:cNvPr id="54" name="Picture 53" descr="\\MAGNUM\Projects\Microsoft\Cloud Power FY12\Design\ICONS_PNG\Application.png"/>
            <p:cNvPicPr>
              <a:picLocks noChangeAspect="1" noChangeArrowheads="1"/>
            </p:cNvPicPr>
            <p:nvPr/>
          </p:nvPicPr>
          <p:blipFill rotWithShape="1">
            <a:blip r:embed="rId3" cstate="print">
              <a:biLevel thresh="25000"/>
            </a:blip>
            <a:srcRect l="9167" t="19444" r="9659" b="16917"/>
            <a:stretch/>
          </p:blipFill>
          <p:spPr bwMode="auto">
            <a:xfrm>
              <a:off x="5163879" y="3966354"/>
              <a:ext cx="1904857" cy="1493739"/>
            </a:xfrm>
            <a:prstGeom prst="rect">
              <a:avLst/>
            </a:prstGeom>
            <a:grpFill/>
          </p:spPr>
        </p:pic>
      </p:grpSp>
      <p:grpSp>
        <p:nvGrpSpPr>
          <p:cNvPr id="55" name="Group 9"/>
          <p:cNvGrpSpPr/>
          <p:nvPr/>
        </p:nvGrpSpPr>
        <p:grpSpPr>
          <a:xfrm>
            <a:off x="8413862" y="1434739"/>
            <a:ext cx="3267742" cy="3188220"/>
            <a:chOff x="7834951" y="3410351"/>
            <a:chExt cx="3205248" cy="3127248"/>
          </a:xfrm>
        </p:grpSpPr>
        <p:sp>
          <p:nvSpPr>
            <p:cNvPr id="56" name="Rectangle 55"/>
            <p:cNvSpPr/>
            <p:nvPr/>
          </p:nvSpPr>
          <p:spPr bwMode="gray">
            <a:xfrm>
              <a:off x="7834951" y="3410351"/>
              <a:ext cx="3205248" cy="312724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b" anchorCtr="0" forceAA="0" compatLnSpc="1">
              <a:prstTxWarp prst="textNoShape">
                <a:avLst/>
              </a:prstTxWarp>
              <a:noAutofit/>
            </a:bodyPr>
            <a:lstStyle/>
            <a:p>
              <a:pPr defTabSz="931920" fontAlgn="base">
                <a:spcBef>
                  <a:spcPct val="0"/>
                </a:spcBef>
                <a:spcAft>
                  <a:spcPct val="0"/>
                </a:spcAft>
              </a:pPr>
              <a:r>
                <a:rPr lang="en-US" sz="2447" spc="-51" dirty="0">
                  <a:solidFill>
                    <a:srgbClr val="FFFFFF"/>
                  </a:solidFill>
                  <a:ea typeface="Segoe UI" pitchFamily="34" charset="0"/>
                  <a:cs typeface="Segoe UI" pitchFamily="34" charset="0"/>
                </a:rPr>
                <a:t>Experience</a:t>
              </a:r>
            </a:p>
          </p:txBody>
        </p:sp>
        <p:grpSp>
          <p:nvGrpSpPr>
            <p:cNvPr id="57" name="Group 56"/>
            <p:cNvGrpSpPr/>
            <p:nvPr/>
          </p:nvGrpSpPr>
          <p:grpSpPr>
            <a:xfrm>
              <a:off x="8363319" y="4370617"/>
              <a:ext cx="2175408" cy="918486"/>
              <a:chOff x="7864915" y="2697222"/>
              <a:chExt cx="2175408" cy="918486"/>
            </a:xfrm>
          </p:grpSpPr>
          <p:grpSp>
            <p:nvGrpSpPr>
              <p:cNvPr id="58" name="Group 57"/>
              <p:cNvGrpSpPr/>
              <p:nvPr/>
            </p:nvGrpSpPr>
            <p:grpSpPr>
              <a:xfrm>
                <a:off x="9158920" y="2697222"/>
                <a:ext cx="881403" cy="918486"/>
                <a:chOff x="8754068" y="3848863"/>
                <a:chExt cx="195501" cy="189822"/>
              </a:xfrm>
              <a:solidFill>
                <a:srgbClr val="FFFFFF"/>
              </a:solidFill>
            </p:grpSpPr>
            <p:sp>
              <p:nvSpPr>
                <p:cNvPr id="62" name="Freeform 132"/>
                <p:cNvSpPr>
                  <a:spLocks/>
                </p:cNvSpPr>
                <p:nvPr/>
              </p:nvSpPr>
              <p:spPr bwMode="auto">
                <a:xfrm>
                  <a:off x="8757865" y="3993122"/>
                  <a:ext cx="47451" cy="45554"/>
                </a:xfrm>
                <a:custGeom>
                  <a:avLst/>
                  <a:gdLst/>
                  <a:ahLst/>
                  <a:cxnLst>
                    <a:cxn ang="0">
                      <a:pos x="29" y="55"/>
                    </a:cxn>
                    <a:cxn ang="0">
                      <a:pos x="1" y="28"/>
                    </a:cxn>
                    <a:cxn ang="0">
                      <a:pos x="25" y="0"/>
                    </a:cxn>
                    <a:cxn ang="0">
                      <a:pos x="54" y="28"/>
                    </a:cxn>
                    <a:cxn ang="0">
                      <a:pos x="29" y="55"/>
                    </a:cxn>
                  </a:cxnLst>
                  <a:rect l="0" t="0" r="r" b="b"/>
                  <a:pathLst>
                    <a:path w="55" h="55">
                      <a:moveTo>
                        <a:pt x="29" y="55"/>
                      </a:moveTo>
                      <a:cubicBezTo>
                        <a:pt x="15" y="55"/>
                        <a:pt x="2" y="43"/>
                        <a:pt x="1" y="28"/>
                      </a:cubicBezTo>
                      <a:cubicBezTo>
                        <a:pt x="0" y="13"/>
                        <a:pt x="10" y="1"/>
                        <a:pt x="25" y="0"/>
                      </a:cubicBezTo>
                      <a:cubicBezTo>
                        <a:pt x="40" y="0"/>
                        <a:pt x="53" y="12"/>
                        <a:pt x="54" y="28"/>
                      </a:cubicBezTo>
                      <a:cubicBezTo>
                        <a:pt x="55" y="43"/>
                        <a:pt x="44" y="55"/>
                        <a:pt x="29" y="55"/>
                      </a:cubicBezTo>
                      <a:close/>
                    </a:path>
                  </a:pathLst>
                </a:custGeom>
                <a:grpFill/>
                <a:extLst/>
              </p:spPr>
              <p:txBody>
                <a:bodyPr vert="horz" wrap="square" lIns="93223" tIns="46611" rIns="93223" bIns="46611" numCol="1" anchor="t" anchorCtr="0" compatLnSpc="1">
                  <a:prstTxWarp prst="textNoShape">
                    <a:avLst/>
                  </a:prstTxWarp>
                </a:bodyPr>
                <a:lstStyle/>
                <a:p>
                  <a:pPr defTabSz="932227">
                    <a:defRPr/>
                  </a:pPr>
                  <a:endParaRPr lang="en-US" sz="1428" kern="0">
                    <a:solidFill>
                      <a:srgbClr val="4D4D4D"/>
                    </a:solidFill>
                    <a:ea typeface="MS PGothic" panose="020B0600070205080204" pitchFamily="34" charset="-128"/>
                  </a:endParaRPr>
                </a:p>
              </p:txBody>
            </p:sp>
            <p:sp>
              <p:nvSpPr>
                <p:cNvPr id="63" name="Freeform 133"/>
                <p:cNvSpPr>
                  <a:spLocks/>
                </p:cNvSpPr>
                <p:nvPr/>
              </p:nvSpPr>
              <p:spPr bwMode="auto">
                <a:xfrm>
                  <a:off x="8754068" y="3848863"/>
                  <a:ext cx="195501" cy="184114"/>
                </a:xfrm>
                <a:custGeom>
                  <a:avLst/>
                  <a:gdLst/>
                  <a:ahLst/>
                  <a:cxnLst>
                    <a:cxn ang="0">
                      <a:pos x="234" y="213"/>
                    </a:cxn>
                    <a:cxn ang="0">
                      <a:pos x="123" y="26"/>
                    </a:cxn>
                    <a:cxn ang="0">
                      <a:pos x="5" y="2"/>
                    </a:cxn>
                    <a:cxn ang="0">
                      <a:pos x="2" y="6"/>
                    </a:cxn>
                    <a:cxn ang="0">
                      <a:pos x="0" y="34"/>
                    </a:cxn>
                    <a:cxn ang="0">
                      <a:pos x="4" y="38"/>
                    </a:cxn>
                    <a:cxn ang="0">
                      <a:pos x="104" y="63"/>
                    </a:cxn>
                    <a:cxn ang="0">
                      <a:pos x="196" y="217"/>
                    </a:cxn>
                    <a:cxn ang="0">
                      <a:pos x="200" y="222"/>
                    </a:cxn>
                    <a:cxn ang="0">
                      <a:pos x="230" y="219"/>
                    </a:cxn>
                    <a:cxn ang="0">
                      <a:pos x="234" y="213"/>
                    </a:cxn>
                  </a:cxnLst>
                  <a:rect l="0" t="0" r="r" b="b"/>
                  <a:pathLst>
                    <a:path w="234" h="222">
                      <a:moveTo>
                        <a:pt x="234" y="213"/>
                      </a:moveTo>
                      <a:cubicBezTo>
                        <a:pt x="231" y="110"/>
                        <a:pt x="177" y="53"/>
                        <a:pt x="123" y="26"/>
                      </a:cubicBezTo>
                      <a:cubicBezTo>
                        <a:pt x="71" y="0"/>
                        <a:pt x="19" y="1"/>
                        <a:pt x="5" y="2"/>
                      </a:cubicBezTo>
                      <a:cubicBezTo>
                        <a:pt x="3" y="2"/>
                        <a:pt x="2" y="3"/>
                        <a:pt x="2" y="6"/>
                      </a:cubicBezTo>
                      <a:cubicBezTo>
                        <a:pt x="1" y="8"/>
                        <a:pt x="1" y="32"/>
                        <a:pt x="0" y="34"/>
                      </a:cubicBezTo>
                      <a:cubicBezTo>
                        <a:pt x="0" y="38"/>
                        <a:pt x="2" y="38"/>
                        <a:pt x="4" y="38"/>
                      </a:cubicBezTo>
                      <a:cubicBezTo>
                        <a:pt x="17" y="37"/>
                        <a:pt x="61" y="39"/>
                        <a:pt x="104" y="63"/>
                      </a:cubicBezTo>
                      <a:cubicBezTo>
                        <a:pt x="149" y="87"/>
                        <a:pt x="192" y="134"/>
                        <a:pt x="196" y="217"/>
                      </a:cubicBezTo>
                      <a:cubicBezTo>
                        <a:pt x="196" y="220"/>
                        <a:pt x="197" y="222"/>
                        <a:pt x="200" y="222"/>
                      </a:cubicBezTo>
                      <a:cubicBezTo>
                        <a:pt x="201" y="222"/>
                        <a:pt x="228" y="219"/>
                        <a:pt x="230" y="219"/>
                      </a:cubicBezTo>
                      <a:cubicBezTo>
                        <a:pt x="233" y="219"/>
                        <a:pt x="234" y="217"/>
                        <a:pt x="234" y="213"/>
                      </a:cubicBezTo>
                      <a:close/>
                    </a:path>
                  </a:pathLst>
                </a:custGeom>
                <a:grpFill/>
                <a:ln>
                  <a:noFill/>
                </a:ln>
                <a:extLst/>
              </p:spPr>
              <p:txBody>
                <a:bodyPr vert="horz" wrap="square" lIns="93223" tIns="46611" rIns="93223" bIns="46611" numCol="1" anchor="t" anchorCtr="0" compatLnSpc="1">
                  <a:prstTxWarp prst="textNoShape">
                    <a:avLst/>
                  </a:prstTxWarp>
                </a:bodyPr>
                <a:lstStyle/>
                <a:p>
                  <a:pPr defTabSz="932227">
                    <a:defRPr/>
                  </a:pPr>
                  <a:endParaRPr lang="en-US" sz="1428" kern="0">
                    <a:solidFill>
                      <a:srgbClr val="4D4D4D"/>
                    </a:solidFill>
                    <a:ea typeface="MS PGothic" panose="020B0600070205080204" pitchFamily="34" charset="-128"/>
                  </a:endParaRPr>
                </a:p>
              </p:txBody>
            </p:sp>
            <p:sp>
              <p:nvSpPr>
                <p:cNvPr id="64" name="Freeform 134"/>
                <p:cNvSpPr>
                  <a:spLocks/>
                </p:cNvSpPr>
                <p:nvPr/>
              </p:nvSpPr>
              <p:spPr bwMode="auto">
                <a:xfrm>
                  <a:off x="8754072" y="3921004"/>
                  <a:ext cx="125273" cy="117681"/>
                </a:xfrm>
                <a:custGeom>
                  <a:avLst/>
                  <a:gdLst/>
                  <a:ahLst/>
                  <a:cxnLst>
                    <a:cxn ang="0">
                      <a:pos x="151" y="133"/>
                    </a:cxn>
                    <a:cxn ang="0">
                      <a:pos x="4" y="0"/>
                    </a:cxn>
                    <a:cxn ang="0">
                      <a:pos x="0" y="4"/>
                    </a:cxn>
                    <a:cxn ang="0">
                      <a:pos x="1" y="35"/>
                    </a:cxn>
                    <a:cxn ang="0">
                      <a:pos x="5" y="40"/>
                    </a:cxn>
                    <a:cxn ang="0">
                      <a:pos x="110" y="135"/>
                    </a:cxn>
                    <a:cxn ang="0">
                      <a:pos x="115" y="141"/>
                    </a:cxn>
                    <a:cxn ang="0">
                      <a:pos x="146" y="139"/>
                    </a:cxn>
                    <a:cxn ang="0">
                      <a:pos x="151" y="133"/>
                    </a:cxn>
                  </a:cxnLst>
                  <a:rect l="0" t="0" r="r" b="b"/>
                  <a:pathLst>
                    <a:path w="151" h="141">
                      <a:moveTo>
                        <a:pt x="151" y="133"/>
                      </a:moveTo>
                      <a:cubicBezTo>
                        <a:pt x="142" y="30"/>
                        <a:pt x="54" y="0"/>
                        <a:pt x="4" y="0"/>
                      </a:cubicBezTo>
                      <a:cubicBezTo>
                        <a:pt x="1" y="0"/>
                        <a:pt x="0" y="1"/>
                        <a:pt x="0" y="4"/>
                      </a:cubicBezTo>
                      <a:cubicBezTo>
                        <a:pt x="0" y="5"/>
                        <a:pt x="0" y="33"/>
                        <a:pt x="1" y="35"/>
                      </a:cubicBezTo>
                      <a:cubicBezTo>
                        <a:pt x="1" y="38"/>
                        <a:pt x="2" y="40"/>
                        <a:pt x="5" y="40"/>
                      </a:cubicBezTo>
                      <a:cubicBezTo>
                        <a:pt x="31" y="42"/>
                        <a:pt x="100" y="55"/>
                        <a:pt x="110" y="135"/>
                      </a:cubicBezTo>
                      <a:cubicBezTo>
                        <a:pt x="111" y="139"/>
                        <a:pt x="111" y="141"/>
                        <a:pt x="115" y="141"/>
                      </a:cubicBezTo>
                      <a:cubicBezTo>
                        <a:pt x="117" y="141"/>
                        <a:pt x="145" y="139"/>
                        <a:pt x="146" y="139"/>
                      </a:cubicBezTo>
                      <a:cubicBezTo>
                        <a:pt x="150" y="139"/>
                        <a:pt x="151" y="137"/>
                        <a:pt x="151" y="133"/>
                      </a:cubicBezTo>
                      <a:close/>
                    </a:path>
                  </a:pathLst>
                </a:custGeom>
                <a:grpFill/>
                <a:ln>
                  <a:noFill/>
                </a:ln>
                <a:extLst/>
              </p:spPr>
              <p:txBody>
                <a:bodyPr vert="horz" wrap="square" lIns="93223" tIns="46611" rIns="93223" bIns="46611" numCol="1" anchor="t" anchorCtr="0" compatLnSpc="1">
                  <a:prstTxWarp prst="textNoShape">
                    <a:avLst/>
                  </a:prstTxWarp>
                </a:bodyPr>
                <a:lstStyle/>
                <a:p>
                  <a:pPr defTabSz="932227">
                    <a:defRPr/>
                  </a:pPr>
                  <a:endParaRPr lang="en-US" sz="1428" kern="0">
                    <a:solidFill>
                      <a:srgbClr val="4D4D4D"/>
                    </a:solidFill>
                    <a:ea typeface="MS PGothic" panose="020B0600070205080204" pitchFamily="34" charset="-128"/>
                  </a:endParaRPr>
                </a:p>
              </p:txBody>
            </p:sp>
          </p:grpSp>
          <p:grpSp>
            <p:nvGrpSpPr>
              <p:cNvPr id="59" name="IM"/>
              <p:cNvGrpSpPr>
                <a:grpSpLocks noChangeAspect="1"/>
              </p:cNvGrpSpPr>
              <p:nvPr/>
            </p:nvGrpSpPr>
            <p:grpSpPr>
              <a:xfrm>
                <a:off x="7864915" y="2703128"/>
                <a:ext cx="1206646" cy="912580"/>
                <a:chOff x="5152725" y="4450437"/>
                <a:chExt cx="311284" cy="235362"/>
              </a:xfrm>
              <a:solidFill>
                <a:srgbClr val="FFFFFF"/>
              </a:solidFill>
            </p:grpSpPr>
            <p:sp>
              <p:nvSpPr>
                <p:cNvPr id="60" name="Freeform 168"/>
                <p:cNvSpPr>
                  <a:spLocks noEditPoints="1"/>
                </p:cNvSpPr>
                <p:nvPr/>
              </p:nvSpPr>
              <p:spPr bwMode="auto">
                <a:xfrm>
                  <a:off x="5152725" y="4450437"/>
                  <a:ext cx="212585" cy="199299"/>
                </a:xfrm>
                <a:custGeom>
                  <a:avLst/>
                  <a:gdLst/>
                  <a:ahLst/>
                  <a:cxnLst>
                    <a:cxn ang="0">
                      <a:pos x="215" y="24"/>
                    </a:cxn>
                    <a:cxn ang="0">
                      <a:pos x="127" y="0"/>
                    </a:cxn>
                    <a:cxn ang="0">
                      <a:pos x="39" y="24"/>
                    </a:cxn>
                    <a:cxn ang="0">
                      <a:pos x="0" y="89"/>
                    </a:cxn>
                    <a:cxn ang="0">
                      <a:pos x="42" y="155"/>
                    </a:cxn>
                    <a:cxn ang="0">
                      <a:pos x="34" y="197"/>
                    </a:cxn>
                    <a:cxn ang="0">
                      <a:pos x="27" y="231"/>
                    </a:cxn>
                    <a:cxn ang="0">
                      <a:pos x="25" y="240"/>
                    </a:cxn>
                    <a:cxn ang="0">
                      <a:pos x="31" y="233"/>
                    </a:cxn>
                    <a:cxn ang="0">
                      <a:pos x="55" y="207"/>
                    </a:cxn>
                    <a:cxn ang="0">
                      <a:pos x="87" y="173"/>
                    </a:cxn>
                    <a:cxn ang="0">
                      <a:pos x="127" y="178"/>
                    </a:cxn>
                    <a:cxn ang="0">
                      <a:pos x="215" y="153"/>
                    </a:cxn>
                    <a:cxn ang="0">
                      <a:pos x="255" y="89"/>
                    </a:cxn>
                    <a:cxn ang="0">
                      <a:pos x="215" y="24"/>
                    </a:cxn>
                    <a:cxn ang="0">
                      <a:pos x="59" y="149"/>
                    </a:cxn>
                    <a:cxn ang="0">
                      <a:pos x="59" y="147"/>
                    </a:cxn>
                    <a:cxn ang="0">
                      <a:pos x="57" y="147"/>
                    </a:cxn>
                    <a:cxn ang="0">
                      <a:pos x="15" y="89"/>
                    </a:cxn>
                    <a:cxn ang="0">
                      <a:pos x="127" y="15"/>
                    </a:cxn>
                    <a:cxn ang="0">
                      <a:pos x="240" y="89"/>
                    </a:cxn>
                    <a:cxn ang="0">
                      <a:pos x="127" y="163"/>
                    </a:cxn>
                    <a:cxn ang="0">
                      <a:pos x="83" y="157"/>
                    </a:cxn>
                    <a:cxn ang="0">
                      <a:pos x="82" y="156"/>
                    </a:cxn>
                    <a:cxn ang="0">
                      <a:pos x="81" y="158"/>
                    </a:cxn>
                    <a:cxn ang="0">
                      <a:pos x="50" y="191"/>
                    </a:cxn>
                    <a:cxn ang="0">
                      <a:pos x="59" y="149"/>
                    </a:cxn>
                  </a:cxnLst>
                  <a:rect l="0" t="0" r="r" b="b"/>
                  <a:pathLst>
                    <a:path w="255" h="240">
                      <a:moveTo>
                        <a:pt x="215" y="24"/>
                      </a:moveTo>
                      <a:cubicBezTo>
                        <a:pt x="192" y="8"/>
                        <a:pt x="160" y="0"/>
                        <a:pt x="127" y="0"/>
                      </a:cubicBezTo>
                      <a:cubicBezTo>
                        <a:pt x="94" y="0"/>
                        <a:pt x="63" y="8"/>
                        <a:pt x="39" y="24"/>
                      </a:cubicBezTo>
                      <a:cubicBezTo>
                        <a:pt x="14" y="41"/>
                        <a:pt x="0" y="64"/>
                        <a:pt x="0" y="89"/>
                      </a:cubicBezTo>
                      <a:cubicBezTo>
                        <a:pt x="0" y="114"/>
                        <a:pt x="15" y="138"/>
                        <a:pt x="42" y="155"/>
                      </a:cubicBezTo>
                      <a:cubicBezTo>
                        <a:pt x="34" y="197"/>
                        <a:pt x="34" y="197"/>
                        <a:pt x="34" y="197"/>
                      </a:cubicBezTo>
                      <a:cubicBezTo>
                        <a:pt x="27" y="231"/>
                        <a:pt x="27" y="231"/>
                        <a:pt x="27" y="231"/>
                      </a:cubicBezTo>
                      <a:cubicBezTo>
                        <a:pt x="25" y="240"/>
                        <a:pt x="25" y="240"/>
                        <a:pt x="25" y="240"/>
                      </a:cubicBezTo>
                      <a:cubicBezTo>
                        <a:pt x="31" y="233"/>
                        <a:pt x="31" y="233"/>
                        <a:pt x="31" y="233"/>
                      </a:cubicBezTo>
                      <a:cubicBezTo>
                        <a:pt x="55" y="207"/>
                        <a:pt x="55" y="207"/>
                        <a:pt x="55" y="207"/>
                      </a:cubicBezTo>
                      <a:cubicBezTo>
                        <a:pt x="87" y="173"/>
                        <a:pt x="87" y="173"/>
                        <a:pt x="87" y="173"/>
                      </a:cubicBezTo>
                      <a:cubicBezTo>
                        <a:pt x="100" y="176"/>
                        <a:pt x="113" y="178"/>
                        <a:pt x="127" y="178"/>
                      </a:cubicBezTo>
                      <a:cubicBezTo>
                        <a:pt x="160" y="178"/>
                        <a:pt x="192" y="169"/>
                        <a:pt x="215" y="153"/>
                      </a:cubicBezTo>
                      <a:cubicBezTo>
                        <a:pt x="241" y="136"/>
                        <a:pt x="255" y="113"/>
                        <a:pt x="255" y="89"/>
                      </a:cubicBezTo>
                      <a:cubicBezTo>
                        <a:pt x="255" y="64"/>
                        <a:pt x="241" y="41"/>
                        <a:pt x="215" y="24"/>
                      </a:cubicBezTo>
                      <a:close/>
                      <a:moveTo>
                        <a:pt x="59" y="149"/>
                      </a:moveTo>
                      <a:cubicBezTo>
                        <a:pt x="59" y="147"/>
                        <a:pt x="59" y="147"/>
                        <a:pt x="59" y="147"/>
                      </a:cubicBezTo>
                      <a:cubicBezTo>
                        <a:pt x="57" y="147"/>
                        <a:pt x="57" y="147"/>
                        <a:pt x="57" y="147"/>
                      </a:cubicBezTo>
                      <a:cubicBezTo>
                        <a:pt x="30" y="132"/>
                        <a:pt x="15" y="111"/>
                        <a:pt x="15" y="89"/>
                      </a:cubicBezTo>
                      <a:cubicBezTo>
                        <a:pt x="15" y="48"/>
                        <a:pt x="65" y="15"/>
                        <a:pt x="127" y="15"/>
                      </a:cubicBezTo>
                      <a:cubicBezTo>
                        <a:pt x="189" y="15"/>
                        <a:pt x="240" y="48"/>
                        <a:pt x="240" y="89"/>
                      </a:cubicBezTo>
                      <a:cubicBezTo>
                        <a:pt x="240" y="129"/>
                        <a:pt x="189" y="163"/>
                        <a:pt x="127" y="163"/>
                      </a:cubicBezTo>
                      <a:cubicBezTo>
                        <a:pt x="112" y="163"/>
                        <a:pt x="97" y="161"/>
                        <a:pt x="83" y="157"/>
                      </a:cubicBezTo>
                      <a:cubicBezTo>
                        <a:pt x="82" y="156"/>
                        <a:pt x="82" y="156"/>
                        <a:pt x="82" y="156"/>
                      </a:cubicBezTo>
                      <a:cubicBezTo>
                        <a:pt x="81" y="158"/>
                        <a:pt x="81" y="158"/>
                        <a:pt x="81" y="158"/>
                      </a:cubicBezTo>
                      <a:cubicBezTo>
                        <a:pt x="50" y="191"/>
                        <a:pt x="50" y="191"/>
                        <a:pt x="50" y="191"/>
                      </a:cubicBezTo>
                      <a:lnTo>
                        <a:pt x="59" y="149"/>
                      </a:lnTo>
                      <a:close/>
                    </a:path>
                  </a:pathLst>
                </a:custGeom>
                <a:grpFill/>
                <a:ln>
                  <a:noFill/>
                </a:ln>
                <a:extLst/>
              </p:spPr>
              <p:txBody>
                <a:bodyPr vert="horz" wrap="square" lIns="93223" tIns="46611" rIns="93223" bIns="46611" numCol="1" anchor="t" anchorCtr="0" compatLnSpc="1">
                  <a:prstTxWarp prst="textNoShape">
                    <a:avLst/>
                  </a:prstTxWarp>
                </a:bodyPr>
                <a:lstStyle/>
                <a:p>
                  <a:pPr defTabSz="932227">
                    <a:defRPr/>
                  </a:pPr>
                  <a:endParaRPr lang="en-US" sz="1428" kern="0">
                    <a:solidFill>
                      <a:srgbClr val="4D4D4D"/>
                    </a:solidFill>
                    <a:ea typeface="MS PGothic" panose="020B0600070205080204" pitchFamily="34" charset="-128"/>
                  </a:endParaRPr>
                </a:p>
              </p:txBody>
            </p:sp>
            <p:sp>
              <p:nvSpPr>
                <p:cNvPr id="61" name="Freeform 169"/>
                <p:cNvSpPr>
                  <a:spLocks/>
                </p:cNvSpPr>
                <p:nvPr/>
              </p:nvSpPr>
              <p:spPr bwMode="auto">
                <a:xfrm>
                  <a:off x="5295080" y="4518768"/>
                  <a:ext cx="168929" cy="167031"/>
                </a:xfrm>
                <a:custGeom>
                  <a:avLst/>
                  <a:gdLst/>
                  <a:ahLst/>
                  <a:cxnLst>
                    <a:cxn ang="0">
                      <a:pos x="203" y="74"/>
                    </a:cxn>
                    <a:cxn ang="0">
                      <a:pos x="170" y="20"/>
                    </a:cxn>
                    <a:cxn ang="0">
                      <a:pos x="98" y="0"/>
                    </a:cxn>
                    <a:cxn ang="0">
                      <a:pos x="95" y="0"/>
                    </a:cxn>
                    <a:cxn ang="0">
                      <a:pos x="95" y="3"/>
                    </a:cxn>
                    <a:cxn ang="0">
                      <a:pos x="96" y="11"/>
                    </a:cxn>
                    <a:cxn ang="0">
                      <a:pos x="96" y="13"/>
                    </a:cxn>
                    <a:cxn ang="0">
                      <a:pos x="99" y="13"/>
                    </a:cxn>
                    <a:cxn ang="0">
                      <a:pos x="190" y="74"/>
                    </a:cxn>
                    <a:cxn ang="0">
                      <a:pos x="155" y="121"/>
                    </a:cxn>
                    <a:cxn ang="0">
                      <a:pos x="153" y="122"/>
                    </a:cxn>
                    <a:cxn ang="0">
                      <a:pos x="153" y="124"/>
                    </a:cxn>
                    <a:cxn ang="0">
                      <a:pos x="160" y="157"/>
                    </a:cxn>
                    <a:cxn ang="0">
                      <a:pos x="136" y="130"/>
                    </a:cxn>
                    <a:cxn ang="0">
                      <a:pos x="134" y="129"/>
                    </a:cxn>
                    <a:cxn ang="0">
                      <a:pos x="133" y="130"/>
                    </a:cxn>
                    <a:cxn ang="0">
                      <a:pos x="97" y="134"/>
                    </a:cxn>
                    <a:cxn ang="0">
                      <a:pos x="15" y="102"/>
                    </a:cxn>
                    <a:cxn ang="0">
                      <a:pos x="14" y="100"/>
                    </a:cxn>
                    <a:cxn ang="0">
                      <a:pos x="12" y="101"/>
                    </a:cxn>
                    <a:cxn ang="0">
                      <a:pos x="4" y="103"/>
                    </a:cxn>
                    <a:cxn ang="0">
                      <a:pos x="0" y="104"/>
                    </a:cxn>
                    <a:cxn ang="0">
                      <a:pos x="2" y="107"/>
                    </a:cxn>
                    <a:cxn ang="0">
                      <a:pos x="24" y="127"/>
                    </a:cxn>
                    <a:cxn ang="0">
                      <a:pos x="97" y="148"/>
                    </a:cxn>
                    <a:cxn ang="0">
                      <a:pos x="130" y="144"/>
                    </a:cxn>
                    <a:cxn ang="0">
                      <a:pos x="156" y="172"/>
                    </a:cxn>
                    <a:cxn ang="0">
                      <a:pos x="176" y="194"/>
                    </a:cxn>
                    <a:cxn ang="0">
                      <a:pos x="182" y="200"/>
                    </a:cxn>
                    <a:cxn ang="0">
                      <a:pos x="180" y="192"/>
                    </a:cxn>
                    <a:cxn ang="0">
                      <a:pos x="175" y="163"/>
                    </a:cxn>
                    <a:cxn ang="0">
                      <a:pos x="168" y="129"/>
                    </a:cxn>
                    <a:cxn ang="0">
                      <a:pos x="203" y="74"/>
                    </a:cxn>
                  </a:cxnLst>
                  <a:rect l="0" t="0" r="r" b="b"/>
                  <a:pathLst>
                    <a:path w="203" h="200">
                      <a:moveTo>
                        <a:pt x="203" y="74"/>
                      </a:moveTo>
                      <a:cubicBezTo>
                        <a:pt x="203" y="53"/>
                        <a:pt x="191" y="34"/>
                        <a:pt x="170" y="20"/>
                      </a:cubicBezTo>
                      <a:cubicBezTo>
                        <a:pt x="151" y="7"/>
                        <a:pt x="125" y="0"/>
                        <a:pt x="98" y="0"/>
                      </a:cubicBezTo>
                      <a:cubicBezTo>
                        <a:pt x="95" y="0"/>
                        <a:pt x="95" y="0"/>
                        <a:pt x="95" y="0"/>
                      </a:cubicBezTo>
                      <a:cubicBezTo>
                        <a:pt x="95" y="3"/>
                        <a:pt x="95" y="3"/>
                        <a:pt x="95" y="3"/>
                      </a:cubicBezTo>
                      <a:cubicBezTo>
                        <a:pt x="96" y="5"/>
                        <a:pt x="96" y="8"/>
                        <a:pt x="96" y="11"/>
                      </a:cubicBezTo>
                      <a:cubicBezTo>
                        <a:pt x="96" y="13"/>
                        <a:pt x="96" y="13"/>
                        <a:pt x="96" y="13"/>
                      </a:cubicBezTo>
                      <a:cubicBezTo>
                        <a:pt x="99" y="13"/>
                        <a:pt x="99" y="13"/>
                        <a:pt x="99" y="13"/>
                      </a:cubicBezTo>
                      <a:cubicBezTo>
                        <a:pt x="149" y="14"/>
                        <a:pt x="190" y="41"/>
                        <a:pt x="190" y="74"/>
                      </a:cubicBezTo>
                      <a:cubicBezTo>
                        <a:pt x="190" y="92"/>
                        <a:pt x="177" y="110"/>
                        <a:pt x="155" y="121"/>
                      </a:cubicBezTo>
                      <a:cubicBezTo>
                        <a:pt x="153" y="122"/>
                        <a:pt x="153" y="122"/>
                        <a:pt x="153" y="122"/>
                      </a:cubicBezTo>
                      <a:cubicBezTo>
                        <a:pt x="153" y="124"/>
                        <a:pt x="153" y="124"/>
                        <a:pt x="153" y="124"/>
                      </a:cubicBezTo>
                      <a:cubicBezTo>
                        <a:pt x="160" y="157"/>
                        <a:pt x="160" y="157"/>
                        <a:pt x="160" y="157"/>
                      </a:cubicBezTo>
                      <a:cubicBezTo>
                        <a:pt x="136" y="130"/>
                        <a:pt x="136" y="130"/>
                        <a:pt x="136" y="130"/>
                      </a:cubicBezTo>
                      <a:cubicBezTo>
                        <a:pt x="134" y="129"/>
                        <a:pt x="134" y="129"/>
                        <a:pt x="134" y="129"/>
                      </a:cubicBezTo>
                      <a:cubicBezTo>
                        <a:pt x="133" y="130"/>
                        <a:pt x="133" y="130"/>
                        <a:pt x="133" y="130"/>
                      </a:cubicBezTo>
                      <a:cubicBezTo>
                        <a:pt x="122" y="133"/>
                        <a:pt x="109" y="134"/>
                        <a:pt x="97" y="134"/>
                      </a:cubicBezTo>
                      <a:cubicBezTo>
                        <a:pt x="62" y="134"/>
                        <a:pt x="31" y="122"/>
                        <a:pt x="15" y="102"/>
                      </a:cubicBezTo>
                      <a:cubicBezTo>
                        <a:pt x="14" y="100"/>
                        <a:pt x="14" y="100"/>
                        <a:pt x="14" y="100"/>
                      </a:cubicBezTo>
                      <a:cubicBezTo>
                        <a:pt x="12" y="101"/>
                        <a:pt x="12" y="101"/>
                        <a:pt x="12" y="101"/>
                      </a:cubicBezTo>
                      <a:cubicBezTo>
                        <a:pt x="10" y="102"/>
                        <a:pt x="7" y="102"/>
                        <a:pt x="4" y="103"/>
                      </a:cubicBezTo>
                      <a:cubicBezTo>
                        <a:pt x="0" y="104"/>
                        <a:pt x="0" y="104"/>
                        <a:pt x="0" y="104"/>
                      </a:cubicBezTo>
                      <a:cubicBezTo>
                        <a:pt x="2" y="107"/>
                        <a:pt x="2" y="107"/>
                        <a:pt x="2" y="107"/>
                      </a:cubicBezTo>
                      <a:cubicBezTo>
                        <a:pt x="8" y="115"/>
                        <a:pt x="15" y="121"/>
                        <a:pt x="24" y="127"/>
                      </a:cubicBezTo>
                      <a:cubicBezTo>
                        <a:pt x="44" y="141"/>
                        <a:pt x="70" y="148"/>
                        <a:pt x="97" y="148"/>
                      </a:cubicBezTo>
                      <a:cubicBezTo>
                        <a:pt x="108" y="148"/>
                        <a:pt x="119" y="147"/>
                        <a:pt x="130" y="144"/>
                      </a:cubicBezTo>
                      <a:cubicBezTo>
                        <a:pt x="156" y="172"/>
                        <a:pt x="156" y="172"/>
                        <a:pt x="156" y="172"/>
                      </a:cubicBezTo>
                      <a:cubicBezTo>
                        <a:pt x="176" y="194"/>
                        <a:pt x="176" y="194"/>
                        <a:pt x="176" y="194"/>
                      </a:cubicBezTo>
                      <a:cubicBezTo>
                        <a:pt x="182" y="200"/>
                        <a:pt x="182" y="200"/>
                        <a:pt x="182" y="200"/>
                      </a:cubicBezTo>
                      <a:cubicBezTo>
                        <a:pt x="180" y="192"/>
                        <a:pt x="180" y="192"/>
                        <a:pt x="180" y="192"/>
                      </a:cubicBezTo>
                      <a:cubicBezTo>
                        <a:pt x="175" y="163"/>
                        <a:pt x="175" y="163"/>
                        <a:pt x="175" y="163"/>
                      </a:cubicBezTo>
                      <a:cubicBezTo>
                        <a:pt x="168" y="129"/>
                        <a:pt x="168" y="129"/>
                        <a:pt x="168" y="129"/>
                      </a:cubicBezTo>
                      <a:cubicBezTo>
                        <a:pt x="190" y="115"/>
                        <a:pt x="203" y="95"/>
                        <a:pt x="203" y="74"/>
                      </a:cubicBezTo>
                      <a:close/>
                    </a:path>
                  </a:pathLst>
                </a:custGeom>
                <a:grpFill/>
                <a:ln>
                  <a:noFill/>
                </a:ln>
                <a:extLst/>
              </p:spPr>
              <p:txBody>
                <a:bodyPr vert="horz" wrap="square" lIns="93223" tIns="46611" rIns="93223" bIns="46611" numCol="1" anchor="t" anchorCtr="0" compatLnSpc="1">
                  <a:prstTxWarp prst="textNoShape">
                    <a:avLst/>
                  </a:prstTxWarp>
                </a:bodyPr>
                <a:lstStyle/>
                <a:p>
                  <a:pPr defTabSz="932227">
                    <a:defRPr/>
                  </a:pPr>
                  <a:endParaRPr lang="en-US" sz="1428" kern="0">
                    <a:solidFill>
                      <a:srgbClr val="4D4D4D"/>
                    </a:solidFill>
                    <a:ea typeface="MS PGothic" panose="020B0600070205080204" pitchFamily="34" charset="-128"/>
                  </a:endParaRPr>
                </a:p>
              </p:txBody>
            </p:sp>
          </p:grpSp>
        </p:grpSp>
      </p:grpSp>
      <p:grpSp>
        <p:nvGrpSpPr>
          <p:cNvPr id="65" name="Group 64"/>
          <p:cNvGrpSpPr/>
          <p:nvPr/>
        </p:nvGrpSpPr>
        <p:grpSpPr>
          <a:xfrm>
            <a:off x="717528" y="1434739"/>
            <a:ext cx="3267742" cy="3188220"/>
            <a:chOff x="549019" y="1028038"/>
            <a:chExt cx="3269056" cy="3189503"/>
          </a:xfrm>
        </p:grpSpPr>
        <p:sp>
          <p:nvSpPr>
            <p:cNvPr id="66" name="Rectangle 8"/>
            <p:cNvSpPr/>
            <p:nvPr/>
          </p:nvSpPr>
          <p:spPr bwMode="gray">
            <a:xfrm>
              <a:off x="549019" y="1028038"/>
              <a:ext cx="3269056" cy="318950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b" anchorCtr="0" forceAA="0" compatLnSpc="1">
              <a:prstTxWarp prst="textNoShape">
                <a:avLst/>
              </a:prstTxWarp>
              <a:noAutofit/>
            </a:bodyPr>
            <a:lstStyle/>
            <a:p>
              <a:pPr defTabSz="931920" fontAlgn="base">
                <a:spcBef>
                  <a:spcPct val="0"/>
                </a:spcBef>
                <a:spcAft>
                  <a:spcPct val="0"/>
                </a:spcAft>
              </a:pPr>
              <a:r>
                <a:rPr lang="en-US" sz="2447" spc="-51" dirty="0" smtClean="0">
                  <a:solidFill>
                    <a:srgbClr val="FFFFFF"/>
                  </a:solidFill>
                  <a:ea typeface="Segoe UI" pitchFamily="34" charset="0"/>
                  <a:cs typeface="Segoe UI" pitchFamily="34" charset="0"/>
                </a:rPr>
                <a:t>Infrastructure </a:t>
              </a:r>
              <a:r>
                <a:rPr lang="en-US" sz="2447" spc="-51" dirty="0">
                  <a:solidFill>
                    <a:srgbClr val="FFFFFF"/>
                  </a:solidFill>
                  <a:ea typeface="Segoe UI" pitchFamily="34" charset="0"/>
                  <a:cs typeface="Segoe UI" pitchFamily="34" charset="0"/>
                </a:rPr>
                <a:t>and Workloads</a:t>
              </a:r>
            </a:p>
          </p:txBody>
        </p:sp>
        <p:grpSp>
          <p:nvGrpSpPr>
            <p:cNvPr id="67" name="Group 19"/>
            <p:cNvGrpSpPr/>
            <p:nvPr/>
          </p:nvGrpSpPr>
          <p:grpSpPr bwMode="black">
            <a:xfrm>
              <a:off x="1191769" y="1672686"/>
              <a:ext cx="1733234" cy="1355495"/>
              <a:chOff x="3422650" y="3467100"/>
              <a:chExt cx="533400" cy="549275"/>
            </a:xfrm>
            <a:solidFill>
              <a:srgbClr val="FFFFFF"/>
            </a:solidFill>
          </p:grpSpPr>
          <p:sp>
            <p:nvSpPr>
              <p:cNvPr id="68" name="Freeform 82"/>
              <p:cNvSpPr>
                <a:spLocks noEditPoints="1"/>
              </p:cNvSpPr>
              <p:nvPr/>
            </p:nvSpPr>
            <p:spPr bwMode="black">
              <a:xfrm>
                <a:off x="3422650" y="3467100"/>
                <a:ext cx="533400" cy="533400"/>
              </a:xfrm>
              <a:custGeom>
                <a:avLst/>
                <a:gdLst>
                  <a:gd name="T0" fmla="*/ 590 w 2193"/>
                  <a:gd name="T1" fmla="*/ 531 h 2197"/>
                  <a:gd name="T2" fmla="*/ 1140 w 2193"/>
                  <a:gd name="T3" fmla="*/ 364 h 2197"/>
                  <a:gd name="T4" fmla="*/ 1100 w 2193"/>
                  <a:gd name="T5" fmla="*/ 435 h 2197"/>
                  <a:gd name="T6" fmla="*/ 1066 w 2193"/>
                  <a:gd name="T7" fmla="*/ 405 h 2197"/>
                  <a:gd name="T8" fmla="*/ 1025 w 2193"/>
                  <a:gd name="T9" fmla="*/ 503 h 2197"/>
                  <a:gd name="T10" fmla="*/ 951 w 2193"/>
                  <a:gd name="T11" fmla="*/ 405 h 2197"/>
                  <a:gd name="T12" fmla="*/ 992 w 2193"/>
                  <a:gd name="T13" fmla="*/ 503 h 2197"/>
                  <a:gd name="T14" fmla="*/ 877 w 2193"/>
                  <a:gd name="T15" fmla="*/ 364 h 2197"/>
                  <a:gd name="T16" fmla="*/ 917 w 2193"/>
                  <a:gd name="T17" fmla="*/ 544 h 2197"/>
                  <a:gd name="T18" fmla="*/ 802 w 2193"/>
                  <a:gd name="T19" fmla="*/ 435 h 2197"/>
                  <a:gd name="T20" fmla="*/ 802 w 2193"/>
                  <a:gd name="T21" fmla="*/ 544 h 2197"/>
                  <a:gd name="T22" fmla="*/ 768 w 2193"/>
                  <a:gd name="T23" fmla="*/ 435 h 2197"/>
                  <a:gd name="T24" fmla="*/ 727 w 2193"/>
                  <a:gd name="T25" fmla="*/ 503 h 2197"/>
                  <a:gd name="T26" fmla="*/ 693 w 2193"/>
                  <a:gd name="T27" fmla="*/ 476 h 2197"/>
                  <a:gd name="T28" fmla="*/ 655 w 2193"/>
                  <a:gd name="T29" fmla="*/ 282 h 2197"/>
                  <a:gd name="T30" fmla="*/ 655 w 2193"/>
                  <a:gd name="T31" fmla="*/ 282 h 2197"/>
                  <a:gd name="T32" fmla="*/ 1140 w 2193"/>
                  <a:gd name="T33" fmla="*/ 92 h 2197"/>
                  <a:gd name="T34" fmla="*/ 1100 w 2193"/>
                  <a:gd name="T35" fmla="*/ 191 h 2197"/>
                  <a:gd name="T36" fmla="*/ 1025 w 2193"/>
                  <a:gd name="T37" fmla="*/ 92 h 2197"/>
                  <a:gd name="T38" fmla="*/ 1066 w 2193"/>
                  <a:gd name="T39" fmla="*/ 191 h 2197"/>
                  <a:gd name="T40" fmla="*/ 951 w 2193"/>
                  <a:gd name="T41" fmla="*/ 52 h 2197"/>
                  <a:gd name="T42" fmla="*/ 992 w 2193"/>
                  <a:gd name="T43" fmla="*/ 231 h 2197"/>
                  <a:gd name="T44" fmla="*/ 877 w 2193"/>
                  <a:gd name="T45" fmla="*/ 123 h 2197"/>
                  <a:gd name="T46" fmla="*/ 877 w 2193"/>
                  <a:gd name="T47" fmla="*/ 231 h 2197"/>
                  <a:gd name="T48" fmla="*/ 842 w 2193"/>
                  <a:gd name="T49" fmla="*/ 123 h 2197"/>
                  <a:gd name="T50" fmla="*/ 802 w 2193"/>
                  <a:gd name="T51" fmla="*/ 191 h 2197"/>
                  <a:gd name="T52" fmla="*/ 768 w 2193"/>
                  <a:gd name="T53" fmla="*/ 163 h 2197"/>
                  <a:gd name="T54" fmla="*/ 653 w 2193"/>
                  <a:gd name="T55" fmla="*/ 52 h 2197"/>
                  <a:gd name="T56" fmla="*/ 653 w 2193"/>
                  <a:gd name="T57" fmla="*/ 163 h 2197"/>
                  <a:gd name="T58" fmla="*/ 1315 w 2193"/>
                  <a:gd name="T59" fmla="*/ 2023 h 2197"/>
                  <a:gd name="T60" fmla="*/ 1444 w 2193"/>
                  <a:gd name="T61" fmla="*/ 2179 h 2197"/>
                  <a:gd name="T62" fmla="*/ 1597 w 2193"/>
                  <a:gd name="T63" fmla="*/ 1488 h 2197"/>
                  <a:gd name="T64" fmla="*/ 2182 w 2193"/>
                  <a:gd name="T65" fmla="*/ 1590 h 2197"/>
                  <a:gd name="T66" fmla="*/ 925 w 2193"/>
                  <a:gd name="T67" fmla="*/ 1617 h 2197"/>
                  <a:gd name="T68" fmla="*/ 1137 w 2193"/>
                  <a:gd name="T69" fmla="*/ 1617 h 2197"/>
                  <a:gd name="T70" fmla="*/ 2090 w 2193"/>
                  <a:gd name="T71" fmla="*/ 1142 h 2197"/>
                  <a:gd name="T72" fmla="*/ 1538 w 2193"/>
                  <a:gd name="T73" fmla="*/ 908 h 2197"/>
                  <a:gd name="T74" fmla="*/ 1043 w 2193"/>
                  <a:gd name="T75" fmla="*/ 908 h 2197"/>
                  <a:gd name="T76" fmla="*/ 103 w 2193"/>
                  <a:gd name="T77" fmla="*/ 1377 h 2197"/>
                  <a:gd name="T78" fmla="*/ 1675 w 2193"/>
                  <a:gd name="T79" fmla="*/ 1407 h 2197"/>
                  <a:gd name="T80" fmla="*/ 1268 w 2193"/>
                  <a:gd name="T81" fmla="*/ 1660 h 2197"/>
                  <a:gd name="T82" fmla="*/ 1268 w 2193"/>
                  <a:gd name="T83" fmla="*/ 1660 h 2197"/>
                  <a:gd name="T84" fmla="*/ 1140 w 2193"/>
                  <a:gd name="T85" fmla="*/ 788 h 2197"/>
                  <a:gd name="T86" fmla="*/ 1025 w 2193"/>
                  <a:gd name="T87" fmla="*/ 677 h 2197"/>
                  <a:gd name="T88" fmla="*/ 1025 w 2193"/>
                  <a:gd name="T89" fmla="*/ 788 h 2197"/>
                  <a:gd name="T90" fmla="*/ 653 w 2193"/>
                  <a:gd name="T91" fmla="*/ 788 h 2197"/>
                  <a:gd name="T92" fmla="*/ 693 w 2193"/>
                  <a:gd name="T93" fmla="*/ 717 h 2197"/>
                  <a:gd name="T94" fmla="*/ 727 w 2193"/>
                  <a:gd name="T95" fmla="*/ 748 h 2197"/>
                  <a:gd name="T96" fmla="*/ 842 w 2193"/>
                  <a:gd name="T97" fmla="*/ 856 h 2197"/>
                  <a:gd name="T98" fmla="*/ 842 w 2193"/>
                  <a:gd name="T99" fmla="*/ 748 h 2197"/>
                  <a:gd name="T100" fmla="*/ 877 w 2193"/>
                  <a:gd name="T101" fmla="*/ 856 h 2197"/>
                  <a:gd name="T102" fmla="*/ 917 w 2193"/>
                  <a:gd name="T103" fmla="*/ 788 h 2197"/>
                  <a:gd name="T104" fmla="*/ 951 w 2193"/>
                  <a:gd name="T105" fmla="*/ 816 h 2197"/>
                  <a:gd name="T106" fmla="*/ 992 w 2193"/>
                  <a:gd name="T107" fmla="*/ 717 h 2197"/>
                  <a:gd name="T108" fmla="*/ 1066 w 2193"/>
                  <a:gd name="T109" fmla="*/ 856 h 2197"/>
                  <a:gd name="T110" fmla="*/ 176 w 2193"/>
                  <a:gd name="T111" fmla="*/ 1407 h 2197"/>
                  <a:gd name="T112" fmla="*/ 0 w 2193"/>
                  <a:gd name="T113" fmla="*/ 1622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93" h="2197">
                    <a:moveTo>
                      <a:pt x="655" y="595"/>
                    </a:moveTo>
                    <a:cubicBezTo>
                      <a:pt x="1538" y="595"/>
                      <a:pt x="1538" y="595"/>
                      <a:pt x="1538" y="595"/>
                    </a:cubicBezTo>
                    <a:cubicBezTo>
                      <a:pt x="1574" y="595"/>
                      <a:pt x="1603" y="566"/>
                      <a:pt x="1603" y="531"/>
                    </a:cubicBezTo>
                    <a:cubicBezTo>
                      <a:pt x="1603" y="377"/>
                      <a:pt x="1603" y="377"/>
                      <a:pt x="1603" y="377"/>
                    </a:cubicBezTo>
                    <a:cubicBezTo>
                      <a:pt x="1603" y="342"/>
                      <a:pt x="1574" y="313"/>
                      <a:pt x="1538" y="313"/>
                    </a:cubicBezTo>
                    <a:cubicBezTo>
                      <a:pt x="655" y="313"/>
                      <a:pt x="655" y="313"/>
                      <a:pt x="655" y="313"/>
                    </a:cubicBezTo>
                    <a:cubicBezTo>
                      <a:pt x="619" y="313"/>
                      <a:pt x="590" y="342"/>
                      <a:pt x="590" y="377"/>
                    </a:cubicBezTo>
                    <a:cubicBezTo>
                      <a:pt x="590" y="531"/>
                      <a:pt x="590" y="531"/>
                      <a:pt x="590" y="531"/>
                    </a:cubicBezTo>
                    <a:cubicBezTo>
                      <a:pt x="590" y="566"/>
                      <a:pt x="619" y="595"/>
                      <a:pt x="655" y="595"/>
                    </a:cubicBezTo>
                    <a:close/>
                    <a:moveTo>
                      <a:pt x="1464" y="403"/>
                    </a:moveTo>
                    <a:cubicBezTo>
                      <a:pt x="1492" y="403"/>
                      <a:pt x="1515" y="426"/>
                      <a:pt x="1515" y="454"/>
                    </a:cubicBezTo>
                    <a:cubicBezTo>
                      <a:pt x="1515" y="482"/>
                      <a:pt x="1492" y="505"/>
                      <a:pt x="1464" y="505"/>
                    </a:cubicBezTo>
                    <a:cubicBezTo>
                      <a:pt x="1436" y="505"/>
                      <a:pt x="1413" y="482"/>
                      <a:pt x="1413" y="454"/>
                    </a:cubicBezTo>
                    <a:cubicBezTo>
                      <a:pt x="1413" y="426"/>
                      <a:pt x="1436" y="403"/>
                      <a:pt x="1464" y="403"/>
                    </a:cubicBezTo>
                    <a:close/>
                    <a:moveTo>
                      <a:pt x="1100" y="364"/>
                    </a:moveTo>
                    <a:cubicBezTo>
                      <a:pt x="1140" y="364"/>
                      <a:pt x="1140" y="364"/>
                      <a:pt x="1140" y="364"/>
                    </a:cubicBezTo>
                    <a:cubicBezTo>
                      <a:pt x="1140" y="405"/>
                      <a:pt x="1140" y="405"/>
                      <a:pt x="1140" y="405"/>
                    </a:cubicBezTo>
                    <a:cubicBezTo>
                      <a:pt x="1100" y="405"/>
                      <a:pt x="1100" y="405"/>
                      <a:pt x="1100" y="405"/>
                    </a:cubicBezTo>
                    <a:lnTo>
                      <a:pt x="1100" y="364"/>
                    </a:lnTo>
                    <a:close/>
                    <a:moveTo>
                      <a:pt x="1100" y="435"/>
                    </a:moveTo>
                    <a:cubicBezTo>
                      <a:pt x="1140" y="435"/>
                      <a:pt x="1140" y="435"/>
                      <a:pt x="1140" y="435"/>
                    </a:cubicBezTo>
                    <a:cubicBezTo>
                      <a:pt x="1140" y="476"/>
                      <a:pt x="1140" y="476"/>
                      <a:pt x="1140" y="476"/>
                    </a:cubicBezTo>
                    <a:cubicBezTo>
                      <a:pt x="1100" y="476"/>
                      <a:pt x="1100" y="476"/>
                      <a:pt x="1100" y="476"/>
                    </a:cubicBezTo>
                    <a:lnTo>
                      <a:pt x="1100" y="435"/>
                    </a:lnTo>
                    <a:close/>
                    <a:moveTo>
                      <a:pt x="1100" y="503"/>
                    </a:moveTo>
                    <a:cubicBezTo>
                      <a:pt x="1140" y="503"/>
                      <a:pt x="1140" y="503"/>
                      <a:pt x="1140" y="503"/>
                    </a:cubicBezTo>
                    <a:cubicBezTo>
                      <a:pt x="1140" y="544"/>
                      <a:pt x="1140" y="544"/>
                      <a:pt x="1140" y="544"/>
                    </a:cubicBezTo>
                    <a:cubicBezTo>
                      <a:pt x="1100" y="544"/>
                      <a:pt x="1100" y="544"/>
                      <a:pt x="1100" y="544"/>
                    </a:cubicBezTo>
                    <a:lnTo>
                      <a:pt x="1100" y="503"/>
                    </a:lnTo>
                    <a:close/>
                    <a:moveTo>
                      <a:pt x="1025" y="364"/>
                    </a:moveTo>
                    <a:cubicBezTo>
                      <a:pt x="1066" y="364"/>
                      <a:pt x="1066" y="364"/>
                      <a:pt x="1066" y="364"/>
                    </a:cubicBezTo>
                    <a:cubicBezTo>
                      <a:pt x="1066" y="405"/>
                      <a:pt x="1066" y="405"/>
                      <a:pt x="1066" y="405"/>
                    </a:cubicBezTo>
                    <a:cubicBezTo>
                      <a:pt x="1025" y="405"/>
                      <a:pt x="1025" y="405"/>
                      <a:pt x="1025" y="405"/>
                    </a:cubicBezTo>
                    <a:lnTo>
                      <a:pt x="1025" y="364"/>
                    </a:lnTo>
                    <a:close/>
                    <a:moveTo>
                      <a:pt x="1025" y="435"/>
                    </a:moveTo>
                    <a:cubicBezTo>
                      <a:pt x="1066" y="435"/>
                      <a:pt x="1066" y="435"/>
                      <a:pt x="1066" y="435"/>
                    </a:cubicBezTo>
                    <a:cubicBezTo>
                      <a:pt x="1066" y="476"/>
                      <a:pt x="1066" y="476"/>
                      <a:pt x="1066" y="476"/>
                    </a:cubicBezTo>
                    <a:cubicBezTo>
                      <a:pt x="1025" y="476"/>
                      <a:pt x="1025" y="476"/>
                      <a:pt x="1025" y="476"/>
                    </a:cubicBezTo>
                    <a:lnTo>
                      <a:pt x="1025" y="435"/>
                    </a:lnTo>
                    <a:close/>
                    <a:moveTo>
                      <a:pt x="1025" y="503"/>
                    </a:moveTo>
                    <a:cubicBezTo>
                      <a:pt x="1066" y="503"/>
                      <a:pt x="1066" y="503"/>
                      <a:pt x="1066" y="503"/>
                    </a:cubicBezTo>
                    <a:cubicBezTo>
                      <a:pt x="1066" y="544"/>
                      <a:pt x="1066" y="544"/>
                      <a:pt x="1066" y="544"/>
                    </a:cubicBezTo>
                    <a:cubicBezTo>
                      <a:pt x="1025" y="544"/>
                      <a:pt x="1025" y="544"/>
                      <a:pt x="1025" y="544"/>
                    </a:cubicBezTo>
                    <a:lnTo>
                      <a:pt x="1025" y="503"/>
                    </a:lnTo>
                    <a:close/>
                    <a:moveTo>
                      <a:pt x="951" y="364"/>
                    </a:moveTo>
                    <a:cubicBezTo>
                      <a:pt x="992" y="364"/>
                      <a:pt x="992" y="364"/>
                      <a:pt x="992" y="364"/>
                    </a:cubicBezTo>
                    <a:cubicBezTo>
                      <a:pt x="992" y="405"/>
                      <a:pt x="992" y="405"/>
                      <a:pt x="992" y="405"/>
                    </a:cubicBezTo>
                    <a:cubicBezTo>
                      <a:pt x="951" y="405"/>
                      <a:pt x="951" y="405"/>
                      <a:pt x="951" y="405"/>
                    </a:cubicBezTo>
                    <a:lnTo>
                      <a:pt x="951" y="364"/>
                    </a:lnTo>
                    <a:close/>
                    <a:moveTo>
                      <a:pt x="951" y="435"/>
                    </a:moveTo>
                    <a:cubicBezTo>
                      <a:pt x="992" y="435"/>
                      <a:pt x="992" y="435"/>
                      <a:pt x="992" y="435"/>
                    </a:cubicBezTo>
                    <a:cubicBezTo>
                      <a:pt x="992" y="476"/>
                      <a:pt x="992" y="476"/>
                      <a:pt x="992" y="476"/>
                    </a:cubicBezTo>
                    <a:cubicBezTo>
                      <a:pt x="951" y="476"/>
                      <a:pt x="951" y="476"/>
                      <a:pt x="951" y="476"/>
                    </a:cubicBezTo>
                    <a:lnTo>
                      <a:pt x="951" y="435"/>
                    </a:lnTo>
                    <a:close/>
                    <a:moveTo>
                      <a:pt x="951" y="503"/>
                    </a:moveTo>
                    <a:cubicBezTo>
                      <a:pt x="992" y="503"/>
                      <a:pt x="992" y="503"/>
                      <a:pt x="992" y="503"/>
                    </a:cubicBezTo>
                    <a:cubicBezTo>
                      <a:pt x="992" y="544"/>
                      <a:pt x="992" y="544"/>
                      <a:pt x="992" y="544"/>
                    </a:cubicBezTo>
                    <a:cubicBezTo>
                      <a:pt x="951" y="544"/>
                      <a:pt x="951" y="544"/>
                      <a:pt x="951" y="544"/>
                    </a:cubicBezTo>
                    <a:lnTo>
                      <a:pt x="951" y="503"/>
                    </a:lnTo>
                    <a:close/>
                    <a:moveTo>
                      <a:pt x="877" y="364"/>
                    </a:moveTo>
                    <a:cubicBezTo>
                      <a:pt x="917" y="364"/>
                      <a:pt x="917" y="364"/>
                      <a:pt x="917" y="364"/>
                    </a:cubicBezTo>
                    <a:cubicBezTo>
                      <a:pt x="917" y="405"/>
                      <a:pt x="917" y="405"/>
                      <a:pt x="917" y="405"/>
                    </a:cubicBezTo>
                    <a:cubicBezTo>
                      <a:pt x="877" y="405"/>
                      <a:pt x="877" y="405"/>
                      <a:pt x="877" y="405"/>
                    </a:cubicBezTo>
                    <a:lnTo>
                      <a:pt x="877" y="364"/>
                    </a:lnTo>
                    <a:close/>
                    <a:moveTo>
                      <a:pt x="877" y="435"/>
                    </a:moveTo>
                    <a:cubicBezTo>
                      <a:pt x="917" y="435"/>
                      <a:pt x="917" y="435"/>
                      <a:pt x="917" y="435"/>
                    </a:cubicBezTo>
                    <a:cubicBezTo>
                      <a:pt x="917" y="476"/>
                      <a:pt x="917" y="476"/>
                      <a:pt x="917" y="476"/>
                    </a:cubicBezTo>
                    <a:cubicBezTo>
                      <a:pt x="877" y="476"/>
                      <a:pt x="877" y="476"/>
                      <a:pt x="877" y="476"/>
                    </a:cubicBezTo>
                    <a:lnTo>
                      <a:pt x="877" y="435"/>
                    </a:lnTo>
                    <a:close/>
                    <a:moveTo>
                      <a:pt x="877" y="503"/>
                    </a:moveTo>
                    <a:cubicBezTo>
                      <a:pt x="917" y="503"/>
                      <a:pt x="917" y="503"/>
                      <a:pt x="917" y="503"/>
                    </a:cubicBezTo>
                    <a:cubicBezTo>
                      <a:pt x="917" y="544"/>
                      <a:pt x="917" y="544"/>
                      <a:pt x="917" y="544"/>
                    </a:cubicBezTo>
                    <a:cubicBezTo>
                      <a:pt x="877" y="544"/>
                      <a:pt x="877" y="544"/>
                      <a:pt x="877" y="544"/>
                    </a:cubicBezTo>
                    <a:lnTo>
                      <a:pt x="877" y="503"/>
                    </a:lnTo>
                    <a:close/>
                    <a:moveTo>
                      <a:pt x="802" y="364"/>
                    </a:moveTo>
                    <a:cubicBezTo>
                      <a:pt x="842" y="364"/>
                      <a:pt x="842" y="364"/>
                      <a:pt x="842" y="364"/>
                    </a:cubicBezTo>
                    <a:cubicBezTo>
                      <a:pt x="842" y="405"/>
                      <a:pt x="842" y="405"/>
                      <a:pt x="842" y="405"/>
                    </a:cubicBezTo>
                    <a:cubicBezTo>
                      <a:pt x="802" y="405"/>
                      <a:pt x="802" y="405"/>
                      <a:pt x="802" y="405"/>
                    </a:cubicBezTo>
                    <a:lnTo>
                      <a:pt x="802" y="364"/>
                    </a:lnTo>
                    <a:close/>
                    <a:moveTo>
                      <a:pt x="802" y="435"/>
                    </a:moveTo>
                    <a:cubicBezTo>
                      <a:pt x="842" y="435"/>
                      <a:pt x="842" y="435"/>
                      <a:pt x="842" y="435"/>
                    </a:cubicBezTo>
                    <a:cubicBezTo>
                      <a:pt x="842" y="476"/>
                      <a:pt x="842" y="476"/>
                      <a:pt x="842" y="476"/>
                    </a:cubicBezTo>
                    <a:cubicBezTo>
                      <a:pt x="802" y="476"/>
                      <a:pt x="802" y="476"/>
                      <a:pt x="802" y="476"/>
                    </a:cubicBezTo>
                    <a:lnTo>
                      <a:pt x="802" y="435"/>
                    </a:lnTo>
                    <a:close/>
                    <a:moveTo>
                      <a:pt x="802" y="503"/>
                    </a:moveTo>
                    <a:cubicBezTo>
                      <a:pt x="842" y="503"/>
                      <a:pt x="842" y="503"/>
                      <a:pt x="842" y="503"/>
                    </a:cubicBezTo>
                    <a:cubicBezTo>
                      <a:pt x="842" y="544"/>
                      <a:pt x="842" y="544"/>
                      <a:pt x="842" y="544"/>
                    </a:cubicBezTo>
                    <a:cubicBezTo>
                      <a:pt x="802" y="544"/>
                      <a:pt x="802" y="544"/>
                      <a:pt x="802" y="544"/>
                    </a:cubicBezTo>
                    <a:lnTo>
                      <a:pt x="802" y="503"/>
                    </a:lnTo>
                    <a:close/>
                    <a:moveTo>
                      <a:pt x="727" y="364"/>
                    </a:moveTo>
                    <a:cubicBezTo>
                      <a:pt x="768" y="364"/>
                      <a:pt x="768" y="364"/>
                      <a:pt x="768" y="364"/>
                    </a:cubicBezTo>
                    <a:cubicBezTo>
                      <a:pt x="768" y="405"/>
                      <a:pt x="768" y="405"/>
                      <a:pt x="768" y="405"/>
                    </a:cubicBezTo>
                    <a:cubicBezTo>
                      <a:pt x="727" y="405"/>
                      <a:pt x="727" y="405"/>
                      <a:pt x="727" y="405"/>
                    </a:cubicBezTo>
                    <a:lnTo>
                      <a:pt x="727" y="364"/>
                    </a:lnTo>
                    <a:close/>
                    <a:moveTo>
                      <a:pt x="727" y="435"/>
                    </a:moveTo>
                    <a:cubicBezTo>
                      <a:pt x="768" y="435"/>
                      <a:pt x="768" y="435"/>
                      <a:pt x="768" y="435"/>
                    </a:cubicBezTo>
                    <a:cubicBezTo>
                      <a:pt x="768" y="476"/>
                      <a:pt x="768" y="476"/>
                      <a:pt x="768" y="476"/>
                    </a:cubicBezTo>
                    <a:cubicBezTo>
                      <a:pt x="727" y="476"/>
                      <a:pt x="727" y="476"/>
                      <a:pt x="727" y="476"/>
                    </a:cubicBezTo>
                    <a:lnTo>
                      <a:pt x="727" y="435"/>
                    </a:lnTo>
                    <a:close/>
                    <a:moveTo>
                      <a:pt x="727" y="503"/>
                    </a:moveTo>
                    <a:cubicBezTo>
                      <a:pt x="768" y="503"/>
                      <a:pt x="768" y="503"/>
                      <a:pt x="768" y="503"/>
                    </a:cubicBezTo>
                    <a:cubicBezTo>
                      <a:pt x="768" y="544"/>
                      <a:pt x="768" y="544"/>
                      <a:pt x="768" y="544"/>
                    </a:cubicBezTo>
                    <a:cubicBezTo>
                      <a:pt x="727" y="544"/>
                      <a:pt x="727" y="544"/>
                      <a:pt x="727" y="544"/>
                    </a:cubicBezTo>
                    <a:lnTo>
                      <a:pt x="727" y="503"/>
                    </a:lnTo>
                    <a:close/>
                    <a:moveTo>
                      <a:pt x="653" y="364"/>
                    </a:moveTo>
                    <a:cubicBezTo>
                      <a:pt x="693" y="364"/>
                      <a:pt x="693" y="364"/>
                      <a:pt x="693" y="364"/>
                    </a:cubicBezTo>
                    <a:cubicBezTo>
                      <a:pt x="693" y="405"/>
                      <a:pt x="693" y="405"/>
                      <a:pt x="693" y="405"/>
                    </a:cubicBezTo>
                    <a:cubicBezTo>
                      <a:pt x="653" y="405"/>
                      <a:pt x="653" y="405"/>
                      <a:pt x="653" y="405"/>
                    </a:cubicBezTo>
                    <a:lnTo>
                      <a:pt x="653" y="364"/>
                    </a:lnTo>
                    <a:close/>
                    <a:moveTo>
                      <a:pt x="653" y="435"/>
                    </a:moveTo>
                    <a:cubicBezTo>
                      <a:pt x="693" y="435"/>
                      <a:pt x="693" y="435"/>
                      <a:pt x="693" y="435"/>
                    </a:cubicBezTo>
                    <a:cubicBezTo>
                      <a:pt x="693" y="476"/>
                      <a:pt x="693" y="476"/>
                      <a:pt x="693" y="476"/>
                    </a:cubicBezTo>
                    <a:cubicBezTo>
                      <a:pt x="653" y="476"/>
                      <a:pt x="653" y="476"/>
                      <a:pt x="653" y="476"/>
                    </a:cubicBezTo>
                    <a:lnTo>
                      <a:pt x="653" y="435"/>
                    </a:lnTo>
                    <a:close/>
                    <a:moveTo>
                      <a:pt x="653" y="503"/>
                    </a:moveTo>
                    <a:cubicBezTo>
                      <a:pt x="693" y="503"/>
                      <a:pt x="693" y="503"/>
                      <a:pt x="693" y="503"/>
                    </a:cubicBezTo>
                    <a:cubicBezTo>
                      <a:pt x="693" y="544"/>
                      <a:pt x="693" y="544"/>
                      <a:pt x="693" y="544"/>
                    </a:cubicBezTo>
                    <a:cubicBezTo>
                      <a:pt x="653" y="544"/>
                      <a:pt x="653" y="544"/>
                      <a:pt x="653" y="544"/>
                    </a:cubicBezTo>
                    <a:lnTo>
                      <a:pt x="653" y="503"/>
                    </a:lnTo>
                    <a:close/>
                    <a:moveTo>
                      <a:pt x="655" y="282"/>
                    </a:moveTo>
                    <a:cubicBezTo>
                      <a:pt x="1538" y="282"/>
                      <a:pt x="1538" y="282"/>
                      <a:pt x="1538" y="282"/>
                    </a:cubicBezTo>
                    <a:cubicBezTo>
                      <a:pt x="1574" y="282"/>
                      <a:pt x="1603" y="254"/>
                      <a:pt x="1603" y="218"/>
                    </a:cubicBezTo>
                    <a:cubicBezTo>
                      <a:pt x="1603" y="65"/>
                      <a:pt x="1603" y="65"/>
                      <a:pt x="1603" y="65"/>
                    </a:cubicBezTo>
                    <a:cubicBezTo>
                      <a:pt x="1603" y="29"/>
                      <a:pt x="1574" y="0"/>
                      <a:pt x="1538" y="0"/>
                    </a:cubicBezTo>
                    <a:cubicBezTo>
                      <a:pt x="655" y="0"/>
                      <a:pt x="655" y="0"/>
                      <a:pt x="655" y="0"/>
                    </a:cubicBezTo>
                    <a:cubicBezTo>
                      <a:pt x="619" y="0"/>
                      <a:pt x="590" y="29"/>
                      <a:pt x="590" y="65"/>
                    </a:cubicBezTo>
                    <a:cubicBezTo>
                      <a:pt x="590" y="218"/>
                      <a:pt x="590" y="218"/>
                      <a:pt x="590" y="218"/>
                    </a:cubicBezTo>
                    <a:cubicBezTo>
                      <a:pt x="590" y="254"/>
                      <a:pt x="619" y="282"/>
                      <a:pt x="655" y="282"/>
                    </a:cubicBezTo>
                    <a:close/>
                    <a:moveTo>
                      <a:pt x="1464" y="90"/>
                    </a:moveTo>
                    <a:cubicBezTo>
                      <a:pt x="1492" y="90"/>
                      <a:pt x="1515" y="113"/>
                      <a:pt x="1515" y="141"/>
                    </a:cubicBezTo>
                    <a:cubicBezTo>
                      <a:pt x="1515" y="170"/>
                      <a:pt x="1492" y="192"/>
                      <a:pt x="1464" y="192"/>
                    </a:cubicBezTo>
                    <a:cubicBezTo>
                      <a:pt x="1436" y="192"/>
                      <a:pt x="1413" y="170"/>
                      <a:pt x="1413" y="141"/>
                    </a:cubicBezTo>
                    <a:cubicBezTo>
                      <a:pt x="1413" y="113"/>
                      <a:pt x="1436" y="90"/>
                      <a:pt x="1464" y="90"/>
                    </a:cubicBezTo>
                    <a:close/>
                    <a:moveTo>
                      <a:pt x="1100" y="52"/>
                    </a:moveTo>
                    <a:cubicBezTo>
                      <a:pt x="1140" y="52"/>
                      <a:pt x="1140" y="52"/>
                      <a:pt x="1140" y="52"/>
                    </a:cubicBezTo>
                    <a:cubicBezTo>
                      <a:pt x="1140" y="92"/>
                      <a:pt x="1140" y="92"/>
                      <a:pt x="1140" y="92"/>
                    </a:cubicBezTo>
                    <a:cubicBezTo>
                      <a:pt x="1100" y="92"/>
                      <a:pt x="1100" y="92"/>
                      <a:pt x="1100" y="92"/>
                    </a:cubicBezTo>
                    <a:lnTo>
                      <a:pt x="1100" y="52"/>
                    </a:lnTo>
                    <a:close/>
                    <a:moveTo>
                      <a:pt x="1100" y="123"/>
                    </a:moveTo>
                    <a:cubicBezTo>
                      <a:pt x="1140" y="123"/>
                      <a:pt x="1140" y="123"/>
                      <a:pt x="1140" y="123"/>
                    </a:cubicBezTo>
                    <a:cubicBezTo>
                      <a:pt x="1140" y="163"/>
                      <a:pt x="1140" y="163"/>
                      <a:pt x="1140" y="163"/>
                    </a:cubicBezTo>
                    <a:cubicBezTo>
                      <a:pt x="1100" y="163"/>
                      <a:pt x="1100" y="163"/>
                      <a:pt x="1100" y="163"/>
                    </a:cubicBezTo>
                    <a:lnTo>
                      <a:pt x="1100" y="123"/>
                    </a:lnTo>
                    <a:close/>
                    <a:moveTo>
                      <a:pt x="1100" y="191"/>
                    </a:moveTo>
                    <a:cubicBezTo>
                      <a:pt x="1140" y="191"/>
                      <a:pt x="1140" y="191"/>
                      <a:pt x="1140" y="191"/>
                    </a:cubicBezTo>
                    <a:cubicBezTo>
                      <a:pt x="1140" y="231"/>
                      <a:pt x="1140" y="231"/>
                      <a:pt x="1140" y="231"/>
                    </a:cubicBezTo>
                    <a:cubicBezTo>
                      <a:pt x="1100" y="231"/>
                      <a:pt x="1100" y="231"/>
                      <a:pt x="1100" y="231"/>
                    </a:cubicBezTo>
                    <a:lnTo>
                      <a:pt x="1100" y="191"/>
                    </a:lnTo>
                    <a:close/>
                    <a:moveTo>
                      <a:pt x="1025" y="52"/>
                    </a:moveTo>
                    <a:cubicBezTo>
                      <a:pt x="1066" y="52"/>
                      <a:pt x="1066" y="52"/>
                      <a:pt x="1066" y="52"/>
                    </a:cubicBezTo>
                    <a:cubicBezTo>
                      <a:pt x="1066" y="92"/>
                      <a:pt x="1066" y="92"/>
                      <a:pt x="1066" y="92"/>
                    </a:cubicBezTo>
                    <a:cubicBezTo>
                      <a:pt x="1025" y="92"/>
                      <a:pt x="1025" y="92"/>
                      <a:pt x="1025" y="92"/>
                    </a:cubicBezTo>
                    <a:lnTo>
                      <a:pt x="1025" y="52"/>
                    </a:lnTo>
                    <a:close/>
                    <a:moveTo>
                      <a:pt x="1025" y="123"/>
                    </a:moveTo>
                    <a:cubicBezTo>
                      <a:pt x="1066" y="123"/>
                      <a:pt x="1066" y="123"/>
                      <a:pt x="1066" y="123"/>
                    </a:cubicBezTo>
                    <a:cubicBezTo>
                      <a:pt x="1066" y="163"/>
                      <a:pt x="1066" y="163"/>
                      <a:pt x="1066" y="163"/>
                    </a:cubicBezTo>
                    <a:cubicBezTo>
                      <a:pt x="1025" y="163"/>
                      <a:pt x="1025" y="163"/>
                      <a:pt x="1025" y="163"/>
                    </a:cubicBezTo>
                    <a:lnTo>
                      <a:pt x="1025" y="123"/>
                    </a:lnTo>
                    <a:close/>
                    <a:moveTo>
                      <a:pt x="1025" y="191"/>
                    </a:moveTo>
                    <a:cubicBezTo>
                      <a:pt x="1066" y="191"/>
                      <a:pt x="1066" y="191"/>
                      <a:pt x="1066" y="191"/>
                    </a:cubicBezTo>
                    <a:cubicBezTo>
                      <a:pt x="1066" y="231"/>
                      <a:pt x="1066" y="231"/>
                      <a:pt x="1066" y="231"/>
                    </a:cubicBezTo>
                    <a:cubicBezTo>
                      <a:pt x="1025" y="231"/>
                      <a:pt x="1025" y="231"/>
                      <a:pt x="1025" y="231"/>
                    </a:cubicBezTo>
                    <a:lnTo>
                      <a:pt x="1025" y="191"/>
                    </a:lnTo>
                    <a:close/>
                    <a:moveTo>
                      <a:pt x="951" y="52"/>
                    </a:moveTo>
                    <a:cubicBezTo>
                      <a:pt x="992" y="52"/>
                      <a:pt x="992" y="52"/>
                      <a:pt x="992" y="52"/>
                    </a:cubicBezTo>
                    <a:cubicBezTo>
                      <a:pt x="992" y="92"/>
                      <a:pt x="992" y="92"/>
                      <a:pt x="992" y="92"/>
                    </a:cubicBezTo>
                    <a:cubicBezTo>
                      <a:pt x="951" y="92"/>
                      <a:pt x="951" y="92"/>
                      <a:pt x="951" y="92"/>
                    </a:cubicBezTo>
                    <a:lnTo>
                      <a:pt x="951" y="52"/>
                    </a:lnTo>
                    <a:close/>
                    <a:moveTo>
                      <a:pt x="951" y="123"/>
                    </a:moveTo>
                    <a:cubicBezTo>
                      <a:pt x="992" y="123"/>
                      <a:pt x="992" y="123"/>
                      <a:pt x="992" y="123"/>
                    </a:cubicBezTo>
                    <a:cubicBezTo>
                      <a:pt x="992" y="163"/>
                      <a:pt x="992" y="163"/>
                      <a:pt x="992" y="163"/>
                    </a:cubicBezTo>
                    <a:cubicBezTo>
                      <a:pt x="951" y="163"/>
                      <a:pt x="951" y="163"/>
                      <a:pt x="951" y="163"/>
                    </a:cubicBezTo>
                    <a:lnTo>
                      <a:pt x="951" y="123"/>
                    </a:lnTo>
                    <a:close/>
                    <a:moveTo>
                      <a:pt x="951" y="191"/>
                    </a:moveTo>
                    <a:cubicBezTo>
                      <a:pt x="992" y="191"/>
                      <a:pt x="992" y="191"/>
                      <a:pt x="992" y="191"/>
                    </a:cubicBezTo>
                    <a:cubicBezTo>
                      <a:pt x="992" y="231"/>
                      <a:pt x="992" y="231"/>
                      <a:pt x="992" y="231"/>
                    </a:cubicBezTo>
                    <a:cubicBezTo>
                      <a:pt x="951" y="231"/>
                      <a:pt x="951" y="231"/>
                      <a:pt x="951" y="231"/>
                    </a:cubicBezTo>
                    <a:lnTo>
                      <a:pt x="951" y="191"/>
                    </a:lnTo>
                    <a:close/>
                    <a:moveTo>
                      <a:pt x="877" y="52"/>
                    </a:moveTo>
                    <a:cubicBezTo>
                      <a:pt x="917" y="52"/>
                      <a:pt x="917" y="52"/>
                      <a:pt x="917" y="52"/>
                    </a:cubicBezTo>
                    <a:cubicBezTo>
                      <a:pt x="917" y="92"/>
                      <a:pt x="917" y="92"/>
                      <a:pt x="917" y="92"/>
                    </a:cubicBezTo>
                    <a:cubicBezTo>
                      <a:pt x="877" y="92"/>
                      <a:pt x="877" y="92"/>
                      <a:pt x="877" y="92"/>
                    </a:cubicBezTo>
                    <a:lnTo>
                      <a:pt x="877" y="52"/>
                    </a:lnTo>
                    <a:close/>
                    <a:moveTo>
                      <a:pt x="877" y="123"/>
                    </a:moveTo>
                    <a:cubicBezTo>
                      <a:pt x="917" y="123"/>
                      <a:pt x="917" y="123"/>
                      <a:pt x="917" y="123"/>
                    </a:cubicBezTo>
                    <a:cubicBezTo>
                      <a:pt x="917" y="163"/>
                      <a:pt x="917" y="163"/>
                      <a:pt x="917" y="163"/>
                    </a:cubicBezTo>
                    <a:cubicBezTo>
                      <a:pt x="877" y="163"/>
                      <a:pt x="877" y="163"/>
                      <a:pt x="877" y="163"/>
                    </a:cubicBezTo>
                    <a:lnTo>
                      <a:pt x="877" y="123"/>
                    </a:lnTo>
                    <a:close/>
                    <a:moveTo>
                      <a:pt x="877" y="191"/>
                    </a:moveTo>
                    <a:cubicBezTo>
                      <a:pt x="917" y="191"/>
                      <a:pt x="917" y="191"/>
                      <a:pt x="917" y="191"/>
                    </a:cubicBezTo>
                    <a:cubicBezTo>
                      <a:pt x="917" y="231"/>
                      <a:pt x="917" y="231"/>
                      <a:pt x="917" y="231"/>
                    </a:cubicBezTo>
                    <a:cubicBezTo>
                      <a:pt x="877" y="231"/>
                      <a:pt x="877" y="231"/>
                      <a:pt x="877" y="231"/>
                    </a:cubicBezTo>
                    <a:lnTo>
                      <a:pt x="877" y="191"/>
                    </a:lnTo>
                    <a:close/>
                    <a:moveTo>
                      <a:pt x="802" y="52"/>
                    </a:moveTo>
                    <a:cubicBezTo>
                      <a:pt x="842" y="52"/>
                      <a:pt x="842" y="52"/>
                      <a:pt x="842" y="52"/>
                    </a:cubicBezTo>
                    <a:cubicBezTo>
                      <a:pt x="842" y="92"/>
                      <a:pt x="842" y="92"/>
                      <a:pt x="842" y="92"/>
                    </a:cubicBezTo>
                    <a:cubicBezTo>
                      <a:pt x="802" y="92"/>
                      <a:pt x="802" y="92"/>
                      <a:pt x="802" y="92"/>
                    </a:cubicBezTo>
                    <a:lnTo>
                      <a:pt x="802" y="52"/>
                    </a:lnTo>
                    <a:close/>
                    <a:moveTo>
                      <a:pt x="802" y="123"/>
                    </a:moveTo>
                    <a:cubicBezTo>
                      <a:pt x="842" y="123"/>
                      <a:pt x="842" y="123"/>
                      <a:pt x="842" y="123"/>
                    </a:cubicBezTo>
                    <a:cubicBezTo>
                      <a:pt x="842" y="163"/>
                      <a:pt x="842" y="163"/>
                      <a:pt x="842" y="163"/>
                    </a:cubicBezTo>
                    <a:cubicBezTo>
                      <a:pt x="802" y="163"/>
                      <a:pt x="802" y="163"/>
                      <a:pt x="802" y="163"/>
                    </a:cubicBezTo>
                    <a:lnTo>
                      <a:pt x="802" y="123"/>
                    </a:lnTo>
                    <a:close/>
                    <a:moveTo>
                      <a:pt x="802" y="191"/>
                    </a:moveTo>
                    <a:cubicBezTo>
                      <a:pt x="842" y="191"/>
                      <a:pt x="842" y="191"/>
                      <a:pt x="842" y="191"/>
                    </a:cubicBezTo>
                    <a:cubicBezTo>
                      <a:pt x="842" y="231"/>
                      <a:pt x="842" y="231"/>
                      <a:pt x="842" y="231"/>
                    </a:cubicBezTo>
                    <a:cubicBezTo>
                      <a:pt x="802" y="231"/>
                      <a:pt x="802" y="231"/>
                      <a:pt x="802" y="231"/>
                    </a:cubicBezTo>
                    <a:lnTo>
                      <a:pt x="802" y="191"/>
                    </a:lnTo>
                    <a:close/>
                    <a:moveTo>
                      <a:pt x="727" y="52"/>
                    </a:moveTo>
                    <a:cubicBezTo>
                      <a:pt x="768" y="52"/>
                      <a:pt x="768" y="52"/>
                      <a:pt x="768" y="52"/>
                    </a:cubicBezTo>
                    <a:cubicBezTo>
                      <a:pt x="768" y="92"/>
                      <a:pt x="768" y="92"/>
                      <a:pt x="768" y="92"/>
                    </a:cubicBezTo>
                    <a:cubicBezTo>
                      <a:pt x="727" y="92"/>
                      <a:pt x="727" y="92"/>
                      <a:pt x="727" y="92"/>
                    </a:cubicBezTo>
                    <a:lnTo>
                      <a:pt x="727" y="52"/>
                    </a:lnTo>
                    <a:close/>
                    <a:moveTo>
                      <a:pt x="727" y="123"/>
                    </a:moveTo>
                    <a:cubicBezTo>
                      <a:pt x="768" y="123"/>
                      <a:pt x="768" y="123"/>
                      <a:pt x="768" y="123"/>
                    </a:cubicBezTo>
                    <a:cubicBezTo>
                      <a:pt x="768" y="163"/>
                      <a:pt x="768" y="163"/>
                      <a:pt x="768" y="163"/>
                    </a:cubicBezTo>
                    <a:cubicBezTo>
                      <a:pt x="727" y="163"/>
                      <a:pt x="727" y="163"/>
                      <a:pt x="727" y="163"/>
                    </a:cubicBezTo>
                    <a:lnTo>
                      <a:pt x="727" y="123"/>
                    </a:lnTo>
                    <a:close/>
                    <a:moveTo>
                      <a:pt x="727" y="191"/>
                    </a:moveTo>
                    <a:cubicBezTo>
                      <a:pt x="768" y="191"/>
                      <a:pt x="768" y="191"/>
                      <a:pt x="768" y="191"/>
                    </a:cubicBezTo>
                    <a:cubicBezTo>
                      <a:pt x="768" y="231"/>
                      <a:pt x="768" y="231"/>
                      <a:pt x="768" y="231"/>
                    </a:cubicBezTo>
                    <a:cubicBezTo>
                      <a:pt x="727" y="231"/>
                      <a:pt x="727" y="231"/>
                      <a:pt x="727" y="231"/>
                    </a:cubicBezTo>
                    <a:lnTo>
                      <a:pt x="727" y="191"/>
                    </a:lnTo>
                    <a:close/>
                    <a:moveTo>
                      <a:pt x="653" y="52"/>
                    </a:moveTo>
                    <a:cubicBezTo>
                      <a:pt x="693" y="52"/>
                      <a:pt x="693" y="52"/>
                      <a:pt x="693" y="52"/>
                    </a:cubicBezTo>
                    <a:cubicBezTo>
                      <a:pt x="693" y="92"/>
                      <a:pt x="693" y="92"/>
                      <a:pt x="693" y="92"/>
                    </a:cubicBezTo>
                    <a:cubicBezTo>
                      <a:pt x="653" y="92"/>
                      <a:pt x="653" y="92"/>
                      <a:pt x="653" y="92"/>
                    </a:cubicBezTo>
                    <a:lnTo>
                      <a:pt x="653" y="52"/>
                    </a:lnTo>
                    <a:close/>
                    <a:moveTo>
                      <a:pt x="653" y="123"/>
                    </a:moveTo>
                    <a:cubicBezTo>
                      <a:pt x="693" y="123"/>
                      <a:pt x="693" y="123"/>
                      <a:pt x="693" y="123"/>
                    </a:cubicBezTo>
                    <a:cubicBezTo>
                      <a:pt x="693" y="163"/>
                      <a:pt x="693" y="163"/>
                      <a:pt x="693" y="163"/>
                    </a:cubicBezTo>
                    <a:cubicBezTo>
                      <a:pt x="653" y="163"/>
                      <a:pt x="653" y="163"/>
                      <a:pt x="653" y="163"/>
                    </a:cubicBezTo>
                    <a:lnTo>
                      <a:pt x="653" y="123"/>
                    </a:lnTo>
                    <a:close/>
                    <a:moveTo>
                      <a:pt x="653" y="191"/>
                    </a:moveTo>
                    <a:cubicBezTo>
                      <a:pt x="693" y="191"/>
                      <a:pt x="693" y="191"/>
                      <a:pt x="693" y="191"/>
                    </a:cubicBezTo>
                    <a:cubicBezTo>
                      <a:pt x="693" y="231"/>
                      <a:pt x="693" y="231"/>
                      <a:pt x="693" y="231"/>
                    </a:cubicBezTo>
                    <a:cubicBezTo>
                      <a:pt x="653" y="231"/>
                      <a:pt x="653" y="231"/>
                      <a:pt x="653" y="231"/>
                    </a:cubicBezTo>
                    <a:lnTo>
                      <a:pt x="653" y="191"/>
                    </a:lnTo>
                    <a:close/>
                    <a:moveTo>
                      <a:pt x="1345" y="2036"/>
                    </a:moveTo>
                    <a:cubicBezTo>
                      <a:pt x="1339" y="2029"/>
                      <a:pt x="1325" y="2023"/>
                      <a:pt x="1315" y="2023"/>
                    </a:cubicBezTo>
                    <a:cubicBezTo>
                      <a:pt x="878" y="2023"/>
                      <a:pt x="878" y="2023"/>
                      <a:pt x="878" y="2023"/>
                    </a:cubicBezTo>
                    <a:cubicBezTo>
                      <a:pt x="868" y="2023"/>
                      <a:pt x="855" y="2029"/>
                      <a:pt x="848" y="2036"/>
                    </a:cubicBezTo>
                    <a:cubicBezTo>
                      <a:pt x="761" y="2138"/>
                      <a:pt x="761" y="2138"/>
                      <a:pt x="761" y="2138"/>
                    </a:cubicBezTo>
                    <a:cubicBezTo>
                      <a:pt x="755" y="2146"/>
                      <a:pt x="749" y="2160"/>
                      <a:pt x="749" y="2170"/>
                    </a:cubicBezTo>
                    <a:cubicBezTo>
                      <a:pt x="749" y="2179"/>
                      <a:pt x="749" y="2179"/>
                      <a:pt x="749" y="2179"/>
                    </a:cubicBezTo>
                    <a:cubicBezTo>
                      <a:pt x="749" y="2189"/>
                      <a:pt x="757" y="2197"/>
                      <a:pt x="767" y="2197"/>
                    </a:cubicBezTo>
                    <a:cubicBezTo>
                      <a:pt x="1426" y="2197"/>
                      <a:pt x="1426" y="2197"/>
                      <a:pt x="1426" y="2197"/>
                    </a:cubicBezTo>
                    <a:cubicBezTo>
                      <a:pt x="1436" y="2197"/>
                      <a:pt x="1444" y="2189"/>
                      <a:pt x="1444" y="2179"/>
                    </a:cubicBezTo>
                    <a:cubicBezTo>
                      <a:pt x="1444" y="2170"/>
                      <a:pt x="1444" y="2170"/>
                      <a:pt x="1444" y="2170"/>
                    </a:cubicBezTo>
                    <a:cubicBezTo>
                      <a:pt x="1444" y="2160"/>
                      <a:pt x="1439" y="2146"/>
                      <a:pt x="1432" y="2138"/>
                    </a:cubicBezTo>
                    <a:lnTo>
                      <a:pt x="1345" y="2036"/>
                    </a:lnTo>
                    <a:close/>
                    <a:moveTo>
                      <a:pt x="2182" y="1590"/>
                    </a:moveTo>
                    <a:cubicBezTo>
                      <a:pt x="2095" y="1488"/>
                      <a:pt x="2095" y="1488"/>
                      <a:pt x="2095" y="1488"/>
                    </a:cubicBezTo>
                    <a:cubicBezTo>
                      <a:pt x="2088" y="1480"/>
                      <a:pt x="2075" y="1474"/>
                      <a:pt x="2065" y="1474"/>
                    </a:cubicBezTo>
                    <a:cubicBezTo>
                      <a:pt x="1627" y="1474"/>
                      <a:pt x="1627" y="1474"/>
                      <a:pt x="1627" y="1474"/>
                    </a:cubicBezTo>
                    <a:cubicBezTo>
                      <a:pt x="1617" y="1474"/>
                      <a:pt x="1604" y="1480"/>
                      <a:pt x="1597" y="1488"/>
                    </a:cubicBezTo>
                    <a:cubicBezTo>
                      <a:pt x="1510" y="1590"/>
                      <a:pt x="1510" y="1590"/>
                      <a:pt x="1510" y="1590"/>
                    </a:cubicBezTo>
                    <a:cubicBezTo>
                      <a:pt x="1504" y="1598"/>
                      <a:pt x="1499" y="1612"/>
                      <a:pt x="1499" y="1622"/>
                    </a:cubicBezTo>
                    <a:cubicBezTo>
                      <a:pt x="1499" y="1630"/>
                      <a:pt x="1499" y="1630"/>
                      <a:pt x="1499" y="1630"/>
                    </a:cubicBezTo>
                    <a:cubicBezTo>
                      <a:pt x="1499" y="1640"/>
                      <a:pt x="1507" y="1649"/>
                      <a:pt x="1517" y="1649"/>
                    </a:cubicBezTo>
                    <a:cubicBezTo>
                      <a:pt x="2175" y="1649"/>
                      <a:pt x="2175" y="1649"/>
                      <a:pt x="2175" y="1649"/>
                    </a:cubicBezTo>
                    <a:cubicBezTo>
                      <a:pt x="2185" y="1649"/>
                      <a:pt x="2193" y="1640"/>
                      <a:pt x="2193" y="1630"/>
                    </a:cubicBezTo>
                    <a:cubicBezTo>
                      <a:pt x="2193" y="1622"/>
                      <a:pt x="2193" y="1622"/>
                      <a:pt x="2193" y="1622"/>
                    </a:cubicBezTo>
                    <a:cubicBezTo>
                      <a:pt x="2193" y="1612"/>
                      <a:pt x="2188" y="1598"/>
                      <a:pt x="2182" y="1590"/>
                    </a:cubicBezTo>
                    <a:close/>
                    <a:moveTo>
                      <a:pt x="176" y="1449"/>
                    </a:moveTo>
                    <a:cubicBezTo>
                      <a:pt x="519" y="1449"/>
                      <a:pt x="519" y="1449"/>
                      <a:pt x="519" y="1449"/>
                    </a:cubicBezTo>
                    <a:cubicBezTo>
                      <a:pt x="559" y="1449"/>
                      <a:pt x="591" y="1417"/>
                      <a:pt x="591" y="1377"/>
                    </a:cubicBezTo>
                    <a:cubicBezTo>
                      <a:pt x="591" y="1322"/>
                      <a:pt x="591" y="1322"/>
                      <a:pt x="591" y="1322"/>
                    </a:cubicBezTo>
                    <a:cubicBezTo>
                      <a:pt x="920" y="1322"/>
                      <a:pt x="920" y="1322"/>
                      <a:pt x="920" y="1322"/>
                    </a:cubicBezTo>
                    <a:cubicBezTo>
                      <a:pt x="936" y="1388"/>
                      <a:pt x="990" y="1440"/>
                      <a:pt x="1057" y="1455"/>
                    </a:cubicBezTo>
                    <a:cubicBezTo>
                      <a:pt x="1057" y="1617"/>
                      <a:pt x="1057" y="1617"/>
                      <a:pt x="1057" y="1617"/>
                    </a:cubicBezTo>
                    <a:cubicBezTo>
                      <a:pt x="925" y="1617"/>
                      <a:pt x="925" y="1617"/>
                      <a:pt x="925" y="1617"/>
                    </a:cubicBezTo>
                    <a:cubicBezTo>
                      <a:pt x="885" y="1617"/>
                      <a:pt x="853" y="1650"/>
                      <a:pt x="853" y="1690"/>
                    </a:cubicBezTo>
                    <a:cubicBezTo>
                      <a:pt x="853" y="1925"/>
                      <a:pt x="853" y="1925"/>
                      <a:pt x="853" y="1925"/>
                    </a:cubicBezTo>
                    <a:cubicBezTo>
                      <a:pt x="853" y="1965"/>
                      <a:pt x="885" y="1997"/>
                      <a:pt x="925" y="1997"/>
                    </a:cubicBezTo>
                    <a:cubicBezTo>
                      <a:pt x="1268" y="1997"/>
                      <a:pt x="1268" y="1997"/>
                      <a:pt x="1268" y="1997"/>
                    </a:cubicBezTo>
                    <a:cubicBezTo>
                      <a:pt x="1308" y="1997"/>
                      <a:pt x="1341" y="1965"/>
                      <a:pt x="1341" y="1925"/>
                    </a:cubicBezTo>
                    <a:cubicBezTo>
                      <a:pt x="1341" y="1690"/>
                      <a:pt x="1341" y="1690"/>
                      <a:pt x="1341" y="1690"/>
                    </a:cubicBezTo>
                    <a:cubicBezTo>
                      <a:pt x="1341" y="1650"/>
                      <a:pt x="1308" y="1617"/>
                      <a:pt x="1268" y="1617"/>
                    </a:cubicBezTo>
                    <a:cubicBezTo>
                      <a:pt x="1137" y="1617"/>
                      <a:pt x="1137" y="1617"/>
                      <a:pt x="1137" y="1617"/>
                    </a:cubicBezTo>
                    <a:cubicBezTo>
                      <a:pt x="1137" y="1455"/>
                      <a:pt x="1137" y="1455"/>
                      <a:pt x="1137" y="1455"/>
                    </a:cubicBezTo>
                    <a:cubicBezTo>
                      <a:pt x="1204" y="1440"/>
                      <a:pt x="1257" y="1388"/>
                      <a:pt x="1273" y="1322"/>
                    </a:cubicBezTo>
                    <a:cubicBezTo>
                      <a:pt x="1602" y="1322"/>
                      <a:pt x="1602" y="1322"/>
                      <a:pt x="1602" y="1322"/>
                    </a:cubicBezTo>
                    <a:cubicBezTo>
                      <a:pt x="1602" y="1377"/>
                      <a:pt x="1602" y="1377"/>
                      <a:pt x="1602" y="1377"/>
                    </a:cubicBezTo>
                    <a:cubicBezTo>
                      <a:pt x="1602" y="1417"/>
                      <a:pt x="1634" y="1449"/>
                      <a:pt x="1675" y="1449"/>
                    </a:cubicBezTo>
                    <a:cubicBezTo>
                      <a:pt x="2018" y="1449"/>
                      <a:pt x="2018" y="1449"/>
                      <a:pt x="2018" y="1449"/>
                    </a:cubicBezTo>
                    <a:cubicBezTo>
                      <a:pt x="2058" y="1449"/>
                      <a:pt x="2090" y="1417"/>
                      <a:pt x="2090" y="1377"/>
                    </a:cubicBezTo>
                    <a:cubicBezTo>
                      <a:pt x="2090" y="1142"/>
                      <a:pt x="2090" y="1142"/>
                      <a:pt x="2090" y="1142"/>
                    </a:cubicBezTo>
                    <a:cubicBezTo>
                      <a:pt x="2090" y="1102"/>
                      <a:pt x="2058" y="1069"/>
                      <a:pt x="2018" y="1069"/>
                    </a:cubicBezTo>
                    <a:cubicBezTo>
                      <a:pt x="1675" y="1069"/>
                      <a:pt x="1675" y="1069"/>
                      <a:pt x="1675" y="1069"/>
                    </a:cubicBezTo>
                    <a:cubicBezTo>
                      <a:pt x="1634" y="1069"/>
                      <a:pt x="1602" y="1102"/>
                      <a:pt x="1602" y="1142"/>
                    </a:cubicBezTo>
                    <a:cubicBezTo>
                      <a:pt x="1602" y="1242"/>
                      <a:pt x="1602" y="1242"/>
                      <a:pt x="1602" y="1242"/>
                    </a:cubicBezTo>
                    <a:cubicBezTo>
                      <a:pt x="1275" y="1242"/>
                      <a:pt x="1275" y="1242"/>
                      <a:pt x="1275" y="1242"/>
                    </a:cubicBezTo>
                    <a:cubicBezTo>
                      <a:pt x="1262" y="1176"/>
                      <a:pt x="1214" y="1122"/>
                      <a:pt x="1150" y="1103"/>
                    </a:cubicBezTo>
                    <a:cubicBezTo>
                      <a:pt x="1150" y="908"/>
                      <a:pt x="1150" y="908"/>
                      <a:pt x="1150" y="908"/>
                    </a:cubicBezTo>
                    <a:cubicBezTo>
                      <a:pt x="1538" y="908"/>
                      <a:pt x="1538" y="908"/>
                      <a:pt x="1538" y="908"/>
                    </a:cubicBezTo>
                    <a:cubicBezTo>
                      <a:pt x="1574" y="908"/>
                      <a:pt x="1603" y="879"/>
                      <a:pt x="1603" y="843"/>
                    </a:cubicBezTo>
                    <a:cubicBezTo>
                      <a:pt x="1603" y="690"/>
                      <a:pt x="1603" y="690"/>
                      <a:pt x="1603" y="690"/>
                    </a:cubicBezTo>
                    <a:cubicBezTo>
                      <a:pt x="1603" y="654"/>
                      <a:pt x="1574" y="625"/>
                      <a:pt x="1538" y="625"/>
                    </a:cubicBezTo>
                    <a:cubicBezTo>
                      <a:pt x="655" y="625"/>
                      <a:pt x="655" y="625"/>
                      <a:pt x="655" y="625"/>
                    </a:cubicBezTo>
                    <a:cubicBezTo>
                      <a:pt x="619" y="625"/>
                      <a:pt x="590" y="654"/>
                      <a:pt x="590" y="690"/>
                    </a:cubicBezTo>
                    <a:cubicBezTo>
                      <a:pt x="590" y="843"/>
                      <a:pt x="590" y="843"/>
                      <a:pt x="590" y="843"/>
                    </a:cubicBezTo>
                    <a:cubicBezTo>
                      <a:pt x="590" y="879"/>
                      <a:pt x="619" y="908"/>
                      <a:pt x="655" y="908"/>
                    </a:cubicBezTo>
                    <a:cubicBezTo>
                      <a:pt x="1043" y="908"/>
                      <a:pt x="1043" y="908"/>
                      <a:pt x="1043" y="908"/>
                    </a:cubicBezTo>
                    <a:cubicBezTo>
                      <a:pt x="1043" y="1103"/>
                      <a:pt x="1043" y="1103"/>
                      <a:pt x="1043" y="1103"/>
                    </a:cubicBezTo>
                    <a:cubicBezTo>
                      <a:pt x="980" y="1122"/>
                      <a:pt x="931" y="1176"/>
                      <a:pt x="918" y="1242"/>
                    </a:cubicBezTo>
                    <a:cubicBezTo>
                      <a:pt x="591" y="1242"/>
                      <a:pt x="591" y="1242"/>
                      <a:pt x="591" y="1242"/>
                    </a:cubicBezTo>
                    <a:cubicBezTo>
                      <a:pt x="591" y="1142"/>
                      <a:pt x="591" y="1142"/>
                      <a:pt x="591" y="1142"/>
                    </a:cubicBezTo>
                    <a:cubicBezTo>
                      <a:pt x="591" y="1102"/>
                      <a:pt x="559" y="1069"/>
                      <a:pt x="519" y="1069"/>
                    </a:cubicBezTo>
                    <a:cubicBezTo>
                      <a:pt x="176" y="1069"/>
                      <a:pt x="176" y="1069"/>
                      <a:pt x="176" y="1069"/>
                    </a:cubicBezTo>
                    <a:cubicBezTo>
                      <a:pt x="136" y="1069"/>
                      <a:pt x="103" y="1102"/>
                      <a:pt x="103" y="1142"/>
                    </a:cubicBezTo>
                    <a:cubicBezTo>
                      <a:pt x="103" y="1377"/>
                      <a:pt x="103" y="1377"/>
                      <a:pt x="103" y="1377"/>
                    </a:cubicBezTo>
                    <a:cubicBezTo>
                      <a:pt x="103" y="1417"/>
                      <a:pt x="136" y="1449"/>
                      <a:pt x="176" y="1449"/>
                    </a:cubicBezTo>
                    <a:close/>
                    <a:moveTo>
                      <a:pt x="1644" y="1142"/>
                    </a:moveTo>
                    <a:cubicBezTo>
                      <a:pt x="1644" y="1125"/>
                      <a:pt x="1658" y="1111"/>
                      <a:pt x="1675" y="1111"/>
                    </a:cubicBezTo>
                    <a:cubicBezTo>
                      <a:pt x="2018" y="1111"/>
                      <a:pt x="2018" y="1111"/>
                      <a:pt x="2018" y="1111"/>
                    </a:cubicBezTo>
                    <a:cubicBezTo>
                      <a:pt x="2034" y="1111"/>
                      <a:pt x="2048" y="1125"/>
                      <a:pt x="2048" y="1142"/>
                    </a:cubicBezTo>
                    <a:cubicBezTo>
                      <a:pt x="2048" y="1377"/>
                      <a:pt x="2048" y="1377"/>
                      <a:pt x="2048" y="1377"/>
                    </a:cubicBezTo>
                    <a:cubicBezTo>
                      <a:pt x="2048" y="1393"/>
                      <a:pt x="2034" y="1407"/>
                      <a:pt x="2018" y="1407"/>
                    </a:cubicBezTo>
                    <a:cubicBezTo>
                      <a:pt x="1675" y="1407"/>
                      <a:pt x="1675" y="1407"/>
                      <a:pt x="1675" y="1407"/>
                    </a:cubicBezTo>
                    <a:cubicBezTo>
                      <a:pt x="1658" y="1407"/>
                      <a:pt x="1644" y="1393"/>
                      <a:pt x="1644" y="1377"/>
                    </a:cubicBezTo>
                    <a:lnTo>
                      <a:pt x="1644" y="1142"/>
                    </a:lnTo>
                    <a:close/>
                    <a:moveTo>
                      <a:pt x="1464" y="715"/>
                    </a:moveTo>
                    <a:cubicBezTo>
                      <a:pt x="1492" y="715"/>
                      <a:pt x="1515" y="738"/>
                      <a:pt x="1515" y="766"/>
                    </a:cubicBezTo>
                    <a:cubicBezTo>
                      <a:pt x="1515" y="795"/>
                      <a:pt x="1492" y="818"/>
                      <a:pt x="1464" y="818"/>
                    </a:cubicBezTo>
                    <a:cubicBezTo>
                      <a:pt x="1436" y="818"/>
                      <a:pt x="1413" y="795"/>
                      <a:pt x="1413" y="766"/>
                    </a:cubicBezTo>
                    <a:cubicBezTo>
                      <a:pt x="1413" y="738"/>
                      <a:pt x="1436" y="715"/>
                      <a:pt x="1464" y="715"/>
                    </a:cubicBezTo>
                    <a:close/>
                    <a:moveTo>
                      <a:pt x="1268" y="1660"/>
                    </a:moveTo>
                    <a:cubicBezTo>
                      <a:pt x="1285" y="1660"/>
                      <a:pt x="1298" y="1673"/>
                      <a:pt x="1298" y="1690"/>
                    </a:cubicBezTo>
                    <a:cubicBezTo>
                      <a:pt x="1298" y="1925"/>
                      <a:pt x="1298" y="1925"/>
                      <a:pt x="1298" y="1925"/>
                    </a:cubicBezTo>
                    <a:cubicBezTo>
                      <a:pt x="1298" y="1942"/>
                      <a:pt x="1285" y="1955"/>
                      <a:pt x="1268" y="1955"/>
                    </a:cubicBezTo>
                    <a:cubicBezTo>
                      <a:pt x="925" y="1955"/>
                      <a:pt x="925" y="1955"/>
                      <a:pt x="925" y="1955"/>
                    </a:cubicBezTo>
                    <a:cubicBezTo>
                      <a:pt x="908" y="1955"/>
                      <a:pt x="895" y="1942"/>
                      <a:pt x="895" y="1925"/>
                    </a:cubicBezTo>
                    <a:cubicBezTo>
                      <a:pt x="895" y="1690"/>
                      <a:pt x="895" y="1690"/>
                      <a:pt x="895" y="1690"/>
                    </a:cubicBezTo>
                    <a:cubicBezTo>
                      <a:pt x="895" y="1673"/>
                      <a:pt x="908" y="1660"/>
                      <a:pt x="925" y="1660"/>
                    </a:cubicBezTo>
                    <a:lnTo>
                      <a:pt x="1268" y="1660"/>
                    </a:lnTo>
                    <a:close/>
                    <a:moveTo>
                      <a:pt x="1100" y="677"/>
                    </a:moveTo>
                    <a:cubicBezTo>
                      <a:pt x="1140" y="677"/>
                      <a:pt x="1140" y="677"/>
                      <a:pt x="1140" y="677"/>
                    </a:cubicBezTo>
                    <a:cubicBezTo>
                      <a:pt x="1140" y="717"/>
                      <a:pt x="1140" y="717"/>
                      <a:pt x="1140" y="717"/>
                    </a:cubicBezTo>
                    <a:cubicBezTo>
                      <a:pt x="1100" y="717"/>
                      <a:pt x="1100" y="717"/>
                      <a:pt x="1100" y="717"/>
                    </a:cubicBezTo>
                    <a:lnTo>
                      <a:pt x="1100" y="677"/>
                    </a:lnTo>
                    <a:close/>
                    <a:moveTo>
                      <a:pt x="1100" y="748"/>
                    </a:moveTo>
                    <a:cubicBezTo>
                      <a:pt x="1140" y="748"/>
                      <a:pt x="1140" y="748"/>
                      <a:pt x="1140" y="748"/>
                    </a:cubicBezTo>
                    <a:cubicBezTo>
                      <a:pt x="1140" y="788"/>
                      <a:pt x="1140" y="788"/>
                      <a:pt x="1140" y="788"/>
                    </a:cubicBezTo>
                    <a:cubicBezTo>
                      <a:pt x="1100" y="788"/>
                      <a:pt x="1100" y="788"/>
                      <a:pt x="1100" y="788"/>
                    </a:cubicBezTo>
                    <a:lnTo>
                      <a:pt x="1100" y="748"/>
                    </a:lnTo>
                    <a:close/>
                    <a:moveTo>
                      <a:pt x="1100" y="816"/>
                    </a:moveTo>
                    <a:cubicBezTo>
                      <a:pt x="1140" y="816"/>
                      <a:pt x="1140" y="816"/>
                      <a:pt x="1140" y="816"/>
                    </a:cubicBezTo>
                    <a:cubicBezTo>
                      <a:pt x="1140" y="856"/>
                      <a:pt x="1140" y="856"/>
                      <a:pt x="1140" y="856"/>
                    </a:cubicBezTo>
                    <a:cubicBezTo>
                      <a:pt x="1100" y="856"/>
                      <a:pt x="1100" y="856"/>
                      <a:pt x="1100" y="856"/>
                    </a:cubicBezTo>
                    <a:lnTo>
                      <a:pt x="1100" y="816"/>
                    </a:lnTo>
                    <a:close/>
                    <a:moveTo>
                      <a:pt x="1025" y="677"/>
                    </a:moveTo>
                    <a:cubicBezTo>
                      <a:pt x="1066" y="677"/>
                      <a:pt x="1066" y="677"/>
                      <a:pt x="1066" y="677"/>
                    </a:cubicBezTo>
                    <a:cubicBezTo>
                      <a:pt x="1066" y="717"/>
                      <a:pt x="1066" y="717"/>
                      <a:pt x="1066" y="717"/>
                    </a:cubicBezTo>
                    <a:cubicBezTo>
                      <a:pt x="1025" y="717"/>
                      <a:pt x="1025" y="717"/>
                      <a:pt x="1025" y="717"/>
                    </a:cubicBezTo>
                    <a:lnTo>
                      <a:pt x="1025" y="677"/>
                    </a:lnTo>
                    <a:close/>
                    <a:moveTo>
                      <a:pt x="1025" y="748"/>
                    </a:moveTo>
                    <a:cubicBezTo>
                      <a:pt x="1066" y="748"/>
                      <a:pt x="1066" y="748"/>
                      <a:pt x="1066" y="748"/>
                    </a:cubicBezTo>
                    <a:cubicBezTo>
                      <a:pt x="1066" y="788"/>
                      <a:pt x="1066" y="788"/>
                      <a:pt x="1066" y="788"/>
                    </a:cubicBezTo>
                    <a:cubicBezTo>
                      <a:pt x="1025" y="788"/>
                      <a:pt x="1025" y="788"/>
                      <a:pt x="1025" y="788"/>
                    </a:cubicBezTo>
                    <a:lnTo>
                      <a:pt x="1025" y="748"/>
                    </a:lnTo>
                    <a:close/>
                    <a:moveTo>
                      <a:pt x="693" y="856"/>
                    </a:moveTo>
                    <a:cubicBezTo>
                      <a:pt x="653" y="856"/>
                      <a:pt x="653" y="856"/>
                      <a:pt x="653" y="856"/>
                    </a:cubicBezTo>
                    <a:cubicBezTo>
                      <a:pt x="653" y="816"/>
                      <a:pt x="653" y="816"/>
                      <a:pt x="653" y="816"/>
                    </a:cubicBezTo>
                    <a:cubicBezTo>
                      <a:pt x="693" y="816"/>
                      <a:pt x="693" y="816"/>
                      <a:pt x="693" y="816"/>
                    </a:cubicBezTo>
                    <a:lnTo>
                      <a:pt x="693" y="856"/>
                    </a:lnTo>
                    <a:close/>
                    <a:moveTo>
                      <a:pt x="693" y="788"/>
                    </a:moveTo>
                    <a:cubicBezTo>
                      <a:pt x="653" y="788"/>
                      <a:pt x="653" y="788"/>
                      <a:pt x="653" y="788"/>
                    </a:cubicBezTo>
                    <a:cubicBezTo>
                      <a:pt x="653" y="748"/>
                      <a:pt x="653" y="748"/>
                      <a:pt x="653" y="748"/>
                    </a:cubicBezTo>
                    <a:cubicBezTo>
                      <a:pt x="693" y="748"/>
                      <a:pt x="693" y="748"/>
                      <a:pt x="693" y="748"/>
                    </a:cubicBezTo>
                    <a:lnTo>
                      <a:pt x="693" y="788"/>
                    </a:lnTo>
                    <a:close/>
                    <a:moveTo>
                      <a:pt x="693" y="717"/>
                    </a:moveTo>
                    <a:cubicBezTo>
                      <a:pt x="653" y="717"/>
                      <a:pt x="653" y="717"/>
                      <a:pt x="653" y="717"/>
                    </a:cubicBezTo>
                    <a:cubicBezTo>
                      <a:pt x="653" y="677"/>
                      <a:pt x="653" y="677"/>
                      <a:pt x="653" y="677"/>
                    </a:cubicBezTo>
                    <a:cubicBezTo>
                      <a:pt x="693" y="677"/>
                      <a:pt x="693" y="677"/>
                      <a:pt x="693" y="677"/>
                    </a:cubicBezTo>
                    <a:lnTo>
                      <a:pt x="693" y="717"/>
                    </a:lnTo>
                    <a:close/>
                    <a:moveTo>
                      <a:pt x="768" y="856"/>
                    </a:moveTo>
                    <a:cubicBezTo>
                      <a:pt x="727" y="856"/>
                      <a:pt x="727" y="856"/>
                      <a:pt x="727" y="856"/>
                    </a:cubicBezTo>
                    <a:cubicBezTo>
                      <a:pt x="727" y="816"/>
                      <a:pt x="727" y="816"/>
                      <a:pt x="727" y="816"/>
                    </a:cubicBezTo>
                    <a:cubicBezTo>
                      <a:pt x="768" y="816"/>
                      <a:pt x="768" y="816"/>
                      <a:pt x="768" y="816"/>
                    </a:cubicBezTo>
                    <a:lnTo>
                      <a:pt x="768" y="856"/>
                    </a:lnTo>
                    <a:close/>
                    <a:moveTo>
                      <a:pt x="768" y="788"/>
                    </a:moveTo>
                    <a:cubicBezTo>
                      <a:pt x="727" y="788"/>
                      <a:pt x="727" y="788"/>
                      <a:pt x="727" y="788"/>
                    </a:cubicBezTo>
                    <a:cubicBezTo>
                      <a:pt x="727" y="748"/>
                      <a:pt x="727" y="748"/>
                      <a:pt x="727" y="748"/>
                    </a:cubicBezTo>
                    <a:cubicBezTo>
                      <a:pt x="768" y="748"/>
                      <a:pt x="768" y="748"/>
                      <a:pt x="768" y="748"/>
                    </a:cubicBezTo>
                    <a:lnTo>
                      <a:pt x="768" y="788"/>
                    </a:lnTo>
                    <a:close/>
                    <a:moveTo>
                      <a:pt x="768" y="717"/>
                    </a:moveTo>
                    <a:cubicBezTo>
                      <a:pt x="727" y="717"/>
                      <a:pt x="727" y="717"/>
                      <a:pt x="727" y="717"/>
                    </a:cubicBezTo>
                    <a:cubicBezTo>
                      <a:pt x="727" y="677"/>
                      <a:pt x="727" y="677"/>
                      <a:pt x="727" y="677"/>
                    </a:cubicBezTo>
                    <a:cubicBezTo>
                      <a:pt x="768" y="677"/>
                      <a:pt x="768" y="677"/>
                      <a:pt x="768" y="677"/>
                    </a:cubicBezTo>
                    <a:lnTo>
                      <a:pt x="768" y="717"/>
                    </a:lnTo>
                    <a:close/>
                    <a:moveTo>
                      <a:pt x="842" y="856"/>
                    </a:moveTo>
                    <a:cubicBezTo>
                      <a:pt x="802" y="856"/>
                      <a:pt x="802" y="856"/>
                      <a:pt x="802" y="856"/>
                    </a:cubicBezTo>
                    <a:cubicBezTo>
                      <a:pt x="802" y="816"/>
                      <a:pt x="802" y="816"/>
                      <a:pt x="802" y="816"/>
                    </a:cubicBezTo>
                    <a:cubicBezTo>
                      <a:pt x="842" y="816"/>
                      <a:pt x="842" y="816"/>
                      <a:pt x="842" y="816"/>
                    </a:cubicBezTo>
                    <a:lnTo>
                      <a:pt x="842" y="856"/>
                    </a:lnTo>
                    <a:close/>
                    <a:moveTo>
                      <a:pt x="842" y="788"/>
                    </a:moveTo>
                    <a:cubicBezTo>
                      <a:pt x="802" y="788"/>
                      <a:pt x="802" y="788"/>
                      <a:pt x="802" y="788"/>
                    </a:cubicBezTo>
                    <a:cubicBezTo>
                      <a:pt x="802" y="748"/>
                      <a:pt x="802" y="748"/>
                      <a:pt x="802" y="748"/>
                    </a:cubicBezTo>
                    <a:cubicBezTo>
                      <a:pt x="842" y="748"/>
                      <a:pt x="842" y="748"/>
                      <a:pt x="842" y="748"/>
                    </a:cubicBezTo>
                    <a:lnTo>
                      <a:pt x="842" y="788"/>
                    </a:lnTo>
                    <a:close/>
                    <a:moveTo>
                      <a:pt x="842" y="717"/>
                    </a:moveTo>
                    <a:cubicBezTo>
                      <a:pt x="802" y="717"/>
                      <a:pt x="802" y="717"/>
                      <a:pt x="802" y="717"/>
                    </a:cubicBezTo>
                    <a:cubicBezTo>
                      <a:pt x="802" y="677"/>
                      <a:pt x="802" y="677"/>
                      <a:pt x="802" y="677"/>
                    </a:cubicBezTo>
                    <a:cubicBezTo>
                      <a:pt x="842" y="677"/>
                      <a:pt x="842" y="677"/>
                      <a:pt x="842" y="677"/>
                    </a:cubicBezTo>
                    <a:lnTo>
                      <a:pt x="842" y="717"/>
                    </a:lnTo>
                    <a:close/>
                    <a:moveTo>
                      <a:pt x="917" y="856"/>
                    </a:moveTo>
                    <a:cubicBezTo>
                      <a:pt x="877" y="856"/>
                      <a:pt x="877" y="856"/>
                      <a:pt x="877" y="856"/>
                    </a:cubicBezTo>
                    <a:cubicBezTo>
                      <a:pt x="877" y="816"/>
                      <a:pt x="877" y="816"/>
                      <a:pt x="877" y="816"/>
                    </a:cubicBezTo>
                    <a:cubicBezTo>
                      <a:pt x="917" y="816"/>
                      <a:pt x="917" y="816"/>
                      <a:pt x="917" y="816"/>
                    </a:cubicBezTo>
                    <a:lnTo>
                      <a:pt x="917" y="856"/>
                    </a:lnTo>
                    <a:close/>
                    <a:moveTo>
                      <a:pt x="917" y="788"/>
                    </a:moveTo>
                    <a:cubicBezTo>
                      <a:pt x="877" y="788"/>
                      <a:pt x="877" y="788"/>
                      <a:pt x="877" y="788"/>
                    </a:cubicBezTo>
                    <a:cubicBezTo>
                      <a:pt x="877" y="748"/>
                      <a:pt x="877" y="748"/>
                      <a:pt x="877" y="748"/>
                    </a:cubicBezTo>
                    <a:cubicBezTo>
                      <a:pt x="917" y="748"/>
                      <a:pt x="917" y="748"/>
                      <a:pt x="917" y="748"/>
                    </a:cubicBezTo>
                    <a:lnTo>
                      <a:pt x="917" y="788"/>
                    </a:lnTo>
                    <a:close/>
                    <a:moveTo>
                      <a:pt x="917" y="717"/>
                    </a:moveTo>
                    <a:cubicBezTo>
                      <a:pt x="877" y="717"/>
                      <a:pt x="877" y="717"/>
                      <a:pt x="877" y="717"/>
                    </a:cubicBezTo>
                    <a:cubicBezTo>
                      <a:pt x="877" y="677"/>
                      <a:pt x="877" y="677"/>
                      <a:pt x="877" y="677"/>
                    </a:cubicBezTo>
                    <a:cubicBezTo>
                      <a:pt x="917" y="677"/>
                      <a:pt x="917" y="677"/>
                      <a:pt x="917" y="677"/>
                    </a:cubicBezTo>
                    <a:lnTo>
                      <a:pt x="917" y="717"/>
                    </a:lnTo>
                    <a:close/>
                    <a:moveTo>
                      <a:pt x="992" y="856"/>
                    </a:moveTo>
                    <a:cubicBezTo>
                      <a:pt x="951" y="856"/>
                      <a:pt x="951" y="856"/>
                      <a:pt x="951" y="856"/>
                    </a:cubicBezTo>
                    <a:cubicBezTo>
                      <a:pt x="951" y="816"/>
                      <a:pt x="951" y="816"/>
                      <a:pt x="951" y="816"/>
                    </a:cubicBezTo>
                    <a:cubicBezTo>
                      <a:pt x="992" y="816"/>
                      <a:pt x="992" y="816"/>
                      <a:pt x="992" y="816"/>
                    </a:cubicBezTo>
                    <a:lnTo>
                      <a:pt x="992" y="856"/>
                    </a:lnTo>
                    <a:close/>
                    <a:moveTo>
                      <a:pt x="992" y="788"/>
                    </a:moveTo>
                    <a:cubicBezTo>
                      <a:pt x="951" y="788"/>
                      <a:pt x="951" y="788"/>
                      <a:pt x="951" y="788"/>
                    </a:cubicBezTo>
                    <a:cubicBezTo>
                      <a:pt x="951" y="748"/>
                      <a:pt x="951" y="748"/>
                      <a:pt x="951" y="748"/>
                    </a:cubicBezTo>
                    <a:cubicBezTo>
                      <a:pt x="992" y="748"/>
                      <a:pt x="992" y="748"/>
                      <a:pt x="992" y="748"/>
                    </a:cubicBezTo>
                    <a:lnTo>
                      <a:pt x="992" y="788"/>
                    </a:lnTo>
                    <a:close/>
                    <a:moveTo>
                      <a:pt x="992" y="717"/>
                    </a:moveTo>
                    <a:cubicBezTo>
                      <a:pt x="951" y="717"/>
                      <a:pt x="951" y="717"/>
                      <a:pt x="951" y="717"/>
                    </a:cubicBezTo>
                    <a:cubicBezTo>
                      <a:pt x="951" y="677"/>
                      <a:pt x="951" y="677"/>
                      <a:pt x="951" y="677"/>
                    </a:cubicBezTo>
                    <a:cubicBezTo>
                      <a:pt x="992" y="677"/>
                      <a:pt x="992" y="677"/>
                      <a:pt x="992" y="677"/>
                    </a:cubicBezTo>
                    <a:lnTo>
                      <a:pt x="992" y="717"/>
                    </a:lnTo>
                    <a:close/>
                    <a:moveTo>
                      <a:pt x="1025" y="856"/>
                    </a:moveTo>
                    <a:cubicBezTo>
                      <a:pt x="1025" y="816"/>
                      <a:pt x="1025" y="816"/>
                      <a:pt x="1025" y="816"/>
                    </a:cubicBezTo>
                    <a:cubicBezTo>
                      <a:pt x="1066" y="816"/>
                      <a:pt x="1066" y="816"/>
                      <a:pt x="1066" y="816"/>
                    </a:cubicBezTo>
                    <a:cubicBezTo>
                      <a:pt x="1066" y="856"/>
                      <a:pt x="1066" y="856"/>
                      <a:pt x="1066" y="856"/>
                    </a:cubicBezTo>
                    <a:lnTo>
                      <a:pt x="1025" y="856"/>
                    </a:lnTo>
                    <a:close/>
                    <a:moveTo>
                      <a:pt x="145" y="1142"/>
                    </a:moveTo>
                    <a:cubicBezTo>
                      <a:pt x="145" y="1125"/>
                      <a:pt x="159" y="1111"/>
                      <a:pt x="176" y="1111"/>
                    </a:cubicBezTo>
                    <a:cubicBezTo>
                      <a:pt x="519" y="1111"/>
                      <a:pt x="519" y="1111"/>
                      <a:pt x="519" y="1111"/>
                    </a:cubicBezTo>
                    <a:cubicBezTo>
                      <a:pt x="535" y="1111"/>
                      <a:pt x="549" y="1125"/>
                      <a:pt x="549" y="1142"/>
                    </a:cubicBezTo>
                    <a:cubicBezTo>
                      <a:pt x="549" y="1377"/>
                      <a:pt x="549" y="1377"/>
                      <a:pt x="549" y="1377"/>
                    </a:cubicBezTo>
                    <a:cubicBezTo>
                      <a:pt x="549" y="1393"/>
                      <a:pt x="535" y="1407"/>
                      <a:pt x="519" y="1407"/>
                    </a:cubicBezTo>
                    <a:cubicBezTo>
                      <a:pt x="176" y="1407"/>
                      <a:pt x="176" y="1407"/>
                      <a:pt x="176" y="1407"/>
                    </a:cubicBezTo>
                    <a:cubicBezTo>
                      <a:pt x="159" y="1407"/>
                      <a:pt x="145" y="1393"/>
                      <a:pt x="145" y="1377"/>
                    </a:cubicBezTo>
                    <a:lnTo>
                      <a:pt x="145" y="1142"/>
                    </a:lnTo>
                    <a:close/>
                    <a:moveTo>
                      <a:pt x="596" y="1488"/>
                    </a:moveTo>
                    <a:cubicBezTo>
                      <a:pt x="589" y="1480"/>
                      <a:pt x="576" y="1474"/>
                      <a:pt x="566" y="1474"/>
                    </a:cubicBezTo>
                    <a:cubicBezTo>
                      <a:pt x="128" y="1474"/>
                      <a:pt x="128" y="1474"/>
                      <a:pt x="128" y="1474"/>
                    </a:cubicBezTo>
                    <a:cubicBezTo>
                      <a:pt x="118" y="1474"/>
                      <a:pt x="105" y="1480"/>
                      <a:pt x="99" y="1488"/>
                    </a:cubicBezTo>
                    <a:cubicBezTo>
                      <a:pt x="12" y="1590"/>
                      <a:pt x="12" y="1590"/>
                      <a:pt x="12" y="1590"/>
                    </a:cubicBezTo>
                    <a:cubicBezTo>
                      <a:pt x="5" y="1598"/>
                      <a:pt x="0" y="1612"/>
                      <a:pt x="0" y="1622"/>
                    </a:cubicBezTo>
                    <a:cubicBezTo>
                      <a:pt x="0" y="1630"/>
                      <a:pt x="0" y="1630"/>
                      <a:pt x="0" y="1630"/>
                    </a:cubicBezTo>
                    <a:cubicBezTo>
                      <a:pt x="0" y="1640"/>
                      <a:pt x="8" y="1649"/>
                      <a:pt x="18" y="1649"/>
                    </a:cubicBezTo>
                    <a:cubicBezTo>
                      <a:pt x="676" y="1649"/>
                      <a:pt x="676" y="1649"/>
                      <a:pt x="676" y="1649"/>
                    </a:cubicBezTo>
                    <a:cubicBezTo>
                      <a:pt x="686" y="1649"/>
                      <a:pt x="694" y="1640"/>
                      <a:pt x="694" y="1630"/>
                    </a:cubicBezTo>
                    <a:cubicBezTo>
                      <a:pt x="694" y="1622"/>
                      <a:pt x="694" y="1622"/>
                      <a:pt x="694" y="1622"/>
                    </a:cubicBezTo>
                    <a:cubicBezTo>
                      <a:pt x="694" y="1612"/>
                      <a:pt x="689" y="1598"/>
                      <a:pt x="683" y="1590"/>
                    </a:cubicBezTo>
                    <a:lnTo>
                      <a:pt x="596" y="1488"/>
                    </a:lnTo>
                    <a:close/>
                  </a:path>
                </a:pathLst>
              </a:custGeom>
              <a:grpFill/>
              <a:ln>
                <a:noFill/>
              </a:ln>
            </p:spPr>
            <p:txBody>
              <a:bodyPr vert="horz" wrap="square" lIns="93223" tIns="46611" rIns="93223" bIns="46611" numCol="1" anchor="t" anchorCtr="0" compatLnSpc="1">
                <a:prstTxWarp prst="textNoShape">
                  <a:avLst/>
                </a:prstTxWarp>
              </a:bodyPr>
              <a:lstStyle/>
              <a:p>
                <a:pPr defTabSz="931494" fontAlgn="base">
                  <a:spcBef>
                    <a:spcPct val="0"/>
                  </a:spcBef>
                  <a:spcAft>
                    <a:spcPct val="0"/>
                  </a:spcAft>
                </a:pPr>
                <a:endParaRPr lang="en-US" sz="1632">
                  <a:solidFill>
                    <a:srgbClr val="505050"/>
                  </a:solidFill>
                  <a:ea typeface="MS PGothic" panose="020B0600070205080204" pitchFamily="34" charset="-128"/>
                </a:endParaRPr>
              </a:p>
            </p:txBody>
          </p:sp>
          <p:sp>
            <p:nvSpPr>
              <p:cNvPr id="69" name="Freeform 86"/>
              <p:cNvSpPr>
                <a:spLocks noEditPoints="1"/>
              </p:cNvSpPr>
              <p:nvPr/>
            </p:nvSpPr>
            <p:spPr bwMode="black">
              <a:xfrm>
                <a:off x="3422650" y="3873500"/>
                <a:ext cx="168275" cy="142875"/>
              </a:xfrm>
              <a:custGeom>
                <a:avLst/>
                <a:gdLst>
                  <a:gd name="T0" fmla="*/ 682 w 694"/>
                  <a:gd name="T1" fmla="*/ 58 h 588"/>
                  <a:gd name="T2" fmla="*/ 694 w 694"/>
                  <a:gd name="T3" fmla="*/ 26 h 588"/>
                  <a:gd name="T4" fmla="*/ 694 w 694"/>
                  <a:gd name="T5" fmla="*/ 18 h 588"/>
                  <a:gd name="T6" fmla="*/ 676 w 694"/>
                  <a:gd name="T7" fmla="*/ 0 h 588"/>
                  <a:gd name="T8" fmla="*/ 18 w 694"/>
                  <a:gd name="T9" fmla="*/ 0 h 588"/>
                  <a:gd name="T10" fmla="*/ 0 w 694"/>
                  <a:gd name="T11" fmla="*/ 18 h 588"/>
                  <a:gd name="T12" fmla="*/ 0 w 694"/>
                  <a:gd name="T13" fmla="*/ 26 h 588"/>
                  <a:gd name="T14" fmla="*/ 11 w 694"/>
                  <a:gd name="T15" fmla="*/ 58 h 588"/>
                  <a:gd name="T16" fmla="*/ 98 w 694"/>
                  <a:gd name="T17" fmla="*/ 160 h 588"/>
                  <a:gd name="T18" fmla="*/ 128 w 694"/>
                  <a:gd name="T19" fmla="*/ 174 h 588"/>
                  <a:gd name="T20" fmla="*/ 565 w 694"/>
                  <a:gd name="T21" fmla="*/ 174 h 588"/>
                  <a:gd name="T22" fmla="*/ 595 w 694"/>
                  <a:gd name="T23" fmla="*/ 160 h 588"/>
                  <a:gd name="T24" fmla="*/ 682 w 694"/>
                  <a:gd name="T25" fmla="*/ 58 h 588"/>
                  <a:gd name="T26" fmla="*/ 387 w 694"/>
                  <a:gd name="T27" fmla="*/ 588 h 588"/>
                  <a:gd name="T28" fmla="*/ 387 w 694"/>
                  <a:gd name="T29" fmla="*/ 579 h 588"/>
                  <a:gd name="T30" fmla="*/ 518 w 694"/>
                  <a:gd name="T31" fmla="*/ 579 h 588"/>
                  <a:gd name="T32" fmla="*/ 591 w 694"/>
                  <a:gd name="T33" fmla="*/ 507 h 588"/>
                  <a:gd name="T34" fmla="*/ 591 w 694"/>
                  <a:gd name="T35" fmla="*/ 272 h 588"/>
                  <a:gd name="T36" fmla="*/ 518 w 694"/>
                  <a:gd name="T37" fmla="*/ 199 h 588"/>
                  <a:gd name="T38" fmla="*/ 175 w 694"/>
                  <a:gd name="T39" fmla="*/ 199 h 588"/>
                  <a:gd name="T40" fmla="*/ 103 w 694"/>
                  <a:gd name="T41" fmla="*/ 272 h 588"/>
                  <a:gd name="T42" fmla="*/ 103 w 694"/>
                  <a:gd name="T43" fmla="*/ 507 h 588"/>
                  <a:gd name="T44" fmla="*/ 175 w 694"/>
                  <a:gd name="T45" fmla="*/ 579 h 588"/>
                  <a:gd name="T46" fmla="*/ 307 w 694"/>
                  <a:gd name="T47" fmla="*/ 579 h 588"/>
                  <a:gd name="T48" fmla="*/ 307 w 694"/>
                  <a:gd name="T49" fmla="*/ 588 h 588"/>
                  <a:gd name="T50" fmla="*/ 387 w 694"/>
                  <a:gd name="T51" fmla="*/ 588 h 588"/>
                  <a:gd name="T52" fmla="*/ 175 w 694"/>
                  <a:gd name="T53" fmla="*/ 537 h 588"/>
                  <a:gd name="T54" fmla="*/ 145 w 694"/>
                  <a:gd name="T55" fmla="*/ 507 h 588"/>
                  <a:gd name="T56" fmla="*/ 145 w 694"/>
                  <a:gd name="T57" fmla="*/ 272 h 588"/>
                  <a:gd name="T58" fmla="*/ 175 w 694"/>
                  <a:gd name="T59" fmla="*/ 242 h 588"/>
                  <a:gd name="T60" fmla="*/ 518 w 694"/>
                  <a:gd name="T61" fmla="*/ 242 h 588"/>
                  <a:gd name="T62" fmla="*/ 549 w 694"/>
                  <a:gd name="T63" fmla="*/ 272 h 588"/>
                  <a:gd name="T64" fmla="*/ 549 w 694"/>
                  <a:gd name="T65" fmla="*/ 507 h 588"/>
                  <a:gd name="T66" fmla="*/ 518 w 694"/>
                  <a:gd name="T67" fmla="*/ 537 h 588"/>
                  <a:gd name="T68" fmla="*/ 175 w 694"/>
                  <a:gd name="T69" fmla="*/ 53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4" h="588">
                    <a:moveTo>
                      <a:pt x="682" y="58"/>
                    </a:moveTo>
                    <a:cubicBezTo>
                      <a:pt x="689" y="51"/>
                      <a:pt x="694" y="36"/>
                      <a:pt x="694" y="26"/>
                    </a:cubicBezTo>
                    <a:cubicBezTo>
                      <a:pt x="694" y="18"/>
                      <a:pt x="694" y="18"/>
                      <a:pt x="694" y="18"/>
                    </a:cubicBezTo>
                    <a:cubicBezTo>
                      <a:pt x="694" y="8"/>
                      <a:pt x="686" y="0"/>
                      <a:pt x="676" y="0"/>
                    </a:cubicBezTo>
                    <a:cubicBezTo>
                      <a:pt x="18" y="0"/>
                      <a:pt x="18" y="0"/>
                      <a:pt x="18" y="0"/>
                    </a:cubicBezTo>
                    <a:cubicBezTo>
                      <a:pt x="8" y="0"/>
                      <a:pt x="0" y="8"/>
                      <a:pt x="0" y="18"/>
                    </a:cubicBezTo>
                    <a:cubicBezTo>
                      <a:pt x="0" y="26"/>
                      <a:pt x="0" y="26"/>
                      <a:pt x="0" y="26"/>
                    </a:cubicBezTo>
                    <a:cubicBezTo>
                      <a:pt x="0" y="36"/>
                      <a:pt x="5" y="51"/>
                      <a:pt x="11" y="58"/>
                    </a:cubicBezTo>
                    <a:cubicBezTo>
                      <a:pt x="98" y="160"/>
                      <a:pt x="98" y="160"/>
                      <a:pt x="98" y="160"/>
                    </a:cubicBezTo>
                    <a:cubicBezTo>
                      <a:pt x="105" y="168"/>
                      <a:pt x="118" y="174"/>
                      <a:pt x="128" y="174"/>
                    </a:cubicBezTo>
                    <a:cubicBezTo>
                      <a:pt x="565" y="174"/>
                      <a:pt x="565" y="174"/>
                      <a:pt x="565" y="174"/>
                    </a:cubicBezTo>
                    <a:cubicBezTo>
                      <a:pt x="575" y="174"/>
                      <a:pt x="589" y="168"/>
                      <a:pt x="595" y="160"/>
                    </a:cubicBezTo>
                    <a:lnTo>
                      <a:pt x="682" y="58"/>
                    </a:lnTo>
                    <a:close/>
                    <a:moveTo>
                      <a:pt x="387" y="588"/>
                    </a:moveTo>
                    <a:cubicBezTo>
                      <a:pt x="387" y="582"/>
                      <a:pt x="387" y="579"/>
                      <a:pt x="387" y="579"/>
                    </a:cubicBezTo>
                    <a:cubicBezTo>
                      <a:pt x="518" y="579"/>
                      <a:pt x="518" y="579"/>
                      <a:pt x="518" y="579"/>
                    </a:cubicBezTo>
                    <a:cubicBezTo>
                      <a:pt x="558" y="579"/>
                      <a:pt x="591" y="547"/>
                      <a:pt x="591" y="507"/>
                    </a:cubicBezTo>
                    <a:cubicBezTo>
                      <a:pt x="591" y="272"/>
                      <a:pt x="591" y="272"/>
                      <a:pt x="591" y="272"/>
                    </a:cubicBezTo>
                    <a:cubicBezTo>
                      <a:pt x="591" y="232"/>
                      <a:pt x="558" y="199"/>
                      <a:pt x="518" y="199"/>
                    </a:cubicBezTo>
                    <a:cubicBezTo>
                      <a:pt x="175" y="199"/>
                      <a:pt x="175" y="199"/>
                      <a:pt x="175" y="199"/>
                    </a:cubicBezTo>
                    <a:cubicBezTo>
                      <a:pt x="135" y="199"/>
                      <a:pt x="103" y="232"/>
                      <a:pt x="103" y="272"/>
                    </a:cubicBezTo>
                    <a:cubicBezTo>
                      <a:pt x="103" y="507"/>
                      <a:pt x="103" y="507"/>
                      <a:pt x="103" y="507"/>
                    </a:cubicBezTo>
                    <a:cubicBezTo>
                      <a:pt x="103" y="547"/>
                      <a:pt x="135" y="579"/>
                      <a:pt x="175" y="579"/>
                    </a:cubicBezTo>
                    <a:cubicBezTo>
                      <a:pt x="307" y="579"/>
                      <a:pt x="307" y="579"/>
                      <a:pt x="307" y="579"/>
                    </a:cubicBezTo>
                    <a:cubicBezTo>
                      <a:pt x="307" y="579"/>
                      <a:pt x="307" y="582"/>
                      <a:pt x="307" y="588"/>
                    </a:cubicBezTo>
                    <a:lnTo>
                      <a:pt x="387" y="588"/>
                    </a:lnTo>
                    <a:close/>
                    <a:moveTo>
                      <a:pt x="175" y="537"/>
                    </a:moveTo>
                    <a:cubicBezTo>
                      <a:pt x="159" y="537"/>
                      <a:pt x="145" y="523"/>
                      <a:pt x="145" y="507"/>
                    </a:cubicBezTo>
                    <a:cubicBezTo>
                      <a:pt x="145" y="272"/>
                      <a:pt x="145" y="272"/>
                      <a:pt x="145" y="272"/>
                    </a:cubicBezTo>
                    <a:cubicBezTo>
                      <a:pt x="145" y="255"/>
                      <a:pt x="159" y="242"/>
                      <a:pt x="175" y="242"/>
                    </a:cubicBezTo>
                    <a:cubicBezTo>
                      <a:pt x="518" y="242"/>
                      <a:pt x="518" y="242"/>
                      <a:pt x="518" y="242"/>
                    </a:cubicBezTo>
                    <a:cubicBezTo>
                      <a:pt x="535" y="242"/>
                      <a:pt x="549" y="255"/>
                      <a:pt x="549" y="272"/>
                    </a:cubicBezTo>
                    <a:cubicBezTo>
                      <a:pt x="549" y="507"/>
                      <a:pt x="549" y="507"/>
                      <a:pt x="549" y="507"/>
                    </a:cubicBezTo>
                    <a:cubicBezTo>
                      <a:pt x="549" y="523"/>
                      <a:pt x="535" y="537"/>
                      <a:pt x="518" y="537"/>
                    </a:cubicBezTo>
                    <a:lnTo>
                      <a:pt x="175" y="537"/>
                    </a:lnTo>
                    <a:close/>
                  </a:path>
                </a:pathLst>
              </a:custGeom>
              <a:grpFill/>
              <a:ln>
                <a:noFill/>
              </a:ln>
            </p:spPr>
            <p:txBody>
              <a:bodyPr vert="horz" wrap="square" lIns="93223" tIns="46611" rIns="93223" bIns="46611" numCol="1" anchor="t" anchorCtr="0" compatLnSpc="1">
                <a:prstTxWarp prst="textNoShape">
                  <a:avLst/>
                </a:prstTxWarp>
              </a:bodyPr>
              <a:lstStyle/>
              <a:p>
                <a:pPr defTabSz="931494" fontAlgn="base">
                  <a:spcBef>
                    <a:spcPct val="0"/>
                  </a:spcBef>
                  <a:spcAft>
                    <a:spcPct val="0"/>
                  </a:spcAft>
                </a:pPr>
                <a:endParaRPr lang="en-US" sz="1632">
                  <a:solidFill>
                    <a:srgbClr val="505050"/>
                  </a:solidFill>
                  <a:ea typeface="MS PGothic" panose="020B0600070205080204" pitchFamily="34" charset="-128"/>
                </a:endParaRPr>
              </a:p>
            </p:txBody>
          </p:sp>
        </p:grpSp>
      </p:grpSp>
      <p:sp>
        <p:nvSpPr>
          <p:cNvPr id="24" name="Down Arrow 23"/>
          <p:cNvSpPr/>
          <p:nvPr/>
        </p:nvSpPr>
        <p:spPr bwMode="auto">
          <a:xfrm rot="10800000">
            <a:off x="3879720" y="6013700"/>
            <a:ext cx="368512" cy="320782"/>
          </a:xfrm>
          <a:prstGeom prst="down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endParaRPr lang="en-US" sz="1999"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18696462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SP1 Investments</a:t>
            </a:r>
            <a:endParaRPr lang="en-US" dirty="0"/>
          </a:p>
        </p:txBody>
      </p:sp>
      <p:sp>
        <p:nvSpPr>
          <p:cNvPr id="5" name="Text Placeholder 4"/>
          <p:cNvSpPr>
            <a:spLocks noGrp="1"/>
          </p:cNvSpPr>
          <p:nvPr>
            <p:ph type="body" sz="quarter" idx="4294967295"/>
          </p:nvPr>
        </p:nvSpPr>
        <p:spPr>
          <a:xfrm>
            <a:off x="642702" y="4662020"/>
            <a:ext cx="3983022" cy="1355671"/>
          </a:xfrm>
        </p:spPr>
        <p:txBody>
          <a:bodyPr/>
          <a:lstStyle/>
          <a:p>
            <a:pPr>
              <a:buFont typeface="Wingdings" panose="05000000000000000000" pitchFamily="2" charset="2"/>
              <a:buChar char="§"/>
            </a:pPr>
            <a:r>
              <a:rPr lang="en-US" sz="2399" spc="-70" dirty="0">
                <a:solidFill>
                  <a:schemeClr val="tx1"/>
                </a:solidFill>
              </a:rPr>
              <a:t>Virtual fabric monitoring</a:t>
            </a:r>
          </a:p>
          <a:p>
            <a:pPr>
              <a:buFont typeface="Wingdings" panose="05000000000000000000" pitchFamily="2" charset="2"/>
              <a:buChar char="§"/>
            </a:pPr>
            <a:r>
              <a:rPr lang="en-US" sz="2399" spc="-70" dirty="0">
                <a:solidFill>
                  <a:schemeClr val="tx1"/>
                </a:solidFill>
              </a:rPr>
              <a:t>Storage monitoring</a:t>
            </a:r>
          </a:p>
          <a:p>
            <a:pPr>
              <a:buFont typeface="Wingdings" panose="05000000000000000000" pitchFamily="2" charset="2"/>
              <a:buChar char="§"/>
            </a:pPr>
            <a:r>
              <a:rPr lang="en-US" sz="2399" spc="-70" dirty="0">
                <a:solidFill>
                  <a:schemeClr val="tx1"/>
                </a:solidFill>
              </a:rPr>
              <a:t>New Linux distributions</a:t>
            </a:r>
          </a:p>
        </p:txBody>
      </p:sp>
      <p:sp>
        <p:nvSpPr>
          <p:cNvPr id="29" name="Text Placeholder 4"/>
          <p:cNvSpPr txBox="1">
            <a:spLocks/>
          </p:cNvSpPr>
          <p:nvPr/>
        </p:nvSpPr>
        <p:spPr>
          <a:xfrm>
            <a:off x="8413866" y="4739167"/>
            <a:ext cx="3836919" cy="991673"/>
          </a:xfrm>
          <a:prstGeom prst="rect">
            <a:avLst/>
          </a:prstGeom>
        </p:spPr>
        <p:txBody>
          <a:bodyPr vert="horz" lIns="0" tIns="0" rIns="0" bIns="0" rtlCol="0">
            <a:spAutoFit/>
          </a:bodyPr>
          <a:lstStyle>
            <a:lvl1pPr marL="0" marR="0" indent="0" algn="l" defTabSz="914363" rtl="0" eaLnBrk="1" fontAlgn="auto" latinLnBrk="0" hangingPunct="1">
              <a:lnSpc>
                <a:spcPct val="90000"/>
              </a:lnSpc>
              <a:spcBef>
                <a:spcPts val="2400"/>
              </a:spcBef>
              <a:spcAft>
                <a:spcPts val="0"/>
              </a:spcAft>
              <a:buClrTx/>
              <a:buSzPct val="90000"/>
              <a:buFont typeface="Arial" pitchFamily="34" charset="0"/>
              <a:buNone/>
              <a:tabLst/>
              <a:defRPr sz="4000" kern="1200" spc="-70" baseline="0">
                <a:gradFill>
                  <a:gsLst>
                    <a:gs pos="100000">
                      <a:schemeClr val="tx2"/>
                    </a:gs>
                    <a:gs pos="0">
                      <a:schemeClr val="tx2"/>
                    </a:gs>
                  </a:gsLst>
                  <a:lin ang="5400000" scaled="0"/>
                </a:gradFill>
                <a:latin typeface="+mj-lt"/>
                <a:ea typeface="+mn-ea"/>
                <a:cs typeface="+mn-cs"/>
              </a:defRPr>
            </a:lvl1pPr>
            <a:lvl2pPr marL="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2pPr>
            <a:lvl3pPr marL="231775"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gradFill>
                  <a:gsLst>
                    <a:gs pos="100000">
                      <a:schemeClr val="tx1"/>
                    </a:gs>
                    <a:gs pos="6000">
                      <a:schemeClr val="tx1"/>
                    </a:gs>
                  </a:gsLst>
                  <a:lin ang="5400000" scaled="0"/>
                </a:gradFill>
                <a:latin typeface="+mn-lt"/>
                <a:ea typeface="+mn-ea"/>
                <a:cs typeface="+mn-cs"/>
              </a:defRPr>
            </a:lvl3pPr>
            <a:lvl4pPr marL="45720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4pPr>
            <a:lvl5pPr marL="69373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2000" kern="1200" spc="0" baseline="0">
                <a:gradFill>
                  <a:gsLst>
                    <a:gs pos="100000">
                      <a:schemeClr val="tx1"/>
                    </a:gs>
                    <a:gs pos="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019" indent="-457019">
              <a:buFont typeface="Wingdings" panose="05000000000000000000" pitchFamily="2" charset="2"/>
              <a:buChar char="§"/>
            </a:pPr>
            <a:r>
              <a:rPr lang="en-US" sz="2399" dirty="0">
                <a:solidFill>
                  <a:schemeClr val="tx1"/>
                </a:solidFill>
              </a:rPr>
              <a:t>360 dashboards</a:t>
            </a:r>
          </a:p>
          <a:p>
            <a:pPr marL="457019" indent="-457019">
              <a:buFont typeface="Wingdings" panose="05000000000000000000" pitchFamily="2" charset="2"/>
              <a:buChar char="§"/>
            </a:pPr>
            <a:r>
              <a:rPr lang="en-US" sz="2399" dirty="0">
                <a:solidFill>
                  <a:schemeClr val="tx1"/>
                </a:solidFill>
              </a:rPr>
              <a:t>DevOps scenarios</a:t>
            </a:r>
          </a:p>
        </p:txBody>
      </p:sp>
      <p:sp>
        <p:nvSpPr>
          <p:cNvPr id="30" name="Text Placeholder 4"/>
          <p:cNvSpPr txBox="1">
            <a:spLocks/>
          </p:cNvSpPr>
          <p:nvPr/>
        </p:nvSpPr>
        <p:spPr>
          <a:xfrm>
            <a:off x="4532496" y="4739167"/>
            <a:ext cx="3621576" cy="1723549"/>
          </a:xfrm>
          <a:prstGeom prst="rect">
            <a:avLst/>
          </a:prstGeom>
        </p:spPr>
        <p:txBody>
          <a:bodyPr vert="horz" wrap="square" lIns="0" tIns="0" rIns="0" bIns="0" rtlCol="0">
            <a:spAutoFit/>
          </a:bodyPr>
          <a:lstStyle>
            <a:lvl1pPr marL="0" marR="0" indent="0" algn="l" defTabSz="914363" rtl="0" eaLnBrk="1" fontAlgn="auto" latinLnBrk="0" hangingPunct="1">
              <a:lnSpc>
                <a:spcPct val="90000"/>
              </a:lnSpc>
              <a:spcBef>
                <a:spcPts val="2400"/>
              </a:spcBef>
              <a:spcAft>
                <a:spcPts val="0"/>
              </a:spcAft>
              <a:buClrTx/>
              <a:buSzPct val="90000"/>
              <a:buFont typeface="Arial" pitchFamily="34" charset="0"/>
              <a:buNone/>
              <a:tabLst/>
              <a:defRPr sz="4000" kern="1200" spc="-70" baseline="0">
                <a:gradFill>
                  <a:gsLst>
                    <a:gs pos="100000">
                      <a:schemeClr val="tx2"/>
                    </a:gs>
                    <a:gs pos="0">
                      <a:schemeClr val="tx2"/>
                    </a:gs>
                  </a:gsLst>
                  <a:lin ang="5400000" scaled="0"/>
                </a:gradFill>
                <a:latin typeface="+mj-lt"/>
                <a:ea typeface="+mn-ea"/>
                <a:cs typeface="+mn-cs"/>
              </a:defRPr>
            </a:lvl1pPr>
            <a:lvl2pPr marL="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2pPr>
            <a:lvl3pPr marL="231775"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gradFill>
                  <a:gsLst>
                    <a:gs pos="100000">
                      <a:schemeClr val="tx1"/>
                    </a:gs>
                    <a:gs pos="6000">
                      <a:schemeClr val="tx1"/>
                    </a:gs>
                  </a:gsLst>
                  <a:lin ang="5400000" scaled="0"/>
                </a:gradFill>
                <a:latin typeface="+mn-lt"/>
                <a:ea typeface="+mn-ea"/>
                <a:cs typeface="+mn-cs"/>
              </a:defRPr>
            </a:lvl3pPr>
            <a:lvl4pPr marL="45720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4pPr>
            <a:lvl5pPr marL="69373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2000" kern="1200" spc="0" baseline="0">
                <a:gradFill>
                  <a:gsLst>
                    <a:gs pos="100000">
                      <a:schemeClr val="tx1"/>
                    </a:gs>
                    <a:gs pos="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019" indent="-457019">
              <a:buFont typeface="Wingdings" panose="05000000000000000000" pitchFamily="2" charset="2"/>
              <a:buChar char="§"/>
            </a:pPr>
            <a:r>
              <a:rPr lang="en-US" sz="2000" dirty="0">
                <a:solidFill>
                  <a:schemeClr val="tx1"/>
                </a:solidFill>
              </a:rPr>
              <a:t>Global Service Monitor</a:t>
            </a:r>
          </a:p>
          <a:p>
            <a:pPr marL="457019" indent="-457019">
              <a:buFont typeface="Wingdings" panose="05000000000000000000" pitchFamily="2" charset="2"/>
              <a:buChar char="§"/>
            </a:pPr>
            <a:r>
              <a:rPr lang="en-US" sz="2000" dirty="0">
                <a:solidFill>
                  <a:schemeClr val="tx1"/>
                </a:solidFill>
              </a:rPr>
              <a:t>Enhanced APM: WCF, MVC, .NET Windows services, </a:t>
            </a:r>
            <a:r>
              <a:rPr lang="en-US" sz="2000" dirty="0" smtClean="0">
                <a:solidFill>
                  <a:schemeClr val="tx1"/>
                </a:solidFill>
              </a:rPr>
              <a:t>IIS8</a:t>
            </a:r>
          </a:p>
          <a:p>
            <a:pPr marL="457019" indent="-457019">
              <a:buFont typeface="Wingdings" panose="05000000000000000000" pitchFamily="2" charset="2"/>
              <a:buChar char="§"/>
            </a:pPr>
            <a:r>
              <a:rPr lang="en-US" sz="2000" dirty="0" smtClean="0">
                <a:solidFill>
                  <a:schemeClr val="tx1"/>
                </a:solidFill>
              </a:rPr>
              <a:t>TFS &amp; </a:t>
            </a:r>
            <a:r>
              <a:rPr lang="en-US" sz="2000" dirty="0" err="1" smtClean="0">
                <a:solidFill>
                  <a:schemeClr val="tx1"/>
                </a:solidFill>
              </a:rPr>
              <a:t>Intellitrace</a:t>
            </a:r>
            <a:r>
              <a:rPr lang="en-US" sz="2000" dirty="0" smtClean="0">
                <a:solidFill>
                  <a:schemeClr val="tx1"/>
                </a:solidFill>
              </a:rPr>
              <a:t> Integration</a:t>
            </a:r>
            <a:endParaRPr lang="en-US" sz="2000" dirty="0">
              <a:solidFill>
                <a:schemeClr val="tx1"/>
              </a:solidFill>
            </a:endParaRPr>
          </a:p>
        </p:txBody>
      </p:sp>
      <p:grpSp>
        <p:nvGrpSpPr>
          <p:cNvPr id="47" name="Group 5"/>
          <p:cNvGrpSpPr/>
          <p:nvPr/>
        </p:nvGrpSpPr>
        <p:grpSpPr>
          <a:xfrm>
            <a:off x="4532496" y="1425879"/>
            <a:ext cx="3267742" cy="3188220"/>
            <a:chOff x="4513684" y="3407948"/>
            <a:chExt cx="3205248" cy="3127248"/>
          </a:xfrm>
          <a:solidFill>
            <a:schemeClr val="accent1"/>
          </a:solidFill>
        </p:grpSpPr>
        <p:sp>
          <p:nvSpPr>
            <p:cNvPr id="48" name="Rectangle 47"/>
            <p:cNvSpPr/>
            <p:nvPr/>
          </p:nvSpPr>
          <p:spPr bwMode="gray">
            <a:xfrm>
              <a:off x="4513684" y="3407948"/>
              <a:ext cx="3205248" cy="312724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b" anchorCtr="0" forceAA="0" compatLnSpc="1">
              <a:prstTxWarp prst="textNoShape">
                <a:avLst/>
              </a:prstTxWarp>
              <a:noAutofit/>
            </a:bodyPr>
            <a:lstStyle/>
            <a:p>
              <a:pPr defTabSz="931920" fontAlgn="base">
                <a:spcBef>
                  <a:spcPct val="0"/>
                </a:spcBef>
                <a:spcAft>
                  <a:spcPct val="0"/>
                </a:spcAft>
              </a:pPr>
              <a:r>
                <a:rPr lang="en-US" sz="2447" spc="-51" dirty="0" err="1">
                  <a:solidFill>
                    <a:srgbClr val="FFFFFF"/>
                  </a:solidFill>
                  <a:ea typeface="Segoe UI" pitchFamily="34" charset="0"/>
                  <a:cs typeface="Segoe UI" pitchFamily="34" charset="0"/>
                </a:rPr>
                <a:t>DevOps</a:t>
              </a:r>
              <a:endParaRPr lang="en-US" sz="2447" spc="-51" dirty="0">
                <a:solidFill>
                  <a:srgbClr val="FFFFFF"/>
                </a:solidFill>
                <a:ea typeface="Segoe UI" pitchFamily="34" charset="0"/>
                <a:cs typeface="Segoe UI" pitchFamily="34" charset="0"/>
              </a:endParaRPr>
            </a:p>
          </p:txBody>
        </p:sp>
        <p:pic>
          <p:nvPicPr>
            <p:cNvPr id="49" name="Picture 48" descr="\\MAGNUM\Projects\Microsoft\Cloud Power FY12\Design\ICONS_PNG\Application.png"/>
            <p:cNvPicPr>
              <a:picLocks noChangeAspect="1" noChangeArrowheads="1"/>
            </p:cNvPicPr>
            <p:nvPr/>
          </p:nvPicPr>
          <p:blipFill rotWithShape="1">
            <a:blip r:embed="rId3" cstate="print">
              <a:biLevel thresh="25000"/>
            </a:blip>
            <a:srcRect l="9167" t="19444" r="9659" b="16917"/>
            <a:stretch/>
          </p:blipFill>
          <p:spPr bwMode="auto">
            <a:xfrm>
              <a:off x="5163879" y="3966354"/>
              <a:ext cx="1904857" cy="1493739"/>
            </a:xfrm>
            <a:prstGeom prst="rect">
              <a:avLst/>
            </a:prstGeom>
            <a:grpFill/>
          </p:spPr>
        </p:pic>
      </p:grpSp>
      <p:grpSp>
        <p:nvGrpSpPr>
          <p:cNvPr id="50" name="Group 9"/>
          <p:cNvGrpSpPr/>
          <p:nvPr/>
        </p:nvGrpSpPr>
        <p:grpSpPr>
          <a:xfrm>
            <a:off x="8413862" y="1434739"/>
            <a:ext cx="3267742" cy="3188220"/>
            <a:chOff x="7834951" y="3410351"/>
            <a:chExt cx="3205248" cy="3127248"/>
          </a:xfrm>
        </p:grpSpPr>
        <p:sp>
          <p:nvSpPr>
            <p:cNvPr id="51" name="Rectangle 50"/>
            <p:cNvSpPr/>
            <p:nvPr/>
          </p:nvSpPr>
          <p:spPr bwMode="gray">
            <a:xfrm>
              <a:off x="7834951" y="3410351"/>
              <a:ext cx="3205248" cy="312724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b" anchorCtr="0" forceAA="0" compatLnSpc="1">
              <a:prstTxWarp prst="textNoShape">
                <a:avLst/>
              </a:prstTxWarp>
              <a:noAutofit/>
            </a:bodyPr>
            <a:lstStyle/>
            <a:p>
              <a:pPr defTabSz="931920" fontAlgn="base">
                <a:spcBef>
                  <a:spcPct val="0"/>
                </a:spcBef>
                <a:spcAft>
                  <a:spcPct val="0"/>
                </a:spcAft>
              </a:pPr>
              <a:r>
                <a:rPr lang="en-US" sz="2447" spc="-51" dirty="0">
                  <a:solidFill>
                    <a:srgbClr val="FFFFFF"/>
                  </a:solidFill>
                  <a:ea typeface="Segoe UI" pitchFamily="34" charset="0"/>
                  <a:cs typeface="Segoe UI" pitchFamily="34" charset="0"/>
                </a:rPr>
                <a:t>Experience</a:t>
              </a:r>
            </a:p>
          </p:txBody>
        </p:sp>
        <p:grpSp>
          <p:nvGrpSpPr>
            <p:cNvPr id="52" name="Group 51"/>
            <p:cNvGrpSpPr/>
            <p:nvPr/>
          </p:nvGrpSpPr>
          <p:grpSpPr>
            <a:xfrm>
              <a:off x="8363319" y="4370617"/>
              <a:ext cx="2175408" cy="918486"/>
              <a:chOff x="7864915" y="2697222"/>
              <a:chExt cx="2175408" cy="918486"/>
            </a:xfrm>
          </p:grpSpPr>
          <p:grpSp>
            <p:nvGrpSpPr>
              <p:cNvPr id="53" name="Group 52"/>
              <p:cNvGrpSpPr/>
              <p:nvPr/>
            </p:nvGrpSpPr>
            <p:grpSpPr>
              <a:xfrm>
                <a:off x="9158920" y="2697222"/>
                <a:ext cx="881403" cy="918486"/>
                <a:chOff x="8754068" y="3848863"/>
                <a:chExt cx="195501" cy="189822"/>
              </a:xfrm>
              <a:solidFill>
                <a:srgbClr val="FFFFFF"/>
              </a:solidFill>
            </p:grpSpPr>
            <p:sp>
              <p:nvSpPr>
                <p:cNvPr id="57" name="Freeform 132"/>
                <p:cNvSpPr>
                  <a:spLocks/>
                </p:cNvSpPr>
                <p:nvPr/>
              </p:nvSpPr>
              <p:spPr bwMode="auto">
                <a:xfrm>
                  <a:off x="8757865" y="3993122"/>
                  <a:ext cx="47451" cy="45554"/>
                </a:xfrm>
                <a:custGeom>
                  <a:avLst/>
                  <a:gdLst/>
                  <a:ahLst/>
                  <a:cxnLst>
                    <a:cxn ang="0">
                      <a:pos x="29" y="55"/>
                    </a:cxn>
                    <a:cxn ang="0">
                      <a:pos x="1" y="28"/>
                    </a:cxn>
                    <a:cxn ang="0">
                      <a:pos x="25" y="0"/>
                    </a:cxn>
                    <a:cxn ang="0">
                      <a:pos x="54" y="28"/>
                    </a:cxn>
                    <a:cxn ang="0">
                      <a:pos x="29" y="55"/>
                    </a:cxn>
                  </a:cxnLst>
                  <a:rect l="0" t="0" r="r" b="b"/>
                  <a:pathLst>
                    <a:path w="55" h="55">
                      <a:moveTo>
                        <a:pt x="29" y="55"/>
                      </a:moveTo>
                      <a:cubicBezTo>
                        <a:pt x="15" y="55"/>
                        <a:pt x="2" y="43"/>
                        <a:pt x="1" y="28"/>
                      </a:cubicBezTo>
                      <a:cubicBezTo>
                        <a:pt x="0" y="13"/>
                        <a:pt x="10" y="1"/>
                        <a:pt x="25" y="0"/>
                      </a:cubicBezTo>
                      <a:cubicBezTo>
                        <a:pt x="40" y="0"/>
                        <a:pt x="53" y="12"/>
                        <a:pt x="54" y="28"/>
                      </a:cubicBezTo>
                      <a:cubicBezTo>
                        <a:pt x="55" y="43"/>
                        <a:pt x="44" y="55"/>
                        <a:pt x="29" y="55"/>
                      </a:cubicBezTo>
                      <a:close/>
                    </a:path>
                  </a:pathLst>
                </a:custGeom>
                <a:grpFill/>
                <a:extLst/>
              </p:spPr>
              <p:txBody>
                <a:bodyPr vert="horz" wrap="square" lIns="93223" tIns="46611" rIns="93223" bIns="46611" numCol="1" anchor="t" anchorCtr="0" compatLnSpc="1">
                  <a:prstTxWarp prst="textNoShape">
                    <a:avLst/>
                  </a:prstTxWarp>
                </a:bodyPr>
                <a:lstStyle/>
                <a:p>
                  <a:pPr defTabSz="932227">
                    <a:defRPr/>
                  </a:pPr>
                  <a:endParaRPr lang="en-US" sz="1428" kern="0">
                    <a:solidFill>
                      <a:srgbClr val="4D4D4D"/>
                    </a:solidFill>
                    <a:ea typeface="MS PGothic" panose="020B0600070205080204" pitchFamily="34" charset="-128"/>
                  </a:endParaRPr>
                </a:p>
              </p:txBody>
            </p:sp>
            <p:sp>
              <p:nvSpPr>
                <p:cNvPr id="58" name="Freeform 133"/>
                <p:cNvSpPr>
                  <a:spLocks/>
                </p:cNvSpPr>
                <p:nvPr/>
              </p:nvSpPr>
              <p:spPr bwMode="auto">
                <a:xfrm>
                  <a:off x="8754068" y="3848863"/>
                  <a:ext cx="195501" cy="184114"/>
                </a:xfrm>
                <a:custGeom>
                  <a:avLst/>
                  <a:gdLst/>
                  <a:ahLst/>
                  <a:cxnLst>
                    <a:cxn ang="0">
                      <a:pos x="234" y="213"/>
                    </a:cxn>
                    <a:cxn ang="0">
                      <a:pos x="123" y="26"/>
                    </a:cxn>
                    <a:cxn ang="0">
                      <a:pos x="5" y="2"/>
                    </a:cxn>
                    <a:cxn ang="0">
                      <a:pos x="2" y="6"/>
                    </a:cxn>
                    <a:cxn ang="0">
                      <a:pos x="0" y="34"/>
                    </a:cxn>
                    <a:cxn ang="0">
                      <a:pos x="4" y="38"/>
                    </a:cxn>
                    <a:cxn ang="0">
                      <a:pos x="104" y="63"/>
                    </a:cxn>
                    <a:cxn ang="0">
                      <a:pos x="196" y="217"/>
                    </a:cxn>
                    <a:cxn ang="0">
                      <a:pos x="200" y="222"/>
                    </a:cxn>
                    <a:cxn ang="0">
                      <a:pos x="230" y="219"/>
                    </a:cxn>
                    <a:cxn ang="0">
                      <a:pos x="234" y="213"/>
                    </a:cxn>
                  </a:cxnLst>
                  <a:rect l="0" t="0" r="r" b="b"/>
                  <a:pathLst>
                    <a:path w="234" h="222">
                      <a:moveTo>
                        <a:pt x="234" y="213"/>
                      </a:moveTo>
                      <a:cubicBezTo>
                        <a:pt x="231" y="110"/>
                        <a:pt x="177" y="53"/>
                        <a:pt x="123" y="26"/>
                      </a:cubicBezTo>
                      <a:cubicBezTo>
                        <a:pt x="71" y="0"/>
                        <a:pt x="19" y="1"/>
                        <a:pt x="5" y="2"/>
                      </a:cubicBezTo>
                      <a:cubicBezTo>
                        <a:pt x="3" y="2"/>
                        <a:pt x="2" y="3"/>
                        <a:pt x="2" y="6"/>
                      </a:cubicBezTo>
                      <a:cubicBezTo>
                        <a:pt x="1" y="8"/>
                        <a:pt x="1" y="32"/>
                        <a:pt x="0" y="34"/>
                      </a:cubicBezTo>
                      <a:cubicBezTo>
                        <a:pt x="0" y="38"/>
                        <a:pt x="2" y="38"/>
                        <a:pt x="4" y="38"/>
                      </a:cubicBezTo>
                      <a:cubicBezTo>
                        <a:pt x="17" y="37"/>
                        <a:pt x="61" y="39"/>
                        <a:pt x="104" y="63"/>
                      </a:cubicBezTo>
                      <a:cubicBezTo>
                        <a:pt x="149" y="87"/>
                        <a:pt x="192" y="134"/>
                        <a:pt x="196" y="217"/>
                      </a:cubicBezTo>
                      <a:cubicBezTo>
                        <a:pt x="196" y="220"/>
                        <a:pt x="197" y="222"/>
                        <a:pt x="200" y="222"/>
                      </a:cubicBezTo>
                      <a:cubicBezTo>
                        <a:pt x="201" y="222"/>
                        <a:pt x="228" y="219"/>
                        <a:pt x="230" y="219"/>
                      </a:cubicBezTo>
                      <a:cubicBezTo>
                        <a:pt x="233" y="219"/>
                        <a:pt x="234" y="217"/>
                        <a:pt x="234" y="213"/>
                      </a:cubicBezTo>
                      <a:close/>
                    </a:path>
                  </a:pathLst>
                </a:custGeom>
                <a:grpFill/>
                <a:ln>
                  <a:noFill/>
                </a:ln>
                <a:extLst/>
              </p:spPr>
              <p:txBody>
                <a:bodyPr vert="horz" wrap="square" lIns="93223" tIns="46611" rIns="93223" bIns="46611" numCol="1" anchor="t" anchorCtr="0" compatLnSpc="1">
                  <a:prstTxWarp prst="textNoShape">
                    <a:avLst/>
                  </a:prstTxWarp>
                </a:bodyPr>
                <a:lstStyle/>
                <a:p>
                  <a:pPr defTabSz="932227">
                    <a:defRPr/>
                  </a:pPr>
                  <a:endParaRPr lang="en-US" sz="1428" kern="0">
                    <a:solidFill>
                      <a:srgbClr val="4D4D4D"/>
                    </a:solidFill>
                    <a:ea typeface="MS PGothic" panose="020B0600070205080204" pitchFamily="34" charset="-128"/>
                  </a:endParaRPr>
                </a:p>
              </p:txBody>
            </p:sp>
            <p:sp>
              <p:nvSpPr>
                <p:cNvPr id="59" name="Freeform 134"/>
                <p:cNvSpPr>
                  <a:spLocks/>
                </p:cNvSpPr>
                <p:nvPr/>
              </p:nvSpPr>
              <p:spPr bwMode="auto">
                <a:xfrm>
                  <a:off x="8754072" y="3921004"/>
                  <a:ext cx="125273" cy="117681"/>
                </a:xfrm>
                <a:custGeom>
                  <a:avLst/>
                  <a:gdLst/>
                  <a:ahLst/>
                  <a:cxnLst>
                    <a:cxn ang="0">
                      <a:pos x="151" y="133"/>
                    </a:cxn>
                    <a:cxn ang="0">
                      <a:pos x="4" y="0"/>
                    </a:cxn>
                    <a:cxn ang="0">
                      <a:pos x="0" y="4"/>
                    </a:cxn>
                    <a:cxn ang="0">
                      <a:pos x="1" y="35"/>
                    </a:cxn>
                    <a:cxn ang="0">
                      <a:pos x="5" y="40"/>
                    </a:cxn>
                    <a:cxn ang="0">
                      <a:pos x="110" y="135"/>
                    </a:cxn>
                    <a:cxn ang="0">
                      <a:pos x="115" y="141"/>
                    </a:cxn>
                    <a:cxn ang="0">
                      <a:pos x="146" y="139"/>
                    </a:cxn>
                    <a:cxn ang="0">
                      <a:pos x="151" y="133"/>
                    </a:cxn>
                  </a:cxnLst>
                  <a:rect l="0" t="0" r="r" b="b"/>
                  <a:pathLst>
                    <a:path w="151" h="141">
                      <a:moveTo>
                        <a:pt x="151" y="133"/>
                      </a:moveTo>
                      <a:cubicBezTo>
                        <a:pt x="142" y="30"/>
                        <a:pt x="54" y="0"/>
                        <a:pt x="4" y="0"/>
                      </a:cubicBezTo>
                      <a:cubicBezTo>
                        <a:pt x="1" y="0"/>
                        <a:pt x="0" y="1"/>
                        <a:pt x="0" y="4"/>
                      </a:cubicBezTo>
                      <a:cubicBezTo>
                        <a:pt x="0" y="5"/>
                        <a:pt x="0" y="33"/>
                        <a:pt x="1" y="35"/>
                      </a:cubicBezTo>
                      <a:cubicBezTo>
                        <a:pt x="1" y="38"/>
                        <a:pt x="2" y="40"/>
                        <a:pt x="5" y="40"/>
                      </a:cubicBezTo>
                      <a:cubicBezTo>
                        <a:pt x="31" y="42"/>
                        <a:pt x="100" y="55"/>
                        <a:pt x="110" y="135"/>
                      </a:cubicBezTo>
                      <a:cubicBezTo>
                        <a:pt x="111" y="139"/>
                        <a:pt x="111" y="141"/>
                        <a:pt x="115" y="141"/>
                      </a:cubicBezTo>
                      <a:cubicBezTo>
                        <a:pt x="117" y="141"/>
                        <a:pt x="145" y="139"/>
                        <a:pt x="146" y="139"/>
                      </a:cubicBezTo>
                      <a:cubicBezTo>
                        <a:pt x="150" y="139"/>
                        <a:pt x="151" y="137"/>
                        <a:pt x="151" y="133"/>
                      </a:cubicBezTo>
                      <a:close/>
                    </a:path>
                  </a:pathLst>
                </a:custGeom>
                <a:grpFill/>
                <a:ln>
                  <a:noFill/>
                </a:ln>
                <a:extLst/>
              </p:spPr>
              <p:txBody>
                <a:bodyPr vert="horz" wrap="square" lIns="93223" tIns="46611" rIns="93223" bIns="46611" numCol="1" anchor="t" anchorCtr="0" compatLnSpc="1">
                  <a:prstTxWarp prst="textNoShape">
                    <a:avLst/>
                  </a:prstTxWarp>
                </a:bodyPr>
                <a:lstStyle/>
                <a:p>
                  <a:pPr defTabSz="932227">
                    <a:defRPr/>
                  </a:pPr>
                  <a:endParaRPr lang="en-US" sz="1428" kern="0">
                    <a:solidFill>
                      <a:srgbClr val="4D4D4D"/>
                    </a:solidFill>
                    <a:ea typeface="MS PGothic" panose="020B0600070205080204" pitchFamily="34" charset="-128"/>
                  </a:endParaRPr>
                </a:p>
              </p:txBody>
            </p:sp>
          </p:grpSp>
          <p:grpSp>
            <p:nvGrpSpPr>
              <p:cNvPr id="54" name="IM"/>
              <p:cNvGrpSpPr>
                <a:grpSpLocks noChangeAspect="1"/>
              </p:cNvGrpSpPr>
              <p:nvPr/>
            </p:nvGrpSpPr>
            <p:grpSpPr>
              <a:xfrm>
                <a:off x="7864915" y="2703128"/>
                <a:ext cx="1206646" cy="912580"/>
                <a:chOff x="5152725" y="4450437"/>
                <a:chExt cx="311284" cy="235362"/>
              </a:xfrm>
              <a:solidFill>
                <a:srgbClr val="FFFFFF"/>
              </a:solidFill>
            </p:grpSpPr>
            <p:sp>
              <p:nvSpPr>
                <p:cNvPr id="55" name="Freeform 168"/>
                <p:cNvSpPr>
                  <a:spLocks noEditPoints="1"/>
                </p:cNvSpPr>
                <p:nvPr/>
              </p:nvSpPr>
              <p:spPr bwMode="auto">
                <a:xfrm>
                  <a:off x="5152725" y="4450437"/>
                  <a:ext cx="212585" cy="199299"/>
                </a:xfrm>
                <a:custGeom>
                  <a:avLst/>
                  <a:gdLst/>
                  <a:ahLst/>
                  <a:cxnLst>
                    <a:cxn ang="0">
                      <a:pos x="215" y="24"/>
                    </a:cxn>
                    <a:cxn ang="0">
                      <a:pos x="127" y="0"/>
                    </a:cxn>
                    <a:cxn ang="0">
                      <a:pos x="39" y="24"/>
                    </a:cxn>
                    <a:cxn ang="0">
                      <a:pos x="0" y="89"/>
                    </a:cxn>
                    <a:cxn ang="0">
                      <a:pos x="42" y="155"/>
                    </a:cxn>
                    <a:cxn ang="0">
                      <a:pos x="34" y="197"/>
                    </a:cxn>
                    <a:cxn ang="0">
                      <a:pos x="27" y="231"/>
                    </a:cxn>
                    <a:cxn ang="0">
                      <a:pos x="25" y="240"/>
                    </a:cxn>
                    <a:cxn ang="0">
                      <a:pos x="31" y="233"/>
                    </a:cxn>
                    <a:cxn ang="0">
                      <a:pos x="55" y="207"/>
                    </a:cxn>
                    <a:cxn ang="0">
                      <a:pos x="87" y="173"/>
                    </a:cxn>
                    <a:cxn ang="0">
                      <a:pos x="127" y="178"/>
                    </a:cxn>
                    <a:cxn ang="0">
                      <a:pos x="215" y="153"/>
                    </a:cxn>
                    <a:cxn ang="0">
                      <a:pos x="255" y="89"/>
                    </a:cxn>
                    <a:cxn ang="0">
                      <a:pos x="215" y="24"/>
                    </a:cxn>
                    <a:cxn ang="0">
                      <a:pos x="59" y="149"/>
                    </a:cxn>
                    <a:cxn ang="0">
                      <a:pos x="59" y="147"/>
                    </a:cxn>
                    <a:cxn ang="0">
                      <a:pos x="57" y="147"/>
                    </a:cxn>
                    <a:cxn ang="0">
                      <a:pos x="15" y="89"/>
                    </a:cxn>
                    <a:cxn ang="0">
                      <a:pos x="127" y="15"/>
                    </a:cxn>
                    <a:cxn ang="0">
                      <a:pos x="240" y="89"/>
                    </a:cxn>
                    <a:cxn ang="0">
                      <a:pos x="127" y="163"/>
                    </a:cxn>
                    <a:cxn ang="0">
                      <a:pos x="83" y="157"/>
                    </a:cxn>
                    <a:cxn ang="0">
                      <a:pos x="82" y="156"/>
                    </a:cxn>
                    <a:cxn ang="0">
                      <a:pos x="81" y="158"/>
                    </a:cxn>
                    <a:cxn ang="0">
                      <a:pos x="50" y="191"/>
                    </a:cxn>
                    <a:cxn ang="0">
                      <a:pos x="59" y="149"/>
                    </a:cxn>
                  </a:cxnLst>
                  <a:rect l="0" t="0" r="r" b="b"/>
                  <a:pathLst>
                    <a:path w="255" h="240">
                      <a:moveTo>
                        <a:pt x="215" y="24"/>
                      </a:moveTo>
                      <a:cubicBezTo>
                        <a:pt x="192" y="8"/>
                        <a:pt x="160" y="0"/>
                        <a:pt x="127" y="0"/>
                      </a:cubicBezTo>
                      <a:cubicBezTo>
                        <a:pt x="94" y="0"/>
                        <a:pt x="63" y="8"/>
                        <a:pt x="39" y="24"/>
                      </a:cubicBezTo>
                      <a:cubicBezTo>
                        <a:pt x="14" y="41"/>
                        <a:pt x="0" y="64"/>
                        <a:pt x="0" y="89"/>
                      </a:cubicBezTo>
                      <a:cubicBezTo>
                        <a:pt x="0" y="114"/>
                        <a:pt x="15" y="138"/>
                        <a:pt x="42" y="155"/>
                      </a:cubicBezTo>
                      <a:cubicBezTo>
                        <a:pt x="34" y="197"/>
                        <a:pt x="34" y="197"/>
                        <a:pt x="34" y="197"/>
                      </a:cubicBezTo>
                      <a:cubicBezTo>
                        <a:pt x="27" y="231"/>
                        <a:pt x="27" y="231"/>
                        <a:pt x="27" y="231"/>
                      </a:cubicBezTo>
                      <a:cubicBezTo>
                        <a:pt x="25" y="240"/>
                        <a:pt x="25" y="240"/>
                        <a:pt x="25" y="240"/>
                      </a:cubicBezTo>
                      <a:cubicBezTo>
                        <a:pt x="31" y="233"/>
                        <a:pt x="31" y="233"/>
                        <a:pt x="31" y="233"/>
                      </a:cubicBezTo>
                      <a:cubicBezTo>
                        <a:pt x="55" y="207"/>
                        <a:pt x="55" y="207"/>
                        <a:pt x="55" y="207"/>
                      </a:cubicBezTo>
                      <a:cubicBezTo>
                        <a:pt x="87" y="173"/>
                        <a:pt x="87" y="173"/>
                        <a:pt x="87" y="173"/>
                      </a:cubicBezTo>
                      <a:cubicBezTo>
                        <a:pt x="100" y="176"/>
                        <a:pt x="113" y="178"/>
                        <a:pt x="127" y="178"/>
                      </a:cubicBezTo>
                      <a:cubicBezTo>
                        <a:pt x="160" y="178"/>
                        <a:pt x="192" y="169"/>
                        <a:pt x="215" y="153"/>
                      </a:cubicBezTo>
                      <a:cubicBezTo>
                        <a:pt x="241" y="136"/>
                        <a:pt x="255" y="113"/>
                        <a:pt x="255" y="89"/>
                      </a:cubicBezTo>
                      <a:cubicBezTo>
                        <a:pt x="255" y="64"/>
                        <a:pt x="241" y="41"/>
                        <a:pt x="215" y="24"/>
                      </a:cubicBezTo>
                      <a:close/>
                      <a:moveTo>
                        <a:pt x="59" y="149"/>
                      </a:moveTo>
                      <a:cubicBezTo>
                        <a:pt x="59" y="147"/>
                        <a:pt x="59" y="147"/>
                        <a:pt x="59" y="147"/>
                      </a:cubicBezTo>
                      <a:cubicBezTo>
                        <a:pt x="57" y="147"/>
                        <a:pt x="57" y="147"/>
                        <a:pt x="57" y="147"/>
                      </a:cubicBezTo>
                      <a:cubicBezTo>
                        <a:pt x="30" y="132"/>
                        <a:pt x="15" y="111"/>
                        <a:pt x="15" y="89"/>
                      </a:cubicBezTo>
                      <a:cubicBezTo>
                        <a:pt x="15" y="48"/>
                        <a:pt x="65" y="15"/>
                        <a:pt x="127" y="15"/>
                      </a:cubicBezTo>
                      <a:cubicBezTo>
                        <a:pt x="189" y="15"/>
                        <a:pt x="240" y="48"/>
                        <a:pt x="240" y="89"/>
                      </a:cubicBezTo>
                      <a:cubicBezTo>
                        <a:pt x="240" y="129"/>
                        <a:pt x="189" y="163"/>
                        <a:pt x="127" y="163"/>
                      </a:cubicBezTo>
                      <a:cubicBezTo>
                        <a:pt x="112" y="163"/>
                        <a:pt x="97" y="161"/>
                        <a:pt x="83" y="157"/>
                      </a:cubicBezTo>
                      <a:cubicBezTo>
                        <a:pt x="82" y="156"/>
                        <a:pt x="82" y="156"/>
                        <a:pt x="82" y="156"/>
                      </a:cubicBezTo>
                      <a:cubicBezTo>
                        <a:pt x="81" y="158"/>
                        <a:pt x="81" y="158"/>
                        <a:pt x="81" y="158"/>
                      </a:cubicBezTo>
                      <a:cubicBezTo>
                        <a:pt x="50" y="191"/>
                        <a:pt x="50" y="191"/>
                        <a:pt x="50" y="191"/>
                      </a:cubicBezTo>
                      <a:lnTo>
                        <a:pt x="59" y="149"/>
                      </a:lnTo>
                      <a:close/>
                    </a:path>
                  </a:pathLst>
                </a:custGeom>
                <a:grpFill/>
                <a:ln>
                  <a:noFill/>
                </a:ln>
                <a:extLst/>
              </p:spPr>
              <p:txBody>
                <a:bodyPr vert="horz" wrap="square" lIns="93223" tIns="46611" rIns="93223" bIns="46611" numCol="1" anchor="t" anchorCtr="0" compatLnSpc="1">
                  <a:prstTxWarp prst="textNoShape">
                    <a:avLst/>
                  </a:prstTxWarp>
                </a:bodyPr>
                <a:lstStyle/>
                <a:p>
                  <a:pPr defTabSz="932227">
                    <a:defRPr/>
                  </a:pPr>
                  <a:endParaRPr lang="en-US" sz="1428" kern="0">
                    <a:solidFill>
                      <a:srgbClr val="4D4D4D"/>
                    </a:solidFill>
                    <a:ea typeface="MS PGothic" panose="020B0600070205080204" pitchFamily="34" charset="-128"/>
                  </a:endParaRPr>
                </a:p>
              </p:txBody>
            </p:sp>
            <p:sp>
              <p:nvSpPr>
                <p:cNvPr id="56" name="Freeform 169"/>
                <p:cNvSpPr>
                  <a:spLocks/>
                </p:cNvSpPr>
                <p:nvPr/>
              </p:nvSpPr>
              <p:spPr bwMode="auto">
                <a:xfrm>
                  <a:off x="5295080" y="4518768"/>
                  <a:ext cx="168929" cy="167031"/>
                </a:xfrm>
                <a:custGeom>
                  <a:avLst/>
                  <a:gdLst/>
                  <a:ahLst/>
                  <a:cxnLst>
                    <a:cxn ang="0">
                      <a:pos x="203" y="74"/>
                    </a:cxn>
                    <a:cxn ang="0">
                      <a:pos x="170" y="20"/>
                    </a:cxn>
                    <a:cxn ang="0">
                      <a:pos x="98" y="0"/>
                    </a:cxn>
                    <a:cxn ang="0">
                      <a:pos x="95" y="0"/>
                    </a:cxn>
                    <a:cxn ang="0">
                      <a:pos x="95" y="3"/>
                    </a:cxn>
                    <a:cxn ang="0">
                      <a:pos x="96" y="11"/>
                    </a:cxn>
                    <a:cxn ang="0">
                      <a:pos x="96" y="13"/>
                    </a:cxn>
                    <a:cxn ang="0">
                      <a:pos x="99" y="13"/>
                    </a:cxn>
                    <a:cxn ang="0">
                      <a:pos x="190" y="74"/>
                    </a:cxn>
                    <a:cxn ang="0">
                      <a:pos x="155" y="121"/>
                    </a:cxn>
                    <a:cxn ang="0">
                      <a:pos x="153" y="122"/>
                    </a:cxn>
                    <a:cxn ang="0">
                      <a:pos x="153" y="124"/>
                    </a:cxn>
                    <a:cxn ang="0">
                      <a:pos x="160" y="157"/>
                    </a:cxn>
                    <a:cxn ang="0">
                      <a:pos x="136" y="130"/>
                    </a:cxn>
                    <a:cxn ang="0">
                      <a:pos x="134" y="129"/>
                    </a:cxn>
                    <a:cxn ang="0">
                      <a:pos x="133" y="130"/>
                    </a:cxn>
                    <a:cxn ang="0">
                      <a:pos x="97" y="134"/>
                    </a:cxn>
                    <a:cxn ang="0">
                      <a:pos x="15" y="102"/>
                    </a:cxn>
                    <a:cxn ang="0">
                      <a:pos x="14" y="100"/>
                    </a:cxn>
                    <a:cxn ang="0">
                      <a:pos x="12" y="101"/>
                    </a:cxn>
                    <a:cxn ang="0">
                      <a:pos x="4" y="103"/>
                    </a:cxn>
                    <a:cxn ang="0">
                      <a:pos x="0" y="104"/>
                    </a:cxn>
                    <a:cxn ang="0">
                      <a:pos x="2" y="107"/>
                    </a:cxn>
                    <a:cxn ang="0">
                      <a:pos x="24" y="127"/>
                    </a:cxn>
                    <a:cxn ang="0">
                      <a:pos x="97" y="148"/>
                    </a:cxn>
                    <a:cxn ang="0">
                      <a:pos x="130" y="144"/>
                    </a:cxn>
                    <a:cxn ang="0">
                      <a:pos x="156" y="172"/>
                    </a:cxn>
                    <a:cxn ang="0">
                      <a:pos x="176" y="194"/>
                    </a:cxn>
                    <a:cxn ang="0">
                      <a:pos x="182" y="200"/>
                    </a:cxn>
                    <a:cxn ang="0">
                      <a:pos x="180" y="192"/>
                    </a:cxn>
                    <a:cxn ang="0">
                      <a:pos x="175" y="163"/>
                    </a:cxn>
                    <a:cxn ang="0">
                      <a:pos x="168" y="129"/>
                    </a:cxn>
                    <a:cxn ang="0">
                      <a:pos x="203" y="74"/>
                    </a:cxn>
                  </a:cxnLst>
                  <a:rect l="0" t="0" r="r" b="b"/>
                  <a:pathLst>
                    <a:path w="203" h="200">
                      <a:moveTo>
                        <a:pt x="203" y="74"/>
                      </a:moveTo>
                      <a:cubicBezTo>
                        <a:pt x="203" y="53"/>
                        <a:pt x="191" y="34"/>
                        <a:pt x="170" y="20"/>
                      </a:cubicBezTo>
                      <a:cubicBezTo>
                        <a:pt x="151" y="7"/>
                        <a:pt x="125" y="0"/>
                        <a:pt x="98" y="0"/>
                      </a:cubicBezTo>
                      <a:cubicBezTo>
                        <a:pt x="95" y="0"/>
                        <a:pt x="95" y="0"/>
                        <a:pt x="95" y="0"/>
                      </a:cubicBezTo>
                      <a:cubicBezTo>
                        <a:pt x="95" y="3"/>
                        <a:pt x="95" y="3"/>
                        <a:pt x="95" y="3"/>
                      </a:cubicBezTo>
                      <a:cubicBezTo>
                        <a:pt x="96" y="5"/>
                        <a:pt x="96" y="8"/>
                        <a:pt x="96" y="11"/>
                      </a:cubicBezTo>
                      <a:cubicBezTo>
                        <a:pt x="96" y="13"/>
                        <a:pt x="96" y="13"/>
                        <a:pt x="96" y="13"/>
                      </a:cubicBezTo>
                      <a:cubicBezTo>
                        <a:pt x="99" y="13"/>
                        <a:pt x="99" y="13"/>
                        <a:pt x="99" y="13"/>
                      </a:cubicBezTo>
                      <a:cubicBezTo>
                        <a:pt x="149" y="14"/>
                        <a:pt x="190" y="41"/>
                        <a:pt x="190" y="74"/>
                      </a:cubicBezTo>
                      <a:cubicBezTo>
                        <a:pt x="190" y="92"/>
                        <a:pt x="177" y="110"/>
                        <a:pt x="155" y="121"/>
                      </a:cubicBezTo>
                      <a:cubicBezTo>
                        <a:pt x="153" y="122"/>
                        <a:pt x="153" y="122"/>
                        <a:pt x="153" y="122"/>
                      </a:cubicBezTo>
                      <a:cubicBezTo>
                        <a:pt x="153" y="124"/>
                        <a:pt x="153" y="124"/>
                        <a:pt x="153" y="124"/>
                      </a:cubicBezTo>
                      <a:cubicBezTo>
                        <a:pt x="160" y="157"/>
                        <a:pt x="160" y="157"/>
                        <a:pt x="160" y="157"/>
                      </a:cubicBezTo>
                      <a:cubicBezTo>
                        <a:pt x="136" y="130"/>
                        <a:pt x="136" y="130"/>
                        <a:pt x="136" y="130"/>
                      </a:cubicBezTo>
                      <a:cubicBezTo>
                        <a:pt x="134" y="129"/>
                        <a:pt x="134" y="129"/>
                        <a:pt x="134" y="129"/>
                      </a:cubicBezTo>
                      <a:cubicBezTo>
                        <a:pt x="133" y="130"/>
                        <a:pt x="133" y="130"/>
                        <a:pt x="133" y="130"/>
                      </a:cubicBezTo>
                      <a:cubicBezTo>
                        <a:pt x="122" y="133"/>
                        <a:pt x="109" y="134"/>
                        <a:pt x="97" y="134"/>
                      </a:cubicBezTo>
                      <a:cubicBezTo>
                        <a:pt x="62" y="134"/>
                        <a:pt x="31" y="122"/>
                        <a:pt x="15" y="102"/>
                      </a:cubicBezTo>
                      <a:cubicBezTo>
                        <a:pt x="14" y="100"/>
                        <a:pt x="14" y="100"/>
                        <a:pt x="14" y="100"/>
                      </a:cubicBezTo>
                      <a:cubicBezTo>
                        <a:pt x="12" y="101"/>
                        <a:pt x="12" y="101"/>
                        <a:pt x="12" y="101"/>
                      </a:cubicBezTo>
                      <a:cubicBezTo>
                        <a:pt x="10" y="102"/>
                        <a:pt x="7" y="102"/>
                        <a:pt x="4" y="103"/>
                      </a:cubicBezTo>
                      <a:cubicBezTo>
                        <a:pt x="0" y="104"/>
                        <a:pt x="0" y="104"/>
                        <a:pt x="0" y="104"/>
                      </a:cubicBezTo>
                      <a:cubicBezTo>
                        <a:pt x="2" y="107"/>
                        <a:pt x="2" y="107"/>
                        <a:pt x="2" y="107"/>
                      </a:cubicBezTo>
                      <a:cubicBezTo>
                        <a:pt x="8" y="115"/>
                        <a:pt x="15" y="121"/>
                        <a:pt x="24" y="127"/>
                      </a:cubicBezTo>
                      <a:cubicBezTo>
                        <a:pt x="44" y="141"/>
                        <a:pt x="70" y="148"/>
                        <a:pt x="97" y="148"/>
                      </a:cubicBezTo>
                      <a:cubicBezTo>
                        <a:pt x="108" y="148"/>
                        <a:pt x="119" y="147"/>
                        <a:pt x="130" y="144"/>
                      </a:cubicBezTo>
                      <a:cubicBezTo>
                        <a:pt x="156" y="172"/>
                        <a:pt x="156" y="172"/>
                        <a:pt x="156" y="172"/>
                      </a:cubicBezTo>
                      <a:cubicBezTo>
                        <a:pt x="176" y="194"/>
                        <a:pt x="176" y="194"/>
                        <a:pt x="176" y="194"/>
                      </a:cubicBezTo>
                      <a:cubicBezTo>
                        <a:pt x="182" y="200"/>
                        <a:pt x="182" y="200"/>
                        <a:pt x="182" y="200"/>
                      </a:cubicBezTo>
                      <a:cubicBezTo>
                        <a:pt x="180" y="192"/>
                        <a:pt x="180" y="192"/>
                        <a:pt x="180" y="192"/>
                      </a:cubicBezTo>
                      <a:cubicBezTo>
                        <a:pt x="175" y="163"/>
                        <a:pt x="175" y="163"/>
                        <a:pt x="175" y="163"/>
                      </a:cubicBezTo>
                      <a:cubicBezTo>
                        <a:pt x="168" y="129"/>
                        <a:pt x="168" y="129"/>
                        <a:pt x="168" y="129"/>
                      </a:cubicBezTo>
                      <a:cubicBezTo>
                        <a:pt x="190" y="115"/>
                        <a:pt x="203" y="95"/>
                        <a:pt x="203" y="74"/>
                      </a:cubicBezTo>
                      <a:close/>
                    </a:path>
                  </a:pathLst>
                </a:custGeom>
                <a:grpFill/>
                <a:ln>
                  <a:noFill/>
                </a:ln>
                <a:extLst/>
              </p:spPr>
              <p:txBody>
                <a:bodyPr vert="horz" wrap="square" lIns="93223" tIns="46611" rIns="93223" bIns="46611" numCol="1" anchor="t" anchorCtr="0" compatLnSpc="1">
                  <a:prstTxWarp prst="textNoShape">
                    <a:avLst/>
                  </a:prstTxWarp>
                </a:bodyPr>
                <a:lstStyle/>
                <a:p>
                  <a:pPr defTabSz="932227">
                    <a:defRPr/>
                  </a:pPr>
                  <a:endParaRPr lang="en-US" sz="1428" kern="0">
                    <a:solidFill>
                      <a:srgbClr val="4D4D4D"/>
                    </a:solidFill>
                    <a:ea typeface="MS PGothic" panose="020B0600070205080204" pitchFamily="34" charset="-128"/>
                  </a:endParaRPr>
                </a:p>
              </p:txBody>
            </p:sp>
          </p:grpSp>
        </p:grpSp>
      </p:grpSp>
      <p:grpSp>
        <p:nvGrpSpPr>
          <p:cNvPr id="60" name="Group 59"/>
          <p:cNvGrpSpPr/>
          <p:nvPr/>
        </p:nvGrpSpPr>
        <p:grpSpPr>
          <a:xfrm>
            <a:off x="717528" y="1434739"/>
            <a:ext cx="3267742" cy="3188220"/>
            <a:chOff x="549019" y="1028038"/>
            <a:chExt cx="3269056" cy="3189503"/>
          </a:xfrm>
        </p:grpSpPr>
        <p:sp>
          <p:nvSpPr>
            <p:cNvPr id="61" name="Rectangle 8"/>
            <p:cNvSpPr/>
            <p:nvPr/>
          </p:nvSpPr>
          <p:spPr bwMode="gray">
            <a:xfrm>
              <a:off x="549019" y="1028038"/>
              <a:ext cx="3269056" cy="318950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b" anchorCtr="0" forceAA="0" compatLnSpc="1">
              <a:prstTxWarp prst="textNoShape">
                <a:avLst/>
              </a:prstTxWarp>
              <a:noAutofit/>
            </a:bodyPr>
            <a:lstStyle/>
            <a:p>
              <a:pPr defTabSz="931920" fontAlgn="base">
                <a:spcBef>
                  <a:spcPct val="0"/>
                </a:spcBef>
                <a:spcAft>
                  <a:spcPct val="0"/>
                </a:spcAft>
              </a:pPr>
              <a:r>
                <a:rPr lang="en-US" sz="2447" spc="-51" dirty="0" smtClean="0">
                  <a:solidFill>
                    <a:srgbClr val="FFFFFF"/>
                  </a:solidFill>
                  <a:ea typeface="Segoe UI" pitchFamily="34" charset="0"/>
                  <a:cs typeface="Segoe UI" pitchFamily="34" charset="0"/>
                </a:rPr>
                <a:t>Infrastructure </a:t>
              </a:r>
              <a:r>
                <a:rPr lang="en-US" sz="2447" spc="-51" dirty="0">
                  <a:solidFill>
                    <a:srgbClr val="FFFFFF"/>
                  </a:solidFill>
                  <a:ea typeface="Segoe UI" pitchFamily="34" charset="0"/>
                  <a:cs typeface="Segoe UI" pitchFamily="34" charset="0"/>
                </a:rPr>
                <a:t>and Workloads</a:t>
              </a:r>
            </a:p>
          </p:txBody>
        </p:sp>
        <p:grpSp>
          <p:nvGrpSpPr>
            <p:cNvPr id="62" name="Group 19"/>
            <p:cNvGrpSpPr/>
            <p:nvPr/>
          </p:nvGrpSpPr>
          <p:grpSpPr bwMode="black">
            <a:xfrm>
              <a:off x="1191769" y="1672686"/>
              <a:ext cx="1733234" cy="1355495"/>
              <a:chOff x="3422650" y="3467100"/>
              <a:chExt cx="533400" cy="549275"/>
            </a:xfrm>
            <a:solidFill>
              <a:srgbClr val="FFFFFF"/>
            </a:solidFill>
          </p:grpSpPr>
          <p:sp>
            <p:nvSpPr>
              <p:cNvPr id="63" name="Freeform 82"/>
              <p:cNvSpPr>
                <a:spLocks noEditPoints="1"/>
              </p:cNvSpPr>
              <p:nvPr/>
            </p:nvSpPr>
            <p:spPr bwMode="black">
              <a:xfrm>
                <a:off x="3422650" y="3467100"/>
                <a:ext cx="533400" cy="533400"/>
              </a:xfrm>
              <a:custGeom>
                <a:avLst/>
                <a:gdLst>
                  <a:gd name="T0" fmla="*/ 590 w 2193"/>
                  <a:gd name="T1" fmla="*/ 531 h 2197"/>
                  <a:gd name="T2" fmla="*/ 1140 w 2193"/>
                  <a:gd name="T3" fmla="*/ 364 h 2197"/>
                  <a:gd name="T4" fmla="*/ 1100 w 2193"/>
                  <a:gd name="T5" fmla="*/ 435 h 2197"/>
                  <a:gd name="T6" fmla="*/ 1066 w 2193"/>
                  <a:gd name="T7" fmla="*/ 405 h 2197"/>
                  <a:gd name="T8" fmla="*/ 1025 w 2193"/>
                  <a:gd name="T9" fmla="*/ 503 h 2197"/>
                  <a:gd name="T10" fmla="*/ 951 w 2193"/>
                  <a:gd name="T11" fmla="*/ 405 h 2197"/>
                  <a:gd name="T12" fmla="*/ 992 w 2193"/>
                  <a:gd name="T13" fmla="*/ 503 h 2197"/>
                  <a:gd name="T14" fmla="*/ 877 w 2193"/>
                  <a:gd name="T15" fmla="*/ 364 h 2197"/>
                  <a:gd name="T16" fmla="*/ 917 w 2193"/>
                  <a:gd name="T17" fmla="*/ 544 h 2197"/>
                  <a:gd name="T18" fmla="*/ 802 w 2193"/>
                  <a:gd name="T19" fmla="*/ 435 h 2197"/>
                  <a:gd name="T20" fmla="*/ 802 w 2193"/>
                  <a:gd name="T21" fmla="*/ 544 h 2197"/>
                  <a:gd name="T22" fmla="*/ 768 w 2193"/>
                  <a:gd name="T23" fmla="*/ 435 h 2197"/>
                  <a:gd name="T24" fmla="*/ 727 w 2193"/>
                  <a:gd name="T25" fmla="*/ 503 h 2197"/>
                  <a:gd name="T26" fmla="*/ 693 w 2193"/>
                  <a:gd name="T27" fmla="*/ 476 h 2197"/>
                  <a:gd name="T28" fmla="*/ 655 w 2193"/>
                  <a:gd name="T29" fmla="*/ 282 h 2197"/>
                  <a:gd name="T30" fmla="*/ 655 w 2193"/>
                  <a:gd name="T31" fmla="*/ 282 h 2197"/>
                  <a:gd name="T32" fmla="*/ 1140 w 2193"/>
                  <a:gd name="T33" fmla="*/ 92 h 2197"/>
                  <a:gd name="T34" fmla="*/ 1100 w 2193"/>
                  <a:gd name="T35" fmla="*/ 191 h 2197"/>
                  <a:gd name="T36" fmla="*/ 1025 w 2193"/>
                  <a:gd name="T37" fmla="*/ 92 h 2197"/>
                  <a:gd name="T38" fmla="*/ 1066 w 2193"/>
                  <a:gd name="T39" fmla="*/ 191 h 2197"/>
                  <a:gd name="T40" fmla="*/ 951 w 2193"/>
                  <a:gd name="T41" fmla="*/ 52 h 2197"/>
                  <a:gd name="T42" fmla="*/ 992 w 2193"/>
                  <a:gd name="T43" fmla="*/ 231 h 2197"/>
                  <a:gd name="T44" fmla="*/ 877 w 2193"/>
                  <a:gd name="T45" fmla="*/ 123 h 2197"/>
                  <a:gd name="T46" fmla="*/ 877 w 2193"/>
                  <a:gd name="T47" fmla="*/ 231 h 2197"/>
                  <a:gd name="T48" fmla="*/ 842 w 2193"/>
                  <a:gd name="T49" fmla="*/ 123 h 2197"/>
                  <a:gd name="T50" fmla="*/ 802 w 2193"/>
                  <a:gd name="T51" fmla="*/ 191 h 2197"/>
                  <a:gd name="T52" fmla="*/ 768 w 2193"/>
                  <a:gd name="T53" fmla="*/ 163 h 2197"/>
                  <a:gd name="T54" fmla="*/ 653 w 2193"/>
                  <a:gd name="T55" fmla="*/ 52 h 2197"/>
                  <a:gd name="T56" fmla="*/ 653 w 2193"/>
                  <a:gd name="T57" fmla="*/ 163 h 2197"/>
                  <a:gd name="T58" fmla="*/ 1315 w 2193"/>
                  <a:gd name="T59" fmla="*/ 2023 h 2197"/>
                  <a:gd name="T60" fmla="*/ 1444 w 2193"/>
                  <a:gd name="T61" fmla="*/ 2179 h 2197"/>
                  <a:gd name="T62" fmla="*/ 1597 w 2193"/>
                  <a:gd name="T63" fmla="*/ 1488 h 2197"/>
                  <a:gd name="T64" fmla="*/ 2182 w 2193"/>
                  <a:gd name="T65" fmla="*/ 1590 h 2197"/>
                  <a:gd name="T66" fmla="*/ 925 w 2193"/>
                  <a:gd name="T67" fmla="*/ 1617 h 2197"/>
                  <a:gd name="T68" fmla="*/ 1137 w 2193"/>
                  <a:gd name="T69" fmla="*/ 1617 h 2197"/>
                  <a:gd name="T70" fmla="*/ 2090 w 2193"/>
                  <a:gd name="T71" fmla="*/ 1142 h 2197"/>
                  <a:gd name="T72" fmla="*/ 1538 w 2193"/>
                  <a:gd name="T73" fmla="*/ 908 h 2197"/>
                  <a:gd name="T74" fmla="*/ 1043 w 2193"/>
                  <a:gd name="T75" fmla="*/ 908 h 2197"/>
                  <a:gd name="T76" fmla="*/ 103 w 2193"/>
                  <a:gd name="T77" fmla="*/ 1377 h 2197"/>
                  <a:gd name="T78" fmla="*/ 1675 w 2193"/>
                  <a:gd name="T79" fmla="*/ 1407 h 2197"/>
                  <a:gd name="T80" fmla="*/ 1268 w 2193"/>
                  <a:gd name="T81" fmla="*/ 1660 h 2197"/>
                  <a:gd name="T82" fmla="*/ 1268 w 2193"/>
                  <a:gd name="T83" fmla="*/ 1660 h 2197"/>
                  <a:gd name="T84" fmla="*/ 1140 w 2193"/>
                  <a:gd name="T85" fmla="*/ 788 h 2197"/>
                  <a:gd name="T86" fmla="*/ 1025 w 2193"/>
                  <a:gd name="T87" fmla="*/ 677 h 2197"/>
                  <a:gd name="T88" fmla="*/ 1025 w 2193"/>
                  <a:gd name="T89" fmla="*/ 788 h 2197"/>
                  <a:gd name="T90" fmla="*/ 653 w 2193"/>
                  <a:gd name="T91" fmla="*/ 788 h 2197"/>
                  <a:gd name="T92" fmla="*/ 693 w 2193"/>
                  <a:gd name="T93" fmla="*/ 717 h 2197"/>
                  <a:gd name="T94" fmla="*/ 727 w 2193"/>
                  <a:gd name="T95" fmla="*/ 748 h 2197"/>
                  <a:gd name="T96" fmla="*/ 842 w 2193"/>
                  <a:gd name="T97" fmla="*/ 856 h 2197"/>
                  <a:gd name="T98" fmla="*/ 842 w 2193"/>
                  <a:gd name="T99" fmla="*/ 748 h 2197"/>
                  <a:gd name="T100" fmla="*/ 877 w 2193"/>
                  <a:gd name="T101" fmla="*/ 856 h 2197"/>
                  <a:gd name="T102" fmla="*/ 917 w 2193"/>
                  <a:gd name="T103" fmla="*/ 788 h 2197"/>
                  <a:gd name="T104" fmla="*/ 951 w 2193"/>
                  <a:gd name="T105" fmla="*/ 816 h 2197"/>
                  <a:gd name="T106" fmla="*/ 992 w 2193"/>
                  <a:gd name="T107" fmla="*/ 717 h 2197"/>
                  <a:gd name="T108" fmla="*/ 1066 w 2193"/>
                  <a:gd name="T109" fmla="*/ 856 h 2197"/>
                  <a:gd name="T110" fmla="*/ 176 w 2193"/>
                  <a:gd name="T111" fmla="*/ 1407 h 2197"/>
                  <a:gd name="T112" fmla="*/ 0 w 2193"/>
                  <a:gd name="T113" fmla="*/ 1622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93" h="2197">
                    <a:moveTo>
                      <a:pt x="655" y="595"/>
                    </a:moveTo>
                    <a:cubicBezTo>
                      <a:pt x="1538" y="595"/>
                      <a:pt x="1538" y="595"/>
                      <a:pt x="1538" y="595"/>
                    </a:cubicBezTo>
                    <a:cubicBezTo>
                      <a:pt x="1574" y="595"/>
                      <a:pt x="1603" y="566"/>
                      <a:pt x="1603" y="531"/>
                    </a:cubicBezTo>
                    <a:cubicBezTo>
                      <a:pt x="1603" y="377"/>
                      <a:pt x="1603" y="377"/>
                      <a:pt x="1603" y="377"/>
                    </a:cubicBezTo>
                    <a:cubicBezTo>
                      <a:pt x="1603" y="342"/>
                      <a:pt x="1574" y="313"/>
                      <a:pt x="1538" y="313"/>
                    </a:cubicBezTo>
                    <a:cubicBezTo>
                      <a:pt x="655" y="313"/>
                      <a:pt x="655" y="313"/>
                      <a:pt x="655" y="313"/>
                    </a:cubicBezTo>
                    <a:cubicBezTo>
                      <a:pt x="619" y="313"/>
                      <a:pt x="590" y="342"/>
                      <a:pt x="590" y="377"/>
                    </a:cubicBezTo>
                    <a:cubicBezTo>
                      <a:pt x="590" y="531"/>
                      <a:pt x="590" y="531"/>
                      <a:pt x="590" y="531"/>
                    </a:cubicBezTo>
                    <a:cubicBezTo>
                      <a:pt x="590" y="566"/>
                      <a:pt x="619" y="595"/>
                      <a:pt x="655" y="595"/>
                    </a:cubicBezTo>
                    <a:close/>
                    <a:moveTo>
                      <a:pt x="1464" y="403"/>
                    </a:moveTo>
                    <a:cubicBezTo>
                      <a:pt x="1492" y="403"/>
                      <a:pt x="1515" y="426"/>
                      <a:pt x="1515" y="454"/>
                    </a:cubicBezTo>
                    <a:cubicBezTo>
                      <a:pt x="1515" y="482"/>
                      <a:pt x="1492" y="505"/>
                      <a:pt x="1464" y="505"/>
                    </a:cubicBezTo>
                    <a:cubicBezTo>
                      <a:pt x="1436" y="505"/>
                      <a:pt x="1413" y="482"/>
                      <a:pt x="1413" y="454"/>
                    </a:cubicBezTo>
                    <a:cubicBezTo>
                      <a:pt x="1413" y="426"/>
                      <a:pt x="1436" y="403"/>
                      <a:pt x="1464" y="403"/>
                    </a:cubicBezTo>
                    <a:close/>
                    <a:moveTo>
                      <a:pt x="1100" y="364"/>
                    </a:moveTo>
                    <a:cubicBezTo>
                      <a:pt x="1140" y="364"/>
                      <a:pt x="1140" y="364"/>
                      <a:pt x="1140" y="364"/>
                    </a:cubicBezTo>
                    <a:cubicBezTo>
                      <a:pt x="1140" y="405"/>
                      <a:pt x="1140" y="405"/>
                      <a:pt x="1140" y="405"/>
                    </a:cubicBezTo>
                    <a:cubicBezTo>
                      <a:pt x="1100" y="405"/>
                      <a:pt x="1100" y="405"/>
                      <a:pt x="1100" y="405"/>
                    </a:cubicBezTo>
                    <a:lnTo>
                      <a:pt x="1100" y="364"/>
                    </a:lnTo>
                    <a:close/>
                    <a:moveTo>
                      <a:pt x="1100" y="435"/>
                    </a:moveTo>
                    <a:cubicBezTo>
                      <a:pt x="1140" y="435"/>
                      <a:pt x="1140" y="435"/>
                      <a:pt x="1140" y="435"/>
                    </a:cubicBezTo>
                    <a:cubicBezTo>
                      <a:pt x="1140" y="476"/>
                      <a:pt x="1140" y="476"/>
                      <a:pt x="1140" y="476"/>
                    </a:cubicBezTo>
                    <a:cubicBezTo>
                      <a:pt x="1100" y="476"/>
                      <a:pt x="1100" y="476"/>
                      <a:pt x="1100" y="476"/>
                    </a:cubicBezTo>
                    <a:lnTo>
                      <a:pt x="1100" y="435"/>
                    </a:lnTo>
                    <a:close/>
                    <a:moveTo>
                      <a:pt x="1100" y="503"/>
                    </a:moveTo>
                    <a:cubicBezTo>
                      <a:pt x="1140" y="503"/>
                      <a:pt x="1140" y="503"/>
                      <a:pt x="1140" y="503"/>
                    </a:cubicBezTo>
                    <a:cubicBezTo>
                      <a:pt x="1140" y="544"/>
                      <a:pt x="1140" y="544"/>
                      <a:pt x="1140" y="544"/>
                    </a:cubicBezTo>
                    <a:cubicBezTo>
                      <a:pt x="1100" y="544"/>
                      <a:pt x="1100" y="544"/>
                      <a:pt x="1100" y="544"/>
                    </a:cubicBezTo>
                    <a:lnTo>
                      <a:pt x="1100" y="503"/>
                    </a:lnTo>
                    <a:close/>
                    <a:moveTo>
                      <a:pt x="1025" y="364"/>
                    </a:moveTo>
                    <a:cubicBezTo>
                      <a:pt x="1066" y="364"/>
                      <a:pt x="1066" y="364"/>
                      <a:pt x="1066" y="364"/>
                    </a:cubicBezTo>
                    <a:cubicBezTo>
                      <a:pt x="1066" y="405"/>
                      <a:pt x="1066" y="405"/>
                      <a:pt x="1066" y="405"/>
                    </a:cubicBezTo>
                    <a:cubicBezTo>
                      <a:pt x="1025" y="405"/>
                      <a:pt x="1025" y="405"/>
                      <a:pt x="1025" y="405"/>
                    </a:cubicBezTo>
                    <a:lnTo>
                      <a:pt x="1025" y="364"/>
                    </a:lnTo>
                    <a:close/>
                    <a:moveTo>
                      <a:pt x="1025" y="435"/>
                    </a:moveTo>
                    <a:cubicBezTo>
                      <a:pt x="1066" y="435"/>
                      <a:pt x="1066" y="435"/>
                      <a:pt x="1066" y="435"/>
                    </a:cubicBezTo>
                    <a:cubicBezTo>
                      <a:pt x="1066" y="476"/>
                      <a:pt x="1066" y="476"/>
                      <a:pt x="1066" y="476"/>
                    </a:cubicBezTo>
                    <a:cubicBezTo>
                      <a:pt x="1025" y="476"/>
                      <a:pt x="1025" y="476"/>
                      <a:pt x="1025" y="476"/>
                    </a:cubicBezTo>
                    <a:lnTo>
                      <a:pt x="1025" y="435"/>
                    </a:lnTo>
                    <a:close/>
                    <a:moveTo>
                      <a:pt x="1025" y="503"/>
                    </a:moveTo>
                    <a:cubicBezTo>
                      <a:pt x="1066" y="503"/>
                      <a:pt x="1066" y="503"/>
                      <a:pt x="1066" y="503"/>
                    </a:cubicBezTo>
                    <a:cubicBezTo>
                      <a:pt x="1066" y="544"/>
                      <a:pt x="1066" y="544"/>
                      <a:pt x="1066" y="544"/>
                    </a:cubicBezTo>
                    <a:cubicBezTo>
                      <a:pt x="1025" y="544"/>
                      <a:pt x="1025" y="544"/>
                      <a:pt x="1025" y="544"/>
                    </a:cubicBezTo>
                    <a:lnTo>
                      <a:pt x="1025" y="503"/>
                    </a:lnTo>
                    <a:close/>
                    <a:moveTo>
                      <a:pt x="951" y="364"/>
                    </a:moveTo>
                    <a:cubicBezTo>
                      <a:pt x="992" y="364"/>
                      <a:pt x="992" y="364"/>
                      <a:pt x="992" y="364"/>
                    </a:cubicBezTo>
                    <a:cubicBezTo>
                      <a:pt x="992" y="405"/>
                      <a:pt x="992" y="405"/>
                      <a:pt x="992" y="405"/>
                    </a:cubicBezTo>
                    <a:cubicBezTo>
                      <a:pt x="951" y="405"/>
                      <a:pt x="951" y="405"/>
                      <a:pt x="951" y="405"/>
                    </a:cubicBezTo>
                    <a:lnTo>
                      <a:pt x="951" y="364"/>
                    </a:lnTo>
                    <a:close/>
                    <a:moveTo>
                      <a:pt x="951" y="435"/>
                    </a:moveTo>
                    <a:cubicBezTo>
                      <a:pt x="992" y="435"/>
                      <a:pt x="992" y="435"/>
                      <a:pt x="992" y="435"/>
                    </a:cubicBezTo>
                    <a:cubicBezTo>
                      <a:pt x="992" y="476"/>
                      <a:pt x="992" y="476"/>
                      <a:pt x="992" y="476"/>
                    </a:cubicBezTo>
                    <a:cubicBezTo>
                      <a:pt x="951" y="476"/>
                      <a:pt x="951" y="476"/>
                      <a:pt x="951" y="476"/>
                    </a:cubicBezTo>
                    <a:lnTo>
                      <a:pt x="951" y="435"/>
                    </a:lnTo>
                    <a:close/>
                    <a:moveTo>
                      <a:pt x="951" y="503"/>
                    </a:moveTo>
                    <a:cubicBezTo>
                      <a:pt x="992" y="503"/>
                      <a:pt x="992" y="503"/>
                      <a:pt x="992" y="503"/>
                    </a:cubicBezTo>
                    <a:cubicBezTo>
                      <a:pt x="992" y="544"/>
                      <a:pt x="992" y="544"/>
                      <a:pt x="992" y="544"/>
                    </a:cubicBezTo>
                    <a:cubicBezTo>
                      <a:pt x="951" y="544"/>
                      <a:pt x="951" y="544"/>
                      <a:pt x="951" y="544"/>
                    </a:cubicBezTo>
                    <a:lnTo>
                      <a:pt x="951" y="503"/>
                    </a:lnTo>
                    <a:close/>
                    <a:moveTo>
                      <a:pt x="877" y="364"/>
                    </a:moveTo>
                    <a:cubicBezTo>
                      <a:pt x="917" y="364"/>
                      <a:pt x="917" y="364"/>
                      <a:pt x="917" y="364"/>
                    </a:cubicBezTo>
                    <a:cubicBezTo>
                      <a:pt x="917" y="405"/>
                      <a:pt x="917" y="405"/>
                      <a:pt x="917" y="405"/>
                    </a:cubicBezTo>
                    <a:cubicBezTo>
                      <a:pt x="877" y="405"/>
                      <a:pt x="877" y="405"/>
                      <a:pt x="877" y="405"/>
                    </a:cubicBezTo>
                    <a:lnTo>
                      <a:pt x="877" y="364"/>
                    </a:lnTo>
                    <a:close/>
                    <a:moveTo>
                      <a:pt x="877" y="435"/>
                    </a:moveTo>
                    <a:cubicBezTo>
                      <a:pt x="917" y="435"/>
                      <a:pt x="917" y="435"/>
                      <a:pt x="917" y="435"/>
                    </a:cubicBezTo>
                    <a:cubicBezTo>
                      <a:pt x="917" y="476"/>
                      <a:pt x="917" y="476"/>
                      <a:pt x="917" y="476"/>
                    </a:cubicBezTo>
                    <a:cubicBezTo>
                      <a:pt x="877" y="476"/>
                      <a:pt x="877" y="476"/>
                      <a:pt x="877" y="476"/>
                    </a:cubicBezTo>
                    <a:lnTo>
                      <a:pt x="877" y="435"/>
                    </a:lnTo>
                    <a:close/>
                    <a:moveTo>
                      <a:pt x="877" y="503"/>
                    </a:moveTo>
                    <a:cubicBezTo>
                      <a:pt x="917" y="503"/>
                      <a:pt x="917" y="503"/>
                      <a:pt x="917" y="503"/>
                    </a:cubicBezTo>
                    <a:cubicBezTo>
                      <a:pt x="917" y="544"/>
                      <a:pt x="917" y="544"/>
                      <a:pt x="917" y="544"/>
                    </a:cubicBezTo>
                    <a:cubicBezTo>
                      <a:pt x="877" y="544"/>
                      <a:pt x="877" y="544"/>
                      <a:pt x="877" y="544"/>
                    </a:cubicBezTo>
                    <a:lnTo>
                      <a:pt x="877" y="503"/>
                    </a:lnTo>
                    <a:close/>
                    <a:moveTo>
                      <a:pt x="802" y="364"/>
                    </a:moveTo>
                    <a:cubicBezTo>
                      <a:pt x="842" y="364"/>
                      <a:pt x="842" y="364"/>
                      <a:pt x="842" y="364"/>
                    </a:cubicBezTo>
                    <a:cubicBezTo>
                      <a:pt x="842" y="405"/>
                      <a:pt x="842" y="405"/>
                      <a:pt x="842" y="405"/>
                    </a:cubicBezTo>
                    <a:cubicBezTo>
                      <a:pt x="802" y="405"/>
                      <a:pt x="802" y="405"/>
                      <a:pt x="802" y="405"/>
                    </a:cubicBezTo>
                    <a:lnTo>
                      <a:pt x="802" y="364"/>
                    </a:lnTo>
                    <a:close/>
                    <a:moveTo>
                      <a:pt x="802" y="435"/>
                    </a:moveTo>
                    <a:cubicBezTo>
                      <a:pt x="842" y="435"/>
                      <a:pt x="842" y="435"/>
                      <a:pt x="842" y="435"/>
                    </a:cubicBezTo>
                    <a:cubicBezTo>
                      <a:pt x="842" y="476"/>
                      <a:pt x="842" y="476"/>
                      <a:pt x="842" y="476"/>
                    </a:cubicBezTo>
                    <a:cubicBezTo>
                      <a:pt x="802" y="476"/>
                      <a:pt x="802" y="476"/>
                      <a:pt x="802" y="476"/>
                    </a:cubicBezTo>
                    <a:lnTo>
                      <a:pt x="802" y="435"/>
                    </a:lnTo>
                    <a:close/>
                    <a:moveTo>
                      <a:pt x="802" y="503"/>
                    </a:moveTo>
                    <a:cubicBezTo>
                      <a:pt x="842" y="503"/>
                      <a:pt x="842" y="503"/>
                      <a:pt x="842" y="503"/>
                    </a:cubicBezTo>
                    <a:cubicBezTo>
                      <a:pt x="842" y="544"/>
                      <a:pt x="842" y="544"/>
                      <a:pt x="842" y="544"/>
                    </a:cubicBezTo>
                    <a:cubicBezTo>
                      <a:pt x="802" y="544"/>
                      <a:pt x="802" y="544"/>
                      <a:pt x="802" y="544"/>
                    </a:cubicBezTo>
                    <a:lnTo>
                      <a:pt x="802" y="503"/>
                    </a:lnTo>
                    <a:close/>
                    <a:moveTo>
                      <a:pt x="727" y="364"/>
                    </a:moveTo>
                    <a:cubicBezTo>
                      <a:pt x="768" y="364"/>
                      <a:pt x="768" y="364"/>
                      <a:pt x="768" y="364"/>
                    </a:cubicBezTo>
                    <a:cubicBezTo>
                      <a:pt x="768" y="405"/>
                      <a:pt x="768" y="405"/>
                      <a:pt x="768" y="405"/>
                    </a:cubicBezTo>
                    <a:cubicBezTo>
                      <a:pt x="727" y="405"/>
                      <a:pt x="727" y="405"/>
                      <a:pt x="727" y="405"/>
                    </a:cubicBezTo>
                    <a:lnTo>
                      <a:pt x="727" y="364"/>
                    </a:lnTo>
                    <a:close/>
                    <a:moveTo>
                      <a:pt x="727" y="435"/>
                    </a:moveTo>
                    <a:cubicBezTo>
                      <a:pt x="768" y="435"/>
                      <a:pt x="768" y="435"/>
                      <a:pt x="768" y="435"/>
                    </a:cubicBezTo>
                    <a:cubicBezTo>
                      <a:pt x="768" y="476"/>
                      <a:pt x="768" y="476"/>
                      <a:pt x="768" y="476"/>
                    </a:cubicBezTo>
                    <a:cubicBezTo>
                      <a:pt x="727" y="476"/>
                      <a:pt x="727" y="476"/>
                      <a:pt x="727" y="476"/>
                    </a:cubicBezTo>
                    <a:lnTo>
                      <a:pt x="727" y="435"/>
                    </a:lnTo>
                    <a:close/>
                    <a:moveTo>
                      <a:pt x="727" y="503"/>
                    </a:moveTo>
                    <a:cubicBezTo>
                      <a:pt x="768" y="503"/>
                      <a:pt x="768" y="503"/>
                      <a:pt x="768" y="503"/>
                    </a:cubicBezTo>
                    <a:cubicBezTo>
                      <a:pt x="768" y="544"/>
                      <a:pt x="768" y="544"/>
                      <a:pt x="768" y="544"/>
                    </a:cubicBezTo>
                    <a:cubicBezTo>
                      <a:pt x="727" y="544"/>
                      <a:pt x="727" y="544"/>
                      <a:pt x="727" y="544"/>
                    </a:cubicBezTo>
                    <a:lnTo>
                      <a:pt x="727" y="503"/>
                    </a:lnTo>
                    <a:close/>
                    <a:moveTo>
                      <a:pt x="653" y="364"/>
                    </a:moveTo>
                    <a:cubicBezTo>
                      <a:pt x="693" y="364"/>
                      <a:pt x="693" y="364"/>
                      <a:pt x="693" y="364"/>
                    </a:cubicBezTo>
                    <a:cubicBezTo>
                      <a:pt x="693" y="405"/>
                      <a:pt x="693" y="405"/>
                      <a:pt x="693" y="405"/>
                    </a:cubicBezTo>
                    <a:cubicBezTo>
                      <a:pt x="653" y="405"/>
                      <a:pt x="653" y="405"/>
                      <a:pt x="653" y="405"/>
                    </a:cubicBezTo>
                    <a:lnTo>
                      <a:pt x="653" y="364"/>
                    </a:lnTo>
                    <a:close/>
                    <a:moveTo>
                      <a:pt x="653" y="435"/>
                    </a:moveTo>
                    <a:cubicBezTo>
                      <a:pt x="693" y="435"/>
                      <a:pt x="693" y="435"/>
                      <a:pt x="693" y="435"/>
                    </a:cubicBezTo>
                    <a:cubicBezTo>
                      <a:pt x="693" y="476"/>
                      <a:pt x="693" y="476"/>
                      <a:pt x="693" y="476"/>
                    </a:cubicBezTo>
                    <a:cubicBezTo>
                      <a:pt x="653" y="476"/>
                      <a:pt x="653" y="476"/>
                      <a:pt x="653" y="476"/>
                    </a:cubicBezTo>
                    <a:lnTo>
                      <a:pt x="653" y="435"/>
                    </a:lnTo>
                    <a:close/>
                    <a:moveTo>
                      <a:pt x="653" y="503"/>
                    </a:moveTo>
                    <a:cubicBezTo>
                      <a:pt x="693" y="503"/>
                      <a:pt x="693" y="503"/>
                      <a:pt x="693" y="503"/>
                    </a:cubicBezTo>
                    <a:cubicBezTo>
                      <a:pt x="693" y="544"/>
                      <a:pt x="693" y="544"/>
                      <a:pt x="693" y="544"/>
                    </a:cubicBezTo>
                    <a:cubicBezTo>
                      <a:pt x="653" y="544"/>
                      <a:pt x="653" y="544"/>
                      <a:pt x="653" y="544"/>
                    </a:cubicBezTo>
                    <a:lnTo>
                      <a:pt x="653" y="503"/>
                    </a:lnTo>
                    <a:close/>
                    <a:moveTo>
                      <a:pt x="655" y="282"/>
                    </a:moveTo>
                    <a:cubicBezTo>
                      <a:pt x="1538" y="282"/>
                      <a:pt x="1538" y="282"/>
                      <a:pt x="1538" y="282"/>
                    </a:cubicBezTo>
                    <a:cubicBezTo>
                      <a:pt x="1574" y="282"/>
                      <a:pt x="1603" y="254"/>
                      <a:pt x="1603" y="218"/>
                    </a:cubicBezTo>
                    <a:cubicBezTo>
                      <a:pt x="1603" y="65"/>
                      <a:pt x="1603" y="65"/>
                      <a:pt x="1603" y="65"/>
                    </a:cubicBezTo>
                    <a:cubicBezTo>
                      <a:pt x="1603" y="29"/>
                      <a:pt x="1574" y="0"/>
                      <a:pt x="1538" y="0"/>
                    </a:cubicBezTo>
                    <a:cubicBezTo>
                      <a:pt x="655" y="0"/>
                      <a:pt x="655" y="0"/>
                      <a:pt x="655" y="0"/>
                    </a:cubicBezTo>
                    <a:cubicBezTo>
                      <a:pt x="619" y="0"/>
                      <a:pt x="590" y="29"/>
                      <a:pt x="590" y="65"/>
                    </a:cubicBezTo>
                    <a:cubicBezTo>
                      <a:pt x="590" y="218"/>
                      <a:pt x="590" y="218"/>
                      <a:pt x="590" y="218"/>
                    </a:cubicBezTo>
                    <a:cubicBezTo>
                      <a:pt x="590" y="254"/>
                      <a:pt x="619" y="282"/>
                      <a:pt x="655" y="282"/>
                    </a:cubicBezTo>
                    <a:close/>
                    <a:moveTo>
                      <a:pt x="1464" y="90"/>
                    </a:moveTo>
                    <a:cubicBezTo>
                      <a:pt x="1492" y="90"/>
                      <a:pt x="1515" y="113"/>
                      <a:pt x="1515" y="141"/>
                    </a:cubicBezTo>
                    <a:cubicBezTo>
                      <a:pt x="1515" y="170"/>
                      <a:pt x="1492" y="192"/>
                      <a:pt x="1464" y="192"/>
                    </a:cubicBezTo>
                    <a:cubicBezTo>
                      <a:pt x="1436" y="192"/>
                      <a:pt x="1413" y="170"/>
                      <a:pt x="1413" y="141"/>
                    </a:cubicBezTo>
                    <a:cubicBezTo>
                      <a:pt x="1413" y="113"/>
                      <a:pt x="1436" y="90"/>
                      <a:pt x="1464" y="90"/>
                    </a:cubicBezTo>
                    <a:close/>
                    <a:moveTo>
                      <a:pt x="1100" y="52"/>
                    </a:moveTo>
                    <a:cubicBezTo>
                      <a:pt x="1140" y="52"/>
                      <a:pt x="1140" y="52"/>
                      <a:pt x="1140" y="52"/>
                    </a:cubicBezTo>
                    <a:cubicBezTo>
                      <a:pt x="1140" y="92"/>
                      <a:pt x="1140" y="92"/>
                      <a:pt x="1140" y="92"/>
                    </a:cubicBezTo>
                    <a:cubicBezTo>
                      <a:pt x="1100" y="92"/>
                      <a:pt x="1100" y="92"/>
                      <a:pt x="1100" y="92"/>
                    </a:cubicBezTo>
                    <a:lnTo>
                      <a:pt x="1100" y="52"/>
                    </a:lnTo>
                    <a:close/>
                    <a:moveTo>
                      <a:pt x="1100" y="123"/>
                    </a:moveTo>
                    <a:cubicBezTo>
                      <a:pt x="1140" y="123"/>
                      <a:pt x="1140" y="123"/>
                      <a:pt x="1140" y="123"/>
                    </a:cubicBezTo>
                    <a:cubicBezTo>
                      <a:pt x="1140" y="163"/>
                      <a:pt x="1140" y="163"/>
                      <a:pt x="1140" y="163"/>
                    </a:cubicBezTo>
                    <a:cubicBezTo>
                      <a:pt x="1100" y="163"/>
                      <a:pt x="1100" y="163"/>
                      <a:pt x="1100" y="163"/>
                    </a:cubicBezTo>
                    <a:lnTo>
                      <a:pt x="1100" y="123"/>
                    </a:lnTo>
                    <a:close/>
                    <a:moveTo>
                      <a:pt x="1100" y="191"/>
                    </a:moveTo>
                    <a:cubicBezTo>
                      <a:pt x="1140" y="191"/>
                      <a:pt x="1140" y="191"/>
                      <a:pt x="1140" y="191"/>
                    </a:cubicBezTo>
                    <a:cubicBezTo>
                      <a:pt x="1140" y="231"/>
                      <a:pt x="1140" y="231"/>
                      <a:pt x="1140" y="231"/>
                    </a:cubicBezTo>
                    <a:cubicBezTo>
                      <a:pt x="1100" y="231"/>
                      <a:pt x="1100" y="231"/>
                      <a:pt x="1100" y="231"/>
                    </a:cubicBezTo>
                    <a:lnTo>
                      <a:pt x="1100" y="191"/>
                    </a:lnTo>
                    <a:close/>
                    <a:moveTo>
                      <a:pt x="1025" y="52"/>
                    </a:moveTo>
                    <a:cubicBezTo>
                      <a:pt x="1066" y="52"/>
                      <a:pt x="1066" y="52"/>
                      <a:pt x="1066" y="52"/>
                    </a:cubicBezTo>
                    <a:cubicBezTo>
                      <a:pt x="1066" y="92"/>
                      <a:pt x="1066" y="92"/>
                      <a:pt x="1066" y="92"/>
                    </a:cubicBezTo>
                    <a:cubicBezTo>
                      <a:pt x="1025" y="92"/>
                      <a:pt x="1025" y="92"/>
                      <a:pt x="1025" y="92"/>
                    </a:cubicBezTo>
                    <a:lnTo>
                      <a:pt x="1025" y="52"/>
                    </a:lnTo>
                    <a:close/>
                    <a:moveTo>
                      <a:pt x="1025" y="123"/>
                    </a:moveTo>
                    <a:cubicBezTo>
                      <a:pt x="1066" y="123"/>
                      <a:pt x="1066" y="123"/>
                      <a:pt x="1066" y="123"/>
                    </a:cubicBezTo>
                    <a:cubicBezTo>
                      <a:pt x="1066" y="163"/>
                      <a:pt x="1066" y="163"/>
                      <a:pt x="1066" y="163"/>
                    </a:cubicBezTo>
                    <a:cubicBezTo>
                      <a:pt x="1025" y="163"/>
                      <a:pt x="1025" y="163"/>
                      <a:pt x="1025" y="163"/>
                    </a:cubicBezTo>
                    <a:lnTo>
                      <a:pt x="1025" y="123"/>
                    </a:lnTo>
                    <a:close/>
                    <a:moveTo>
                      <a:pt x="1025" y="191"/>
                    </a:moveTo>
                    <a:cubicBezTo>
                      <a:pt x="1066" y="191"/>
                      <a:pt x="1066" y="191"/>
                      <a:pt x="1066" y="191"/>
                    </a:cubicBezTo>
                    <a:cubicBezTo>
                      <a:pt x="1066" y="231"/>
                      <a:pt x="1066" y="231"/>
                      <a:pt x="1066" y="231"/>
                    </a:cubicBezTo>
                    <a:cubicBezTo>
                      <a:pt x="1025" y="231"/>
                      <a:pt x="1025" y="231"/>
                      <a:pt x="1025" y="231"/>
                    </a:cubicBezTo>
                    <a:lnTo>
                      <a:pt x="1025" y="191"/>
                    </a:lnTo>
                    <a:close/>
                    <a:moveTo>
                      <a:pt x="951" y="52"/>
                    </a:moveTo>
                    <a:cubicBezTo>
                      <a:pt x="992" y="52"/>
                      <a:pt x="992" y="52"/>
                      <a:pt x="992" y="52"/>
                    </a:cubicBezTo>
                    <a:cubicBezTo>
                      <a:pt x="992" y="92"/>
                      <a:pt x="992" y="92"/>
                      <a:pt x="992" y="92"/>
                    </a:cubicBezTo>
                    <a:cubicBezTo>
                      <a:pt x="951" y="92"/>
                      <a:pt x="951" y="92"/>
                      <a:pt x="951" y="92"/>
                    </a:cubicBezTo>
                    <a:lnTo>
                      <a:pt x="951" y="52"/>
                    </a:lnTo>
                    <a:close/>
                    <a:moveTo>
                      <a:pt x="951" y="123"/>
                    </a:moveTo>
                    <a:cubicBezTo>
                      <a:pt x="992" y="123"/>
                      <a:pt x="992" y="123"/>
                      <a:pt x="992" y="123"/>
                    </a:cubicBezTo>
                    <a:cubicBezTo>
                      <a:pt x="992" y="163"/>
                      <a:pt x="992" y="163"/>
                      <a:pt x="992" y="163"/>
                    </a:cubicBezTo>
                    <a:cubicBezTo>
                      <a:pt x="951" y="163"/>
                      <a:pt x="951" y="163"/>
                      <a:pt x="951" y="163"/>
                    </a:cubicBezTo>
                    <a:lnTo>
                      <a:pt x="951" y="123"/>
                    </a:lnTo>
                    <a:close/>
                    <a:moveTo>
                      <a:pt x="951" y="191"/>
                    </a:moveTo>
                    <a:cubicBezTo>
                      <a:pt x="992" y="191"/>
                      <a:pt x="992" y="191"/>
                      <a:pt x="992" y="191"/>
                    </a:cubicBezTo>
                    <a:cubicBezTo>
                      <a:pt x="992" y="231"/>
                      <a:pt x="992" y="231"/>
                      <a:pt x="992" y="231"/>
                    </a:cubicBezTo>
                    <a:cubicBezTo>
                      <a:pt x="951" y="231"/>
                      <a:pt x="951" y="231"/>
                      <a:pt x="951" y="231"/>
                    </a:cubicBezTo>
                    <a:lnTo>
                      <a:pt x="951" y="191"/>
                    </a:lnTo>
                    <a:close/>
                    <a:moveTo>
                      <a:pt x="877" y="52"/>
                    </a:moveTo>
                    <a:cubicBezTo>
                      <a:pt x="917" y="52"/>
                      <a:pt x="917" y="52"/>
                      <a:pt x="917" y="52"/>
                    </a:cubicBezTo>
                    <a:cubicBezTo>
                      <a:pt x="917" y="92"/>
                      <a:pt x="917" y="92"/>
                      <a:pt x="917" y="92"/>
                    </a:cubicBezTo>
                    <a:cubicBezTo>
                      <a:pt x="877" y="92"/>
                      <a:pt x="877" y="92"/>
                      <a:pt x="877" y="92"/>
                    </a:cubicBezTo>
                    <a:lnTo>
                      <a:pt x="877" y="52"/>
                    </a:lnTo>
                    <a:close/>
                    <a:moveTo>
                      <a:pt x="877" y="123"/>
                    </a:moveTo>
                    <a:cubicBezTo>
                      <a:pt x="917" y="123"/>
                      <a:pt x="917" y="123"/>
                      <a:pt x="917" y="123"/>
                    </a:cubicBezTo>
                    <a:cubicBezTo>
                      <a:pt x="917" y="163"/>
                      <a:pt x="917" y="163"/>
                      <a:pt x="917" y="163"/>
                    </a:cubicBezTo>
                    <a:cubicBezTo>
                      <a:pt x="877" y="163"/>
                      <a:pt x="877" y="163"/>
                      <a:pt x="877" y="163"/>
                    </a:cubicBezTo>
                    <a:lnTo>
                      <a:pt x="877" y="123"/>
                    </a:lnTo>
                    <a:close/>
                    <a:moveTo>
                      <a:pt x="877" y="191"/>
                    </a:moveTo>
                    <a:cubicBezTo>
                      <a:pt x="917" y="191"/>
                      <a:pt x="917" y="191"/>
                      <a:pt x="917" y="191"/>
                    </a:cubicBezTo>
                    <a:cubicBezTo>
                      <a:pt x="917" y="231"/>
                      <a:pt x="917" y="231"/>
                      <a:pt x="917" y="231"/>
                    </a:cubicBezTo>
                    <a:cubicBezTo>
                      <a:pt x="877" y="231"/>
                      <a:pt x="877" y="231"/>
                      <a:pt x="877" y="231"/>
                    </a:cubicBezTo>
                    <a:lnTo>
                      <a:pt x="877" y="191"/>
                    </a:lnTo>
                    <a:close/>
                    <a:moveTo>
                      <a:pt x="802" y="52"/>
                    </a:moveTo>
                    <a:cubicBezTo>
                      <a:pt x="842" y="52"/>
                      <a:pt x="842" y="52"/>
                      <a:pt x="842" y="52"/>
                    </a:cubicBezTo>
                    <a:cubicBezTo>
                      <a:pt x="842" y="92"/>
                      <a:pt x="842" y="92"/>
                      <a:pt x="842" y="92"/>
                    </a:cubicBezTo>
                    <a:cubicBezTo>
                      <a:pt x="802" y="92"/>
                      <a:pt x="802" y="92"/>
                      <a:pt x="802" y="92"/>
                    </a:cubicBezTo>
                    <a:lnTo>
                      <a:pt x="802" y="52"/>
                    </a:lnTo>
                    <a:close/>
                    <a:moveTo>
                      <a:pt x="802" y="123"/>
                    </a:moveTo>
                    <a:cubicBezTo>
                      <a:pt x="842" y="123"/>
                      <a:pt x="842" y="123"/>
                      <a:pt x="842" y="123"/>
                    </a:cubicBezTo>
                    <a:cubicBezTo>
                      <a:pt x="842" y="163"/>
                      <a:pt x="842" y="163"/>
                      <a:pt x="842" y="163"/>
                    </a:cubicBezTo>
                    <a:cubicBezTo>
                      <a:pt x="802" y="163"/>
                      <a:pt x="802" y="163"/>
                      <a:pt x="802" y="163"/>
                    </a:cubicBezTo>
                    <a:lnTo>
                      <a:pt x="802" y="123"/>
                    </a:lnTo>
                    <a:close/>
                    <a:moveTo>
                      <a:pt x="802" y="191"/>
                    </a:moveTo>
                    <a:cubicBezTo>
                      <a:pt x="842" y="191"/>
                      <a:pt x="842" y="191"/>
                      <a:pt x="842" y="191"/>
                    </a:cubicBezTo>
                    <a:cubicBezTo>
                      <a:pt x="842" y="231"/>
                      <a:pt x="842" y="231"/>
                      <a:pt x="842" y="231"/>
                    </a:cubicBezTo>
                    <a:cubicBezTo>
                      <a:pt x="802" y="231"/>
                      <a:pt x="802" y="231"/>
                      <a:pt x="802" y="231"/>
                    </a:cubicBezTo>
                    <a:lnTo>
                      <a:pt x="802" y="191"/>
                    </a:lnTo>
                    <a:close/>
                    <a:moveTo>
                      <a:pt x="727" y="52"/>
                    </a:moveTo>
                    <a:cubicBezTo>
                      <a:pt x="768" y="52"/>
                      <a:pt x="768" y="52"/>
                      <a:pt x="768" y="52"/>
                    </a:cubicBezTo>
                    <a:cubicBezTo>
                      <a:pt x="768" y="92"/>
                      <a:pt x="768" y="92"/>
                      <a:pt x="768" y="92"/>
                    </a:cubicBezTo>
                    <a:cubicBezTo>
                      <a:pt x="727" y="92"/>
                      <a:pt x="727" y="92"/>
                      <a:pt x="727" y="92"/>
                    </a:cubicBezTo>
                    <a:lnTo>
                      <a:pt x="727" y="52"/>
                    </a:lnTo>
                    <a:close/>
                    <a:moveTo>
                      <a:pt x="727" y="123"/>
                    </a:moveTo>
                    <a:cubicBezTo>
                      <a:pt x="768" y="123"/>
                      <a:pt x="768" y="123"/>
                      <a:pt x="768" y="123"/>
                    </a:cubicBezTo>
                    <a:cubicBezTo>
                      <a:pt x="768" y="163"/>
                      <a:pt x="768" y="163"/>
                      <a:pt x="768" y="163"/>
                    </a:cubicBezTo>
                    <a:cubicBezTo>
                      <a:pt x="727" y="163"/>
                      <a:pt x="727" y="163"/>
                      <a:pt x="727" y="163"/>
                    </a:cubicBezTo>
                    <a:lnTo>
                      <a:pt x="727" y="123"/>
                    </a:lnTo>
                    <a:close/>
                    <a:moveTo>
                      <a:pt x="727" y="191"/>
                    </a:moveTo>
                    <a:cubicBezTo>
                      <a:pt x="768" y="191"/>
                      <a:pt x="768" y="191"/>
                      <a:pt x="768" y="191"/>
                    </a:cubicBezTo>
                    <a:cubicBezTo>
                      <a:pt x="768" y="231"/>
                      <a:pt x="768" y="231"/>
                      <a:pt x="768" y="231"/>
                    </a:cubicBezTo>
                    <a:cubicBezTo>
                      <a:pt x="727" y="231"/>
                      <a:pt x="727" y="231"/>
                      <a:pt x="727" y="231"/>
                    </a:cubicBezTo>
                    <a:lnTo>
                      <a:pt x="727" y="191"/>
                    </a:lnTo>
                    <a:close/>
                    <a:moveTo>
                      <a:pt x="653" y="52"/>
                    </a:moveTo>
                    <a:cubicBezTo>
                      <a:pt x="693" y="52"/>
                      <a:pt x="693" y="52"/>
                      <a:pt x="693" y="52"/>
                    </a:cubicBezTo>
                    <a:cubicBezTo>
                      <a:pt x="693" y="92"/>
                      <a:pt x="693" y="92"/>
                      <a:pt x="693" y="92"/>
                    </a:cubicBezTo>
                    <a:cubicBezTo>
                      <a:pt x="653" y="92"/>
                      <a:pt x="653" y="92"/>
                      <a:pt x="653" y="92"/>
                    </a:cubicBezTo>
                    <a:lnTo>
                      <a:pt x="653" y="52"/>
                    </a:lnTo>
                    <a:close/>
                    <a:moveTo>
                      <a:pt x="653" y="123"/>
                    </a:moveTo>
                    <a:cubicBezTo>
                      <a:pt x="693" y="123"/>
                      <a:pt x="693" y="123"/>
                      <a:pt x="693" y="123"/>
                    </a:cubicBezTo>
                    <a:cubicBezTo>
                      <a:pt x="693" y="163"/>
                      <a:pt x="693" y="163"/>
                      <a:pt x="693" y="163"/>
                    </a:cubicBezTo>
                    <a:cubicBezTo>
                      <a:pt x="653" y="163"/>
                      <a:pt x="653" y="163"/>
                      <a:pt x="653" y="163"/>
                    </a:cubicBezTo>
                    <a:lnTo>
                      <a:pt x="653" y="123"/>
                    </a:lnTo>
                    <a:close/>
                    <a:moveTo>
                      <a:pt x="653" y="191"/>
                    </a:moveTo>
                    <a:cubicBezTo>
                      <a:pt x="693" y="191"/>
                      <a:pt x="693" y="191"/>
                      <a:pt x="693" y="191"/>
                    </a:cubicBezTo>
                    <a:cubicBezTo>
                      <a:pt x="693" y="231"/>
                      <a:pt x="693" y="231"/>
                      <a:pt x="693" y="231"/>
                    </a:cubicBezTo>
                    <a:cubicBezTo>
                      <a:pt x="653" y="231"/>
                      <a:pt x="653" y="231"/>
                      <a:pt x="653" y="231"/>
                    </a:cubicBezTo>
                    <a:lnTo>
                      <a:pt x="653" y="191"/>
                    </a:lnTo>
                    <a:close/>
                    <a:moveTo>
                      <a:pt x="1345" y="2036"/>
                    </a:moveTo>
                    <a:cubicBezTo>
                      <a:pt x="1339" y="2029"/>
                      <a:pt x="1325" y="2023"/>
                      <a:pt x="1315" y="2023"/>
                    </a:cubicBezTo>
                    <a:cubicBezTo>
                      <a:pt x="878" y="2023"/>
                      <a:pt x="878" y="2023"/>
                      <a:pt x="878" y="2023"/>
                    </a:cubicBezTo>
                    <a:cubicBezTo>
                      <a:pt x="868" y="2023"/>
                      <a:pt x="855" y="2029"/>
                      <a:pt x="848" y="2036"/>
                    </a:cubicBezTo>
                    <a:cubicBezTo>
                      <a:pt x="761" y="2138"/>
                      <a:pt x="761" y="2138"/>
                      <a:pt x="761" y="2138"/>
                    </a:cubicBezTo>
                    <a:cubicBezTo>
                      <a:pt x="755" y="2146"/>
                      <a:pt x="749" y="2160"/>
                      <a:pt x="749" y="2170"/>
                    </a:cubicBezTo>
                    <a:cubicBezTo>
                      <a:pt x="749" y="2179"/>
                      <a:pt x="749" y="2179"/>
                      <a:pt x="749" y="2179"/>
                    </a:cubicBezTo>
                    <a:cubicBezTo>
                      <a:pt x="749" y="2189"/>
                      <a:pt x="757" y="2197"/>
                      <a:pt x="767" y="2197"/>
                    </a:cubicBezTo>
                    <a:cubicBezTo>
                      <a:pt x="1426" y="2197"/>
                      <a:pt x="1426" y="2197"/>
                      <a:pt x="1426" y="2197"/>
                    </a:cubicBezTo>
                    <a:cubicBezTo>
                      <a:pt x="1436" y="2197"/>
                      <a:pt x="1444" y="2189"/>
                      <a:pt x="1444" y="2179"/>
                    </a:cubicBezTo>
                    <a:cubicBezTo>
                      <a:pt x="1444" y="2170"/>
                      <a:pt x="1444" y="2170"/>
                      <a:pt x="1444" y="2170"/>
                    </a:cubicBezTo>
                    <a:cubicBezTo>
                      <a:pt x="1444" y="2160"/>
                      <a:pt x="1439" y="2146"/>
                      <a:pt x="1432" y="2138"/>
                    </a:cubicBezTo>
                    <a:lnTo>
                      <a:pt x="1345" y="2036"/>
                    </a:lnTo>
                    <a:close/>
                    <a:moveTo>
                      <a:pt x="2182" y="1590"/>
                    </a:moveTo>
                    <a:cubicBezTo>
                      <a:pt x="2095" y="1488"/>
                      <a:pt x="2095" y="1488"/>
                      <a:pt x="2095" y="1488"/>
                    </a:cubicBezTo>
                    <a:cubicBezTo>
                      <a:pt x="2088" y="1480"/>
                      <a:pt x="2075" y="1474"/>
                      <a:pt x="2065" y="1474"/>
                    </a:cubicBezTo>
                    <a:cubicBezTo>
                      <a:pt x="1627" y="1474"/>
                      <a:pt x="1627" y="1474"/>
                      <a:pt x="1627" y="1474"/>
                    </a:cubicBezTo>
                    <a:cubicBezTo>
                      <a:pt x="1617" y="1474"/>
                      <a:pt x="1604" y="1480"/>
                      <a:pt x="1597" y="1488"/>
                    </a:cubicBezTo>
                    <a:cubicBezTo>
                      <a:pt x="1510" y="1590"/>
                      <a:pt x="1510" y="1590"/>
                      <a:pt x="1510" y="1590"/>
                    </a:cubicBezTo>
                    <a:cubicBezTo>
                      <a:pt x="1504" y="1598"/>
                      <a:pt x="1499" y="1612"/>
                      <a:pt x="1499" y="1622"/>
                    </a:cubicBezTo>
                    <a:cubicBezTo>
                      <a:pt x="1499" y="1630"/>
                      <a:pt x="1499" y="1630"/>
                      <a:pt x="1499" y="1630"/>
                    </a:cubicBezTo>
                    <a:cubicBezTo>
                      <a:pt x="1499" y="1640"/>
                      <a:pt x="1507" y="1649"/>
                      <a:pt x="1517" y="1649"/>
                    </a:cubicBezTo>
                    <a:cubicBezTo>
                      <a:pt x="2175" y="1649"/>
                      <a:pt x="2175" y="1649"/>
                      <a:pt x="2175" y="1649"/>
                    </a:cubicBezTo>
                    <a:cubicBezTo>
                      <a:pt x="2185" y="1649"/>
                      <a:pt x="2193" y="1640"/>
                      <a:pt x="2193" y="1630"/>
                    </a:cubicBezTo>
                    <a:cubicBezTo>
                      <a:pt x="2193" y="1622"/>
                      <a:pt x="2193" y="1622"/>
                      <a:pt x="2193" y="1622"/>
                    </a:cubicBezTo>
                    <a:cubicBezTo>
                      <a:pt x="2193" y="1612"/>
                      <a:pt x="2188" y="1598"/>
                      <a:pt x="2182" y="1590"/>
                    </a:cubicBezTo>
                    <a:close/>
                    <a:moveTo>
                      <a:pt x="176" y="1449"/>
                    </a:moveTo>
                    <a:cubicBezTo>
                      <a:pt x="519" y="1449"/>
                      <a:pt x="519" y="1449"/>
                      <a:pt x="519" y="1449"/>
                    </a:cubicBezTo>
                    <a:cubicBezTo>
                      <a:pt x="559" y="1449"/>
                      <a:pt x="591" y="1417"/>
                      <a:pt x="591" y="1377"/>
                    </a:cubicBezTo>
                    <a:cubicBezTo>
                      <a:pt x="591" y="1322"/>
                      <a:pt x="591" y="1322"/>
                      <a:pt x="591" y="1322"/>
                    </a:cubicBezTo>
                    <a:cubicBezTo>
                      <a:pt x="920" y="1322"/>
                      <a:pt x="920" y="1322"/>
                      <a:pt x="920" y="1322"/>
                    </a:cubicBezTo>
                    <a:cubicBezTo>
                      <a:pt x="936" y="1388"/>
                      <a:pt x="990" y="1440"/>
                      <a:pt x="1057" y="1455"/>
                    </a:cubicBezTo>
                    <a:cubicBezTo>
                      <a:pt x="1057" y="1617"/>
                      <a:pt x="1057" y="1617"/>
                      <a:pt x="1057" y="1617"/>
                    </a:cubicBezTo>
                    <a:cubicBezTo>
                      <a:pt x="925" y="1617"/>
                      <a:pt x="925" y="1617"/>
                      <a:pt x="925" y="1617"/>
                    </a:cubicBezTo>
                    <a:cubicBezTo>
                      <a:pt x="885" y="1617"/>
                      <a:pt x="853" y="1650"/>
                      <a:pt x="853" y="1690"/>
                    </a:cubicBezTo>
                    <a:cubicBezTo>
                      <a:pt x="853" y="1925"/>
                      <a:pt x="853" y="1925"/>
                      <a:pt x="853" y="1925"/>
                    </a:cubicBezTo>
                    <a:cubicBezTo>
                      <a:pt x="853" y="1965"/>
                      <a:pt x="885" y="1997"/>
                      <a:pt x="925" y="1997"/>
                    </a:cubicBezTo>
                    <a:cubicBezTo>
                      <a:pt x="1268" y="1997"/>
                      <a:pt x="1268" y="1997"/>
                      <a:pt x="1268" y="1997"/>
                    </a:cubicBezTo>
                    <a:cubicBezTo>
                      <a:pt x="1308" y="1997"/>
                      <a:pt x="1341" y="1965"/>
                      <a:pt x="1341" y="1925"/>
                    </a:cubicBezTo>
                    <a:cubicBezTo>
                      <a:pt x="1341" y="1690"/>
                      <a:pt x="1341" y="1690"/>
                      <a:pt x="1341" y="1690"/>
                    </a:cubicBezTo>
                    <a:cubicBezTo>
                      <a:pt x="1341" y="1650"/>
                      <a:pt x="1308" y="1617"/>
                      <a:pt x="1268" y="1617"/>
                    </a:cubicBezTo>
                    <a:cubicBezTo>
                      <a:pt x="1137" y="1617"/>
                      <a:pt x="1137" y="1617"/>
                      <a:pt x="1137" y="1617"/>
                    </a:cubicBezTo>
                    <a:cubicBezTo>
                      <a:pt x="1137" y="1455"/>
                      <a:pt x="1137" y="1455"/>
                      <a:pt x="1137" y="1455"/>
                    </a:cubicBezTo>
                    <a:cubicBezTo>
                      <a:pt x="1204" y="1440"/>
                      <a:pt x="1257" y="1388"/>
                      <a:pt x="1273" y="1322"/>
                    </a:cubicBezTo>
                    <a:cubicBezTo>
                      <a:pt x="1602" y="1322"/>
                      <a:pt x="1602" y="1322"/>
                      <a:pt x="1602" y="1322"/>
                    </a:cubicBezTo>
                    <a:cubicBezTo>
                      <a:pt x="1602" y="1377"/>
                      <a:pt x="1602" y="1377"/>
                      <a:pt x="1602" y="1377"/>
                    </a:cubicBezTo>
                    <a:cubicBezTo>
                      <a:pt x="1602" y="1417"/>
                      <a:pt x="1634" y="1449"/>
                      <a:pt x="1675" y="1449"/>
                    </a:cubicBezTo>
                    <a:cubicBezTo>
                      <a:pt x="2018" y="1449"/>
                      <a:pt x="2018" y="1449"/>
                      <a:pt x="2018" y="1449"/>
                    </a:cubicBezTo>
                    <a:cubicBezTo>
                      <a:pt x="2058" y="1449"/>
                      <a:pt x="2090" y="1417"/>
                      <a:pt x="2090" y="1377"/>
                    </a:cubicBezTo>
                    <a:cubicBezTo>
                      <a:pt x="2090" y="1142"/>
                      <a:pt x="2090" y="1142"/>
                      <a:pt x="2090" y="1142"/>
                    </a:cubicBezTo>
                    <a:cubicBezTo>
                      <a:pt x="2090" y="1102"/>
                      <a:pt x="2058" y="1069"/>
                      <a:pt x="2018" y="1069"/>
                    </a:cubicBezTo>
                    <a:cubicBezTo>
                      <a:pt x="1675" y="1069"/>
                      <a:pt x="1675" y="1069"/>
                      <a:pt x="1675" y="1069"/>
                    </a:cubicBezTo>
                    <a:cubicBezTo>
                      <a:pt x="1634" y="1069"/>
                      <a:pt x="1602" y="1102"/>
                      <a:pt x="1602" y="1142"/>
                    </a:cubicBezTo>
                    <a:cubicBezTo>
                      <a:pt x="1602" y="1242"/>
                      <a:pt x="1602" y="1242"/>
                      <a:pt x="1602" y="1242"/>
                    </a:cubicBezTo>
                    <a:cubicBezTo>
                      <a:pt x="1275" y="1242"/>
                      <a:pt x="1275" y="1242"/>
                      <a:pt x="1275" y="1242"/>
                    </a:cubicBezTo>
                    <a:cubicBezTo>
                      <a:pt x="1262" y="1176"/>
                      <a:pt x="1214" y="1122"/>
                      <a:pt x="1150" y="1103"/>
                    </a:cubicBezTo>
                    <a:cubicBezTo>
                      <a:pt x="1150" y="908"/>
                      <a:pt x="1150" y="908"/>
                      <a:pt x="1150" y="908"/>
                    </a:cubicBezTo>
                    <a:cubicBezTo>
                      <a:pt x="1538" y="908"/>
                      <a:pt x="1538" y="908"/>
                      <a:pt x="1538" y="908"/>
                    </a:cubicBezTo>
                    <a:cubicBezTo>
                      <a:pt x="1574" y="908"/>
                      <a:pt x="1603" y="879"/>
                      <a:pt x="1603" y="843"/>
                    </a:cubicBezTo>
                    <a:cubicBezTo>
                      <a:pt x="1603" y="690"/>
                      <a:pt x="1603" y="690"/>
                      <a:pt x="1603" y="690"/>
                    </a:cubicBezTo>
                    <a:cubicBezTo>
                      <a:pt x="1603" y="654"/>
                      <a:pt x="1574" y="625"/>
                      <a:pt x="1538" y="625"/>
                    </a:cubicBezTo>
                    <a:cubicBezTo>
                      <a:pt x="655" y="625"/>
                      <a:pt x="655" y="625"/>
                      <a:pt x="655" y="625"/>
                    </a:cubicBezTo>
                    <a:cubicBezTo>
                      <a:pt x="619" y="625"/>
                      <a:pt x="590" y="654"/>
                      <a:pt x="590" y="690"/>
                    </a:cubicBezTo>
                    <a:cubicBezTo>
                      <a:pt x="590" y="843"/>
                      <a:pt x="590" y="843"/>
                      <a:pt x="590" y="843"/>
                    </a:cubicBezTo>
                    <a:cubicBezTo>
                      <a:pt x="590" y="879"/>
                      <a:pt x="619" y="908"/>
                      <a:pt x="655" y="908"/>
                    </a:cubicBezTo>
                    <a:cubicBezTo>
                      <a:pt x="1043" y="908"/>
                      <a:pt x="1043" y="908"/>
                      <a:pt x="1043" y="908"/>
                    </a:cubicBezTo>
                    <a:cubicBezTo>
                      <a:pt x="1043" y="1103"/>
                      <a:pt x="1043" y="1103"/>
                      <a:pt x="1043" y="1103"/>
                    </a:cubicBezTo>
                    <a:cubicBezTo>
                      <a:pt x="980" y="1122"/>
                      <a:pt x="931" y="1176"/>
                      <a:pt x="918" y="1242"/>
                    </a:cubicBezTo>
                    <a:cubicBezTo>
                      <a:pt x="591" y="1242"/>
                      <a:pt x="591" y="1242"/>
                      <a:pt x="591" y="1242"/>
                    </a:cubicBezTo>
                    <a:cubicBezTo>
                      <a:pt x="591" y="1142"/>
                      <a:pt x="591" y="1142"/>
                      <a:pt x="591" y="1142"/>
                    </a:cubicBezTo>
                    <a:cubicBezTo>
                      <a:pt x="591" y="1102"/>
                      <a:pt x="559" y="1069"/>
                      <a:pt x="519" y="1069"/>
                    </a:cubicBezTo>
                    <a:cubicBezTo>
                      <a:pt x="176" y="1069"/>
                      <a:pt x="176" y="1069"/>
                      <a:pt x="176" y="1069"/>
                    </a:cubicBezTo>
                    <a:cubicBezTo>
                      <a:pt x="136" y="1069"/>
                      <a:pt x="103" y="1102"/>
                      <a:pt x="103" y="1142"/>
                    </a:cubicBezTo>
                    <a:cubicBezTo>
                      <a:pt x="103" y="1377"/>
                      <a:pt x="103" y="1377"/>
                      <a:pt x="103" y="1377"/>
                    </a:cubicBezTo>
                    <a:cubicBezTo>
                      <a:pt x="103" y="1417"/>
                      <a:pt x="136" y="1449"/>
                      <a:pt x="176" y="1449"/>
                    </a:cubicBezTo>
                    <a:close/>
                    <a:moveTo>
                      <a:pt x="1644" y="1142"/>
                    </a:moveTo>
                    <a:cubicBezTo>
                      <a:pt x="1644" y="1125"/>
                      <a:pt x="1658" y="1111"/>
                      <a:pt x="1675" y="1111"/>
                    </a:cubicBezTo>
                    <a:cubicBezTo>
                      <a:pt x="2018" y="1111"/>
                      <a:pt x="2018" y="1111"/>
                      <a:pt x="2018" y="1111"/>
                    </a:cubicBezTo>
                    <a:cubicBezTo>
                      <a:pt x="2034" y="1111"/>
                      <a:pt x="2048" y="1125"/>
                      <a:pt x="2048" y="1142"/>
                    </a:cubicBezTo>
                    <a:cubicBezTo>
                      <a:pt x="2048" y="1377"/>
                      <a:pt x="2048" y="1377"/>
                      <a:pt x="2048" y="1377"/>
                    </a:cubicBezTo>
                    <a:cubicBezTo>
                      <a:pt x="2048" y="1393"/>
                      <a:pt x="2034" y="1407"/>
                      <a:pt x="2018" y="1407"/>
                    </a:cubicBezTo>
                    <a:cubicBezTo>
                      <a:pt x="1675" y="1407"/>
                      <a:pt x="1675" y="1407"/>
                      <a:pt x="1675" y="1407"/>
                    </a:cubicBezTo>
                    <a:cubicBezTo>
                      <a:pt x="1658" y="1407"/>
                      <a:pt x="1644" y="1393"/>
                      <a:pt x="1644" y="1377"/>
                    </a:cubicBezTo>
                    <a:lnTo>
                      <a:pt x="1644" y="1142"/>
                    </a:lnTo>
                    <a:close/>
                    <a:moveTo>
                      <a:pt x="1464" y="715"/>
                    </a:moveTo>
                    <a:cubicBezTo>
                      <a:pt x="1492" y="715"/>
                      <a:pt x="1515" y="738"/>
                      <a:pt x="1515" y="766"/>
                    </a:cubicBezTo>
                    <a:cubicBezTo>
                      <a:pt x="1515" y="795"/>
                      <a:pt x="1492" y="818"/>
                      <a:pt x="1464" y="818"/>
                    </a:cubicBezTo>
                    <a:cubicBezTo>
                      <a:pt x="1436" y="818"/>
                      <a:pt x="1413" y="795"/>
                      <a:pt x="1413" y="766"/>
                    </a:cubicBezTo>
                    <a:cubicBezTo>
                      <a:pt x="1413" y="738"/>
                      <a:pt x="1436" y="715"/>
                      <a:pt x="1464" y="715"/>
                    </a:cubicBezTo>
                    <a:close/>
                    <a:moveTo>
                      <a:pt x="1268" y="1660"/>
                    </a:moveTo>
                    <a:cubicBezTo>
                      <a:pt x="1285" y="1660"/>
                      <a:pt x="1298" y="1673"/>
                      <a:pt x="1298" y="1690"/>
                    </a:cubicBezTo>
                    <a:cubicBezTo>
                      <a:pt x="1298" y="1925"/>
                      <a:pt x="1298" y="1925"/>
                      <a:pt x="1298" y="1925"/>
                    </a:cubicBezTo>
                    <a:cubicBezTo>
                      <a:pt x="1298" y="1942"/>
                      <a:pt x="1285" y="1955"/>
                      <a:pt x="1268" y="1955"/>
                    </a:cubicBezTo>
                    <a:cubicBezTo>
                      <a:pt x="925" y="1955"/>
                      <a:pt x="925" y="1955"/>
                      <a:pt x="925" y="1955"/>
                    </a:cubicBezTo>
                    <a:cubicBezTo>
                      <a:pt x="908" y="1955"/>
                      <a:pt x="895" y="1942"/>
                      <a:pt x="895" y="1925"/>
                    </a:cubicBezTo>
                    <a:cubicBezTo>
                      <a:pt x="895" y="1690"/>
                      <a:pt x="895" y="1690"/>
                      <a:pt x="895" y="1690"/>
                    </a:cubicBezTo>
                    <a:cubicBezTo>
                      <a:pt x="895" y="1673"/>
                      <a:pt x="908" y="1660"/>
                      <a:pt x="925" y="1660"/>
                    </a:cubicBezTo>
                    <a:lnTo>
                      <a:pt x="1268" y="1660"/>
                    </a:lnTo>
                    <a:close/>
                    <a:moveTo>
                      <a:pt x="1100" y="677"/>
                    </a:moveTo>
                    <a:cubicBezTo>
                      <a:pt x="1140" y="677"/>
                      <a:pt x="1140" y="677"/>
                      <a:pt x="1140" y="677"/>
                    </a:cubicBezTo>
                    <a:cubicBezTo>
                      <a:pt x="1140" y="717"/>
                      <a:pt x="1140" y="717"/>
                      <a:pt x="1140" y="717"/>
                    </a:cubicBezTo>
                    <a:cubicBezTo>
                      <a:pt x="1100" y="717"/>
                      <a:pt x="1100" y="717"/>
                      <a:pt x="1100" y="717"/>
                    </a:cubicBezTo>
                    <a:lnTo>
                      <a:pt x="1100" y="677"/>
                    </a:lnTo>
                    <a:close/>
                    <a:moveTo>
                      <a:pt x="1100" y="748"/>
                    </a:moveTo>
                    <a:cubicBezTo>
                      <a:pt x="1140" y="748"/>
                      <a:pt x="1140" y="748"/>
                      <a:pt x="1140" y="748"/>
                    </a:cubicBezTo>
                    <a:cubicBezTo>
                      <a:pt x="1140" y="788"/>
                      <a:pt x="1140" y="788"/>
                      <a:pt x="1140" y="788"/>
                    </a:cubicBezTo>
                    <a:cubicBezTo>
                      <a:pt x="1100" y="788"/>
                      <a:pt x="1100" y="788"/>
                      <a:pt x="1100" y="788"/>
                    </a:cubicBezTo>
                    <a:lnTo>
                      <a:pt x="1100" y="748"/>
                    </a:lnTo>
                    <a:close/>
                    <a:moveTo>
                      <a:pt x="1100" y="816"/>
                    </a:moveTo>
                    <a:cubicBezTo>
                      <a:pt x="1140" y="816"/>
                      <a:pt x="1140" y="816"/>
                      <a:pt x="1140" y="816"/>
                    </a:cubicBezTo>
                    <a:cubicBezTo>
                      <a:pt x="1140" y="856"/>
                      <a:pt x="1140" y="856"/>
                      <a:pt x="1140" y="856"/>
                    </a:cubicBezTo>
                    <a:cubicBezTo>
                      <a:pt x="1100" y="856"/>
                      <a:pt x="1100" y="856"/>
                      <a:pt x="1100" y="856"/>
                    </a:cubicBezTo>
                    <a:lnTo>
                      <a:pt x="1100" y="816"/>
                    </a:lnTo>
                    <a:close/>
                    <a:moveTo>
                      <a:pt x="1025" y="677"/>
                    </a:moveTo>
                    <a:cubicBezTo>
                      <a:pt x="1066" y="677"/>
                      <a:pt x="1066" y="677"/>
                      <a:pt x="1066" y="677"/>
                    </a:cubicBezTo>
                    <a:cubicBezTo>
                      <a:pt x="1066" y="717"/>
                      <a:pt x="1066" y="717"/>
                      <a:pt x="1066" y="717"/>
                    </a:cubicBezTo>
                    <a:cubicBezTo>
                      <a:pt x="1025" y="717"/>
                      <a:pt x="1025" y="717"/>
                      <a:pt x="1025" y="717"/>
                    </a:cubicBezTo>
                    <a:lnTo>
                      <a:pt x="1025" y="677"/>
                    </a:lnTo>
                    <a:close/>
                    <a:moveTo>
                      <a:pt x="1025" y="748"/>
                    </a:moveTo>
                    <a:cubicBezTo>
                      <a:pt x="1066" y="748"/>
                      <a:pt x="1066" y="748"/>
                      <a:pt x="1066" y="748"/>
                    </a:cubicBezTo>
                    <a:cubicBezTo>
                      <a:pt x="1066" y="788"/>
                      <a:pt x="1066" y="788"/>
                      <a:pt x="1066" y="788"/>
                    </a:cubicBezTo>
                    <a:cubicBezTo>
                      <a:pt x="1025" y="788"/>
                      <a:pt x="1025" y="788"/>
                      <a:pt x="1025" y="788"/>
                    </a:cubicBezTo>
                    <a:lnTo>
                      <a:pt x="1025" y="748"/>
                    </a:lnTo>
                    <a:close/>
                    <a:moveTo>
                      <a:pt x="693" y="856"/>
                    </a:moveTo>
                    <a:cubicBezTo>
                      <a:pt x="653" y="856"/>
                      <a:pt x="653" y="856"/>
                      <a:pt x="653" y="856"/>
                    </a:cubicBezTo>
                    <a:cubicBezTo>
                      <a:pt x="653" y="816"/>
                      <a:pt x="653" y="816"/>
                      <a:pt x="653" y="816"/>
                    </a:cubicBezTo>
                    <a:cubicBezTo>
                      <a:pt x="693" y="816"/>
                      <a:pt x="693" y="816"/>
                      <a:pt x="693" y="816"/>
                    </a:cubicBezTo>
                    <a:lnTo>
                      <a:pt x="693" y="856"/>
                    </a:lnTo>
                    <a:close/>
                    <a:moveTo>
                      <a:pt x="693" y="788"/>
                    </a:moveTo>
                    <a:cubicBezTo>
                      <a:pt x="653" y="788"/>
                      <a:pt x="653" y="788"/>
                      <a:pt x="653" y="788"/>
                    </a:cubicBezTo>
                    <a:cubicBezTo>
                      <a:pt x="653" y="748"/>
                      <a:pt x="653" y="748"/>
                      <a:pt x="653" y="748"/>
                    </a:cubicBezTo>
                    <a:cubicBezTo>
                      <a:pt x="693" y="748"/>
                      <a:pt x="693" y="748"/>
                      <a:pt x="693" y="748"/>
                    </a:cubicBezTo>
                    <a:lnTo>
                      <a:pt x="693" y="788"/>
                    </a:lnTo>
                    <a:close/>
                    <a:moveTo>
                      <a:pt x="693" y="717"/>
                    </a:moveTo>
                    <a:cubicBezTo>
                      <a:pt x="653" y="717"/>
                      <a:pt x="653" y="717"/>
                      <a:pt x="653" y="717"/>
                    </a:cubicBezTo>
                    <a:cubicBezTo>
                      <a:pt x="653" y="677"/>
                      <a:pt x="653" y="677"/>
                      <a:pt x="653" y="677"/>
                    </a:cubicBezTo>
                    <a:cubicBezTo>
                      <a:pt x="693" y="677"/>
                      <a:pt x="693" y="677"/>
                      <a:pt x="693" y="677"/>
                    </a:cubicBezTo>
                    <a:lnTo>
                      <a:pt x="693" y="717"/>
                    </a:lnTo>
                    <a:close/>
                    <a:moveTo>
                      <a:pt x="768" y="856"/>
                    </a:moveTo>
                    <a:cubicBezTo>
                      <a:pt x="727" y="856"/>
                      <a:pt x="727" y="856"/>
                      <a:pt x="727" y="856"/>
                    </a:cubicBezTo>
                    <a:cubicBezTo>
                      <a:pt x="727" y="816"/>
                      <a:pt x="727" y="816"/>
                      <a:pt x="727" y="816"/>
                    </a:cubicBezTo>
                    <a:cubicBezTo>
                      <a:pt x="768" y="816"/>
                      <a:pt x="768" y="816"/>
                      <a:pt x="768" y="816"/>
                    </a:cubicBezTo>
                    <a:lnTo>
                      <a:pt x="768" y="856"/>
                    </a:lnTo>
                    <a:close/>
                    <a:moveTo>
                      <a:pt x="768" y="788"/>
                    </a:moveTo>
                    <a:cubicBezTo>
                      <a:pt x="727" y="788"/>
                      <a:pt x="727" y="788"/>
                      <a:pt x="727" y="788"/>
                    </a:cubicBezTo>
                    <a:cubicBezTo>
                      <a:pt x="727" y="748"/>
                      <a:pt x="727" y="748"/>
                      <a:pt x="727" y="748"/>
                    </a:cubicBezTo>
                    <a:cubicBezTo>
                      <a:pt x="768" y="748"/>
                      <a:pt x="768" y="748"/>
                      <a:pt x="768" y="748"/>
                    </a:cubicBezTo>
                    <a:lnTo>
                      <a:pt x="768" y="788"/>
                    </a:lnTo>
                    <a:close/>
                    <a:moveTo>
                      <a:pt x="768" y="717"/>
                    </a:moveTo>
                    <a:cubicBezTo>
                      <a:pt x="727" y="717"/>
                      <a:pt x="727" y="717"/>
                      <a:pt x="727" y="717"/>
                    </a:cubicBezTo>
                    <a:cubicBezTo>
                      <a:pt x="727" y="677"/>
                      <a:pt x="727" y="677"/>
                      <a:pt x="727" y="677"/>
                    </a:cubicBezTo>
                    <a:cubicBezTo>
                      <a:pt x="768" y="677"/>
                      <a:pt x="768" y="677"/>
                      <a:pt x="768" y="677"/>
                    </a:cubicBezTo>
                    <a:lnTo>
                      <a:pt x="768" y="717"/>
                    </a:lnTo>
                    <a:close/>
                    <a:moveTo>
                      <a:pt x="842" y="856"/>
                    </a:moveTo>
                    <a:cubicBezTo>
                      <a:pt x="802" y="856"/>
                      <a:pt x="802" y="856"/>
                      <a:pt x="802" y="856"/>
                    </a:cubicBezTo>
                    <a:cubicBezTo>
                      <a:pt x="802" y="816"/>
                      <a:pt x="802" y="816"/>
                      <a:pt x="802" y="816"/>
                    </a:cubicBezTo>
                    <a:cubicBezTo>
                      <a:pt x="842" y="816"/>
                      <a:pt x="842" y="816"/>
                      <a:pt x="842" y="816"/>
                    </a:cubicBezTo>
                    <a:lnTo>
                      <a:pt x="842" y="856"/>
                    </a:lnTo>
                    <a:close/>
                    <a:moveTo>
                      <a:pt x="842" y="788"/>
                    </a:moveTo>
                    <a:cubicBezTo>
                      <a:pt x="802" y="788"/>
                      <a:pt x="802" y="788"/>
                      <a:pt x="802" y="788"/>
                    </a:cubicBezTo>
                    <a:cubicBezTo>
                      <a:pt x="802" y="748"/>
                      <a:pt x="802" y="748"/>
                      <a:pt x="802" y="748"/>
                    </a:cubicBezTo>
                    <a:cubicBezTo>
                      <a:pt x="842" y="748"/>
                      <a:pt x="842" y="748"/>
                      <a:pt x="842" y="748"/>
                    </a:cubicBezTo>
                    <a:lnTo>
                      <a:pt x="842" y="788"/>
                    </a:lnTo>
                    <a:close/>
                    <a:moveTo>
                      <a:pt x="842" y="717"/>
                    </a:moveTo>
                    <a:cubicBezTo>
                      <a:pt x="802" y="717"/>
                      <a:pt x="802" y="717"/>
                      <a:pt x="802" y="717"/>
                    </a:cubicBezTo>
                    <a:cubicBezTo>
                      <a:pt x="802" y="677"/>
                      <a:pt x="802" y="677"/>
                      <a:pt x="802" y="677"/>
                    </a:cubicBezTo>
                    <a:cubicBezTo>
                      <a:pt x="842" y="677"/>
                      <a:pt x="842" y="677"/>
                      <a:pt x="842" y="677"/>
                    </a:cubicBezTo>
                    <a:lnTo>
                      <a:pt x="842" y="717"/>
                    </a:lnTo>
                    <a:close/>
                    <a:moveTo>
                      <a:pt x="917" y="856"/>
                    </a:moveTo>
                    <a:cubicBezTo>
                      <a:pt x="877" y="856"/>
                      <a:pt x="877" y="856"/>
                      <a:pt x="877" y="856"/>
                    </a:cubicBezTo>
                    <a:cubicBezTo>
                      <a:pt x="877" y="816"/>
                      <a:pt x="877" y="816"/>
                      <a:pt x="877" y="816"/>
                    </a:cubicBezTo>
                    <a:cubicBezTo>
                      <a:pt x="917" y="816"/>
                      <a:pt x="917" y="816"/>
                      <a:pt x="917" y="816"/>
                    </a:cubicBezTo>
                    <a:lnTo>
                      <a:pt x="917" y="856"/>
                    </a:lnTo>
                    <a:close/>
                    <a:moveTo>
                      <a:pt x="917" y="788"/>
                    </a:moveTo>
                    <a:cubicBezTo>
                      <a:pt x="877" y="788"/>
                      <a:pt x="877" y="788"/>
                      <a:pt x="877" y="788"/>
                    </a:cubicBezTo>
                    <a:cubicBezTo>
                      <a:pt x="877" y="748"/>
                      <a:pt x="877" y="748"/>
                      <a:pt x="877" y="748"/>
                    </a:cubicBezTo>
                    <a:cubicBezTo>
                      <a:pt x="917" y="748"/>
                      <a:pt x="917" y="748"/>
                      <a:pt x="917" y="748"/>
                    </a:cubicBezTo>
                    <a:lnTo>
                      <a:pt x="917" y="788"/>
                    </a:lnTo>
                    <a:close/>
                    <a:moveTo>
                      <a:pt x="917" y="717"/>
                    </a:moveTo>
                    <a:cubicBezTo>
                      <a:pt x="877" y="717"/>
                      <a:pt x="877" y="717"/>
                      <a:pt x="877" y="717"/>
                    </a:cubicBezTo>
                    <a:cubicBezTo>
                      <a:pt x="877" y="677"/>
                      <a:pt x="877" y="677"/>
                      <a:pt x="877" y="677"/>
                    </a:cubicBezTo>
                    <a:cubicBezTo>
                      <a:pt x="917" y="677"/>
                      <a:pt x="917" y="677"/>
                      <a:pt x="917" y="677"/>
                    </a:cubicBezTo>
                    <a:lnTo>
                      <a:pt x="917" y="717"/>
                    </a:lnTo>
                    <a:close/>
                    <a:moveTo>
                      <a:pt x="992" y="856"/>
                    </a:moveTo>
                    <a:cubicBezTo>
                      <a:pt x="951" y="856"/>
                      <a:pt x="951" y="856"/>
                      <a:pt x="951" y="856"/>
                    </a:cubicBezTo>
                    <a:cubicBezTo>
                      <a:pt x="951" y="816"/>
                      <a:pt x="951" y="816"/>
                      <a:pt x="951" y="816"/>
                    </a:cubicBezTo>
                    <a:cubicBezTo>
                      <a:pt x="992" y="816"/>
                      <a:pt x="992" y="816"/>
                      <a:pt x="992" y="816"/>
                    </a:cubicBezTo>
                    <a:lnTo>
                      <a:pt x="992" y="856"/>
                    </a:lnTo>
                    <a:close/>
                    <a:moveTo>
                      <a:pt x="992" y="788"/>
                    </a:moveTo>
                    <a:cubicBezTo>
                      <a:pt x="951" y="788"/>
                      <a:pt x="951" y="788"/>
                      <a:pt x="951" y="788"/>
                    </a:cubicBezTo>
                    <a:cubicBezTo>
                      <a:pt x="951" y="748"/>
                      <a:pt x="951" y="748"/>
                      <a:pt x="951" y="748"/>
                    </a:cubicBezTo>
                    <a:cubicBezTo>
                      <a:pt x="992" y="748"/>
                      <a:pt x="992" y="748"/>
                      <a:pt x="992" y="748"/>
                    </a:cubicBezTo>
                    <a:lnTo>
                      <a:pt x="992" y="788"/>
                    </a:lnTo>
                    <a:close/>
                    <a:moveTo>
                      <a:pt x="992" y="717"/>
                    </a:moveTo>
                    <a:cubicBezTo>
                      <a:pt x="951" y="717"/>
                      <a:pt x="951" y="717"/>
                      <a:pt x="951" y="717"/>
                    </a:cubicBezTo>
                    <a:cubicBezTo>
                      <a:pt x="951" y="677"/>
                      <a:pt x="951" y="677"/>
                      <a:pt x="951" y="677"/>
                    </a:cubicBezTo>
                    <a:cubicBezTo>
                      <a:pt x="992" y="677"/>
                      <a:pt x="992" y="677"/>
                      <a:pt x="992" y="677"/>
                    </a:cubicBezTo>
                    <a:lnTo>
                      <a:pt x="992" y="717"/>
                    </a:lnTo>
                    <a:close/>
                    <a:moveTo>
                      <a:pt x="1025" y="856"/>
                    </a:moveTo>
                    <a:cubicBezTo>
                      <a:pt x="1025" y="816"/>
                      <a:pt x="1025" y="816"/>
                      <a:pt x="1025" y="816"/>
                    </a:cubicBezTo>
                    <a:cubicBezTo>
                      <a:pt x="1066" y="816"/>
                      <a:pt x="1066" y="816"/>
                      <a:pt x="1066" y="816"/>
                    </a:cubicBezTo>
                    <a:cubicBezTo>
                      <a:pt x="1066" y="856"/>
                      <a:pt x="1066" y="856"/>
                      <a:pt x="1066" y="856"/>
                    </a:cubicBezTo>
                    <a:lnTo>
                      <a:pt x="1025" y="856"/>
                    </a:lnTo>
                    <a:close/>
                    <a:moveTo>
                      <a:pt x="145" y="1142"/>
                    </a:moveTo>
                    <a:cubicBezTo>
                      <a:pt x="145" y="1125"/>
                      <a:pt x="159" y="1111"/>
                      <a:pt x="176" y="1111"/>
                    </a:cubicBezTo>
                    <a:cubicBezTo>
                      <a:pt x="519" y="1111"/>
                      <a:pt x="519" y="1111"/>
                      <a:pt x="519" y="1111"/>
                    </a:cubicBezTo>
                    <a:cubicBezTo>
                      <a:pt x="535" y="1111"/>
                      <a:pt x="549" y="1125"/>
                      <a:pt x="549" y="1142"/>
                    </a:cubicBezTo>
                    <a:cubicBezTo>
                      <a:pt x="549" y="1377"/>
                      <a:pt x="549" y="1377"/>
                      <a:pt x="549" y="1377"/>
                    </a:cubicBezTo>
                    <a:cubicBezTo>
                      <a:pt x="549" y="1393"/>
                      <a:pt x="535" y="1407"/>
                      <a:pt x="519" y="1407"/>
                    </a:cubicBezTo>
                    <a:cubicBezTo>
                      <a:pt x="176" y="1407"/>
                      <a:pt x="176" y="1407"/>
                      <a:pt x="176" y="1407"/>
                    </a:cubicBezTo>
                    <a:cubicBezTo>
                      <a:pt x="159" y="1407"/>
                      <a:pt x="145" y="1393"/>
                      <a:pt x="145" y="1377"/>
                    </a:cubicBezTo>
                    <a:lnTo>
                      <a:pt x="145" y="1142"/>
                    </a:lnTo>
                    <a:close/>
                    <a:moveTo>
                      <a:pt x="596" y="1488"/>
                    </a:moveTo>
                    <a:cubicBezTo>
                      <a:pt x="589" y="1480"/>
                      <a:pt x="576" y="1474"/>
                      <a:pt x="566" y="1474"/>
                    </a:cubicBezTo>
                    <a:cubicBezTo>
                      <a:pt x="128" y="1474"/>
                      <a:pt x="128" y="1474"/>
                      <a:pt x="128" y="1474"/>
                    </a:cubicBezTo>
                    <a:cubicBezTo>
                      <a:pt x="118" y="1474"/>
                      <a:pt x="105" y="1480"/>
                      <a:pt x="99" y="1488"/>
                    </a:cubicBezTo>
                    <a:cubicBezTo>
                      <a:pt x="12" y="1590"/>
                      <a:pt x="12" y="1590"/>
                      <a:pt x="12" y="1590"/>
                    </a:cubicBezTo>
                    <a:cubicBezTo>
                      <a:pt x="5" y="1598"/>
                      <a:pt x="0" y="1612"/>
                      <a:pt x="0" y="1622"/>
                    </a:cubicBezTo>
                    <a:cubicBezTo>
                      <a:pt x="0" y="1630"/>
                      <a:pt x="0" y="1630"/>
                      <a:pt x="0" y="1630"/>
                    </a:cubicBezTo>
                    <a:cubicBezTo>
                      <a:pt x="0" y="1640"/>
                      <a:pt x="8" y="1649"/>
                      <a:pt x="18" y="1649"/>
                    </a:cubicBezTo>
                    <a:cubicBezTo>
                      <a:pt x="676" y="1649"/>
                      <a:pt x="676" y="1649"/>
                      <a:pt x="676" y="1649"/>
                    </a:cubicBezTo>
                    <a:cubicBezTo>
                      <a:pt x="686" y="1649"/>
                      <a:pt x="694" y="1640"/>
                      <a:pt x="694" y="1630"/>
                    </a:cubicBezTo>
                    <a:cubicBezTo>
                      <a:pt x="694" y="1622"/>
                      <a:pt x="694" y="1622"/>
                      <a:pt x="694" y="1622"/>
                    </a:cubicBezTo>
                    <a:cubicBezTo>
                      <a:pt x="694" y="1612"/>
                      <a:pt x="689" y="1598"/>
                      <a:pt x="683" y="1590"/>
                    </a:cubicBezTo>
                    <a:lnTo>
                      <a:pt x="596" y="1488"/>
                    </a:lnTo>
                    <a:close/>
                  </a:path>
                </a:pathLst>
              </a:custGeom>
              <a:grpFill/>
              <a:ln>
                <a:noFill/>
              </a:ln>
            </p:spPr>
            <p:txBody>
              <a:bodyPr vert="horz" wrap="square" lIns="93223" tIns="46611" rIns="93223" bIns="46611" numCol="1" anchor="t" anchorCtr="0" compatLnSpc="1">
                <a:prstTxWarp prst="textNoShape">
                  <a:avLst/>
                </a:prstTxWarp>
              </a:bodyPr>
              <a:lstStyle/>
              <a:p>
                <a:pPr defTabSz="931494" fontAlgn="base">
                  <a:spcBef>
                    <a:spcPct val="0"/>
                  </a:spcBef>
                  <a:spcAft>
                    <a:spcPct val="0"/>
                  </a:spcAft>
                </a:pPr>
                <a:endParaRPr lang="en-US" sz="1632">
                  <a:solidFill>
                    <a:srgbClr val="505050"/>
                  </a:solidFill>
                  <a:ea typeface="MS PGothic" panose="020B0600070205080204" pitchFamily="34" charset="-128"/>
                </a:endParaRPr>
              </a:p>
            </p:txBody>
          </p:sp>
          <p:sp>
            <p:nvSpPr>
              <p:cNvPr id="64" name="Freeform 86"/>
              <p:cNvSpPr>
                <a:spLocks noEditPoints="1"/>
              </p:cNvSpPr>
              <p:nvPr/>
            </p:nvSpPr>
            <p:spPr bwMode="black">
              <a:xfrm>
                <a:off x="3422650" y="3873500"/>
                <a:ext cx="168275" cy="142875"/>
              </a:xfrm>
              <a:custGeom>
                <a:avLst/>
                <a:gdLst>
                  <a:gd name="T0" fmla="*/ 682 w 694"/>
                  <a:gd name="T1" fmla="*/ 58 h 588"/>
                  <a:gd name="T2" fmla="*/ 694 w 694"/>
                  <a:gd name="T3" fmla="*/ 26 h 588"/>
                  <a:gd name="T4" fmla="*/ 694 w 694"/>
                  <a:gd name="T5" fmla="*/ 18 h 588"/>
                  <a:gd name="T6" fmla="*/ 676 w 694"/>
                  <a:gd name="T7" fmla="*/ 0 h 588"/>
                  <a:gd name="T8" fmla="*/ 18 w 694"/>
                  <a:gd name="T9" fmla="*/ 0 h 588"/>
                  <a:gd name="T10" fmla="*/ 0 w 694"/>
                  <a:gd name="T11" fmla="*/ 18 h 588"/>
                  <a:gd name="T12" fmla="*/ 0 w 694"/>
                  <a:gd name="T13" fmla="*/ 26 h 588"/>
                  <a:gd name="T14" fmla="*/ 11 w 694"/>
                  <a:gd name="T15" fmla="*/ 58 h 588"/>
                  <a:gd name="T16" fmla="*/ 98 w 694"/>
                  <a:gd name="T17" fmla="*/ 160 h 588"/>
                  <a:gd name="T18" fmla="*/ 128 w 694"/>
                  <a:gd name="T19" fmla="*/ 174 h 588"/>
                  <a:gd name="T20" fmla="*/ 565 w 694"/>
                  <a:gd name="T21" fmla="*/ 174 h 588"/>
                  <a:gd name="T22" fmla="*/ 595 w 694"/>
                  <a:gd name="T23" fmla="*/ 160 h 588"/>
                  <a:gd name="T24" fmla="*/ 682 w 694"/>
                  <a:gd name="T25" fmla="*/ 58 h 588"/>
                  <a:gd name="T26" fmla="*/ 387 w 694"/>
                  <a:gd name="T27" fmla="*/ 588 h 588"/>
                  <a:gd name="T28" fmla="*/ 387 w 694"/>
                  <a:gd name="T29" fmla="*/ 579 h 588"/>
                  <a:gd name="T30" fmla="*/ 518 w 694"/>
                  <a:gd name="T31" fmla="*/ 579 h 588"/>
                  <a:gd name="T32" fmla="*/ 591 w 694"/>
                  <a:gd name="T33" fmla="*/ 507 h 588"/>
                  <a:gd name="T34" fmla="*/ 591 w 694"/>
                  <a:gd name="T35" fmla="*/ 272 h 588"/>
                  <a:gd name="T36" fmla="*/ 518 w 694"/>
                  <a:gd name="T37" fmla="*/ 199 h 588"/>
                  <a:gd name="T38" fmla="*/ 175 w 694"/>
                  <a:gd name="T39" fmla="*/ 199 h 588"/>
                  <a:gd name="T40" fmla="*/ 103 w 694"/>
                  <a:gd name="T41" fmla="*/ 272 h 588"/>
                  <a:gd name="T42" fmla="*/ 103 w 694"/>
                  <a:gd name="T43" fmla="*/ 507 h 588"/>
                  <a:gd name="T44" fmla="*/ 175 w 694"/>
                  <a:gd name="T45" fmla="*/ 579 h 588"/>
                  <a:gd name="T46" fmla="*/ 307 w 694"/>
                  <a:gd name="T47" fmla="*/ 579 h 588"/>
                  <a:gd name="T48" fmla="*/ 307 w 694"/>
                  <a:gd name="T49" fmla="*/ 588 h 588"/>
                  <a:gd name="T50" fmla="*/ 387 w 694"/>
                  <a:gd name="T51" fmla="*/ 588 h 588"/>
                  <a:gd name="T52" fmla="*/ 175 w 694"/>
                  <a:gd name="T53" fmla="*/ 537 h 588"/>
                  <a:gd name="T54" fmla="*/ 145 w 694"/>
                  <a:gd name="T55" fmla="*/ 507 h 588"/>
                  <a:gd name="T56" fmla="*/ 145 w 694"/>
                  <a:gd name="T57" fmla="*/ 272 h 588"/>
                  <a:gd name="T58" fmla="*/ 175 w 694"/>
                  <a:gd name="T59" fmla="*/ 242 h 588"/>
                  <a:gd name="T60" fmla="*/ 518 w 694"/>
                  <a:gd name="T61" fmla="*/ 242 h 588"/>
                  <a:gd name="T62" fmla="*/ 549 w 694"/>
                  <a:gd name="T63" fmla="*/ 272 h 588"/>
                  <a:gd name="T64" fmla="*/ 549 w 694"/>
                  <a:gd name="T65" fmla="*/ 507 h 588"/>
                  <a:gd name="T66" fmla="*/ 518 w 694"/>
                  <a:gd name="T67" fmla="*/ 537 h 588"/>
                  <a:gd name="T68" fmla="*/ 175 w 694"/>
                  <a:gd name="T69" fmla="*/ 53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4" h="588">
                    <a:moveTo>
                      <a:pt x="682" y="58"/>
                    </a:moveTo>
                    <a:cubicBezTo>
                      <a:pt x="689" y="51"/>
                      <a:pt x="694" y="36"/>
                      <a:pt x="694" y="26"/>
                    </a:cubicBezTo>
                    <a:cubicBezTo>
                      <a:pt x="694" y="18"/>
                      <a:pt x="694" y="18"/>
                      <a:pt x="694" y="18"/>
                    </a:cubicBezTo>
                    <a:cubicBezTo>
                      <a:pt x="694" y="8"/>
                      <a:pt x="686" y="0"/>
                      <a:pt x="676" y="0"/>
                    </a:cubicBezTo>
                    <a:cubicBezTo>
                      <a:pt x="18" y="0"/>
                      <a:pt x="18" y="0"/>
                      <a:pt x="18" y="0"/>
                    </a:cubicBezTo>
                    <a:cubicBezTo>
                      <a:pt x="8" y="0"/>
                      <a:pt x="0" y="8"/>
                      <a:pt x="0" y="18"/>
                    </a:cubicBezTo>
                    <a:cubicBezTo>
                      <a:pt x="0" y="26"/>
                      <a:pt x="0" y="26"/>
                      <a:pt x="0" y="26"/>
                    </a:cubicBezTo>
                    <a:cubicBezTo>
                      <a:pt x="0" y="36"/>
                      <a:pt x="5" y="51"/>
                      <a:pt x="11" y="58"/>
                    </a:cubicBezTo>
                    <a:cubicBezTo>
                      <a:pt x="98" y="160"/>
                      <a:pt x="98" y="160"/>
                      <a:pt x="98" y="160"/>
                    </a:cubicBezTo>
                    <a:cubicBezTo>
                      <a:pt x="105" y="168"/>
                      <a:pt x="118" y="174"/>
                      <a:pt x="128" y="174"/>
                    </a:cubicBezTo>
                    <a:cubicBezTo>
                      <a:pt x="565" y="174"/>
                      <a:pt x="565" y="174"/>
                      <a:pt x="565" y="174"/>
                    </a:cubicBezTo>
                    <a:cubicBezTo>
                      <a:pt x="575" y="174"/>
                      <a:pt x="589" y="168"/>
                      <a:pt x="595" y="160"/>
                    </a:cubicBezTo>
                    <a:lnTo>
                      <a:pt x="682" y="58"/>
                    </a:lnTo>
                    <a:close/>
                    <a:moveTo>
                      <a:pt x="387" y="588"/>
                    </a:moveTo>
                    <a:cubicBezTo>
                      <a:pt x="387" y="582"/>
                      <a:pt x="387" y="579"/>
                      <a:pt x="387" y="579"/>
                    </a:cubicBezTo>
                    <a:cubicBezTo>
                      <a:pt x="518" y="579"/>
                      <a:pt x="518" y="579"/>
                      <a:pt x="518" y="579"/>
                    </a:cubicBezTo>
                    <a:cubicBezTo>
                      <a:pt x="558" y="579"/>
                      <a:pt x="591" y="547"/>
                      <a:pt x="591" y="507"/>
                    </a:cubicBezTo>
                    <a:cubicBezTo>
                      <a:pt x="591" y="272"/>
                      <a:pt x="591" y="272"/>
                      <a:pt x="591" y="272"/>
                    </a:cubicBezTo>
                    <a:cubicBezTo>
                      <a:pt x="591" y="232"/>
                      <a:pt x="558" y="199"/>
                      <a:pt x="518" y="199"/>
                    </a:cubicBezTo>
                    <a:cubicBezTo>
                      <a:pt x="175" y="199"/>
                      <a:pt x="175" y="199"/>
                      <a:pt x="175" y="199"/>
                    </a:cubicBezTo>
                    <a:cubicBezTo>
                      <a:pt x="135" y="199"/>
                      <a:pt x="103" y="232"/>
                      <a:pt x="103" y="272"/>
                    </a:cubicBezTo>
                    <a:cubicBezTo>
                      <a:pt x="103" y="507"/>
                      <a:pt x="103" y="507"/>
                      <a:pt x="103" y="507"/>
                    </a:cubicBezTo>
                    <a:cubicBezTo>
                      <a:pt x="103" y="547"/>
                      <a:pt x="135" y="579"/>
                      <a:pt x="175" y="579"/>
                    </a:cubicBezTo>
                    <a:cubicBezTo>
                      <a:pt x="307" y="579"/>
                      <a:pt x="307" y="579"/>
                      <a:pt x="307" y="579"/>
                    </a:cubicBezTo>
                    <a:cubicBezTo>
                      <a:pt x="307" y="579"/>
                      <a:pt x="307" y="582"/>
                      <a:pt x="307" y="588"/>
                    </a:cubicBezTo>
                    <a:lnTo>
                      <a:pt x="387" y="588"/>
                    </a:lnTo>
                    <a:close/>
                    <a:moveTo>
                      <a:pt x="175" y="537"/>
                    </a:moveTo>
                    <a:cubicBezTo>
                      <a:pt x="159" y="537"/>
                      <a:pt x="145" y="523"/>
                      <a:pt x="145" y="507"/>
                    </a:cubicBezTo>
                    <a:cubicBezTo>
                      <a:pt x="145" y="272"/>
                      <a:pt x="145" y="272"/>
                      <a:pt x="145" y="272"/>
                    </a:cubicBezTo>
                    <a:cubicBezTo>
                      <a:pt x="145" y="255"/>
                      <a:pt x="159" y="242"/>
                      <a:pt x="175" y="242"/>
                    </a:cubicBezTo>
                    <a:cubicBezTo>
                      <a:pt x="518" y="242"/>
                      <a:pt x="518" y="242"/>
                      <a:pt x="518" y="242"/>
                    </a:cubicBezTo>
                    <a:cubicBezTo>
                      <a:pt x="535" y="242"/>
                      <a:pt x="549" y="255"/>
                      <a:pt x="549" y="272"/>
                    </a:cubicBezTo>
                    <a:cubicBezTo>
                      <a:pt x="549" y="507"/>
                      <a:pt x="549" y="507"/>
                      <a:pt x="549" y="507"/>
                    </a:cubicBezTo>
                    <a:cubicBezTo>
                      <a:pt x="549" y="523"/>
                      <a:pt x="535" y="537"/>
                      <a:pt x="518" y="537"/>
                    </a:cubicBezTo>
                    <a:lnTo>
                      <a:pt x="175" y="537"/>
                    </a:lnTo>
                    <a:close/>
                  </a:path>
                </a:pathLst>
              </a:custGeom>
              <a:grpFill/>
              <a:ln>
                <a:noFill/>
              </a:ln>
            </p:spPr>
            <p:txBody>
              <a:bodyPr vert="horz" wrap="square" lIns="93223" tIns="46611" rIns="93223" bIns="46611" numCol="1" anchor="t" anchorCtr="0" compatLnSpc="1">
                <a:prstTxWarp prst="textNoShape">
                  <a:avLst/>
                </a:prstTxWarp>
              </a:bodyPr>
              <a:lstStyle/>
              <a:p>
                <a:pPr defTabSz="931494" fontAlgn="base">
                  <a:spcBef>
                    <a:spcPct val="0"/>
                  </a:spcBef>
                  <a:spcAft>
                    <a:spcPct val="0"/>
                  </a:spcAft>
                </a:pPr>
                <a:endParaRPr lang="en-US" sz="1632">
                  <a:solidFill>
                    <a:srgbClr val="505050"/>
                  </a:solidFill>
                  <a:ea typeface="MS PGothic" panose="020B0600070205080204" pitchFamily="34" charset="-128"/>
                </a:endParaRPr>
              </a:p>
            </p:txBody>
          </p:sp>
        </p:grpSp>
      </p:grpSp>
    </p:spTree>
    <p:extLst>
      <p:ext uri="{BB962C8B-B14F-4D97-AF65-F5344CB8AC3E}">
        <p14:creationId xmlns:p14="http://schemas.microsoft.com/office/powerpoint/2010/main" val="407203565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3918"/>
            <a:ext cx="14706202" cy="9802361"/>
          </a:xfrm>
          <a:prstGeom prst="rect">
            <a:avLst/>
          </a:prstGeom>
        </p:spPr>
      </p:pic>
      <p:sp>
        <p:nvSpPr>
          <p:cNvPr id="2" name="Title 1"/>
          <p:cNvSpPr>
            <a:spLocks noGrp="1"/>
          </p:cNvSpPr>
          <p:nvPr>
            <p:ph type="title"/>
          </p:nvPr>
        </p:nvSpPr>
        <p:spPr>
          <a:xfrm>
            <a:off x="107556" y="2125663"/>
            <a:ext cx="11887200" cy="1831975"/>
          </a:xfrm>
        </p:spPr>
        <p:txBody>
          <a:bodyPr/>
          <a:lstStyle/>
          <a:p>
            <a:r>
              <a:rPr lang="en-US" dirty="0" smtClean="0"/>
              <a:t>What’s New?</a:t>
            </a:r>
            <a:endParaRPr lang="en-US" dirty="0"/>
          </a:p>
        </p:txBody>
      </p:sp>
    </p:spTree>
    <p:extLst>
      <p:ext uri="{BB962C8B-B14F-4D97-AF65-F5344CB8AC3E}">
        <p14:creationId xmlns:p14="http://schemas.microsoft.com/office/powerpoint/2010/main" val="143766333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R2 Investments</a:t>
            </a:r>
            <a:endParaRPr lang="en-US" dirty="0"/>
          </a:p>
        </p:txBody>
      </p:sp>
      <p:sp>
        <p:nvSpPr>
          <p:cNvPr id="5" name="Text Placeholder 4"/>
          <p:cNvSpPr>
            <a:spLocks noGrp="1"/>
          </p:cNvSpPr>
          <p:nvPr>
            <p:ph type="body" sz="quarter" idx="4294967295"/>
          </p:nvPr>
        </p:nvSpPr>
        <p:spPr>
          <a:xfrm>
            <a:off x="642702" y="4662019"/>
            <a:ext cx="3983022" cy="2173260"/>
          </a:xfrm>
        </p:spPr>
        <p:txBody>
          <a:bodyPr/>
          <a:lstStyle/>
          <a:p>
            <a:pPr>
              <a:buFont typeface="Wingdings" panose="05000000000000000000" pitchFamily="2" charset="2"/>
              <a:buChar char="§"/>
            </a:pPr>
            <a:r>
              <a:rPr lang="en-US" sz="2040" spc="-70" dirty="0">
                <a:solidFill>
                  <a:schemeClr val="tx1"/>
                </a:solidFill>
              </a:rPr>
              <a:t>360 </a:t>
            </a:r>
            <a:r>
              <a:rPr lang="en-US" sz="2040" spc="-70" dirty="0" smtClean="0">
                <a:solidFill>
                  <a:schemeClr val="tx1"/>
                </a:solidFill>
              </a:rPr>
              <a:t>Infrastructure </a:t>
            </a:r>
            <a:r>
              <a:rPr lang="en-US" sz="2040" spc="-70" dirty="0">
                <a:solidFill>
                  <a:schemeClr val="tx1"/>
                </a:solidFill>
              </a:rPr>
              <a:t>Monitoring</a:t>
            </a:r>
          </a:p>
          <a:p>
            <a:pPr>
              <a:buFont typeface="Wingdings" panose="05000000000000000000" pitchFamily="2" charset="2"/>
              <a:buChar char="§"/>
            </a:pPr>
            <a:r>
              <a:rPr lang="en-US" sz="2040" spc="-70" dirty="0">
                <a:solidFill>
                  <a:schemeClr val="tx1"/>
                </a:solidFill>
              </a:rPr>
              <a:t>Better integration with VMM</a:t>
            </a:r>
          </a:p>
          <a:p>
            <a:pPr>
              <a:buFont typeface="Wingdings" panose="05000000000000000000" pitchFamily="2" charset="2"/>
              <a:buChar char="§"/>
            </a:pPr>
            <a:r>
              <a:rPr lang="en-US" sz="2040" spc="-70" dirty="0">
                <a:solidFill>
                  <a:schemeClr val="tx1"/>
                </a:solidFill>
              </a:rPr>
              <a:t>Improved Azure Monitoring</a:t>
            </a:r>
          </a:p>
          <a:p>
            <a:pPr>
              <a:buFont typeface="Wingdings" panose="05000000000000000000" pitchFamily="2" charset="2"/>
              <a:buChar char="§"/>
            </a:pPr>
            <a:r>
              <a:rPr lang="en-US" sz="2040" spc="-70" dirty="0">
                <a:solidFill>
                  <a:schemeClr val="tx1"/>
                </a:solidFill>
              </a:rPr>
              <a:t>Improved Management Packs</a:t>
            </a:r>
          </a:p>
          <a:p>
            <a:pPr>
              <a:buFont typeface="Wingdings" panose="05000000000000000000" pitchFamily="2" charset="2"/>
              <a:buChar char="§"/>
            </a:pPr>
            <a:r>
              <a:rPr lang="en-US" sz="2040" spc="-70" dirty="0">
                <a:solidFill>
                  <a:schemeClr val="tx1"/>
                </a:solidFill>
              </a:rPr>
              <a:t>Advisor Attach including support for </a:t>
            </a:r>
            <a:r>
              <a:rPr lang="en-US" sz="2040" spc="-70" dirty="0" smtClean="0">
                <a:solidFill>
                  <a:schemeClr val="tx1"/>
                </a:solidFill>
              </a:rPr>
              <a:t>SC infrastructure </a:t>
            </a:r>
            <a:r>
              <a:rPr lang="en-US" sz="2040" spc="-70" dirty="0">
                <a:solidFill>
                  <a:schemeClr val="tx1"/>
                </a:solidFill>
              </a:rPr>
              <a:t>components</a:t>
            </a:r>
          </a:p>
        </p:txBody>
      </p:sp>
      <p:sp>
        <p:nvSpPr>
          <p:cNvPr id="29" name="Text Placeholder 4"/>
          <p:cNvSpPr txBox="1">
            <a:spLocks/>
          </p:cNvSpPr>
          <p:nvPr/>
        </p:nvSpPr>
        <p:spPr>
          <a:xfrm>
            <a:off x="8413866" y="4739167"/>
            <a:ext cx="3836919" cy="1330559"/>
          </a:xfrm>
          <a:prstGeom prst="rect">
            <a:avLst/>
          </a:prstGeom>
        </p:spPr>
        <p:txBody>
          <a:bodyPr vert="horz" lIns="0" tIns="0" rIns="0" bIns="0" rtlCol="0">
            <a:spAutoFit/>
          </a:bodyPr>
          <a:lstStyle>
            <a:lvl1pPr marL="0" marR="0" indent="0" algn="l" defTabSz="914363" rtl="0" eaLnBrk="1" fontAlgn="auto" latinLnBrk="0" hangingPunct="1">
              <a:lnSpc>
                <a:spcPct val="90000"/>
              </a:lnSpc>
              <a:spcBef>
                <a:spcPts val="2400"/>
              </a:spcBef>
              <a:spcAft>
                <a:spcPts val="0"/>
              </a:spcAft>
              <a:buClrTx/>
              <a:buSzPct val="90000"/>
              <a:buFont typeface="Arial" pitchFamily="34" charset="0"/>
              <a:buNone/>
              <a:tabLst/>
              <a:defRPr sz="4000" kern="1200" spc="-70" baseline="0">
                <a:gradFill>
                  <a:gsLst>
                    <a:gs pos="100000">
                      <a:schemeClr val="tx2"/>
                    </a:gs>
                    <a:gs pos="0">
                      <a:schemeClr val="tx2"/>
                    </a:gs>
                  </a:gsLst>
                  <a:lin ang="5400000" scaled="0"/>
                </a:gradFill>
                <a:latin typeface="+mj-lt"/>
                <a:ea typeface="+mn-ea"/>
                <a:cs typeface="+mn-cs"/>
              </a:defRPr>
            </a:lvl1pPr>
            <a:lvl2pPr marL="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2pPr>
            <a:lvl3pPr marL="231775"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gradFill>
                  <a:gsLst>
                    <a:gs pos="100000">
                      <a:schemeClr val="tx1"/>
                    </a:gs>
                    <a:gs pos="6000">
                      <a:schemeClr val="tx1"/>
                    </a:gs>
                  </a:gsLst>
                  <a:lin ang="5400000" scaled="0"/>
                </a:gradFill>
                <a:latin typeface="+mn-lt"/>
                <a:ea typeface="+mn-ea"/>
                <a:cs typeface="+mn-cs"/>
              </a:defRPr>
            </a:lvl3pPr>
            <a:lvl4pPr marL="45720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4pPr>
            <a:lvl5pPr marL="69373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2000" kern="1200" spc="0" baseline="0">
                <a:gradFill>
                  <a:gsLst>
                    <a:gs pos="100000">
                      <a:schemeClr val="tx1"/>
                    </a:gs>
                    <a:gs pos="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019" indent="-457019">
              <a:buFont typeface="Wingdings" panose="05000000000000000000" pitchFamily="2" charset="2"/>
              <a:buChar char="§"/>
            </a:pPr>
            <a:r>
              <a:rPr lang="en-US" sz="2399" dirty="0">
                <a:solidFill>
                  <a:schemeClr val="tx1"/>
                </a:solidFill>
              </a:rPr>
              <a:t>Improving dashboard performance</a:t>
            </a:r>
          </a:p>
          <a:p>
            <a:pPr marL="457019" indent="-457019">
              <a:buFont typeface="Wingdings" panose="05000000000000000000" pitchFamily="2" charset="2"/>
              <a:buChar char="§"/>
            </a:pPr>
            <a:r>
              <a:rPr lang="en-US" sz="2399" dirty="0">
                <a:solidFill>
                  <a:schemeClr val="tx1"/>
                </a:solidFill>
              </a:rPr>
              <a:t>New Widgets*</a:t>
            </a:r>
          </a:p>
        </p:txBody>
      </p:sp>
      <p:sp>
        <p:nvSpPr>
          <p:cNvPr id="30" name="Text Placeholder 4"/>
          <p:cNvSpPr txBox="1">
            <a:spLocks/>
          </p:cNvSpPr>
          <p:nvPr/>
        </p:nvSpPr>
        <p:spPr>
          <a:xfrm>
            <a:off x="4532496" y="4739168"/>
            <a:ext cx="3621576" cy="1983348"/>
          </a:xfrm>
          <a:prstGeom prst="rect">
            <a:avLst/>
          </a:prstGeom>
        </p:spPr>
        <p:txBody>
          <a:bodyPr vert="horz" wrap="square" lIns="0" tIns="0" rIns="0" bIns="0" rtlCol="0">
            <a:spAutoFit/>
          </a:bodyPr>
          <a:lstStyle>
            <a:lvl1pPr marL="0" marR="0" indent="0" algn="l" defTabSz="914363" rtl="0" eaLnBrk="1" fontAlgn="auto" latinLnBrk="0" hangingPunct="1">
              <a:lnSpc>
                <a:spcPct val="90000"/>
              </a:lnSpc>
              <a:spcBef>
                <a:spcPts val="2400"/>
              </a:spcBef>
              <a:spcAft>
                <a:spcPts val="0"/>
              </a:spcAft>
              <a:buClrTx/>
              <a:buSzPct val="90000"/>
              <a:buFont typeface="Arial" pitchFamily="34" charset="0"/>
              <a:buNone/>
              <a:tabLst/>
              <a:defRPr sz="4000" kern="1200" spc="-70" baseline="0">
                <a:gradFill>
                  <a:gsLst>
                    <a:gs pos="100000">
                      <a:schemeClr val="tx2"/>
                    </a:gs>
                    <a:gs pos="0">
                      <a:schemeClr val="tx2"/>
                    </a:gs>
                  </a:gsLst>
                  <a:lin ang="5400000" scaled="0"/>
                </a:gradFill>
                <a:latin typeface="+mj-lt"/>
                <a:ea typeface="+mn-ea"/>
                <a:cs typeface="+mn-cs"/>
              </a:defRPr>
            </a:lvl1pPr>
            <a:lvl2pPr marL="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2pPr>
            <a:lvl3pPr marL="231775"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gradFill>
                  <a:gsLst>
                    <a:gs pos="100000">
                      <a:schemeClr val="tx1"/>
                    </a:gs>
                    <a:gs pos="6000">
                      <a:schemeClr val="tx1"/>
                    </a:gs>
                  </a:gsLst>
                  <a:lin ang="5400000" scaled="0"/>
                </a:gradFill>
                <a:latin typeface="+mn-lt"/>
                <a:ea typeface="+mn-ea"/>
                <a:cs typeface="+mn-cs"/>
              </a:defRPr>
            </a:lvl3pPr>
            <a:lvl4pPr marL="45720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4pPr>
            <a:lvl5pPr marL="69373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2000" kern="1200" spc="0" baseline="0">
                <a:gradFill>
                  <a:gsLst>
                    <a:gs pos="100000">
                      <a:schemeClr val="tx1"/>
                    </a:gs>
                    <a:gs pos="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019" indent="-457019">
              <a:buFont typeface="Wingdings" panose="05000000000000000000" pitchFamily="2" charset="2"/>
              <a:buChar char="§"/>
            </a:pPr>
            <a:r>
              <a:rPr lang="en-US" sz="2399" dirty="0">
                <a:solidFill>
                  <a:schemeClr val="tx1"/>
                </a:solidFill>
              </a:rPr>
              <a:t>Java APM</a:t>
            </a:r>
          </a:p>
          <a:p>
            <a:pPr marL="457019" indent="-457019">
              <a:buFont typeface="Wingdings" panose="05000000000000000000" pitchFamily="2" charset="2"/>
              <a:buChar char="§"/>
            </a:pPr>
            <a:r>
              <a:rPr lang="en-US" sz="2399" dirty="0">
                <a:solidFill>
                  <a:schemeClr val="tx1"/>
                </a:solidFill>
              </a:rPr>
              <a:t>Enhanced </a:t>
            </a:r>
            <a:r>
              <a:rPr lang="en-US" sz="2399" dirty="0" err="1">
                <a:solidFill>
                  <a:schemeClr val="tx1"/>
                </a:solidFill>
              </a:rPr>
              <a:t>Intellitrace</a:t>
            </a:r>
            <a:r>
              <a:rPr lang="en-US" sz="2399" dirty="0">
                <a:solidFill>
                  <a:schemeClr val="tx1"/>
                </a:solidFill>
              </a:rPr>
              <a:t> integration</a:t>
            </a:r>
          </a:p>
          <a:p>
            <a:pPr marL="457019" indent="-457019">
              <a:buFont typeface="Wingdings" panose="05000000000000000000" pitchFamily="2" charset="2"/>
              <a:buChar char="§"/>
            </a:pPr>
            <a:r>
              <a:rPr lang="en-US" sz="2399" dirty="0">
                <a:solidFill>
                  <a:schemeClr val="tx1"/>
                </a:solidFill>
              </a:rPr>
              <a:t>Enhanced TFS integration</a:t>
            </a:r>
          </a:p>
        </p:txBody>
      </p:sp>
      <p:grpSp>
        <p:nvGrpSpPr>
          <p:cNvPr id="47" name="Group 5"/>
          <p:cNvGrpSpPr/>
          <p:nvPr/>
        </p:nvGrpSpPr>
        <p:grpSpPr>
          <a:xfrm>
            <a:off x="4532496" y="1425879"/>
            <a:ext cx="3267742" cy="3188220"/>
            <a:chOff x="4513684" y="3407948"/>
            <a:chExt cx="3205248" cy="3127248"/>
          </a:xfrm>
          <a:solidFill>
            <a:schemeClr val="accent1"/>
          </a:solidFill>
        </p:grpSpPr>
        <p:sp>
          <p:nvSpPr>
            <p:cNvPr id="48" name="Rectangle 47"/>
            <p:cNvSpPr/>
            <p:nvPr/>
          </p:nvSpPr>
          <p:spPr bwMode="gray">
            <a:xfrm>
              <a:off x="4513684" y="3407948"/>
              <a:ext cx="3205248" cy="312724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b" anchorCtr="0" forceAA="0" compatLnSpc="1">
              <a:prstTxWarp prst="textNoShape">
                <a:avLst/>
              </a:prstTxWarp>
              <a:noAutofit/>
            </a:bodyPr>
            <a:lstStyle/>
            <a:p>
              <a:pPr defTabSz="931920" fontAlgn="base">
                <a:spcBef>
                  <a:spcPct val="0"/>
                </a:spcBef>
                <a:spcAft>
                  <a:spcPct val="0"/>
                </a:spcAft>
              </a:pPr>
              <a:r>
                <a:rPr lang="en-US" sz="2447" spc="-51" dirty="0" err="1">
                  <a:solidFill>
                    <a:srgbClr val="FFFFFF"/>
                  </a:solidFill>
                  <a:ea typeface="Segoe UI" pitchFamily="34" charset="0"/>
                  <a:cs typeface="Segoe UI" pitchFamily="34" charset="0"/>
                </a:rPr>
                <a:t>DevOps</a:t>
              </a:r>
              <a:endParaRPr lang="en-US" sz="2447" spc="-51" dirty="0">
                <a:solidFill>
                  <a:srgbClr val="FFFFFF"/>
                </a:solidFill>
                <a:ea typeface="Segoe UI" pitchFamily="34" charset="0"/>
                <a:cs typeface="Segoe UI" pitchFamily="34" charset="0"/>
              </a:endParaRPr>
            </a:p>
          </p:txBody>
        </p:sp>
        <p:pic>
          <p:nvPicPr>
            <p:cNvPr id="49" name="Picture 48" descr="\\MAGNUM\Projects\Microsoft\Cloud Power FY12\Design\ICONS_PNG\Application.png"/>
            <p:cNvPicPr>
              <a:picLocks noChangeAspect="1" noChangeArrowheads="1"/>
            </p:cNvPicPr>
            <p:nvPr/>
          </p:nvPicPr>
          <p:blipFill rotWithShape="1">
            <a:blip r:embed="rId3" cstate="print">
              <a:biLevel thresh="25000"/>
            </a:blip>
            <a:srcRect l="9167" t="19444" r="9659" b="16917"/>
            <a:stretch/>
          </p:blipFill>
          <p:spPr bwMode="auto">
            <a:xfrm>
              <a:off x="5163879" y="3966354"/>
              <a:ext cx="1904857" cy="1493739"/>
            </a:xfrm>
            <a:prstGeom prst="rect">
              <a:avLst/>
            </a:prstGeom>
            <a:grpFill/>
          </p:spPr>
        </p:pic>
      </p:grpSp>
      <p:grpSp>
        <p:nvGrpSpPr>
          <p:cNvPr id="50" name="Group 9"/>
          <p:cNvGrpSpPr/>
          <p:nvPr/>
        </p:nvGrpSpPr>
        <p:grpSpPr>
          <a:xfrm>
            <a:off x="8413862" y="1434739"/>
            <a:ext cx="3267742" cy="3188220"/>
            <a:chOff x="7834951" y="3410351"/>
            <a:chExt cx="3205248" cy="3127248"/>
          </a:xfrm>
        </p:grpSpPr>
        <p:sp>
          <p:nvSpPr>
            <p:cNvPr id="51" name="Rectangle 50"/>
            <p:cNvSpPr/>
            <p:nvPr/>
          </p:nvSpPr>
          <p:spPr bwMode="gray">
            <a:xfrm>
              <a:off x="7834951" y="3410351"/>
              <a:ext cx="3205248" cy="312724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b" anchorCtr="0" forceAA="0" compatLnSpc="1">
              <a:prstTxWarp prst="textNoShape">
                <a:avLst/>
              </a:prstTxWarp>
              <a:noAutofit/>
            </a:bodyPr>
            <a:lstStyle/>
            <a:p>
              <a:pPr defTabSz="931920" fontAlgn="base">
                <a:spcBef>
                  <a:spcPct val="0"/>
                </a:spcBef>
                <a:spcAft>
                  <a:spcPct val="0"/>
                </a:spcAft>
              </a:pPr>
              <a:r>
                <a:rPr lang="en-US" sz="2447" spc="-51" dirty="0">
                  <a:solidFill>
                    <a:srgbClr val="FFFFFF"/>
                  </a:solidFill>
                  <a:ea typeface="Segoe UI" pitchFamily="34" charset="0"/>
                  <a:cs typeface="Segoe UI" pitchFamily="34" charset="0"/>
                </a:rPr>
                <a:t>Experience</a:t>
              </a:r>
            </a:p>
          </p:txBody>
        </p:sp>
        <p:grpSp>
          <p:nvGrpSpPr>
            <p:cNvPr id="52" name="Group 51"/>
            <p:cNvGrpSpPr/>
            <p:nvPr/>
          </p:nvGrpSpPr>
          <p:grpSpPr>
            <a:xfrm>
              <a:off x="8363319" y="4370617"/>
              <a:ext cx="2175408" cy="918486"/>
              <a:chOff x="7864915" y="2697222"/>
              <a:chExt cx="2175408" cy="918486"/>
            </a:xfrm>
          </p:grpSpPr>
          <p:grpSp>
            <p:nvGrpSpPr>
              <p:cNvPr id="53" name="Group 52"/>
              <p:cNvGrpSpPr/>
              <p:nvPr/>
            </p:nvGrpSpPr>
            <p:grpSpPr>
              <a:xfrm>
                <a:off x="9158920" y="2697222"/>
                <a:ext cx="881403" cy="918486"/>
                <a:chOff x="8754068" y="3848863"/>
                <a:chExt cx="195501" cy="189822"/>
              </a:xfrm>
              <a:solidFill>
                <a:srgbClr val="FFFFFF"/>
              </a:solidFill>
            </p:grpSpPr>
            <p:sp>
              <p:nvSpPr>
                <p:cNvPr id="57" name="Freeform 132"/>
                <p:cNvSpPr>
                  <a:spLocks/>
                </p:cNvSpPr>
                <p:nvPr/>
              </p:nvSpPr>
              <p:spPr bwMode="auto">
                <a:xfrm>
                  <a:off x="8757865" y="3993122"/>
                  <a:ext cx="47451" cy="45554"/>
                </a:xfrm>
                <a:custGeom>
                  <a:avLst/>
                  <a:gdLst/>
                  <a:ahLst/>
                  <a:cxnLst>
                    <a:cxn ang="0">
                      <a:pos x="29" y="55"/>
                    </a:cxn>
                    <a:cxn ang="0">
                      <a:pos x="1" y="28"/>
                    </a:cxn>
                    <a:cxn ang="0">
                      <a:pos x="25" y="0"/>
                    </a:cxn>
                    <a:cxn ang="0">
                      <a:pos x="54" y="28"/>
                    </a:cxn>
                    <a:cxn ang="0">
                      <a:pos x="29" y="55"/>
                    </a:cxn>
                  </a:cxnLst>
                  <a:rect l="0" t="0" r="r" b="b"/>
                  <a:pathLst>
                    <a:path w="55" h="55">
                      <a:moveTo>
                        <a:pt x="29" y="55"/>
                      </a:moveTo>
                      <a:cubicBezTo>
                        <a:pt x="15" y="55"/>
                        <a:pt x="2" y="43"/>
                        <a:pt x="1" y="28"/>
                      </a:cubicBezTo>
                      <a:cubicBezTo>
                        <a:pt x="0" y="13"/>
                        <a:pt x="10" y="1"/>
                        <a:pt x="25" y="0"/>
                      </a:cubicBezTo>
                      <a:cubicBezTo>
                        <a:pt x="40" y="0"/>
                        <a:pt x="53" y="12"/>
                        <a:pt x="54" y="28"/>
                      </a:cubicBezTo>
                      <a:cubicBezTo>
                        <a:pt x="55" y="43"/>
                        <a:pt x="44" y="55"/>
                        <a:pt x="29" y="55"/>
                      </a:cubicBezTo>
                      <a:close/>
                    </a:path>
                  </a:pathLst>
                </a:custGeom>
                <a:grpFill/>
                <a:extLst/>
              </p:spPr>
              <p:txBody>
                <a:bodyPr vert="horz" wrap="square" lIns="93223" tIns="46611" rIns="93223" bIns="46611" numCol="1" anchor="t" anchorCtr="0" compatLnSpc="1">
                  <a:prstTxWarp prst="textNoShape">
                    <a:avLst/>
                  </a:prstTxWarp>
                </a:bodyPr>
                <a:lstStyle/>
                <a:p>
                  <a:pPr defTabSz="932227">
                    <a:defRPr/>
                  </a:pPr>
                  <a:endParaRPr lang="en-US" sz="1428" kern="0">
                    <a:solidFill>
                      <a:srgbClr val="4D4D4D"/>
                    </a:solidFill>
                    <a:ea typeface="MS PGothic" panose="020B0600070205080204" pitchFamily="34" charset="-128"/>
                  </a:endParaRPr>
                </a:p>
              </p:txBody>
            </p:sp>
            <p:sp>
              <p:nvSpPr>
                <p:cNvPr id="58" name="Freeform 133"/>
                <p:cNvSpPr>
                  <a:spLocks/>
                </p:cNvSpPr>
                <p:nvPr/>
              </p:nvSpPr>
              <p:spPr bwMode="auto">
                <a:xfrm>
                  <a:off x="8754068" y="3848863"/>
                  <a:ext cx="195501" cy="184114"/>
                </a:xfrm>
                <a:custGeom>
                  <a:avLst/>
                  <a:gdLst/>
                  <a:ahLst/>
                  <a:cxnLst>
                    <a:cxn ang="0">
                      <a:pos x="234" y="213"/>
                    </a:cxn>
                    <a:cxn ang="0">
                      <a:pos x="123" y="26"/>
                    </a:cxn>
                    <a:cxn ang="0">
                      <a:pos x="5" y="2"/>
                    </a:cxn>
                    <a:cxn ang="0">
                      <a:pos x="2" y="6"/>
                    </a:cxn>
                    <a:cxn ang="0">
                      <a:pos x="0" y="34"/>
                    </a:cxn>
                    <a:cxn ang="0">
                      <a:pos x="4" y="38"/>
                    </a:cxn>
                    <a:cxn ang="0">
                      <a:pos x="104" y="63"/>
                    </a:cxn>
                    <a:cxn ang="0">
                      <a:pos x="196" y="217"/>
                    </a:cxn>
                    <a:cxn ang="0">
                      <a:pos x="200" y="222"/>
                    </a:cxn>
                    <a:cxn ang="0">
                      <a:pos x="230" y="219"/>
                    </a:cxn>
                    <a:cxn ang="0">
                      <a:pos x="234" y="213"/>
                    </a:cxn>
                  </a:cxnLst>
                  <a:rect l="0" t="0" r="r" b="b"/>
                  <a:pathLst>
                    <a:path w="234" h="222">
                      <a:moveTo>
                        <a:pt x="234" y="213"/>
                      </a:moveTo>
                      <a:cubicBezTo>
                        <a:pt x="231" y="110"/>
                        <a:pt x="177" y="53"/>
                        <a:pt x="123" y="26"/>
                      </a:cubicBezTo>
                      <a:cubicBezTo>
                        <a:pt x="71" y="0"/>
                        <a:pt x="19" y="1"/>
                        <a:pt x="5" y="2"/>
                      </a:cubicBezTo>
                      <a:cubicBezTo>
                        <a:pt x="3" y="2"/>
                        <a:pt x="2" y="3"/>
                        <a:pt x="2" y="6"/>
                      </a:cubicBezTo>
                      <a:cubicBezTo>
                        <a:pt x="1" y="8"/>
                        <a:pt x="1" y="32"/>
                        <a:pt x="0" y="34"/>
                      </a:cubicBezTo>
                      <a:cubicBezTo>
                        <a:pt x="0" y="38"/>
                        <a:pt x="2" y="38"/>
                        <a:pt x="4" y="38"/>
                      </a:cubicBezTo>
                      <a:cubicBezTo>
                        <a:pt x="17" y="37"/>
                        <a:pt x="61" y="39"/>
                        <a:pt x="104" y="63"/>
                      </a:cubicBezTo>
                      <a:cubicBezTo>
                        <a:pt x="149" y="87"/>
                        <a:pt x="192" y="134"/>
                        <a:pt x="196" y="217"/>
                      </a:cubicBezTo>
                      <a:cubicBezTo>
                        <a:pt x="196" y="220"/>
                        <a:pt x="197" y="222"/>
                        <a:pt x="200" y="222"/>
                      </a:cubicBezTo>
                      <a:cubicBezTo>
                        <a:pt x="201" y="222"/>
                        <a:pt x="228" y="219"/>
                        <a:pt x="230" y="219"/>
                      </a:cubicBezTo>
                      <a:cubicBezTo>
                        <a:pt x="233" y="219"/>
                        <a:pt x="234" y="217"/>
                        <a:pt x="234" y="213"/>
                      </a:cubicBezTo>
                      <a:close/>
                    </a:path>
                  </a:pathLst>
                </a:custGeom>
                <a:grpFill/>
                <a:ln>
                  <a:noFill/>
                </a:ln>
                <a:extLst/>
              </p:spPr>
              <p:txBody>
                <a:bodyPr vert="horz" wrap="square" lIns="93223" tIns="46611" rIns="93223" bIns="46611" numCol="1" anchor="t" anchorCtr="0" compatLnSpc="1">
                  <a:prstTxWarp prst="textNoShape">
                    <a:avLst/>
                  </a:prstTxWarp>
                </a:bodyPr>
                <a:lstStyle/>
                <a:p>
                  <a:pPr defTabSz="932227">
                    <a:defRPr/>
                  </a:pPr>
                  <a:endParaRPr lang="en-US" sz="1428" kern="0">
                    <a:solidFill>
                      <a:srgbClr val="4D4D4D"/>
                    </a:solidFill>
                    <a:ea typeface="MS PGothic" panose="020B0600070205080204" pitchFamily="34" charset="-128"/>
                  </a:endParaRPr>
                </a:p>
              </p:txBody>
            </p:sp>
            <p:sp>
              <p:nvSpPr>
                <p:cNvPr id="59" name="Freeform 134"/>
                <p:cNvSpPr>
                  <a:spLocks/>
                </p:cNvSpPr>
                <p:nvPr/>
              </p:nvSpPr>
              <p:spPr bwMode="auto">
                <a:xfrm>
                  <a:off x="8754072" y="3921004"/>
                  <a:ext cx="125273" cy="117681"/>
                </a:xfrm>
                <a:custGeom>
                  <a:avLst/>
                  <a:gdLst/>
                  <a:ahLst/>
                  <a:cxnLst>
                    <a:cxn ang="0">
                      <a:pos x="151" y="133"/>
                    </a:cxn>
                    <a:cxn ang="0">
                      <a:pos x="4" y="0"/>
                    </a:cxn>
                    <a:cxn ang="0">
                      <a:pos x="0" y="4"/>
                    </a:cxn>
                    <a:cxn ang="0">
                      <a:pos x="1" y="35"/>
                    </a:cxn>
                    <a:cxn ang="0">
                      <a:pos x="5" y="40"/>
                    </a:cxn>
                    <a:cxn ang="0">
                      <a:pos x="110" y="135"/>
                    </a:cxn>
                    <a:cxn ang="0">
                      <a:pos x="115" y="141"/>
                    </a:cxn>
                    <a:cxn ang="0">
                      <a:pos x="146" y="139"/>
                    </a:cxn>
                    <a:cxn ang="0">
                      <a:pos x="151" y="133"/>
                    </a:cxn>
                  </a:cxnLst>
                  <a:rect l="0" t="0" r="r" b="b"/>
                  <a:pathLst>
                    <a:path w="151" h="141">
                      <a:moveTo>
                        <a:pt x="151" y="133"/>
                      </a:moveTo>
                      <a:cubicBezTo>
                        <a:pt x="142" y="30"/>
                        <a:pt x="54" y="0"/>
                        <a:pt x="4" y="0"/>
                      </a:cubicBezTo>
                      <a:cubicBezTo>
                        <a:pt x="1" y="0"/>
                        <a:pt x="0" y="1"/>
                        <a:pt x="0" y="4"/>
                      </a:cubicBezTo>
                      <a:cubicBezTo>
                        <a:pt x="0" y="5"/>
                        <a:pt x="0" y="33"/>
                        <a:pt x="1" y="35"/>
                      </a:cubicBezTo>
                      <a:cubicBezTo>
                        <a:pt x="1" y="38"/>
                        <a:pt x="2" y="40"/>
                        <a:pt x="5" y="40"/>
                      </a:cubicBezTo>
                      <a:cubicBezTo>
                        <a:pt x="31" y="42"/>
                        <a:pt x="100" y="55"/>
                        <a:pt x="110" y="135"/>
                      </a:cubicBezTo>
                      <a:cubicBezTo>
                        <a:pt x="111" y="139"/>
                        <a:pt x="111" y="141"/>
                        <a:pt x="115" y="141"/>
                      </a:cubicBezTo>
                      <a:cubicBezTo>
                        <a:pt x="117" y="141"/>
                        <a:pt x="145" y="139"/>
                        <a:pt x="146" y="139"/>
                      </a:cubicBezTo>
                      <a:cubicBezTo>
                        <a:pt x="150" y="139"/>
                        <a:pt x="151" y="137"/>
                        <a:pt x="151" y="133"/>
                      </a:cubicBezTo>
                      <a:close/>
                    </a:path>
                  </a:pathLst>
                </a:custGeom>
                <a:grpFill/>
                <a:ln>
                  <a:noFill/>
                </a:ln>
                <a:extLst/>
              </p:spPr>
              <p:txBody>
                <a:bodyPr vert="horz" wrap="square" lIns="93223" tIns="46611" rIns="93223" bIns="46611" numCol="1" anchor="t" anchorCtr="0" compatLnSpc="1">
                  <a:prstTxWarp prst="textNoShape">
                    <a:avLst/>
                  </a:prstTxWarp>
                </a:bodyPr>
                <a:lstStyle/>
                <a:p>
                  <a:pPr defTabSz="932227">
                    <a:defRPr/>
                  </a:pPr>
                  <a:endParaRPr lang="en-US" sz="1428" kern="0">
                    <a:solidFill>
                      <a:srgbClr val="4D4D4D"/>
                    </a:solidFill>
                    <a:ea typeface="MS PGothic" panose="020B0600070205080204" pitchFamily="34" charset="-128"/>
                  </a:endParaRPr>
                </a:p>
              </p:txBody>
            </p:sp>
          </p:grpSp>
          <p:grpSp>
            <p:nvGrpSpPr>
              <p:cNvPr id="54" name="IM"/>
              <p:cNvGrpSpPr>
                <a:grpSpLocks noChangeAspect="1"/>
              </p:cNvGrpSpPr>
              <p:nvPr/>
            </p:nvGrpSpPr>
            <p:grpSpPr>
              <a:xfrm>
                <a:off x="7864915" y="2703128"/>
                <a:ext cx="1206646" cy="912580"/>
                <a:chOff x="5152725" y="4450437"/>
                <a:chExt cx="311284" cy="235362"/>
              </a:xfrm>
              <a:solidFill>
                <a:srgbClr val="FFFFFF"/>
              </a:solidFill>
            </p:grpSpPr>
            <p:sp>
              <p:nvSpPr>
                <p:cNvPr id="55" name="Freeform 168"/>
                <p:cNvSpPr>
                  <a:spLocks noEditPoints="1"/>
                </p:cNvSpPr>
                <p:nvPr/>
              </p:nvSpPr>
              <p:spPr bwMode="auto">
                <a:xfrm>
                  <a:off x="5152725" y="4450437"/>
                  <a:ext cx="212585" cy="199299"/>
                </a:xfrm>
                <a:custGeom>
                  <a:avLst/>
                  <a:gdLst/>
                  <a:ahLst/>
                  <a:cxnLst>
                    <a:cxn ang="0">
                      <a:pos x="215" y="24"/>
                    </a:cxn>
                    <a:cxn ang="0">
                      <a:pos x="127" y="0"/>
                    </a:cxn>
                    <a:cxn ang="0">
                      <a:pos x="39" y="24"/>
                    </a:cxn>
                    <a:cxn ang="0">
                      <a:pos x="0" y="89"/>
                    </a:cxn>
                    <a:cxn ang="0">
                      <a:pos x="42" y="155"/>
                    </a:cxn>
                    <a:cxn ang="0">
                      <a:pos x="34" y="197"/>
                    </a:cxn>
                    <a:cxn ang="0">
                      <a:pos x="27" y="231"/>
                    </a:cxn>
                    <a:cxn ang="0">
                      <a:pos x="25" y="240"/>
                    </a:cxn>
                    <a:cxn ang="0">
                      <a:pos x="31" y="233"/>
                    </a:cxn>
                    <a:cxn ang="0">
                      <a:pos x="55" y="207"/>
                    </a:cxn>
                    <a:cxn ang="0">
                      <a:pos x="87" y="173"/>
                    </a:cxn>
                    <a:cxn ang="0">
                      <a:pos x="127" y="178"/>
                    </a:cxn>
                    <a:cxn ang="0">
                      <a:pos x="215" y="153"/>
                    </a:cxn>
                    <a:cxn ang="0">
                      <a:pos x="255" y="89"/>
                    </a:cxn>
                    <a:cxn ang="0">
                      <a:pos x="215" y="24"/>
                    </a:cxn>
                    <a:cxn ang="0">
                      <a:pos x="59" y="149"/>
                    </a:cxn>
                    <a:cxn ang="0">
                      <a:pos x="59" y="147"/>
                    </a:cxn>
                    <a:cxn ang="0">
                      <a:pos x="57" y="147"/>
                    </a:cxn>
                    <a:cxn ang="0">
                      <a:pos x="15" y="89"/>
                    </a:cxn>
                    <a:cxn ang="0">
                      <a:pos x="127" y="15"/>
                    </a:cxn>
                    <a:cxn ang="0">
                      <a:pos x="240" y="89"/>
                    </a:cxn>
                    <a:cxn ang="0">
                      <a:pos x="127" y="163"/>
                    </a:cxn>
                    <a:cxn ang="0">
                      <a:pos x="83" y="157"/>
                    </a:cxn>
                    <a:cxn ang="0">
                      <a:pos x="82" y="156"/>
                    </a:cxn>
                    <a:cxn ang="0">
                      <a:pos x="81" y="158"/>
                    </a:cxn>
                    <a:cxn ang="0">
                      <a:pos x="50" y="191"/>
                    </a:cxn>
                    <a:cxn ang="0">
                      <a:pos x="59" y="149"/>
                    </a:cxn>
                  </a:cxnLst>
                  <a:rect l="0" t="0" r="r" b="b"/>
                  <a:pathLst>
                    <a:path w="255" h="240">
                      <a:moveTo>
                        <a:pt x="215" y="24"/>
                      </a:moveTo>
                      <a:cubicBezTo>
                        <a:pt x="192" y="8"/>
                        <a:pt x="160" y="0"/>
                        <a:pt x="127" y="0"/>
                      </a:cubicBezTo>
                      <a:cubicBezTo>
                        <a:pt x="94" y="0"/>
                        <a:pt x="63" y="8"/>
                        <a:pt x="39" y="24"/>
                      </a:cubicBezTo>
                      <a:cubicBezTo>
                        <a:pt x="14" y="41"/>
                        <a:pt x="0" y="64"/>
                        <a:pt x="0" y="89"/>
                      </a:cubicBezTo>
                      <a:cubicBezTo>
                        <a:pt x="0" y="114"/>
                        <a:pt x="15" y="138"/>
                        <a:pt x="42" y="155"/>
                      </a:cubicBezTo>
                      <a:cubicBezTo>
                        <a:pt x="34" y="197"/>
                        <a:pt x="34" y="197"/>
                        <a:pt x="34" y="197"/>
                      </a:cubicBezTo>
                      <a:cubicBezTo>
                        <a:pt x="27" y="231"/>
                        <a:pt x="27" y="231"/>
                        <a:pt x="27" y="231"/>
                      </a:cubicBezTo>
                      <a:cubicBezTo>
                        <a:pt x="25" y="240"/>
                        <a:pt x="25" y="240"/>
                        <a:pt x="25" y="240"/>
                      </a:cubicBezTo>
                      <a:cubicBezTo>
                        <a:pt x="31" y="233"/>
                        <a:pt x="31" y="233"/>
                        <a:pt x="31" y="233"/>
                      </a:cubicBezTo>
                      <a:cubicBezTo>
                        <a:pt x="55" y="207"/>
                        <a:pt x="55" y="207"/>
                        <a:pt x="55" y="207"/>
                      </a:cubicBezTo>
                      <a:cubicBezTo>
                        <a:pt x="87" y="173"/>
                        <a:pt x="87" y="173"/>
                        <a:pt x="87" y="173"/>
                      </a:cubicBezTo>
                      <a:cubicBezTo>
                        <a:pt x="100" y="176"/>
                        <a:pt x="113" y="178"/>
                        <a:pt x="127" y="178"/>
                      </a:cubicBezTo>
                      <a:cubicBezTo>
                        <a:pt x="160" y="178"/>
                        <a:pt x="192" y="169"/>
                        <a:pt x="215" y="153"/>
                      </a:cubicBezTo>
                      <a:cubicBezTo>
                        <a:pt x="241" y="136"/>
                        <a:pt x="255" y="113"/>
                        <a:pt x="255" y="89"/>
                      </a:cubicBezTo>
                      <a:cubicBezTo>
                        <a:pt x="255" y="64"/>
                        <a:pt x="241" y="41"/>
                        <a:pt x="215" y="24"/>
                      </a:cubicBezTo>
                      <a:close/>
                      <a:moveTo>
                        <a:pt x="59" y="149"/>
                      </a:moveTo>
                      <a:cubicBezTo>
                        <a:pt x="59" y="147"/>
                        <a:pt x="59" y="147"/>
                        <a:pt x="59" y="147"/>
                      </a:cubicBezTo>
                      <a:cubicBezTo>
                        <a:pt x="57" y="147"/>
                        <a:pt x="57" y="147"/>
                        <a:pt x="57" y="147"/>
                      </a:cubicBezTo>
                      <a:cubicBezTo>
                        <a:pt x="30" y="132"/>
                        <a:pt x="15" y="111"/>
                        <a:pt x="15" y="89"/>
                      </a:cubicBezTo>
                      <a:cubicBezTo>
                        <a:pt x="15" y="48"/>
                        <a:pt x="65" y="15"/>
                        <a:pt x="127" y="15"/>
                      </a:cubicBezTo>
                      <a:cubicBezTo>
                        <a:pt x="189" y="15"/>
                        <a:pt x="240" y="48"/>
                        <a:pt x="240" y="89"/>
                      </a:cubicBezTo>
                      <a:cubicBezTo>
                        <a:pt x="240" y="129"/>
                        <a:pt x="189" y="163"/>
                        <a:pt x="127" y="163"/>
                      </a:cubicBezTo>
                      <a:cubicBezTo>
                        <a:pt x="112" y="163"/>
                        <a:pt x="97" y="161"/>
                        <a:pt x="83" y="157"/>
                      </a:cubicBezTo>
                      <a:cubicBezTo>
                        <a:pt x="82" y="156"/>
                        <a:pt x="82" y="156"/>
                        <a:pt x="82" y="156"/>
                      </a:cubicBezTo>
                      <a:cubicBezTo>
                        <a:pt x="81" y="158"/>
                        <a:pt x="81" y="158"/>
                        <a:pt x="81" y="158"/>
                      </a:cubicBezTo>
                      <a:cubicBezTo>
                        <a:pt x="50" y="191"/>
                        <a:pt x="50" y="191"/>
                        <a:pt x="50" y="191"/>
                      </a:cubicBezTo>
                      <a:lnTo>
                        <a:pt x="59" y="149"/>
                      </a:lnTo>
                      <a:close/>
                    </a:path>
                  </a:pathLst>
                </a:custGeom>
                <a:grpFill/>
                <a:ln>
                  <a:noFill/>
                </a:ln>
                <a:extLst/>
              </p:spPr>
              <p:txBody>
                <a:bodyPr vert="horz" wrap="square" lIns="93223" tIns="46611" rIns="93223" bIns="46611" numCol="1" anchor="t" anchorCtr="0" compatLnSpc="1">
                  <a:prstTxWarp prst="textNoShape">
                    <a:avLst/>
                  </a:prstTxWarp>
                </a:bodyPr>
                <a:lstStyle/>
                <a:p>
                  <a:pPr defTabSz="932227">
                    <a:defRPr/>
                  </a:pPr>
                  <a:endParaRPr lang="en-US" sz="1428" kern="0">
                    <a:solidFill>
                      <a:srgbClr val="4D4D4D"/>
                    </a:solidFill>
                    <a:ea typeface="MS PGothic" panose="020B0600070205080204" pitchFamily="34" charset="-128"/>
                  </a:endParaRPr>
                </a:p>
              </p:txBody>
            </p:sp>
            <p:sp>
              <p:nvSpPr>
                <p:cNvPr id="56" name="Freeform 169"/>
                <p:cNvSpPr>
                  <a:spLocks/>
                </p:cNvSpPr>
                <p:nvPr/>
              </p:nvSpPr>
              <p:spPr bwMode="auto">
                <a:xfrm>
                  <a:off x="5295080" y="4518768"/>
                  <a:ext cx="168929" cy="167031"/>
                </a:xfrm>
                <a:custGeom>
                  <a:avLst/>
                  <a:gdLst/>
                  <a:ahLst/>
                  <a:cxnLst>
                    <a:cxn ang="0">
                      <a:pos x="203" y="74"/>
                    </a:cxn>
                    <a:cxn ang="0">
                      <a:pos x="170" y="20"/>
                    </a:cxn>
                    <a:cxn ang="0">
                      <a:pos x="98" y="0"/>
                    </a:cxn>
                    <a:cxn ang="0">
                      <a:pos x="95" y="0"/>
                    </a:cxn>
                    <a:cxn ang="0">
                      <a:pos x="95" y="3"/>
                    </a:cxn>
                    <a:cxn ang="0">
                      <a:pos x="96" y="11"/>
                    </a:cxn>
                    <a:cxn ang="0">
                      <a:pos x="96" y="13"/>
                    </a:cxn>
                    <a:cxn ang="0">
                      <a:pos x="99" y="13"/>
                    </a:cxn>
                    <a:cxn ang="0">
                      <a:pos x="190" y="74"/>
                    </a:cxn>
                    <a:cxn ang="0">
                      <a:pos x="155" y="121"/>
                    </a:cxn>
                    <a:cxn ang="0">
                      <a:pos x="153" y="122"/>
                    </a:cxn>
                    <a:cxn ang="0">
                      <a:pos x="153" y="124"/>
                    </a:cxn>
                    <a:cxn ang="0">
                      <a:pos x="160" y="157"/>
                    </a:cxn>
                    <a:cxn ang="0">
                      <a:pos x="136" y="130"/>
                    </a:cxn>
                    <a:cxn ang="0">
                      <a:pos x="134" y="129"/>
                    </a:cxn>
                    <a:cxn ang="0">
                      <a:pos x="133" y="130"/>
                    </a:cxn>
                    <a:cxn ang="0">
                      <a:pos x="97" y="134"/>
                    </a:cxn>
                    <a:cxn ang="0">
                      <a:pos x="15" y="102"/>
                    </a:cxn>
                    <a:cxn ang="0">
                      <a:pos x="14" y="100"/>
                    </a:cxn>
                    <a:cxn ang="0">
                      <a:pos x="12" y="101"/>
                    </a:cxn>
                    <a:cxn ang="0">
                      <a:pos x="4" y="103"/>
                    </a:cxn>
                    <a:cxn ang="0">
                      <a:pos x="0" y="104"/>
                    </a:cxn>
                    <a:cxn ang="0">
                      <a:pos x="2" y="107"/>
                    </a:cxn>
                    <a:cxn ang="0">
                      <a:pos x="24" y="127"/>
                    </a:cxn>
                    <a:cxn ang="0">
                      <a:pos x="97" y="148"/>
                    </a:cxn>
                    <a:cxn ang="0">
                      <a:pos x="130" y="144"/>
                    </a:cxn>
                    <a:cxn ang="0">
                      <a:pos x="156" y="172"/>
                    </a:cxn>
                    <a:cxn ang="0">
                      <a:pos x="176" y="194"/>
                    </a:cxn>
                    <a:cxn ang="0">
                      <a:pos x="182" y="200"/>
                    </a:cxn>
                    <a:cxn ang="0">
                      <a:pos x="180" y="192"/>
                    </a:cxn>
                    <a:cxn ang="0">
                      <a:pos x="175" y="163"/>
                    </a:cxn>
                    <a:cxn ang="0">
                      <a:pos x="168" y="129"/>
                    </a:cxn>
                    <a:cxn ang="0">
                      <a:pos x="203" y="74"/>
                    </a:cxn>
                  </a:cxnLst>
                  <a:rect l="0" t="0" r="r" b="b"/>
                  <a:pathLst>
                    <a:path w="203" h="200">
                      <a:moveTo>
                        <a:pt x="203" y="74"/>
                      </a:moveTo>
                      <a:cubicBezTo>
                        <a:pt x="203" y="53"/>
                        <a:pt x="191" y="34"/>
                        <a:pt x="170" y="20"/>
                      </a:cubicBezTo>
                      <a:cubicBezTo>
                        <a:pt x="151" y="7"/>
                        <a:pt x="125" y="0"/>
                        <a:pt x="98" y="0"/>
                      </a:cubicBezTo>
                      <a:cubicBezTo>
                        <a:pt x="95" y="0"/>
                        <a:pt x="95" y="0"/>
                        <a:pt x="95" y="0"/>
                      </a:cubicBezTo>
                      <a:cubicBezTo>
                        <a:pt x="95" y="3"/>
                        <a:pt x="95" y="3"/>
                        <a:pt x="95" y="3"/>
                      </a:cubicBezTo>
                      <a:cubicBezTo>
                        <a:pt x="96" y="5"/>
                        <a:pt x="96" y="8"/>
                        <a:pt x="96" y="11"/>
                      </a:cubicBezTo>
                      <a:cubicBezTo>
                        <a:pt x="96" y="13"/>
                        <a:pt x="96" y="13"/>
                        <a:pt x="96" y="13"/>
                      </a:cubicBezTo>
                      <a:cubicBezTo>
                        <a:pt x="99" y="13"/>
                        <a:pt x="99" y="13"/>
                        <a:pt x="99" y="13"/>
                      </a:cubicBezTo>
                      <a:cubicBezTo>
                        <a:pt x="149" y="14"/>
                        <a:pt x="190" y="41"/>
                        <a:pt x="190" y="74"/>
                      </a:cubicBezTo>
                      <a:cubicBezTo>
                        <a:pt x="190" y="92"/>
                        <a:pt x="177" y="110"/>
                        <a:pt x="155" y="121"/>
                      </a:cubicBezTo>
                      <a:cubicBezTo>
                        <a:pt x="153" y="122"/>
                        <a:pt x="153" y="122"/>
                        <a:pt x="153" y="122"/>
                      </a:cubicBezTo>
                      <a:cubicBezTo>
                        <a:pt x="153" y="124"/>
                        <a:pt x="153" y="124"/>
                        <a:pt x="153" y="124"/>
                      </a:cubicBezTo>
                      <a:cubicBezTo>
                        <a:pt x="160" y="157"/>
                        <a:pt x="160" y="157"/>
                        <a:pt x="160" y="157"/>
                      </a:cubicBezTo>
                      <a:cubicBezTo>
                        <a:pt x="136" y="130"/>
                        <a:pt x="136" y="130"/>
                        <a:pt x="136" y="130"/>
                      </a:cubicBezTo>
                      <a:cubicBezTo>
                        <a:pt x="134" y="129"/>
                        <a:pt x="134" y="129"/>
                        <a:pt x="134" y="129"/>
                      </a:cubicBezTo>
                      <a:cubicBezTo>
                        <a:pt x="133" y="130"/>
                        <a:pt x="133" y="130"/>
                        <a:pt x="133" y="130"/>
                      </a:cubicBezTo>
                      <a:cubicBezTo>
                        <a:pt x="122" y="133"/>
                        <a:pt x="109" y="134"/>
                        <a:pt x="97" y="134"/>
                      </a:cubicBezTo>
                      <a:cubicBezTo>
                        <a:pt x="62" y="134"/>
                        <a:pt x="31" y="122"/>
                        <a:pt x="15" y="102"/>
                      </a:cubicBezTo>
                      <a:cubicBezTo>
                        <a:pt x="14" y="100"/>
                        <a:pt x="14" y="100"/>
                        <a:pt x="14" y="100"/>
                      </a:cubicBezTo>
                      <a:cubicBezTo>
                        <a:pt x="12" y="101"/>
                        <a:pt x="12" y="101"/>
                        <a:pt x="12" y="101"/>
                      </a:cubicBezTo>
                      <a:cubicBezTo>
                        <a:pt x="10" y="102"/>
                        <a:pt x="7" y="102"/>
                        <a:pt x="4" y="103"/>
                      </a:cubicBezTo>
                      <a:cubicBezTo>
                        <a:pt x="0" y="104"/>
                        <a:pt x="0" y="104"/>
                        <a:pt x="0" y="104"/>
                      </a:cubicBezTo>
                      <a:cubicBezTo>
                        <a:pt x="2" y="107"/>
                        <a:pt x="2" y="107"/>
                        <a:pt x="2" y="107"/>
                      </a:cubicBezTo>
                      <a:cubicBezTo>
                        <a:pt x="8" y="115"/>
                        <a:pt x="15" y="121"/>
                        <a:pt x="24" y="127"/>
                      </a:cubicBezTo>
                      <a:cubicBezTo>
                        <a:pt x="44" y="141"/>
                        <a:pt x="70" y="148"/>
                        <a:pt x="97" y="148"/>
                      </a:cubicBezTo>
                      <a:cubicBezTo>
                        <a:pt x="108" y="148"/>
                        <a:pt x="119" y="147"/>
                        <a:pt x="130" y="144"/>
                      </a:cubicBezTo>
                      <a:cubicBezTo>
                        <a:pt x="156" y="172"/>
                        <a:pt x="156" y="172"/>
                        <a:pt x="156" y="172"/>
                      </a:cubicBezTo>
                      <a:cubicBezTo>
                        <a:pt x="176" y="194"/>
                        <a:pt x="176" y="194"/>
                        <a:pt x="176" y="194"/>
                      </a:cubicBezTo>
                      <a:cubicBezTo>
                        <a:pt x="182" y="200"/>
                        <a:pt x="182" y="200"/>
                        <a:pt x="182" y="200"/>
                      </a:cubicBezTo>
                      <a:cubicBezTo>
                        <a:pt x="180" y="192"/>
                        <a:pt x="180" y="192"/>
                        <a:pt x="180" y="192"/>
                      </a:cubicBezTo>
                      <a:cubicBezTo>
                        <a:pt x="175" y="163"/>
                        <a:pt x="175" y="163"/>
                        <a:pt x="175" y="163"/>
                      </a:cubicBezTo>
                      <a:cubicBezTo>
                        <a:pt x="168" y="129"/>
                        <a:pt x="168" y="129"/>
                        <a:pt x="168" y="129"/>
                      </a:cubicBezTo>
                      <a:cubicBezTo>
                        <a:pt x="190" y="115"/>
                        <a:pt x="203" y="95"/>
                        <a:pt x="203" y="74"/>
                      </a:cubicBezTo>
                      <a:close/>
                    </a:path>
                  </a:pathLst>
                </a:custGeom>
                <a:grpFill/>
                <a:ln>
                  <a:noFill/>
                </a:ln>
                <a:extLst/>
              </p:spPr>
              <p:txBody>
                <a:bodyPr vert="horz" wrap="square" lIns="93223" tIns="46611" rIns="93223" bIns="46611" numCol="1" anchor="t" anchorCtr="0" compatLnSpc="1">
                  <a:prstTxWarp prst="textNoShape">
                    <a:avLst/>
                  </a:prstTxWarp>
                </a:bodyPr>
                <a:lstStyle/>
                <a:p>
                  <a:pPr defTabSz="932227">
                    <a:defRPr/>
                  </a:pPr>
                  <a:endParaRPr lang="en-US" sz="1428" kern="0">
                    <a:solidFill>
                      <a:srgbClr val="4D4D4D"/>
                    </a:solidFill>
                    <a:ea typeface="MS PGothic" panose="020B0600070205080204" pitchFamily="34" charset="-128"/>
                  </a:endParaRPr>
                </a:p>
              </p:txBody>
            </p:sp>
          </p:grpSp>
        </p:grpSp>
      </p:grpSp>
      <p:grpSp>
        <p:nvGrpSpPr>
          <p:cNvPr id="60" name="Group 59"/>
          <p:cNvGrpSpPr/>
          <p:nvPr/>
        </p:nvGrpSpPr>
        <p:grpSpPr>
          <a:xfrm>
            <a:off x="717528" y="1434739"/>
            <a:ext cx="3267742" cy="3188220"/>
            <a:chOff x="549019" y="1028038"/>
            <a:chExt cx="3269056" cy="3189503"/>
          </a:xfrm>
        </p:grpSpPr>
        <p:sp>
          <p:nvSpPr>
            <p:cNvPr id="61" name="Rectangle 8"/>
            <p:cNvSpPr/>
            <p:nvPr/>
          </p:nvSpPr>
          <p:spPr bwMode="gray">
            <a:xfrm>
              <a:off x="549019" y="1028038"/>
              <a:ext cx="3269056" cy="318950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46611" rIns="46611" bIns="93223" numCol="1" spcCol="0" rtlCol="0" fromWordArt="0" anchor="b" anchorCtr="0" forceAA="0" compatLnSpc="1">
              <a:prstTxWarp prst="textNoShape">
                <a:avLst/>
              </a:prstTxWarp>
              <a:noAutofit/>
            </a:bodyPr>
            <a:lstStyle/>
            <a:p>
              <a:pPr defTabSz="931920" fontAlgn="base">
                <a:spcBef>
                  <a:spcPct val="0"/>
                </a:spcBef>
                <a:spcAft>
                  <a:spcPct val="0"/>
                </a:spcAft>
              </a:pPr>
              <a:r>
                <a:rPr lang="en-US" sz="2447" spc="-51" dirty="0" smtClean="0">
                  <a:solidFill>
                    <a:srgbClr val="FFFFFF"/>
                  </a:solidFill>
                  <a:ea typeface="Segoe UI" pitchFamily="34" charset="0"/>
                  <a:cs typeface="Segoe UI" pitchFamily="34" charset="0"/>
                </a:rPr>
                <a:t>Infrastructure </a:t>
              </a:r>
              <a:r>
                <a:rPr lang="en-US" sz="2447" spc="-51" dirty="0">
                  <a:solidFill>
                    <a:srgbClr val="FFFFFF"/>
                  </a:solidFill>
                  <a:ea typeface="Segoe UI" pitchFamily="34" charset="0"/>
                  <a:cs typeface="Segoe UI" pitchFamily="34" charset="0"/>
                </a:rPr>
                <a:t>and Workloads</a:t>
              </a:r>
            </a:p>
          </p:txBody>
        </p:sp>
        <p:grpSp>
          <p:nvGrpSpPr>
            <p:cNvPr id="62" name="Group 19"/>
            <p:cNvGrpSpPr/>
            <p:nvPr/>
          </p:nvGrpSpPr>
          <p:grpSpPr bwMode="black">
            <a:xfrm>
              <a:off x="1191769" y="1672686"/>
              <a:ext cx="1733234" cy="1355495"/>
              <a:chOff x="3422650" y="3467100"/>
              <a:chExt cx="533400" cy="549275"/>
            </a:xfrm>
            <a:solidFill>
              <a:srgbClr val="FFFFFF"/>
            </a:solidFill>
          </p:grpSpPr>
          <p:sp>
            <p:nvSpPr>
              <p:cNvPr id="63" name="Freeform 82"/>
              <p:cNvSpPr>
                <a:spLocks noEditPoints="1"/>
              </p:cNvSpPr>
              <p:nvPr/>
            </p:nvSpPr>
            <p:spPr bwMode="black">
              <a:xfrm>
                <a:off x="3422650" y="3467100"/>
                <a:ext cx="533400" cy="533400"/>
              </a:xfrm>
              <a:custGeom>
                <a:avLst/>
                <a:gdLst>
                  <a:gd name="T0" fmla="*/ 590 w 2193"/>
                  <a:gd name="T1" fmla="*/ 531 h 2197"/>
                  <a:gd name="T2" fmla="*/ 1140 w 2193"/>
                  <a:gd name="T3" fmla="*/ 364 h 2197"/>
                  <a:gd name="T4" fmla="*/ 1100 w 2193"/>
                  <a:gd name="T5" fmla="*/ 435 h 2197"/>
                  <a:gd name="T6" fmla="*/ 1066 w 2193"/>
                  <a:gd name="T7" fmla="*/ 405 h 2197"/>
                  <a:gd name="T8" fmla="*/ 1025 w 2193"/>
                  <a:gd name="T9" fmla="*/ 503 h 2197"/>
                  <a:gd name="T10" fmla="*/ 951 w 2193"/>
                  <a:gd name="T11" fmla="*/ 405 h 2197"/>
                  <a:gd name="T12" fmla="*/ 992 w 2193"/>
                  <a:gd name="T13" fmla="*/ 503 h 2197"/>
                  <a:gd name="T14" fmla="*/ 877 w 2193"/>
                  <a:gd name="T15" fmla="*/ 364 h 2197"/>
                  <a:gd name="T16" fmla="*/ 917 w 2193"/>
                  <a:gd name="T17" fmla="*/ 544 h 2197"/>
                  <a:gd name="T18" fmla="*/ 802 w 2193"/>
                  <a:gd name="T19" fmla="*/ 435 h 2197"/>
                  <a:gd name="T20" fmla="*/ 802 w 2193"/>
                  <a:gd name="T21" fmla="*/ 544 h 2197"/>
                  <a:gd name="T22" fmla="*/ 768 w 2193"/>
                  <a:gd name="T23" fmla="*/ 435 h 2197"/>
                  <a:gd name="T24" fmla="*/ 727 w 2193"/>
                  <a:gd name="T25" fmla="*/ 503 h 2197"/>
                  <a:gd name="T26" fmla="*/ 693 w 2193"/>
                  <a:gd name="T27" fmla="*/ 476 h 2197"/>
                  <a:gd name="T28" fmla="*/ 655 w 2193"/>
                  <a:gd name="T29" fmla="*/ 282 h 2197"/>
                  <a:gd name="T30" fmla="*/ 655 w 2193"/>
                  <a:gd name="T31" fmla="*/ 282 h 2197"/>
                  <a:gd name="T32" fmla="*/ 1140 w 2193"/>
                  <a:gd name="T33" fmla="*/ 92 h 2197"/>
                  <a:gd name="T34" fmla="*/ 1100 w 2193"/>
                  <a:gd name="T35" fmla="*/ 191 h 2197"/>
                  <a:gd name="T36" fmla="*/ 1025 w 2193"/>
                  <a:gd name="T37" fmla="*/ 92 h 2197"/>
                  <a:gd name="T38" fmla="*/ 1066 w 2193"/>
                  <a:gd name="T39" fmla="*/ 191 h 2197"/>
                  <a:gd name="T40" fmla="*/ 951 w 2193"/>
                  <a:gd name="T41" fmla="*/ 52 h 2197"/>
                  <a:gd name="T42" fmla="*/ 992 w 2193"/>
                  <a:gd name="T43" fmla="*/ 231 h 2197"/>
                  <a:gd name="T44" fmla="*/ 877 w 2193"/>
                  <a:gd name="T45" fmla="*/ 123 h 2197"/>
                  <a:gd name="T46" fmla="*/ 877 w 2193"/>
                  <a:gd name="T47" fmla="*/ 231 h 2197"/>
                  <a:gd name="T48" fmla="*/ 842 w 2193"/>
                  <a:gd name="T49" fmla="*/ 123 h 2197"/>
                  <a:gd name="T50" fmla="*/ 802 w 2193"/>
                  <a:gd name="T51" fmla="*/ 191 h 2197"/>
                  <a:gd name="T52" fmla="*/ 768 w 2193"/>
                  <a:gd name="T53" fmla="*/ 163 h 2197"/>
                  <a:gd name="T54" fmla="*/ 653 w 2193"/>
                  <a:gd name="T55" fmla="*/ 52 h 2197"/>
                  <a:gd name="T56" fmla="*/ 653 w 2193"/>
                  <a:gd name="T57" fmla="*/ 163 h 2197"/>
                  <a:gd name="T58" fmla="*/ 1315 w 2193"/>
                  <a:gd name="T59" fmla="*/ 2023 h 2197"/>
                  <a:gd name="T60" fmla="*/ 1444 w 2193"/>
                  <a:gd name="T61" fmla="*/ 2179 h 2197"/>
                  <a:gd name="T62" fmla="*/ 1597 w 2193"/>
                  <a:gd name="T63" fmla="*/ 1488 h 2197"/>
                  <a:gd name="T64" fmla="*/ 2182 w 2193"/>
                  <a:gd name="T65" fmla="*/ 1590 h 2197"/>
                  <a:gd name="T66" fmla="*/ 925 w 2193"/>
                  <a:gd name="T67" fmla="*/ 1617 h 2197"/>
                  <a:gd name="T68" fmla="*/ 1137 w 2193"/>
                  <a:gd name="T69" fmla="*/ 1617 h 2197"/>
                  <a:gd name="T70" fmla="*/ 2090 w 2193"/>
                  <a:gd name="T71" fmla="*/ 1142 h 2197"/>
                  <a:gd name="T72" fmla="*/ 1538 w 2193"/>
                  <a:gd name="T73" fmla="*/ 908 h 2197"/>
                  <a:gd name="T74" fmla="*/ 1043 w 2193"/>
                  <a:gd name="T75" fmla="*/ 908 h 2197"/>
                  <a:gd name="T76" fmla="*/ 103 w 2193"/>
                  <a:gd name="T77" fmla="*/ 1377 h 2197"/>
                  <a:gd name="T78" fmla="*/ 1675 w 2193"/>
                  <a:gd name="T79" fmla="*/ 1407 h 2197"/>
                  <a:gd name="T80" fmla="*/ 1268 w 2193"/>
                  <a:gd name="T81" fmla="*/ 1660 h 2197"/>
                  <a:gd name="T82" fmla="*/ 1268 w 2193"/>
                  <a:gd name="T83" fmla="*/ 1660 h 2197"/>
                  <a:gd name="T84" fmla="*/ 1140 w 2193"/>
                  <a:gd name="T85" fmla="*/ 788 h 2197"/>
                  <a:gd name="T86" fmla="*/ 1025 w 2193"/>
                  <a:gd name="T87" fmla="*/ 677 h 2197"/>
                  <a:gd name="T88" fmla="*/ 1025 w 2193"/>
                  <a:gd name="T89" fmla="*/ 788 h 2197"/>
                  <a:gd name="T90" fmla="*/ 653 w 2193"/>
                  <a:gd name="T91" fmla="*/ 788 h 2197"/>
                  <a:gd name="T92" fmla="*/ 693 w 2193"/>
                  <a:gd name="T93" fmla="*/ 717 h 2197"/>
                  <a:gd name="T94" fmla="*/ 727 w 2193"/>
                  <a:gd name="T95" fmla="*/ 748 h 2197"/>
                  <a:gd name="T96" fmla="*/ 842 w 2193"/>
                  <a:gd name="T97" fmla="*/ 856 h 2197"/>
                  <a:gd name="T98" fmla="*/ 842 w 2193"/>
                  <a:gd name="T99" fmla="*/ 748 h 2197"/>
                  <a:gd name="T100" fmla="*/ 877 w 2193"/>
                  <a:gd name="T101" fmla="*/ 856 h 2197"/>
                  <a:gd name="T102" fmla="*/ 917 w 2193"/>
                  <a:gd name="T103" fmla="*/ 788 h 2197"/>
                  <a:gd name="T104" fmla="*/ 951 w 2193"/>
                  <a:gd name="T105" fmla="*/ 816 h 2197"/>
                  <a:gd name="T106" fmla="*/ 992 w 2193"/>
                  <a:gd name="T107" fmla="*/ 717 h 2197"/>
                  <a:gd name="T108" fmla="*/ 1066 w 2193"/>
                  <a:gd name="T109" fmla="*/ 856 h 2197"/>
                  <a:gd name="T110" fmla="*/ 176 w 2193"/>
                  <a:gd name="T111" fmla="*/ 1407 h 2197"/>
                  <a:gd name="T112" fmla="*/ 0 w 2193"/>
                  <a:gd name="T113" fmla="*/ 1622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93" h="2197">
                    <a:moveTo>
                      <a:pt x="655" y="595"/>
                    </a:moveTo>
                    <a:cubicBezTo>
                      <a:pt x="1538" y="595"/>
                      <a:pt x="1538" y="595"/>
                      <a:pt x="1538" y="595"/>
                    </a:cubicBezTo>
                    <a:cubicBezTo>
                      <a:pt x="1574" y="595"/>
                      <a:pt x="1603" y="566"/>
                      <a:pt x="1603" y="531"/>
                    </a:cubicBezTo>
                    <a:cubicBezTo>
                      <a:pt x="1603" y="377"/>
                      <a:pt x="1603" y="377"/>
                      <a:pt x="1603" y="377"/>
                    </a:cubicBezTo>
                    <a:cubicBezTo>
                      <a:pt x="1603" y="342"/>
                      <a:pt x="1574" y="313"/>
                      <a:pt x="1538" y="313"/>
                    </a:cubicBezTo>
                    <a:cubicBezTo>
                      <a:pt x="655" y="313"/>
                      <a:pt x="655" y="313"/>
                      <a:pt x="655" y="313"/>
                    </a:cubicBezTo>
                    <a:cubicBezTo>
                      <a:pt x="619" y="313"/>
                      <a:pt x="590" y="342"/>
                      <a:pt x="590" y="377"/>
                    </a:cubicBezTo>
                    <a:cubicBezTo>
                      <a:pt x="590" y="531"/>
                      <a:pt x="590" y="531"/>
                      <a:pt x="590" y="531"/>
                    </a:cubicBezTo>
                    <a:cubicBezTo>
                      <a:pt x="590" y="566"/>
                      <a:pt x="619" y="595"/>
                      <a:pt x="655" y="595"/>
                    </a:cubicBezTo>
                    <a:close/>
                    <a:moveTo>
                      <a:pt x="1464" y="403"/>
                    </a:moveTo>
                    <a:cubicBezTo>
                      <a:pt x="1492" y="403"/>
                      <a:pt x="1515" y="426"/>
                      <a:pt x="1515" y="454"/>
                    </a:cubicBezTo>
                    <a:cubicBezTo>
                      <a:pt x="1515" y="482"/>
                      <a:pt x="1492" y="505"/>
                      <a:pt x="1464" y="505"/>
                    </a:cubicBezTo>
                    <a:cubicBezTo>
                      <a:pt x="1436" y="505"/>
                      <a:pt x="1413" y="482"/>
                      <a:pt x="1413" y="454"/>
                    </a:cubicBezTo>
                    <a:cubicBezTo>
                      <a:pt x="1413" y="426"/>
                      <a:pt x="1436" y="403"/>
                      <a:pt x="1464" y="403"/>
                    </a:cubicBezTo>
                    <a:close/>
                    <a:moveTo>
                      <a:pt x="1100" y="364"/>
                    </a:moveTo>
                    <a:cubicBezTo>
                      <a:pt x="1140" y="364"/>
                      <a:pt x="1140" y="364"/>
                      <a:pt x="1140" y="364"/>
                    </a:cubicBezTo>
                    <a:cubicBezTo>
                      <a:pt x="1140" y="405"/>
                      <a:pt x="1140" y="405"/>
                      <a:pt x="1140" y="405"/>
                    </a:cubicBezTo>
                    <a:cubicBezTo>
                      <a:pt x="1100" y="405"/>
                      <a:pt x="1100" y="405"/>
                      <a:pt x="1100" y="405"/>
                    </a:cubicBezTo>
                    <a:lnTo>
                      <a:pt x="1100" y="364"/>
                    </a:lnTo>
                    <a:close/>
                    <a:moveTo>
                      <a:pt x="1100" y="435"/>
                    </a:moveTo>
                    <a:cubicBezTo>
                      <a:pt x="1140" y="435"/>
                      <a:pt x="1140" y="435"/>
                      <a:pt x="1140" y="435"/>
                    </a:cubicBezTo>
                    <a:cubicBezTo>
                      <a:pt x="1140" y="476"/>
                      <a:pt x="1140" y="476"/>
                      <a:pt x="1140" y="476"/>
                    </a:cubicBezTo>
                    <a:cubicBezTo>
                      <a:pt x="1100" y="476"/>
                      <a:pt x="1100" y="476"/>
                      <a:pt x="1100" y="476"/>
                    </a:cubicBezTo>
                    <a:lnTo>
                      <a:pt x="1100" y="435"/>
                    </a:lnTo>
                    <a:close/>
                    <a:moveTo>
                      <a:pt x="1100" y="503"/>
                    </a:moveTo>
                    <a:cubicBezTo>
                      <a:pt x="1140" y="503"/>
                      <a:pt x="1140" y="503"/>
                      <a:pt x="1140" y="503"/>
                    </a:cubicBezTo>
                    <a:cubicBezTo>
                      <a:pt x="1140" y="544"/>
                      <a:pt x="1140" y="544"/>
                      <a:pt x="1140" y="544"/>
                    </a:cubicBezTo>
                    <a:cubicBezTo>
                      <a:pt x="1100" y="544"/>
                      <a:pt x="1100" y="544"/>
                      <a:pt x="1100" y="544"/>
                    </a:cubicBezTo>
                    <a:lnTo>
                      <a:pt x="1100" y="503"/>
                    </a:lnTo>
                    <a:close/>
                    <a:moveTo>
                      <a:pt x="1025" y="364"/>
                    </a:moveTo>
                    <a:cubicBezTo>
                      <a:pt x="1066" y="364"/>
                      <a:pt x="1066" y="364"/>
                      <a:pt x="1066" y="364"/>
                    </a:cubicBezTo>
                    <a:cubicBezTo>
                      <a:pt x="1066" y="405"/>
                      <a:pt x="1066" y="405"/>
                      <a:pt x="1066" y="405"/>
                    </a:cubicBezTo>
                    <a:cubicBezTo>
                      <a:pt x="1025" y="405"/>
                      <a:pt x="1025" y="405"/>
                      <a:pt x="1025" y="405"/>
                    </a:cubicBezTo>
                    <a:lnTo>
                      <a:pt x="1025" y="364"/>
                    </a:lnTo>
                    <a:close/>
                    <a:moveTo>
                      <a:pt x="1025" y="435"/>
                    </a:moveTo>
                    <a:cubicBezTo>
                      <a:pt x="1066" y="435"/>
                      <a:pt x="1066" y="435"/>
                      <a:pt x="1066" y="435"/>
                    </a:cubicBezTo>
                    <a:cubicBezTo>
                      <a:pt x="1066" y="476"/>
                      <a:pt x="1066" y="476"/>
                      <a:pt x="1066" y="476"/>
                    </a:cubicBezTo>
                    <a:cubicBezTo>
                      <a:pt x="1025" y="476"/>
                      <a:pt x="1025" y="476"/>
                      <a:pt x="1025" y="476"/>
                    </a:cubicBezTo>
                    <a:lnTo>
                      <a:pt x="1025" y="435"/>
                    </a:lnTo>
                    <a:close/>
                    <a:moveTo>
                      <a:pt x="1025" y="503"/>
                    </a:moveTo>
                    <a:cubicBezTo>
                      <a:pt x="1066" y="503"/>
                      <a:pt x="1066" y="503"/>
                      <a:pt x="1066" y="503"/>
                    </a:cubicBezTo>
                    <a:cubicBezTo>
                      <a:pt x="1066" y="544"/>
                      <a:pt x="1066" y="544"/>
                      <a:pt x="1066" y="544"/>
                    </a:cubicBezTo>
                    <a:cubicBezTo>
                      <a:pt x="1025" y="544"/>
                      <a:pt x="1025" y="544"/>
                      <a:pt x="1025" y="544"/>
                    </a:cubicBezTo>
                    <a:lnTo>
                      <a:pt x="1025" y="503"/>
                    </a:lnTo>
                    <a:close/>
                    <a:moveTo>
                      <a:pt x="951" y="364"/>
                    </a:moveTo>
                    <a:cubicBezTo>
                      <a:pt x="992" y="364"/>
                      <a:pt x="992" y="364"/>
                      <a:pt x="992" y="364"/>
                    </a:cubicBezTo>
                    <a:cubicBezTo>
                      <a:pt x="992" y="405"/>
                      <a:pt x="992" y="405"/>
                      <a:pt x="992" y="405"/>
                    </a:cubicBezTo>
                    <a:cubicBezTo>
                      <a:pt x="951" y="405"/>
                      <a:pt x="951" y="405"/>
                      <a:pt x="951" y="405"/>
                    </a:cubicBezTo>
                    <a:lnTo>
                      <a:pt x="951" y="364"/>
                    </a:lnTo>
                    <a:close/>
                    <a:moveTo>
                      <a:pt x="951" y="435"/>
                    </a:moveTo>
                    <a:cubicBezTo>
                      <a:pt x="992" y="435"/>
                      <a:pt x="992" y="435"/>
                      <a:pt x="992" y="435"/>
                    </a:cubicBezTo>
                    <a:cubicBezTo>
                      <a:pt x="992" y="476"/>
                      <a:pt x="992" y="476"/>
                      <a:pt x="992" y="476"/>
                    </a:cubicBezTo>
                    <a:cubicBezTo>
                      <a:pt x="951" y="476"/>
                      <a:pt x="951" y="476"/>
                      <a:pt x="951" y="476"/>
                    </a:cubicBezTo>
                    <a:lnTo>
                      <a:pt x="951" y="435"/>
                    </a:lnTo>
                    <a:close/>
                    <a:moveTo>
                      <a:pt x="951" y="503"/>
                    </a:moveTo>
                    <a:cubicBezTo>
                      <a:pt x="992" y="503"/>
                      <a:pt x="992" y="503"/>
                      <a:pt x="992" y="503"/>
                    </a:cubicBezTo>
                    <a:cubicBezTo>
                      <a:pt x="992" y="544"/>
                      <a:pt x="992" y="544"/>
                      <a:pt x="992" y="544"/>
                    </a:cubicBezTo>
                    <a:cubicBezTo>
                      <a:pt x="951" y="544"/>
                      <a:pt x="951" y="544"/>
                      <a:pt x="951" y="544"/>
                    </a:cubicBezTo>
                    <a:lnTo>
                      <a:pt x="951" y="503"/>
                    </a:lnTo>
                    <a:close/>
                    <a:moveTo>
                      <a:pt x="877" y="364"/>
                    </a:moveTo>
                    <a:cubicBezTo>
                      <a:pt x="917" y="364"/>
                      <a:pt x="917" y="364"/>
                      <a:pt x="917" y="364"/>
                    </a:cubicBezTo>
                    <a:cubicBezTo>
                      <a:pt x="917" y="405"/>
                      <a:pt x="917" y="405"/>
                      <a:pt x="917" y="405"/>
                    </a:cubicBezTo>
                    <a:cubicBezTo>
                      <a:pt x="877" y="405"/>
                      <a:pt x="877" y="405"/>
                      <a:pt x="877" y="405"/>
                    </a:cubicBezTo>
                    <a:lnTo>
                      <a:pt x="877" y="364"/>
                    </a:lnTo>
                    <a:close/>
                    <a:moveTo>
                      <a:pt x="877" y="435"/>
                    </a:moveTo>
                    <a:cubicBezTo>
                      <a:pt x="917" y="435"/>
                      <a:pt x="917" y="435"/>
                      <a:pt x="917" y="435"/>
                    </a:cubicBezTo>
                    <a:cubicBezTo>
                      <a:pt x="917" y="476"/>
                      <a:pt x="917" y="476"/>
                      <a:pt x="917" y="476"/>
                    </a:cubicBezTo>
                    <a:cubicBezTo>
                      <a:pt x="877" y="476"/>
                      <a:pt x="877" y="476"/>
                      <a:pt x="877" y="476"/>
                    </a:cubicBezTo>
                    <a:lnTo>
                      <a:pt x="877" y="435"/>
                    </a:lnTo>
                    <a:close/>
                    <a:moveTo>
                      <a:pt x="877" y="503"/>
                    </a:moveTo>
                    <a:cubicBezTo>
                      <a:pt x="917" y="503"/>
                      <a:pt x="917" y="503"/>
                      <a:pt x="917" y="503"/>
                    </a:cubicBezTo>
                    <a:cubicBezTo>
                      <a:pt x="917" y="544"/>
                      <a:pt x="917" y="544"/>
                      <a:pt x="917" y="544"/>
                    </a:cubicBezTo>
                    <a:cubicBezTo>
                      <a:pt x="877" y="544"/>
                      <a:pt x="877" y="544"/>
                      <a:pt x="877" y="544"/>
                    </a:cubicBezTo>
                    <a:lnTo>
                      <a:pt x="877" y="503"/>
                    </a:lnTo>
                    <a:close/>
                    <a:moveTo>
                      <a:pt x="802" y="364"/>
                    </a:moveTo>
                    <a:cubicBezTo>
                      <a:pt x="842" y="364"/>
                      <a:pt x="842" y="364"/>
                      <a:pt x="842" y="364"/>
                    </a:cubicBezTo>
                    <a:cubicBezTo>
                      <a:pt x="842" y="405"/>
                      <a:pt x="842" y="405"/>
                      <a:pt x="842" y="405"/>
                    </a:cubicBezTo>
                    <a:cubicBezTo>
                      <a:pt x="802" y="405"/>
                      <a:pt x="802" y="405"/>
                      <a:pt x="802" y="405"/>
                    </a:cubicBezTo>
                    <a:lnTo>
                      <a:pt x="802" y="364"/>
                    </a:lnTo>
                    <a:close/>
                    <a:moveTo>
                      <a:pt x="802" y="435"/>
                    </a:moveTo>
                    <a:cubicBezTo>
                      <a:pt x="842" y="435"/>
                      <a:pt x="842" y="435"/>
                      <a:pt x="842" y="435"/>
                    </a:cubicBezTo>
                    <a:cubicBezTo>
                      <a:pt x="842" y="476"/>
                      <a:pt x="842" y="476"/>
                      <a:pt x="842" y="476"/>
                    </a:cubicBezTo>
                    <a:cubicBezTo>
                      <a:pt x="802" y="476"/>
                      <a:pt x="802" y="476"/>
                      <a:pt x="802" y="476"/>
                    </a:cubicBezTo>
                    <a:lnTo>
                      <a:pt x="802" y="435"/>
                    </a:lnTo>
                    <a:close/>
                    <a:moveTo>
                      <a:pt x="802" y="503"/>
                    </a:moveTo>
                    <a:cubicBezTo>
                      <a:pt x="842" y="503"/>
                      <a:pt x="842" y="503"/>
                      <a:pt x="842" y="503"/>
                    </a:cubicBezTo>
                    <a:cubicBezTo>
                      <a:pt x="842" y="544"/>
                      <a:pt x="842" y="544"/>
                      <a:pt x="842" y="544"/>
                    </a:cubicBezTo>
                    <a:cubicBezTo>
                      <a:pt x="802" y="544"/>
                      <a:pt x="802" y="544"/>
                      <a:pt x="802" y="544"/>
                    </a:cubicBezTo>
                    <a:lnTo>
                      <a:pt x="802" y="503"/>
                    </a:lnTo>
                    <a:close/>
                    <a:moveTo>
                      <a:pt x="727" y="364"/>
                    </a:moveTo>
                    <a:cubicBezTo>
                      <a:pt x="768" y="364"/>
                      <a:pt x="768" y="364"/>
                      <a:pt x="768" y="364"/>
                    </a:cubicBezTo>
                    <a:cubicBezTo>
                      <a:pt x="768" y="405"/>
                      <a:pt x="768" y="405"/>
                      <a:pt x="768" y="405"/>
                    </a:cubicBezTo>
                    <a:cubicBezTo>
                      <a:pt x="727" y="405"/>
                      <a:pt x="727" y="405"/>
                      <a:pt x="727" y="405"/>
                    </a:cubicBezTo>
                    <a:lnTo>
                      <a:pt x="727" y="364"/>
                    </a:lnTo>
                    <a:close/>
                    <a:moveTo>
                      <a:pt x="727" y="435"/>
                    </a:moveTo>
                    <a:cubicBezTo>
                      <a:pt x="768" y="435"/>
                      <a:pt x="768" y="435"/>
                      <a:pt x="768" y="435"/>
                    </a:cubicBezTo>
                    <a:cubicBezTo>
                      <a:pt x="768" y="476"/>
                      <a:pt x="768" y="476"/>
                      <a:pt x="768" y="476"/>
                    </a:cubicBezTo>
                    <a:cubicBezTo>
                      <a:pt x="727" y="476"/>
                      <a:pt x="727" y="476"/>
                      <a:pt x="727" y="476"/>
                    </a:cubicBezTo>
                    <a:lnTo>
                      <a:pt x="727" y="435"/>
                    </a:lnTo>
                    <a:close/>
                    <a:moveTo>
                      <a:pt x="727" y="503"/>
                    </a:moveTo>
                    <a:cubicBezTo>
                      <a:pt x="768" y="503"/>
                      <a:pt x="768" y="503"/>
                      <a:pt x="768" y="503"/>
                    </a:cubicBezTo>
                    <a:cubicBezTo>
                      <a:pt x="768" y="544"/>
                      <a:pt x="768" y="544"/>
                      <a:pt x="768" y="544"/>
                    </a:cubicBezTo>
                    <a:cubicBezTo>
                      <a:pt x="727" y="544"/>
                      <a:pt x="727" y="544"/>
                      <a:pt x="727" y="544"/>
                    </a:cubicBezTo>
                    <a:lnTo>
                      <a:pt x="727" y="503"/>
                    </a:lnTo>
                    <a:close/>
                    <a:moveTo>
                      <a:pt x="653" y="364"/>
                    </a:moveTo>
                    <a:cubicBezTo>
                      <a:pt x="693" y="364"/>
                      <a:pt x="693" y="364"/>
                      <a:pt x="693" y="364"/>
                    </a:cubicBezTo>
                    <a:cubicBezTo>
                      <a:pt x="693" y="405"/>
                      <a:pt x="693" y="405"/>
                      <a:pt x="693" y="405"/>
                    </a:cubicBezTo>
                    <a:cubicBezTo>
                      <a:pt x="653" y="405"/>
                      <a:pt x="653" y="405"/>
                      <a:pt x="653" y="405"/>
                    </a:cubicBezTo>
                    <a:lnTo>
                      <a:pt x="653" y="364"/>
                    </a:lnTo>
                    <a:close/>
                    <a:moveTo>
                      <a:pt x="653" y="435"/>
                    </a:moveTo>
                    <a:cubicBezTo>
                      <a:pt x="693" y="435"/>
                      <a:pt x="693" y="435"/>
                      <a:pt x="693" y="435"/>
                    </a:cubicBezTo>
                    <a:cubicBezTo>
                      <a:pt x="693" y="476"/>
                      <a:pt x="693" y="476"/>
                      <a:pt x="693" y="476"/>
                    </a:cubicBezTo>
                    <a:cubicBezTo>
                      <a:pt x="653" y="476"/>
                      <a:pt x="653" y="476"/>
                      <a:pt x="653" y="476"/>
                    </a:cubicBezTo>
                    <a:lnTo>
                      <a:pt x="653" y="435"/>
                    </a:lnTo>
                    <a:close/>
                    <a:moveTo>
                      <a:pt x="653" y="503"/>
                    </a:moveTo>
                    <a:cubicBezTo>
                      <a:pt x="693" y="503"/>
                      <a:pt x="693" y="503"/>
                      <a:pt x="693" y="503"/>
                    </a:cubicBezTo>
                    <a:cubicBezTo>
                      <a:pt x="693" y="544"/>
                      <a:pt x="693" y="544"/>
                      <a:pt x="693" y="544"/>
                    </a:cubicBezTo>
                    <a:cubicBezTo>
                      <a:pt x="653" y="544"/>
                      <a:pt x="653" y="544"/>
                      <a:pt x="653" y="544"/>
                    </a:cubicBezTo>
                    <a:lnTo>
                      <a:pt x="653" y="503"/>
                    </a:lnTo>
                    <a:close/>
                    <a:moveTo>
                      <a:pt x="655" y="282"/>
                    </a:moveTo>
                    <a:cubicBezTo>
                      <a:pt x="1538" y="282"/>
                      <a:pt x="1538" y="282"/>
                      <a:pt x="1538" y="282"/>
                    </a:cubicBezTo>
                    <a:cubicBezTo>
                      <a:pt x="1574" y="282"/>
                      <a:pt x="1603" y="254"/>
                      <a:pt x="1603" y="218"/>
                    </a:cubicBezTo>
                    <a:cubicBezTo>
                      <a:pt x="1603" y="65"/>
                      <a:pt x="1603" y="65"/>
                      <a:pt x="1603" y="65"/>
                    </a:cubicBezTo>
                    <a:cubicBezTo>
                      <a:pt x="1603" y="29"/>
                      <a:pt x="1574" y="0"/>
                      <a:pt x="1538" y="0"/>
                    </a:cubicBezTo>
                    <a:cubicBezTo>
                      <a:pt x="655" y="0"/>
                      <a:pt x="655" y="0"/>
                      <a:pt x="655" y="0"/>
                    </a:cubicBezTo>
                    <a:cubicBezTo>
                      <a:pt x="619" y="0"/>
                      <a:pt x="590" y="29"/>
                      <a:pt x="590" y="65"/>
                    </a:cubicBezTo>
                    <a:cubicBezTo>
                      <a:pt x="590" y="218"/>
                      <a:pt x="590" y="218"/>
                      <a:pt x="590" y="218"/>
                    </a:cubicBezTo>
                    <a:cubicBezTo>
                      <a:pt x="590" y="254"/>
                      <a:pt x="619" y="282"/>
                      <a:pt x="655" y="282"/>
                    </a:cubicBezTo>
                    <a:close/>
                    <a:moveTo>
                      <a:pt x="1464" y="90"/>
                    </a:moveTo>
                    <a:cubicBezTo>
                      <a:pt x="1492" y="90"/>
                      <a:pt x="1515" y="113"/>
                      <a:pt x="1515" y="141"/>
                    </a:cubicBezTo>
                    <a:cubicBezTo>
                      <a:pt x="1515" y="170"/>
                      <a:pt x="1492" y="192"/>
                      <a:pt x="1464" y="192"/>
                    </a:cubicBezTo>
                    <a:cubicBezTo>
                      <a:pt x="1436" y="192"/>
                      <a:pt x="1413" y="170"/>
                      <a:pt x="1413" y="141"/>
                    </a:cubicBezTo>
                    <a:cubicBezTo>
                      <a:pt x="1413" y="113"/>
                      <a:pt x="1436" y="90"/>
                      <a:pt x="1464" y="90"/>
                    </a:cubicBezTo>
                    <a:close/>
                    <a:moveTo>
                      <a:pt x="1100" y="52"/>
                    </a:moveTo>
                    <a:cubicBezTo>
                      <a:pt x="1140" y="52"/>
                      <a:pt x="1140" y="52"/>
                      <a:pt x="1140" y="52"/>
                    </a:cubicBezTo>
                    <a:cubicBezTo>
                      <a:pt x="1140" y="92"/>
                      <a:pt x="1140" y="92"/>
                      <a:pt x="1140" y="92"/>
                    </a:cubicBezTo>
                    <a:cubicBezTo>
                      <a:pt x="1100" y="92"/>
                      <a:pt x="1100" y="92"/>
                      <a:pt x="1100" y="92"/>
                    </a:cubicBezTo>
                    <a:lnTo>
                      <a:pt x="1100" y="52"/>
                    </a:lnTo>
                    <a:close/>
                    <a:moveTo>
                      <a:pt x="1100" y="123"/>
                    </a:moveTo>
                    <a:cubicBezTo>
                      <a:pt x="1140" y="123"/>
                      <a:pt x="1140" y="123"/>
                      <a:pt x="1140" y="123"/>
                    </a:cubicBezTo>
                    <a:cubicBezTo>
                      <a:pt x="1140" y="163"/>
                      <a:pt x="1140" y="163"/>
                      <a:pt x="1140" y="163"/>
                    </a:cubicBezTo>
                    <a:cubicBezTo>
                      <a:pt x="1100" y="163"/>
                      <a:pt x="1100" y="163"/>
                      <a:pt x="1100" y="163"/>
                    </a:cubicBezTo>
                    <a:lnTo>
                      <a:pt x="1100" y="123"/>
                    </a:lnTo>
                    <a:close/>
                    <a:moveTo>
                      <a:pt x="1100" y="191"/>
                    </a:moveTo>
                    <a:cubicBezTo>
                      <a:pt x="1140" y="191"/>
                      <a:pt x="1140" y="191"/>
                      <a:pt x="1140" y="191"/>
                    </a:cubicBezTo>
                    <a:cubicBezTo>
                      <a:pt x="1140" y="231"/>
                      <a:pt x="1140" y="231"/>
                      <a:pt x="1140" y="231"/>
                    </a:cubicBezTo>
                    <a:cubicBezTo>
                      <a:pt x="1100" y="231"/>
                      <a:pt x="1100" y="231"/>
                      <a:pt x="1100" y="231"/>
                    </a:cubicBezTo>
                    <a:lnTo>
                      <a:pt x="1100" y="191"/>
                    </a:lnTo>
                    <a:close/>
                    <a:moveTo>
                      <a:pt x="1025" y="52"/>
                    </a:moveTo>
                    <a:cubicBezTo>
                      <a:pt x="1066" y="52"/>
                      <a:pt x="1066" y="52"/>
                      <a:pt x="1066" y="52"/>
                    </a:cubicBezTo>
                    <a:cubicBezTo>
                      <a:pt x="1066" y="92"/>
                      <a:pt x="1066" y="92"/>
                      <a:pt x="1066" y="92"/>
                    </a:cubicBezTo>
                    <a:cubicBezTo>
                      <a:pt x="1025" y="92"/>
                      <a:pt x="1025" y="92"/>
                      <a:pt x="1025" y="92"/>
                    </a:cubicBezTo>
                    <a:lnTo>
                      <a:pt x="1025" y="52"/>
                    </a:lnTo>
                    <a:close/>
                    <a:moveTo>
                      <a:pt x="1025" y="123"/>
                    </a:moveTo>
                    <a:cubicBezTo>
                      <a:pt x="1066" y="123"/>
                      <a:pt x="1066" y="123"/>
                      <a:pt x="1066" y="123"/>
                    </a:cubicBezTo>
                    <a:cubicBezTo>
                      <a:pt x="1066" y="163"/>
                      <a:pt x="1066" y="163"/>
                      <a:pt x="1066" y="163"/>
                    </a:cubicBezTo>
                    <a:cubicBezTo>
                      <a:pt x="1025" y="163"/>
                      <a:pt x="1025" y="163"/>
                      <a:pt x="1025" y="163"/>
                    </a:cubicBezTo>
                    <a:lnTo>
                      <a:pt x="1025" y="123"/>
                    </a:lnTo>
                    <a:close/>
                    <a:moveTo>
                      <a:pt x="1025" y="191"/>
                    </a:moveTo>
                    <a:cubicBezTo>
                      <a:pt x="1066" y="191"/>
                      <a:pt x="1066" y="191"/>
                      <a:pt x="1066" y="191"/>
                    </a:cubicBezTo>
                    <a:cubicBezTo>
                      <a:pt x="1066" y="231"/>
                      <a:pt x="1066" y="231"/>
                      <a:pt x="1066" y="231"/>
                    </a:cubicBezTo>
                    <a:cubicBezTo>
                      <a:pt x="1025" y="231"/>
                      <a:pt x="1025" y="231"/>
                      <a:pt x="1025" y="231"/>
                    </a:cubicBezTo>
                    <a:lnTo>
                      <a:pt x="1025" y="191"/>
                    </a:lnTo>
                    <a:close/>
                    <a:moveTo>
                      <a:pt x="951" y="52"/>
                    </a:moveTo>
                    <a:cubicBezTo>
                      <a:pt x="992" y="52"/>
                      <a:pt x="992" y="52"/>
                      <a:pt x="992" y="52"/>
                    </a:cubicBezTo>
                    <a:cubicBezTo>
                      <a:pt x="992" y="92"/>
                      <a:pt x="992" y="92"/>
                      <a:pt x="992" y="92"/>
                    </a:cubicBezTo>
                    <a:cubicBezTo>
                      <a:pt x="951" y="92"/>
                      <a:pt x="951" y="92"/>
                      <a:pt x="951" y="92"/>
                    </a:cubicBezTo>
                    <a:lnTo>
                      <a:pt x="951" y="52"/>
                    </a:lnTo>
                    <a:close/>
                    <a:moveTo>
                      <a:pt x="951" y="123"/>
                    </a:moveTo>
                    <a:cubicBezTo>
                      <a:pt x="992" y="123"/>
                      <a:pt x="992" y="123"/>
                      <a:pt x="992" y="123"/>
                    </a:cubicBezTo>
                    <a:cubicBezTo>
                      <a:pt x="992" y="163"/>
                      <a:pt x="992" y="163"/>
                      <a:pt x="992" y="163"/>
                    </a:cubicBezTo>
                    <a:cubicBezTo>
                      <a:pt x="951" y="163"/>
                      <a:pt x="951" y="163"/>
                      <a:pt x="951" y="163"/>
                    </a:cubicBezTo>
                    <a:lnTo>
                      <a:pt x="951" y="123"/>
                    </a:lnTo>
                    <a:close/>
                    <a:moveTo>
                      <a:pt x="951" y="191"/>
                    </a:moveTo>
                    <a:cubicBezTo>
                      <a:pt x="992" y="191"/>
                      <a:pt x="992" y="191"/>
                      <a:pt x="992" y="191"/>
                    </a:cubicBezTo>
                    <a:cubicBezTo>
                      <a:pt x="992" y="231"/>
                      <a:pt x="992" y="231"/>
                      <a:pt x="992" y="231"/>
                    </a:cubicBezTo>
                    <a:cubicBezTo>
                      <a:pt x="951" y="231"/>
                      <a:pt x="951" y="231"/>
                      <a:pt x="951" y="231"/>
                    </a:cubicBezTo>
                    <a:lnTo>
                      <a:pt x="951" y="191"/>
                    </a:lnTo>
                    <a:close/>
                    <a:moveTo>
                      <a:pt x="877" y="52"/>
                    </a:moveTo>
                    <a:cubicBezTo>
                      <a:pt x="917" y="52"/>
                      <a:pt x="917" y="52"/>
                      <a:pt x="917" y="52"/>
                    </a:cubicBezTo>
                    <a:cubicBezTo>
                      <a:pt x="917" y="92"/>
                      <a:pt x="917" y="92"/>
                      <a:pt x="917" y="92"/>
                    </a:cubicBezTo>
                    <a:cubicBezTo>
                      <a:pt x="877" y="92"/>
                      <a:pt x="877" y="92"/>
                      <a:pt x="877" y="92"/>
                    </a:cubicBezTo>
                    <a:lnTo>
                      <a:pt x="877" y="52"/>
                    </a:lnTo>
                    <a:close/>
                    <a:moveTo>
                      <a:pt x="877" y="123"/>
                    </a:moveTo>
                    <a:cubicBezTo>
                      <a:pt x="917" y="123"/>
                      <a:pt x="917" y="123"/>
                      <a:pt x="917" y="123"/>
                    </a:cubicBezTo>
                    <a:cubicBezTo>
                      <a:pt x="917" y="163"/>
                      <a:pt x="917" y="163"/>
                      <a:pt x="917" y="163"/>
                    </a:cubicBezTo>
                    <a:cubicBezTo>
                      <a:pt x="877" y="163"/>
                      <a:pt x="877" y="163"/>
                      <a:pt x="877" y="163"/>
                    </a:cubicBezTo>
                    <a:lnTo>
                      <a:pt x="877" y="123"/>
                    </a:lnTo>
                    <a:close/>
                    <a:moveTo>
                      <a:pt x="877" y="191"/>
                    </a:moveTo>
                    <a:cubicBezTo>
                      <a:pt x="917" y="191"/>
                      <a:pt x="917" y="191"/>
                      <a:pt x="917" y="191"/>
                    </a:cubicBezTo>
                    <a:cubicBezTo>
                      <a:pt x="917" y="231"/>
                      <a:pt x="917" y="231"/>
                      <a:pt x="917" y="231"/>
                    </a:cubicBezTo>
                    <a:cubicBezTo>
                      <a:pt x="877" y="231"/>
                      <a:pt x="877" y="231"/>
                      <a:pt x="877" y="231"/>
                    </a:cubicBezTo>
                    <a:lnTo>
                      <a:pt x="877" y="191"/>
                    </a:lnTo>
                    <a:close/>
                    <a:moveTo>
                      <a:pt x="802" y="52"/>
                    </a:moveTo>
                    <a:cubicBezTo>
                      <a:pt x="842" y="52"/>
                      <a:pt x="842" y="52"/>
                      <a:pt x="842" y="52"/>
                    </a:cubicBezTo>
                    <a:cubicBezTo>
                      <a:pt x="842" y="92"/>
                      <a:pt x="842" y="92"/>
                      <a:pt x="842" y="92"/>
                    </a:cubicBezTo>
                    <a:cubicBezTo>
                      <a:pt x="802" y="92"/>
                      <a:pt x="802" y="92"/>
                      <a:pt x="802" y="92"/>
                    </a:cubicBezTo>
                    <a:lnTo>
                      <a:pt x="802" y="52"/>
                    </a:lnTo>
                    <a:close/>
                    <a:moveTo>
                      <a:pt x="802" y="123"/>
                    </a:moveTo>
                    <a:cubicBezTo>
                      <a:pt x="842" y="123"/>
                      <a:pt x="842" y="123"/>
                      <a:pt x="842" y="123"/>
                    </a:cubicBezTo>
                    <a:cubicBezTo>
                      <a:pt x="842" y="163"/>
                      <a:pt x="842" y="163"/>
                      <a:pt x="842" y="163"/>
                    </a:cubicBezTo>
                    <a:cubicBezTo>
                      <a:pt x="802" y="163"/>
                      <a:pt x="802" y="163"/>
                      <a:pt x="802" y="163"/>
                    </a:cubicBezTo>
                    <a:lnTo>
                      <a:pt x="802" y="123"/>
                    </a:lnTo>
                    <a:close/>
                    <a:moveTo>
                      <a:pt x="802" y="191"/>
                    </a:moveTo>
                    <a:cubicBezTo>
                      <a:pt x="842" y="191"/>
                      <a:pt x="842" y="191"/>
                      <a:pt x="842" y="191"/>
                    </a:cubicBezTo>
                    <a:cubicBezTo>
                      <a:pt x="842" y="231"/>
                      <a:pt x="842" y="231"/>
                      <a:pt x="842" y="231"/>
                    </a:cubicBezTo>
                    <a:cubicBezTo>
                      <a:pt x="802" y="231"/>
                      <a:pt x="802" y="231"/>
                      <a:pt x="802" y="231"/>
                    </a:cubicBezTo>
                    <a:lnTo>
                      <a:pt x="802" y="191"/>
                    </a:lnTo>
                    <a:close/>
                    <a:moveTo>
                      <a:pt x="727" y="52"/>
                    </a:moveTo>
                    <a:cubicBezTo>
                      <a:pt x="768" y="52"/>
                      <a:pt x="768" y="52"/>
                      <a:pt x="768" y="52"/>
                    </a:cubicBezTo>
                    <a:cubicBezTo>
                      <a:pt x="768" y="92"/>
                      <a:pt x="768" y="92"/>
                      <a:pt x="768" y="92"/>
                    </a:cubicBezTo>
                    <a:cubicBezTo>
                      <a:pt x="727" y="92"/>
                      <a:pt x="727" y="92"/>
                      <a:pt x="727" y="92"/>
                    </a:cubicBezTo>
                    <a:lnTo>
                      <a:pt x="727" y="52"/>
                    </a:lnTo>
                    <a:close/>
                    <a:moveTo>
                      <a:pt x="727" y="123"/>
                    </a:moveTo>
                    <a:cubicBezTo>
                      <a:pt x="768" y="123"/>
                      <a:pt x="768" y="123"/>
                      <a:pt x="768" y="123"/>
                    </a:cubicBezTo>
                    <a:cubicBezTo>
                      <a:pt x="768" y="163"/>
                      <a:pt x="768" y="163"/>
                      <a:pt x="768" y="163"/>
                    </a:cubicBezTo>
                    <a:cubicBezTo>
                      <a:pt x="727" y="163"/>
                      <a:pt x="727" y="163"/>
                      <a:pt x="727" y="163"/>
                    </a:cubicBezTo>
                    <a:lnTo>
                      <a:pt x="727" y="123"/>
                    </a:lnTo>
                    <a:close/>
                    <a:moveTo>
                      <a:pt x="727" y="191"/>
                    </a:moveTo>
                    <a:cubicBezTo>
                      <a:pt x="768" y="191"/>
                      <a:pt x="768" y="191"/>
                      <a:pt x="768" y="191"/>
                    </a:cubicBezTo>
                    <a:cubicBezTo>
                      <a:pt x="768" y="231"/>
                      <a:pt x="768" y="231"/>
                      <a:pt x="768" y="231"/>
                    </a:cubicBezTo>
                    <a:cubicBezTo>
                      <a:pt x="727" y="231"/>
                      <a:pt x="727" y="231"/>
                      <a:pt x="727" y="231"/>
                    </a:cubicBezTo>
                    <a:lnTo>
                      <a:pt x="727" y="191"/>
                    </a:lnTo>
                    <a:close/>
                    <a:moveTo>
                      <a:pt x="653" y="52"/>
                    </a:moveTo>
                    <a:cubicBezTo>
                      <a:pt x="693" y="52"/>
                      <a:pt x="693" y="52"/>
                      <a:pt x="693" y="52"/>
                    </a:cubicBezTo>
                    <a:cubicBezTo>
                      <a:pt x="693" y="92"/>
                      <a:pt x="693" y="92"/>
                      <a:pt x="693" y="92"/>
                    </a:cubicBezTo>
                    <a:cubicBezTo>
                      <a:pt x="653" y="92"/>
                      <a:pt x="653" y="92"/>
                      <a:pt x="653" y="92"/>
                    </a:cubicBezTo>
                    <a:lnTo>
                      <a:pt x="653" y="52"/>
                    </a:lnTo>
                    <a:close/>
                    <a:moveTo>
                      <a:pt x="653" y="123"/>
                    </a:moveTo>
                    <a:cubicBezTo>
                      <a:pt x="693" y="123"/>
                      <a:pt x="693" y="123"/>
                      <a:pt x="693" y="123"/>
                    </a:cubicBezTo>
                    <a:cubicBezTo>
                      <a:pt x="693" y="163"/>
                      <a:pt x="693" y="163"/>
                      <a:pt x="693" y="163"/>
                    </a:cubicBezTo>
                    <a:cubicBezTo>
                      <a:pt x="653" y="163"/>
                      <a:pt x="653" y="163"/>
                      <a:pt x="653" y="163"/>
                    </a:cubicBezTo>
                    <a:lnTo>
                      <a:pt x="653" y="123"/>
                    </a:lnTo>
                    <a:close/>
                    <a:moveTo>
                      <a:pt x="653" y="191"/>
                    </a:moveTo>
                    <a:cubicBezTo>
                      <a:pt x="693" y="191"/>
                      <a:pt x="693" y="191"/>
                      <a:pt x="693" y="191"/>
                    </a:cubicBezTo>
                    <a:cubicBezTo>
                      <a:pt x="693" y="231"/>
                      <a:pt x="693" y="231"/>
                      <a:pt x="693" y="231"/>
                    </a:cubicBezTo>
                    <a:cubicBezTo>
                      <a:pt x="653" y="231"/>
                      <a:pt x="653" y="231"/>
                      <a:pt x="653" y="231"/>
                    </a:cubicBezTo>
                    <a:lnTo>
                      <a:pt x="653" y="191"/>
                    </a:lnTo>
                    <a:close/>
                    <a:moveTo>
                      <a:pt x="1345" y="2036"/>
                    </a:moveTo>
                    <a:cubicBezTo>
                      <a:pt x="1339" y="2029"/>
                      <a:pt x="1325" y="2023"/>
                      <a:pt x="1315" y="2023"/>
                    </a:cubicBezTo>
                    <a:cubicBezTo>
                      <a:pt x="878" y="2023"/>
                      <a:pt x="878" y="2023"/>
                      <a:pt x="878" y="2023"/>
                    </a:cubicBezTo>
                    <a:cubicBezTo>
                      <a:pt x="868" y="2023"/>
                      <a:pt x="855" y="2029"/>
                      <a:pt x="848" y="2036"/>
                    </a:cubicBezTo>
                    <a:cubicBezTo>
                      <a:pt x="761" y="2138"/>
                      <a:pt x="761" y="2138"/>
                      <a:pt x="761" y="2138"/>
                    </a:cubicBezTo>
                    <a:cubicBezTo>
                      <a:pt x="755" y="2146"/>
                      <a:pt x="749" y="2160"/>
                      <a:pt x="749" y="2170"/>
                    </a:cubicBezTo>
                    <a:cubicBezTo>
                      <a:pt x="749" y="2179"/>
                      <a:pt x="749" y="2179"/>
                      <a:pt x="749" y="2179"/>
                    </a:cubicBezTo>
                    <a:cubicBezTo>
                      <a:pt x="749" y="2189"/>
                      <a:pt x="757" y="2197"/>
                      <a:pt x="767" y="2197"/>
                    </a:cubicBezTo>
                    <a:cubicBezTo>
                      <a:pt x="1426" y="2197"/>
                      <a:pt x="1426" y="2197"/>
                      <a:pt x="1426" y="2197"/>
                    </a:cubicBezTo>
                    <a:cubicBezTo>
                      <a:pt x="1436" y="2197"/>
                      <a:pt x="1444" y="2189"/>
                      <a:pt x="1444" y="2179"/>
                    </a:cubicBezTo>
                    <a:cubicBezTo>
                      <a:pt x="1444" y="2170"/>
                      <a:pt x="1444" y="2170"/>
                      <a:pt x="1444" y="2170"/>
                    </a:cubicBezTo>
                    <a:cubicBezTo>
                      <a:pt x="1444" y="2160"/>
                      <a:pt x="1439" y="2146"/>
                      <a:pt x="1432" y="2138"/>
                    </a:cubicBezTo>
                    <a:lnTo>
                      <a:pt x="1345" y="2036"/>
                    </a:lnTo>
                    <a:close/>
                    <a:moveTo>
                      <a:pt x="2182" y="1590"/>
                    </a:moveTo>
                    <a:cubicBezTo>
                      <a:pt x="2095" y="1488"/>
                      <a:pt x="2095" y="1488"/>
                      <a:pt x="2095" y="1488"/>
                    </a:cubicBezTo>
                    <a:cubicBezTo>
                      <a:pt x="2088" y="1480"/>
                      <a:pt x="2075" y="1474"/>
                      <a:pt x="2065" y="1474"/>
                    </a:cubicBezTo>
                    <a:cubicBezTo>
                      <a:pt x="1627" y="1474"/>
                      <a:pt x="1627" y="1474"/>
                      <a:pt x="1627" y="1474"/>
                    </a:cubicBezTo>
                    <a:cubicBezTo>
                      <a:pt x="1617" y="1474"/>
                      <a:pt x="1604" y="1480"/>
                      <a:pt x="1597" y="1488"/>
                    </a:cubicBezTo>
                    <a:cubicBezTo>
                      <a:pt x="1510" y="1590"/>
                      <a:pt x="1510" y="1590"/>
                      <a:pt x="1510" y="1590"/>
                    </a:cubicBezTo>
                    <a:cubicBezTo>
                      <a:pt x="1504" y="1598"/>
                      <a:pt x="1499" y="1612"/>
                      <a:pt x="1499" y="1622"/>
                    </a:cubicBezTo>
                    <a:cubicBezTo>
                      <a:pt x="1499" y="1630"/>
                      <a:pt x="1499" y="1630"/>
                      <a:pt x="1499" y="1630"/>
                    </a:cubicBezTo>
                    <a:cubicBezTo>
                      <a:pt x="1499" y="1640"/>
                      <a:pt x="1507" y="1649"/>
                      <a:pt x="1517" y="1649"/>
                    </a:cubicBezTo>
                    <a:cubicBezTo>
                      <a:pt x="2175" y="1649"/>
                      <a:pt x="2175" y="1649"/>
                      <a:pt x="2175" y="1649"/>
                    </a:cubicBezTo>
                    <a:cubicBezTo>
                      <a:pt x="2185" y="1649"/>
                      <a:pt x="2193" y="1640"/>
                      <a:pt x="2193" y="1630"/>
                    </a:cubicBezTo>
                    <a:cubicBezTo>
                      <a:pt x="2193" y="1622"/>
                      <a:pt x="2193" y="1622"/>
                      <a:pt x="2193" y="1622"/>
                    </a:cubicBezTo>
                    <a:cubicBezTo>
                      <a:pt x="2193" y="1612"/>
                      <a:pt x="2188" y="1598"/>
                      <a:pt x="2182" y="1590"/>
                    </a:cubicBezTo>
                    <a:close/>
                    <a:moveTo>
                      <a:pt x="176" y="1449"/>
                    </a:moveTo>
                    <a:cubicBezTo>
                      <a:pt x="519" y="1449"/>
                      <a:pt x="519" y="1449"/>
                      <a:pt x="519" y="1449"/>
                    </a:cubicBezTo>
                    <a:cubicBezTo>
                      <a:pt x="559" y="1449"/>
                      <a:pt x="591" y="1417"/>
                      <a:pt x="591" y="1377"/>
                    </a:cubicBezTo>
                    <a:cubicBezTo>
                      <a:pt x="591" y="1322"/>
                      <a:pt x="591" y="1322"/>
                      <a:pt x="591" y="1322"/>
                    </a:cubicBezTo>
                    <a:cubicBezTo>
                      <a:pt x="920" y="1322"/>
                      <a:pt x="920" y="1322"/>
                      <a:pt x="920" y="1322"/>
                    </a:cubicBezTo>
                    <a:cubicBezTo>
                      <a:pt x="936" y="1388"/>
                      <a:pt x="990" y="1440"/>
                      <a:pt x="1057" y="1455"/>
                    </a:cubicBezTo>
                    <a:cubicBezTo>
                      <a:pt x="1057" y="1617"/>
                      <a:pt x="1057" y="1617"/>
                      <a:pt x="1057" y="1617"/>
                    </a:cubicBezTo>
                    <a:cubicBezTo>
                      <a:pt x="925" y="1617"/>
                      <a:pt x="925" y="1617"/>
                      <a:pt x="925" y="1617"/>
                    </a:cubicBezTo>
                    <a:cubicBezTo>
                      <a:pt x="885" y="1617"/>
                      <a:pt x="853" y="1650"/>
                      <a:pt x="853" y="1690"/>
                    </a:cubicBezTo>
                    <a:cubicBezTo>
                      <a:pt x="853" y="1925"/>
                      <a:pt x="853" y="1925"/>
                      <a:pt x="853" y="1925"/>
                    </a:cubicBezTo>
                    <a:cubicBezTo>
                      <a:pt x="853" y="1965"/>
                      <a:pt x="885" y="1997"/>
                      <a:pt x="925" y="1997"/>
                    </a:cubicBezTo>
                    <a:cubicBezTo>
                      <a:pt x="1268" y="1997"/>
                      <a:pt x="1268" y="1997"/>
                      <a:pt x="1268" y="1997"/>
                    </a:cubicBezTo>
                    <a:cubicBezTo>
                      <a:pt x="1308" y="1997"/>
                      <a:pt x="1341" y="1965"/>
                      <a:pt x="1341" y="1925"/>
                    </a:cubicBezTo>
                    <a:cubicBezTo>
                      <a:pt x="1341" y="1690"/>
                      <a:pt x="1341" y="1690"/>
                      <a:pt x="1341" y="1690"/>
                    </a:cubicBezTo>
                    <a:cubicBezTo>
                      <a:pt x="1341" y="1650"/>
                      <a:pt x="1308" y="1617"/>
                      <a:pt x="1268" y="1617"/>
                    </a:cubicBezTo>
                    <a:cubicBezTo>
                      <a:pt x="1137" y="1617"/>
                      <a:pt x="1137" y="1617"/>
                      <a:pt x="1137" y="1617"/>
                    </a:cubicBezTo>
                    <a:cubicBezTo>
                      <a:pt x="1137" y="1455"/>
                      <a:pt x="1137" y="1455"/>
                      <a:pt x="1137" y="1455"/>
                    </a:cubicBezTo>
                    <a:cubicBezTo>
                      <a:pt x="1204" y="1440"/>
                      <a:pt x="1257" y="1388"/>
                      <a:pt x="1273" y="1322"/>
                    </a:cubicBezTo>
                    <a:cubicBezTo>
                      <a:pt x="1602" y="1322"/>
                      <a:pt x="1602" y="1322"/>
                      <a:pt x="1602" y="1322"/>
                    </a:cubicBezTo>
                    <a:cubicBezTo>
                      <a:pt x="1602" y="1377"/>
                      <a:pt x="1602" y="1377"/>
                      <a:pt x="1602" y="1377"/>
                    </a:cubicBezTo>
                    <a:cubicBezTo>
                      <a:pt x="1602" y="1417"/>
                      <a:pt x="1634" y="1449"/>
                      <a:pt x="1675" y="1449"/>
                    </a:cubicBezTo>
                    <a:cubicBezTo>
                      <a:pt x="2018" y="1449"/>
                      <a:pt x="2018" y="1449"/>
                      <a:pt x="2018" y="1449"/>
                    </a:cubicBezTo>
                    <a:cubicBezTo>
                      <a:pt x="2058" y="1449"/>
                      <a:pt x="2090" y="1417"/>
                      <a:pt x="2090" y="1377"/>
                    </a:cubicBezTo>
                    <a:cubicBezTo>
                      <a:pt x="2090" y="1142"/>
                      <a:pt x="2090" y="1142"/>
                      <a:pt x="2090" y="1142"/>
                    </a:cubicBezTo>
                    <a:cubicBezTo>
                      <a:pt x="2090" y="1102"/>
                      <a:pt x="2058" y="1069"/>
                      <a:pt x="2018" y="1069"/>
                    </a:cubicBezTo>
                    <a:cubicBezTo>
                      <a:pt x="1675" y="1069"/>
                      <a:pt x="1675" y="1069"/>
                      <a:pt x="1675" y="1069"/>
                    </a:cubicBezTo>
                    <a:cubicBezTo>
                      <a:pt x="1634" y="1069"/>
                      <a:pt x="1602" y="1102"/>
                      <a:pt x="1602" y="1142"/>
                    </a:cubicBezTo>
                    <a:cubicBezTo>
                      <a:pt x="1602" y="1242"/>
                      <a:pt x="1602" y="1242"/>
                      <a:pt x="1602" y="1242"/>
                    </a:cubicBezTo>
                    <a:cubicBezTo>
                      <a:pt x="1275" y="1242"/>
                      <a:pt x="1275" y="1242"/>
                      <a:pt x="1275" y="1242"/>
                    </a:cubicBezTo>
                    <a:cubicBezTo>
                      <a:pt x="1262" y="1176"/>
                      <a:pt x="1214" y="1122"/>
                      <a:pt x="1150" y="1103"/>
                    </a:cubicBezTo>
                    <a:cubicBezTo>
                      <a:pt x="1150" y="908"/>
                      <a:pt x="1150" y="908"/>
                      <a:pt x="1150" y="908"/>
                    </a:cubicBezTo>
                    <a:cubicBezTo>
                      <a:pt x="1538" y="908"/>
                      <a:pt x="1538" y="908"/>
                      <a:pt x="1538" y="908"/>
                    </a:cubicBezTo>
                    <a:cubicBezTo>
                      <a:pt x="1574" y="908"/>
                      <a:pt x="1603" y="879"/>
                      <a:pt x="1603" y="843"/>
                    </a:cubicBezTo>
                    <a:cubicBezTo>
                      <a:pt x="1603" y="690"/>
                      <a:pt x="1603" y="690"/>
                      <a:pt x="1603" y="690"/>
                    </a:cubicBezTo>
                    <a:cubicBezTo>
                      <a:pt x="1603" y="654"/>
                      <a:pt x="1574" y="625"/>
                      <a:pt x="1538" y="625"/>
                    </a:cubicBezTo>
                    <a:cubicBezTo>
                      <a:pt x="655" y="625"/>
                      <a:pt x="655" y="625"/>
                      <a:pt x="655" y="625"/>
                    </a:cubicBezTo>
                    <a:cubicBezTo>
                      <a:pt x="619" y="625"/>
                      <a:pt x="590" y="654"/>
                      <a:pt x="590" y="690"/>
                    </a:cubicBezTo>
                    <a:cubicBezTo>
                      <a:pt x="590" y="843"/>
                      <a:pt x="590" y="843"/>
                      <a:pt x="590" y="843"/>
                    </a:cubicBezTo>
                    <a:cubicBezTo>
                      <a:pt x="590" y="879"/>
                      <a:pt x="619" y="908"/>
                      <a:pt x="655" y="908"/>
                    </a:cubicBezTo>
                    <a:cubicBezTo>
                      <a:pt x="1043" y="908"/>
                      <a:pt x="1043" y="908"/>
                      <a:pt x="1043" y="908"/>
                    </a:cubicBezTo>
                    <a:cubicBezTo>
                      <a:pt x="1043" y="1103"/>
                      <a:pt x="1043" y="1103"/>
                      <a:pt x="1043" y="1103"/>
                    </a:cubicBezTo>
                    <a:cubicBezTo>
                      <a:pt x="980" y="1122"/>
                      <a:pt x="931" y="1176"/>
                      <a:pt x="918" y="1242"/>
                    </a:cubicBezTo>
                    <a:cubicBezTo>
                      <a:pt x="591" y="1242"/>
                      <a:pt x="591" y="1242"/>
                      <a:pt x="591" y="1242"/>
                    </a:cubicBezTo>
                    <a:cubicBezTo>
                      <a:pt x="591" y="1142"/>
                      <a:pt x="591" y="1142"/>
                      <a:pt x="591" y="1142"/>
                    </a:cubicBezTo>
                    <a:cubicBezTo>
                      <a:pt x="591" y="1102"/>
                      <a:pt x="559" y="1069"/>
                      <a:pt x="519" y="1069"/>
                    </a:cubicBezTo>
                    <a:cubicBezTo>
                      <a:pt x="176" y="1069"/>
                      <a:pt x="176" y="1069"/>
                      <a:pt x="176" y="1069"/>
                    </a:cubicBezTo>
                    <a:cubicBezTo>
                      <a:pt x="136" y="1069"/>
                      <a:pt x="103" y="1102"/>
                      <a:pt x="103" y="1142"/>
                    </a:cubicBezTo>
                    <a:cubicBezTo>
                      <a:pt x="103" y="1377"/>
                      <a:pt x="103" y="1377"/>
                      <a:pt x="103" y="1377"/>
                    </a:cubicBezTo>
                    <a:cubicBezTo>
                      <a:pt x="103" y="1417"/>
                      <a:pt x="136" y="1449"/>
                      <a:pt x="176" y="1449"/>
                    </a:cubicBezTo>
                    <a:close/>
                    <a:moveTo>
                      <a:pt x="1644" y="1142"/>
                    </a:moveTo>
                    <a:cubicBezTo>
                      <a:pt x="1644" y="1125"/>
                      <a:pt x="1658" y="1111"/>
                      <a:pt x="1675" y="1111"/>
                    </a:cubicBezTo>
                    <a:cubicBezTo>
                      <a:pt x="2018" y="1111"/>
                      <a:pt x="2018" y="1111"/>
                      <a:pt x="2018" y="1111"/>
                    </a:cubicBezTo>
                    <a:cubicBezTo>
                      <a:pt x="2034" y="1111"/>
                      <a:pt x="2048" y="1125"/>
                      <a:pt x="2048" y="1142"/>
                    </a:cubicBezTo>
                    <a:cubicBezTo>
                      <a:pt x="2048" y="1377"/>
                      <a:pt x="2048" y="1377"/>
                      <a:pt x="2048" y="1377"/>
                    </a:cubicBezTo>
                    <a:cubicBezTo>
                      <a:pt x="2048" y="1393"/>
                      <a:pt x="2034" y="1407"/>
                      <a:pt x="2018" y="1407"/>
                    </a:cubicBezTo>
                    <a:cubicBezTo>
                      <a:pt x="1675" y="1407"/>
                      <a:pt x="1675" y="1407"/>
                      <a:pt x="1675" y="1407"/>
                    </a:cubicBezTo>
                    <a:cubicBezTo>
                      <a:pt x="1658" y="1407"/>
                      <a:pt x="1644" y="1393"/>
                      <a:pt x="1644" y="1377"/>
                    </a:cubicBezTo>
                    <a:lnTo>
                      <a:pt x="1644" y="1142"/>
                    </a:lnTo>
                    <a:close/>
                    <a:moveTo>
                      <a:pt x="1464" y="715"/>
                    </a:moveTo>
                    <a:cubicBezTo>
                      <a:pt x="1492" y="715"/>
                      <a:pt x="1515" y="738"/>
                      <a:pt x="1515" y="766"/>
                    </a:cubicBezTo>
                    <a:cubicBezTo>
                      <a:pt x="1515" y="795"/>
                      <a:pt x="1492" y="818"/>
                      <a:pt x="1464" y="818"/>
                    </a:cubicBezTo>
                    <a:cubicBezTo>
                      <a:pt x="1436" y="818"/>
                      <a:pt x="1413" y="795"/>
                      <a:pt x="1413" y="766"/>
                    </a:cubicBezTo>
                    <a:cubicBezTo>
                      <a:pt x="1413" y="738"/>
                      <a:pt x="1436" y="715"/>
                      <a:pt x="1464" y="715"/>
                    </a:cubicBezTo>
                    <a:close/>
                    <a:moveTo>
                      <a:pt x="1268" y="1660"/>
                    </a:moveTo>
                    <a:cubicBezTo>
                      <a:pt x="1285" y="1660"/>
                      <a:pt x="1298" y="1673"/>
                      <a:pt x="1298" y="1690"/>
                    </a:cubicBezTo>
                    <a:cubicBezTo>
                      <a:pt x="1298" y="1925"/>
                      <a:pt x="1298" y="1925"/>
                      <a:pt x="1298" y="1925"/>
                    </a:cubicBezTo>
                    <a:cubicBezTo>
                      <a:pt x="1298" y="1942"/>
                      <a:pt x="1285" y="1955"/>
                      <a:pt x="1268" y="1955"/>
                    </a:cubicBezTo>
                    <a:cubicBezTo>
                      <a:pt x="925" y="1955"/>
                      <a:pt x="925" y="1955"/>
                      <a:pt x="925" y="1955"/>
                    </a:cubicBezTo>
                    <a:cubicBezTo>
                      <a:pt x="908" y="1955"/>
                      <a:pt x="895" y="1942"/>
                      <a:pt x="895" y="1925"/>
                    </a:cubicBezTo>
                    <a:cubicBezTo>
                      <a:pt x="895" y="1690"/>
                      <a:pt x="895" y="1690"/>
                      <a:pt x="895" y="1690"/>
                    </a:cubicBezTo>
                    <a:cubicBezTo>
                      <a:pt x="895" y="1673"/>
                      <a:pt x="908" y="1660"/>
                      <a:pt x="925" y="1660"/>
                    </a:cubicBezTo>
                    <a:lnTo>
                      <a:pt x="1268" y="1660"/>
                    </a:lnTo>
                    <a:close/>
                    <a:moveTo>
                      <a:pt x="1100" y="677"/>
                    </a:moveTo>
                    <a:cubicBezTo>
                      <a:pt x="1140" y="677"/>
                      <a:pt x="1140" y="677"/>
                      <a:pt x="1140" y="677"/>
                    </a:cubicBezTo>
                    <a:cubicBezTo>
                      <a:pt x="1140" y="717"/>
                      <a:pt x="1140" y="717"/>
                      <a:pt x="1140" y="717"/>
                    </a:cubicBezTo>
                    <a:cubicBezTo>
                      <a:pt x="1100" y="717"/>
                      <a:pt x="1100" y="717"/>
                      <a:pt x="1100" y="717"/>
                    </a:cubicBezTo>
                    <a:lnTo>
                      <a:pt x="1100" y="677"/>
                    </a:lnTo>
                    <a:close/>
                    <a:moveTo>
                      <a:pt x="1100" y="748"/>
                    </a:moveTo>
                    <a:cubicBezTo>
                      <a:pt x="1140" y="748"/>
                      <a:pt x="1140" y="748"/>
                      <a:pt x="1140" y="748"/>
                    </a:cubicBezTo>
                    <a:cubicBezTo>
                      <a:pt x="1140" y="788"/>
                      <a:pt x="1140" y="788"/>
                      <a:pt x="1140" y="788"/>
                    </a:cubicBezTo>
                    <a:cubicBezTo>
                      <a:pt x="1100" y="788"/>
                      <a:pt x="1100" y="788"/>
                      <a:pt x="1100" y="788"/>
                    </a:cubicBezTo>
                    <a:lnTo>
                      <a:pt x="1100" y="748"/>
                    </a:lnTo>
                    <a:close/>
                    <a:moveTo>
                      <a:pt x="1100" y="816"/>
                    </a:moveTo>
                    <a:cubicBezTo>
                      <a:pt x="1140" y="816"/>
                      <a:pt x="1140" y="816"/>
                      <a:pt x="1140" y="816"/>
                    </a:cubicBezTo>
                    <a:cubicBezTo>
                      <a:pt x="1140" y="856"/>
                      <a:pt x="1140" y="856"/>
                      <a:pt x="1140" y="856"/>
                    </a:cubicBezTo>
                    <a:cubicBezTo>
                      <a:pt x="1100" y="856"/>
                      <a:pt x="1100" y="856"/>
                      <a:pt x="1100" y="856"/>
                    </a:cubicBezTo>
                    <a:lnTo>
                      <a:pt x="1100" y="816"/>
                    </a:lnTo>
                    <a:close/>
                    <a:moveTo>
                      <a:pt x="1025" y="677"/>
                    </a:moveTo>
                    <a:cubicBezTo>
                      <a:pt x="1066" y="677"/>
                      <a:pt x="1066" y="677"/>
                      <a:pt x="1066" y="677"/>
                    </a:cubicBezTo>
                    <a:cubicBezTo>
                      <a:pt x="1066" y="717"/>
                      <a:pt x="1066" y="717"/>
                      <a:pt x="1066" y="717"/>
                    </a:cubicBezTo>
                    <a:cubicBezTo>
                      <a:pt x="1025" y="717"/>
                      <a:pt x="1025" y="717"/>
                      <a:pt x="1025" y="717"/>
                    </a:cubicBezTo>
                    <a:lnTo>
                      <a:pt x="1025" y="677"/>
                    </a:lnTo>
                    <a:close/>
                    <a:moveTo>
                      <a:pt x="1025" y="748"/>
                    </a:moveTo>
                    <a:cubicBezTo>
                      <a:pt x="1066" y="748"/>
                      <a:pt x="1066" y="748"/>
                      <a:pt x="1066" y="748"/>
                    </a:cubicBezTo>
                    <a:cubicBezTo>
                      <a:pt x="1066" y="788"/>
                      <a:pt x="1066" y="788"/>
                      <a:pt x="1066" y="788"/>
                    </a:cubicBezTo>
                    <a:cubicBezTo>
                      <a:pt x="1025" y="788"/>
                      <a:pt x="1025" y="788"/>
                      <a:pt x="1025" y="788"/>
                    </a:cubicBezTo>
                    <a:lnTo>
                      <a:pt x="1025" y="748"/>
                    </a:lnTo>
                    <a:close/>
                    <a:moveTo>
                      <a:pt x="693" y="856"/>
                    </a:moveTo>
                    <a:cubicBezTo>
                      <a:pt x="653" y="856"/>
                      <a:pt x="653" y="856"/>
                      <a:pt x="653" y="856"/>
                    </a:cubicBezTo>
                    <a:cubicBezTo>
                      <a:pt x="653" y="816"/>
                      <a:pt x="653" y="816"/>
                      <a:pt x="653" y="816"/>
                    </a:cubicBezTo>
                    <a:cubicBezTo>
                      <a:pt x="693" y="816"/>
                      <a:pt x="693" y="816"/>
                      <a:pt x="693" y="816"/>
                    </a:cubicBezTo>
                    <a:lnTo>
                      <a:pt x="693" y="856"/>
                    </a:lnTo>
                    <a:close/>
                    <a:moveTo>
                      <a:pt x="693" y="788"/>
                    </a:moveTo>
                    <a:cubicBezTo>
                      <a:pt x="653" y="788"/>
                      <a:pt x="653" y="788"/>
                      <a:pt x="653" y="788"/>
                    </a:cubicBezTo>
                    <a:cubicBezTo>
                      <a:pt x="653" y="748"/>
                      <a:pt x="653" y="748"/>
                      <a:pt x="653" y="748"/>
                    </a:cubicBezTo>
                    <a:cubicBezTo>
                      <a:pt x="693" y="748"/>
                      <a:pt x="693" y="748"/>
                      <a:pt x="693" y="748"/>
                    </a:cubicBezTo>
                    <a:lnTo>
                      <a:pt x="693" y="788"/>
                    </a:lnTo>
                    <a:close/>
                    <a:moveTo>
                      <a:pt x="693" y="717"/>
                    </a:moveTo>
                    <a:cubicBezTo>
                      <a:pt x="653" y="717"/>
                      <a:pt x="653" y="717"/>
                      <a:pt x="653" y="717"/>
                    </a:cubicBezTo>
                    <a:cubicBezTo>
                      <a:pt x="653" y="677"/>
                      <a:pt x="653" y="677"/>
                      <a:pt x="653" y="677"/>
                    </a:cubicBezTo>
                    <a:cubicBezTo>
                      <a:pt x="693" y="677"/>
                      <a:pt x="693" y="677"/>
                      <a:pt x="693" y="677"/>
                    </a:cubicBezTo>
                    <a:lnTo>
                      <a:pt x="693" y="717"/>
                    </a:lnTo>
                    <a:close/>
                    <a:moveTo>
                      <a:pt x="768" y="856"/>
                    </a:moveTo>
                    <a:cubicBezTo>
                      <a:pt x="727" y="856"/>
                      <a:pt x="727" y="856"/>
                      <a:pt x="727" y="856"/>
                    </a:cubicBezTo>
                    <a:cubicBezTo>
                      <a:pt x="727" y="816"/>
                      <a:pt x="727" y="816"/>
                      <a:pt x="727" y="816"/>
                    </a:cubicBezTo>
                    <a:cubicBezTo>
                      <a:pt x="768" y="816"/>
                      <a:pt x="768" y="816"/>
                      <a:pt x="768" y="816"/>
                    </a:cubicBezTo>
                    <a:lnTo>
                      <a:pt x="768" y="856"/>
                    </a:lnTo>
                    <a:close/>
                    <a:moveTo>
                      <a:pt x="768" y="788"/>
                    </a:moveTo>
                    <a:cubicBezTo>
                      <a:pt x="727" y="788"/>
                      <a:pt x="727" y="788"/>
                      <a:pt x="727" y="788"/>
                    </a:cubicBezTo>
                    <a:cubicBezTo>
                      <a:pt x="727" y="748"/>
                      <a:pt x="727" y="748"/>
                      <a:pt x="727" y="748"/>
                    </a:cubicBezTo>
                    <a:cubicBezTo>
                      <a:pt x="768" y="748"/>
                      <a:pt x="768" y="748"/>
                      <a:pt x="768" y="748"/>
                    </a:cubicBezTo>
                    <a:lnTo>
                      <a:pt x="768" y="788"/>
                    </a:lnTo>
                    <a:close/>
                    <a:moveTo>
                      <a:pt x="768" y="717"/>
                    </a:moveTo>
                    <a:cubicBezTo>
                      <a:pt x="727" y="717"/>
                      <a:pt x="727" y="717"/>
                      <a:pt x="727" y="717"/>
                    </a:cubicBezTo>
                    <a:cubicBezTo>
                      <a:pt x="727" y="677"/>
                      <a:pt x="727" y="677"/>
                      <a:pt x="727" y="677"/>
                    </a:cubicBezTo>
                    <a:cubicBezTo>
                      <a:pt x="768" y="677"/>
                      <a:pt x="768" y="677"/>
                      <a:pt x="768" y="677"/>
                    </a:cubicBezTo>
                    <a:lnTo>
                      <a:pt x="768" y="717"/>
                    </a:lnTo>
                    <a:close/>
                    <a:moveTo>
                      <a:pt x="842" y="856"/>
                    </a:moveTo>
                    <a:cubicBezTo>
                      <a:pt x="802" y="856"/>
                      <a:pt x="802" y="856"/>
                      <a:pt x="802" y="856"/>
                    </a:cubicBezTo>
                    <a:cubicBezTo>
                      <a:pt x="802" y="816"/>
                      <a:pt x="802" y="816"/>
                      <a:pt x="802" y="816"/>
                    </a:cubicBezTo>
                    <a:cubicBezTo>
                      <a:pt x="842" y="816"/>
                      <a:pt x="842" y="816"/>
                      <a:pt x="842" y="816"/>
                    </a:cubicBezTo>
                    <a:lnTo>
                      <a:pt x="842" y="856"/>
                    </a:lnTo>
                    <a:close/>
                    <a:moveTo>
                      <a:pt x="842" y="788"/>
                    </a:moveTo>
                    <a:cubicBezTo>
                      <a:pt x="802" y="788"/>
                      <a:pt x="802" y="788"/>
                      <a:pt x="802" y="788"/>
                    </a:cubicBezTo>
                    <a:cubicBezTo>
                      <a:pt x="802" y="748"/>
                      <a:pt x="802" y="748"/>
                      <a:pt x="802" y="748"/>
                    </a:cubicBezTo>
                    <a:cubicBezTo>
                      <a:pt x="842" y="748"/>
                      <a:pt x="842" y="748"/>
                      <a:pt x="842" y="748"/>
                    </a:cubicBezTo>
                    <a:lnTo>
                      <a:pt x="842" y="788"/>
                    </a:lnTo>
                    <a:close/>
                    <a:moveTo>
                      <a:pt x="842" y="717"/>
                    </a:moveTo>
                    <a:cubicBezTo>
                      <a:pt x="802" y="717"/>
                      <a:pt x="802" y="717"/>
                      <a:pt x="802" y="717"/>
                    </a:cubicBezTo>
                    <a:cubicBezTo>
                      <a:pt x="802" y="677"/>
                      <a:pt x="802" y="677"/>
                      <a:pt x="802" y="677"/>
                    </a:cubicBezTo>
                    <a:cubicBezTo>
                      <a:pt x="842" y="677"/>
                      <a:pt x="842" y="677"/>
                      <a:pt x="842" y="677"/>
                    </a:cubicBezTo>
                    <a:lnTo>
                      <a:pt x="842" y="717"/>
                    </a:lnTo>
                    <a:close/>
                    <a:moveTo>
                      <a:pt x="917" y="856"/>
                    </a:moveTo>
                    <a:cubicBezTo>
                      <a:pt x="877" y="856"/>
                      <a:pt x="877" y="856"/>
                      <a:pt x="877" y="856"/>
                    </a:cubicBezTo>
                    <a:cubicBezTo>
                      <a:pt x="877" y="816"/>
                      <a:pt x="877" y="816"/>
                      <a:pt x="877" y="816"/>
                    </a:cubicBezTo>
                    <a:cubicBezTo>
                      <a:pt x="917" y="816"/>
                      <a:pt x="917" y="816"/>
                      <a:pt x="917" y="816"/>
                    </a:cubicBezTo>
                    <a:lnTo>
                      <a:pt x="917" y="856"/>
                    </a:lnTo>
                    <a:close/>
                    <a:moveTo>
                      <a:pt x="917" y="788"/>
                    </a:moveTo>
                    <a:cubicBezTo>
                      <a:pt x="877" y="788"/>
                      <a:pt x="877" y="788"/>
                      <a:pt x="877" y="788"/>
                    </a:cubicBezTo>
                    <a:cubicBezTo>
                      <a:pt x="877" y="748"/>
                      <a:pt x="877" y="748"/>
                      <a:pt x="877" y="748"/>
                    </a:cubicBezTo>
                    <a:cubicBezTo>
                      <a:pt x="917" y="748"/>
                      <a:pt x="917" y="748"/>
                      <a:pt x="917" y="748"/>
                    </a:cubicBezTo>
                    <a:lnTo>
                      <a:pt x="917" y="788"/>
                    </a:lnTo>
                    <a:close/>
                    <a:moveTo>
                      <a:pt x="917" y="717"/>
                    </a:moveTo>
                    <a:cubicBezTo>
                      <a:pt x="877" y="717"/>
                      <a:pt x="877" y="717"/>
                      <a:pt x="877" y="717"/>
                    </a:cubicBezTo>
                    <a:cubicBezTo>
                      <a:pt x="877" y="677"/>
                      <a:pt x="877" y="677"/>
                      <a:pt x="877" y="677"/>
                    </a:cubicBezTo>
                    <a:cubicBezTo>
                      <a:pt x="917" y="677"/>
                      <a:pt x="917" y="677"/>
                      <a:pt x="917" y="677"/>
                    </a:cubicBezTo>
                    <a:lnTo>
                      <a:pt x="917" y="717"/>
                    </a:lnTo>
                    <a:close/>
                    <a:moveTo>
                      <a:pt x="992" y="856"/>
                    </a:moveTo>
                    <a:cubicBezTo>
                      <a:pt x="951" y="856"/>
                      <a:pt x="951" y="856"/>
                      <a:pt x="951" y="856"/>
                    </a:cubicBezTo>
                    <a:cubicBezTo>
                      <a:pt x="951" y="816"/>
                      <a:pt x="951" y="816"/>
                      <a:pt x="951" y="816"/>
                    </a:cubicBezTo>
                    <a:cubicBezTo>
                      <a:pt x="992" y="816"/>
                      <a:pt x="992" y="816"/>
                      <a:pt x="992" y="816"/>
                    </a:cubicBezTo>
                    <a:lnTo>
                      <a:pt x="992" y="856"/>
                    </a:lnTo>
                    <a:close/>
                    <a:moveTo>
                      <a:pt x="992" y="788"/>
                    </a:moveTo>
                    <a:cubicBezTo>
                      <a:pt x="951" y="788"/>
                      <a:pt x="951" y="788"/>
                      <a:pt x="951" y="788"/>
                    </a:cubicBezTo>
                    <a:cubicBezTo>
                      <a:pt x="951" y="748"/>
                      <a:pt x="951" y="748"/>
                      <a:pt x="951" y="748"/>
                    </a:cubicBezTo>
                    <a:cubicBezTo>
                      <a:pt x="992" y="748"/>
                      <a:pt x="992" y="748"/>
                      <a:pt x="992" y="748"/>
                    </a:cubicBezTo>
                    <a:lnTo>
                      <a:pt x="992" y="788"/>
                    </a:lnTo>
                    <a:close/>
                    <a:moveTo>
                      <a:pt x="992" y="717"/>
                    </a:moveTo>
                    <a:cubicBezTo>
                      <a:pt x="951" y="717"/>
                      <a:pt x="951" y="717"/>
                      <a:pt x="951" y="717"/>
                    </a:cubicBezTo>
                    <a:cubicBezTo>
                      <a:pt x="951" y="677"/>
                      <a:pt x="951" y="677"/>
                      <a:pt x="951" y="677"/>
                    </a:cubicBezTo>
                    <a:cubicBezTo>
                      <a:pt x="992" y="677"/>
                      <a:pt x="992" y="677"/>
                      <a:pt x="992" y="677"/>
                    </a:cubicBezTo>
                    <a:lnTo>
                      <a:pt x="992" y="717"/>
                    </a:lnTo>
                    <a:close/>
                    <a:moveTo>
                      <a:pt x="1025" y="856"/>
                    </a:moveTo>
                    <a:cubicBezTo>
                      <a:pt x="1025" y="816"/>
                      <a:pt x="1025" y="816"/>
                      <a:pt x="1025" y="816"/>
                    </a:cubicBezTo>
                    <a:cubicBezTo>
                      <a:pt x="1066" y="816"/>
                      <a:pt x="1066" y="816"/>
                      <a:pt x="1066" y="816"/>
                    </a:cubicBezTo>
                    <a:cubicBezTo>
                      <a:pt x="1066" y="856"/>
                      <a:pt x="1066" y="856"/>
                      <a:pt x="1066" y="856"/>
                    </a:cubicBezTo>
                    <a:lnTo>
                      <a:pt x="1025" y="856"/>
                    </a:lnTo>
                    <a:close/>
                    <a:moveTo>
                      <a:pt x="145" y="1142"/>
                    </a:moveTo>
                    <a:cubicBezTo>
                      <a:pt x="145" y="1125"/>
                      <a:pt x="159" y="1111"/>
                      <a:pt x="176" y="1111"/>
                    </a:cubicBezTo>
                    <a:cubicBezTo>
                      <a:pt x="519" y="1111"/>
                      <a:pt x="519" y="1111"/>
                      <a:pt x="519" y="1111"/>
                    </a:cubicBezTo>
                    <a:cubicBezTo>
                      <a:pt x="535" y="1111"/>
                      <a:pt x="549" y="1125"/>
                      <a:pt x="549" y="1142"/>
                    </a:cubicBezTo>
                    <a:cubicBezTo>
                      <a:pt x="549" y="1377"/>
                      <a:pt x="549" y="1377"/>
                      <a:pt x="549" y="1377"/>
                    </a:cubicBezTo>
                    <a:cubicBezTo>
                      <a:pt x="549" y="1393"/>
                      <a:pt x="535" y="1407"/>
                      <a:pt x="519" y="1407"/>
                    </a:cubicBezTo>
                    <a:cubicBezTo>
                      <a:pt x="176" y="1407"/>
                      <a:pt x="176" y="1407"/>
                      <a:pt x="176" y="1407"/>
                    </a:cubicBezTo>
                    <a:cubicBezTo>
                      <a:pt x="159" y="1407"/>
                      <a:pt x="145" y="1393"/>
                      <a:pt x="145" y="1377"/>
                    </a:cubicBezTo>
                    <a:lnTo>
                      <a:pt x="145" y="1142"/>
                    </a:lnTo>
                    <a:close/>
                    <a:moveTo>
                      <a:pt x="596" y="1488"/>
                    </a:moveTo>
                    <a:cubicBezTo>
                      <a:pt x="589" y="1480"/>
                      <a:pt x="576" y="1474"/>
                      <a:pt x="566" y="1474"/>
                    </a:cubicBezTo>
                    <a:cubicBezTo>
                      <a:pt x="128" y="1474"/>
                      <a:pt x="128" y="1474"/>
                      <a:pt x="128" y="1474"/>
                    </a:cubicBezTo>
                    <a:cubicBezTo>
                      <a:pt x="118" y="1474"/>
                      <a:pt x="105" y="1480"/>
                      <a:pt x="99" y="1488"/>
                    </a:cubicBezTo>
                    <a:cubicBezTo>
                      <a:pt x="12" y="1590"/>
                      <a:pt x="12" y="1590"/>
                      <a:pt x="12" y="1590"/>
                    </a:cubicBezTo>
                    <a:cubicBezTo>
                      <a:pt x="5" y="1598"/>
                      <a:pt x="0" y="1612"/>
                      <a:pt x="0" y="1622"/>
                    </a:cubicBezTo>
                    <a:cubicBezTo>
                      <a:pt x="0" y="1630"/>
                      <a:pt x="0" y="1630"/>
                      <a:pt x="0" y="1630"/>
                    </a:cubicBezTo>
                    <a:cubicBezTo>
                      <a:pt x="0" y="1640"/>
                      <a:pt x="8" y="1649"/>
                      <a:pt x="18" y="1649"/>
                    </a:cubicBezTo>
                    <a:cubicBezTo>
                      <a:pt x="676" y="1649"/>
                      <a:pt x="676" y="1649"/>
                      <a:pt x="676" y="1649"/>
                    </a:cubicBezTo>
                    <a:cubicBezTo>
                      <a:pt x="686" y="1649"/>
                      <a:pt x="694" y="1640"/>
                      <a:pt x="694" y="1630"/>
                    </a:cubicBezTo>
                    <a:cubicBezTo>
                      <a:pt x="694" y="1622"/>
                      <a:pt x="694" y="1622"/>
                      <a:pt x="694" y="1622"/>
                    </a:cubicBezTo>
                    <a:cubicBezTo>
                      <a:pt x="694" y="1612"/>
                      <a:pt x="689" y="1598"/>
                      <a:pt x="683" y="1590"/>
                    </a:cubicBezTo>
                    <a:lnTo>
                      <a:pt x="596" y="1488"/>
                    </a:lnTo>
                    <a:close/>
                  </a:path>
                </a:pathLst>
              </a:custGeom>
              <a:grpFill/>
              <a:ln>
                <a:noFill/>
              </a:ln>
            </p:spPr>
            <p:txBody>
              <a:bodyPr vert="horz" wrap="square" lIns="93223" tIns="46611" rIns="93223" bIns="46611" numCol="1" anchor="t" anchorCtr="0" compatLnSpc="1">
                <a:prstTxWarp prst="textNoShape">
                  <a:avLst/>
                </a:prstTxWarp>
              </a:bodyPr>
              <a:lstStyle/>
              <a:p>
                <a:pPr defTabSz="931494" fontAlgn="base">
                  <a:spcBef>
                    <a:spcPct val="0"/>
                  </a:spcBef>
                  <a:spcAft>
                    <a:spcPct val="0"/>
                  </a:spcAft>
                </a:pPr>
                <a:endParaRPr lang="en-US" sz="1632">
                  <a:solidFill>
                    <a:srgbClr val="505050"/>
                  </a:solidFill>
                  <a:ea typeface="MS PGothic" panose="020B0600070205080204" pitchFamily="34" charset="-128"/>
                </a:endParaRPr>
              </a:p>
            </p:txBody>
          </p:sp>
          <p:sp>
            <p:nvSpPr>
              <p:cNvPr id="64" name="Freeform 86"/>
              <p:cNvSpPr>
                <a:spLocks noEditPoints="1"/>
              </p:cNvSpPr>
              <p:nvPr/>
            </p:nvSpPr>
            <p:spPr bwMode="black">
              <a:xfrm>
                <a:off x="3422650" y="3873500"/>
                <a:ext cx="168275" cy="142875"/>
              </a:xfrm>
              <a:custGeom>
                <a:avLst/>
                <a:gdLst>
                  <a:gd name="T0" fmla="*/ 682 w 694"/>
                  <a:gd name="T1" fmla="*/ 58 h 588"/>
                  <a:gd name="T2" fmla="*/ 694 w 694"/>
                  <a:gd name="T3" fmla="*/ 26 h 588"/>
                  <a:gd name="T4" fmla="*/ 694 w 694"/>
                  <a:gd name="T5" fmla="*/ 18 h 588"/>
                  <a:gd name="T6" fmla="*/ 676 w 694"/>
                  <a:gd name="T7" fmla="*/ 0 h 588"/>
                  <a:gd name="T8" fmla="*/ 18 w 694"/>
                  <a:gd name="T9" fmla="*/ 0 h 588"/>
                  <a:gd name="T10" fmla="*/ 0 w 694"/>
                  <a:gd name="T11" fmla="*/ 18 h 588"/>
                  <a:gd name="T12" fmla="*/ 0 w 694"/>
                  <a:gd name="T13" fmla="*/ 26 h 588"/>
                  <a:gd name="T14" fmla="*/ 11 w 694"/>
                  <a:gd name="T15" fmla="*/ 58 h 588"/>
                  <a:gd name="T16" fmla="*/ 98 w 694"/>
                  <a:gd name="T17" fmla="*/ 160 h 588"/>
                  <a:gd name="T18" fmla="*/ 128 w 694"/>
                  <a:gd name="T19" fmla="*/ 174 h 588"/>
                  <a:gd name="T20" fmla="*/ 565 w 694"/>
                  <a:gd name="T21" fmla="*/ 174 h 588"/>
                  <a:gd name="T22" fmla="*/ 595 w 694"/>
                  <a:gd name="T23" fmla="*/ 160 h 588"/>
                  <a:gd name="T24" fmla="*/ 682 w 694"/>
                  <a:gd name="T25" fmla="*/ 58 h 588"/>
                  <a:gd name="T26" fmla="*/ 387 w 694"/>
                  <a:gd name="T27" fmla="*/ 588 h 588"/>
                  <a:gd name="T28" fmla="*/ 387 w 694"/>
                  <a:gd name="T29" fmla="*/ 579 h 588"/>
                  <a:gd name="T30" fmla="*/ 518 w 694"/>
                  <a:gd name="T31" fmla="*/ 579 h 588"/>
                  <a:gd name="T32" fmla="*/ 591 w 694"/>
                  <a:gd name="T33" fmla="*/ 507 h 588"/>
                  <a:gd name="T34" fmla="*/ 591 w 694"/>
                  <a:gd name="T35" fmla="*/ 272 h 588"/>
                  <a:gd name="T36" fmla="*/ 518 w 694"/>
                  <a:gd name="T37" fmla="*/ 199 h 588"/>
                  <a:gd name="T38" fmla="*/ 175 w 694"/>
                  <a:gd name="T39" fmla="*/ 199 h 588"/>
                  <a:gd name="T40" fmla="*/ 103 w 694"/>
                  <a:gd name="T41" fmla="*/ 272 h 588"/>
                  <a:gd name="T42" fmla="*/ 103 w 694"/>
                  <a:gd name="T43" fmla="*/ 507 h 588"/>
                  <a:gd name="T44" fmla="*/ 175 w 694"/>
                  <a:gd name="T45" fmla="*/ 579 h 588"/>
                  <a:gd name="T46" fmla="*/ 307 w 694"/>
                  <a:gd name="T47" fmla="*/ 579 h 588"/>
                  <a:gd name="T48" fmla="*/ 307 w 694"/>
                  <a:gd name="T49" fmla="*/ 588 h 588"/>
                  <a:gd name="T50" fmla="*/ 387 w 694"/>
                  <a:gd name="T51" fmla="*/ 588 h 588"/>
                  <a:gd name="T52" fmla="*/ 175 w 694"/>
                  <a:gd name="T53" fmla="*/ 537 h 588"/>
                  <a:gd name="T54" fmla="*/ 145 w 694"/>
                  <a:gd name="T55" fmla="*/ 507 h 588"/>
                  <a:gd name="T56" fmla="*/ 145 w 694"/>
                  <a:gd name="T57" fmla="*/ 272 h 588"/>
                  <a:gd name="T58" fmla="*/ 175 w 694"/>
                  <a:gd name="T59" fmla="*/ 242 h 588"/>
                  <a:gd name="T60" fmla="*/ 518 w 694"/>
                  <a:gd name="T61" fmla="*/ 242 h 588"/>
                  <a:gd name="T62" fmla="*/ 549 w 694"/>
                  <a:gd name="T63" fmla="*/ 272 h 588"/>
                  <a:gd name="T64" fmla="*/ 549 w 694"/>
                  <a:gd name="T65" fmla="*/ 507 h 588"/>
                  <a:gd name="T66" fmla="*/ 518 w 694"/>
                  <a:gd name="T67" fmla="*/ 537 h 588"/>
                  <a:gd name="T68" fmla="*/ 175 w 694"/>
                  <a:gd name="T69" fmla="*/ 53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4" h="588">
                    <a:moveTo>
                      <a:pt x="682" y="58"/>
                    </a:moveTo>
                    <a:cubicBezTo>
                      <a:pt x="689" y="51"/>
                      <a:pt x="694" y="36"/>
                      <a:pt x="694" y="26"/>
                    </a:cubicBezTo>
                    <a:cubicBezTo>
                      <a:pt x="694" y="18"/>
                      <a:pt x="694" y="18"/>
                      <a:pt x="694" y="18"/>
                    </a:cubicBezTo>
                    <a:cubicBezTo>
                      <a:pt x="694" y="8"/>
                      <a:pt x="686" y="0"/>
                      <a:pt x="676" y="0"/>
                    </a:cubicBezTo>
                    <a:cubicBezTo>
                      <a:pt x="18" y="0"/>
                      <a:pt x="18" y="0"/>
                      <a:pt x="18" y="0"/>
                    </a:cubicBezTo>
                    <a:cubicBezTo>
                      <a:pt x="8" y="0"/>
                      <a:pt x="0" y="8"/>
                      <a:pt x="0" y="18"/>
                    </a:cubicBezTo>
                    <a:cubicBezTo>
                      <a:pt x="0" y="26"/>
                      <a:pt x="0" y="26"/>
                      <a:pt x="0" y="26"/>
                    </a:cubicBezTo>
                    <a:cubicBezTo>
                      <a:pt x="0" y="36"/>
                      <a:pt x="5" y="51"/>
                      <a:pt x="11" y="58"/>
                    </a:cubicBezTo>
                    <a:cubicBezTo>
                      <a:pt x="98" y="160"/>
                      <a:pt x="98" y="160"/>
                      <a:pt x="98" y="160"/>
                    </a:cubicBezTo>
                    <a:cubicBezTo>
                      <a:pt x="105" y="168"/>
                      <a:pt x="118" y="174"/>
                      <a:pt x="128" y="174"/>
                    </a:cubicBezTo>
                    <a:cubicBezTo>
                      <a:pt x="565" y="174"/>
                      <a:pt x="565" y="174"/>
                      <a:pt x="565" y="174"/>
                    </a:cubicBezTo>
                    <a:cubicBezTo>
                      <a:pt x="575" y="174"/>
                      <a:pt x="589" y="168"/>
                      <a:pt x="595" y="160"/>
                    </a:cubicBezTo>
                    <a:lnTo>
                      <a:pt x="682" y="58"/>
                    </a:lnTo>
                    <a:close/>
                    <a:moveTo>
                      <a:pt x="387" y="588"/>
                    </a:moveTo>
                    <a:cubicBezTo>
                      <a:pt x="387" y="582"/>
                      <a:pt x="387" y="579"/>
                      <a:pt x="387" y="579"/>
                    </a:cubicBezTo>
                    <a:cubicBezTo>
                      <a:pt x="518" y="579"/>
                      <a:pt x="518" y="579"/>
                      <a:pt x="518" y="579"/>
                    </a:cubicBezTo>
                    <a:cubicBezTo>
                      <a:pt x="558" y="579"/>
                      <a:pt x="591" y="547"/>
                      <a:pt x="591" y="507"/>
                    </a:cubicBezTo>
                    <a:cubicBezTo>
                      <a:pt x="591" y="272"/>
                      <a:pt x="591" y="272"/>
                      <a:pt x="591" y="272"/>
                    </a:cubicBezTo>
                    <a:cubicBezTo>
                      <a:pt x="591" y="232"/>
                      <a:pt x="558" y="199"/>
                      <a:pt x="518" y="199"/>
                    </a:cubicBezTo>
                    <a:cubicBezTo>
                      <a:pt x="175" y="199"/>
                      <a:pt x="175" y="199"/>
                      <a:pt x="175" y="199"/>
                    </a:cubicBezTo>
                    <a:cubicBezTo>
                      <a:pt x="135" y="199"/>
                      <a:pt x="103" y="232"/>
                      <a:pt x="103" y="272"/>
                    </a:cubicBezTo>
                    <a:cubicBezTo>
                      <a:pt x="103" y="507"/>
                      <a:pt x="103" y="507"/>
                      <a:pt x="103" y="507"/>
                    </a:cubicBezTo>
                    <a:cubicBezTo>
                      <a:pt x="103" y="547"/>
                      <a:pt x="135" y="579"/>
                      <a:pt x="175" y="579"/>
                    </a:cubicBezTo>
                    <a:cubicBezTo>
                      <a:pt x="307" y="579"/>
                      <a:pt x="307" y="579"/>
                      <a:pt x="307" y="579"/>
                    </a:cubicBezTo>
                    <a:cubicBezTo>
                      <a:pt x="307" y="579"/>
                      <a:pt x="307" y="582"/>
                      <a:pt x="307" y="588"/>
                    </a:cubicBezTo>
                    <a:lnTo>
                      <a:pt x="387" y="588"/>
                    </a:lnTo>
                    <a:close/>
                    <a:moveTo>
                      <a:pt x="175" y="537"/>
                    </a:moveTo>
                    <a:cubicBezTo>
                      <a:pt x="159" y="537"/>
                      <a:pt x="145" y="523"/>
                      <a:pt x="145" y="507"/>
                    </a:cubicBezTo>
                    <a:cubicBezTo>
                      <a:pt x="145" y="272"/>
                      <a:pt x="145" y="272"/>
                      <a:pt x="145" y="272"/>
                    </a:cubicBezTo>
                    <a:cubicBezTo>
                      <a:pt x="145" y="255"/>
                      <a:pt x="159" y="242"/>
                      <a:pt x="175" y="242"/>
                    </a:cubicBezTo>
                    <a:cubicBezTo>
                      <a:pt x="518" y="242"/>
                      <a:pt x="518" y="242"/>
                      <a:pt x="518" y="242"/>
                    </a:cubicBezTo>
                    <a:cubicBezTo>
                      <a:pt x="535" y="242"/>
                      <a:pt x="549" y="255"/>
                      <a:pt x="549" y="272"/>
                    </a:cubicBezTo>
                    <a:cubicBezTo>
                      <a:pt x="549" y="507"/>
                      <a:pt x="549" y="507"/>
                      <a:pt x="549" y="507"/>
                    </a:cubicBezTo>
                    <a:cubicBezTo>
                      <a:pt x="549" y="523"/>
                      <a:pt x="535" y="537"/>
                      <a:pt x="518" y="537"/>
                    </a:cubicBezTo>
                    <a:lnTo>
                      <a:pt x="175" y="537"/>
                    </a:lnTo>
                    <a:close/>
                  </a:path>
                </a:pathLst>
              </a:custGeom>
              <a:grpFill/>
              <a:ln>
                <a:noFill/>
              </a:ln>
            </p:spPr>
            <p:txBody>
              <a:bodyPr vert="horz" wrap="square" lIns="93223" tIns="46611" rIns="93223" bIns="46611" numCol="1" anchor="t" anchorCtr="0" compatLnSpc="1">
                <a:prstTxWarp prst="textNoShape">
                  <a:avLst/>
                </a:prstTxWarp>
              </a:bodyPr>
              <a:lstStyle/>
              <a:p>
                <a:pPr defTabSz="931494" fontAlgn="base">
                  <a:spcBef>
                    <a:spcPct val="0"/>
                  </a:spcBef>
                  <a:spcAft>
                    <a:spcPct val="0"/>
                  </a:spcAft>
                </a:pPr>
                <a:endParaRPr lang="en-US" sz="1632">
                  <a:solidFill>
                    <a:srgbClr val="505050"/>
                  </a:solidFill>
                  <a:ea typeface="MS PGothic" panose="020B0600070205080204" pitchFamily="34" charset="-128"/>
                </a:endParaRPr>
              </a:p>
            </p:txBody>
          </p:sp>
        </p:grpSp>
      </p:grpSp>
      <p:sp>
        <p:nvSpPr>
          <p:cNvPr id="2" name="TextBox 1"/>
          <p:cNvSpPr txBox="1"/>
          <p:nvPr/>
        </p:nvSpPr>
        <p:spPr>
          <a:xfrm>
            <a:off x="10064130" y="6385324"/>
            <a:ext cx="1586521" cy="452610"/>
          </a:xfrm>
          <a:prstGeom prst="rect">
            <a:avLst/>
          </a:prstGeom>
          <a:noFill/>
        </p:spPr>
        <p:txBody>
          <a:bodyPr wrap="none" lIns="186521" tIns="149217" rIns="186521" bIns="149217" rtlCol="0">
            <a:spAutoFit/>
          </a:bodyPr>
          <a:lstStyle/>
          <a:p>
            <a:pPr>
              <a:lnSpc>
                <a:spcPct val="90000"/>
              </a:lnSpc>
              <a:spcAft>
                <a:spcPts val="612"/>
              </a:spcAft>
            </a:pPr>
            <a:r>
              <a:rPr lang="en-US" sz="1071" i="1" dirty="0">
                <a:gradFill>
                  <a:gsLst>
                    <a:gs pos="2917">
                      <a:schemeClr val="tx1"/>
                    </a:gs>
                    <a:gs pos="30000">
                      <a:schemeClr val="tx1"/>
                    </a:gs>
                  </a:gsLst>
                  <a:lin ang="5400000" scaled="0"/>
                </a:gradFill>
              </a:rPr>
              <a:t>*delivery/scope TBD</a:t>
            </a:r>
          </a:p>
        </p:txBody>
      </p:sp>
    </p:spTree>
    <p:extLst>
      <p:ext uri="{BB962C8B-B14F-4D97-AF65-F5344CB8AC3E}">
        <p14:creationId xmlns:p14="http://schemas.microsoft.com/office/powerpoint/2010/main" val="424237654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3918"/>
            <a:ext cx="14706202" cy="9802361"/>
          </a:xfrm>
          <a:prstGeom prst="rect">
            <a:avLst/>
          </a:prstGeom>
        </p:spPr>
      </p:pic>
      <p:sp>
        <p:nvSpPr>
          <p:cNvPr id="2" name="Title 1"/>
          <p:cNvSpPr>
            <a:spLocks noGrp="1"/>
          </p:cNvSpPr>
          <p:nvPr>
            <p:ph type="title"/>
          </p:nvPr>
        </p:nvSpPr>
        <p:spPr>
          <a:xfrm>
            <a:off x="107556" y="2125663"/>
            <a:ext cx="11887200" cy="1831975"/>
          </a:xfrm>
        </p:spPr>
        <p:txBody>
          <a:bodyPr/>
          <a:lstStyle/>
          <a:p>
            <a:r>
              <a:rPr lang="en-US" dirty="0" smtClean="0"/>
              <a:t>Infrastructure Monitoring</a:t>
            </a:r>
            <a:br>
              <a:rPr lang="en-US" dirty="0" smtClean="0"/>
            </a:br>
            <a:r>
              <a:rPr lang="en-US" dirty="0" smtClean="0"/>
              <a:t>Private, Public , Hybrid…..</a:t>
            </a:r>
            <a:endParaRPr lang="en-US" dirty="0"/>
          </a:p>
        </p:txBody>
      </p:sp>
    </p:spTree>
    <p:extLst>
      <p:ext uri="{BB962C8B-B14F-4D97-AF65-F5344CB8AC3E}">
        <p14:creationId xmlns:p14="http://schemas.microsoft.com/office/powerpoint/2010/main" val="173036047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Private Cloud Monitoring</a:t>
            </a:r>
            <a:endParaRPr lang="en-US" dirty="0"/>
          </a:p>
        </p:txBody>
      </p:sp>
    </p:spTree>
    <p:extLst>
      <p:ext uri="{BB962C8B-B14F-4D97-AF65-F5344CB8AC3E}">
        <p14:creationId xmlns:p14="http://schemas.microsoft.com/office/powerpoint/2010/main" val="1919374711"/>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chEd_2013_Template_r0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 2013 Speaker PPT Template [Read-Only]" id="{4E495826-71B8-4A71-B1C3-47CA1B03371E}" vid="{D5301928-CFEA-4AC7-B16D-E09671E10EE4}"/>
    </a:ext>
  </a:extLst>
</a:theme>
</file>

<file path=ppt/theme/theme2.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Europe_2013_Speaker_PPT_Template.potx" id="{AF8D925A-DB13-4D66-BFED-96786326D843}" vid="{785F7DAE-011A-4F0A-BDEB-E162962B4AB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5B45225DC6784DAE8932EDD092033B" ma:contentTypeVersion="0" ma:contentTypeDescription="Create a new document." ma:contentTypeScope="" ma:versionID="f6b33aa0082b92ab1f8598168ebce33a">
  <xsd:schema xmlns:xsd="http://www.w3.org/2001/XMLSchema" xmlns:xs="http://www.w3.org/2001/XMLSchema" xmlns:p="http://schemas.microsoft.com/office/2006/metadata/properties" targetNamespace="http://schemas.microsoft.com/office/2006/metadata/properties" ma:root="true" ma:fieldsID="1d357316ded170949c4f95d76550466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16C574-536A-4FCE-B7B1-5F214A2AAC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990F116-B58F-4255-B05B-DA3808E0E5C6}">
  <ds:schemaRefs>
    <ds:schemaRef ds:uri="http://www.w3.org/XML/1998/namespace"/>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TechEd 2013 Speaker PPT Template</Template>
  <TotalTime>751</TotalTime>
  <Words>2375</Words>
  <Application>Microsoft Office PowerPoint</Application>
  <PresentationFormat>Custom</PresentationFormat>
  <Paragraphs>248</Paragraphs>
  <Slides>34</Slides>
  <Notes>15</Notes>
  <HiddenSlides>1</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34</vt:i4>
      </vt:variant>
    </vt:vector>
  </HeadingPairs>
  <TitlesOfParts>
    <vt:vector size="46" baseType="lpstr">
      <vt:lpstr>Wingdings</vt:lpstr>
      <vt:lpstr>Calibri</vt:lpstr>
      <vt:lpstr>Segoe Condensed</vt:lpstr>
      <vt:lpstr>Arial</vt:lpstr>
      <vt:lpstr>Segoe Light</vt:lpstr>
      <vt:lpstr>Segoe UI Light</vt:lpstr>
      <vt:lpstr>Segoe UI</vt:lpstr>
      <vt:lpstr>MS PGothic</vt:lpstr>
      <vt:lpstr>Segoe</vt:lpstr>
      <vt:lpstr>Consolas</vt:lpstr>
      <vt:lpstr>TechEd_2013_Template_r09</vt:lpstr>
      <vt:lpstr>TechEd_2013_Template_16x9</vt:lpstr>
      <vt:lpstr>PowerPoint Presentation</vt:lpstr>
      <vt:lpstr>Microsoft System Center 2012 R2, Operations Manager  Overview &amp; What’s New</vt:lpstr>
      <vt:lpstr>Overview</vt:lpstr>
      <vt:lpstr>SC 2012 Operations Manager investments</vt:lpstr>
      <vt:lpstr>SP1 Investments</vt:lpstr>
      <vt:lpstr>What’s New?</vt:lpstr>
      <vt:lpstr>R2 Investments</vt:lpstr>
      <vt:lpstr>Infrastructure Monitoring Private, Public , Hybrid…..</vt:lpstr>
      <vt:lpstr>Private Cloud Monitoring</vt:lpstr>
      <vt:lpstr>Platform Support in R2</vt:lpstr>
      <vt:lpstr>Private Cloud Monitoring in R2</vt:lpstr>
      <vt:lpstr>Private Cloud Monitoring</vt:lpstr>
      <vt:lpstr>Workload Monitoring</vt:lpstr>
      <vt:lpstr>Management Packs Updates for Workloads</vt:lpstr>
      <vt:lpstr>Public Cloud Monitoring - Windows Azure Management Pack</vt:lpstr>
      <vt:lpstr>Management Pack for Windows Azure</vt:lpstr>
      <vt:lpstr>Management Pack for Windows Azure</vt:lpstr>
      <vt:lpstr>PowerPoint Presentation</vt:lpstr>
      <vt:lpstr>Proactive Monitoring - System Center Advisor</vt:lpstr>
      <vt:lpstr>Proactive Monitoring with SC Advisor</vt:lpstr>
      <vt:lpstr>Benefits &amp; Features</vt:lpstr>
      <vt:lpstr>Benefits of SC Advisor as an Attached Service</vt:lpstr>
      <vt:lpstr>How it works</vt:lpstr>
      <vt:lpstr>Data privacy</vt:lpstr>
      <vt:lpstr>SC Advisor</vt:lpstr>
      <vt:lpstr>Application Monitoring - DevOps</vt:lpstr>
      <vt:lpstr>Application Lifecycle – common challenges</vt:lpstr>
      <vt:lpstr>360 Application Monitoring</vt:lpstr>
      <vt:lpstr>Java APM</vt:lpstr>
      <vt:lpstr>Java APM – Supported Configurations</vt:lpstr>
      <vt:lpstr>JAVA APM</vt:lpstr>
      <vt:lpstr>Related content</vt:lpstr>
      <vt:lpstr>Evaluate this session</vt:lpstr>
      <vt:lpstr>PowerPoint Presentation</vt:lpstr>
    </vt:vector>
  </TitlesOfParts>
  <Manager>&lt;Comms manager/speech writer&gt;</Manager>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MDC-B208 - What's New</dc:title>
  <dc:subject>TechEd 2013</dc:subject>
  <dc:creator>Daniel Savage;Joseph Chan</dc:creator>
  <cp:keywords>TechEd 2013</cp:keywords>
  <dc:description>Template by: Jordan Cayabyab, Artitudes Design, Inc.
Formatting by: Prsicla Mandryk, Silver Fox Productions, Inc.
Audience Type: Internal/External</dc:description>
  <cp:lastModifiedBy>Shows</cp:lastModifiedBy>
  <cp:revision>60</cp:revision>
  <cp:lastPrinted>2013-05-24T16:45:59Z</cp:lastPrinted>
  <dcterms:created xsi:type="dcterms:W3CDTF">2013-05-02T18:59:06Z</dcterms:created>
  <dcterms:modified xsi:type="dcterms:W3CDTF">2013-06-26T11:40:33Z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0x010100615B45225DC6784DAE8932EDD092033B</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IsMyDocuments">
    <vt:bool>true</vt:bool>
  </property>
  <property fmtid="{D5CDD505-2E9C-101B-9397-08002B2CF9AE}" pid="7" name="TaxKeyword">
    <vt:lpwstr>16;#TechEd 2013|273a37fe-f12d-481b-821a-69b382120b4f</vt:lpwstr>
  </property>
  <property fmtid="{D5CDD505-2E9C-101B-9397-08002B2CF9AE}" pid="8" name="TaxCatchAll">
    <vt:lpwstr>16;#TechEd 2013</vt:lpwstr>
  </property>
  <property fmtid="{D5CDD505-2E9C-101B-9397-08002B2CF9AE}" pid="9" name="TaxKeywordTaxHTField">
    <vt:lpwstr>TechEd 2013|273a37fe-f12d-481b-821a-69b382120b4f</vt:lpwstr>
  </property>
</Properties>
</file>