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6" r:id="rId5"/>
    <p:sldMasterId id="2147484232" r:id="rId6"/>
  </p:sldMasterIdLst>
  <p:notesMasterIdLst>
    <p:notesMasterId r:id="rId45"/>
  </p:notesMasterIdLst>
  <p:handoutMasterIdLst>
    <p:handoutMasterId r:id="rId46"/>
  </p:handoutMasterIdLst>
  <p:sldIdLst>
    <p:sldId id="256" r:id="rId7"/>
    <p:sldId id="365" r:id="rId8"/>
    <p:sldId id="349" r:id="rId9"/>
    <p:sldId id="350" r:id="rId10"/>
    <p:sldId id="362" r:id="rId11"/>
    <p:sldId id="368" r:id="rId12"/>
    <p:sldId id="330" r:id="rId13"/>
    <p:sldId id="267" r:id="rId14"/>
    <p:sldId id="351" r:id="rId15"/>
    <p:sldId id="274" r:id="rId16"/>
    <p:sldId id="275" r:id="rId17"/>
    <p:sldId id="356" r:id="rId18"/>
    <p:sldId id="347" r:id="rId19"/>
    <p:sldId id="346" r:id="rId20"/>
    <p:sldId id="357" r:id="rId21"/>
    <p:sldId id="358" r:id="rId22"/>
    <p:sldId id="337" r:id="rId23"/>
    <p:sldId id="277" r:id="rId24"/>
    <p:sldId id="280" r:id="rId25"/>
    <p:sldId id="281" r:id="rId26"/>
    <p:sldId id="278" r:id="rId27"/>
    <p:sldId id="279" r:id="rId28"/>
    <p:sldId id="369" r:id="rId29"/>
    <p:sldId id="370" r:id="rId30"/>
    <p:sldId id="371" r:id="rId31"/>
    <p:sldId id="353" r:id="rId32"/>
    <p:sldId id="352" r:id="rId33"/>
    <p:sldId id="373" r:id="rId34"/>
    <p:sldId id="364" r:id="rId35"/>
    <p:sldId id="374" r:id="rId36"/>
    <p:sldId id="372" r:id="rId37"/>
    <p:sldId id="295" r:id="rId38"/>
    <p:sldId id="296" r:id="rId39"/>
    <p:sldId id="334" r:id="rId40"/>
    <p:sldId id="298" r:id="rId41"/>
    <p:sldId id="375" r:id="rId42"/>
    <p:sldId id="301" r:id="rId43"/>
    <p:sldId id="342" r:id="rId4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CJ Williams" initials="CW" lastIdx="14" clrIdx="2">
    <p:extLst>
      <p:ext uri="{19B8F6BF-5375-455C-9EA6-DF929625EA0E}">
        <p15:presenceInfo xmlns:p15="http://schemas.microsoft.com/office/powerpoint/2012/main" userId="S-1-5-21-2127521184-1604012920-1887927527-525264" providerId="AD"/>
      </p:ext>
    </p:extLst>
  </p:cmAuthor>
  <p:cmAuthor id="3" name="Dhananjay Mahajan" initials="DM" lastIdx="11" clrIdx="3">
    <p:extLst>
      <p:ext uri="{19B8F6BF-5375-455C-9EA6-DF929625EA0E}">
        <p15:presenceInfo xmlns:p15="http://schemas.microsoft.com/office/powerpoint/2012/main" userId="S-1-5-21-397955417-626881126-188441444-2663195" providerId="AD"/>
      </p:ext>
    </p:extLst>
  </p:cmAuthor>
  <p:cmAuthor id="4" name="Ananthanarayan Sundaram" initials="AS" lastIdx="19" clrIdx="4">
    <p:extLst>
      <p:ext uri="{19B8F6BF-5375-455C-9EA6-DF929625EA0E}">
        <p15:presenceInfo xmlns:p15="http://schemas.microsoft.com/office/powerpoint/2012/main" userId="S-1-5-21-2127521184-1604012920-1887927527-36655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6"/>
    <a:srgbClr val="005392"/>
    <a:srgbClr val="003E6C"/>
    <a:srgbClr val="FCFDFE"/>
    <a:srgbClr val="505050"/>
    <a:srgbClr val="79C21A"/>
    <a:srgbClr val="007233"/>
    <a:srgbClr val="EFEFEF"/>
    <a:srgbClr val="00205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99" autoAdjust="0"/>
    <p:restoredTop sz="80261" autoAdjust="0"/>
  </p:normalViewPr>
  <p:slideViewPr>
    <p:cSldViewPr snapToGrid="0">
      <p:cViewPr varScale="1">
        <p:scale>
          <a:sx n="89" d="100"/>
          <a:sy n="89" d="100"/>
        </p:scale>
        <p:origin x="558" y="84"/>
      </p:cViewPr>
      <p:guideLst>
        <p:guide orient="horz" pos="2203"/>
        <p:guide pos="3917"/>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33" d="100"/>
        <a:sy n="33" d="100"/>
      </p:scale>
      <p:origin x="0" y="0"/>
    </p:cViewPr>
  </p:sorterViewPr>
  <p:notesViewPr>
    <p:cSldViewPr snapToGrid="0" showGuides="1">
      <p:cViewPr>
        <p:scale>
          <a:sx n="41" d="100"/>
          <a:sy n="41" d="100"/>
        </p:scale>
        <p:origin x="2868" y="16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19.xml"/><Relationship Id="rId3" Type="http://schemas.openxmlformats.org/officeDocument/2006/relationships/slide" Target="slides/slide11.xml"/><Relationship Id="rId7" Type="http://schemas.openxmlformats.org/officeDocument/2006/relationships/slide" Target="slides/slide17.xml"/><Relationship Id="rId2" Type="http://schemas.openxmlformats.org/officeDocument/2006/relationships/slide" Target="slides/slide10.xml"/><Relationship Id="rId1" Type="http://schemas.openxmlformats.org/officeDocument/2006/relationships/slide" Target="slides/slide8.xml"/><Relationship Id="rId6" Type="http://schemas.openxmlformats.org/officeDocument/2006/relationships/slide" Target="slides/slide14.xml"/><Relationship Id="rId11" Type="http://schemas.openxmlformats.org/officeDocument/2006/relationships/slide" Target="slides/slide24.xml"/><Relationship Id="rId5" Type="http://schemas.openxmlformats.org/officeDocument/2006/relationships/slide" Target="slides/slide13.xml"/><Relationship Id="rId10" Type="http://schemas.openxmlformats.org/officeDocument/2006/relationships/slide" Target="slides/slide23.xml"/><Relationship Id="rId4" Type="http://schemas.openxmlformats.org/officeDocument/2006/relationships/slide" Target="slides/slide12.xml"/><Relationship Id="rId9" Type="http://schemas.openxmlformats.org/officeDocument/2006/relationships/slide" Target="slides/slide2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C:\Users\gadis\Desktop\Work\ConnectX-3%20Pro\NVGRE.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Users\gadis\Desktop\Work\ConnectX-3%20Pro\NVGRE.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gradFill>
                  <a:gsLst>
                    <a:gs pos="9735">
                      <a:schemeClr val="bg1"/>
                    </a:gs>
                    <a:gs pos="39000">
                      <a:schemeClr val="bg1"/>
                    </a:gs>
                  </a:gsLst>
                  <a:lin ang="5400000" scaled="1"/>
                </a:gradFill>
              </a:defRPr>
            </a:pPr>
            <a:r>
              <a:rPr lang="en-US" sz="1800" b="1" i="0" baseline="0" dirty="0" smtClean="0">
                <a:gradFill>
                  <a:gsLst>
                    <a:gs pos="9735">
                      <a:schemeClr val="bg1"/>
                    </a:gs>
                    <a:gs pos="39000">
                      <a:schemeClr val="bg1"/>
                    </a:gs>
                  </a:gsLst>
                  <a:lin ang="5400000" scaled="1"/>
                </a:gradFill>
                <a:effectLst/>
              </a:rPr>
              <a:t>NIC Performance with and without NVGRE Optimized Offloads Enabled</a:t>
            </a:r>
            <a:endParaRPr lang="en-US" dirty="0">
              <a:gradFill>
                <a:gsLst>
                  <a:gs pos="9735">
                    <a:schemeClr val="bg1"/>
                  </a:gs>
                  <a:gs pos="39000">
                    <a:schemeClr val="bg1"/>
                  </a:gs>
                </a:gsLst>
                <a:lin ang="5400000" scaled="1"/>
              </a:gradFill>
              <a:effectLst/>
            </a:endParaRPr>
          </a:p>
        </c:rich>
      </c:tx>
      <c:layout>
        <c:manualLayout>
          <c:xMode val="edge"/>
          <c:yMode val="edge"/>
          <c:x val="0.14144332194324799"/>
          <c:y val="2.8846153846153799E-2"/>
        </c:manualLayout>
      </c:layout>
      <c:overlay val="0"/>
    </c:title>
    <c:autoTitleDeleted val="0"/>
    <c:plotArea>
      <c:layout/>
      <c:barChart>
        <c:barDir val="col"/>
        <c:grouping val="clustered"/>
        <c:varyColors val="0"/>
        <c:ser>
          <c:idx val="0"/>
          <c:order val="0"/>
          <c:tx>
            <c:strRef>
              <c:f>Sheet1!$B$1</c:f>
              <c:strCache>
                <c:ptCount val="1"/>
                <c:pt idx="0">
                  <c:v>Series 1</c:v>
                </c:pt>
              </c:strCache>
            </c:strRef>
          </c:tx>
          <c:invertIfNegative val="0"/>
          <c:cat>
            <c:strRef>
              <c:f>Sheet1!$A$2:$A$3</c:f>
              <c:strCache>
                <c:ptCount val="2"/>
                <c:pt idx="0">
                  <c:v>No NVGRE Offloads</c:v>
                </c:pt>
                <c:pt idx="1">
                  <c:v>Optimizied NVGRE Offloads</c:v>
                </c:pt>
              </c:strCache>
            </c:strRef>
          </c:cat>
          <c:val>
            <c:numRef>
              <c:f>Sheet1!$B$2:$B$3</c:f>
              <c:numCache>
                <c:formatCode>General</c:formatCode>
                <c:ptCount val="2"/>
                <c:pt idx="0">
                  <c:v>4.3</c:v>
                </c:pt>
                <c:pt idx="1">
                  <c:v>10</c:v>
                </c:pt>
              </c:numCache>
            </c:numRef>
          </c:val>
        </c:ser>
        <c:dLbls>
          <c:showLegendKey val="0"/>
          <c:showVal val="0"/>
          <c:showCatName val="0"/>
          <c:showSerName val="0"/>
          <c:showPercent val="0"/>
          <c:showBubbleSize val="0"/>
        </c:dLbls>
        <c:gapWidth val="150"/>
        <c:axId val="175031296"/>
        <c:axId val="363596120"/>
      </c:barChart>
      <c:catAx>
        <c:axId val="175031296"/>
        <c:scaling>
          <c:orientation val="minMax"/>
        </c:scaling>
        <c:delete val="0"/>
        <c:axPos val="b"/>
        <c:numFmt formatCode="General" sourceLinked="0"/>
        <c:majorTickMark val="out"/>
        <c:minorTickMark val="none"/>
        <c:tickLblPos val="nextTo"/>
        <c:txPr>
          <a:bodyPr/>
          <a:lstStyle/>
          <a:p>
            <a:pPr>
              <a:defRPr>
                <a:gradFill>
                  <a:gsLst>
                    <a:gs pos="9735">
                      <a:schemeClr val="bg1"/>
                    </a:gs>
                    <a:gs pos="39000">
                      <a:schemeClr val="bg1"/>
                    </a:gs>
                  </a:gsLst>
                </a:gradFill>
              </a:defRPr>
            </a:pPr>
            <a:endParaRPr lang="en-US"/>
          </a:p>
        </c:txPr>
        <c:crossAx val="363596120"/>
        <c:crosses val="autoZero"/>
        <c:auto val="1"/>
        <c:lblAlgn val="ctr"/>
        <c:lblOffset val="100"/>
        <c:noMultiLvlLbl val="0"/>
      </c:catAx>
      <c:valAx>
        <c:axId val="363596120"/>
        <c:scaling>
          <c:orientation val="minMax"/>
          <c:max val="10"/>
        </c:scaling>
        <c:delete val="0"/>
        <c:axPos val="l"/>
        <c:majorGridlines>
          <c:spPr>
            <a:ln>
              <a:solidFill>
                <a:schemeClr val="bg1"/>
              </a:solidFill>
            </a:ln>
          </c:spPr>
        </c:majorGridlines>
        <c:title>
          <c:tx>
            <c:rich>
              <a:bodyPr rot="-5400000" vert="horz"/>
              <a:lstStyle/>
              <a:p>
                <a:pPr>
                  <a:defRPr>
                    <a:gradFill>
                      <a:gsLst>
                        <a:gs pos="9735">
                          <a:schemeClr val="bg1"/>
                        </a:gs>
                        <a:gs pos="39000">
                          <a:schemeClr val="bg1"/>
                        </a:gs>
                      </a:gsLst>
                    </a:gradFill>
                  </a:defRPr>
                </a:pPr>
                <a:r>
                  <a:rPr lang="en-US" dirty="0" smtClean="0">
                    <a:gradFill>
                      <a:gsLst>
                        <a:gs pos="9735">
                          <a:schemeClr val="bg1"/>
                        </a:gs>
                        <a:gs pos="39000">
                          <a:schemeClr val="bg1"/>
                        </a:gs>
                      </a:gsLst>
                    </a:gradFill>
                  </a:rPr>
                  <a:t>Normalized NIC</a:t>
                </a:r>
                <a:br>
                  <a:rPr lang="en-US" dirty="0" smtClean="0">
                    <a:gradFill>
                      <a:gsLst>
                        <a:gs pos="9735">
                          <a:schemeClr val="bg1"/>
                        </a:gs>
                        <a:gs pos="39000">
                          <a:schemeClr val="bg1"/>
                        </a:gs>
                      </a:gsLst>
                    </a:gradFill>
                  </a:rPr>
                </a:br>
                <a:r>
                  <a:rPr lang="en-US" dirty="0" smtClean="0">
                    <a:gradFill>
                      <a:gsLst>
                        <a:gs pos="9735">
                          <a:schemeClr val="bg1"/>
                        </a:gs>
                        <a:gs pos="39000">
                          <a:schemeClr val="bg1"/>
                        </a:gs>
                      </a:gsLst>
                    </a:gradFill>
                  </a:rPr>
                  <a:t>Throughput</a:t>
                </a:r>
                <a:endParaRPr lang="en-US" dirty="0">
                  <a:gradFill>
                    <a:gsLst>
                      <a:gs pos="9735">
                        <a:schemeClr val="bg1"/>
                      </a:gs>
                      <a:gs pos="39000">
                        <a:schemeClr val="bg1"/>
                      </a:gs>
                    </a:gsLst>
                  </a:gradFill>
                </a:endParaRPr>
              </a:p>
            </c:rich>
          </c:tx>
          <c:overlay val="0"/>
        </c:title>
        <c:numFmt formatCode="General" sourceLinked="1"/>
        <c:majorTickMark val="out"/>
        <c:minorTickMark val="none"/>
        <c:tickLblPos val="nextTo"/>
        <c:txPr>
          <a:bodyPr/>
          <a:lstStyle/>
          <a:p>
            <a:pPr>
              <a:defRPr>
                <a:gradFill>
                  <a:gsLst>
                    <a:gs pos="9735">
                      <a:schemeClr val="bg1"/>
                    </a:gs>
                    <a:gs pos="39000">
                      <a:schemeClr val="bg1"/>
                    </a:gs>
                  </a:gsLst>
                </a:gradFill>
              </a:defRPr>
            </a:pPr>
            <a:endParaRPr lang="en-US"/>
          </a:p>
        </c:txPr>
        <c:crossAx val="175031296"/>
        <c:crosses val="autoZero"/>
        <c:crossBetween val="between"/>
      </c:valAx>
      <c:spPr>
        <a:ln>
          <a:solidFill>
            <a:schemeClr val="bg1"/>
          </a:solid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xPr>
        <a:bodyPr/>
        <a:lstStyle/>
        <a:p>
          <a:pPr>
            <a:defRPr sz="1400"/>
          </a:pPr>
          <a:endParaRPr lang="en-US"/>
        </a:p>
      </c:txPr>
    </c:title>
    <c:autoTitleDeleted val="0"/>
    <c:plotArea>
      <c:layout/>
      <c:barChart>
        <c:barDir val="col"/>
        <c:grouping val="clustered"/>
        <c:varyColors val="0"/>
        <c:ser>
          <c:idx val="0"/>
          <c:order val="0"/>
          <c:tx>
            <c:strRef>
              <c:f>Sheet2!$C$4</c:f>
              <c:strCache>
                <c:ptCount val="1"/>
                <c:pt idx="0">
                  <c:v>Throughput (Gb/s)</c:v>
                </c:pt>
              </c:strCache>
            </c:strRef>
          </c:tx>
          <c:spPr>
            <a:solidFill>
              <a:srgbClr val="0E4210"/>
            </a:solidFill>
          </c:spPr>
          <c:invertIfNegative val="0"/>
          <c:dPt>
            <c:idx val="1"/>
            <c:invertIfNegative val="0"/>
            <c:bubble3D val="0"/>
            <c:spPr>
              <a:solidFill>
                <a:srgbClr val="742C2A"/>
              </a:solidFill>
            </c:spPr>
          </c:dPt>
          <c:cat>
            <c:strRef>
              <c:f>Sheet2!$D$3:$E$3</c:f>
              <c:strCache>
                <c:ptCount val="2"/>
                <c:pt idx="0">
                  <c:v>NVGRE with ConnectX-3 Pro Offloads</c:v>
                </c:pt>
                <c:pt idx="1">
                  <c:v>NVGRE Without Offloads</c:v>
                </c:pt>
              </c:strCache>
            </c:strRef>
          </c:cat>
          <c:val>
            <c:numRef>
              <c:f>Sheet2!$D$4:$E$4</c:f>
              <c:numCache>
                <c:formatCode>General</c:formatCode>
                <c:ptCount val="2"/>
                <c:pt idx="0">
                  <c:v>9.1</c:v>
                </c:pt>
                <c:pt idx="1">
                  <c:v>5.5</c:v>
                </c:pt>
              </c:numCache>
            </c:numRef>
          </c:val>
        </c:ser>
        <c:dLbls>
          <c:showLegendKey val="0"/>
          <c:showVal val="0"/>
          <c:showCatName val="0"/>
          <c:showSerName val="0"/>
          <c:showPercent val="0"/>
          <c:showBubbleSize val="0"/>
        </c:dLbls>
        <c:gapWidth val="75"/>
        <c:overlap val="-25"/>
        <c:axId val="592342392"/>
        <c:axId val="592350624"/>
      </c:barChart>
      <c:catAx>
        <c:axId val="592342392"/>
        <c:scaling>
          <c:orientation val="minMax"/>
        </c:scaling>
        <c:delete val="0"/>
        <c:axPos val="b"/>
        <c:numFmt formatCode="General" sourceLinked="0"/>
        <c:majorTickMark val="none"/>
        <c:minorTickMark val="none"/>
        <c:tickLblPos val="nextTo"/>
        <c:crossAx val="592350624"/>
        <c:crosses val="autoZero"/>
        <c:auto val="1"/>
        <c:lblAlgn val="ctr"/>
        <c:lblOffset val="100"/>
        <c:noMultiLvlLbl val="0"/>
      </c:catAx>
      <c:valAx>
        <c:axId val="592350624"/>
        <c:scaling>
          <c:orientation val="minMax"/>
        </c:scaling>
        <c:delete val="0"/>
        <c:axPos val="l"/>
        <c:majorGridlines/>
        <c:numFmt formatCode="General" sourceLinked="1"/>
        <c:majorTickMark val="none"/>
        <c:minorTickMark val="none"/>
        <c:tickLblPos val="nextTo"/>
        <c:spPr>
          <a:ln w="9525">
            <a:noFill/>
          </a:ln>
        </c:spPr>
        <c:crossAx val="592342392"/>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xPr>
        <a:bodyPr/>
        <a:lstStyle/>
        <a:p>
          <a:pPr>
            <a:defRPr sz="1400"/>
          </a:pPr>
          <a:endParaRPr lang="en-US"/>
        </a:p>
      </c:txPr>
    </c:title>
    <c:autoTitleDeleted val="0"/>
    <c:plotArea>
      <c:layout/>
      <c:barChart>
        <c:barDir val="col"/>
        <c:grouping val="clustered"/>
        <c:varyColors val="0"/>
        <c:ser>
          <c:idx val="1"/>
          <c:order val="0"/>
          <c:tx>
            <c:strRef>
              <c:f>Sheet2!$C$5</c:f>
              <c:strCache>
                <c:ptCount val="1"/>
                <c:pt idx="0">
                  <c:v>CPU Overhead  (CPU Cycles per Byte)</c:v>
                </c:pt>
              </c:strCache>
            </c:strRef>
          </c:tx>
          <c:invertIfNegative val="0"/>
          <c:dPt>
            <c:idx val="0"/>
            <c:invertIfNegative val="0"/>
            <c:bubble3D val="0"/>
            <c:spPr>
              <a:solidFill>
                <a:srgbClr val="0E4210"/>
              </a:solidFill>
            </c:spPr>
          </c:dPt>
          <c:dPt>
            <c:idx val="1"/>
            <c:invertIfNegative val="0"/>
            <c:bubble3D val="0"/>
            <c:spPr>
              <a:solidFill>
                <a:srgbClr val="742C2A"/>
              </a:solidFill>
            </c:spPr>
          </c:dPt>
          <c:cat>
            <c:strRef>
              <c:f>Sheet2!$D$3:$E$3</c:f>
              <c:strCache>
                <c:ptCount val="2"/>
                <c:pt idx="0">
                  <c:v>NVGRE with ConnectX-3 Pro Offloads</c:v>
                </c:pt>
                <c:pt idx="1">
                  <c:v>NVGRE Without Offloads</c:v>
                </c:pt>
              </c:strCache>
            </c:strRef>
          </c:cat>
          <c:val>
            <c:numRef>
              <c:f>Sheet2!$D$5:$E$5</c:f>
              <c:numCache>
                <c:formatCode>General</c:formatCode>
                <c:ptCount val="2"/>
                <c:pt idx="0">
                  <c:v>2.15</c:v>
                </c:pt>
                <c:pt idx="1">
                  <c:v>10.73</c:v>
                </c:pt>
              </c:numCache>
            </c:numRef>
          </c:val>
        </c:ser>
        <c:dLbls>
          <c:showLegendKey val="0"/>
          <c:showVal val="0"/>
          <c:showCatName val="0"/>
          <c:showSerName val="0"/>
          <c:showPercent val="0"/>
          <c:showBubbleSize val="0"/>
        </c:dLbls>
        <c:gapWidth val="150"/>
        <c:axId val="592347096"/>
        <c:axId val="592343176"/>
      </c:barChart>
      <c:catAx>
        <c:axId val="592347096"/>
        <c:scaling>
          <c:orientation val="minMax"/>
        </c:scaling>
        <c:delete val="0"/>
        <c:axPos val="b"/>
        <c:numFmt formatCode="General" sourceLinked="0"/>
        <c:majorTickMark val="out"/>
        <c:minorTickMark val="none"/>
        <c:tickLblPos val="nextTo"/>
        <c:crossAx val="592343176"/>
        <c:crosses val="autoZero"/>
        <c:auto val="1"/>
        <c:lblAlgn val="ctr"/>
        <c:lblOffset val="100"/>
        <c:noMultiLvlLbl val="0"/>
      </c:catAx>
      <c:valAx>
        <c:axId val="592343176"/>
        <c:scaling>
          <c:orientation val="minMax"/>
        </c:scaling>
        <c:delete val="0"/>
        <c:axPos val="l"/>
        <c:majorGridlines/>
        <c:numFmt formatCode="General" sourceLinked="1"/>
        <c:majorTickMark val="out"/>
        <c:minorTickMark val="none"/>
        <c:tickLblPos val="nextTo"/>
        <c:crossAx val="592347096"/>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b="1" i="0" baseline="0" dirty="0" smtClean="0">
                <a:effectLst/>
              </a:rPr>
              <a:t>NIC Performance with and without NVGRE Optimized Offloads Enabled</a:t>
            </a:r>
            <a:endParaRPr lang="en-US" dirty="0">
              <a:effectLst/>
            </a:endParaRPr>
          </a:p>
        </c:rich>
      </c:tx>
      <c:layout>
        <c:manualLayout>
          <c:xMode val="edge"/>
          <c:yMode val="edge"/>
          <c:x val="0.14144332194324799"/>
          <c:y val="2.8846153846153799E-2"/>
        </c:manualLayout>
      </c:layout>
      <c:overlay val="0"/>
    </c:title>
    <c:autoTitleDeleted val="0"/>
    <c:plotArea>
      <c:layout/>
      <c:barChart>
        <c:barDir val="col"/>
        <c:grouping val="clustered"/>
        <c:varyColors val="0"/>
        <c:ser>
          <c:idx val="0"/>
          <c:order val="0"/>
          <c:tx>
            <c:strRef>
              <c:f>Sheet1!$B$1</c:f>
              <c:strCache>
                <c:ptCount val="1"/>
                <c:pt idx="0">
                  <c:v>Series 1</c:v>
                </c:pt>
              </c:strCache>
            </c:strRef>
          </c:tx>
          <c:invertIfNegative val="0"/>
          <c:cat>
            <c:strRef>
              <c:f>Sheet1!$A$2:$A$3</c:f>
              <c:strCache>
                <c:ptCount val="2"/>
                <c:pt idx="0">
                  <c:v>No NVGRE Offloads</c:v>
                </c:pt>
                <c:pt idx="1">
                  <c:v>Optimizied NVGRE Offloads</c:v>
                </c:pt>
              </c:strCache>
            </c:strRef>
          </c:cat>
          <c:val>
            <c:numRef>
              <c:f>Sheet1!$B$2:$B$3</c:f>
              <c:numCache>
                <c:formatCode>General</c:formatCode>
                <c:ptCount val="2"/>
                <c:pt idx="0">
                  <c:v>4.3</c:v>
                </c:pt>
                <c:pt idx="1">
                  <c:v>10</c:v>
                </c:pt>
              </c:numCache>
            </c:numRef>
          </c:val>
        </c:ser>
        <c:dLbls>
          <c:showLegendKey val="0"/>
          <c:showVal val="0"/>
          <c:showCatName val="0"/>
          <c:showSerName val="0"/>
          <c:showPercent val="0"/>
          <c:showBubbleSize val="0"/>
        </c:dLbls>
        <c:gapWidth val="150"/>
        <c:axId val="364333832"/>
        <c:axId val="364334616"/>
      </c:barChart>
      <c:catAx>
        <c:axId val="364333832"/>
        <c:scaling>
          <c:orientation val="minMax"/>
        </c:scaling>
        <c:delete val="0"/>
        <c:axPos val="b"/>
        <c:numFmt formatCode="General" sourceLinked="0"/>
        <c:majorTickMark val="out"/>
        <c:minorTickMark val="none"/>
        <c:tickLblPos val="nextTo"/>
        <c:crossAx val="364334616"/>
        <c:crosses val="autoZero"/>
        <c:auto val="1"/>
        <c:lblAlgn val="ctr"/>
        <c:lblOffset val="100"/>
        <c:noMultiLvlLbl val="0"/>
      </c:catAx>
      <c:valAx>
        <c:axId val="364334616"/>
        <c:scaling>
          <c:orientation val="minMax"/>
          <c:max val="10"/>
        </c:scaling>
        <c:delete val="0"/>
        <c:axPos val="l"/>
        <c:majorGridlines/>
        <c:title>
          <c:tx>
            <c:rich>
              <a:bodyPr rot="-5400000" vert="horz"/>
              <a:lstStyle/>
              <a:p>
                <a:pPr>
                  <a:defRPr/>
                </a:pPr>
                <a:r>
                  <a:rPr lang="en-US" dirty="0" smtClean="0"/>
                  <a:t>Normalized NIC</a:t>
                </a:r>
                <a:br>
                  <a:rPr lang="en-US" dirty="0" smtClean="0"/>
                </a:br>
                <a:r>
                  <a:rPr lang="en-US" dirty="0" smtClean="0"/>
                  <a:t>Throughput</a:t>
                </a:r>
                <a:endParaRPr lang="en-US" dirty="0"/>
              </a:p>
            </c:rich>
          </c:tx>
          <c:overlay val="0"/>
        </c:title>
        <c:numFmt formatCode="General" sourceLinked="1"/>
        <c:majorTickMark val="out"/>
        <c:minorTickMark val="none"/>
        <c:tickLblPos val="nextTo"/>
        <c:crossAx val="3643338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6/28/2013 8:13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6/28/2013 8:13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6/28/2013 8:13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738219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409575" y="698500"/>
            <a:ext cx="6203950" cy="3490913"/>
          </a:xfrm>
          <a:ln/>
        </p:spPr>
      </p:sp>
      <p:sp>
        <p:nvSpPr>
          <p:cNvPr id="3" name="Notes Placeholder 2"/>
          <p:cNvSpPr>
            <a:spLocks noGrp="1"/>
          </p:cNvSpPr>
          <p:nvPr>
            <p:ph type="body" idx="1"/>
          </p:nvPr>
        </p:nvSpPr>
        <p:spPr/>
        <p:txBody>
          <a:bodyPr/>
          <a:lstStyle/>
          <a:p>
            <a:pPr eaLnBrk="1" hangingPunct="1">
              <a:defRPr/>
            </a:pPr>
            <a:endParaRPr lang="en-US" dirty="0"/>
          </a:p>
        </p:txBody>
      </p:sp>
      <p:sp>
        <p:nvSpPr>
          <p:cNvPr id="72708" name="Slide Number Placeholder 3"/>
          <p:cNvSpPr txBox="1">
            <a:spLocks noGrp="1"/>
          </p:cNvSpPr>
          <p:nvPr/>
        </p:nvSpPr>
        <p:spPr bwMode="auto">
          <a:xfrm>
            <a:off x="3978133" y="8841738"/>
            <a:ext cx="3043343" cy="465773"/>
          </a:xfrm>
          <a:prstGeom prst="rect">
            <a:avLst/>
          </a:prstGeom>
          <a:noFill/>
          <a:ln w="9525">
            <a:noFill/>
            <a:miter lim="800000"/>
            <a:headEnd/>
            <a:tailEnd/>
          </a:ln>
        </p:spPr>
        <p:txBody>
          <a:bodyPr lIns="92435" tIns="46218" rIns="92435" bIns="46218" anchor="b"/>
          <a:lstStyle/>
          <a:p>
            <a:pPr algn="r" defTabSz="914292"/>
            <a:fld id="{6BF33D2D-550D-4C4C-8C04-B4207BA6CE41}" type="slidenum">
              <a:rPr lang="en-US" sz="1200">
                <a:solidFill>
                  <a:prstClr val="black"/>
                </a:solidFill>
                <a:latin typeface="Arial" pitchFamily="34" charset="0"/>
              </a:rPr>
              <a:pPr algn="r" defTabSz="914292"/>
              <a:t>12</a:t>
            </a:fld>
            <a:endParaRPr lang="en-US" sz="1200" dirty="0">
              <a:solidFill>
                <a:prstClr val="black"/>
              </a:solidFill>
              <a:latin typeface="Arial" pitchFamily="34" charset="0"/>
            </a:endParaRPr>
          </a:p>
        </p:txBody>
      </p:sp>
    </p:spTree>
    <p:extLst>
      <p:ext uri="{BB962C8B-B14F-4D97-AF65-F5344CB8AC3E}">
        <p14:creationId xmlns:p14="http://schemas.microsoft.com/office/powerpoint/2010/main" val="3084110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409575" y="698500"/>
            <a:ext cx="6203950" cy="3490913"/>
          </a:xfrm>
          <a:ln/>
        </p:spPr>
      </p:sp>
      <p:sp>
        <p:nvSpPr>
          <p:cNvPr id="3" name="Notes Placeholder 2"/>
          <p:cNvSpPr>
            <a:spLocks noGrp="1"/>
          </p:cNvSpPr>
          <p:nvPr>
            <p:ph type="body" idx="1"/>
          </p:nvPr>
        </p:nvSpPr>
        <p:spPr/>
        <p:txBody>
          <a:bodyPr>
            <a:normAutofit/>
          </a:bodyPr>
          <a:lstStyle/>
          <a:p>
            <a:pPr marL="169998" lvl="1" indent="-169998" defTabSz="471576">
              <a:lnSpc>
                <a:spcPct val="90000"/>
              </a:lnSpc>
              <a:spcBef>
                <a:spcPts val="612"/>
              </a:spcBef>
              <a:spcAft>
                <a:spcPts val="612"/>
              </a:spcAft>
              <a:buFont typeface="Arial" pitchFamily="34" charset="0"/>
              <a:buChar char="•"/>
            </a:pPr>
            <a:endParaRPr lang="en-US" dirty="0"/>
          </a:p>
        </p:txBody>
      </p:sp>
      <p:sp>
        <p:nvSpPr>
          <p:cNvPr id="94212" name="Slide Number Placeholder 3"/>
          <p:cNvSpPr>
            <a:spLocks noGrp="1"/>
          </p:cNvSpPr>
          <p:nvPr>
            <p:ph type="sldNum" sz="quarter" idx="5"/>
          </p:nvPr>
        </p:nvSpPr>
        <p:spPr>
          <a:noFill/>
        </p:spPr>
        <p:txBody>
          <a:bodyPr/>
          <a:lstStyle/>
          <a:p>
            <a:fld id="{83278187-5413-432E-9F8A-E5D4E1224313}" type="slidenum">
              <a:rPr lang="en-US" smtClean="0">
                <a:solidFill>
                  <a:prstClr val="black"/>
                </a:solidFill>
                <a:latin typeface="Arial" pitchFamily="34" charset="0"/>
                <a:cs typeface="Arial" pitchFamily="34" charset="0"/>
              </a:rPr>
              <a:pPr/>
              <a:t>13</a:t>
            </a:fld>
            <a:endParaRPr lang="en-US"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19690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409575" y="698500"/>
            <a:ext cx="6203950" cy="3490913"/>
          </a:xfrm>
          <a:ln/>
        </p:spPr>
      </p:sp>
      <p:sp>
        <p:nvSpPr>
          <p:cNvPr id="3" name="Notes Placeholder 2"/>
          <p:cNvSpPr>
            <a:spLocks noGrp="1"/>
          </p:cNvSpPr>
          <p:nvPr>
            <p:ph type="body" idx="1"/>
          </p:nvPr>
        </p:nvSpPr>
        <p:spPr/>
        <p:txBody>
          <a:bodyPr>
            <a:normAutofit/>
          </a:bodyPr>
          <a:lstStyle/>
          <a:p>
            <a:pPr eaLnBrk="1" hangingPunct="1">
              <a:defRPr/>
            </a:pPr>
            <a:endParaRPr lang="en-US" dirty="0"/>
          </a:p>
        </p:txBody>
      </p:sp>
      <p:sp>
        <p:nvSpPr>
          <p:cNvPr id="94212" name="Slide Number Placeholder 3"/>
          <p:cNvSpPr>
            <a:spLocks noGrp="1"/>
          </p:cNvSpPr>
          <p:nvPr>
            <p:ph type="sldNum" sz="quarter" idx="5"/>
          </p:nvPr>
        </p:nvSpPr>
        <p:spPr>
          <a:noFill/>
        </p:spPr>
        <p:txBody>
          <a:bodyPr/>
          <a:lstStyle/>
          <a:p>
            <a:fld id="{83278187-5413-432E-9F8A-E5D4E1224313}" type="slidenum">
              <a:rPr lang="en-US" smtClean="0">
                <a:solidFill>
                  <a:prstClr val="black"/>
                </a:solidFill>
                <a:latin typeface="Arial" pitchFamily="34" charset="0"/>
                <a:cs typeface="Arial" pitchFamily="34" charset="0"/>
              </a:rPr>
              <a:pPr/>
              <a:t>14</a:t>
            </a:fld>
            <a:endParaRPr lang="en-US"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446645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TechReady 16</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A47767E-7CF7-4474-983E-B81EE5F9963A}"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110908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3593527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1AD1F8-85C8-4BEF-8FD3-D9F35D614EDB}" type="slidenum">
              <a:rPr lang="en-US" smtClean="0"/>
              <a:t>17</a:t>
            </a:fld>
            <a:endParaRPr lang="en-US" dirty="0"/>
          </a:p>
        </p:txBody>
      </p:sp>
    </p:spTree>
    <p:extLst>
      <p:ext uri="{BB962C8B-B14F-4D97-AF65-F5344CB8AC3E}">
        <p14:creationId xmlns:p14="http://schemas.microsoft.com/office/powerpoint/2010/main" val="415121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6/28/2013 8:17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4182551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559">
              <a:lnSpc>
                <a:spcPct val="90000"/>
              </a:lnSpc>
              <a:spcBef>
                <a:spcPct val="20000"/>
              </a:spcBef>
              <a:buSzPct val="90000"/>
            </a:pPr>
            <a:endParaRPr lang="en-GB" dirty="0"/>
          </a:p>
        </p:txBody>
      </p:sp>
      <p:sp>
        <p:nvSpPr>
          <p:cNvPr id="4" name="Slide Number Placeholder 3"/>
          <p:cNvSpPr>
            <a:spLocks noGrp="1"/>
          </p:cNvSpPr>
          <p:nvPr>
            <p:ph type="sldNum" sz="quarter" idx="10"/>
          </p:nvPr>
        </p:nvSpPr>
        <p:spPr/>
        <p:txBody>
          <a:bodyPr/>
          <a:lstStyle/>
          <a:p>
            <a:fld id="{3C1AD1F8-85C8-4BEF-8FD3-D9F35D614EDB}" type="slidenum">
              <a:rPr lang="en-US" smtClean="0"/>
              <a:t>19</a:t>
            </a:fld>
            <a:endParaRPr lang="en-US" dirty="0"/>
          </a:p>
        </p:txBody>
      </p:sp>
    </p:spTree>
    <p:extLst>
      <p:ext uri="{BB962C8B-B14F-4D97-AF65-F5344CB8AC3E}">
        <p14:creationId xmlns:p14="http://schemas.microsoft.com/office/powerpoint/2010/main" val="2771369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6/28/2013 8:17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080170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409575" y="698500"/>
            <a:ext cx="6203950" cy="3490913"/>
          </a:xfrm>
          <a:ln/>
        </p:spPr>
      </p:sp>
      <p:sp>
        <p:nvSpPr>
          <p:cNvPr id="3" name="Notes Placeholder 2"/>
          <p:cNvSpPr>
            <a:spLocks noGrp="1"/>
          </p:cNvSpPr>
          <p:nvPr>
            <p:ph type="body" idx="1"/>
          </p:nvPr>
        </p:nvSpPr>
        <p:spPr/>
        <p:txBody>
          <a:bodyPr/>
          <a:lstStyle/>
          <a:p>
            <a:pPr marL="0" lvl="1" defTabSz="471596">
              <a:lnSpc>
                <a:spcPct val="90000"/>
              </a:lnSpc>
              <a:spcBef>
                <a:spcPct val="75000"/>
              </a:spcBef>
              <a:buClr>
                <a:srgbClr val="11A7D5"/>
              </a:buClr>
            </a:pPr>
            <a:endParaRPr lang="en-US" dirty="0"/>
          </a:p>
        </p:txBody>
      </p:sp>
      <p:sp>
        <p:nvSpPr>
          <p:cNvPr id="72708" name="Slide Number Placeholder 3"/>
          <p:cNvSpPr txBox="1">
            <a:spLocks noGrp="1"/>
          </p:cNvSpPr>
          <p:nvPr/>
        </p:nvSpPr>
        <p:spPr bwMode="auto">
          <a:xfrm>
            <a:off x="3978133" y="8841738"/>
            <a:ext cx="3043343" cy="465773"/>
          </a:xfrm>
          <a:prstGeom prst="rect">
            <a:avLst/>
          </a:prstGeom>
          <a:noFill/>
          <a:ln w="9525">
            <a:noFill/>
            <a:miter lim="800000"/>
            <a:headEnd/>
            <a:tailEnd/>
          </a:ln>
        </p:spPr>
        <p:txBody>
          <a:bodyPr lIns="92435" tIns="46218" rIns="92435" bIns="46218" anchor="b"/>
          <a:lstStyle/>
          <a:p>
            <a:pPr algn="r" defTabSz="914292"/>
            <a:fld id="{6BF33D2D-550D-4C4C-8C04-B4207BA6CE41}" type="slidenum">
              <a:rPr lang="en-US" sz="1200">
                <a:solidFill>
                  <a:prstClr val="black"/>
                </a:solidFill>
                <a:latin typeface="Arial" pitchFamily="34" charset="0"/>
              </a:rPr>
              <a:pPr algn="r" defTabSz="914292"/>
              <a:t>21</a:t>
            </a:fld>
            <a:endParaRPr lang="en-US" sz="1200" dirty="0">
              <a:solidFill>
                <a:prstClr val="black"/>
              </a:solidFill>
              <a:latin typeface="Arial" pitchFamily="34" charset="0"/>
            </a:endParaRPr>
          </a:p>
        </p:txBody>
      </p:sp>
    </p:spTree>
    <p:extLst>
      <p:ext uri="{BB962C8B-B14F-4D97-AF65-F5344CB8AC3E}">
        <p14:creationId xmlns:p14="http://schemas.microsoft.com/office/powerpoint/2010/main" val="1065595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6/28/2013 8:13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092398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22</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6/28/2013 8:17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497027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C1AD1F8-85C8-4BEF-8FD3-D9F35D614EDB}" type="slidenum">
              <a:rPr lang="en-US" smtClean="0"/>
              <a:t>23</a:t>
            </a:fld>
            <a:endParaRPr lang="en-US" dirty="0"/>
          </a:p>
        </p:txBody>
      </p:sp>
    </p:spTree>
    <p:extLst>
      <p:ext uri="{BB962C8B-B14F-4D97-AF65-F5344CB8AC3E}">
        <p14:creationId xmlns:p14="http://schemas.microsoft.com/office/powerpoint/2010/main" val="1102608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C1AD1F8-85C8-4BEF-8FD3-D9F35D614EDB}" type="slidenum">
              <a:rPr lang="en-US" smtClean="0"/>
              <a:t>24</a:t>
            </a:fld>
            <a:endParaRPr lang="en-US" dirty="0"/>
          </a:p>
        </p:txBody>
      </p:sp>
    </p:spTree>
    <p:extLst>
      <p:ext uri="{BB962C8B-B14F-4D97-AF65-F5344CB8AC3E}">
        <p14:creationId xmlns:p14="http://schemas.microsoft.com/office/powerpoint/2010/main" val="3200514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1416697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4045918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25385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29</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6/28/2013 8:17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594648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TechReady 16</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A47767E-7CF7-4474-983E-B81EE5F9963A}"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549744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1AD1F8-85C8-4BEF-8FD3-D9F35D614EDB}" type="slidenum">
              <a:rPr lang="en-US" smtClean="0"/>
              <a:t>31</a:t>
            </a:fld>
            <a:endParaRPr lang="en-US" dirty="0"/>
          </a:p>
        </p:txBody>
      </p:sp>
    </p:spTree>
    <p:extLst>
      <p:ext uri="{BB962C8B-B14F-4D97-AF65-F5344CB8AC3E}">
        <p14:creationId xmlns:p14="http://schemas.microsoft.com/office/powerpoint/2010/main" val="1962541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293355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8:13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779161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33</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6/28/2013 8:17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952730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34</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6/28/2013 8:17 AM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982812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163351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6/28/2013 8:17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345716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37</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6/28/2013 8:17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1571032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2515770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3909228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TechReady 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C0E37EA-F68F-4785-B290-A3C25CA5065A}"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97105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3C1AD1F8-85C8-4BEF-8FD3-D9F35D614EDB}" type="slidenum">
              <a:rPr lang="en-US" smtClean="0"/>
              <a:t>8</a:t>
            </a:fld>
            <a:endParaRPr lang="en-US" dirty="0"/>
          </a:p>
        </p:txBody>
      </p:sp>
    </p:spTree>
    <p:extLst>
      <p:ext uri="{BB962C8B-B14F-4D97-AF65-F5344CB8AC3E}">
        <p14:creationId xmlns:p14="http://schemas.microsoft.com/office/powerpoint/2010/main" val="379943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6/28/2013 8:17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3893940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lvl="1" defTabSz="471596">
              <a:lnSpc>
                <a:spcPct val="90000"/>
              </a:lnSpc>
              <a:spcBef>
                <a:spcPct val="75000"/>
              </a:spcBef>
              <a:buClr>
                <a:srgbClr val="11A7D5"/>
              </a:buClr>
            </a:pPr>
            <a:endParaRPr lang="en-US" dirty="0"/>
          </a:p>
        </p:txBody>
      </p:sp>
      <p:sp>
        <p:nvSpPr>
          <p:cNvPr id="4" name="Slide Number Placeholder 3"/>
          <p:cNvSpPr>
            <a:spLocks noGrp="1"/>
          </p:cNvSpPr>
          <p:nvPr>
            <p:ph type="sldNum" sz="quarter" idx="10"/>
          </p:nvPr>
        </p:nvSpPr>
        <p:spPr/>
        <p:txBody>
          <a:bodyPr/>
          <a:lstStyle/>
          <a:p>
            <a:fld id="{3C1AD1F8-85C8-4BEF-8FD3-D9F35D614EDB}"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570990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0" lvl="1" defTabSz="471576">
              <a:lnSpc>
                <a:spcPct val="90000"/>
              </a:lnSpc>
              <a:spcBef>
                <a:spcPts val="612"/>
              </a:spcBef>
              <a:spcAft>
                <a:spcPts val="612"/>
              </a:spcAft>
            </a:pPr>
            <a:endParaRPr lang="en-US" dirty="0"/>
          </a:p>
        </p:txBody>
      </p:sp>
      <p:sp>
        <p:nvSpPr>
          <p:cNvPr id="4" name="Slide Number Placeholder 3"/>
          <p:cNvSpPr>
            <a:spLocks noGrp="1"/>
          </p:cNvSpPr>
          <p:nvPr>
            <p:ph type="sldNum" sz="quarter" idx="10"/>
          </p:nvPr>
        </p:nvSpPr>
        <p:spPr/>
        <p:txBody>
          <a:bodyPr/>
          <a:lstStyle/>
          <a:p>
            <a:fld id="{3C1AD1F8-85C8-4BEF-8FD3-D9F35D614EDB}"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603999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7" cy="572220"/>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3"/>
            <a:ext cx="11375537"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51106" y="6135208"/>
            <a:ext cx="2385370" cy="859317"/>
          </a:xfrm>
          <a:prstGeom prst="rect">
            <a:avLst/>
          </a:prstGeom>
          <a:noFill/>
          <a:ln>
            <a:noFill/>
          </a:ln>
        </p:spPr>
      </p:pic>
    </p:spTree>
    <p:extLst>
      <p:ext uri="{BB962C8B-B14F-4D97-AF65-F5344CB8AC3E}">
        <p14:creationId xmlns:p14="http://schemas.microsoft.com/office/powerpoint/2010/main" val="3572559129"/>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18187" y="1476623"/>
            <a:ext cx="11400103" cy="2351400"/>
          </a:xfrm>
        </p:spPr>
        <p:txBody>
          <a:bodyPr/>
          <a:lstStyle>
            <a:lvl2pPr>
              <a:defRPr lang="en-US" sz="2856" b="0" kern="1200" dirty="0" smtClean="0">
                <a:solidFill>
                  <a:schemeClr val="tx1"/>
                </a:solidFill>
                <a:effectLst>
                  <a:outerShdw blurRad="38100" dist="38100" dir="2700000" algn="tl">
                    <a:srgbClr val="000000">
                      <a:alpha val="43137"/>
                    </a:srgbClr>
                  </a:outerShdw>
                </a:effectLst>
                <a:latin typeface="+mn-lt"/>
                <a:ea typeface="+mn-ea"/>
                <a:cs typeface="+mn-cs"/>
              </a:defRPr>
            </a:lvl2pPr>
          </a:lstStyle>
          <a:p>
            <a:pPr lvl="0"/>
            <a:r>
              <a:rPr lang="en-US" dirty="0" smtClean="0"/>
              <a:t>Click to edit Master text styles</a:t>
            </a:r>
          </a:p>
          <a:p>
            <a:pPr marL="932597" lvl="1" indent="-404773" algn="l" defTabSz="932559" rtl="0" eaLnBrk="1" fontAlgn="base" latinLnBrk="0" hangingPunct="1">
              <a:lnSpc>
                <a:spcPct val="90000"/>
              </a:lnSpc>
              <a:spcBef>
                <a:spcPct val="20000"/>
              </a:spcBef>
              <a:spcAft>
                <a:spcPct val="0"/>
              </a:spcAft>
              <a:buClr>
                <a:schemeClr val="tx2"/>
              </a:buClr>
              <a:buSzPct val="85000"/>
              <a:buFontTx/>
              <a:buBlip>
                <a:blip r:embed="rId2"/>
              </a:buBlip>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17688398"/>
      </p:ext>
    </p:extLst>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11887199"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705447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lIns="146304"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547387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2163170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5847377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tx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0"/>
            <a:ext cx="12436475" cy="6994525"/>
            <a:chOff x="0" y="0"/>
            <a:chExt cx="12436475" cy="6994525"/>
          </a:xfrm>
          <a:solidFill>
            <a:schemeClr val="accent1"/>
          </a:solidFill>
        </p:grpSpPr>
        <p:grpSp>
          <p:nvGrpSpPr>
            <p:cNvPr id="12" name="Group 11"/>
            <p:cNvGrpSpPr/>
            <p:nvPr userDrawn="1"/>
          </p:nvGrpSpPr>
          <p:grpSpPr>
            <a:xfrm>
              <a:off x="0" y="0"/>
              <a:ext cx="12436475" cy="6994525"/>
              <a:chOff x="0" y="0"/>
              <a:chExt cx="12436475" cy="6994525"/>
            </a:xfrm>
            <a:grpFill/>
          </p:grpSpPr>
          <p:sp>
            <p:nvSpPr>
              <p:cNvPr id="14" name="Frame 13"/>
              <p:cNvSpPr/>
              <p:nvPr userDrawn="1"/>
            </p:nvSpPr>
            <p:spPr bwMode="auto">
              <a:xfrm>
                <a:off x="0" y="0"/>
                <a:ext cx="12436475" cy="6994525"/>
              </a:xfrm>
              <a:prstGeom prst="frame">
                <a:avLst>
                  <a:gd name="adj1" fmla="val 3785"/>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5" name="Group 14"/>
              <p:cNvGrpSpPr/>
              <p:nvPr userDrawn="1"/>
            </p:nvGrpSpPr>
            <p:grpSpPr>
              <a:xfrm>
                <a:off x="182886" y="190969"/>
                <a:ext cx="12118113" cy="6607864"/>
                <a:chOff x="182886" y="190969"/>
                <a:chExt cx="12118113" cy="6607864"/>
              </a:xfrm>
              <a:grpFill/>
            </p:grpSpPr>
            <p:sp>
              <p:nvSpPr>
                <p:cNvPr id="16" name="Rectangle 15"/>
                <p:cNvSpPr/>
                <p:nvPr userDrawn="1"/>
              </p:nvSpPr>
              <p:spPr bwMode="auto">
                <a:xfrm>
                  <a:off x="236668" y="6702014"/>
                  <a:ext cx="12064331" cy="968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userDrawn="1"/>
              </p:nvSpPr>
              <p:spPr bwMode="auto">
                <a:xfrm>
                  <a:off x="182886" y="190969"/>
                  <a:ext cx="12064331" cy="9681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13" name="Rectangle 12"/>
            <p:cNvSpPr/>
            <p:nvPr userDrawn="1"/>
          </p:nvSpPr>
          <p:spPr bwMode="auto">
            <a:xfrm>
              <a:off x="12161837" y="190969"/>
              <a:ext cx="85380" cy="660786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8" name="Right Triangle 7"/>
          <p:cNvSpPr/>
          <p:nvPr userDrawn="1"/>
        </p:nvSpPr>
        <p:spPr bwMode="auto">
          <a:xfrm rot="10800000" flipH="1">
            <a:off x="12173128" y="5783262"/>
            <a:ext cx="263347" cy="237147"/>
          </a:xfrm>
          <a:prstGeom prst="rtTriangle">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userDrawn="1"/>
        </p:nvSpPr>
        <p:spPr bwMode="gray">
          <a:xfrm>
            <a:off x="1205347" y="3940191"/>
            <a:ext cx="11231128" cy="1843071"/>
          </a:xfrm>
          <a:prstGeom prst="rect">
            <a:avLst/>
          </a:prstGeom>
          <a:solidFill>
            <a:srgbClr val="00BCF2">
              <a:alpha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2400" kern="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9"/>
          <p:cNvSpPr>
            <a:spLocks noEditPoints="1"/>
          </p:cNvSpPr>
          <p:nvPr userDrawn="1"/>
        </p:nvSpPr>
        <p:spPr bwMode="black">
          <a:xfrm>
            <a:off x="11671609" y="5254831"/>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400">
              <a:defRPr/>
            </a:pPr>
            <a:endParaRPr lang="en-US" kern="0" smtClean="0">
              <a:solidFill>
                <a:srgbClr val="505050"/>
              </a:solidFill>
            </a:endParaRPr>
          </a:p>
        </p:txBody>
      </p:sp>
      <p:sp>
        <p:nvSpPr>
          <p:cNvPr id="2" name="Title 1"/>
          <p:cNvSpPr>
            <a:spLocks noGrp="1"/>
          </p:cNvSpPr>
          <p:nvPr>
            <p:ph type="title" hasCustomPrompt="1"/>
          </p:nvPr>
        </p:nvSpPr>
        <p:spPr>
          <a:xfrm>
            <a:off x="1205347" y="3951287"/>
            <a:ext cx="10196944"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1159933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ith 2 lines of text">
    <p:spTree>
      <p:nvGrpSpPr>
        <p:cNvPr id="1" name=""/>
        <p:cNvGrpSpPr/>
        <p:nvPr/>
      </p:nvGrpSpPr>
      <p:grpSpPr>
        <a:xfrm>
          <a:off x="0" y="0"/>
          <a:ext cx="0" cy="0"/>
          <a:chOff x="0" y="0"/>
          <a:chExt cx="0" cy="0"/>
        </a:xfrm>
      </p:grpSpPr>
      <p:grpSp>
        <p:nvGrpSpPr>
          <p:cNvPr id="4" name="Group 3"/>
          <p:cNvGrpSpPr/>
          <p:nvPr userDrawn="1"/>
        </p:nvGrpSpPr>
        <p:grpSpPr>
          <a:xfrm>
            <a:off x="0" y="0"/>
            <a:ext cx="12436475" cy="6994525"/>
            <a:chOff x="0" y="0"/>
            <a:chExt cx="12436475" cy="6994525"/>
          </a:xfrm>
        </p:grpSpPr>
        <p:grpSp>
          <p:nvGrpSpPr>
            <p:cNvPr id="5" name="Group 4"/>
            <p:cNvGrpSpPr/>
            <p:nvPr userDrawn="1"/>
          </p:nvGrpSpPr>
          <p:grpSpPr>
            <a:xfrm>
              <a:off x="0" y="0"/>
              <a:ext cx="12436475" cy="6994525"/>
              <a:chOff x="0" y="0"/>
              <a:chExt cx="12436475" cy="6994525"/>
            </a:xfrm>
          </p:grpSpPr>
          <p:sp>
            <p:nvSpPr>
              <p:cNvPr id="8" name="Frame 7"/>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 name="Group 8"/>
              <p:cNvGrpSpPr/>
              <p:nvPr userDrawn="1"/>
            </p:nvGrpSpPr>
            <p:grpSpPr>
              <a:xfrm>
                <a:off x="182886" y="190969"/>
                <a:ext cx="12118113" cy="6607864"/>
                <a:chOff x="182886" y="190969"/>
                <a:chExt cx="12118113" cy="6607864"/>
              </a:xfrm>
            </p:grpSpPr>
            <p:sp>
              <p:nvSpPr>
                <p:cNvPr id="10" name="Rectangle 9"/>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7" name="Rectangle 6"/>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2" name="Rectangle 11"/>
          <p:cNvSpPr/>
          <p:nvPr userDrawn="1"/>
        </p:nvSpPr>
        <p:spPr bwMode="auto">
          <a:xfrm>
            <a:off x="-1" y="471031"/>
            <a:ext cx="11246070" cy="748169"/>
          </a:xfrm>
          <a:prstGeom prst="rect">
            <a:avLst/>
          </a:prstGeom>
          <a:solidFill>
            <a:srgbClr val="00BCF2">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ight Triangle 12"/>
          <p:cNvSpPr/>
          <p:nvPr userDrawn="1"/>
        </p:nvSpPr>
        <p:spPr bwMode="auto">
          <a:xfrm rot="10800000">
            <a:off x="0" y="1224032"/>
            <a:ext cx="263347" cy="237147"/>
          </a:xfrm>
          <a:prstGeom prst="rtTriangle">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320" y="471031"/>
            <a:ext cx="10867813" cy="743441"/>
          </a:xfrm>
        </p:spPr>
        <p:txBody>
          <a:bodyPr anchor="t" anchorCtr="0"/>
          <a:lstStyle>
            <a:lvl1pPr>
              <a:defRPr>
                <a:solidFill>
                  <a:schemeClr val="bg1">
                    <a:alpha val="99000"/>
                  </a:schemeClr>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702873"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reeform 9"/>
          <p:cNvSpPr>
            <a:spLocks noEditPoints="1"/>
          </p:cNvSpPr>
          <p:nvPr userDrawn="1"/>
        </p:nvSpPr>
        <p:spPr bwMode="black">
          <a:xfrm>
            <a:off x="11578360" y="6136194"/>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343727003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Line Title &amp; 2-color Non-bulleted text">
    <p:spTree>
      <p:nvGrpSpPr>
        <p:cNvPr id="1" name=""/>
        <p:cNvGrpSpPr/>
        <p:nvPr/>
      </p:nvGrpSpPr>
      <p:grpSpPr>
        <a:xfrm>
          <a:off x="0" y="0"/>
          <a:ext cx="0" cy="0"/>
          <a:chOff x="0" y="0"/>
          <a:chExt cx="0" cy="0"/>
        </a:xfrm>
      </p:grpSpPr>
      <p:grpSp>
        <p:nvGrpSpPr>
          <p:cNvPr id="4" name="Group 3"/>
          <p:cNvGrpSpPr/>
          <p:nvPr userDrawn="1"/>
        </p:nvGrpSpPr>
        <p:grpSpPr>
          <a:xfrm>
            <a:off x="0" y="0"/>
            <a:ext cx="12436475" cy="6994525"/>
            <a:chOff x="0" y="0"/>
            <a:chExt cx="12436475" cy="6994525"/>
          </a:xfrm>
        </p:grpSpPr>
        <p:grpSp>
          <p:nvGrpSpPr>
            <p:cNvPr id="5" name="Group 4"/>
            <p:cNvGrpSpPr/>
            <p:nvPr userDrawn="1"/>
          </p:nvGrpSpPr>
          <p:grpSpPr>
            <a:xfrm>
              <a:off x="0" y="0"/>
              <a:ext cx="12436475" cy="6994525"/>
              <a:chOff x="0" y="0"/>
              <a:chExt cx="12436475" cy="6994525"/>
            </a:xfrm>
          </p:grpSpPr>
          <p:sp>
            <p:nvSpPr>
              <p:cNvPr id="8" name="Frame 7"/>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 name="Group 8"/>
              <p:cNvGrpSpPr/>
              <p:nvPr userDrawn="1"/>
            </p:nvGrpSpPr>
            <p:grpSpPr>
              <a:xfrm>
                <a:off x="182886" y="190969"/>
                <a:ext cx="12118113" cy="6607864"/>
                <a:chOff x="182886" y="190969"/>
                <a:chExt cx="12118113" cy="6607864"/>
              </a:xfrm>
            </p:grpSpPr>
            <p:sp>
              <p:nvSpPr>
                <p:cNvPr id="10" name="Rectangle 9"/>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7" name="Rectangle 6"/>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hasCustomPrompt="1"/>
          </p:nvPr>
        </p:nvSpPr>
        <p:spPr>
          <a:xfrm>
            <a:off x="274320" y="471031"/>
            <a:ext cx="10867813" cy="743441"/>
          </a:xfrm>
        </p:spPr>
        <p:txBody>
          <a:bodyPr anchor="t" anchorCtr="0"/>
          <a:lstStyle>
            <a:lvl1pPr>
              <a:defRPr>
                <a:solidFill>
                  <a:schemeClr val="accent2">
                    <a:alpha val="99000"/>
                  </a:schemeClr>
                </a:solidFill>
              </a:defRPr>
            </a:lvl1pPr>
          </a:lstStyle>
          <a:p>
            <a:r>
              <a:rPr lang="en-US" dirty="0" smtClean="0"/>
              <a:t>Click to edit </a:t>
            </a:r>
            <a:br>
              <a:rPr lang="en-US" dirty="0" smtClean="0"/>
            </a:br>
            <a:r>
              <a:rPr lang="en-US" dirty="0" smtClean="0"/>
              <a:t>Master title style</a:t>
            </a:r>
            <a:endParaRPr lang="en-US" dirty="0"/>
          </a:p>
        </p:txBody>
      </p:sp>
      <p:sp>
        <p:nvSpPr>
          <p:cNvPr id="6" name="Text Placeholder 5"/>
          <p:cNvSpPr>
            <a:spLocks noGrp="1"/>
          </p:cNvSpPr>
          <p:nvPr>
            <p:ph type="body" sz="quarter" idx="10"/>
          </p:nvPr>
        </p:nvSpPr>
        <p:spPr>
          <a:xfrm>
            <a:off x="274638" y="1931326"/>
            <a:ext cx="11702873"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reeform 9"/>
          <p:cNvSpPr>
            <a:spLocks noEditPoints="1"/>
          </p:cNvSpPr>
          <p:nvPr userDrawn="1"/>
        </p:nvSpPr>
        <p:spPr bwMode="black">
          <a:xfrm>
            <a:off x="11578360" y="6136194"/>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126204996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grpSp>
        <p:nvGrpSpPr>
          <p:cNvPr id="4" name="Group 3"/>
          <p:cNvGrpSpPr/>
          <p:nvPr userDrawn="1"/>
        </p:nvGrpSpPr>
        <p:grpSpPr>
          <a:xfrm>
            <a:off x="0" y="0"/>
            <a:ext cx="12436475" cy="6994525"/>
            <a:chOff x="0" y="0"/>
            <a:chExt cx="12436475" cy="6994525"/>
          </a:xfrm>
        </p:grpSpPr>
        <p:grpSp>
          <p:nvGrpSpPr>
            <p:cNvPr id="5" name="Group 4"/>
            <p:cNvGrpSpPr/>
            <p:nvPr userDrawn="1"/>
          </p:nvGrpSpPr>
          <p:grpSpPr>
            <a:xfrm>
              <a:off x="0" y="0"/>
              <a:ext cx="12436475" cy="6994525"/>
              <a:chOff x="0" y="0"/>
              <a:chExt cx="12436475" cy="6994525"/>
            </a:xfrm>
          </p:grpSpPr>
          <p:sp>
            <p:nvSpPr>
              <p:cNvPr id="8" name="Frame 7"/>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9" name="Group 8"/>
              <p:cNvGrpSpPr/>
              <p:nvPr userDrawn="1"/>
            </p:nvGrpSpPr>
            <p:grpSpPr>
              <a:xfrm>
                <a:off x="182886" y="190969"/>
                <a:ext cx="12118113" cy="6607864"/>
                <a:chOff x="182886" y="190969"/>
                <a:chExt cx="12118113" cy="6607864"/>
              </a:xfrm>
            </p:grpSpPr>
            <p:sp>
              <p:nvSpPr>
                <p:cNvPr id="10" name="Rectangle 9"/>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7" name="Rectangle 6"/>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2" name="Rectangle 11"/>
          <p:cNvSpPr/>
          <p:nvPr userDrawn="1"/>
        </p:nvSpPr>
        <p:spPr bwMode="auto">
          <a:xfrm>
            <a:off x="-1" y="471031"/>
            <a:ext cx="11246070" cy="748169"/>
          </a:xfrm>
          <a:prstGeom prst="rect">
            <a:avLst/>
          </a:prstGeom>
          <a:solidFill>
            <a:srgbClr val="00BCF2">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Right Triangle 12"/>
          <p:cNvSpPr/>
          <p:nvPr userDrawn="1"/>
        </p:nvSpPr>
        <p:spPr bwMode="auto">
          <a:xfrm rot="10800000">
            <a:off x="0" y="1224032"/>
            <a:ext cx="263347" cy="237147"/>
          </a:xfrm>
          <a:prstGeom prst="rtTriangle">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320" y="471031"/>
            <a:ext cx="10845236" cy="743441"/>
          </a:xfrm>
        </p:spPr>
        <p:txBody>
          <a:bodyPr anchor="t" anchorCtr="0"/>
          <a:lstStyle>
            <a:lvl1pPr>
              <a:defRPr>
                <a:solidFill>
                  <a:schemeClr val="bg1">
                    <a:alpha val="99000"/>
                  </a:schemeClr>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725451"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reeform 9"/>
          <p:cNvSpPr>
            <a:spLocks noEditPoints="1"/>
          </p:cNvSpPr>
          <p:nvPr userDrawn="1"/>
        </p:nvSpPr>
        <p:spPr bwMode="black">
          <a:xfrm>
            <a:off x="11578360" y="6136194"/>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3385168481"/>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4" name="Group 3"/>
          <p:cNvGrpSpPr/>
          <p:nvPr userDrawn="1"/>
        </p:nvGrpSpPr>
        <p:grpSpPr>
          <a:xfrm>
            <a:off x="0" y="0"/>
            <a:ext cx="12436475" cy="6994525"/>
            <a:chOff x="0" y="0"/>
            <a:chExt cx="12436475" cy="6994525"/>
          </a:xfrm>
        </p:grpSpPr>
        <p:grpSp>
          <p:nvGrpSpPr>
            <p:cNvPr id="5" name="Group 4"/>
            <p:cNvGrpSpPr/>
            <p:nvPr userDrawn="1"/>
          </p:nvGrpSpPr>
          <p:grpSpPr>
            <a:xfrm>
              <a:off x="0" y="0"/>
              <a:ext cx="12436475" cy="6994525"/>
              <a:chOff x="0" y="0"/>
              <a:chExt cx="12436475" cy="6994525"/>
            </a:xfrm>
          </p:grpSpPr>
          <p:sp>
            <p:nvSpPr>
              <p:cNvPr id="9" name="Frame 8"/>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p:cNvGrpSpPr/>
              <p:nvPr userDrawn="1"/>
            </p:nvGrpSpPr>
            <p:grpSpPr>
              <a:xfrm>
                <a:off x="182886" y="190969"/>
                <a:ext cx="12118113" cy="6607864"/>
                <a:chOff x="182886" y="190969"/>
                <a:chExt cx="12118113" cy="6607864"/>
              </a:xfrm>
            </p:grpSpPr>
            <p:sp>
              <p:nvSpPr>
                <p:cNvPr id="11" name="Rectangle 10"/>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8" name="Rectangle 7"/>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p:cNvSpPr/>
          <p:nvPr userDrawn="1"/>
        </p:nvSpPr>
        <p:spPr bwMode="auto">
          <a:xfrm>
            <a:off x="-1" y="471031"/>
            <a:ext cx="11246070" cy="748169"/>
          </a:xfrm>
          <a:prstGeom prst="rect">
            <a:avLst/>
          </a:prstGeom>
          <a:solidFill>
            <a:srgbClr val="00BCF2">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ight Triangle 13"/>
          <p:cNvSpPr/>
          <p:nvPr userDrawn="1"/>
        </p:nvSpPr>
        <p:spPr bwMode="auto">
          <a:xfrm rot="10800000">
            <a:off x="0" y="1224032"/>
            <a:ext cx="263347" cy="237147"/>
          </a:xfrm>
          <a:prstGeom prst="rtTriangle">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itle 5"/>
          <p:cNvSpPr>
            <a:spLocks noGrp="1"/>
          </p:cNvSpPr>
          <p:nvPr>
            <p:ph type="title"/>
          </p:nvPr>
        </p:nvSpPr>
        <p:spPr>
          <a:xfrm>
            <a:off x="274320" y="471031"/>
            <a:ext cx="10867813" cy="743441"/>
          </a:xfrm>
        </p:spPr>
        <p:txBody>
          <a:bodyPr anchor="t" anchorCtr="0"/>
          <a:lstStyle>
            <a:lvl1pPr>
              <a:defRPr>
                <a:gradFill>
                  <a:gsLst>
                    <a:gs pos="1250">
                      <a:schemeClr val="bg1"/>
                    </a:gs>
                    <a:gs pos="100000">
                      <a:schemeClr val="bg1"/>
                    </a:gs>
                  </a:gsLst>
                  <a:lin ang="5400000" scaled="0"/>
                </a:gradFill>
              </a:defRPr>
            </a:lvl1pPr>
          </a:lstStyle>
          <a:p>
            <a:r>
              <a:rPr lang="en-US" smtClean="0"/>
              <a:t>Click to edit Master title style</a:t>
            </a:r>
            <a:endParaRPr lang="en-US" dirty="0"/>
          </a:p>
        </p:txBody>
      </p:sp>
      <p:sp>
        <p:nvSpPr>
          <p:cNvPr id="7" name="Content Placeholder 6"/>
          <p:cNvSpPr>
            <a:spLocks noGrp="1"/>
          </p:cNvSpPr>
          <p:nvPr>
            <p:ph sz="quarter" idx="10"/>
          </p:nvPr>
        </p:nvSpPr>
        <p:spPr>
          <a:xfrm>
            <a:off x="274638" y="1214438"/>
            <a:ext cx="11770606" cy="53556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Freeform 9"/>
          <p:cNvSpPr>
            <a:spLocks noEditPoints="1"/>
          </p:cNvSpPr>
          <p:nvPr userDrawn="1"/>
        </p:nvSpPr>
        <p:spPr bwMode="black">
          <a:xfrm>
            <a:off x="11578360" y="6136194"/>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789335178"/>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grpSp>
        <p:nvGrpSpPr>
          <p:cNvPr id="5" name="Group 4"/>
          <p:cNvGrpSpPr/>
          <p:nvPr userDrawn="1"/>
        </p:nvGrpSpPr>
        <p:grpSpPr>
          <a:xfrm>
            <a:off x="0" y="0"/>
            <a:ext cx="12436475" cy="6994525"/>
            <a:chOff x="0" y="0"/>
            <a:chExt cx="12436475" cy="6994525"/>
          </a:xfrm>
        </p:grpSpPr>
        <p:grpSp>
          <p:nvGrpSpPr>
            <p:cNvPr id="7" name="Group 6"/>
            <p:cNvGrpSpPr/>
            <p:nvPr userDrawn="1"/>
          </p:nvGrpSpPr>
          <p:grpSpPr>
            <a:xfrm>
              <a:off x="0" y="0"/>
              <a:ext cx="12436475" cy="6994525"/>
              <a:chOff x="0" y="0"/>
              <a:chExt cx="12436475" cy="6994525"/>
            </a:xfrm>
          </p:grpSpPr>
          <p:sp>
            <p:nvSpPr>
              <p:cNvPr id="9" name="Frame 8"/>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p:cNvGrpSpPr/>
              <p:nvPr userDrawn="1"/>
            </p:nvGrpSpPr>
            <p:grpSpPr>
              <a:xfrm>
                <a:off x="182886" y="190969"/>
                <a:ext cx="12118113" cy="6607864"/>
                <a:chOff x="182886" y="190969"/>
                <a:chExt cx="12118113" cy="6607864"/>
              </a:xfrm>
            </p:grpSpPr>
            <p:sp>
              <p:nvSpPr>
                <p:cNvPr id="11" name="Rectangle 10"/>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8" name="Rectangle 7"/>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p:cNvSpPr/>
          <p:nvPr userDrawn="1"/>
        </p:nvSpPr>
        <p:spPr bwMode="auto">
          <a:xfrm>
            <a:off x="-1" y="471031"/>
            <a:ext cx="11246070" cy="748169"/>
          </a:xfrm>
          <a:prstGeom prst="rect">
            <a:avLst/>
          </a:prstGeom>
          <a:solidFill>
            <a:srgbClr val="00BCF2">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ight Triangle 13"/>
          <p:cNvSpPr/>
          <p:nvPr userDrawn="1"/>
        </p:nvSpPr>
        <p:spPr bwMode="auto">
          <a:xfrm rot="10800000">
            <a:off x="0" y="1224032"/>
            <a:ext cx="263347" cy="237147"/>
          </a:xfrm>
          <a:prstGeom prst="rtTriangle">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274638" y="1898668"/>
            <a:ext cx="11770606" cy="1778949"/>
          </a:xfrm>
        </p:spPr>
        <p:txBody>
          <a:bodyPr wrap="square">
            <a:spAutoFit/>
          </a:bodyPr>
          <a:lstStyle>
            <a:lvl1pPr>
              <a:buClr>
                <a:schemeClr val="tx2"/>
              </a:buCl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xfrm>
            <a:off x="274320" y="471031"/>
            <a:ext cx="10971749" cy="743441"/>
          </a:xfrm>
        </p:spPr>
        <p:txBody>
          <a:bodyPr anchor="t" anchorCtr="0"/>
          <a:lstStyle>
            <a:lvl1pPr>
              <a:defRPr>
                <a:solidFill>
                  <a:schemeClr val="bg1">
                    <a:alpha val="99000"/>
                  </a:schemeClr>
                </a:solidFill>
              </a:defRPr>
            </a:lvl1pPr>
          </a:lstStyle>
          <a:p>
            <a:r>
              <a:rPr lang="en-US" smtClean="0"/>
              <a:t>Click to edit Master title style</a:t>
            </a:r>
            <a:endParaRPr lang="en-US" dirty="0"/>
          </a:p>
        </p:txBody>
      </p:sp>
      <p:sp>
        <p:nvSpPr>
          <p:cNvPr id="15" name="Freeform 9"/>
          <p:cNvSpPr>
            <a:spLocks noEditPoints="1"/>
          </p:cNvSpPr>
          <p:nvPr userDrawn="1"/>
        </p:nvSpPr>
        <p:spPr bwMode="black">
          <a:xfrm>
            <a:off x="11578360" y="6136194"/>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2449055290"/>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grpSp>
        <p:nvGrpSpPr>
          <p:cNvPr id="6" name="Group 5"/>
          <p:cNvGrpSpPr/>
          <p:nvPr userDrawn="1"/>
        </p:nvGrpSpPr>
        <p:grpSpPr>
          <a:xfrm>
            <a:off x="0" y="0"/>
            <a:ext cx="12436475" cy="6994525"/>
            <a:chOff x="0" y="0"/>
            <a:chExt cx="12436475" cy="6994525"/>
          </a:xfrm>
        </p:grpSpPr>
        <p:grpSp>
          <p:nvGrpSpPr>
            <p:cNvPr id="7" name="Group 6"/>
            <p:cNvGrpSpPr/>
            <p:nvPr userDrawn="1"/>
          </p:nvGrpSpPr>
          <p:grpSpPr>
            <a:xfrm>
              <a:off x="0" y="0"/>
              <a:ext cx="12436475" cy="6994525"/>
              <a:chOff x="0" y="0"/>
              <a:chExt cx="12436475" cy="6994525"/>
            </a:xfrm>
          </p:grpSpPr>
          <p:sp>
            <p:nvSpPr>
              <p:cNvPr id="9" name="Frame 8"/>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p:cNvGrpSpPr/>
              <p:nvPr userDrawn="1"/>
            </p:nvGrpSpPr>
            <p:grpSpPr>
              <a:xfrm>
                <a:off x="182886" y="190969"/>
                <a:ext cx="12118113" cy="6607864"/>
                <a:chOff x="182886" y="190969"/>
                <a:chExt cx="12118113" cy="6607864"/>
              </a:xfrm>
            </p:grpSpPr>
            <p:sp>
              <p:nvSpPr>
                <p:cNvPr id="11" name="Rectangle 10"/>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8" name="Rectangle 7"/>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p:cNvSpPr/>
          <p:nvPr userDrawn="1"/>
        </p:nvSpPr>
        <p:spPr bwMode="auto">
          <a:xfrm>
            <a:off x="-1" y="471031"/>
            <a:ext cx="11246070" cy="748169"/>
          </a:xfrm>
          <a:prstGeom prst="rect">
            <a:avLst/>
          </a:prstGeom>
          <a:solidFill>
            <a:srgbClr val="00BCF2">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ight Triangle 13"/>
          <p:cNvSpPr/>
          <p:nvPr userDrawn="1"/>
        </p:nvSpPr>
        <p:spPr bwMode="auto">
          <a:xfrm rot="10800000">
            <a:off x="0" y="1224032"/>
            <a:ext cx="263347" cy="237147"/>
          </a:xfrm>
          <a:prstGeom prst="rtTriangle">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320" y="471031"/>
            <a:ext cx="10971749" cy="743441"/>
          </a:xfrm>
        </p:spPr>
        <p:txBody>
          <a:bodyPr anchor="t" anchorCtr="0"/>
          <a:lstStyle>
            <a:lvl1pPr>
              <a:defRPr>
                <a:solidFill>
                  <a:schemeClr val="bg1">
                    <a:alpha val="99000"/>
                  </a:schemeClr>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438370"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Freeform 9"/>
          <p:cNvSpPr>
            <a:spLocks noEditPoints="1"/>
          </p:cNvSpPr>
          <p:nvPr userDrawn="1"/>
        </p:nvSpPr>
        <p:spPr bwMode="black">
          <a:xfrm>
            <a:off x="11578360" y="6136194"/>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385632670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grpSp>
        <p:nvGrpSpPr>
          <p:cNvPr id="6" name="Group 5"/>
          <p:cNvGrpSpPr/>
          <p:nvPr userDrawn="1"/>
        </p:nvGrpSpPr>
        <p:grpSpPr>
          <a:xfrm>
            <a:off x="0" y="0"/>
            <a:ext cx="12436475" cy="6994525"/>
            <a:chOff x="0" y="0"/>
            <a:chExt cx="12436475" cy="6994525"/>
          </a:xfrm>
        </p:grpSpPr>
        <p:grpSp>
          <p:nvGrpSpPr>
            <p:cNvPr id="7" name="Group 6"/>
            <p:cNvGrpSpPr/>
            <p:nvPr userDrawn="1"/>
          </p:nvGrpSpPr>
          <p:grpSpPr>
            <a:xfrm>
              <a:off x="0" y="0"/>
              <a:ext cx="12436475" cy="6994525"/>
              <a:chOff x="0" y="0"/>
              <a:chExt cx="12436475" cy="6994525"/>
            </a:xfrm>
          </p:grpSpPr>
          <p:sp>
            <p:nvSpPr>
              <p:cNvPr id="9" name="Frame 8"/>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p:cNvGrpSpPr/>
              <p:nvPr userDrawn="1"/>
            </p:nvGrpSpPr>
            <p:grpSpPr>
              <a:xfrm>
                <a:off x="182886" y="190969"/>
                <a:ext cx="12118113" cy="6607864"/>
                <a:chOff x="182886" y="190969"/>
                <a:chExt cx="12118113" cy="6607864"/>
              </a:xfrm>
            </p:grpSpPr>
            <p:sp>
              <p:nvSpPr>
                <p:cNvPr id="11" name="Rectangle 10"/>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8" name="Rectangle 7"/>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p:cNvSpPr/>
          <p:nvPr userDrawn="1"/>
        </p:nvSpPr>
        <p:spPr bwMode="auto">
          <a:xfrm>
            <a:off x="-1" y="471031"/>
            <a:ext cx="11246070" cy="748169"/>
          </a:xfrm>
          <a:prstGeom prst="rect">
            <a:avLst/>
          </a:prstGeom>
          <a:solidFill>
            <a:srgbClr val="00BCF2">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ight Triangle 13"/>
          <p:cNvSpPr/>
          <p:nvPr userDrawn="1"/>
        </p:nvSpPr>
        <p:spPr bwMode="auto">
          <a:xfrm rot="10800000">
            <a:off x="0" y="1224032"/>
            <a:ext cx="263347" cy="237147"/>
          </a:xfrm>
          <a:prstGeom prst="rtTriangle">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320" y="471031"/>
            <a:ext cx="10971749" cy="743441"/>
          </a:xfrm>
        </p:spPr>
        <p:txBody>
          <a:bodyPr anchor="t" anchorCtr="0"/>
          <a:lstStyle>
            <a:lvl1pPr>
              <a:defRPr>
                <a:solidFill>
                  <a:schemeClr val="bg1">
                    <a:alpha val="99000"/>
                  </a:schemeClr>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6254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Freeform 9"/>
          <p:cNvSpPr>
            <a:spLocks noEditPoints="1"/>
          </p:cNvSpPr>
          <p:nvPr userDrawn="1"/>
        </p:nvSpPr>
        <p:spPr bwMode="black">
          <a:xfrm>
            <a:off x="11578360" y="6136194"/>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3397981049"/>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grpSp>
        <p:nvGrpSpPr>
          <p:cNvPr id="6" name="Group 5"/>
          <p:cNvGrpSpPr/>
          <p:nvPr userDrawn="1"/>
        </p:nvGrpSpPr>
        <p:grpSpPr>
          <a:xfrm>
            <a:off x="0" y="0"/>
            <a:ext cx="12436475" cy="6994525"/>
            <a:chOff x="0" y="0"/>
            <a:chExt cx="12436475" cy="6994525"/>
          </a:xfrm>
        </p:grpSpPr>
        <p:grpSp>
          <p:nvGrpSpPr>
            <p:cNvPr id="7" name="Group 6"/>
            <p:cNvGrpSpPr/>
            <p:nvPr userDrawn="1"/>
          </p:nvGrpSpPr>
          <p:grpSpPr>
            <a:xfrm>
              <a:off x="0" y="0"/>
              <a:ext cx="12436475" cy="6994525"/>
              <a:chOff x="0" y="0"/>
              <a:chExt cx="12436475" cy="6994525"/>
            </a:xfrm>
          </p:grpSpPr>
          <p:sp>
            <p:nvSpPr>
              <p:cNvPr id="9" name="Frame 8"/>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p:cNvGrpSpPr/>
              <p:nvPr userDrawn="1"/>
            </p:nvGrpSpPr>
            <p:grpSpPr>
              <a:xfrm>
                <a:off x="182886" y="190969"/>
                <a:ext cx="12118113" cy="6607864"/>
                <a:chOff x="182886" y="190969"/>
                <a:chExt cx="12118113" cy="6607864"/>
              </a:xfrm>
            </p:grpSpPr>
            <p:sp>
              <p:nvSpPr>
                <p:cNvPr id="11" name="Rectangle 10"/>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8" name="Rectangle 7"/>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p:cNvSpPr/>
          <p:nvPr userDrawn="1"/>
        </p:nvSpPr>
        <p:spPr bwMode="auto">
          <a:xfrm>
            <a:off x="-1" y="471031"/>
            <a:ext cx="11246070" cy="748169"/>
          </a:xfrm>
          <a:prstGeom prst="rect">
            <a:avLst/>
          </a:prstGeom>
          <a:solidFill>
            <a:srgbClr val="00BCF2">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ight Triangle 13"/>
          <p:cNvSpPr/>
          <p:nvPr userDrawn="1"/>
        </p:nvSpPr>
        <p:spPr bwMode="auto">
          <a:xfrm rot="10800000">
            <a:off x="0" y="1224032"/>
            <a:ext cx="263347" cy="237147"/>
          </a:xfrm>
          <a:prstGeom prst="rtTriangle">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320" y="471031"/>
            <a:ext cx="10971749" cy="743441"/>
          </a:xfrm>
        </p:spPr>
        <p:txBody>
          <a:bodyPr anchor="t" anchorCtr="0"/>
          <a:lstStyle>
            <a:lvl1pPr>
              <a:defRPr>
                <a:solidFill>
                  <a:schemeClr val="bg1">
                    <a:alpha val="99000"/>
                  </a:schemeClr>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Freeform 9"/>
          <p:cNvSpPr>
            <a:spLocks noEditPoints="1"/>
          </p:cNvSpPr>
          <p:nvPr userDrawn="1"/>
        </p:nvSpPr>
        <p:spPr bwMode="black">
          <a:xfrm>
            <a:off x="11578360" y="6136194"/>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50258216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grpSp>
        <p:nvGrpSpPr>
          <p:cNvPr id="6" name="Group 5"/>
          <p:cNvGrpSpPr/>
          <p:nvPr userDrawn="1"/>
        </p:nvGrpSpPr>
        <p:grpSpPr>
          <a:xfrm>
            <a:off x="0" y="0"/>
            <a:ext cx="12436475" cy="6994525"/>
            <a:chOff x="0" y="0"/>
            <a:chExt cx="12436475" cy="6994525"/>
          </a:xfrm>
        </p:grpSpPr>
        <p:grpSp>
          <p:nvGrpSpPr>
            <p:cNvPr id="7" name="Group 6"/>
            <p:cNvGrpSpPr/>
            <p:nvPr userDrawn="1"/>
          </p:nvGrpSpPr>
          <p:grpSpPr>
            <a:xfrm>
              <a:off x="0" y="0"/>
              <a:ext cx="12436475" cy="6994525"/>
              <a:chOff x="0" y="0"/>
              <a:chExt cx="12436475" cy="6994525"/>
            </a:xfrm>
          </p:grpSpPr>
          <p:sp>
            <p:nvSpPr>
              <p:cNvPr id="9" name="Frame 8"/>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p:cNvGrpSpPr/>
              <p:nvPr userDrawn="1"/>
            </p:nvGrpSpPr>
            <p:grpSpPr>
              <a:xfrm>
                <a:off x="182886" y="190969"/>
                <a:ext cx="12118113" cy="6607864"/>
                <a:chOff x="182886" y="190969"/>
                <a:chExt cx="12118113" cy="6607864"/>
              </a:xfrm>
            </p:grpSpPr>
            <p:sp>
              <p:nvSpPr>
                <p:cNvPr id="11" name="Rectangle 10"/>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8" name="Rectangle 7"/>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p:cNvSpPr/>
          <p:nvPr userDrawn="1"/>
        </p:nvSpPr>
        <p:spPr bwMode="auto">
          <a:xfrm>
            <a:off x="-1" y="471031"/>
            <a:ext cx="11246070" cy="748169"/>
          </a:xfrm>
          <a:prstGeom prst="rect">
            <a:avLst/>
          </a:prstGeom>
          <a:solidFill>
            <a:srgbClr val="00BCF2">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91440" rIns="146304" bIns="9144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ight Triangle 13"/>
          <p:cNvSpPr/>
          <p:nvPr userDrawn="1"/>
        </p:nvSpPr>
        <p:spPr bwMode="auto">
          <a:xfrm rot="10800000">
            <a:off x="0" y="1224032"/>
            <a:ext cx="263347" cy="237147"/>
          </a:xfrm>
          <a:prstGeom prst="rtTriangle">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320" y="471031"/>
            <a:ext cx="10971749" cy="743441"/>
          </a:xfrm>
        </p:spPr>
        <p:txBody>
          <a:bodyPr anchor="t" anchorCtr="0"/>
          <a:lstStyle>
            <a:lvl1pPr>
              <a:defRPr>
                <a:solidFill>
                  <a:schemeClr val="bg1">
                    <a:alpha val="99000"/>
                  </a:schemeClr>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Freeform 9"/>
          <p:cNvSpPr>
            <a:spLocks noEditPoints="1"/>
          </p:cNvSpPr>
          <p:nvPr userDrawn="1"/>
        </p:nvSpPr>
        <p:spPr bwMode="black">
          <a:xfrm>
            <a:off x="11578360" y="6136194"/>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1983542093"/>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p:cNvGrpSpPr/>
          <p:nvPr userDrawn="1"/>
        </p:nvGrpSpPr>
        <p:grpSpPr>
          <a:xfrm>
            <a:off x="0" y="0"/>
            <a:ext cx="12436475" cy="6994525"/>
            <a:chOff x="0" y="0"/>
            <a:chExt cx="12436475" cy="6994525"/>
          </a:xfrm>
        </p:grpSpPr>
        <p:grpSp>
          <p:nvGrpSpPr>
            <p:cNvPr id="4" name="Group 3"/>
            <p:cNvGrpSpPr/>
            <p:nvPr userDrawn="1"/>
          </p:nvGrpSpPr>
          <p:grpSpPr>
            <a:xfrm>
              <a:off x="0" y="0"/>
              <a:ext cx="12436475" cy="6994525"/>
              <a:chOff x="0" y="0"/>
              <a:chExt cx="12436475" cy="6994525"/>
            </a:xfrm>
          </p:grpSpPr>
          <p:sp>
            <p:nvSpPr>
              <p:cNvPr id="6" name="Frame 5"/>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userDrawn="1"/>
            </p:nvGrpSpPr>
            <p:grpSpPr>
              <a:xfrm>
                <a:off x="182886" y="190969"/>
                <a:ext cx="12118113" cy="6607864"/>
                <a:chOff x="182886" y="190969"/>
                <a:chExt cx="12118113" cy="6607864"/>
              </a:xfrm>
            </p:grpSpPr>
            <p:sp>
              <p:nvSpPr>
                <p:cNvPr id="8" name="Rectangle 7"/>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5" name="Rectangle 4"/>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0" name="Rectangle 9"/>
          <p:cNvSpPr/>
          <p:nvPr userDrawn="1"/>
        </p:nvSpPr>
        <p:spPr bwMode="auto">
          <a:xfrm>
            <a:off x="-1" y="471031"/>
            <a:ext cx="11246070" cy="748169"/>
          </a:xfrm>
          <a:prstGeom prst="rect">
            <a:avLst/>
          </a:prstGeom>
          <a:solidFill>
            <a:srgbClr val="0072C6">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ight Triangle 10"/>
          <p:cNvSpPr/>
          <p:nvPr userDrawn="1"/>
        </p:nvSpPr>
        <p:spPr bwMode="auto">
          <a:xfrm rot="10800000">
            <a:off x="0" y="1224032"/>
            <a:ext cx="263347" cy="237147"/>
          </a:xfrm>
          <a:prstGeom prst="rtTriangl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74320" y="471031"/>
            <a:ext cx="10971749" cy="743441"/>
          </a:xfrm>
        </p:spPr>
        <p:txBody>
          <a:bodyPr anchor="t" anchorCtr="0"/>
          <a:lstStyle>
            <a:lvl1pPr>
              <a:defRPr>
                <a:solidFill>
                  <a:schemeClr val="bg1">
                    <a:alpha val="99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51822992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Line Title Only">
    <p:spTree>
      <p:nvGrpSpPr>
        <p:cNvPr id="1" name=""/>
        <p:cNvGrpSpPr/>
        <p:nvPr/>
      </p:nvGrpSpPr>
      <p:grpSpPr>
        <a:xfrm>
          <a:off x="0" y="0"/>
          <a:ext cx="0" cy="0"/>
          <a:chOff x="0" y="0"/>
          <a:chExt cx="0" cy="0"/>
        </a:xfrm>
      </p:grpSpPr>
      <p:grpSp>
        <p:nvGrpSpPr>
          <p:cNvPr id="3" name="Group 2"/>
          <p:cNvGrpSpPr/>
          <p:nvPr userDrawn="1"/>
        </p:nvGrpSpPr>
        <p:grpSpPr>
          <a:xfrm>
            <a:off x="0" y="0"/>
            <a:ext cx="12436475" cy="6994525"/>
            <a:chOff x="0" y="0"/>
            <a:chExt cx="12436475" cy="6994525"/>
          </a:xfrm>
        </p:grpSpPr>
        <p:grpSp>
          <p:nvGrpSpPr>
            <p:cNvPr id="4" name="Group 3"/>
            <p:cNvGrpSpPr/>
            <p:nvPr userDrawn="1"/>
          </p:nvGrpSpPr>
          <p:grpSpPr>
            <a:xfrm>
              <a:off x="0" y="0"/>
              <a:ext cx="12436475" cy="6994525"/>
              <a:chOff x="0" y="0"/>
              <a:chExt cx="12436475" cy="6994525"/>
            </a:xfrm>
          </p:grpSpPr>
          <p:sp>
            <p:nvSpPr>
              <p:cNvPr id="6" name="Frame 5"/>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6"/>
              <p:cNvGrpSpPr/>
              <p:nvPr userDrawn="1"/>
            </p:nvGrpSpPr>
            <p:grpSpPr>
              <a:xfrm>
                <a:off x="182886" y="190969"/>
                <a:ext cx="12118113" cy="6607864"/>
                <a:chOff x="182886" y="190969"/>
                <a:chExt cx="12118113" cy="6607864"/>
              </a:xfrm>
            </p:grpSpPr>
            <p:sp>
              <p:nvSpPr>
                <p:cNvPr id="8" name="Rectangle 7"/>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5" name="Rectangle 4"/>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p:cNvSpPr>
            <a:spLocks noGrp="1"/>
          </p:cNvSpPr>
          <p:nvPr>
            <p:ph type="title"/>
          </p:nvPr>
        </p:nvSpPr>
        <p:spPr>
          <a:xfrm>
            <a:off x="274320" y="471031"/>
            <a:ext cx="10971749" cy="743441"/>
          </a:xfrm>
        </p:spPr>
        <p:txBody>
          <a:bodyPr anchor="t" anchorCtr="0"/>
          <a:lstStyle>
            <a:lvl1pPr>
              <a:defRPr>
                <a:solidFill>
                  <a:schemeClr val="accent2">
                    <a:alpha val="99000"/>
                  </a:schemeClr>
                </a:solidFill>
              </a:defRPr>
            </a:lvl1pPr>
          </a:lstStyle>
          <a:p>
            <a:r>
              <a:rPr lang="en-US" smtClean="0"/>
              <a:t>Click to edit Master title style</a:t>
            </a:r>
            <a:endParaRPr lang="en-US" dirty="0"/>
          </a:p>
        </p:txBody>
      </p:sp>
      <p:sp>
        <p:nvSpPr>
          <p:cNvPr id="12" name="Freeform 9"/>
          <p:cNvSpPr>
            <a:spLocks noEditPoints="1"/>
          </p:cNvSpPr>
          <p:nvPr userDrawn="1"/>
        </p:nvSpPr>
        <p:spPr bwMode="black">
          <a:xfrm>
            <a:off x="11578360" y="6136194"/>
            <a:ext cx="390525" cy="39211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solidFill>
                <a:srgbClr val="505050"/>
              </a:solidFill>
            </a:endParaRPr>
          </a:p>
        </p:txBody>
      </p:sp>
    </p:spTree>
    <p:extLst>
      <p:ext uri="{BB962C8B-B14F-4D97-AF65-F5344CB8AC3E}">
        <p14:creationId xmlns:p14="http://schemas.microsoft.com/office/powerpoint/2010/main" val="31570664"/>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09881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7139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52206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77065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126583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2096831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5" name="Picture 4" descr="whitetemplate title final 4_6.jpg"/>
          <p:cNvPicPr>
            <a:picLocks noChangeAspect="1"/>
          </p:cNvPicPr>
          <p:nvPr userDrawn="1"/>
        </p:nvPicPr>
        <p:blipFill>
          <a:blip r:embed="rId2" cstate="print"/>
          <a:stretch>
            <a:fillRect/>
          </a:stretch>
        </p:blipFill>
        <p:spPr>
          <a:xfrm>
            <a:off x="0" y="0"/>
            <a:ext cx="12436475" cy="6994525"/>
          </a:xfrm>
          <a:prstGeom prst="rect">
            <a:avLst/>
          </a:prstGeom>
        </p:spPr>
      </p:pic>
      <p:sp>
        <p:nvSpPr>
          <p:cNvPr id="41989" name="Rectangle 2"/>
          <p:cNvSpPr>
            <a:spLocks noGrp="1" noChangeArrowheads="1"/>
          </p:cNvSpPr>
          <p:nvPr>
            <p:ph type="ctrTitle"/>
          </p:nvPr>
        </p:nvSpPr>
        <p:spPr>
          <a:xfrm>
            <a:off x="1032227" y="1632057"/>
            <a:ext cx="7569668" cy="1499289"/>
          </a:xfrm>
        </p:spPr>
        <p:txBody>
          <a:bodyPr/>
          <a:lstStyle>
            <a:lvl1pPr eaLnBrk="1" hangingPunct="1">
              <a:lnSpc>
                <a:spcPct val="95000"/>
              </a:lnSpc>
              <a:spcAft>
                <a:spcPct val="20000"/>
              </a:spcAft>
              <a:defRPr sz="3672" smtClean="0"/>
            </a:lvl1pPr>
          </a:lstStyle>
          <a:p>
            <a:r>
              <a:rPr lang="en-US" smtClean="0"/>
              <a:t>Click to edit Master title style</a:t>
            </a:r>
            <a:endParaRPr lang="en-US" dirty="0" smtClean="0"/>
          </a:p>
        </p:txBody>
      </p:sp>
      <p:sp>
        <p:nvSpPr>
          <p:cNvPr id="41990" name="Rectangle 3"/>
          <p:cNvSpPr>
            <a:spLocks noGrp="1" noChangeArrowheads="1"/>
          </p:cNvSpPr>
          <p:nvPr>
            <p:ph type="subTitle" idx="1"/>
          </p:nvPr>
        </p:nvSpPr>
        <p:spPr>
          <a:xfrm>
            <a:off x="1032227" y="3963564"/>
            <a:ext cx="7569668" cy="1787490"/>
          </a:xfrm>
        </p:spPr>
        <p:txBody>
          <a:bodyPr tIns="0" bIns="0"/>
          <a:lstStyle>
            <a:lvl1pPr marL="0" indent="0" eaLnBrk="1" hangingPunct="1">
              <a:spcBef>
                <a:spcPct val="0"/>
              </a:spcBef>
              <a:buFont typeface="Wingdings" pitchFamily="2" charset="2"/>
              <a:buNone/>
              <a:defRPr sz="2448" b="0" smtClean="0"/>
            </a:lvl1pPr>
          </a:lstStyle>
          <a:p>
            <a:r>
              <a:rPr lang="en-US" smtClean="0"/>
              <a:t>Click to edit Master subtitle style</a:t>
            </a:r>
            <a:endParaRPr lang="en-US" dirty="0" smtClean="0"/>
          </a:p>
        </p:txBody>
      </p:sp>
    </p:spTree>
    <p:extLst>
      <p:ext uri="{BB962C8B-B14F-4D97-AF65-F5344CB8AC3E}">
        <p14:creationId xmlns:p14="http://schemas.microsoft.com/office/powerpoint/2010/main" val="1781152127"/>
      </p:ext>
    </p:extLst>
  </p:cSld>
  <p:clrMapOvr>
    <a:masterClrMapping/>
  </p:clrMapOv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bg1"/>
        </a:solidFill>
        <a:effectLst/>
      </p:bgPr>
    </p:bg>
    <p:spTree>
      <p:nvGrpSpPr>
        <p:cNvPr id="1" name=""/>
        <p:cNvGrpSpPr/>
        <p:nvPr/>
      </p:nvGrpSpPr>
      <p:grpSpPr>
        <a:xfrm>
          <a:off x="0" y="0"/>
          <a:ext cx="0" cy="0"/>
          <a:chOff x="0" y="0"/>
          <a:chExt cx="0" cy="0"/>
        </a:xfrm>
      </p:grpSpPr>
      <p:pic>
        <p:nvPicPr>
          <p:cNvPr id="5" name="Picture 4" descr="whitetemplate title final 4_6.jpg"/>
          <p:cNvPicPr>
            <a:picLocks noChangeAspect="1"/>
          </p:cNvPicPr>
          <p:nvPr userDrawn="1"/>
        </p:nvPicPr>
        <p:blipFill>
          <a:blip r:embed="rId2" cstate="print"/>
          <a:stretch>
            <a:fillRect/>
          </a:stretch>
        </p:blipFill>
        <p:spPr>
          <a:xfrm>
            <a:off x="0" y="0"/>
            <a:ext cx="12436475" cy="6994525"/>
          </a:xfrm>
          <a:prstGeom prst="rect">
            <a:avLst/>
          </a:prstGeom>
        </p:spPr>
      </p:pic>
      <p:sp>
        <p:nvSpPr>
          <p:cNvPr id="41989" name="Rectangle 2"/>
          <p:cNvSpPr>
            <a:spLocks noGrp="1" noChangeArrowheads="1"/>
          </p:cNvSpPr>
          <p:nvPr>
            <p:ph type="ctrTitle"/>
          </p:nvPr>
        </p:nvSpPr>
        <p:spPr>
          <a:xfrm>
            <a:off x="1032227" y="1632057"/>
            <a:ext cx="7569668" cy="1499289"/>
          </a:xfrm>
        </p:spPr>
        <p:txBody>
          <a:bodyPr/>
          <a:lstStyle>
            <a:lvl1pPr eaLnBrk="1" hangingPunct="1">
              <a:lnSpc>
                <a:spcPct val="95000"/>
              </a:lnSpc>
              <a:spcAft>
                <a:spcPct val="20000"/>
              </a:spcAft>
              <a:defRPr sz="3672" smtClean="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dirty="0" smtClean="0"/>
          </a:p>
        </p:txBody>
      </p:sp>
      <p:sp>
        <p:nvSpPr>
          <p:cNvPr id="41990" name="Rectangle 3"/>
          <p:cNvSpPr>
            <a:spLocks noGrp="1" noChangeArrowheads="1"/>
          </p:cNvSpPr>
          <p:nvPr>
            <p:ph type="subTitle" idx="1"/>
          </p:nvPr>
        </p:nvSpPr>
        <p:spPr>
          <a:xfrm>
            <a:off x="1032227" y="3963564"/>
            <a:ext cx="7569668" cy="1787490"/>
          </a:xfrm>
        </p:spPr>
        <p:txBody>
          <a:bodyPr tIns="0" bIns="0"/>
          <a:lstStyle>
            <a:lvl1pPr marL="0" indent="0" eaLnBrk="1" hangingPunct="1">
              <a:spcBef>
                <a:spcPct val="0"/>
              </a:spcBef>
              <a:buFont typeface="Wingdings" pitchFamily="2" charset="2"/>
              <a:buNone/>
              <a:defRPr sz="2448" b="0" smtClean="0">
                <a:solidFill>
                  <a:schemeClr val="bg1"/>
                </a:solidFill>
                <a:effectLst>
                  <a:outerShdw blurRad="38100" dist="38100" dir="2700000" algn="tl">
                    <a:srgbClr val="000000">
                      <a:alpha val="43137"/>
                    </a:srgbClr>
                  </a:outerShdw>
                </a:effectLst>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val="2535117705"/>
      </p:ext>
    </p:extLst>
  </p:cSld>
  <p:clrMapOvr>
    <a:masterClrMapping/>
  </p:clrMapOv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ransition Slide/Section Header">
    <p:bg>
      <p:bgPr>
        <a:solidFill>
          <a:schemeClr val="bg1"/>
        </a:solidFill>
        <a:effectLst/>
      </p:bgPr>
    </p:bg>
    <p:spTree>
      <p:nvGrpSpPr>
        <p:cNvPr id="1" name=""/>
        <p:cNvGrpSpPr/>
        <p:nvPr/>
      </p:nvGrpSpPr>
      <p:grpSpPr>
        <a:xfrm>
          <a:off x="0" y="0"/>
          <a:ext cx="0" cy="0"/>
          <a:chOff x="0" y="0"/>
          <a:chExt cx="0" cy="0"/>
        </a:xfrm>
      </p:grpSpPr>
      <p:pic>
        <p:nvPicPr>
          <p:cNvPr id="4" name="Picture 3" descr="whitetemplate title final 4_6.jpg"/>
          <p:cNvPicPr>
            <a:picLocks noChangeAspect="1"/>
          </p:cNvPicPr>
          <p:nvPr userDrawn="1"/>
        </p:nvPicPr>
        <p:blipFill>
          <a:blip r:embed="rId2" cstate="print"/>
          <a:stretch>
            <a:fillRect/>
          </a:stretch>
        </p:blipFill>
        <p:spPr>
          <a:xfrm>
            <a:off x="0" y="0"/>
            <a:ext cx="12436475" cy="6994525"/>
          </a:xfrm>
          <a:prstGeom prst="rect">
            <a:avLst/>
          </a:prstGeom>
        </p:spPr>
      </p:pic>
      <p:sp>
        <p:nvSpPr>
          <p:cNvPr id="7214" name="Rectangle 46"/>
          <p:cNvSpPr>
            <a:spLocks noGrp="1" noChangeArrowheads="1"/>
          </p:cNvSpPr>
          <p:nvPr>
            <p:ph type="ctrTitle" sz="quarter"/>
          </p:nvPr>
        </p:nvSpPr>
        <p:spPr>
          <a:xfrm>
            <a:off x="1032228" y="1731273"/>
            <a:ext cx="7051481" cy="1395796"/>
          </a:xfrm>
          <a:ln/>
        </p:spPr>
        <p:txBody>
          <a:bodyPr/>
          <a:lstStyle>
            <a:lvl1pPr>
              <a:lnSpc>
                <a:spcPct val="95000"/>
              </a:lnSpc>
              <a:spcAft>
                <a:spcPct val="20000"/>
              </a:spcAft>
              <a:defRPr sz="3672"/>
            </a:lvl1pPr>
          </a:lstStyle>
          <a:p>
            <a:r>
              <a:rPr lang="en-US" smtClean="0"/>
              <a:t>Click to edit Master title style</a:t>
            </a:r>
            <a:endParaRPr lang="en-US" dirty="0"/>
          </a:p>
        </p:txBody>
      </p:sp>
    </p:spTree>
    <p:extLst>
      <p:ext uri="{BB962C8B-B14F-4D97-AF65-F5344CB8AC3E}">
        <p14:creationId xmlns:p14="http://schemas.microsoft.com/office/powerpoint/2010/main" val="99905321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white_subpage final 4_6.jpg"/>
          <p:cNvPicPr>
            <a:picLocks noChangeAspect="1"/>
          </p:cNvPicPr>
          <p:nvPr userDrawn="1"/>
        </p:nvPicPr>
        <p:blipFill>
          <a:blip r:embed="rId2" cstate="print"/>
          <a:stretch>
            <a:fillRect/>
          </a:stretch>
        </p:blipFill>
        <p:spPr>
          <a:xfrm>
            <a:off x="0" y="0"/>
            <a:ext cx="12436475" cy="6994525"/>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1020"/>
              </a:spcBef>
              <a:defRPr/>
            </a:lvl1pPr>
            <a:lvl2pPr>
              <a:spcBef>
                <a:spcPts val="408"/>
              </a:spcBef>
              <a:defRPr/>
            </a:lvl2pPr>
            <a:lvl3pPr>
              <a:spcBef>
                <a:spcPts val="408"/>
              </a:spcBef>
              <a:defRPr/>
            </a:lvl3pPr>
            <a:lvl4pPr>
              <a:spcBef>
                <a:spcPts val="408"/>
              </a:spcBef>
              <a:defRPr/>
            </a:lvl4pPr>
            <a:lvl5pPr>
              <a:spcBef>
                <a:spcPts val="408"/>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30"/>
          <p:cNvSpPr>
            <a:spLocks noChangeArrowheads="1"/>
          </p:cNvSpPr>
          <p:nvPr userDrawn="1"/>
        </p:nvSpPr>
        <p:spPr bwMode="auto">
          <a:xfrm>
            <a:off x="11425261" y="6775314"/>
            <a:ext cx="621824" cy="139891"/>
          </a:xfrm>
          <a:prstGeom prst="rect">
            <a:avLst/>
          </a:prstGeom>
          <a:noFill/>
          <a:ln w="9525">
            <a:noFill/>
            <a:miter lim="800000"/>
            <a:headEnd/>
            <a:tailEnd/>
          </a:ln>
          <a:effectLst/>
        </p:spPr>
        <p:txBody>
          <a:bodyPr wrap="square" lIns="0" tIns="0" rIns="0" bIns="0" anchor="b" anchorCtr="0"/>
          <a:lstStyle/>
          <a:p>
            <a:pPr algn="ctr" defTabSz="932597" fontAlgn="base">
              <a:spcBef>
                <a:spcPct val="0"/>
              </a:spcBef>
              <a:spcAft>
                <a:spcPct val="0"/>
              </a:spcAft>
              <a:defRPr/>
            </a:pPr>
            <a:fld id="{57D8A610-F858-4E4B-9128-857DB5CA8E82}" type="slidenum">
              <a:rPr lang="en-US" sz="714">
                <a:solidFill>
                  <a:srgbClr val="000000"/>
                </a:solidFill>
                <a:latin typeface="Verdana" pitchFamily="34" charset="0"/>
              </a:rPr>
              <a:pPr algn="ctr" defTabSz="932597" fontAlgn="base">
                <a:spcBef>
                  <a:spcPct val="0"/>
                </a:spcBef>
                <a:spcAft>
                  <a:spcPct val="0"/>
                </a:spcAft>
                <a:defRPr/>
              </a:pPr>
              <a:t>‹#›</a:t>
            </a:fld>
            <a:endParaRPr lang="en-US" sz="714" dirty="0">
              <a:solidFill>
                <a:srgbClr val="000000"/>
              </a:solidFill>
              <a:latin typeface="Verdana" pitchFamily="34" charset="0"/>
            </a:endParaRPr>
          </a:p>
        </p:txBody>
      </p:sp>
      <p:sp>
        <p:nvSpPr>
          <p:cNvPr id="10" name="TextBox 9"/>
          <p:cNvSpPr txBox="1"/>
          <p:nvPr userDrawn="1"/>
        </p:nvSpPr>
        <p:spPr>
          <a:xfrm>
            <a:off x="5341563" y="6787159"/>
            <a:ext cx="1733256" cy="128046"/>
          </a:xfrm>
          <a:prstGeom prst="rect">
            <a:avLst/>
          </a:prstGeom>
          <a:noFill/>
        </p:spPr>
        <p:txBody>
          <a:bodyPr wrap="square" lIns="0" tIns="0" rIns="0" bIns="0" rtlCol="0" anchor="b" anchorCtr="0">
            <a:spAutoFit/>
          </a:bodyPr>
          <a:lstStyle/>
          <a:p>
            <a:pPr algn="ctr" defTabSz="932597" fontAlgn="base">
              <a:spcBef>
                <a:spcPct val="0"/>
              </a:spcBef>
              <a:spcAft>
                <a:spcPct val="0"/>
              </a:spcAft>
            </a:pPr>
            <a:r>
              <a:rPr lang="en-US" sz="714" dirty="0" smtClean="0">
                <a:solidFill>
                  <a:srgbClr val="000000">
                    <a:lumMod val="85000"/>
                    <a:lumOff val="15000"/>
                  </a:srgbClr>
                </a:solidFill>
              </a:rPr>
              <a:t>© </a:t>
            </a:r>
            <a:r>
              <a:rPr lang="en-US" sz="816" dirty="0" smtClean="0">
                <a:solidFill>
                  <a:srgbClr val="000000">
                    <a:lumMod val="85000"/>
                    <a:lumOff val="15000"/>
                  </a:srgbClr>
                </a:solidFill>
              </a:rPr>
              <a:t>2011 Emulex Corporation</a:t>
            </a:r>
            <a:endParaRPr lang="en-US" sz="816" dirty="0">
              <a:solidFill>
                <a:srgbClr val="000000">
                  <a:lumMod val="85000"/>
                  <a:lumOff val="15000"/>
                </a:srgbClr>
              </a:solidFill>
            </a:endParaRPr>
          </a:p>
        </p:txBody>
      </p:sp>
    </p:spTree>
    <p:extLst>
      <p:ext uri="{BB962C8B-B14F-4D97-AF65-F5344CB8AC3E}">
        <p14:creationId xmlns:p14="http://schemas.microsoft.com/office/powerpoint/2010/main" val="152951243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1824" y="1632056"/>
            <a:ext cx="5492776" cy="4041281"/>
          </a:xfrm>
        </p:spPr>
        <p:txBody>
          <a:bodyPr/>
          <a:lstStyle>
            <a:lvl1pPr>
              <a:defRPr sz="2040"/>
            </a:lvl1pPr>
            <a:lvl2pPr>
              <a:defRPr sz="1836"/>
            </a:lvl2pPr>
            <a:lvl3pPr>
              <a:defRPr sz="1632"/>
            </a:lvl3pPr>
            <a:lvl4pPr>
              <a:defRPr sz="1428"/>
            </a:lvl4pPr>
            <a:lvl5pPr>
              <a:defRPr sz="1428"/>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21875" y="1632056"/>
            <a:ext cx="5492776" cy="4041281"/>
          </a:xfrm>
        </p:spPr>
        <p:txBody>
          <a:bodyPr/>
          <a:lstStyle>
            <a:lvl1pPr>
              <a:defRPr sz="2040"/>
            </a:lvl1pPr>
            <a:lvl2pPr>
              <a:defRPr sz="1836"/>
            </a:lvl2pPr>
            <a:lvl3pPr>
              <a:defRPr sz="1632"/>
            </a:lvl3pPr>
            <a:lvl4pPr>
              <a:defRPr sz="1428"/>
            </a:lvl4pPr>
            <a:lvl5pPr>
              <a:defRPr sz="1428"/>
            </a:lvl5pPr>
            <a:lvl6pPr>
              <a:defRPr sz="1836"/>
            </a:lvl6pPr>
            <a:lvl7pPr>
              <a:defRPr sz="1836"/>
            </a:lvl7pPr>
            <a:lvl8pPr>
              <a:defRPr sz="1836"/>
            </a:lvl8pPr>
            <a:lvl9pPr>
              <a:defRPr sz="18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939978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564662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63012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2" name="Picture 1" descr="closing_slideA_white.tif"/>
          <p:cNvPicPr>
            <a:picLocks noChangeAspect="1"/>
          </p:cNvPicPr>
          <p:nvPr userDrawn="1"/>
        </p:nvPicPr>
        <p:blipFill>
          <a:blip r:embed="rId2" cstate="print"/>
          <a:stretch>
            <a:fillRect/>
          </a:stretch>
        </p:blipFill>
        <p:spPr>
          <a:xfrm>
            <a:off x="0" y="0"/>
            <a:ext cx="12436475" cy="6994525"/>
          </a:xfrm>
          <a:prstGeom prst="rect">
            <a:avLst/>
          </a:prstGeom>
        </p:spPr>
      </p:pic>
    </p:spTree>
    <p:extLst>
      <p:ext uri="{BB962C8B-B14F-4D97-AF65-F5344CB8AC3E}">
        <p14:creationId xmlns:p14="http://schemas.microsoft.com/office/powerpoint/2010/main" val="12717775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8.png"/><Relationship Id="rId5" Type="http://schemas.openxmlformats.org/officeDocument/2006/relationships/slideLayout" Target="../slideLayouts/slideLayout51.xml"/><Relationship Id="rId10" Type="http://schemas.openxmlformats.org/officeDocument/2006/relationships/image" Target="../media/image7.jpeg"/><Relationship Id="rId4" Type="http://schemas.openxmlformats.org/officeDocument/2006/relationships/slideLayout" Target="../slideLayouts/slideLayout5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5" r:id="rId23"/>
    <p:sldLayoutId id="2147484241" r:id="rId2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1778949"/>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5443884"/>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 id="2147484213" r:id="rId17"/>
    <p:sldLayoutId id="2147484214" r:id="rId18"/>
    <p:sldLayoutId id="2147484215" r:id="rId19"/>
    <p:sldLayoutId id="2147484216" r:id="rId20"/>
    <p:sldLayoutId id="2147484217" r:id="rId21"/>
    <p:sldLayoutId id="2147484218"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2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solidFill>
          <a:schemeClr val="bg1"/>
        </a:solidFill>
        <a:effectLst/>
      </p:bgPr>
    </p:bg>
    <p:spTree>
      <p:nvGrpSpPr>
        <p:cNvPr id="1" name=""/>
        <p:cNvGrpSpPr/>
        <p:nvPr/>
      </p:nvGrpSpPr>
      <p:grpSpPr>
        <a:xfrm>
          <a:off x="0" y="0"/>
          <a:ext cx="0" cy="0"/>
          <a:chOff x="0" y="0"/>
          <a:chExt cx="0" cy="0"/>
        </a:xfrm>
      </p:grpSpPr>
      <p:pic>
        <p:nvPicPr>
          <p:cNvPr id="6" name="Picture 5" descr="white_subpage final 4_6.jpg"/>
          <p:cNvPicPr>
            <a:picLocks noChangeAspect="1"/>
          </p:cNvPicPr>
          <p:nvPr/>
        </p:nvPicPr>
        <p:blipFill>
          <a:blip r:embed="rId10" cstate="print"/>
          <a:stretch>
            <a:fillRect/>
          </a:stretch>
        </p:blipFill>
        <p:spPr>
          <a:xfrm>
            <a:off x="0" y="0"/>
            <a:ext cx="12436475" cy="6994525"/>
          </a:xfrm>
          <a:prstGeom prst="rect">
            <a:avLst/>
          </a:prstGeom>
        </p:spPr>
      </p:pic>
      <p:sp>
        <p:nvSpPr>
          <p:cNvPr id="1029" name="Rectangle 2"/>
          <p:cNvSpPr>
            <a:spLocks noGrp="1" noChangeArrowheads="1"/>
          </p:cNvSpPr>
          <p:nvPr>
            <p:ph type="title"/>
          </p:nvPr>
        </p:nvSpPr>
        <p:spPr bwMode="auto">
          <a:xfrm>
            <a:off x="621824" y="186521"/>
            <a:ext cx="9392130" cy="854886"/>
          </a:xfrm>
          <a:prstGeom prst="rect">
            <a:avLst/>
          </a:prstGeom>
          <a:noFill/>
          <a:ln w="9525" algn="ctr">
            <a:noFill/>
            <a:miter lim="800000"/>
            <a:headEnd/>
            <a:tailEnd/>
          </a:ln>
        </p:spPr>
        <p:txBody>
          <a:bodyPr vert="horz" wrap="square" lIns="91440" tIns="0" rIns="91440" bIns="0" numCol="1" anchor="b" anchorCtr="0" compatLnSpc="1">
            <a:prstTxWarp prst="textNoShape">
              <a:avLst/>
            </a:prstTxWarp>
          </a:bodyPr>
          <a:lstStyle/>
          <a:p>
            <a:pPr lvl="0"/>
            <a:r>
              <a:rPr lang="en-US" smtClean="0"/>
              <a:t>Click to edit Master title style</a:t>
            </a:r>
            <a:endParaRPr lang="en-US" dirty="0" smtClean="0"/>
          </a:p>
        </p:txBody>
      </p:sp>
      <p:sp>
        <p:nvSpPr>
          <p:cNvPr id="1030" name="Rectangle 3"/>
          <p:cNvSpPr>
            <a:spLocks noGrp="1" noChangeArrowheads="1"/>
          </p:cNvSpPr>
          <p:nvPr>
            <p:ph type="body" idx="1"/>
          </p:nvPr>
        </p:nvSpPr>
        <p:spPr bwMode="auto">
          <a:xfrm>
            <a:off x="658048" y="1632056"/>
            <a:ext cx="11192828" cy="4041281"/>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Rectangle 30"/>
          <p:cNvSpPr>
            <a:spLocks noChangeArrowheads="1"/>
          </p:cNvSpPr>
          <p:nvPr/>
        </p:nvSpPr>
        <p:spPr bwMode="auto">
          <a:xfrm>
            <a:off x="11425261" y="6775314"/>
            <a:ext cx="621824" cy="139891"/>
          </a:xfrm>
          <a:prstGeom prst="rect">
            <a:avLst/>
          </a:prstGeom>
          <a:noFill/>
          <a:ln w="9525">
            <a:noFill/>
            <a:miter lim="800000"/>
            <a:headEnd/>
            <a:tailEnd/>
          </a:ln>
          <a:effectLst/>
        </p:spPr>
        <p:txBody>
          <a:bodyPr wrap="square" lIns="0" tIns="0" rIns="0" bIns="0" anchor="b" anchorCtr="0"/>
          <a:lstStyle/>
          <a:p>
            <a:pPr algn="ctr" defTabSz="932597" fontAlgn="base">
              <a:spcBef>
                <a:spcPct val="0"/>
              </a:spcBef>
              <a:spcAft>
                <a:spcPct val="0"/>
              </a:spcAft>
              <a:defRPr/>
            </a:pPr>
            <a:fld id="{57D8A610-F858-4E4B-9128-857DB5CA8E82}" type="slidenum">
              <a:rPr lang="en-US" sz="714">
                <a:solidFill>
                  <a:srgbClr val="000000"/>
                </a:solidFill>
                <a:latin typeface="Verdana" pitchFamily="34" charset="0"/>
              </a:rPr>
              <a:pPr algn="ctr" defTabSz="932597" fontAlgn="base">
                <a:spcBef>
                  <a:spcPct val="0"/>
                </a:spcBef>
                <a:spcAft>
                  <a:spcPct val="0"/>
                </a:spcAft>
                <a:defRPr/>
              </a:pPr>
              <a:t>‹#›</a:t>
            </a:fld>
            <a:endParaRPr lang="en-US" sz="714" dirty="0">
              <a:solidFill>
                <a:srgbClr val="000000"/>
              </a:solidFill>
              <a:latin typeface="Verdana" pitchFamily="34" charset="0"/>
            </a:endParaRPr>
          </a:p>
        </p:txBody>
      </p:sp>
      <p:sp>
        <p:nvSpPr>
          <p:cNvPr id="8" name="TextBox 7"/>
          <p:cNvSpPr txBox="1"/>
          <p:nvPr/>
        </p:nvSpPr>
        <p:spPr>
          <a:xfrm>
            <a:off x="5341563" y="6787159"/>
            <a:ext cx="1733256" cy="128046"/>
          </a:xfrm>
          <a:prstGeom prst="rect">
            <a:avLst/>
          </a:prstGeom>
          <a:noFill/>
        </p:spPr>
        <p:txBody>
          <a:bodyPr wrap="square" lIns="0" tIns="0" rIns="0" bIns="0" rtlCol="0" anchor="b" anchorCtr="0">
            <a:spAutoFit/>
          </a:bodyPr>
          <a:lstStyle/>
          <a:p>
            <a:pPr algn="ctr" defTabSz="932597" fontAlgn="base">
              <a:spcBef>
                <a:spcPct val="0"/>
              </a:spcBef>
              <a:spcAft>
                <a:spcPct val="0"/>
              </a:spcAft>
            </a:pPr>
            <a:r>
              <a:rPr lang="en-US" sz="714" dirty="0" smtClean="0">
                <a:solidFill>
                  <a:srgbClr val="000000">
                    <a:lumMod val="85000"/>
                    <a:lumOff val="15000"/>
                  </a:srgbClr>
                </a:solidFill>
              </a:rPr>
              <a:t>© </a:t>
            </a:r>
            <a:r>
              <a:rPr lang="en-US" sz="816" dirty="0" smtClean="0">
                <a:solidFill>
                  <a:srgbClr val="000000">
                    <a:lumMod val="85000"/>
                    <a:lumOff val="15000"/>
                  </a:srgbClr>
                </a:solidFill>
              </a:rPr>
              <a:t>2013 Emulex Corporation</a:t>
            </a:r>
            <a:endParaRPr lang="en-US" sz="816" dirty="0">
              <a:solidFill>
                <a:srgbClr val="000000">
                  <a:lumMod val="85000"/>
                  <a:lumOff val="15000"/>
                </a:srgbClr>
              </a:solidFill>
            </a:endParaRPr>
          </a:p>
        </p:txBody>
      </p:sp>
    </p:spTree>
    <p:extLst>
      <p:ext uri="{BB962C8B-B14F-4D97-AF65-F5344CB8AC3E}">
        <p14:creationId xmlns:p14="http://schemas.microsoft.com/office/powerpoint/2010/main" val="4252882363"/>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lang="en-US" sz="2448" b="1" dirty="0" smtClean="0">
          <a:solidFill>
            <a:schemeClr val="tx2"/>
          </a:solidFill>
          <a:latin typeface="+mj-lt"/>
          <a:ea typeface="+mj-ea"/>
          <a:cs typeface="+mj-cs"/>
        </a:defRPr>
      </a:lvl1pPr>
      <a:lvl2pPr algn="l" rtl="0" eaLnBrk="1" fontAlgn="base" hangingPunct="1">
        <a:lnSpc>
          <a:spcPct val="90000"/>
        </a:lnSpc>
        <a:spcBef>
          <a:spcPct val="0"/>
        </a:spcBef>
        <a:spcAft>
          <a:spcPct val="0"/>
        </a:spcAft>
        <a:defRPr sz="2448" b="1">
          <a:solidFill>
            <a:schemeClr val="bg1"/>
          </a:solidFill>
          <a:latin typeface="Arial" charset="0"/>
          <a:cs typeface="Arial" charset="0"/>
        </a:defRPr>
      </a:lvl2pPr>
      <a:lvl3pPr algn="l" rtl="0" eaLnBrk="1" fontAlgn="base" hangingPunct="1">
        <a:lnSpc>
          <a:spcPct val="90000"/>
        </a:lnSpc>
        <a:spcBef>
          <a:spcPct val="0"/>
        </a:spcBef>
        <a:spcAft>
          <a:spcPct val="0"/>
        </a:spcAft>
        <a:defRPr sz="2448" b="1">
          <a:solidFill>
            <a:schemeClr val="bg1"/>
          </a:solidFill>
          <a:latin typeface="Arial" charset="0"/>
          <a:cs typeface="Arial" charset="0"/>
        </a:defRPr>
      </a:lvl3pPr>
      <a:lvl4pPr algn="l" rtl="0" eaLnBrk="1" fontAlgn="base" hangingPunct="1">
        <a:lnSpc>
          <a:spcPct val="90000"/>
        </a:lnSpc>
        <a:spcBef>
          <a:spcPct val="0"/>
        </a:spcBef>
        <a:spcAft>
          <a:spcPct val="0"/>
        </a:spcAft>
        <a:defRPr sz="2448" b="1">
          <a:solidFill>
            <a:schemeClr val="bg1"/>
          </a:solidFill>
          <a:latin typeface="Arial" charset="0"/>
          <a:cs typeface="Arial" charset="0"/>
        </a:defRPr>
      </a:lvl4pPr>
      <a:lvl5pPr algn="l" rtl="0" eaLnBrk="1" fontAlgn="base" hangingPunct="1">
        <a:lnSpc>
          <a:spcPct val="90000"/>
        </a:lnSpc>
        <a:spcBef>
          <a:spcPct val="0"/>
        </a:spcBef>
        <a:spcAft>
          <a:spcPct val="0"/>
        </a:spcAft>
        <a:defRPr sz="2448" b="1">
          <a:solidFill>
            <a:schemeClr val="bg1"/>
          </a:solidFill>
          <a:latin typeface="Arial" charset="0"/>
          <a:cs typeface="Arial" charset="0"/>
        </a:defRPr>
      </a:lvl5pPr>
      <a:lvl6pPr marL="466298" algn="l" rtl="0" eaLnBrk="1" fontAlgn="base" hangingPunct="1">
        <a:lnSpc>
          <a:spcPct val="90000"/>
        </a:lnSpc>
        <a:spcBef>
          <a:spcPct val="0"/>
        </a:spcBef>
        <a:spcAft>
          <a:spcPct val="0"/>
        </a:spcAft>
        <a:defRPr sz="2448" b="1">
          <a:solidFill>
            <a:schemeClr val="bg1"/>
          </a:solidFill>
          <a:latin typeface="Arial" charset="0"/>
          <a:cs typeface="Arial" charset="0"/>
        </a:defRPr>
      </a:lvl6pPr>
      <a:lvl7pPr marL="932597" algn="l" rtl="0" eaLnBrk="1" fontAlgn="base" hangingPunct="1">
        <a:lnSpc>
          <a:spcPct val="90000"/>
        </a:lnSpc>
        <a:spcBef>
          <a:spcPct val="0"/>
        </a:spcBef>
        <a:spcAft>
          <a:spcPct val="0"/>
        </a:spcAft>
        <a:defRPr sz="2448" b="1">
          <a:solidFill>
            <a:schemeClr val="bg1"/>
          </a:solidFill>
          <a:latin typeface="Arial" charset="0"/>
          <a:cs typeface="Arial" charset="0"/>
        </a:defRPr>
      </a:lvl7pPr>
      <a:lvl8pPr marL="1398895" algn="l" rtl="0" eaLnBrk="1" fontAlgn="base" hangingPunct="1">
        <a:lnSpc>
          <a:spcPct val="90000"/>
        </a:lnSpc>
        <a:spcBef>
          <a:spcPct val="0"/>
        </a:spcBef>
        <a:spcAft>
          <a:spcPct val="0"/>
        </a:spcAft>
        <a:defRPr sz="2448" b="1">
          <a:solidFill>
            <a:schemeClr val="bg1"/>
          </a:solidFill>
          <a:latin typeface="Arial" charset="0"/>
          <a:cs typeface="Arial" charset="0"/>
        </a:defRPr>
      </a:lvl8pPr>
      <a:lvl9pPr marL="1865193" algn="l" rtl="0" eaLnBrk="1" fontAlgn="base" hangingPunct="1">
        <a:lnSpc>
          <a:spcPct val="90000"/>
        </a:lnSpc>
        <a:spcBef>
          <a:spcPct val="0"/>
        </a:spcBef>
        <a:spcAft>
          <a:spcPct val="0"/>
        </a:spcAft>
        <a:defRPr sz="2448" b="1">
          <a:solidFill>
            <a:schemeClr val="bg1"/>
          </a:solidFill>
          <a:latin typeface="Arial" charset="0"/>
          <a:cs typeface="Arial" charset="0"/>
        </a:defRPr>
      </a:lvl9pPr>
    </p:titleStyle>
    <p:bodyStyle>
      <a:lvl1pPr marL="291436" indent="-291436" algn="l" rtl="0" eaLnBrk="1" fontAlgn="base" hangingPunct="1">
        <a:lnSpc>
          <a:spcPct val="95000"/>
        </a:lnSpc>
        <a:spcBef>
          <a:spcPts val="1020"/>
        </a:spcBef>
        <a:spcAft>
          <a:spcPct val="0"/>
        </a:spcAft>
        <a:buClr>
          <a:srgbClr val="969696"/>
        </a:buClr>
        <a:buSzPct val="90000"/>
        <a:buFont typeface="Wingdings" pitchFamily="2" charset="2"/>
        <a:buBlip>
          <a:blip r:embed="rId11"/>
        </a:buBlip>
        <a:defRPr sz="2040" b="1">
          <a:solidFill>
            <a:schemeClr val="tx1"/>
          </a:solidFill>
          <a:latin typeface="+mn-lt"/>
          <a:ea typeface="+mn-ea"/>
          <a:cs typeface="+mn-cs"/>
        </a:defRPr>
      </a:lvl1pPr>
      <a:lvl2pPr marL="757735" indent="-291436" algn="l" rtl="0" eaLnBrk="1" fontAlgn="base" hangingPunct="1">
        <a:lnSpc>
          <a:spcPct val="95000"/>
        </a:lnSpc>
        <a:spcBef>
          <a:spcPts val="408"/>
        </a:spcBef>
        <a:spcAft>
          <a:spcPct val="0"/>
        </a:spcAft>
        <a:buChar char="–"/>
        <a:defRPr>
          <a:solidFill>
            <a:schemeClr val="tx1"/>
          </a:solidFill>
          <a:latin typeface="+mn-lt"/>
          <a:cs typeface="+mn-cs"/>
        </a:defRPr>
      </a:lvl2pPr>
      <a:lvl3pPr marL="1165746" indent="-233149" algn="l" rtl="0" eaLnBrk="1" fontAlgn="base" hangingPunct="1">
        <a:lnSpc>
          <a:spcPct val="95000"/>
        </a:lnSpc>
        <a:spcBef>
          <a:spcPts val="408"/>
        </a:spcBef>
        <a:spcAft>
          <a:spcPct val="0"/>
        </a:spcAft>
        <a:buChar char="•"/>
        <a:defRPr sz="1632">
          <a:solidFill>
            <a:schemeClr val="tx1"/>
          </a:solidFill>
          <a:latin typeface="+mn-lt"/>
          <a:cs typeface="+mn-cs"/>
        </a:defRPr>
      </a:lvl3pPr>
      <a:lvl4pPr marL="1632044" indent="-233149" algn="l" rtl="0" eaLnBrk="1" fontAlgn="base" hangingPunct="1">
        <a:lnSpc>
          <a:spcPct val="95000"/>
        </a:lnSpc>
        <a:spcBef>
          <a:spcPts val="408"/>
        </a:spcBef>
        <a:spcAft>
          <a:spcPct val="0"/>
        </a:spcAft>
        <a:buChar char="–"/>
        <a:defRPr sz="1428">
          <a:solidFill>
            <a:schemeClr val="tx1"/>
          </a:solidFill>
          <a:latin typeface="+mn-lt"/>
          <a:cs typeface="+mn-cs"/>
        </a:defRPr>
      </a:lvl4pPr>
      <a:lvl5pPr marL="2098342" indent="-233149" algn="l" rtl="0" eaLnBrk="1" fontAlgn="base" hangingPunct="1">
        <a:lnSpc>
          <a:spcPct val="95000"/>
        </a:lnSpc>
        <a:spcBef>
          <a:spcPts val="408"/>
        </a:spcBef>
        <a:spcAft>
          <a:spcPct val="0"/>
        </a:spcAft>
        <a:buChar char="»"/>
        <a:defRPr sz="1428">
          <a:solidFill>
            <a:schemeClr val="tx1"/>
          </a:solidFill>
          <a:latin typeface="+mn-lt"/>
          <a:cs typeface="+mn-cs"/>
        </a:defRPr>
      </a:lvl5pPr>
      <a:lvl6pPr marL="2564641" indent="-233149" algn="l" rtl="0" eaLnBrk="1" fontAlgn="base" hangingPunct="1">
        <a:lnSpc>
          <a:spcPct val="90000"/>
        </a:lnSpc>
        <a:spcBef>
          <a:spcPct val="35000"/>
        </a:spcBef>
        <a:spcAft>
          <a:spcPct val="0"/>
        </a:spcAft>
        <a:buChar char="»"/>
        <a:defRPr sz="1428">
          <a:solidFill>
            <a:schemeClr val="bg1"/>
          </a:solidFill>
          <a:latin typeface="+mn-lt"/>
          <a:cs typeface="+mn-cs"/>
        </a:defRPr>
      </a:lvl6pPr>
      <a:lvl7pPr marL="3030939" indent="-233149" algn="l" rtl="0" eaLnBrk="1" fontAlgn="base" hangingPunct="1">
        <a:lnSpc>
          <a:spcPct val="90000"/>
        </a:lnSpc>
        <a:spcBef>
          <a:spcPct val="35000"/>
        </a:spcBef>
        <a:spcAft>
          <a:spcPct val="0"/>
        </a:spcAft>
        <a:buChar char="»"/>
        <a:defRPr sz="1428">
          <a:solidFill>
            <a:schemeClr val="bg1"/>
          </a:solidFill>
          <a:latin typeface="+mn-lt"/>
          <a:cs typeface="+mn-cs"/>
        </a:defRPr>
      </a:lvl7pPr>
      <a:lvl8pPr marL="3497237" indent="-233149" algn="l" rtl="0" eaLnBrk="1" fontAlgn="base" hangingPunct="1">
        <a:lnSpc>
          <a:spcPct val="90000"/>
        </a:lnSpc>
        <a:spcBef>
          <a:spcPct val="35000"/>
        </a:spcBef>
        <a:spcAft>
          <a:spcPct val="0"/>
        </a:spcAft>
        <a:buChar char="»"/>
        <a:defRPr sz="1428">
          <a:solidFill>
            <a:schemeClr val="bg1"/>
          </a:solidFill>
          <a:latin typeface="+mn-lt"/>
          <a:cs typeface="+mn-cs"/>
        </a:defRPr>
      </a:lvl8pPr>
      <a:lvl9pPr marL="3963535" indent="-233149" algn="l" rtl="0" eaLnBrk="1" fontAlgn="base" hangingPunct="1">
        <a:lnSpc>
          <a:spcPct val="90000"/>
        </a:lnSpc>
        <a:spcBef>
          <a:spcPct val="35000"/>
        </a:spcBef>
        <a:spcAft>
          <a:spcPct val="0"/>
        </a:spcAft>
        <a:buChar char="»"/>
        <a:defRPr sz="1428">
          <a:solidFill>
            <a:schemeClr val="bg1"/>
          </a:solidFill>
          <a:latin typeface="+mn-lt"/>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hyperlink" Target="http://www.cisco.com/" TargetMode="External"/><Relationship Id="rId13" Type="http://schemas.openxmlformats.org/officeDocument/2006/relationships/image" Target="../media/image43.png"/><Relationship Id="rId18" Type="http://schemas.openxmlformats.org/officeDocument/2006/relationships/image" Target="../media/image48.jpeg"/><Relationship Id="rId3" Type="http://schemas.openxmlformats.org/officeDocument/2006/relationships/image" Target="../media/image31.jpeg"/><Relationship Id="rId7" Type="http://schemas.openxmlformats.org/officeDocument/2006/relationships/image" Target="../media/image39.jpg"/><Relationship Id="rId12" Type="http://schemas.openxmlformats.org/officeDocument/2006/relationships/image" Target="../media/image42.jpg"/><Relationship Id="rId17" Type="http://schemas.openxmlformats.org/officeDocument/2006/relationships/image" Target="../media/image47.jpg"/><Relationship Id="rId2" Type="http://schemas.openxmlformats.org/officeDocument/2006/relationships/notesSlide" Target="../notesSlides/notesSlide27.xml"/><Relationship Id="rId16" Type="http://schemas.openxmlformats.org/officeDocument/2006/relationships/image" Target="../media/image46.jpeg"/><Relationship Id="rId1" Type="http://schemas.openxmlformats.org/officeDocument/2006/relationships/slideLayout" Target="../slideLayouts/slideLayout21.xml"/><Relationship Id="rId6" Type="http://schemas.openxmlformats.org/officeDocument/2006/relationships/image" Target="../media/image38.jpg"/><Relationship Id="rId11" Type="http://schemas.openxmlformats.org/officeDocument/2006/relationships/image" Target="../media/image41.png"/><Relationship Id="rId5" Type="http://schemas.openxmlformats.org/officeDocument/2006/relationships/image" Target="../media/image37.jpg"/><Relationship Id="rId15" Type="http://schemas.openxmlformats.org/officeDocument/2006/relationships/image" Target="../media/image45.tiff"/><Relationship Id="rId10" Type="http://schemas.openxmlformats.org/officeDocument/2006/relationships/hyperlink" Target="http://www.ironnetworks.com/" TargetMode="External"/><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4.gif"/></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8.bin"/><Relationship Id="rId18" Type="http://schemas.openxmlformats.org/officeDocument/2006/relationships/oleObject" Target="../embeddings/oleObject12.bin"/><Relationship Id="rId26" Type="http://schemas.openxmlformats.org/officeDocument/2006/relationships/oleObject" Target="../embeddings/oleObject18.bin"/><Relationship Id="rId3" Type="http://schemas.openxmlformats.org/officeDocument/2006/relationships/oleObject" Target="../embeddings/oleObject1.bin"/><Relationship Id="rId21" Type="http://schemas.openxmlformats.org/officeDocument/2006/relationships/oleObject" Target="../embeddings/oleObject14.bin"/><Relationship Id="rId7" Type="http://schemas.openxmlformats.org/officeDocument/2006/relationships/image" Target="../media/image14.emf"/><Relationship Id="rId12" Type="http://schemas.openxmlformats.org/officeDocument/2006/relationships/oleObject" Target="../embeddings/oleObject7.bin"/><Relationship Id="rId17" Type="http://schemas.openxmlformats.org/officeDocument/2006/relationships/oleObject" Target="../embeddings/oleObject11.bin"/><Relationship Id="rId25" Type="http://schemas.openxmlformats.org/officeDocument/2006/relationships/oleObject" Target="../embeddings/oleObject17.bin"/><Relationship Id="rId2" Type="http://schemas.openxmlformats.org/officeDocument/2006/relationships/slideLayout" Target="../slideLayouts/slideLayout16.xml"/><Relationship Id="rId16" Type="http://schemas.openxmlformats.org/officeDocument/2006/relationships/oleObject" Target="../embeddings/oleObject10.bin"/><Relationship Id="rId20" Type="http://schemas.openxmlformats.org/officeDocument/2006/relationships/image" Target="../media/image17.emf"/><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6.bin"/><Relationship Id="rId24" Type="http://schemas.openxmlformats.org/officeDocument/2006/relationships/oleObject" Target="../embeddings/oleObject16.bin"/><Relationship Id="rId5" Type="http://schemas.openxmlformats.org/officeDocument/2006/relationships/oleObject" Target="../embeddings/oleObject2.bin"/><Relationship Id="rId15" Type="http://schemas.openxmlformats.org/officeDocument/2006/relationships/image" Target="../media/image16.emf"/><Relationship Id="rId23" Type="http://schemas.openxmlformats.org/officeDocument/2006/relationships/oleObject" Target="../embeddings/oleObject15.bin"/><Relationship Id="rId10" Type="http://schemas.openxmlformats.org/officeDocument/2006/relationships/oleObject" Target="../embeddings/oleObject5.bin"/><Relationship Id="rId19" Type="http://schemas.openxmlformats.org/officeDocument/2006/relationships/oleObject" Target="../embeddings/oleObject13.bin"/><Relationship Id="rId4" Type="http://schemas.openxmlformats.org/officeDocument/2006/relationships/image" Target="../media/image13.emf"/><Relationship Id="rId9" Type="http://schemas.openxmlformats.org/officeDocument/2006/relationships/image" Target="../media/image15.emf"/><Relationship Id="rId14" Type="http://schemas.openxmlformats.org/officeDocument/2006/relationships/oleObject" Target="../embeddings/oleObject9.bin"/><Relationship Id="rId22"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41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98835"/>
            <a:ext cx="11889564" cy="917575"/>
          </a:xfrm>
        </p:spPr>
        <p:txBody>
          <a:bodyPr/>
          <a:lstStyle/>
          <a:p>
            <a:r>
              <a:rPr lang="en-US" dirty="0" smtClean="0"/>
              <a:t>1. Hyper-V Switch as the policy edge</a:t>
            </a:r>
            <a:endParaRPr lang="en-US" dirty="0"/>
          </a:p>
        </p:txBody>
      </p:sp>
      <p:grpSp>
        <p:nvGrpSpPr>
          <p:cNvPr id="4" name="Group 3"/>
          <p:cNvGrpSpPr/>
          <p:nvPr/>
        </p:nvGrpSpPr>
        <p:grpSpPr>
          <a:xfrm>
            <a:off x="579094" y="2144542"/>
            <a:ext cx="4655410" cy="4306469"/>
            <a:chOff x="579094" y="2175414"/>
            <a:chExt cx="4655410" cy="4306469"/>
          </a:xfrm>
        </p:grpSpPr>
        <p:sp>
          <p:nvSpPr>
            <p:cNvPr id="135" name="Trapezoid 134"/>
            <p:cNvSpPr/>
            <p:nvPr/>
          </p:nvSpPr>
          <p:spPr bwMode="auto">
            <a:xfrm rot="16200000">
              <a:off x="1978484" y="826975"/>
              <a:ext cx="1907581" cy="4604459"/>
            </a:xfrm>
            <a:prstGeom prst="trapezoid">
              <a:avLst>
                <a:gd name="adj" fmla="val 17344"/>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182880" tIns="0" rIns="186521" bIns="0" numCol="1" rtlCol="0" anchor="ctr" anchorCtr="0" compatLnSpc="1">
              <a:prstTxWarp prst="textNoShape">
                <a:avLst/>
              </a:prstTxWarp>
              <a:noAutofit/>
            </a:bodyPr>
            <a:lstStyle/>
            <a:p>
              <a:pPr marL="0" lvl="1" defTabSz="471576">
                <a:lnSpc>
                  <a:spcPct val="90000"/>
                </a:lnSpc>
                <a:spcBef>
                  <a:spcPts val="612"/>
                </a:spcBef>
                <a:spcAft>
                  <a:spcPts val="612"/>
                </a:spcAft>
              </a:pPr>
              <a:r>
                <a:rPr lang="en-US" sz="2040" dirty="0" smtClean="0">
                  <a:solidFill>
                    <a:srgbClr val="FFFFFE"/>
                  </a:solidFill>
                  <a:latin typeface="+mj-lt"/>
                  <a:cs typeface="Segoe UI" pitchFamily="34" charset="0"/>
                </a:rPr>
                <a:t>What the Hyper-V Switch does:</a:t>
              </a:r>
              <a:endParaRPr lang="en-US" sz="1630" dirty="0" smtClean="0">
                <a:solidFill>
                  <a:srgbClr val="FFFFFE"/>
                </a:solidFill>
                <a:cs typeface="Segoe UI" pitchFamily="34" charset="0"/>
              </a:endParaRPr>
            </a:p>
            <a:p>
              <a:pPr marL="0" lvl="1" defTabSz="471576">
                <a:lnSpc>
                  <a:spcPct val="90000"/>
                </a:lnSpc>
                <a:spcBef>
                  <a:spcPts val="612"/>
                </a:spcBef>
                <a:spcAft>
                  <a:spcPts val="612"/>
                </a:spcAft>
              </a:pPr>
              <a:r>
                <a:rPr lang="en-US" sz="1630" dirty="0" smtClean="0">
                  <a:solidFill>
                    <a:srgbClr val="FFFFFE"/>
                  </a:solidFill>
                  <a:cs typeface="Segoe UI" pitchFamily="34" charset="0"/>
                </a:rPr>
                <a:t>	Provides L2 layer connectivity for VMs</a:t>
              </a:r>
              <a:endParaRPr lang="en-US" sz="1100" dirty="0" smtClean="0">
                <a:solidFill>
                  <a:srgbClr val="FFFFFE"/>
                </a:solidFill>
                <a:cs typeface="Segoe UI" pitchFamily="34" charset="0"/>
              </a:endParaRPr>
            </a:p>
            <a:p>
              <a:pPr marL="0" lvl="1" defTabSz="471576">
                <a:lnSpc>
                  <a:spcPct val="90000"/>
                </a:lnSpc>
                <a:spcBef>
                  <a:spcPts val="612"/>
                </a:spcBef>
                <a:spcAft>
                  <a:spcPts val="612"/>
                </a:spcAft>
              </a:pPr>
              <a:r>
                <a:rPr lang="en-US" sz="1630" dirty="0" smtClean="0">
                  <a:solidFill>
                    <a:srgbClr val="FFFFFE"/>
                  </a:solidFill>
                  <a:cs typeface="Segoe UI" pitchFamily="34" charset="0"/>
                </a:rPr>
                <a:t>	Extends </a:t>
              </a:r>
              <a:r>
                <a:rPr lang="en-US" sz="1630" dirty="0">
                  <a:solidFill>
                    <a:srgbClr val="FFFFFE"/>
                  </a:solidFill>
                  <a:cs typeface="Segoe UI" pitchFamily="34" charset="0"/>
                </a:rPr>
                <a:t>the </a:t>
              </a:r>
              <a:r>
                <a:rPr lang="en-US" sz="1630" dirty="0" smtClean="0">
                  <a:solidFill>
                    <a:srgbClr val="FFFFFE"/>
                  </a:solidFill>
                  <a:cs typeface="Segoe UI" pitchFamily="34" charset="0"/>
                </a:rPr>
                <a:t>network edge </a:t>
              </a:r>
              <a:r>
                <a:rPr lang="en-US" sz="1630" dirty="0">
                  <a:solidFill>
                    <a:srgbClr val="FFFFFE"/>
                  </a:solidFill>
                  <a:cs typeface="Segoe UI" pitchFamily="34" charset="0"/>
                </a:rPr>
                <a:t>to the host</a:t>
              </a:r>
            </a:p>
          </p:txBody>
        </p:sp>
        <p:sp>
          <p:nvSpPr>
            <p:cNvPr id="137" name="Trapezoid 136"/>
            <p:cNvSpPr/>
            <p:nvPr/>
          </p:nvSpPr>
          <p:spPr bwMode="auto">
            <a:xfrm rot="5400000" flipH="1">
              <a:off x="1642674" y="2940975"/>
              <a:ext cx="2477328" cy="4604488"/>
            </a:xfrm>
            <a:prstGeom prst="trapezoid">
              <a:avLst>
                <a:gd name="adj" fmla="val 12347"/>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0" rIns="0" bIns="548640" numCol="1" rtlCol="0" anchor="ctr" anchorCtr="0" compatLnSpc="1">
              <a:prstTxWarp prst="textNoShape">
                <a:avLst/>
              </a:prstTxWarp>
            </a:bodyPr>
            <a:lstStyle/>
            <a:p>
              <a:pPr marL="0" lvl="1" defTabSz="471596">
                <a:lnSpc>
                  <a:spcPct val="90000"/>
                </a:lnSpc>
                <a:spcBef>
                  <a:spcPct val="75000"/>
                </a:spcBef>
                <a:buClr>
                  <a:srgbClr val="11A7D5"/>
                </a:buClr>
              </a:pPr>
              <a:r>
                <a:rPr lang="en-US" sz="2040" dirty="0" smtClean="0">
                  <a:solidFill>
                    <a:srgbClr val="FFFFFE"/>
                  </a:solidFill>
                  <a:latin typeface="Segoe UI Light"/>
                  <a:cs typeface="Segoe UI" pitchFamily="34" charset="0"/>
                </a:rPr>
                <a:t>Features</a:t>
              </a:r>
            </a:p>
            <a:p>
              <a:pPr marL="466371" lvl="2" defTabSz="471576">
                <a:lnSpc>
                  <a:spcPct val="90000"/>
                </a:lnSpc>
                <a:spcBef>
                  <a:spcPts val="612"/>
                </a:spcBef>
                <a:spcAft>
                  <a:spcPts val="612"/>
                </a:spcAft>
              </a:pPr>
              <a:r>
                <a:rPr lang="en-US" sz="1630" dirty="0" smtClean="0">
                  <a:solidFill>
                    <a:srgbClr val="FFFFFE"/>
                  </a:solidFill>
                  <a:cs typeface="Segoe UI" pitchFamily="34" charset="0"/>
                </a:rPr>
                <a:t>Isolation</a:t>
              </a:r>
              <a:endParaRPr lang="en-US" sz="1100" dirty="0">
                <a:solidFill>
                  <a:srgbClr val="FFFFFE"/>
                </a:solidFill>
                <a:cs typeface="Segoe UI" pitchFamily="34" charset="0"/>
              </a:endParaRPr>
            </a:p>
            <a:p>
              <a:pPr marL="466371" lvl="2" defTabSz="471576">
                <a:lnSpc>
                  <a:spcPct val="90000"/>
                </a:lnSpc>
                <a:spcBef>
                  <a:spcPts val="612"/>
                </a:spcBef>
                <a:spcAft>
                  <a:spcPts val="612"/>
                </a:spcAft>
              </a:pPr>
              <a:r>
                <a:rPr lang="en-US" sz="1630" dirty="0">
                  <a:solidFill>
                    <a:srgbClr val="FFFFFE"/>
                  </a:solidFill>
                  <a:cs typeface="Segoe UI" pitchFamily="34" charset="0"/>
                </a:rPr>
                <a:t>Traffic </a:t>
              </a:r>
              <a:r>
                <a:rPr lang="en-US" sz="1630" dirty="0" smtClean="0">
                  <a:solidFill>
                    <a:srgbClr val="FFFFFE"/>
                  </a:solidFill>
                  <a:cs typeface="Segoe UI" pitchFamily="34" charset="0"/>
                </a:rPr>
                <a:t>Shaping</a:t>
              </a:r>
              <a:endParaRPr lang="en-US" sz="1100" dirty="0">
                <a:solidFill>
                  <a:srgbClr val="FFFFFE"/>
                </a:solidFill>
                <a:cs typeface="Segoe UI" pitchFamily="34" charset="0"/>
              </a:endParaRPr>
            </a:p>
            <a:p>
              <a:pPr marL="466371" lvl="2" defTabSz="471576">
                <a:lnSpc>
                  <a:spcPct val="90000"/>
                </a:lnSpc>
                <a:spcBef>
                  <a:spcPts val="612"/>
                </a:spcBef>
                <a:spcAft>
                  <a:spcPts val="612"/>
                </a:spcAft>
              </a:pPr>
              <a:r>
                <a:rPr lang="en-US" sz="1630" dirty="0" smtClean="0">
                  <a:solidFill>
                    <a:srgbClr val="FFFFFE"/>
                  </a:solidFill>
                  <a:cs typeface="Segoe UI" pitchFamily="34" charset="0"/>
                </a:rPr>
                <a:t>Security</a:t>
              </a:r>
              <a:endParaRPr lang="en-US" sz="1100" dirty="0">
                <a:solidFill>
                  <a:srgbClr val="FFFFFE"/>
                </a:solidFill>
                <a:cs typeface="Segoe UI" pitchFamily="34" charset="0"/>
              </a:endParaRPr>
            </a:p>
            <a:p>
              <a:pPr marL="466371" lvl="2" defTabSz="471576">
                <a:lnSpc>
                  <a:spcPct val="90000"/>
                </a:lnSpc>
                <a:spcBef>
                  <a:spcPts val="612"/>
                </a:spcBef>
                <a:spcAft>
                  <a:spcPts val="612"/>
                </a:spcAft>
              </a:pPr>
              <a:r>
                <a:rPr lang="en-US" sz="1630" dirty="0" smtClean="0">
                  <a:solidFill>
                    <a:srgbClr val="FFFFFE"/>
                  </a:solidFill>
                  <a:cs typeface="Segoe UI" pitchFamily="34" charset="0"/>
                </a:rPr>
                <a:t>Diagnostics</a:t>
              </a:r>
              <a:endParaRPr lang="en-US" sz="1100" dirty="0" smtClean="0">
                <a:solidFill>
                  <a:srgbClr val="FFFFFE"/>
                </a:solidFill>
                <a:cs typeface="Segoe UI" pitchFamily="34" charset="0"/>
              </a:endParaRPr>
            </a:p>
            <a:p>
              <a:pPr marL="466371" lvl="2" defTabSz="471576">
                <a:lnSpc>
                  <a:spcPct val="90000"/>
                </a:lnSpc>
                <a:spcBef>
                  <a:spcPts val="612"/>
                </a:spcBef>
                <a:spcAft>
                  <a:spcPts val="612"/>
                </a:spcAft>
              </a:pPr>
              <a:r>
                <a:rPr lang="en-US" sz="1630" dirty="0" smtClean="0">
                  <a:solidFill>
                    <a:srgbClr val="FFFFFE"/>
                  </a:solidFill>
                  <a:cs typeface="Segoe UI" pitchFamily="34" charset="0"/>
                </a:rPr>
                <a:t>Switch Extensibility</a:t>
              </a:r>
              <a:r>
                <a:rPr lang="en-US" sz="2000" dirty="0">
                  <a:solidFill>
                    <a:srgbClr val="FFFFFE"/>
                  </a:solidFill>
                  <a:cs typeface="Segoe UI" pitchFamily="34" charset="0"/>
                </a:rPr>
                <a:t/>
              </a:r>
              <a:br>
                <a:rPr lang="en-US" sz="2000" dirty="0">
                  <a:solidFill>
                    <a:srgbClr val="FFFFFE"/>
                  </a:solidFill>
                  <a:cs typeface="Segoe UI" pitchFamily="34" charset="0"/>
                </a:rPr>
              </a:br>
              <a:endParaRPr lang="en-US" sz="2000" dirty="0">
                <a:solidFill>
                  <a:srgbClr val="FFFFFE"/>
                </a:solidFill>
                <a:cs typeface="Segoe UI" pitchFamily="34" charset="0"/>
              </a:endParaRPr>
            </a:p>
          </p:txBody>
        </p:sp>
      </p:grpSp>
      <p:grpSp>
        <p:nvGrpSpPr>
          <p:cNvPr id="23" name="Group 22"/>
          <p:cNvGrpSpPr/>
          <p:nvPr/>
        </p:nvGrpSpPr>
        <p:grpSpPr>
          <a:xfrm>
            <a:off x="6701589" y="1170728"/>
            <a:ext cx="4955083" cy="5518538"/>
            <a:chOff x="6413327" y="989556"/>
            <a:chExt cx="5243345" cy="5699710"/>
          </a:xfrm>
        </p:grpSpPr>
        <p:pic>
          <p:nvPicPr>
            <p:cNvPr id="136" name="Picture 135"/>
            <p:cNvPicPr>
              <a:picLocks noChangeAspect="1"/>
            </p:cNvPicPr>
            <p:nvPr/>
          </p:nvPicPr>
          <p:blipFill>
            <a:blip r:embed="rId3"/>
            <a:stretch>
              <a:fillRect/>
            </a:stretch>
          </p:blipFill>
          <p:spPr>
            <a:xfrm>
              <a:off x="7937169" y="5129877"/>
              <a:ext cx="1880744" cy="449341"/>
            </a:xfrm>
            <a:prstGeom prst="rect">
              <a:avLst/>
            </a:prstGeom>
          </p:spPr>
        </p:pic>
        <p:cxnSp>
          <p:nvCxnSpPr>
            <p:cNvPr id="138" name="Straight Arrow Connector 137"/>
            <p:cNvCxnSpPr/>
            <p:nvPr/>
          </p:nvCxnSpPr>
          <p:spPr>
            <a:xfrm rot="5400000">
              <a:off x="8744393" y="4907674"/>
              <a:ext cx="266296" cy="1620"/>
            </a:xfrm>
            <a:prstGeom prst="straightConnector1">
              <a:avLst/>
            </a:prstGeom>
            <a:noFill/>
            <a:ln w="25400" cap="rnd" cmpd="sng" algn="ctr">
              <a:solidFill>
                <a:srgbClr val="79C21A"/>
              </a:solidFill>
              <a:prstDash val="solid"/>
              <a:headEnd type="triangle" w="lg" len="med"/>
              <a:tailEnd type="triangle" w="lg" len="med"/>
            </a:ln>
            <a:effectLst/>
          </p:spPr>
        </p:cxnSp>
        <p:grpSp>
          <p:nvGrpSpPr>
            <p:cNvPr id="10" name="Group 9"/>
            <p:cNvGrpSpPr/>
            <p:nvPr/>
          </p:nvGrpSpPr>
          <p:grpSpPr>
            <a:xfrm>
              <a:off x="6701609" y="5962655"/>
              <a:ext cx="4351865" cy="726611"/>
              <a:chOff x="6701609" y="5962655"/>
              <a:chExt cx="4351865" cy="726611"/>
            </a:xfrm>
          </p:grpSpPr>
          <p:sp>
            <p:nvSpPr>
              <p:cNvPr id="205" name="Freeform 207"/>
              <p:cNvSpPr>
                <a:spLocks noEditPoints="1"/>
              </p:cNvSpPr>
              <p:nvPr/>
            </p:nvSpPr>
            <p:spPr bwMode="gray">
              <a:xfrm>
                <a:off x="6701609" y="5962655"/>
                <a:ext cx="982798" cy="726611"/>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505050"/>
              </a:solid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07" name="Freeform 207"/>
              <p:cNvSpPr>
                <a:spLocks noEditPoints="1"/>
              </p:cNvSpPr>
              <p:nvPr/>
            </p:nvSpPr>
            <p:spPr bwMode="gray">
              <a:xfrm>
                <a:off x="7824631" y="5962655"/>
                <a:ext cx="982798" cy="726611"/>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505050"/>
              </a:solid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08" name="Freeform 207"/>
              <p:cNvSpPr>
                <a:spLocks noEditPoints="1"/>
              </p:cNvSpPr>
              <p:nvPr/>
            </p:nvSpPr>
            <p:spPr bwMode="gray">
              <a:xfrm>
                <a:off x="8947653" y="5962655"/>
                <a:ext cx="982798" cy="726611"/>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505050"/>
              </a:solid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09" name="Freeform 207"/>
              <p:cNvSpPr>
                <a:spLocks noEditPoints="1"/>
              </p:cNvSpPr>
              <p:nvPr/>
            </p:nvSpPr>
            <p:spPr bwMode="gray">
              <a:xfrm>
                <a:off x="10070676" y="5962655"/>
                <a:ext cx="982798" cy="726611"/>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505050"/>
              </a:solidFill>
              <a:ln>
                <a:noFill/>
              </a:ln>
              <a:extLst/>
            </p:spPr>
            <p:txBody>
              <a:bodyPr vert="horz" wrap="square" lIns="93260" tIns="46630" rIns="93260" bIns="46630" numCol="1" anchor="t" anchorCtr="0" compatLnSpc="1">
                <a:prstTxWarp prst="textNoShape">
                  <a:avLst/>
                </a:prstTxWarp>
              </a:bodyPr>
              <a:lstStyle/>
              <a:p>
                <a:endParaRPr lang="en-US" sz="1836" dirty="0"/>
              </a:p>
            </p:txBody>
          </p:sp>
        </p:grpSp>
        <p:grpSp>
          <p:nvGrpSpPr>
            <p:cNvPr id="8" name="Group 7"/>
            <p:cNvGrpSpPr/>
            <p:nvPr/>
          </p:nvGrpSpPr>
          <p:grpSpPr>
            <a:xfrm>
              <a:off x="8690766" y="5650116"/>
              <a:ext cx="373550" cy="373550"/>
              <a:chOff x="8692844" y="5650116"/>
              <a:chExt cx="373550" cy="373550"/>
            </a:xfrm>
          </p:grpSpPr>
          <p:cxnSp>
            <p:nvCxnSpPr>
              <p:cNvPr id="210" name="Straight Arrow Connector 209"/>
              <p:cNvCxnSpPr/>
              <p:nvPr/>
            </p:nvCxnSpPr>
            <p:spPr>
              <a:xfrm rot="5400000">
                <a:off x="8694357" y="5836081"/>
                <a:ext cx="373550" cy="1620"/>
              </a:xfrm>
              <a:prstGeom prst="straightConnector1">
                <a:avLst/>
              </a:prstGeom>
              <a:noFill/>
              <a:ln w="25400" cap="rnd" cmpd="sng" algn="ctr">
                <a:solidFill>
                  <a:srgbClr val="79C21A"/>
                </a:solidFill>
                <a:prstDash val="solid"/>
                <a:headEnd type="triangle" w="lg" len="med"/>
                <a:tailEnd type="triangle" w="lg" len="med"/>
              </a:ln>
              <a:effectLst/>
            </p:spPr>
          </p:cxnSp>
          <p:cxnSp>
            <p:nvCxnSpPr>
              <p:cNvPr id="211" name="Straight Arrow Connector 210"/>
              <p:cNvCxnSpPr/>
              <p:nvPr/>
            </p:nvCxnSpPr>
            <p:spPr>
              <a:xfrm rot="2100000">
                <a:off x="8692844" y="5837472"/>
                <a:ext cx="373550" cy="1620"/>
              </a:xfrm>
              <a:prstGeom prst="straightConnector1">
                <a:avLst/>
              </a:prstGeom>
              <a:noFill/>
              <a:ln w="25400" cap="rnd" cmpd="sng" algn="ctr">
                <a:solidFill>
                  <a:srgbClr val="79C21A"/>
                </a:solidFill>
                <a:prstDash val="solid"/>
                <a:headEnd type="triangle" w="lg" len="med"/>
                <a:tailEnd type="triangle" w="lg" len="med"/>
              </a:ln>
              <a:effectLst/>
            </p:spPr>
          </p:cxnSp>
          <p:cxnSp>
            <p:nvCxnSpPr>
              <p:cNvPr id="212" name="Straight Arrow Connector 211"/>
              <p:cNvCxnSpPr/>
              <p:nvPr/>
            </p:nvCxnSpPr>
            <p:spPr>
              <a:xfrm rot="-2100000">
                <a:off x="8692844" y="5837472"/>
                <a:ext cx="373550" cy="1620"/>
              </a:xfrm>
              <a:prstGeom prst="straightConnector1">
                <a:avLst/>
              </a:prstGeom>
              <a:noFill/>
              <a:ln w="25400" cap="rnd" cmpd="sng" algn="ctr">
                <a:solidFill>
                  <a:srgbClr val="79C21A"/>
                </a:solidFill>
                <a:prstDash val="solid"/>
                <a:headEnd type="triangle" w="lg" len="med"/>
                <a:tailEnd type="triangle" w="lg" len="med"/>
              </a:ln>
              <a:effectLst/>
            </p:spPr>
          </p:cxnSp>
        </p:grpSp>
        <p:sp>
          <p:nvSpPr>
            <p:cNvPr id="11" name="Rectangle 10"/>
            <p:cNvSpPr/>
            <p:nvPr/>
          </p:nvSpPr>
          <p:spPr>
            <a:xfrm>
              <a:off x="9836942" y="5164976"/>
              <a:ext cx="1819730" cy="369332"/>
            </a:xfrm>
            <a:prstGeom prst="rect">
              <a:avLst/>
            </a:prstGeom>
          </p:spPr>
          <p:txBody>
            <a:bodyPr wrap="none">
              <a:spAutoFit/>
            </a:bodyPr>
            <a:lstStyle/>
            <a:p>
              <a:pPr algn="ctr" defTabSz="931667" fontAlgn="base">
                <a:spcBef>
                  <a:spcPct val="0"/>
                </a:spcBef>
                <a:spcAft>
                  <a:spcPct val="0"/>
                </a:spcAft>
                <a:defRPr/>
              </a:pPr>
              <a:r>
                <a:rPr lang="en-US" b="1" kern="0" dirty="0" smtClean="0">
                  <a:latin typeface="Segoe UI Light"/>
                  <a:cs typeface="Segoe UI Light"/>
                </a:rPr>
                <a:t>Physical Network</a:t>
              </a:r>
              <a:endParaRPr lang="en-US" b="1" kern="0" dirty="0">
                <a:latin typeface="Segoe UI Light"/>
                <a:cs typeface="Segoe UI Light"/>
              </a:endParaRPr>
            </a:p>
          </p:txBody>
        </p:sp>
        <p:sp>
          <p:nvSpPr>
            <p:cNvPr id="154" name="Rectangle 153"/>
            <p:cNvSpPr/>
            <p:nvPr/>
          </p:nvSpPr>
          <p:spPr bwMode="auto">
            <a:xfrm>
              <a:off x="6413327" y="989556"/>
              <a:ext cx="5035462" cy="3517061"/>
            </a:xfrm>
            <a:prstGeom prst="rect">
              <a:avLst/>
            </a:prstGeom>
            <a:noFill/>
            <a:ln w="9525" cap="flat" cmpd="sng" algn="ctr">
              <a:solidFill>
                <a:schemeClr val="tx1"/>
              </a:solidFill>
              <a:prstDash val="dash"/>
              <a:round/>
              <a:headEnd type="none" w="med" len="med"/>
              <a:tailEnd type="none" w="med" len="med"/>
            </a:ln>
            <a:effectLst/>
          </p:spPr>
          <p:txBody>
            <a:bodyPr vert="horz" wrap="square" lIns="93195" tIns="46597" rIns="93195" bIns="46597" numCol="1" rtlCol="0" anchor="t" anchorCtr="0" compatLnSpc="1">
              <a:prstTxWarp prst="textNoShape">
                <a:avLst/>
              </a:prstTxWarp>
            </a:bodyPr>
            <a:lstStyle/>
            <a:p>
              <a:pPr algn="ctr" defTabSz="931667" fontAlgn="base">
                <a:spcBef>
                  <a:spcPct val="0"/>
                </a:spcBef>
                <a:spcAft>
                  <a:spcPct val="0"/>
                </a:spcAft>
                <a:defRPr/>
              </a:pPr>
              <a:r>
                <a:rPr lang="en-US" sz="2000" b="1" kern="0" dirty="0" smtClean="0">
                  <a:latin typeface="Segoe UI Light"/>
                  <a:cs typeface="Segoe UI Light"/>
                </a:rPr>
                <a:t>Hyper-V Host</a:t>
              </a:r>
              <a:endParaRPr lang="en-US" sz="2000" b="1" kern="0" dirty="0">
                <a:latin typeface="Segoe UI Light"/>
                <a:cs typeface="Segoe UI Light"/>
              </a:endParaRPr>
            </a:p>
          </p:txBody>
        </p:sp>
        <p:sp>
          <p:nvSpPr>
            <p:cNvPr id="162" name="TextBox 161"/>
            <p:cNvSpPr txBox="1"/>
            <p:nvPr/>
          </p:nvSpPr>
          <p:spPr>
            <a:xfrm>
              <a:off x="8371366" y="2942278"/>
              <a:ext cx="1044711" cy="224114"/>
            </a:xfrm>
            <a:prstGeom prst="rect">
              <a:avLst/>
            </a:prstGeom>
            <a:noFill/>
          </p:spPr>
          <p:txBody>
            <a:bodyPr wrap="none" lIns="0" tIns="0" rIns="0" bIns="0" rtlCol="0">
              <a:spAutoFit/>
            </a:bodyPr>
            <a:lstStyle/>
            <a:p>
              <a:pPr defTabSz="932585">
                <a:defRPr/>
              </a:pPr>
              <a:r>
                <a:rPr lang="en-US" sz="1428" b="1" kern="0" dirty="0">
                  <a:solidFill>
                    <a:prstClr val="white"/>
                  </a:solidFill>
                  <a:latin typeface="Segoe UI Light"/>
                  <a:cs typeface="Segoe UI Light"/>
                </a:rPr>
                <a:t>Virtual Switch</a:t>
              </a:r>
            </a:p>
          </p:txBody>
        </p:sp>
        <p:cxnSp>
          <p:nvCxnSpPr>
            <p:cNvPr id="174" name="Straight Arrow Connector 173"/>
            <p:cNvCxnSpPr/>
            <p:nvPr/>
          </p:nvCxnSpPr>
          <p:spPr>
            <a:xfrm rot="5400000">
              <a:off x="8744393" y="4016869"/>
              <a:ext cx="266296" cy="1620"/>
            </a:xfrm>
            <a:prstGeom prst="straightConnector1">
              <a:avLst/>
            </a:prstGeom>
            <a:noFill/>
            <a:ln w="25400" cap="rnd" cmpd="sng" algn="ctr">
              <a:solidFill>
                <a:srgbClr val="79C21A"/>
              </a:solidFill>
              <a:prstDash val="solid"/>
              <a:headEnd type="triangle" w="lg" len="med"/>
              <a:tailEnd type="triangle" w="lg" len="med"/>
            </a:ln>
            <a:effectLst/>
          </p:spPr>
        </p:cxnSp>
        <p:cxnSp>
          <p:nvCxnSpPr>
            <p:cNvPr id="173" name="Straight Arrow Connector 172"/>
            <p:cNvCxnSpPr>
              <a:endCxn id="20" idx="3"/>
            </p:cNvCxnSpPr>
            <p:nvPr/>
          </p:nvCxnSpPr>
          <p:spPr>
            <a:xfrm flipH="1">
              <a:off x="9267172" y="2771106"/>
              <a:ext cx="1077403" cy="763745"/>
            </a:xfrm>
            <a:prstGeom prst="straightConnector1">
              <a:avLst/>
            </a:prstGeom>
            <a:noFill/>
            <a:ln w="25400" cap="rnd" cmpd="sng" algn="ctr">
              <a:solidFill>
                <a:srgbClr val="79C21A"/>
              </a:solidFill>
              <a:prstDash val="solid"/>
              <a:headEnd type="triangle" w="lg" len="med"/>
              <a:tailEnd type="triangle" w="lg" len="med"/>
            </a:ln>
            <a:effectLst/>
          </p:spPr>
        </p:cxnSp>
        <p:cxnSp>
          <p:nvCxnSpPr>
            <p:cNvPr id="140" name="Straight Arrow Connector 139"/>
            <p:cNvCxnSpPr>
              <a:endCxn id="20" idx="1"/>
            </p:cNvCxnSpPr>
            <p:nvPr/>
          </p:nvCxnSpPr>
          <p:spPr>
            <a:xfrm>
              <a:off x="7280134" y="2765185"/>
              <a:ext cx="1199200" cy="769666"/>
            </a:xfrm>
            <a:prstGeom prst="straightConnector1">
              <a:avLst/>
            </a:prstGeom>
            <a:noFill/>
            <a:ln w="25400" cap="rnd" cmpd="sng" algn="ctr">
              <a:solidFill>
                <a:srgbClr val="79C21A"/>
              </a:solidFill>
              <a:prstDash val="solid"/>
              <a:headEnd type="triangle" w="lg" len="med"/>
              <a:tailEnd type="triangle" w="lg" len="med"/>
            </a:ln>
            <a:effectLst/>
          </p:spPr>
        </p:cxnSp>
        <p:sp>
          <p:nvSpPr>
            <p:cNvPr id="142" name="Rectangle 3"/>
            <p:cNvSpPr/>
            <p:nvPr/>
          </p:nvSpPr>
          <p:spPr bwMode="auto">
            <a:xfrm>
              <a:off x="6683570" y="2159773"/>
              <a:ext cx="1088806" cy="710225"/>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72C6"/>
            </a:solidFill>
            <a:ln w="57150">
              <a:noFill/>
            </a:ln>
          </p:spPr>
          <p:txBody>
            <a:bodyPr lIns="0" tIns="0" rIns="212957" bIns="84448" anchor="ctr" anchorCtr="0"/>
            <a:lstStyle/>
            <a:p>
              <a:pPr algn="ctr" defTabSz="1110116"/>
              <a:r>
                <a:rPr lang="en-US" sz="1428" dirty="0">
                  <a:solidFill>
                    <a:srgbClr val="EFEFEF"/>
                  </a:solidFill>
                </a:rPr>
                <a:t> VM NIC</a:t>
              </a:r>
            </a:p>
          </p:txBody>
        </p:sp>
        <p:sp>
          <p:nvSpPr>
            <p:cNvPr id="272" name="Rectangle 3"/>
            <p:cNvSpPr/>
            <p:nvPr/>
          </p:nvSpPr>
          <p:spPr bwMode="auto">
            <a:xfrm>
              <a:off x="10091310" y="2155678"/>
              <a:ext cx="1088806" cy="710225"/>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72C6"/>
            </a:solidFill>
            <a:ln w="57150">
              <a:noFill/>
            </a:ln>
          </p:spPr>
          <p:txBody>
            <a:bodyPr lIns="0" tIns="0" rIns="212957" bIns="84448" anchor="ctr" anchorCtr="0"/>
            <a:lstStyle/>
            <a:p>
              <a:pPr algn="ctr" defTabSz="1110116"/>
              <a:r>
                <a:rPr lang="en-US" sz="1428" dirty="0">
                  <a:solidFill>
                    <a:srgbClr val="EFEFEF"/>
                  </a:solidFill>
                </a:rPr>
                <a:t> VM NIC</a:t>
              </a:r>
            </a:p>
          </p:txBody>
        </p:sp>
        <p:grpSp>
          <p:nvGrpSpPr>
            <p:cNvPr id="273" name="Group 272"/>
            <p:cNvGrpSpPr>
              <a:grpSpLocks noChangeAspect="1"/>
            </p:cNvGrpSpPr>
            <p:nvPr/>
          </p:nvGrpSpPr>
          <p:grpSpPr bwMode="gray">
            <a:xfrm>
              <a:off x="6651403" y="1316795"/>
              <a:ext cx="1131194" cy="867538"/>
              <a:chOff x="7010400" y="2133600"/>
              <a:chExt cx="1379538" cy="1065213"/>
            </a:xfrm>
            <a:solidFill>
              <a:schemeClr val="accent1"/>
            </a:solidFill>
          </p:grpSpPr>
          <p:sp>
            <p:nvSpPr>
              <p:cNvPr id="274"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5"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6"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7"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8"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9"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0"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1"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2"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3"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4"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5"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6"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7"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8"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9"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0"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1"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2"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3"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4"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5"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6"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7"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8"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9"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0"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1"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2"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3"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4"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5"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6"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7"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8"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9"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0"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1"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2"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3"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4"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5"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6"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7"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8"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9"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0" name="Freeform 207"/>
              <p:cNvSpPr>
                <a:spLocks noEditPoints="1"/>
              </p:cNvSpPr>
              <p:nvPr/>
            </p:nvSpPr>
            <p:spPr bwMode="gray">
              <a:xfrm>
                <a:off x="7108824" y="2208214"/>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grpSp>
        <p:sp>
          <p:nvSpPr>
            <p:cNvPr id="321" name="TextBox 320"/>
            <p:cNvSpPr txBox="1"/>
            <p:nvPr/>
          </p:nvSpPr>
          <p:spPr>
            <a:xfrm>
              <a:off x="6616921" y="1080198"/>
              <a:ext cx="1200158" cy="201683"/>
            </a:xfrm>
            <a:prstGeom prst="rect">
              <a:avLst/>
            </a:prstGeom>
            <a:noFill/>
          </p:spPr>
          <p:txBody>
            <a:bodyPr wrap="none" lIns="0" tIns="0" rIns="0" bIns="0" rtlCol="0">
              <a:spAutoFit/>
            </a:bodyPr>
            <a:lstStyle/>
            <a:p>
              <a:pPr algn="ctr">
                <a:lnSpc>
                  <a:spcPct val="90000"/>
                </a:lnSpc>
              </a:pPr>
              <a:r>
                <a:rPr lang="en-GB" sz="1428" spc="-51" dirty="0"/>
                <a:t>Virtual Machine</a:t>
              </a:r>
            </a:p>
          </p:txBody>
        </p:sp>
        <p:grpSp>
          <p:nvGrpSpPr>
            <p:cNvPr id="322" name="Group 321"/>
            <p:cNvGrpSpPr>
              <a:grpSpLocks noChangeAspect="1"/>
            </p:cNvGrpSpPr>
            <p:nvPr/>
          </p:nvGrpSpPr>
          <p:grpSpPr bwMode="gray">
            <a:xfrm>
              <a:off x="10059498" y="1335364"/>
              <a:ext cx="1131194" cy="867538"/>
              <a:chOff x="7010400" y="2133600"/>
              <a:chExt cx="1379538" cy="1065213"/>
            </a:xfrm>
            <a:solidFill>
              <a:schemeClr val="accent1"/>
            </a:solidFill>
          </p:grpSpPr>
          <p:sp>
            <p:nvSpPr>
              <p:cNvPr id="323"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4"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5"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6"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7"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8"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9"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0"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1"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2"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3"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4"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5"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6"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7"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8"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9"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0"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1"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2"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3"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4"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5"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6"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7"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8"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9"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0"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1"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2"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3"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4"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5"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6"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7"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8"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9"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0"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1"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2"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3"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4"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5"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6"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7"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8"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9" name="Freeform 207"/>
              <p:cNvSpPr>
                <a:spLocks noEditPoints="1"/>
              </p:cNvSpPr>
              <p:nvPr/>
            </p:nvSpPr>
            <p:spPr bwMode="gray">
              <a:xfrm>
                <a:off x="7108824" y="2208214"/>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grpSp>
        <p:sp>
          <p:nvSpPr>
            <p:cNvPr id="370" name="TextBox 369"/>
            <p:cNvSpPr txBox="1"/>
            <p:nvPr/>
          </p:nvSpPr>
          <p:spPr>
            <a:xfrm>
              <a:off x="10025016" y="1098766"/>
              <a:ext cx="1200158" cy="201683"/>
            </a:xfrm>
            <a:prstGeom prst="rect">
              <a:avLst/>
            </a:prstGeom>
            <a:noFill/>
          </p:spPr>
          <p:txBody>
            <a:bodyPr wrap="none" lIns="0" tIns="0" rIns="0" bIns="0" rtlCol="0">
              <a:spAutoFit/>
            </a:bodyPr>
            <a:lstStyle/>
            <a:p>
              <a:pPr algn="ctr">
                <a:lnSpc>
                  <a:spcPct val="90000"/>
                </a:lnSpc>
              </a:pPr>
              <a:r>
                <a:rPr lang="en-GB" sz="1428" spc="-51" dirty="0"/>
                <a:t>Virtual Machine</a:t>
              </a:r>
            </a:p>
          </p:txBody>
        </p:sp>
        <p:grpSp>
          <p:nvGrpSpPr>
            <p:cNvPr id="13" name="Group 12"/>
            <p:cNvGrpSpPr/>
            <p:nvPr/>
          </p:nvGrpSpPr>
          <p:grpSpPr>
            <a:xfrm>
              <a:off x="8186942" y="4101706"/>
              <a:ext cx="1381198" cy="710225"/>
              <a:chOff x="8052179" y="5319295"/>
              <a:chExt cx="1354239" cy="696362"/>
            </a:xfrm>
            <a:solidFill>
              <a:schemeClr val="tx1">
                <a:lumMod val="50000"/>
              </a:schemeClr>
            </a:solidFill>
          </p:grpSpPr>
          <p:sp>
            <p:nvSpPr>
              <p:cNvPr id="12" name="Rectangle 11"/>
              <p:cNvSpPr/>
              <p:nvPr/>
            </p:nvSpPr>
            <p:spPr bwMode="auto">
              <a:xfrm>
                <a:off x="8052179" y="5421600"/>
                <a:ext cx="286685" cy="4716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372" name="Rectangle 3"/>
              <p:cNvSpPr/>
              <p:nvPr/>
            </p:nvSpPr>
            <p:spPr bwMode="auto">
              <a:xfrm>
                <a:off x="8338864" y="5319295"/>
                <a:ext cx="1067554" cy="696362"/>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grpFill/>
              <a:ln w="57150">
                <a:noFill/>
              </a:ln>
            </p:spPr>
            <p:txBody>
              <a:bodyPr lIns="0" tIns="0" rIns="212957" bIns="84448" anchor="ctr" anchorCtr="0"/>
              <a:lstStyle/>
              <a:p>
                <a:pPr algn="ctr" defTabSz="1110116"/>
                <a:endParaRPr lang="en-US" sz="1428" dirty="0">
                  <a:solidFill>
                    <a:srgbClr val="EFEFEF"/>
                  </a:solidFill>
                </a:endParaRPr>
              </a:p>
            </p:txBody>
          </p:sp>
          <p:sp>
            <p:nvSpPr>
              <p:cNvPr id="373" name="TextBox 372"/>
              <p:cNvSpPr txBox="1"/>
              <p:nvPr/>
            </p:nvSpPr>
            <p:spPr>
              <a:xfrm>
                <a:off x="8193554" y="5533953"/>
                <a:ext cx="908967" cy="197746"/>
              </a:xfrm>
              <a:prstGeom prst="rect">
                <a:avLst/>
              </a:prstGeom>
              <a:grpFill/>
            </p:spPr>
            <p:txBody>
              <a:bodyPr wrap="none" lIns="0" tIns="0" rIns="0" bIns="0" rtlCol="0">
                <a:spAutoFit/>
              </a:bodyPr>
              <a:lstStyle/>
              <a:p>
                <a:pPr>
                  <a:lnSpc>
                    <a:spcPct val="90000"/>
                  </a:lnSpc>
                </a:pPr>
                <a:r>
                  <a:rPr lang="en-GB" sz="1428" spc="-51" dirty="0">
                    <a:solidFill>
                      <a:srgbClr val="FFFFFF"/>
                    </a:solidFill>
                  </a:rPr>
                  <a:t>Physical NIC</a:t>
                </a:r>
              </a:p>
            </p:txBody>
          </p:sp>
        </p:grpSp>
        <p:pic>
          <p:nvPicPr>
            <p:cNvPr id="20" name="Picture 19"/>
            <p:cNvPicPr>
              <a:picLocks noChangeAspect="1"/>
            </p:cNvPicPr>
            <p:nvPr/>
          </p:nvPicPr>
          <p:blipFill>
            <a:blip r:embed="rId4"/>
            <a:stretch>
              <a:fillRect/>
            </a:stretch>
          </p:blipFill>
          <p:spPr>
            <a:xfrm>
              <a:off x="8479334" y="3174601"/>
              <a:ext cx="787838" cy="720500"/>
            </a:xfrm>
            <a:prstGeom prst="rect">
              <a:avLst/>
            </a:prstGeom>
          </p:spPr>
        </p:pic>
      </p:grpSp>
    </p:spTree>
    <p:extLst>
      <p:ext uri="{BB962C8B-B14F-4D97-AF65-F5344CB8AC3E}">
        <p14:creationId xmlns:p14="http://schemas.microsoft.com/office/powerpoint/2010/main" val="198066595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Rectangle 3"/>
          <p:cNvSpPr/>
          <p:nvPr/>
        </p:nvSpPr>
        <p:spPr bwMode="auto">
          <a:xfrm>
            <a:off x="8340451" y="2155778"/>
            <a:ext cx="1088806" cy="710225"/>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chemeClr val="tx1">
              <a:lumMod val="50000"/>
            </a:schemeClr>
          </a:solidFill>
          <a:ln w="57150">
            <a:noFill/>
          </a:ln>
        </p:spPr>
        <p:txBody>
          <a:bodyPr lIns="0" tIns="0" rIns="212957" bIns="84448" anchor="ctr" anchorCtr="0"/>
          <a:lstStyle/>
          <a:p>
            <a:pPr algn="ctr" defTabSz="1110116"/>
            <a:r>
              <a:rPr lang="en-US" sz="1428" dirty="0">
                <a:solidFill>
                  <a:srgbClr val="EFEFEF"/>
                </a:solidFill>
              </a:rPr>
              <a:t> Host NIC</a:t>
            </a:r>
          </a:p>
        </p:txBody>
      </p:sp>
      <p:sp>
        <p:nvSpPr>
          <p:cNvPr id="2" name="Title 1"/>
          <p:cNvSpPr>
            <a:spLocks noGrp="1"/>
          </p:cNvSpPr>
          <p:nvPr>
            <p:ph type="title"/>
          </p:nvPr>
        </p:nvSpPr>
        <p:spPr>
          <a:xfrm>
            <a:off x="274320" y="111331"/>
            <a:ext cx="11889564" cy="917575"/>
          </a:xfrm>
        </p:spPr>
        <p:txBody>
          <a:bodyPr/>
          <a:lstStyle/>
          <a:p>
            <a:r>
              <a:rPr lang="en-US" sz="6000" dirty="0" smtClean="0"/>
              <a:t>Hyper-V switch extensibility</a:t>
            </a:r>
            <a:endParaRPr lang="en-US" sz="6000" dirty="0"/>
          </a:p>
        </p:txBody>
      </p:sp>
      <p:sp>
        <p:nvSpPr>
          <p:cNvPr id="7" name="Slide Number Placeholder 5"/>
          <p:cNvSpPr txBox="1">
            <a:spLocks noGrp="1"/>
          </p:cNvSpPr>
          <p:nvPr/>
        </p:nvSpPr>
        <p:spPr bwMode="auto">
          <a:xfrm>
            <a:off x="6780053" y="6213847"/>
            <a:ext cx="4218583" cy="314376"/>
          </a:xfrm>
          <a:prstGeom prst="rect">
            <a:avLst/>
          </a:prstGeom>
          <a:noFill/>
          <a:ln w="9525">
            <a:noFill/>
            <a:miter lim="800000"/>
            <a:headEnd/>
            <a:tailEnd/>
          </a:ln>
        </p:spPr>
        <p:txBody>
          <a:bodyPr lIns="110978" tIns="55489" rIns="110978" bIns="55489" anchor="b"/>
          <a:lstStyle/>
          <a:p>
            <a:pPr algn="ctr" defTabSz="1110070"/>
            <a:r>
              <a:rPr lang="en-US" sz="1428" dirty="0">
                <a:latin typeface="Segoe UI Light"/>
              </a:rPr>
              <a:t>Hyper-V Extensible Switch architecture</a:t>
            </a:r>
          </a:p>
        </p:txBody>
      </p:sp>
      <p:sp>
        <p:nvSpPr>
          <p:cNvPr id="154" name="Rectangle 153"/>
          <p:cNvSpPr/>
          <p:nvPr/>
        </p:nvSpPr>
        <p:spPr bwMode="auto">
          <a:xfrm>
            <a:off x="7086074" y="1851020"/>
            <a:ext cx="3598441" cy="4371185"/>
          </a:xfrm>
          <a:prstGeom prst="rect">
            <a:avLst/>
          </a:prstGeom>
          <a:noFill/>
          <a:ln w="9525" cap="flat" cmpd="sng" algn="ctr">
            <a:solidFill>
              <a:schemeClr val="tx1"/>
            </a:solidFill>
            <a:prstDash val="dash"/>
            <a:round/>
            <a:headEnd type="none" w="med" len="med"/>
            <a:tailEnd type="none" w="med" len="med"/>
          </a:ln>
          <a:effectLst/>
        </p:spPr>
        <p:txBody>
          <a:bodyPr vert="horz" wrap="square" lIns="93195" tIns="46597" rIns="93195" bIns="46597" numCol="1" rtlCol="0" anchor="t" anchorCtr="0" compatLnSpc="1">
            <a:prstTxWarp prst="textNoShape">
              <a:avLst/>
            </a:prstTxWarp>
          </a:bodyPr>
          <a:lstStyle/>
          <a:p>
            <a:pPr algn="ctr" defTabSz="931667" fontAlgn="base">
              <a:spcBef>
                <a:spcPct val="0"/>
              </a:spcBef>
              <a:spcAft>
                <a:spcPct val="0"/>
              </a:spcAft>
              <a:defRPr/>
            </a:pPr>
            <a:r>
              <a:rPr lang="en-US" sz="1632" b="1" kern="0" dirty="0">
                <a:latin typeface="Segoe UI Light"/>
                <a:cs typeface="Segoe UI Light"/>
              </a:rPr>
              <a:t>Parent Partition</a:t>
            </a:r>
          </a:p>
        </p:txBody>
      </p:sp>
      <p:sp>
        <p:nvSpPr>
          <p:cNvPr id="155" name="Rectangle 154"/>
          <p:cNvSpPr/>
          <p:nvPr/>
        </p:nvSpPr>
        <p:spPr bwMode="auto">
          <a:xfrm>
            <a:off x="7258538" y="2980647"/>
            <a:ext cx="3253513" cy="2331508"/>
          </a:xfrm>
          <a:prstGeom prst="rect">
            <a:avLst/>
          </a:prstGeom>
          <a:solidFill>
            <a:schemeClr val="tx1">
              <a:lumMod val="65000"/>
            </a:schemeClr>
          </a:solidFill>
          <a:ln>
            <a:solidFill>
              <a:schemeClr val="bg2"/>
            </a:solidFill>
            <a:headEnd type="none" w="med" len="med"/>
            <a:tailEnd type="none" w="med" len="med"/>
          </a:ln>
          <a:effectLst/>
          <a:scene3d>
            <a:camera prst="orthographicFront"/>
            <a:lightRig rig="threePt" dir="t">
              <a:rot lat="0" lon="0" rev="1200000"/>
            </a:lightRig>
          </a:scene3d>
          <a:sp3d/>
        </p:spPr>
        <p:txBody>
          <a:bodyPr vert="horz" wrap="square" lIns="93195" tIns="46597" rIns="93195" bIns="46597" numCol="1" rtlCol="0" anchor="ctr" anchorCtr="0" compatLnSpc="1">
            <a:prstTxWarp prst="textNoShape">
              <a:avLst/>
            </a:prstTxWarp>
          </a:bodyPr>
          <a:lstStyle/>
          <a:p>
            <a:pPr algn="ctr" defTabSz="931667" fontAlgn="base">
              <a:spcBef>
                <a:spcPct val="0"/>
              </a:spcBef>
              <a:spcAft>
                <a:spcPct val="0"/>
              </a:spcAft>
              <a:defRPr/>
            </a:pPr>
            <a:endParaRPr lang="en-US" sz="1428" kern="0" dirty="0">
              <a:gradFill>
                <a:gsLst>
                  <a:gs pos="0">
                    <a:srgbClr val="1A1A1A"/>
                  </a:gs>
                  <a:gs pos="100000">
                    <a:srgbClr val="1A1A1A"/>
                  </a:gs>
                </a:gsLst>
                <a:lin ang="5400000" scaled="0"/>
              </a:gradFill>
              <a:latin typeface="Segoe UI"/>
            </a:endParaRPr>
          </a:p>
        </p:txBody>
      </p:sp>
      <p:sp>
        <p:nvSpPr>
          <p:cNvPr id="156" name="Rectangle 155"/>
          <p:cNvSpPr/>
          <p:nvPr/>
        </p:nvSpPr>
        <p:spPr>
          <a:xfrm>
            <a:off x="7387756" y="4084571"/>
            <a:ext cx="2995079" cy="274909"/>
          </a:xfrm>
          <a:prstGeom prst="rect">
            <a:avLst/>
          </a:prstGeom>
          <a:solidFill>
            <a:srgbClr val="1A1A1A"/>
          </a:solidFill>
          <a:ln w="9525" cap="flat" cmpd="sng" algn="ctr">
            <a:noFill/>
            <a:prstDash val="solid"/>
          </a:ln>
          <a:effectLst/>
        </p:spPr>
        <p:txBody>
          <a:bodyPr lIns="93199" tIns="46601" rIns="93199" bIns="46601" rtlCol="0" anchor="ctr"/>
          <a:lstStyle/>
          <a:p>
            <a:pPr algn="ctr" defTabSz="932585">
              <a:defRPr/>
            </a:pPr>
            <a:r>
              <a:rPr lang="en-US" sz="1632" b="1" kern="0" dirty="0">
                <a:solidFill>
                  <a:srgbClr val="1A1A1A"/>
                </a:solidFill>
                <a:latin typeface="Segoe UI Light"/>
                <a:cs typeface="Segoe UI Light"/>
              </a:rPr>
              <a:t>Extension C</a:t>
            </a:r>
          </a:p>
        </p:txBody>
      </p:sp>
      <p:sp>
        <p:nvSpPr>
          <p:cNvPr id="157" name="Rectangle 156"/>
          <p:cNvSpPr/>
          <p:nvPr/>
        </p:nvSpPr>
        <p:spPr>
          <a:xfrm>
            <a:off x="7387756" y="4457438"/>
            <a:ext cx="2995079" cy="279781"/>
          </a:xfrm>
          <a:prstGeom prst="rect">
            <a:avLst/>
          </a:prstGeom>
          <a:solidFill>
            <a:srgbClr val="1A1A1A"/>
          </a:solidFill>
          <a:ln w="9525" cap="flat" cmpd="sng" algn="ctr">
            <a:noFill/>
            <a:prstDash val="solid"/>
          </a:ln>
          <a:effectLst/>
        </p:spPr>
        <p:txBody>
          <a:bodyPr lIns="93199" tIns="46601" rIns="93199" bIns="46601" rtlCol="0" anchor="ctr"/>
          <a:lstStyle/>
          <a:p>
            <a:pPr algn="ctr" defTabSz="932585">
              <a:defRPr/>
            </a:pPr>
            <a:r>
              <a:rPr lang="en-US" sz="1632" b="1" kern="0" dirty="0">
                <a:solidFill>
                  <a:srgbClr val="1A1A1A"/>
                </a:solidFill>
                <a:latin typeface="Segoe UI Light"/>
                <a:cs typeface="Segoe UI Light"/>
              </a:rPr>
              <a:t>Extension D</a:t>
            </a:r>
          </a:p>
        </p:txBody>
      </p:sp>
      <p:sp>
        <p:nvSpPr>
          <p:cNvPr id="158" name="Rectangle 157"/>
          <p:cNvSpPr/>
          <p:nvPr/>
        </p:nvSpPr>
        <p:spPr>
          <a:xfrm>
            <a:off x="7388468" y="3695642"/>
            <a:ext cx="2993656" cy="279781"/>
          </a:xfrm>
          <a:prstGeom prst="rect">
            <a:avLst/>
          </a:prstGeom>
          <a:solidFill>
            <a:srgbClr val="1A1A1A"/>
          </a:solidFill>
          <a:ln w="9525" cap="flat" cmpd="sng" algn="ctr">
            <a:noFill/>
            <a:prstDash val="solid"/>
          </a:ln>
          <a:effectLst/>
        </p:spPr>
        <p:txBody>
          <a:bodyPr lIns="93199" tIns="46601" rIns="93199" bIns="46601" rtlCol="0" anchor="ctr"/>
          <a:lstStyle/>
          <a:p>
            <a:pPr algn="ctr" defTabSz="932585">
              <a:defRPr/>
            </a:pPr>
            <a:r>
              <a:rPr lang="en-US" sz="1632" b="1" kern="0" dirty="0">
                <a:solidFill>
                  <a:srgbClr val="1A1A1A"/>
                </a:solidFill>
                <a:latin typeface="Segoe UI Light"/>
                <a:cs typeface="Segoe UI Light"/>
              </a:rPr>
              <a:t>Extension A</a:t>
            </a:r>
          </a:p>
        </p:txBody>
      </p:sp>
      <p:grpSp>
        <p:nvGrpSpPr>
          <p:cNvPr id="159" name="Group 158"/>
          <p:cNvGrpSpPr/>
          <p:nvPr/>
        </p:nvGrpSpPr>
        <p:grpSpPr>
          <a:xfrm>
            <a:off x="7381708" y="3314478"/>
            <a:ext cx="3007176" cy="1842242"/>
            <a:chOff x="1666370" y="2395799"/>
            <a:chExt cx="4564501" cy="3075957"/>
          </a:xfrm>
        </p:grpSpPr>
        <p:sp>
          <p:nvSpPr>
            <p:cNvPr id="160" name="Rectangle 159"/>
            <p:cNvSpPr/>
            <p:nvPr/>
          </p:nvSpPr>
          <p:spPr>
            <a:xfrm>
              <a:off x="1686887" y="5004611"/>
              <a:ext cx="4543984" cy="467145"/>
            </a:xfrm>
            <a:prstGeom prst="rect">
              <a:avLst/>
            </a:prstGeom>
            <a:solidFill>
              <a:srgbClr val="79C21A"/>
            </a:solidFill>
            <a:ln w="25400" cap="flat" cmpd="sng" algn="ctr">
              <a:noFill/>
              <a:prstDash val="solid"/>
            </a:ln>
            <a:effectLst/>
          </p:spPr>
          <p:txBody>
            <a:bodyPr anchor="ctr"/>
            <a:lstStyle/>
            <a:p>
              <a:pPr algn="ctr" defTabSz="932585" eaLnBrk="0" hangingPunct="0">
                <a:defRPr/>
              </a:pPr>
              <a:r>
                <a:rPr lang="en-US" sz="1428" b="1" kern="0" dirty="0">
                  <a:solidFill>
                    <a:srgbClr val="FFFFFF"/>
                  </a:solidFill>
                  <a:latin typeface="Segoe UI Light"/>
                  <a:cs typeface="Segoe UI Light"/>
                </a:rPr>
                <a:t>Extension Miniport</a:t>
              </a:r>
            </a:p>
          </p:txBody>
        </p:sp>
        <p:sp>
          <p:nvSpPr>
            <p:cNvPr id="161" name="Rectangle 160"/>
            <p:cNvSpPr/>
            <p:nvPr/>
          </p:nvSpPr>
          <p:spPr>
            <a:xfrm>
              <a:off x="1666370" y="2395799"/>
              <a:ext cx="4543982" cy="467145"/>
            </a:xfrm>
            <a:prstGeom prst="rect">
              <a:avLst/>
            </a:prstGeom>
            <a:solidFill>
              <a:srgbClr val="79C21A"/>
            </a:solidFill>
            <a:ln w="25400" cap="flat" cmpd="sng" algn="ctr">
              <a:noFill/>
              <a:prstDash val="solid"/>
            </a:ln>
            <a:effectLst/>
          </p:spPr>
          <p:txBody>
            <a:bodyPr anchor="ctr"/>
            <a:lstStyle/>
            <a:p>
              <a:pPr algn="ctr" defTabSz="932585" eaLnBrk="0" hangingPunct="0">
                <a:defRPr/>
              </a:pPr>
              <a:r>
                <a:rPr lang="en-US" sz="1428" b="1" kern="0" dirty="0">
                  <a:solidFill>
                    <a:srgbClr val="FFFFFF"/>
                  </a:solidFill>
                  <a:latin typeface="Segoe UI Light"/>
                  <a:cs typeface="Segoe UI Light"/>
                </a:rPr>
                <a:t>Extension Protocol</a:t>
              </a:r>
            </a:p>
          </p:txBody>
        </p:sp>
      </p:grpSp>
      <p:sp>
        <p:nvSpPr>
          <p:cNvPr id="162" name="TextBox 161"/>
          <p:cNvSpPr txBox="1"/>
          <p:nvPr/>
        </p:nvSpPr>
        <p:spPr>
          <a:xfrm>
            <a:off x="8371366" y="2993370"/>
            <a:ext cx="1044711" cy="224114"/>
          </a:xfrm>
          <a:prstGeom prst="rect">
            <a:avLst/>
          </a:prstGeom>
          <a:noFill/>
        </p:spPr>
        <p:txBody>
          <a:bodyPr wrap="none" lIns="0" tIns="0" rIns="0" bIns="0" rtlCol="0">
            <a:spAutoFit/>
          </a:bodyPr>
          <a:lstStyle/>
          <a:p>
            <a:pPr defTabSz="932585">
              <a:defRPr/>
            </a:pPr>
            <a:r>
              <a:rPr lang="en-US" sz="1428" b="1" kern="0" dirty="0">
                <a:solidFill>
                  <a:prstClr val="white"/>
                </a:solidFill>
                <a:latin typeface="Segoe UI Light"/>
                <a:cs typeface="Segoe UI Light"/>
              </a:rPr>
              <a:t>Virtual Switch</a:t>
            </a:r>
          </a:p>
        </p:txBody>
      </p:sp>
      <p:cxnSp>
        <p:nvCxnSpPr>
          <p:cNvPr id="173" name="Straight Arrow Connector 172"/>
          <p:cNvCxnSpPr/>
          <p:nvPr/>
        </p:nvCxnSpPr>
        <p:spPr>
          <a:xfrm rot="5400000">
            <a:off x="8698521" y="2870778"/>
            <a:ext cx="373550" cy="1620"/>
          </a:xfrm>
          <a:prstGeom prst="straightConnector1">
            <a:avLst/>
          </a:prstGeom>
          <a:noFill/>
          <a:ln w="25400" cap="rnd" cmpd="sng" algn="ctr">
            <a:solidFill>
              <a:srgbClr val="79C21A"/>
            </a:solidFill>
            <a:prstDash val="solid"/>
            <a:headEnd type="triangle" w="lg" len="med"/>
            <a:tailEnd type="triangle" w="lg" len="med"/>
          </a:ln>
          <a:effectLst/>
        </p:spPr>
      </p:cxnSp>
      <p:cxnSp>
        <p:nvCxnSpPr>
          <p:cNvPr id="174" name="Straight Arrow Connector 173"/>
          <p:cNvCxnSpPr/>
          <p:nvPr/>
        </p:nvCxnSpPr>
        <p:spPr>
          <a:xfrm rot="5400000">
            <a:off x="8756197" y="5327825"/>
            <a:ext cx="266296" cy="1620"/>
          </a:xfrm>
          <a:prstGeom prst="straightConnector1">
            <a:avLst/>
          </a:prstGeom>
          <a:noFill/>
          <a:ln w="25400" cap="rnd" cmpd="sng" algn="ctr">
            <a:solidFill>
              <a:srgbClr val="79C21A"/>
            </a:solidFill>
            <a:prstDash val="solid"/>
            <a:headEnd type="triangle" w="lg" len="med"/>
            <a:tailEnd type="triangle" w="lg" len="med"/>
          </a:ln>
          <a:effectLst/>
        </p:spPr>
      </p:cxnSp>
      <p:sp>
        <p:nvSpPr>
          <p:cNvPr id="181" name="Rectangle 180"/>
          <p:cNvSpPr/>
          <p:nvPr/>
        </p:nvSpPr>
        <p:spPr>
          <a:xfrm>
            <a:off x="7388468" y="3695642"/>
            <a:ext cx="2993656" cy="279781"/>
          </a:xfrm>
          <a:prstGeom prst="rect">
            <a:avLst/>
          </a:prstGeom>
          <a:solidFill>
            <a:schemeClr val="bg1">
              <a:lumMod val="65000"/>
              <a:lumOff val="35000"/>
            </a:schemeClr>
          </a:solidFill>
          <a:ln w="9525" cap="flat" cmpd="sng" algn="ctr">
            <a:noFill/>
            <a:prstDash val="solid"/>
          </a:ln>
          <a:effectLst/>
        </p:spPr>
        <p:txBody>
          <a:bodyPr lIns="93199" tIns="46601" rIns="93199" bIns="46601" rtlCol="0" anchor="ctr"/>
          <a:lstStyle/>
          <a:p>
            <a:pPr algn="ctr" defTabSz="932585">
              <a:defRPr/>
            </a:pPr>
            <a:r>
              <a:rPr lang="en-US" sz="1428" b="1" kern="0" dirty="0">
                <a:solidFill>
                  <a:prstClr val="white"/>
                </a:solidFill>
                <a:latin typeface="Segoe UI Light"/>
                <a:cs typeface="Segoe UI Light"/>
              </a:rPr>
              <a:t>Capture Extensions</a:t>
            </a:r>
          </a:p>
        </p:txBody>
      </p:sp>
      <p:sp>
        <p:nvSpPr>
          <p:cNvPr id="182" name="Rectangle 181"/>
          <p:cNvSpPr/>
          <p:nvPr/>
        </p:nvSpPr>
        <p:spPr>
          <a:xfrm>
            <a:off x="7387756" y="4084571"/>
            <a:ext cx="2995079" cy="274909"/>
          </a:xfrm>
          <a:prstGeom prst="rect">
            <a:avLst/>
          </a:prstGeom>
          <a:solidFill>
            <a:schemeClr val="bg1">
              <a:lumMod val="65000"/>
              <a:lumOff val="35000"/>
            </a:schemeClr>
          </a:solidFill>
          <a:ln w="9525" cap="flat" cmpd="sng" algn="ctr">
            <a:noFill/>
            <a:prstDash val="solid"/>
          </a:ln>
          <a:effectLst/>
        </p:spPr>
        <p:txBody>
          <a:bodyPr lIns="93199" tIns="46601" rIns="93199" bIns="46601" rtlCol="0" anchor="ctr"/>
          <a:lstStyle/>
          <a:p>
            <a:pPr algn="ctr" defTabSz="932585">
              <a:defRPr/>
            </a:pPr>
            <a:r>
              <a:rPr lang="en-US" sz="1428" b="1" kern="0" dirty="0">
                <a:solidFill>
                  <a:prstClr val="white"/>
                </a:solidFill>
                <a:latin typeface="Segoe UI Light"/>
                <a:cs typeface="Segoe UI Light"/>
              </a:rPr>
              <a:t>Filtering Extensions</a:t>
            </a:r>
          </a:p>
        </p:txBody>
      </p:sp>
      <p:sp>
        <p:nvSpPr>
          <p:cNvPr id="183" name="Rectangle 182"/>
          <p:cNvSpPr/>
          <p:nvPr/>
        </p:nvSpPr>
        <p:spPr>
          <a:xfrm>
            <a:off x="7387756" y="4457438"/>
            <a:ext cx="2995079" cy="279781"/>
          </a:xfrm>
          <a:prstGeom prst="rect">
            <a:avLst/>
          </a:prstGeom>
          <a:solidFill>
            <a:schemeClr val="bg1">
              <a:lumMod val="65000"/>
              <a:lumOff val="35000"/>
            </a:schemeClr>
          </a:solidFill>
          <a:ln w="9525" cap="flat" cmpd="sng" algn="ctr">
            <a:noFill/>
            <a:prstDash val="solid"/>
          </a:ln>
          <a:effectLst/>
        </p:spPr>
        <p:txBody>
          <a:bodyPr lIns="93199" tIns="46601" rIns="93199" bIns="46601" rtlCol="0" anchor="ctr"/>
          <a:lstStyle/>
          <a:p>
            <a:pPr algn="ctr" defTabSz="932585">
              <a:defRPr/>
            </a:pPr>
            <a:r>
              <a:rPr lang="en-US" sz="1428" b="1" kern="0" dirty="0">
                <a:solidFill>
                  <a:prstClr val="white"/>
                </a:solidFill>
                <a:latin typeface="Segoe UI Light"/>
                <a:cs typeface="Segoe UI Light"/>
              </a:rPr>
              <a:t>Forwarding Extension</a:t>
            </a:r>
          </a:p>
        </p:txBody>
      </p:sp>
      <p:cxnSp>
        <p:nvCxnSpPr>
          <p:cNvPr id="140" name="Straight Arrow Connector 139"/>
          <p:cNvCxnSpPr/>
          <p:nvPr/>
        </p:nvCxnSpPr>
        <p:spPr>
          <a:xfrm rot="2100000">
            <a:off x="8697008" y="2872169"/>
            <a:ext cx="373550" cy="1620"/>
          </a:xfrm>
          <a:prstGeom prst="straightConnector1">
            <a:avLst/>
          </a:prstGeom>
          <a:noFill/>
          <a:ln w="25400" cap="rnd" cmpd="sng" algn="ctr">
            <a:solidFill>
              <a:srgbClr val="79C21A"/>
            </a:solidFill>
            <a:prstDash val="solid"/>
            <a:headEnd type="triangle" w="lg" len="med"/>
            <a:tailEnd type="triangle" w="lg" len="med"/>
          </a:ln>
          <a:effectLst/>
        </p:spPr>
      </p:cxnSp>
      <p:cxnSp>
        <p:nvCxnSpPr>
          <p:cNvPr id="141" name="Straight Arrow Connector 140"/>
          <p:cNvCxnSpPr/>
          <p:nvPr/>
        </p:nvCxnSpPr>
        <p:spPr>
          <a:xfrm rot="-2100000">
            <a:off x="8697008" y="2872169"/>
            <a:ext cx="373550" cy="1620"/>
          </a:xfrm>
          <a:prstGeom prst="straightConnector1">
            <a:avLst/>
          </a:prstGeom>
          <a:noFill/>
          <a:ln w="25400" cap="rnd" cmpd="sng" algn="ctr">
            <a:solidFill>
              <a:srgbClr val="79C21A"/>
            </a:solidFill>
            <a:prstDash val="solid"/>
            <a:headEnd type="triangle" w="lg" len="med"/>
            <a:tailEnd type="triangle" w="lg" len="med"/>
          </a:ln>
          <a:effectLst/>
        </p:spPr>
      </p:cxnSp>
      <p:sp>
        <p:nvSpPr>
          <p:cNvPr id="142" name="Rectangle 3"/>
          <p:cNvSpPr/>
          <p:nvPr/>
        </p:nvSpPr>
        <p:spPr bwMode="auto">
          <a:xfrm>
            <a:off x="6683570" y="2159773"/>
            <a:ext cx="1088806" cy="710225"/>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72C6"/>
          </a:solidFill>
          <a:ln w="57150">
            <a:noFill/>
          </a:ln>
        </p:spPr>
        <p:txBody>
          <a:bodyPr lIns="0" tIns="0" rIns="212957" bIns="84448" anchor="ctr" anchorCtr="0"/>
          <a:lstStyle/>
          <a:p>
            <a:pPr algn="ctr" defTabSz="1110116"/>
            <a:r>
              <a:rPr lang="en-US" sz="1428" dirty="0">
                <a:solidFill>
                  <a:srgbClr val="EFEFEF"/>
                </a:solidFill>
              </a:rPr>
              <a:t> VM NIC</a:t>
            </a:r>
          </a:p>
        </p:txBody>
      </p:sp>
      <p:sp>
        <p:nvSpPr>
          <p:cNvPr id="272" name="Rectangle 3"/>
          <p:cNvSpPr/>
          <p:nvPr/>
        </p:nvSpPr>
        <p:spPr bwMode="auto">
          <a:xfrm>
            <a:off x="10091310" y="2155678"/>
            <a:ext cx="1088806" cy="710225"/>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72C6"/>
          </a:solidFill>
          <a:ln w="57150">
            <a:noFill/>
          </a:ln>
        </p:spPr>
        <p:txBody>
          <a:bodyPr lIns="0" tIns="0" rIns="212957" bIns="84448" anchor="ctr" anchorCtr="0"/>
          <a:lstStyle/>
          <a:p>
            <a:pPr algn="ctr" defTabSz="1110116"/>
            <a:r>
              <a:rPr lang="en-US" sz="1428" dirty="0">
                <a:solidFill>
                  <a:srgbClr val="EFEFEF"/>
                </a:solidFill>
              </a:rPr>
              <a:t> VM NIC</a:t>
            </a:r>
          </a:p>
        </p:txBody>
      </p:sp>
      <p:grpSp>
        <p:nvGrpSpPr>
          <p:cNvPr id="273" name="Group 272"/>
          <p:cNvGrpSpPr>
            <a:grpSpLocks noChangeAspect="1"/>
          </p:cNvGrpSpPr>
          <p:nvPr/>
        </p:nvGrpSpPr>
        <p:grpSpPr bwMode="gray">
          <a:xfrm>
            <a:off x="6651403" y="1316795"/>
            <a:ext cx="1131194" cy="867538"/>
            <a:chOff x="7010400" y="2133600"/>
            <a:chExt cx="1379538" cy="1065213"/>
          </a:xfrm>
          <a:solidFill>
            <a:schemeClr val="accent1"/>
          </a:solidFill>
        </p:grpSpPr>
        <p:sp>
          <p:nvSpPr>
            <p:cNvPr id="274"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5"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6"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7"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8"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9"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0"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1"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2"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3"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4"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5"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6"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7"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8"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9"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0"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1"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2"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3"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4"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5"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6"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7"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8"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99"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0"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1"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2"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3"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4"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5"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6"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7"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8"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09"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0"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1"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2"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3"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4"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5"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6"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7"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8"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19"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0" name="Freeform 207"/>
            <p:cNvSpPr>
              <a:spLocks noEditPoints="1"/>
            </p:cNvSpPr>
            <p:nvPr/>
          </p:nvSpPr>
          <p:spPr bwMode="gray">
            <a:xfrm>
              <a:off x="7108824" y="2208214"/>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grpSp>
      <p:sp>
        <p:nvSpPr>
          <p:cNvPr id="321" name="TextBox 320"/>
          <p:cNvSpPr txBox="1"/>
          <p:nvPr/>
        </p:nvSpPr>
        <p:spPr>
          <a:xfrm>
            <a:off x="6616921" y="1080198"/>
            <a:ext cx="1200158" cy="201683"/>
          </a:xfrm>
          <a:prstGeom prst="rect">
            <a:avLst/>
          </a:prstGeom>
          <a:noFill/>
        </p:spPr>
        <p:txBody>
          <a:bodyPr wrap="none" lIns="0" tIns="0" rIns="0" bIns="0" rtlCol="0">
            <a:spAutoFit/>
          </a:bodyPr>
          <a:lstStyle/>
          <a:p>
            <a:pPr algn="ctr">
              <a:lnSpc>
                <a:spcPct val="90000"/>
              </a:lnSpc>
            </a:pPr>
            <a:r>
              <a:rPr lang="en-GB" sz="1428" spc="-51" dirty="0"/>
              <a:t>Virtual Machine</a:t>
            </a:r>
          </a:p>
        </p:txBody>
      </p:sp>
      <p:grpSp>
        <p:nvGrpSpPr>
          <p:cNvPr id="322" name="Group 321"/>
          <p:cNvGrpSpPr>
            <a:grpSpLocks noChangeAspect="1"/>
          </p:cNvGrpSpPr>
          <p:nvPr/>
        </p:nvGrpSpPr>
        <p:grpSpPr bwMode="gray">
          <a:xfrm>
            <a:off x="10059498" y="1335364"/>
            <a:ext cx="1131194" cy="867538"/>
            <a:chOff x="7010400" y="2133600"/>
            <a:chExt cx="1379538" cy="1065213"/>
          </a:xfrm>
          <a:solidFill>
            <a:schemeClr val="accent1"/>
          </a:solidFill>
        </p:grpSpPr>
        <p:sp>
          <p:nvSpPr>
            <p:cNvPr id="323"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4"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5"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6"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7"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8"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29"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0"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1"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2"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3"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4"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5"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6"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7"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8"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39"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0"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1"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2"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3"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4"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5"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6"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7"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8"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49"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0"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1"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2"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3"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4"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5"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6"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7"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8"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59"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0"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1"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2"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3"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4"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5"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6"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7"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8"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369" name="Freeform 207"/>
            <p:cNvSpPr>
              <a:spLocks noEditPoints="1"/>
            </p:cNvSpPr>
            <p:nvPr/>
          </p:nvSpPr>
          <p:spPr bwMode="gray">
            <a:xfrm>
              <a:off x="7108824" y="2208214"/>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grpSp>
      <p:sp>
        <p:nvSpPr>
          <p:cNvPr id="370" name="TextBox 369"/>
          <p:cNvSpPr txBox="1"/>
          <p:nvPr/>
        </p:nvSpPr>
        <p:spPr>
          <a:xfrm>
            <a:off x="10025016" y="1098766"/>
            <a:ext cx="1200158" cy="201683"/>
          </a:xfrm>
          <a:prstGeom prst="rect">
            <a:avLst/>
          </a:prstGeom>
          <a:noFill/>
        </p:spPr>
        <p:txBody>
          <a:bodyPr wrap="none" lIns="0" tIns="0" rIns="0" bIns="0" rtlCol="0">
            <a:spAutoFit/>
          </a:bodyPr>
          <a:lstStyle/>
          <a:p>
            <a:pPr algn="ctr">
              <a:lnSpc>
                <a:spcPct val="90000"/>
              </a:lnSpc>
            </a:pPr>
            <a:r>
              <a:rPr lang="en-GB" sz="1428" spc="-51" dirty="0"/>
              <a:t>Virtual Machine</a:t>
            </a:r>
          </a:p>
        </p:txBody>
      </p:sp>
      <p:grpSp>
        <p:nvGrpSpPr>
          <p:cNvPr id="13" name="Group 12"/>
          <p:cNvGrpSpPr/>
          <p:nvPr/>
        </p:nvGrpSpPr>
        <p:grpSpPr>
          <a:xfrm>
            <a:off x="8214979" y="5425188"/>
            <a:ext cx="1381198" cy="710225"/>
            <a:chOff x="8052179" y="5319295"/>
            <a:chExt cx="1354239" cy="696362"/>
          </a:xfrm>
          <a:solidFill>
            <a:schemeClr val="tx1">
              <a:lumMod val="50000"/>
            </a:schemeClr>
          </a:solidFill>
        </p:grpSpPr>
        <p:sp>
          <p:nvSpPr>
            <p:cNvPr id="12" name="Rectangle 11"/>
            <p:cNvSpPr/>
            <p:nvPr/>
          </p:nvSpPr>
          <p:spPr bwMode="auto">
            <a:xfrm>
              <a:off x="8052179" y="5421600"/>
              <a:ext cx="286685" cy="4716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372" name="Rectangle 3"/>
            <p:cNvSpPr/>
            <p:nvPr/>
          </p:nvSpPr>
          <p:spPr bwMode="auto">
            <a:xfrm>
              <a:off x="8338864" y="5319295"/>
              <a:ext cx="1067554" cy="696362"/>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grpFill/>
            <a:ln w="57150">
              <a:noFill/>
            </a:ln>
          </p:spPr>
          <p:txBody>
            <a:bodyPr lIns="0" tIns="0" rIns="212957" bIns="84448" anchor="ctr" anchorCtr="0"/>
            <a:lstStyle/>
            <a:p>
              <a:pPr algn="ctr" defTabSz="1110116"/>
              <a:endParaRPr lang="en-US" sz="1428" dirty="0">
                <a:solidFill>
                  <a:srgbClr val="EFEFEF"/>
                </a:solidFill>
              </a:endParaRPr>
            </a:p>
          </p:txBody>
        </p:sp>
        <p:sp>
          <p:nvSpPr>
            <p:cNvPr id="373" name="TextBox 372"/>
            <p:cNvSpPr txBox="1"/>
            <p:nvPr/>
          </p:nvSpPr>
          <p:spPr>
            <a:xfrm>
              <a:off x="8193554" y="5533953"/>
              <a:ext cx="908967" cy="197746"/>
            </a:xfrm>
            <a:prstGeom prst="rect">
              <a:avLst/>
            </a:prstGeom>
            <a:grpFill/>
          </p:spPr>
          <p:txBody>
            <a:bodyPr wrap="none" lIns="0" tIns="0" rIns="0" bIns="0" rtlCol="0">
              <a:spAutoFit/>
            </a:bodyPr>
            <a:lstStyle/>
            <a:p>
              <a:pPr>
                <a:lnSpc>
                  <a:spcPct val="90000"/>
                </a:lnSpc>
              </a:pPr>
              <a:r>
                <a:rPr lang="en-GB" sz="1428" spc="-51" dirty="0">
                  <a:solidFill>
                    <a:srgbClr val="FFFFFF"/>
                  </a:solidFill>
                </a:rPr>
                <a:t>Physical NIC</a:t>
              </a:r>
            </a:p>
          </p:txBody>
        </p:sp>
      </p:grpSp>
      <p:sp>
        <p:nvSpPr>
          <p:cNvPr id="133" name="Trapezoid 132"/>
          <p:cNvSpPr/>
          <p:nvPr/>
        </p:nvSpPr>
        <p:spPr bwMode="auto">
          <a:xfrm rot="16200000">
            <a:off x="1122617" y="1744299"/>
            <a:ext cx="3903305" cy="4603259"/>
          </a:xfrm>
          <a:prstGeom prst="trapezoid">
            <a:avLst>
              <a:gd name="adj" fmla="val 9839"/>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0" rIns="559416" bIns="372944" numCol="1" rtlCol="0" anchor="ctr" anchorCtr="0" compatLnSpc="1">
            <a:prstTxWarp prst="textNoShape">
              <a:avLst/>
            </a:prstTxWarp>
          </a:bodyPr>
          <a:lstStyle/>
          <a:p>
            <a:pPr marL="0" lvl="1" defTabSz="471576">
              <a:lnSpc>
                <a:spcPct val="90000"/>
              </a:lnSpc>
              <a:spcBef>
                <a:spcPts val="612"/>
              </a:spcBef>
              <a:spcAft>
                <a:spcPts val="612"/>
              </a:spcAft>
            </a:pPr>
            <a:r>
              <a:rPr lang="en-US" sz="2040" dirty="0" smtClean="0">
                <a:latin typeface="+mj-lt"/>
              </a:rPr>
              <a:t>Benefits</a:t>
            </a:r>
            <a:endParaRPr lang="en-US" sz="2040" dirty="0" smtClean="0">
              <a:solidFill>
                <a:srgbClr val="FFFFFE"/>
              </a:solidFill>
              <a:latin typeface="+mj-lt"/>
              <a:cs typeface="Segoe UI" pitchFamily="34" charset="0"/>
            </a:endParaRPr>
          </a:p>
          <a:p>
            <a:pPr marL="466371" lvl="2" defTabSz="471576">
              <a:lnSpc>
                <a:spcPct val="90000"/>
              </a:lnSpc>
              <a:spcBef>
                <a:spcPts val="612"/>
              </a:spcBef>
              <a:spcAft>
                <a:spcPts val="612"/>
              </a:spcAft>
            </a:pPr>
            <a:r>
              <a:rPr lang="en-US" sz="1630" dirty="0" smtClean="0">
                <a:solidFill>
                  <a:srgbClr val="FFFFFE"/>
                </a:solidFill>
                <a:cs typeface="Segoe UI" pitchFamily="34" charset="0"/>
              </a:rPr>
              <a:t>Open </a:t>
            </a:r>
            <a:r>
              <a:rPr lang="en-US" sz="1630" dirty="0">
                <a:solidFill>
                  <a:srgbClr val="FFFFFE"/>
                </a:solidFill>
                <a:cs typeface="Segoe UI" pitchFamily="34" charset="0"/>
              </a:rPr>
              <a:t>platform to fuel </a:t>
            </a:r>
            <a:r>
              <a:rPr lang="en-US" sz="1630" dirty="0" smtClean="0">
                <a:solidFill>
                  <a:srgbClr val="FFFFFE"/>
                </a:solidFill>
                <a:cs typeface="Segoe UI" pitchFamily="34" charset="0"/>
              </a:rPr>
              <a:t>plug-ins</a:t>
            </a:r>
          </a:p>
          <a:p>
            <a:pPr marL="466371" lvl="2" defTabSz="471576">
              <a:lnSpc>
                <a:spcPct val="90000"/>
              </a:lnSpc>
              <a:spcBef>
                <a:spcPts val="612"/>
              </a:spcBef>
              <a:spcAft>
                <a:spcPts val="612"/>
              </a:spcAft>
            </a:pPr>
            <a:r>
              <a:rPr lang="en-US" sz="1630" dirty="0">
                <a:solidFill>
                  <a:srgbClr val="FFFFFE"/>
                </a:solidFill>
                <a:cs typeface="Segoe UI" pitchFamily="34" charset="0"/>
              </a:rPr>
              <a:t>Free core </a:t>
            </a:r>
            <a:r>
              <a:rPr lang="en-US" sz="1630" dirty="0" smtClean="0">
                <a:solidFill>
                  <a:srgbClr val="FFFFFE"/>
                </a:solidFill>
                <a:cs typeface="Segoe UI" pitchFamily="34" charset="0"/>
              </a:rPr>
              <a:t>services</a:t>
            </a:r>
            <a:endParaRPr lang="en-US" sz="1630" dirty="0">
              <a:solidFill>
                <a:srgbClr val="FFFFFE"/>
              </a:solidFill>
              <a:cs typeface="Segoe UI" pitchFamily="34" charset="0"/>
            </a:endParaRPr>
          </a:p>
          <a:p>
            <a:pPr marL="466371" lvl="2" defTabSz="471576">
              <a:lnSpc>
                <a:spcPct val="90000"/>
              </a:lnSpc>
              <a:spcBef>
                <a:spcPts val="612"/>
              </a:spcBef>
              <a:spcAft>
                <a:spcPts val="612"/>
              </a:spcAft>
            </a:pPr>
            <a:r>
              <a:rPr lang="en-US" sz="1630" dirty="0">
                <a:solidFill>
                  <a:srgbClr val="FFFFFE"/>
                </a:solidFill>
                <a:cs typeface="Segoe UI" pitchFamily="34" charset="0"/>
              </a:rPr>
              <a:t>Reliability and </a:t>
            </a:r>
            <a:r>
              <a:rPr lang="en-US" sz="1630" dirty="0" smtClean="0">
                <a:solidFill>
                  <a:srgbClr val="FFFFFE"/>
                </a:solidFill>
                <a:cs typeface="Segoe UI" pitchFamily="34" charset="0"/>
              </a:rPr>
              <a:t>quality</a:t>
            </a:r>
            <a:endParaRPr lang="en-US" sz="1630" dirty="0">
              <a:solidFill>
                <a:srgbClr val="FFFFFE"/>
              </a:solidFill>
              <a:cs typeface="Segoe UI" pitchFamily="34" charset="0"/>
            </a:endParaRPr>
          </a:p>
          <a:p>
            <a:pPr marL="466371" lvl="2" defTabSz="471576">
              <a:lnSpc>
                <a:spcPct val="90000"/>
              </a:lnSpc>
              <a:spcBef>
                <a:spcPts val="612"/>
              </a:spcBef>
              <a:spcAft>
                <a:spcPts val="612"/>
              </a:spcAft>
            </a:pPr>
            <a:r>
              <a:rPr lang="en-US" sz="1630" dirty="0">
                <a:solidFill>
                  <a:srgbClr val="FFFFFE"/>
                </a:solidFill>
                <a:cs typeface="Segoe UI" pitchFamily="34" charset="0"/>
              </a:rPr>
              <a:t>Unified </a:t>
            </a:r>
            <a:r>
              <a:rPr lang="en-US" sz="1630" dirty="0" smtClean="0">
                <a:solidFill>
                  <a:srgbClr val="FFFFFE"/>
                </a:solidFill>
                <a:cs typeface="Segoe UI" pitchFamily="34" charset="0"/>
              </a:rPr>
              <a:t>management</a:t>
            </a:r>
            <a:endParaRPr lang="en-US" sz="1630" dirty="0">
              <a:solidFill>
                <a:srgbClr val="FFFFFE"/>
              </a:solidFill>
              <a:cs typeface="Segoe UI" pitchFamily="34" charset="0"/>
            </a:endParaRPr>
          </a:p>
          <a:p>
            <a:pPr marL="466371" lvl="2" defTabSz="471576">
              <a:lnSpc>
                <a:spcPct val="90000"/>
              </a:lnSpc>
              <a:spcBef>
                <a:spcPts val="612"/>
              </a:spcBef>
              <a:spcAft>
                <a:spcPts val="612"/>
              </a:spcAft>
            </a:pPr>
            <a:r>
              <a:rPr lang="en-US" sz="1630" dirty="0" smtClean="0">
                <a:solidFill>
                  <a:srgbClr val="FFFFFE"/>
                </a:solidFill>
                <a:cs typeface="Segoe UI" pitchFamily="34" charset="0"/>
              </a:rPr>
              <a:t>Easier </a:t>
            </a:r>
            <a:r>
              <a:rPr lang="en-US" sz="1630" dirty="0">
                <a:solidFill>
                  <a:srgbClr val="FFFFFE"/>
                </a:solidFill>
                <a:cs typeface="Segoe UI" pitchFamily="34" charset="0"/>
              </a:rPr>
              <a:t>to </a:t>
            </a:r>
            <a:r>
              <a:rPr lang="en-US" sz="1630" dirty="0" smtClean="0">
                <a:solidFill>
                  <a:srgbClr val="FFFFFE"/>
                </a:solidFill>
                <a:cs typeface="Segoe UI" pitchFamily="34" charset="0"/>
              </a:rPr>
              <a:t>support</a:t>
            </a:r>
          </a:p>
        </p:txBody>
      </p:sp>
    </p:spTree>
    <p:extLst>
      <p:ext uri="{BB962C8B-B14F-4D97-AF65-F5344CB8AC3E}">
        <p14:creationId xmlns:p14="http://schemas.microsoft.com/office/powerpoint/2010/main" val="3837505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81"/>
                                        </p:tgtEl>
                                      </p:cBhvr>
                                    </p:animEffect>
                                    <p:animScale>
                                      <p:cBhvr>
                                        <p:cTn id="7" dur="250" autoRev="1" fill="hold"/>
                                        <p:tgtEl>
                                          <p:spTgt spid="181"/>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182"/>
                                        </p:tgtEl>
                                      </p:cBhvr>
                                    </p:animEffect>
                                    <p:animScale>
                                      <p:cBhvr>
                                        <p:cTn id="11" dur="250" autoRev="1" fill="hold"/>
                                        <p:tgtEl>
                                          <p:spTgt spid="182"/>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183"/>
                                        </p:tgtEl>
                                      </p:cBhvr>
                                    </p:animEffect>
                                    <p:animScale>
                                      <p:cBhvr>
                                        <p:cTn id="15" dur="250" autoRev="1" fill="hold"/>
                                        <p:tgtEl>
                                          <p:spTgt spid="18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2" grpId="0" animBg="1"/>
      <p:bldP spid="18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apezoid 14"/>
          <p:cNvSpPr/>
          <p:nvPr/>
        </p:nvSpPr>
        <p:spPr bwMode="auto">
          <a:xfrm rot="16200000">
            <a:off x="1720915" y="445474"/>
            <a:ext cx="2320875" cy="4604459"/>
          </a:xfrm>
          <a:prstGeom prst="trapezoid">
            <a:avLst>
              <a:gd name="adj" fmla="val 17344"/>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186521" tIns="46628" rIns="186521" bIns="46628" numCol="1" rtlCol="0" anchor="ctr" anchorCtr="0" compatLnSpc="1">
            <a:prstTxWarp prst="textNoShape">
              <a:avLst/>
            </a:prstTxWarp>
            <a:noAutofit/>
          </a:bodyPr>
          <a:lstStyle/>
          <a:p>
            <a:pPr marL="0" lvl="1" defTabSz="471596">
              <a:lnSpc>
                <a:spcPct val="90000"/>
              </a:lnSpc>
              <a:spcBef>
                <a:spcPct val="30000"/>
              </a:spcBef>
            </a:pPr>
            <a:r>
              <a:rPr lang="en-US" sz="2000" dirty="0" smtClean="0">
                <a:solidFill>
                  <a:srgbClr val="EFEFEF"/>
                </a:solidFill>
                <a:latin typeface="Segoe UI Light"/>
                <a:cs typeface="Segoe UI" pitchFamily="34" charset="0"/>
              </a:rPr>
              <a:t>How </a:t>
            </a:r>
            <a:r>
              <a:rPr lang="en-US" sz="2000" dirty="0">
                <a:solidFill>
                  <a:srgbClr val="EFEFEF"/>
                </a:solidFill>
                <a:latin typeface="Segoe UI Light"/>
                <a:cs typeface="Segoe UI" pitchFamily="34" charset="0"/>
              </a:rPr>
              <a:t>network virtualization </a:t>
            </a:r>
            <a:r>
              <a:rPr lang="en-US" sz="2000" dirty="0" smtClean="0">
                <a:solidFill>
                  <a:srgbClr val="EFEFEF"/>
                </a:solidFill>
                <a:latin typeface="Segoe UI Light"/>
                <a:cs typeface="Segoe UI" pitchFamily="34" charset="0"/>
              </a:rPr>
              <a:t>works</a:t>
            </a:r>
          </a:p>
          <a:p>
            <a:pPr marL="0" lvl="1" defTabSz="471596">
              <a:lnSpc>
                <a:spcPct val="90000"/>
              </a:lnSpc>
              <a:spcBef>
                <a:spcPct val="30000"/>
              </a:spcBef>
            </a:pPr>
            <a:endParaRPr lang="en-US" sz="700" dirty="0">
              <a:solidFill>
                <a:srgbClr val="EFEFEF"/>
              </a:solidFill>
              <a:latin typeface="Segoe UI Light"/>
              <a:cs typeface="Segoe UI" pitchFamily="34" charset="0"/>
            </a:endParaRPr>
          </a:p>
          <a:p>
            <a:pPr marL="0" lvl="1" defTabSz="471596">
              <a:lnSpc>
                <a:spcPct val="90000"/>
              </a:lnSpc>
              <a:spcBef>
                <a:spcPts val="306"/>
              </a:spcBef>
              <a:spcAft>
                <a:spcPts val="612"/>
              </a:spcAft>
            </a:pPr>
            <a:r>
              <a:rPr lang="en-US" sz="1600" dirty="0" smtClean="0">
                <a:solidFill>
                  <a:srgbClr val="FFFFFE"/>
                </a:solidFill>
                <a:cs typeface="Segoe UI" pitchFamily="34" charset="0"/>
              </a:rPr>
              <a:t>	</a:t>
            </a:r>
            <a:r>
              <a:rPr lang="en-US" sz="1600" dirty="0">
                <a:solidFill>
                  <a:srgbClr val="FFFFFE"/>
                </a:solidFill>
                <a:cs typeface="Segoe UI" pitchFamily="34" charset="0"/>
              </a:rPr>
              <a:t>O</a:t>
            </a:r>
            <a:r>
              <a:rPr lang="en-US" sz="1600" dirty="0" smtClean="0">
                <a:solidFill>
                  <a:srgbClr val="FFFFFE"/>
                </a:solidFill>
                <a:cs typeface="Segoe UI" pitchFamily="34" charset="0"/>
              </a:rPr>
              <a:t>verlays physical network</a:t>
            </a:r>
            <a:br>
              <a:rPr lang="en-US" sz="1600" dirty="0" smtClean="0">
                <a:solidFill>
                  <a:srgbClr val="FFFFFE"/>
                </a:solidFill>
                <a:cs typeface="Segoe UI" pitchFamily="34" charset="0"/>
              </a:rPr>
            </a:br>
            <a:endParaRPr lang="en-US" sz="800" dirty="0">
              <a:solidFill>
                <a:srgbClr val="FFFFFE"/>
              </a:solidFill>
              <a:cs typeface="Segoe UI" pitchFamily="34" charset="0"/>
            </a:endParaRPr>
          </a:p>
          <a:p>
            <a:pPr marL="466371" lvl="2" defTabSz="471596">
              <a:lnSpc>
                <a:spcPct val="90000"/>
              </a:lnSpc>
              <a:spcBef>
                <a:spcPts val="306"/>
              </a:spcBef>
              <a:spcAft>
                <a:spcPts val="612"/>
              </a:spcAft>
            </a:pPr>
            <a:r>
              <a:rPr lang="en-US" sz="1600" dirty="0" smtClean="0">
                <a:solidFill>
                  <a:srgbClr val="FFFFFE"/>
                </a:solidFill>
                <a:cs typeface="Segoe UI" pitchFamily="34" charset="0"/>
              </a:rPr>
              <a:t>Encapsulation using NVGRE protocol</a:t>
            </a:r>
            <a:endParaRPr lang="en-US" sz="1600" dirty="0">
              <a:solidFill>
                <a:srgbClr val="FFFFFE"/>
              </a:solidFill>
              <a:cs typeface="Segoe UI" pitchFamily="34" charset="0"/>
            </a:endParaRPr>
          </a:p>
        </p:txBody>
      </p:sp>
      <p:sp>
        <p:nvSpPr>
          <p:cNvPr id="16" name="Trapezoid 15"/>
          <p:cNvSpPr/>
          <p:nvPr/>
        </p:nvSpPr>
        <p:spPr bwMode="auto">
          <a:xfrm rot="5400000" flipH="1">
            <a:off x="1406144" y="2819766"/>
            <a:ext cx="2950387" cy="4604488"/>
          </a:xfrm>
          <a:prstGeom prst="trapezoid">
            <a:avLst>
              <a:gd name="adj" fmla="val 12347"/>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46630" rIns="0" bIns="548640" numCol="1" rtlCol="0" anchor="ctr" anchorCtr="0" compatLnSpc="1">
            <a:prstTxWarp prst="textNoShape">
              <a:avLst/>
            </a:prstTxWarp>
          </a:bodyPr>
          <a:lstStyle/>
          <a:p>
            <a:pPr marL="0" lvl="1" defTabSz="471596">
              <a:lnSpc>
                <a:spcPct val="90000"/>
              </a:lnSpc>
              <a:spcBef>
                <a:spcPct val="75000"/>
              </a:spcBef>
              <a:buClr>
                <a:srgbClr val="11A7D5"/>
              </a:buClr>
            </a:pPr>
            <a:r>
              <a:rPr lang="en-US" sz="2040" dirty="0" smtClean="0">
                <a:solidFill>
                  <a:srgbClr val="FFFFFE"/>
                </a:solidFill>
                <a:latin typeface="Segoe UI Light"/>
                <a:cs typeface="Segoe UI" pitchFamily="34" charset="0"/>
              </a:rPr>
              <a:t>Problems </a:t>
            </a:r>
            <a:r>
              <a:rPr lang="en-US" sz="2040" dirty="0">
                <a:solidFill>
                  <a:srgbClr val="FFFFFE"/>
                </a:solidFill>
                <a:latin typeface="Segoe UI Light"/>
                <a:cs typeface="Segoe UI" pitchFamily="34" charset="0"/>
              </a:rPr>
              <a:t>solved</a:t>
            </a:r>
          </a:p>
          <a:p>
            <a:pPr marL="0" lvl="1" defTabSz="471596">
              <a:lnSpc>
                <a:spcPct val="90000"/>
              </a:lnSpc>
              <a:spcBef>
                <a:spcPts val="306"/>
              </a:spcBef>
              <a:spcAft>
                <a:spcPts val="612"/>
              </a:spcAft>
            </a:pPr>
            <a:r>
              <a:rPr lang="en-US" sz="1632" dirty="0" smtClean="0">
                <a:solidFill>
                  <a:srgbClr val="FFFFFE"/>
                </a:solidFill>
                <a:cs typeface="Segoe UI" pitchFamily="34" charset="0"/>
              </a:rPr>
              <a:t>	VM </a:t>
            </a:r>
            <a:r>
              <a:rPr lang="en-US" sz="1632" dirty="0">
                <a:solidFill>
                  <a:srgbClr val="FFFFFE"/>
                </a:solidFill>
                <a:cs typeface="Segoe UI" pitchFamily="34" charset="0"/>
              </a:rPr>
              <a:t>mobility across </a:t>
            </a:r>
            <a:r>
              <a:rPr lang="en-US" sz="1632" dirty="0" smtClean="0">
                <a:solidFill>
                  <a:srgbClr val="FFFFFE"/>
                </a:solidFill>
                <a:cs typeface="Segoe UI" pitchFamily="34" charset="0"/>
              </a:rPr>
              <a:t>datacenter, 	hoster </a:t>
            </a:r>
            <a:r>
              <a:rPr lang="en-US" sz="1632" dirty="0">
                <a:solidFill>
                  <a:srgbClr val="FFFFFE"/>
                </a:solidFill>
                <a:cs typeface="Segoe UI" pitchFamily="34" charset="0"/>
              </a:rPr>
              <a:t>cloud or Azure </a:t>
            </a:r>
            <a:r>
              <a:rPr lang="en-US" sz="1632" dirty="0" smtClean="0">
                <a:solidFill>
                  <a:srgbClr val="FFFFFE"/>
                </a:solidFill>
                <a:cs typeface="Segoe UI" pitchFamily="34" charset="0"/>
              </a:rPr>
              <a:t/>
            </a:r>
            <a:br>
              <a:rPr lang="en-US" sz="1632" dirty="0" smtClean="0">
                <a:solidFill>
                  <a:srgbClr val="FFFFFE"/>
                </a:solidFill>
                <a:cs typeface="Segoe UI" pitchFamily="34" charset="0"/>
              </a:rPr>
            </a:br>
            <a:endParaRPr lang="en-US" sz="1632" dirty="0" smtClean="0">
              <a:solidFill>
                <a:srgbClr val="FFFFFE"/>
              </a:solidFill>
              <a:cs typeface="Segoe UI" pitchFamily="34" charset="0"/>
            </a:endParaRPr>
          </a:p>
          <a:p>
            <a:pPr marL="0" lvl="1" defTabSz="471596">
              <a:lnSpc>
                <a:spcPct val="90000"/>
              </a:lnSpc>
              <a:spcBef>
                <a:spcPts val="306"/>
              </a:spcBef>
              <a:spcAft>
                <a:spcPts val="612"/>
              </a:spcAft>
            </a:pPr>
            <a:r>
              <a:rPr lang="en-US" sz="1632" dirty="0" smtClean="0">
                <a:solidFill>
                  <a:srgbClr val="FFFFFE"/>
                </a:solidFill>
                <a:cs typeface="Segoe UI" pitchFamily="34" charset="0"/>
              </a:rPr>
              <a:t>	Ability </a:t>
            </a:r>
            <a:r>
              <a:rPr lang="en-US" sz="1632" dirty="0">
                <a:solidFill>
                  <a:srgbClr val="FFFFFE"/>
                </a:solidFill>
                <a:cs typeface="Segoe UI" pitchFamily="34" charset="0"/>
              </a:rPr>
              <a:t>to import customer IP </a:t>
            </a:r>
            <a:r>
              <a:rPr lang="en-US" sz="1632" dirty="0" smtClean="0">
                <a:solidFill>
                  <a:srgbClr val="FFFFFE"/>
                </a:solidFill>
                <a:cs typeface="Segoe UI" pitchFamily="34" charset="0"/>
              </a:rPr>
              <a:t>	addresses </a:t>
            </a:r>
            <a:r>
              <a:rPr lang="en-US" sz="1632" dirty="0">
                <a:solidFill>
                  <a:srgbClr val="FFFFFE"/>
                </a:solidFill>
                <a:cs typeface="Segoe UI" pitchFamily="34" charset="0"/>
              </a:rPr>
              <a:t>and network </a:t>
            </a:r>
            <a:r>
              <a:rPr lang="en-US" sz="1632" dirty="0" smtClean="0">
                <a:solidFill>
                  <a:srgbClr val="FFFFFE"/>
                </a:solidFill>
                <a:cs typeface="Segoe UI" pitchFamily="34" charset="0"/>
              </a:rPr>
              <a:t>topology</a:t>
            </a:r>
            <a:endParaRPr lang="en-US" sz="1632" dirty="0">
              <a:solidFill>
                <a:srgbClr val="FFFFFE"/>
              </a:solidFill>
              <a:cs typeface="Segoe UI" pitchFamily="34" charset="0"/>
            </a:endParaRPr>
          </a:p>
        </p:txBody>
      </p:sp>
      <p:sp>
        <p:nvSpPr>
          <p:cNvPr id="2" name="Title 1"/>
          <p:cNvSpPr>
            <a:spLocks noGrp="1"/>
          </p:cNvSpPr>
          <p:nvPr>
            <p:ph type="title"/>
          </p:nvPr>
        </p:nvSpPr>
        <p:spPr>
          <a:xfrm>
            <a:off x="530345" y="73526"/>
            <a:ext cx="11906130" cy="1356064"/>
          </a:xfrm>
        </p:spPr>
        <p:txBody>
          <a:bodyPr/>
          <a:lstStyle/>
          <a:p>
            <a:r>
              <a:rPr lang="en-US" sz="4896" dirty="0" smtClean="0"/>
              <a:t>2</a:t>
            </a:r>
            <a:r>
              <a:rPr lang="en-US" sz="4896" dirty="0"/>
              <a:t>.</a:t>
            </a:r>
            <a:r>
              <a:rPr lang="en-US" sz="4896" dirty="0" smtClean="0"/>
              <a:t> Hyper-V </a:t>
            </a:r>
            <a:r>
              <a:rPr lang="en-US" sz="4896" dirty="0"/>
              <a:t>Network </a:t>
            </a:r>
            <a:r>
              <a:rPr lang="en-US" sz="4896" dirty="0" smtClean="0"/>
              <a:t>Virtualization (HNV) as the tenant network overlay</a:t>
            </a:r>
            <a:endParaRPr lang="en-US" sz="2448" dirty="0">
              <a:solidFill>
                <a:schemeClr val="tx1"/>
              </a:solidFill>
            </a:endParaRPr>
          </a:p>
        </p:txBody>
      </p:sp>
      <p:sp>
        <p:nvSpPr>
          <p:cNvPr id="20" name="Rectangle 19"/>
          <p:cNvSpPr/>
          <p:nvPr/>
        </p:nvSpPr>
        <p:spPr bwMode="auto">
          <a:xfrm flipH="1">
            <a:off x="5852450" y="1510553"/>
            <a:ext cx="4263605" cy="31086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43" tIns="0" rIns="155390" bIns="77422" numCol="1" spcCol="0" rtlCol="0" fromWordArt="0" anchor="t" anchorCtr="0" forceAA="0" compatLnSpc="1">
            <a:prstTxWarp prst="textNoShape">
              <a:avLst/>
            </a:prstTxWarp>
            <a:noAutofit/>
          </a:bodyPr>
          <a:lstStyle/>
          <a:p>
            <a:pPr marL="170005" lvl="1" indent="-170005" defTabSz="471596">
              <a:lnSpc>
                <a:spcPct val="90000"/>
              </a:lnSpc>
              <a:spcBef>
                <a:spcPts val="612"/>
              </a:spcBef>
              <a:spcAft>
                <a:spcPts val="612"/>
              </a:spcAft>
              <a:buClr>
                <a:srgbClr val="EFEFEF"/>
              </a:buClr>
              <a:buFont typeface="Arial" pitchFamily="34" charset="0"/>
              <a:buChar char="•"/>
            </a:pPr>
            <a:endParaRPr lang="en-US" sz="1734" dirty="0"/>
          </a:p>
        </p:txBody>
      </p:sp>
      <p:grpSp>
        <p:nvGrpSpPr>
          <p:cNvPr id="160" name="Group 159"/>
          <p:cNvGrpSpPr/>
          <p:nvPr/>
        </p:nvGrpSpPr>
        <p:grpSpPr>
          <a:xfrm>
            <a:off x="6220271" y="4149459"/>
            <a:ext cx="1871547" cy="296805"/>
            <a:chOff x="1647279" y="3558123"/>
            <a:chExt cx="1835017" cy="291012"/>
          </a:xfrm>
        </p:grpSpPr>
        <p:sp>
          <p:nvSpPr>
            <p:cNvPr id="161" name="Freeform 99"/>
            <p:cNvSpPr>
              <a:spLocks/>
            </p:cNvSpPr>
            <p:nvPr/>
          </p:nvSpPr>
          <p:spPr bwMode="black">
            <a:xfrm rot="5400000">
              <a:off x="1608403" y="3596999"/>
              <a:ext cx="291012" cy="213260"/>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rgbClr val="0072C6"/>
            </a:solidFill>
            <a:ln>
              <a:noFill/>
            </a:ln>
            <a:extLst/>
          </p:spPr>
          <p:txBody>
            <a:bodyPr vert="horz" wrap="square" lIns="93260" tIns="46630" rIns="93260" bIns="46630" numCol="1" anchor="t" anchorCtr="0" compatLnSpc="1">
              <a:prstTxWarp prst="textNoShape">
                <a:avLst/>
              </a:prstTxWarp>
            </a:bodyPr>
            <a:lstStyle/>
            <a:p>
              <a:endParaRPr lang="en-US" sz="1836" dirty="0">
                <a:solidFill>
                  <a:sysClr val="windowText" lastClr="000000"/>
                </a:solidFill>
              </a:endParaRPr>
            </a:p>
          </p:txBody>
        </p:sp>
        <p:sp>
          <p:nvSpPr>
            <p:cNvPr id="162" name="Freeform 99"/>
            <p:cNvSpPr>
              <a:spLocks/>
            </p:cNvSpPr>
            <p:nvPr/>
          </p:nvSpPr>
          <p:spPr bwMode="black">
            <a:xfrm rot="5400000">
              <a:off x="3230160" y="3596999"/>
              <a:ext cx="291012" cy="213260"/>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rgbClr val="79C21A"/>
            </a:solidFill>
            <a:ln>
              <a:noFill/>
            </a:ln>
            <a:extLst/>
          </p:spPr>
          <p:txBody>
            <a:bodyPr vert="horz" wrap="square" lIns="93260" tIns="46630" rIns="93260" bIns="46630" numCol="1" anchor="t" anchorCtr="0" compatLnSpc="1">
              <a:prstTxWarp prst="textNoShape">
                <a:avLst/>
              </a:prstTxWarp>
            </a:bodyPr>
            <a:lstStyle/>
            <a:p>
              <a:endParaRPr lang="en-US" sz="1836" dirty="0"/>
            </a:p>
          </p:txBody>
        </p:sp>
      </p:grpSp>
      <p:sp>
        <p:nvSpPr>
          <p:cNvPr id="163" name="Rectangle 162"/>
          <p:cNvSpPr/>
          <p:nvPr/>
        </p:nvSpPr>
        <p:spPr>
          <a:xfrm>
            <a:off x="6040054" y="4186368"/>
            <a:ext cx="2231960" cy="318286"/>
          </a:xfrm>
          <a:prstGeom prst="rect">
            <a:avLst/>
          </a:prstGeom>
        </p:spPr>
        <p:txBody>
          <a:bodyPr wrap="square">
            <a:spAutoFit/>
          </a:bodyPr>
          <a:lstStyle/>
          <a:p>
            <a:pPr algn="ctr"/>
            <a:r>
              <a:rPr lang="en-US" sz="1428" spc="-51" dirty="0"/>
              <a:t>Physical server</a:t>
            </a:r>
          </a:p>
        </p:txBody>
      </p:sp>
      <p:grpSp>
        <p:nvGrpSpPr>
          <p:cNvPr id="164" name="Group 163"/>
          <p:cNvGrpSpPr/>
          <p:nvPr/>
        </p:nvGrpSpPr>
        <p:grpSpPr>
          <a:xfrm>
            <a:off x="9754489" y="4149459"/>
            <a:ext cx="1961228" cy="296805"/>
            <a:chOff x="1647279" y="3558123"/>
            <a:chExt cx="1922947" cy="291012"/>
          </a:xfrm>
        </p:grpSpPr>
        <p:sp>
          <p:nvSpPr>
            <p:cNvPr id="165" name="Freeform 99"/>
            <p:cNvSpPr>
              <a:spLocks/>
            </p:cNvSpPr>
            <p:nvPr/>
          </p:nvSpPr>
          <p:spPr bwMode="black">
            <a:xfrm rot="5400000">
              <a:off x="1608403" y="3596999"/>
              <a:ext cx="291012" cy="213260"/>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rgbClr val="0072C6"/>
            </a:solid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166" name="Freeform 99"/>
            <p:cNvSpPr>
              <a:spLocks/>
            </p:cNvSpPr>
            <p:nvPr/>
          </p:nvSpPr>
          <p:spPr bwMode="black">
            <a:xfrm rot="5400000">
              <a:off x="3318090" y="3596999"/>
              <a:ext cx="291012" cy="213260"/>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rgbClr val="79C21A"/>
            </a:solidFill>
            <a:ln>
              <a:noFill/>
            </a:ln>
            <a:extLst/>
          </p:spPr>
          <p:txBody>
            <a:bodyPr vert="horz" wrap="square" lIns="93260" tIns="46630" rIns="93260" bIns="46630" numCol="1" anchor="t" anchorCtr="0" compatLnSpc="1">
              <a:prstTxWarp prst="textNoShape">
                <a:avLst/>
              </a:prstTxWarp>
            </a:bodyPr>
            <a:lstStyle/>
            <a:p>
              <a:endParaRPr lang="en-US" sz="1836" dirty="0"/>
            </a:p>
          </p:txBody>
        </p:sp>
      </p:grpSp>
      <p:sp>
        <p:nvSpPr>
          <p:cNvPr id="167" name="Rectangle 166"/>
          <p:cNvSpPr/>
          <p:nvPr/>
        </p:nvSpPr>
        <p:spPr>
          <a:xfrm>
            <a:off x="9604438" y="4186368"/>
            <a:ext cx="2231960" cy="318286"/>
          </a:xfrm>
          <a:prstGeom prst="rect">
            <a:avLst/>
          </a:prstGeom>
        </p:spPr>
        <p:txBody>
          <a:bodyPr wrap="square">
            <a:spAutoFit/>
          </a:bodyPr>
          <a:lstStyle/>
          <a:p>
            <a:pPr algn="ctr"/>
            <a:r>
              <a:rPr lang="en-US" sz="1428" spc="-51" dirty="0"/>
              <a:t>Physical network</a:t>
            </a:r>
          </a:p>
        </p:txBody>
      </p:sp>
      <p:grpSp>
        <p:nvGrpSpPr>
          <p:cNvPr id="168" name="Group 167"/>
          <p:cNvGrpSpPr/>
          <p:nvPr/>
        </p:nvGrpSpPr>
        <p:grpSpPr>
          <a:xfrm>
            <a:off x="9459967" y="4665409"/>
            <a:ext cx="2537392" cy="259071"/>
            <a:chOff x="5796773" y="3751386"/>
            <a:chExt cx="2487865" cy="254014"/>
          </a:xfrm>
        </p:grpSpPr>
        <p:sp>
          <p:nvSpPr>
            <p:cNvPr id="169" name="Left Bracket 168"/>
            <p:cNvSpPr/>
            <p:nvPr/>
          </p:nvSpPr>
          <p:spPr>
            <a:xfrm rot="5400000">
              <a:off x="6931559" y="2652321"/>
              <a:ext cx="244245" cy="2461913"/>
            </a:xfrm>
            <a:prstGeom prst="leftBracket">
              <a:avLst>
                <a:gd name="adj" fmla="val 68236"/>
              </a:avLst>
            </a:prstGeom>
            <a:ln w="3175">
              <a:solidFill>
                <a:schemeClr val="tx1"/>
              </a:solidFill>
              <a:prstDash val="dot"/>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36" dirty="0"/>
            </a:p>
          </p:txBody>
        </p:sp>
        <p:cxnSp>
          <p:nvCxnSpPr>
            <p:cNvPr id="170" name="Straight Connector 169"/>
            <p:cNvCxnSpPr/>
            <p:nvPr/>
          </p:nvCxnSpPr>
          <p:spPr>
            <a:xfrm flipH="1" flipV="1">
              <a:off x="5969240" y="3751386"/>
              <a:ext cx="651438" cy="253998"/>
            </a:xfrm>
            <a:prstGeom prst="line">
              <a:avLst/>
            </a:prstGeom>
            <a:ln w="3175">
              <a:solidFill>
                <a:schemeClr val="tx1"/>
              </a:solidFill>
              <a:prstDash val="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6620678" y="3761154"/>
              <a:ext cx="735847" cy="244230"/>
            </a:xfrm>
            <a:prstGeom prst="line">
              <a:avLst/>
            </a:prstGeom>
            <a:ln w="3175">
              <a:solidFill>
                <a:schemeClr val="tx1"/>
              </a:solidFill>
              <a:prstDash val="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7483531" y="3751386"/>
              <a:ext cx="651438" cy="253998"/>
            </a:xfrm>
            <a:prstGeom prst="line">
              <a:avLst/>
            </a:prstGeom>
            <a:ln w="3175">
              <a:solidFill>
                <a:schemeClr val="tx1"/>
              </a:solidFill>
              <a:prstDash val="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flipV="1">
              <a:off x="6780119" y="3751386"/>
              <a:ext cx="651438" cy="253998"/>
            </a:xfrm>
            <a:prstGeom prst="line">
              <a:avLst/>
            </a:prstGeom>
            <a:ln w="3175">
              <a:solidFill>
                <a:schemeClr val="tx1"/>
              </a:solidFill>
              <a:prstDash val="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5796773" y="3761154"/>
              <a:ext cx="983345" cy="244230"/>
            </a:xfrm>
            <a:prstGeom prst="line">
              <a:avLst/>
            </a:prstGeom>
            <a:ln w="3175">
              <a:solidFill>
                <a:schemeClr val="tx1"/>
              </a:solidFill>
              <a:prstDash val="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7444583" y="3761154"/>
              <a:ext cx="732592" cy="244230"/>
            </a:xfrm>
            <a:prstGeom prst="line">
              <a:avLst/>
            </a:prstGeom>
            <a:ln w="3175">
              <a:solidFill>
                <a:schemeClr val="tx1"/>
              </a:solidFill>
              <a:prstDash val="dot"/>
              <a:headEnd type="none"/>
              <a:tailEnd type="none"/>
            </a:ln>
          </p:spPr>
          <p:style>
            <a:lnRef idx="1">
              <a:schemeClr val="accent1"/>
            </a:lnRef>
            <a:fillRef idx="0">
              <a:schemeClr val="accent1"/>
            </a:fillRef>
            <a:effectRef idx="0">
              <a:schemeClr val="accent1"/>
            </a:effectRef>
            <a:fontRef idx="minor">
              <a:schemeClr val="tx1"/>
            </a:fontRef>
          </p:style>
        </p:cxnSp>
      </p:grpSp>
      <p:sp>
        <p:nvSpPr>
          <p:cNvPr id="176" name="Rectangle 175"/>
          <p:cNvSpPr/>
          <p:nvPr/>
        </p:nvSpPr>
        <p:spPr bwMode="auto">
          <a:xfrm>
            <a:off x="5420143" y="3792392"/>
            <a:ext cx="6789109" cy="364787"/>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r>
              <a:rPr lang="en-US" sz="1836" spc="-51" dirty="0">
                <a:gradFill>
                  <a:gsLst>
                    <a:gs pos="0">
                      <a:schemeClr val="bg1"/>
                    </a:gs>
                    <a:gs pos="100000">
                      <a:schemeClr val="bg1"/>
                    </a:gs>
                  </a:gsLst>
                  <a:lin ang="5400000" scaled="0"/>
                </a:gradFill>
                <a:latin typeface="+mj-lt"/>
              </a:rPr>
              <a:t>VIRTUALIZATION</a:t>
            </a:r>
          </a:p>
        </p:txBody>
      </p:sp>
      <p:grpSp>
        <p:nvGrpSpPr>
          <p:cNvPr id="177" name="Group 176"/>
          <p:cNvGrpSpPr>
            <a:grpSpLocks noChangeAspect="1"/>
          </p:cNvGrpSpPr>
          <p:nvPr/>
        </p:nvGrpSpPr>
        <p:grpSpPr bwMode="gray">
          <a:xfrm>
            <a:off x="5708483" y="2489053"/>
            <a:ext cx="1319657" cy="1018706"/>
            <a:chOff x="7010400" y="2133600"/>
            <a:chExt cx="1379538" cy="1065213"/>
          </a:xfrm>
          <a:solidFill>
            <a:srgbClr val="0072C6"/>
          </a:solidFill>
        </p:grpSpPr>
        <p:sp>
          <p:nvSpPr>
            <p:cNvPr id="178"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9"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0"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1"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2"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3"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4"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5"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6"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7"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8"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9"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0"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1"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2"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3"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4"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5"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6"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7"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8"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9"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00"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01"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02"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03"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04"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05"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06"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07"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08"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09"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0"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1"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2"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3"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4"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5"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6"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7"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8"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9"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0"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1"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2"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3"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4" name="Freeform 207"/>
            <p:cNvSpPr>
              <a:spLocks noEditPoints="1"/>
            </p:cNvSpPr>
            <p:nvPr/>
          </p:nvSpPr>
          <p:spPr bwMode="gray">
            <a:xfrm>
              <a:off x="7108823"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grpSp>
      <p:grpSp>
        <p:nvGrpSpPr>
          <p:cNvPr id="225" name="Group 224"/>
          <p:cNvGrpSpPr>
            <a:grpSpLocks noChangeAspect="1"/>
          </p:cNvGrpSpPr>
          <p:nvPr/>
        </p:nvGrpSpPr>
        <p:grpSpPr bwMode="gray">
          <a:xfrm>
            <a:off x="7324224" y="2489053"/>
            <a:ext cx="1319657" cy="1018706"/>
            <a:chOff x="7010400" y="2133600"/>
            <a:chExt cx="1379538" cy="1065213"/>
          </a:xfrm>
          <a:solidFill>
            <a:srgbClr val="79C21A"/>
          </a:solidFill>
        </p:grpSpPr>
        <p:sp>
          <p:nvSpPr>
            <p:cNvPr id="226"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27"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28"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29"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30"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31"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32"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33"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34"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35"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36"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37"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38"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39"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40"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41"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42"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43"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44"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45"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46"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47"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48"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49"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50"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51"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52"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53"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54"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55"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56"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57"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58"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59"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60"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61"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62"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63"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64"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65"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66"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67"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68"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69"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0"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1"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2" name="Freeform 207"/>
            <p:cNvSpPr>
              <a:spLocks noEditPoints="1"/>
            </p:cNvSpPr>
            <p:nvPr/>
          </p:nvSpPr>
          <p:spPr bwMode="gray">
            <a:xfrm>
              <a:off x="7108825"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endParaRPr lang="en-US" sz="1836" dirty="0"/>
            </a:p>
          </p:txBody>
        </p:sp>
      </p:grpSp>
      <p:sp>
        <p:nvSpPr>
          <p:cNvPr id="273" name="Rectangle 272"/>
          <p:cNvSpPr/>
          <p:nvPr/>
        </p:nvSpPr>
        <p:spPr>
          <a:xfrm>
            <a:off x="5610094" y="1884675"/>
            <a:ext cx="1516434" cy="531812"/>
          </a:xfrm>
          <a:prstGeom prst="rect">
            <a:avLst/>
          </a:prstGeom>
        </p:spPr>
        <p:txBody>
          <a:bodyPr wrap="square">
            <a:spAutoFit/>
          </a:bodyPr>
          <a:lstStyle/>
          <a:p>
            <a:pPr algn="ctr"/>
            <a:r>
              <a:rPr lang="en-US" sz="1428" spc="-51" dirty="0" smtClean="0"/>
              <a:t>Contoso virtual </a:t>
            </a:r>
            <a:r>
              <a:rPr lang="en-US" sz="1428" spc="-51" dirty="0"/>
              <a:t>machine</a:t>
            </a:r>
          </a:p>
        </p:txBody>
      </p:sp>
      <p:sp>
        <p:nvSpPr>
          <p:cNvPr id="274" name="Rectangle 273"/>
          <p:cNvSpPr/>
          <p:nvPr/>
        </p:nvSpPr>
        <p:spPr>
          <a:xfrm>
            <a:off x="7311583" y="1884675"/>
            <a:ext cx="1516434" cy="531812"/>
          </a:xfrm>
          <a:prstGeom prst="rect">
            <a:avLst/>
          </a:prstGeom>
        </p:spPr>
        <p:txBody>
          <a:bodyPr wrap="square">
            <a:spAutoFit/>
          </a:bodyPr>
          <a:lstStyle/>
          <a:p>
            <a:pPr algn="ctr"/>
            <a:r>
              <a:rPr lang="en-US" sz="1428" spc="-51" dirty="0"/>
              <a:t>Fabrikam </a:t>
            </a:r>
            <a:r>
              <a:rPr lang="en-US" sz="1428" spc="-51" dirty="0" smtClean="0"/>
              <a:t>virtual </a:t>
            </a:r>
            <a:r>
              <a:rPr lang="en-US" sz="1428" spc="-51" dirty="0"/>
              <a:t>machine</a:t>
            </a:r>
          </a:p>
        </p:txBody>
      </p:sp>
      <p:grpSp>
        <p:nvGrpSpPr>
          <p:cNvPr id="275" name="Group 274"/>
          <p:cNvGrpSpPr/>
          <p:nvPr/>
        </p:nvGrpSpPr>
        <p:grpSpPr>
          <a:xfrm>
            <a:off x="6220271" y="3481889"/>
            <a:ext cx="1871547" cy="296805"/>
            <a:chOff x="1647279" y="3558123"/>
            <a:chExt cx="1835017" cy="291012"/>
          </a:xfrm>
        </p:grpSpPr>
        <p:sp>
          <p:nvSpPr>
            <p:cNvPr id="276" name="Freeform 99"/>
            <p:cNvSpPr>
              <a:spLocks/>
            </p:cNvSpPr>
            <p:nvPr/>
          </p:nvSpPr>
          <p:spPr bwMode="black">
            <a:xfrm rot="5400000">
              <a:off x="1608403" y="3596999"/>
              <a:ext cx="291012" cy="213260"/>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rgbClr val="0072C6"/>
            </a:solid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77" name="Freeform 99"/>
            <p:cNvSpPr>
              <a:spLocks/>
            </p:cNvSpPr>
            <p:nvPr/>
          </p:nvSpPr>
          <p:spPr bwMode="black">
            <a:xfrm rot="5400000">
              <a:off x="3230160" y="3596999"/>
              <a:ext cx="291012" cy="213260"/>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rgbClr val="79C21A"/>
            </a:solidFill>
            <a:ln>
              <a:noFill/>
            </a:ln>
            <a:extLst/>
          </p:spPr>
          <p:txBody>
            <a:bodyPr vert="horz" wrap="square" lIns="93260" tIns="46630" rIns="93260" bIns="46630" numCol="1" anchor="t" anchorCtr="0" compatLnSpc="1">
              <a:prstTxWarp prst="textNoShape">
                <a:avLst/>
              </a:prstTxWarp>
            </a:bodyPr>
            <a:lstStyle/>
            <a:p>
              <a:endParaRPr lang="en-US" sz="1836" dirty="0"/>
            </a:p>
          </p:txBody>
        </p:sp>
      </p:grpSp>
      <p:grpSp>
        <p:nvGrpSpPr>
          <p:cNvPr id="278" name="Group 277"/>
          <p:cNvGrpSpPr/>
          <p:nvPr/>
        </p:nvGrpSpPr>
        <p:grpSpPr>
          <a:xfrm>
            <a:off x="9044675" y="2104422"/>
            <a:ext cx="3140206" cy="1674287"/>
            <a:chOff x="5401119" y="1240372"/>
            <a:chExt cx="3078913" cy="1641607"/>
          </a:xfrm>
        </p:grpSpPr>
        <p:grpSp>
          <p:nvGrpSpPr>
            <p:cNvPr id="279" name="Group 278"/>
            <p:cNvGrpSpPr/>
            <p:nvPr/>
          </p:nvGrpSpPr>
          <p:grpSpPr>
            <a:xfrm>
              <a:off x="5401119" y="1240372"/>
              <a:ext cx="3078913" cy="1261023"/>
              <a:chOff x="5401119" y="1357604"/>
              <a:chExt cx="3078913" cy="1261023"/>
            </a:xfrm>
          </p:grpSpPr>
          <p:pic>
            <p:nvPicPr>
              <p:cNvPr id="283" name="Picture 282" descr="Untitled-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492" y="1697893"/>
                <a:ext cx="1383474" cy="920734"/>
              </a:xfrm>
              <a:prstGeom prst="rect">
                <a:avLst/>
              </a:prstGeom>
            </p:spPr>
          </p:pic>
          <p:pic>
            <p:nvPicPr>
              <p:cNvPr id="284" name="Picture 283" descr="Untitled-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96558" y="1697893"/>
                <a:ext cx="1383474" cy="920734"/>
              </a:xfrm>
              <a:prstGeom prst="rect">
                <a:avLst/>
              </a:prstGeom>
            </p:spPr>
          </p:pic>
          <p:sp>
            <p:nvSpPr>
              <p:cNvPr id="285" name="Rectangle 284"/>
              <p:cNvSpPr/>
              <p:nvPr/>
            </p:nvSpPr>
            <p:spPr>
              <a:xfrm>
                <a:off x="5401119" y="1357604"/>
                <a:ext cx="1486836" cy="312073"/>
              </a:xfrm>
              <a:prstGeom prst="rect">
                <a:avLst/>
              </a:prstGeom>
            </p:spPr>
            <p:txBody>
              <a:bodyPr wrap="square">
                <a:spAutoFit/>
              </a:bodyPr>
              <a:lstStyle/>
              <a:p>
                <a:pPr algn="ctr"/>
                <a:r>
                  <a:rPr lang="en-US" sz="1428" spc="-51" dirty="0" smtClean="0"/>
                  <a:t>Contoso network</a:t>
                </a:r>
                <a:endParaRPr lang="en-US" sz="1428" spc="-51" dirty="0"/>
              </a:p>
            </p:txBody>
          </p:sp>
          <p:sp>
            <p:nvSpPr>
              <p:cNvPr id="286" name="Rectangle 285"/>
              <p:cNvSpPr/>
              <p:nvPr/>
            </p:nvSpPr>
            <p:spPr>
              <a:xfrm>
                <a:off x="6985323" y="1357604"/>
                <a:ext cx="1486836" cy="312073"/>
              </a:xfrm>
              <a:prstGeom prst="rect">
                <a:avLst/>
              </a:prstGeom>
            </p:spPr>
            <p:txBody>
              <a:bodyPr wrap="square">
                <a:spAutoFit/>
              </a:bodyPr>
              <a:lstStyle/>
              <a:p>
                <a:pPr algn="ctr"/>
                <a:r>
                  <a:rPr lang="en-US" sz="1428" spc="-51" dirty="0" smtClean="0"/>
                  <a:t>Fabrikam network</a:t>
                </a:r>
                <a:endParaRPr lang="en-US" sz="1428" spc="-51" dirty="0"/>
              </a:p>
            </p:txBody>
          </p:sp>
          <p:cxnSp>
            <p:nvCxnSpPr>
              <p:cNvPr id="287" name="Straight Connector 286"/>
              <p:cNvCxnSpPr/>
              <p:nvPr/>
            </p:nvCxnSpPr>
            <p:spPr>
              <a:xfrm>
                <a:off x="5522670" y="2306874"/>
                <a:ext cx="1141837" cy="0"/>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5738220" y="2132111"/>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5843082" y="2301049"/>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5977074" y="2132111"/>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6122716" y="2301049"/>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6448955" y="2301049"/>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6521982" y="2132111"/>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6239230" y="2132111"/>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5" name="Oval 294"/>
              <p:cNvSpPr/>
              <p:nvPr/>
            </p:nvSpPr>
            <p:spPr bwMode="auto">
              <a:xfrm>
                <a:off x="5646842" y="2069195"/>
                <a:ext cx="175853" cy="175853"/>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296" name="Oval 295"/>
              <p:cNvSpPr/>
              <p:nvPr/>
            </p:nvSpPr>
            <p:spPr bwMode="auto">
              <a:xfrm>
                <a:off x="5881313" y="2069195"/>
                <a:ext cx="175853" cy="175853"/>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297" name="Oval 296"/>
              <p:cNvSpPr/>
              <p:nvPr/>
            </p:nvSpPr>
            <p:spPr bwMode="auto">
              <a:xfrm>
                <a:off x="6145092" y="2069195"/>
                <a:ext cx="175853" cy="175853"/>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298" name="Oval 297"/>
              <p:cNvSpPr/>
              <p:nvPr/>
            </p:nvSpPr>
            <p:spPr bwMode="auto">
              <a:xfrm>
                <a:off x="6434056" y="2069195"/>
                <a:ext cx="175853" cy="175853"/>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299" name="Oval 298"/>
              <p:cNvSpPr/>
              <p:nvPr/>
            </p:nvSpPr>
            <p:spPr bwMode="auto">
              <a:xfrm>
                <a:off x="5744538" y="2360025"/>
                <a:ext cx="175853" cy="175853"/>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300" name="Oval 299"/>
              <p:cNvSpPr/>
              <p:nvPr/>
            </p:nvSpPr>
            <p:spPr bwMode="auto">
              <a:xfrm>
                <a:off x="6037626" y="2360025"/>
                <a:ext cx="175853" cy="175853"/>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301" name="Oval 300"/>
              <p:cNvSpPr/>
              <p:nvPr/>
            </p:nvSpPr>
            <p:spPr bwMode="auto">
              <a:xfrm>
                <a:off x="6360024" y="2360025"/>
                <a:ext cx="175853" cy="175853"/>
              </a:xfrm>
              <a:prstGeom prst="ellipse">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cxnSp>
            <p:nvCxnSpPr>
              <p:cNvPr id="302" name="Straight Connector 301"/>
              <p:cNvCxnSpPr/>
              <p:nvPr/>
            </p:nvCxnSpPr>
            <p:spPr>
              <a:xfrm>
                <a:off x="7202680" y="2306874"/>
                <a:ext cx="1141837" cy="0"/>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7418230" y="2132111"/>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7523092" y="2301049"/>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7657084" y="2132111"/>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7802726" y="2301049"/>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8128965" y="2301049"/>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a:off x="8201992" y="2132111"/>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7919240" y="2132111"/>
                <a:ext cx="0" cy="174763"/>
              </a:xfrm>
              <a:prstGeom prst="line">
                <a:avLst/>
              </a:prstGeom>
              <a:ln w="31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0" name="Oval 309"/>
              <p:cNvSpPr/>
              <p:nvPr/>
            </p:nvSpPr>
            <p:spPr bwMode="auto">
              <a:xfrm>
                <a:off x="7326852" y="2069195"/>
                <a:ext cx="175853" cy="175853"/>
              </a:xfrm>
              <a:prstGeom prst="ellipse">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311" name="Oval 310"/>
              <p:cNvSpPr/>
              <p:nvPr/>
            </p:nvSpPr>
            <p:spPr bwMode="auto">
              <a:xfrm>
                <a:off x="7561323" y="2069195"/>
                <a:ext cx="175853" cy="175853"/>
              </a:xfrm>
              <a:prstGeom prst="ellipse">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312" name="Oval 311"/>
              <p:cNvSpPr/>
              <p:nvPr/>
            </p:nvSpPr>
            <p:spPr bwMode="auto">
              <a:xfrm>
                <a:off x="7825102" y="2069195"/>
                <a:ext cx="175853" cy="175853"/>
              </a:xfrm>
              <a:prstGeom prst="ellipse">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313" name="Oval 312"/>
              <p:cNvSpPr/>
              <p:nvPr/>
            </p:nvSpPr>
            <p:spPr bwMode="auto">
              <a:xfrm>
                <a:off x="8114066" y="2069195"/>
                <a:ext cx="175853" cy="175853"/>
              </a:xfrm>
              <a:prstGeom prst="ellipse">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314" name="Oval 313"/>
              <p:cNvSpPr/>
              <p:nvPr/>
            </p:nvSpPr>
            <p:spPr bwMode="auto">
              <a:xfrm>
                <a:off x="7424548" y="2360025"/>
                <a:ext cx="175853" cy="175853"/>
              </a:xfrm>
              <a:prstGeom prst="ellipse">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315" name="Oval 314"/>
              <p:cNvSpPr/>
              <p:nvPr/>
            </p:nvSpPr>
            <p:spPr bwMode="auto">
              <a:xfrm>
                <a:off x="7717636" y="2360025"/>
                <a:ext cx="175853" cy="175853"/>
              </a:xfrm>
              <a:prstGeom prst="ellipse">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sp>
            <p:nvSpPr>
              <p:cNvPr id="316" name="Oval 315"/>
              <p:cNvSpPr/>
              <p:nvPr/>
            </p:nvSpPr>
            <p:spPr bwMode="auto">
              <a:xfrm>
                <a:off x="8040034" y="2360025"/>
                <a:ext cx="175853" cy="175853"/>
              </a:xfrm>
              <a:prstGeom prst="ellipse">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lnSpc>
                    <a:spcPct val="90000"/>
                  </a:lnSpc>
                  <a:spcBef>
                    <a:spcPct val="0"/>
                  </a:spcBef>
                  <a:spcAft>
                    <a:spcPct val="0"/>
                  </a:spcAft>
                </a:pPr>
                <a:endParaRPr lang="en-US" sz="2040" spc="-51" dirty="0">
                  <a:gradFill>
                    <a:gsLst>
                      <a:gs pos="0">
                        <a:schemeClr val="bg1"/>
                      </a:gs>
                      <a:gs pos="100000">
                        <a:schemeClr val="bg1"/>
                      </a:gs>
                    </a:gsLst>
                    <a:lin ang="5400000" scaled="0"/>
                  </a:gradFill>
                </a:endParaRPr>
              </a:p>
            </p:txBody>
          </p:sp>
        </p:grpSp>
        <p:grpSp>
          <p:nvGrpSpPr>
            <p:cNvPr id="280" name="Group 279"/>
            <p:cNvGrpSpPr/>
            <p:nvPr/>
          </p:nvGrpSpPr>
          <p:grpSpPr>
            <a:xfrm>
              <a:off x="6097078" y="2590967"/>
              <a:ext cx="1932717" cy="291012"/>
              <a:chOff x="1647279" y="3558123"/>
              <a:chExt cx="1932717" cy="291012"/>
            </a:xfrm>
          </p:grpSpPr>
          <p:sp>
            <p:nvSpPr>
              <p:cNvPr id="281" name="Freeform 99"/>
              <p:cNvSpPr>
                <a:spLocks/>
              </p:cNvSpPr>
              <p:nvPr/>
            </p:nvSpPr>
            <p:spPr bwMode="black">
              <a:xfrm rot="5400000">
                <a:off x="1608403" y="3596999"/>
                <a:ext cx="291012" cy="213260"/>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rgbClr val="0072C6"/>
              </a:solidFill>
              <a:ln>
                <a:noFill/>
              </a:ln>
              <a:extLst/>
            </p:spPr>
            <p:txBody>
              <a:bodyPr vert="horz" wrap="square" lIns="93260" tIns="46630" rIns="93260" bIns="46630" numCol="1" anchor="t" anchorCtr="0" compatLnSpc="1">
                <a:prstTxWarp prst="textNoShape">
                  <a:avLst/>
                </a:prstTxWarp>
              </a:bodyPr>
              <a:lstStyle/>
              <a:p>
                <a:endParaRPr lang="en-US" sz="1836" dirty="0"/>
              </a:p>
            </p:txBody>
          </p:sp>
          <p:sp>
            <p:nvSpPr>
              <p:cNvPr id="282" name="Freeform 99"/>
              <p:cNvSpPr>
                <a:spLocks/>
              </p:cNvSpPr>
              <p:nvPr/>
            </p:nvSpPr>
            <p:spPr bwMode="black">
              <a:xfrm rot="5400000">
                <a:off x="3327860" y="3596999"/>
                <a:ext cx="291012" cy="213260"/>
              </a:xfrm>
              <a:custGeom>
                <a:avLst/>
                <a:gdLst>
                  <a:gd name="T0" fmla="*/ 86 w 131"/>
                  <a:gd name="T1" fmla="*/ 35 h 96"/>
                  <a:gd name="T2" fmla="*/ 48 w 131"/>
                  <a:gd name="T3" fmla="*/ 0 h 96"/>
                  <a:gd name="T4" fmla="*/ 79 w 131"/>
                  <a:gd name="T5" fmla="*/ 0 h 96"/>
                  <a:gd name="T6" fmla="*/ 131 w 131"/>
                  <a:gd name="T7" fmla="*/ 48 h 96"/>
                  <a:gd name="T8" fmla="*/ 79 w 131"/>
                  <a:gd name="T9" fmla="*/ 96 h 96"/>
                  <a:gd name="T10" fmla="*/ 48 w 131"/>
                  <a:gd name="T11" fmla="*/ 96 h 96"/>
                  <a:gd name="T12" fmla="*/ 86 w 131"/>
                  <a:gd name="T13" fmla="*/ 60 h 96"/>
                  <a:gd name="T14" fmla="*/ 0 w 131"/>
                  <a:gd name="T15" fmla="*/ 60 h 96"/>
                  <a:gd name="T16" fmla="*/ 0 w 131"/>
                  <a:gd name="T17" fmla="*/ 35 h 96"/>
                  <a:gd name="T18" fmla="*/ 86 w 131"/>
                  <a:gd name="T19" fmla="*/ 3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96">
                    <a:moveTo>
                      <a:pt x="86" y="35"/>
                    </a:moveTo>
                    <a:lnTo>
                      <a:pt x="48" y="0"/>
                    </a:lnTo>
                    <a:lnTo>
                      <a:pt x="79" y="0"/>
                    </a:lnTo>
                    <a:lnTo>
                      <a:pt x="131" y="48"/>
                    </a:lnTo>
                    <a:lnTo>
                      <a:pt x="79" y="96"/>
                    </a:lnTo>
                    <a:lnTo>
                      <a:pt x="48" y="96"/>
                    </a:lnTo>
                    <a:lnTo>
                      <a:pt x="86" y="60"/>
                    </a:lnTo>
                    <a:lnTo>
                      <a:pt x="0" y="60"/>
                    </a:lnTo>
                    <a:lnTo>
                      <a:pt x="0" y="35"/>
                    </a:lnTo>
                    <a:lnTo>
                      <a:pt x="86" y="35"/>
                    </a:lnTo>
                    <a:close/>
                  </a:path>
                </a:pathLst>
              </a:custGeom>
              <a:solidFill>
                <a:srgbClr val="79C21A"/>
              </a:solidFill>
              <a:ln>
                <a:noFill/>
              </a:ln>
              <a:extLst/>
            </p:spPr>
            <p:txBody>
              <a:bodyPr vert="horz" wrap="square" lIns="93260" tIns="46630" rIns="93260" bIns="46630" numCol="1" anchor="t" anchorCtr="0" compatLnSpc="1">
                <a:prstTxWarp prst="textNoShape">
                  <a:avLst/>
                </a:prstTxWarp>
              </a:bodyPr>
              <a:lstStyle/>
              <a:p>
                <a:endParaRPr lang="en-US" sz="1836" dirty="0"/>
              </a:p>
            </p:txBody>
          </p:sp>
        </p:grpSp>
      </p:grpSp>
      <p:pic>
        <p:nvPicPr>
          <p:cNvPr id="317" name="Picture 19474"/>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40798" y="4575777"/>
            <a:ext cx="721142" cy="120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 name="Picture 19474"/>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136093" y="4813612"/>
            <a:ext cx="556955" cy="93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 name="Picture 19474"/>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66150" y="4813612"/>
            <a:ext cx="556955" cy="93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 name="Picture 19474"/>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768842" y="4813612"/>
            <a:ext cx="556955" cy="93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 name="Picture 19474"/>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598898" y="4813612"/>
            <a:ext cx="556955" cy="93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39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wipe(left)">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animEffect transition="in" filter="fade">
                                      <p:cBhvr>
                                        <p:cTn id="12"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3092" y="2058343"/>
            <a:ext cx="1499288" cy="89831"/>
            <a:chOff x="6146182" y="2080248"/>
            <a:chExt cx="1595253" cy="89831"/>
          </a:xfrm>
        </p:grpSpPr>
        <p:cxnSp>
          <p:nvCxnSpPr>
            <p:cNvPr id="30" name="Straight Connector 29"/>
            <p:cNvCxnSpPr/>
            <p:nvPr/>
          </p:nvCxnSpPr>
          <p:spPr>
            <a:xfrm flipV="1">
              <a:off x="6624843" y="2080248"/>
              <a:ext cx="0" cy="89831"/>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372437" y="2080248"/>
              <a:ext cx="0" cy="89831"/>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46182" y="2167325"/>
              <a:ext cx="1595253" cy="0"/>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bwMode="auto">
          <a:xfrm>
            <a:off x="7701728" y="1582539"/>
            <a:ext cx="750853" cy="49268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6630" numCol="1" spcCol="0" rtlCol="0" fromWordArt="0" anchor="b" anchorCtr="0" forceAA="0" compatLnSpc="1">
            <a:prstTxWarp prst="textNoShape">
              <a:avLst/>
            </a:prstTxWarp>
            <a:noAutofit/>
          </a:bodyPr>
          <a:lstStyle/>
          <a:p>
            <a:pPr algn="ctr" defTabSz="932557"/>
            <a:r>
              <a:rPr lang="en-US" sz="1122" dirty="0">
                <a:solidFill>
                  <a:schemeClr val="tx1"/>
                </a:solidFill>
              </a:rPr>
              <a:t>SQL Server</a:t>
            </a:r>
          </a:p>
        </p:txBody>
      </p:sp>
      <p:sp>
        <p:nvSpPr>
          <p:cNvPr id="15" name="Rectangle 14"/>
          <p:cNvSpPr/>
          <p:nvPr/>
        </p:nvSpPr>
        <p:spPr bwMode="auto">
          <a:xfrm>
            <a:off x="8458255" y="1582539"/>
            <a:ext cx="696108" cy="492685"/>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6630" numCol="1" spcCol="0" rtlCol="0" fromWordArt="0" anchor="b" anchorCtr="0" forceAA="0" compatLnSpc="1">
            <a:prstTxWarp prst="textNoShape">
              <a:avLst/>
            </a:prstTxWarp>
            <a:noAutofit/>
          </a:bodyPr>
          <a:lstStyle/>
          <a:p>
            <a:pPr algn="ctr" defTabSz="932557"/>
            <a:r>
              <a:rPr lang="en-US" sz="1122" dirty="0">
                <a:solidFill>
                  <a:schemeClr val="tx1"/>
                </a:solidFill>
              </a:rPr>
              <a:t>Web</a:t>
            </a:r>
          </a:p>
        </p:txBody>
      </p:sp>
      <p:grpSp>
        <p:nvGrpSpPr>
          <p:cNvPr id="17" name="Group 16"/>
          <p:cNvGrpSpPr/>
          <p:nvPr/>
        </p:nvGrpSpPr>
        <p:grpSpPr>
          <a:xfrm>
            <a:off x="6883299" y="1805237"/>
            <a:ext cx="685877" cy="694127"/>
            <a:chOff x="8673258" y="1791679"/>
            <a:chExt cx="729777" cy="738555"/>
          </a:xfrm>
          <a:solidFill>
            <a:srgbClr val="79C21A"/>
          </a:solidFill>
        </p:grpSpPr>
        <p:sp>
          <p:nvSpPr>
            <p:cNvPr id="22" name="Rectangle 21"/>
            <p:cNvSpPr/>
            <p:nvPr/>
          </p:nvSpPr>
          <p:spPr bwMode="auto">
            <a:xfrm>
              <a:off x="9068928" y="1791679"/>
              <a:ext cx="334107" cy="334108"/>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23" name="Rectangle 22"/>
            <p:cNvSpPr/>
            <p:nvPr/>
          </p:nvSpPr>
          <p:spPr bwMode="auto">
            <a:xfrm>
              <a:off x="9068928" y="2196126"/>
              <a:ext cx="334107" cy="334108"/>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24" name="Rectangle 23"/>
            <p:cNvSpPr/>
            <p:nvPr/>
          </p:nvSpPr>
          <p:spPr bwMode="auto">
            <a:xfrm>
              <a:off x="8673258" y="1791680"/>
              <a:ext cx="334107"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25" name="Rectangle 24"/>
            <p:cNvSpPr/>
            <p:nvPr/>
          </p:nvSpPr>
          <p:spPr bwMode="auto">
            <a:xfrm>
              <a:off x="8673258" y="2196125"/>
              <a:ext cx="334107" cy="334108"/>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pic>
          <p:nvPicPr>
            <p:cNvPr id="26"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9089346" y="1837401"/>
              <a:ext cx="276436" cy="276436"/>
            </a:xfrm>
            <a:prstGeom prst="rect">
              <a:avLst/>
            </a:prstGeom>
            <a:grpFill/>
          </p:spPr>
        </p:pic>
        <p:pic>
          <p:nvPicPr>
            <p:cNvPr id="27"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9089346" y="2215470"/>
              <a:ext cx="276436" cy="276436"/>
            </a:xfrm>
            <a:prstGeom prst="rect">
              <a:avLst/>
            </a:prstGeom>
            <a:grpFill/>
          </p:spPr>
        </p:pic>
        <p:pic>
          <p:nvPicPr>
            <p:cNvPr id="28"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8702466" y="1837400"/>
              <a:ext cx="276436" cy="276436"/>
            </a:xfrm>
            <a:prstGeom prst="rect">
              <a:avLst/>
            </a:prstGeom>
            <a:grpFill/>
          </p:spPr>
        </p:pic>
        <p:pic>
          <p:nvPicPr>
            <p:cNvPr id="29"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8702481" y="2215469"/>
              <a:ext cx="276436" cy="276436"/>
            </a:xfrm>
            <a:prstGeom prst="rect">
              <a:avLst/>
            </a:prstGeom>
            <a:grpFill/>
          </p:spPr>
        </p:pic>
      </p:grpSp>
      <p:sp>
        <p:nvSpPr>
          <p:cNvPr id="18" name="Rectangle 17"/>
          <p:cNvSpPr/>
          <p:nvPr/>
        </p:nvSpPr>
        <p:spPr>
          <a:xfrm>
            <a:off x="6758348" y="1497059"/>
            <a:ext cx="1234813" cy="276999"/>
          </a:xfrm>
          <a:prstGeom prst="rect">
            <a:avLst/>
          </a:prstGeom>
        </p:spPr>
        <p:txBody>
          <a:bodyPr wrap="square">
            <a:spAutoFit/>
          </a:bodyPr>
          <a:lstStyle/>
          <a:p>
            <a:pPr defTabSz="932557"/>
            <a:r>
              <a:rPr lang="en-US" sz="1200" spc="-51" dirty="0"/>
              <a:t>Fabrikam </a:t>
            </a:r>
            <a:r>
              <a:rPr lang="en-US" sz="1122" dirty="0" smtClean="0"/>
              <a:t>sees</a:t>
            </a:r>
            <a:endParaRPr lang="en-US" sz="1122" dirty="0"/>
          </a:p>
        </p:txBody>
      </p:sp>
      <p:sp>
        <p:nvSpPr>
          <p:cNvPr id="19" name="Freeform 207"/>
          <p:cNvSpPr>
            <a:spLocks noEditPoints="1"/>
          </p:cNvSpPr>
          <p:nvPr/>
        </p:nvSpPr>
        <p:spPr bwMode="gray">
          <a:xfrm>
            <a:off x="7865380" y="1511291"/>
            <a:ext cx="421957" cy="314010"/>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79C21A"/>
          </a:solidFill>
          <a:ln>
            <a:noFill/>
          </a:ln>
          <a:extLst/>
        </p:spPr>
        <p:txBody>
          <a:bodyPr vert="horz" wrap="square" lIns="93260" tIns="46630" rIns="93260" bIns="46630" numCol="1" anchor="t" anchorCtr="0" compatLnSpc="1">
            <a:prstTxWarp prst="textNoShape">
              <a:avLst/>
            </a:prstTxWarp>
          </a:bodyPr>
          <a:lstStyle/>
          <a:p>
            <a:pPr defTabSz="932557"/>
            <a:endParaRPr lang="en-US" sz="1938" dirty="0">
              <a:solidFill>
                <a:srgbClr val="505050"/>
              </a:solidFill>
            </a:endParaRPr>
          </a:p>
        </p:txBody>
      </p:sp>
      <p:sp>
        <p:nvSpPr>
          <p:cNvPr id="20" name="Freeform 62"/>
          <p:cNvSpPr>
            <a:spLocks noEditPoints="1"/>
          </p:cNvSpPr>
          <p:nvPr/>
        </p:nvSpPr>
        <p:spPr bwMode="black">
          <a:xfrm>
            <a:off x="8637002" y="1499032"/>
            <a:ext cx="338615" cy="338528"/>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79C21A"/>
          </a:solidFill>
          <a:ln>
            <a:noFill/>
          </a:ln>
        </p:spPr>
        <p:txBody>
          <a:bodyPr vert="horz" wrap="square" lIns="83943" tIns="41972" rIns="83943" bIns="41972" numCol="1" anchor="t" anchorCtr="0" compatLnSpc="1">
            <a:prstTxWarp prst="textNoShape">
              <a:avLst/>
            </a:prstTxWarp>
          </a:bodyPr>
          <a:lstStyle/>
          <a:p>
            <a:pPr defTabSz="932557"/>
            <a:endParaRPr lang="en-US" sz="1632" dirty="0">
              <a:solidFill>
                <a:srgbClr val="505050"/>
              </a:solidFill>
            </a:endParaRPr>
          </a:p>
        </p:txBody>
      </p:sp>
      <p:sp>
        <p:nvSpPr>
          <p:cNvPr id="39" name="Rectangle 38"/>
          <p:cNvSpPr/>
          <p:nvPr/>
        </p:nvSpPr>
        <p:spPr>
          <a:xfrm>
            <a:off x="3125544" y="1477352"/>
            <a:ext cx="1097113" cy="265009"/>
          </a:xfrm>
          <a:prstGeom prst="rect">
            <a:avLst/>
          </a:prstGeom>
        </p:spPr>
        <p:txBody>
          <a:bodyPr wrap="square">
            <a:spAutoFit/>
          </a:bodyPr>
          <a:lstStyle/>
          <a:p>
            <a:pPr defTabSz="932557"/>
            <a:r>
              <a:rPr lang="en-US" sz="1122" dirty="0" smtClean="0"/>
              <a:t>Contoso sees</a:t>
            </a:r>
            <a:endParaRPr lang="en-US" sz="1122" dirty="0"/>
          </a:p>
        </p:txBody>
      </p:sp>
      <p:grpSp>
        <p:nvGrpSpPr>
          <p:cNvPr id="6" name="Group 5"/>
          <p:cNvGrpSpPr/>
          <p:nvPr/>
        </p:nvGrpSpPr>
        <p:grpSpPr>
          <a:xfrm>
            <a:off x="4103838" y="1386593"/>
            <a:ext cx="932603" cy="696109"/>
            <a:chOff x="4103838" y="1386593"/>
            <a:chExt cx="932603" cy="696109"/>
          </a:xfrm>
        </p:grpSpPr>
        <p:sp>
          <p:nvSpPr>
            <p:cNvPr id="36" name="Rectangle 35"/>
            <p:cNvSpPr/>
            <p:nvPr/>
          </p:nvSpPr>
          <p:spPr bwMode="auto">
            <a:xfrm>
              <a:off x="4103838" y="1386593"/>
              <a:ext cx="932603" cy="6961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6630" numCol="1" spcCol="0" rtlCol="0" fromWordArt="0" anchor="b" anchorCtr="0" forceAA="0" compatLnSpc="1">
              <a:prstTxWarp prst="textNoShape">
                <a:avLst/>
              </a:prstTxWarp>
              <a:noAutofit/>
            </a:bodyPr>
            <a:lstStyle/>
            <a:p>
              <a:pPr algn="ctr" defTabSz="932557"/>
              <a:r>
                <a:rPr lang="en-US" sz="1122" dirty="0">
                  <a:solidFill>
                    <a:schemeClr val="tx1"/>
                  </a:solidFill>
                </a:rPr>
                <a:t>SQL Server</a:t>
              </a:r>
            </a:p>
          </p:txBody>
        </p:sp>
        <p:sp>
          <p:nvSpPr>
            <p:cNvPr id="40" name="Freeform 207"/>
            <p:cNvSpPr>
              <a:spLocks noEditPoints="1"/>
            </p:cNvSpPr>
            <p:nvPr/>
          </p:nvSpPr>
          <p:spPr bwMode="gray">
            <a:xfrm>
              <a:off x="4330926" y="1537165"/>
              <a:ext cx="421957" cy="314010"/>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accent1"/>
            </a:solidFill>
            <a:ln>
              <a:noFill/>
            </a:ln>
            <a:extLst/>
          </p:spPr>
          <p:txBody>
            <a:bodyPr vert="horz" wrap="square" lIns="93260" tIns="46630" rIns="93260" bIns="46630" numCol="1" anchor="t" anchorCtr="0" compatLnSpc="1">
              <a:prstTxWarp prst="textNoShape">
                <a:avLst/>
              </a:prstTxWarp>
            </a:bodyPr>
            <a:lstStyle/>
            <a:p>
              <a:pPr defTabSz="932557"/>
              <a:endParaRPr lang="en-US" sz="1938" dirty="0">
                <a:solidFill>
                  <a:srgbClr val="505050"/>
                </a:solidFill>
              </a:endParaRPr>
            </a:p>
          </p:txBody>
        </p:sp>
      </p:grpSp>
      <p:grpSp>
        <p:nvGrpSpPr>
          <p:cNvPr id="12" name="Group 11"/>
          <p:cNvGrpSpPr/>
          <p:nvPr/>
        </p:nvGrpSpPr>
        <p:grpSpPr>
          <a:xfrm>
            <a:off x="4936627" y="1386593"/>
            <a:ext cx="696108" cy="696109"/>
            <a:chOff x="4936627" y="1386593"/>
            <a:chExt cx="696108" cy="696109"/>
          </a:xfrm>
        </p:grpSpPr>
        <p:sp>
          <p:nvSpPr>
            <p:cNvPr id="37" name="Rectangle 36"/>
            <p:cNvSpPr/>
            <p:nvPr/>
          </p:nvSpPr>
          <p:spPr bwMode="auto">
            <a:xfrm>
              <a:off x="4936627" y="1386593"/>
              <a:ext cx="696108" cy="6961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6630" numCol="1" spcCol="0" rtlCol="0" fromWordArt="0" anchor="b" anchorCtr="0" forceAA="0" compatLnSpc="1">
              <a:prstTxWarp prst="textNoShape">
                <a:avLst/>
              </a:prstTxWarp>
              <a:noAutofit/>
            </a:bodyPr>
            <a:lstStyle/>
            <a:p>
              <a:pPr algn="ctr" defTabSz="932557"/>
              <a:r>
                <a:rPr lang="en-US" sz="1122" dirty="0">
                  <a:solidFill>
                    <a:schemeClr val="tx1"/>
                  </a:solidFill>
                </a:rPr>
                <a:t>Web</a:t>
              </a:r>
            </a:p>
          </p:txBody>
        </p:sp>
        <p:sp>
          <p:nvSpPr>
            <p:cNvPr id="41" name="Freeform 62"/>
            <p:cNvSpPr>
              <a:spLocks noEditPoints="1"/>
            </p:cNvSpPr>
            <p:nvPr/>
          </p:nvSpPr>
          <p:spPr bwMode="black">
            <a:xfrm>
              <a:off x="5088940" y="1516094"/>
              <a:ext cx="338615" cy="338528"/>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0072C6"/>
            </a:solidFill>
            <a:ln>
              <a:noFill/>
            </a:ln>
          </p:spPr>
          <p:txBody>
            <a:bodyPr vert="horz" wrap="square" lIns="83943" tIns="41972" rIns="83943" bIns="41972" numCol="1" anchor="t" anchorCtr="0" compatLnSpc="1">
              <a:prstTxWarp prst="textNoShape">
                <a:avLst/>
              </a:prstTxWarp>
            </a:bodyPr>
            <a:lstStyle/>
            <a:p>
              <a:pPr algn="ctr" defTabSz="932557"/>
              <a:endParaRPr lang="en-US" sz="1632" dirty="0">
                <a:solidFill>
                  <a:srgbClr val="505050"/>
                </a:solidFill>
              </a:endParaRPr>
            </a:p>
          </p:txBody>
        </p:sp>
      </p:grpSp>
      <p:sp>
        <p:nvSpPr>
          <p:cNvPr id="43" name="Rectangle 42"/>
          <p:cNvSpPr/>
          <p:nvPr/>
        </p:nvSpPr>
        <p:spPr bwMode="auto">
          <a:xfrm>
            <a:off x="3725397" y="1785531"/>
            <a:ext cx="314009" cy="31401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44" name="Rectangle 43"/>
          <p:cNvSpPr/>
          <p:nvPr/>
        </p:nvSpPr>
        <p:spPr bwMode="auto">
          <a:xfrm>
            <a:off x="3725397" y="2165647"/>
            <a:ext cx="314009" cy="31401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45" name="Rectangle 44"/>
          <p:cNvSpPr/>
          <p:nvPr/>
        </p:nvSpPr>
        <p:spPr bwMode="auto">
          <a:xfrm>
            <a:off x="3353530" y="1785531"/>
            <a:ext cx="314009" cy="31401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46" name="Rectangle 45"/>
          <p:cNvSpPr/>
          <p:nvPr/>
        </p:nvSpPr>
        <p:spPr bwMode="auto">
          <a:xfrm>
            <a:off x="3353530" y="2165647"/>
            <a:ext cx="314009" cy="31401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pic>
        <p:nvPicPr>
          <p:cNvPr id="47"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3744588" y="1828501"/>
            <a:ext cx="259807" cy="259807"/>
          </a:xfrm>
          <a:prstGeom prst="rect">
            <a:avLst/>
          </a:prstGeom>
          <a:solidFill>
            <a:srgbClr val="0072C6"/>
          </a:solidFill>
        </p:spPr>
      </p:pic>
      <p:pic>
        <p:nvPicPr>
          <p:cNvPr id="48"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3744588" y="2183828"/>
            <a:ext cx="259807" cy="259807"/>
          </a:xfrm>
          <a:prstGeom prst="rect">
            <a:avLst/>
          </a:prstGeom>
          <a:solidFill>
            <a:srgbClr val="0072C6"/>
          </a:solidFill>
        </p:spPr>
      </p:pic>
      <p:pic>
        <p:nvPicPr>
          <p:cNvPr id="49"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3380983" y="1828501"/>
            <a:ext cx="259807" cy="259807"/>
          </a:xfrm>
          <a:prstGeom prst="rect">
            <a:avLst/>
          </a:prstGeom>
          <a:solidFill>
            <a:srgbClr val="0072C6"/>
          </a:solidFill>
        </p:spPr>
      </p:pic>
      <p:pic>
        <p:nvPicPr>
          <p:cNvPr id="50"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3380983" y="2183828"/>
            <a:ext cx="259807" cy="259807"/>
          </a:xfrm>
          <a:prstGeom prst="rect">
            <a:avLst/>
          </a:prstGeom>
          <a:solidFill>
            <a:srgbClr val="0072C6"/>
          </a:solidFill>
        </p:spPr>
      </p:pic>
      <p:grpSp>
        <p:nvGrpSpPr>
          <p:cNvPr id="51" name="Group 50"/>
          <p:cNvGrpSpPr/>
          <p:nvPr/>
        </p:nvGrpSpPr>
        <p:grpSpPr>
          <a:xfrm>
            <a:off x="4049644" y="2048968"/>
            <a:ext cx="1600428" cy="90876"/>
            <a:chOff x="5949633" y="1947341"/>
            <a:chExt cx="1702866" cy="221343"/>
          </a:xfrm>
        </p:grpSpPr>
        <p:cxnSp>
          <p:nvCxnSpPr>
            <p:cNvPr id="52" name="Straight Connector 51"/>
            <p:cNvCxnSpPr/>
            <p:nvPr/>
          </p:nvCxnSpPr>
          <p:spPr>
            <a:xfrm flipV="1">
              <a:off x="6472443" y="1947341"/>
              <a:ext cx="0" cy="89830"/>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220038" y="1947341"/>
              <a:ext cx="0" cy="89830"/>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949633" y="2168684"/>
              <a:ext cx="1702866" cy="0"/>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58" name="Rectangle 57"/>
          <p:cNvSpPr/>
          <p:nvPr/>
        </p:nvSpPr>
        <p:spPr bwMode="auto">
          <a:xfrm>
            <a:off x="3671426" y="3747404"/>
            <a:ext cx="5222579" cy="3077591"/>
          </a:xfrm>
          <a:prstGeom prst="rect">
            <a:avLst/>
          </a:prstGeom>
          <a:solidFill>
            <a:schemeClr val="tx1">
              <a:lumMod val="95000"/>
              <a:alpha val="97000"/>
            </a:schemeClr>
          </a:solidFill>
          <a:ln>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lnSpc>
                <a:spcPct val="90000"/>
              </a:lnSpc>
              <a:spcBef>
                <a:spcPct val="0"/>
              </a:spcBef>
              <a:spcAft>
                <a:spcPct val="0"/>
              </a:spcAft>
            </a:pPr>
            <a:endParaRPr lang="en-US" sz="2040" spc="-52" dirty="0">
              <a:gradFill>
                <a:gsLst>
                  <a:gs pos="0">
                    <a:srgbClr val="EFEFEF"/>
                  </a:gs>
                  <a:gs pos="100000">
                    <a:srgbClr val="EFEFEF"/>
                  </a:gs>
                </a:gsLst>
                <a:lin ang="5400000" scaled="0"/>
              </a:gradFill>
            </a:endParaRPr>
          </a:p>
        </p:txBody>
      </p:sp>
      <p:sp>
        <p:nvSpPr>
          <p:cNvPr id="59" name="Rectangle 58"/>
          <p:cNvSpPr/>
          <p:nvPr/>
        </p:nvSpPr>
        <p:spPr bwMode="auto">
          <a:xfrm>
            <a:off x="3750199" y="5771319"/>
            <a:ext cx="1008921" cy="696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56" tIns="0" rIns="0" bIns="46629" numCol="1" spcCol="0" rtlCol="0" fromWordArt="0" anchor="b" anchorCtr="0" forceAA="0" compatLnSpc="1">
            <a:prstTxWarp prst="textNoShape">
              <a:avLst/>
            </a:prstTxWarp>
            <a:noAutofit/>
          </a:bodyPr>
          <a:lstStyle/>
          <a:p>
            <a:pPr algn="ctr" defTabSz="932557"/>
            <a:r>
              <a:rPr lang="en-US" sz="1122" dirty="0">
                <a:solidFill>
                  <a:srgbClr val="505050"/>
                </a:solidFill>
              </a:rPr>
              <a:t>SQL Server</a:t>
            </a:r>
          </a:p>
        </p:txBody>
      </p:sp>
      <p:sp>
        <p:nvSpPr>
          <p:cNvPr id="60" name="Rectangle 59"/>
          <p:cNvSpPr/>
          <p:nvPr/>
        </p:nvSpPr>
        <p:spPr bwMode="auto">
          <a:xfrm>
            <a:off x="4967104" y="5771319"/>
            <a:ext cx="1008921" cy="696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56" tIns="0" rIns="0" bIns="46629" numCol="1" spcCol="0" rtlCol="0" fromWordArt="0" anchor="b" anchorCtr="0" forceAA="0" compatLnSpc="1">
            <a:prstTxWarp prst="textNoShape">
              <a:avLst/>
            </a:prstTxWarp>
            <a:noAutofit/>
          </a:bodyPr>
          <a:lstStyle/>
          <a:p>
            <a:pPr algn="ctr" defTabSz="932557"/>
            <a:r>
              <a:rPr lang="en-US" sz="1122" dirty="0">
                <a:solidFill>
                  <a:srgbClr val="505050"/>
                </a:solidFill>
              </a:rPr>
              <a:t>SQL Server</a:t>
            </a:r>
          </a:p>
        </p:txBody>
      </p:sp>
      <p:sp>
        <p:nvSpPr>
          <p:cNvPr id="61" name="Rectangle 60"/>
          <p:cNvSpPr/>
          <p:nvPr/>
        </p:nvSpPr>
        <p:spPr bwMode="auto">
          <a:xfrm>
            <a:off x="6528858" y="5771319"/>
            <a:ext cx="696108" cy="696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56" tIns="0" rIns="0" bIns="46629" numCol="1" spcCol="0" rtlCol="0" fromWordArt="0" anchor="b" anchorCtr="0" forceAA="0" compatLnSpc="1">
            <a:prstTxWarp prst="textNoShape">
              <a:avLst/>
            </a:prstTxWarp>
            <a:noAutofit/>
          </a:bodyPr>
          <a:lstStyle/>
          <a:p>
            <a:pPr algn="ctr" defTabSz="932557"/>
            <a:r>
              <a:rPr lang="en-US" sz="1122" dirty="0">
                <a:solidFill>
                  <a:srgbClr val="505050"/>
                </a:solidFill>
              </a:rPr>
              <a:t>Web</a:t>
            </a:r>
          </a:p>
        </p:txBody>
      </p:sp>
      <p:sp>
        <p:nvSpPr>
          <p:cNvPr id="63" name="Rectangle 62"/>
          <p:cNvSpPr/>
          <p:nvPr/>
        </p:nvSpPr>
        <p:spPr bwMode="auto">
          <a:xfrm>
            <a:off x="7752320" y="5771319"/>
            <a:ext cx="696108" cy="696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56" tIns="0" rIns="0" bIns="46629" numCol="1" spcCol="0" rtlCol="0" fromWordArt="0" anchor="b" anchorCtr="0" forceAA="0" compatLnSpc="1">
            <a:prstTxWarp prst="textNoShape">
              <a:avLst/>
            </a:prstTxWarp>
            <a:noAutofit/>
          </a:bodyPr>
          <a:lstStyle/>
          <a:p>
            <a:pPr algn="ctr" defTabSz="932557"/>
            <a:r>
              <a:rPr lang="en-US" sz="1122" dirty="0">
                <a:solidFill>
                  <a:srgbClr val="505050"/>
                </a:solidFill>
              </a:rPr>
              <a:t>Web</a:t>
            </a:r>
          </a:p>
        </p:txBody>
      </p:sp>
      <p:cxnSp>
        <p:nvCxnSpPr>
          <p:cNvPr id="65" name="Straight Connector 64"/>
          <p:cNvCxnSpPr/>
          <p:nvPr/>
        </p:nvCxnSpPr>
        <p:spPr>
          <a:xfrm>
            <a:off x="6952902" y="5469436"/>
            <a:ext cx="0" cy="373041"/>
          </a:xfrm>
          <a:prstGeom prst="line">
            <a:avLst/>
          </a:prstGeom>
          <a:ln w="9525" cmpd="sng">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903320" y="5430573"/>
            <a:ext cx="0" cy="466302"/>
          </a:xfrm>
          <a:prstGeom prst="line">
            <a:avLst/>
          </a:prstGeom>
          <a:ln w="19050" cmpd="sng">
            <a:solidFill>
              <a:srgbClr val="79C21A"/>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165279" y="5469451"/>
            <a:ext cx="5389" cy="373041"/>
          </a:xfrm>
          <a:prstGeom prst="line">
            <a:avLst/>
          </a:prstGeom>
          <a:ln w="9525" cmpd="sng">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8115695" y="5430572"/>
            <a:ext cx="0" cy="466302"/>
          </a:xfrm>
          <a:prstGeom prst="line">
            <a:avLst/>
          </a:prstGeom>
          <a:ln w="19050" cmpd="sng">
            <a:solidFill>
              <a:srgbClr val="4F81B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74" name="Freeform 62"/>
          <p:cNvSpPr>
            <a:spLocks noEditPoints="1"/>
          </p:cNvSpPr>
          <p:nvPr/>
        </p:nvSpPr>
        <p:spPr bwMode="black">
          <a:xfrm>
            <a:off x="6758348" y="5906055"/>
            <a:ext cx="338615" cy="338528"/>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79C21A"/>
          </a:solidFill>
          <a:ln>
            <a:noFill/>
          </a:ln>
        </p:spPr>
        <p:txBody>
          <a:bodyPr vert="horz" wrap="square" lIns="83940" tIns="41970" rIns="83940" bIns="41970" numCol="1" anchor="t" anchorCtr="0" compatLnSpc="1">
            <a:prstTxWarp prst="textNoShape">
              <a:avLst/>
            </a:prstTxWarp>
          </a:bodyPr>
          <a:lstStyle/>
          <a:p>
            <a:pPr algn="ctr" defTabSz="932557"/>
            <a:endParaRPr lang="en-US" sz="1632" dirty="0">
              <a:solidFill>
                <a:srgbClr val="505050"/>
              </a:solidFill>
            </a:endParaRPr>
          </a:p>
        </p:txBody>
      </p:sp>
      <p:sp>
        <p:nvSpPr>
          <p:cNvPr id="76" name="Freeform 62"/>
          <p:cNvSpPr>
            <a:spLocks noEditPoints="1"/>
          </p:cNvSpPr>
          <p:nvPr/>
        </p:nvSpPr>
        <p:spPr bwMode="black">
          <a:xfrm>
            <a:off x="7972664" y="5906055"/>
            <a:ext cx="338615" cy="338528"/>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0072C6"/>
          </a:solidFill>
          <a:ln>
            <a:noFill/>
          </a:ln>
        </p:spPr>
        <p:txBody>
          <a:bodyPr vert="horz" wrap="square" lIns="83940" tIns="41970" rIns="83940" bIns="41970" numCol="1" anchor="t" anchorCtr="0" compatLnSpc="1">
            <a:prstTxWarp prst="textNoShape">
              <a:avLst/>
            </a:prstTxWarp>
          </a:bodyPr>
          <a:lstStyle/>
          <a:p>
            <a:pPr algn="ctr" defTabSz="932557"/>
            <a:endParaRPr lang="en-US" sz="1632" dirty="0">
              <a:solidFill>
                <a:srgbClr val="505050"/>
              </a:solidFill>
            </a:endParaRPr>
          </a:p>
        </p:txBody>
      </p:sp>
      <p:sp>
        <p:nvSpPr>
          <p:cNvPr id="77" name="Left Bracket 76"/>
          <p:cNvSpPr/>
          <p:nvPr/>
        </p:nvSpPr>
        <p:spPr>
          <a:xfrm rot="5400000">
            <a:off x="6108989" y="3395772"/>
            <a:ext cx="351397" cy="2618714"/>
          </a:xfrm>
          <a:prstGeom prst="leftBracket">
            <a:avLst>
              <a:gd name="adj" fmla="val 0"/>
            </a:avLst>
          </a:prstGeom>
          <a:ln w="9525" cmpd="sng">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lIns="93256" tIns="46629" rIns="93256" bIns="46629" rtlCol="0" anchor="ctr"/>
          <a:lstStyle/>
          <a:p>
            <a:pPr algn="ctr" defTabSz="932557"/>
            <a:endParaRPr lang="en-US" sz="1938" dirty="0">
              <a:solidFill>
                <a:srgbClr val="505050"/>
              </a:solidFill>
            </a:endParaRPr>
          </a:p>
        </p:txBody>
      </p:sp>
      <p:cxnSp>
        <p:nvCxnSpPr>
          <p:cNvPr id="78" name="Straight Connector 77"/>
          <p:cNvCxnSpPr/>
          <p:nvPr/>
        </p:nvCxnSpPr>
        <p:spPr>
          <a:xfrm>
            <a:off x="6282715" y="4058571"/>
            <a:ext cx="0" cy="470850"/>
          </a:xfrm>
          <a:prstGeom prst="line">
            <a:avLst/>
          </a:prstGeom>
          <a:ln w="9525" cmpd="sng">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9" name="Left Bracket 78"/>
          <p:cNvSpPr/>
          <p:nvPr/>
        </p:nvSpPr>
        <p:spPr>
          <a:xfrm rot="5400000">
            <a:off x="5970450" y="3325368"/>
            <a:ext cx="428042" cy="2682874"/>
          </a:xfrm>
          <a:prstGeom prst="leftBracket">
            <a:avLst>
              <a:gd name="adj" fmla="val 0"/>
            </a:avLst>
          </a:prstGeom>
          <a:ln w="19050" cmpd="sng">
            <a:solidFill>
              <a:srgbClr val="0072C6"/>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lIns="93256" tIns="46629" rIns="93256" bIns="46629" rtlCol="0" anchor="ctr"/>
          <a:lstStyle/>
          <a:p>
            <a:pPr algn="ctr" defTabSz="932557"/>
            <a:endParaRPr lang="en-US" sz="1938" dirty="0">
              <a:solidFill>
                <a:srgbClr val="505050"/>
              </a:solidFill>
            </a:endParaRPr>
          </a:p>
        </p:txBody>
      </p:sp>
      <p:sp>
        <p:nvSpPr>
          <p:cNvPr id="80" name="Rectangle 79"/>
          <p:cNvSpPr/>
          <p:nvPr/>
        </p:nvSpPr>
        <p:spPr bwMode="auto">
          <a:xfrm>
            <a:off x="6358345" y="4880837"/>
            <a:ext cx="2471399" cy="727431"/>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55956" rIns="93252" bIns="46626" numCol="1" rtlCol="0" anchor="t" anchorCtr="0" compatLnSpc="1">
            <a:prstTxWarp prst="textNoShape">
              <a:avLst/>
            </a:prstTxWarp>
          </a:bodyPr>
          <a:lstStyle/>
          <a:p>
            <a:pPr algn="ctr" defTabSz="932251" fontAlgn="base">
              <a:lnSpc>
                <a:spcPct val="90000"/>
              </a:lnSpc>
              <a:spcBef>
                <a:spcPct val="0"/>
              </a:spcBef>
              <a:spcAft>
                <a:spcPct val="0"/>
              </a:spcAft>
            </a:pPr>
            <a:r>
              <a:rPr lang="en-US" sz="1224" spc="-52" dirty="0">
                <a:gradFill>
                  <a:gsLst>
                    <a:gs pos="0">
                      <a:srgbClr val="EFEFEF"/>
                    </a:gs>
                    <a:gs pos="100000">
                      <a:srgbClr val="EFEFEF"/>
                    </a:gs>
                  </a:gsLst>
                  <a:lin ang="5400000" scaled="0"/>
                </a:gradFill>
              </a:rPr>
              <a:t>Hyper-V </a:t>
            </a:r>
            <a:r>
              <a:rPr lang="en-US" sz="1224" spc="-52" dirty="0" smtClean="0">
                <a:gradFill>
                  <a:gsLst>
                    <a:gs pos="0">
                      <a:srgbClr val="EFEFEF"/>
                    </a:gs>
                    <a:gs pos="100000">
                      <a:srgbClr val="EFEFEF"/>
                    </a:gs>
                  </a:gsLst>
                  <a:lin ang="5400000" scaled="0"/>
                </a:gradFill>
              </a:rPr>
              <a:t>Host 2</a:t>
            </a:r>
            <a:endParaRPr lang="en-US" sz="1224" spc="-52" dirty="0">
              <a:gradFill>
                <a:gsLst>
                  <a:gs pos="0">
                    <a:srgbClr val="EFEFEF"/>
                  </a:gs>
                  <a:gs pos="100000">
                    <a:srgbClr val="EFEFEF"/>
                  </a:gs>
                </a:gsLst>
                <a:lin ang="5400000" scaled="0"/>
              </a:gradFill>
            </a:endParaRPr>
          </a:p>
        </p:txBody>
      </p:sp>
      <p:cxnSp>
        <p:nvCxnSpPr>
          <p:cNvPr id="81" name="Straight Connector 80"/>
          <p:cNvCxnSpPr/>
          <p:nvPr/>
        </p:nvCxnSpPr>
        <p:spPr>
          <a:xfrm flipH="1">
            <a:off x="3632168" y="4035081"/>
            <a:ext cx="2325780" cy="21437"/>
          </a:xfrm>
          <a:prstGeom prst="line">
            <a:avLst/>
          </a:prstGeom>
          <a:ln w="19050" cmpd="sng">
            <a:solidFill>
              <a:srgbClr val="0072C6"/>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5492575" y="5430573"/>
            <a:ext cx="0" cy="466302"/>
          </a:xfrm>
          <a:prstGeom prst="line">
            <a:avLst/>
          </a:prstGeom>
          <a:ln w="19050" cmpd="sng">
            <a:solidFill>
              <a:srgbClr val="79C21A"/>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278079" y="5430573"/>
            <a:ext cx="0" cy="466302"/>
          </a:xfrm>
          <a:prstGeom prst="line">
            <a:avLst/>
          </a:prstGeom>
          <a:ln w="19050" cmpd="sng">
            <a:solidFill>
              <a:srgbClr val="4F81B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330441" y="5467879"/>
            <a:ext cx="0" cy="373041"/>
          </a:xfrm>
          <a:prstGeom prst="line">
            <a:avLst/>
          </a:prstGeom>
          <a:ln w="9525" cmpd="sng">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542550" y="5469427"/>
            <a:ext cx="0" cy="373041"/>
          </a:xfrm>
          <a:prstGeom prst="line">
            <a:avLst/>
          </a:prstGeom>
          <a:ln w="9525" cmpd="sng">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bwMode="auto">
          <a:xfrm>
            <a:off x="3739631" y="4880825"/>
            <a:ext cx="2471399" cy="727431"/>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55956" rIns="93252" bIns="46626" numCol="1" rtlCol="0" anchor="t" anchorCtr="0" compatLnSpc="1">
            <a:prstTxWarp prst="textNoShape">
              <a:avLst/>
            </a:prstTxWarp>
          </a:bodyPr>
          <a:lstStyle/>
          <a:p>
            <a:pPr algn="ctr" defTabSz="932251" fontAlgn="base">
              <a:lnSpc>
                <a:spcPct val="90000"/>
              </a:lnSpc>
              <a:spcBef>
                <a:spcPct val="0"/>
              </a:spcBef>
              <a:spcAft>
                <a:spcPct val="0"/>
              </a:spcAft>
            </a:pPr>
            <a:r>
              <a:rPr lang="en-US" sz="1224" spc="-52" dirty="0">
                <a:gradFill>
                  <a:gsLst>
                    <a:gs pos="0">
                      <a:srgbClr val="EFEFEF"/>
                    </a:gs>
                    <a:gs pos="100000">
                      <a:srgbClr val="EFEFEF"/>
                    </a:gs>
                  </a:gsLst>
                  <a:lin ang="5400000" scaled="0"/>
                </a:gradFill>
              </a:rPr>
              <a:t>Hyper-V </a:t>
            </a:r>
            <a:r>
              <a:rPr lang="en-US" sz="1224" spc="-52" dirty="0" smtClean="0">
                <a:gradFill>
                  <a:gsLst>
                    <a:gs pos="0">
                      <a:srgbClr val="EFEFEF"/>
                    </a:gs>
                    <a:gs pos="100000">
                      <a:srgbClr val="EFEFEF"/>
                    </a:gs>
                  </a:gsLst>
                  <a:lin ang="5400000" scaled="0"/>
                </a:gradFill>
              </a:rPr>
              <a:t> Host 1</a:t>
            </a:r>
            <a:endParaRPr lang="en-US" sz="1224" spc="-52" dirty="0">
              <a:gradFill>
                <a:gsLst>
                  <a:gs pos="0">
                    <a:srgbClr val="EFEFEF"/>
                  </a:gs>
                  <a:gs pos="100000">
                    <a:srgbClr val="EFEFEF"/>
                  </a:gs>
                </a:gsLst>
                <a:lin ang="5400000" scaled="0"/>
              </a:gradFill>
            </a:endParaRPr>
          </a:p>
        </p:txBody>
      </p:sp>
      <p:sp>
        <p:nvSpPr>
          <p:cNvPr id="87" name="Freeform 207"/>
          <p:cNvSpPr>
            <a:spLocks noEditPoints="1"/>
          </p:cNvSpPr>
          <p:nvPr/>
        </p:nvSpPr>
        <p:spPr bwMode="gray">
          <a:xfrm>
            <a:off x="4081275" y="5908844"/>
            <a:ext cx="421958" cy="314010"/>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0072C6"/>
          </a:solidFill>
          <a:ln>
            <a:noFill/>
          </a:ln>
          <a:extLst/>
        </p:spPr>
        <p:txBody>
          <a:bodyPr vert="horz" wrap="square" lIns="93256" tIns="46629" rIns="93256" bIns="46629" numCol="1" anchor="t" anchorCtr="0" compatLnSpc="1">
            <a:prstTxWarp prst="textNoShape">
              <a:avLst/>
            </a:prstTxWarp>
          </a:bodyPr>
          <a:lstStyle/>
          <a:p>
            <a:pPr defTabSz="932557"/>
            <a:endParaRPr lang="en-US" sz="1938" dirty="0">
              <a:solidFill>
                <a:srgbClr val="505050"/>
              </a:solidFill>
            </a:endParaRPr>
          </a:p>
        </p:txBody>
      </p:sp>
      <p:sp>
        <p:nvSpPr>
          <p:cNvPr id="88" name="Freeform 207"/>
          <p:cNvSpPr>
            <a:spLocks noEditPoints="1"/>
          </p:cNvSpPr>
          <p:nvPr/>
        </p:nvSpPr>
        <p:spPr bwMode="gray">
          <a:xfrm>
            <a:off x="5294859" y="5890854"/>
            <a:ext cx="421958" cy="314010"/>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79C21A"/>
          </a:solidFill>
          <a:ln>
            <a:noFill/>
          </a:ln>
          <a:extLst/>
        </p:spPr>
        <p:txBody>
          <a:bodyPr vert="horz" wrap="square" lIns="93256" tIns="46629" rIns="93256" bIns="46629" numCol="1" anchor="t" anchorCtr="0" compatLnSpc="1">
            <a:prstTxWarp prst="textNoShape">
              <a:avLst/>
            </a:prstTxWarp>
          </a:bodyPr>
          <a:lstStyle/>
          <a:p>
            <a:pPr defTabSz="932557"/>
            <a:endParaRPr lang="en-US" sz="1938" dirty="0">
              <a:solidFill>
                <a:srgbClr val="505050"/>
              </a:solidFill>
            </a:endParaRPr>
          </a:p>
        </p:txBody>
      </p:sp>
      <p:cxnSp>
        <p:nvCxnSpPr>
          <p:cNvPr id="89" name="Straight Connector 88"/>
          <p:cNvCxnSpPr/>
          <p:nvPr/>
        </p:nvCxnSpPr>
        <p:spPr>
          <a:xfrm>
            <a:off x="6028436" y="4069528"/>
            <a:ext cx="0" cy="383256"/>
          </a:xfrm>
          <a:prstGeom prst="line">
            <a:avLst/>
          </a:prstGeom>
          <a:ln w="19050" cmpd="sng">
            <a:solidFill>
              <a:srgbClr val="0072C6"/>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630588" y="4162232"/>
            <a:ext cx="326411" cy="0"/>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6567617" y="4034118"/>
            <a:ext cx="2367117" cy="164"/>
          </a:xfrm>
          <a:prstGeom prst="line">
            <a:avLst/>
          </a:prstGeom>
          <a:ln w="19050" cmpd="sng">
            <a:solidFill>
              <a:srgbClr val="79C21A"/>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03" name="Left Bracket 102"/>
          <p:cNvSpPr/>
          <p:nvPr/>
        </p:nvSpPr>
        <p:spPr>
          <a:xfrm rot="5400000">
            <a:off x="6134015" y="3309236"/>
            <a:ext cx="515650" cy="2627531"/>
          </a:xfrm>
          <a:prstGeom prst="leftBracket">
            <a:avLst>
              <a:gd name="adj" fmla="val 0"/>
            </a:avLst>
          </a:prstGeom>
          <a:ln w="19050" cmpd="sng">
            <a:solidFill>
              <a:srgbClr val="79C21A"/>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57"/>
            <a:endParaRPr lang="en-US" sz="1938" dirty="0">
              <a:solidFill>
                <a:srgbClr val="505050"/>
              </a:solidFill>
            </a:endParaRPr>
          </a:p>
        </p:txBody>
      </p:sp>
      <p:cxnSp>
        <p:nvCxnSpPr>
          <p:cNvPr id="104" name="Straight Connector 103"/>
          <p:cNvCxnSpPr/>
          <p:nvPr/>
        </p:nvCxnSpPr>
        <p:spPr>
          <a:xfrm>
            <a:off x="6567617" y="4030814"/>
            <a:ext cx="0" cy="421970"/>
          </a:xfrm>
          <a:prstGeom prst="line">
            <a:avLst/>
          </a:prstGeom>
          <a:ln w="19050" cmpd="sng">
            <a:solidFill>
              <a:srgbClr val="79C21A"/>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8608539" y="4158521"/>
            <a:ext cx="326411" cy="0"/>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bwMode="auto">
          <a:xfrm>
            <a:off x="8934735" y="3749237"/>
            <a:ext cx="618340" cy="618340"/>
          </a:xfrm>
          <a:prstGeom prst="rect">
            <a:avLst/>
          </a:prstGeom>
          <a:solidFill>
            <a:schemeClr val="tx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b" anchorCtr="0" compatLnSpc="1">
            <a:prstTxWarp prst="textNoShape">
              <a:avLst/>
            </a:prstTxWarp>
          </a:bodyPr>
          <a:lstStyle/>
          <a:p>
            <a:pPr algn="ctr" defTabSz="932251" fontAlgn="base">
              <a:lnSpc>
                <a:spcPct val="90000"/>
              </a:lnSpc>
              <a:spcBef>
                <a:spcPct val="0"/>
              </a:spcBef>
              <a:spcAft>
                <a:spcPct val="0"/>
              </a:spcAft>
            </a:pPr>
            <a:endParaRPr lang="en-US" sz="1530" spc="-52" baseline="-25000" dirty="0">
              <a:solidFill>
                <a:srgbClr val="3C3C3C"/>
              </a:solidFill>
            </a:endParaRPr>
          </a:p>
        </p:txBody>
      </p:sp>
      <p:grpSp>
        <p:nvGrpSpPr>
          <p:cNvPr id="106" name="Group 105"/>
          <p:cNvGrpSpPr/>
          <p:nvPr/>
        </p:nvGrpSpPr>
        <p:grpSpPr>
          <a:xfrm>
            <a:off x="8976628" y="3789774"/>
            <a:ext cx="524244" cy="532825"/>
            <a:chOff x="8562892" y="1791680"/>
            <a:chExt cx="729801" cy="738557"/>
          </a:xfrm>
          <a:solidFill>
            <a:srgbClr val="79C21A"/>
          </a:solidFill>
        </p:grpSpPr>
        <p:sp>
          <p:nvSpPr>
            <p:cNvPr id="108" name="Rectangle 107"/>
            <p:cNvSpPr/>
            <p:nvPr/>
          </p:nvSpPr>
          <p:spPr bwMode="auto">
            <a:xfrm>
              <a:off x="8958583" y="1791680"/>
              <a:ext cx="334110"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109" name="Rectangle 108"/>
            <p:cNvSpPr/>
            <p:nvPr/>
          </p:nvSpPr>
          <p:spPr bwMode="auto">
            <a:xfrm>
              <a:off x="8958571" y="2196126"/>
              <a:ext cx="334109"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110" name="Rectangle 109"/>
            <p:cNvSpPr/>
            <p:nvPr/>
          </p:nvSpPr>
          <p:spPr bwMode="auto">
            <a:xfrm>
              <a:off x="8562892" y="1791681"/>
              <a:ext cx="334109" cy="33411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111" name="Rectangle 110"/>
            <p:cNvSpPr/>
            <p:nvPr/>
          </p:nvSpPr>
          <p:spPr bwMode="auto">
            <a:xfrm>
              <a:off x="8562898" y="2196127"/>
              <a:ext cx="334109" cy="33411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pic>
          <p:nvPicPr>
            <p:cNvPr id="112"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978980" y="1837403"/>
              <a:ext cx="276437" cy="276436"/>
            </a:xfrm>
            <a:prstGeom prst="rect">
              <a:avLst/>
            </a:prstGeom>
            <a:grpFill/>
          </p:spPr>
        </p:pic>
        <p:pic>
          <p:nvPicPr>
            <p:cNvPr id="113"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978972" y="2215472"/>
              <a:ext cx="276436" cy="276436"/>
            </a:xfrm>
            <a:prstGeom prst="rect">
              <a:avLst/>
            </a:prstGeom>
            <a:grpFill/>
          </p:spPr>
        </p:pic>
        <p:pic>
          <p:nvPicPr>
            <p:cNvPr id="114"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592090" y="1837403"/>
              <a:ext cx="276437" cy="276436"/>
            </a:xfrm>
            <a:prstGeom prst="rect">
              <a:avLst/>
            </a:prstGeom>
            <a:grpFill/>
          </p:spPr>
        </p:pic>
        <p:pic>
          <p:nvPicPr>
            <p:cNvPr id="115"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592090" y="2215469"/>
              <a:ext cx="276437" cy="276436"/>
            </a:xfrm>
            <a:prstGeom prst="rect">
              <a:avLst/>
            </a:prstGeom>
            <a:grpFill/>
          </p:spPr>
        </p:pic>
      </p:grpSp>
      <p:grpSp>
        <p:nvGrpSpPr>
          <p:cNvPr id="9" name="Group 8"/>
          <p:cNvGrpSpPr/>
          <p:nvPr/>
        </p:nvGrpSpPr>
        <p:grpSpPr>
          <a:xfrm>
            <a:off x="4494000" y="4631312"/>
            <a:ext cx="2723069" cy="222217"/>
            <a:chOff x="4418605" y="4751091"/>
            <a:chExt cx="2669925" cy="217880"/>
          </a:xfrm>
        </p:grpSpPr>
        <p:sp>
          <p:nvSpPr>
            <p:cNvPr id="116" name="TextBox 115"/>
            <p:cNvSpPr txBox="1"/>
            <p:nvPr/>
          </p:nvSpPr>
          <p:spPr>
            <a:xfrm>
              <a:off x="4418605" y="4751091"/>
              <a:ext cx="184731" cy="217880"/>
            </a:xfrm>
            <a:prstGeom prst="rect">
              <a:avLst/>
            </a:prstGeom>
            <a:noFill/>
          </p:spPr>
          <p:txBody>
            <a:bodyPr wrap="none" rtlCol="0">
              <a:spAutoFit/>
            </a:bodyPr>
            <a:lstStyle/>
            <a:p>
              <a:pPr defTabSz="932557"/>
              <a:endParaRPr lang="en-US" sz="1224" b="1" baseline="-25000" dirty="0">
                <a:solidFill>
                  <a:srgbClr val="505050"/>
                </a:solidFill>
              </a:endParaRPr>
            </a:p>
          </p:txBody>
        </p:sp>
        <p:sp>
          <p:nvSpPr>
            <p:cNvPr id="118" name="TextBox 117"/>
            <p:cNvSpPr txBox="1"/>
            <p:nvPr/>
          </p:nvSpPr>
          <p:spPr>
            <a:xfrm>
              <a:off x="6903799" y="4751091"/>
              <a:ext cx="184731" cy="217880"/>
            </a:xfrm>
            <a:prstGeom prst="rect">
              <a:avLst/>
            </a:prstGeom>
            <a:noFill/>
          </p:spPr>
          <p:txBody>
            <a:bodyPr wrap="none" rtlCol="0">
              <a:spAutoFit/>
            </a:bodyPr>
            <a:lstStyle/>
            <a:p>
              <a:pPr defTabSz="932557"/>
              <a:endParaRPr lang="en-US" sz="1224" b="1" baseline="-25000" dirty="0">
                <a:solidFill>
                  <a:srgbClr val="505050"/>
                </a:solidFill>
              </a:endParaRPr>
            </a:p>
          </p:txBody>
        </p:sp>
      </p:grpSp>
      <p:grpSp>
        <p:nvGrpSpPr>
          <p:cNvPr id="8" name="Group 7"/>
          <p:cNvGrpSpPr/>
          <p:nvPr/>
        </p:nvGrpSpPr>
        <p:grpSpPr>
          <a:xfrm>
            <a:off x="4494005" y="4490724"/>
            <a:ext cx="3679445" cy="286306"/>
            <a:chOff x="4418599" y="4613246"/>
            <a:chExt cx="3607628" cy="280718"/>
          </a:xfrm>
        </p:grpSpPr>
        <p:sp>
          <p:nvSpPr>
            <p:cNvPr id="117" name="TextBox 116"/>
            <p:cNvSpPr txBox="1"/>
            <p:nvPr/>
          </p:nvSpPr>
          <p:spPr>
            <a:xfrm>
              <a:off x="6903804" y="4613246"/>
              <a:ext cx="1122423" cy="280718"/>
            </a:xfrm>
            <a:prstGeom prst="rect">
              <a:avLst/>
            </a:prstGeom>
            <a:noFill/>
            <a:ln>
              <a:solidFill>
                <a:schemeClr val="tx1"/>
              </a:solidFill>
              <a:prstDash val="dash"/>
            </a:ln>
          </p:spPr>
          <p:txBody>
            <a:bodyPr wrap="none" rtlCol="0">
              <a:spAutoFit/>
            </a:bodyPr>
            <a:lstStyle/>
            <a:p>
              <a:pPr defTabSz="932557"/>
              <a:r>
                <a:rPr lang="en-US" sz="1224" b="1" dirty="0">
                  <a:solidFill>
                    <a:srgbClr val="505050"/>
                  </a:solidFill>
                </a:rPr>
                <a:t>192.168.2.12</a:t>
              </a:r>
              <a:endParaRPr lang="en-US" sz="1224" b="1" baseline="-25000" dirty="0">
                <a:solidFill>
                  <a:srgbClr val="505050"/>
                </a:solidFill>
              </a:endParaRPr>
            </a:p>
          </p:txBody>
        </p:sp>
        <p:sp>
          <p:nvSpPr>
            <p:cNvPr id="119" name="TextBox 118"/>
            <p:cNvSpPr txBox="1"/>
            <p:nvPr/>
          </p:nvSpPr>
          <p:spPr>
            <a:xfrm>
              <a:off x="4418599" y="4613246"/>
              <a:ext cx="1122423" cy="280718"/>
            </a:xfrm>
            <a:prstGeom prst="rect">
              <a:avLst/>
            </a:prstGeom>
            <a:noFill/>
            <a:ln>
              <a:solidFill>
                <a:schemeClr val="tx1"/>
              </a:solidFill>
              <a:prstDash val="dash"/>
            </a:ln>
          </p:spPr>
          <p:txBody>
            <a:bodyPr wrap="none" rtlCol="0">
              <a:spAutoFit/>
            </a:bodyPr>
            <a:lstStyle/>
            <a:p>
              <a:pPr defTabSz="932557"/>
              <a:r>
                <a:rPr lang="en-US" sz="1224" b="1" dirty="0">
                  <a:solidFill>
                    <a:srgbClr val="505050"/>
                  </a:solidFill>
                </a:rPr>
                <a:t>192.168.1.10</a:t>
              </a:r>
              <a:endParaRPr lang="en-US" sz="1224" b="1" baseline="-25000" dirty="0">
                <a:solidFill>
                  <a:srgbClr val="505050"/>
                </a:solidFill>
              </a:endParaRPr>
            </a:p>
          </p:txBody>
        </p:sp>
      </p:grpSp>
      <p:graphicFrame>
        <p:nvGraphicFramePr>
          <p:cNvPr id="2" name="Table 1"/>
          <p:cNvGraphicFramePr>
            <a:graphicFrameLocks noGrp="1"/>
          </p:cNvGraphicFramePr>
          <p:nvPr>
            <p:extLst/>
          </p:nvPr>
        </p:nvGraphicFramePr>
        <p:xfrm>
          <a:off x="3347534" y="2583853"/>
          <a:ext cx="2309690" cy="652822"/>
        </p:xfrm>
        <a:graphic>
          <a:graphicData uri="http://schemas.openxmlformats.org/drawingml/2006/table">
            <a:tbl>
              <a:tblPr firstRow="1" bandRow="1">
                <a:tableStyleId>{69CF1AB2-1976-4502-BF36-3FF5EA218861}</a:tableStyleId>
              </a:tblPr>
              <a:tblGrid>
                <a:gridCol w="911705"/>
                <a:gridCol w="1397985"/>
              </a:tblGrid>
              <a:tr h="326411">
                <a:tc>
                  <a:txBody>
                    <a:bodyPr/>
                    <a:lstStyle/>
                    <a:p>
                      <a:r>
                        <a:rPr lang="en-US" sz="1500" b="0" dirty="0" smtClean="0"/>
                        <a:t>10.1.1.2</a:t>
                      </a:r>
                      <a:endParaRPr lang="en-US" sz="1500" b="0" dirty="0"/>
                    </a:p>
                  </a:txBody>
                  <a:tcPr marL="93260" marR="93260" marT="46630" marB="46630">
                    <a:lnL w="19050" cap="flat" cmpd="sng" algn="ctr">
                      <a:solidFill>
                        <a:srgbClr val="FFFFFF"/>
                      </a:solidFill>
                      <a:prstDash val="solid"/>
                      <a:round/>
                      <a:headEnd type="none" w="med" len="med"/>
                      <a:tailEnd type="none" w="med" len="med"/>
                    </a:lnL>
                    <a:lnR w="12700" cap="flat" cmpd="sng" algn="ctr">
                      <a:solidFill>
                        <a:srgbClr val="0072C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c>
                  <a:txBody>
                    <a:bodyPr/>
                    <a:lstStyle/>
                    <a:p>
                      <a:pPr algn="r"/>
                      <a:r>
                        <a:rPr lang="en-US" sz="1500" b="0" dirty="0" smtClean="0"/>
                        <a:t>192.168.1.10</a:t>
                      </a:r>
                      <a:endParaRPr lang="en-US" sz="1500" b="0" dirty="0"/>
                    </a:p>
                  </a:txBody>
                  <a:tcPr marL="93260" marR="93260" marT="46630" marB="46630">
                    <a:lnL w="12700" cap="flat" cmpd="sng" algn="ctr">
                      <a:solidFill>
                        <a:srgbClr val="0072C6"/>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r>
              <a:tr h="326411">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500" dirty="0" smtClean="0"/>
                        <a:t>10.1.1.3</a:t>
                      </a:r>
                    </a:p>
                  </a:txBody>
                  <a:tcPr marL="93260" marR="93260" marT="46630" marB="46630">
                    <a:lnL w="19050" cap="flat" cmpd="sng" algn="ctr">
                      <a:solidFill>
                        <a:srgbClr val="FFFFFF"/>
                      </a:solidFill>
                      <a:prstDash val="solid"/>
                      <a:round/>
                      <a:headEnd type="none" w="med" len="med"/>
                      <a:tailEnd type="none" w="med" len="med"/>
                    </a:lnL>
                    <a:lnR w="12700" cap="flat" cmpd="sng" algn="ctr">
                      <a:solidFill>
                        <a:srgbClr val="0072C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c>
                  <a:txBody>
                    <a:bodyPr/>
                    <a:lstStyle/>
                    <a:p>
                      <a:pPr marL="0" marR="0" indent="0" algn="r" defTabSz="914363" rtl="0" eaLnBrk="1" fontAlgn="auto" latinLnBrk="0" hangingPunct="1">
                        <a:lnSpc>
                          <a:spcPct val="100000"/>
                        </a:lnSpc>
                        <a:spcBef>
                          <a:spcPts val="0"/>
                        </a:spcBef>
                        <a:spcAft>
                          <a:spcPts val="0"/>
                        </a:spcAft>
                        <a:buClrTx/>
                        <a:buSzTx/>
                        <a:buFontTx/>
                        <a:buNone/>
                        <a:tabLst/>
                        <a:defRPr/>
                      </a:pPr>
                      <a:r>
                        <a:rPr lang="en-US" sz="1500" dirty="0" smtClean="0"/>
                        <a:t>192.168.2.12</a:t>
                      </a:r>
                    </a:p>
                  </a:txBody>
                  <a:tcPr marL="93260" marR="93260" marT="46630" marB="46630">
                    <a:lnL w="12700" cap="flat" cmpd="sng" algn="ctr">
                      <a:solidFill>
                        <a:srgbClr val="0072C6"/>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r>
            </a:tbl>
          </a:graphicData>
        </a:graphic>
      </p:graphicFrame>
      <p:sp>
        <p:nvSpPr>
          <p:cNvPr id="3" name="Right Arrow 2"/>
          <p:cNvSpPr/>
          <p:nvPr/>
        </p:nvSpPr>
        <p:spPr bwMode="auto">
          <a:xfrm>
            <a:off x="4254612" y="2637324"/>
            <a:ext cx="223825" cy="197983"/>
          </a:xfrm>
          <a:prstGeom prst="rightArrow">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lnSpc>
                <a:spcPct val="90000"/>
              </a:lnSpc>
              <a:spcBef>
                <a:spcPct val="0"/>
              </a:spcBef>
              <a:spcAft>
                <a:spcPct val="0"/>
              </a:spcAft>
            </a:pPr>
            <a:endParaRPr lang="en-US" sz="2040" spc="-52" dirty="0">
              <a:gradFill>
                <a:gsLst>
                  <a:gs pos="0">
                    <a:srgbClr val="EFEFEF"/>
                  </a:gs>
                  <a:gs pos="100000">
                    <a:srgbClr val="EFEFEF"/>
                  </a:gs>
                </a:gsLst>
                <a:lin ang="5400000" scaled="0"/>
              </a:gradFill>
            </a:endParaRPr>
          </a:p>
        </p:txBody>
      </p:sp>
      <p:sp>
        <p:nvSpPr>
          <p:cNvPr id="128" name="Right Arrow 127"/>
          <p:cNvSpPr/>
          <p:nvPr/>
        </p:nvSpPr>
        <p:spPr bwMode="auto">
          <a:xfrm>
            <a:off x="4254612" y="2948191"/>
            <a:ext cx="223825" cy="197983"/>
          </a:xfrm>
          <a:prstGeom prst="rightArrow">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lnSpc>
                <a:spcPct val="90000"/>
              </a:lnSpc>
              <a:spcBef>
                <a:spcPct val="0"/>
              </a:spcBef>
              <a:spcAft>
                <a:spcPct val="0"/>
              </a:spcAft>
            </a:pPr>
            <a:endParaRPr lang="en-US" sz="2040" spc="-52" dirty="0">
              <a:gradFill>
                <a:gsLst>
                  <a:gs pos="0">
                    <a:srgbClr val="EFEFEF"/>
                  </a:gs>
                  <a:gs pos="100000">
                    <a:srgbClr val="EFEFEF"/>
                  </a:gs>
                </a:gsLst>
                <a:lin ang="5400000" scaled="0"/>
              </a:gradFill>
            </a:endParaRPr>
          </a:p>
        </p:txBody>
      </p:sp>
      <p:sp>
        <p:nvSpPr>
          <p:cNvPr id="129" name="Rectangle 128"/>
          <p:cNvSpPr/>
          <p:nvPr/>
        </p:nvSpPr>
        <p:spPr>
          <a:xfrm>
            <a:off x="3815531" y="3304334"/>
            <a:ext cx="4912848" cy="414351"/>
          </a:xfrm>
          <a:prstGeom prst="rect">
            <a:avLst/>
          </a:prstGeom>
        </p:spPr>
        <p:txBody>
          <a:bodyPr wrap="square" lIns="93256" tIns="46629" rIns="93256" bIns="46629">
            <a:spAutoFit/>
          </a:bodyPr>
          <a:lstStyle/>
          <a:p>
            <a:pPr algn="ctr" defTabSz="932557"/>
            <a:endParaRPr lang="en-US" sz="2040" dirty="0">
              <a:latin typeface="Segoe UI Light"/>
            </a:endParaRPr>
          </a:p>
        </p:txBody>
      </p:sp>
      <p:grpSp>
        <p:nvGrpSpPr>
          <p:cNvPr id="7" name="Group 6"/>
          <p:cNvGrpSpPr/>
          <p:nvPr/>
        </p:nvGrpSpPr>
        <p:grpSpPr>
          <a:xfrm>
            <a:off x="4310821" y="3748657"/>
            <a:ext cx="3982654" cy="606107"/>
            <a:chOff x="4106279" y="3923783"/>
            <a:chExt cx="3904917" cy="594276"/>
          </a:xfrm>
        </p:grpSpPr>
        <p:sp>
          <p:nvSpPr>
            <p:cNvPr id="120" name="TextBox 119"/>
            <p:cNvSpPr txBox="1"/>
            <p:nvPr/>
          </p:nvSpPr>
          <p:spPr>
            <a:xfrm>
              <a:off x="5534956" y="3923783"/>
              <a:ext cx="1042273" cy="280717"/>
            </a:xfrm>
            <a:prstGeom prst="rect">
              <a:avLst/>
            </a:prstGeom>
            <a:noFill/>
          </p:spPr>
          <p:txBody>
            <a:bodyPr wrap="none" rtlCol="0">
              <a:spAutoFit/>
            </a:bodyPr>
            <a:lstStyle/>
            <a:p>
              <a:pPr defTabSz="932557"/>
              <a:r>
                <a:rPr lang="en-US" sz="1224" b="1" dirty="0">
                  <a:solidFill>
                    <a:srgbClr val="505050"/>
                  </a:solidFill>
                </a:rPr>
                <a:t>192.168.n.n</a:t>
              </a:r>
              <a:endParaRPr lang="en-US" sz="1224" b="1" baseline="-25000" dirty="0">
                <a:solidFill>
                  <a:srgbClr val="505050"/>
                </a:solidFill>
              </a:endParaRPr>
            </a:p>
          </p:txBody>
        </p:sp>
        <p:sp>
          <p:nvSpPr>
            <p:cNvPr id="130" name="TextBox 129"/>
            <p:cNvSpPr txBox="1"/>
            <p:nvPr/>
          </p:nvSpPr>
          <p:spPr>
            <a:xfrm>
              <a:off x="4106279" y="4275044"/>
              <a:ext cx="3904917" cy="243015"/>
            </a:xfrm>
            <a:prstGeom prst="rect">
              <a:avLst/>
            </a:prstGeom>
            <a:noFill/>
          </p:spPr>
          <p:txBody>
            <a:bodyPr wrap="square" rtlCol="0">
              <a:spAutoFit/>
            </a:bodyPr>
            <a:lstStyle/>
            <a:p>
              <a:pPr algn="ctr" defTabSz="932557">
                <a:lnSpc>
                  <a:spcPct val="80000"/>
                </a:lnSpc>
              </a:pPr>
              <a:r>
                <a:rPr lang="en-US" sz="1224" b="1" dirty="0">
                  <a:solidFill>
                    <a:srgbClr val="505050"/>
                  </a:solidFill>
                </a:rPr>
                <a:t>PROVIDER ADDRESS SPACE (PA)</a:t>
              </a:r>
            </a:p>
          </p:txBody>
        </p:sp>
      </p:grpSp>
      <p:graphicFrame>
        <p:nvGraphicFramePr>
          <p:cNvPr id="132" name="Table 131"/>
          <p:cNvGraphicFramePr>
            <a:graphicFrameLocks noGrp="1"/>
          </p:cNvGraphicFramePr>
          <p:nvPr>
            <p:extLst/>
          </p:nvPr>
        </p:nvGraphicFramePr>
        <p:xfrm>
          <a:off x="3783647" y="5187436"/>
          <a:ext cx="1165754" cy="326411"/>
        </p:xfrm>
        <a:graphic>
          <a:graphicData uri="http://schemas.openxmlformats.org/drawingml/2006/table">
            <a:tbl>
              <a:tblPr bandRow="1">
                <a:tableStyleId>{D113A9D2-9D6B-4929-AA2D-F23B5EE8CBE7}</a:tableStyleId>
              </a:tblPr>
              <a:tblGrid>
                <a:gridCol w="485730"/>
                <a:gridCol w="680024"/>
              </a:tblGrid>
              <a:tr h="179056">
                <a:tc>
                  <a:txBody>
                    <a:bodyPr/>
                    <a:lstStyle/>
                    <a:p>
                      <a:r>
                        <a:rPr lang="en-US" sz="800" dirty="0" smtClean="0"/>
                        <a:t>10.1.1.2</a:t>
                      </a:r>
                      <a:endParaRPr lang="en-US" sz="800" b="0" dirty="0"/>
                    </a:p>
                  </a:txBody>
                  <a:tcPr marL="46630" marR="0" marT="9326" marB="0">
                    <a:lnL w="6350" cap="flat" cmpd="sng" algn="ctr">
                      <a:solidFill>
                        <a:srgbClr val="00188F"/>
                      </a:solidFill>
                      <a:prstDash val="solid"/>
                      <a:round/>
                      <a:headEnd type="none" w="med" len="med"/>
                      <a:tailEnd type="none" w="med" len="med"/>
                    </a:lnL>
                    <a:lnR w="6350" cap="flat" cmpd="sng" algn="ctr">
                      <a:solidFill>
                        <a:srgbClr val="00188F"/>
                      </a:solidFill>
                      <a:prstDash val="solid"/>
                      <a:round/>
                      <a:headEnd type="none" w="med" len="med"/>
                      <a:tailEnd type="none" w="med" len="med"/>
                    </a:lnR>
                    <a:lnT w="6350" cap="flat" cmpd="sng" algn="ctr">
                      <a:solidFill>
                        <a:srgbClr val="00188F"/>
                      </a:solidFill>
                      <a:prstDash val="solid"/>
                      <a:round/>
                      <a:headEnd type="none" w="med" len="med"/>
                      <a:tailEnd type="none" w="med" len="med"/>
                    </a:lnT>
                    <a:lnB w="6350" cap="flat" cmpd="sng" algn="ctr">
                      <a:solidFill>
                        <a:srgbClr val="00188F"/>
                      </a:solidFill>
                      <a:prstDash val="solid"/>
                      <a:round/>
                      <a:headEnd type="none" w="med" len="med"/>
                      <a:tailEnd type="none" w="med" len="med"/>
                    </a:lnB>
                    <a:solidFill>
                      <a:srgbClr val="0072C6"/>
                    </a:solidFill>
                  </a:tcPr>
                </a:tc>
                <a:tc>
                  <a:txBody>
                    <a:bodyPr/>
                    <a:lstStyle/>
                    <a:p>
                      <a:r>
                        <a:rPr lang="en-US" sz="800" dirty="0" smtClean="0"/>
                        <a:t>192.168.1.10</a:t>
                      </a:r>
                      <a:endParaRPr lang="en-US" sz="800" b="0" dirty="0"/>
                    </a:p>
                  </a:txBody>
                  <a:tcPr marL="46630" marR="0" marT="9326" marB="0">
                    <a:lnL w="6350" cap="flat" cmpd="sng" algn="ctr">
                      <a:solidFill>
                        <a:srgbClr val="00188F"/>
                      </a:solidFill>
                      <a:prstDash val="solid"/>
                      <a:round/>
                      <a:headEnd type="none" w="med" len="med"/>
                      <a:tailEnd type="none" w="med" len="med"/>
                    </a:lnL>
                    <a:lnR w="6350" cap="flat" cmpd="sng" algn="ctr">
                      <a:solidFill>
                        <a:srgbClr val="00188F"/>
                      </a:solidFill>
                      <a:prstDash val="solid"/>
                      <a:round/>
                      <a:headEnd type="none" w="med" len="med"/>
                      <a:tailEnd type="none" w="med" len="med"/>
                    </a:lnR>
                    <a:lnT w="6350" cap="flat" cmpd="sng" algn="ctr">
                      <a:solidFill>
                        <a:srgbClr val="00188F"/>
                      </a:solidFill>
                      <a:prstDash val="solid"/>
                      <a:round/>
                      <a:headEnd type="none" w="med" len="med"/>
                      <a:tailEnd type="none" w="med" len="med"/>
                    </a:lnT>
                    <a:lnB w="6350" cap="flat" cmpd="sng" algn="ctr">
                      <a:solidFill>
                        <a:srgbClr val="00188F"/>
                      </a:solidFill>
                      <a:prstDash val="solid"/>
                      <a:round/>
                      <a:headEnd type="none" w="med" len="med"/>
                      <a:tailEnd type="none" w="med" len="med"/>
                    </a:lnB>
                    <a:solidFill>
                      <a:srgbClr val="0072C6"/>
                    </a:solidFill>
                  </a:tcPr>
                </a:tc>
              </a:tr>
              <a:tr h="147355">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10.1.1.3</a:t>
                      </a:r>
                    </a:p>
                  </a:txBody>
                  <a:tcPr marL="46630" marR="0" marT="9326" marB="0">
                    <a:lnL w="6350" cap="flat" cmpd="sng" algn="ctr">
                      <a:solidFill>
                        <a:srgbClr val="00188F"/>
                      </a:solidFill>
                      <a:prstDash val="solid"/>
                      <a:round/>
                      <a:headEnd type="none" w="med" len="med"/>
                      <a:tailEnd type="none" w="med" len="med"/>
                    </a:lnL>
                    <a:lnR w="6350" cap="flat" cmpd="sng" algn="ctr">
                      <a:solidFill>
                        <a:srgbClr val="00188F"/>
                      </a:solidFill>
                      <a:prstDash val="solid"/>
                      <a:round/>
                      <a:headEnd type="none" w="med" len="med"/>
                      <a:tailEnd type="none" w="med" len="med"/>
                    </a:lnR>
                    <a:lnT w="6350" cap="flat" cmpd="sng" algn="ctr">
                      <a:solidFill>
                        <a:srgbClr val="00188F"/>
                      </a:solidFill>
                      <a:prstDash val="solid"/>
                      <a:round/>
                      <a:headEnd type="none" w="med" len="med"/>
                      <a:tailEnd type="none" w="med" len="med"/>
                    </a:lnT>
                    <a:lnB w="6350" cap="flat" cmpd="sng" algn="ctr">
                      <a:solidFill>
                        <a:srgbClr val="00188F"/>
                      </a:solidFill>
                      <a:prstDash val="solid"/>
                      <a:round/>
                      <a:headEnd type="none" w="med" len="med"/>
                      <a:tailEnd type="none" w="med" len="med"/>
                    </a:lnB>
                    <a:solidFill>
                      <a:srgbClr val="0072C6"/>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192.168.2.12</a:t>
                      </a:r>
                    </a:p>
                  </a:txBody>
                  <a:tcPr marL="46630" marR="0" marT="9326" marB="0">
                    <a:lnL w="6350" cap="flat" cmpd="sng" algn="ctr">
                      <a:solidFill>
                        <a:srgbClr val="00188F"/>
                      </a:solidFill>
                      <a:prstDash val="solid"/>
                      <a:round/>
                      <a:headEnd type="none" w="med" len="med"/>
                      <a:tailEnd type="none" w="med" len="med"/>
                    </a:lnL>
                    <a:lnR w="6350" cap="flat" cmpd="sng" algn="ctr">
                      <a:solidFill>
                        <a:srgbClr val="00188F"/>
                      </a:solidFill>
                      <a:prstDash val="solid"/>
                      <a:round/>
                      <a:headEnd type="none" w="med" len="med"/>
                      <a:tailEnd type="none" w="med" len="med"/>
                    </a:lnR>
                    <a:lnT w="6350" cap="flat" cmpd="sng" algn="ctr">
                      <a:solidFill>
                        <a:srgbClr val="00188F"/>
                      </a:solidFill>
                      <a:prstDash val="solid"/>
                      <a:round/>
                      <a:headEnd type="none" w="med" len="med"/>
                      <a:tailEnd type="none" w="med" len="med"/>
                    </a:lnT>
                    <a:lnB w="6350" cap="flat" cmpd="sng" algn="ctr">
                      <a:solidFill>
                        <a:srgbClr val="00188F"/>
                      </a:solidFill>
                      <a:prstDash val="solid"/>
                      <a:round/>
                      <a:headEnd type="none" w="med" len="med"/>
                      <a:tailEnd type="none" w="med" len="med"/>
                    </a:lnB>
                    <a:solidFill>
                      <a:srgbClr val="0072C6"/>
                    </a:solidFill>
                  </a:tcPr>
                </a:tc>
              </a:tr>
            </a:tbl>
          </a:graphicData>
        </a:graphic>
      </p:graphicFrame>
      <p:grpSp>
        <p:nvGrpSpPr>
          <p:cNvPr id="10" name="Group 9"/>
          <p:cNvGrpSpPr/>
          <p:nvPr/>
        </p:nvGrpSpPr>
        <p:grpSpPr>
          <a:xfrm>
            <a:off x="4178721" y="2155470"/>
            <a:ext cx="4665859" cy="4615632"/>
            <a:chOff x="4031475" y="1929696"/>
            <a:chExt cx="4574787" cy="4525534"/>
          </a:xfrm>
        </p:grpSpPr>
        <p:sp>
          <p:nvSpPr>
            <p:cNvPr id="123" name="TextBox 122"/>
            <p:cNvSpPr txBox="1"/>
            <p:nvPr/>
          </p:nvSpPr>
          <p:spPr>
            <a:xfrm>
              <a:off x="7945504" y="5304019"/>
              <a:ext cx="660758" cy="265009"/>
            </a:xfrm>
            <a:prstGeom prst="rect">
              <a:avLst/>
            </a:prstGeom>
            <a:noFill/>
          </p:spPr>
          <p:txBody>
            <a:bodyPr wrap="none" rtlCol="0">
              <a:spAutoFit/>
            </a:bodyPr>
            <a:lstStyle/>
            <a:p>
              <a:pPr defTabSz="932557"/>
              <a:r>
                <a:rPr lang="en-US" sz="1122" dirty="0">
                  <a:solidFill>
                    <a:srgbClr val="505050"/>
                  </a:solidFill>
                </a:rPr>
                <a:t>10.1.1.2</a:t>
              </a:r>
            </a:p>
          </p:txBody>
        </p:sp>
        <p:sp>
          <p:nvSpPr>
            <p:cNvPr id="122" name="TextBox 121"/>
            <p:cNvSpPr txBox="1"/>
            <p:nvPr/>
          </p:nvSpPr>
          <p:spPr>
            <a:xfrm>
              <a:off x="4180960" y="5303134"/>
              <a:ext cx="660758" cy="265009"/>
            </a:xfrm>
            <a:prstGeom prst="rect">
              <a:avLst/>
            </a:prstGeom>
            <a:noFill/>
          </p:spPr>
          <p:txBody>
            <a:bodyPr wrap="none" rtlCol="0">
              <a:spAutoFit/>
            </a:bodyPr>
            <a:lstStyle/>
            <a:p>
              <a:pPr defTabSz="932557"/>
              <a:r>
                <a:rPr lang="en-US" sz="1122" dirty="0">
                  <a:solidFill>
                    <a:srgbClr val="505050"/>
                  </a:solidFill>
                </a:rPr>
                <a:t>10.1.1.1</a:t>
              </a:r>
            </a:p>
          </p:txBody>
        </p:sp>
        <p:sp>
          <p:nvSpPr>
            <p:cNvPr id="125" name="TextBox 124"/>
            <p:cNvSpPr txBox="1"/>
            <p:nvPr/>
          </p:nvSpPr>
          <p:spPr>
            <a:xfrm>
              <a:off x="4031475" y="1929696"/>
              <a:ext cx="702871" cy="259836"/>
            </a:xfrm>
            <a:prstGeom prst="rect">
              <a:avLst/>
            </a:prstGeom>
            <a:noFill/>
          </p:spPr>
          <p:txBody>
            <a:bodyPr wrap="none" rtlCol="0">
              <a:spAutoFit/>
            </a:bodyPr>
            <a:lstStyle/>
            <a:p>
              <a:pPr defTabSz="932557"/>
              <a:r>
                <a:rPr lang="en-US" sz="1122" b="1" dirty="0" smtClean="0"/>
                <a:t>10.1.1.2</a:t>
              </a:r>
              <a:endParaRPr lang="en-US" sz="1122" b="1" dirty="0"/>
            </a:p>
          </p:txBody>
        </p:sp>
        <p:sp>
          <p:nvSpPr>
            <p:cNvPr id="126" name="TextBox 125"/>
            <p:cNvSpPr txBox="1"/>
            <p:nvPr/>
          </p:nvSpPr>
          <p:spPr>
            <a:xfrm>
              <a:off x="4721450" y="1929696"/>
              <a:ext cx="702871" cy="259836"/>
            </a:xfrm>
            <a:prstGeom prst="rect">
              <a:avLst/>
            </a:prstGeom>
            <a:noFill/>
          </p:spPr>
          <p:txBody>
            <a:bodyPr wrap="none" rtlCol="0">
              <a:spAutoFit/>
            </a:bodyPr>
            <a:lstStyle/>
            <a:p>
              <a:pPr defTabSz="932557"/>
              <a:r>
                <a:rPr lang="en-US" sz="1122" b="1" dirty="0" smtClean="0"/>
                <a:t>10.1.1.3</a:t>
              </a:r>
              <a:endParaRPr lang="en-US" sz="1122" b="1" dirty="0"/>
            </a:p>
          </p:txBody>
        </p:sp>
        <p:sp>
          <p:nvSpPr>
            <p:cNvPr id="131" name="TextBox 130"/>
            <p:cNvSpPr txBox="1"/>
            <p:nvPr/>
          </p:nvSpPr>
          <p:spPr>
            <a:xfrm>
              <a:off x="4103616" y="6190221"/>
              <a:ext cx="4172732" cy="265009"/>
            </a:xfrm>
            <a:prstGeom prst="rect">
              <a:avLst/>
            </a:prstGeom>
            <a:noFill/>
          </p:spPr>
          <p:txBody>
            <a:bodyPr wrap="square" rtlCol="0">
              <a:spAutoFit/>
            </a:bodyPr>
            <a:lstStyle/>
            <a:p>
              <a:pPr algn="ctr" defTabSz="932557"/>
              <a:r>
                <a:rPr lang="en-US" sz="1122" b="1" dirty="0">
                  <a:solidFill>
                    <a:srgbClr val="505050"/>
                  </a:solidFill>
                </a:rPr>
                <a:t>CUSTOMER ADDRESS SPACE</a:t>
              </a:r>
            </a:p>
          </p:txBody>
        </p:sp>
      </p:grpSp>
      <p:graphicFrame>
        <p:nvGraphicFramePr>
          <p:cNvPr id="136" name="Table 135"/>
          <p:cNvGraphicFramePr>
            <a:graphicFrameLocks noGrp="1"/>
          </p:cNvGraphicFramePr>
          <p:nvPr>
            <p:extLst/>
          </p:nvPr>
        </p:nvGraphicFramePr>
        <p:xfrm>
          <a:off x="6880991" y="2583853"/>
          <a:ext cx="2331372" cy="652822"/>
        </p:xfrm>
        <a:graphic>
          <a:graphicData uri="http://schemas.openxmlformats.org/drawingml/2006/table">
            <a:tbl>
              <a:tblPr bandRow="1">
                <a:tableStyleId>{C4B1156A-380E-4F78-BDF5-A606A8083BF9}</a:tableStyleId>
              </a:tblPr>
              <a:tblGrid>
                <a:gridCol w="878670"/>
                <a:gridCol w="1452702"/>
              </a:tblGrid>
              <a:tr h="326411">
                <a:tc>
                  <a:txBody>
                    <a:bodyPr/>
                    <a:lstStyle/>
                    <a:p>
                      <a:r>
                        <a:rPr lang="en-US" sz="1500" dirty="0" smtClean="0"/>
                        <a:t>10.1.1.2</a:t>
                      </a:r>
                      <a:endParaRPr lang="en-US" sz="1500" b="0" dirty="0"/>
                    </a:p>
                  </a:txBody>
                  <a:tcPr marL="93260" marR="93260" marT="46630" marB="46630">
                    <a:lnL w="19050" cap="flat" cmpd="sng" algn="ctr">
                      <a:solidFill>
                        <a:srgbClr val="FFFFFF"/>
                      </a:solidFill>
                      <a:prstDash val="solid"/>
                      <a:round/>
                      <a:headEnd type="none" w="med" len="med"/>
                      <a:tailEnd type="none" w="med" len="med"/>
                    </a:lnL>
                    <a:lnR w="12700" cap="flat" cmpd="sng" algn="ctr">
                      <a:solidFill>
                        <a:srgbClr val="79C21A"/>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c>
                  <a:txBody>
                    <a:bodyPr/>
                    <a:lstStyle/>
                    <a:p>
                      <a:pPr algn="r"/>
                      <a:r>
                        <a:rPr lang="en-US" sz="1500" dirty="0" smtClean="0"/>
                        <a:t>192.168.1.10</a:t>
                      </a:r>
                      <a:endParaRPr lang="en-US" sz="1500" b="0" dirty="0"/>
                    </a:p>
                  </a:txBody>
                  <a:tcPr marL="93260" marR="93260" marT="46630" marB="46630">
                    <a:lnL w="12700" cap="flat" cmpd="sng" algn="ctr">
                      <a:solidFill>
                        <a:srgbClr val="79C21A"/>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r>
              <a:tr h="326411">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500" dirty="0" smtClean="0"/>
                        <a:t>10.1.1.3</a:t>
                      </a:r>
                    </a:p>
                  </a:txBody>
                  <a:tcPr marL="93260" marR="93260" marT="46630" marB="46630">
                    <a:lnL w="19050" cap="flat" cmpd="sng" algn="ctr">
                      <a:solidFill>
                        <a:srgbClr val="FFFFFF"/>
                      </a:solidFill>
                      <a:prstDash val="solid"/>
                      <a:round/>
                      <a:headEnd type="none" w="med" len="med"/>
                      <a:tailEnd type="none" w="med" len="med"/>
                    </a:lnL>
                    <a:lnR w="12700" cap="flat" cmpd="sng" algn="ctr">
                      <a:solidFill>
                        <a:srgbClr val="79C21A"/>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c>
                  <a:txBody>
                    <a:bodyPr/>
                    <a:lstStyle/>
                    <a:p>
                      <a:pPr marL="0" marR="0" indent="0" algn="r" defTabSz="914363" rtl="0" eaLnBrk="1" fontAlgn="auto" latinLnBrk="0" hangingPunct="1">
                        <a:lnSpc>
                          <a:spcPct val="100000"/>
                        </a:lnSpc>
                        <a:spcBef>
                          <a:spcPts val="0"/>
                        </a:spcBef>
                        <a:spcAft>
                          <a:spcPts val="0"/>
                        </a:spcAft>
                        <a:buClrTx/>
                        <a:buSzTx/>
                        <a:buFontTx/>
                        <a:buNone/>
                        <a:tabLst/>
                        <a:defRPr/>
                      </a:pPr>
                      <a:r>
                        <a:rPr lang="en-US" sz="1500" dirty="0" smtClean="0"/>
                        <a:t>192.168.2.12</a:t>
                      </a:r>
                    </a:p>
                  </a:txBody>
                  <a:tcPr marL="93260" marR="93260" marT="46630" marB="46630">
                    <a:lnL w="12700" cap="flat" cmpd="sng" algn="ctr">
                      <a:solidFill>
                        <a:srgbClr val="79C21A"/>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r>
            </a:tbl>
          </a:graphicData>
        </a:graphic>
      </p:graphicFrame>
      <p:sp>
        <p:nvSpPr>
          <p:cNvPr id="137" name="Right Arrow 136"/>
          <p:cNvSpPr/>
          <p:nvPr/>
        </p:nvSpPr>
        <p:spPr bwMode="auto">
          <a:xfrm>
            <a:off x="7742433" y="2637324"/>
            <a:ext cx="223825" cy="197983"/>
          </a:xfrm>
          <a:prstGeom prst="rightArrow">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lnSpc>
                <a:spcPct val="90000"/>
              </a:lnSpc>
              <a:spcBef>
                <a:spcPct val="0"/>
              </a:spcBef>
              <a:spcAft>
                <a:spcPct val="0"/>
              </a:spcAft>
            </a:pPr>
            <a:endParaRPr lang="en-US" sz="2040" spc="-52" dirty="0">
              <a:gradFill>
                <a:gsLst>
                  <a:gs pos="0">
                    <a:srgbClr val="EFEFEF"/>
                  </a:gs>
                  <a:gs pos="100000">
                    <a:srgbClr val="EFEFEF"/>
                  </a:gs>
                </a:gsLst>
                <a:lin ang="5400000" scaled="0"/>
              </a:gradFill>
            </a:endParaRPr>
          </a:p>
        </p:txBody>
      </p:sp>
      <p:sp>
        <p:nvSpPr>
          <p:cNvPr id="138" name="Right Arrow 137"/>
          <p:cNvSpPr/>
          <p:nvPr/>
        </p:nvSpPr>
        <p:spPr bwMode="auto">
          <a:xfrm>
            <a:off x="7742433" y="2948191"/>
            <a:ext cx="223825" cy="197983"/>
          </a:xfrm>
          <a:prstGeom prst="rightArrow">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lnSpc>
                <a:spcPct val="90000"/>
              </a:lnSpc>
              <a:spcBef>
                <a:spcPct val="0"/>
              </a:spcBef>
              <a:spcAft>
                <a:spcPct val="0"/>
              </a:spcAft>
            </a:pPr>
            <a:endParaRPr lang="en-US" sz="2040" spc="-52" dirty="0">
              <a:gradFill>
                <a:gsLst>
                  <a:gs pos="0">
                    <a:srgbClr val="EFEFEF"/>
                  </a:gs>
                  <a:gs pos="100000">
                    <a:srgbClr val="EFEFEF"/>
                  </a:gs>
                </a:gsLst>
                <a:lin ang="5400000" scaled="0"/>
              </a:gradFill>
            </a:endParaRPr>
          </a:p>
        </p:txBody>
      </p:sp>
      <p:graphicFrame>
        <p:nvGraphicFramePr>
          <p:cNvPr id="139" name="Table 138"/>
          <p:cNvGraphicFramePr>
            <a:graphicFrameLocks noGrp="1"/>
          </p:cNvGraphicFramePr>
          <p:nvPr>
            <p:extLst/>
          </p:nvPr>
        </p:nvGraphicFramePr>
        <p:xfrm>
          <a:off x="4989156" y="5187436"/>
          <a:ext cx="1165754" cy="326412"/>
        </p:xfrm>
        <a:graphic>
          <a:graphicData uri="http://schemas.openxmlformats.org/drawingml/2006/table">
            <a:tbl>
              <a:tblPr bandRow="1">
                <a:tableStyleId>{306799F8-075E-4A3A-A7F6-7FBC6576F1A4}</a:tableStyleId>
              </a:tblPr>
              <a:tblGrid>
                <a:gridCol w="485730"/>
                <a:gridCol w="680024"/>
              </a:tblGrid>
              <a:tr h="181340">
                <a:tc>
                  <a:txBody>
                    <a:bodyPr/>
                    <a:lstStyle/>
                    <a:p>
                      <a:r>
                        <a:rPr lang="en-US" sz="800" dirty="0" smtClean="0"/>
                        <a:t>10.1.1.2</a:t>
                      </a:r>
                      <a:endParaRPr lang="en-US" sz="800" b="0" dirty="0"/>
                    </a:p>
                  </a:txBody>
                  <a:tcPr marL="46630" marR="4663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c>
                  <a:txBody>
                    <a:bodyPr/>
                    <a:lstStyle/>
                    <a:p>
                      <a:r>
                        <a:rPr lang="en-US" sz="800" dirty="0" smtClean="0"/>
                        <a:t>192.168.1.10</a:t>
                      </a:r>
                      <a:endParaRPr lang="en-US" sz="800" b="0" dirty="0"/>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r>
              <a:tr h="145072">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10.1.1.3</a:t>
                      </a:r>
                    </a:p>
                  </a:txBody>
                  <a:tcPr marL="46630" marR="4663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192.168.2.12</a:t>
                      </a:r>
                    </a:p>
                  </a:txBody>
                  <a:tcPr marL="46630" marR="4663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r>
            </a:tbl>
          </a:graphicData>
        </a:graphic>
      </p:graphicFrame>
      <p:graphicFrame>
        <p:nvGraphicFramePr>
          <p:cNvPr id="140" name="Table 139"/>
          <p:cNvGraphicFramePr>
            <a:graphicFrameLocks noGrp="1"/>
          </p:cNvGraphicFramePr>
          <p:nvPr>
            <p:extLst/>
          </p:nvPr>
        </p:nvGraphicFramePr>
        <p:xfrm>
          <a:off x="7610289" y="5187436"/>
          <a:ext cx="1165754" cy="326411"/>
        </p:xfrm>
        <a:graphic>
          <a:graphicData uri="http://schemas.openxmlformats.org/drawingml/2006/table">
            <a:tbl>
              <a:tblPr bandRow="1">
                <a:tableStyleId>{D113A9D2-9D6B-4929-AA2D-F23B5EE8CBE7}</a:tableStyleId>
              </a:tblPr>
              <a:tblGrid>
                <a:gridCol w="485730"/>
                <a:gridCol w="680024"/>
              </a:tblGrid>
              <a:tr h="181790">
                <a:tc>
                  <a:txBody>
                    <a:bodyPr/>
                    <a:lstStyle/>
                    <a:p>
                      <a:r>
                        <a:rPr lang="en-US" sz="800" dirty="0" smtClean="0"/>
                        <a:t>10.1.1.2</a:t>
                      </a:r>
                      <a:endParaRPr lang="en-US" sz="800" b="0" dirty="0"/>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72C6"/>
                    </a:solidFill>
                  </a:tcPr>
                </a:tc>
                <a:tc>
                  <a:txBody>
                    <a:bodyPr/>
                    <a:lstStyle/>
                    <a:p>
                      <a:r>
                        <a:rPr lang="en-US" sz="800" kern="1200" dirty="0" smtClean="0">
                          <a:solidFill>
                            <a:schemeClr val="lt1"/>
                          </a:solidFill>
                          <a:latin typeface="+mn-lt"/>
                          <a:ea typeface="+mn-ea"/>
                          <a:cs typeface="+mn-cs"/>
                        </a:rPr>
                        <a:t>192.168.1.10</a:t>
                      </a:r>
                      <a:endParaRPr lang="en-US" sz="800" kern="1200" dirty="0">
                        <a:solidFill>
                          <a:schemeClr val="lt1"/>
                        </a:solidFill>
                        <a:latin typeface="+mn-lt"/>
                        <a:ea typeface="+mn-ea"/>
                        <a:cs typeface="+mn-cs"/>
                      </a:endParaRPr>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72C6"/>
                    </a:solidFill>
                  </a:tcPr>
                </a:tc>
              </a:tr>
              <a:tr h="144621">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10.1.1.3</a:t>
                      </a:r>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72C6"/>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192.168.2.12</a:t>
                      </a:r>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72C6"/>
                    </a:solidFill>
                  </a:tcPr>
                </a:tc>
              </a:tr>
            </a:tbl>
          </a:graphicData>
        </a:graphic>
      </p:graphicFrame>
      <p:graphicFrame>
        <p:nvGraphicFramePr>
          <p:cNvPr id="141" name="Table 140"/>
          <p:cNvGraphicFramePr>
            <a:graphicFrameLocks noGrp="1"/>
          </p:cNvGraphicFramePr>
          <p:nvPr>
            <p:extLst/>
          </p:nvPr>
        </p:nvGraphicFramePr>
        <p:xfrm>
          <a:off x="6404340" y="5187436"/>
          <a:ext cx="1165754" cy="326411"/>
        </p:xfrm>
        <a:graphic>
          <a:graphicData uri="http://schemas.openxmlformats.org/drawingml/2006/table">
            <a:tbl>
              <a:tblPr bandRow="1">
                <a:tableStyleId>{306799F8-075E-4A3A-A7F6-7FBC6576F1A4}</a:tableStyleId>
              </a:tblPr>
              <a:tblGrid>
                <a:gridCol w="485730"/>
                <a:gridCol w="680024"/>
              </a:tblGrid>
              <a:tr h="181790">
                <a:tc>
                  <a:txBody>
                    <a:bodyPr/>
                    <a:lstStyle/>
                    <a:p>
                      <a:r>
                        <a:rPr lang="en-US" sz="800" dirty="0" smtClean="0"/>
                        <a:t>10.1.1.2</a:t>
                      </a:r>
                      <a:endParaRPr lang="en-US" sz="800" b="0" dirty="0"/>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c>
                  <a:txBody>
                    <a:bodyPr/>
                    <a:lstStyle/>
                    <a:p>
                      <a:r>
                        <a:rPr lang="en-US" sz="800" dirty="0" smtClean="0"/>
                        <a:t>192.168.1.10</a:t>
                      </a:r>
                      <a:endParaRPr lang="en-US" sz="800" b="0" dirty="0"/>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r>
              <a:tr h="144621">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10.1.1.3</a:t>
                      </a:r>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192.168.2.12</a:t>
                      </a:r>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r>
            </a:tbl>
          </a:graphicData>
        </a:graphic>
      </p:graphicFrame>
      <p:grpSp>
        <p:nvGrpSpPr>
          <p:cNvPr id="11" name="Group 10"/>
          <p:cNvGrpSpPr/>
          <p:nvPr/>
        </p:nvGrpSpPr>
        <p:grpSpPr>
          <a:xfrm>
            <a:off x="5543794" y="2137855"/>
            <a:ext cx="3607693" cy="3729411"/>
            <a:chOff x="5369911" y="1912416"/>
            <a:chExt cx="3537274" cy="3656613"/>
          </a:xfrm>
        </p:grpSpPr>
        <p:sp>
          <p:nvSpPr>
            <p:cNvPr id="134" name="TextBox 133"/>
            <p:cNvSpPr txBox="1"/>
            <p:nvPr/>
          </p:nvSpPr>
          <p:spPr>
            <a:xfrm>
              <a:off x="5369911" y="5303135"/>
              <a:ext cx="660758" cy="265009"/>
            </a:xfrm>
            <a:prstGeom prst="rect">
              <a:avLst/>
            </a:prstGeom>
            <a:noFill/>
          </p:spPr>
          <p:txBody>
            <a:bodyPr wrap="none" rtlCol="0">
              <a:spAutoFit/>
            </a:bodyPr>
            <a:lstStyle/>
            <a:p>
              <a:pPr defTabSz="932557"/>
              <a:r>
                <a:rPr lang="en-US" sz="1122" dirty="0">
                  <a:solidFill>
                    <a:srgbClr val="505050"/>
                  </a:solidFill>
                </a:rPr>
                <a:t>10.1.1.1</a:t>
              </a:r>
            </a:p>
          </p:txBody>
        </p:sp>
        <p:sp>
          <p:nvSpPr>
            <p:cNvPr id="135" name="TextBox 134"/>
            <p:cNvSpPr txBox="1"/>
            <p:nvPr/>
          </p:nvSpPr>
          <p:spPr>
            <a:xfrm>
              <a:off x="6751569" y="5304020"/>
              <a:ext cx="660758" cy="265009"/>
            </a:xfrm>
            <a:prstGeom prst="rect">
              <a:avLst/>
            </a:prstGeom>
            <a:noFill/>
          </p:spPr>
          <p:txBody>
            <a:bodyPr wrap="none" rtlCol="0">
              <a:spAutoFit/>
            </a:bodyPr>
            <a:lstStyle/>
            <a:p>
              <a:pPr defTabSz="932557"/>
              <a:r>
                <a:rPr lang="en-US" sz="1122" dirty="0">
                  <a:solidFill>
                    <a:srgbClr val="505050"/>
                  </a:solidFill>
                </a:rPr>
                <a:t>10.1.1.2</a:t>
              </a:r>
            </a:p>
          </p:txBody>
        </p:sp>
        <p:sp>
          <p:nvSpPr>
            <p:cNvPr id="142" name="TextBox 141"/>
            <p:cNvSpPr txBox="1"/>
            <p:nvPr/>
          </p:nvSpPr>
          <p:spPr>
            <a:xfrm>
              <a:off x="7505705" y="1912416"/>
              <a:ext cx="702870" cy="259836"/>
            </a:xfrm>
            <a:prstGeom prst="rect">
              <a:avLst/>
            </a:prstGeom>
            <a:noFill/>
          </p:spPr>
          <p:txBody>
            <a:bodyPr wrap="none" rtlCol="0">
              <a:spAutoFit/>
            </a:bodyPr>
            <a:lstStyle/>
            <a:p>
              <a:pPr defTabSz="932557"/>
              <a:r>
                <a:rPr lang="en-US" sz="1122" b="1" dirty="0" smtClean="0"/>
                <a:t>10.1.1.2</a:t>
              </a:r>
              <a:endParaRPr lang="en-US" sz="1122" b="1" dirty="0"/>
            </a:p>
          </p:txBody>
        </p:sp>
        <p:sp>
          <p:nvSpPr>
            <p:cNvPr id="143" name="TextBox 142"/>
            <p:cNvSpPr txBox="1"/>
            <p:nvPr/>
          </p:nvSpPr>
          <p:spPr>
            <a:xfrm>
              <a:off x="8204315" y="1912418"/>
              <a:ext cx="702870" cy="259836"/>
            </a:xfrm>
            <a:prstGeom prst="rect">
              <a:avLst/>
            </a:prstGeom>
            <a:noFill/>
          </p:spPr>
          <p:txBody>
            <a:bodyPr wrap="none" rtlCol="0">
              <a:spAutoFit/>
            </a:bodyPr>
            <a:lstStyle/>
            <a:p>
              <a:pPr defTabSz="932557"/>
              <a:r>
                <a:rPr lang="en-US" sz="1122" b="1" dirty="0" smtClean="0"/>
                <a:t>10.1.1.3</a:t>
              </a:r>
              <a:endParaRPr lang="en-US" sz="1122" b="1" dirty="0"/>
            </a:p>
          </p:txBody>
        </p:sp>
      </p:grpSp>
      <p:sp>
        <p:nvSpPr>
          <p:cNvPr id="4" name="Title 3"/>
          <p:cNvSpPr>
            <a:spLocks noGrp="1"/>
          </p:cNvSpPr>
          <p:nvPr>
            <p:ph type="title"/>
          </p:nvPr>
        </p:nvSpPr>
        <p:spPr>
          <a:xfrm>
            <a:off x="502501" y="67934"/>
            <a:ext cx="11914480" cy="772204"/>
          </a:xfrm>
        </p:spPr>
        <p:txBody>
          <a:bodyPr/>
          <a:lstStyle/>
          <a:p>
            <a:r>
              <a:rPr lang="en-US" sz="4400" dirty="0"/>
              <a:t>Hyper-V Network </a:t>
            </a:r>
            <a:r>
              <a:rPr lang="en-US" sz="4400" dirty="0" smtClean="0"/>
              <a:t>Virtualization: </a:t>
            </a:r>
            <a:r>
              <a:rPr lang="en-US" sz="4400" dirty="0"/>
              <a:t>What’s really </a:t>
            </a:r>
            <a:r>
              <a:rPr lang="en-US" sz="4400" dirty="0" smtClean="0"/>
              <a:t>happening?</a:t>
            </a:r>
            <a:endParaRPr lang="en-US" sz="4400" dirty="0"/>
          </a:p>
        </p:txBody>
      </p:sp>
      <p:sp>
        <p:nvSpPr>
          <p:cNvPr id="57" name="Rectangle 56"/>
          <p:cNvSpPr/>
          <p:nvPr/>
        </p:nvSpPr>
        <p:spPr bwMode="auto">
          <a:xfrm>
            <a:off x="3013828" y="3747348"/>
            <a:ext cx="618340" cy="618340"/>
          </a:xfrm>
          <a:prstGeom prst="rect">
            <a:avLst/>
          </a:prstGeom>
          <a:solidFill>
            <a:schemeClr val="tx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b" anchorCtr="0" compatLnSpc="1">
            <a:prstTxWarp prst="textNoShape">
              <a:avLst/>
            </a:prstTxWarp>
          </a:bodyPr>
          <a:lstStyle/>
          <a:p>
            <a:pPr algn="ctr" defTabSz="932251" fontAlgn="base">
              <a:lnSpc>
                <a:spcPct val="90000"/>
              </a:lnSpc>
              <a:spcBef>
                <a:spcPct val="0"/>
              </a:spcBef>
              <a:spcAft>
                <a:spcPct val="0"/>
              </a:spcAft>
            </a:pPr>
            <a:endParaRPr lang="en-US" sz="1530" spc="-52" dirty="0">
              <a:solidFill>
                <a:srgbClr val="3C3C3C"/>
              </a:solidFill>
            </a:endParaRPr>
          </a:p>
        </p:txBody>
      </p:sp>
      <p:grpSp>
        <p:nvGrpSpPr>
          <p:cNvPr id="91" name="Group 90"/>
          <p:cNvGrpSpPr/>
          <p:nvPr/>
        </p:nvGrpSpPr>
        <p:grpSpPr>
          <a:xfrm>
            <a:off x="3060497" y="3791602"/>
            <a:ext cx="525214" cy="531527"/>
            <a:chOff x="5208968" y="1791678"/>
            <a:chExt cx="729787" cy="738555"/>
          </a:xfrm>
          <a:solidFill>
            <a:srgbClr val="0072C6"/>
          </a:solidFill>
        </p:grpSpPr>
        <p:sp>
          <p:nvSpPr>
            <p:cNvPr id="92" name="Rectangle 91"/>
            <p:cNvSpPr/>
            <p:nvPr/>
          </p:nvSpPr>
          <p:spPr bwMode="auto">
            <a:xfrm>
              <a:off x="5604646" y="1791678"/>
              <a:ext cx="334109"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836" dirty="0"/>
            </a:p>
          </p:txBody>
        </p:sp>
        <p:sp>
          <p:nvSpPr>
            <p:cNvPr id="93" name="Rectangle 92"/>
            <p:cNvSpPr/>
            <p:nvPr/>
          </p:nvSpPr>
          <p:spPr bwMode="auto">
            <a:xfrm>
              <a:off x="5604642" y="2196124"/>
              <a:ext cx="334109"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836" dirty="0"/>
            </a:p>
          </p:txBody>
        </p:sp>
        <p:sp>
          <p:nvSpPr>
            <p:cNvPr id="94" name="Rectangle 93"/>
            <p:cNvSpPr/>
            <p:nvPr/>
          </p:nvSpPr>
          <p:spPr bwMode="auto">
            <a:xfrm>
              <a:off x="5208972" y="1791678"/>
              <a:ext cx="334109"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836" dirty="0"/>
            </a:p>
          </p:txBody>
        </p:sp>
        <p:sp>
          <p:nvSpPr>
            <p:cNvPr id="95" name="Rectangle 94"/>
            <p:cNvSpPr/>
            <p:nvPr/>
          </p:nvSpPr>
          <p:spPr bwMode="auto">
            <a:xfrm>
              <a:off x="5208968" y="2196124"/>
              <a:ext cx="334109"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836" dirty="0"/>
            </a:p>
          </p:txBody>
        </p:sp>
        <p:pic>
          <p:nvPicPr>
            <p:cNvPr id="96"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5625056" y="1837399"/>
              <a:ext cx="276436" cy="276436"/>
            </a:xfrm>
            <a:prstGeom prst="rect">
              <a:avLst/>
            </a:prstGeom>
            <a:grpFill/>
          </p:spPr>
        </p:pic>
        <p:pic>
          <p:nvPicPr>
            <p:cNvPr id="97"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5625059" y="2215469"/>
              <a:ext cx="276436" cy="276436"/>
            </a:xfrm>
            <a:prstGeom prst="rect">
              <a:avLst/>
            </a:prstGeom>
            <a:grpFill/>
          </p:spPr>
        </p:pic>
        <p:pic>
          <p:nvPicPr>
            <p:cNvPr id="98"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5238180" y="1837398"/>
              <a:ext cx="276436" cy="276436"/>
            </a:xfrm>
            <a:prstGeom prst="rect">
              <a:avLst/>
            </a:prstGeom>
            <a:grpFill/>
          </p:spPr>
        </p:pic>
        <p:pic>
          <p:nvPicPr>
            <p:cNvPr id="99"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5238173" y="2215469"/>
              <a:ext cx="276436" cy="276436"/>
            </a:xfrm>
            <a:prstGeom prst="rect">
              <a:avLst/>
            </a:prstGeom>
            <a:grpFill/>
          </p:spPr>
        </p:pic>
      </p:grpSp>
    </p:spTree>
    <p:extLst>
      <p:ext uri="{BB962C8B-B14F-4D97-AF65-F5344CB8AC3E}">
        <p14:creationId xmlns:p14="http://schemas.microsoft.com/office/powerpoint/2010/main" val="2280072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wipe(left)">
                                      <p:cBhvr>
                                        <p:cTn id="28" dur="500"/>
                                        <p:tgtEl>
                                          <p:spTgt spid="1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2"/>
                                        </p:tgtEl>
                                        <p:attrNameLst>
                                          <p:attrName>style.visibility</p:attrName>
                                        </p:attrNameLst>
                                      </p:cBhvr>
                                      <p:to>
                                        <p:strVal val="visible"/>
                                      </p:to>
                                    </p:set>
                                    <p:animEffect transition="in" filter="wipe(left)">
                                      <p:cBhvr>
                                        <p:cTn id="33" dur="500"/>
                                        <p:tgtEl>
                                          <p:spTgt spid="132"/>
                                        </p:tgtEl>
                                      </p:cBhvr>
                                    </p:animEffect>
                                  </p:childTnLst>
                                </p:cTn>
                              </p:par>
                              <p:par>
                                <p:cTn id="34" presetID="22" presetClass="entr" presetSubtype="8" fill="hold" nodeType="withEffect">
                                  <p:stCondLst>
                                    <p:cond delay="0"/>
                                  </p:stCondLst>
                                  <p:childTnLst>
                                    <p:set>
                                      <p:cBhvr>
                                        <p:cTn id="35" dur="1" fill="hold">
                                          <p:stCondLst>
                                            <p:cond delay="0"/>
                                          </p:stCondLst>
                                        </p:cTn>
                                        <p:tgtEl>
                                          <p:spTgt spid="140"/>
                                        </p:tgtEl>
                                        <p:attrNameLst>
                                          <p:attrName>style.visibility</p:attrName>
                                        </p:attrNameLst>
                                      </p:cBhvr>
                                      <p:to>
                                        <p:strVal val="visible"/>
                                      </p:to>
                                    </p:set>
                                    <p:animEffect transition="in" filter="wipe(left)">
                                      <p:cBhvr>
                                        <p:cTn id="36" dur="500"/>
                                        <p:tgtEl>
                                          <p:spTgt spid="140"/>
                                        </p:tgtEl>
                                      </p:cBhvr>
                                    </p:animEffect>
                                  </p:childTnLst>
                                </p:cTn>
                              </p:par>
                              <p:par>
                                <p:cTn id="37" presetID="10" presetClass="entr" presetSubtype="0"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10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136"/>
                                        </p:tgtEl>
                                        <p:attrNameLst>
                                          <p:attrName>style.visibility</p:attrName>
                                        </p:attrNameLst>
                                      </p:cBhvr>
                                      <p:to>
                                        <p:strVal val="visible"/>
                                      </p:to>
                                    </p:set>
                                    <p:animEffect transition="in" filter="wipe(left)">
                                      <p:cBhvr>
                                        <p:cTn id="46" dur="500"/>
                                        <p:tgtEl>
                                          <p:spTgt spid="13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7"/>
                                        </p:tgtEl>
                                        <p:attrNameLst>
                                          <p:attrName>style.visibility</p:attrName>
                                        </p:attrNameLst>
                                      </p:cBhvr>
                                      <p:to>
                                        <p:strVal val="visible"/>
                                      </p:to>
                                    </p:set>
                                    <p:animEffect transition="in" filter="wipe(left)">
                                      <p:cBhvr>
                                        <p:cTn id="49" dur="500"/>
                                        <p:tgtEl>
                                          <p:spTgt spid="13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38"/>
                                        </p:tgtEl>
                                        <p:attrNameLst>
                                          <p:attrName>style.visibility</p:attrName>
                                        </p:attrNameLst>
                                      </p:cBhvr>
                                      <p:to>
                                        <p:strVal val="visible"/>
                                      </p:to>
                                    </p:set>
                                    <p:animEffect transition="in" filter="wipe(left)">
                                      <p:cBhvr>
                                        <p:cTn id="52" dur="500"/>
                                        <p:tgtEl>
                                          <p:spTgt spid="138"/>
                                        </p:tgtEl>
                                      </p:cBhvr>
                                    </p:animEffect>
                                  </p:childTnLst>
                                </p:cTn>
                              </p:par>
                              <p:par>
                                <p:cTn id="53" presetID="22" presetClass="entr" presetSubtype="8" fill="hold" nodeType="withEffect">
                                  <p:stCondLst>
                                    <p:cond delay="0"/>
                                  </p:stCondLst>
                                  <p:childTnLst>
                                    <p:set>
                                      <p:cBhvr>
                                        <p:cTn id="54" dur="1" fill="hold">
                                          <p:stCondLst>
                                            <p:cond delay="0"/>
                                          </p:stCondLst>
                                        </p:cTn>
                                        <p:tgtEl>
                                          <p:spTgt spid="139"/>
                                        </p:tgtEl>
                                        <p:attrNameLst>
                                          <p:attrName>style.visibility</p:attrName>
                                        </p:attrNameLst>
                                      </p:cBhvr>
                                      <p:to>
                                        <p:strVal val="visible"/>
                                      </p:to>
                                    </p:set>
                                    <p:animEffect transition="in" filter="wipe(left)">
                                      <p:cBhvr>
                                        <p:cTn id="55" dur="500"/>
                                        <p:tgtEl>
                                          <p:spTgt spid="139"/>
                                        </p:tgtEl>
                                      </p:cBhvr>
                                    </p:animEffect>
                                  </p:childTnLst>
                                </p:cTn>
                              </p:par>
                              <p:par>
                                <p:cTn id="56" presetID="22" presetClass="entr" presetSubtype="8" fill="hold" nodeType="withEffect">
                                  <p:stCondLst>
                                    <p:cond delay="0"/>
                                  </p:stCondLst>
                                  <p:childTnLst>
                                    <p:set>
                                      <p:cBhvr>
                                        <p:cTn id="57" dur="1" fill="hold">
                                          <p:stCondLst>
                                            <p:cond delay="0"/>
                                          </p:stCondLst>
                                        </p:cTn>
                                        <p:tgtEl>
                                          <p:spTgt spid="141"/>
                                        </p:tgtEl>
                                        <p:attrNameLst>
                                          <p:attrName>style.visibility</p:attrName>
                                        </p:attrNameLst>
                                      </p:cBhvr>
                                      <p:to>
                                        <p:strVal val="visible"/>
                                      </p:to>
                                    </p:set>
                                    <p:animEffect transition="in" filter="wipe(left)">
                                      <p:cBhvr>
                                        <p:cTn id="58" dur="500"/>
                                        <p:tgtEl>
                                          <p:spTgt spid="141"/>
                                        </p:tgtEl>
                                      </p:cBhvr>
                                    </p:animEffect>
                                  </p:childTnLst>
                                </p:cTn>
                              </p:par>
                              <p:par>
                                <p:cTn id="59" presetID="22" presetClass="entr" presetSubtype="1" fill="hold"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wipe(up)">
                                      <p:cBhvr>
                                        <p:cTn id="61" dur="500"/>
                                        <p:tgtEl>
                                          <p:spTgt spid="82"/>
                                        </p:tgtEl>
                                      </p:cBhvr>
                                    </p:animEffect>
                                  </p:childTnLst>
                                </p:cTn>
                              </p:par>
                              <p:par>
                                <p:cTn id="62" presetID="22" presetClass="entr" presetSubtype="1" fill="hold" nodeType="with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wipe(up)">
                                      <p:cBhvr>
                                        <p:cTn id="64" dur="500"/>
                                        <p:tgtEl>
                                          <p:spTgt spid="66"/>
                                        </p:tgtEl>
                                      </p:cBhvr>
                                    </p:animEffect>
                                  </p:childTnLst>
                                </p:cTn>
                              </p:par>
                              <p:par>
                                <p:cTn id="65" presetID="22" presetClass="entr" presetSubtype="1" fill="hold"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up)">
                                      <p:cBhvr>
                                        <p:cTn id="67" dur="500"/>
                                        <p:tgtEl>
                                          <p:spTgt spid="65"/>
                                        </p:tgtEl>
                                      </p:cBhvr>
                                    </p:animEffect>
                                  </p:childTnLst>
                                </p:cTn>
                              </p:par>
                              <p:par>
                                <p:cTn id="68" presetID="22" presetClass="entr" presetSubtype="1" fill="hold" nodeType="with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wipe(up)">
                                      <p:cBhvr>
                                        <p:cTn id="70" dur="500"/>
                                        <p:tgtEl>
                                          <p:spTgt spid="8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fade">
                                      <p:cBhvr>
                                        <p:cTn id="73" dur="500"/>
                                        <p:tgtEl>
                                          <p:spTgt spid="8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fade">
                                      <p:cBhvr>
                                        <p:cTn id="8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74" grpId="0" animBg="1"/>
      <p:bldP spid="88" grpId="0" animBg="1"/>
      <p:bldP spid="3" grpId="0" animBg="1"/>
      <p:bldP spid="128" grpId="0" animBg="1"/>
      <p:bldP spid="137" grpId="0" animBg="1"/>
      <p:bldP spid="1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0111106" y="2071595"/>
            <a:ext cx="1499288" cy="89831"/>
            <a:chOff x="6146182" y="2080248"/>
            <a:chExt cx="1595253" cy="89831"/>
          </a:xfrm>
        </p:grpSpPr>
        <p:cxnSp>
          <p:nvCxnSpPr>
            <p:cNvPr id="30" name="Straight Connector 29"/>
            <p:cNvCxnSpPr/>
            <p:nvPr/>
          </p:nvCxnSpPr>
          <p:spPr>
            <a:xfrm flipV="1">
              <a:off x="6624843" y="2080248"/>
              <a:ext cx="0" cy="89831"/>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7372437" y="2080248"/>
              <a:ext cx="0" cy="89831"/>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46182" y="2167325"/>
              <a:ext cx="1595253" cy="0"/>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bwMode="auto">
          <a:xfrm>
            <a:off x="10189742" y="1595791"/>
            <a:ext cx="750853" cy="49268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6630" numCol="1" spcCol="0" rtlCol="0" fromWordArt="0" anchor="b" anchorCtr="0" forceAA="0" compatLnSpc="1">
            <a:prstTxWarp prst="textNoShape">
              <a:avLst/>
            </a:prstTxWarp>
            <a:noAutofit/>
          </a:bodyPr>
          <a:lstStyle/>
          <a:p>
            <a:pPr algn="ctr" defTabSz="932557"/>
            <a:r>
              <a:rPr lang="en-US" sz="1122" dirty="0">
                <a:solidFill>
                  <a:schemeClr val="tx1"/>
                </a:solidFill>
              </a:rPr>
              <a:t>SQL Server</a:t>
            </a:r>
          </a:p>
        </p:txBody>
      </p:sp>
      <p:sp>
        <p:nvSpPr>
          <p:cNvPr id="15" name="Rectangle 14"/>
          <p:cNvSpPr/>
          <p:nvPr/>
        </p:nvSpPr>
        <p:spPr bwMode="auto">
          <a:xfrm>
            <a:off x="10946269" y="1595791"/>
            <a:ext cx="696108" cy="492685"/>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6630" numCol="1" spcCol="0" rtlCol="0" fromWordArt="0" anchor="b" anchorCtr="0" forceAA="0" compatLnSpc="1">
            <a:prstTxWarp prst="textNoShape">
              <a:avLst/>
            </a:prstTxWarp>
            <a:noAutofit/>
          </a:bodyPr>
          <a:lstStyle/>
          <a:p>
            <a:pPr algn="ctr" defTabSz="932557"/>
            <a:r>
              <a:rPr lang="en-US" sz="1122" dirty="0">
                <a:solidFill>
                  <a:schemeClr val="tx1"/>
                </a:solidFill>
              </a:rPr>
              <a:t>Web</a:t>
            </a:r>
          </a:p>
        </p:txBody>
      </p:sp>
      <p:grpSp>
        <p:nvGrpSpPr>
          <p:cNvPr id="17" name="Group 16"/>
          <p:cNvGrpSpPr/>
          <p:nvPr/>
        </p:nvGrpSpPr>
        <p:grpSpPr>
          <a:xfrm>
            <a:off x="9371313" y="1818489"/>
            <a:ext cx="685877" cy="694127"/>
            <a:chOff x="8673258" y="1791679"/>
            <a:chExt cx="729777" cy="738555"/>
          </a:xfrm>
          <a:solidFill>
            <a:srgbClr val="79C21A"/>
          </a:solidFill>
        </p:grpSpPr>
        <p:sp>
          <p:nvSpPr>
            <p:cNvPr id="22" name="Rectangle 21"/>
            <p:cNvSpPr/>
            <p:nvPr/>
          </p:nvSpPr>
          <p:spPr bwMode="auto">
            <a:xfrm>
              <a:off x="9068928" y="1791679"/>
              <a:ext cx="334107" cy="334108"/>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23" name="Rectangle 22"/>
            <p:cNvSpPr/>
            <p:nvPr/>
          </p:nvSpPr>
          <p:spPr bwMode="auto">
            <a:xfrm>
              <a:off x="9068928" y="2196126"/>
              <a:ext cx="334107" cy="334108"/>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24" name="Rectangle 23"/>
            <p:cNvSpPr/>
            <p:nvPr/>
          </p:nvSpPr>
          <p:spPr bwMode="auto">
            <a:xfrm>
              <a:off x="8673258" y="1791680"/>
              <a:ext cx="334107"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25" name="Rectangle 24"/>
            <p:cNvSpPr/>
            <p:nvPr/>
          </p:nvSpPr>
          <p:spPr bwMode="auto">
            <a:xfrm>
              <a:off x="8673258" y="2196125"/>
              <a:ext cx="334107" cy="334108"/>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pic>
          <p:nvPicPr>
            <p:cNvPr id="26"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9089346" y="1837401"/>
              <a:ext cx="276436" cy="276436"/>
            </a:xfrm>
            <a:prstGeom prst="rect">
              <a:avLst/>
            </a:prstGeom>
            <a:grpFill/>
          </p:spPr>
        </p:pic>
        <p:pic>
          <p:nvPicPr>
            <p:cNvPr id="27"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9089346" y="2215470"/>
              <a:ext cx="276436" cy="276436"/>
            </a:xfrm>
            <a:prstGeom prst="rect">
              <a:avLst/>
            </a:prstGeom>
            <a:grpFill/>
          </p:spPr>
        </p:pic>
        <p:pic>
          <p:nvPicPr>
            <p:cNvPr id="28"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8702466" y="1837400"/>
              <a:ext cx="276436" cy="276436"/>
            </a:xfrm>
            <a:prstGeom prst="rect">
              <a:avLst/>
            </a:prstGeom>
            <a:grpFill/>
          </p:spPr>
        </p:pic>
        <p:pic>
          <p:nvPicPr>
            <p:cNvPr id="29"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8702481" y="2215469"/>
              <a:ext cx="276436" cy="276436"/>
            </a:xfrm>
            <a:prstGeom prst="rect">
              <a:avLst/>
            </a:prstGeom>
            <a:grpFill/>
          </p:spPr>
        </p:pic>
      </p:grpSp>
      <p:sp>
        <p:nvSpPr>
          <p:cNvPr id="18" name="Rectangle 17"/>
          <p:cNvSpPr/>
          <p:nvPr/>
        </p:nvSpPr>
        <p:spPr>
          <a:xfrm>
            <a:off x="9246362" y="1510311"/>
            <a:ext cx="1234813" cy="276999"/>
          </a:xfrm>
          <a:prstGeom prst="rect">
            <a:avLst/>
          </a:prstGeom>
        </p:spPr>
        <p:txBody>
          <a:bodyPr wrap="square">
            <a:spAutoFit/>
          </a:bodyPr>
          <a:lstStyle/>
          <a:p>
            <a:pPr defTabSz="932557"/>
            <a:r>
              <a:rPr lang="en-US" sz="1200" spc="-51" dirty="0"/>
              <a:t>Fabrikam </a:t>
            </a:r>
            <a:r>
              <a:rPr lang="en-US" sz="1122" dirty="0" smtClean="0"/>
              <a:t>sees</a:t>
            </a:r>
            <a:endParaRPr lang="en-US" sz="1122" dirty="0"/>
          </a:p>
        </p:txBody>
      </p:sp>
      <p:sp>
        <p:nvSpPr>
          <p:cNvPr id="19" name="Freeform 207"/>
          <p:cNvSpPr>
            <a:spLocks noEditPoints="1"/>
          </p:cNvSpPr>
          <p:nvPr/>
        </p:nvSpPr>
        <p:spPr bwMode="gray">
          <a:xfrm>
            <a:off x="10353394" y="1524543"/>
            <a:ext cx="421957" cy="314010"/>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79C21A"/>
          </a:solidFill>
          <a:ln>
            <a:noFill/>
          </a:ln>
          <a:extLst/>
        </p:spPr>
        <p:txBody>
          <a:bodyPr vert="horz" wrap="square" lIns="93260" tIns="46630" rIns="93260" bIns="46630" numCol="1" anchor="t" anchorCtr="0" compatLnSpc="1">
            <a:prstTxWarp prst="textNoShape">
              <a:avLst/>
            </a:prstTxWarp>
          </a:bodyPr>
          <a:lstStyle/>
          <a:p>
            <a:pPr defTabSz="932557"/>
            <a:endParaRPr lang="en-US" sz="1938" dirty="0">
              <a:solidFill>
                <a:srgbClr val="505050"/>
              </a:solidFill>
            </a:endParaRPr>
          </a:p>
        </p:txBody>
      </p:sp>
      <p:sp>
        <p:nvSpPr>
          <p:cNvPr id="20" name="Freeform 62"/>
          <p:cNvSpPr>
            <a:spLocks noEditPoints="1"/>
          </p:cNvSpPr>
          <p:nvPr/>
        </p:nvSpPr>
        <p:spPr bwMode="black">
          <a:xfrm>
            <a:off x="11125016" y="1512284"/>
            <a:ext cx="338615" cy="338528"/>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79C21A"/>
          </a:solidFill>
          <a:ln>
            <a:noFill/>
          </a:ln>
        </p:spPr>
        <p:txBody>
          <a:bodyPr vert="horz" wrap="square" lIns="83943" tIns="41972" rIns="83943" bIns="41972" numCol="1" anchor="t" anchorCtr="0" compatLnSpc="1">
            <a:prstTxWarp prst="textNoShape">
              <a:avLst/>
            </a:prstTxWarp>
          </a:bodyPr>
          <a:lstStyle/>
          <a:p>
            <a:pPr defTabSz="932557"/>
            <a:endParaRPr lang="en-US" sz="1632" dirty="0">
              <a:solidFill>
                <a:srgbClr val="505050"/>
              </a:solidFill>
            </a:endParaRPr>
          </a:p>
        </p:txBody>
      </p:sp>
      <p:sp>
        <p:nvSpPr>
          <p:cNvPr id="36" name="Rectangle 35"/>
          <p:cNvSpPr/>
          <p:nvPr/>
        </p:nvSpPr>
        <p:spPr bwMode="auto">
          <a:xfrm>
            <a:off x="6591852" y="1399845"/>
            <a:ext cx="932603" cy="6961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6630" numCol="1" spcCol="0" rtlCol="0" fromWordArt="0" anchor="b" anchorCtr="0" forceAA="0" compatLnSpc="1">
            <a:prstTxWarp prst="textNoShape">
              <a:avLst/>
            </a:prstTxWarp>
            <a:noAutofit/>
          </a:bodyPr>
          <a:lstStyle/>
          <a:p>
            <a:pPr algn="ctr" defTabSz="932557"/>
            <a:r>
              <a:rPr lang="en-US" sz="1122" dirty="0">
                <a:solidFill>
                  <a:schemeClr val="tx1"/>
                </a:solidFill>
              </a:rPr>
              <a:t>SQL Server</a:t>
            </a:r>
          </a:p>
        </p:txBody>
      </p:sp>
      <p:sp>
        <p:nvSpPr>
          <p:cNvPr id="37" name="Rectangle 36"/>
          <p:cNvSpPr/>
          <p:nvPr/>
        </p:nvSpPr>
        <p:spPr bwMode="auto">
          <a:xfrm>
            <a:off x="7424641" y="1399845"/>
            <a:ext cx="696108" cy="6961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6630" numCol="1" spcCol="0" rtlCol="0" fromWordArt="0" anchor="b" anchorCtr="0" forceAA="0" compatLnSpc="1">
            <a:prstTxWarp prst="textNoShape">
              <a:avLst/>
            </a:prstTxWarp>
            <a:noAutofit/>
          </a:bodyPr>
          <a:lstStyle/>
          <a:p>
            <a:pPr algn="ctr" defTabSz="932557"/>
            <a:r>
              <a:rPr lang="en-US" sz="1122" dirty="0">
                <a:solidFill>
                  <a:schemeClr val="tx1"/>
                </a:solidFill>
              </a:rPr>
              <a:t>Web</a:t>
            </a:r>
          </a:p>
        </p:txBody>
      </p:sp>
      <p:grpSp>
        <p:nvGrpSpPr>
          <p:cNvPr id="5" name="Group 4"/>
          <p:cNvGrpSpPr/>
          <p:nvPr/>
        </p:nvGrpSpPr>
        <p:grpSpPr>
          <a:xfrm>
            <a:off x="5613558" y="1490604"/>
            <a:ext cx="2524528" cy="1002305"/>
            <a:chOff x="5048085" y="1185371"/>
            <a:chExt cx="2524528" cy="1002305"/>
          </a:xfrm>
        </p:grpSpPr>
        <p:sp>
          <p:nvSpPr>
            <p:cNvPr id="39" name="Rectangle 38"/>
            <p:cNvSpPr/>
            <p:nvPr/>
          </p:nvSpPr>
          <p:spPr>
            <a:xfrm>
              <a:off x="5048085" y="1185371"/>
              <a:ext cx="1097113" cy="265009"/>
            </a:xfrm>
            <a:prstGeom prst="rect">
              <a:avLst/>
            </a:prstGeom>
          </p:spPr>
          <p:txBody>
            <a:bodyPr wrap="square">
              <a:spAutoFit/>
            </a:bodyPr>
            <a:lstStyle/>
            <a:p>
              <a:pPr defTabSz="932557"/>
              <a:r>
                <a:rPr lang="en-US" sz="1122" dirty="0" smtClean="0"/>
                <a:t>Contoso sees</a:t>
              </a:r>
              <a:endParaRPr lang="en-US" sz="1122" dirty="0"/>
            </a:p>
          </p:txBody>
        </p:sp>
        <p:sp>
          <p:nvSpPr>
            <p:cNvPr id="40" name="Freeform 207"/>
            <p:cNvSpPr>
              <a:spLocks noEditPoints="1"/>
            </p:cNvSpPr>
            <p:nvPr/>
          </p:nvSpPr>
          <p:spPr bwMode="gray">
            <a:xfrm>
              <a:off x="6253467" y="1245184"/>
              <a:ext cx="421957" cy="314010"/>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chemeClr val="accent1"/>
            </a:solidFill>
            <a:ln>
              <a:noFill/>
            </a:ln>
            <a:extLst/>
          </p:spPr>
          <p:txBody>
            <a:bodyPr vert="horz" wrap="square" lIns="93260" tIns="46630" rIns="93260" bIns="46630" numCol="1" anchor="t" anchorCtr="0" compatLnSpc="1">
              <a:prstTxWarp prst="textNoShape">
                <a:avLst/>
              </a:prstTxWarp>
            </a:bodyPr>
            <a:lstStyle/>
            <a:p>
              <a:pPr defTabSz="932557"/>
              <a:endParaRPr lang="en-US" sz="1938" dirty="0">
                <a:solidFill>
                  <a:srgbClr val="505050"/>
                </a:solidFill>
              </a:endParaRPr>
            </a:p>
          </p:txBody>
        </p:sp>
        <p:sp>
          <p:nvSpPr>
            <p:cNvPr id="41" name="Freeform 62"/>
            <p:cNvSpPr>
              <a:spLocks noEditPoints="1"/>
            </p:cNvSpPr>
            <p:nvPr/>
          </p:nvSpPr>
          <p:spPr bwMode="black">
            <a:xfrm>
              <a:off x="7011481" y="1224113"/>
              <a:ext cx="338615" cy="338528"/>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0072C6"/>
            </a:solidFill>
            <a:ln>
              <a:noFill/>
            </a:ln>
          </p:spPr>
          <p:txBody>
            <a:bodyPr vert="horz" wrap="square" lIns="83943" tIns="41972" rIns="83943" bIns="41972" numCol="1" anchor="t" anchorCtr="0" compatLnSpc="1">
              <a:prstTxWarp prst="textNoShape">
                <a:avLst/>
              </a:prstTxWarp>
            </a:bodyPr>
            <a:lstStyle/>
            <a:p>
              <a:pPr algn="ctr" defTabSz="932557"/>
              <a:endParaRPr lang="en-US" sz="1632" dirty="0">
                <a:solidFill>
                  <a:srgbClr val="505050"/>
                </a:solidFill>
              </a:endParaRPr>
            </a:p>
          </p:txBody>
        </p:sp>
        <p:sp>
          <p:nvSpPr>
            <p:cNvPr id="43" name="Rectangle 42"/>
            <p:cNvSpPr/>
            <p:nvPr/>
          </p:nvSpPr>
          <p:spPr bwMode="auto">
            <a:xfrm>
              <a:off x="5647938" y="1493550"/>
              <a:ext cx="314009" cy="31401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44" name="Rectangle 43"/>
            <p:cNvSpPr/>
            <p:nvPr/>
          </p:nvSpPr>
          <p:spPr bwMode="auto">
            <a:xfrm>
              <a:off x="5647938" y="1873666"/>
              <a:ext cx="314009" cy="31401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45" name="Rectangle 44"/>
            <p:cNvSpPr/>
            <p:nvPr/>
          </p:nvSpPr>
          <p:spPr bwMode="auto">
            <a:xfrm>
              <a:off x="5276071" y="1493550"/>
              <a:ext cx="314009" cy="31401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46" name="Rectangle 45"/>
            <p:cNvSpPr/>
            <p:nvPr/>
          </p:nvSpPr>
          <p:spPr bwMode="auto">
            <a:xfrm>
              <a:off x="5276071" y="1873666"/>
              <a:ext cx="314009" cy="31401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pic>
          <p:nvPicPr>
            <p:cNvPr id="47"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5667129" y="1536520"/>
              <a:ext cx="259807" cy="259807"/>
            </a:xfrm>
            <a:prstGeom prst="rect">
              <a:avLst/>
            </a:prstGeom>
            <a:solidFill>
              <a:srgbClr val="0072C6"/>
            </a:solidFill>
          </p:spPr>
        </p:pic>
        <p:pic>
          <p:nvPicPr>
            <p:cNvPr id="48"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5667129" y="1891847"/>
              <a:ext cx="259807" cy="259807"/>
            </a:xfrm>
            <a:prstGeom prst="rect">
              <a:avLst/>
            </a:prstGeom>
            <a:solidFill>
              <a:srgbClr val="0072C6"/>
            </a:solidFill>
          </p:spPr>
        </p:pic>
        <p:pic>
          <p:nvPicPr>
            <p:cNvPr id="49"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5303524" y="1536520"/>
              <a:ext cx="259807" cy="259807"/>
            </a:xfrm>
            <a:prstGeom prst="rect">
              <a:avLst/>
            </a:prstGeom>
            <a:solidFill>
              <a:srgbClr val="0072C6"/>
            </a:solidFill>
          </p:spPr>
        </p:pic>
        <p:pic>
          <p:nvPicPr>
            <p:cNvPr id="50" name="Picture 3" descr="\\MAGNUM\Projects\Microsoft\Cloud Power FY12\Design\ICONS_PNG\User.png"/>
            <p:cNvPicPr>
              <a:picLocks noChangeAspect="1" noChangeArrowheads="1"/>
            </p:cNvPicPr>
            <p:nvPr/>
          </p:nvPicPr>
          <p:blipFill>
            <a:blip r:embed="rId3" cstate="print">
              <a:lum bright="100000"/>
              <a:extLst>
                <a:ext uri="{28A0092B-C50C-407E-A947-70E740481C1C}">
                  <a14:useLocalDpi xmlns:a14="http://schemas.microsoft.com/office/drawing/2010/main"/>
                </a:ext>
              </a:extLst>
            </a:blip>
            <a:srcRect/>
            <a:stretch>
              <a:fillRect/>
            </a:stretch>
          </p:blipFill>
          <p:spPr bwMode="auto">
            <a:xfrm>
              <a:off x="5303524" y="1891847"/>
              <a:ext cx="259807" cy="259807"/>
            </a:xfrm>
            <a:prstGeom prst="rect">
              <a:avLst/>
            </a:prstGeom>
            <a:solidFill>
              <a:srgbClr val="0072C6"/>
            </a:solidFill>
          </p:spPr>
        </p:pic>
        <p:grpSp>
          <p:nvGrpSpPr>
            <p:cNvPr id="51" name="Group 50"/>
            <p:cNvGrpSpPr/>
            <p:nvPr/>
          </p:nvGrpSpPr>
          <p:grpSpPr>
            <a:xfrm>
              <a:off x="5972185" y="1756987"/>
              <a:ext cx="1600428" cy="90876"/>
              <a:chOff x="5949633" y="1947341"/>
              <a:chExt cx="1702866" cy="221343"/>
            </a:xfrm>
          </p:grpSpPr>
          <p:cxnSp>
            <p:nvCxnSpPr>
              <p:cNvPr id="52" name="Straight Connector 51"/>
              <p:cNvCxnSpPr/>
              <p:nvPr/>
            </p:nvCxnSpPr>
            <p:spPr>
              <a:xfrm flipV="1">
                <a:off x="6472443" y="1947341"/>
                <a:ext cx="0" cy="89830"/>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220038" y="1947341"/>
                <a:ext cx="0" cy="89830"/>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949633" y="2168684"/>
                <a:ext cx="1702866" cy="0"/>
              </a:xfrm>
              <a:prstGeom prst="line">
                <a:avLst/>
              </a:prstGeom>
              <a:ln w="31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58" name="Rectangle 57"/>
          <p:cNvSpPr/>
          <p:nvPr/>
        </p:nvSpPr>
        <p:spPr bwMode="auto">
          <a:xfrm>
            <a:off x="6159440" y="3760656"/>
            <a:ext cx="5222579" cy="3077591"/>
          </a:xfrm>
          <a:prstGeom prst="rect">
            <a:avLst/>
          </a:prstGeom>
          <a:solidFill>
            <a:schemeClr val="tx1">
              <a:lumMod val="95000"/>
              <a:alpha val="97000"/>
            </a:schemeClr>
          </a:solidFill>
          <a:ln>
            <a:solidFill>
              <a:schemeClr val="tx1"/>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lnSpc>
                <a:spcPct val="90000"/>
              </a:lnSpc>
              <a:spcBef>
                <a:spcPct val="0"/>
              </a:spcBef>
              <a:spcAft>
                <a:spcPct val="0"/>
              </a:spcAft>
            </a:pPr>
            <a:endParaRPr lang="en-US" sz="2040" spc="-52" dirty="0">
              <a:gradFill>
                <a:gsLst>
                  <a:gs pos="0">
                    <a:srgbClr val="EFEFEF"/>
                  </a:gs>
                  <a:gs pos="100000">
                    <a:srgbClr val="EFEFEF"/>
                  </a:gs>
                </a:gsLst>
                <a:lin ang="5400000" scaled="0"/>
              </a:gradFill>
            </a:endParaRPr>
          </a:p>
        </p:txBody>
      </p:sp>
      <p:sp>
        <p:nvSpPr>
          <p:cNvPr id="59" name="Rectangle 58"/>
          <p:cNvSpPr/>
          <p:nvPr/>
        </p:nvSpPr>
        <p:spPr bwMode="auto">
          <a:xfrm>
            <a:off x="6238213" y="5784571"/>
            <a:ext cx="1008921" cy="696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56" tIns="0" rIns="0" bIns="46629" numCol="1" spcCol="0" rtlCol="0" fromWordArt="0" anchor="b" anchorCtr="0" forceAA="0" compatLnSpc="1">
            <a:prstTxWarp prst="textNoShape">
              <a:avLst/>
            </a:prstTxWarp>
            <a:noAutofit/>
          </a:bodyPr>
          <a:lstStyle/>
          <a:p>
            <a:pPr algn="ctr" defTabSz="932557"/>
            <a:r>
              <a:rPr lang="en-US" sz="1122" dirty="0">
                <a:solidFill>
                  <a:srgbClr val="505050"/>
                </a:solidFill>
              </a:rPr>
              <a:t>SQL Server</a:t>
            </a:r>
          </a:p>
        </p:txBody>
      </p:sp>
      <p:sp>
        <p:nvSpPr>
          <p:cNvPr id="60" name="Rectangle 59"/>
          <p:cNvSpPr/>
          <p:nvPr/>
        </p:nvSpPr>
        <p:spPr bwMode="auto">
          <a:xfrm>
            <a:off x="7455118" y="5784571"/>
            <a:ext cx="1008921" cy="696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56" tIns="0" rIns="0" bIns="46629" numCol="1" spcCol="0" rtlCol="0" fromWordArt="0" anchor="b" anchorCtr="0" forceAA="0" compatLnSpc="1">
            <a:prstTxWarp prst="textNoShape">
              <a:avLst/>
            </a:prstTxWarp>
            <a:noAutofit/>
          </a:bodyPr>
          <a:lstStyle/>
          <a:p>
            <a:pPr algn="ctr" defTabSz="932557"/>
            <a:r>
              <a:rPr lang="en-US" sz="1122" dirty="0">
                <a:solidFill>
                  <a:srgbClr val="505050"/>
                </a:solidFill>
              </a:rPr>
              <a:t>SQL Server</a:t>
            </a:r>
          </a:p>
        </p:txBody>
      </p:sp>
      <p:sp>
        <p:nvSpPr>
          <p:cNvPr id="61" name="Rectangle 60"/>
          <p:cNvSpPr/>
          <p:nvPr/>
        </p:nvSpPr>
        <p:spPr bwMode="auto">
          <a:xfrm>
            <a:off x="9016872" y="5784571"/>
            <a:ext cx="696108" cy="696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56" tIns="0" rIns="0" bIns="46629" numCol="1" spcCol="0" rtlCol="0" fromWordArt="0" anchor="b" anchorCtr="0" forceAA="0" compatLnSpc="1">
            <a:prstTxWarp prst="textNoShape">
              <a:avLst/>
            </a:prstTxWarp>
            <a:noAutofit/>
          </a:bodyPr>
          <a:lstStyle/>
          <a:p>
            <a:pPr algn="ctr" defTabSz="932557"/>
            <a:r>
              <a:rPr lang="en-US" sz="1122" dirty="0">
                <a:solidFill>
                  <a:srgbClr val="505050"/>
                </a:solidFill>
              </a:rPr>
              <a:t>Web</a:t>
            </a:r>
          </a:p>
        </p:txBody>
      </p:sp>
      <p:sp>
        <p:nvSpPr>
          <p:cNvPr id="63" name="Rectangle 62"/>
          <p:cNvSpPr/>
          <p:nvPr/>
        </p:nvSpPr>
        <p:spPr bwMode="auto">
          <a:xfrm>
            <a:off x="10240334" y="5784571"/>
            <a:ext cx="696108" cy="696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56" tIns="0" rIns="0" bIns="46629" numCol="1" spcCol="0" rtlCol="0" fromWordArt="0" anchor="b" anchorCtr="0" forceAA="0" compatLnSpc="1">
            <a:prstTxWarp prst="textNoShape">
              <a:avLst/>
            </a:prstTxWarp>
            <a:noAutofit/>
          </a:bodyPr>
          <a:lstStyle/>
          <a:p>
            <a:pPr algn="ctr" defTabSz="932557"/>
            <a:r>
              <a:rPr lang="en-US" sz="1122" dirty="0">
                <a:solidFill>
                  <a:srgbClr val="505050"/>
                </a:solidFill>
              </a:rPr>
              <a:t>Web</a:t>
            </a:r>
          </a:p>
        </p:txBody>
      </p:sp>
      <p:cxnSp>
        <p:nvCxnSpPr>
          <p:cNvPr id="65" name="Straight Connector 64"/>
          <p:cNvCxnSpPr/>
          <p:nvPr/>
        </p:nvCxnSpPr>
        <p:spPr>
          <a:xfrm>
            <a:off x="9440916" y="5482688"/>
            <a:ext cx="0" cy="373041"/>
          </a:xfrm>
          <a:prstGeom prst="line">
            <a:avLst/>
          </a:prstGeom>
          <a:ln w="9525" cmpd="sng">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391334" y="5443825"/>
            <a:ext cx="0" cy="466302"/>
          </a:xfrm>
          <a:prstGeom prst="line">
            <a:avLst/>
          </a:prstGeom>
          <a:ln w="19050" cmpd="sng">
            <a:solidFill>
              <a:srgbClr val="79C21A"/>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0653293" y="5482703"/>
            <a:ext cx="5389" cy="373041"/>
          </a:xfrm>
          <a:prstGeom prst="line">
            <a:avLst/>
          </a:prstGeom>
          <a:ln w="9525" cmpd="sng">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0603709" y="5443824"/>
            <a:ext cx="0" cy="466302"/>
          </a:xfrm>
          <a:prstGeom prst="line">
            <a:avLst/>
          </a:prstGeom>
          <a:ln w="19050" cmpd="sng">
            <a:solidFill>
              <a:srgbClr val="4F81B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74" name="Freeform 62"/>
          <p:cNvSpPr>
            <a:spLocks noEditPoints="1"/>
          </p:cNvSpPr>
          <p:nvPr/>
        </p:nvSpPr>
        <p:spPr bwMode="black">
          <a:xfrm>
            <a:off x="9246362" y="5919307"/>
            <a:ext cx="338615" cy="338528"/>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79C21A"/>
          </a:solidFill>
          <a:ln>
            <a:noFill/>
          </a:ln>
        </p:spPr>
        <p:txBody>
          <a:bodyPr vert="horz" wrap="square" lIns="83940" tIns="41970" rIns="83940" bIns="41970" numCol="1" anchor="t" anchorCtr="0" compatLnSpc="1">
            <a:prstTxWarp prst="textNoShape">
              <a:avLst/>
            </a:prstTxWarp>
          </a:bodyPr>
          <a:lstStyle/>
          <a:p>
            <a:pPr algn="ctr" defTabSz="932557"/>
            <a:endParaRPr lang="en-US" sz="1632" dirty="0">
              <a:solidFill>
                <a:srgbClr val="505050"/>
              </a:solidFill>
            </a:endParaRPr>
          </a:p>
        </p:txBody>
      </p:sp>
      <p:sp>
        <p:nvSpPr>
          <p:cNvPr id="76" name="Freeform 62"/>
          <p:cNvSpPr>
            <a:spLocks noEditPoints="1"/>
          </p:cNvSpPr>
          <p:nvPr/>
        </p:nvSpPr>
        <p:spPr bwMode="black">
          <a:xfrm>
            <a:off x="10460678" y="5919307"/>
            <a:ext cx="338615" cy="338528"/>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0072C6"/>
          </a:solidFill>
          <a:ln>
            <a:noFill/>
          </a:ln>
        </p:spPr>
        <p:txBody>
          <a:bodyPr vert="horz" wrap="square" lIns="83940" tIns="41970" rIns="83940" bIns="41970" numCol="1" anchor="t" anchorCtr="0" compatLnSpc="1">
            <a:prstTxWarp prst="textNoShape">
              <a:avLst/>
            </a:prstTxWarp>
          </a:bodyPr>
          <a:lstStyle/>
          <a:p>
            <a:pPr algn="ctr" defTabSz="932557"/>
            <a:endParaRPr lang="en-US" sz="1632" dirty="0">
              <a:solidFill>
                <a:srgbClr val="505050"/>
              </a:solidFill>
            </a:endParaRPr>
          </a:p>
        </p:txBody>
      </p:sp>
      <p:sp>
        <p:nvSpPr>
          <p:cNvPr id="77" name="Left Bracket 76"/>
          <p:cNvSpPr/>
          <p:nvPr/>
        </p:nvSpPr>
        <p:spPr>
          <a:xfrm rot="5400000">
            <a:off x="8597003" y="3409024"/>
            <a:ext cx="351397" cy="2618714"/>
          </a:xfrm>
          <a:prstGeom prst="leftBracket">
            <a:avLst>
              <a:gd name="adj" fmla="val 0"/>
            </a:avLst>
          </a:prstGeom>
          <a:ln w="9525" cmpd="sng">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lIns="93256" tIns="46629" rIns="93256" bIns="46629" rtlCol="0" anchor="ctr"/>
          <a:lstStyle/>
          <a:p>
            <a:pPr algn="ctr" defTabSz="932557"/>
            <a:endParaRPr lang="en-US" sz="1938" dirty="0">
              <a:solidFill>
                <a:srgbClr val="505050"/>
              </a:solidFill>
            </a:endParaRPr>
          </a:p>
        </p:txBody>
      </p:sp>
      <p:cxnSp>
        <p:nvCxnSpPr>
          <p:cNvPr id="78" name="Straight Connector 77"/>
          <p:cNvCxnSpPr/>
          <p:nvPr/>
        </p:nvCxnSpPr>
        <p:spPr>
          <a:xfrm>
            <a:off x="8770729" y="4071823"/>
            <a:ext cx="0" cy="470850"/>
          </a:xfrm>
          <a:prstGeom prst="line">
            <a:avLst/>
          </a:prstGeom>
          <a:ln w="9525" cmpd="sng">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9" name="Left Bracket 78"/>
          <p:cNvSpPr/>
          <p:nvPr/>
        </p:nvSpPr>
        <p:spPr>
          <a:xfrm rot="5400000">
            <a:off x="8458464" y="3338620"/>
            <a:ext cx="428042" cy="2682874"/>
          </a:xfrm>
          <a:prstGeom prst="leftBracket">
            <a:avLst>
              <a:gd name="adj" fmla="val 0"/>
            </a:avLst>
          </a:prstGeom>
          <a:ln w="19050" cmpd="sng">
            <a:solidFill>
              <a:srgbClr val="0072C6"/>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lIns="93256" tIns="46629" rIns="93256" bIns="46629" rtlCol="0" anchor="ctr"/>
          <a:lstStyle/>
          <a:p>
            <a:pPr algn="ctr" defTabSz="932557"/>
            <a:endParaRPr lang="en-US" sz="1938" dirty="0">
              <a:solidFill>
                <a:srgbClr val="505050"/>
              </a:solidFill>
            </a:endParaRPr>
          </a:p>
        </p:txBody>
      </p:sp>
      <p:sp>
        <p:nvSpPr>
          <p:cNvPr id="80" name="Rectangle 79"/>
          <p:cNvSpPr/>
          <p:nvPr/>
        </p:nvSpPr>
        <p:spPr bwMode="auto">
          <a:xfrm>
            <a:off x="8846359" y="4894089"/>
            <a:ext cx="2471399" cy="727431"/>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55956" rIns="93252" bIns="46626" numCol="1" rtlCol="0" anchor="t" anchorCtr="0" compatLnSpc="1">
            <a:prstTxWarp prst="textNoShape">
              <a:avLst/>
            </a:prstTxWarp>
          </a:bodyPr>
          <a:lstStyle/>
          <a:p>
            <a:pPr algn="ctr" defTabSz="932251" fontAlgn="base">
              <a:lnSpc>
                <a:spcPct val="90000"/>
              </a:lnSpc>
              <a:spcBef>
                <a:spcPct val="0"/>
              </a:spcBef>
              <a:spcAft>
                <a:spcPct val="0"/>
              </a:spcAft>
            </a:pPr>
            <a:r>
              <a:rPr lang="en-US" sz="1224" spc="-52" dirty="0">
                <a:gradFill>
                  <a:gsLst>
                    <a:gs pos="0">
                      <a:srgbClr val="EFEFEF"/>
                    </a:gs>
                    <a:gs pos="100000">
                      <a:srgbClr val="EFEFEF"/>
                    </a:gs>
                  </a:gsLst>
                  <a:lin ang="5400000" scaled="0"/>
                </a:gradFill>
              </a:rPr>
              <a:t>Hyper-V </a:t>
            </a:r>
            <a:r>
              <a:rPr lang="en-US" sz="1224" spc="-52" dirty="0" smtClean="0">
                <a:gradFill>
                  <a:gsLst>
                    <a:gs pos="0">
                      <a:srgbClr val="EFEFEF"/>
                    </a:gs>
                    <a:gs pos="100000">
                      <a:srgbClr val="EFEFEF"/>
                    </a:gs>
                  </a:gsLst>
                  <a:lin ang="5400000" scaled="0"/>
                </a:gradFill>
              </a:rPr>
              <a:t>Host 2</a:t>
            </a:r>
            <a:endParaRPr lang="en-US" sz="1224" spc="-52" dirty="0">
              <a:gradFill>
                <a:gsLst>
                  <a:gs pos="0">
                    <a:srgbClr val="EFEFEF"/>
                  </a:gs>
                  <a:gs pos="100000">
                    <a:srgbClr val="EFEFEF"/>
                  </a:gs>
                </a:gsLst>
                <a:lin ang="5400000" scaled="0"/>
              </a:gradFill>
            </a:endParaRPr>
          </a:p>
        </p:txBody>
      </p:sp>
      <p:cxnSp>
        <p:nvCxnSpPr>
          <p:cNvPr id="81" name="Straight Connector 80"/>
          <p:cNvCxnSpPr/>
          <p:nvPr/>
        </p:nvCxnSpPr>
        <p:spPr>
          <a:xfrm flipH="1">
            <a:off x="6120182" y="4048333"/>
            <a:ext cx="2325780" cy="21437"/>
          </a:xfrm>
          <a:prstGeom prst="line">
            <a:avLst/>
          </a:prstGeom>
          <a:ln w="19050" cmpd="sng">
            <a:solidFill>
              <a:srgbClr val="0072C6"/>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980589" y="5443825"/>
            <a:ext cx="0" cy="466302"/>
          </a:xfrm>
          <a:prstGeom prst="line">
            <a:avLst/>
          </a:prstGeom>
          <a:ln w="19050" cmpd="sng">
            <a:solidFill>
              <a:srgbClr val="79C21A"/>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766093" y="5443825"/>
            <a:ext cx="0" cy="466302"/>
          </a:xfrm>
          <a:prstGeom prst="line">
            <a:avLst/>
          </a:prstGeom>
          <a:ln w="19050" cmpd="sng">
            <a:solidFill>
              <a:srgbClr val="4F81BD"/>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818455" y="5481131"/>
            <a:ext cx="0" cy="373041"/>
          </a:xfrm>
          <a:prstGeom prst="line">
            <a:avLst/>
          </a:prstGeom>
          <a:ln w="9525" cmpd="sng">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030564" y="5482679"/>
            <a:ext cx="0" cy="373041"/>
          </a:xfrm>
          <a:prstGeom prst="line">
            <a:avLst/>
          </a:prstGeom>
          <a:ln w="9525" cmpd="sng">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bwMode="auto">
          <a:xfrm>
            <a:off x="6227645" y="4894077"/>
            <a:ext cx="2471399" cy="727431"/>
          </a:xfrm>
          <a:prstGeom prst="rect">
            <a:avLst/>
          </a:prstGeom>
          <a:solidFill>
            <a:srgbClr val="002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55956" rIns="93252" bIns="46626" numCol="1" rtlCol="0" anchor="t" anchorCtr="0" compatLnSpc="1">
            <a:prstTxWarp prst="textNoShape">
              <a:avLst/>
            </a:prstTxWarp>
          </a:bodyPr>
          <a:lstStyle/>
          <a:p>
            <a:pPr algn="ctr" defTabSz="932251" fontAlgn="base">
              <a:lnSpc>
                <a:spcPct val="90000"/>
              </a:lnSpc>
              <a:spcBef>
                <a:spcPct val="0"/>
              </a:spcBef>
              <a:spcAft>
                <a:spcPct val="0"/>
              </a:spcAft>
            </a:pPr>
            <a:r>
              <a:rPr lang="en-US" sz="1224" spc="-52" dirty="0">
                <a:gradFill>
                  <a:gsLst>
                    <a:gs pos="0">
                      <a:srgbClr val="EFEFEF"/>
                    </a:gs>
                    <a:gs pos="100000">
                      <a:srgbClr val="EFEFEF"/>
                    </a:gs>
                  </a:gsLst>
                  <a:lin ang="5400000" scaled="0"/>
                </a:gradFill>
              </a:rPr>
              <a:t>Hyper-V 1</a:t>
            </a:r>
          </a:p>
        </p:txBody>
      </p:sp>
      <p:sp>
        <p:nvSpPr>
          <p:cNvPr id="87" name="Freeform 207"/>
          <p:cNvSpPr>
            <a:spLocks noEditPoints="1"/>
          </p:cNvSpPr>
          <p:nvPr/>
        </p:nvSpPr>
        <p:spPr bwMode="gray">
          <a:xfrm>
            <a:off x="6569289" y="5922096"/>
            <a:ext cx="421958" cy="314010"/>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0072C6"/>
          </a:solidFill>
          <a:ln>
            <a:noFill/>
          </a:ln>
          <a:extLst/>
        </p:spPr>
        <p:txBody>
          <a:bodyPr vert="horz" wrap="square" lIns="93256" tIns="46629" rIns="93256" bIns="46629" numCol="1" anchor="t" anchorCtr="0" compatLnSpc="1">
            <a:prstTxWarp prst="textNoShape">
              <a:avLst/>
            </a:prstTxWarp>
          </a:bodyPr>
          <a:lstStyle/>
          <a:p>
            <a:pPr defTabSz="932557"/>
            <a:endParaRPr lang="en-US" sz="1938" dirty="0">
              <a:solidFill>
                <a:srgbClr val="505050"/>
              </a:solidFill>
            </a:endParaRPr>
          </a:p>
        </p:txBody>
      </p:sp>
      <p:sp>
        <p:nvSpPr>
          <p:cNvPr id="88" name="Freeform 207"/>
          <p:cNvSpPr>
            <a:spLocks noEditPoints="1"/>
          </p:cNvSpPr>
          <p:nvPr/>
        </p:nvSpPr>
        <p:spPr bwMode="gray">
          <a:xfrm>
            <a:off x="7782873" y="5904106"/>
            <a:ext cx="421958" cy="314010"/>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solidFill>
            <a:srgbClr val="79C21A"/>
          </a:solidFill>
          <a:ln>
            <a:noFill/>
          </a:ln>
          <a:extLst/>
        </p:spPr>
        <p:txBody>
          <a:bodyPr vert="horz" wrap="square" lIns="93256" tIns="46629" rIns="93256" bIns="46629" numCol="1" anchor="t" anchorCtr="0" compatLnSpc="1">
            <a:prstTxWarp prst="textNoShape">
              <a:avLst/>
            </a:prstTxWarp>
          </a:bodyPr>
          <a:lstStyle/>
          <a:p>
            <a:pPr defTabSz="932557"/>
            <a:endParaRPr lang="en-US" sz="1938" dirty="0">
              <a:solidFill>
                <a:srgbClr val="505050"/>
              </a:solidFill>
            </a:endParaRPr>
          </a:p>
        </p:txBody>
      </p:sp>
      <p:cxnSp>
        <p:nvCxnSpPr>
          <p:cNvPr id="89" name="Straight Connector 88"/>
          <p:cNvCxnSpPr/>
          <p:nvPr/>
        </p:nvCxnSpPr>
        <p:spPr>
          <a:xfrm>
            <a:off x="8516450" y="4082780"/>
            <a:ext cx="0" cy="383256"/>
          </a:xfrm>
          <a:prstGeom prst="line">
            <a:avLst/>
          </a:prstGeom>
          <a:ln w="19050" cmpd="sng">
            <a:solidFill>
              <a:srgbClr val="0072C6"/>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118602" y="4175484"/>
            <a:ext cx="326411" cy="0"/>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9055631" y="4047370"/>
            <a:ext cx="2367117" cy="164"/>
          </a:xfrm>
          <a:prstGeom prst="line">
            <a:avLst/>
          </a:prstGeom>
          <a:ln w="19050" cmpd="sng">
            <a:solidFill>
              <a:srgbClr val="79C21A"/>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03" name="Left Bracket 102"/>
          <p:cNvSpPr/>
          <p:nvPr/>
        </p:nvSpPr>
        <p:spPr>
          <a:xfrm rot="5400000">
            <a:off x="8622029" y="3322488"/>
            <a:ext cx="515650" cy="2627531"/>
          </a:xfrm>
          <a:prstGeom prst="leftBracket">
            <a:avLst>
              <a:gd name="adj" fmla="val 0"/>
            </a:avLst>
          </a:prstGeom>
          <a:ln w="19050" cmpd="sng">
            <a:solidFill>
              <a:srgbClr val="79C21A"/>
            </a:solidFill>
            <a:prstDash val="sys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57"/>
            <a:endParaRPr lang="en-US" sz="1938" dirty="0">
              <a:solidFill>
                <a:srgbClr val="505050"/>
              </a:solidFill>
            </a:endParaRPr>
          </a:p>
        </p:txBody>
      </p:sp>
      <p:cxnSp>
        <p:nvCxnSpPr>
          <p:cNvPr id="104" name="Straight Connector 103"/>
          <p:cNvCxnSpPr/>
          <p:nvPr/>
        </p:nvCxnSpPr>
        <p:spPr>
          <a:xfrm>
            <a:off x="9055631" y="4044066"/>
            <a:ext cx="0" cy="421970"/>
          </a:xfrm>
          <a:prstGeom prst="line">
            <a:avLst/>
          </a:prstGeom>
          <a:ln w="19050" cmpd="sng">
            <a:solidFill>
              <a:srgbClr val="79C21A"/>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1096553" y="4171773"/>
            <a:ext cx="326411" cy="0"/>
          </a:xfrm>
          <a:prstGeom prst="line">
            <a:avLst/>
          </a:prstGeom>
          <a:ln w="952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bwMode="auto">
          <a:xfrm>
            <a:off x="11422749" y="3762489"/>
            <a:ext cx="618340" cy="618340"/>
          </a:xfrm>
          <a:prstGeom prst="rect">
            <a:avLst/>
          </a:prstGeom>
          <a:solidFill>
            <a:schemeClr val="tx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6" tIns="46628" rIns="93256" bIns="46628" numCol="1" rtlCol="0" anchor="b" anchorCtr="0" compatLnSpc="1">
            <a:prstTxWarp prst="textNoShape">
              <a:avLst/>
            </a:prstTxWarp>
          </a:bodyPr>
          <a:lstStyle/>
          <a:p>
            <a:pPr algn="ctr" defTabSz="932251" fontAlgn="base">
              <a:lnSpc>
                <a:spcPct val="90000"/>
              </a:lnSpc>
              <a:spcBef>
                <a:spcPct val="0"/>
              </a:spcBef>
              <a:spcAft>
                <a:spcPct val="0"/>
              </a:spcAft>
            </a:pPr>
            <a:endParaRPr lang="en-US" sz="1530" spc="-52" baseline="-25000" dirty="0">
              <a:solidFill>
                <a:srgbClr val="3C3C3C"/>
              </a:solidFill>
            </a:endParaRPr>
          </a:p>
        </p:txBody>
      </p:sp>
      <p:grpSp>
        <p:nvGrpSpPr>
          <p:cNvPr id="106" name="Group 105"/>
          <p:cNvGrpSpPr/>
          <p:nvPr/>
        </p:nvGrpSpPr>
        <p:grpSpPr>
          <a:xfrm>
            <a:off x="11464642" y="3803026"/>
            <a:ext cx="524244" cy="532825"/>
            <a:chOff x="8562892" y="1791680"/>
            <a:chExt cx="729801" cy="738557"/>
          </a:xfrm>
          <a:solidFill>
            <a:srgbClr val="79C21A"/>
          </a:solidFill>
        </p:grpSpPr>
        <p:sp>
          <p:nvSpPr>
            <p:cNvPr id="108" name="Rectangle 107"/>
            <p:cNvSpPr/>
            <p:nvPr/>
          </p:nvSpPr>
          <p:spPr bwMode="auto">
            <a:xfrm>
              <a:off x="8958583" y="1791680"/>
              <a:ext cx="334110"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109" name="Rectangle 108"/>
            <p:cNvSpPr/>
            <p:nvPr/>
          </p:nvSpPr>
          <p:spPr bwMode="auto">
            <a:xfrm>
              <a:off x="8958571" y="2196126"/>
              <a:ext cx="334109"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110" name="Rectangle 109"/>
            <p:cNvSpPr/>
            <p:nvPr/>
          </p:nvSpPr>
          <p:spPr bwMode="auto">
            <a:xfrm>
              <a:off x="8562892" y="1791681"/>
              <a:ext cx="334109" cy="33411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sp>
          <p:nvSpPr>
            <p:cNvPr id="111" name="Rectangle 110"/>
            <p:cNvSpPr/>
            <p:nvPr/>
          </p:nvSpPr>
          <p:spPr bwMode="auto">
            <a:xfrm>
              <a:off x="8562898" y="2196127"/>
              <a:ext cx="334109" cy="33411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122" dirty="0">
                <a:solidFill>
                  <a:srgbClr val="FFFFFE"/>
                </a:solidFill>
              </a:endParaRPr>
            </a:p>
          </p:txBody>
        </p:sp>
        <p:pic>
          <p:nvPicPr>
            <p:cNvPr id="112"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978980" y="1837403"/>
              <a:ext cx="276437" cy="276436"/>
            </a:xfrm>
            <a:prstGeom prst="rect">
              <a:avLst/>
            </a:prstGeom>
            <a:grpFill/>
          </p:spPr>
        </p:pic>
        <p:pic>
          <p:nvPicPr>
            <p:cNvPr id="113"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978972" y="2215472"/>
              <a:ext cx="276436" cy="276436"/>
            </a:xfrm>
            <a:prstGeom prst="rect">
              <a:avLst/>
            </a:prstGeom>
            <a:grpFill/>
          </p:spPr>
        </p:pic>
        <p:pic>
          <p:nvPicPr>
            <p:cNvPr id="114"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592090" y="1837403"/>
              <a:ext cx="276437" cy="276436"/>
            </a:xfrm>
            <a:prstGeom prst="rect">
              <a:avLst/>
            </a:prstGeom>
            <a:grpFill/>
          </p:spPr>
        </p:pic>
        <p:pic>
          <p:nvPicPr>
            <p:cNvPr id="115"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8592090" y="2215469"/>
              <a:ext cx="276437" cy="276436"/>
            </a:xfrm>
            <a:prstGeom prst="rect">
              <a:avLst/>
            </a:prstGeom>
            <a:grpFill/>
          </p:spPr>
        </p:pic>
      </p:grpSp>
      <p:grpSp>
        <p:nvGrpSpPr>
          <p:cNvPr id="9" name="Group 8"/>
          <p:cNvGrpSpPr/>
          <p:nvPr/>
        </p:nvGrpSpPr>
        <p:grpSpPr>
          <a:xfrm>
            <a:off x="6982014" y="4644564"/>
            <a:ext cx="2723069" cy="222217"/>
            <a:chOff x="4418605" y="4751091"/>
            <a:chExt cx="2669925" cy="217880"/>
          </a:xfrm>
        </p:grpSpPr>
        <p:sp>
          <p:nvSpPr>
            <p:cNvPr id="116" name="TextBox 115"/>
            <p:cNvSpPr txBox="1"/>
            <p:nvPr/>
          </p:nvSpPr>
          <p:spPr>
            <a:xfrm>
              <a:off x="4418605" y="4751091"/>
              <a:ext cx="184731" cy="217880"/>
            </a:xfrm>
            <a:prstGeom prst="rect">
              <a:avLst/>
            </a:prstGeom>
            <a:noFill/>
          </p:spPr>
          <p:txBody>
            <a:bodyPr wrap="none" rtlCol="0">
              <a:spAutoFit/>
            </a:bodyPr>
            <a:lstStyle/>
            <a:p>
              <a:pPr defTabSz="932557"/>
              <a:endParaRPr lang="en-US" sz="1224" b="1" baseline="-25000" dirty="0">
                <a:solidFill>
                  <a:srgbClr val="505050"/>
                </a:solidFill>
              </a:endParaRPr>
            </a:p>
          </p:txBody>
        </p:sp>
        <p:sp>
          <p:nvSpPr>
            <p:cNvPr id="118" name="TextBox 117"/>
            <p:cNvSpPr txBox="1"/>
            <p:nvPr/>
          </p:nvSpPr>
          <p:spPr>
            <a:xfrm>
              <a:off x="6903799" y="4751091"/>
              <a:ext cx="184731" cy="217880"/>
            </a:xfrm>
            <a:prstGeom prst="rect">
              <a:avLst/>
            </a:prstGeom>
            <a:noFill/>
          </p:spPr>
          <p:txBody>
            <a:bodyPr wrap="none" rtlCol="0">
              <a:spAutoFit/>
            </a:bodyPr>
            <a:lstStyle/>
            <a:p>
              <a:pPr defTabSz="932557"/>
              <a:endParaRPr lang="en-US" sz="1224" b="1" baseline="-25000" dirty="0">
                <a:solidFill>
                  <a:srgbClr val="505050"/>
                </a:solidFill>
              </a:endParaRPr>
            </a:p>
          </p:txBody>
        </p:sp>
      </p:grpSp>
      <p:grpSp>
        <p:nvGrpSpPr>
          <p:cNvPr id="8" name="Group 7"/>
          <p:cNvGrpSpPr/>
          <p:nvPr/>
        </p:nvGrpSpPr>
        <p:grpSpPr>
          <a:xfrm>
            <a:off x="6982019" y="4503976"/>
            <a:ext cx="3679445" cy="286306"/>
            <a:chOff x="4418599" y="4613246"/>
            <a:chExt cx="3607628" cy="280718"/>
          </a:xfrm>
        </p:grpSpPr>
        <p:sp>
          <p:nvSpPr>
            <p:cNvPr id="117" name="TextBox 116"/>
            <p:cNvSpPr txBox="1"/>
            <p:nvPr/>
          </p:nvSpPr>
          <p:spPr>
            <a:xfrm>
              <a:off x="6903804" y="4613246"/>
              <a:ext cx="1122423" cy="280718"/>
            </a:xfrm>
            <a:prstGeom prst="rect">
              <a:avLst/>
            </a:prstGeom>
            <a:noFill/>
            <a:ln>
              <a:solidFill>
                <a:schemeClr val="tx1"/>
              </a:solidFill>
              <a:prstDash val="dash"/>
            </a:ln>
          </p:spPr>
          <p:txBody>
            <a:bodyPr wrap="none" rtlCol="0">
              <a:spAutoFit/>
            </a:bodyPr>
            <a:lstStyle/>
            <a:p>
              <a:pPr defTabSz="932557"/>
              <a:r>
                <a:rPr lang="en-US" sz="1224" b="1" dirty="0">
                  <a:solidFill>
                    <a:srgbClr val="505050"/>
                  </a:solidFill>
                </a:rPr>
                <a:t>192.168.2.12</a:t>
              </a:r>
              <a:endParaRPr lang="en-US" sz="1224" b="1" baseline="-25000" dirty="0">
                <a:solidFill>
                  <a:srgbClr val="505050"/>
                </a:solidFill>
              </a:endParaRPr>
            </a:p>
          </p:txBody>
        </p:sp>
        <p:sp>
          <p:nvSpPr>
            <p:cNvPr id="119" name="TextBox 118"/>
            <p:cNvSpPr txBox="1"/>
            <p:nvPr/>
          </p:nvSpPr>
          <p:spPr>
            <a:xfrm>
              <a:off x="4418599" y="4613246"/>
              <a:ext cx="1122423" cy="280718"/>
            </a:xfrm>
            <a:prstGeom prst="rect">
              <a:avLst/>
            </a:prstGeom>
            <a:noFill/>
            <a:ln>
              <a:solidFill>
                <a:schemeClr val="tx1"/>
              </a:solidFill>
              <a:prstDash val="dash"/>
            </a:ln>
          </p:spPr>
          <p:txBody>
            <a:bodyPr wrap="none" rtlCol="0">
              <a:spAutoFit/>
            </a:bodyPr>
            <a:lstStyle/>
            <a:p>
              <a:pPr defTabSz="932557"/>
              <a:r>
                <a:rPr lang="en-US" sz="1224" b="1" dirty="0">
                  <a:solidFill>
                    <a:srgbClr val="505050"/>
                  </a:solidFill>
                </a:rPr>
                <a:t>192.168.1.10</a:t>
              </a:r>
              <a:endParaRPr lang="en-US" sz="1224" b="1" baseline="-25000" dirty="0">
                <a:solidFill>
                  <a:srgbClr val="505050"/>
                </a:solidFill>
              </a:endParaRPr>
            </a:p>
          </p:txBody>
        </p:sp>
      </p:grpSp>
      <p:graphicFrame>
        <p:nvGraphicFramePr>
          <p:cNvPr id="2" name="Table 1"/>
          <p:cNvGraphicFramePr>
            <a:graphicFrameLocks noGrp="1"/>
          </p:cNvGraphicFramePr>
          <p:nvPr>
            <p:extLst/>
          </p:nvPr>
        </p:nvGraphicFramePr>
        <p:xfrm>
          <a:off x="5835548" y="2597105"/>
          <a:ext cx="2309690" cy="652822"/>
        </p:xfrm>
        <a:graphic>
          <a:graphicData uri="http://schemas.openxmlformats.org/drawingml/2006/table">
            <a:tbl>
              <a:tblPr firstRow="1" bandRow="1">
                <a:tableStyleId>{69CF1AB2-1976-4502-BF36-3FF5EA218861}</a:tableStyleId>
              </a:tblPr>
              <a:tblGrid>
                <a:gridCol w="911705"/>
                <a:gridCol w="1397985"/>
              </a:tblGrid>
              <a:tr h="326411">
                <a:tc>
                  <a:txBody>
                    <a:bodyPr/>
                    <a:lstStyle/>
                    <a:p>
                      <a:r>
                        <a:rPr lang="en-US" sz="1500" b="0" dirty="0" smtClean="0"/>
                        <a:t>10.1.1.2</a:t>
                      </a:r>
                      <a:endParaRPr lang="en-US" sz="1500" b="0" dirty="0"/>
                    </a:p>
                  </a:txBody>
                  <a:tcPr marL="93260" marR="93260" marT="46630" marB="46630">
                    <a:lnL w="19050" cap="flat" cmpd="sng" algn="ctr">
                      <a:solidFill>
                        <a:srgbClr val="FFFFFF"/>
                      </a:solidFill>
                      <a:prstDash val="solid"/>
                      <a:round/>
                      <a:headEnd type="none" w="med" len="med"/>
                      <a:tailEnd type="none" w="med" len="med"/>
                    </a:lnL>
                    <a:lnR w="12700" cap="flat" cmpd="sng" algn="ctr">
                      <a:solidFill>
                        <a:srgbClr val="0072C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c>
                  <a:txBody>
                    <a:bodyPr/>
                    <a:lstStyle/>
                    <a:p>
                      <a:pPr algn="r"/>
                      <a:r>
                        <a:rPr lang="en-US" sz="1500" b="0" dirty="0" smtClean="0"/>
                        <a:t>192.168.1.10</a:t>
                      </a:r>
                      <a:endParaRPr lang="en-US" sz="1500" b="0" dirty="0"/>
                    </a:p>
                  </a:txBody>
                  <a:tcPr marL="93260" marR="93260" marT="46630" marB="46630">
                    <a:lnL w="12700" cap="flat" cmpd="sng" algn="ctr">
                      <a:solidFill>
                        <a:srgbClr val="0072C6"/>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r>
              <a:tr h="326411">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500" dirty="0" smtClean="0"/>
                        <a:t>10.1.1.3</a:t>
                      </a:r>
                    </a:p>
                  </a:txBody>
                  <a:tcPr marL="93260" marR="93260" marT="46630" marB="46630">
                    <a:lnL w="19050" cap="flat" cmpd="sng" algn="ctr">
                      <a:solidFill>
                        <a:srgbClr val="FFFFFF"/>
                      </a:solidFill>
                      <a:prstDash val="solid"/>
                      <a:round/>
                      <a:headEnd type="none" w="med" len="med"/>
                      <a:tailEnd type="none" w="med" len="med"/>
                    </a:lnL>
                    <a:lnR w="12700" cap="flat" cmpd="sng" algn="ctr">
                      <a:solidFill>
                        <a:srgbClr val="0072C6"/>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c>
                  <a:txBody>
                    <a:bodyPr/>
                    <a:lstStyle/>
                    <a:p>
                      <a:pPr marL="0" marR="0" indent="0" algn="r" defTabSz="914363" rtl="0" eaLnBrk="1" fontAlgn="auto" latinLnBrk="0" hangingPunct="1">
                        <a:lnSpc>
                          <a:spcPct val="100000"/>
                        </a:lnSpc>
                        <a:spcBef>
                          <a:spcPts val="0"/>
                        </a:spcBef>
                        <a:spcAft>
                          <a:spcPts val="0"/>
                        </a:spcAft>
                        <a:buClrTx/>
                        <a:buSzTx/>
                        <a:buFontTx/>
                        <a:buNone/>
                        <a:tabLst/>
                        <a:defRPr/>
                      </a:pPr>
                      <a:r>
                        <a:rPr lang="en-US" sz="1500" dirty="0" smtClean="0"/>
                        <a:t>192.168.2.12</a:t>
                      </a:r>
                    </a:p>
                  </a:txBody>
                  <a:tcPr marL="93260" marR="93260" marT="46630" marB="46630">
                    <a:lnL w="12700" cap="flat" cmpd="sng" algn="ctr">
                      <a:solidFill>
                        <a:srgbClr val="0072C6"/>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r>
            </a:tbl>
          </a:graphicData>
        </a:graphic>
      </p:graphicFrame>
      <p:sp>
        <p:nvSpPr>
          <p:cNvPr id="3" name="Right Arrow 2"/>
          <p:cNvSpPr/>
          <p:nvPr/>
        </p:nvSpPr>
        <p:spPr bwMode="auto">
          <a:xfrm>
            <a:off x="6742626" y="2650576"/>
            <a:ext cx="223825" cy="197983"/>
          </a:xfrm>
          <a:prstGeom prst="rightArrow">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lnSpc>
                <a:spcPct val="90000"/>
              </a:lnSpc>
              <a:spcBef>
                <a:spcPct val="0"/>
              </a:spcBef>
              <a:spcAft>
                <a:spcPct val="0"/>
              </a:spcAft>
            </a:pPr>
            <a:endParaRPr lang="en-US" sz="2040" spc="-52" dirty="0">
              <a:gradFill>
                <a:gsLst>
                  <a:gs pos="0">
                    <a:srgbClr val="EFEFEF"/>
                  </a:gs>
                  <a:gs pos="100000">
                    <a:srgbClr val="EFEFEF"/>
                  </a:gs>
                </a:gsLst>
                <a:lin ang="5400000" scaled="0"/>
              </a:gradFill>
            </a:endParaRPr>
          </a:p>
        </p:txBody>
      </p:sp>
      <p:sp>
        <p:nvSpPr>
          <p:cNvPr id="128" name="Right Arrow 127"/>
          <p:cNvSpPr/>
          <p:nvPr/>
        </p:nvSpPr>
        <p:spPr bwMode="auto">
          <a:xfrm>
            <a:off x="6742626" y="2961443"/>
            <a:ext cx="223825" cy="197983"/>
          </a:xfrm>
          <a:prstGeom prst="rightArrow">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lnSpc>
                <a:spcPct val="90000"/>
              </a:lnSpc>
              <a:spcBef>
                <a:spcPct val="0"/>
              </a:spcBef>
              <a:spcAft>
                <a:spcPct val="0"/>
              </a:spcAft>
            </a:pPr>
            <a:endParaRPr lang="en-US" sz="2040" spc="-52" dirty="0">
              <a:gradFill>
                <a:gsLst>
                  <a:gs pos="0">
                    <a:srgbClr val="EFEFEF"/>
                  </a:gs>
                  <a:gs pos="100000">
                    <a:srgbClr val="EFEFEF"/>
                  </a:gs>
                </a:gsLst>
                <a:lin ang="5400000" scaled="0"/>
              </a:gradFill>
            </a:endParaRPr>
          </a:p>
        </p:txBody>
      </p:sp>
      <p:grpSp>
        <p:nvGrpSpPr>
          <p:cNvPr id="7" name="Group 6"/>
          <p:cNvGrpSpPr/>
          <p:nvPr/>
        </p:nvGrpSpPr>
        <p:grpSpPr>
          <a:xfrm>
            <a:off x="6798835" y="3761909"/>
            <a:ext cx="3982654" cy="606107"/>
            <a:chOff x="4106279" y="3923783"/>
            <a:chExt cx="3904917" cy="594276"/>
          </a:xfrm>
        </p:grpSpPr>
        <p:sp>
          <p:nvSpPr>
            <p:cNvPr id="120" name="TextBox 119"/>
            <p:cNvSpPr txBox="1"/>
            <p:nvPr/>
          </p:nvSpPr>
          <p:spPr>
            <a:xfrm>
              <a:off x="5534956" y="3923783"/>
              <a:ext cx="1042273" cy="280717"/>
            </a:xfrm>
            <a:prstGeom prst="rect">
              <a:avLst/>
            </a:prstGeom>
            <a:noFill/>
          </p:spPr>
          <p:txBody>
            <a:bodyPr wrap="none" rtlCol="0">
              <a:spAutoFit/>
            </a:bodyPr>
            <a:lstStyle/>
            <a:p>
              <a:pPr defTabSz="932557"/>
              <a:r>
                <a:rPr lang="en-US" sz="1224" b="1" dirty="0">
                  <a:solidFill>
                    <a:srgbClr val="505050"/>
                  </a:solidFill>
                </a:rPr>
                <a:t>192.168.n.n</a:t>
              </a:r>
              <a:endParaRPr lang="en-US" sz="1224" b="1" baseline="-25000" dirty="0">
                <a:solidFill>
                  <a:srgbClr val="505050"/>
                </a:solidFill>
              </a:endParaRPr>
            </a:p>
          </p:txBody>
        </p:sp>
        <p:sp>
          <p:nvSpPr>
            <p:cNvPr id="130" name="TextBox 129"/>
            <p:cNvSpPr txBox="1"/>
            <p:nvPr/>
          </p:nvSpPr>
          <p:spPr>
            <a:xfrm>
              <a:off x="4106279" y="4275044"/>
              <a:ext cx="3904917" cy="243015"/>
            </a:xfrm>
            <a:prstGeom prst="rect">
              <a:avLst/>
            </a:prstGeom>
            <a:noFill/>
          </p:spPr>
          <p:txBody>
            <a:bodyPr wrap="square" rtlCol="0">
              <a:spAutoFit/>
            </a:bodyPr>
            <a:lstStyle/>
            <a:p>
              <a:pPr algn="ctr" defTabSz="932557">
                <a:lnSpc>
                  <a:spcPct val="80000"/>
                </a:lnSpc>
              </a:pPr>
              <a:r>
                <a:rPr lang="en-US" sz="1224" b="1" dirty="0">
                  <a:solidFill>
                    <a:srgbClr val="505050"/>
                  </a:solidFill>
                </a:rPr>
                <a:t>PROVIDER ADDRESS SPACE (PA)</a:t>
              </a:r>
            </a:p>
          </p:txBody>
        </p:sp>
      </p:grpSp>
      <p:graphicFrame>
        <p:nvGraphicFramePr>
          <p:cNvPr id="132" name="Table 131"/>
          <p:cNvGraphicFramePr>
            <a:graphicFrameLocks noGrp="1"/>
          </p:cNvGraphicFramePr>
          <p:nvPr>
            <p:extLst/>
          </p:nvPr>
        </p:nvGraphicFramePr>
        <p:xfrm>
          <a:off x="6271661" y="5200688"/>
          <a:ext cx="1165754" cy="326411"/>
        </p:xfrm>
        <a:graphic>
          <a:graphicData uri="http://schemas.openxmlformats.org/drawingml/2006/table">
            <a:tbl>
              <a:tblPr bandRow="1">
                <a:tableStyleId>{D113A9D2-9D6B-4929-AA2D-F23B5EE8CBE7}</a:tableStyleId>
              </a:tblPr>
              <a:tblGrid>
                <a:gridCol w="485730"/>
                <a:gridCol w="680024"/>
              </a:tblGrid>
              <a:tr h="179056">
                <a:tc>
                  <a:txBody>
                    <a:bodyPr/>
                    <a:lstStyle/>
                    <a:p>
                      <a:r>
                        <a:rPr lang="en-US" sz="800" dirty="0" smtClean="0"/>
                        <a:t>10.1.1.2</a:t>
                      </a:r>
                      <a:endParaRPr lang="en-US" sz="800" b="0" dirty="0"/>
                    </a:p>
                  </a:txBody>
                  <a:tcPr marL="46630" marR="0" marT="9326" marB="0">
                    <a:lnL w="6350" cap="flat" cmpd="sng" algn="ctr">
                      <a:solidFill>
                        <a:srgbClr val="00188F"/>
                      </a:solidFill>
                      <a:prstDash val="solid"/>
                      <a:round/>
                      <a:headEnd type="none" w="med" len="med"/>
                      <a:tailEnd type="none" w="med" len="med"/>
                    </a:lnL>
                    <a:lnR w="6350" cap="flat" cmpd="sng" algn="ctr">
                      <a:solidFill>
                        <a:srgbClr val="00188F"/>
                      </a:solidFill>
                      <a:prstDash val="solid"/>
                      <a:round/>
                      <a:headEnd type="none" w="med" len="med"/>
                      <a:tailEnd type="none" w="med" len="med"/>
                    </a:lnR>
                    <a:lnT w="6350" cap="flat" cmpd="sng" algn="ctr">
                      <a:solidFill>
                        <a:srgbClr val="00188F"/>
                      </a:solidFill>
                      <a:prstDash val="solid"/>
                      <a:round/>
                      <a:headEnd type="none" w="med" len="med"/>
                      <a:tailEnd type="none" w="med" len="med"/>
                    </a:lnT>
                    <a:lnB w="6350" cap="flat" cmpd="sng" algn="ctr">
                      <a:solidFill>
                        <a:srgbClr val="00188F"/>
                      </a:solidFill>
                      <a:prstDash val="solid"/>
                      <a:round/>
                      <a:headEnd type="none" w="med" len="med"/>
                      <a:tailEnd type="none" w="med" len="med"/>
                    </a:lnB>
                    <a:solidFill>
                      <a:srgbClr val="0072C6"/>
                    </a:solidFill>
                  </a:tcPr>
                </a:tc>
                <a:tc>
                  <a:txBody>
                    <a:bodyPr/>
                    <a:lstStyle/>
                    <a:p>
                      <a:r>
                        <a:rPr lang="en-US" sz="800" dirty="0" smtClean="0"/>
                        <a:t>192.168.1.10</a:t>
                      </a:r>
                      <a:endParaRPr lang="en-US" sz="800" b="0" dirty="0"/>
                    </a:p>
                  </a:txBody>
                  <a:tcPr marL="46630" marR="0" marT="9326" marB="0">
                    <a:lnL w="6350" cap="flat" cmpd="sng" algn="ctr">
                      <a:solidFill>
                        <a:srgbClr val="00188F"/>
                      </a:solidFill>
                      <a:prstDash val="solid"/>
                      <a:round/>
                      <a:headEnd type="none" w="med" len="med"/>
                      <a:tailEnd type="none" w="med" len="med"/>
                    </a:lnL>
                    <a:lnR w="6350" cap="flat" cmpd="sng" algn="ctr">
                      <a:solidFill>
                        <a:srgbClr val="00188F"/>
                      </a:solidFill>
                      <a:prstDash val="solid"/>
                      <a:round/>
                      <a:headEnd type="none" w="med" len="med"/>
                      <a:tailEnd type="none" w="med" len="med"/>
                    </a:lnR>
                    <a:lnT w="6350" cap="flat" cmpd="sng" algn="ctr">
                      <a:solidFill>
                        <a:srgbClr val="00188F"/>
                      </a:solidFill>
                      <a:prstDash val="solid"/>
                      <a:round/>
                      <a:headEnd type="none" w="med" len="med"/>
                      <a:tailEnd type="none" w="med" len="med"/>
                    </a:lnT>
                    <a:lnB w="6350" cap="flat" cmpd="sng" algn="ctr">
                      <a:solidFill>
                        <a:srgbClr val="00188F"/>
                      </a:solidFill>
                      <a:prstDash val="solid"/>
                      <a:round/>
                      <a:headEnd type="none" w="med" len="med"/>
                      <a:tailEnd type="none" w="med" len="med"/>
                    </a:lnB>
                    <a:solidFill>
                      <a:srgbClr val="0072C6"/>
                    </a:solidFill>
                  </a:tcPr>
                </a:tc>
              </a:tr>
              <a:tr h="147355">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10.1.1.3</a:t>
                      </a:r>
                    </a:p>
                  </a:txBody>
                  <a:tcPr marL="46630" marR="0" marT="9326" marB="0">
                    <a:lnL w="6350" cap="flat" cmpd="sng" algn="ctr">
                      <a:solidFill>
                        <a:srgbClr val="00188F"/>
                      </a:solidFill>
                      <a:prstDash val="solid"/>
                      <a:round/>
                      <a:headEnd type="none" w="med" len="med"/>
                      <a:tailEnd type="none" w="med" len="med"/>
                    </a:lnL>
                    <a:lnR w="6350" cap="flat" cmpd="sng" algn="ctr">
                      <a:solidFill>
                        <a:srgbClr val="00188F"/>
                      </a:solidFill>
                      <a:prstDash val="solid"/>
                      <a:round/>
                      <a:headEnd type="none" w="med" len="med"/>
                      <a:tailEnd type="none" w="med" len="med"/>
                    </a:lnR>
                    <a:lnT w="6350" cap="flat" cmpd="sng" algn="ctr">
                      <a:solidFill>
                        <a:srgbClr val="00188F"/>
                      </a:solidFill>
                      <a:prstDash val="solid"/>
                      <a:round/>
                      <a:headEnd type="none" w="med" len="med"/>
                      <a:tailEnd type="none" w="med" len="med"/>
                    </a:lnT>
                    <a:lnB w="6350" cap="flat" cmpd="sng" algn="ctr">
                      <a:solidFill>
                        <a:srgbClr val="00188F"/>
                      </a:solidFill>
                      <a:prstDash val="solid"/>
                      <a:round/>
                      <a:headEnd type="none" w="med" len="med"/>
                      <a:tailEnd type="none" w="med" len="med"/>
                    </a:lnB>
                    <a:solidFill>
                      <a:srgbClr val="0072C6"/>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192.168.2.12</a:t>
                      </a:r>
                    </a:p>
                  </a:txBody>
                  <a:tcPr marL="46630" marR="0" marT="9326" marB="0">
                    <a:lnL w="6350" cap="flat" cmpd="sng" algn="ctr">
                      <a:solidFill>
                        <a:srgbClr val="00188F"/>
                      </a:solidFill>
                      <a:prstDash val="solid"/>
                      <a:round/>
                      <a:headEnd type="none" w="med" len="med"/>
                      <a:tailEnd type="none" w="med" len="med"/>
                    </a:lnL>
                    <a:lnR w="6350" cap="flat" cmpd="sng" algn="ctr">
                      <a:solidFill>
                        <a:srgbClr val="00188F"/>
                      </a:solidFill>
                      <a:prstDash val="solid"/>
                      <a:round/>
                      <a:headEnd type="none" w="med" len="med"/>
                      <a:tailEnd type="none" w="med" len="med"/>
                    </a:lnR>
                    <a:lnT w="6350" cap="flat" cmpd="sng" algn="ctr">
                      <a:solidFill>
                        <a:srgbClr val="00188F"/>
                      </a:solidFill>
                      <a:prstDash val="solid"/>
                      <a:round/>
                      <a:headEnd type="none" w="med" len="med"/>
                      <a:tailEnd type="none" w="med" len="med"/>
                    </a:lnT>
                    <a:lnB w="6350" cap="flat" cmpd="sng" algn="ctr">
                      <a:solidFill>
                        <a:srgbClr val="00188F"/>
                      </a:solidFill>
                      <a:prstDash val="solid"/>
                      <a:round/>
                      <a:headEnd type="none" w="med" len="med"/>
                      <a:tailEnd type="none" w="med" len="med"/>
                    </a:lnB>
                    <a:solidFill>
                      <a:srgbClr val="0072C6"/>
                    </a:solidFill>
                  </a:tcPr>
                </a:tc>
              </a:tr>
            </a:tbl>
          </a:graphicData>
        </a:graphic>
      </p:graphicFrame>
      <p:grpSp>
        <p:nvGrpSpPr>
          <p:cNvPr id="10" name="Group 9"/>
          <p:cNvGrpSpPr/>
          <p:nvPr/>
        </p:nvGrpSpPr>
        <p:grpSpPr>
          <a:xfrm>
            <a:off x="6666735" y="2168722"/>
            <a:ext cx="4665859" cy="4615632"/>
            <a:chOff x="4031475" y="1929696"/>
            <a:chExt cx="4574787" cy="4525534"/>
          </a:xfrm>
        </p:grpSpPr>
        <p:sp>
          <p:nvSpPr>
            <p:cNvPr id="123" name="TextBox 122"/>
            <p:cNvSpPr txBox="1"/>
            <p:nvPr/>
          </p:nvSpPr>
          <p:spPr>
            <a:xfrm>
              <a:off x="7945504" y="5304019"/>
              <a:ext cx="660758" cy="265009"/>
            </a:xfrm>
            <a:prstGeom prst="rect">
              <a:avLst/>
            </a:prstGeom>
            <a:noFill/>
          </p:spPr>
          <p:txBody>
            <a:bodyPr wrap="none" rtlCol="0">
              <a:spAutoFit/>
            </a:bodyPr>
            <a:lstStyle/>
            <a:p>
              <a:pPr defTabSz="932557"/>
              <a:r>
                <a:rPr lang="en-US" sz="1122" dirty="0">
                  <a:solidFill>
                    <a:srgbClr val="505050"/>
                  </a:solidFill>
                </a:rPr>
                <a:t>10.1.1.2</a:t>
              </a:r>
            </a:p>
          </p:txBody>
        </p:sp>
        <p:sp>
          <p:nvSpPr>
            <p:cNvPr id="122" name="TextBox 121"/>
            <p:cNvSpPr txBox="1"/>
            <p:nvPr/>
          </p:nvSpPr>
          <p:spPr>
            <a:xfrm>
              <a:off x="4180960" y="5303134"/>
              <a:ext cx="660758" cy="265009"/>
            </a:xfrm>
            <a:prstGeom prst="rect">
              <a:avLst/>
            </a:prstGeom>
            <a:noFill/>
          </p:spPr>
          <p:txBody>
            <a:bodyPr wrap="none" rtlCol="0">
              <a:spAutoFit/>
            </a:bodyPr>
            <a:lstStyle/>
            <a:p>
              <a:pPr defTabSz="932557"/>
              <a:r>
                <a:rPr lang="en-US" sz="1122" dirty="0">
                  <a:solidFill>
                    <a:srgbClr val="505050"/>
                  </a:solidFill>
                </a:rPr>
                <a:t>10.1.1.1</a:t>
              </a:r>
            </a:p>
          </p:txBody>
        </p:sp>
        <p:sp>
          <p:nvSpPr>
            <p:cNvPr id="125" name="TextBox 124"/>
            <p:cNvSpPr txBox="1"/>
            <p:nvPr/>
          </p:nvSpPr>
          <p:spPr>
            <a:xfrm>
              <a:off x="4031475" y="1929696"/>
              <a:ext cx="702871" cy="259836"/>
            </a:xfrm>
            <a:prstGeom prst="rect">
              <a:avLst/>
            </a:prstGeom>
            <a:noFill/>
          </p:spPr>
          <p:txBody>
            <a:bodyPr wrap="none" rtlCol="0">
              <a:spAutoFit/>
            </a:bodyPr>
            <a:lstStyle/>
            <a:p>
              <a:pPr defTabSz="932557"/>
              <a:r>
                <a:rPr lang="en-US" sz="1122" b="1" dirty="0" smtClean="0"/>
                <a:t>10.1.1.2</a:t>
              </a:r>
              <a:endParaRPr lang="en-US" sz="1122" b="1" dirty="0"/>
            </a:p>
          </p:txBody>
        </p:sp>
        <p:sp>
          <p:nvSpPr>
            <p:cNvPr id="126" name="TextBox 125"/>
            <p:cNvSpPr txBox="1"/>
            <p:nvPr/>
          </p:nvSpPr>
          <p:spPr>
            <a:xfrm>
              <a:off x="4721450" y="1929696"/>
              <a:ext cx="702871" cy="259836"/>
            </a:xfrm>
            <a:prstGeom prst="rect">
              <a:avLst/>
            </a:prstGeom>
            <a:noFill/>
          </p:spPr>
          <p:txBody>
            <a:bodyPr wrap="none" rtlCol="0">
              <a:spAutoFit/>
            </a:bodyPr>
            <a:lstStyle/>
            <a:p>
              <a:pPr defTabSz="932557"/>
              <a:r>
                <a:rPr lang="en-US" sz="1122" b="1" dirty="0" smtClean="0"/>
                <a:t>10.1.1.3</a:t>
              </a:r>
              <a:endParaRPr lang="en-US" sz="1122" b="1" dirty="0"/>
            </a:p>
          </p:txBody>
        </p:sp>
        <p:sp>
          <p:nvSpPr>
            <p:cNvPr id="131" name="TextBox 130"/>
            <p:cNvSpPr txBox="1"/>
            <p:nvPr/>
          </p:nvSpPr>
          <p:spPr>
            <a:xfrm>
              <a:off x="4103616" y="6190221"/>
              <a:ext cx="4172732" cy="265009"/>
            </a:xfrm>
            <a:prstGeom prst="rect">
              <a:avLst/>
            </a:prstGeom>
            <a:noFill/>
          </p:spPr>
          <p:txBody>
            <a:bodyPr wrap="square" rtlCol="0">
              <a:spAutoFit/>
            </a:bodyPr>
            <a:lstStyle/>
            <a:p>
              <a:pPr algn="ctr" defTabSz="932557"/>
              <a:r>
                <a:rPr lang="en-US" sz="1122" b="1" dirty="0">
                  <a:solidFill>
                    <a:srgbClr val="505050"/>
                  </a:solidFill>
                </a:rPr>
                <a:t>CUSTOMER ADDRESS SPACE</a:t>
              </a:r>
            </a:p>
          </p:txBody>
        </p:sp>
      </p:grpSp>
      <p:graphicFrame>
        <p:nvGraphicFramePr>
          <p:cNvPr id="136" name="Table 135"/>
          <p:cNvGraphicFramePr>
            <a:graphicFrameLocks noGrp="1"/>
          </p:cNvGraphicFramePr>
          <p:nvPr>
            <p:extLst/>
          </p:nvPr>
        </p:nvGraphicFramePr>
        <p:xfrm>
          <a:off x="9369005" y="2597105"/>
          <a:ext cx="2331372" cy="652822"/>
        </p:xfrm>
        <a:graphic>
          <a:graphicData uri="http://schemas.openxmlformats.org/drawingml/2006/table">
            <a:tbl>
              <a:tblPr bandRow="1">
                <a:tableStyleId>{C4B1156A-380E-4F78-BDF5-A606A8083BF9}</a:tableStyleId>
              </a:tblPr>
              <a:tblGrid>
                <a:gridCol w="878670"/>
                <a:gridCol w="1452702"/>
              </a:tblGrid>
              <a:tr h="326411">
                <a:tc>
                  <a:txBody>
                    <a:bodyPr/>
                    <a:lstStyle/>
                    <a:p>
                      <a:r>
                        <a:rPr lang="en-US" sz="1500" dirty="0" smtClean="0"/>
                        <a:t>10.1.1.2</a:t>
                      </a:r>
                      <a:endParaRPr lang="en-US" sz="1500" b="0" dirty="0"/>
                    </a:p>
                  </a:txBody>
                  <a:tcPr marL="93260" marR="93260" marT="46630" marB="46630">
                    <a:lnL w="19050" cap="flat" cmpd="sng" algn="ctr">
                      <a:solidFill>
                        <a:srgbClr val="FFFFFF"/>
                      </a:solidFill>
                      <a:prstDash val="solid"/>
                      <a:round/>
                      <a:headEnd type="none" w="med" len="med"/>
                      <a:tailEnd type="none" w="med" len="med"/>
                    </a:lnL>
                    <a:lnR w="12700" cap="flat" cmpd="sng" algn="ctr">
                      <a:solidFill>
                        <a:srgbClr val="79C21A"/>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c>
                  <a:txBody>
                    <a:bodyPr/>
                    <a:lstStyle/>
                    <a:p>
                      <a:pPr algn="r"/>
                      <a:r>
                        <a:rPr lang="en-US" sz="1500" dirty="0" smtClean="0"/>
                        <a:t>192.168.1.10</a:t>
                      </a:r>
                      <a:endParaRPr lang="en-US" sz="1500" b="0" dirty="0"/>
                    </a:p>
                  </a:txBody>
                  <a:tcPr marL="93260" marR="93260" marT="46630" marB="46630">
                    <a:lnL w="12700" cap="flat" cmpd="sng" algn="ctr">
                      <a:solidFill>
                        <a:srgbClr val="79C21A"/>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r>
              <a:tr h="326411">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500" dirty="0" smtClean="0"/>
                        <a:t>10.1.1.3</a:t>
                      </a:r>
                    </a:p>
                  </a:txBody>
                  <a:tcPr marL="93260" marR="93260" marT="46630" marB="46630">
                    <a:lnL w="19050" cap="flat" cmpd="sng" algn="ctr">
                      <a:solidFill>
                        <a:srgbClr val="FFFFFF"/>
                      </a:solidFill>
                      <a:prstDash val="solid"/>
                      <a:round/>
                      <a:headEnd type="none" w="med" len="med"/>
                      <a:tailEnd type="none" w="med" len="med"/>
                    </a:lnL>
                    <a:lnR w="12700" cap="flat" cmpd="sng" algn="ctr">
                      <a:solidFill>
                        <a:srgbClr val="79C21A"/>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c>
                  <a:txBody>
                    <a:bodyPr/>
                    <a:lstStyle/>
                    <a:p>
                      <a:pPr marL="0" marR="0" indent="0" algn="r" defTabSz="914363" rtl="0" eaLnBrk="1" fontAlgn="auto" latinLnBrk="0" hangingPunct="1">
                        <a:lnSpc>
                          <a:spcPct val="100000"/>
                        </a:lnSpc>
                        <a:spcBef>
                          <a:spcPts val="0"/>
                        </a:spcBef>
                        <a:spcAft>
                          <a:spcPts val="0"/>
                        </a:spcAft>
                        <a:buClrTx/>
                        <a:buSzTx/>
                        <a:buFontTx/>
                        <a:buNone/>
                        <a:tabLst/>
                        <a:defRPr/>
                      </a:pPr>
                      <a:r>
                        <a:rPr lang="en-US" sz="1500" dirty="0" smtClean="0"/>
                        <a:t>192.168.2.12</a:t>
                      </a:r>
                    </a:p>
                  </a:txBody>
                  <a:tcPr marL="93260" marR="93260" marT="46630" marB="46630">
                    <a:lnL w="12700" cap="flat" cmpd="sng" algn="ctr">
                      <a:solidFill>
                        <a:srgbClr val="79C21A"/>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tx1">
                        <a:lumMod val="95000"/>
                      </a:schemeClr>
                    </a:solidFill>
                  </a:tcPr>
                </a:tc>
              </a:tr>
            </a:tbl>
          </a:graphicData>
        </a:graphic>
      </p:graphicFrame>
      <p:sp>
        <p:nvSpPr>
          <p:cNvPr id="137" name="Right Arrow 136"/>
          <p:cNvSpPr/>
          <p:nvPr/>
        </p:nvSpPr>
        <p:spPr bwMode="auto">
          <a:xfrm>
            <a:off x="10230447" y="2650576"/>
            <a:ext cx="223825" cy="197983"/>
          </a:xfrm>
          <a:prstGeom prst="rightArrow">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lnSpc>
                <a:spcPct val="90000"/>
              </a:lnSpc>
              <a:spcBef>
                <a:spcPct val="0"/>
              </a:spcBef>
              <a:spcAft>
                <a:spcPct val="0"/>
              </a:spcAft>
            </a:pPr>
            <a:endParaRPr lang="en-US" sz="2040" spc="-52" dirty="0">
              <a:gradFill>
                <a:gsLst>
                  <a:gs pos="0">
                    <a:srgbClr val="EFEFEF"/>
                  </a:gs>
                  <a:gs pos="100000">
                    <a:srgbClr val="EFEFEF"/>
                  </a:gs>
                </a:gsLst>
                <a:lin ang="5400000" scaled="0"/>
              </a:gradFill>
            </a:endParaRPr>
          </a:p>
        </p:txBody>
      </p:sp>
      <p:sp>
        <p:nvSpPr>
          <p:cNvPr id="138" name="Right Arrow 137"/>
          <p:cNvSpPr/>
          <p:nvPr/>
        </p:nvSpPr>
        <p:spPr bwMode="auto">
          <a:xfrm>
            <a:off x="10230447" y="2961443"/>
            <a:ext cx="223825" cy="197983"/>
          </a:xfrm>
          <a:prstGeom prst="rightArrow">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lnSpc>
                <a:spcPct val="90000"/>
              </a:lnSpc>
              <a:spcBef>
                <a:spcPct val="0"/>
              </a:spcBef>
              <a:spcAft>
                <a:spcPct val="0"/>
              </a:spcAft>
            </a:pPr>
            <a:endParaRPr lang="en-US" sz="2040" spc="-52" dirty="0">
              <a:gradFill>
                <a:gsLst>
                  <a:gs pos="0">
                    <a:srgbClr val="EFEFEF"/>
                  </a:gs>
                  <a:gs pos="100000">
                    <a:srgbClr val="EFEFEF"/>
                  </a:gs>
                </a:gsLst>
                <a:lin ang="5400000" scaled="0"/>
              </a:gradFill>
            </a:endParaRPr>
          </a:p>
        </p:txBody>
      </p:sp>
      <p:graphicFrame>
        <p:nvGraphicFramePr>
          <p:cNvPr id="139" name="Table 138"/>
          <p:cNvGraphicFramePr>
            <a:graphicFrameLocks noGrp="1"/>
          </p:cNvGraphicFramePr>
          <p:nvPr>
            <p:extLst/>
          </p:nvPr>
        </p:nvGraphicFramePr>
        <p:xfrm>
          <a:off x="7477170" y="5200688"/>
          <a:ext cx="1165754" cy="326412"/>
        </p:xfrm>
        <a:graphic>
          <a:graphicData uri="http://schemas.openxmlformats.org/drawingml/2006/table">
            <a:tbl>
              <a:tblPr bandRow="1">
                <a:tableStyleId>{306799F8-075E-4A3A-A7F6-7FBC6576F1A4}</a:tableStyleId>
              </a:tblPr>
              <a:tblGrid>
                <a:gridCol w="485730"/>
                <a:gridCol w="680024"/>
              </a:tblGrid>
              <a:tr h="181340">
                <a:tc>
                  <a:txBody>
                    <a:bodyPr/>
                    <a:lstStyle/>
                    <a:p>
                      <a:r>
                        <a:rPr lang="en-US" sz="800" dirty="0" smtClean="0"/>
                        <a:t>10.1.1.2</a:t>
                      </a:r>
                      <a:endParaRPr lang="en-US" sz="800" b="0" dirty="0"/>
                    </a:p>
                  </a:txBody>
                  <a:tcPr marL="46630" marR="4663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c>
                  <a:txBody>
                    <a:bodyPr/>
                    <a:lstStyle/>
                    <a:p>
                      <a:r>
                        <a:rPr lang="en-US" sz="800" dirty="0" smtClean="0"/>
                        <a:t>192.168.1.10</a:t>
                      </a:r>
                      <a:endParaRPr lang="en-US" sz="800" b="0" dirty="0"/>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r>
              <a:tr h="145072">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10.1.1.3</a:t>
                      </a:r>
                    </a:p>
                  </a:txBody>
                  <a:tcPr marL="46630" marR="4663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192.168.2.12</a:t>
                      </a:r>
                    </a:p>
                  </a:txBody>
                  <a:tcPr marL="46630" marR="4663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r>
            </a:tbl>
          </a:graphicData>
        </a:graphic>
      </p:graphicFrame>
      <p:graphicFrame>
        <p:nvGraphicFramePr>
          <p:cNvPr id="140" name="Table 139"/>
          <p:cNvGraphicFramePr>
            <a:graphicFrameLocks noGrp="1"/>
          </p:cNvGraphicFramePr>
          <p:nvPr>
            <p:extLst/>
          </p:nvPr>
        </p:nvGraphicFramePr>
        <p:xfrm>
          <a:off x="10098303" y="5200688"/>
          <a:ext cx="1165754" cy="326411"/>
        </p:xfrm>
        <a:graphic>
          <a:graphicData uri="http://schemas.openxmlformats.org/drawingml/2006/table">
            <a:tbl>
              <a:tblPr bandRow="1">
                <a:tableStyleId>{D113A9D2-9D6B-4929-AA2D-F23B5EE8CBE7}</a:tableStyleId>
              </a:tblPr>
              <a:tblGrid>
                <a:gridCol w="485730"/>
                <a:gridCol w="680024"/>
              </a:tblGrid>
              <a:tr h="181790">
                <a:tc>
                  <a:txBody>
                    <a:bodyPr/>
                    <a:lstStyle/>
                    <a:p>
                      <a:r>
                        <a:rPr lang="en-US" sz="800" dirty="0" smtClean="0"/>
                        <a:t>10.1.1.2</a:t>
                      </a:r>
                      <a:endParaRPr lang="en-US" sz="800" b="0" dirty="0"/>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72C6"/>
                    </a:solidFill>
                  </a:tcPr>
                </a:tc>
                <a:tc>
                  <a:txBody>
                    <a:bodyPr/>
                    <a:lstStyle/>
                    <a:p>
                      <a:r>
                        <a:rPr lang="en-US" sz="800" kern="1200" dirty="0" smtClean="0">
                          <a:solidFill>
                            <a:schemeClr val="lt1"/>
                          </a:solidFill>
                          <a:latin typeface="+mn-lt"/>
                          <a:ea typeface="+mn-ea"/>
                          <a:cs typeface="+mn-cs"/>
                        </a:rPr>
                        <a:t>192.168.1.10</a:t>
                      </a:r>
                      <a:endParaRPr lang="en-US" sz="800" kern="1200" dirty="0">
                        <a:solidFill>
                          <a:schemeClr val="lt1"/>
                        </a:solidFill>
                        <a:latin typeface="+mn-lt"/>
                        <a:ea typeface="+mn-ea"/>
                        <a:cs typeface="+mn-cs"/>
                      </a:endParaRPr>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72C6"/>
                    </a:solidFill>
                  </a:tcPr>
                </a:tc>
              </a:tr>
              <a:tr h="144621">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10.1.1.3</a:t>
                      </a:r>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72C6"/>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192.168.2.12</a:t>
                      </a:r>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72C6"/>
                    </a:solidFill>
                  </a:tcPr>
                </a:tc>
              </a:tr>
            </a:tbl>
          </a:graphicData>
        </a:graphic>
      </p:graphicFrame>
      <p:graphicFrame>
        <p:nvGraphicFramePr>
          <p:cNvPr id="141" name="Table 140"/>
          <p:cNvGraphicFramePr>
            <a:graphicFrameLocks noGrp="1"/>
          </p:cNvGraphicFramePr>
          <p:nvPr>
            <p:extLst/>
          </p:nvPr>
        </p:nvGraphicFramePr>
        <p:xfrm>
          <a:off x="8892354" y="5200688"/>
          <a:ext cx="1165754" cy="326411"/>
        </p:xfrm>
        <a:graphic>
          <a:graphicData uri="http://schemas.openxmlformats.org/drawingml/2006/table">
            <a:tbl>
              <a:tblPr bandRow="1">
                <a:tableStyleId>{306799F8-075E-4A3A-A7F6-7FBC6576F1A4}</a:tableStyleId>
              </a:tblPr>
              <a:tblGrid>
                <a:gridCol w="485730"/>
                <a:gridCol w="680024"/>
              </a:tblGrid>
              <a:tr h="181790">
                <a:tc>
                  <a:txBody>
                    <a:bodyPr/>
                    <a:lstStyle/>
                    <a:p>
                      <a:r>
                        <a:rPr lang="en-US" sz="800" dirty="0" smtClean="0"/>
                        <a:t>10.1.1.2</a:t>
                      </a:r>
                      <a:endParaRPr lang="en-US" sz="800" b="0" dirty="0"/>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c>
                  <a:txBody>
                    <a:bodyPr/>
                    <a:lstStyle/>
                    <a:p>
                      <a:r>
                        <a:rPr lang="en-US" sz="800" dirty="0" smtClean="0"/>
                        <a:t>192.168.1.10</a:t>
                      </a:r>
                      <a:endParaRPr lang="en-US" sz="800" b="0" dirty="0"/>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r>
              <a:tr h="144621">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10.1.1.3</a:t>
                      </a:r>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800" dirty="0" smtClean="0"/>
                        <a:t>192.168.2.12</a:t>
                      </a:r>
                    </a:p>
                  </a:txBody>
                  <a:tcPr marL="46630" marR="0" marT="9326"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79C21A"/>
                    </a:solidFill>
                  </a:tcPr>
                </a:tc>
              </a:tr>
            </a:tbl>
          </a:graphicData>
        </a:graphic>
      </p:graphicFrame>
      <p:grpSp>
        <p:nvGrpSpPr>
          <p:cNvPr id="11" name="Group 10"/>
          <p:cNvGrpSpPr/>
          <p:nvPr/>
        </p:nvGrpSpPr>
        <p:grpSpPr>
          <a:xfrm>
            <a:off x="8031808" y="2151107"/>
            <a:ext cx="3607693" cy="3729411"/>
            <a:chOff x="5369911" y="1912416"/>
            <a:chExt cx="3537274" cy="3656613"/>
          </a:xfrm>
        </p:grpSpPr>
        <p:sp>
          <p:nvSpPr>
            <p:cNvPr id="134" name="TextBox 133"/>
            <p:cNvSpPr txBox="1"/>
            <p:nvPr/>
          </p:nvSpPr>
          <p:spPr>
            <a:xfrm>
              <a:off x="5369911" y="5303135"/>
              <a:ext cx="660758" cy="265009"/>
            </a:xfrm>
            <a:prstGeom prst="rect">
              <a:avLst/>
            </a:prstGeom>
            <a:noFill/>
          </p:spPr>
          <p:txBody>
            <a:bodyPr wrap="none" rtlCol="0">
              <a:spAutoFit/>
            </a:bodyPr>
            <a:lstStyle/>
            <a:p>
              <a:pPr defTabSz="932557"/>
              <a:r>
                <a:rPr lang="en-US" sz="1122" dirty="0">
                  <a:solidFill>
                    <a:srgbClr val="505050"/>
                  </a:solidFill>
                </a:rPr>
                <a:t>10.1.1.1</a:t>
              </a:r>
            </a:p>
          </p:txBody>
        </p:sp>
        <p:sp>
          <p:nvSpPr>
            <p:cNvPr id="135" name="TextBox 134"/>
            <p:cNvSpPr txBox="1"/>
            <p:nvPr/>
          </p:nvSpPr>
          <p:spPr>
            <a:xfrm>
              <a:off x="6751569" y="5304020"/>
              <a:ext cx="660758" cy="265009"/>
            </a:xfrm>
            <a:prstGeom prst="rect">
              <a:avLst/>
            </a:prstGeom>
            <a:noFill/>
          </p:spPr>
          <p:txBody>
            <a:bodyPr wrap="none" rtlCol="0">
              <a:spAutoFit/>
            </a:bodyPr>
            <a:lstStyle/>
            <a:p>
              <a:pPr defTabSz="932557"/>
              <a:r>
                <a:rPr lang="en-US" sz="1122" dirty="0">
                  <a:solidFill>
                    <a:srgbClr val="505050"/>
                  </a:solidFill>
                </a:rPr>
                <a:t>10.1.1.2</a:t>
              </a:r>
            </a:p>
          </p:txBody>
        </p:sp>
        <p:sp>
          <p:nvSpPr>
            <p:cNvPr id="142" name="TextBox 141"/>
            <p:cNvSpPr txBox="1"/>
            <p:nvPr/>
          </p:nvSpPr>
          <p:spPr>
            <a:xfrm>
              <a:off x="7505705" y="1912416"/>
              <a:ext cx="702870" cy="259836"/>
            </a:xfrm>
            <a:prstGeom prst="rect">
              <a:avLst/>
            </a:prstGeom>
            <a:noFill/>
          </p:spPr>
          <p:txBody>
            <a:bodyPr wrap="none" rtlCol="0">
              <a:spAutoFit/>
            </a:bodyPr>
            <a:lstStyle/>
            <a:p>
              <a:pPr defTabSz="932557"/>
              <a:r>
                <a:rPr lang="en-US" sz="1122" b="1" dirty="0" smtClean="0"/>
                <a:t>10.1.1.2</a:t>
              </a:r>
              <a:endParaRPr lang="en-US" sz="1122" b="1" dirty="0"/>
            </a:p>
          </p:txBody>
        </p:sp>
        <p:sp>
          <p:nvSpPr>
            <p:cNvPr id="143" name="TextBox 142"/>
            <p:cNvSpPr txBox="1"/>
            <p:nvPr/>
          </p:nvSpPr>
          <p:spPr>
            <a:xfrm>
              <a:off x="8204315" y="1912418"/>
              <a:ext cx="702870" cy="259836"/>
            </a:xfrm>
            <a:prstGeom prst="rect">
              <a:avLst/>
            </a:prstGeom>
            <a:noFill/>
          </p:spPr>
          <p:txBody>
            <a:bodyPr wrap="none" rtlCol="0">
              <a:spAutoFit/>
            </a:bodyPr>
            <a:lstStyle/>
            <a:p>
              <a:pPr defTabSz="932557"/>
              <a:r>
                <a:rPr lang="en-US" sz="1122" b="1" dirty="0" smtClean="0"/>
                <a:t>10.1.1.3</a:t>
              </a:r>
              <a:endParaRPr lang="en-US" sz="1122" b="1" dirty="0"/>
            </a:p>
          </p:txBody>
        </p:sp>
      </p:grpSp>
      <p:sp>
        <p:nvSpPr>
          <p:cNvPr id="4" name="Title 3"/>
          <p:cNvSpPr>
            <a:spLocks noGrp="1"/>
          </p:cNvSpPr>
          <p:nvPr>
            <p:ph type="title"/>
          </p:nvPr>
        </p:nvSpPr>
        <p:spPr>
          <a:xfrm>
            <a:off x="456820" y="41025"/>
            <a:ext cx="11370961" cy="772204"/>
          </a:xfrm>
        </p:spPr>
        <p:txBody>
          <a:bodyPr/>
          <a:lstStyle/>
          <a:p>
            <a:r>
              <a:rPr lang="en-US" sz="4800" dirty="0"/>
              <a:t>Hyper-V Network </a:t>
            </a:r>
            <a:r>
              <a:rPr lang="en-US" sz="4800" dirty="0" smtClean="0"/>
              <a:t>Virtualization: What’s new in Windows Server 2012 R2</a:t>
            </a:r>
            <a:endParaRPr lang="en-US" sz="4800" dirty="0"/>
          </a:p>
        </p:txBody>
      </p:sp>
      <p:sp>
        <p:nvSpPr>
          <p:cNvPr id="57" name="Rectangle 56"/>
          <p:cNvSpPr/>
          <p:nvPr/>
        </p:nvSpPr>
        <p:spPr bwMode="auto">
          <a:xfrm>
            <a:off x="5501842" y="3760600"/>
            <a:ext cx="618340" cy="618340"/>
          </a:xfrm>
          <a:prstGeom prst="rect">
            <a:avLst/>
          </a:prstGeom>
          <a:solidFill>
            <a:schemeClr val="tx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52" tIns="46626" rIns="93252" bIns="46626" numCol="1" rtlCol="0" anchor="b" anchorCtr="0" compatLnSpc="1">
            <a:prstTxWarp prst="textNoShape">
              <a:avLst/>
            </a:prstTxWarp>
          </a:bodyPr>
          <a:lstStyle/>
          <a:p>
            <a:pPr algn="ctr" defTabSz="932251" fontAlgn="base">
              <a:lnSpc>
                <a:spcPct val="90000"/>
              </a:lnSpc>
              <a:spcBef>
                <a:spcPct val="0"/>
              </a:spcBef>
              <a:spcAft>
                <a:spcPct val="0"/>
              </a:spcAft>
            </a:pPr>
            <a:endParaRPr lang="en-US" sz="1530" spc="-52" dirty="0">
              <a:solidFill>
                <a:srgbClr val="3C3C3C"/>
              </a:solidFill>
            </a:endParaRPr>
          </a:p>
        </p:txBody>
      </p:sp>
      <p:grpSp>
        <p:nvGrpSpPr>
          <p:cNvPr id="91" name="Group 90"/>
          <p:cNvGrpSpPr/>
          <p:nvPr/>
        </p:nvGrpSpPr>
        <p:grpSpPr>
          <a:xfrm>
            <a:off x="5548511" y="3804854"/>
            <a:ext cx="525214" cy="531527"/>
            <a:chOff x="5208968" y="1791678"/>
            <a:chExt cx="729787" cy="738555"/>
          </a:xfrm>
          <a:solidFill>
            <a:srgbClr val="0072C6"/>
          </a:solidFill>
        </p:grpSpPr>
        <p:sp>
          <p:nvSpPr>
            <p:cNvPr id="92" name="Rectangle 91"/>
            <p:cNvSpPr/>
            <p:nvPr/>
          </p:nvSpPr>
          <p:spPr bwMode="auto">
            <a:xfrm>
              <a:off x="5604646" y="1791678"/>
              <a:ext cx="334109"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836" dirty="0"/>
            </a:p>
          </p:txBody>
        </p:sp>
        <p:sp>
          <p:nvSpPr>
            <p:cNvPr id="93" name="Rectangle 92"/>
            <p:cNvSpPr/>
            <p:nvPr/>
          </p:nvSpPr>
          <p:spPr bwMode="auto">
            <a:xfrm>
              <a:off x="5604642" y="2196124"/>
              <a:ext cx="334109"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836" dirty="0"/>
            </a:p>
          </p:txBody>
        </p:sp>
        <p:sp>
          <p:nvSpPr>
            <p:cNvPr id="94" name="Rectangle 93"/>
            <p:cNvSpPr/>
            <p:nvPr/>
          </p:nvSpPr>
          <p:spPr bwMode="auto">
            <a:xfrm>
              <a:off x="5208972" y="1791678"/>
              <a:ext cx="334109"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836" dirty="0"/>
            </a:p>
          </p:txBody>
        </p:sp>
        <p:sp>
          <p:nvSpPr>
            <p:cNvPr id="95" name="Rectangle 94"/>
            <p:cNvSpPr/>
            <p:nvPr/>
          </p:nvSpPr>
          <p:spPr bwMode="auto">
            <a:xfrm>
              <a:off x="5208968" y="2196124"/>
              <a:ext cx="334109" cy="33410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0" rIns="0" bIns="46630" numCol="1" spcCol="0" rtlCol="0" fromWordArt="0" anchor="b" anchorCtr="0" forceAA="0" compatLnSpc="1">
              <a:prstTxWarp prst="textNoShape">
                <a:avLst/>
              </a:prstTxWarp>
              <a:noAutofit/>
            </a:bodyPr>
            <a:lstStyle/>
            <a:p>
              <a:pPr defTabSz="932557"/>
              <a:endParaRPr lang="en-US" sz="1836" dirty="0"/>
            </a:p>
          </p:txBody>
        </p:sp>
        <p:pic>
          <p:nvPicPr>
            <p:cNvPr id="96"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5625056" y="1837399"/>
              <a:ext cx="276436" cy="276436"/>
            </a:xfrm>
            <a:prstGeom prst="rect">
              <a:avLst/>
            </a:prstGeom>
            <a:grpFill/>
          </p:spPr>
        </p:pic>
        <p:pic>
          <p:nvPicPr>
            <p:cNvPr id="97"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5625059" y="2215469"/>
              <a:ext cx="276436" cy="276436"/>
            </a:xfrm>
            <a:prstGeom prst="rect">
              <a:avLst/>
            </a:prstGeom>
            <a:grpFill/>
          </p:spPr>
        </p:pic>
        <p:pic>
          <p:nvPicPr>
            <p:cNvPr id="98"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5238180" y="1837398"/>
              <a:ext cx="276436" cy="276436"/>
            </a:xfrm>
            <a:prstGeom prst="rect">
              <a:avLst/>
            </a:prstGeom>
            <a:grpFill/>
          </p:spPr>
        </p:pic>
        <p:pic>
          <p:nvPicPr>
            <p:cNvPr id="99" name="Picture 3" descr="\\MAGNUM\Projects\Microsoft\Cloud Power FY12\Design\ICONS_PNG\User.png"/>
            <p:cNvPicPr>
              <a:picLocks noChangeAspect="1" noChangeArrowheads="1"/>
            </p:cNvPicPr>
            <p:nvPr/>
          </p:nvPicPr>
          <p:blipFill>
            <a:blip r:embed="rId4" cstate="print">
              <a:lum bright="100000"/>
              <a:extLst>
                <a:ext uri="{28A0092B-C50C-407E-A947-70E740481C1C}">
                  <a14:useLocalDpi xmlns:a14="http://schemas.microsoft.com/office/drawing/2010/main"/>
                </a:ext>
              </a:extLst>
            </a:blip>
            <a:srcRect/>
            <a:stretch>
              <a:fillRect/>
            </a:stretch>
          </p:blipFill>
          <p:spPr bwMode="auto">
            <a:xfrm>
              <a:off x="5238173" y="2215469"/>
              <a:ext cx="276436" cy="276436"/>
            </a:xfrm>
            <a:prstGeom prst="rect">
              <a:avLst/>
            </a:prstGeom>
            <a:grpFill/>
          </p:spPr>
        </p:pic>
      </p:grpSp>
      <p:sp>
        <p:nvSpPr>
          <p:cNvPr id="150" name="Trapezoid 149"/>
          <p:cNvSpPr/>
          <p:nvPr/>
        </p:nvSpPr>
        <p:spPr bwMode="auto">
          <a:xfrm rot="16200000">
            <a:off x="183893" y="1723726"/>
            <a:ext cx="4955806" cy="5019577"/>
          </a:xfrm>
          <a:prstGeom prst="trapezoid">
            <a:avLst>
              <a:gd name="adj" fmla="val 9839"/>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0" rIns="279769" bIns="0" numCol="1" rtlCol="0" anchor="ctr" anchorCtr="0" compatLnSpc="1">
            <a:prstTxWarp prst="textNoShape">
              <a:avLst/>
            </a:prstTxWarp>
          </a:bodyPr>
          <a:lstStyle/>
          <a:p>
            <a:pPr marL="0" lvl="1" defTabSz="471576">
              <a:lnSpc>
                <a:spcPct val="90000"/>
              </a:lnSpc>
              <a:spcBef>
                <a:spcPts val="612"/>
              </a:spcBef>
              <a:spcAft>
                <a:spcPts val="612"/>
              </a:spcAft>
            </a:pPr>
            <a:r>
              <a:rPr lang="en-US" sz="2400" dirty="0" smtClean="0">
                <a:solidFill>
                  <a:srgbClr val="FFFFFE"/>
                </a:solidFill>
                <a:latin typeface="+mj-lt"/>
                <a:cs typeface="Segoe UI" pitchFamily="34" charset="0"/>
              </a:rPr>
              <a:t>Dynamically Learned </a:t>
            </a:r>
            <a:r>
              <a:rPr lang="en-US" sz="2400" dirty="0">
                <a:solidFill>
                  <a:srgbClr val="FFFFFE"/>
                </a:solidFill>
                <a:latin typeface="+mj-lt"/>
                <a:cs typeface="Segoe UI" pitchFamily="34" charset="0"/>
              </a:rPr>
              <a:t>Customer </a:t>
            </a:r>
            <a:r>
              <a:rPr lang="en-US" sz="2400" dirty="0" smtClean="0">
                <a:solidFill>
                  <a:srgbClr val="FFFFFE"/>
                </a:solidFill>
                <a:latin typeface="+mj-lt"/>
                <a:cs typeface="Segoe UI" pitchFamily="34" charset="0"/>
              </a:rPr>
              <a:t>Addresses</a:t>
            </a:r>
          </a:p>
          <a:p>
            <a:pPr marL="285750" lvl="1" indent="-285750" defTabSz="471576">
              <a:lnSpc>
                <a:spcPct val="90000"/>
              </a:lnSpc>
              <a:spcBef>
                <a:spcPts val="612"/>
              </a:spcBef>
              <a:spcAft>
                <a:spcPts val="612"/>
              </a:spcAft>
              <a:buFont typeface="Arial" panose="020B0604020202020204" pitchFamily="34" charset="0"/>
              <a:buChar char="•"/>
            </a:pPr>
            <a:r>
              <a:rPr lang="en-US" sz="1630" dirty="0" smtClean="0">
                <a:solidFill>
                  <a:srgbClr val="FFFFFE"/>
                </a:solidFill>
                <a:cs typeface="Segoe UI" pitchFamily="34" charset="0"/>
              </a:rPr>
              <a:t>Highly available Windows gateways, hosts, VMs </a:t>
            </a:r>
            <a:r>
              <a:rPr lang="en-US" dirty="0" smtClean="0">
                <a:solidFill>
                  <a:srgbClr val="FFFFFE"/>
                </a:solidFill>
                <a:cs typeface="Segoe UI" pitchFamily="34" charset="0"/>
              </a:rPr>
              <a:t/>
            </a:r>
            <a:br>
              <a:rPr lang="en-US" dirty="0" smtClean="0">
                <a:solidFill>
                  <a:srgbClr val="FFFFFE"/>
                </a:solidFill>
                <a:cs typeface="Segoe UI" pitchFamily="34" charset="0"/>
              </a:rPr>
            </a:br>
            <a:endParaRPr lang="en-US" dirty="0" smtClean="0">
              <a:solidFill>
                <a:srgbClr val="FFFFFE"/>
              </a:solidFill>
              <a:cs typeface="Segoe UI" pitchFamily="34" charset="0"/>
            </a:endParaRPr>
          </a:p>
          <a:p>
            <a:pPr marL="0" lvl="1" defTabSz="471576">
              <a:lnSpc>
                <a:spcPct val="90000"/>
              </a:lnSpc>
              <a:spcBef>
                <a:spcPts val="612"/>
              </a:spcBef>
              <a:spcAft>
                <a:spcPts val="612"/>
              </a:spcAft>
            </a:pPr>
            <a:r>
              <a:rPr lang="en-US" sz="2400" dirty="0" smtClean="0">
                <a:solidFill>
                  <a:srgbClr val="FFFFFE"/>
                </a:solidFill>
                <a:latin typeface="+mj-lt"/>
                <a:cs typeface="Segoe UI" pitchFamily="34" charset="0"/>
              </a:rPr>
              <a:t>Performance Improvements</a:t>
            </a:r>
          </a:p>
          <a:p>
            <a:pPr marL="285750" lvl="1" indent="-285750" defTabSz="471576">
              <a:lnSpc>
                <a:spcPct val="90000"/>
              </a:lnSpc>
              <a:spcBef>
                <a:spcPts val="612"/>
              </a:spcBef>
              <a:spcAft>
                <a:spcPts val="612"/>
              </a:spcAft>
              <a:buFont typeface="Arial" panose="020B0604020202020204" pitchFamily="34" charset="0"/>
              <a:buChar char="•"/>
            </a:pPr>
            <a:r>
              <a:rPr lang="en-US" sz="1640" dirty="0" smtClean="0">
                <a:solidFill>
                  <a:srgbClr val="FFFFFE"/>
                </a:solidFill>
                <a:cs typeface="Segoe UI" pitchFamily="34" charset="0"/>
              </a:rPr>
              <a:t>NIC Teaming Integration</a:t>
            </a:r>
          </a:p>
          <a:p>
            <a:pPr marL="285750" lvl="1" indent="-285750" defTabSz="471576">
              <a:lnSpc>
                <a:spcPct val="90000"/>
              </a:lnSpc>
              <a:spcBef>
                <a:spcPts val="612"/>
              </a:spcBef>
              <a:spcAft>
                <a:spcPts val="612"/>
              </a:spcAft>
              <a:buFont typeface="Arial" panose="020B0604020202020204" pitchFamily="34" charset="0"/>
              <a:buChar char="•"/>
            </a:pPr>
            <a:r>
              <a:rPr lang="en-US" sz="1640" dirty="0" smtClean="0">
                <a:solidFill>
                  <a:srgbClr val="FFFFFE"/>
                </a:solidFill>
                <a:cs typeface="Segoe UI" pitchFamily="34" charset="0"/>
              </a:rPr>
              <a:t>NVGRE Task Offload Enabled NICs</a:t>
            </a:r>
            <a:r>
              <a:rPr lang="en-US" dirty="0" smtClean="0">
                <a:solidFill>
                  <a:srgbClr val="FFFFFE"/>
                </a:solidFill>
                <a:cs typeface="Segoe UI" pitchFamily="34" charset="0"/>
              </a:rPr>
              <a:t/>
            </a:r>
            <a:br>
              <a:rPr lang="en-US" dirty="0" smtClean="0">
                <a:solidFill>
                  <a:srgbClr val="FFFFFE"/>
                </a:solidFill>
                <a:cs typeface="Segoe UI" pitchFamily="34" charset="0"/>
              </a:rPr>
            </a:br>
            <a:endParaRPr lang="en-US" dirty="0">
              <a:solidFill>
                <a:srgbClr val="FFFFFE"/>
              </a:solidFill>
              <a:cs typeface="Segoe UI" pitchFamily="34" charset="0"/>
            </a:endParaRPr>
          </a:p>
          <a:p>
            <a:pPr marL="0" lvl="1" defTabSz="471576">
              <a:lnSpc>
                <a:spcPct val="90000"/>
              </a:lnSpc>
              <a:spcBef>
                <a:spcPts val="612"/>
              </a:spcBef>
              <a:spcAft>
                <a:spcPts val="612"/>
              </a:spcAft>
            </a:pPr>
            <a:r>
              <a:rPr lang="en-US" sz="2400" dirty="0" smtClean="0">
                <a:solidFill>
                  <a:srgbClr val="FFFFFE"/>
                </a:solidFill>
                <a:latin typeface="+mj-lt"/>
                <a:cs typeface="Segoe UI" pitchFamily="34" charset="0"/>
              </a:rPr>
              <a:t>Enhanced diagnostics of virtual networks</a:t>
            </a:r>
            <a:endParaRPr lang="en-US" sz="2400" dirty="0">
              <a:solidFill>
                <a:srgbClr val="FFFFFE"/>
              </a:solidFill>
              <a:latin typeface="+mj-lt"/>
              <a:cs typeface="Segoe UI" pitchFamily="34" charset="0"/>
            </a:endParaRPr>
          </a:p>
        </p:txBody>
      </p:sp>
    </p:spTree>
    <p:extLst>
      <p:ext uri="{BB962C8B-B14F-4D97-AF65-F5344CB8AC3E}">
        <p14:creationId xmlns:p14="http://schemas.microsoft.com/office/powerpoint/2010/main" val="75124471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Emulex NVGRE optimized </a:t>
            </a:r>
            <a:r>
              <a:rPr lang="en-US" dirty="0" err="1" smtClean="0"/>
              <a:t>VNeX</a:t>
            </a:r>
            <a:endParaRPr lang="en-US" dirty="0"/>
          </a:p>
        </p:txBody>
      </p:sp>
      <p:pic>
        <p:nvPicPr>
          <p:cNvPr id="4107" name="Picture 11" descr="http://ts2.mm.bing.net/th?id=H.4576958635836677&amp;pid=1.7&amp;w=184&amp;h=181&amp;c=7&amp;rs=1"/>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2983724" y="7917777"/>
            <a:ext cx="1595429" cy="15694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Content Placeholder 4"/>
          <p:cNvGraphicFramePr>
            <a:graphicFrameLocks/>
          </p:cNvGraphicFramePr>
          <p:nvPr>
            <p:extLst/>
          </p:nvPr>
        </p:nvGraphicFramePr>
        <p:xfrm>
          <a:off x="520700" y="1422400"/>
          <a:ext cx="11643184" cy="53720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0167111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00" dirty="0" err="1" smtClean="0"/>
              <a:t>Mellanox</a:t>
            </a:r>
            <a:r>
              <a:rPr lang="en-US" sz="3700" dirty="0" smtClean="0"/>
              <a:t> ConnectX-3 Pro 10 </a:t>
            </a:r>
            <a:r>
              <a:rPr lang="en-US" sz="3700" dirty="0" err="1" smtClean="0"/>
              <a:t>GBe</a:t>
            </a:r>
            <a:r>
              <a:rPr lang="en-US" sz="3700" dirty="0" smtClean="0"/>
              <a:t> 10GbE Performance</a:t>
            </a:r>
            <a:endParaRPr lang="en-US" sz="3700" dirty="0"/>
          </a:p>
        </p:txBody>
      </p:sp>
      <p:graphicFrame>
        <p:nvGraphicFramePr>
          <p:cNvPr id="12" name="Chart 11"/>
          <p:cNvGraphicFramePr>
            <a:graphicFrameLocks/>
          </p:cNvGraphicFramePr>
          <p:nvPr>
            <p:extLst/>
          </p:nvPr>
        </p:nvGraphicFramePr>
        <p:xfrm>
          <a:off x="853960" y="1640246"/>
          <a:ext cx="5422565" cy="4817320"/>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Arrow Connector 12"/>
          <p:cNvCxnSpPr/>
          <p:nvPr/>
        </p:nvCxnSpPr>
        <p:spPr bwMode="auto">
          <a:xfrm flipV="1">
            <a:off x="4907844" y="2590798"/>
            <a:ext cx="0" cy="1036226"/>
          </a:xfrm>
          <a:prstGeom prst="straightConnector1">
            <a:avLst/>
          </a:prstGeom>
          <a:solidFill>
            <a:schemeClr val="accent1"/>
          </a:solidFill>
          <a:ln w="57150" cap="flat" cmpd="sng" algn="ctr">
            <a:solidFill>
              <a:schemeClr val="accent1">
                <a:lumMod val="75000"/>
              </a:schemeClr>
            </a:solidFill>
            <a:prstDash val="solid"/>
            <a:round/>
            <a:headEnd type="none" w="med" len="med"/>
            <a:tailEnd type="triangle" w="med" len="med"/>
          </a:ln>
          <a:effectLst/>
        </p:spPr>
      </p:cxnSp>
      <p:cxnSp>
        <p:nvCxnSpPr>
          <p:cNvPr id="14" name="Straight Arrow Connector 13"/>
          <p:cNvCxnSpPr/>
          <p:nvPr/>
        </p:nvCxnSpPr>
        <p:spPr bwMode="auto">
          <a:xfrm flipV="1">
            <a:off x="534107" y="2519559"/>
            <a:ext cx="0" cy="1955876"/>
          </a:xfrm>
          <a:prstGeom prst="straightConnector1">
            <a:avLst/>
          </a:prstGeom>
          <a:solidFill>
            <a:schemeClr val="accent1"/>
          </a:solidFill>
          <a:ln w="57150" cap="flat" cmpd="sng" algn="ctr">
            <a:solidFill>
              <a:schemeClr val="accent1">
                <a:lumMod val="75000"/>
              </a:schemeClr>
            </a:solidFill>
            <a:prstDash val="solid"/>
            <a:round/>
            <a:headEnd type="none" w="med" len="med"/>
            <a:tailEnd type="triangle" w="med" len="med"/>
          </a:ln>
          <a:effectLst/>
        </p:spPr>
      </p:cxnSp>
      <p:sp>
        <p:nvSpPr>
          <p:cNvPr id="15" name="TextBox 15"/>
          <p:cNvSpPr txBox="1">
            <a:spLocks noChangeArrowheads="1"/>
          </p:cNvSpPr>
          <p:nvPr/>
        </p:nvSpPr>
        <p:spPr bwMode="auto">
          <a:xfrm>
            <a:off x="210578" y="4622349"/>
            <a:ext cx="649216" cy="41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ts val="425"/>
              </a:spcBef>
              <a:buClr>
                <a:srgbClr val="2A7DB3"/>
              </a:buClr>
              <a:buSzPct val="110000"/>
              <a:buFont typeface="Wingdings" panose="05000000000000000000" pitchFamily="2" charset="2"/>
              <a:buChar char="§"/>
              <a:defRPr sz="1700">
                <a:solidFill>
                  <a:schemeClr val="tx2"/>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300"/>
              </a:spcBef>
              <a:buClr>
                <a:srgbClr val="404040"/>
              </a:buClr>
              <a:buSzPct val="105000"/>
              <a:buFont typeface="Arial" panose="020B0604020202020204" pitchFamily="34" charset="0"/>
              <a:buChar char="•"/>
              <a:defRPr sz="1500">
                <a:solidFill>
                  <a:srgbClr val="404040"/>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404040"/>
              </a:buClr>
              <a:buSzPct val="104000"/>
              <a:buFont typeface="Lucida Grande"/>
              <a:buChar char="-"/>
              <a:defRPr sz="1300">
                <a:solidFill>
                  <a:srgbClr val="404040"/>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7F7F7F"/>
              </a:buClr>
              <a:buFont typeface="Wingdings" panose="05000000000000000000" pitchFamily="2" charset="2"/>
              <a:buChar char="§"/>
              <a:defRPr sz="1300">
                <a:solidFill>
                  <a:srgbClr val="7F7F7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9pPr>
          </a:lstStyle>
          <a:p>
            <a:pPr algn="ctr" defTabSz="1243493" fontAlgn="base">
              <a:spcBef>
                <a:spcPct val="0"/>
              </a:spcBef>
              <a:spcAft>
                <a:spcPct val="0"/>
              </a:spcAft>
              <a:buClrTx/>
              <a:buSzTx/>
              <a:buNone/>
            </a:pPr>
            <a:r>
              <a:rPr lang="en-US" sz="1360">
                <a:solidFill>
                  <a:srgbClr val="000000"/>
                </a:solidFill>
              </a:rPr>
              <a:t>Higher </a:t>
            </a:r>
          </a:p>
          <a:p>
            <a:pPr algn="ctr" defTabSz="1243493" fontAlgn="base">
              <a:spcBef>
                <a:spcPct val="0"/>
              </a:spcBef>
              <a:spcAft>
                <a:spcPct val="0"/>
              </a:spcAft>
              <a:buClrTx/>
              <a:buSzTx/>
              <a:buNone/>
            </a:pPr>
            <a:r>
              <a:rPr lang="en-US" sz="1360">
                <a:solidFill>
                  <a:srgbClr val="000000"/>
                </a:solidFill>
              </a:rPr>
              <a:t>Is Better</a:t>
            </a:r>
          </a:p>
        </p:txBody>
      </p:sp>
      <p:sp>
        <p:nvSpPr>
          <p:cNvPr id="16" name="TextBox 16"/>
          <p:cNvSpPr txBox="1">
            <a:spLocks noChangeArrowheads="1"/>
          </p:cNvSpPr>
          <p:nvPr/>
        </p:nvSpPr>
        <p:spPr bwMode="auto">
          <a:xfrm>
            <a:off x="4369733" y="2712092"/>
            <a:ext cx="370293"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ts val="425"/>
              </a:spcBef>
              <a:buClr>
                <a:srgbClr val="2A7DB3"/>
              </a:buClr>
              <a:buSzPct val="110000"/>
              <a:buFont typeface="Wingdings" panose="05000000000000000000" pitchFamily="2" charset="2"/>
              <a:buChar char="§"/>
              <a:defRPr sz="1700">
                <a:solidFill>
                  <a:schemeClr val="tx2"/>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300"/>
              </a:spcBef>
              <a:buClr>
                <a:srgbClr val="404040"/>
              </a:buClr>
              <a:buSzPct val="105000"/>
              <a:buFont typeface="Arial" panose="020B0604020202020204" pitchFamily="34" charset="0"/>
              <a:buChar char="•"/>
              <a:defRPr sz="1500">
                <a:solidFill>
                  <a:srgbClr val="404040"/>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404040"/>
              </a:buClr>
              <a:buSzPct val="104000"/>
              <a:buFont typeface="Lucida Grande"/>
              <a:buChar char="-"/>
              <a:defRPr sz="1300">
                <a:solidFill>
                  <a:srgbClr val="404040"/>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7F7F7F"/>
              </a:buClr>
              <a:buFont typeface="Wingdings" panose="05000000000000000000" pitchFamily="2" charset="2"/>
              <a:buChar char="§"/>
              <a:defRPr sz="1300">
                <a:solidFill>
                  <a:srgbClr val="7F7F7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9pPr>
          </a:lstStyle>
          <a:p>
            <a:pPr algn="ctr" defTabSz="1243493" fontAlgn="base">
              <a:spcBef>
                <a:spcPct val="0"/>
              </a:spcBef>
              <a:spcAft>
                <a:spcPct val="0"/>
              </a:spcAft>
              <a:buClrTx/>
              <a:buSzTx/>
              <a:buNone/>
            </a:pPr>
            <a:r>
              <a:rPr lang="en-US" sz="1496">
                <a:solidFill>
                  <a:srgbClr val="000000"/>
                </a:solidFill>
              </a:rPr>
              <a:t>65</a:t>
            </a:r>
            <a:r>
              <a:rPr lang="en-US" sz="1360">
                <a:solidFill>
                  <a:srgbClr val="000000"/>
                </a:solidFill>
              </a:rPr>
              <a:t>%</a:t>
            </a:r>
          </a:p>
        </p:txBody>
      </p:sp>
      <p:graphicFrame>
        <p:nvGraphicFramePr>
          <p:cNvPr id="17" name="Chart 16"/>
          <p:cNvGraphicFramePr>
            <a:graphicFrameLocks/>
          </p:cNvGraphicFramePr>
          <p:nvPr>
            <p:extLst/>
          </p:nvPr>
        </p:nvGraphicFramePr>
        <p:xfrm>
          <a:off x="6102566" y="1613814"/>
          <a:ext cx="5725751" cy="4887131"/>
        </p:xfrm>
        <a:graphic>
          <a:graphicData uri="http://schemas.openxmlformats.org/drawingml/2006/chart">
            <c:chart xmlns:c="http://schemas.openxmlformats.org/drawingml/2006/chart" xmlns:r="http://schemas.openxmlformats.org/officeDocument/2006/relationships" r:id="rId4"/>
          </a:graphicData>
        </a:graphic>
      </p:graphicFrame>
      <p:cxnSp>
        <p:nvCxnSpPr>
          <p:cNvPr id="18" name="Straight Arrow Connector 17"/>
          <p:cNvCxnSpPr/>
          <p:nvPr/>
        </p:nvCxnSpPr>
        <p:spPr bwMode="auto">
          <a:xfrm flipV="1">
            <a:off x="7703494" y="2629656"/>
            <a:ext cx="0" cy="2426496"/>
          </a:xfrm>
          <a:prstGeom prst="straightConnector1">
            <a:avLst/>
          </a:prstGeom>
          <a:solidFill>
            <a:schemeClr val="accent1"/>
          </a:solidFill>
          <a:ln w="57150" cap="flat" cmpd="sng" algn="ctr">
            <a:solidFill>
              <a:schemeClr val="accent1">
                <a:lumMod val="75000"/>
              </a:schemeClr>
            </a:solidFill>
            <a:prstDash val="solid"/>
            <a:round/>
            <a:headEnd type="triangle" w="med" len="med"/>
            <a:tailEnd type="none" w="med" len="med"/>
          </a:ln>
          <a:effectLst/>
        </p:spPr>
      </p:cxnSp>
      <p:cxnSp>
        <p:nvCxnSpPr>
          <p:cNvPr id="19" name="Straight Arrow Connector 18"/>
          <p:cNvCxnSpPr/>
          <p:nvPr/>
        </p:nvCxnSpPr>
        <p:spPr bwMode="auto">
          <a:xfrm flipV="1">
            <a:off x="12023262" y="2649087"/>
            <a:ext cx="0" cy="1955876"/>
          </a:xfrm>
          <a:prstGeom prst="straightConnector1">
            <a:avLst/>
          </a:prstGeom>
          <a:solidFill>
            <a:schemeClr val="accent1"/>
          </a:solidFill>
          <a:ln w="57150" cap="flat" cmpd="sng" algn="ctr">
            <a:solidFill>
              <a:schemeClr val="accent1">
                <a:lumMod val="75000"/>
              </a:schemeClr>
            </a:solidFill>
            <a:prstDash val="solid"/>
            <a:round/>
            <a:headEnd type="triangle" w="med" len="med"/>
            <a:tailEnd type="none" w="med" len="med"/>
          </a:ln>
          <a:effectLst/>
        </p:spPr>
      </p:cxnSp>
      <p:sp>
        <p:nvSpPr>
          <p:cNvPr id="20" name="TextBox 18"/>
          <p:cNvSpPr txBox="1">
            <a:spLocks noChangeArrowheads="1"/>
          </p:cNvSpPr>
          <p:nvPr/>
        </p:nvSpPr>
        <p:spPr bwMode="auto">
          <a:xfrm>
            <a:off x="11697575" y="4637460"/>
            <a:ext cx="649216" cy="41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ts val="425"/>
              </a:spcBef>
              <a:buClr>
                <a:srgbClr val="2A7DB3"/>
              </a:buClr>
              <a:buSzPct val="110000"/>
              <a:buFont typeface="Wingdings" panose="05000000000000000000" pitchFamily="2" charset="2"/>
              <a:buChar char="§"/>
              <a:defRPr sz="1700">
                <a:solidFill>
                  <a:schemeClr val="tx2"/>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300"/>
              </a:spcBef>
              <a:buClr>
                <a:srgbClr val="404040"/>
              </a:buClr>
              <a:buSzPct val="105000"/>
              <a:buFont typeface="Arial" panose="020B0604020202020204" pitchFamily="34" charset="0"/>
              <a:buChar char="•"/>
              <a:defRPr sz="1500">
                <a:solidFill>
                  <a:srgbClr val="404040"/>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404040"/>
              </a:buClr>
              <a:buSzPct val="104000"/>
              <a:buFont typeface="Lucida Grande"/>
              <a:buChar char="-"/>
              <a:defRPr sz="1300">
                <a:solidFill>
                  <a:srgbClr val="404040"/>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7F7F7F"/>
              </a:buClr>
              <a:buFont typeface="Wingdings" panose="05000000000000000000" pitchFamily="2" charset="2"/>
              <a:buChar char="§"/>
              <a:defRPr sz="1300">
                <a:solidFill>
                  <a:srgbClr val="7F7F7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9pPr>
          </a:lstStyle>
          <a:p>
            <a:pPr algn="ctr" defTabSz="1243493" fontAlgn="base">
              <a:spcBef>
                <a:spcPct val="0"/>
              </a:spcBef>
              <a:spcAft>
                <a:spcPct val="0"/>
              </a:spcAft>
              <a:buClrTx/>
              <a:buSzTx/>
              <a:buNone/>
            </a:pPr>
            <a:r>
              <a:rPr lang="en-US" sz="1360">
                <a:solidFill>
                  <a:srgbClr val="000000"/>
                </a:solidFill>
              </a:rPr>
              <a:t>Lower</a:t>
            </a:r>
          </a:p>
          <a:p>
            <a:pPr algn="ctr" defTabSz="1243493" fontAlgn="base">
              <a:spcBef>
                <a:spcPct val="0"/>
              </a:spcBef>
              <a:spcAft>
                <a:spcPct val="0"/>
              </a:spcAft>
              <a:buClrTx/>
              <a:buSzTx/>
              <a:buNone/>
            </a:pPr>
            <a:r>
              <a:rPr lang="en-US" sz="1360">
                <a:solidFill>
                  <a:srgbClr val="000000"/>
                </a:solidFill>
              </a:rPr>
              <a:t>Is Better</a:t>
            </a:r>
          </a:p>
        </p:txBody>
      </p:sp>
      <p:sp>
        <p:nvSpPr>
          <p:cNvPr id="21" name="TextBox 20"/>
          <p:cNvSpPr txBox="1">
            <a:spLocks noChangeArrowheads="1"/>
          </p:cNvSpPr>
          <p:nvPr/>
        </p:nvSpPr>
        <p:spPr bwMode="auto">
          <a:xfrm>
            <a:off x="7957665" y="2591199"/>
            <a:ext cx="370293" cy="23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ts val="425"/>
              </a:spcBef>
              <a:buClr>
                <a:srgbClr val="2A7DB3"/>
              </a:buClr>
              <a:buSzPct val="110000"/>
              <a:buFont typeface="Wingdings" panose="05000000000000000000" pitchFamily="2" charset="2"/>
              <a:buChar char="§"/>
              <a:defRPr sz="1700">
                <a:solidFill>
                  <a:schemeClr val="tx2"/>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ts val="300"/>
              </a:spcBef>
              <a:buClr>
                <a:srgbClr val="404040"/>
              </a:buClr>
              <a:buSzPct val="105000"/>
              <a:buFont typeface="Arial" panose="020B0604020202020204" pitchFamily="34" charset="0"/>
              <a:buChar char="•"/>
              <a:defRPr sz="1500">
                <a:solidFill>
                  <a:srgbClr val="404040"/>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404040"/>
              </a:buClr>
              <a:buSzPct val="104000"/>
              <a:buFont typeface="Lucida Grande"/>
              <a:buChar char="-"/>
              <a:defRPr sz="1300">
                <a:solidFill>
                  <a:srgbClr val="404040"/>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7F7F7F"/>
              </a:buClr>
              <a:buFont typeface="Wingdings" panose="05000000000000000000" pitchFamily="2" charset="2"/>
              <a:buChar char="§"/>
              <a:defRPr sz="1300">
                <a:solidFill>
                  <a:srgbClr val="7F7F7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7F7F7F"/>
              </a:buClr>
              <a:buFont typeface="Lucida Grande"/>
              <a:buChar char="›"/>
              <a:defRPr sz="1000">
                <a:solidFill>
                  <a:srgbClr val="7F7F7F"/>
                </a:solidFill>
                <a:latin typeface="Arial" panose="020B0604020202020204" pitchFamily="34" charset="0"/>
                <a:ea typeface="Arial" panose="020B0604020202020204" pitchFamily="34" charset="0"/>
                <a:cs typeface="Arial" panose="020B0604020202020204" pitchFamily="34" charset="0"/>
              </a:defRPr>
            </a:lvl9pPr>
          </a:lstStyle>
          <a:p>
            <a:pPr algn="ctr" defTabSz="1243493" fontAlgn="base">
              <a:spcBef>
                <a:spcPct val="0"/>
              </a:spcBef>
              <a:spcAft>
                <a:spcPct val="0"/>
              </a:spcAft>
              <a:buClrTx/>
              <a:buSzTx/>
              <a:buNone/>
            </a:pPr>
            <a:r>
              <a:rPr lang="en-US" sz="1496">
                <a:solidFill>
                  <a:srgbClr val="000000"/>
                </a:solidFill>
              </a:rPr>
              <a:t>80</a:t>
            </a:r>
            <a:r>
              <a:rPr lang="en-US" sz="1360">
                <a:solidFill>
                  <a:srgbClr val="000000"/>
                </a:solidFill>
              </a:rPr>
              <a:t>%</a:t>
            </a:r>
          </a:p>
        </p:txBody>
      </p:sp>
    </p:spTree>
    <p:extLst>
      <p:ext uri="{BB962C8B-B14F-4D97-AF65-F5344CB8AC3E}">
        <p14:creationId xmlns:p14="http://schemas.microsoft.com/office/powerpoint/2010/main" val="78314127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4403"/>
            <a:ext cx="11889564" cy="917575"/>
          </a:xfrm>
        </p:spPr>
        <p:txBody>
          <a:bodyPr/>
          <a:lstStyle/>
          <a:p>
            <a:r>
              <a:rPr lang="en-US" sz="4800" dirty="0" smtClean="0"/>
              <a:t>Hyper-V Network Virtualization enhances Hyper-V Switch Extensions</a:t>
            </a:r>
            <a:endParaRPr lang="en-US" sz="4800" dirty="0"/>
          </a:p>
        </p:txBody>
      </p:sp>
      <p:sp>
        <p:nvSpPr>
          <p:cNvPr id="8" name="Trapezoid 7"/>
          <p:cNvSpPr/>
          <p:nvPr/>
        </p:nvSpPr>
        <p:spPr bwMode="auto">
          <a:xfrm rot="16200000">
            <a:off x="1028553" y="1352746"/>
            <a:ext cx="4823743" cy="5571955"/>
          </a:xfrm>
          <a:prstGeom prst="trapezoid">
            <a:avLst>
              <a:gd name="adj" fmla="val 9839"/>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0" tIns="0" rIns="279769" bIns="139885" numCol="1" rtlCol="0" anchor="ctr" anchorCtr="0" compatLnSpc="1">
            <a:prstTxWarp prst="textNoShape">
              <a:avLst/>
            </a:prstTxWarp>
          </a:bodyPr>
          <a:lstStyle/>
          <a:p>
            <a:pPr lvl="0" defTabSz="932559">
              <a:lnSpc>
                <a:spcPct val="90000"/>
              </a:lnSpc>
              <a:spcBef>
                <a:spcPct val="20000"/>
              </a:spcBef>
              <a:buSzPct val="90000"/>
            </a:pPr>
            <a:r>
              <a:rPr lang="en-US" sz="2040" spc="-71" dirty="0" smtClean="0">
                <a:solidFill>
                  <a:srgbClr val="FFFFFF"/>
                </a:solidFill>
                <a:latin typeface="Segoe UI Light"/>
              </a:rPr>
              <a:t>Introduces new hybrid </a:t>
            </a:r>
            <a:r>
              <a:rPr lang="en-US" sz="2040" spc="-71" dirty="0">
                <a:solidFill>
                  <a:srgbClr val="FFFFFF"/>
                </a:solidFill>
                <a:latin typeface="Segoe UI Light"/>
              </a:rPr>
              <a:t>forwarding</a:t>
            </a:r>
          </a:p>
          <a:p>
            <a:pPr marL="289817" lvl="1" defTabSz="932559">
              <a:lnSpc>
                <a:spcPct val="90000"/>
              </a:lnSpc>
              <a:spcBef>
                <a:spcPct val="20000"/>
              </a:spcBef>
              <a:buSzPct val="90000"/>
            </a:pPr>
            <a:r>
              <a:rPr lang="en-US" sz="1630" spc="-51" dirty="0">
                <a:solidFill>
                  <a:srgbClr val="FFFFFF"/>
                </a:solidFill>
              </a:rPr>
              <a:t>HNV forwards HNV traffic </a:t>
            </a:r>
          </a:p>
          <a:p>
            <a:pPr marL="289817" lvl="1" defTabSz="932559">
              <a:lnSpc>
                <a:spcPct val="90000"/>
              </a:lnSpc>
              <a:spcBef>
                <a:spcPct val="20000"/>
              </a:spcBef>
              <a:buSzPct val="90000"/>
            </a:pPr>
            <a:r>
              <a:rPr lang="en-US" sz="1630" spc="-51" dirty="0">
                <a:solidFill>
                  <a:srgbClr val="FFFFFF"/>
                </a:solidFill>
              </a:rPr>
              <a:t>Forwarding Extension forwards non-HNV </a:t>
            </a:r>
            <a:r>
              <a:rPr lang="en-US" sz="1630" spc="-51" dirty="0" smtClean="0">
                <a:solidFill>
                  <a:srgbClr val="FFFFFF"/>
                </a:solidFill>
              </a:rPr>
              <a:t>traffic</a:t>
            </a:r>
            <a:br>
              <a:rPr lang="en-US" sz="1630" spc="-51" dirty="0" smtClean="0">
                <a:solidFill>
                  <a:srgbClr val="FFFFFF"/>
                </a:solidFill>
              </a:rPr>
            </a:br>
            <a:endParaRPr lang="en-US" sz="1630" spc="-71" dirty="0" smtClean="0">
              <a:solidFill>
                <a:schemeClr val="tx1"/>
              </a:solidFill>
              <a:latin typeface="+mj-lt"/>
            </a:endParaRPr>
          </a:p>
          <a:p>
            <a:pPr defTabSz="932559">
              <a:lnSpc>
                <a:spcPct val="90000"/>
              </a:lnSpc>
              <a:spcBef>
                <a:spcPct val="20000"/>
              </a:spcBef>
              <a:buSzPct val="90000"/>
            </a:pPr>
            <a:r>
              <a:rPr lang="en-US" sz="2040" spc="-71" dirty="0" smtClean="0">
                <a:solidFill>
                  <a:schemeClr val="tx1"/>
                </a:solidFill>
                <a:latin typeface="+mj-lt"/>
              </a:rPr>
              <a:t>Richer </a:t>
            </a:r>
            <a:r>
              <a:rPr lang="en-US" sz="2040" spc="-71" dirty="0">
                <a:solidFill>
                  <a:schemeClr val="tx1"/>
                </a:solidFill>
                <a:latin typeface="+mj-lt"/>
              </a:rPr>
              <a:t>switch extensions</a:t>
            </a:r>
          </a:p>
          <a:p>
            <a:pPr marL="289817" lvl="1" defTabSz="932559">
              <a:lnSpc>
                <a:spcPct val="90000"/>
              </a:lnSpc>
              <a:spcBef>
                <a:spcPct val="20000"/>
              </a:spcBef>
              <a:buSzPct val="90000"/>
            </a:pPr>
            <a:r>
              <a:rPr lang="en-US" sz="1630" spc="-51" dirty="0">
                <a:solidFill>
                  <a:schemeClr val="tx1"/>
                </a:solidFill>
              </a:rPr>
              <a:t>Extensions can view CA and PA </a:t>
            </a:r>
            <a:r>
              <a:rPr lang="en-US" sz="1630" spc="-51" dirty="0" smtClean="0">
                <a:solidFill>
                  <a:schemeClr val="tx1"/>
                </a:solidFill>
              </a:rPr>
              <a:t>packets</a:t>
            </a:r>
            <a:r>
              <a:rPr lang="en-US" sz="1836" spc="-51" dirty="0" smtClean="0">
                <a:solidFill>
                  <a:schemeClr val="tx1"/>
                </a:solidFill>
              </a:rPr>
              <a:t/>
            </a:r>
            <a:br>
              <a:rPr lang="en-US" sz="1836" spc="-51" dirty="0" smtClean="0">
                <a:solidFill>
                  <a:schemeClr val="tx1"/>
                </a:solidFill>
              </a:rPr>
            </a:br>
            <a:endParaRPr lang="en-US" sz="1836" spc="-51" dirty="0">
              <a:solidFill>
                <a:schemeClr val="tx1"/>
              </a:solidFill>
            </a:endParaRPr>
          </a:p>
          <a:p>
            <a:pPr defTabSz="932559">
              <a:lnSpc>
                <a:spcPct val="90000"/>
              </a:lnSpc>
              <a:spcBef>
                <a:spcPct val="20000"/>
              </a:spcBef>
              <a:buSzPct val="90000"/>
            </a:pPr>
            <a:r>
              <a:rPr lang="en-US" sz="2040" spc="-71" dirty="0" smtClean="0">
                <a:solidFill>
                  <a:schemeClr val="tx1"/>
                </a:solidFill>
                <a:latin typeface="+mj-lt"/>
              </a:rPr>
              <a:t>Enables 3</a:t>
            </a:r>
            <a:r>
              <a:rPr lang="en-US" sz="2040" spc="-71" baseline="30000" dirty="0" smtClean="0">
                <a:solidFill>
                  <a:schemeClr val="tx1"/>
                </a:solidFill>
                <a:latin typeface="+mj-lt"/>
              </a:rPr>
              <a:t>rd</a:t>
            </a:r>
            <a:r>
              <a:rPr lang="en-US" sz="2040" spc="-71" dirty="0" smtClean="0">
                <a:solidFill>
                  <a:schemeClr val="tx1"/>
                </a:solidFill>
                <a:latin typeface="+mj-lt"/>
              </a:rPr>
              <a:t> party network virtualization</a:t>
            </a:r>
            <a:endParaRPr lang="en-US" sz="2040" spc="-71" dirty="0">
              <a:solidFill>
                <a:schemeClr val="tx1"/>
              </a:solidFill>
              <a:latin typeface="+mj-lt"/>
            </a:endParaRPr>
          </a:p>
          <a:p>
            <a:pPr marL="289817" lvl="1" defTabSz="932559">
              <a:lnSpc>
                <a:spcPct val="90000"/>
              </a:lnSpc>
              <a:spcBef>
                <a:spcPct val="20000"/>
              </a:spcBef>
              <a:buSzPct val="90000"/>
            </a:pPr>
            <a:r>
              <a:rPr lang="en-US" sz="1630" spc="-51" dirty="0">
                <a:solidFill>
                  <a:schemeClr val="tx1"/>
                </a:solidFill>
              </a:rPr>
              <a:t>Forwarding extensions can modify packet headers on both ingress and </a:t>
            </a:r>
            <a:r>
              <a:rPr lang="en-US" sz="1630" spc="-51" dirty="0" smtClean="0">
                <a:solidFill>
                  <a:schemeClr val="tx1"/>
                </a:solidFill>
              </a:rPr>
              <a:t>egress</a:t>
            </a:r>
          </a:p>
          <a:p>
            <a:pPr marL="527824" lvl="1" indent="-238007" defTabSz="932559">
              <a:lnSpc>
                <a:spcPct val="90000"/>
              </a:lnSpc>
              <a:spcBef>
                <a:spcPct val="20000"/>
              </a:spcBef>
              <a:buSzPct val="90000"/>
              <a:buFont typeface="Wingdings" pitchFamily="2" charset="2"/>
              <a:buChar char=""/>
            </a:pPr>
            <a:endParaRPr lang="en-US" sz="1836" spc="-51" dirty="0">
              <a:solidFill>
                <a:schemeClr val="tx1"/>
              </a:solidFill>
            </a:endParaRPr>
          </a:p>
        </p:txBody>
      </p:sp>
      <p:sp>
        <p:nvSpPr>
          <p:cNvPr id="49" name="TextBox 48"/>
          <p:cNvSpPr txBox="1"/>
          <p:nvPr/>
        </p:nvSpPr>
        <p:spPr>
          <a:xfrm>
            <a:off x="9445786" y="6491328"/>
            <a:ext cx="2810685" cy="288137"/>
          </a:xfrm>
          <a:prstGeom prst="rect">
            <a:avLst/>
          </a:prstGeom>
          <a:noFill/>
        </p:spPr>
        <p:txBody>
          <a:bodyPr wrap="square" lIns="0" tIns="0" rIns="0" bIns="0" rtlCol="0">
            <a:spAutoFit/>
          </a:bodyPr>
          <a:lstStyle/>
          <a:p>
            <a:pPr algn="ctr">
              <a:lnSpc>
                <a:spcPct val="90000"/>
              </a:lnSpc>
            </a:pPr>
            <a:r>
              <a:rPr lang="en-US" sz="2040" spc="-51" dirty="0">
                <a:gradFill>
                  <a:gsLst>
                    <a:gs pos="2917">
                      <a:schemeClr val="tx1"/>
                    </a:gs>
                    <a:gs pos="30000">
                      <a:schemeClr val="tx1"/>
                    </a:gs>
                  </a:gsLst>
                  <a:lin ang="5400000" scaled="0"/>
                </a:gradFill>
              </a:rPr>
              <a:t>Windows Server 2012 R2</a:t>
            </a:r>
          </a:p>
        </p:txBody>
      </p:sp>
      <p:grpSp>
        <p:nvGrpSpPr>
          <p:cNvPr id="14" name="Group 13"/>
          <p:cNvGrpSpPr/>
          <p:nvPr/>
        </p:nvGrpSpPr>
        <p:grpSpPr>
          <a:xfrm>
            <a:off x="9445786" y="1517132"/>
            <a:ext cx="2267864" cy="4896114"/>
            <a:chOff x="9445786" y="1554480"/>
            <a:chExt cx="2267864" cy="4858766"/>
          </a:xfrm>
        </p:grpSpPr>
        <p:sp>
          <p:nvSpPr>
            <p:cNvPr id="341" name="Rectangle 3"/>
            <p:cNvSpPr/>
            <p:nvPr/>
          </p:nvSpPr>
          <p:spPr bwMode="auto">
            <a:xfrm>
              <a:off x="10195338" y="5950592"/>
              <a:ext cx="769010" cy="462654"/>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72C6"/>
            </a:solidFill>
            <a:ln w="57150">
              <a:noFill/>
            </a:ln>
          </p:spPr>
          <p:txBody>
            <a:bodyPr lIns="0" tIns="0" rIns="110150" bIns="36717" anchor="ctr" anchorCtr="0"/>
            <a:lstStyle/>
            <a:p>
              <a:pPr algn="ctr" defTabSz="1110116"/>
              <a:r>
                <a:rPr lang="en-US" sz="1428" dirty="0" err="1">
                  <a:solidFill>
                    <a:srgbClr val="EFEFEF"/>
                  </a:solidFill>
                </a:rPr>
                <a:t>pNIC</a:t>
              </a:r>
              <a:endParaRPr lang="en-US" sz="1428" dirty="0">
                <a:solidFill>
                  <a:srgbClr val="EFEFEF"/>
                </a:solidFill>
              </a:endParaRPr>
            </a:p>
          </p:txBody>
        </p:sp>
        <p:sp>
          <p:nvSpPr>
            <p:cNvPr id="342" name="Up-Down Arrow 341"/>
            <p:cNvSpPr/>
            <p:nvPr/>
          </p:nvSpPr>
          <p:spPr bwMode="auto">
            <a:xfrm>
              <a:off x="10453822" y="5098816"/>
              <a:ext cx="243188" cy="337314"/>
            </a:xfrm>
            <a:prstGeom prst="upDownArrow">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343" name="Rectangle 342"/>
            <p:cNvSpPr/>
            <p:nvPr/>
          </p:nvSpPr>
          <p:spPr bwMode="auto">
            <a:xfrm>
              <a:off x="10068562" y="5436130"/>
              <a:ext cx="1029168" cy="250382"/>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smtClean="0">
                  <a:solidFill>
                    <a:schemeClr val="bg1">
                      <a:lumMod val="50000"/>
                      <a:lumOff val="50000"/>
                    </a:schemeClr>
                  </a:solidFill>
                </a:rPr>
                <a:t>NIC Team</a:t>
              </a:r>
              <a:endParaRPr lang="en-GB" sz="1428" spc="-51" dirty="0">
                <a:solidFill>
                  <a:schemeClr val="bg1">
                    <a:lumMod val="50000"/>
                    <a:lumOff val="50000"/>
                  </a:schemeClr>
                </a:solidFill>
              </a:endParaRPr>
            </a:p>
          </p:txBody>
        </p:sp>
        <p:sp>
          <p:nvSpPr>
            <p:cNvPr id="344" name="Up-Down Arrow 343"/>
            <p:cNvSpPr/>
            <p:nvPr/>
          </p:nvSpPr>
          <p:spPr bwMode="auto">
            <a:xfrm>
              <a:off x="10450048" y="5686516"/>
              <a:ext cx="243188" cy="337314"/>
            </a:xfrm>
            <a:prstGeom prst="upDownArrow">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grpSp>
          <p:nvGrpSpPr>
            <p:cNvPr id="13" name="Group 12"/>
            <p:cNvGrpSpPr/>
            <p:nvPr/>
          </p:nvGrpSpPr>
          <p:grpSpPr>
            <a:xfrm>
              <a:off x="9445786" y="1554480"/>
              <a:ext cx="2267864" cy="3541498"/>
              <a:chOff x="9445786" y="1554480"/>
              <a:chExt cx="2267864" cy="3541498"/>
            </a:xfrm>
          </p:grpSpPr>
          <p:sp>
            <p:nvSpPr>
              <p:cNvPr id="57" name="Rectangle 56"/>
              <p:cNvSpPr/>
              <p:nvPr/>
            </p:nvSpPr>
            <p:spPr bwMode="auto">
              <a:xfrm>
                <a:off x="9445786" y="1554480"/>
                <a:ext cx="2267864" cy="3541498"/>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333" name="TextBox 332"/>
              <p:cNvSpPr txBox="1"/>
              <p:nvPr/>
            </p:nvSpPr>
            <p:spPr>
              <a:xfrm>
                <a:off x="9544667" y="1638206"/>
                <a:ext cx="576144" cy="186015"/>
              </a:xfrm>
              <a:prstGeom prst="rect">
                <a:avLst/>
              </a:prstGeom>
              <a:noFill/>
            </p:spPr>
            <p:txBody>
              <a:bodyPr wrap="none" lIns="0" tIns="0" rIns="0" bIns="0" rtlCol="0">
                <a:spAutoFit/>
              </a:bodyPr>
              <a:lstStyle/>
              <a:p>
                <a:pPr>
                  <a:lnSpc>
                    <a:spcPct val="90000"/>
                  </a:lnSpc>
                </a:pPr>
                <a:r>
                  <a:rPr lang="en-GB" sz="1428" spc="-51" dirty="0" err="1">
                    <a:solidFill>
                      <a:srgbClr val="FFFFFF"/>
                    </a:solidFill>
                  </a:rPr>
                  <a:t>vSwitch</a:t>
                </a:r>
                <a:endParaRPr lang="en-GB" sz="1428" spc="-51" dirty="0">
                  <a:solidFill>
                    <a:srgbClr val="FFFFFF"/>
                  </a:solidFill>
                </a:endParaRPr>
              </a:p>
            </p:txBody>
          </p:sp>
          <p:grpSp>
            <p:nvGrpSpPr>
              <p:cNvPr id="10" name="Group 9"/>
              <p:cNvGrpSpPr/>
              <p:nvPr/>
            </p:nvGrpSpPr>
            <p:grpSpPr>
              <a:xfrm>
                <a:off x="9723724" y="2022071"/>
                <a:ext cx="1710715" cy="1126563"/>
                <a:chOff x="9723724" y="1840327"/>
                <a:chExt cx="1710715" cy="1420068"/>
              </a:xfrm>
            </p:grpSpPr>
            <p:sp>
              <p:nvSpPr>
                <p:cNvPr id="55" name="Rectangle 54"/>
                <p:cNvSpPr/>
                <p:nvPr/>
              </p:nvSpPr>
              <p:spPr bwMode="auto">
                <a:xfrm>
                  <a:off x="9723724" y="1840327"/>
                  <a:ext cx="1710715" cy="142006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327" name="Freeform 128"/>
                <p:cNvSpPr>
                  <a:spLocks noEditPoints="1"/>
                </p:cNvSpPr>
                <p:nvPr/>
              </p:nvSpPr>
              <p:spPr bwMode="auto">
                <a:xfrm>
                  <a:off x="9799579" y="1923133"/>
                  <a:ext cx="1550236" cy="362606"/>
                </a:xfrm>
                <a:custGeom>
                  <a:avLst/>
                  <a:gdLst>
                    <a:gd name="T0" fmla="*/ 16 w 2704"/>
                    <a:gd name="T1" fmla="*/ 264 h 784"/>
                    <a:gd name="T2" fmla="*/ 0 w 2704"/>
                    <a:gd name="T3" fmla="*/ 264 h 784"/>
                    <a:gd name="T4" fmla="*/ 8 w 2704"/>
                    <a:gd name="T5" fmla="*/ 16 h 784"/>
                    <a:gd name="T6" fmla="*/ 16 w 2704"/>
                    <a:gd name="T7" fmla="*/ 408 h 784"/>
                    <a:gd name="T8" fmla="*/ 8 w 2704"/>
                    <a:gd name="T9" fmla="*/ 657 h 784"/>
                    <a:gd name="T10" fmla="*/ 0 w 2704"/>
                    <a:gd name="T11" fmla="*/ 408 h 784"/>
                    <a:gd name="T12" fmla="*/ 16 w 2704"/>
                    <a:gd name="T13" fmla="*/ 408 h 784"/>
                    <a:gd name="T14" fmla="*/ 265 w 2704"/>
                    <a:gd name="T15" fmla="*/ 768 h 784"/>
                    <a:gd name="T16" fmla="*/ 265 w 2704"/>
                    <a:gd name="T17" fmla="*/ 784 h 784"/>
                    <a:gd name="T18" fmla="*/ 17 w 2704"/>
                    <a:gd name="T19" fmla="*/ 776 h 784"/>
                    <a:gd name="T20" fmla="*/ 409 w 2704"/>
                    <a:gd name="T21" fmla="*/ 768 h 784"/>
                    <a:gd name="T22" fmla="*/ 658 w 2704"/>
                    <a:gd name="T23" fmla="*/ 776 h 784"/>
                    <a:gd name="T24" fmla="*/ 409 w 2704"/>
                    <a:gd name="T25" fmla="*/ 784 h 784"/>
                    <a:gd name="T26" fmla="*/ 409 w 2704"/>
                    <a:gd name="T27" fmla="*/ 768 h 784"/>
                    <a:gd name="T28" fmla="*/ 1034 w 2704"/>
                    <a:gd name="T29" fmla="*/ 768 h 784"/>
                    <a:gd name="T30" fmla="*/ 1034 w 2704"/>
                    <a:gd name="T31" fmla="*/ 784 h 784"/>
                    <a:gd name="T32" fmla="*/ 786 w 2704"/>
                    <a:gd name="T33" fmla="*/ 776 h 784"/>
                    <a:gd name="T34" fmla="*/ 1178 w 2704"/>
                    <a:gd name="T35" fmla="*/ 768 h 784"/>
                    <a:gd name="T36" fmla="*/ 1426 w 2704"/>
                    <a:gd name="T37" fmla="*/ 776 h 784"/>
                    <a:gd name="T38" fmla="*/ 1178 w 2704"/>
                    <a:gd name="T39" fmla="*/ 784 h 784"/>
                    <a:gd name="T40" fmla="*/ 1178 w 2704"/>
                    <a:gd name="T41" fmla="*/ 768 h 784"/>
                    <a:gd name="T42" fmla="*/ 1803 w 2704"/>
                    <a:gd name="T43" fmla="*/ 768 h 784"/>
                    <a:gd name="T44" fmla="*/ 1803 w 2704"/>
                    <a:gd name="T45" fmla="*/ 784 h 784"/>
                    <a:gd name="T46" fmla="*/ 1554 w 2704"/>
                    <a:gd name="T47" fmla="*/ 776 h 784"/>
                    <a:gd name="T48" fmla="*/ 1947 w 2704"/>
                    <a:gd name="T49" fmla="*/ 768 h 784"/>
                    <a:gd name="T50" fmla="*/ 2195 w 2704"/>
                    <a:gd name="T51" fmla="*/ 776 h 784"/>
                    <a:gd name="T52" fmla="*/ 1947 w 2704"/>
                    <a:gd name="T53" fmla="*/ 784 h 784"/>
                    <a:gd name="T54" fmla="*/ 1947 w 2704"/>
                    <a:gd name="T55" fmla="*/ 768 h 784"/>
                    <a:gd name="T56" fmla="*/ 2571 w 2704"/>
                    <a:gd name="T57" fmla="*/ 768 h 784"/>
                    <a:gd name="T58" fmla="*/ 2571 w 2704"/>
                    <a:gd name="T59" fmla="*/ 784 h 784"/>
                    <a:gd name="T60" fmla="*/ 2323 w 2704"/>
                    <a:gd name="T61" fmla="*/ 776 h 784"/>
                    <a:gd name="T62" fmla="*/ 2688 w 2704"/>
                    <a:gd name="T63" fmla="*/ 756 h 784"/>
                    <a:gd name="T64" fmla="*/ 2696 w 2704"/>
                    <a:gd name="T65" fmla="*/ 508 h 784"/>
                    <a:gd name="T66" fmla="*/ 2704 w 2704"/>
                    <a:gd name="T67" fmla="*/ 756 h 784"/>
                    <a:gd name="T68" fmla="*/ 2688 w 2704"/>
                    <a:gd name="T69" fmla="*/ 756 h 784"/>
                    <a:gd name="T70" fmla="*/ 2688 w 2704"/>
                    <a:gd name="T71" fmla="*/ 132 h 784"/>
                    <a:gd name="T72" fmla="*/ 2704 w 2704"/>
                    <a:gd name="T73" fmla="*/ 132 h 784"/>
                    <a:gd name="T74" fmla="*/ 2696 w 2704"/>
                    <a:gd name="T75" fmla="*/ 380 h 784"/>
                    <a:gd name="T76" fmla="*/ 2676 w 2704"/>
                    <a:gd name="T77" fmla="*/ 16 h 784"/>
                    <a:gd name="T78" fmla="*/ 2428 w 2704"/>
                    <a:gd name="T79" fmla="*/ 8 h 784"/>
                    <a:gd name="T80" fmla="*/ 2676 w 2704"/>
                    <a:gd name="T81" fmla="*/ 0 h 784"/>
                    <a:gd name="T82" fmla="*/ 2676 w 2704"/>
                    <a:gd name="T83" fmla="*/ 16 h 784"/>
                    <a:gd name="T84" fmla="*/ 2051 w 2704"/>
                    <a:gd name="T85" fmla="*/ 16 h 784"/>
                    <a:gd name="T86" fmla="*/ 2051 w 2704"/>
                    <a:gd name="T87" fmla="*/ 0 h 784"/>
                    <a:gd name="T88" fmla="*/ 2300 w 2704"/>
                    <a:gd name="T89" fmla="*/ 8 h 784"/>
                    <a:gd name="T90" fmla="*/ 1907 w 2704"/>
                    <a:gd name="T91" fmla="*/ 16 h 784"/>
                    <a:gd name="T92" fmla="*/ 1659 w 2704"/>
                    <a:gd name="T93" fmla="*/ 8 h 784"/>
                    <a:gd name="T94" fmla="*/ 1907 w 2704"/>
                    <a:gd name="T95" fmla="*/ 0 h 784"/>
                    <a:gd name="T96" fmla="*/ 1907 w 2704"/>
                    <a:gd name="T97" fmla="*/ 16 h 784"/>
                    <a:gd name="T98" fmla="*/ 1282 w 2704"/>
                    <a:gd name="T99" fmla="*/ 16 h 784"/>
                    <a:gd name="T100" fmla="*/ 1282 w 2704"/>
                    <a:gd name="T101" fmla="*/ 0 h 784"/>
                    <a:gd name="T102" fmla="*/ 1531 w 2704"/>
                    <a:gd name="T103" fmla="*/ 8 h 784"/>
                    <a:gd name="T104" fmla="*/ 1138 w 2704"/>
                    <a:gd name="T105" fmla="*/ 16 h 784"/>
                    <a:gd name="T106" fmla="*/ 890 w 2704"/>
                    <a:gd name="T107" fmla="*/ 8 h 784"/>
                    <a:gd name="T108" fmla="*/ 1138 w 2704"/>
                    <a:gd name="T109" fmla="*/ 0 h 784"/>
                    <a:gd name="T110" fmla="*/ 1138 w 2704"/>
                    <a:gd name="T111" fmla="*/ 16 h 784"/>
                    <a:gd name="T112" fmla="*/ 514 w 2704"/>
                    <a:gd name="T113" fmla="*/ 16 h 784"/>
                    <a:gd name="T114" fmla="*/ 514 w 2704"/>
                    <a:gd name="T115" fmla="*/ 0 h 784"/>
                    <a:gd name="T116" fmla="*/ 762 w 2704"/>
                    <a:gd name="T117" fmla="*/ 8 h 784"/>
                    <a:gd name="T118" fmla="*/ 370 w 2704"/>
                    <a:gd name="T119" fmla="*/ 16 h 784"/>
                    <a:gd name="T120" fmla="*/ 121 w 2704"/>
                    <a:gd name="T121" fmla="*/ 8 h 784"/>
                    <a:gd name="T122" fmla="*/ 370 w 2704"/>
                    <a:gd name="T123" fmla="*/ 0 h 784"/>
                    <a:gd name="T124" fmla="*/ 370 w 2704"/>
                    <a:gd name="T125" fmla="*/ 1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4" h="784">
                      <a:moveTo>
                        <a:pt x="16" y="24"/>
                      </a:moveTo>
                      <a:lnTo>
                        <a:pt x="16" y="264"/>
                      </a:lnTo>
                      <a:cubicBezTo>
                        <a:pt x="16" y="269"/>
                        <a:pt x="13" y="272"/>
                        <a:pt x="8" y="272"/>
                      </a:cubicBezTo>
                      <a:cubicBezTo>
                        <a:pt x="4" y="272"/>
                        <a:pt x="0" y="269"/>
                        <a:pt x="0" y="264"/>
                      </a:cubicBezTo>
                      <a:lnTo>
                        <a:pt x="0" y="24"/>
                      </a:lnTo>
                      <a:cubicBezTo>
                        <a:pt x="0" y="20"/>
                        <a:pt x="4" y="16"/>
                        <a:pt x="8" y="16"/>
                      </a:cubicBezTo>
                      <a:cubicBezTo>
                        <a:pt x="13" y="16"/>
                        <a:pt x="16" y="20"/>
                        <a:pt x="16" y="24"/>
                      </a:cubicBezTo>
                      <a:close/>
                      <a:moveTo>
                        <a:pt x="16" y="408"/>
                      </a:moveTo>
                      <a:lnTo>
                        <a:pt x="16" y="649"/>
                      </a:lnTo>
                      <a:cubicBezTo>
                        <a:pt x="16" y="653"/>
                        <a:pt x="13" y="657"/>
                        <a:pt x="8" y="657"/>
                      </a:cubicBezTo>
                      <a:cubicBezTo>
                        <a:pt x="4" y="657"/>
                        <a:pt x="0" y="653"/>
                        <a:pt x="0" y="649"/>
                      </a:cubicBezTo>
                      <a:lnTo>
                        <a:pt x="0" y="408"/>
                      </a:lnTo>
                      <a:cubicBezTo>
                        <a:pt x="0" y="404"/>
                        <a:pt x="4" y="400"/>
                        <a:pt x="8" y="400"/>
                      </a:cubicBezTo>
                      <a:cubicBezTo>
                        <a:pt x="13" y="400"/>
                        <a:pt x="16" y="404"/>
                        <a:pt x="16" y="408"/>
                      </a:cubicBezTo>
                      <a:close/>
                      <a:moveTo>
                        <a:pt x="25" y="768"/>
                      </a:moveTo>
                      <a:lnTo>
                        <a:pt x="265" y="768"/>
                      </a:lnTo>
                      <a:cubicBezTo>
                        <a:pt x="270" y="768"/>
                        <a:pt x="273" y="772"/>
                        <a:pt x="273" y="776"/>
                      </a:cubicBezTo>
                      <a:cubicBezTo>
                        <a:pt x="273" y="780"/>
                        <a:pt x="270" y="784"/>
                        <a:pt x="265" y="784"/>
                      </a:cubicBezTo>
                      <a:lnTo>
                        <a:pt x="25" y="784"/>
                      </a:lnTo>
                      <a:cubicBezTo>
                        <a:pt x="20" y="784"/>
                        <a:pt x="17" y="780"/>
                        <a:pt x="17" y="776"/>
                      </a:cubicBezTo>
                      <a:cubicBezTo>
                        <a:pt x="17" y="772"/>
                        <a:pt x="20" y="768"/>
                        <a:pt x="25" y="768"/>
                      </a:cubicBezTo>
                      <a:close/>
                      <a:moveTo>
                        <a:pt x="409" y="768"/>
                      </a:moveTo>
                      <a:lnTo>
                        <a:pt x="650" y="768"/>
                      </a:lnTo>
                      <a:cubicBezTo>
                        <a:pt x="654" y="768"/>
                        <a:pt x="658" y="772"/>
                        <a:pt x="658" y="776"/>
                      </a:cubicBezTo>
                      <a:cubicBezTo>
                        <a:pt x="658" y="780"/>
                        <a:pt x="654" y="784"/>
                        <a:pt x="650" y="784"/>
                      </a:cubicBezTo>
                      <a:lnTo>
                        <a:pt x="409" y="784"/>
                      </a:lnTo>
                      <a:cubicBezTo>
                        <a:pt x="405" y="784"/>
                        <a:pt x="401" y="780"/>
                        <a:pt x="401" y="776"/>
                      </a:cubicBezTo>
                      <a:cubicBezTo>
                        <a:pt x="401" y="772"/>
                        <a:pt x="405" y="768"/>
                        <a:pt x="409" y="768"/>
                      </a:cubicBezTo>
                      <a:close/>
                      <a:moveTo>
                        <a:pt x="794" y="768"/>
                      </a:moveTo>
                      <a:lnTo>
                        <a:pt x="1034" y="768"/>
                      </a:lnTo>
                      <a:cubicBezTo>
                        <a:pt x="1038" y="768"/>
                        <a:pt x="1042" y="772"/>
                        <a:pt x="1042" y="776"/>
                      </a:cubicBezTo>
                      <a:cubicBezTo>
                        <a:pt x="1042" y="780"/>
                        <a:pt x="1038" y="784"/>
                        <a:pt x="1034" y="784"/>
                      </a:cubicBezTo>
                      <a:lnTo>
                        <a:pt x="794" y="784"/>
                      </a:lnTo>
                      <a:cubicBezTo>
                        <a:pt x="789" y="784"/>
                        <a:pt x="786" y="780"/>
                        <a:pt x="786" y="776"/>
                      </a:cubicBezTo>
                      <a:cubicBezTo>
                        <a:pt x="786" y="772"/>
                        <a:pt x="789" y="768"/>
                        <a:pt x="794" y="768"/>
                      </a:cubicBezTo>
                      <a:close/>
                      <a:moveTo>
                        <a:pt x="1178" y="768"/>
                      </a:moveTo>
                      <a:lnTo>
                        <a:pt x="1418" y="768"/>
                      </a:lnTo>
                      <a:cubicBezTo>
                        <a:pt x="1423" y="768"/>
                        <a:pt x="1426" y="772"/>
                        <a:pt x="1426" y="776"/>
                      </a:cubicBezTo>
                      <a:cubicBezTo>
                        <a:pt x="1426" y="780"/>
                        <a:pt x="1423" y="784"/>
                        <a:pt x="1418" y="784"/>
                      </a:cubicBezTo>
                      <a:lnTo>
                        <a:pt x="1178" y="784"/>
                      </a:lnTo>
                      <a:cubicBezTo>
                        <a:pt x="1174" y="784"/>
                        <a:pt x="1170" y="780"/>
                        <a:pt x="1170" y="776"/>
                      </a:cubicBezTo>
                      <a:cubicBezTo>
                        <a:pt x="1170" y="772"/>
                        <a:pt x="1174" y="768"/>
                        <a:pt x="1178" y="768"/>
                      </a:cubicBezTo>
                      <a:close/>
                      <a:moveTo>
                        <a:pt x="1562" y="768"/>
                      </a:moveTo>
                      <a:lnTo>
                        <a:pt x="1803" y="768"/>
                      </a:lnTo>
                      <a:cubicBezTo>
                        <a:pt x="1807" y="768"/>
                        <a:pt x="1811" y="772"/>
                        <a:pt x="1811" y="776"/>
                      </a:cubicBezTo>
                      <a:cubicBezTo>
                        <a:pt x="1811" y="780"/>
                        <a:pt x="1807" y="784"/>
                        <a:pt x="1803" y="784"/>
                      </a:cubicBezTo>
                      <a:lnTo>
                        <a:pt x="1562" y="784"/>
                      </a:lnTo>
                      <a:cubicBezTo>
                        <a:pt x="1558" y="784"/>
                        <a:pt x="1554" y="780"/>
                        <a:pt x="1554" y="776"/>
                      </a:cubicBezTo>
                      <a:cubicBezTo>
                        <a:pt x="1554" y="772"/>
                        <a:pt x="1558" y="768"/>
                        <a:pt x="1562" y="768"/>
                      </a:cubicBezTo>
                      <a:close/>
                      <a:moveTo>
                        <a:pt x="1947" y="768"/>
                      </a:moveTo>
                      <a:lnTo>
                        <a:pt x="2187" y="768"/>
                      </a:lnTo>
                      <a:cubicBezTo>
                        <a:pt x="2191" y="768"/>
                        <a:pt x="2195" y="772"/>
                        <a:pt x="2195" y="776"/>
                      </a:cubicBezTo>
                      <a:cubicBezTo>
                        <a:pt x="2195" y="780"/>
                        <a:pt x="2191" y="784"/>
                        <a:pt x="2187" y="784"/>
                      </a:cubicBezTo>
                      <a:lnTo>
                        <a:pt x="1947" y="784"/>
                      </a:lnTo>
                      <a:cubicBezTo>
                        <a:pt x="1942" y="784"/>
                        <a:pt x="1939" y="780"/>
                        <a:pt x="1939" y="776"/>
                      </a:cubicBezTo>
                      <a:cubicBezTo>
                        <a:pt x="1939" y="772"/>
                        <a:pt x="1942" y="768"/>
                        <a:pt x="1947" y="768"/>
                      </a:cubicBezTo>
                      <a:close/>
                      <a:moveTo>
                        <a:pt x="2331" y="768"/>
                      </a:moveTo>
                      <a:lnTo>
                        <a:pt x="2571" y="768"/>
                      </a:lnTo>
                      <a:cubicBezTo>
                        <a:pt x="2576" y="768"/>
                        <a:pt x="2579" y="772"/>
                        <a:pt x="2579" y="776"/>
                      </a:cubicBezTo>
                      <a:cubicBezTo>
                        <a:pt x="2579" y="780"/>
                        <a:pt x="2576" y="784"/>
                        <a:pt x="2571" y="784"/>
                      </a:cubicBezTo>
                      <a:lnTo>
                        <a:pt x="2331" y="784"/>
                      </a:lnTo>
                      <a:cubicBezTo>
                        <a:pt x="2327" y="784"/>
                        <a:pt x="2323" y="780"/>
                        <a:pt x="2323" y="776"/>
                      </a:cubicBezTo>
                      <a:cubicBezTo>
                        <a:pt x="2323" y="772"/>
                        <a:pt x="2327" y="768"/>
                        <a:pt x="2331" y="768"/>
                      </a:cubicBezTo>
                      <a:close/>
                      <a:moveTo>
                        <a:pt x="2688" y="756"/>
                      </a:moveTo>
                      <a:lnTo>
                        <a:pt x="2688" y="516"/>
                      </a:lnTo>
                      <a:cubicBezTo>
                        <a:pt x="2688" y="512"/>
                        <a:pt x="2692" y="508"/>
                        <a:pt x="2696" y="508"/>
                      </a:cubicBezTo>
                      <a:cubicBezTo>
                        <a:pt x="2701" y="508"/>
                        <a:pt x="2704" y="512"/>
                        <a:pt x="2704" y="516"/>
                      </a:cubicBezTo>
                      <a:lnTo>
                        <a:pt x="2704" y="756"/>
                      </a:lnTo>
                      <a:cubicBezTo>
                        <a:pt x="2704" y="761"/>
                        <a:pt x="2701" y="764"/>
                        <a:pt x="2696" y="764"/>
                      </a:cubicBezTo>
                      <a:cubicBezTo>
                        <a:pt x="2692" y="764"/>
                        <a:pt x="2688" y="761"/>
                        <a:pt x="2688" y="756"/>
                      </a:cubicBezTo>
                      <a:close/>
                      <a:moveTo>
                        <a:pt x="2688" y="372"/>
                      </a:moveTo>
                      <a:lnTo>
                        <a:pt x="2688" y="132"/>
                      </a:lnTo>
                      <a:cubicBezTo>
                        <a:pt x="2688" y="127"/>
                        <a:pt x="2692" y="124"/>
                        <a:pt x="2696" y="124"/>
                      </a:cubicBezTo>
                      <a:cubicBezTo>
                        <a:pt x="2701" y="124"/>
                        <a:pt x="2704" y="127"/>
                        <a:pt x="2704" y="132"/>
                      </a:cubicBezTo>
                      <a:lnTo>
                        <a:pt x="2704" y="372"/>
                      </a:lnTo>
                      <a:cubicBezTo>
                        <a:pt x="2704" y="376"/>
                        <a:pt x="2701" y="380"/>
                        <a:pt x="2696" y="380"/>
                      </a:cubicBezTo>
                      <a:cubicBezTo>
                        <a:pt x="2692" y="380"/>
                        <a:pt x="2688" y="376"/>
                        <a:pt x="2688" y="372"/>
                      </a:cubicBezTo>
                      <a:close/>
                      <a:moveTo>
                        <a:pt x="2676" y="16"/>
                      </a:moveTo>
                      <a:lnTo>
                        <a:pt x="2436" y="16"/>
                      </a:lnTo>
                      <a:cubicBezTo>
                        <a:pt x="2431" y="16"/>
                        <a:pt x="2428" y="12"/>
                        <a:pt x="2428" y="8"/>
                      </a:cubicBezTo>
                      <a:cubicBezTo>
                        <a:pt x="2428" y="4"/>
                        <a:pt x="2431" y="0"/>
                        <a:pt x="2436" y="0"/>
                      </a:cubicBezTo>
                      <a:lnTo>
                        <a:pt x="2676" y="0"/>
                      </a:lnTo>
                      <a:cubicBezTo>
                        <a:pt x="2680" y="0"/>
                        <a:pt x="2684" y="4"/>
                        <a:pt x="2684" y="8"/>
                      </a:cubicBezTo>
                      <a:cubicBezTo>
                        <a:pt x="2684" y="12"/>
                        <a:pt x="2680" y="16"/>
                        <a:pt x="2676" y="16"/>
                      </a:cubicBezTo>
                      <a:close/>
                      <a:moveTo>
                        <a:pt x="2292" y="16"/>
                      </a:moveTo>
                      <a:lnTo>
                        <a:pt x="2051" y="16"/>
                      </a:lnTo>
                      <a:cubicBezTo>
                        <a:pt x="2047" y="16"/>
                        <a:pt x="2043" y="12"/>
                        <a:pt x="2043" y="8"/>
                      </a:cubicBezTo>
                      <a:cubicBezTo>
                        <a:pt x="2043" y="4"/>
                        <a:pt x="2047" y="0"/>
                        <a:pt x="2051" y="0"/>
                      </a:cubicBezTo>
                      <a:lnTo>
                        <a:pt x="2292" y="0"/>
                      </a:lnTo>
                      <a:cubicBezTo>
                        <a:pt x="2296" y="0"/>
                        <a:pt x="2300" y="4"/>
                        <a:pt x="2300" y="8"/>
                      </a:cubicBezTo>
                      <a:cubicBezTo>
                        <a:pt x="2300" y="12"/>
                        <a:pt x="2296" y="16"/>
                        <a:pt x="2292" y="16"/>
                      </a:cubicBezTo>
                      <a:close/>
                      <a:moveTo>
                        <a:pt x="1907" y="16"/>
                      </a:moveTo>
                      <a:lnTo>
                        <a:pt x="1667" y="16"/>
                      </a:lnTo>
                      <a:cubicBezTo>
                        <a:pt x="1662" y="16"/>
                        <a:pt x="1659" y="12"/>
                        <a:pt x="1659" y="8"/>
                      </a:cubicBezTo>
                      <a:cubicBezTo>
                        <a:pt x="1659" y="4"/>
                        <a:pt x="1662" y="0"/>
                        <a:pt x="1667" y="0"/>
                      </a:cubicBezTo>
                      <a:lnTo>
                        <a:pt x="1907" y="0"/>
                      </a:lnTo>
                      <a:cubicBezTo>
                        <a:pt x="1912" y="0"/>
                        <a:pt x="1915" y="4"/>
                        <a:pt x="1915" y="8"/>
                      </a:cubicBezTo>
                      <a:cubicBezTo>
                        <a:pt x="1915" y="12"/>
                        <a:pt x="1912" y="16"/>
                        <a:pt x="1907" y="16"/>
                      </a:cubicBezTo>
                      <a:close/>
                      <a:moveTo>
                        <a:pt x="1523" y="16"/>
                      </a:moveTo>
                      <a:lnTo>
                        <a:pt x="1282" y="16"/>
                      </a:lnTo>
                      <a:cubicBezTo>
                        <a:pt x="1278" y="16"/>
                        <a:pt x="1274" y="12"/>
                        <a:pt x="1274" y="8"/>
                      </a:cubicBezTo>
                      <a:cubicBezTo>
                        <a:pt x="1274" y="4"/>
                        <a:pt x="1278" y="0"/>
                        <a:pt x="1282" y="0"/>
                      </a:cubicBezTo>
                      <a:lnTo>
                        <a:pt x="1523" y="0"/>
                      </a:lnTo>
                      <a:cubicBezTo>
                        <a:pt x="1527" y="0"/>
                        <a:pt x="1531" y="4"/>
                        <a:pt x="1531" y="8"/>
                      </a:cubicBezTo>
                      <a:cubicBezTo>
                        <a:pt x="1531" y="12"/>
                        <a:pt x="1527" y="16"/>
                        <a:pt x="1523" y="16"/>
                      </a:cubicBezTo>
                      <a:close/>
                      <a:moveTo>
                        <a:pt x="1138" y="16"/>
                      </a:moveTo>
                      <a:lnTo>
                        <a:pt x="898" y="16"/>
                      </a:lnTo>
                      <a:cubicBezTo>
                        <a:pt x="894" y="16"/>
                        <a:pt x="890" y="12"/>
                        <a:pt x="890" y="8"/>
                      </a:cubicBezTo>
                      <a:cubicBezTo>
                        <a:pt x="890" y="4"/>
                        <a:pt x="894" y="0"/>
                        <a:pt x="898" y="0"/>
                      </a:cubicBezTo>
                      <a:lnTo>
                        <a:pt x="1138" y="0"/>
                      </a:lnTo>
                      <a:cubicBezTo>
                        <a:pt x="1143" y="0"/>
                        <a:pt x="1146" y="4"/>
                        <a:pt x="1146" y="8"/>
                      </a:cubicBezTo>
                      <a:cubicBezTo>
                        <a:pt x="1146" y="12"/>
                        <a:pt x="1143" y="16"/>
                        <a:pt x="1138" y="16"/>
                      </a:cubicBezTo>
                      <a:close/>
                      <a:moveTo>
                        <a:pt x="754" y="16"/>
                      </a:moveTo>
                      <a:lnTo>
                        <a:pt x="514" y="16"/>
                      </a:lnTo>
                      <a:cubicBezTo>
                        <a:pt x="509" y="16"/>
                        <a:pt x="506" y="12"/>
                        <a:pt x="506" y="8"/>
                      </a:cubicBezTo>
                      <a:cubicBezTo>
                        <a:pt x="506" y="4"/>
                        <a:pt x="509" y="0"/>
                        <a:pt x="514" y="0"/>
                      </a:cubicBezTo>
                      <a:lnTo>
                        <a:pt x="754" y="0"/>
                      </a:lnTo>
                      <a:cubicBezTo>
                        <a:pt x="758" y="0"/>
                        <a:pt x="762" y="4"/>
                        <a:pt x="762" y="8"/>
                      </a:cubicBezTo>
                      <a:cubicBezTo>
                        <a:pt x="762" y="12"/>
                        <a:pt x="758" y="16"/>
                        <a:pt x="754" y="16"/>
                      </a:cubicBezTo>
                      <a:close/>
                      <a:moveTo>
                        <a:pt x="370" y="16"/>
                      </a:moveTo>
                      <a:lnTo>
                        <a:pt x="129" y="16"/>
                      </a:lnTo>
                      <a:cubicBezTo>
                        <a:pt x="125" y="16"/>
                        <a:pt x="121" y="12"/>
                        <a:pt x="121" y="8"/>
                      </a:cubicBezTo>
                      <a:cubicBezTo>
                        <a:pt x="121" y="4"/>
                        <a:pt x="125" y="0"/>
                        <a:pt x="129" y="0"/>
                      </a:cubicBezTo>
                      <a:lnTo>
                        <a:pt x="370" y="0"/>
                      </a:lnTo>
                      <a:cubicBezTo>
                        <a:pt x="374" y="0"/>
                        <a:pt x="378" y="4"/>
                        <a:pt x="378" y="8"/>
                      </a:cubicBezTo>
                      <a:cubicBezTo>
                        <a:pt x="378" y="12"/>
                        <a:pt x="374" y="16"/>
                        <a:pt x="370" y="16"/>
                      </a:cubicBezTo>
                      <a:close/>
                    </a:path>
                  </a:pathLst>
                </a:custGeom>
                <a:solidFill>
                  <a:schemeClr val="tx1"/>
                </a:solidFill>
                <a:ln w="0" cap="flat">
                  <a:solidFill>
                    <a:schemeClr val="bg1">
                      <a:lumMod val="65000"/>
                      <a:lumOff val="35000"/>
                    </a:schemeClr>
                  </a:solidFill>
                  <a:prstDash val="solid"/>
                  <a:round/>
                  <a:headEnd/>
                  <a:tailEnd/>
                </a:ln>
              </p:spPr>
              <p:txBody>
                <a:bodyPr vert="horz" wrap="square" lIns="93260" tIns="46630" rIns="93260" bIns="46630" numCol="1" anchor="ctr" anchorCtr="0" compatLnSpc="1">
                  <a:prstTxWarp prst="textNoShape">
                    <a:avLst/>
                  </a:prstTxWarp>
                </a:bodyPr>
                <a:lstStyle/>
                <a:p>
                  <a:pPr algn="ctr"/>
                  <a:r>
                    <a:rPr lang="en-GB" sz="1224" dirty="0">
                      <a:solidFill>
                        <a:schemeClr val="bg1">
                          <a:lumMod val="50000"/>
                          <a:lumOff val="50000"/>
                        </a:schemeClr>
                      </a:solidFill>
                    </a:rPr>
                    <a:t>Extension</a:t>
                  </a:r>
                </a:p>
              </p:txBody>
            </p:sp>
            <p:sp>
              <p:nvSpPr>
                <p:cNvPr id="328" name="Freeform 134"/>
                <p:cNvSpPr>
                  <a:spLocks noEditPoints="1"/>
                </p:cNvSpPr>
                <p:nvPr/>
              </p:nvSpPr>
              <p:spPr bwMode="auto">
                <a:xfrm>
                  <a:off x="9799580" y="2368149"/>
                  <a:ext cx="1550236" cy="362606"/>
                </a:xfrm>
                <a:custGeom>
                  <a:avLst/>
                  <a:gdLst>
                    <a:gd name="T0" fmla="*/ 16 w 2704"/>
                    <a:gd name="T1" fmla="*/ 264 h 784"/>
                    <a:gd name="T2" fmla="*/ 0 w 2704"/>
                    <a:gd name="T3" fmla="*/ 264 h 784"/>
                    <a:gd name="T4" fmla="*/ 8 w 2704"/>
                    <a:gd name="T5" fmla="*/ 16 h 784"/>
                    <a:gd name="T6" fmla="*/ 16 w 2704"/>
                    <a:gd name="T7" fmla="*/ 408 h 784"/>
                    <a:gd name="T8" fmla="*/ 8 w 2704"/>
                    <a:gd name="T9" fmla="*/ 657 h 784"/>
                    <a:gd name="T10" fmla="*/ 0 w 2704"/>
                    <a:gd name="T11" fmla="*/ 408 h 784"/>
                    <a:gd name="T12" fmla="*/ 16 w 2704"/>
                    <a:gd name="T13" fmla="*/ 408 h 784"/>
                    <a:gd name="T14" fmla="*/ 265 w 2704"/>
                    <a:gd name="T15" fmla="*/ 768 h 784"/>
                    <a:gd name="T16" fmla="*/ 265 w 2704"/>
                    <a:gd name="T17" fmla="*/ 784 h 784"/>
                    <a:gd name="T18" fmla="*/ 17 w 2704"/>
                    <a:gd name="T19" fmla="*/ 776 h 784"/>
                    <a:gd name="T20" fmla="*/ 409 w 2704"/>
                    <a:gd name="T21" fmla="*/ 768 h 784"/>
                    <a:gd name="T22" fmla="*/ 658 w 2704"/>
                    <a:gd name="T23" fmla="*/ 776 h 784"/>
                    <a:gd name="T24" fmla="*/ 409 w 2704"/>
                    <a:gd name="T25" fmla="*/ 784 h 784"/>
                    <a:gd name="T26" fmla="*/ 409 w 2704"/>
                    <a:gd name="T27" fmla="*/ 768 h 784"/>
                    <a:gd name="T28" fmla="*/ 1034 w 2704"/>
                    <a:gd name="T29" fmla="*/ 768 h 784"/>
                    <a:gd name="T30" fmla="*/ 1034 w 2704"/>
                    <a:gd name="T31" fmla="*/ 784 h 784"/>
                    <a:gd name="T32" fmla="*/ 786 w 2704"/>
                    <a:gd name="T33" fmla="*/ 776 h 784"/>
                    <a:gd name="T34" fmla="*/ 1178 w 2704"/>
                    <a:gd name="T35" fmla="*/ 768 h 784"/>
                    <a:gd name="T36" fmla="*/ 1426 w 2704"/>
                    <a:gd name="T37" fmla="*/ 776 h 784"/>
                    <a:gd name="T38" fmla="*/ 1178 w 2704"/>
                    <a:gd name="T39" fmla="*/ 784 h 784"/>
                    <a:gd name="T40" fmla="*/ 1178 w 2704"/>
                    <a:gd name="T41" fmla="*/ 768 h 784"/>
                    <a:gd name="T42" fmla="*/ 1803 w 2704"/>
                    <a:gd name="T43" fmla="*/ 768 h 784"/>
                    <a:gd name="T44" fmla="*/ 1803 w 2704"/>
                    <a:gd name="T45" fmla="*/ 784 h 784"/>
                    <a:gd name="T46" fmla="*/ 1554 w 2704"/>
                    <a:gd name="T47" fmla="*/ 776 h 784"/>
                    <a:gd name="T48" fmla="*/ 1947 w 2704"/>
                    <a:gd name="T49" fmla="*/ 768 h 784"/>
                    <a:gd name="T50" fmla="*/ 2195 w 2704"/>
                    <a:gd name="T51" fmla="*/ 776 h 784"/>
                    <a:gd name="T52" fmla="*/ 1947 w 2704"/>
                    <a:gd name="T53" fmla="*/ 784 h 784"/>
                    <a:gd name="T54" fmla="*/ 1947 w 2704"/>
                    <a:gd name="T55" fmla="*/ 768 h 784"/>
                    <a:gd name="T56" fmla="*/ 2571 w 2704"/>
                    <a:gd name="T57" fmla="*/ 768 h 784"/>
                    <a:gd name="T58" fmla="*/ 2571 w 2704"/>
                    <a:gd name="T59" fmla="*/ 784 h 784"/>
                    <a:gd name="T60" fmla="*/ 2323 w 2704"/>
                    <a:gd name="T61" fmla="*/ 776 h 784"/>
                    <a:gd name="T62" fmla="*/ 2688 w 2704"/>
                    <a:gd name="T63" fmla="*/ 756 h 784"/>
                    <a:gd name="T64" fmla="*/ 2696 w 2704"/>
                    <a:gd name="T65" fmla="*/ 508 h 784"/>
                    <a:gd name="T66" fmla="*/ 2704 w 2704"/>
                    <a:gd name="T67" fmla="*/ 756 h 784"/>
                    <a:gd name="T68" fmla="*/ 2688 w 2704"/>
                    <a:gd name="T69" fmla="*/ 756 h 784"/>
                    <a:gd name="T70" fmla="*/ 2688 w 2704"/>
                    <a:gd name="T71" fmla="*/ 132 h 784"/>
                    <a:gd name="T72" fmla="*/ 2704 w 2704"/>
                    <a:gd name="T73" fmla="*/ 132 h 784"/>
                    <a:gd name="T74" fmla="*/ 2696 w 2704"/>
                    <a:gd name="T75" fmla="*/ 380 h 784"/>
                    <a:gd name="T76" fmla="*/ 2676 w 2704"/>
                    <a:gd name="T77" fmla="*/ 16 h 784"/>
                    <a:gd name="T78" fmla="*/ 2428 w 2704"/>
                    <a:gd name="T79" fmla="*/ 8 h 784"/>
                    <a:gd name="T80" fmla="*/ 2676 w 2704"/>
                    <a:gd name="T81" fmla="*/ 0 h 784"/>
                    <a:gd name="T82" fmla="*/ 2676 w 2704"/>
                    <a:gd name="T83" fmla="*/ 16 h 784"/>
                    <a:gd name="T84" fmla="*/ 2051 w 2704"/>
                    <a:gd name="T85" fmla="*/ 16 h 784"/>
                    <a:gd name="T86" fmla="*/ 2051 w 2704"/>
                    <a:gd name="T87" fmla="*/ 0 h 784"/>
                    <a:gd name="T88" fmla="*/ 2300 w 2704"/>
                    <a:gd name="T89" fmla="*/ 8 h 784"/>
                    <a:gd name="T90" fmla="*/ 1907 w 2704"/>
                    <a:gd name="T91" fmla="*/ 16 h 784"/>
                    <a:gd name="T92" fmla="*/ 1659 w 2704"/>
                    <a:gd name="T93" fmla="*/ 8 h 784"/>
                    <a:gd name="T94" fmla="*/ 1907 w 2704"/>
                    <a:gd name="T95" fmla="*/ 0 h 784"/>
                    <a:gd name="T96" fmla="*/ 1907 w 2704"/>
                    <a:gd name="T97" fmla="*/ 16 h 784"/>
                    <a:gd name="T98" fmla="*/ 1282 w 2704"/>
                    <a:gd name="T99" fmla="*/ 16 h 784"/>
                    <a:gd name="T100" fmla="*/ 1282 w 2704"/>
                    <a:gd name="T101" fmla="*/ 0 h 784"/>
                    <a:gd name="T102" fmla="*/ 1531 w 2704"/>
                    <a:gd name="T103" fmla="*/ 8 h 784"/>
                    <a:gd name="T104" fmla="*/ 1138 w 2704"/>
                    <a:gd name="T105" fmla="*/ 16 h 784"/>
                    <a:gd name="T106" fmla="*/ 890 w 2704"/>
                    <a:gd name="T107" fmla="*/ 8 h 784"/>
                    <a:gd name="T108" fmla="*/ 1138 w 2704"/>
                    <a:gd name="T109" fmla="*/ 0 h 784"/>
                    <a:gd name="T110" fmla="*/ 1138 w 2704"/>
                    <a:gd name="T111" fmla="*/ 16 h 784"/>
                    <a:gd name="T112" fmla="*/ 514 w 2704"/>
                    <a:gd name="T113" fmla="*/ 16 h 784"/>
                    <a:gd name="T114" fmla="*/ 514 w 2704"/>
                    <a:gd name="T115" fmla="*/ 0 h 784"/>
                    <a:gd name="T116" fmla="*/ 762 w 2704"/>
                    <a:gd name="T117" fmla="*/ 8 h 784"/>
                    <a:gd name="T118" fmla="*/ 370 w 2704"/>
                    <a:gd name="T119" fmla="*/ 16 h 784"/>
                    <a:gd name="T120" fmla="*/ 121 w 2704"/>
                    <a:gd name="T121" fmla="*/ 8 h 784"/>
                    <a:gd name="T122" fmla="*/ 370 w 2704"/>
                    <a:gd name="T123" fmla="*/ 0 h 784"/>
                    <a:gd name="T124" fmla="*/ 370 w 2704"/>
                    <a:gd name="T125" fmla="*/ 1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4" h="784">
                      <a:moveTo>
                        <a:pt x="16" y="24"/>
                      </a:moveTo>
                      <a:lnTo>
                        <a:pt x="16" y="264"/>
                      </a:lnTo>
                      <a:cubicBezTo>
                        <a:pt x="16" y="269"/>
                        <a:pt x="13" y="272"/>
                        <a:pt x="8" y="272"/>
                      </a:cubicBezTo>
                      <a:cubicBezTo>
                        <a:pt x="4" y="272"/>
                        <a:pt x="0" y="269"/>
                        <a:pt x="0" y="264"/>
                      </a:cubicBezTo>
                      <a:lnTo>
                        <a:pt x="0" y="24"/>
                      </a:lnTo>
                      <a:cubicBezTo>
                        <a:pt x="0" y="20"/>
                        <a:pt x="4" y="16"/>
                        <a:pt x="8" y="16"/>
                      </a:cubicBezTo>
                      <a:cubicBezTo>
                        <a:pt x="13" y="16"/>
                        <a:pt x="16" y="20"/>
                        <a:pt x="16" y="24"/>
                      </a:cubicBezTo>
                      <a:close/>
                      <a:moveTo>
                        <a:pt x="16" y="408"/>
                      </a:moveTo>
                      <a:lnTo>
                        <a:pt x="16" y="649"/>
                      </a:lnTo>
                      <a:cubicBezTo>
                        <a:pt x="16" y="653"/>
                        <a:pt x="13" y="657"/>
                        <a:pt x="8" y="657"/>
                      </a:cubicBezTo>
                      <a:cubicBezTo>
                        <a:pt x="4" y="657"/>
                        <a:pt x="0" y="653"/>
                        <a:pt x="0" y="649"/>
                      </a:cubicBezTo>
                      <a:lnTo>
                        <a:pt x="0" y="408"/>
                      </a:lnTo>
                      <a:cubicBezTo>
                        <a:pt x="0" y="404"/>
                        <a:pt x="4" y="400"/>
                        <a:pt x="8" y="400"/>
                      </a:cubicBezTo>
                      <a:cubicBezTo>
                        <a:pt x="13" y="400"/>
                        <a:pt x="16" y="404"/>
                        <a:pt x="16" y="408"/>
                      </a:cubicBezTo>
                      <a:close/>
                      <a:moveTo>
                        <a:pt x="25" y="768"/>
                      </a:moveTo>
                      <a:lnTo>
                        <a:pt x="265" y="768"/>
                      </a:lnTo>
                      <a:cubicBezTo>
                        <a:pt x="270" y="768"/>
                        <a:pt x="273" y="772"/>
                        <a:pt x="273" y="776"/>
                      </a:cubicBezTo>
                      <a:cubicBezTo>
                        <a:pt x="273" y="780"/>
                        <a:pt x="270" y="784"/>
                        <a:pt x="265" y="784"/>
                      </a:cubicBezTo>
                      <a:lnTo>
                        <a:pt x="25" y="784"/>
                      </a:lnTo>
                      <a:cubicBezTo>
                        <a:pt x="20" y="784"/>
                        <a:pt x="17" y="780"/>
                        <a:pt x="17" y="776"/>
                      </a:cubicBezTo>
                      <a:cubicBezTo>
                        <a:pt x="17" y="772"/>
                        <a:pt x="20" y="768"/>
                        <a:pt x="25" y="768"/>
                      </a:cubicBezTo>
                      <a:close/>
                      <a:moveTo>
                        <a:pt x="409" y="768"/>
                      </a:moveTo>
                      <a:lnTo>
                        <a:pt x="650" y="768"/>
                      </a:lnTo>
                      <a:cubicBezTo>
                        <a:pt x="654" y="768"/>
                        <a:pt x="658" y="772"/>
                        <a:pt x="658" y="776"/>
                      </a:cubicBezTo>
                      <a:cubicBezTo>
                        <a:pt x="658" y="780"/>
                        <a:pt x="654" y="784"/>
                        <a:pt x="650" y="784"/>
                      </a:cubicBezTo>
                      <a:lnTo>
                        <a:pt x="409" y="784"/>
                      </a:lnTo>
                      <a:cubicBezTo>
                        <a:pt x="405" y="784"/>
                        <a:pt x="401" y="780"/>
                        <a:pt x="401" y="776"/>
                      </a:cubicBezTo>
                      <a:cubicBezTo>
                        <a:pt x="401" y="772"/>
                        <a:pt x="405" y="768"/>
                        <a:pt x="409" y="768"/>
                      </a:cubicBezTo>
                      <a:close/>
                      <a:moveTo>
                        <a:pt x="794" y="768"/>
                      </a:moveTo>
                      <a:lnTo>
                        <a:pt x="1034" y="768"/>
                      </a:lnTo>
                      <a:cubicBezTo>
                        <a:pt x="1038" y="768"/>
                        <a:pt x="1042" y="772"/>
                        <a:pt x="1042" y="776"/>
                      </a:cubicBezTo>
                      <a:cubicBezTo>
                        <a:pt x="1042" y="780"/>
                        <a:pt x="1038" y="784"/>
                        <a:pt x="1034" y="784"/>
                      </a:cubicBezTo>
                      <a:lnTo>
                        <a:pt x="794" y="784"/>
                      </a:lnTo>
                      <a:cubicBezTo>
                        <a:pt x="789" y="784"/>
                        <a:pt x="786" y="780"/>
                        <a:pt x="786" y="776"/>
                      </a:cubicBezTo>
                      <a:cubicBezTo>
                        <a:pt x="786" y="772"/>
                        <a:pt x="789" y="768"/>
                        <a:pt x="794" y="768"/>
                      </a:cubicBezTo>
                      <a:close/>
                      <a:moveTo>
                        <a:pt x="1178" y="768"/>
                      </a:moveTo>
                      <a:lnTo>
                        <a:pt x="1418" y="768"/>
                      </a:lnTo>
                      <a:cubicBezTo>
                        <a:pt x="1423" y="768"/>
                        <a:pt x="1426" y="772"/>
                        <a:pt x="1426" y="776"/>
                      </a:cubicBezTo>
                      <a:cubicBezTo>
                        <a:pt x="1426" y="780"/>
                        <a:pt x="1423" y="784"/>
                        <a:pt x="1418" y="784"/>
                      </a:cubicBezTo>
                      <a:lnTo>
                        <a:pt x="1178" y="784"/>
                      </a:lnTo>
                      <a:cubicBezTo>
                        <a:pt x="1174" y="784"/>
                        <a:pt x="1170" y="780"/>
                        <a:pt x="1170" y="776"/>
                      </a:cubicBezTo>
                      <a:cubicBezTo>
                        <a:pt x="1170" y="772"/>
                        <a:pt x="1174" y="768"/>
                        <a:pt x="1178" y="768"/>
                      </a:cubicBezTo>
                      <a:close/>
                      <a:moveTo>
                        <a:pt x="1562" y="768"/>
                      </a:moveTo>
                      <a:lnTo>
                        <a:pt x="1803" y="768"/>
                      </a:lnTo>
                      <a:cubicBezTo>
                        <a:pt x="1807" y="768"/>
                        <a:pt x="1811" y="772"/>
                        <a:pt x="1811" y="776"/>
                      </a:cubicBezTo>
                      <a:cubicBezTo>
                        <a:pt x="1811" y="780"/>
                        <a:pt x="1807" y="784"/>
                        <a:pt x="1803" y="784"/>
                      </a:cubicBezTo>
                      <a:lnTo>
                        <a:pt x="1562" y="784"/>
                      </a:lnTo>
                      <a:cubicBezTo>
                        <a:pt x="1558" y="784"/>
                        <a:pt x="1554" y="780"/>
                        <a:pt x="1554" y="776"/>
                      </a:cubicBezTo>
                      <a:cubicBezTo>
                        <a:pt x="1554" y="772"/>
                        <a:pt x="1558" y="768"/>
                        <a:pt x="1562" y="768"/>
                      </a:cubicBezTo>
                      <a:close/>
                      <a:moveTo>
                        <a:pt x="1947" y="768"/>
                      </a:moveTo>
                      <a:lnTo>
                        <a:pt x="2187" y="768"/>
                      </a:lnTo>
                      <a:cubicBezTo>
                        <a:pt x="2191" y="768"/>
                        <a:pt x="2195" y="772"/>
                        <a:pt x="2195" y="776"/>
                      </a:cubicBezTo>
                      <a:cubicBezTo>
                        <a:pt x="2195" y="780"/>
                        <a:pt x="2191" y="784"/>
                        <a:pt x="2187" y="784"/>
                      </a:cubicBezTo>
                      <a:lnTo>
                        <a:pt x="1947" y="784"/>
                      </a:lnTo>
                      <a:cubicBezTo>
                        <a:pt x="1942" y="784"/>
                        <a:pt x="1939" y="780"/>
                        <a:pt x="1939" y="776"/>
                      </a:cubicBezTo>
                      <a:cubicBezTo>
                        <a:pt x="1939" y="772"/>
                        <a:pt x="1942" y="768"/>
                        <a:pt x="1947" y="768"/>
                      </a:cubicBezTo>
                      <a:close/>
                      <a:moveTo>
                        <a:pt x="2331" y="768"/>
                      </a:moveTo>
                      <a:lnTo>
                        <a:pt x="2571" y="768"/>
                      </a:lnTo>
                      <a:cubicBezTo>
                        <a:pt x="2576" y="768"/>
                        <a:pt x="2579" y="772"/>
                        <a:pt x="2579" y="776"/>
                      </a:cubicBezTo>
                      <a:cubicBezTo>
                        <a:pt x="2579" y="780"/>
                        <a:pt x="2576" y="784"/>
                        <a:pt x="2571" y="784"/>
                      </a:cubicBezTo>
                      <a:lnTo>
                        <a:pt x="2331" y="784"/>
                      </a:lnTo>
                      <a:cubicBezTo>
                        <a:pt x="2327" y="784"/>
                        <a:pt x="2323" y="780"/>
                        <a:pt x="2323" y="776"/>
                      </a:cubicBezTo>
                      <a:cubicBezTo>
                        <a:pt x="2323" y="772"/>
                        <a:pt x="2327" y="768"/>
                        <a:pt x="2331" y="768"/>
                      </a:cubicBezTo>
                      <a:close/>
                      <a:moveTo>
                        <a:pt x="2688" y="756"/>
                      </a:moveTo>
                      <a:lnTo>
                        <a:pt x="2688" y="516"/>
                      </a:lnTo>
                      <a:cubicBezTo>
                        <a:pt x="2688" y="512"/>
                        <a:pt x="2692" y="508"/>
                        <a:pt x="2696" y="508"/>
                      </a:cubicBezTo>
                      <a:cubicBezTo>
                        <a:pt x="2701" y="508"/>
                        <a:pt x="2704" y="512"/>
                        <a:pt x="2704" y="516"/>
                      </a:cubicBezTo>
                      <a:lnTo>
                        <a:pt x="2704" y="756"/>
                      </a:lnTo>
                      <a:cubicBezTo>
                        <a:pt x="2704" y="761"/>
                        <a:pt x="2701" y="764"/>
                        <a:pt x="2696" y="764"/>
                      </a:cubicBezTo>
                      <a:cubicBezTo>
                        <a:pt x="2692" y="764"/>
                        <a:pt x="2688" y="761"/>
                        <a:pt x="2688" y="756"/>
                      </a:cubicBezTo>
                      <a:close/>
                      <a:moveTo>
                        <a:pt x="2688" y="372"/>
                      </a:moveTo>
                      <a:lnTo>
                        <a:pt x="2688" y="132"/>
                      </a:lnTo>
                      <a:cubicBezTo>
                        <a:pt x="2688" y="127"/>
                        <a:pt x="2692" y="124"/>
                        <a:pt x="2696" y="124"/>
                      </a:cubicBezTo>
                      <a:cubicBezTo>
                        <a:pt x="2701" y="124"/>
                        <a:pt x="2704" y="127"/>
                        <a:pt x="2704" y="132"/>
                      </a:cubicBezTo>
                      <a:lnTo>
                        <a:pt x="2704" y="372"/>
                      </a:lnTo>
                      <a:cubicBezTo>
                        <a:pt x="2704" y="376"/>
                        <a:pt x="2701" y="380"/>
                        <a:pt x="2696" y="380"/>
                      </a:cubicBezTo>
                      <a:cubicBezTo>
                        <a:pt x="2692" y="380"/>
                        <a:pt x="2688" y="376"/>
                        <a:pt x="2688" y="372"/>
                      </a:cubicBezTo>
                      <a:close/>
                      <a:moveTo>
                        <a:pt x="2676" y="16"/>
                      </a:moveTo>
                      <a:lnTo>
                        <a:pt x="2436" y="16"/>
                      </a:lnTo>
                      <a:cubicBezTo>
                        <a:pt x="2431" y="16"/>
                        <a:pt x="2428" y="12"/>
                        <a:pt x="2428" y="8"/>
                      </a:cubicBezTo>
                      <a:cubicBezTo>
                        <a:pt x="2428" y="4"/>
                        <a:pt x="2431" y="0"/>
                        <a:pt x="2436" y="0"/>
                      </a:cubicBezTo>
                      <a:lnTo>
                        <a:pt x="2676" y="0"/>
                      </a:lnTo>
                      <a:cubicBezTo>
                        <a:pt x="2680" y="0"/>
                        <a:pt x="2684" y="4"/>
                        <a:pt x="2684" y="8"/>
                      </a:cubicBezTo>
                      <a:cubicBezTo>
                        <a:pt x="2684" y="12"/>
                        <a:pt x="2680" y="16"/>
                        <a:pt x="2676" y="16"/>
                      </a:cubicBezTo>
                      <a:close/>
                      <a:moveTo>
                        <a:pt x="2292" y="16"/>
                      </a:moveTo>
                      <a:lnTo>
                        <a:pt x="2051" y="16"/>
                      </a:lnTo>
                      <a:cubicBezTo>
                        <a:pt x="2047" y="16"/>
                        <a:pt x="2043" y="12"/>
                        <a:pt x="2043" y="8"/>
                      </a:cubicBezTo>
                      <a:cubicBezTo>
                        <a:pt x="2043" y="4"/>
                        <a:pt x="2047" y="0"/>
                        <a:pt x="2051" y="0"/>
                      </a:cubicBezTo>
                      <a:lnTo>
                        <a:pt x="2292" y="0"/>
                      </a:lnTo>
                      <a:cubicBezTo>
                        <a:pt x="2296" y="0"/>
                        <a:pt x="2300" y="4"/>
                        <a:pt x="2300" y="8"/>
                      </a:cubicBezTo>
                      <a:cubicBezTo>
                        <a:pt x="2300" y="12"/>
                        <a:pt x="2296" y="16"/>
                        <a:pt x="2292" y="16"/>
                      </a:cubicBezTo>
                      <a:close/>
                      <a:moveTo>
                        <a:pt x="1907" y="16"/>
                      </a:moveTo>
                      <a:lnTo>
                        <a:pt x="1667" y="16"/>
                      </a:lnTo>
                      <a:cubicBezTo>
                        <a:pt x="1662" y="16"/>
                        <a:pt x="1659" y="12"/>
                        <a:pt x="1659" y="8"/>
                      </a:cubicBezTo>
                      <a:cubicBezTo>
                        <a:pt x="1659" y="4"/>
                        <a:pt x="1662" y="0"/>
                        <a:pt x="1667" y="0"/>
                      </a:cubicBezTo>
                      <a:lnTo>
                        <a:pt x="1907" y="0"/>
                      </a:lnTo>
                      <a:cubicBezTo>
                        <a:pt x="1912" y="0"/>
                        <a:pt x="1915" y="4"/>
                        <a:pt x="1915" y="8"/>
                      </a:cubicBezTo>
                      <a:cubicBezTo>
                        <a:pt x="1915" y="12"/>
                        <a:pt x="1912" y="16"/>
                        <a:pt x="1907" y="16"/>
                      </a:cubicBezTo>
                      <a:close/>
                      <a:moveTo>
                        <a:pt x="1523" y="16"/>
                      </a:moveTo>
                      <a:lnTo>
                        <a:pt x="1282" y="16"/>
                      </a:lnTo>
                      <a:cubicBezTo>
                        <a:pt x="1278" y="16"/>
                        <a:pt x="1274" y="12"/>
                        <a:pt x="1274" y="8"/>
                      </a:cubicBezTo>
                      <a:cubicBezTo>
                        <a:pt x="1274" y="4"/>
                        <a:pt x="1278" y="0"/>
                        <a:pt x="1282" y="0"/>
                      </a:cubicBezTo>
                      <a:lnTo>
                        <a:pt x="1523" y="0"/>
                      </a:lnTo>
                      <a:cubicBezTo>
                        <a:pt x="1527" y="0"/>
                        <a:pt x="1531" y="4"/>
                        <a:pt x="1531" y="8"/>
                      </a:cubicBezTo>
                      <a:cubicBezTo>
                        <a:pt x="1531" y="12"/>
                        <a:pt x="1527" y="16"/>
                        <a:pt x="1523" y="16"/>
                      </a:cubicBezTo>
                      <a:close/>
                      <a:moveTo>
                        <a:pt x="1138" y="16"/>
                      </a:moveTo>
                      <a:lnTo>
                        <a:pt x="898" y="16"/>
                      </a:lnTo>
                      <a:cubicBezTo>
                        <a:pt x="894" y="16"/>
                        <a:pt x="890" y="12"/>
                        <a:pt x="890" y="8"/>
                      </a:cubicBezTo>
                      <a:cubicBezTo>
                        <a:pt x="890" y="4"/>
                        <a:pt x="894" y="0"/>
                        <a:pt x="898" y="0"/>
                      </a:cubicBezTo>
                      <a:lnTo>
                        <a:pt x="1138" y="0"/>
                      </a:lnTo>
                      <a:cubicBezTo>
                        <a:pt x="1143" y="0"/>
                        <a:pt x="1146" y="4"/>
                        <a:pt x="1146" y="8"/>
                      </a:cubicBezTo>
                      <a:cubicBezTo>
                        <a:pt x="1146" y="12"/>
                        <a:pt x="1143" y="16"/>
                        <a:pt x="1138" y="16"/>
                      </a:cubicBezTo>
                      <a:close/>
                      <a:moveTo>
                        <a:pt x="754" y="16"/>
                      </a:moveTo>
                      <a:lnTo>
                        <a:pt x="514" y="16"/>
                      </a:lnTo>
                      <a:cubicBezTo>
                        <a:pt x="509" y="16"/>
                        <a:pt x="506" y="12"/>
                        <a:pt x="506" y="8"/>
                      </a:cubicBezTo>
                      <a:cubicBezTo>
                        <a:pt x="506" y="4"/>
                        <a:pt x="509" y="0"/>
                        <a:pt x="514" y="0"/>
                      </a:cubicBezTo>
                      <a:lnTo>
                        <a:pt x="754" y="0"/>
                      </a:lnTo>
                      <a:cubicBezTo>
                        <a:pt x="758" y="0"/>
                        <a:pt x="762" y="4"/>
                        <a:pt x="762" y="8"/>
                      </a:cubicBezTo>
                      <a:cubicBezTo>
                        <a:pt x="762" y="12"/>
                        <a:pt x="758" y="16"/>
                        <a:pt x="754" y="16"/>
                      </a:cubicBezTo>
                      <a:close/>
                      <a:moveTo>
                        <a:pt x="370" y="16"/>
                      </a:moveTo>
                      <a:lnTo>
                        <a:pt x="129" y="16"/>
                      </a:lnTo>
                      <a:cubicBezTo>
                        <a:pt x="125" y="16"/>
                        <a:pt x="121" y="12"/>
                        <a:pt x="121" y="8"/>
                      </a:cubicBezTo>
                      <a:cubicBezTo>
                        <a:pt x="121" y="4"/>
                        <a:pt x="125" y="0"/>
                        <a:pt x="129" y="0"/>
                      </a:cubicBezTo>
                      <a:lnTo>
                        <a:pt x="370" y="0"/>
                      </a:lnTo>
                      <a:cubicBezTo>
                        <a:pt x="374" y="0"/>
                        <a:pt x="378" y="4"/>
                        <a:pt x="378" y="8"/>
                      </a:cubicBezTo>
                      <a:cubicBezTo>
                        <a:pt x="378" y="12"/>
                        <a:pt x="374" y="16"/>
                        <a:pt x="370" y="16"/>
                      </a:cubicBezTo>
                      <a:close/>
                    </a:path>
                  </a:pathLst>
                </a:custGeom>
                <a:solidFill>
                  <a:schemeClr val="tx1"/>
                </a:solidFill>
                <a:ln w="0" cap="flat">
                  <a:solidFill>
                    <a:schemeClr val="bg1">
                      <a:lumMod val="65000"/>
                      <a:lumOff val="35000"/>
                    </a:schemeClr>
                  </a:solidFill>
                  <a:prstDash val="solid"/>
                  <a:round/>
                  <a:headEnd/>
                  <a:tailEnd/>
                </a:ln>
              </p:spPr>
              <p:txBody>
                <a:bodyPr vert="horz" wrap="square" lIns="93260" tIns="46630" rIns="93260" bIns="46630" numCol="1" anchor="ctr" anchorCtr="0" compatLnSpc="1">
                  <a:prstTxWarp prst="textNoShape">
                    <a:avLst/>
                  </a:prstTxWarp>
                </a:bodyPr>
                <a:lstStyle/>
                <a:p>
                  <a:pPr algn="ctr"/>
                  <a:r>
                    <a:rPr lang="en-GB" sz="1224" dirty="0">
                      <a:solidFill>
                        <a:schemeClr val="bg1">
                          <a:lumMod val="50000"/>
                          <a:lumOff val="50000"/>
                        </a:schemeClr>
                      </a:solidFill>
                    </a:rPr>
                    <a:t>Extension</a:t>
                  </a:r>
                </a:p>
              </p:txBody>
            </p:sp>
            <p:sp>
              <p:nvSpPr>
                <p:cNvPr id="329" name="Freeform 140"/>
                <p:cNvSpPr>
                  <a:spLocks noEditPoints="1"/>
                </p:cNvSpPr>
                <p:nvPr/>
              </p:nvSpPr>
              <p:spPr bwMode="auto">
                <a:xfrm>
                  <a:off x="9799580" y="2811896"/>
                  <a:ext cx="1550237" cy="363874"/>
                </a:xfrm>
                <a:custGeom>
                  <a:avLst/>
                  <a:gdLst>
                    <a:gd name="T0" fmla="*/ 16 w 2704"/>
                    <a:gd name="T1" fmla="*/ 264 h 784"/>
                    <a:gd name="T2" fmla="*/ 0 w 2704"/>
                    <a:gd name="T3" fmla="*/ 264 h 784"/>
                    <a:gd name="T4" fmla="*/ 8 w 2704"/>
                    <a:gd name="T5" fmla="*/ 16 h 784"/>
                    <a:gd name="T6" fmla="*/ 16 w 2704"/>
                    <a:gd name="T7" fmla="*/ 408 h 784"/>
                    <a:gd name="T8" fmla="*/ 8 w 2704"/>
                    <a:gd name="T9" fmla="*/ 657 h 784"/>
                    <a:gd name="T10" fmla="*/ 0 w 2704"/>
                    <a:gd name="T11" fmla="*/ 408 h 784"/>
                    <a:gd name="T12" fmla="*/ 16 w 2704"/>
                    <a:gd name="T13" fmla="*/ 408 h 784"/>
                    <a:gd name="T14" fmla="*/ 265 w 2704"/>
                    <a:gd name="T15" fmla="*/ 768 h 784"/>
                    <a:gd name="T16" fmla="*/ 265 w 2704"/>
                    <a:gd name="T17" fmla="*/ 784 h 784"/>
                    <a:gd name="T18" fmla="*/ 17 w 2704"/>
                    <a:gd name="T19" fmla="*/ 776 h 784"/>
                    <a:gd name="T20" fmla="*/ 409 w 2704"/>
                    <a:gd name="T21" fmla="*/ 768 h 784"/>
                    <a:gd name="T22" fmla="*/ 658 w 2704"/>
                    <a:gd name="T23" fmla="*/ 776 h 784"/>
                    <a:gd name="T24" fmla="*/ 409 w 2704"/>
                    <a:gd name="T25" fmla="*/ 784 h 784"/>
                    <a:gd name="T26" fmla="*/ 409 w 2704"/>
                    <a:gd name="T27" fmla="*/ 768 h 784"/>
                    <a:gd name="T28" fmla="*/ 1034 w 2704"/>
                    <a:gd name="T29" fmla="*/ 768 h 784"/>
                    <a:gd name="T30" fmla="*/ 1034 w 2704"/>
                    <a:gd name="T31" fmla="*/ 784 h 784"/>
                    <a:gd name="T32" fmla="*/ 786 w 2704"/>
                    <a:gd name="T33" fmla="*/ 776 h 784"/>
                    <a:gd name="T34" fmla="*/ 1178 w 2704"/>
                    <a:gd name="T35" fmla="*/ 768 h 784"/>
                    <a:gd name="T36" fmla="*/ 1426 w 2704"/>
                    <a:gd name="T37" fmla="*/ 776 h 784"/>
                    <a:gd name="T38" fmla="*/ 1178 w 2704"/>
                    <a:gd name="T39" fmla="*/ 784 h 784"/>
                    <a:gd name="T40" fmla="*/ 1178 w 2704"/>
                    <a:gd name="T41" fmla="*/ 768 h 784"/>
                    <a:gd name="T42" fmla="*/ 1803 w 2704"/>
                    <a:gd name="T43" fmla="*/ 768 h 784"/>
                    <a:gd name="T44" fmla="*/ 1803 w 2704"/>
                    <a:gd name="T45" fmla="*/ 784 h 784"/>
                    <a:gd name="T46" fmla="*/ 1554 w 2704"/>
                    <a:gd name="T47" fmla="*/ 776 h 784"/>
                    <a:gd name="T48" fmla="*/ 1947 w 2704"/>
                    <a:gd name="T49" fmla="*/ 768 h 784"/>
                    <a:gd name="T50" fmla="*/ 2195 w 2704"/>
                    <a:gd name="T51" fmla="*/ 776 h 784"/>
                    <a:gd name="T52" fmla="*/ 1947 w 2704"/>
                    <a:gd name="T53" fmla="*/ 784 h 784"/>
                    <a:gd name="T54" fmla="*/ 1947 w 2704"/>
                    <a:gd name="T55" fmla="*/ 768 h 784"/>
                    <a:gd name="T56" fmla="*/ 2571 w 2704"/>
                    <a:gd name="T57" fmla="*/ 768 h 784"/>
                    <a:gd name="T58" fmla="*/ 2571 w 2704"/>
                    <a:gd name="T59" fmla="*/ 784 h 784"/>
                    <a:gd name="T60" fmla="*/ 2323 w 2704"/>
                    <a:gd name="T61" fmla="*/ 776 h 784"/>
                    <a:gd name="T62" fmla="*/ 2688 w 2704"/>
                    <a:gd name="T63" fmla="*/ 756 h 784"/>
                    <a:gd name="T64" fmla="*/ 2696 w 2704"/>
                    <a:gd name="T65" fmla="*/ 508 h 784"/>
                    <a:gd name="T66" fmla="*/ 2704 w 2704"/>
                    <a:gd name="T67" fmla="*/ 756 h 784"/>
                    <a:gd name="T68" fmla="*/ 2688 w 2704"/>
                    <a:gd name="T69" fmla="*/ 756 h 784"/>
                    <a:gd name="T70" fmla="*/ 2688 w 2704"/>
                    <a:gd name="T71" fmla="*/ 132 h 784"/>
                    <a:gd name="T72" fmla="*/ 2704 w 2704"/>
                    <a:gd name="T73" fmla="*/ 132 h 784"/>
                    <a:gd name="T74" fmla="*/ 2696 w 2704"/>
                    <a:gd name="T75" fmla="*/ 380 h 784"/>
                    <a:gd name="T76" fmla="*/ 2676 w 2704"/>
                    <a:gd name="T77" fmla="*/ 16 h 784"/>
                    <a:gd name="T78" fmla="*/ 2428 w 2704"/>
                    <a:gd name="T79" fmla="*/ 8 h 784"/>
                    <a:gd name="T80" fmla="*/ 2676 w 2704"/>
                    <a:gd name="T81" fmla="*/ 0 h 784"/>
                    <a:gd name="T82" fmla="*/ 2676 w 2704"/>
                    <a:gd name="T83" fmla="*/ 16 h 784"/>
                    <a:gd name="T84" fmla="*/ 2051 w 2704"/>
                    <a:gd name="T85" fmla="*/ 16 h 784"/>
                    <a:gd name="T86" fmla="*/ 2051 w 2704"/>
                    <a:gd name="T87" fmla="*/ 0 h 784"/>
                    <a:gd name="T88" fmla="*/ 2300 w 2704"/>
                    <a:gd name="T89" fmla="*/ 8 h 784"/>
                    <a:gd name="T90" fmla="*/ 1907 w 2704"/>
                    <a:gd name="T91" fmla="*/ 16 h 784"/>
                    <a:gd name="T92" fmla="*/ 1659 w 2704"/>
                    <a:gd name="T93" fmla="*/ 8 h 784"/>
                    <a:gd name="T94" fmla="*/ 1907 w 2704"/>
                    <a:gd name="T95" fmla="*/ 0 h 784"/>
                    <a:gd name="T96" fmla="*/ 1907 w 2704"/>
                    <a:gd name="T97" fmla="*/ 16 h 784"/>
                    <a:gd name="T98" fmla="*/ 1282 w 2704"/>
                    <a:gd name="T99" fmla="*/ 16 h 784"/>
                    <a:gd name="T100" fmla="*/ 1282 w 2704"/>
                    <a:gd name="T101" fmla="*/ 0 h 784"/>
                    <a:gd name="T102" fmla="*/ 1531 w 2704"/>
                    <a:gd name="T103" fmla="*/ 8 h 784"/>
                    <a:gd name="T104" fmla="*/ 1138 w 2704"/>
                    <a:gd name="T105" fmla="*/ 16 h 784"/>
                    <a:gd name="T106" fmla="*/ 890 w 2704"/>
                    <a:gd name="T107" fmla="*/ 8 h 784"/>
                    <a:gd name="T108" fmla="*/ 1138 w 2704"/>
                    <a:gd name="T109" fmla="*/ 0 h 784"/>
                    <a:gd name="T110" fmla="*/ 1138 w 2704"/>
                    <a:gd name="T111" fmla="*/ 16 h 784"/>
                    <a:gd name="T112" fmla="*/ 514 w 2704"/>
                    <a:gd name="T113" fmla="*/ 16 h 784"/>
                    <a:gd name="T114" fmla="*/ 514 w 2704"/>
                    <a:gd name="T115" fmla="*/ 0 h 784"/>
                    <a:gd name="T116" fmla="*/ 762 w 2704"/>
                    <a:gd name="T117" fmla="*/ 8 h 784"/>
                    <a:gd name="T118" fmla="*/ 370 w 2704"/>
                    <a:gd name="T119" fmla="*/ 16 h 784"/>
                    <a:gd name="T120" fmla="*/ 121 w 2704"/>
                    <a:gd name="T121" fmla="*/ 8 h 784"/>
                    <a:gd name="T122" fmla="*/ 370 w 2704"/>
                    <a:gd name="T123" fmla="*/ 0 h 784"/>
                    <a:gd name="T124" fmla="*/ 370 w 2704"/>
                    <a:gd name="T125" fmla="*/ 1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4" h="784">
                      <a:moveTo>
                        <a:pt x="16" y="24"/>
                      </a:moveTo>
                      <a:lnTo>
                        <a:pt x="16" y="264"/>
                      </a:lnTo>
                      <a:cubicBezTo>
                        <a:pt x="16" y="269"/>
                        <a:pt x="13" y="272"/>
                        <a:pt x="8" y="272"/>
                      </a:cubicBezTo>
                      <a:cubicBezTo>
                        <a:pt x="4" y="272"/>
                        <a:pt x="0" y="269"/>
                        <a:pt x="0" y="264"/>
                      </a:cubicBezTo>
                      <a:lnTo>
                        <a:pt x="0" y="24"/>
                      </a:lnTo>
                      <a:cubicBezTo>
                        <a:pt x="0" y="20"/>
                        <a:pt x="4" y="16"/>
                        <a:pt x="8" y="16"/>
                      </a:cubicBezTo>
                      <a:cubicBezTo>
                        <a:pt x="13" y="16"/>
                        <a:pt x="16" y="20"/>
                        <a:pt x="16" y="24"/>
                      </a:cubicBezTo>
                      <a:close/>
                      <a:moveTo>
                        <a:pt x="16" y="408"/>
                      </a:moveTo>
                      <a:lnTo>
                        <a:pt x="16" y="649"/>
                      </a:lnTo>
                      <a:cubicBezTo>
                        <a:pt x="16" y="653"/>
                        <a:pt x="13" y="657"/>
                        <a:pt x="8" y="657"/>
                      </a:cubicBezTo>
                      <a:cubicBezTo>
                        <a:pt x="4" y="657"/>
                        <a:pt x="0" y="653"/>
                        <a:pt x="0" y="649"/>
                      </a:cubicBezTo>
                      <a:lnTo>
                        <a:pt x="0" y="408"/>
                      </a:lnTo>
                      <a:cubicBezTo>
                        <a:pt x="0" y="404"/>
                        <a:pt x="4" y="400"/>
                        <a:pt x="8" y="400"/>
                      </a:cubicBezTo>
                      <a:cubicBezTo>
                        <a:pt x="13" y="400"/>
                        <a:pt x="16" y="404"/>
                        <a:pt x="16" y="408"/>
                      </a:cubicBezTo>
                      <a:close/>
                      <a:moveTo>
                        <a:pt x="25" y="768"/>
                      </a:moveTo>
                      <a:lnTo>
                        <a:pt x="265" y="768"/>
                      </a:lnTo>
                      <a:cubicBezTo>
                        <a:pt x="270" y="768"/>
                        <a:pt x="273" y="772"/>
                        <a:pt x="273" y="776"/>
                      </a:cubicBezTo>
                      <a:cubicBezTo>
                        <a:pt x="273" y="780"/>
                        <a:pt x="270" y="784"/>
                        <a:pt x="265" y="784"/>
                      </a:cubicBezTo>
                      <a:lnTo>
                        <a:pt x="25" y="784"/>
                      </a:lnTo>
                      <a:cubicBezTo>
                        <a:pt x="20" y="784"/>
                        <a:pt x="17" y="780"/>
                        <a:pt x="17" y="776"/>
                      </a:cubicBezTo>
                      <a:cubicBezTo>
                        <a:pt x="17" y="772"/>
                        <a:pt x="20" y="768"/>
                        <a:pt x="25" y="768"/>
                      </a:cubicBezTo>
                      <a:close/>
                      <a:moveTo>
                        <a:pt x="409" y="768"/>
                      </a:moveTo>
                      <a:lnTo>
                        <a:pt x="650" y="768"/>
                      </a:lnTo>
                      <a:cubicBezTo>
                        <a:pt x="654" y="768"/>
                        <a:pt x="658" y="772"/>
                        <a:pt x="658" y="776"/>
                      </a:cubicBezTo>
                      <a:cubicBezTo>
                        <a:pt x="658" y="780"/>
                        <a:pt x="654" y="784"/>
                        <a:pt x="650" y="784"/>
                      </a:cubicBezTo>
                      <a:lnTo>
                        <a:pt x="409" y="784"/>
                      </a:lnTo>
                      <a:cubicBezTo>
                        <a:pt x="405" y="784"/>
                        <a:pt x="401" y="780"/>
                        <a:pt x="401" y="776"/>
                      </a:cubicBezTo>
                      <a:cubicBezTo>
                        <a:pt x="401" y="772"/>
                        <a:pt x="405" y="768"/>
                        <a:pt x="409" y="768"/>
                      </a:cubicBezTo>
                      <a:close/>
                      <a:moveTo>
                        <a:pt x="794" y="768"/>
                      </a:moveTo>
                      <a:lnTo>
                        <a:pt x="1034" y="768"/>
                      </a:lnTo>
                      <a:cubicBezTo>
                        <a:pt x="1038" y="768"/>
                        <a:pt x="1042" y="772"/>
                        <a:pt x="1042" y="776"/>
                      </a:cubicBezTo>
                      <a:cubicBezTo>
                        <a:pt x="1042" y="780"/>
                        <a:pt x="1038" y="784"/>
                        <a:pt x="1034" y="784"/>
                      </a:cubicBezTo>
                      <a:lnTo>
                        <a:pt x="794" y="784"/>
                      </a:lnTo>
                      <a:cubicBezTo>
                        <a:pt x="789" y="784"/>
                        <a:pt x="786" y="780"/>
                        <a:pt x="786" y="776"/>
                      </a:cubicBezTo>
                      <a:cubicBezTo>
                        <a:pt x="786" y="772"/>
                        <a:pt x="789" y="768"/>
                        <a:pt x="794" y="768"/>
                      </a:cubicBezTo>
                      <a:close/>
                      <a:moveTo>
                        <a:pt x="1178" y="768"/>
                      </a:moveTo>
                      <a:lnTo>
                        <a:pt x="1418" y="768"/>
                      </a:lnTo>
                      <a:cubicBezTo>
                        <a:pt x="1423" y="768"/>
                        <a:pt x="1426" y="772"/>
                        <a:pt x="1426" y="776"/>
                      </a:cubicBezTo>
                      <a:cubicBezTo>
                        <a:pt x="1426" y="780"/>
                        <a:pt x="1423" y="784"/>
                        <a:pt x="1418" y="784"/>
                      </a:cubicBezTo>
                      <a:lnTo>
                        <a:pt x="1178" y="784"/>
                      </a:lnTo>
                      <a:cubicBezTo>
                        <a:pt x="1174" y="784"/>
                        <a:pt x="1170" y="780"/>
                        <a:pt x="1170" y="776"/>
                      </a:cubicBezTo>
                      <a:cubicBezTo>
                        <a:pt x="1170" y="772"/>
                        <a:pt x="1174" y="768"/>
                        <a:pt x="1178" y="768"/>
                      </a:cubicBezTo>
                      <a:close/>
                      <a:moveTo>
                        <a:pt x="1562" y="768"/>
                      </a:moveTo>
                      <a:lnTo>
                        <a:pt x="1803" y="768"/>
                      </a:lnTo>
                      <a:cubicBezTo>
                        <a:pt x="1807" y="768"/>
                        <a:pt x="1811" y="772"/>
                        <a:pt x="1811" y="776"/>
                      </a:cubicBezTo>
                      <a:cubicBezTo>
                        <a:pt x="1811" y="780"/>
                        <a:pt x="1807" y="784"/>
                        <a:pt x="1803" y="784"/>
                      </a:cubicBezTo>
                      <a:lnTo>
                        <a:pt x="1562" y="784"/>
                      </a:lnTo>
                      <a:cubicBezTo>
                        <a:pt x="1558" y="784"/>
                        <a:pt x="1554" y="780"/>
                        <a:pt x="1554" y="776"/>
                      </a:cubicBezTo>
                      <a:cubicBezTo>
                        <a:pt x="1554" y="772"/>
                        <a:pt x="1558" y="768"/>
                        <a:pt x="1562" y="768"/>
                      </a:cubicBezTo>
                      <a:close/>
                      <a:moveTo>
                        <a:pt x="1947" y="768"/>
                      </a:moveTo>
                      <a:lnTo>
                        <a:pt x="2187" y="768"/>
                      </a:lnTo>
                      <a:cubicBezTo>
                        <a:pt x="2191" y="768"/>
                        <a:pt x="2195" y="772"/>
                        <a:pt x="2195" y="776"/>
                      </a:cubicBezTo>
                      <a:cubicBezTo>
                        <a:pt x="2195" y="780"/>
                        <a:pt x="2191" y="784"/>
                        <a:pt x="2187" y="784"/>
                      </a:cubicBezTo>
                      <a:lnTo>
                        <a:pt x="1947" y="784"/>
                      </a:lnTo>
                      <a:cubicBezTo>
                        <a:pt x="1942" y="784"/>
                        <a:pt x="1939" y="780"/>
                        <a:pt x="1939" y="776"/>
                      </a:cubicBezTo>
                      <a:cubicBezTo>
                        <a:pt x="1939" y="772"/>
                        <a:pt x="1942" y="768"/>
                        <a:pt x="1947" y="768"/>
                      </a:cubicBezTo>
                      <a:close/>
                      <a:moveTo>
                        <a:pt x="2331" y="768"/>
                      </a:moveTo>
                      <a:lnTo>
                        <a:pt x="2571" y="768"/>
                      </a:lnTo>
                      <a:cubicBezTo>
                        <a:pt x="2576" y="768"/>
                        <a:pt x="2579" y="772"/>
                        <a:pt x="2579" y="776"/>
                      </a:cubicBezTo>
                      <a:cubicBezTo>
                        <a:pt x="2579" y="780"/>
                        <a:pt x="2576" y="784"/>
                        <a:pt x="2571" y="784"/>
                      </a:cubicBezTo>
                      <a:lnTo>
                        <a:pt x="2331" y="784"/>
                      </a:lnTo>
                      <a:cubicBezTo>
                        <a:pt x="2327" y="784"/>
                        <a:pt x="2323" y="780"/>
                        <a:pt x="2323" y="776"/>
                      </a:cubicBezTo>
                      <a:cubicBezTo>
                        <a:pt x="2323" y="772"/>
                        <a:pt x="2327" y="768"/>
                        <a:pt x="2331" y="768"/>
                      </a:cubicBezTo>
                      <a:close/>
                      <a:moveTo>
                        <a:pt x="2688" y="756"/>
                      </a:moveTo>
                      <a:lnTo>
                        <a:pt x="2688" y="516"/>
                      </a:lnTo>
                      <a:cubicBezTo>
                        <a:pt x="2688" y="512"/>
                        <a:pt x="2692" y="508"/>
                        <a:pt x="2696" y="508"/>
                      </a:cubicBezTo>
                      <a:cubicBezTo>
                        <a:pt x="2701" y="508"/>
                        <a:pt x="2704" y="512"/>
                        <a:pt x="2704" y="516"/>
                      </a:cubicBezTo>
                      <a:lnTo>
                        <a:pt x="2704" y="756"/>
                      </a:lnTo>
                      <a:cubicBezTo>
                        <a:pt x="2704" y="761"/>
                        <a:pt x="2701" y="764"/>
                        <a:pt x="2696" y="764"/>
                      </a:cubicBezTo>
                      <a:cubicBezTo>
                        <a:pt x="2692" y="764"/>
                        <a:pt x="2688" y="761"/>
                        <a:pt x="2688" y="756"/>
                      </a:cubicBezTo>
                      <a:close/>
                      <a:moveTo>
                        <a:pt x="2688" y="372"/>
                      </a:moveTo>
                      <a:lnTo>
                        <a:pt x="2688" y="132"/>
                      </a:lnTo>
                      <a:cubicBezTo>
                        <a:pt x="2688" y="127"/>
                        <a:pt x="2692" y="124"/>
                        <a:pt x="2696" y="124"/>
                      </a:cubicBezTo>
                      <a:cubicBezTo>
                        <a:pt x="2701" y="124"/>
                        <a:pt x="2704" y="127"/>
                        <a:pt x="2704" y="132"/>
                      </a:cubicBezTo>
                      <a:lnTo>
                        <a:pt x="2704" y="372"/>
                      </a:lnTo>
                      <a:cubicBezTo>
                        <a:pt x="2704" y="376"/>
                        <a:pt x="2701" y="380"/>
                        <a:pt x="2696" y="380"/>
                      </a:cubicBezTo>
                      <a:cubicBezTo>
                        <a:pt x="2692" y="380"/>
                        <a:pt x="2688" y="376"/>
                        <a:pt x="2688" y="372"/>
                      </a:cubicBezTo>
                      <a:close/>
                      <a:moveTo>
                        <a:pt x="2676" y="16"/>
                      </a:moveTo>
                      <a:lnTo>
                        <a:pt x="2436" y="16"/>
                      </a:lnTo>
                      <a:cubicBezTo>
                        <a:pt x="2431" y="16"/>
                        <a:pt x="2428" y="12"/>
                        <a:pt x="2428" y="8"/>
                      </a:cubicBezTo>
                      <a:cubicBezTo>
                        <a:pt x="2428" y="4"/>
                        <a:pt x="2431" y="0"/>
                        <a:pt x="2436" y="0"/>
                      </a:cubicBezTo>
                      <a:lnTo>
                        <a:pt x="2676" y="0"/>
                      </a:lnTo>
                      <a:cubicBezTo>
                        <a:pt x="2680" y="0"/>
                        <a:pt x="2684" y="4"/>
                        <a:pt x="2684" y="8"/>
                      </a:cubicBezTo>
                      <a:cubicBezTo>
                        <a:pt x="2684" y="12"/>
                        <a:pt x="2680" y="16"/>
                        <a:pt x="2676" y="16"/>
                      </a:cubicBezTo>
                      <a:close/>
                      <a:moveTo>
                        <a:pt x="2292" y="16"/>
                      </a:moveTo>
                      <a:lnTo>
                        <a:pt x="2051" y="16"/>
                      </a:lnTo>
                      <a:cubicBezTo>
                        <a:pt x="2047" y="16"/>
                        <a:pt x="2043" y="12"/>
                        <a:pt x="2043" y="8"/>
                      </a:cubicBezTo>
                      <a:cubicBezTo>
                        <a:pt x="2043" y="4"/>
                        <a:pt x="2047" y="0"/>
                        <a:pt x="2051" y="0"/>
                      </a:cubicBezTo>
                      <a:lnTo>
                        <a:pt x="2292" y="0"/>
                      </a:lnTo>
                      <a:cubicBezTo>
                        <a:pt x="2296" y="0"/>
                        <a:pt x="2300" y="4"/>
                        <a:pt x="2300" y="8"/>
                      </a:cubicBezTo>
                      <a:cubicBezTo>
                        <a:pt x="2300" y="12"/>
                        <a:pt x="2296" y="16"/>
                        <a:pt x="2292" y="16"/>
                      </a:cubicBezTo>
                      <a:close/>
                      <a:moveTo>
                        <a:pt x="1907" y="16"/>
                      </a:moveTo>
                      <a:lnTo>
                        <a:pt x="1667" y="16"/>
                      </a:lnTo>
                      <a:cubicBezTo>
                        <a:pt x="1662" y="16"/>
                        <a:pt x="1659" y="12"/>
                        <a:pt x="1659" y="8"/>
                      </a:cubicBezTo>
                      <a:cubicBezTo>
                        <a:pt x="1659" y="4"/>
                        <a:pt x="1662" y="0"/>
                        <a:pt x="1667" y="0"/>
                      </a:cubicBezTo>
                      <a:lnTo>
                        <a:pt x="1907" y="0"/>
                      </a:lnTo>
                      <a:cubicBezTo>
                        <a:pt x="1912" y="0"/>
                        <a:pt x="1915" y="4"/>
                        <a:pt x="1915" y="8"/>
                      </a:cubicBezTo>
                      <a:cubicBezTo>
                        <a:pt x="1915" y="12"/>
                        <a:pt x="1912" y="16"/>
                        <a:pt x="1907" y="16"/>
                      </a:cubicBezTo>
                      <a:close/>
                      <a:moveTo>
                        <a:pt x="1523" y="16"/>
                      </a:moveTo>
                      <a:lnTo>
                        <a:pt x="1282" y="16"/>
                      </a:lnTo>
                      <a:cubicBezTo>
                        <a:pt x="1278" y="16"/>
                        <a:pt x="1274" y="12"/>
                        <a:pt x="1274" y="8"/>
                      </a:cubicBezTo>
                      <a:cubicBezTo>
                        <a:pt x="1274" y="4"/>
                        <a:pt x="1278" y="0"/>
                        <a:pt x="1282" y="0"/>
                      </a:cubicBezTo>
                      <a:lnTo>
                        <a:pt x="1523" y="0"/>
                      </a:lnTo>
                      <a:cubicBezTo>
                        <a:pt x="1527" y="0"/>
                        <a:pt x="1531" y="4"/>
                        <a:pt x="1531" y="8"/>
                      </a:cubicBezTo>
                      <a:cubicBezTo>
                        <a:pt x="1531" y="12"/>
                        <a:pt x="1527" y="16"/>
                        <a:pt x="1523" y="16"/>
                      </a:cubicBezTo>
                      <a:close/>
                      <a:moveTo>
                        <a:pt x="1138" y="16"/>
                      </a:moveTo>
                      <a:lnTo>
                        <a:pt x="898" y="16"/>
                      </a:lnTo>
                      <a:cubicBezTo>
                        <a:pt x="894" y="16"/>
                        <a:pt x="890" y="12"/>
                        <a:pt x="890" y="8"/>
                      </a:cubicBezTo>
                      <a:cubicBezTo>
                        <a:pt x="890" y="4"/>
                        <a:pt x="894" y="0"/>
                        <a:pt x="898" y="0"/>
                      </a:cubicBezTo>
                      <a:lnTo>
                        <a:pt x="1138" y="0"/>
                      </a:lnTo>
                      <a:cubicBezTo>
                        <a:pt x="1143" y="0"/>
                        <a:pt x="1146" y="4"/>
                        <a:pt x="1146" y="8"/>
                      </a:cubicBezTo>
                      <a:cubicBezTo>
                        <a:pt x="1146" y="12"/>
                        <a:pt x="1143" y="16"/>
                        <a:pt x="1138" y="16"/>
                      </a:cubicBezTo>
                      <a:close/>
                      <a:moveTo>
                        <a:pt x="754" y="16"/>
                      </a:moveTo>
                      <a:lnTo>
                        <a:pt x="514" y="16"/>
                      </a:lnTo>
                      <a:cubicBezTo>
                        <a:pt x="509" y="16"/>
                        <a:pt x="506" y="12"/>
                        <a:pt x="506" y="8"/>
                      </a:cubicBezTo>
                      <a:cubicBezTo>
                        <a:pt x="506" y="4"/>
                        <a:pt x="509" y="0"/>
                        <a:pt x="514" y="0"/>
                      </a:cubicBezTo>
                      <a:lnTo>
                        <a:pt x="754" y="0"/>
                      </a:lnTo>
                      <a:cubicBezTo>
                        <a:pt x="758" y="0"/>
                        <a:pt x="762" y="4"/>
                        <a:pt x="762" y="8"/>
                      </a:cubicBezTo>
                      <a:cubicBezTo>
                        <a:pt x="762" y="12"/>
                        <a:pt x="758" y="16"/>
                        <a:pt x="754" y="16"/>
                      </a:cubicBezTo>
                      <a:close/>
                      <a:moveTo>
                        <a:pt x="370" y="16"/>
                      </a:moveTo>
                      <a:lnTo>
                        <a:pt x="129" y="16"/>
                      </a:lnTo>
                      <a:cubicBezTo>
                        <a:pt x="125" y="16"/>
                        <a:pt x="121" y="12"/>
                        <a:pt x="121" y="8"/>
                      </a:cubicBezTo>
                      <a:cubicBezTo>
                        <a:pt x="121" y="4"/>
                        <a:pt x="125" y="0"/>
                        <a:pt x="129" y="0"/>
                      </a:cubicBezTo>
                      <a:lnTo>
                        <a:pt x="370" y="0"/>
                      </a:lnTo>
                      <a:cubicBezTo>
                        <a:pt x="374" y="0"/>
                        <a:pt x="378" y="4"/>
                        <a:pt x="378" y="8"/>
                      </a:cubicBezTo>
                      <a:cubicBezTo>
                        <a:pt x="378" y="12"/>
                        <a:pt x="374" y="16"/>
                        <a:pt x="370" y="16"/>
                      </a:cubicBezTo>
                      <a:close/>
                    </a:path>
                  </a:pathLst>
                </a:custGeom>
                <a:solidFill>
                  <a:schemeClr val="tx1"/>
                </a:solidFill>
                <a:ln w="0" cap="flat">
                  <a:solidFill>
                    <a:schemeClr val="bg1">
                      <a:lumMod val="65000"/>
                      <a:lumOff val="35000"/>
                    </a:schemeClr>
                  </a:solidFill>
                  <a:prstDash val="solid"/>
                  <a:round/>
                  <a:headEnd/>
                  <a:tailEnd/>
                </a:ln>
              </p:spPr>
              <p:txBody>
                <a:bodyPr vert="horz" wrap="square" lIns="93260" tIns="46630" rIns="93260" bIns="46630" numCol="1" anchor="ctr" anchorCtr="0" compatLnSpc="1">
                  <a:prstTxWarp prst="textNoShape">
                    <a:avLst/>
                  </a:prstTxWarp>
                </a:bodyPr>
                <a:lstStyle/>
                <a:p>
                  <a:pPr algn="ctr"/>
                  <a:r>
                    <a:rPr lang="en-GB" sz="1224" dirty="0">
                      <a:solidFill>
                        <a:schemeClr val="bg1">
                          <a:lumMod val="50000"/>
                          <a:lumOff val="50000"/>
                        </a:schemeClr>
                      </a:solidFill>
                    </a:rPr>
                    <a:t>Extension</a:t>
                  </a:r>
                </a:p>
              </p:txBody>
            </p:sp>
            <p:sp>
              <p:nvSpPr>
                <p:cNvPr id="334" name="Right Arrow 333"/>
                <p:cNvSpPr/>
                <p:nvPr/>
              </p:nvSpPr>
              <p:spPr bwMode="auto">
                <a:xfrm rot="16200000" flipH="1">
                  <a:off x="9324719" y="2327359"/>
                  <a:ext cx="1420066" cy="446006"/>
                </a:xfrm>
                <a:prstGeom prst="rightArrow">
                  <a:avLst>
                    <a:gd name="adj1" fmla="val 50000"/>
                    <a:gd name="adj2" fmla="val 44920"/>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solidFill>
                        <a:srgbClr val="FFFFFF"/>
                      </a:solidFill>
                    </a:rPr>
                    <a:t>Ingress</a:t>
                  </a:r>
                </a:p>
              </p:txBody>
            </p:sp>
            <p:sp>
              <p:nvSpPr>
                <p:cNvPr id="335" name="Right Arrow 334"/>
                <p:cNvSpPr/>
                <p:nvPr/>
              </p:nvSpPr>
              <p:spPr bwMode="auto">
                <a:xfrm rot="16200000">
                  <a:off x="10413596" y="2327357"/>
                  <a:ext cx="1420064" cy="446006"/>
                </a:xfrm>
                <a:prstGeom prst="rightArrow">
                  <a:avLst>
                    <a:gd name="adj1" fmla="val 50000"/>
                    <a:gd name="adj2" fmla="val 44920"/>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solidFill>
                        <a:srgbClr val="FFFFFF"/>
                      </a:solidFill>
                    </a:rPr>
                    <a:t>Egress</a:t>
                  </a:r>
                </a:p>
              </p:txBody>
            </p:sp>
          </p:grpSp>
          <p:grpSp>
            <p:nvGrpSpPr>
              <p:cNvPr id="12" name="Group 11"/>
              <p:cNvGrpSpPr/>
              <p:nvPr/>
            </p:nvGrpSpPr>
            <p:grpSpPr>
              <a:xfrm>
                <a:off x="9810075" y="3199657"/>
                <a:ext cx="1517592" cy="319155"/>
                <a:chOff x="9810075" y="3341897"/>
                <a:chExt cx="1517592" cy="319155"/>
              </a:xfrm>
            </p:grpSpPr>
            <p:sp>
              <p:nvSpPr>
                <p:cNvPr id="336" name="TextBox 335"/>
                <p:cNvSpPr txBox="1"/>
                <p:nvPr/>
              </p:nvSpPr>
              <p:spPr>
                <a:xfrm>
                  <a:off x="9810075" y="3341897"/>
                  <a:ext cx="467129" cy="318952"/>
                </a:xfrm>
                <a:prstGeom prst="rect">
                  <a:avLst/>
                </a:prstGeom>
                <a:noFill/>
              </p:spPr>
              <p:txBody>
                <a:bodyPr wrap="none" lIns="0" tIns="0" rIns="0" bIns="0" rtlCol="0">
                  <a:spAutoFit/>
                </a:bodyPr>
                <a:lstStyle/>
                <a:p>
                  <a:pPr algn="ctr">
                    <a:lnSpc>
                      <a:spcPct val="90000"/>
                    </a:lnSpc>
                  </a:pPr>
                  <a:r>
                    <a:rPr lang="en-GB" sz="1224" spc="-51" dirty="0">
                      <a:solidFill>
                        <a:srgbClr val="FFFFFF"/>
                      </a:solidFill>
                    </a:rPr>
                    <a:t>Native</a:t>
                  </a:r>
                </a:p>
                <a:p>
                  <a:pPr algn="ctr">
                    <a:lnSpc>
                      <a:spcPct val="90000"/>
                    </a:lnSpc>
                  </a:pPr>
                  <a:r>
                    <a:rPr lang="en-GB" sz="1224" spc="-51" dirty="0">
                      <a:solidFill>
                        <a:srgbClr val="FFFFFF"/>
                      </a:solidFill>
                    </a:rPr>
                    <a:t>Policies</a:t>
                  </a:r>
                </a:p>
              </p:txBody>
            </p:sp>
            <p:sp>
              <p:nvSpPr>
                <p:cNvPr id="337" name="TextBox 336"/>
                <p:cNvSpPr txBox="1"/>
                <p:nvPr/>
              </p:nvSpPr>
              <p:spPr>
                <a:xfrm>
                  <a:off x="10916911" y="3342100"/>
                  <a:ext cx="410756" cy="318952"/>
                </a:xfrm>
                <a:prstGeom prst="rect">
                  <a:avLst/>
                </a:prstGeom>
                <a:noFill/>
              </p:spPr>
              <p:txBody>
                <a:bodyPr wrap="none" lIns="0" tIns="0" rIns="0" bIns="0" rtlCol="0">
                  <a:spAutoFit/>
                </a:bodyPr>
                <a:lstStyle/>
                <a:p>
                  <a:pPr algn="ctr">
                    <a:lnSpc>
                      <a:spcPct val="90000"/>
                    </a:lnSpc>
                  </a:pPr>
                  <a:r>
                    <a:rPr lang="en-GB" sz="1224" spc="-51" dirty="0">
                      <a:solidFill>
                        <a:srgbClr val="FFFFFF"/>
                      </a:solidFill>
                    </a:rPr>
                    <a:t>Egress</a:t>
                  </a:r>
                </a:p>
                <a:p>
                  <a:pPr algn="ctr">
                    <a:lnSpc>
                      <a:spcPct val="90000"/>
                    </a:lnSpc>
                  </a:pPr>
                  <a:r>
                    <a:rPr lang="en-GB" sz="1224" spc="-51" dirty="0">
                      <a:solidFill>
                        <a:srgbClr val="FFFFFF"/>
                      </a:solidFill>
                    </a:rPr>
                    <a:t>ACL</a:t>
                  </a:r>
                </a:p>
              </p:txBody>
            </p:sp>
          </p:grpSp>
          <p:sp>
            <p:nvSpPr>
              <p:cNvPr id="348" name="TextBox 347"/>
              <p:cNvSpPr txBox="1"/>
              <p:nvPr/>
            </p:nvSpPr>
            <p:spPr>
              <a:xfrm>
                <a:off x="10757903" y="4730644"/>
                <a:ext cx="737085" cy="318952"/>
              </a:xfrm>
              <a:prstGeom prst="rect">
                <a:avLst/>
              </a:prstGeom>
              <a:noFill/>
            </p:spPr>
            <p:txBody>
              <a:bodyPr wrap="none" lIns="0" tIns="0" rIns="0" bIns="0" rtlCol="0">
                <a:spAutoFit/>
              </a:bodyPr>
              <a:lstStyle/>
              <a:p>
                <a:pPr algn="ctr">
                  <a:lnSpc>
                    <a:spcPct val="90000"/>
                  </a:lnSpc>
                </a:pPr>
                <a:r>
                  <a:rPr lang="en-GB" sz="1224" spc="-51" dirty="0">
                    <a:solidFill>
                      <a:srgbClr val="FFFFFF"/>
                    </a:solidFill>
                  </a:rPr>
                  <a:t>MS</a:t>
                </a:r>
              </a:p>
              <a:p>
                <a:pPr algn="ctr">
                  <a:lnSpc>
                    <a:spcPct val="90000"/>
                  </a:lnSpc>
                </a:pPr>
                <a:r>
                  <a:rPr lang="en-GB" sz="1224" spc="-51" dirty="0">
                    <a:solidFill>
                      <a:srgbClr val="FFFFFF"/>
                    </a:solidFill>
                  </a:rPr>
                  <a:t>Forwarding</a:t>
                </a:r>
              </a:p>
            </p:txBody>
          </p:sp>
          <p:sp>
            <p:nvSpPr>
              <p:cNvPr id="350" name="Rectangle 349"/>
              <p:cNvSpPr/>
              <p:nvPr/>
            </p:nvSpPr>
            <p:spPr bwMode="auto">
              <a:xfrm>
                <a:off x="9723724" y="4751793"/>
                <a:ext cx="677030" cy="250382"/>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358" rIns="0" bIns="0"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solidFill>
                      <a:schemeClr val="bg1">
                        <a:lumMod val="50000"/>
                        <a:lumOff val="50000"/>
                      </a:schemeClr>
                    </a:solidFill>
                  </a:rPr>
                  <a:t>H</a:t>
                </a:r>
                <a:r>
                  <a:rPr lang="en-GB" sz="1428" spc="-51" dirty="0" smtClean="0">
                    <a:solidFill>
                      <a:schemeClr val="bg1">
                        <a:lumMod val="50000"/>
                        <a:lumOff val="50000"/>
                      </a:schemeClr>
                    </a:solidFill>
                  </a:rPr>
                  <a:t>NV</a:t>
                </a:r>
                <a:endParaRPr lang="en-GB" sz="1428" spc="-51" dirty="0">
                  <a:solidFill>
                    <a:schemeClr val="bg1">
                      <a:lumMod val="50000"/>
                      <a:lumOff val="50000"/>
                    </a:schemeClr>
                  </a:solidFill>
                </a:endParaRPr>
              </a:p>
            </p:txBody>
          </p:sp>
          <p:grpSp>
            <p:nvGrpSpPr>
              <p:cNvPr id="11" name="Group 10"/>
              <p:cNvGrpSpPr/>
              <p:nvPr/>
            </p:nvGrpSpPr>
            <p:grpSpPr>
              <a:xfrm>
                <a:off x="9721989" y="3557413"/>
                <a:ext cx="1712450" cy="1082474"/>
                <a:chOff x="9721989" y="3716490"/>
                <a:chExt cx="1712450" cy="923397"/>
              </a:xfrm>
            </p:grpSpPr>
            <p:sp>
              <p:nvSpPr>
                <p:cNvPr id="56" name="Rectangle 55"/>
                <p:cNvSpPr/>
                <p:nvPr/>
              </p:nvSpPr>
              <p:spPr bwMode="auto">
                <a:xfrm>
                  <a:off x="9721989" y="3716490"/>
                  <a:ext cx="1712450" cy="92339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355" name="Rectangle 354"/>
                <p:cNvSpPr/>
                <p:nvPr/>
              </p:nvSpPr>
              <p:spPr bwMode="auto">
                <a:xfrm>
                  <a:off x="9799579" y="3799907"/>
                  <a:ext cx="1545792" cy="778235"/>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224" spc="-51" dirty="0">
                      <a:gradFill>
                        <a:gsLst>
                          <a:gs pos="1250">
                            <a:srgbClr val="EFEFEF"/>
                          </a:gs>
                          <a:gs pos="10417">
                            <a:srgbClr val="EFEFEF"/>
                          </a:gs>
                        </a:gsLst>
                        <a:lin ang="5400000" scaled="0"/>
                      </a:gradFill>
                    </a:rPr>
                    <a:t>3</a:t>
                  </a:r>
                  <a:r>
                    <a:rPr lang="en-GB" sz="1224" spc="-51" baseline="30000" dirty="0">
                      <a:gradFill>
                        <a:gsLst>
                          <a:gs pos="1250">
                            <a:srgbClr val="EFEFEF"/>
                          </a:gs>
                          <a:gs pos="10417">
                            <a:srgbClr val="EFEFEF"/>
                          </a:gs>
                        </a:gsLst>
                        <a:lin ang="5400000" scaled="0"/>
                      </a:gradFill>
                    </a:rPr>
                    <a:t>rd</a:t>
                  </a:r>
                  <a:r>
                    <a:rPr lang="en-GB" sz="1224" spc="-51" dirty="0">
                      <a:gradFill>
                        <a:gsLst>
                          <a:gs pos="1250">
                            <a:srgbClr val="EFEFEF"/>
                          </a:gs>
                          <a:gs pos="10417">
                            <a:srgbClr val="EFEFEF"/>
                          </a:gs>
                        </a:gsLst>
                        <a:lin ang="5400000" scaled="0"/>
                      </a:gradFill>
                    </a:rPr>
                    <a:t> Party</a:t>
                  </a:r>
                </a:p>
                <a:p>
                  <a:pPr algn="ctr" defTabSz="932010" fontAlgn="base">
                    <a:lnSpc>
                      <a:spcPct val="90000"/>
                    </a:lnSpc>
                    <a:spcBef>
                      <a:spcPct val="0"/>
                    </a:spcBef>
                    <a:spcAft>
                      <a:spcPct val="0"/>
                    </a:spcAft>
                  </a:pPr>
                  <a:r>
                    <a:rPr lang="en-GB" sz="1224" spc="-51" dirty="0" err="1">
                      <a:gradFill>
                        <a:gsLst>
                          <a:gs pos="1250">
                            <a:srgbClr val="EFEFEF"/>
                          </a:gs>
                          <a:gs pos="10417">
                            <a:srgbClr val="EFEFEF"/>
                          </a:gs>
                        </a:gsLst>
                        <a:lin ang="5400000" scaled="0"/>
                      </a:gradFill>
                    </a:rPr>
                    <a:t>Fwd</a:t>
                  </a:r>
                  <a:r>
                    <a:rPr lang="en-GB" sz="1224" spc="-51" dirty="0">
                      <a:gradFill>
                        <a:gsLst>
                          <a:gs pos="1250">
                            <a:srgbClr val="EFEFEF"/>
                          </a:gs>
                          <a:gs pos="10417">
                            <a:srgbClr val="EFEFEF"/>
                          </a:gs>
                        </a:gsLst>
                        <a:lin ang="5400000" scaled="0"/>
                      </a:gradFill>
                    </a:rPr>
                    <a:t> Ext</a:t>
                  </a:r>
                </a:p>
              </p:txBody>
            </p:sp>
            <p:sp>
              <p:nvSpPr>
                <p:cNvPr id="351" name="Right Arrow 350"/>
                <p:cNvSpPr/>
                <p:nvPr/>
              </p:nvSpPr>
              <p:spPr bwMode="auto">
                <a:xfrm rot="16200000" flipH="1">
                  <a:off x="9577490" y="3955187"/>
                  <a:ext cx="923394" cy="446006"/>
                </a:xfrm>
                <a:prstGeom prst="rightArrow">
                  <a:avLst>
                    <a:gd name="adj1" fmla="val 50000"/>
                    <a:gd name="adj2" fmla="val 44920"/>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solidFill>
                        <a:srgbClr val="FFFFFF"/>
                      </a:solidFill>
                    </a:rPr>
                    <a:t>Ingress</a:t>
                  </a:r>
                </a:p>
              </p:txBody>
            </p:sp>
            <p:sp>
              <p:nvSpPr>
                <p:cNvPr id="352" name="Right Arrow 351"/>
                <p:cNvSpPr/>
                <p:nvPr/>
              </p:nvSpPr>
              <p:spPr bwMode="auto">
                <a:xfrm rot="16200000">
                  <a:off x="10666366" y="3955184"/>
                  <a:ext cx="923393" cy="446006"/>
                </a:xfrm>
                <a:prstGeom prst="rightArrow">
                  <a:avLst>
                    <a:gd name="adj1" fmla="val 50000"/>
                    <a:gd name="adj2" fmla="val 44920"/>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solidFill>
                        <a:srgbClr val="FFFFFF"/>
                      </a:solidFill>
                    </a:rPr>
                    <a:t>Egress</a:t>
                  </a:r>
                </a:p>
              </p:txBody>
            </p:sp>
          </p:grpSp>
        </p:grpSp>
      </p:grpSp>
      <p:sp>
        <p:nvSpPr>
          <p:cNvPr id="282" name="TextBox 281"/>
          <p:cNvSpPr txBox="1"/>
          <p:nvPr/>
        </p:nvSpPr>
        <p:spPr>
          <a:xfrm>
            <a:off x="6456073" y="6502167"/>
            <a:ext cx="2561267" cy="288137"/>
          </a:xfrm>
          <a:prstGeom prst="rect">
            <a:avLst/>
          </a:prstGeom>
          <a:noFill/>
        </p:spPr>
        <p:txBody>
          <a:bodyPr wrap="square" lIns="0" tIns="0" rIns="0" bIns="0" rtlCol="0">
            <a:spAutoFit/>
          </a:bodyPr>
          <a:lstStyle/>
          <a:p>
            <a:pPr algn="ctr">
              <a:lnSpc>
                <a:spcPct val="90000"/>
              </a:lnSpc>
            </a:pPr>
            <a:r>
              <a:rPr lang="en-US" sz="2040" spc="-51" dirty="0">
                <a:gradFill>
                  <a:gsLst>
                    <a:gs pos="2917">
                      <a:schemeClr val="tx1"/>
                    </a:gs>
                    <a:gs pos="30000">
                      <a:schemeClr val="tx1"/>
                    </a:gs>
                  </a:gsLst>
                  <a:lin ang="5400000" scaled="0"/>
                </a:gradFill>
              </a:rPr>
              <a:t>Windows Server 2012</a:t>
            </a:r>
          </a:p>
        </p:txBody>
      </p:sp>
      <p:grpSp>
        <p:nvGrpSpPr>
          <p:cNvPr id="4" name="Group 3"/>
          <p:cNvGrpSpPr/>
          <p:nvPr/>
        </p:nvGrpSpPr>
        <p:grpSpPr>
          <a:xfrm>
            <a:off x="7207797" y="4641000"/>
            <a:ext cx="1057819" cy="1783086"/>
            <a:chOff x="7181089" y="3917978"/>
            <a:chExt cx="1037172" cy="2022096"/>
          </a:xfrm>
        </p:grpSpPr>
        <p:sp>
          <p:nvSpPr>
            <p:cNvPr id="274" name="Up-Down Arrow 273"/>
            <p:cNvSpPr/>
            <p:nvPr/>
          </p:nvSpPr>
          <p:spPr bwMode="auto">
            <a:xfrm>
              <a:off x="7589996" y="3917978"/>
              <a:ext cx="238441" cy="358587"/>
            </a:xfrm>
            <a:prstGeom prst="upDownArrow">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1214" name="Rectangle 1213"/>
            <p:cNvSpPr/>
            <p:nvPr/>
          </p:nvSpPr>
          <p:spPr bwMode="auto">
            <a:xfrm>
              <a:off x="7300440" y="4276566"/>
              <a:ext cx="798471" cy="266173"/>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smtClean="0">
                  <a:solidFill>
                    <a:schemeClr val="bg1">
                      <a:lumMod val="50000"/>
                      <a:lumOff val="50000"/>
                    </a:schemeClr>
                  </a:solidFill>
                </a:rPr>
                <a:t>HNV</a:t>
              </a:r>
              <a:endParaRPr lang="en-GB" sz="1428" spc="-51" dirty="0">
                <a:solidFill>
                  <a:schemeClr val="bg1">
                    <a:lumMod val="50000"/>
                    <a:lumOff val="50000"/>
                  </a:schemeClr>
                </a:solidFill>
              </a:endParaRPr>
            </a:p>
          </p:txBody>
        </p:sp>
        <p:sp>
          <p:nvSpPr>
            <p:cNvPr id="283" name="Rectangle 3"/>
            <p:cNvSpPr/>
            <p:nvPr/>
          </p:nvSpPr>
          <p:spPr bwMode="auto">
            <a:xfrm>
              <a:off x="7332857" y="5448242"/>
              <a:ext cx="754000" cy="491832"/>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72C6"/>
            </a:solidFill>
            <a:ln w="57150">
              <a:noFill/>
            </a:ln>
          </p:spPr>
          <p:txBody>
            <a:bodyPr lIns="0" tIns="0" rIns="110150" bIns="36717" anchor="ctr" anchorCtr="0"/>
            <a:lstStyle/>
            <a:p>
              <a:pPr algn="ctr" defTabSz="1110116"/>
              <a:r>
                <a:rPr lang="en-US" sz="1428" dirty="0" err="1">
                  <a:solidFill>
                    <a:srgbClr val="EFEFEF"/>
                  </a:solidFill>
                </a:rPr>
                <a:t>pNIC</a:t>
              </a:r>
              <a:endParaRPr lang="en-US" sz="1428" dirty="0">
                <a:solidFill>
                  <a:srgbClr val="EFEFEF"/>
                </a:solidFill>
              </a:endParaRPr>
            </a:p>
          </p:txBody>
        </p:sp>
        <p:sp>
          <p:nvSpPr>
            <p:cNvPr id="284" name="Up-Down Arrow 283"/>
            <p:cNvSpPr/>
            <p:nvPr/>
          </p:nvSpPr>
          <p:spPr bwMode="auto">
            <a:xfrm>
              <a:off x="7586295" y="4542748"/>
              <a:ext cx="238441" cy="358587"/>
            </a:xfrm>
            <a:prstGeom prst="upDownArrow">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285" name="Rectangle 284"/>
            <p:cNvSpPr/>
            <p:nvPr/>
          </p:nvSpPr>
          <p:spPr bwMode="auto">
            <a:xfrm>
              <a:off x="7181089" y="4900510"/>
              <a:ext cx="1037172" cy="266173"/>
            </a:xfrm>
            <a:prstGeom prst="rect">
              <a:avLst/>
            </a:prstGeom>
            <a:solidFill>
              <a:schemeClr val="tx1"/>
            </a:solidFill>
            <a:ln>
              <a:solidFill>
                <a:schemeClr val="bg1">
                  <a:lumMod val="65000"/>
                  <a:lumOff val="3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smtClean="0">
                  <a:solidFill>
                    <a:schemeClr val="bg1">
                      <a:lumMod val="50000"/>
                      <a:lumOff val="50000"/>
                    </a:schemeClr>
                  </a:solidFill>
                </a:rPr>
                <a:t>NIC Team</a:t>
              </a:r>
              <a:endParaRPr lang="en-GB" sz="1428" spc="-51" dirty="0">
                <a:solidFill>
                  <a:schemeClr val="bg1">
                    <a:lumMod val="50000"/>
                    <a:lumOff val="50000"/>
                  </a:schemeClr>
                </a:solidFill>
              </a:endParaRPr>
            </a:p>
          </p:txBody>
        </p:sp>
        <p:sp>
          <p:nvSpPr>
            <p:cNvPr id="286" name="Up-Down Arrow 285"/>
            <p:cNvSpPr/>
            <p:nvPr/>
          </p:nvSpPr>
          <p:spPr bwMode="auto">
            <a:xfrm>
              <a:off x="7582595" y="5167512"/>
              <a:ext cx="238441" cy="358587"/>
            </a:xfrm>
            <a:prstGeom prst="upDownArrow">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grpSp>
      <p:grpSp>
        <p:nvGrpSpPr>
          <p:cNvPr id="16" name="Group 15"/>
          <p:cNvGrpSpPr/>
          <p:nvPr/>
        </p:nvGrpSpPr>
        <p:grpSpPr>
          <a:xfrm>
            <a:off x="6602774" y="1517132"/>
            <a:ext cx="2267864" cy="3031287"/>
            <a:chOff x="6665091" y="1354572"/>
            <a:chExt cx="2267864" cy="3031287"/>
          </a:xfrm>
        </p:grpSpPr>
        <p:sp>
          <p:nvSpPr>
            <p:cNvPr id="51" name="Rectangle 50"/>
            <p:cNvSpPr/>
            <p:nvPr/>
          </p:nvSpPr>
          <p:spPr bwMode="auto">
            <a:xfrm>
              <a:off x="6665091" y="1354572"/>
              <a:ext cx="2267864" cy="3031287"/>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52" name="TextBox 51"/>
            <p:cNvSpPr txBox="1"/>
            <p:nvPr/>
          </p:nvSpPr>
          <p:spPr>
            <a:xfrm>
              <a:off x="6763972" y="1407254"/>
              <a:ext cx="576144" cy="178274"/>
            </a:xfrm>
            <a:prstGeom prst="rect">
              <a:avLst/>
            </a:prstGeom>
            <a:noFill/>
          </p:spPr>
          <p:txBody>
            <a:bodyPr wrap="none" lIns="0" tIns="0" rIns="0" bIns="0" rtlCol="0">
              <a:spAutoFit/>
            </a:bodyPr>
            <a:lstStyle/>
            <a:p>
              <a:pPr>
                <a:lnSpc>
                  <a:spcPct val="90000"/>
                </a:lnSpc>
              </a:pPr>
              <a:r>
                <a:rPr lang="en-GB" sz="1428" spc="-51" dirty="0" err="1">
                  <a:solidFill>
                    <a:srgbClr val="FFFFFF"/>
                  </a:solidFill>
                </a:rPr>
                <a:t>vSwitch</a:t>
              </a:r>
              <a:endParaRPr lang="en-GB" sz="1428" spc="-51" dirty="0">
                <a:solidFill>
                  <a:srgbClr val="FFFFFF"/>
                </a:solidFill>
              </a:endParaRPr>
            </a:p>
          </p:txBody>
        </p:sp>
        <p:grpSp>
          <p:nvGrpSpPr>
            <p:cNvPr id="53" name="Group 52"/>
            <p:cNvGrpSpPr/>
            <p:nvPr/>
          </p:nvGrpSpPr>
          <p:grpSpPr>
            <a:xfrm>
              <a:off x="6943029" y="1663386"/>
              <a:ext cx="1710715" cy="1079684"/>
              <a:chOff x="9723724" y="1840327"/>
              <a:chExt cx="1710715" cy="1420068"/>
            </a:xfrm>
          </p:grpSpPr>
          <p:sp>
            <p:nvSpPr>
              <p:cNvPr id="67" name="Rectangle 66"/>
              <p:cNvSpPr/>
              <p:nvPr/>
            </p:nvSpPr>
            <p:spPr bwMode="auto">
              <a:xfrm>
                <a:off x="9723724" y="1840327"/>
                <a:ext cx="1710715" cy="142006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68" name="Freeform 128"/>
              <p:cNvSpPr>
                <a:spLocks noEditPoints="1"/>
              </p:cNvSpPr>
              <p:nvPr/>
            </p:nvSpPr>
            <p:spPr bwMode="auto">
              <a:xfrm>
                <a:off x="9799579" y="1923133"/>
                <a:ext cx="1550236" cy="362606"/>
              </a:xfrm>
              <a:custGeom>
                <a:avLst/>
                <a:gdLst>
                  <a:gd name="T0" fmla="*/ 16 w 2704"/>
                  <a:gd name="T1" fmla="*/ 264 h 784"/>
                  <a:gd name="T2" fmla="*/ 0 w 2704"/>
                  <a:gd name="T3" fmla="*/ 264 h 784"/>
                  <a:gd name="T4" fmla="*/ 8 w 2704"/>
                  <a:gd name="T5" fmla="*/ 16 h 784"/>
                  <a:gd name="T6" fmla="*/ 16 w 2704"/>
                  <a:gd name="T7" fmla="*/ 408 h 784"/>
                  <a:gd name="T8" fmla="*/ 8 w 2704"/>
                  <a:gd name="T9" fmla="*/ 657 h 784"/>
                  <a:gd name="T10" fmla="*/ 0 w 2704"/>
                  <a:gd name="T11" fmla="*/ 408 h 784"/>
                  <a:gd name="T12" fmla="*/ 16 w 2704"/>
                  <a:gd name="T13" fmla="*/ 408 h 784"/>
                  <a:gd name="T14" fmla="*/ 265 w 2704"/>
                  <a:gd name="T15" fmla="*/ 768 h 784"/>
                  <a:gd name="T16" fmla="*/ 265 w 2704"/>
                  <a:gd name="T17" fmla="*/ 784 h 784"/>
                  <a:gd name="T18" fmla="*/ 17 w 2704"/>
                  <a:gd name="T19" fmla="*/ 776 h 784"/>
                  <a:gd name="T20" fmla="*/ 409 w 2704"/>
                  <a:gd name="T21" fmla="*/ 768 h 784"/>
                  <a:gd name="T22" fmla="*/ 658 w 2704"/>
                  <a:gd name="T23" fmla="*/ 776 h 784"/>
                  <a:gd name="T24" fmla="*/ 409 w 2704"/>
                  <a:gd name="T25" fmla="*/ 784 h 784"/>
                  <a:gd name="T26" fmla="*/ 409 w 2704"/>
                  <a:gd name="T27" fmla="*/ 768 h 784"/>
                  <a:gd name="T28" fmla="*/ 1034 w 2704"/>
                  <a:gd name="T29" fmla="*/ 768 h 784"/>
                  <a:gd name="T30" fmla="*/ 1034 w 2704"/>
                  <a:gd name="T31" fmla="*/ 784 h 784"/>
                  <a:gd name="T32" fmla="*/ 786 w 2704"/>
                  <a:gd name="T33" fmla="*/ 776 h 784"/>
                  <a:gd name="T34" fmla="*/ 1178 w 2704"/>
                  <a:gd name="T35" fmla="*/ 768 h 784"/>
                  <a:gd name="T36" fmla="*/ 1426 w 2704"/>
                  <a:gd name="T37" fmla="*/ 776 h 784"/>
                  <a:gd name="T38" fmla="*/ 1178 w 2704"/>
                  <a:gd name="T39" fmla="*/ 784 h 784"/>
                  <a:gd name="T40" fmla="*/ 1178 w 2704"/>
                  <a:gd name="T41" fmla="*/ 768 h 784"/>
                  <a:gd name="T42" fmla="*/ 1803 w 2704"/>
                  <a:gd name="T43" fmla="*/ 768 h 784"/>
                  <a:gd name="T44" fmla="*/ 1803 w 2704"/>
                  <a:gd name="T45" fmla="*/ 784 h 784"/>
                  <a:gd name="T46" fmla="*/ 1554 w 2704"/>
                  <a:gd name="T47" fmla="*/ 776 h 784"/>
                  <a:gd name="T48" fmla="*/ 1947 w 2704"/>
                  <a:gd name="T49" fmla="*/ 768 h 784"/>
                  <a:gd name="T50" fmla="*/ 2195 w 2704"/>
                  <a:gd name="T51" fmla="*/ 776 h 784"/>
                  <a:gd name="T52" fmla="*/ 1947 w 2704"/>
                  <a:gd name="T53" fmla="*/ 784 h 784"/>
                  <a:gd name="T54" fmla="*/ 1947 w 2704"/>
                  <a:gd name="T55" fmla="*/ 768 h 784"/>
                  <a:gd name="T56" fmla="*/ 2571 w 2704"/>
                  <a:gd name="T57" fmla="*/ 768 h 784"/>
                  <a:gd name="T58" fmla="*/ 2571 w 2704"/>
                  <a:gd name="T59" fmla="*/ 784 h 784"/>
                  <a:gd name="T60" fmla="*/ 2323 w 2704"/>
                  <a:gd name="T61" fmla="*/ 776 h 784"/>
                  <a:gd name="T62" fmla="*/ 2688 w 2704"/>
                  <a:gd name="T63" fmla="*/ 756 h 784"/>
                  <a:gd name="T64" fmla="*/ 2696 w 2704"/>
                  <a:gd name="T65" fmla="*/ 508 h 784"/>
                  <a:gd name="T66" fmla="*/ 2704 w 2704"/>
                  <a:gd name="T67" fmla="*/ 756 h 784"/>
                  <a:gd name="T68" fmla="*/ 2688 w 2704"/>
                  <a:gd name="T69" fmla="*/ 756 h 784"/>
                  <a:gd name="T70" fmla="*/ 2688 w 2704"/>
                  <a:gd name="T71" fmla="*/ 132 h 784"/>
                  <a:gd name="T72" fmla="*/ 2704 w 2704"/>
                  <a:gd name="T73" fmla="*/ 132 h 784"/>
                  <a:gd name="T74" fmla="*/ 2696 w 2704"/>
                  <a:gd name="T75" fmla="*/ 380 h 784"/>
                  <a:gd name="T76" fmla="*/ 2676 w 2704"/>
                  <a:gd name="T77" fmla="*/ 16 h 784"/>
                  <a:gd name="T78" fmla="*/ 2428 w 2704"/>
                  <a:gd name="T79" fmla="*/ 8 h 784"/>
                  <a:gd name="T80" fmla="*/ 2676 w 2704"/>
                  <a:gd name="T81" fmla="*/ 0 h 784"/>
                  <a:gd name="T82" fmla="*/ 2676 w 2704"/>
                  <a:gd name="T83" fmla="*/ 16 h 784"/>
                  <a:gd name="T84" fmla="*/ 2051 w 2704"/>
                  <a:gd name="T85" fmla="*/ 16 h 784"/>
                  <a:gd name="T86" fmla="*/ 2051 w 2704"/>
                  <a:gd name="T87" fmla="*/ 0 h 784"/>
                  <a:gd name="T88" fmla="*/ 2300 w 2704"/>
                  <a:gd name="T89" fmla="*/ 8 h 784"/>
                  <a:gd name="T90" fmla="*/ 1907 w 2704"/>
                  <a:gd name="T91" fmla="*/ 16 h 784"/>
                  <a:gd name="T92" fmla="*/ 1659 w 2704"/>
                  <a:gd name="T93" fmla="*/ 8 h 784"/>
                  <a:gd name="T94" fmla="*/ 1907 w 2704"/>
                  <a:gd name="T95" fmla="*/ 0 h 784"/>
                  <a:gd name="T96" fmla="*/ 1907 w 2704"/>
                  <a:gd name="T97" fmla="*/ 16 h 784"/>
                  <a:gd name="T98" fmla="*/ 1282 w 2704"/>
                  <a:gd name="T99" fmla="*/ 16 h 784"/>
                  <a:gd name="T100" fmla="*/ 1282 w 2704"/>
                  <a:gd name="T101" fmla="*/ 0 h 784"/>
                  <a:gd name="T102" fmla="*/ 1531 w 2704"/>
                  <a:gd name="T103" fmla="*/ 8 h 784"/>
                  <a:gd name="T104" fmla="*/ 1138 w 2704"/>
                  <a:gd name="T105" fmla="*/ 16 h 784"/>
                  <a:gd name="T106" fmla="*/ 890 w 2704"/>
                  <a:gd name="T107" fmla="*/ 8 h 784"/>
                  <a:gd name="T108" fmla="*/ 1138 w 2704"/>
                  <a:gd name="T109" fmla="*/ 0 h 784"/>
                  <a:gd name="T110" fmla="*/ 1138 w 2704"/>
                  <a:gd name="T111" fmla="*/ 16 h 784"/>
                  <a:gd name="T112" fmla="*/ 514 w 2704"/>
                  <a:gd name="T113" fmla="*/ 16 h 784"/>
                  <a:gd name="T114" fmla="*/ 514 w 2704"/>
                  <a:gd name="T115" fmla="*/ 0 h 784"/>
                  <a:gd name="T116" fmla="*/ 762 w 2704"/>
                  <a:gd name="T117" fmla="*/ 8 h 784"/>
                  <a:gd name="T118" fmla="*/ 370 w 2704"/>
                  <a:gd name="T119" fmla="*/ 16 h 784"/>
                  <a:gd name="T120" fmla="*/ 121 w 2704"/>
                  <a:gd name="T121" fmla="*/ 8 h 784"/>
                  <a:gd name="T122" fmla="*/ 370 w 2704"/>
                  <a:gd name="T123" fmla="*/ 0 h 784"/>
                  <a:gd name="T124" fmla="*/ 370 w 2704"/>
                  <a:gd name="T125" fmla="*/ 1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4" h="784">
                    <a:moveTo>
                      <a:pt x="16" y="24"/>
                    </a:moveTo>
                    <a:lnTo>
                      <a:pt x="16" y="264"/>
                    </a:lnTo>
                    <a:cubicBezTo>
                      <a:pt x="16" y="269"/>
                      <a:pt x="13" y="272"/>
                      <a:pt x="8" y="272"/>
                    </a:cubicBezTo>
                    <a:cubicBezTo>
                      <a:pt x="4" y="272"/>
                      <a:pt x="0" y="269"/>
                      <a:pt x="0" y="264"/>
                    </a:cubicBezTo>
                    <a:lnTo>
                      <a:pt x="0" y="24"/>
                    </a:lnTo>
                    <a:cubicBezTo>
                      <a:pt x="0" y="20"/>
                      <a:pt x="4" y="16"/>
                      <a:pt x="8" y="16"/>
                    </a:cubicBezTo>
                    <a:cubicBezTo>
                      <a:pt x="13" y="16"/>
                      <a:pt x="16" y="20"/>
                      <a:pt x="16" y="24"/>
                    </a:cubicBezTo>
                    <a:close/>
                    <a:moveTo>
                      <a:pt x="16" y="408"/>
                    </a:moveTo>
                    <a:lnTo>
                      <a:pt x="16" y="649"/>
                    </a:lnTo>
                    <a:cubicBezTo>
                      <a:pt x="16" y="653"/>
                      <a:pt x="13" y="657"/>
                      <a:pt x="8" y="657"/>
                    </a:cubicBezTo>
                    <a:cubicBezTo>
                      <a:pt x="4" y="657"/>
                      <a:pt x="0" y="653"/>
                      <a:pt x="0" y="649"/>
                    </a:cubicBezTo>
                    <a:lnTo>
                      <a:pt x="0" y="408"/>
                    </a:lnTo>
                    <a:cubicBezTo>
                      <a:pt x="0" y="404"/>
                      <a:pt x="4" y="400"/>
                      <a:pt x="8" y="400"/>
                    </a:cubicBezTo>
                    <a:cubicBezTo>
                      <a:pt x="13" y="400"/>
                      <a:pt x="16" y="404"/>
                      <a:pt x="16" y="408"/>
                    </a:cubicBezTo>
                    <a:close/>
                    <a:moveTo>
                      <a:pt x="25" y="768"/>
                    </a:moveTo>
                    <a:lnTo>
                      <a:pt x="265" y="768"/>
                    </a:lnTo>
                    <a:cubicBezTo>
                      <a:pt x="270" y="768"/>
                      <a:pt x="273" y="772"/>
                      <a:pt x="273" y="776"/>
                    </a:cubicBezTo>
                    <a:cubicBezTo>
                      <a:pt x="273" y="780"/>
                      <a:pt x="270" y="784"/>
                      <a:pt x="265" y="784"/>
                    </a:cubicBezTo>
                    <a:lnTo>
                      <a:pt x="25" y="784"/>
                    </a:lnTo>
                    <a:cubicBezTo>
                      <a:pt x="20" y="784"/>
                      <a:pt x="17" y="780"/>
                      <a:pt x="17" y="776"/>
                    </a:cubicBezTo>
                    <a:cubicBezTo>
                      <a:pt x="17" y="772"/>
                      <a:pt x="20" y="768"/>
                      <a:pt x="25" y="768"/>
                    </a:cubicBezTo>
                    <a:close/>
                    <a:moveTo>
                      <a:pt x="409" y="768"/>
                    </a:moveTo>
                    <a:lnTo>
                      <a:pt x="650" y="768"/>
                    </a:lnTo>
                    <a:cubicBezTo>
                      <a:pt x="654" y="768"/>
                      <a:pt x="658" y="772"/>
                      <a:pt x="658" y="776"/>
                    </a:cubicBezTo>
                    <a:cubicBezTo>
                      <a:pt x="658" y="780"/>
                      <a:pt x="654" y="784"/>
                      <a:pt x="650" y="784"/>
                    </a:cubicBezTo>
                    <a:lnTo>
                      <a:pt x="409" y="784"/>
                    </a:lnTo>
                    <a:cubicBezTo>
                      <a:pt x="405" y="784"/>
                      <a:pt x="401" y="780"/>
                      <a:pt x="401" y="776"/>
                    </a:cubicBezTo>
                    <a:cubicBezTo>
                      <a:pt x="401" y="772"/>
                      <a:pt x="405" y="768"/>
                      <a:pt x="409" y="768"/>
                    </a:cubicBezTo>
                    <a:close/>
                    <a:moveTo>
                      <a:pt x="794" y="768"/>
                    </a:moveTo>
                    <a:lnTo>
                      <a:pt x="1034" y="768"/>
                    </a:lnTo>
                    <a:cubicBezTo>
                      <a:pt x="1038" y="768"/>
                      <a:pt x="1042" y="772"/>
                      <a:pt x="1042" y="776"/>
                    </a:cubicBezTo>
                    <a:cubicBezTo>
                      <a:pt x="1042" y="780"/>
                      <a:pt x="1038" y="784"/>
                      <a:pt x="1034" y="784"/>
                    </a:cubicBezTo>
                    <a:lnTo>
                      <a:pt x="794" y="784"/>
                    </a:lnTo>
                    <a:cubicBezTo>
                      <a:pt x="789" y="784"/>
                      <a:pt x="786" y="780"/>
                      <a:pt x="786" y="776"/>
                    </a:cubicBezTo>
                    <a:cubicBezTo>
                      <a:pt x="786" y="772"/>
                      <a:pt x="789" y="768"/>
                      <a:pt x="794" y="768"/>
                    </a:cubicBezTo>
                    <a:close/>
                    <a:moveTo>
                      <a:pt x="1178" y="768"/>
                    </a:moveTo>
                    <a:lnTo>
                      <a:pt x="1418" y="768"/>
                    </a:lnTo>
                    <a:cubicBezTo>
                      <a:pt x="1423" y="768"/>
                      <a:pt x="1426" y="772"/>
                      <a:pt x="1426" y="776"/>
                    </a:cubicBezTo>
                    <a:cubicBezTo>
                      <a:pt x="1426" y="780"/>
                      <a:pt x="1423" y="784"/>
                      <a:pt x="1418" y="784"/>
                    </a:cubicBezTo>
                    <a:lnTo>
                      <a:pt x="1178" y="784"/>
                    </a:lnTo>
                    <a:cubicBezTo>
                      <a:pt x="1174" y="784"/>
                      <a:pt x="1170" y="780"/>
                      <a:pt x="1170" y="776"/>
                    </a:cubicBezTo>
                    <a:cubicBezTo>
                      <a:pt x="1170" y="772"/>
                      <a:pt x="1174" y="768"/>
                      <a:pt x="1178" y="768"/>
                    </a:cubicBezTo>
                    <a:close/>
                    <a:moveTo>
                      <a:pt x="1562" y="768"/>
                    </a:moveTo>
                    <a:lnTo>
                      <a:pt x="1803" y="768"/>
                    </a:lnTo>
                    <a:cubicBezTo>
                      <a:pt x="1807" y="768"/>
                      <a:pt x="1811" y="772"/>
                      <a:pt x="1811" y="776"/>
                    </a:cubicBezTo>
                    <a:cubicBezTo>
                      <a:pt x="1811" y="780"/>
                      <a:pt x="1807" y="784"/>
                      <a:pt x="1803" y="784"/>
                    </a:cubicBezTo>
                    <a:lnTo>
                      <a:pt x="1562" y="784"/>
                    </a:lnTo>
                    <a:cubicBezTo>
                      <a:pt x="1558" y="784"/>
                      <a:pt x="1554" y="780"/>
                      <a:pt x="1554" y="776"/>
                    </a:cubicBezTo>
                    <a:cubicBezTo>
                      <a:pt x="1554" y="772"/>
                      <a:pt x="1558" y="768"/>
                      <a:pt x="1562" y="768"/>
                    </a:cubicBezTo>
                    <a:close/>
                    <a:moveTo>
                      <a:pt x="1947" y="768"/>
                    </a:moveTo>
                    <a:lnTo>
                      <a:pt x="2187" y="768"/>
                    </a:lnTo>
                    <a:cubicBezTo>
                      <a:pt x="2191" y="768"/>
                      <a:pt x="2195" y="772"/>
                      <a:pt x="2195" y="776"/>
                    </a:cubicBezTo>
                    <a:cubicBezTo>
                      <a:pt x="2195" y="780"/>
                      <a:pt x="2191" y="784"/>
                      <a:pt x="2187" y="784"/>
                    </a:cubicBezTo>
                    <a:lnTo>
                      <a:pt x="1947" y="784"/>
                    </a:lnTo>
                    <a:cubicBezTo>
                      <a:pt x="1942" y="784"/>
                      <a:pt x="1939" y="780"/>
                      <a:pt x="1939" y="776"/>
                    </a:cubicBezTo>
                    <a:cubicBezTo>
                      <a:pt x="1939" y="772"/>
                      <a:pt x="1942" y="768"/>
                      <a:pt x="1947" y="768"/>
                    </a:cubicBezTo>
                    <a:close/>
                    <a:moveTo>
                      <a:pt x="2331" y="768"/>
                    </a:moveTo>
                    <a:lnTo>
                      <a:pt x="2571" y="768"/>
                    </a:lnTo>
                    <a:cubicBezTo>
                      <a:pt x="2576" y="768"/>
                      <a:pt x="2579" y="772"/>
                      <a:pt x="2579" y="776"/>
                    </a:cubicBezTo>
                    <a:cubicBezTo>
                      <a:pt x="2579" y="780"/>
                      <a:pt x="2576" y="784"/>
                      <a:pt x="2571" y="784"/>
                    </a:cubicBezTo>
                    <a:lnTo>
                      <a:pt x="2331" y="784"/>
                    </a:lnTo>
                    <a:cubicBezTo>
                      <a:pt x="2327" y="784"/>
                      <a:pt x="2323" y="780"/>
                      <a:pt x="2323" y="776"/>
                    </a:cubicBezTo>
                    <a:cubicBezTo>
                      <a:pt x="2323" y="772"/>
                      <a:pt x="2327" y="768"/>
                      <a:pt x="2331" y="768"/>
                    </a:cubicBezTo>
                    <a:close/>
                    <a:moveTo>
                      <a:pt x="2688" y="756"/>
                    </a:moveTo>
                    <a:lnTo>
                      <a:pt x="2688" y="516"/>
                    </a:lnTo>
                    <a:cubicBezTo>
                      <a:pt x="2688" y="512"/>
                      <a:pt x="2692" y="508"/>
                      <a:pt x="2696" y="508"/>
                    </a:cubicBezTo>
                    <a:cubicBezTo>
                      <a:pt x="2701" y="508"/>
                      <a:pt x="2704" y="512"/>
                      <a:pt x="2704" y="516"/>
                    </a:cubicBezTo>
                    <a:lnTo>
                      <a:pt x="2704" y="756"/>
                    </a:lnTo>
                    <a:cubicBezTo>
                      <a:pt x="2704" y="761"/>
                      <a:pt x="2701" y="764"/>
                      <a:pt x="2696" y="764"/>
                    </a:cubicBezTo>
                    <a:cubicBezTo>
                      <a:pt x="2692" y="764"/>
                      <a:pt x="2688" y="761"/>
                      <a:pt x="2688" y="756"/>
                    </a:cubicBezTo>
                    <a:close/>
                    <a:moveTo>
                      <a:pt x="2688" y="372"/>
                    </a:moveTo>
                    <a:lnTo>
                      <a:pt x="2688" y="132"/>
                    </a:lnTo>
                    <a:cubicBezTo>
                      <a:pt x="2688" y="127"/>
                      <a:pt x="2692" y="124"/>
                      <a:pt x="2696" y="124"/>
                    </a:cubicBezTo>
                    <a:cubicBezTo>
                      <a:pt x="2701" y="124"/>
                      <a:pt x="2704" y="127"/>
                      <a:pt x="2704" y="132"/>
                    </a:cubicBezTo>
                    <a:lnTo>
                      <a:pt x="2704" y="372"/>
                    </a:lnTo>
                    <a:cubicBezTo>
                      <a:pt x="2704" y="376"/>
                      <a:pt x="2701" y="380"/>
                      <a:pt x="2696" y="380"/>
                    </a:cubicBezTo>
                    <a:cubicBezTo>
                      <a:pt x="2692" y="380"/>
                      <a:pt x="2688" y="376"/>
                      <a:pt x="2688" y="372"/>
                    </a:cubicBezTo>
                    <a:close/>
                    <a:moveTo>
                      <a:pt x="2676" y="16"/>
                    </a:moveTo>
                    <a:lnTo>
                      <a:pt x="2436" y="16"/>
                    </a:lnTo>
                    <a:cubicBezTo>
                      <a:pt x="2431" y="16"/>
                      <a:pt x="2428" y="12"/>
                      <a:pt x="2428" y="8"/>
                    </a:cubicBezTo>
                    <a:cubicBezTo>
                      <a:pt x="2428" y="4"/>
                      <a:pt x="2431" y="0"/>
                      <a:pt x="2436" y="0"/>
                    </a:cubicBezTo>
                    <a:lnTo>
                      <a:pt x="2676" y="0"/>
                    </a:lnTo>
                    <a:cubicBezTo>
                      <a:pt x="2680" y="0"/>
                      <a:pt x="2684" y="4"/>
                      <a:pt x="2684" y="8"/>
                    </a:cubicBezTo>
                    <a:cubicBezTo>
                      <a:pt x="2684" y="12"/>
                      <a:pt x="2680" y="16"/>
                      <a:pt x="2676" y="16"/>
                    </a:cubicBezTo>
                    <a:close/>
                    <a:moveTo>
                      <a:pt x="2292" y="16"/>
                    </a:moveTo>
                    <a:lnTo>
                      <a:pt x="2051" y="16"/>
                    </a:lnTo>
                    <a:cubicBezTo>
                      <a:pt x="2047" y="16"/>
                      <a:pt x="2043" y="12"/>
                      <a:pt x="2043" y="8"/>
                    </a:cubicBezTo>
                    <a:cubicBezTo>
                      <a:pt x="2043" y="4"/>
                      <a:pt x="2047" y="0"/>
                      <a:pt x="2051" y="0"/>
                    </a:cubicBezTo>
                    <a:lnTo>
                      <a:pt x="2292" y="0"/>
                    </a:lnTo>
                    <a:cubicBezTo>
                      <a:pt x="2296" y="0"/>
                      <a:pt x="2300" y="4"/>
                      <a:pt x="2300" y="8"/>
                    </a:cubicBezTo>
                    <a:cubicBezTo>
                      <a:pt x="2300" y="12"/>
                      <a:pt x="2296" y="16"/>
                      <a:pt x="2292" y="16"/>
                    </a:cubicBezTo>
                    <a:close/>
                    <a:moveTo>
                      <a:pt x="1907" y="16"/>
                    </a:moveTo>
                    <a:lnTo>
                      <a:pt x="1667" y="16"/>
                    </a:lnTo>
                    <a:cubicBezTo>
                      <a:pt x="1662" y="16"/>
                      <a:pt x="1659" y="12"/>
                      <a:pt x="1659" y="8"/>
                    </a:cubicBezTo>
                    <a:cubicBezTo>
                      <a:pt x="1659" y="4"/>
                      <a:pt x="1662" y="0"/>
                      <a:pt x="1667" y="0"/>
                    </a:cubicBezTo>
                    <a:lnTo>
                      <a:pt x="1907" y="0"/>
                    </a:lnTo>
                    <a:cubicBezTo>
                      <a:pt x="1912" y="0"/>
                      <a:pt x="1915" y="4"/>
                      <a:pt x="1915" y="8"/>
                    </a:cubicBezTo>
                    <a:cubicBezTo>
                      <a:pt x="1915" y="12"/>
                      <a:pt x="1912" y="16"/>
                      <a:pt x="1907" y="16"/>
                    </a:cubicBezTo>
                    <a:close/>
                    <a:moveTo>
                      <a:pt x="1523" y="16"/>
                    </a:moveTo>
                    <a:lnTo>
                      <a:pt x="1282" y="16"/>
                    </a:lnTo>
                    <a:cubicBezTo>
                      <a:pt x="1278" y="16"/>
                      <a:pt x="1274" y="12"/>
                      <a:pt x="1274" y="8"/>
                    </a:cubicBezTo>
                    <a:cubicBezTo>
                      <a:pt x="1274" y="4"/>
                      <a:pt x="1278" y="0"/>
                      <a:pt x="1282" y="0"/>
                    </a:cubicBezTo>
                    <a:lnTo>
                      <a:pt x="1523" y="0"/>
                    </a:lnTo>
                    <a:cubicBezTo>
                      <a:pt x="1527" y="0"/>
                      <a:pt x="1531" y="4"/>
                      <a:pt x="1531" y="8"/>
                    </a:cubicBezTo>
                    <a:cubicBezTo>
                      <a:pt x="1531" y="12"/>
                      <a:pt x="1527" y="16"/>
                      <a:pt x="1523" y="16"/>
                    </a:cubicBezTo>
                    <a:close/>
                    <a:moveTo>
                      <a:pt x="1138" y="16"/>
                    </a:moveTo>
                    <a:lnTo>
                      <a:pt x="898" y="16"/>
                    </a:lnTo>
                    <a:cubicBezTo>
                      <a:pt x="894" y="16"/>
                      <a:pt x="890" y="12"/>
                      <a:pt x="890" y="8"/>
                    </a:cubicBezTo>
                    <a:cubicBezTo>
                      <a:pt x="890" y="4"/>
                      <a:pt x="894" y="0"/>
                      <a:pt x="898" y="0"/>
                    </a:cubicBezTo>
                    <a:lnTo>
                      <a:pt x="1138" y="0"/>
                    </a:lnTo>
                    <a:cubicBezTo>
                      <a:pt x="1143" y="0"/>
                      <a:pt x="1146" y="4"/>
                      <a:pt x="1146" y="8"/>
                    </a:cubicBezTo>
                    <a:cubicBezTo>
                      <a:pt x="1146" y="12"/>
                      <a:pt x="1143" y="16"/>
                      <a:pt x="1138" y="16"/>
                    </a:cubicBezTo>
                    <a:close/>
                    <a:moveTo>
                      <a:pt x="754" y="16"/>
                    </a:moveTo>
                    <a:lnTo>
                      <a:pt x="514" y="16"/>
                    </a:lnTo>
                    <a:cubicBezTo>
                      <a:pt x="509" y="16"/>
                      <a:pt x="506" y="12"/>
                      <a:pt x="506" y="8"/>
                    </a:cubicBezTo>
                    <a:cubicBezTo>
                      <a:pt x="506" y="4"/>
                      <a:pt x="509" y="0"/>
                      <a:pt x="514" y="0"/>
                    </a:cubicBezTo>
                    <a:lnTo>
                      <a:pt x="754" y="0"/>
                    </a:lnTo>
                    <a:cubicBezTo>
                      <a:pt x="758" y="0"/>
                      <a:pt x="762" y="4"/>
                      <a:pt x="762" y="8"/>
                    </a:cubicBezTo>
                    <a:cubicBezTo>
                      <a:pt x="762" y="12"/>
                      <a:pt x="758" y="16"/>
                      <a:pt x="754" y="16"/>
                    </a:cubicBezTo>
                    <a:close/>
                    <a:moveTo>
                      <a:pt x="370" y="16"/>
                    </a:moveTo>
                    <a:lnTo>
                      <a:pt x="129" y="16"/>
                    </a:lnTo>
                    <a:cubicBezTo>
                      <a:pt x="125" y="16"/>
                      <a:pt x="121" y="12"/>
                      <a:pt x="121" y="8"/>
                    </a:cubicBezTo>
                    <a:cubicBezTo>
                      <a:pt x="121" y="4"/>
                      <a:pt x="125" y="0"/>
                      <a:pt x="129" y="0"/>
                    </a:cubicBezTo>
                    <a:lnTo>
                      <a:pt x="370" y="0"/>
                    </a:lnTo>
                    <a:cubicBezTo>
                      <a:pt x="374" y="0"/>
                      <a:pt x="378" y="4"/>
                      <a:pt x="378" y="8"/>
                    </a:cubicBezTo>
                    <a:cubicBezTo>
                      <a:pt x="378" y="12"/>
                      <a:pt x="374" y="16"/>
                      <a:pt x="370" y="16"/>
                    </a:cubicBezTo>
                    <a:close/>
                  </a:path>
                </a:pathLst>
              </a:custGeom>
              <a:solidFill>
                <a:schemeClr val="tx1"/>
              </a:solidFill>
              <a:ln w="0" cap="flat">
                <a:solidFill>
                  <a:schemeClr val="bg1">
                    <a:lumMod val="65000"/>
                    <a:lumOff val="35000"/>
                  </a:schemeClr>
                </a:solidFill>
                <a:prstDash val="solid"/>
                <a:round/>
                <a:headEnd/>
                <a:tailEnd/>
              </a:ln>
            </p:spPr>
            <p:txBody>
              <a:bodyPr vert="horz" wrap="square" lIns="93260" tIns="46630" rIns="93260" bIns="46630" numCol="1" anchor="ctr" anchorCtr="0" compatLnSpc="1">
                <a:prstTxWarp prst="textNoShape">
                  <a:avLst/>
                </a:prstTxWarp>
              </a:bodyPr>
              <a:lstStyle/>
              <a:p>
                <a:pPr algn="ctr"/>
                <a:r>
                  <a:rPr lang="en-GB" sz="1224" dirty="0">
                    <a:solidFill>
                      <a:schemeClr val="bg1">
                        <a:lumMod val="50000"/>
                        <a:lumOff val="50000"/>
                      </a:schemeClr>
                    </a:solidFill>
                  </a:rPr>
                  <a:t>Extension</a:t>
                </a:r>
              </a:p>
            </p:txBody>
          </p:sp>
          <p:sp>
            <p:nvSpPr>
              <p:cNvPr id="69" name="Freeform 134"/>
              <p:cNvSpPr>
                <a:spLocks noEditPoints="1"/>
              </p:cNvSpPr>
              <p:nvPr/>
            </p:nvSpPr>
            <p:spPr bwMode="auto">
              <a:xfrm>
                <a:off x="9799580" y="2368149"/>
                <a:ext cx="1550236" cy="362606"/>
              </a:xfrm>
              <a:custGeom>
                <a:avLst/>
                <a:gdLst>
                  <a:gd name="T0" fmla="*/ 16 w 2704"/>
                  <a:gd name="T1" fmla="*/ 264 h 784"/>
                  <a:gd name="T2" fmla="*/ 0 w 2704"/>
                  <a:gd name="T3" fmla="*/ 264 h 784"/>
                  <a:gd name="T4" fmla="*/ 8 w 2704"/>
                  <a:gd name="T5" fmla="*/ 16 h 784"/>
                  <a:gd name="T6" fmla="*/ 16 w 2704"/>
                  <a:gd name="T7" fmla="*/ 408 h 784"/>
                  <a:gd name="T8" fmla="*/ 8 w 2704"/>
                  <a:gd name="T9" fmla="*/ 657 h 784"/>
                  <a:gd name="T10" fmla="*/ 0 w 2704"/>
                  <a:gd name="T11" fmla="*/ 408 h 784"/>
                  <a:gd name="T12" fmla="*/ 16 w 2704"/>
                  <a:gd name="T13" fmla="*/ 408 h 784"/>
                  <a:gd name="T14" fmla="*/ 265 w 2704"/>
                  <a:gd name="T15" fmla="*/ 768 h 784"/>
                  <a:gd name="T16" fmla="*/ 265 w 2704"/>
                  <a:gd name="T17" fmla="*/ 784 h 784"/>
                  <a:gd name="T18" fmla="*/ 17 w 2704"/>
                  <a:gd name="T19" fmla="*/ 776 h 784"/>
                  <a:gd name="T20" fmla="*/ 409 w 2704"/>
                  <a:gd name="T21" fmla="*/ 768 h 784"/>
                  <a:gd name="T22" fmla="*/ 658 w 2704"/>
                  <a:gd name="T23" fmla="*/ 776 h 784"/>
                  <a:gd name="T24" fmla="*/ 409 w 2704"/>
                  <a:gd name="T25" fmla="*/ 784 h 784"/>
                  <a:gd name="T26" fmla="*/ 409 w 2704"/>
                  <a:gd name="T27" fmla="*/ 768 h 784"/>
                  <a:gd name="T28" fmla="*/ 1034 w 2704"/>
                  <a:gd name="T29" fmla="*/ 768 h 784"/>
                  <a:gd name="T30" fmla="*/ 1034 w 2704"/>
                  <a:gd name="T31" fmla="*/ 784 h 784"/>
                  <a:gd name="T32" fmla="*/ 786 w 2704"/>
                  <a:gd name="T33" fmla="*/ 776 h 784"/>
                  <a:gd name="T34" fmla="*/ 1178 w 2704"/>
                  <a:gd name="T35" fmla="*/ 768 h 784"/>
                  <a:gd name="T36" fmla="*/ 1426 w 2704"/>
                  <a:gd name="T37" fmla="*/ 776 h 784"/>
                  <a:gd name="T38" fmla="*/ 1178 w 2704"/>
                  <a:gd name="T39" fmla="*/ 784 h 784"/>
                  <a:gd name="T40" fmla="*/ 1178 w 2704"/>
                  <a:gd name="T41" fmla="*/ 768 h 784"/>
                  <a:gd name="T42" fmla="*/ 1803 w 2704"/>
                  <a:gd name="T43" fmla="*/ 768 h 784"/>
                  <a:gd name="T44" fmla="*/ 1803 w 2704"/>
                  <a:gd name="T45" fmla="*/ 784 h 784"/>
                  <a:gd name="T46" fmla="*/ 1554 w 2704"/>
                  <a:gd name="T47" fmla="*/ 776 h 784"/>
                  <a:gd name="T48" fmla="*/ 1947 w 2704"/>
                  <a:gd name="T49" fmla="*/ 768 h 784"/>
                  <a:gd name="T50" fmla="*/ 2195 w 2704"/>
                  <a:gd name="T51" fmla="*/ 776 h 784"/>
                  <a:gd name="T52" fmla="*/ 1947 w 2704"/>
                  <a:gd name="T53" fmla="*/ 784 h 784"/>
                  <a:gd name="T54" fmla="*/ 1947 w 2704"/>
                  <a:gd name="T55" fmla="*/ 768 h 784"/>
                  <a:gd name="T56" fmla="*/ 2571 w 2704"/>
                  <a:gd name="T57" fmla="*/ 768 h 784"/>
                  <a:gd name="T58" fmla="*/ 2571 w 2704"/>
                  <a:gd name="T59" fmla="*/ 784 h 784"/>
                  <a:gd name="T60" fmla="*/ 2323 w 2704"/>
                  <a:gd name="T61" fmla="*/ 776 h 784"/>
                  <a:gd name="T62" fmla="*/ 2688 w 2704"/>
                  <a:gd name="T63" fmla="*/ 756 h 784"/>
                  <a:gd name="T64" fmla="*/ 2696 w 2704"/>
                  <a:gd name="T65" fmla="*/ 508 h 784"/>
                  <a:gd name="T66" fmla="*/ 2704 w 2704"/>
                  <a:gd name="T67" fmla="*/ 756 h 784"/>
                  <a:gd name="T68" fmla="*/ 2688 w 2704"/>
                  <a:gd name="T69" fmla="*/ 756 h 784"/>
                  <a:gd name="T70" fmla="*/ 2688 w 2704"/>
                  <a:gd name="T71" fmla="*/ 132 h 784"/>
                  <a:gd name="T72" fmla="*/ 2704 w 2704"/>
                  <a:gd name="T73" fmla="*/ 132 h 784"/>
                  <a:gd name="T74" fmla="*/ 2696 w 2704"/>
                  <a:gd name="T75" fmla="*/ 380 h 784"/>
                  <a:gd name="T76" fmla="*/ 2676 w 2704"/>
                  <a:gd name="T77" fmla="*/ 16 h 784"/>
                  <a:gd name="T78" fmla="*/ 2428 w 2704"/>
                  <a:gd name="T79" fmla="*/ 8 h 784"/>
                  <a:gd name="T80" fmla="*/ 2676 w 2704"/>
                  <a:gd name="T81" fmla="*/ 0 h 784"/>
                  <a:gd name="T82" fmla="*/ 2676 w 2704"/>
                  <a:gd name="T83" fmla="*/ 16 h 784"/>
                  <a:gd name="T84" fmla="*/ 2051 w 2704"/>
                  <a:gd name="T85" fmla="*/ 16 h 784"/>
                  <a:gd name="T86" fmla="*/ 2051 w 2704"/>
                  <a:gd name="T87" fmla="*/ 0 h 784"/>
                  <a:gd name="T88" fmla="*/ 2300 w 2704"/>
                  <a:gd name="T89" fmla="*/ 8 h 784"/>
                  <a:gd name="T90" fmla="*/ 1907 w 2704"/>
                  <a:gd name="T91" fmla="*/ 16 h 784"/>
                  <a:gd name="T92" fmla="*/ 1659 w 2704"/>
                  <a:gd name="T93" fmla="*/ 8 h 784"/>
                  <a:gd name="T94" fmla="*/ 1907 w 2704"/>
                  <a:gd name="T95" fmla="*/ 0 h 784"/>
                  <a:gd name="T96" fmla="*/ 1907 w 2704"/>
                  <a:gd name="T97" fmla="*/ 16 h 784"/>
                  <a:gd name="T98" fmla="*/ 1282 w 2704"/>
                  <a:gd name="T99" fmla="*/ 16 h 784"/>
                  <a:gd name="T100" fmla="*/ 1282 w 2704"/>
                  <a:gd name="T101" fmla="*/ 0 h 784"/>
                  <a:gd name="T102" fmla="*/ 1531 w 2704"/>
                  <a:gd name="T103" fmla="*/ 8 h 784"/>
                  <a:gd name="T104" fmla="*/ 1138 w 2704"/>
                  <a:gd name="T105" fmla="*/ 16 h 784"/>
                  <a:gd name="T106" fmla="*/ 890 w 2704"/>
                  <a:gd name="T107" fmla="*/ 8 h 784"/>
                  <a:gd name="T108" fmla="*/ 1138 w 2704"/>
                  <a:gd name="T109" fmla="*/ 0 h 784"/>
                  <a:gd name="T110" fmla="*/ 1138 w 2704"/>
                  <a:gd name="T111" fmla="*/ 16 h 784"/>
                  <a:gd name="T112" fmla="*/ 514 w 2704"/>
                  <a:gd name="T113" fmla="*/ 16 h 784"/>
                  <a:gd name="T114" fmla="*/ 514 w 2704"/>
                  <a:gd name="T115" fmla="*/ 0 h 784"/>
                  <a:gd name="T116" fmla="*/ 762 w 2704"/>
                  <a:gd name="T117" fmla="*/ 8 h 784"/>
                  <a:gd name="T118" fmla="*/ 370 w 2704"/>
                  <a:gd name="T119" fmla="*/ 16 h 784"/>
                  <a:gd name="T120" fmla="*/ 121 w 2704"/>
                  <a:gd name="T121" fmla="*/ 8 h 784"/>
                  <a:gd name="T122" fmla="*/ 370 w 2704"/>
                  <a:gd name="T123" fmla="*/ 0 h 784"/>
                  <a:gd name="T124" fmla="*/ 370 w 2704"/>
                  <a:gd name="T125" fmla="*/ 1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4" h="784">
                    <a:moveTo>
                      <a:pt x="16" y="24"/>
                    </a:moveTo>
                    <a:lnTo>
                      <a:pt x="16" y="264"/>
                    </a:lnTo>
                    <a:cubicBezTo>
                      <a:pt x="16" y="269"/>
                      <a:pt x="13" y="272"/>
                      <a:pt x="8" y="272"/>
                    </a:cubicBezTo>
                    <a:cubicBezTo>
                      <a:pt x="4" y="272"/>
                      <a:pt x="0" y="269"/>
                      <a:pt x="0" y="264"/>
                    </a:cubicBezTo>
                    <a:lnTo>
                      <a:pt x="0" y="24"/>
                    </a:lnTo>
                    <a:cubicBezTo>
                      <a:pt x="0" y="20"/>
                      <a:pt x="4" y="16"/>
                      <a:pt x="8" y="16"/>
                    </a:cubicBezTo>
                    <a:cubicBezTo>
                      <a:pt x="13" y="16"/>
                      <a:pt x="16" y="20"/>
                      <a:pt x="16" y="24"/>
                    </a:cubicBezTo>
                    <a:close/>
                    <a:moveTo>
                      <a:pt x="16" y="408"/>
                    </a:moveTo>
                    <a:lnTo>
                      <a:pt x="16" y="649"/>
                    </a:lnTo>
                    <a:cubicBezTo>
                      <a:pt x="16" y="653"/>
                      <a:pt x="13" y="657"/>
                      <a:pt x="8" y="657"/>
                    </a:cubicBezTo>
                    <a:cubicBezTo>
                      <a:pt x="4" y="657"/>
                      <a:pt x="0" y="653"/>
                      <a:pt x="0" y="649"/>
                    </a:cubicBezTo>
                    <a:lnTo>
                      <a:pt x="0" y="408"/>
                    </a:lnTo>
                    <a:cubicBezTo>
                      <a:pt x="0" y="404"/>
                      <a:pt x="4" y="400"/>
                      <a:pt x="8" y="400"/>
                    </a:cubicBezTo>
                    <a:cubicBezTo>
                      <a:pt x="13" y="400"/>
                      <a:pt x="16" y="404"/>
                      <a:pt x="16" y="408"/>
                    </a:cubicBezTo>
                    <a:close/>
                    <a:moveTo>
                      <a:pt x="25" y="768"/>
                    </a:moveTo>
                    <a:lnTo>
                      <a:pt x="265" y="768"/>
                    </a:lnTo>
                    <a:cubicBezTo>
                      <a:pt x="270" y="768"/>
                      <a:pt x="273" y="772"/>
                      <a:pt x="273" y="776"/>
                    </a:cubicBezTo>
                    <a:cubicBezTo>
                      <a:pt x="273" y="780"/>
                      <a:pt x="270" y="784"/>
                      <a:pt x="265" y="784"/>
                    </a:cubicBezTo>
                    <a:lnTo>
                      <a:pt x="25" y="784"/>
                    </a:lnTo>
                    <a:cubicBezTo>
                      <a:pt x="20" y="784"/>
                      <a:pt x="17" y="780"/>
                      <a:pt x="17" y="776"/>
                    </a:cubicBezTo>
                    <a:cubicBezTo>
                      <a:pt x="17" y="772"/>
                      <a:pt x="20" y="768"/>
                      <a:pt x="25" y="768"/>
                    </a:cubicBezTo>
                    <a:close/>
                    <a:moveTo>
                      <a:pt x="409" y="768"/>
                    </a:moveTo>
                    <a:lnTo>
                      <a:pt x="650" y="768"/>
                    </a:lnTo>
                    <a:cubicBezTo>
                      <a:pt x="654" y="768"/>
                      <a:pt x="658" y="772"/>
                      <a:pt x="658" y="776"/>
                    </a:cubicBezTo>
                    <a:cubicBezTo>
                      <a:pt x="658" y="780"/>
                      <a:pt x="654" y="784"/>
                      <a:pt x="650" y="784"/>
                    </a:cubicBezTo>
                    <a:lnTo>
                      <a:pt x="409" y="784"/>
                    </a:lnTo>
                    <a:cubicBezTo>
                      <a:pt x="405" y="784"/>
                      <a:pt x="401" y="780"/>
                      <a:pt x="401" y="776"/>
                    </a:cubicBezTo>
                    <a:cubicBezTo>
                      <a:pt x="401" y="772"/>
                      <a:pt x="405" y="768"/>
                      <a:pt x="409" y="768"/>
                    </a:cubicBezTo>
                    <a:close/>
                    <a:moveTo>
                      <a:pt x="794" y="768"/>
                    </a:moveTo>
                    <a:lnTo>
                      <a:pt x="1034" y="768"/>
                    </a:lnTo>
                    <a:cubicBezTo>
                      <a:pt x="1038" y="768"/>
                      <a:pt x="1042" y="772"/>
                      <a:pt x="1042" y="776"/>
                    </a:cubicBezTo>
                    <a:cubicBezTo>
                      <a:pt x="1042" y="780"/>
                      <a:pt x="1038" y="784"/>
                      <a:pt x="1034" y="784"/>
                    </a:cubicBezTo>
                    <a:lnTo>
                      <a:pt x="794" y="784"/>
                    </a:lnTo>
                    <a:cubicBezTo>
                      <a:pt x="789" y="784"/>
                      <a:pt x="786" y="780"/>
                      <a:pt x="786" y="776"/>
                    </a:cubicBezTo>
                    <a:cubicBezTo>
                      <a:pt x="786" y="772"/>
                      <a:pt x="789" y="768"/>
                      <a:pt x="794" y="768"/>
                    </a:cubicBezTo>
                    <a:close/>
                    <a:moveTo>
                      <a:pt x="1178" y="768"/>
                    </a:moveTo>
                    <a:lnTo>
                      <a:pt x="1418" y="768"/>
                    </a:lnTo>
                    <a:cubicBezTo>
                      <a:pt x="1423" y="768"/>
                      <a:pt x="1426" y="772"/>
                      <a:pt x="1426" y="776"/>
                    </a:cubicBezTo>
                    <a:cubicBezTo>
                      <a:pt x="1426" y="780"/>
                      <a:pt x="1423" y="784"/>
                      <a:pt x="1418" y="784"/>
                    </a:cubicBezTo>
                    <a:lnTo>
                      <a:pt x="1178" y="784"/>
                    </a:lnTo>
                    <a:cubicBezTo>
                      <a:pt x="1174" y="784"/>
                      <a:pt x="1170" y="780"/>
                      <a:pt x="1170" y="776"/>
                    </a:cubicBezTo>
                    <a:cubicBezTo>
                      <a:pt x="1170" y="772"/>
                      <a:pt x="1174" y="768"/>
                      <a:pt x="1178" y="768"/>
                    </a:cubicBezTo>
                    <a:close/>
                    <a:moveTo>
                      <a:pt x="1562" y="768"/>
                    </a:moveTo>
                    <a:lnTo>
                      <a:pt x="1803" y="768"/>
                    </a:lnTo>
                    <a:cubicBezTo>
                      <a:pt x="1807" y="768"/>
                      <a:pt x="1811" y="772"/>
                      <a:pt x="1811" y="776"/>
                    </a:cubicBezTo>
                    <a:cubicBezTo>
                      <a:pt x="1811" y="780"/>
                      <a:pt x="1807" y="784"/>
                      <a:pt x="1803" y="784"/>
                    </a:cubicBezTo>
                    <a:lnTo>
                      <a:pt x="1562" y="784"/>
                    </a:lnTo>
                    <a:cubicBezTo>
                      <a:pt x="1558" y="784"/>
                      <a:pt x="1554" y="780"/>
                      <a:pt x="1554" y="776"/>
                    </a:cubicBezTo>
                    <a:cubicBezTo>
                      <a:pt x="1554" y="772"/>
                      <a:pt x="1558" y="768"/>
                      <a:pt x="1562" y="768"/>
                    </a:cubicBezTo>
                    <a:close/>
                    <a:moveTo>
                      <a:pt x="1947" y="768"/>
                    </a:moveTo>
                    <a:lnTo>
                      <a:pt x="2187" y="768"/>
                    </a:lnTo>
                    <a:cubicBezTo>
                      <a:pt x="2191" y="768"/>
                      <a:pt x="2195" y="772"/>
                      <a:pt x="2195" y="776"/>
                    </a:cubicBezTo>
                    <a:cubicBezTo>
                      <a:pt x="2195" y="780"/>
                      <a:pt x="2191" y="784"/>
                      <a:pt x="2187" y="784"/>
                    </a:cubicBezTo>
                    <a:lnTo>
                      <a:pt x="1947" y="784"/>
                    </a:lnTo>
                    <a:cubicBezTo>
                      <a:pt x="1942" y="784"/>
                      <a:pt x="1939" y="780"/>
                      <a:pt x="1939" y="776"/>
                    </a:cubicBezTo>
                    <a:cubicBezTo>
                      <a:pt x="1939" y="772"/>
                      <a:pt x="1942" y="768"/>
                      <a:pt x="1947" y="768"/>
                    </a:cubicBezTo>
                    <a:close/>
                    <a:moveTo>
                      <a:pt x="2331" y="768"/>
                    </a:moveTo>
                    <a:lnTo>
                      <a:pt x="2571" y="768"/>
                    </a:lnTo>
                    <a:cubicBezTo>
                      <a:pt x="2576" y="768"/>
                      <a:pt x="2579" y="772"/>
                      <a:pt x="2579" y="776"/>
                    </a:cubicBezTo>
                    <a:cubicBezTo>
                      <a:pt x="2579" y="780"/>
                      <a:pt x="2576" y="784"/>
                      <a:pt x="2571" y="784"/>
                    </a:cubicBezTo>
                    <a:lnTo>
                      <a:pt x="2331" y="784"/>
                    </a:lnTo>
                    <a:cubicBezTo>
                      <a:pt x="2327" y="784"/>
                      <a:pt x="2323" y="780"/>
                      <a:pt x="2323" y="776"/>
                    </a:cubicBezTo>
                    <a:cubicBezTo>
                      <a:pt x="2323" y="772"/>
                      <a:pt x="2327" y="768"/>
                      <a:pt x="2331" y="768"/>
                    </a:cubicBezTo>
                    <a:close/>
                    <a:moveTo>
                      <a:pt x="2688" y="756"/>
                    </a:moveTo>
                    <a:lnTo>
                      <a:pt x="2688" y="516"/>
                    </a:lnTo>
                    <a:cubicBezTo>
                      <a:pt x="2688" y="512"/>
                      <a:pt x="2692" y="508"/>
                      <a:pt x="2696" y="508"/>
                    </a:cubicBezTo>
                    <a:cubicBezTo>
                      <a:pt x="2701" y="508"/>
                      <a:pt x="2704" y="512"/>
                      <a:pt x="2704" y="516"/>
                    </a:cubicBezTo>
                    <a:lnTo>
                      <a:pt x="2704" y="756"/>
                    </a:lnTo>
                    <a:cubicBezTo>
                      <a:pt x="2704" y="761"/>
                      <a:pt x="2701" y="764"/>
                      <a:pt x="2696" y="764"/>
                    </a:cubicBezTo>
                    <a:cubicBezTo>
                      <a:pt x="2692" y="764"/>
                      <a:pt x="2688" y="761"/>
                      <a:pt x="2688" y="756"/>
                    </a:cubicBezTo>
                    <a:close/>
                    <a:moveTo>
                      <a:pt x="2688" y="372"/>
                    </a:moveTo>
                    <a:lnTo>
                      <a:pt x="2688" y="132"/>
                    </a:lnTo>
                    <a:cubicBezTo>
                      <a:pt x="2688" y="127"/>
                      <a:pt x="2692" y="124"/>
                      <a:pt x="2696" y="124"/>
                    </a:cubicBezTo>
                    <a:cubicBezTo>
                      <a:pt x="2701" y="124"/>
                      <a:pt x="2704" y="127"/>
                      <a:pt x="2704" y="132"/>
                    </a:cubicBezTo>
                    <a:lnTo>
                      <a:pt x="2704" y="372"/>
                    </a:lnTo>
                    <a:cubicBezTo>
                      <a:pt x="2704" y="376"/>
                      <a:pt x="2701" y="380"/>
                      <a:pt x="2696" y="380"/>
                    </a:cubicBezTo>
                    <a:cubicBezTo>
                      <a:pt x="2692" y="380"/>
                      <a:pt x="2688" y="376"/>
                      <a:pt x="2688" y="372"/>
                    </a:cubicBezTo>
                    <a:close/>
                    <a:moveTo>
                      <a:pt x="2676" y="16"/>
                    </a:moveTo>
                    <a:lnTo>
                      <a:pt x="2436" y="16"/>
                    </a:lnTo>
                    <a:cubicBezTo>
                      <a:pt x="2431" y="16"/>
                      <a:pt x="2428" y="12"/>
                      <a:pt x="2428" y="8"/>
                    </a:cubicBezTo>
                    <a:cubicBezTo>
                      <a:pt x="2428" y="4"/>
                      <a:pt x="2431" y="0"/>
                      <a:pt x="2436" y="0"/>
                    </a:cubicBezTo>
                    <a:lnTo>
                      <a:pt x="2676" y="0"/>
                    </a:lnTo>
                    <a:cubicBezTo>
                      <a:pt x="2680" y="0"/>
                      <a:pt x="2684" y="4"/>
                      <a:pt x="2684" y="8"/>
                    </a:cubicBezTo>
                    <a:cubicBezTo>
                      <a:pt x="2684" y="12"/>
                      <a:pt x="2680" y="16"/>
                      <a:pt x="2676" y="16"/>
                    </a:cubicBezTo>
                    <a:close/>
                    <a:moveTo>
                      <a:pt x="2292" y="16"/>
                    </a:moveTo>
                    <a:lnTo>
                      <a:pt x="2051" y="16"/>
                    </a:lnTo>
                    <a:cubicBezTo>
                      <a:pt x="2047" y="16"/>
                      <a:pt x="2043" y="12"/>
                      <a:pt x="2043" y="8"/>
                    </a:cubicBezTo>
                    <a:cubicBezTo>
                      <a:pt x="2043" y="4"/>
                      <a:pt x="2047" y="0"/>
                      <a:pt x="2051" y="0"/>
                    </a:cubicBezTo>
                    <a:lnTo>
                      <a:pt x="2292" y="0"/>
                    </a:lnTo>
                    <a:cubicBezTo>
                      <a:pt x="2296" y="0"/>
                      <a:pt x="2300" y="4"/>
                      <a:pt x="2300" y="8"/>
                    </a:cubicBezTo>
                    <a:cubicBezTo>
                      <a:pt x="2300" y="12"/>
                      <a:pt x="2296" y="16"/>
                      <a:pt x="2292" y="16"/>
                    </a:cubicBezTo>
                    <a:close/>
                    <a:moveTo>
                      <a:pt x="1907" y="16"/>
                    </a:moveTo>
                    <a:lnTo>
                      <a:pt x="1667" y="16"/>
                    </a:lnTo>
                    <a:cubicBezTo>
                      <a:pt x="1662" y="16"/>
                      <a:pt x="1659" y="12"/>
                      <a:pt x="1659" y="8"/>
                    </a:cubicBezTo>
                    <a:cubicBezTo>
                      <a:pt x="1659" y="4"/>
                      <a:pt x="1662" y="0"/>
                      <a:pt x="1667" y="0"/>
                    </a:cubicBezTo>
                    <a:lnTo>
                      <a:pt x="1907" y="0"/>
                    </a:lnTo>
                    <a:cubicBezTo>
                      <a:pt x="1912" y="0"/>
                      <a:pt x="1915" y="4"/>
                      <a:pt x="1915" y="8"/>
                    </a:cubicBezTo>
                    <a:cubicBezTo>
                      <a:pt x="1915" y="12"/>
                      <a:pt x="1912" y="16"/>
                      <a:pt x="1907" y="16"/>
                    </a:cubicBezTo>
                    <a:close/>
                    <a:moveTo>
                      <a:pt x="1523" y="16"/>
                    </a:moveTo>
                    <a:lnTo>
                      <a:pt x="1282" y="16"/>
                    </a:lnTo>
                    <a:cubicBezTo>
                      <a:pt x="1278" y="16"/>
                      <a:pt x="1274" y="12"/>
                      <a:pt x="1274" y="8"/>
                    </a:cubicBezTo>
                    <a:cubicBezTo>
                      <a:pt x="1274" y="4"/>
                      <a:pt x="1278" y="0"/>
                      <a:pt x="1282" y="0"/>
                    </a:cubicBezTo>
                    <a:lnTo>
                      <a:pt x="1523" y="0"/>
                    </a:lnTo>
                    <a:cubicBezTo>
                      <a:pt x="1527" y="0"/>
                      <a:pt x="1531" y="4"/>
                      <a:pt x="1531" y="8"/>
                    </a:cubicBezTo>
                    <a:cubicBezTo>
                      <a:pt x="1531" y="12"/>
                      <a:pt x="1527" y="16"/>
                      <a:pt x="1523" y="16"/>
                    </a:cubicBezTo>
                    <a:close/>
                    <a:moveTo>
                      <a:pt x="1138" y="16"/>
                    </a:moveTo>
                    <a:lnTo>
                      <a:pt x="898" y="16"/>
                    </a:lnTo>
                    <a:cubicBezTo>
                      <a:pt x="894" y="16"/>
                      <a:pt x="890" y="12"/>
                      <a:pt x="890" y="8"/>
                    </a:cubicBezTo>
                    <a:cubicBezTo>
                      <a:pt x="890" y="4"/>
                      <a:pt x="894" y="0"/>
                      <a:pt x="898" y="0"/>
                    </a:cubicBezTo>
                    <a:lnTo>
                      <a:pt x="1138" y="0"/>
                    </a:lnTo>
                    <a:cubicBezTo>
                      <a:pt x="1143" y="0"/>
                      <a:pt x="1146" y="4"/>
                      <a:pt x="1146" y="8"/>
                    </a:cubicBezTo>
                    <a:cubicBezTo>
                      <a:pt x="1146" y="12"/>
                      <a:pt x="1143" y="16"/>
                      <a:pt x="1138" y="16"/>
                    </a:cubicBezTo>
                    <a:close/>
                    <a:moveTo>
                      <a:pt x="754" y="16"/>
                    </a:moveTo>
                    <a:lnTo>
                      <a:pt x="514" y="16"/>
                    </a:lnTo>
                    <a:cubicBezTo>
                      <a:pt x="509" y="16"/>
                      <a:pt x="506" y="12"/>
                      <a:pt x="506" y="8"/>
                    </a:cubicBezTo>
                    <a:cubicBezTo>
                      <a:pt x="506" y="4"/>
                      <a:pt x="509" y="0"/>
                      <a:pt x="514" y="0"/>
                    </a:cubicBezTo>
                    <a:lnTo>
                      <a:pt x="754" y="0"/>
                    </a:lnTo>
                    <a:cubicBezTo>
                      <a:pt x="758" y="0"/>
                      <a:pt x="762" y="4"/>
                      <a:pt x="762" y="8"/>
                    </a:cubicBezTo>
                    <a:cubicBezTo>
                      <a:pt x="762" y="12"/>
                      <a:pt x="758" y="16"/>
                      <a:pt x="754" y="16"/>
                    </a:cubicBezTo>
                    <a:close/>
                    <a:moveTo>
                      <a:pt x="370" y="16"/>
                    </a:moveTo>
                    <a:lnTo>
                      <a:pt x="129" y="16"/>
                    </a:lnTo>
                    <a:cubicBezTo>
                      <a:pt x="125" y="16"/>
                      <a:pt x="121" y="12"/>
                      <a:pt x="121" y="8"/>
                    </a:cubicBezTo>
                    <a:cubicBezTo>
                      <a:pt x="121" y="4"/>
                      <a:pt x="125" y="0"/>
                      <a:pt x="129" y="0"/>
                    </a:cubicBezTo>
                    <a:lnTo>
                      <a:pt x="370" y="0"/>
                    </a:lnTo>
                    <a:cubicBezTo>
                      <a:pt x="374" y="0"/>
                      <a:pt x="378" y="4"/>
                      <a:pt x="378" y="8"/>
                    </a:cubicBezTo>
                    <a:cubicBezTo>
                      <a:pt x="378" y="12"/>
                      <a:pt x="374" y="16"/>
                      <a:pt x="370" y="16"/>
                    </a:cubicBezTo>
                    <a:close/>
                  </a:path>
                </a:pathLst>
              </a:custGeom>
              <a:solidFill>
                <a:schemeClr val="tx1"/>
              </a:solidFill>
              <a:ln w="0" cap="flat">
                <a:solidFill>
                  <a:schemeClr val="bg1">
                    <a:lumMod val="65000"/>
                    <a:lumOff val="35000"/>
                  </a:schemeClr>
                </a:solidFill>
                <a:prstDash val="solid"/>
                <a:round/>
                <a:headEnd/>
                <a:tailEnd/>
              </a:ln>
            </p:spPr>
            <p:txBody>
              <a:bodyPr vert="horz" wrap="square" lIns="93260" tIns="46630" rIns="93260" bIns="46630" numCol="1" anchor="ctr" anchorCtr="0" compatLnSpc="1">
                <a:prstTxWarp prst="textNoShape">
                  <a:avLst/>
                </a:prstTxWarp>
              </a:bodyPr>
              <a:lstStyle/>
              <a:p>
                <a:pPr algn="ctr"/>
                <a:r>
                  <a:rPr lang="en-GB" sz="1224" dirty="0">
                    <a:solidFill>
                      <a:schemeClr val="bg1">
                        <a:lumMod val="50000"/>
                        <a:lumOff val="50000"/>
                      </a:schemeClr>
                    </a:solidFill>
                  </a:rPr>
                  <a:t>Extension</a:t>
                </a:r>
              </a:p>
            </p:txBody>
          </p:sp>
          <p:sp>
            <p:nvSpPr>
              <p:cNvPr id="70" name="Freeform 140"/>
              <p:cNvSpPr>
                <a:spLocks noEditPoints="1"/>
              </p:cNvSpPr>
              <p:nvPr/>
            </p:nvSpPr>
            <p:spPr bwMode="auto">
              <a:xfrm>
                <a:off x="9799580" y="2811896"/>
                <a:ext cx="1550237" cy="363874"/>
              </a:xfrm>
              <a:custGeom>
                <a:avLst/>
                <a:gdLst>
                  <a:gd name="T0" fmla="*/ 16 w 2704"/>
                  <a:gd name="T1" fmla="*/ 264 h 784"/>
                  <a:gd name="T2" fmla="*/ 0 w 2704"/>
                  <a:gd name="T3" fmla="*/ 264 h 784"/>
                  <a:gd name="T4" fmla="*/ 8 w 2704"/>
                  <a:gd name="T5" fmla="*/ 16 h 784"/>
                  <a:gd name="T6" fmla="*/ 16 w 2704"/>
                  <a:gd name="T7" fmla="*/ 408 h 784"/>
                  <a:gd name="T8" fmla="*/ 8 w 2704"/>
                  <a:gd name="T9" fmla="*/ 657 h 784"/>
                  <a:gd name="T10" fmla="*/ 0 w 2704"/>
                  <a:gd name="T11" fmla="*/ 408 h 784"/>
                  <a:gd name="T12" fmla="*/ 16 w 2704"/>
                  <a:gd name="T13" fmla="*/ 408 h 784"/>
                  <a:gd name="T14" fmla="*/ 265 w 2704"/>
                  <a:gd name="T15" fmla="*/ 768 h 784"/>
                  <a:gd name="T16" fmla="*/ 265 w 2704"/>
                  <a:gd name="T17" fmla="*/ 784 h 784"/>
                  <a:gd name="T18" fmla="*/ 17 w 2704"/>
                  <a:gd name="T19" fmla="*/ 776 h 784"/>
                  <a:gd name="T20" fmla="*/ 409 w 2704"/>
                  <a:gd name="T21" fmla="*/ 768 h 784"/>
                  <a:gd name="T22" fmla="*/ 658 w 2704"/>
                  <a:gd name="T23" fmla="*/ 776 h 784"/>
                  <a:gd name="T24" fmla="*/ 409 w 2704"/>
                  <a:gd name="T25" fmla="*/ 784 h 784"/>
                  <a:gd name="T26" fmla="*/ 409 w 2704"/>
                  <a:gd name="T27" fmla="*/ 768 h 784"/>
                  <a:gd name="T28" fmla="*/ 1034 w 2704"/>
                  <a:gd name="T29" fmla="*/ 768 h 784"/>
                  <a:gd name="T30" fmla="*/ 1034 w 2704"/>
                  <a:gd name="T31" fmla="*/ 784 h 784"/>
                  <a:gd name="T32" fmla="*/ 786 w 2704"/>
                  <a:gd name="T33" fmla="*/ 776 h 784"/>
                  <a:gd name="T34" fmla="*/ 1178 w 2704"/>
                  <a:gd name="T35" fmla="*/ 768 h 784"/>
                  <a:gd name="T36" fmla="*/ 1426 w 2704"/>
                  <a:gd name="T37" fmla="*/ 776 h 784"/>
                  <a:gd name="T38" fmla="*/ 1178 w 2704"/>
                  <a:gd name="T39" fmla="*/ 784 h 784"/>
                  <a:gd name="T40" fmla="*/ 1178 w 2704"/>
                  <a:gd name="T41" fmla="*/ 768 h 784"/>
                  <a:gd name="T42" fmla="*/ 1803 w 2704"/>
                  <a:gd name="T43" fmla="*/ 768 h 784"/>
                  <a:gd name="T44" fmla="*/ 1803 w 2704"/>
                  <a:gd name="T45" fmla="*/ 784 h 784"/>
                  <a:gd name="T46" fmla="*/ 1554 w 2704"/>
                  <a:gd name="T47" fmla="*/ 776 h 784"/>
                  <a:gd name="T48" fmla="*/ 1947 w 2704"/>
                  <a:gd name="T49" fmla="*/ 768 h 784"/>
                  <a:gd name="T50" fmla="*/ 2195 w 2704"/>
                  <a:gd name="T51" fmla="*/ 776 h 784"/>
                  <a:gd name="T52" fmla="*/ 1947 w 2704"/>
                  <a:gd name="T53" fmla="*/ 784 h 784"/>
                  <a:gd name="T54" fmla="*/ 1947 w 2704"/>
                  <a:gd name="T55" fmla="*/ 768 h 784"/>
                  <a:gd name="T56" fmla="*/ 2571 w 2704"/>
                  <a:gd name="T57" fmla="*/ 768 h 784"/>
                  <a:gd name="T58" fmla="*/ 2571 w 2704"/>
                  <a:gd name="T59" fmla="*/ 784 h 784"/>
                  <a:gd name="T60" fmla="*/ 2323 w 2704"/>
                  <a:gd name="T61" fmla="*/ 776 h 784"/>
                  <a:gd name="T62" fmla="*/ 2688 w 2704"/>
                  <a:gd name="T63" fmla="*/ 756 h 784"/>
                  <a:gd name="T64" fmla="*/ 2696 w 2704"/>
                  <a:gd name="T65" fmla="*/ 508 h 784"/>
                  <a:gd name="T66" fmla="*/ 2704 w 2704"/>
                  <a:gd name="T67" fmla="*/ 756 h 784"/>
                  <a:gd name="T68" fmla="*/ 2688 w 2704"/>
                  <a:gd name="T69" fmla="*/ 756 h 784"/>
                  <a:gd name="T70" fmla="*/ 2688 w 2704"/>
                  <a:gd name="T71" fmla="*/ 132 h 784"/>
                  <a:gd name="T72" fmla="*/ 2704 w 2704"/>
                  <a:gd name="T73" fmla="*/ 132 h 784"/>
                  <a:gd name="T74" fmla="*/ 2696 w 2704"/>
                  <a:gd name="T75" fmla="*/ 380 h 784"/>
                  <a:gd name="T76" fmla="*/ 2676 w 2704"/>
                  <a:gd name="T77" fmla="*/ 16 h 784"/>
                  <a:gd name="T78" fmla="*/ 2428 w 2704"/>
                  <a:gd name="T79" fmla="*/ 8 h 784"/>
                  <a:gd name="T80" fmla="*/ 2676 w 2704"/>
                  <a:gd name="T81" fmla="*/ 0 h 784"/>
                  <a:gd name="T82" fmla="*/ 2676 w 2704"/>
                  <a:gd name="T83" fmla="*/ 16 h 784"/>
                  <a:gd name="T84" fmla="*/ 2051 w 2704"/>
                  <a:gd name="T85" fmla="*/ 16 h 784"/>
                  <a:gd name="T86" fmla="*/ 2051 w 2704"/>
                  <a:gd name="T87" fmla="*/ 0 h 784"/>
                  <a:gd name="T88" fmla="*/ 2300 w 2704"/>
                  <a:gd name="T89" fmla="*/ 8 h 784"/>
                  <a:gd name="T90" fmla="*/ 1907 w 2704"/>
                  <a:gd name="T91" fmla="*/ 16 h 784"/>
                  <a:gd name="T92" fmla="*/ 1659 w 2704"/>
                  <a:gd name="T93" fmla="*/ 8 h 784"/>
                  <a:gd name="T94" fmla="*/ 1907 w 2704"/>
                  <a:gd name="T95" fmla="*/ 0 h 784"/>
                  <a:gd name="T96" fmla="*/ 1907 w 2704"/>
                  <a:gd name="T97" fmla="*/ 16 h 784"/>
                  <a:gd name="T98" fmla="*/ 1282 w 2704"/>
                  <a:gd name="T99" fmla="*/ 16 h 784"/>
                  <a:gd name="T100" fmla="*/ 1282 w 2704"/>
                  <a:gd name="T101" fmla="*/ 0 h 784"/>
                  <a:gd name="T102" fmla="*/ 1531 w 2704"/>
                  <a:gd name="T103" fmla="*/ 8 h 784"/>
                  <a:gd name="T104" fmla="*/ 1138 w 2704"/>
                  <a:gd name="T105" fmla="*/ 16 h 784"/>
                  <a:gd name="T106" fmla="*/ 890 w 2704"/>
                  <a:gd name="T107" fmla="*/ 8 h 784"/>
                  <a:gd name="T108" fmla="*/ 1138 w 2704"/>
                  <a:gd name="T109" fmla="*/ 0 h 784"/>
                  <a:gd name="T110" fmla="*/ 1138 w 2704"/>
                  <a:gd name="T111" fmla="*/ 16 h 784"/>
                  <a:gd name="T112" fmla="*/ 514 w 2704"/>
                  <a:gd name="T113" fmla="*/ 16 h 784"/>
                  <a:gd name="T114" fmla="*/ 514 w 2704"/>
                  <a:gd name="T115" fmla="*/ 0 h 784"/>
                  <a:gd name="T116" fmla="*/ 762 w 2704"/>
                  <a:gd name="T117" fmla="*/ 8 h 784"/>
                  <a:gd name="T118" fmla="*/ 370 w 2704"/>
                  <a:gd name="T119" fmla="*/ 16 h 784"/>
                  <a:gd name="T120" fmla="*/ 121 w 2704"/>
                  <a:gd name="T121" fmla="*/ 8 h 784"/>
                  <a:gd name="T122" fmla="*/ 370 w 2704"/>
                  <a:gd name="T123" fmla="*/ 0 h 784"/>
                  <a:gd name="T124" fmla="*/ 370 w 2704"/>
                  <a:gd name="T125" fmla="*/ 16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4" h="784">
                    <a:moveTo>
                      <a:pt x="16" y="24"/>
                    </a:moveTo>
                    <a:lnTo>
                      <a:pt x="16" y="264"/>
                    </a:lnTo>
                    <a:cubicBezTo>
                      <a:pt x="16" y="269"/>
                      <a:pt x="13" y="272"/>
                      <a:pt x="8" y="272"/>
                    </a:cubicBezTo>
                    <a:cubicBezTo>
                      <a:pt x="4" y="272"/>
                      <a:pt x="0" y="269"/>
                      <a:pt x="0" y="264"/>
                    </a:cubicBezTo>
                    <a:lnTo>
                      <a:pt x="0" y="24"/>
                    </a:lnTo>
                    <a:cubicBezTo>
                      <a:pt x="0" y="20"/>
                      <a:pt x="4" y="16"/>
                      <a:pt x="8" y="16"/>
                    </a:cubicBezTo>
                    <a:cubicBezTo>
                      <a:pt x="13" y="16"/>
                      <a:pt x="16" y="20"/>
                      <a:pt x="16" y="24"/>
                    </a:cubicBezTo>
                    <a:close/>
                    <a:moveTo>
                      <a:pt x="16" y="408"/>
                    </a:moveTo>
                    <a:lnTo>
                      <a:pt x="16" y="649"/>
                    </a:lnTo>
                    <a:cubicBezTo>
                      <a:pt x="16" y="653"/>
                      <a:pt x="13" y="657"/>
                      <a:pt x="8" y="657"/>
                    </a:cubicBezTo>
                    <a:cubicBezTo>
                      <a:pt x="4" y="657"/>
                      <a:pt x="0" y="653"/>
                      <a:pt x="0" y="649"/>
                    </a:cubicBezTo>
                    <a:lnTo>
                      <a:pt x="0" y="408"/>
                    </a:lnTo>
                    <a:cubicBezTo>
                      <a:pt x="0" y="404"/>
                      <a:pt x="4" y="400"/>
                      <a:pt x="8" y="400"/>
                    </a:cubicBezTo>
                    <a:cubicBezTo>
                      <a:pt x="13" y="400"/>
                      <a:pt x="16" y="404"/>
                      <a:pt x="16" y="408"/>
                    </a:cubicBezTo>
                    <a:close/>
                    <a:moveTo>
                      <a:pt x="25" y="768"/>
                    </a:moveTo>
                    <a:lnTo>
                      <a:pt x="265" y="768"/>
                    </a:lnTo>
                    <a:cubicBezTo>
                      <a:pt x="270" y="768"/>
                      <a:pt x="273" y="772"/>
                      <a:pt x="273" y="776"/>
                    </a:cubicBezTo>
                    <a:cubicBezTo>
                      <a:pt x="273" y="780"/>
                      <a:pt x="270" y="784"/>
                      <a:pt x="265" y="784"/>
                    </a:cubicBezTo>
                    <a:lnTo>
                      <a:pt x="25" y="784"/>
                    </a:lnTo>
                    <a:cubicBezTo>
                      <a:pt x="20" y="784"/>
                      <a:pt x="17" y="780"/>
                      <a:pt x="17" y="776"/>
                    </a:cubicBezTo>
                    <a:cubicBezTo>
                      <a:pt x="17" y="772"/>
                      <a:pt x="20" y="768"/>
                      <a:pt x="25" y="768"/>
                    </a:cubicBezTo>
                    <a:close/>
                    <a:moveTo>
                      <a:pt x="409" y="768"/>
                    </a:moveTo>
                    <a:lnTo>
                      <a:pt x="650" y="768"/>
                    </a:lnTo>
                    <a:cubicBezTo>
                      <a:pt x="654" y="768"/>
                      <a:pt x="658" y="772"/>
                      <a:pt x="658" y="776"/>
                    </a:cubicBezTo>
                    <a:cubicBezTo>
                      <a:pt x="658" y="780"/>
                      <a:pt x="654" y="784"/>
                      <a:pt x="650" y="784"/>
                    </a:cubicBezTo>
                    <a:lnTo>
                      <a:pt x="409" y="784"/>
                    </a:lnTo>
                    <a:cubicBezTo>
                      <a:pt x="405" y="784"/>
                      <a:pt x="401" y="780"/>
                      <a:pt x="401" y="776"/>
                    </a:cubicBezTo>
                    <a:cubicBezTo>
                      <a:pt x="401" y="772"/>
                      <a:pt x="405" y="768"/>
                      <a:pt x="409" y="768"/>
                    </a:cubicBezTo>
                    <a:close/>
                    <a:moveTo>
                      <a:pt x="794" y="768"/>
                    </a:moveTo>
                    <a:lnTo>
                      <a:pt x="1034" y="768"/>
                    </a:lnTo>
                    <a:cubicBezTo>
                      <a:pt x="1038" y="768"/>
                      <a:pt x="1042" y="772"/>
                      <a:pt x="1042" y="776"/>
                    </a:cubicBezTo>
                    <a:cubicBezTo>
                      <a:pt x="1042" y="780"/>
                      <a:pt x="1038" y="784"/>
                      <a:pt x="1034" y="784"/>
                    </a:cubicBezTo>
                    <a:lnTo>
                      <a:pt x="794" y="784"/>
                    </a:lnTo>
                    <a:cubicBezTo>
                      <a:pt x="789" y="784"/>
                      <a:pt x="786" y="780"/>
                      <a:pt x="786" y="776"/>
                    </a:cubicBezTo>
                    <a:cubicBezTo>
                      <a:pt x="786" y="772"/>
                      <a:pt x="789" y="768"/>
                      <a:pt x="794" y="768"/>
                    </a:cubicBezTo>
                    <a:close/>
                    <a:moveTo>
                      <a:pt x="1178" y="768"/>
                    </a:moveTo>
                    <a:lnTo>
                      <a:pt x="1418" y="768"/>
                    </a:lnTo>
                    <a:cubicBezTo>
                      <a:pt x="1423" y="768"/>
                      <a:pt x="1426" y="772"/>
                      <a:pt x="1426" y="776"/>
                    </a:cubicBezTo>
                    <a:cubicBezTo>
                      <a:pt x="1426" y="780"/>
                      <a:pt x="1423" y="784"/>
                      <a:pt x="1418" y="784"/>
                    </a:cubicBezTo>
                    <a:lnTo>
                      <a:pt x="1178" y="784"/>
                    </a:lnTo>
                    <a:cubicBezTo>
                      <a:pt x="1174" y="784"/>
                      <a:pt x="1170" y="780"/>
                      <a:pt x="1170" y="776"/>
                    </a:cubicBezTo>
                    <a:cubicBezTo>
                      <a:pt x="1170" y="772"/>
                      <a:pt x="1174" y="768"/>
                      <a:pt x="1178" y="768"/>
                    </a:cubicBezTo>
                    <a:close/>
                    <a:moveTo>
                      <a:pt x="1562" y="768"/>
                    </a:moveTo>
                    <a:lnTo>
                      <a:pt x="1803" y="768"/>
                    </a:lnTo>
                    <a:cubicBezTo>
                      <a:pt x="1807" y="768"/>
                      <a:pt x="1811" y="772"/>
                      <a:pt x="1811" y="776"/>
                    </a:cubicBezTo>
                    <a:cubicBezTo>
                      <a:pt x="1811" y="780"/>
                      <a:pt x="1807" y="784"/>
                      <a:pt x="1803" y="784"/>
                    </a:cubicBezTo>
                    <a:lnTo>
                      <a:pt x="1562" y="784"/>
                    </a:lnTo>
                    <a:cubicBezTo>
                      <a:pt x="1558" y="784"/>
                      <a:pt x="1554" y="780"/>
                      <a:pt x="1554" y="776"/>
                    </a:cubicBezTo>
                    <a:cubicBezTo>
                      <a:pt x="1554" y="772"/>
                      <a:pt x="1558" y="768"/>
                      <a:pt x="1562" y="768"/>
                    </a:cubicBezTo>
                    <a:close/>
                    <a:moveTo>
                      <a:pt x="1947" y="768"/>
                    </a:moveTo>
                    <a:lnTo>
                      <a:pt x="2187" y="768"/>
                    </a:lnTo>
                    <a:cubicBezTo>
                      <a:pt x="2191" y="768"/>
                      <a:pt x="2195" y="772"/>
                      <a:pt x="2195" y="776"/>
                    </a:cubicBezTo>
                    <a:cubicBezTo>
                      <a:pt x="2195" y="780"/>
                      <a:pt x="2191" y="784"/>
                      <a:pt x="2187" y="784"/>
                    </a:cubicBezTo>
                    <a:lnTo>
                      <a:pt x="1947" y="784"/>
                    </a:lnTo>
                    <a:cubicBezTo>
                      <a:pt x="1942" y="784"/>
                      <a:pt x="1939" y="780"/>
                      <a:pt x="1939" y="776"/>
                    </a:cubicBezTo>
                    <a:cubicBezTo>
                      <a:pt x="1939" y="772"/>
                      <a:pt x="1942" y="768"/>
                      <a:pt x="1947" y="768"/>
                    </a:cubicBezTo>
                    <a:close/>
                    <a:moveTo>
                      <a:pt x="2331" y="768"/>
                    </a:moveTo>
                    <a:lnTo>
                      <a:pt x="2571" y="768"/>
                    </a:lnTo>
                    <a:cubicBezTo>
                      <a:pt x="2576" y="768"/>
                      <a:pt x="2579" y="772"/>
                      <a:pt x="2579" y="776"/>
                    </a:cubicBezTo>
                    <a:cubicBezTo>
                      <a:pt x="2579" y="780"/>
                      <a:pt x="2576" y="784"/>
                      <a:pt x="2571" y="784"/>
                    </a:cubicBezTo>
                    <a:lnTo>
                      <a:pt x="2331" y="784"/>
                    </a:lnTo>
                    <a:cubicBezTo>
                      <a:pt x="2327" y="784"/>
                      <a:pt x="2323" y="780"/>
                      <a:pt x="2323" y="776"/>
                    </a:cubicBezTo>
                    <a:cubicBezTo>
                      <a:pt x="2323" y="772"/>
                      <a:pt x="2327" y="768"/>
                      <a:pt x="2331" y="768"/>
                    </a:cubicBezTo>
                    <a:close/>
                    <a:moveTo>
                      <a:pt x="2688" y="756"/>
                    </a:moveTo>
                    <a:lnTo>
                      <a:pt x="2688" y="516"/>
                    </a:lnTo>
                    <a:cubicBezTo>
                      <a:pt x="2688" y="512"/>
                      <a:pt x="2692" y="508"/>
                      <a:pt x="2696" y="508"/>
                    </a:cubicBezTo>
                    <a:cubicBezTo>
                      <a:pt x="2701" y="508"/>
                      <a:pt x="2704" y="512"/>
                      <a:pt x="2704" y="516"/>
                    </a:cubicBezTo>
                    <a:lnTo>
                      <a:pt x="2704" y="756"/>
                    </a:lnTo>
                    <a:cubicBezTo>
                      <a:pt x="2704" y="761"/>
                      <a:pt x="2701" y="764"/>
                      <a:pt x="2696" y="764"/>
                    </a:cubicBezTo>
                    <a:cubicBezTo>
                      <a:pt x="2692" y="764"/>
                      <a:pt x="2688" y="761"/>
                      <a:pt x="2688" y="756"/>
                    </a:cubicBezTo>
                    <a:close/>
                    <a:moveTo>
                      <a:pt x="2688" y="372"/>
                    </a:moveTo>
                    <a:lnTo>
                      <a:pt x="2688" y="132"/>
                    </a:lnTo>
                    <a:cubicBezTo>
                      <a:pt x="2688" y="127"/>
                      <a:pt x="2692" y="124"/>
                      <a:pt x="2696" y="124"/>
                    </a:cubicBezTo>
                    <a:cubicBezTo>
                      <a:pt x="2701" y="124"/>
                      <a:pt x="2704" y="127"/>
                      <a:pt x="2704" y="132"/>
                    </a:cubicBezTo>
                    <a:lnTo>
                      <a:pt x="2704" y="372"/>
                    </a:lnTo>
                    <a:cubicBezTo>
                      <a:pt x="2704" y="376"/>
                      <a:pt x="2701" y="380"/>
                      <a:pt x="2696" y="380"/>
                    </a:cubicBezTo>
                    <a:cubicBezTo>
                      <a:pt x="2692" y="380"/>
                      <a:pt x="2688" y="376"/>
                      <a:pt x="2688" y="372"/>
                    </a:cubicBezTo>
                    <a:close/>
                    <a:moveTo>
                      <a:pt x="2676" y="16"/>
                    </a:moveTo>
                    <a:lnTo>
                      <a:pt x="2436" y="16"/>
                    </a:lnTo>
                    <a:cubicBezTo>
                      <a:pt x="2431" y="16"/>
                      <a:pt x="2428" y="12"/>
                      <a:pt x="2428" y="8"/>
                    </a:cubicBezTo>
                    <a:cubicBezTo>
                      <a:pt x="2428" y="4"/>
                      <a:pt x="2431" y="0"/>
                      <a:pt x="2436" y="0"/>
                    </a:cubicBezTo>
                    <a:lnTo>
                      <a:pt x="2676" y="0"/>
                    </a:lnTo>
                    <a:cubicBezTo>
                      <a:pt x="2680" y="0"/>
                      <a:pt x="2684" y="4"/>
                      <a:pt x="2684" y="8"/>
                    </a:cubicBezTo>
                    <a:cubicBezTo>
                      <a:pt x="2684" y="12"/>
                      <a:pt x="2680" y="16"/>
                      <a:pt x="2676" y="16"/>
                    </a:cubicBezTo>
                    <a:close/>
                    <a:moveTo>
                      <a:pt x="2292" y="16"/>
                    </a:moveTo>
                    <a:lnTo>
                      <a:pt x="2051" y="16"/>
                    </a:lnTo>
                    <a:cubicBezTo>
                      <a:pt x="2047" y="16"/>
                      <a:pt x="2043" y="12"/>
                      <a:pt x="2043" y="8"/>
                    </a:cubicBezTo>
                    <a:cubicBezTo>
                      <a:pt x="2043" y="4"/>
                      <a:pt x="2047" y="0"/>
                      <a:pt x="2051" y="0"/>
                    </a:cubicBezTo>
                    <a:lnTo>
                      <a:pt x="2292" y="0"/>
                    </a:lnTo>
                    <a:cubicBezTo>
                      <a:pt x="2296" y="0"/>
                      <a:pt x="2300" y="4"/>
                      <a:pt x="2300" y="8"/>
                    </a:cubicBezTo>
                    <a:cubicBezTo>
                      <a:pt x="2300" y="12"/>
                      <a:pt x="2296" y="16"/>
                      <a:pt x="2292" y="16"/>
                    </a:cubicBezTo>
                    <a:close/>
                    <a:moveTo>
                      <a:pt x="1907" y="16"/>
                    </a:moveTo>
                    <a:lnTo>
                      <a:pt x="1667" y="16"/>
                    </a:lnTo>
                    <a:cubicBezTo>
                      <a:pt x="1662" y="16"/>
                      <a:pt x="1659" y="12"/>
                      <a:pt x="1659" y="8"/>
                    </a:cubicBezTo>
                    <a:cubicBezTo>
                      <a:pt x="1659" y="4"/>
                      <a:pt x="1662" y="0"/>
                      <a:pt x="1667" y="0"/>
                    </a:cubicBezTo>
                    <a:lnTo>
                      <a:pt x="1907" y="0"/>
                    </a:lnTo>
                    <a:cubicBezTo>
                      <a:pt x="1912" y="0"/>
                      <a:pt x="1915" y="4"/>
                      <a:pt x="1915" y="8"/>
                    </a:cubicBezTo>
                    <a:cubicBezTo>
                      <a:pt x="1915" y="12"/>
                      <a:pt x="1912" y="16"/>
                      <a:pt x="1907" y="16"/>
                    </a:cubicBezTo>
                    <a:close/>
                    <a:moveTo>
                      <a:pt x="1523" y="16"/>
                    </a:moveTo>
                    <a:lnTo>
                      <a:pt x="1282" y="16"/>
                    </a:lnTo>
                    <a:cubicBezTo>
                      <a:pt x="1278" y="16"/>
                      <a:pt x="1274" y="12"/>
                      <a:pt x="1274" y="8"/>
                    </a:cubicBezTo>
                    <a:cubicBezTo>
                      <a:pt x="1274" y="4"/>
                      <a:pt x="1278" y="0"/>
                      <a:pt x="1282" y="0"/>
                    </a:cubicBezTo>
                    <a:lnTo>
                      <a:pt x="1523" y="0"/>
                    </a:lnTo>
                    <a:cubicBezTo>
                      <a:pt x="1527" y="0"/>
                      <a:pt x="1531" y="4"/>
                      <a:pt x="1531" y="8"/>
                    </a:cubicBezTo>
                    <a:cubicBezTo>
                      <a:pt x="1531" y="12"/>
                      <a:pt x="1527" y="16"/>
                      <a:pt x="1523" y="16"/>
                    </a:cubicBezTo>
                    <a:close/>
                    <a:moveTo>
                      <a:pt x="1138" y="16"/>
                    </a:moveTo>
                    <a:lnTo>
                      <a:pt x="898" y="16"/>
                    </a:lnTo>
                    <a:cubicBezTo>
                      <a:pt x="894" y="16"/>
                      <a:pt x="890" y="12"/>
                      <a:pt x="890" y="8"/>
                    </a:cubicBezTo>
                    <a:cubicBezTo>
                      <a:pt x="890" y="4"/>
                      <a:pt x="894" y="0"/>
                      <a:pt x="898" y="0"/>
                    </a:cubicBezTo>
                    <a:lnTo>
                      <a:pt x="1138" y="0"/>
                    </a:lnTo>
                    <a:cubicBezTo>
                      <a:pt x="1143" y="0"/>
                      <a:pt x="1146" y="4"/>
                      <a:pt x="1146" y="8"/>
                    </a:cubicBezTo>
                    <a:cubicBezTo>
                      <a:pt x="1146" y="12"/>
                      <a:pt x="1143" y="16"/>
                      <a:pt x="1138" y="16"/>
                    </a:cubicBezTo>
                    <a:close/>
                    <a:moveTo>
                      <a:pt x="754" y="16"/>
                    </a:moveTo>
                    <a:lnTo>
                      <a:pt x="514" y="16"/>
                    </a:lnTo>
                    <a:cubicBezTo>
                      <a:pt x="509" y="16"/>
                      <a:pt x="506" y="12"/>
                      <a:pt x="506" y="8"/>
                    </a:cubicBezTo>
                    <a:cubicBezTo>
                      <a:pt x="506" y="4"/>
                      <a:pt x="509" y="0"/>
                      <a:pt x="514" y="0"/>
                    </a:cubicBezTo>
                    <a:lnTo>
                      <a:pt x="754" y="0"/>
                    </a:lnTo>
                    <a:cubicBezTo>
                      <a:pt x="758" y="0"/>
                      <a:pt x="762" y="4"/>
                      <a:pt x="762" y="8"/>
                    </a:cubicBezTo>
                    <a:cubicBezTo>
                      <a:pt x="762" y="12"/>
                      <a:pt x="758" y="16"/>
                      <a:pt x="754" y="16"/>
                    </a:cubicBezTo>
                    <a:close/>
                    <a:moveTo>
                      <a:pt x="370" y="16"/>
                    </a:moveTo>
                    <a:lnTo>
                      <a:pt x="129" y="16"/>
                    </a:lnTo>
                    <a:cubicBezTo>
                      <a:pt x="125" y="16"/>
                      <a:pt x="121" y="12"/>
                      <a:pt x="121" y="8"/>
                    </a:cubicBezTo>
                    <a:cubicBezTo>
                      <a:pt x="121" y="4"/>
                      <a:pt x="125" y="0"/>
                      <a:pt x="129" y="0"/>
                    </a:cubicBezTo>
                    <a:lnTo>
                      <a:pt x="370" y="0"/>
                    </a:lnTo>
                    <a:cubicBezTo>
                      <a:pt x="374" y="0"/>
                      <a:pt x="378" y="4"/>
                      <a:pt x="378" y="8"/>
                    </a:cubicBezTo>
                    <a:cubicBezTo>
                      <a:pt x="378" y="12"/>
                      <a:pt x="374" y="16"/>
                      <a:pt x="370" y="16"/>
                    </a:cubicBezTo>
                    <a:close/>
                  </a:path>
                </a:pathLst>
              </a:custGeom>
              <a:solidFill>
                <a:schemeClr val="tx1"/>
              </a:solidFill>
              <a:ln w="0" cap="flat">
                <a:solidFill>
                  <a:schemeClr val="bg1">
                    <a:lumMod val="65000"/>
                    <a:lumOff val="35000"/>
                  </a:schemeClr>
                </a:solidFill>
                <a:prstDash val="solid"/>
                <a:round/>
                <a:headEnd/>
                <a:tailEnd/>
              </a:ln>
            </p:spPr>
            <p:txBody>
              <a:bodyPr vert="horz" wrap="square" lIns="93260" tIns="46630" rIns="93260" bIns="46630" numCol="1" anchor="ctr" anchorCtr="0" compatLnSpc="1">
                <a:prstTxWarp prst="textNoShape">
                  <a:avLst/>
                </a:prstTxWarp>
              </a:bodyPr>
              <a:lstStyle/>
              <a:p>
                <a:pPr algn="ctr"/>
                <a:r>
                  <a:rPr lang="en-GB" sz="1224" dirty="0">
                    <a:solidFill>
                      <a:schemeClr val="bg1">
                        <a:lumMod val="50000"/>
                        <a:lumOff val="50000"/>
                      </a:schemeClr>
                    </a:solidFill>
                  </a:rPr>
                  <a:t>Extension</a:t>
                </a:r>
              </a:p>
            </p:txBody>
          </p:sp>
          <p:sp>
            <p:nvSpPr>
              <p:cNvPr id="71" name="Right Arrow 70"/>
              <p:cNvSpPr/>
              <p:nvPr/>
            </p:nvSpPr>
            <p:spPr bwMode="auto">
              <a:xfrm rot="16200000" flipH="1">
                <a:off x="9324719" y="2327359"/>
                <a:ext cx="1420066" cy="446006"/>
              </a:xfrm>
              <a:prstGeom prst="rightArrow">
                <a:avLst>
                  <a:gd name="adj1" fmla="val 50000"/>
                  <a:gd name="adj2" fmla="val 44920"/>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solidFill>
                      <a:srgbClr val="FFFFFF"/>
                    </a:solidFill>
                  </a:rPr>
                  <a:t>Ingress</a:t>
                </a:r>
              </a:p>
            </p:txBody>
          </p:sp>
          <p:sp>
            <p:nvSpPr>
              <p:cNvPr id="72" name="Right Arrow 71"/>
              <p:cNvSpPr/>
              <p:nvPr/>
            </p:nvSpPr>
            <p:spPr bwMode="auto">
              <a:xfrm rot="16200000">
                <a:off x="10413596" y="2327357"/>
                <a:ext cx="1420064" cy="446006"/>
              </a:xfrm>
              <a:prstGeom prst="rightArrow">
                <a:avLst>
                  <a:gd name="adj1" fmla="val 50000"/>
                  <a:gd name="adj2" fmla="val 44920"/>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solidFill>
                      <a:srgbClr val="FFFFFF"/>
                    </a:solidFill>
                  </a:rPr>
                  <a:t>Egress</a:t>
                </a:r>
              </a:p>
            </p:txBody>
          </p:sp>
        </p:grpSp>
        <p:grpSp>
          <p:nvGrpSpPr>
            <p:cNvPr id="54" name="Group 53"/>
            <p:cNvGrpSpPr/>
            <p:nvPr/>
          </p:nvGrpSpPr>
          <p:grpSpPr>
            <a:xfrm>
              <a:off x="7029380" y="2781809"/>
              <a:ext cx="1517592" cy="305874"/>
              <a:chOff x="9810075" y="3341897"/>
              <a:chExt cx="1517592" cy="319155"/>
            </a:xfrm>
          </p:grpSpPr>
          <p:sp>
            <p:nvSpPr>
              <p:cNvPr id="65" name="TextBox 64"/>
              <p:cNvSpPr txBox="1"/>
              <p:nvPr/>
            </p:nvSpPr>
            <p:spPr>
              <a:xfrm>
                <a:off x="9810075" y="3341897"/>
                <a:ext cx="467129" cy="318952"/>
              </a:xfrm>
              <a:prstGeom prst="rect">
                <a:avLst/>
              </a:prstGeom>
              <a:noFill/>
            </p:spPr>
            <p:txBody>
              <a:bodyPr wrap="none" lIns="0" tIns="0" rIns="0" bIns="0" rtlCol="0">
                <a:spAutoFit/>
              </a:bodyPr>
              <a:lstStyle/>
              <a:p>
                <a:pPr algn="ctr">
                  <a:lnSpc>
                    <a:spcPct val="90000"/>
                  </a:lnSpc>
                </a:pPr>
                <a:r>
                  <a:rPr lang="en-GB" sz="1224" spc="-51" dirty="0">
                    <a:solidFill>
                      <a:srgbClr val="FFFFFF"/>
                    </a:solidFill>
                  </a:rPr>
                  <a:t>Native</a:t>
                </a:r>
              </a:p>
              <a:p>
                <a:pPr algn="ctr">
                  <a:lnSpc>
                    <a:spcPct val="90000"/>
                  </a:lnSpc>
                </a:pPr>
                <a:r>
                  <a:rPr lang="en-GB" sz="1224" spc="-51" dirty="0">
                    <a:solidFill>
                      <a:srgbClr val="FFFFFF"/>
                    </a:solidFill>
                  </a:rPr>
                  <a:t>Policies</a:t>
                </a:r>
              </a:p>
            </p:txBody>
          </p:sp>
          <p:sp>
            <p:nvSpPr>
              <p:cNvPr id="66" name="TextBox 65"/>
              <p:cNvSpPr txBox="1"/>
              <p:nvPr/>
            </p:nvSpPr>
            <p:spPr>
              <a:xfrm>
                <a:off x="10916911" y="3342100"/>
                <a:ext cx="410756" cy="318952"/>
              </a:xfrm>
              <a:prstGeom prst="rect">
                <a:avLst/>
              </a:prstGeom>
              <a:noFill/>
            </p:spPr>
            <p:txBody>
              <a:bodyPr wrap="none" lIns="0" tIns="0" rIns="0" bIns="0" rtlCol="0">
                <a:spAutoFit/>
              </a:bodyPr>
              <a:lstStyle/>
              <a:p>
                <a:pPr algn="ctr">
                  <a:lnSpc>
                    <a:spcPct val="90000"/>
                  </a:lnSpc>
                </a:pPr>
                <a:r>
                  <a:rPr lang="en-GB" sz="1224" spc="-51" dirty="0">
                    <a:solidFill>
                      <a:srgbClr val="FFFFFF"/>
                    </a:solidFill>
                  </a:rPr>
                  <a:t>Egress</a:t>
                </a:r>
              </a:p>
              <a:p>
                <a:pPr algn="ctr">
                  <a:lnSpc>
                    <a:spcPct val="90000"/>
                  </a:lnSpc>
                </a:pPr>
                <a:r>
                  <a:rPr lang="en-GB" sz="1224" spc="-51" dirty="0">
                    <a:solidFill>
                      <a:srgbClr val="FFFFFF"/>
                    </a:solidFill>
                  </a:rPr>
                  <a:t>ACL</a:t>
                </a:r>
              </a:p>
            </p:txBody>
          </p:sp>
        </p:grpSp>
        <p:sp>
          <p:nvSpPr>
            <p:cNvPr id="58" name="TextBox 57"/>
            <p:cNvSpPr txBox="1"/>
            <p:nvPr/>
          </p:nvSpPr>
          <p:spPr>
            <a:xfrm>
              <a:off x="6869272" y="4117008"/>
              <a:ext cx="1845022" cy="169534"/>
            </a:xfrm>
            <a:prstGeom prst="rect">
              <a:avLst/>
            </a:prstGeom>
            <a:noFill/>
          </p:spPr>
          <p:txBody>
            <a:bodyPr wrap="square" lIns="0" tIns="0" rIns="0" bIns="0" rtlCol="0">
              <a:spAutoFit/>
            </a:bodyPr>
            <a:lstStyle/>
            <a:p>
              <a:pPr algn="ctr">
                <a:lnSpc>
                  <a:spcPct val="90000"/>
                </a:lnSpc>
              </a:pPr>
              <a:r>
                <a:rPr lang="en-GB" sz="1224" spc="-51" dirty="0" smtClean="0">
                  <a:solidFill>
                    <a:srgbClr val="FFFFFF"/>
                  </a:solidFill>
                </a:rPr>
                <a:t>MS Forwarding</a:t>
              </a:r>
              <a:endParaRPr lang="en-GB" sz="1224" spc="-51" dirty="0">
                <a:solidFill>
                  <a:srgbClr val="FFFFFF"/>
                </a:solidFill>
              </a:endParaRPr>
            </a:p>
          </p:txBody>
        </p:sp>
        <p:grpSp>
          <p:nvGrpSpPr>
            <p:cNvPr id="60" name="Group 59"/>
            <p:cNvGrpSpPr/>
            <p:nvPr/>
          </p:nvGrpSpPr>
          <p:grpSpPr>
            <a:xfrm>
              <a:off x="6941294" y="3139040"/>
              <a:ext cx="1712450" cy="921467"/>
              <a:chOff x="9721989" y="3716490"/>
              <a:chExt cx="1712450" cy="923397"/>
            </a:xfrm>
          </p:grpSpPr>
          <p:sp>
            <p:nvSpPr>
              <p:cNvPr id="61" name="Rectangle 60"/>
              <p:cNvSpPr/>
              <p:nvPr/>
            </p:nvSpPr>
            <p:spPr bwMode="auto">
              <a:xfrm>
                <a:off x="9721989" y="3716490"/>
                <a:ext cx="1712450" cy="923393"/>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62" name="Rectangle 61"/>
              <p:cNvSpPr/>
              <p:nvPr/>
            </p:nvSpPr>
            <p:spPr bwMode="auto">
              <a:xfrm>
                <a:off x="9799579" y="3799907"/>
                <a:ext cx="1545792" cy="778235"/>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224" spc="-51" dirty="0">
                    <a:gradFill>
                      <a:gsLst>
                        <a:gs pos="1250">
                          <a:srgbClr val="EFEFEF"/>
                        </a:gs>
                        <a:gs pos="10417">
                          <a:srgbClr val="EFEFEF"/>
                        </a:gs>
                      </a:gsLst>
                      <a:lin ang="5400000" scaled="0"/>
                    </a:gradFill>
                  </a:rPr>
                  <a:t>3</a:t>
                </a:r>
                <a:r>
                  <a:rPr lang="en-GB" sz="1224" spc="-51" baseline="30000" dirty="0">
                    <a:gradFill>
                      <a:gsLst>
                        <a:gs pos="1250">
                          <a:srgbClr val="EFEFEF"/>
                        </a:gs>
                        <a:gs pos="10417">
                          <a:srgbClr val="EFEFEF"/>
                        </a:gs>
                      </a:gsLst>
                      <a:lin ang="5400000" scaled="0"/>
                    </a:gradFill>
                  </a:rPr>
                  <a:t>rd</a:t>
                </a:r>
                <a:r>
                  <a:rPr lang="en-GB" sz="1224" spc="-51" dirty="0">
                    <a:gradFill>
                      <a:gsLst>
                        <a:gs pos="1250">
                          <a:srgbClr val="EFEFEF"/>
                        </a:gs>
                        <a:gs pos="10417">
                          <a:srgbClr val="EFEFEF"/>
                        </a:gs>
                      </a:gsLst>
                      <a:lin ang="5400000" scaled="0"/>
                    </a:gradFill>
                  </a:rPr>
                  <a:t> Party</a:t>
                </a:r>
              </a:p>
              <a:p>
                <a:pPr algn="ctr" defTabSz="932010" fontAlgn="base">
                  <a:lnSpc>
                    <a:spcPct val="90000"/>
                  </a:lnSpc>
                  <a:spcBef>
                    <a:spcPct val="0"/>
                  </a:spcBef>
                  <a:spcAft>
                    <a:spcPct val="0"/>
                  </a:spcAft>
                </a:pPr>
                <a:r>
                  <a:rPr lang="en-GB" sz="1224" spc="-51" dirty="0" err="1">
                    <a:gradFill>
                      <a:gsLst>
                        <a:gs pos="1250">
                          <a:srgbClr val="EFEFEF"/>
                        </a:gs>
                        <a:gs pos="10417">
                          <a:srgbClr val="EFEFEF"/>
                        </a:gs>
                      </a:gsLst>
                      <a:lin ang="5400000" scaled="0"/>
                    </a:gradFill>
                  </a:rPr>
                  <a:t>Fwd</a:t>
                </a:r>
                <a:r>
                  <a:rPr lang="en-GB" sz="1224" spc="-51" dirty="0">
                    <a:gradFill>
                      <a:gsLst>
                        <a:gs pos="1250">
                          <a:srgbClr val="EFEFEF"/>
                        </a:gs>
                        <a:gs pos="10417">
                          <a:srgbClr val="EFEFEF"/>
                        </a:gs>
                      </a:gsLst>
                      <a:lin ang="5400000" scaled="0"/>
                    </a:gradFill>
                  </a:rPr>
                  <a:t> Ext</a:t>
                </a:r>
              </a:p>
            </p:txBody>
          </p:sp>
          <p:sp>
            <p:nvSpPr>
              <p:cNvPr id="63" name="Right Arrow 62"/>
              <p:cNvSpPr/>
              <p:nvPr/>
            </p:nvSpPr>
            <p:spPr bwMode="auto">
              <a:xfrm rot="16200000" flipH="1">
                <a:off x="9577490" y="3955187"/>
                <a:ext cx="923394" cy="446006"/>
              </a:xfrm>
              <a:prstGeom prst="rightArrow">
                <a:avLst>
                  <a:gd name="adj1" fmla="val 50000"/>
                  <a:gd name="adj2" fmla="val 44920"/>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solidFill>
                      <a:srgbClr val="FFFFFF"/>
                    </a:solidFill>
                  </a:rPr>
                  <a:t>Ingress</a:t>
                </a:r>
              </a:p>
            </p:txBody>
          </p:sp>
          <p:sp>
            <p:nvSpPr>
              <p:cNvPr id="64" name="Right Arrow 63"/>
              <p:cNvSpPr/>
              <p:nvPr/>
            </p:nvSpPr>
            <p:spPr bwMode="auto">
              <a:xfrm rot="16200000">
                <a:off x="10666366" y="3955184"/>
                <a:ext cx="923393" cy="446006"/>
              </a:xfrm>
              <a:prstGeom prst="rightArrow">
                <a:avLst>
                  <a:gd name="adj1" fmla="val 50000"/>
                  <a:gd name="adj2" fmla="val 44920"/>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solidFill>
                      <a:srgbClr val="FFFFFF"/>
                    </a:solidFill>
                  </a:rPr>
                  <a:t>Egress</a:t>
                </a:r>
              </a:p>
            </p:txBody>
          </p:sp>
        </p:grpSp>
      </p:grpSp>
    </p:spTree>
    <p:extLst>
      <p:ext uri="{BB962C8B-B14F-4D97-AF65-F5344CB8AC3E}">
        <p14:creationId xmlns:p14="http://schemas.microsoft.com/office/powerpoint/2010/main" val="3996302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t>Demo:</a:t>
            </a:r>
            <a:r>
              <a:rPr lang="en-US" sz="4400" dirty="0"/>
              <a:t> </a:t>
            </a:r>
            <a:r>
              <a:rPr lang="en-US" sz="5400" dirty="0" smtClean="0"/>
              <a:t>Cisco N1KV and </a:t>
            </a:r>
            <a:r>
              <a:rPr lang="en-US" sz="5400" dirty="0"/>
              <a:t>Hyper-V Network </a:t>
            </a:r>
            <a:r>
              <a:rPr lang="en-US" sz="5400" dirty="0" smtClean="0"/>
              <a:t>Virtualization co-existence</a:t>
            </a:r>
            <a:endParaRPr lang="en-US" sz="5400" dirty="0"/>
          </a:p>
        </p:txBody>
      </p:sp>
      <p:sp>
        <p:nvSpPr>
          <p:cNvPr id="5" name="Text Placeholder 4"/>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41918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25" y="35411"/>
            <a:ext cx="11889564" cy="917575"/>
          </a:xfrm>
        </p:spPr>
        <p:txBody>
          <a:bodyPr/>
          <a:lstStyle/>
          <a:p>
            <a:r>
              <a:rPr lang="en-US" dirty="0" smtClean="0"/>
              <a:t>3. Multi-tenant gateways for hybrid connectivity</a:t>
            </a:r>
            <a:endParaRPr lang="en-US" dirty="0"/>
          </a:p>
        </p:txBody>
      </p:sp>
      <p:sp>
        <p:nvSpPr>
          <p:cNvPr id="36" name="Trapezoid 35"/>
          <p:cNvSpPr/>
          <p:nvPr/>
        </p:nvSpPr>
        <p:spPr bwMode="auto">
          <a:xfrm rot="5400000">
            <a:off x="6535544" y="916957"/>
            <a:ext cx="4867254" cy="6090492"/>
          </a:xfrm>
          <a:prstGeom prst="trapezoid">
            <a:avLst>
              <a:gd name="adj" fmla="val 7265"/>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0" rIns="279769" bIns="139885" numCol="1" rtlCol="0" anchor="t" anchorCtr="0" compatLnSpc="1">
            <a:prstTxWarp prst="textNoShape">
              <a:avLst/>
            </a:prstTxWarp>
          </a:bodyPr>
          <a:lstStyle/>
          <a:p>
            <a:pPr defTabSz="932559">
              <a:lnSpc>
                <a:spcPct val="90000"/>
              </a:lnSpc>
              <a:spcBef>
                <a:spcPct val="20000"/>
              </a:spcBef>
              <a:buSzPct val="90000"/>
            </a:pPr>
            <a:r>
              <a:rPr lang="en-US" sz="2040" spc="-51" dirty="0">
                <a:solidFill>
                  <a:schemeClr val="tx1"/>
                </a:solidFill>
                <a:latin typeface="+mj-lt"/>
              </a:rPr>
              <a:t>Challenges</a:t>
            </a:r>
          </a:p>
          <a:p>
            <a:pPr defTabSz="932559">
              <a:lnSpc>
                <a:spcPct val="90000"/>
              </a:lnSpc>
              <a:spcBef>
                <a:spcPct val="20000"/>
              </a:spcBef>
              <a:buSzPct val="90000"/>
            </a:pPr>
            <a:r>
              <a:rPr lang="en-US" sz="1836" spc="-51" dirty="0" smtClean="0">
                <a:solidFill>
                  <a:schemeClr val="tx1"/>
                </a:solidFill>
              </a:rPr>
              <a:t>	Hoster </a:t>
            </a:r>
            <a:r>
              <a:rPr lang="en-US" sz="1836" spc="-51" dirty="0">
                <a:solidFill>
                  <a:schemeClr val="tx1"/>
                </a:solidFill>
              </a:rPr>
              <a:t>wants to provide isolated networks for </a:t>
            </a:r>
            <a:r>
              <a:rPr lang="en-US" sz="1836" spc="-51" dirty="0" smtClean="0">
                <a:solidFill>
                  <a:schemeClr val="tx1"/>
                </a:solidFill>
              </a:rPr>
              <a:t>	tenant </a:t>
            </a:r>
            <a:r>
              <a:rPr lang="en-US" sz="1836" spc="-51" dirty="0">
                <a:solidFill>
                  <a:schemeClr val="tx1"/>
                </a:solidFill>
              </a:rPr>
              <a:t>VMs with </a:t>
            </a:r>
            <a:r>
              <a:rPr lang="en-US" sz="1836" spc="-51" dirty="0" smtClean="0">
                <a:solidFill>
                  <a:schemeClr val="tx1"/>
                </a:solidFill>
              </a:rPr>
              <a:t>integrated </a:t>
            </a:r>
            <a:r>
              <a:rPr lang="en-US" sz="1836" spc="-51" dirty="0">
                <a:solidFill>
                  <a:schemeClr val="tx1"/>
                </a:solidFill>
              </a:rPr>
              <a:t>S2S VPN and NAT</a:t>
            </a:r>
          </a:p>
          <a:p>
            <a:pPr defTabSz="932559">
              <a:lnSpc>
                <a:spcPct val="90000"/>
              </a:lnSpc>
              <a:spcBef>
                <a:spcPct val="20000"/>
              </a:spcBef>
              <a:buSzPct val="90000"/>
            </a:pPr>
            <a:endParaRPr lang="en-US" sz="1836" spc="-51" dirty="0" smtClean="0">
              <a:solidFill>
                <a:schemeClr val="tx1"/>
              </a:solidFill>
            </a:endParaRPr>
          </a:p>
          <a:p>
            <a:pPr defTabSz="932559">
              <a:lnSpc>
                <a:spcPct val="90000"/>
              </a:lnSpc>
              <a:spcBef>
                <a:spcPct val="20000"/>
              </a:spcBef>
              <a:buSzPct val="90000"/>
            </a:pPr>
            <a:r>
              <a:rPr lang="en-US" sz="1836" spc="-51" dirty="0" smtClean="0">
                <a:solidFill>
                  <a:schemeClr val="tx1"/>
                </a:solidFill>
              </a:rPr>
              <a:t>	Enterprises want to dynamically expand capacity</a:t>
            </a:r>
          </a:p>
          <a:p>
            <a:pPr defTabSz="932559">
              <a:lnSpc>
                <a:spcPct val="90000"/>
              </a:lnSpc>
              <a:spcBef>
                <a:spcPct val="20000"/>
              </a:spcBef>
              <a:buSzPct val="90000"/>
            </a:pPr>
            <a:r>
              <a:rPr lang="en-US" sz="2040" spc="-51" dirty="0" smtClean="0">
                <a:solidFill>
                  <a:schemeClr val="tx1"/>
                </a:solidFill>
                <a:latin typeface="+mj-lt"/>
              </a:rPr>
              <a:t/>
            </a:r>
            <a:br>
              <a:rPr lang="en-US" sz="2040" spc="-51" dirty="0" smtClean="0">
                <a:solidFill>
                  <a:schemeClr val="tx1"/>
                </a:solidFill>
                <a:latin typeface="+mj-lt"/>
              </a:rPr>
            </a:br>
            <a:r>
              <a:rPr lang="en-US" sz="2040" spc="-51" dirty="0" smtClean="0">
                <a:solidFill>
                  <a:schemeClr val="tx1"/>
                </a:solidFill>
                <a:latin typeface="+mj-lt"/>
              </a:rPr>
              <a:t>Solution</a:t>
            </a:r>
          </a:p>
          <a:p>
            <a:pPr defTabSz="932559">
              <a:lnSpc>
                <a:spcPct val="90000"/>
              </a:lnSpc>
              <a:spcBef>
                <a:spcPct val="20000"/>
              </a:spcBef>
              <a:buSzPct val="90000"/>
            </a:pPr>
            <a:r>
              <a:rPr lang="en-US" sz="1836" spc="-51" dirty="0" smtClean="0">
                <a:solidFill>
                  <a:schemeClr val="tx1"/>
                </a:solidFill>
              </a:rPr>
              <a:t>	Multitenant VPN for Site-to-Site 	connectivity</a:t>
            </a:r>
            <a:br>
              <a:rPr lang="en-US" sz="1836" spc="-51" dirty="0" smtClean="0">
                <a:solidFill>
                  <a:schemeClr val="tx1"/>
                </a:solidFill>
              </a:rPr>
            </a:br>
            <a:endParaRPr lang="en-US" sz="1836" spc="-51" dirty="0" smtClean="0">
              <a:solidFill>
                <a:schemeClr val="tx1"/>
              </a:solidFill>
            </a:endParaRPr>
          </a:p>
          <a:p>
            <a:pPr defTabSz="932559">
              <a:lnSpc>
                <a:spcPct val="90000"/>
              </a:lnSpc>
              <a:spcBef>
                <a:spcPct val="20000"/>
              </a:spcBef>
              <a:buSzPct val="90000"/>
            </a:pPr>
            <a:r>
              <a:rPr lang="en-US" sz="1836" spc="-51" dirty="0" smtClean="0">
                <a:solidFill>
                  <a:schemeClr val="tx1"/>
                </a:solidFill>
              </a:rPr>
              <a:t>	Multitenant aware NAT for Internet access</a:t>
            </a:r>
          </a:p>
          <a:p>
            <a:pPr defTabSz="932559">
              <a:lnSpc>
                <a:spcPct val="90000"/>
              </a:lnSpc>
              <a:spcBef>
                <a:spcPct val="20000"/>
              </a:spcBef>
              <a:buSzPct val="90000"/>
            </a:pPr>
            <a:r>
              <a:rPr lang="en-US" sz="1836" spc="-51" dirty="0" smtClean="0">
                <a:solidFill>
                  <a:schemeClr val="tx1"/>
                </a:solidFill>
              </a:rPr>
              <a:t/>
            </a:r>
            <a:br>
              <a:rPr lang="en-US" sz="1836" spc="-51" dirty="0" smtClean="0">
                <a:solidFill>
                  <a:schemeClr val="tx1"/>
                </a:solidFill>
              </a:rPr>
            </a:br>
            <a:r>
              <a:rPr lang="en-US" sz="1836" spc="-51" dirty="0" smtClean="0">
                <a:solidFill>
                  <a:schemeClr val="tx1"/>
                </a:solidFill>
              </a:rPr>
              <a:t>	Forwarding gateway for in datacenter physical 	machine access</a:t>
            </a:r>
          </a:p>
          <a:p>
            <a:pPr marL="289818" indent="-289818" defTabSz="932559">
              <a:lnSpc>
                <a:spcPct val="90000"/>
              </a:lnSpc>
              <a:spcBef>
                <a:spcPct val="20000"/>
              </a:spcBef>
              <a:buSzPct val="90000"/>
              <a:buFont typeface="Wingdings" pitchFamily="2" charset="2"/>
              <a:buChar char=""/>
            </a:pPr>
            <a:endParaRPr lang="en-US" sz="1836" spc="-51" dirty="0">
              <a:solidFill>
                <a:schemeClr val="bg1"/>
              </a:solidFill>
            </a:endParaRPr>
          </a:p>
        </p:txBody>
      </p:sp>
      <p:grpSp>
        <p:nvGrpSpPr>
          <p:cNvPr id="3" name="Group 2"/>
          <p:cNvGrpSpPr/>
          <p:nvPr/>
        </p:nvGrpSpPr>
        <p:grpSpPr>
          <a:xfrm>
            <a:off x="563933" y="1592825"/>
            <a:ext cx="4300298" cy="4781073"/>
            <a:chOff x="563933" y="1054317"/>
            <a:chExt cx="4623546" cy="5500669"/>
          </a:xfrm>
        </p:grpSpPr>
        <p:sp>
          <p:nvSpPr>
            <p:cNvPr id="8" name="Rectangle 7"/>
            <p:cNvSpPr/>
            <p:nvPr/>
          </p:nvSpPr>
          <p:spPr bwMode="auto">
            <a:xfrm>
              <a:off x="1151955" y="2833419"/>
              <a:ext cx="845536" cy="45049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gradFill>
                    <a:gsLst>
                      <a:gs pos="1250">
                        <a:srgbClr val="EFEFEF"/>
                      </a:gs>
                      <a:gs pos="10417">
                        <a:srgbClr val="EFEFEF"/>
                      </a:gs>
                    </a:gsLst>
                    <a:lin ang="5400000" scaled="0"/>
                  </a:gradFill>
                </a:rPr>
                <a:t>SPS VPN</a:t>
              </a:r>
            </a:p>
          </p:txBody>
        </p:sp>
        <p:sp>
          <p:nvSpPr>
            <p:cNvPr id="16" name="Rectangle 15"/>
            <p:cNvSpPr/>
            <p:nvPr/>
          </p:nvSpPr>
          <p:spPr bwMode="auto">
            <a:xfrm>
              <a:off x="3744486" y="2835783"/>
              <a:ext cx="845536" cy="450490"/>
            </a:xfrm>
            <a:prstGeom prst="rect">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gradFill>
                    <a:gsLst>
                      <a:gs pos="1250">
                        <a:srgbClr val="EFEFEF"/>
                      </a:gs>
                      <a:gs pos="10417">
                        <a:srgbClr val="EFEFEF"/>
                      </a:gs>
                    </a:gsLst>
                    <a:lin ang="5400000" scaled="0"/>
                  </a:gradFill>
                </a:rPr>
                <a:t>SPS VPN</a:t>
              </a:r>
            </a:p>
          </p:txBody>
        </p:sp>
        <p:sp>
          <p:nvSpPr>
            <p:cNvPr id="18" name="Rectangle 17"/>
            <p:cNvSpPr/>
            <p:nvPr/>
          </p:nvSpPr>
          <p:spPr bwMode="auto">
            <a:xfrm>
              <a:off x="1157861" y="4923093"/>
              <a:ext cx="3439638" cy="450490"/>
            </a:xfrm>
            <a:prstGeom prst="rect">
              <a:avLst/>
            </a:prstGeom>
            <a:solidFill>
              <a:schemeClr val="bg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defTabSz="932010" fontAlgn="base">
                <a:lnSpc>
                  <a:spcPct val="90000"/>
                </a:lnSpc>
                <a:spcBef>
                  <a:spcPct val="0"/>
                </a:spcBef>
                <a:spcAft>
                  <a:spcPct val="0"/>
                </a:spcAft>
              </a:pPr>
              <a:r>
                <a:rPr lang="en-GB" sz="1428" spc="-51" dirty="0">
                  <a:solidFill>
                    <a:srgbClr val="FFFFFF"/>
                  </a:solidFill>
                </a:rPr>
                <a:t>                 Host </a:t>
              </a:r>
              <a:r>
                <a:rPr lang="en-GB" sz="1428" spc="-51" dirty="0" err="1">
                  <a:solidFill>
                    <a:srgbClr val="FFFFFF"/>
                  </a:solidFill>
                </a:rPr>
                <a:t>Datacenter</a:t>
              </a:r>
              <a:endParaRPr lang="en-GB" sz="1428" spc="-51" dirty="0">
                <a:solidFill>
                  <a:srgbClr val="FFFFFF"/>
                </a:solidFill>
              </a:endParaRPr>
            </a:p>
            <a:p>
              <a:pPr defTabSz="932010" fontAlgn="base">
                <a:lnSpc>
                  <a:spcPct val="90000"/>
                </a:lnSpc>
                <a:spcBef>
                  <a:spcPct val="0"/>
                </a:spcBef>
                <a:spcAft>
                  <a:spcPct val="0"/>
                </a:spcAft>
              </a:pPr>
              <a:r>
                <a:rPr lang="en-GB" sz="1428" spc="-51" dirty="0">
                  <a:solidFill>
                    <a:srgbClr val="FFFFFF"/>
                  </a:solidFill>
                </a:rPr>
                <a:t>                 Network Virtualization Fabric</a:t>
              </a:r>
            </a:p>
          </p:txBody>
        </p:sp>
        <p:sp>
          <p:nvSpPr>
            <p:cNvPr id="19" name="Rectangle 18"/>
            <p:cNvSpPr/>
            <p:nvPr/>
          </p:nvSpPr>
          <p:spPr bwMode="auto">
            <a:xfrm>
              <a:off x="3751964" y="5683822"/>
              <a:ext cx="845536" cy="450490"/>
            </a:xfrm>
            <a:prstGeom prst="rect">
              <a:avLst/>
            </a:prstGeom>
            <a:solidFill>
              <a:schemeClr val="bg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r>
                <a:rPr lang="en-GB" sz="1428" spc="-51" dirty="0">
                  <a:solidFill>
                    <a:srgbClr val="FFFFFF"/>
                  </a:solidFill>
                </a:rPr>
                <a:t>Host</a:t>
              </a:r>
            </a:p>
          </p:txBody>
        </p:sp>
        <p:sp>
          <p:nvSpPr>
            <p:cNvPr id="20" name="Rectangle 19"/>
            <p:cNvSpPr/>
            <p:nvPr/>
          </p:nvSpPr>
          <p:spPr bwMode="auto">
            <a:xfrm>
              <a:off x="1157861" y="5683822"/>
              <a:ext cx="845536" cy="450490"/>
            </a:xfrm>
            <a:prstGeom prst="rect">
              <a:avLst/>
            </a:prstGeom>
            <a:solidFill>
              <a:schemeClr val="bg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r>
                <a:rPr lang="en-GB" sz="1428" spc="-51" dirty="0">
                  <a:solidFill>
                    <a:srgbClr val="FFFFFF"/>
                  </a:solidFill>
                </a:rPr>
                <a:t>Host</a:t>
              </a:r>
            </a:p>
          </p:txBody>
        </p:sp>
        <p:cxnSp>
          <p:nvCxnSpPr>
            <p:cNvPr id="31" name="Elbow Connector 30"/>
            <p:cNvCxnSpPr>
              <a:stCxn id="8" idx="2"/>
            </p:cNvCxnSpPr>
            <p:nvPr/>
          </p:nvCxnSpPr>
          <p:spPr>
            <a:xfrm rot="16200000" flipH="1">
              <a:off x="1702989" y="3155642"/>
              <a:ext cx="303889" cy="560420"/>
            </a:xfrm>
            <a:prstGeom prst="bentConnector2">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6" idx="2"/>
            </p:cNvCxnSpPr>
            <p:nvPr/>
          </p:nvCxnSpPr>
          <p:spPr>
            <a:xfrm rot="5400000">
              <a:off x="3723187" y="3141787"/>
              <a:ext cx="299583" cy="588555"/>
            </a:xfrm>
            <a:prstGeom prst="bentConnector2">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5" name="Group 4"/>
            <p:cNvGrpSpPr>
              <a:grpSpLocks noChangeAspect="1"/>
            </p:cNvGrpSpPr>
            <p:nvPr/>
          </p:nvGrpSpPr>
          <p:grpSpPr bwMode="auto">
            <a:xfrm>
              <a:off x="2148022" y="3007982"/>
              <a:ext cx="1419021" cy="919917"/>
              <a:chOff x="1049" y="754"/>
              <a:chExt cx="1160" cy="752"/>
            </a:xfrm>
          </p:grpSpPr>
          <p:sp>
            <p:nvSpPr>
              <p:cNvPr id="46" name="AutoShape 3"/>
              <p:cNvSpPr>
                <a:spLocks noChangeAspect="1" noChangeArrowheads="1" noTextEdit="1"/>
              </p:cNvSpPr>
              <p:nvPr/>
            </p:nvSpPr>
            <p:spPr bwMode="auto">
              <a:xfrm>
                <a:off x="1049" y="754"/>
                <a:ext cx="1160"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GB" sz="1836"/>
              </a:p>
            </p:txBody>
          </p:sp>
          <p:sp>
            <p:nvSpPr>
              <p:cNvPr id="47" name="Freeform 5"/>
              <p:cNvSpPr>
                <a:spLocks/>
              </p:cNvSpPr>
              <p:nvPr/>
            </p:nvSpPr>
            <p:spPr bwMode="auto">
              <a:xfrm>
                <a:off x="1032" y="734"/>
                <a:ext cx="1176" cy="800"/>
              </a:xfrm>
              <a:custGeom>
                <a:avLst/>
                <a:gdLst>
                  <a:gd name="T0" fmla="*/ 1249 w 1418"/>
                  <a:gd name="T1" fmla="*/ 367 h 964"/>
                  <a:gd name="T2" fmla="*/ 1189 w 1418"/>
                  <a:gd name="T3" fmla="*/ 378 h 964"/>
                  <a:gd name="T4" fmla="*/ 1185 w 1418"/>
                  <a:gd name="T5" fmla="*/ 300 h 964"/>
                  <a:gd name="T6" fmla="*/ 810 w 1418"/>
                  <a:gd name="T7" fmla="*/ 28 h 964"/>
                  <a:gd name="T8" fmla="*/ 571 w 1418"/>
                  <a:gd name="T9" fmla="*/ 200 h 964"/>
                  <a:gd name="T10" fmla="*/ 571 w 1418"/>
                  <a:gd name="T11" fmla="*/ 200 h 964"/>
                  <a:gd name="T12" fmla="*/ 429 w 1418"/>
                  <a:gd name="T13" fmla="*/ 127 h 964"/>
                  <a:gd name="T14" fmla="*/ 201 w 1418"/>
                  <a:gd name="T15" fmla="*/ 320 h 964"/>
                  <a:gd name="T16" fmla="*/ 213 w 1418"/>
                  <a:gd name="T17" fmla="*/ 408 h 964"/>
                  <a:gd name="T18" fmla="*/ 213 w 1418"/>
                  <a:gd name="T19" fmla="*/ 408 h 964"/>
                  <a:gd name="T20" fmla="*/ 34 w 1418"/>
                  <a:gd name="T21" fmla="*/ 517 h 964"/>
                  <a:gd name="T22" fmla="*/ 133 w 1418"/>
                  <a:gd name="T23" fmla="*/ 740 h 964"/>
                  <a:gd name="T24" fmla="*/ 270 w 1418"/>
                  <a:gd name="T25" fmla="*/ 734 h 964"/>
                  <a:gd name="T26" fmla="*/ 270 w 1418"/>
                  <a:gd name="T27" fmla="*/ 734 h 964"/>
                  <a:gd name="T28" fmla="*/ 291 w 1418"/>
                  <a:gd name="T29" fmla="*/ 795 h 964"/>
                  <a:gd name="T30" fmla="*/ 617 w 1418"/>
                  <a:gd name="T31" fmla="*/ 904 h 964"/>
                  <a:gd name="T32" fmla="*/ 701 w 1418"/>
                  <a:gd name="T33" fmla="*/ 836 h 964"/>
                  <a:gd name="T34" fmla="*/ 880 w 1418"/>
                  <a:gd name="T35" fmla="*/ 896 h 964"/>
                  <a:gd name="T36" fmla="*/ 989 w 1418"/>
                  <a:gd name="T37" fmla="*/ 777 h 964"/>
                  <a:gd name="T38" fmla="*/ 1135 w 1418"/>
                  <a:gd name="T39" fmla="*/ 787 h 964"/>
                  <a:gd name="T40" fmla="*/ 1192 w 1418"/>
                  <a:gd name="T41" fmla="*/ 697 h 964"/>
                  <a:gd name="T42" fmla="*/ 1248 w 1418"/>
                  <a:gd name="T43" fmla="*/ 706 h 964"/>
                  <a:gd name="T44" fmla="*/ 1418 w 1418"/>
                  <a:gd name="T45" fmla="*/ 537 h 964"/>
                  <a:gd name="T46" fmla="*/ 1249 w 1418"/>
                  <a:gd name="T47" fmla="*/ 36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8" h="964">
                    <a:moveTo>
                      <a:pt x="1249" y="367"/>
                    </a:moveTo>
                    <a:cubicBezTo>
                      <a:pt x="1228" y="367"/>
                      <a:pt x="1207" y="371"/>
                      <a:pt x="1189" y="378"/>
                    </a:cubicBezTo>
                    <a:cubicBezTo>
                      <a:pt x="1191" y="352"/>
                      <a:pt x="1190" y="326"/>
                      <a:pt x="1185" y="300"/>
                    </a:cubicBezTo>
                    <a:cubicBezTo>
                      <a:pt x="1157" y="121"/>
                      <a:pt x="989" y="0"/>
                      <a:pt x="810" y="28"/>
                    </a:cubicBezTo>
                    <a:cubicBezTo>
                      <a:pt x="704" y="45"/>
                      <a:pt x="618" y="112"/>
                      <a:pt x="571" y="200"/>
                    </a:cubicBezTo>
                    <a:cubicBezTo>
                      <a:pt x="571" y="200"/>
                      <a:pt x="571" y="200"/>
                      <a:pt x="571" y="200"/>
                    </a:cubicBezTo>
                    <a:cubicBezTo>
                      <a:pt x="537" y="159"/>
                      <a:pt x="486" y="132"/>
                      <a:pt x="429" y="127"/>
                    </a:cubicBezTo>
                    <a:cubicBezTo>
                      <a:pt x="313" y="117"/>
                      <a:pt x="211" y="204"/>
                      <a:pt x="201" y="320"/>
                    </a:cubicBezTo>
                    <a:cubicBezTo>
                      <a:pt x="199" y="350"/>
                      <a:pt x="203" y="380"/>
                      <a:pt x="213" y="408"/>
                    </a:cubicBezTo>
                    <a:cubicBezTo>
                      <a:pt x="213" y="408"/>
                      <a:pt x="213" y="408"/>
                      <a:pt x="213" y="408"/>
                    </a:cubicBezTo>
                    <a:cubicBezTo>
                      <a:pt x="137" y="400"/>
                      <a:pt x="62" y="443"/>
                      <a:pt x="34" y="517"/>
                    </a:cubicBezTo>
                    <a:cubicBezTo>
                      <a:pt x="0" y="606"/>
                      <a:pt x="44" y="706"/>
                      <a:pt x="133" y="740"/>
                    </a:cubicBezTo>
                    <a:cubicBezTo>
                      <a:pt x="179" y="758"/>
                      <a:pt x="229" y="754"/>
                      <a:pt x="270" y="734"/>
                    </a:cubicBezTo>
                    <a:cubicBezTo>
                      <a:pt x="270" y="734"/>
                      <a:pt x="270" y="734"/>
                      <a:pt x="270" y="734"/>
                    </a:cubicBezTo>
                    <a:cubicBezTo>
                      <a:pt x="274" y="754"/>
                      <a:pt x="281" y="775"/>
                      <a:pt x="291" y="795"/>
                    </a:cubicBezTo>
                    <a:cubicBezTo>
                      <a:pt x="351" y="915"/>
                      <a:pt x="497" y="964"/>
                      <a:pt x="617" y="904"/>
                    </a:cubicBezTo>
                    <a:cubicBezTo>
                      <a:pt x="651" y="887"/>
                      <a:pt x="680" y="864"/>
                      <a:pt x="701" y="836"/>
                    </a:cubicBezTo>
                    <a:cubicBezTo>
                      <a:pt x="740" y="891"/>
                      <a:pt x="812" y="917"/>
                      <a:pt x="880" y="896"/>
                    </a:cubicBezTo>
                    <a:cubicBezTo>
                      <a:pt x="937" y="878"/>
                      <a:pt x="977" y="831"/>
                      <a:pt x="989" y="777"/>
                    </a:cubicBezTo>
                    <a:cubicBezTo>
                      <a:pt x="1029" y="810"/>
                      <a:pt x="1088" y="816"/>
                      <a:pt x="1135" y="787"/>
                    </a:cubicBezTo>
                    <a:cubicBezTo>
                      <a:pt x="1168" y="766"/>
                      <a:pt x="1188" y="733"/>
                      <a:pt x="1192" y="697"/>
                    </a:cubicBezTo>
                    <a:cubicBezTo>
                      <a:pt x="1210" y="703"/>
                      <a:pt x="1228" y="706"/>
                      <a:pt x="1248" y="706"/>
                    </a:cubicBezTo>
                    <a:cubicBezTo>
                      <a:pt x="1342" y="706"/>
                      <a:pt x="1418" y="631"/>
                      <a:pt x="1418" y="537"/>
                    </a:cubicBezTo>
                    <a:cubicBezTo>
                      <a:pt x="1418" y="443"/>
                      <a:pt x="1342" y="367"/>
                      <a:pt x="1249" y="367"/>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ctr" anchorCtr="0" compatLnSpc="1">
                <a:prstTxWarp prst="textNoShape">
                  <a:avLst/>
                </a:prstTxWarp>
              </a:bodyPr>
              <a:lstStyle/>
              <a:p>
                <a:pPr algn="ctr"/>
                <a:r>
                  <a:rPr lang="en-GB" sz="1632" dirty="0">
                    <a:solidFill>
                      <a:srgbClr val="FFFFFF"/>
                    </a:solidFill>
                  </a:rPr>
                  <a:t>Internet</a:t>
                </a:r>
              </a:p>
            </p:txBody>
          </p:sp>
        </p:grpSp>
        <p:cxnSp>
          <p:nvCxnSpPr>
            <p:cNvPr id="49" name="Straight Arrow Connector 48"/>
            <p:cNvCxnSpPr/>
            <p:nvPr/>
          </p:nvCxnSpPr>
          <p:spPr>
            <a:xfrm>
              <a:off x="2854969" y="4623511"/>
              <a:ext cx="0" cy="309712"/>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19" idx="0"/>
            </p:cNvCxnSpPr>
            <p:nvPr/>
          </p:nvCxnSpPr>
          <p:spPr>
            <a:xfrm>
              <a:off x="4174730" y="5373583"/>
              <a:ext cx="3" cy="310238"/>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74118" y="5373583"/>
              <a:ext cx="3" cy="310238"/>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854969" y="3821074"/>
              <a:ext cx="0" cy="351946"/>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4156242" y="2485061"/>
              <a:ext cx="0" cy="351946"/>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4" name="Group 4"/>
            <p:cNvGrpSpPr>
              <a:grpSpLocks noChangeAspect="1"/>
            </p:cNvGrpSpPr>
            <p:nvPr/>
          </p:nvGrpSpPr>
          <p:grpSpPr bwMode="auto">
            <a:xfrm>
              <a:off x="3136015" y="1647320"/>
              <a:ext cx="2051464" cy="978635"/>
              <a:chOff x="786" y="741"/>
              <a:chExt cx="1677" cy="800"/>
            </a:xfrm>
          </p:grpSpPr>
          <p:sp>
            <p:nvSpPr>
              <p:cNvPr id="25" name="AutoShape 3"/>
              <p:cNvSpPr>
                <a:spLocks noChangeAspect="1" noChangeArrowheads="1" noTextEdit="1"/>
              </p:cNvSpPr>
              <p:nvPr/>
            </p:nvSpPr>
            <p:spPr bwMode="auto">
              <a:xfrm>
                <a:off x="1049" y="754"/>
                <a:ext cx="1160"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231315" rIns="93260" bIns="46630" numCol="1" anchor="t" anchorCtr="0" compatLnSpc="1">
                <a:prstTxWarp prst="textNoShape">
                  <a:avLst/>
                </a:prstTxWarp>
              </a:bodyPr>
              <a:lstStyle/>
              <a:p>
                <a:endParaRPr lang="en-GB" sz="1428"/>
              </a:p>
            </p:txBody>
          </p:sp>
          <p:sp>
            <p:nvSpPr>
              <p:cNvPr id="26" name="Freeform 5"/>
              <p:cNvSpPr>
                <a:spLocks/>
              </p:cNvSpPr>
              <p:nvPr/>
            </p:nvSpPr>
            <p:spPr bwMode="auto">
              <a:xfrm>
                <a:off x="786" y="741"/>
                <a:ext cx="1677" cy="800"/>
              </a:xfrm>
              <a:custGeom>
                <a:avLst/>
                <a:gdLst>
                  <a:gd name="T0" fmla="*/ 1249 w 1418"/>
                  <a:gd name="T1" fmla="*/ 367 h 964"/>
                  <a:gd name="T2" fmla="*/ 1189 w 1418"/>
                  <a:gd name="T3" fmla="*/ 378 h 964"/>
                  <a:gd name="T4" fmla="*/ 1185 w 1418"/>
                  <a:gd name="T5" fmla="*/ 300 h 964"/>
                  <a:gd name="T6" fmla="*/ 810 w 1418"/>
                  <a:gd name="T7" fmla="*/ 28 h 964"/>
                  <a:gd name="T8" fmla="*/ 571 w 1418"/>
                  <a:gd name="T9" fmla="*/ 200 h 964"/>
                  <a:gd name="T10" fmla="*/ 571 w 1418"/>
                  <a:gd name="T11" fmla="*/ 200 h 964"/>
                  <a:gd name="T12" fmla="*/ 429 w 1418"/>
                  <a:gd name="T13" fmla="*/ 127 h 964"/>
                  <a:gd name="T14" fmla="*/ 201 w 1418"/>
                  <a:gd name="T15" fmla="*/ 320 h 964"/>
                  <a:gd name="T16" fmla="*/ 213 w 1418"/>
                  <a:gd name="T17" fmla="*/ 408 h 964"/>
                  <a:gd name="T18" fmla="*/ 213 w 1418"/>
                  <a:gd name="T19" fmla="*/ 408 h 964"/>
                  <a:gd name="T20" fmla="*/ 34 w 1418"/>
                  <a:gd name="T21" fmla="*/ 517 h 964"/>
                  <a:gd name="T22" fmla="*/ 133 w 1418"/>
                  <a:gd name="T23" fmla="*/ 740 h 964"/>
                  <a:gd name="T24" fmla="*/ 270 w 1418"/>
                  <a:gd name="T25" fmla="*/ 734 h 964"/>
                  <a:gd name="T26" fmla="*/ 270 w 1418"/>
                  <a:gd name="T27" fmla="*/ 734 h 964"/>
                  <a:gd name="T28" fmla="*/ 291 w 1418"/>
                  <a:gd name="T29" fmla="*/ 795 h 964"/>
                  <a:gd name="T30" fmla="*/ 617 w 1418"/>
                  <a:gd name="T31" fmla="*/ 904 h 964"/>
                  <a:gd name="T32" fmla="*/ 701 w 1418"/>
                  <a:gd name="T33" fmla="*/ 836 h 964"/>
                  <a:gd name="T34" fmla="*/ 880 w 1418"/>
                  <a:gd name="T35" fmla="*/ 896 h 964"/>
                  <a:gd name="T36" fmla="*/ 989 w 1418"/>
                  <a:gd name="T37" fmla="*/ 777 h 964"/>
                  <a:gd name="T38" fmla="*/ 1135 w 1418"/>
                  <a:gd name="T39" fmla="*/ 787 h 964"/>
                  <a:gd name="T40" fmla="*/ 1192 w 1418"/>
                  <a:gd name="T41" fmla="*/ 697 h 964"/>
                  <a:gd name="T42" fmla="*/ 1248 w 1418"/>
                  <a:gd name="T43" fmla="*/ 706 h 964"/>
                  <a:gd name="T44" fmla="*/ 1418 w 1418"/>
                  <a:gd name="T45" fmla="*/ 537 h 964"/>
                  <a:gd name="T46" fmla="*/ 1249 w 1418"/>
                  <a:gd name="T47" fmla="*/ 36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8" h="964">
                    <a:moveTo>
                      <a:pt x="1249" y="367"/>
                    </a:moveTo>
                    <a:cubicBezTo>
                      <a:pt x="1228" y="367"/>
                      <a:pt x="1207" y="371"/>
                      <a:pt x="1189" y="378"/>
                    </a:cubicBezTo>
                    <a:cubicBezTo>
                      <a:pt x="1191" y="352"/>
                      <a:pt x="1190" y="326"/>
                      <a:pt x="1185" y="300"/>
                    </a:cubicBezTo>
                    <a:cubicBezTo>
                      <a:pt x="1157" y="121"/>
                      <a:pt x="989" y="0"/>
                      <a:pt x="810" y="28"/>
                    </a:cubicBezTo>
                    <a:cubicBezTo>
                      <a:pt x="704" y="45"/>
                      <a:pt x="618" y="112"/>
                      <a:pt x="571" y="200"/>
                    </a:cubicBezTo>
                    <a:cubicBezTo>
                      <a:pt x="571" y="200"/>
                      <a:pt x="571" y="200"/>
                      <a:pt x="571" y="200"/>
                    </a:cubicBezTo>
                    <a:cubicBezTo>
                      <a:pt x="537" y="159"/>
                      <a:pt x="486" y="132"/>
                      <a:pt x="429" y="127"/>
                    </a:cubicBezTo>
                    <a:cubicBezTo>
                      <a:pt x="313" y="117"/>
                      <a:pt x="211" y="204"/>
                      <a:pt x="201" y="320"/>
                    </a:cubicBezTo>
                    <a:cubicBezTo>
                      <a:pt x="199" y="350"/>
                      <a:pt x="203" y="380"/>
                      <a:pt x="213" y="408"/>
                    </a:cubicBezTo>
                    <a:cubicBezTo>
                      <a:pt x="213" y="408"/>
                      <a:pt x="213" y="408"/>
                      <a:pt x="213" y="408"/>
                    </a:cubicBezTo>
                    <a:cubicBezTo>
                      <a:pt x="137" y="400"/>
                      <a:pt x="62" y="443"/>
                      <a:pt x="34" y="517"/>
                    </a:cubicBezTo>
                    <a:cubicBezTo>
                      <a:pt x="0" y="606"/>
                      <a:pt x="44" y="706"/>
                      <a:pt x="133" y="740"/>
                    </a:cubicBezTo>
                    <a:cubicBezTo>
                      <a:pt x="179" y="758"/>
                      <a:pt x="229" y="754"/>
                      <a:pt x="270" y="734"/>
                    </a:cubicBezTo>
                    <a:cubicBezTo>
                      <a:pt x="270" y="734"/>
                      <a:pt x="270" y="734"/>
                      <a:pt x="270" y="734"/>
                    </a:cubicBezTo>
                    <a:cubicBezTo>
                      <a:pt x="274" y="754"/>
                      <a:pt x="281" y="775"/>
                      <a:pt x="291" y="795"/>
                    </a:cubicBezTo>
                    <a:cubicBezTo>
                      <a:pt x="351" y="915"/>
                      <a:pt x="497" y="964"/>
                      <a:pt x="617" y="904"/>
                    </a:cubicBezTo>
                    <a:cubicBezTo>
                      <a:pt x="651" y="887"/>
                      <a:pt x="680" y="864"/>
                      <a:pt x="701" y="836"/>
                    </a:cubicBezTo>
                    <a:cubicBezTo>
                      <a:pt x="740" y="891"/>
                      <a:pt x="812" y="917"/>
                      <a:pt x="880" y="896"/>
                    </a:cubicBezTo>
                    <a:cubicBezTo>
                      <a:pt x="937" y="878"/>
                      <a:pt x="977" y="831"/>
                      <a:pt x="989" y="777"/>
                    </a:cubicBezTo>
                    <a:cubicBezTo>
                      <a:pt x="1029" y="810"/>
                      <a:pt x="1088" y="816"/>
                      <a:pt x="1135" y="787"/>
                    </a:cubicBezTo>
                    <a:cubicBezTo>
                      <a:pt x="1168" y="766"/>
                      <a:pt x="1188" y="733"/>
                      <a:pt x="1192" y="697"/>
                    </a:cubicBezTo>
                    <a:cubicBezTo>
                      <a:pt x="1210" y="703"/>
                      <a:pt x="1228" y="706"/>
                      <a:pt x="1248" y="706"/>
                    </a:cubicBezTo>
                    <a:cubicBezTo>
                      <a:pt x="1342" y="706"/>
                      <a:pt x="1418" y="631"/>
                      <a:pt x="1418" y="537"/>
                    </a:cubicBezTo>
                    <a:cubicBezTo>
                      <a:pt x="1418" y="443"/>
                      <a:pt x="1342" y="367"/>
                      <a:pt x="1249" y="367"/>
                    </a:cubicBezTo>
                    <a:close/>
                  </a:path>
                </a:pathLst>
              </a:custGeom>
              <a:solidFill>
                <a:srgbClr val="79C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231315" rIns="93260" bIns="46630" numCol="1" anchor="t" anchorCtr="0" compatLnSpc="1">
                <a:prstTxWarp prst="textNoShape">
                  <a:avLst/>
                </a:prstTxWarp>
              </a:bodyPr>
              <a:lstStyle/>
              <a:p>
                <a:pPr algn="ctr"/>
                <a:r>
                  <a:rPr lang="en-US" sz="1600" spc="-51" dirty="0"/>
                  <a:t>Fabrikam </a:t>
                </a:r>
                <a:r>
                  <a:rPr lang="en-GB" sz="1428" dirty="0" smtClean="0">
                    <a:solidFill>
                      <a:srgbClr val="FFFFFF"/>
                    </a:solidFill>
                  </a:rPr>
                  <a:t>Corp</a:t>
                </a:r>
                <a:r>
                  <a:rPr lang="en-GB" sz="1428" dirty="0">
                    <a:solidFill>
                      <a:srgbClr val="FFFFFF"/>
                    </a:solidFill>
                  </a:rPr>
                  <a:t>.</a:t>
                </a:r>
              </a:p>
            </p:txBody>
          </p:sp>
        </p:grpSp>
        <p:cxnSp>
          <p:nvCxnSpPr>
            <p:cNvPr id="64" name="Straight Arrow Connector 63"/>
            <p:cNvCxnSpPr/>
            <p:nvPr/>
          </p:nvCxnSpPr>
          <p:spPr>
            <a:xfrm>
              <a:off x="1562140" y="2482450"/>
              <a:ext cx="0" cy="351946"/>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1" name="Group 4"/>
            <p:cNvGrpSpPr>
              <a:grpSpLocks noChangeAspect="1"/>
            </p:cNvGrpSpPr>
            <p:nvPr/>
          </p:nvGrpSpPr>
          <p:grpSpPr bwMode="auto">
            <a:xfrm>
              <a:off x="563933" y="1657106"/>
              <a:ext cx="1995192" cy="978635"/>
              <a:chOff x="804" y="749"/>
              <a:chExt cx="1631" cy="800"/>
            </a:xfrm>
            <a:solidFill>
              <a:srgbClr val="002050"/>
            </a:solidFill>
          </p:grpSpPr>
          <p:sp>
            <p:nvSpPr>
              <p:cNvPr id="22" name="AutoShape 3"/>
              <p:cNvSpPr>
                <a:spLocks noChangeAspect="1" noChangeArrowheads="1" noTextEdit="1"/>
              </p:cNvSpPr>
              <p:nvPr/>
            </p:nvSpPr>
            <p:spPr bwMode="auto">
              <a:xfrm>
                <a:off x="1049" y="754"/>
                <a:ext cx="1160" cy="7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GB" sz="1428"/>
              </a:p>
            </p:txBody>
          </p:sp>
          <p:sp>
            <p:nvSpPr>
              <p:cNvPr id="23" name="Freeform 5"/>
              <p:cNvSpPr>
                <a:spLocks/>
              </p:cNvSpPr>
              <p:nvPr/>
            </p:nvSpPr>
            <p:spPr bwMode="auto">
              <a:xfrm>
                <a:off x="804" y="749"/>
                <a:ext cx="1631" cy="800"/>
              </a:xfrm>
              <a:custGeom>
                <a:avLst/>
                <a:gdLst>
                  <a:gd name="T0" fmla="*/ 1249 w 1418"/>
                  <a:gd name="T1" fmla="*/ 367 h 964"/>
                  <a:gd name="T2" fmla="*/ 1189 w 1418"/>
                  <a:gd name="T3" fmla="*/ 378 h 964"/>
                  <a:gd name="T4" fmla="*/ 1185 w 1418"/>
                  <a:gd name="T5" fmla="*/ 300 h 964"/>
                  <a:gd name="T6" fmla="*/ 810 w 1418"/>
                  <a:gd name="T7" fmla="*/ 28 h 964"/>
                  <a:gd name="T8" fmla="*/ 571 w 1418"/>
                  <a:gd name="T9" fmla="*/ 200 h 964"/>
                  <a:gd name="T10" fmla="*/ 571 w 1418"/>
                  <a:gd name="T11" fmla="*/ 200 h 964"/>
                  <a:gd name="T12" fmla="*/ 429 w 1418"/>
                  <a:gd name="T13" fmla="*/ 127 h 964"/>
                  <a:gd name="T14" fmla="*/ 201 w 1418"/>
                  <a:gd name="T15" fmla="*/ 320 h 964"/>
                  <a:gd name="T16" fmla="*/ 213 w 1418"/>
                  <a:gd name="T17" fmla="*/ 408 h 964"/>
                  <a:gd name="T18" fmla="*/ 213 w 1418"/>
                  <a:gd name="T19" fmla="*/ 408 h 964"/>
                  <a:gd name="T20" fmla="*/ 34 w 1418"/>
                  <a:gd name="T21" fmla="*/ 517 h 964"/>
                  <a:gd name="T22" fmla="*/ 133 w 1418"/>
                  <a:gd name="T23" fmla="*/ 740 h 964"/>
                  <a:gd name="T24" fmla="*/ 270 w 1418"/>
                  <a:gd name="T25" fmla="*/ 734 h 964"/>
                  <a:gd name="T26" fmla="*/ 270 w 1418"/>
                  <a:gd name="T27" fmla="*/ 734 h 964"/>
                  <a:gd name="T28" fmla="*/ 291 w 1418"/>
                  <a:gd name="T29" fmla="*/ 795 h 964"/>
                  <a:gd name="T30" fmla="*/ 617 w 1418"/>
                  <a:gd name="T31" fmla="*/ 904 h 964"/>
                  <a:gd name="T32" fmla="*/ 701 w 1418"/>
                  <a:gd name="T33" fmla="*/ 836 h 964"/>
                  <a:gd name="T34" fmla="*/ 880 w 1418"/>
                  <a:gd name="T35" fmla="*/ 896 h 964"/>
                  <a:gd name="T36" fmla="*/ 989 w 1418"/>
                  <a:gd name="T37" fmla="*/ 777 h 964"/>
                  <a:gd name="T38" fmla="*/ 1135 w 1418"/>
                  <a:gd name="T39" fmla="*/ 787 h 964"/>
                  <a:gd name="T40" fmla="*/ 1192 w 1418"/>
                  <a:gd name="T41" fmla="*/ 697 h 964"/>
                  <a:gd name="T42" fmla="*/ 1248 w 1418"/>
                  <a:gd name="T43" fmla="*/ 706 h 964"/>
                  <a:gd name="T44" fmla="*/ 1418 w 1418"/>
                  <a:gd name="T45" fmla="*/ 537 h 964"/>
                  <a:gd name="T46" fmla="*/ 1249 w 1418"/>
                  <a:gd name="T47" fmla="*/ 36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8" h="964">
                    <a:moveTo>
                      <a:pt x="1249" y="367"/>
                    </a:moveTo>
                    <a:cubicBezTo>
                      <a:pt x="1228" y="367"/>
                      <a:pt x="1207" y="371"/>
                      <a:pt x="1189" y="378"/>
                    </a:cubicBezTo>
                    <a:cubicBezTo>
                      <a:pt x="1191" y="352"/>
                      <a:pt x="1190" y="326"/>
                      <a:pt x="1185" y="300"/>
                    </a:cubicBezTo>
                    <a:cubicBezTo>
                      <a:pt x="1157" y="121"/>
                      <a:pt x="989" y="0"/>
                      <a:pt x="810" y="28"/>
                    </a:cubicBezTo>
                    <a:cubicBezTo>
                      <a:pt x="704" y="45"/>
                      <a:pt x="618" y="112"/>
                      <a:pt x="571" y="200"/>
                    </a:cubicBezTo>
                    <a:cubicBezTo>
                      <a:pt x="571" y="200"/>
                      <a:pt x="571" y="200"/>
                      <a:pt x="571" y="200"/>
                    </a:cubicBezTo>
                    <a:cubicBezTo>
                      <a:pt x="537" y="159"/>
                      <a:pt x="486" y="132"/>
                      <a:pt x="429" y="127"/>
                    </a:cubicBezTo>
                    <a:cubicBezTo>
                      <a:pt x="313" y="117"/>
                      <a:pt x="211" y="204"/>
                      <a:pt x="201" y="320"/>
                    </a:cubicBezTo>
                    <a:cubicBezTo>
                      <a:pt x="199" y="350"/>
                      <a:pt x="203" y="380"/>
                      <a:pt x="213" y="408"/>
                    </a:cubicBezTo>
                    <a:cubicBezTo>
                      <a:pt x="213" y="408"/>
                      <a:pt x="213" y="408"/>
                      <a:pt x="213" y="408"/>
                    </a:cubicBezTo>
                    <a:cubicBezTo>
                      <a:pt x="137" y="400"/>
                      <a:pt x="62" y="443"/>
                      <a:pt x="34" y="517"/>
                    </a:cubicBezTo>
                    <a:cubicBezTo>
                      <a:pt x="0" y="606"/>
                      <a:pt x="44" y="706"/>
                      <a:pt x="133" y="740"/>
                    </a:cubicBezTo>
                    <a:cubicBezTo>
                      <a:pt x="179" y="758"/>
                      <a:pt x="229" y="754"/>
                      <a:pt x="270" y="734"/>
                    </a:cubicBezTo>
                    <a:cubicBezTo>
                      <a:pt x="270" y="734"/>
                      <a:pt x="270" y="734"/>
                      <a:pt x="270" y="734"/>
                    </a:cubicBezTo>
                    <a:cubicBezTo>
                      <a:pt x="274" y="754"/>
                      <a:pt x="281" y="775"/>
                      <a:pt x="291" y="795"/>
                    </a:cubicBezTo>
                    <a:cubicBezTo>
                      <a:pt x="351" y="915"/>
                      <a:pt x="497" y="964"/>
                      <a:pt x="617" y="904"/>
                    </a:cubicBezTo>
                    <a:cubicBezTo>
                      <a:pt x="651" y="887"/>
                      <a:pt x="680" y="864"/>
                      <a:pt x="701" y="836"/>
                    </a:cubicBezTo>
                    <a:cubicBezTo>
                      <a:pt x="740" y="891"/>
                      <a:pt x="812" y="917"/>
                      <a:pt x="880" y="896"/>
                    </a:cubicBezTo>
                    <a:cubicBezTo>
                      <a:pt x="937" y="878"/>
                      <a:pt x="977" y="831"/>
                      <a:pt x="989" y="777"/>
                    </a:cubicBezTo>
                    <a:cubicBezTo>
                      <a:pt x="1029" y="810"/>
                      <a:pt x="1088" y="816"/>
                      <a:pt x="1135" y="787"/>
                    </a:cubicBezTo>
                    <a:cubicBezTo>
                      <a:pt x="1168" y="766"/>
                      <a:pt x="1188" y="733"/>
                      <a:pt x="1192" y="697"/>
                    </a:cubicBezTo>
                    <a:cubicBezTo>
                      <a:pt x="1210" y="703"/>
                      <a:pt x="1228" y="706"/>
                      <a:pt x="1248" y="706"/>
                    </a:cubicBezTo>
                    <a:cubicBezTo>
                      <a:pt x="1342" y="706"/>
                      <a:pt x="1418" y="631"/>
                      <a:pt x="1418" y="537"/>
                    </a:cubicBezTo>
                    <a:cubicBezTo>
                      <a:pt x="1418" y="443"/>
                      <a:pt x="1342" y="367"/>
                      <a:pt x="1249" y="36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231315" rIns="93260" bIns="46630" numCol="1" anchor="t" anchorCtr="0" compatLnSpc="1">
                <a:prstTxWarp prst="textNoShape">
                  <a:avLst/>
                </a:prstTxWarp>
              </a:bodyPr>
              <a:lstStyle/>
              <a:p>
                <a:pPr algn="ctr"/>
                <a:r>
                  <a:rPr lang="en-US" sz="1600" dirty="0"/>
                  <a:t>Contoso </a:t>
                </a:r>
                <a:r>
                  <a:rPr lang="en-GB" sz="1428" dirty="0" smtClean="0">
                    <a:solidFill>
                      <a:srgbClr val="FFFFFF"/>
                    </a:solidFill>
                  </a:rPr>
                  <a:t>Corp</a:t>
                </a:r>
                <a:r>
                  <a:rPr lang="en-GB" sz="1428" dirty="0">
                    <a:solidFill>
                      <a:srgbClr val="FFFFFF"/>
                    </a:solidFill>
                  </a:rPr>
                  <a:t>.</a:t>
                </a:r>
              </a:p>
            </p:txBody>
          </p:sp>
        </p:grpSp>
        <p:sp>
          <p:nvSpPr>
            <p:cNvPr id="66" name="Oval 65"/>
            <p:cNvSpPr/>
            <p:nvPr/>
          </p:nvSpPr>
          <p:spPr bwMode="auto">
            <a:xfrm>
              <a:off x="1158829" y="6309402"/>
              <a:ext cx="245584" cy="245584"/>
            </a:xfrm>
            <a:prstGeom prst="ellipse">
              <a:avLst/>
            </a:prstGeom>
            <a:solidFill>
              <a:srgbClr val="0072C6"/>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67" name="Oval 66"/>
            <p:cNvSpPr/>
            <p:nvPr/>
          </p:nvSpPr>
          <p:spPr bwMode="auto">
            <a:xfrm>
              <a:off x="1753798" y="6309402"/>
              <a:ext cx="245584" cy="245584"/>
            </a:xfrm>
            <a:prstGeom prst="ellipse">
              <a:avLst/>
            </a:prstGeom>
            <a:solidFill>
              <a:srgbClr val="0072C6"/>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68" name="Oval 67"/>
            <p:cNvSpPr/>
            <p:nvPr/>
          </p:nvSpPr>
          <p:spPr bwMode="auto">
            <a:xfrm>
              <a:off x="1456314" y="6309402"/>
              <a:ext cx="245584" cy="245584"/>
            </a:xfrm>
            <a:prstGeom prst="ellipse">
              <a:avLst/>
            </a:prstGeom>
            <a:solidFill>
              <a:srgbClr val="79C21A"/>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cxnSp>
          <p:nvCxnSpPr>
            <p:cNvPr id="69" name="Straight Arrow Connector 68"/>
            <p:cNvCxnSpPr>
              <a:stCxn id="20" idx="2"/>
            </p:cNvCxnSpPr>
            <p:nvPr/>
          </p:nvCxnSpPr>
          <p:spPr>
            <a:xfrm>
              <a:off x="1580631" y="6134313"/>
              <a:ext cx="968" cy="199905"/>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868786" y="6134313"/>
              <a:ext cx="968" cy="199905"/>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1277518" y="6134313"/>
              <a:ext cx="968" cy="199905"/>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3" name="Oval 72"/>
            <p:cNvSpPr/>
            <p:nvPr/>
          </p:nvSpPr>
          <p:spPr bwMode="auto">
            <a:xfrm>
              <a:off x="3751964" y="6309402"/>
              <a:ext cx="245584" cy="245584"/>
            </a:xfrm>
            <a:prstGeom prst="ellipse">
              <a:avLst/>
            </a:prstGeom>
            <a:solidFill>
              <a:srgbClr val="79C21A"/>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74" name="Oval 73"/>
            <p:cNvSpPr/>
            <p:nvPr/>
          </p:nvSpPr>
          <p:spPr bwMode="auto">
            <a:xfrm>
              <a:off x="4346933" y="6309402"/>
              <a:ext cx="245584" cy="245584"/>
            </a:xfrm>
            <a:prstGeom prst="ellipse">
              <a:avLst/>
            </a:prstGeom>
            <a:solidFill>
              <a:srgbClr val="0072C6"/>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cxnSp>
          <p:nvCxnSpPr>
            <p:cNvPr id="77" name="Straight Arrow Connector 76"/>
            <p:cNvCxnSpPr/>
            <p:nvPr/>
          </p:nvCxnSpPr>
          <p:spPr>
            <a:xfrm>
              <a:off x="4461921" y="6134313"/>
              <a:ext cx="968" cy="199905"/>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3870652" y="6134313"/>
              <a:ext cx="968" cy="199905"/>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9" name="Oval 78"/>
            <p:cNvSpPr/>
            <p:nvPr/>
          </p:nvSpPr>
          <p:spPr bwMode="auto">
            <a:xfrm>
              <a:off x="3682259" y="1266965"/>
              <a:ext cx="245584" cy="245584"/>
            </a:xfrm>
            <a:prstGeom prst="ellipse">
              <a:avLst/>
            </a:prstGeom>
            <a:solidFill>
              <a:srgbClr val="79C21A"/>
            </a:solidFill>
            <a:ln w="38100">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80" name="Oval 79"/>
            <p:cNvSpPr/>
            <p:nvPr/>
          </p:nvSpPr>
          <p:spPr bwMode="auto">
            <a:xfrm>
              <a:off x="4432662" y="1266965"/>
              <a:ext cx="245584" cy="245584"/>
            </a:xfrm>
            <a:prstGeom prst="ellipse">
              <a:avLst/>
            </a:prstGeom>
            <a:solidFill>
              <a:srgbClr val="79C21A"/>
            </a:solidFill>
            <a:ln w="38100">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81" name="Oval 80"/>
            <p:cNvSpPr/>
            <p:nvPr/>
          </p:nvSpPr>
          <p:spPr bwMode="auto">
            <a:xfrm>
              <a:off x="4057461" y="1266965"/>
              <a:ext cx="245584" cy="245584"/>
            </a:xfrm>
            <a:prstGeom prst="ellipse">
              <a:avLst/>
            </a:prstGeom>
            <a:solidFill>
              <a:srgbClr val="79C21A"/>
            </a:solidFill>
            <a:ln w="38100">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cxnSp>
          <p:nvCxnSpPr>
            <p:cNvPr id="82" name="Straight Arrow Connector 81"/>
            <p:cNvCxnSpPr/>
            <p:nvPr/>
          </p:nvCxnSpPr>
          <p:spPr>
            <a:xfrm>
              <a:off x="4174300" y="1487601"/>
              <a:ext cx="968" cy="199905"/>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547651" y="1487601"/>
              <a:ext cx="0" cy="270069"/>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3800948" y="1487601"/>
              <a:ext cx="0" cy="270069"/>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630012" y="1054317"/>
              <a:ext cx="349480" cy="201683"/>
            </a:xfrm>
            <a:prstGeom prst="rect">
              <a:avLst/>
            </a:prstGeom>
            <a:noFill/>
          </p:spPr>
          <p:txBody>
            <a:bodyPr wrap="none" lIns="0" tIns="0" rIns="0" bIns="0" rtlCol="0">
              <a:spAutoFit/>
            </a:bodyPr>
            <a:lstStyle/>
            <a:p>
              <a:pPr algn="ctr">
                <a:lnSpc>
                  <a:spcPct val="90000"/>
                </a:lnSpc>
              </a:pPr>
              <a:r>
                <a:rPr lang="en-GB" sz="1428" spc="-51" dirty="0">
                  <a:gradFill>
                    <a:gsLst>
                      <a:gs pos="2917">
                        <a:schemeClr val="tx1"/>
                      </a:gs>
                      <a:gs pos="30000">
                        <a:schemeClr val="tx1"/>
                      </a:gs>
                    </a:gsLst>
                    <a:lin ang="5400000" scaled="0"/>
                  </a:gradFill>
                </a:rPr>
                <a:t>DNS</a:t>
              </a:r>
            </a:p>
          </p:txBody>
        </p:sp>
        <p:sp>
          <p:nvSpPr>
            <p:cNvPr id="87" name="TextBox 86"/>
            <p:cNvSpPr txBox="1"/>
            <p:nvPr/>
          </p:nvSpPr>
          <p:spPr>
            <a:xfrm>
              <a:off x="4029317" y="1054317"/>
              <a:ext cx="308607" cy="201683"/>
            </a:xfrm>
            <a:prstGeom prst="rect">
              <a:avLst/>
            </a:prstGeom>
            <a:noFill/>
          </p:spPr>
          <p:txBody>
            <a:bodyPr wrap="none" lIns="0" tIns="0" rIns="0" bIns="0" rtlCol="0">
              <a:spAutoFit/>
            </a:bodyPr>
            <a:lstStyle/>
            <a:p>
              <a:pPr algn="ctr">
                <a:lnSpc>
                  <a:spcPct val="90000"/>
                </a:lnSpc>
              </a:pPr>
              <a:r>
                <a:rPr lang="en-GB" sz="1428" spc="-51" dirty="0">
                  <a:gradFill>
                    <a:gsLst>
                      <a:gs pos="2917">
                        <a:schemeClr val="tx1"/>
                      </a:gs>
                      <a:gs pos="30000">
                        <a:schemeClr val="tx1"/>
                      </a:gs>
                    </a:gsLst>
                    <a:lin ang="5400000" scaled="0"/>
                  </a:gradFill>
                </a:rPr>
                <a:t>SQL</a:t>
              </a:r>
            </a:p>
          </p:txBody>
        </p:sp>
        <p:sp>
          <p:nvSpPr>
            <p:cNvPr id="88" name="TextBox 87"/>
            <p:cNvSpPr txBox="1"/>
            <p:nvPr/>
          </p:nvSpPr>
          <p:spPr>
            <a:xfrm>
              <a:off x="4445725" y="1054317"/>
              <a:ext cx="233531" cy="201683"/>
            </a:xfrm>
            <a:prstGeom prst="rect">
              <a:avLst/>
            </a:prstGeom>
            <a:noFill/>
          </p:spPr>
          <p:txBody>
            <a:bodyPr wrap="none" lIns="0" tIns="0" rIns="0" bIns="0" rtlCol="0">
              <a:spAutoFit/>
            </a:bodyPr>
            <a:lstStyle/>
            <a:p>
              <a:pPr algn="ctr">
                <a:lnSpc>
                  <a:spcPct val="90000"/>
                </a:lnSpc>
              </a:pPr>
              <a:r>
                <a:rPr lang="en-GB" sz="1428" spc="-51" dirty="0">
                  <a:gradFill>
                    <a:gsLst>
                      <a:gs pos="2917">
                        <a:schemeClr val="tx1"/>
                      </a:gs>
                      <a:gs pos="30000">
                        <a:schemeClr val="tx1"/>
                      </a:gs>
                    </a:gsLst>
                    <a:lin ang="5400000" scaled="0"/>
                  </a:gradFill>
                </a:rPr>
                <a:t>DC</a:t>
              </a:r>
            </a:p>
          </p:txBody>
        </p:sp>
        <p:pic>
          <p:nvPicPr>
            <p:cNvPr id="92" name="Picture 14"/>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1364978" y="2094819"/>
              <a:ext cx="387210" cy="35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4"/>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3968496" y="2094819"/>
              <a:ext cx="387210" cy="35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1255722" y="5741162"/>
              <a:ext cx="178889" cy="35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3849525" y="5741162"/>
              <a:ext cx="178889" cy="35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 name="Rectangle 124"/>
            <p:cNvSpPr/>
            <p:nvPr/>
          </p:nvSpPr>
          <p:spPr bwMode="auto">
            <a:xfrm>
              <a:off x="1582915" y="4173021"/>
              <a:ext cx="2571455" cy="450490"/>
            </a:xfrm>
            <a:prstGeom prst="rect">
              <a:avLst/>
            </a:prstGeom>
            <a:solidFill>
              <a:schemeClr val="bg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defTabSz="932010" fontAlgn="base">
                <a:lnSpc>
                  <a:spcPct val="90000"/>
                </a:lnSpc>
                <a:spcBef>
                  <a:spcPct val="0"/>
                </a:spcBef>
                <a:spcAft>
                  <a:spcPct val="0"/>
                </a:spcAft>
              </a:pPr>
              <a:r>
                <a:rPr lang="en-GB" sz="1428" spc="-51" dirty="0">
                  <a:solidFill>
                    <a:srgbClr val="FFFFFF"/>
                  </a:solidFill>
                </a:rPr>
                <a:t>             Multi-tenant VPN 	Gateway</a:t>
              </a:r>
            </a:p>
          </p:txBody>
        </p:sp>
        <p:grpSp>
          <p:nvGrpSpPr>
            <p:cNvPr id="53" name="Group 52"/>
            <p:cNvGrpSpPr>
              <a:grpSpLocks noChangeAspect="1"/>
            </p:cNvGrpSpPr>
            <p:nvPr/>
          </p:nvGrpSpPr>
          <p:grpSpPr bwMode="gray">
            <a:xfrm>
              <a:off x="1748679" y="4217479"/>
              <a:ext cx="468390" cy="361572"/>
              <a:chOff x="7010400" y="2133600"/>
              <a:chExt cx="1379538" cy="1065213"/>
            </a:xfrm>
            <a:solidFill>
              <a:srgbClr val="FFFFFF"/>
            </a:solidFill>
          </p:grpSpPr>
          <p:sp>
            <p:nvSpPr>
              <p:cNvPr id="54"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55"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56"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58"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59"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61"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62"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65"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70"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75"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76"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85"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89"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90"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91"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93"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94"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95"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96"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97"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98"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99"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00"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01"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02"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03"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04"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05"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06"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07"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08"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09"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10"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11"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12"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13"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14"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15"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16"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17"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18"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19"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20"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21"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22"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23"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24" name="Freeform 207"/>
              <p:cNvSpPr>
                <a:spLocks noEditPoints="1"/>
              </p:cNvSpPr>
              <p:nvPr/>
            </p:nvSpPr>
            <p:spPr bwMode="gray">
              <a:xfrm>
                <a:off x="7108823"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grpSp>
        <p:grpSp>
          <p:nvGrpSpPr>
            <p:cNvPr id="127" name="Group 126"/>
            <p:cNvGrpSpPr>
              <a:grpSpLocks noChangeAspect="1"/>
            </p:cNvGrpSpPr>
            <p:nvPr/>
          </p:nvGrpSpPr>
          <p:grpSpPr bwMode="gray">
            <a:xfrm>
              <a:off x="1513439" y="4975014"/>
              <a:ext cx="468390" cy="361572"/>
              <a:chOff x="7010400" y="2133600"/>
              <a:chExt cx="1379538" cy="1065213"/>
            </a:xfrm>
            <a:solidFill>
              <a:srgbClr val="FFFFFF"/>
            </a:solidFill>
          </p:grpSpPr>
          <p:sp>
            <p:nvSpPr>
              <p:cNvPr id="128"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29"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30"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31"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32"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33"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34"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35"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36"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37"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38"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39"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0"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1"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2"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3"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4"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5"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6"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7"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8"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9"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0"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1"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2"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3"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4"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5"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6"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7"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8"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9"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0"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1"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2"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3"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4"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5"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6"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7"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8"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9"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0"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1"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2"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3"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4" name="Freeform 207"/>
              <p:cNvSpPr>
                <a:spLocks noEditPoints="1"/>
              </p:cNvSpPr>
              <p:nvPr/>
            </p:nvSpPr>
            <p:spPr bwMode="gray">
              <a:xfrm>
                <a:off x="7108823"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grpSp>
      </p:grpSp>
    </p:spTree>
    <p:extLst>
      <p:ext uri="{BB962C8B-B14F-4D97-AF65-F5344CB8AC3E}">
        <p14:creationId xmlns:p14="http://schemas.microsoft.com/office/powerpoint/2010/main" val="303687500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t>Software Defined Networking Solution from Microsoft </a:t>
            </a:r>
            <a:endParaRPr lang="en-US" dirty="0"/>
          </a:p>
        </p:txBody>
      </p:sp>
      <p:sp>
        <p:nvSpPr>
          <p:cNvPr id="5" name="Text Placeholder 4"/>
          <p:cNvSpPr>
            <a:spLocks noGrp="1"/>
          </p:cNvSpPr>
          <p:nvPr>
            <p:ph type="body" sz="quarter" idx="12"/>
          </p:nvPr>
        </p:nvSpPr>
        <p:spPr/>
        <p:txBody>
          <a:bodyPr/>
          <a:lstStyle/>
          <a:p>
            <a:r>
              <a:rPr lang="en-US" dirty="0" smtClean="0"/>
              <a:t>Ravi Rao</a:t>
            </a:r>
            <a:endParaRPr lang="en-US" dirty="0"/>
          </a:p>
          <a:p>
            <a:r>
              <a:rPr lang="en-US" dirty="0"/>
              <a:t>Dhananjay Mahajan</a:t>
            </a:r>
          </a:p>
        </p:txBody>
      </p:sp>
      <p:sp>
        <p:nvSpPr>
          <p:cNvPr id="9" name="Text Placeholder 8"/>
          <p:cNvSpPr>
            <a:spLocks noGrp="1"/>
          </p:cNvSpPr>
          <p:nvPr>
            <p:ph type="body" sz="quarter" idx="13"/>
          </p:nvPr>
        </p:nvSpPr>
        <p:spPr/>
        <p:txBody>
          <a:bodyPr/>
          <a:lstStyle/>
          <a:p>
            <a:r>
              <a:rPr lang="en-US" dirty="0" smtClean="0"/>
              <a:t>MDC-B210</a:t>
            </a:r>
            <a:endParaRPr lang="en-US" dirty="0"/>
          </a:p>
        </p:txBody>
      </p:sp>
    </p:spTree>
    <p:extLst>
      <p:ext uri="{BB962C8B-B14F-4D97-AF65-F5344CB8AC3E}">
        <p14:creationId xmlns:p14="http://schemas.microsoft.com/office/powerpoint/2010/main" val="391572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a:t>Demo:</a:t>
            </a:r>
            <a:r>
              <a:rPr lang="en-US" sz="4800" dirty="0"/>
              <a:t> </a:t>
            </a:r>
            <a:r>
              <a:rPr lang="en-US" sz="6000" dirty="0" smtClean="0"/>
              <a:t>F5 software-based Hyper-V Network Virtualization gateway</a:t>
            </a:r>
            <a:endParaRPr lang="en-US" sz="6000" dirty="0"/>
          </a:p>
        </p:txBody>
      </p:sp>
      <p:sp>
        <p:nvSpPr>
          <p:cNvPr id="5" name="Text Placeholder 4"/>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25630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49" y="180150"/>
            <a:ext cx="11370961" cy="1356064"/>
          </a:xfrm>
        </p:spPr>
        <p:txBody>
          <a:bodyPr/>
          <a:lstStyle/>
          <a:p>
            <a:r>
              <a:rPr lang="en-US" sz="4896" dirty="0" smtClean="0"/>
              <a:t>4. OMI and PowerShell to control physical infrastructure</a:t>
            </a:r>
            <a:endParaRPr lang="en-US" sz="2448" dirty="0">
              <a:solidFill>
                <a:schemeClr val="tx1"/>
              </a:solidFill>
            </a:endParaRPr>
          </a:p>
        </p:txBody>
      </p:sp>
      <p:sp>
        <p:nvSpPr>
          <p:cNvPr id="20" name="Rectangle 19"/>
          <p:cNvSpPr/>
          <p:nvPr/>
        </p:nvSpPr>
        <p:spPr bwMode="auto">
          <a:xfrm flipH="1">
            <a:off x="5852450" y="2146659"/>
            <a:ext cx="4263605" cy="310867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43" tIns="0" rIns="155390" bIns="77422" numCol="1" spcCol="0" rtlCol="0" fromWordArt="0" anchor="t" anchorCtr="0" forceAA="0" compatLnSpc="1">
            <a:prstTxWarp prst="textNoShape">
              <a:avLst/>
            </a:prstTxWarp>
            <a:noAutofit/>
          </a:bodyPr>
          <a:lstStyle/>
          <a:p>
            <a:pPr marL="170005" lvl="1" indent="-170005" defTabSz="471596">
              <a:lnSpc>
                <a:spcPct val="90000"/>
              </a:lnSpc>
              <a:spcBef>
                <a:spcPts val="612"/>
              </a:spcBef>
              <a:spcAft>
                <a:spcPts val="612"/>
              </a:spcAft>
              <a:buClr>
                <a:srgbClr val="EFEFEF"/>
              </a:buClr>
              <a:buFont typeface="Arial" pitchFamily="34" charset="0"/>
              <a:buChar char="•"/>
            </a:pPr>
            <a:endParaRPr lang="en-US" sz="1734" dirty="0"/>
          </a:p>
        </p:txBody>
      </p:sp>
      <p:sp>
        <p:nvSpPr>
          <p:cNvPr id="338" name="Rectangle 337"/>
          <p:cNvSpPr/>
          <p:nvPr/>
        </p:nvSpPr>
        <p:spPr bwMode="auto">
          <a:xfrm rot="5400000">
            <a:off x="8444464" y="2084348"/>
            <a:ext cx="1148429" cy="6332463"/>
          </a:xfrm>
          <a:prstGeom prst="rect">
            <a:avLst/>
          </a:prstGeom>
          <a:solidFill>
            <a:schemeClr val="tx1">
              <a:lumMod val="65000"/>
            </a:schemeClr>
          </a:solidFill>
          <a:ln w="10795" cap="flat" cmpd="sng" algn="ctr">
            <a:solidFill>
              <a:schemeClr val="bg1"/>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90000"/>
              </a:lnSpc>
              <a:spcBef>
                <a:spcPct val="0"/>
              </a:spcBef>
              <a:spcAft>
                <a:spcPct val="0"/>
              </a:spcAft>
              <a:buClrTx/>
              <a:buSzTx/>
              <a:buFontTx/>
              <a:buNone/>
              <a:tabLst/>
              <a:defRPr/>
            </a:pPr>
            <a:endParaRPr kumimoji="0" lang="en-GB" sz="2000" b="0" i="0" u="none" strike="noStrike" kern="0" cap="none" spc="-50" normalizeH="0" baseline="0" noProof="0" dirty="0" smtClean="0">
              <a:ln>
                <a:noFill/>
              </a:ln>
              <a:gradFill>
                <a:gsLst>
                  <a:gs pos="0">
                    <a:srgbClr val="F1F0F0"/>
                  </a:gs>
                  <a:gs pos="100000">
                    <a:srgbClr val="F1F0F0"/>
                  </a:gs>
                </a:gsLst>
                <a:lin ang="5400000" scaled="0"/>
              </a:gradFill>
              <a:effectLst/>
              <a:uLnTx/>
              <a:uFillTx/>
              <a:latin typeface="Segoe UI"/>
            </a:endParaRPr>
          </a:p>
        </p:txBody>
      </p:sp>
      <p:cxnSp>
        <p:nvCxnSpPr>
          <p:cNvPr id="352" name="Straight Connector 351"/>
          <p:cNvCxnSpPr>
            <a:stCxn id="105" idx="0"/>
            <a:endCxn id="34" idx="2"/>
          </p:cNvCxnSpPr>
          <p:nvPr/>
        </p:nvCxnSpPr>
        <p:spPr>
          <a:xfrm flipH="1" flipV="1">
            <a:off x="9018679" y="3033467"/>
            <a:ext cx="2037748" cy="1992442"/>
          </a:xfrm>
          <a:prstGeom prst="line">
            <a:avLst/>
          </a:prstGeom>
          <a:ln w="19050">
            <a:solidFill>
              <a:schemeClr val="tx2"/>
            </a:solidFill>
            <a:headEnd type="none"/>
            <a:tailEnd type="none"/>
          </a:ln>
        </p:spPr>
        <p:style>
          <a:lnRef idx="2">
            <a:schemeClr val="accent3"/>
          </a:lnRef>
          <a:fillRef idx="0">
            <a:schemeClr val="accent3"/>
          </a:fillRef>
          <a:effectRef idx="1">
            <a:schemeClr val="accent3"/>
          </a:effectRef>
          <a:fontRef idx="minor">
            <a:schemeClr val="tx1"/>
          </a:fontRef>
        </p:style>
      </p:cxnSp>
      <p:cxnSp>
        <p:nvCxnSpPr>
          <p:cNvPr id="354" name="Straight Connector 353"/>
          <p:cNvCxnSpPr>
            <a:stCxn id="34" idx="2"/>
            <a:endCxn id="99" idx="0"/>
          </p:cNvCxnSpPr>
          <p:nvPr/>
        </p:nvCxnSpPr>
        <p:spPr>
          <a:xfrm>
            <a:off x="9018679" y="3033467"/>
            <a:ext cx="941" cy="1992442"/>
          </a:xfrm>
          <a:prstGeom prst="line">
            <a:avLst/>
          </a:prstGeom>
          <a:ln w="19050">
            <a:solidFill>
              <a:schemeClr val="tx2"/>
            </a:solidFill>
            <a:headEnd type="none"/>
            <a:tailEnd type="none"/>
          </a:ln>
        </p:spPr>
        <p:style>
          <a:lnRef idx="2">
            <a:schemeClr val="accent3"/>
          </a:lnRef>
          <a:fillRef idx="0">
            <a:schemeClr val="accent3"/>
          </a:fillRef>
          <a:effectRef idx="1">
            <a:schemeClr val="accent3"/>
          </a:effectRef>
          <a:fontRef idx="minor">
            <a:schemeClr val="tx1"/>
          </a:fontRef>
        </p:style>
      </p:cxnSp>
      <p:cxnSp>
        <p:nvCxnSpPr>
          <p:cNvPr id="355" name="Straight Connector 354"/>
          <p:cNvCxnSpPr>
            <a:stCxn id="34" idx="2"/>
            <a:endCxn id="93" idx="0"/>
          </p:cNvCxnSpPr>
          <p:nvPr/>
        </p:nvCxnSpPr>
        <p:spPr>
          <a:xfrm flipH="1">
            <a:off x="6982813" y="3033467"/>
            <a:ext cx="2035866" cy="1992442"/>
          </a:xfrm>
          <a:prstGeom prst="line">
            <a:avLst/>
          </a:prstGeom>
          <a:ln w="19050">
            <a:solidFill>
              <a:schemeClr val="tx2"/>
            </a:solidFill>
            <a:headEnd type="none"/>
            <a:tailEnd type="none"/>
          </a:ln>
        </p:spPr>
        <p:style>
          <a:lnRef idx="2">
            <a:schemeClr val="accent3"/>
          </a:lnRef>
          <a:fillRef idx="0">
            <a:schemeClr val="accent3"/>
          </a:fillRef>
          <a:effectRef idx="1">
            <a:schemeClr val="accent3"/>
          </a:effectRef>
          <a:fontRef idx="minor">
            <a:schemeClr val="tx1"/>
          </a:fontRef>
        </p:style>
      </p:cxnSp>
      <p:sp>
        <p:nvSpPr>
          <p:cNvPr id="356" name="Rectangle 355"/>
          <p:cNvSpPr/>
          <p:nvPr/>
        </p:nvSpPr>
        <p:spPr bwMode="auto">
          <a:xfrm>
            <a:off x="8004884" y="3400030"/>
            <a:ext cx="2032669" cy="67712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a:lnSpc>
                <a:spcPct val="90000"/>
              </a:lnSpc>
            </a:pPr>
            <a:r>
              <a:rPr lang="en-GB" sz="1600" spc="-50" dirty="0" smtClean="0">
                <a:solidFill>
                  <a:schemeClr val="tx1"/>
                </a:solidFill>
              </a:rPr>
              <a:t>Communicating using </a:t>
            </a:r>
          </a:p>
          <a:p>
            <a:pPr algn="ctr">
              <a:lnSpc>
                <a:spcPct val="90000"/>
              </a:lnSpc>
            </a:pPr>
            <a:r>
              <a:rPr lang="en-GB" sz="1600" spc="-50" dirty="0" smtClean="0">
                <a:solidFill>
                  <a:schemeClr val="tx1"/>
                </a:solidFill>
              </a:rPr>
              <a:t>WS-MAN</a:t>
            </a:r>
            <a:endParaRPr lang="en-GB" sz="1600" spc="-50" dirty="0">
              <a:solidFill>
                <a:schemeClr val="tx1"/>
              </a:solidFill>
            </a:endParaRPr>
          </a:p>
        </p:txBody>
      </p:sp>
      <p:sp>
        <p:nvSpPr>
          <p:cNvPr id="33" name="Rectangle 32"/>
          <p:cNvSpPr/>
          <p:nvPr/>
        </p:nvSpPr>
        <p:spPr>
          <a:xfrm>
            <a:off x="7565741" y="2045705"/>
            <a:ext cx="2905874" cy="155652"/>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lIns="93038" tIns="46519" rIns="93038" bIns="46519" rtlCol="0" anchor="ctr"/>
          <a:lstStyle/>
          <a:p>
            <a:pPr algn="ctr"/>
            <a:r>
              <a:rPr lang="en-US" sz="204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PowerShell CIM Cmdlets</a:t>
            </a:r>
          </a:p>
        </p:txBody>
      </p:sp>
      <p:pic>
        <p:nvPicPr>
          <p:cNvPr id="34" name="Picture 34" descr="Terminal 512x512.png"/>
          <p:cNvPicPr>
            <a:picLocks noChangeAspect="1"/>
          </p:cNvPicPr>
          <p:nvPr/>
        </p:nvPicPr>
        <p:blipFill>
          <a:blip r:embed="rId3" cstate="print">
            <a:duotone>
              <a:prstClr val="black"/>
              <a:sysClr val="windowText" lastClr="000000">
                <a:tint val="45000"/>
                <a:satMod val="400000"/>
              </a:sysClr>
            </a:duotone>
            <a:extLst>
              <a:ext uri="{28A0092B-C50C-407E-A947-70E740481C1C}">
                <a14:useLocalDpi xmlns:a14="http://schemas.microsoft.com/office/drawing/2010/main" val="0"/>
              </a:ext>
            </a:extLst>
          </a:blip>
          <a:srcRect/>
          <a:stretch>
            <a:fillRect/>
          </a:stretch>
        </p:blipFill>
        <p:spPr bwMode="auto">
          <a:xfrm>
            <a:off x="8592864" y="2181838"/>
            <a:ext cx="851629" cy="851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 name="Picture 92"/>
          <p:cNvPicPr>
            <a:picLocks noChangeAspect="1"/>
          </p:cNvPicPr>
          <p:nvPr/>
        </p:nvPicPr>
        <p:blipFill>
          <a:blip r:embed="rId4"/>
          <a:stretch>
            <a:fillRect/>
          </a:stretch>
        </p:blipFill>
        <p:spPr>
          <a:xfrm>
            <a:off x="6042441" y="5025909"/>
            <a:ext cx="1880744" cy="449341"/>
          </a:xfrm>
          <a:prstGeom prst="rect">
            <a:avLst/>
          </a:prstGeom>
        </p:spPr>
      </p:pic>
      <p:sp>
        <p:nvSpPr>
          <p:cNvPr id="50" name="Flowchart: Predefined Process 49"/>
          <p:cNvSpPr/>
          <p:nvPr/>
        </p:nvSpPr>
        <p:spPr bwMode="auto">
          <a:xfrm>
            <a:off x="7146504" y="5061301"/>
            <a:ext cx="659717" cy="250292"/>
          </a:xfrm>
          <a:prstGeom prst="flowChartPredefinedProcess">
            <a:avLst/>
          </a:prstGeom>
          <a:solidFill>
            <a:srgbClr val="79C21A"/>
          </a:solidFill>
          <a:ln>
            <a:solidFill>
              <a:schemeClr val="accent5">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9" rIns="91436" bIns="45719" numCol="1" rtlCol="0" anchor="ctr" anchorCtr="0" compatLnSpc="1">
            <a:prstTxWarp prst="textNoShape">
              <a:avLst/>
            </a:prstTxWarp>
          </a:bodyPr>
          <a:lstStyle/>
          <a:p>
            <a:pPr algn="ctr" defTabSz="914076" fontAlgn="base">
              <a:lnSpc>
                <a:spcPct val="90000"/>
              </a:lnSpc>
              <a:spcBef>
                <a:spcPct val="0"/>
              </a:spcBef>
              <a:spcAft>
                <a:spcPct val="0"/>
              </a:spcAft>
            </a:pPr>
            <a:r>
              <a:rPr lang="en-US" sz="1200" spc="-51" dirty="0" smtClean="0">
                <a:solidFill>
                  <a:schemeClr val="bg1">
                    <a:lumMod val="10000"/>
                  </a:schemeClr>
                </a:solidFill>
              </a:rPr>
              <a:t>OMI</a:t>
            </a:r>
            <a:endParaRPr lang="en-US" sz="1200" spc="-51" dirty="0">
              <a:solidFill>
                <a:schemeClr val="bg1">
                  <a:lumMod val="10000"/>
                </a:schemeClr>
              </a:solidFill>
            </a:endParaRPr>
          </a:p>
        </p:txBody>
      </p:sp>
      <p:pic>
        <p:nvPicPr>
          <p:cNvPr id="99" name="Picture 98"/>
          <p:cNvPicPr>
            <a:picLocks noChangeAspect="1"/>
          </p:cNvPicPr>
          <p:nvPr/>
        </p:nvPicPr>
        <p:blipFill>
          <a:blip r:embed="rId4"/>
          <a:stretch>
            <a:fillRect/>
          </a:stretch>
        </p:blipFill>
        <p:spPr>
          <a:xfrm>
            <a:off x="8079248" y="5025909"/>
            <a:ext cx="1880744" cy="449341"/>
          </a:xfrm>
          <a:prstGeom prst="rect">
            <a:avLst/>
          </a:prstGeom>
        </p:spPr>
      </p:pic>
      <p:sp>
        <p:nvSpPr>
          <p:cNvPr id="100" name="Flowchart: Predefined Process 99"/>
          <p:cNvSpPr/>
          <p:nvPr/>
        </p:nvSpPr>
        <p:spPr bwMode="auto">
          <a:xfrm>
            <a:off x="9183311" y="5061301"/>
            <a:ext cx="659717" cy="250292"/>
          </a:xfrm>
          <a:prstGeom prst="flowChartPredefinedProcess">
            <a:avLst/>
          </a:prstGeom>
          <a:solidFill>
            <a:srgbClr val="79C21A"/>
          </a:solidFill>
          <a:ln>
            <a:solidFill>
              <a:schemeClr val="accent5">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9" rIns="91436" bIns="45719" numCol="1" rtlCol="0" anchor="ctr" anchorCtr="0" compatLnSpc="1">
            <a:prstTxWarp prst="textNoShape">
              <a:avLst/>
            </a:prstTxWarp>
          </a:bodyPr>
          <a:lstStyle/>
          <a:p>
            <a:pPr algn="ctr" defTabSz="914076" fontAlgn="base">
              <a:lnSpc>
                <a:spcPct val="90000"/>
              </a:lnSpc>
              <a:spcBef>
                <a:spcPct val="0"/>
              </a:spcBef>
              <a:spcAft>
                <a:spcPct val="0"/>
              </a:spcAft>
            </a:pPr>
            <a:r>
              <a:rPr lang="en-US" sz="1200" spc="-51" dirty="0" smtClean="0">
                <a:solidFill>
                  <a:schemeClr val="bg1">
                    <a:lumMod val="10000"/>
                  </a:schemeClr>
                </a:solidFill>
              </a:rPr>
              <a:t>OMI</a:t>
            </a:r>
            <a:endParaRPr lang="en-US" sz="1200" spc="-51" dirty="0">
              <a:solidFill>
                <a:schemeClr val="bg1">
                  <a:lumMod val="10000"/>
                </a:schemeClr>
              </a:solidFill>
            </a:endParaRPr>
          </a:p>
        </p:txBody>
      </p:sp>
      <p:pic>
        <p:nvPicPr>
          <p:cNvPr id="105" name="Picture 104"/>
          <p:cNvPicPr>
            <a:picLocks noChangeAspect="1"/>
          </p:cNvPicPr>
          <p:nvPr/>
        </p:nvPicPr>
        <p:blipFill>
          <a:blip r:embed="rId4"/>
          <a:stretch>
            <a:fillRect/>
          </a:stretch>
        </p:blipFill>
        <p:spPr>
          <a:xfrm>
            <a:off x="10116055" y="5025909"/>
            <a:ext cx="1880744" cy="449341"/>
          </a:xfrm>
          <a:prstGeom prst="rect">
            <a:avLst/>
          </a:prstGeom>
        </p:spPr>
      </p:pic>
      <p:sp>
        <p:nvSpPr>
          <p:cNvPr id="106" name="Flowchart: Predefined Process 105"/>
          <p:cNvSpPr/>
          <p:nvPr/>
        </p:nvSpPr>
        <p:spPr bwMode="auto">
          <a:xfrm>
            <a:off x="11220118" y="5061301"/>
            <a:ext cx="659717" cy="250292"/>
          </a:xfrm>
          <a:prstGeom prst="flowChartPredefinedProcess">
            <a:avLst/>
          </a:prstGeom>
          <a:solidFill>
            <a:srgbClr val="79C21A"/>
          </a:solidFill>
          <a:ln>
            <a:solidFill>
              <a:schemeClr val="accent5">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9" rIns="91436" bIns="45719" numCol="1" rtlCol="0" anchor="ctr" anchorCtr="0" compatLnSpc="1">
            <a:prstTxWarp prst="textNoShape">
              <a:avLst/>
            </a:prstTxWarp>
          </a:bodyPr>
          <a:lstStyle/>
          <a:p>
            <a:pPr algn="ctr" defTabSz="914076" fontAlgn="base">
              <a:lnSpc>
                <a:spcPct val="90000"/>
              </a:lnSpc>
              <a:spcBef>
                <a:spcPct val="0"/>
              </a:spcBef>
              <a:spcAft>
                <a:spcPct val="0"/>
              </a:spcAft>
            </a:pPr>
            <a:r>
              <a:rPr lang="en-US" sz="1200" spc="-51" dirty="0" smtClean="0">
                <a:solidFill>
                  <a:schemeClr val="bg1">
                    <a:lumMod val="10000"/>
                  </a:schemeClr>
                </a:solidFill>
              </a:rPr>
              <a:t>OMI</a:t>
            </a:r>
            <a:endParaRPr lang="en-US" sz="1200" spc="-51" dirty="0">
              <a:solidFill>
                <a:schemeClr val="bg1">
                  <a:lumMod val="10000"/>
                </a:schemeClr>
              </a:solidFill>
            </a:endParaRPr>
          </a:p>
        </p:txBody>
      </p:sp>
      <p:sp>
        <p:nvSpPr>
          <p:cNvPr id="113" name="Trapezoid 112"/>
          <p:cNvSpPr/>
          <p:nvPr/>
        </p:nvSpPr>
        <p:spPr bwMode="auto">
          <a:xfrm rot="16200000">
            <a:off x="1613256" y="724533"/>
            <a:ext cx="2672381" cy="4710506"/>
          </a:xfrm>
          <a:prstGeom prst="trapezoid">
            <a:avLst>
              <a:gd name="adj" fmla="val 17344"/>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 wrap="square" lIns="186521" tIns="0" rIns="186521" bIns="0" numCol="1" rtlCol="0" anchor="t" anchorCtr="0" compatLnSpc="1">
            <a:prstTxWarp prst="textNoShape">
              <a:avLst/>
            </a:prstTxWarp>
            <a:noAutofit/>
          </a:bodyPr>
          <a:lstStyle/>
          <a:p>
            <a:pPr marL="0" lvl="1" defTabSz="471596">
              <a:lnSpc>
                <a:spcPct val="90000"/>
              </a:lnSpc>
              <a:spcBef>
                <a:spcPct val="30000"/>
              </a:spcBef>
            </a:pPr>
            <a:r>
              <a:rPr lang="en-US" sz="2040" dirty="0">
                <a:solidFill>
                  <a:srgbClr val="EFEFEF"/>
                </a:solidFill>
                <a:latin typeface="Segoe UI Light"/>
                <a:cs typeface="Segoe UI" pitchFamily="34" charset="0"/>
              </a:rPr>
              <a:t>How switch management works</a:t>
            </a:r>
          </a:p>
          <a:p>
            <a:pPr marL="0" lvl="1" defTabSz="471596">
              <a:lnSpc>
                <a:spcPct val="90000"/>
              </a:lnSpc>
              <a:spcBef>
                <a:spcPts val="306"/>
              </a:spcBef>
              <a:spcAft>
                <a:spcPts val="612"/>
              </a:spcAft>
            </a:pPr>
            <a:r>
              <a:rPr lang="en-US" sz="1630" dirty="0" smtClean="0">
                <a:solidFill>
                  <a:srgbClr val="FFFFFE"/>
                </a:solidFill>
                <a:cs typeface="Segoe UI" pitchFamily="34" charset="0"/>
              </a:rPr>
              <a:t>	Standards-based </a:t>
            </a:r>
            <a:r>
              <a:rPr lang="en-US" sz="1630" dirty="0">
                <a:solidFill>
                  <a:srgbClr val="FFFFFE"/>
                </a:solidFill>
                <a:cs typeface="Segoe UI" pitchFamily="34" charset="0"/>
              </a:rPr>
              <a:t>CIM </a:t>
            </a:r>
            <a:r>
              <a:rPr lang="en-US" sz="1630" dirty="0" smtClean="0">
                <a:solidFill>
                  <a:srgbClr val="FFFFFE"/>
                </a:solidFill>
                <a:cs typeface="Segoe UI" pitchFamily="34" charset="0"/>
              </a:rPr>
              <a:t>model</a:t>
            </a:r>
            <a:endParaRPr lang="en-US" sz="1630" dirty="0">
              <a:solidFill>
                <a:srgbClr val="FFFFFE"/>
              </a:solidFill>
              <a:cs typeface="Segoe UI" pitchFamily="34" charset="0"/>
            </a:endParaRPr>
          </a:p>
          <a:p>
            <a:pPr marL="0" lvl="1" defTabSz="471596">
              <a:lnSpc>
                <a:spcPct val="90000"/>
              </a:lnSpc>
              <a:spcBef>
                <a:spcPts val="306"/>
              </a:spcBef>
              <a:spcAft>
                <a:spcPts val="612"/>
              </a:spcAft>
            </a:pPr>
            <a:r>
              <a:rPr lang="en-US" sz="1630" dirty="0" smtClean="0">
                <a:solidFill>
                  <a:srgbClr val="FFFFFE"/>
                </a:solidFill>
                <a:cs typeface="Segoe UI" pitchFamily="34" charset="0"/>
              </a:rPr>
              <a:t>	Switches running Open </a:t>
            </a:r>
            <a:r>
              <a:rPr lang="en-US" sz="1630" dirty="0">
                <a:solidFill>
                  <a:srgbClr val="FFFFFE"/>
                </a:solidFill>
                <a:cs typeface="Segoe UI" pitchFamily="34" charset="0"/>
              </a:rPr>
              <a:t>Management </a:t>
            </a:r>
            <a:r>
              <a:rPr lang="en-US" sz="1630" dirty="0" smtClean="0">
                <a:solidFill>
                  <a:srgbClr val="FFFFFE"/>
                </a:solidFill>
                <a:cs typeface="Segoe UI" pitchFamily="34" charset="0"/>
              </a:rPr>
              <a:t>	Infrastructure </a:t>
            </a:r>
            <a:r>
              <a:rPr lang="en-US" sz="1630" dirty="0">
                <a:solidFill>
                  <a:srgbClr val="FFFFFE"/>
                </a:solidFill>
                <a:cs typeface="Segoe UI" pitchFamily="34" charset="0"/>
              </a:rPr>
              <a:t>(OMI) </a:t>
            </a:r>
            <a:endParaRPr lang="en-US" sz="1630" dirty="0" smtClean="0">
              <a:solidFill>
                <a:srgbClr val="FFFFFE"/>
              </a:solidFill>
              <a:cs typeface="Segoe UI" pitchFamily="34" charset="0"/>
            </a:endParaRPr>
          </a:p>
          <a:p>
            <a:pPr marL="0" lvl="1" defTabSz="471596">
              <a:lnSpc>
                <a:spcPct val="90000"/>
              </a:lnSpc>
              <a:spcBef>
                <a:spcPts val="306"/>
              </a:spcBef>
              <a:spcAft>
                <a:spcPts val="612"/>
              </a:spcAft>
            </a:pPr>
            <a:r>
              <a:rPr lang="en-US" sz="1630" dirty="0" smtClean="0">
                <a:solidFill>
                  <a:srgbClr val="FFFFFE"/>
                </a:solidFill>
                <a:cs typeface="Segoe UI" pitchFamily="34" charset="0"/>
              </a:rPr>
              <a:t>	Switch Management PowerShell	 	Cmdlets</a:t>
            </a:r>
            <a:endParaRPr lang="en-US" sz="1630" dirty="0">
              <a:solidFill>
                <a:srgbClr val="FFFFFE"/>
              </a:solidFill>
              <a:cs typeface="Segoe UI" pitchFamily="34" charset="0"/>
            </a:endParaRPr>
          </a:p>
          <a:p>
            <a:pPr marL="170005" lvl="1" indent="-170005" defTabSz="471596">
              <a:lnSpc>
                <a:spcPct val="90000"/>
              </a:lnSpc>
              <a:spcBef>
                <a:spcPts val="306"/>
              </a:spcBef>
              <a:spcAft>
                <a:spcPts val="612"/>
              </a:spcAft>
              <a:buFont typeface="Arial" pitchFamily="34" charset="0"/>
              <a:buChar char="•"/>
            </a:pPr>
            <a:endParaRPr lang="en-US" sz="1632" dirty="0">
              <a:solidFill>
                <a:srgbClr val="FFFFFE"/>
              </a:solidFill>
              <a:cs typeface="Segoe UI" pitchFamily="34" charset="0"/>
            </a:endParaRPr>
          </a:p>
        </p:txBody>
      </p:sp>
      <p:sp>
        <p:nvSpPr>
          <p:cNvPr id="114" name="Trapezoid 113"/>
          <p:cNvSpPr/>
          <p:nvPr/>
        </p:nvSpPr>
        <p:spPr bwMode="auto">
          <a:xfrm rot="5400000" flipH="1">
            <a:off x="1577122" y="3172346"/>
            <a:ext cx="2714479" cy="4710536"/>
          </a:xfrm>
          <a:prstGeom prst="trapezoid">
            <a:avLst>
              <a:gd name="adj" fmla="val 12347"/>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0" rIns="93260" bIns="548640" numCol="1" rtlCol="0" anchor="ctr" anchorCtr="0" compatLnSpc="1">
            <a:prstTxWarp prst="textNoShape">
              <a:avLst/>
            </a:prstTxWarp>
          </a:bodyPr>
          <a:lstStyle/>
          <a:p>
            <a:pPr marL="0" lvl="1" defTabSz="471596">
              <a:lnSpc>
                <a:spcPct val="90000"/>
              </a:lnSpc>
              <a:spcBef>
                <a:spcPct val="75000"/>
              </a:spcBef>
              <a:buClr>
                <a:srgbClr val="11A7D5"/>
              </a:buClr>
            </a:pPr>
            <a:r>
              <a:rPr lang="en-US" sz="2040" dirty="0" smtClean="0">
                <a:solidFill>
                  <a:srgbClr val="FFFFFE"/>
                </a:solidFill>
                <a:latin typeface="Segoe UI Light"/>
                <a:cs typeface="Segoe UI" pitchFamily="34" charset="0"/>
              </a:rPr>
              <a:t>Problems solved</a:t>
            </a:r>
          </a:p>
          <a:p>
            <a:pPr marL="0" lvl="1" defTabSz="471596">
              <a:lnSpc>
                <a:spcPct val="90000"/>
              </a:lnSpc>
              <a:spcBef>
                <a:spcPts val="306"/>
              </a:spcBef>
              <a:spcAft>
                <a:spcPts val="612"/>
              </a:spcAft>
            </a:pPr>
            <a:r>
              <a:rPr lang="en-US" sz="1600" dirty="0" smtClean="0">
                <a:solidFill>
                  <a:srgbClr val="FFFFFE"/>
                </a:solidFill>
                <a:cs typeface="Segoe UI" pitchFamily="34" charset="0"/>
              </a:rPr>
              <a:t>	Common management interface	across multiple network vendors</a:t>
            </a:r>
          </a:p>
          <a:p>
            <a:pPr marL="0" lvl="1" defTabSz="471596">
              <a:lnSpc>
                <a:spcPct val="90000"/>
              </a:lnSpc>
              <a:spcBef>
                <a:spcPts val="306"/>
              </a:spcBef>
              <a:spcAft>
                <a:spcPts val="612"/>
              </a:spcAft>
            </a:pPr>
            <a:r>
              <a:rPr lang="en-US" sz="1600" dirty="0" smtClean="0">
                <a:solidFill>
                  <a:srgbClr val="FFFFFE"/>
                </a:solidFill>
                <a:cs typeface="Segoe UI" pitchFamily="34" charset="0"/>
              </a:rPr>
              <a:t>	A</a:t>
            </a:r>
            <a:r>
              <a:rPr lang="en-US" sz="1630" dirty="0" smtClean="0">
                <a:solidFill>
                  <a:srgbClr val="FFFFFE"/>
                </a:solidFill>
                <a:cs typeface="Segoe UI" pitchFamily="34" charset="0"/>
              </a:rPr>
              <a:t>utomate common network 	management tasks</a:t>
            </a:r>
            <a:endParaRPr lang="en-US" sz="1630" dirty="0">
              <a:solidFill>
                <a:srgbClr val="FFFFFE"/>
              </a:solidFill>
              <a:cs typeface="Segoe UI" pitchFamily="34" charset="0"/>
            </a:endParaRPr>
          </a:p>
          <a:p>
            <a:pPr marL="0" lvl="1" defTabSz="471596">
              <a:lnSpc>
                <a:spcPct val="90000"/>
              </a:lnSpc>
              <a:spcBef>
                <a:spcPts val="306"/>
              </a:spcBef>
              <a:spcAft>
                <a:spcPts val="612"/>
              </a:spcAft>
            </a:pPr>
            <a:r>
              <a:rPr lang="en-US" sz="1630" dirty="0" smtClean="0">
                <a:solidFill>
                  <a:srgbClr val="FFFFFE"/>
                </a:solidFill>
                <a:cs typeface="Segoe UI" pitchFamily="34" charset="0"/>
              </a:rPr>
              <a:t>	Logo Program enables </a:t>
            </a:r>
            <a:r>
              <a:rPr lang="en-US" sz="1630" dirty="0">
                <a:solidFill>
                  <a:srgbClr val="FFFFFE"/>
                </a:solidFill>
                <a:cs typeface="Segoe UI" pitchFamily="34" charset="0"/>
              </a:rPr>
              <a:t>customers to </a:t>
            </a:r>
            <a:r>
              <a:rPr lang="en-US" sz="1630" dirty="0" smtClean="0">
                <a:solidFill>
                  <a:srgbClr val="FFFFFE"/>
                </a:solidFill>
                <a:cs typeface="Segoe UI" pitchFamily="34" charset="0"/>
              </a:rPr>
              <a:t>	find/buy </a:t>
            </a:r>
            <a:r>
              <a:rPr lang="en-US" sz="1630" dirty="0">
                <a:solidFill>
                  <a:srgbClr val="FFFFFE"/>
                </a:solidFill>
                <a:cs typeface="Segoe UI" pitchFamily="34" charset="0"/>
              </a:rPr>
              <a:t>switches that “just work</a:t>
            </a:r>
            <a:r>
              <a:rPr lang="en-US" sz="1630" dirty="0" smtClean="0">
                <a:solidFill>
                  <a:srgbClr val="FFFFFE"/>
                </a:solidFill>
                <a:cs typeface="Segoe UI" pitchFamily="34" charset="0"/>
              </a:rPr>
              <a:t>”</a:t>
            </a:r>
            <a:endParaRPr lang="en-US" sz="1630" dirty="0">
              <a:solidFill>
                <a:srgbClr val="FFFFFE"/>
              </a:solidFill>
              <a:cs typeface="Segoe UI" pitchFamily="34" charset="0"/>
            </a:endParaRPr>
          </a:p>
        </p:txBody>
      </p:sp>
    </p:spTree>
    <p:extLst>
      <p:ext uri="{BB962C8B-B14F-4D97-AF65-F5344CB8AC3E}">
        <p14:creationId xmlns:p14="http://schemas.microsoft.com/office/powerpoint/2010/main" val="2085390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animEffect transition="in" filter="fade">
                                      <p:cBhvr>
                                        <p:cTn id="7" dur="1000"/>
                                        <p:tgtEl>
                                          <p:spTgt spid="352"/>
                                        </p:tgtEl>
                                      </p:cBhvr>
                                    </p:animEffect>
                                  </p:childTnLst>
                                </p:cTn>
                              </p:par>
                              <p:par>
                                <p:cTn id="8" presetID="10" presetClass="entr" presetSubtype="0" fill="hold" nodeType="withEffect">
                                  <p:stCondLst>
                                    <p:cond delay="0"/>
                                  </p:stCondLst>
                                  <p:childTnLst>
                                    <p:set>
                                      <p:cBhvr>
                                        <p:cTn id="9" dur="1" fill="hold">
                                          <p:stCondLst>
                                            <p:cond delay="0"/>
                                          </p:stCondLst>
                                        </p:cTn>
                                        <p:tgtEl>
                                          <p:spTgt spid="354"/>
                                        </p:tgtEl>
                                        <p:attrNameLst>
                                          <p:attrName>style.visibility</p:attrName>
                                        </p:attrNameLst>
                                      </p:cBhvr>
                                      <p:to>
                                        <p:strVal val="visible"/>
                                      </p:to>
                                    </p:set>
                                    <p:animEffect transition="in" filter="fade">
                                      <p:cBhvr>
                                        <p:cTn id="10" dur="1000"/>
                                        <p:tgtEl>
                                          <p:spTgt spid="354"/>
                                        </p:tgtEl>
                                      </p:cBhvr>
                                    </p:animEffect>
                                  </p:childTnLst>
                                </p:cTn>
                              </p:par>
                              <p:par>
                                <p:cTn id="11" presetID="10" presetClass="entr" presetSubtype="0" fill="hold" nodeType="withEffect">
                                  <p:stCondLst>
                                    <p:cond delay="0"/>
                                  </p:stCondLst>
                                  <p:childTnLst>
                                    <p:set>
                                      <p:cBhvr>
                                        <p:cTn id="12" dur="1" fill="hold">
                                          <p:stCondLst>
                                            <p:cond delay="0"/>
                                          </p:stCondLst>
                                        </p:cTn>
                                        <p:tgtEl>
                                          <p:spTgt spid="355"/>
                                        </p:tgtEl>
                                        <p:attrNameLst>
                                          <p:attrName>style.visibility</p:attrName>
                                        </p:attrNameLst>
                                      </p:cBhvr>
                                      <p:to>
                                        <p:strVal val="visible"/>
                                      </p:to>
                                    </p:set>
                                    <p:animEffect transition="in" filter="fade">
                                      <p:cBhvr>
                                        <p:cTn id="13" dur="1000"/>
                                        <p:tgtEl>
                                          <p:spTgt spid="35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fade">
                                      <p:cBhvr>
                                        <p:cTn id="23" dur="1000"/>
                                        <p:tgtEl>
                                          <p:spTgt spid="106"/>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356"/>
                                        </p:tgtEl>
                                        <p:attrNameLst>
                                          <p:attrName>style.visibility</p:attrName>
                                        </p:attrNameLst>
                                      </p:cBhvr>
                                      <p:to>
                                        <p:strVal val="visible"/>
                                      </p:to>
                                    </p:set>
                                    <p:animEffect transition="in" filter="wipe(left)">
                                      <p:cBhvr>
                                        <p:cTn id="27" dur="1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p:bldP spid="50" grpId="0" animBg="1"/>
      <p:bldP spid="100" grpId="0" animBg="1"/>
      <p:bldP spid="10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211287"/>
            <a:ext cx="10623147" cy="2751698"/>
          </a:xfrm>
        </p:spPr>
        <p:txBody>
          <a:bodyPr/>
          <a:lstStyle/>
          <a:p>
            <a:r>
              <a:rPr lang="en-US" dirty="0"/>
              <a:t>Demo:</a:t>
            </a:r>
            <a:r>
              <a:rPr lang="en-US" sz="6000" dirty="0"/>
              <a:t> </a:t>
            </a:r>
            <a:r>
              <a:rPr lang="en-US" dirty="0" smtClean="0"/>
              <a:t>Arista OMI managed switch</a:t>
            </a:r>
            <a:endParaRPr lang="en-US" dirty="0"/>
          </a:p>
        </p:txBody>
      </p:sp>
      <p:sp>
        <p:nvSpPr>
          <p:cNvPr id="5" name="Text Placeholder 4"/>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77988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98117"/>
            <a:ext cx="11889564" cy="917575"/>
          </a:xfrm>
        </p:spPr>
        <p:txBody>
          <a:bodyPr/>
          <a:lstStyle/>
          <a:p>
            <a:r>
              <a:rPr lang="en-US" sz="4800" dirty="0" smtClean="0"/>
              <a:t>5. SCVMM and Windows Azure Pack for automation</a:t>
            </a:r>
            <a:endParaRPr lang="en-US" sz="4800" dirty="0"/>
          </a:p>
        </p:txBody>
      </p:sp>
      <p:sp>
        <p:nvSpPr>
          <p:cNvPr id="36" name="Trapezoid 35"/>
          <p:cNvSpPr/>
          <p:nvPr/>
        </p:nvSpPr>
        <p:spPr bwMode="auto">
          <a:xfrm rot="5400000">
            <a:off x="1003109" y="928292"/>
            <a:ext cx="4943592" cy="6090492"/>
          </a:xfrm>
          <a:prstGeom prst="trapezoid">
            <a:avLst>
              <a:gd name="adj" fmla="val 7265"/>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0" rIns="279769" bIns="139885" numCol="1" rtlCol="0" anchor="ctr" anchorCtr="0" compatLnSpc="1">
            <a:prstTxWarp prst="textNoShape">
              <a:avLst/>
            </a:prstTxWarp>
          </a:bodyPr>
          <a:lstStyle/>
          <a:p>
            <a:pPr defTabSz="932559">
              <a:lnSpc>
                <a:spcPct val="90000"/>
              </a:lnSpc>
              <a:spcBef>
                <a:spcPct val="20000"/>
              </a:spcBef>
              <a:buSzPct val="90000"/>
            </a:pPr>
            <a:r>
              <a:rPr lang="en-US" sz="2040" spc="-51" dirty="0" smtClean="0">
                <a:solidFill>
                  <a:schemeClr val="tx1"/>
                </a:solidFill>
                <a:latin typeface="+mj-lt"/>
              </a:rPr>
              <a:t>Challenges</a:t>
            </a:r>
          </a:p>
          <a:p>
            <a:pPr lvl="1" defTabSz="932559">
              <a:lnSpc>
                <a:spcPct val="90000"/>
              </a:lnSpc>
              <a:spcBef>
                <a:spcPct val="20000"/>
              </a:spcBef>
              <a:buSzPct val="90000"/>
            </a:pPr>
            <a:r>
              <a:rPr lang="en-US" sz="1630" spc="-51" dirty="0" smtClean="0">
                <a:solidFill>
                  <a:schemeClr val="tx1"/>
                </a:solidFill>
              </a:rPr>
              <a:t>Manage a large number of physical and virtual switches  and networks.</a:t>
            </a:r>
            <a:br>
              <a:rPr lang="en-US" sz="1630" spc="-51" dirty="0" smtClean="0">
                <a:solidFill>
                  <a:schemeClr val="tx1"/>
                </a:solidFill>
              </a:rPr>
            </a:br>
            <a:endParaRPr lang="en-US" sz="1630" spc="-51" dirty="0" smtClean="0">
              <a:solidFill>
                <a:schemeClr val="tx1"/>
              </a:solidFill>
            </a:endParaRPr>
          </a:p>
          <a:p>
            <a:pPr lvl="1" defTabSz="932559">
              <a:lnSpc>
                <a:spcPct val="90000"/>
              </a:lnSpc>
              <a:spcBef>
                <a:spcPct val="20000"/>
              </a:spcBef>
              <a:buSzPct val="90000"/>
            </a:pPr>
            <a:r>
              <a:rPr lang="en-US" sz="1630" spc="-51" dirty="0" smtClean="0">
                <a:solidFill>
                  <a:schemeClr val="tx1"/>
                </a:solidFill>
              </a:rPr>
              <a:t>Integrate management of physical and virtual networks</a:t>
            </a:r>
          </a:p>
          <a:p>
            <a:pPr marL="349724" indent="-349724" defTabSz="932559">
              <a:lnSpc>
                <a:spcPct val="90000"/>
              </a:lnSpc>
              <a:spcBef>
                <a:spcPct val="20000"/>
              </a:spcBef>
              <a:buSzPct val="90000"/>
              <a:buFont typeface="Arial" panose="020B0604020202020204" pitchFamily="34" charset="0"/>
              <a:buChar char="•"/>
            </a:pPr>
            <a:endParaRPr lang="en-US" sz="1200" spc="-51" dirty="0">
              <a:solidFill>
                <a:schemeClr val="tx1"/>
              </a:solidFill>
              <a:latin typeface="+mj-lt"/>
            </a:endParaRPr>
          </a:p>
          <a:p>
            <a:pPr defTabSz="932559">
              <a:lnSpc>
                <a:spcPct val="90000"/>
              </a:lnSpc>
              <a:spcBef>
                <a:spcPct val="20000"/>
              </a:spcBef>
              <a:buSzPct val="90000"/>
            </a:pPr>
            <a:r>
              <a:rPr lang="en-US" sz="2040" spc="-51" dirty="0" smtClean="0">
                <a:solidFill>
                  <a:schemeClr val="tx1"/>
                </a:solidFill>
                <a:latin typeface="+mj-lt"/>
              </a:rPr>
              <a:t>Solution</a:t>
            </a:r>
            <a:endParaRPr lang="en-US" sz="2040" spc="-51" dirty="0">
              <a:solidFill>
                <a:schemeClr val="tx1"/>
              </a:solidFill>
              <a:latin typeface="+mj-lt"/>
            </a:endParaRPr>
          </a:p>
          <a:p>
            <a:pPr lvl="1" defTabSz="932559">
              <a:lnSpc>
                <a:spcPct val="90000"/>
              </a:lnSpc>
              <a:spcBef>
                <a:spcPct val="20000"/>
              </a:spcBef>
              <a:buSzPct val="90000"/>
            </a:pPr>
            <a:r>
              <a:rPr lang="en-US" sz="1630" spc="-51" dirty="0" smtClean="0">
                <a:solidFill>
                  <a:schemeClr val="tx1"/>
                </a:solidFill>
              </a:rPr>
              <a:t>Logical Network </a:t>
            </a:r>
          </a:p>
          <a:p>
            <a:pPr lvl="2" defTabSz="932559">
              <a:lnSpc>
                <a:spcPct val="90000"/>
              </a:lnSpc>
              <a:spcBef>
                <a:spcPct val="20000"/>
              </a:spcBef>
              <a:buSzPct val="90000"/>
            </a:pPr>
            <a:r>
              <a:rPr lang="en-US" sz="1630" spc="-51" dirty="0" smtClean="0">
                <a:solidFill>
                  <a:schemeClr val="tx1"/>
                </a:solidFill>
              </a:rPr>
              <a:t>Organizes </a:t>
            </a:r>
            <a:r>
              <a:rPr lang="en-US" sz="1630" spc="-51" dirty="0">
                <a:solidFill>
                  <a:schemeClr val="tx1"/>
                </a:solidFill>
              </a:rPr>
              <a:t>and </a:t>
            </a:r>
            <a:r>
              <a:rPr lang="en-US" sz="1630" spc="-51" dirty="0" smtClean="0">
                <a:solidFill>
                  <a:schemeClr val="tx1"/>
                </a:solidFill>
              </a:rPr>
              <a:t>simplifies </a:t>
            </a:r>
            <a:r>
              <a:rPr lang="en-US" sz="1630" spc="-51" dirty="0">
                <a:solidFill>
                  <a:schemeClr val="tx1"/>
                </a:solidFill>
              </a:rPr>
              <a:t>network assignments for hosts, virtual machines and </a:t>
            </a:r>
            <a:r>
              <a:rPr lang="en-US" sz="1630" spc="-51" dirty="0" smtClean="0">
                <a:solidFill>
                  <a:schemeClr val="tx1"/>
                </a:solidFill>
              </a:rPr>
              <a:t>services</a:t>
            </a:r>
            <a:br>
              <a:rPr lang="en-US" sz="1630" spc="-51" dirty="0" smtClean="0">
                <a:solidFill>
                  <a:schemeClr val="tx1"/>
                </a:solidFill>
              </a:rPr>
            </a:br>
            <a:endParaRPr lang="en-US" sz="1630" spc="-51" dirty="0" smtClean="0">
              <a:solidFill>
                <a:schemeClr val="tx1"/>
              </a:solidFill>
            </a:endParaRPr>
          </a:p>
          <a:p>
            <a:pPr lvl="2" defTabSz="932559">
              <a:lnSpc>
                <a:spcPct val="90000"/>
              </a:lnSpc>
              <a:spcBef>
                <a:spcPct val="20000"/>
              </a:spcBef>
              <a:buSzPct val="90000"/>
            </a:pPr>
            <a:r>
              <a:rPr lang="en-US" sz="1630" spc="-51" dirty="0" smtClean="0">
                <a:solidFill>
                  <a:schemeClr val="tx1"/>
                </a:solidFill>
              </a:rPr>
              <a:t>Integrated </a:t>
            </a:r>
            <a:r>
              <a:rPr lang="en-US" sz="1630" spc="-51" dirty="0">
                <a:solidFill>
                  <a:schemeClr val="tx1"/>
                </a:solidFill>
              </a:rPr>
              <a:t>physical and virtual switch VLAN policy </a:t>
            </a:r>
            <a:r>
              <a:rPr lang="en-US" sz="1630" spc="-51" dirty="0" smtClean="0">
                <a:solidFill>
                  <a:schemeClr val="tx1"/>
                </a:solidFill>
              </a:rPr>
              <a:t/>
            </a:r>
            <a:br>
              <a:rPr lang="en-US" sz="1630" spc="-51" dirty="0" smtClean="0">
                <a:solidFill>
                  <a:schemeClr val="tx1"/>
                </a:solidFill>
              </a:rPr>
            </a:br>
            <a:endParaRPr lang="en-US" sz="1630" spc="-51" dirty="0">
              <a:solidFill>
                <a:schemeClr val="tx1"/>
              </a:solidFill>
            </a:endParaRPr>
          </a:p>
          <a:p>
            <a:pPr lvl="1" defTabSz="932559">
              <a:lnSpc>
                <a:spcPct val="90000"/>
              </a:lnSpc>
              <a:spcBef>
                <a:spcPct val="20000"/>
              </a:spcBef>
              <a:buSzPct val="90000"/>
            </a:pPr>
            <a:r>
              <a:rPr lang="en-US" sz="1630" spc="-51" dirty="0" smtClean="0">
                <a:solidFill>
                  <a:schemeClr val="tx1"/>
                </a:solidFill>
              </a:rPr>
              <a:t>VM Network </a:t>
            </a:r>
          </a:p>
          <a:p>
            <a:pPr lvl="2" defTabSz="932559">
              <a:lnSpc>
                <a:spcPct val="90000"/>
              </a:lnSpc>
              <a:spcBef>
                <a:spcPct val="20000"/>
              </a:spcBef>
              <a:buSzPct val="90000"/>
            </a:pPr>
            <a:r>
              <a:rPr lang="en-US" sz="1630" spc="-51" dirty="0" smtClean="0">
                <a:solidFill>
                  <a:schemeClr val="tx1"/>
                </a:solidFill>
              </a:rPr>
              <a:t>Creation/deletion of isolated </a:t>
            </a:r>
            <a:r>
              <a:rPr lang="en-US" sz="1630" spc="-51" dirty="0">
                <a:solidFill>
                  <a:schemeClr val="tx1"/>
                </a:solidFill>
              </a:rPr>
              <a:t>v</a:t>
            </a:r>
            <a:r>
              <a:rPr lang="en-US" sz="1630" spc="-51" dirty="0" smtClean="0">
                <a:solidFill>
                  <a:schemeClr val="tx1"/>
                </a:solidFill>
              </a:rPr>
              <a:t>irtual </a:t>
            </a:r>
            <a:r>
              <a:rPr lang="en-US" sz="1630" spc="-51" dirty="0">
                <a:solidFill>
                  <a:schemeClr val="tx1"/>
                </a:solidFill>
              </a:rPr>
              <a:t>n</a:t>
            </a:r>
            <a:r>
              <a:rPr lang="en-US" sz="1630" spc="-51" dirty="0" smtClean="0">
                <a:solidFill>
                  <a:schemeClr val="tx1"/>
                </a:solidFill>
              </a:rPr>
              <a:t>etwork overlay (HNV) on physical network</a:t>
            </a:r>
          </a:p>
        </p:txBody>
      </p:sp>
      <p:grpSp>
        <p:nvGrpSpPr>
          <p:cNvPr id="7" name="Group 6"/>
          <p:cNvGrpSpPr/>
          <p:nvPr/>
        </p:nvGrpSpPr>
        <p:grpSpPr>
          <a:xfrm>
            <a:off x="6722827" y="1331013"/>
            <a:ext cx="5541446" cy="5109605"/>
            <a:chOff x="6722827" y="1331013"/>
            <a:chExt cx="5541446" cy="5109605"/>
          </a:xfrm>
        </p:grpSpPr>
        <p:cxnSp>
          <p:nvCxnSpPr>
            <p:cNvPr id="186" name="Straight Connector 185"/>
            <p:cNvCxnSpPr/>
            <p:nvPr/>
          </p:nvCxnSpPr>
          <p:spPr>
            <a:xfrm>
              <a:off x="10629778" y="2711764"/>
              <a:ext cx="0" cy="317862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3862" y="3519023"/>
              <a:ext cx="1849803" cy="151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7" name="Straight Connector 186"/>
            <p:cNvCxnSpPr>
              <a:endCxn id="190" idx="0"/>
            </p:cNvCxnSpPr>
            <p:nvPr/>
          </p:nvCxnSpPr>
          <p:spPr>
            <a:xfrm flipH="1">
              <a:off x="8161238" y="2711763"/>
              <a:ext cx="25200" cy="80726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7049071" y="5906209"/>
              <a:ext cx="5215202" cy="21987"/>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89" name="Rounded Rectangle 188"/>
            <p:cNvSpPr/>
            <p:nvPr/>
          </p:nvSpPr>
          <p:spPr bwMode="auto">
            <a:xfrm>
              <a:off x="7187158" y="2860124"/>
              <a:ext cx="1942213" cy="519555"/>
            </a:xfrm>
            <a:prstGeom prst="round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2244" dirty="0">
                  <a:solidFill>
                    <a:srgbClr val="FFFFFF">
                      <a:alpha val="98824"/>
                    </a:srgbClr>
                  </a:solidFill>
                  <a:latin typeface="Segoe UI Light"/>
                  <a:ea typeface="Segoe UI" pitchFamily="34" charset="0"/>
                  <a:cs typeface="Segoe UI" pitchFamily="34" charset="0"/>
                </a:rPr>
                <a:t>VM Network</a:t>
              </a:r>
            </a:p>
          </p:txBody>
        </p:sp>
        <p:sp>
          <p:nvSpPr>
            <p:cNvPr id="190" name="Rounded Rectangle 189"/>
            <p:cNvSpPr/>
            <p:nvPr/>
          </p:nvSpPr>
          <p:spPr bwMode="auto">
            <a:xfrm>
              <a:off x="7190131" y="3519023"/>
              <a:ext cx="1942213" cy="519555"/>
            </a:xfrm>
            <a:prstGeom prst="round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2244" dirty="0">
                  <a:solidFill>
                    <a:srgbClr val="FFFFFF">
                      <a:alpha val="98824"/>
                    </a:srgbClr>
                  </a:solidFill>
                  <a:latin typeface="Segoe UI Light"/>
                  <a:ea typeface="Segoe UI" pitchFamily="34" charset="0"/>
                  <a:cs typeface="Segoe UI" pitchFamily="34" charset="0"/>
                </a:rPr>
                <a:t>Logical NW</a:t>
              </a:r>
            </a:p>
          </p:txBody>
        </p:sp>
        <p:sp>
          <p:nvSpPr>
            <p:cNvPr id="192" name="TextBox 191"/>
            <p:cNvSpPr txBox="1"/>
            <p:nvPr/>
          </p:nvSpPr>
          <p:spPr>
            <a:xfrm>
              <a:off x="8108748" y="5890387"/>
              <a:ext cx="3524756" cy="550231"/>
            </a:xfrm>
            <a:prstGeom prst="rect">
              <a:avLst/>
            </a:prstGeom>
            <a:noFill/>
          </p:spPr>
          <p:txBody>
            <a:bodyPr wrap="square" lIns="93248" tIns="93248" rIns="93248" bIns="93248" rtlCol="0">
              <a:spAutoFit/>
            </a:bodyPr>
            <a:lstStyle/>
            <a:p>
              <a:pPr>
                <a:lnSpc>
                  <a:spcPct val="90000"/>
                </a:lnSpc>
                <a:spcBef>
                  <a:spcPct val="20000"/>
                </a:spcBef>
                <a:buSzPct val="90000"/>
              </a:pPr>
              <a:r>
                <a:rPr lang="en-US" sz="2800" dirty="0">
                  <a:solidFill>
                    <a:srgbClr val="FFFFFF">
                      <a:alpha val="99000"/>
                    </a:srgbClr>
                  </a:solidFill>
                  <a:latin typeface="Segoe UI Light"/>
                </a:rPr>
                <a:t>Physical Network</a:t>
              </a:r>
            </a:p>
          </p:txBody>
        </p:sp>
        <p:cxnSp>
          <p:nvCxnSpPr>
            <p:cNvPr id="193" name="Straight Connector 192"/>
            <p:cNvCxnSpPr/>
            <p:nvPr/>
          </p:nvCxnSpPr>
          <p:spPr>
            <a:xfrm>
              <a:off x="8161238" y="3973538"/>
              <a:ext cx="0" cy="1929774"/>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rot="16200000">
              <a:off x="6774610" y="4500808"/>
              <a:ext cx="2152439" cy="707659"/>
            </a:xfrm>
            <a:prstGeom prst="rect">
              <a:avLst/>
            </a:prstGeom>
            <a:noFill/>
          </p:spPr>
          <p:txBody>
            <a:bodyPr wrap="square" lIns="93248" tIns="93248" rIns="93248" bIns="93248" rtlCol="0">
              <a:spAutoFit/>
            </a:bodyPr>
            <a:lstStyle/>
            <a:p>
              <a:pPr>
                <a:lnSpc>
                  <a:spcPct val="90000"/>
                </a:lnSpc>
                <a:spcBef>
                  <a:spcPct val="20000"/>
                </a:spcBef>
                <a:buSzPct val="90000"/>
              </a:pPr>
              <a:r>
                <a:rPr lang="en-US" sz="1836" dirty="0">
                  <a:solidFill>
                    <a:srgbClr val="FFFFFF">
                      <a:alpha val="99000"/>
                    </a:srgbClr>
                  </a:solidFill>
                  <a:latin typeface="Segoe UI Light"/>
                </a:rPr>
                <a:t>VLAN 25</a:t>
              </a:r>
            </a:p>
            <a:p>
              <a:pPr>
                <a:lnSpc>
                  <a:spcPct val="90000"/>
                </a:lnSpc>
                <a:spcBef>
                  <a:spcPct val="20000"/>
                </a:spcBef>
                <a:buSzPct val="90000"/>
              </a:pPr>
              <a:r>
                <a:rPr lang="en-US" sz="1836" dirty="0">
                  <a:solidFill>
                    <a:srgbClr val="FFFFFF">
                      <a:alpha val="99000"/>
                    </a:srgbClr>
                  </a:solidFill>
                  <a:latin typeface="Segoe UI Light"/>
                </a:rPr>
                <a:t>Subnet 10.0.0.0/26</a:t>
              </a:r>
            </a:p>
          </p:txBody>
        </p:sp>
        <p:cxnSp>
          <p:nvCxnSpPr>
            <p:cNvPr id="195" name="Straight Connector 194"/>
            <p:cNvCxnSpPr/>
            <p:nvPr/>
          </p:nvCxnSpPr>
          <p:spPr>
            <a:xfrm>
              <a:off x="6919027" y="3445958"/>
              <a:ext cx="4855538"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96" name="TextBox 195"/>
            <p:cNvSpPr txBox="1"/>
            <p:nvPr/>
          </p:nvSpPr>
          <p:spPr>
            <a:xfrm rot="16200000">
              <a:off x="6002216" y="4916815"/>
              <a:ext cx="1855552" cy="414330"/>
            </a:xfrm>
            <a:prstGeom prst="rect">
              <a:avLst/>
            </a:prstGeom>
            <a:noFill/>
          </p:spPr>
          <p:txBody>
            <a:bodyPr wrap="square" lIns="93248" tIns="93248" rIns="93248" bIns="93248" rtlCol="0">
              <a:spAutoFit/>
            </a:bodyPr>
            <a:lstStyle/>
            <a:p>
              <a:pPr algn="ctr">
                <a:lnSpc>
                  <a:spcPct val="90000"/>
                </a:lnSpc>
                <a:spcBef>
                  <a:spcPct val="20000"/>
                </a:spcBef>
                <a:buSzPct val="90000"/>
              </a:pPr>
              <a:r>
                <a:rPr lang="en-US" sz="1836" dirty="0">
                  <a:solidFill>
                    <a:srgbClr val="FFFFFF">
                      <a:alpha val="99000"/>
                    </a:srgbClr>
                  </a:solidFill>
                  <a:latin typeface="Segoe UI Light"/>
                </a:rPr>
                <a:t>Fabric</a:t>
              </a:r>
            </a:p>
          </p:txBody>
        </p:sp>
        <p:sp>
          <p:nvSpPr>
            <p:cNvPr id="197" name="TextBox 196"/>
            <p:cNvSpPr txBox="1"/>
            <p:nvPr/>
          </p:nvSpPr>
          <p:spPr>
            <a:xfrm rot="16200000">
              <a:off x="6052216" y="2051624"/>
              <a:ext cx="1855552" cy="414330"/>
            </a:xfrm>
            <a:prstGeom prst="rect">
              <a:avLst/>
            </a:prstGeom>
            <a:noFill/>
          </p:spPr>
          <p:txBody>
            <a:bodyPr wrap="square" lIns="93248" tIns="93248" rIns="93248" bIns="93248" rtlCol="0">
              <a:spAutoFit/>
            </a:bodyPr>
            <a:lstStyle/>
            <a:p>
              <a:pPr algn="ctr">
                <a:lnSpc>
                  <a:spcPct val="90000"/>
                </a:lnSpc>
                <a:spcBef>
                  <a:spcPct val="20000"/>
                </a:spcBef>
                <a:buSzPct val="90000"/>
              </a:pPr>
              <a:r>
                <a:rPr lang="en-US" sz="1836" dirty="0">
                  <a:solidFill>
                    <a:srgbClr val="FFFFFF">
                      <a:alpha val="99000"/>
                    </a:srgbClr>
                  </a:solidFill>
                  <a:latin typeface="Segoe UI Light"/>
                </a:rPr>
                <a:t>Virtual</a:t>
              </a:r>
            </a:p>
          </p:txBody>
        </p:sp>
        <p:cxnSp>
          <p:nvCxnSpPr>
            <p:cNvPr id="199" name="Straight Connector 198"/>
            <p:cNvCxnSpPr/>
            <p:nvPr/>
          </p:nvCxnSpPr>
          <p:spPr>
            <a:xfrm>
              <a:off x="10604579" y="5638931"/>
              <a:ext cx="0" cy="264380"/>
            </a:xfrm>
            <a:prstGeom prst="line">
              <a:avLst/>
            </a:prstGeom>
            <a:ln w="101600"/>
          </p:spPr>
          <p:style>
            <a:lnRef idx="1">
              <a:schemeClr val="accent1"/>
            </a:lnRef>
            <a:fillRef idx="0">
              <a:schemeClr val="accent1"/>
            </a:fillRef>
            <a:effectRef idx="0">
              <a:schemeClr val="accent1"/>
            </a:effectRef>
            <a:fontRef idx="minor">
              <a:schemeClr val="tx1"/>
            </a:fontRef>
          </p:style>
        </p:cxnSp>
        <p:grpSp>
          <p:nvGrpSpPr>
            <p:cNvPr id="204" name="Group 203"/>
            <p:cNvGrpSpPr/>
            <p:nvPr/>
          </p:nvGrpSpPr>
          <p:grpSpPr>
            <a:xfrm>
              <a:off x="10687208" y="4001465"/>
              <a:ext cx="857544" cy="764140"/>
              <a:chOff x="3102062" y="2943249"/>
              <a:chExt cx="2121458" cy="1293523"/>
            </a:xfrm>
          </p:grpSpPr>
          <p:sp>
            <p:nvSpPr>
              <p:cNvPr id="205" name="Rounded Rectangle 204"/>
              <p:cNvSpPr/>
              <p:nvPr/>
            </p:nvSpPr>
            <p:spPr bwMode="auto">
              <a:xfrm>
                <a:off x="3102062" y="2943249"/>
                <a:ext cx="2121458" cy="379123"/>
              </a:xfrm>
              <a:prstGeom prst="roundRect">
                <a:avLst/>
              </a:prstGeom>
              <a:solidFill>
                <a:srgbClr val="0072C6"/>
              </a:solidFill>
              <a:ln>
                <a:solidFill>
                  <a:schemeClr val="bg1"/>
                </a:solidFill>
                <a:headEnd type="none" w="med" len="med"/>
                <a:tailEnd type="none" w="med" len="med"/>
              </a:ln>
              <a:effectLst/>
              <a:scene3d>
                <a:camera prst="orthographicFront"/>
                <a:lightRig rig="threePt" dir="t"/>
              </a:scene3d>
              <a:sp3d extrusionH="152400">
                <a:bevelT/>
                <a:bevelB/>
                <a:extrusionClr>
                  <a:srgbClr val="0070C0"/>
                </a:extrusionClr>
              </a:sp3d>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1224" dirty="0" smtClean="0">
                    <a:solidFill>
                      <a:srgbClr val="FFFFFF">
                        <a:alpha val="98824"/>
                      </a:srgbClr>
                    </a:solidFill>
                    <a:latin typeface="Segoe UI Light"/>
                    <a:ea typeface="Segoe UI" pitchFamily="34" charset="0"/>
                    <a:cs typeface="Segoe UI" pitchFamily="34" charset="0"/>
                  </a:rPr>
                  <a:t>Extension</a:t>
                </a:r>
                <a:endParaRPr lang="en-US" sz="1224" dirty="0">
                  <a:solidFill>
                    <a:srgbClr val="FFFFFF">
                      <a:alpha val="98824"/>
                    </a:srgbClr>
                  </a:solidFill>
                  <a:latin typeface="Segoe UI Light"/>
                  <a:ea typeface="Segoe UI" pitchFamily="34" charset="0"/>
                  <a:cs typeface="Segoe UI" pitchFamily="34" charset="0"/>
                </a:endParaRPr>
              </a:p>
            </p:txBody>
          </p:sp>
          <p:sp>
            <p:nvSpPr>
              <p:cNvPr id="206" name="Rounded Rectangle 205"/>
              <p:cNvSpPr/>
              <p:nvPr/>
            </p:nvSpPr>
            <p:spPr bwMode="auto">
              <a:xfrm>
                <a:off x="3102062" y="3400449"/>
                <a:ext cx="2121458" cy="379123"/>
              </a:xfrm>
              <a:prstGeom prst="roundRect">
                <a:avLst/>
              </a:prstGeom>
              <a:solidFill>
                <a:srgbClr val="0072C6"/>
              </a:solidFill>
              <a:ln>
                <a:solidFill>
                  <a:schemeClr val="bg1"/>
                </a:solidFill>
                <a:headEnd type="none" w="med" len="med"/>
                <a:tailEnd type="none" w="med" len="med"/>
              </a:ln>
              <a:effectLst/>
              <a:scene3d>
                <a:camera prst="orthographicFront"/>
                <a:lightRig rig="threePt" dir="t"/>
              </a:scene3d>
              <a:sp3d extrusionH="152400">
                <a:bevelT/>
                <a:bevelB/>
                <a:extrusionClr>
                  <a:srgbClr val="0070C0"/>
                </a:extrusionClr>
              </a:sp3d>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1224" dirty="0">
                    <a:solidFill>
                      <a:srgbClr val="FFFFFF">
                        <a:alpha val="98824"/>
                      </a:srgbClr>
                    </a:solidFill>
                    <a:latin typeface="Segoe UI Light"/>
                    <a:ea typeface="Segoe UI" pitchFamily="34" charset="0"/>
                    <a:cs typeface="Segoe UI" pitchFamily="34" charset="0"/>
                  </a:rPr>
                  <a:t>Extension</a:t>
                </a:r>
              </a:p>
            </p:txBody>
          </p:sp>
          <p:sp>
            <p:nvSpPr>
              <p:cNvPr id="207" name="Rounded Rectangle 206"/>
              <p:cNvSpPr/>
              <p:nvPr/>
            </p:nvSpPr>
            <p:spPr bwMode="auto">
              <a:xfrm>
                <a:off x="3102062" y="3857649"/>
                <a:ext cx="2121458" cy="379123"/>
              </a:xfrm>
              <a:prstGeom prst="roundRect">
                <a:avLst/>
              </a:prstGeom>
              <a:solidFill>
                <a:srgbClr val="0072C6"/>
              </a:solidFill>
              <a:ln>
                <a:solidFill>
                  <a:schemeClr val="bg1"/>
                </a:solidFill>
                <a:headEnd type="none" w="med" len="med"/>
                <a:tailEnd type="none" w="med" len="med"/>
              </a:ln>
              <a:effectLst/>
              <a:scene3d>
                <a:camera prst="orthographicFront"/>
                <a:lightRig rig="threePt" dir="t"/>
              </a:scene3d>
              <a:sp3d extrusionH="152400">
                <a:bevelT/>
                <a:bevelB/>
                <a:extrusionClr>
                  <a:srgbClr val="0070C0"/>
                </a:extrusionClr>
              </a:sp3d>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1224" dirty="0">
                    <a:solidFill>
                      <a:srgbClr val="FFFFFF">
                        <a:alpha val="98824"/>
                      </a:srgbClr>
                    </a:solidFill>
                    <a:latin typeface="Segoe UI Light"/>
                    <a:ea typeface="Segoe UI" pitchFamily="34" charset="0"/>
                    <a:cs typeface="Segoe UI" pitchFamily="34" charset="0"/>
                  </a:rPr>
                  <a:t>Extension</a:t>
                </a:r>
              </a:p>
            </p:txBody>
          </p:sp>
        </p:grpSp>
        <p:sp>
          <p:nvSpPr>
            <p:cNvPr id="201" name="Rounded Rectangle 200"/>
            <p:cNvSpPr/>
            <p:nvPr/>
          </p:nvSpPr>
          <p:spPr bwMode="auto">
            <a:xfrm>
              <a:off x="9713862" y="2873786"/>
              <a:ext cx="1942213" cy="519555"/>
            </a:xfrm>
            <a:prstGeom prst="round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2244" dirty="0">
                  <a:solidFill>
                    <a:srgbClr val="FFFFFF">
                      <a:alpha val="98824"/>
                    </a:srgbClr>
                  </a:solidFill>
                  <a:latin typeface="Segoe UI Light"/>
                  <a:ea typeface="Segoe UI" pitchFamily="34" charset="0"/>
                  <a:cs typeface="Segoe UI" pitchFamily="34" charset="0"/>
                </a:rPr>
                <a:t>VM Network</a:t>
              </a:r>
            </a:p>
          </p:txBody>
        </p:sp>
        <p:sp>
          <p:nvSpPr>
            <p:cNvPr id="202" name="Rounded Rectangle 201"/>
            <p:cNvSpPr/>
            <p:nvPr/>
          </p:nvSpPr>
          <p:spPr bwMode="auto">
            <a:xfrm>
              <a:off x="9716100" y="5122135"/>
              <a:ext cx="1942213" cy="519555"/>
            </a:xfrm>
            <a:prstGeom prst="round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2244" dirty="0">
                  <a:solidFill>
                    <a:srgbClr val="FFFFFF">
                      <a:alpha val="98824"/>
                    </a:srgbClr>
                  </a:solidFill>
                  <a:latin typeface="Segoe UI Light"/>
                  <a:ea typeface="Segoe UI" pitchFamily="34" charset="0"/>
                  <a:cs typeface="Segoe UI" pitchFamily="34" charset="0"/>
                </a:rPr>
                <a:t>Logical NW</a:t>
              </a:r>
            </a:p>
          </p:txBody>
        </p:sp>
        <p:grpSp>
          <p:nvGrpSpPr>
            <p:cNvPr id="208" name="Group 207"/>
            <p:cNvGrpSpPr>
              <a:grpSpLocks noChangeAspect="1"/>
            </p:cNvGrpSpPr>
            <p:nvPr/>
          </p:nvGrpSpPr>
          <p:grpSpPr bwMode="gray">
            <a:xfrm>
              <a:off x="7468328" y="1525059"/>
              <a:ext cx="1514379" cy="1169020"/>
              <a:chOff x="7010400" y="2133600"/>
              <a:chExt cx="1379538" cy="1065213"/>
            </a:xfrm>
            <a:solidFill>
              <a:srgbClr val="79C21A"/>
            </a:solidFill>
          </p:grpSpPr>
          <p:sp>
            <p:nvSpPr>
              <p:cNvPr id="209"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0"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1"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2"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3"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4"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5"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6"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7"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8"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19"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0"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1"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2"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3"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4"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5"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6"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7"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8"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29"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30"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31"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32"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33"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34"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35"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36"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37"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38"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39"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40"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41"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42"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43"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44"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45"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46"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47"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48"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49"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50"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51"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52"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53"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54"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55" name="Freeform 207"/>
              <p:cNvSpPr>
                <a:spLocks noEditPoints="1"/>
              </p:cNvSpPr>
              <p:nvPr/>
            </p:nvSpPr>
            <p:spPr bwMode="gray">
              <a:xfrm>
                <a:off x="7108823"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grpSp>
        <p:grpSp>
          <p:nvGrpSpPr>
            <p:cNvPr id="304" name="Group 303"/>
            <p:cNvGrpSpPr>
              <a:grpSpLocks noChangeAspect="1"/>
            </p:cNvGrpSpPr>
            <p:nvPr/>
          </p:nvGrpSpPr>
          <p:grpSpPr bwMode="gray">
            <a:xfrm>
              <a:off x="9988089" y="1529866"/>
              <a:ext cx="1514379" cy="1169020"/>
              <a:chOff x="7010400" y="2133600"/>
              <a:chExt cx="1379538" cy="1065213"/>
            </a:xfrm>
            <a:solidFill>
              <a:srgbClr val="79C21A"/>
            </a:solidFill>
          </p:grpSpPr>
          <p:sp>
            <p:nvSpPr>
              <p:cNvPr id="305"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06"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07"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08"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09"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10"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11"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12"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13"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14"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15"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16"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17"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18"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19"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20"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21"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22"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23"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24"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25"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26"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27"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28"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29"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30"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31"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32"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33"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34"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35"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36"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37"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38"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39"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40"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41"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42"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43"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44"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45"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46"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47"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48"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49"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50"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51" name="Freeform 207"/>
              <p:cNvSpPr>
                <a:spLocks noEditPoints="1"/>
              </p:cNvSpPr>
              <p:nvPr/>
            </p:nvSpPr>
            <p:spPr bwMode="gray">
              <a:xfrm>
                <a:off x="7108824" y="2208212"/>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grpSp>
      </p:grpSp>
    </p:spTree>
    <p:extLst>
      <p:ext uri="{BB962C8B-B14F-4D97-AF65-F5344CB8AC3E}">
        <p14:creationId xmlns:p14="http://schemas.microsoft.com/office/powerpoint/2010/main" val="172000367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1154"/>
            <a:ext cx="11889564" cy="917575"/>
          </a:xfrm>
        </p:spPr>
        <p:txBody>
          <a:bodyPr/>
          <a:lstStyle/>
          <a:p>
            <a:r>
              <a:rPr lang="en-US" sz="4800" dirty="0"/>
              <a:t>Managing SDN with System Center 2012 R2 Virtual Machine </a:t>
            </a:r>
            <a:r>
              <a:rPr lang="en-US" sz="4800" dirty="0" smtClean="0"/>
              <a:t>Manager (contd.)</a:t>
            </a:r>
            <a:endParaRPr lang="en-US" sz="4800" dirty="0"/>
          </a:p>
        </p:txBody>
      </p:sp>
      <p:sp>
        <p:nvSpPr>
          <p:cNvPr id="36" name="Trapezoid 35"/>
          <p:cNvSpPr/>
          <p:nvPr/>
        </p:nvSpPr>
        <p:spPr bwMode="auto">
          <a:xfrm rot="5400000">
            <a:off x="899376" y="1016071"/>
            <a:ext cx="5072515" cy="6090492"/>
          </a:xfrm>
          <a:prstGeom prst="trapezoid">
            <a:avLst>
              <a:gd name="adj" fmla="val 7265"/>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0" rIns="279769" bIns="139885" numCol="1" rtlCol="0" anchor="t" anchorCtr="0" compatLnSpc="1">
            <a:prstTxWarp prst="textNoShape">
              <a:avLst/>
            </a:prstTxWarp>
          </a:bodyPr>
          <a:lstStyle/>
          <a:p>
            <a:pPr defTabSz="932559">
              <a:lnSpc>
                <a:spcPct val="90000"/>
              </a:lnSpc>
              <a:spcBef>
                <a:spcPct val="20000"/>
              </a:spcBef>
              <a:buSzPct val="90000"/>
            </a:pPr>
            <a:r>
              <a:rPr lang="en-US" sz="2040" spc="-51" dirty="0">
                <a:solidFill>
                  <a:schemeClr val="tx1"/>
                </a:solidFill>
                <a:latin typeface="+mj-lt"/>
              </a:rPr>
              <a:t>Challenges</a:t>
            </a:r>
          </a:p>
          <a:p>
            <a:pPr lvl="1" defTabSz="932559">
              <a:lnSpc>
                <a:spcPct val="90000"/>
              </a:lnSpc>
              <a:spcBef>
                <a:spcPct val="20000"/>
              </a:spcBef>
              <a:buSzPct val="90000"/>
            </a:pPr>
            <a:r>
              <a:rPr lang="en-US" sz="1630" spc="-51" dirty="0" smtClean="0">
                <a:solidFill>
                  <a:schemeClr val="tx1"/>
                </a:solidFill>
              </a:rPr>
              <a:t>Allow seamless migration of VM while maintaining network policy </a:t>
            </a:r>
            <a:endParaRPr lang="en-US" sz="1630" spc="-51" dirty="0">
              <a:solidFill>
                <a:schemeClr val="tx1"/>
              </a:solidFill>
            </a:endParaRPr>
          </a:p>
          <a:p>
            <a:pPr defTabSz="932559">
              <a:lnSpc>
                <a:spcPct val="90000"/>
              </a:lnSpc>
              <a:spcBef>
                <a:spcPct val="20000"/>
              </a:spcBef>
              <a:buSzPct val="90000"/>
            </a:pPr>
            <a:endParaRPr lang="en-US" sz="2040" spc="-51" dirty="0">
              <a:solidFill>
                <a:schemeClr val="tx1"/>
              </a:solidFill>
              <a:latin typeface="+mj-lt"/>
            </a:endParaRPr>
          </a:p>
          <a:p>
            <a:pPr defTabSz="932559">
              <a:lnSpc>
                <a:spcPct val="90000"/>
              </a:lnSpc>
              <a:spcBef>
                <a:spcPct val="20000"/>
              </a:spcBef>
              <a:buSzPct val="90000"/>
            </a:pPr>
            <a:r>
              <a:rPr lang="en-US" sz="2040" spc="-51" dirty="0" smtClean="0">
                <a:solidFill>
                  <a:schemeClr val="tx1"/>
                </a:solidFill>
                <a:latin typeface="+mj-lt"/>
              </a:rPr>
              <a:t>Solution</a:t>
            </a:r>
            <a:endParaRPr lang="en-US" sz="2040" spc="-51" dirty="0">
              <a:solidFill>
                <a:schemeClr val="tx1"/>
              </a:solidFill>
              <a:latin typeface="+mj-lt"/>
            </a:endParaRPr>
          </a:p>
          <a:p>
            <a:pPr lvl="1" defTabSz="932559">
              <a:lnSpc>
                <a:spcPct val="90000"/>
              </a:lnSpc>
              <a:spcBef>
                <a:spcPct val="20000"/>
              </a:spcBef>
              <a:buSzPct val="90000"/>
            </a:pPr>
            <a:r>
              <a:rPr lang="en-US" sz="1630" spc="-51" dirty="0" smtClean="0">
                <a:solidFill>
                  <a:schemeClr val="tx1"/>
                </a:solidFill>
              </a:rPr>
              <a:t>Logical Switch</a:t>
            </a:r>
          </a:p>
          <a:p>
            <a:pPr lvl="2" defTabSz="932559">
              <a:lnSpc>
                <a:spcPct val="90000"/>
              </a:lnSpc>
              <a:spcBef>
                <a:spcPct val="20000"/>
              </a:spcBef>
              <a:buSzPct val="90000"/>
            </a:pPr>
            <a:r>
              <a:rPr lang="en-US" sz="1630" spc="-51" dirty="0" smtClean="0">
                <a:solidFill>
                  <a:schemeClr val="tx1"/>
                </a:solidFill>
              </a:rPr>
              <a:t>Single logical entity spanning hosts</a:t>
            </a:r>
            <a:br>
              <a:rPr lang="en-US" sz="1630" spc="-51" dirty="0" smtClean="0">
                <a:solidFill>
                  <a:schemeClr val="tx1"/>
                </a:solidFill>
              </a:rPr>
            </a:br>
            <a:endParaRPr lang="en-US" sz="1100" spc="-51" dirty="0" smtClean="0">
              <a:solidFill>
                <a:schemeClr val="tx1"/>
              </a:solidFill>
            </a:endParaRPr>
          </a:p>
          <a:p>
            <a:pPr lvl="2" defTabSz="932559">
              <a:lnSpc>
                <a:spcPct val="90000"/>
              </a:lnSpc>
              <a:spcBef>
                <a:spcPct val="20000"/>
              </a:spcBef>
              <a:buSzPct val="90000"/>
            </a:pPr>
            <a:r>
              <a:rPr lang="en-US" sz="1630" spc="-51" dirty="0" smtClean="0">
                <a:solidFill>
                  <a:schemeClr val="tx1"/>
                </a:solidFill>
              </a:rPr>
              <a:t>Consistent </a:t>
            </a:r>
            <a:r>
              <a:rPr lang="en-US" sz="1630" spc="-51" dirty="0">
                <a:solidFill>
                  <a:schemeClr val="tx1"/>
                </a:solidFill>
              </a:rPr>
              <a:t>policy and </a:t>
            </a:r>
            <a:r>
              <a:rPr lang="en-US" sz="1630" spc="-51" dirty="0" smtClean="0">
                <a:solidFill>
                  <a:schemeClr val="tx1"/>
                </a:solidFill>
              </a:rPr>
              <a:t>configuration</a:t>
            </a:r>
            <a:br>
              <a:rPr lang="en-US" sz="1630" spc="-51" dirty="0" smtClean="0">
                <a:solidFill>
                  <a:schemeClr val="tx1"/>
                </a:solidFill>
              </a:rPr>
            </a:br>
            <a:endParaRPr lang="en-US" sz="1100" spc="-51" dirty="0">
              <a:solidFill>
                <a:schemeClr val="tx1"/>
              </a:solidFill>
            </a:endParaRPr>
          </a:p>
          <a:p>
            <a:pPr lvl="1" defTabSz="932559">
              <a:lnSpc>
                <a:spcPct val="90000"/>
              </a:lnSpc>
              <a:spcBef>
                <a:spcPct val="20000"/>
              </a:spcBef>
              <a:buSzPct val="90000"/>
            </a:pPr>
            <a:r>
              <a:rPr lang="en-US" sz="1630" spc="-51" dirty="0" smtClean="0">
                <a:solidFill>
                  <a:schemeClr val="tx1"/>
                </a:solidFill>
              </a:rPr>
              <a:t>Management of Hyper-V Extensible Switch</a:t>
            </a:r>
          </a:p>
          <a:p>
            <a:pPr lvl="2" defTabSz="932559">
              <a:lnSpc>
                <a:spcPct val="90000"/>
              </a:lnSpc>
              <a:spcBef>
                <a:spcPct val="20000"/>
              </a:spcBef>
              <a:buSzPct val="90000"/>
            </a:pPr>
            <a:r>
              <a:rPr lang="en-US" sz="1630" spc="-51" dirty="0" smtClean="0">
                <a:solidFill>
                  <a:schemeClr val="tx1"/>
                </a:solidFill>
              </a:rPr>
              <a:t>Installation and configuration of switch extensions</a:t>
            </a:r>
            <a:br>
              <a:rPr lang="en-US" sz="1630" spc="-51" dirty="0" smtClean="0">
                <a:solidFill>
                  <a:schemeClr val="tx1"/>
                </a:solidFill>
              </a:rPr>
            </a:br>
            <a:endParaRPr lang="en-US" sz="1100" spc="-51" dirty="0" smtClean="0">
              <a:solidFill>
                <a:schemeClr val="tx1"/>
              </a:solidFill>
            </a:endParaRPr>
          </a:p>
          <a:p>
            <a:pPr lvl="2" defTabSz="932559">
              <a:lnSpc>
                <a:spcPct val="90000"/>
              </a:lnSpc>
              <a:spcBef>
                <a:spcPct val="20000"/>
              </a:spcBef>
              <a:buSzPct val="90000"/>
            </a:pPr>
            <a:r>
              <a:rPr lang="en-US" sz="1630" spc="-51" dirty="0" smtClean="0">
                <a:solidFill>
                  <a:schemeClr val="tx1"/>
                </a:solidFill>
              </a:rPr>
              <a:t>Configuration of network policies</a:t>
            </a:r>
            <a:br>
              <a:rPr lang="en-US" sz="1630" spc="-51" dirty="0" smtClean="0">
                <a:solidFill>
                  <a:schemeClr val="tx1"/>
                </a:solidFill>
              </a:rPr>
            </a:br>
            <a:endParaRPr lang="en-US" sz="1100" spc="-51" dirty="0" smtClean="0">
              <a:solidFill>
                <a:schemeClr val="tx1"/>
              </a:solidFill>
            </a:endParaRPr>
          </a:p>
          <a:p>
            <a:pPr lvl="1" defTabSz="932559">
              <a:lnSpc>
                <a:spcPct val="90000"/>
              </a:lnSpc>
              <a:spcBef>
                <a:spcPct val="20000"/>
              </a:spcBef>
              <a:buSzPct val="90000"/>
            </a:pPr>
            <a:r>
              <a:rPr lang="en-US" sz="1630" spc="-51" dirty="0" smtClean="0">
                <a:solidFill>
                  <a:schemeClr val="tx1"/>
                </a:solidFill>
              </a:rPr>
              <a:t>Network policies automatically move with the VM</a:t>
            </a:r>
            <a:endParaRPr lang="en-US" sz="1630" spc="-51" dirty="0">
              <a:solidFill>
                <a:schemeClr val="tx1"/>
              </a:solidFill>
            </a:endParaRPr>
          </a:p>
          <a:p>
            <a:pPr lvl="2" defTabSz="932559">
              <a:lnSpc>
                <a:spcPct val="90000"/>
              </a:lnSpc>
              <a:spcBef>
                <a:spcPct val="20000"/>
              </a:spcBef>
              <a:buSzPct val="90000"/>
            </a:pPr>
            <a:r>
              <a:rPr lang="en-US" sz="1630" spc="-51" dirty="0" smtClean="0">
                <a:solidFill>
                  <a:schemeClr val="tx1"/>
                </a:solidFill>
              </a:rPr>
              <a:t>Includes 3</a:t>
            </a:r>
            <a:r>
              <a:rPr lang="en-US" sz="1630" spc="-51" baseline="30000" dirty="0" smtClean="0">
                <a:solidFill>
                  <a:schemeClr val="tx1"/>
                </a:solidFill>
              </a:rPr>
              <a:t>rd</a:t>
            </a:r>
            <a:r>
              <a:rPr lang="en-US" sz="1630" spc="-51" dirty="0" smtClean="0">
                <a:solidFill>
                  <a:schemeClr val="tx1"/>
                </a:solidFill>
              </a:rPr>
              <a:t> party extensions</a:t>
            </a:r>
            <a:endParaRPr lang="en-US" sz="1630" spc="-51" dirty="0">
              <a:solidFill>
                <a:schemeClr val="tx1"/>
              </a:solidFill>
            </a:endParaRPr>
          </a:p>
        </p:txBody>
      </p:sp>
      <p:grpSp>
        <p:nvGrpSpPr>
          <p:cNvPr id="126" name="Group 125"/>
          <p:cNvGrpSpPr/>
          <p:nvPr/>
        </p:nvGrpSpPr>
        <p:grpSpPr>
          <a:xfrm>
            <a:off x="6722827" y="1331013"/>
            <a:ext cx="5541446" cy="5109605"/>
            <a:chOff x="6722827" y="1331013"/>
            <a:chExt cx="5541446" cy="5109605"/>
          </a:xfrm>
        </p:grpSpPr>
        <p:cxnSp>
          <p:nvCxnSpPr>
            <p:cNvPr id="127" name="Straight Connector 126"/>
            <p:cNvCxnSpPr/>
            <p:nvPr/>
          </p:nvCxnSpPr>
          <p:spPr>
            <a:xfrm>
              <a:off x="10629778" y="2711764"/>
              <a:ext cx="0" cy="317862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3862" y="3519023"/>
              <a:ext cx="1849803" cy="151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9" name="Straight Connector 128"/>
            <p:cNvCxnSpPr>
              <a:endCxn id="132" idx="0"/>
            </p:cNvCxnSpPr>
            <p:nvPr/>
          </p:nvCxnSpPr>
          <p:spPr>
            <a:xfrm flipH="1">
              <a:off x="8161238" y="2711763"/>
              <a:ext cx="25200" cy="80726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7049071" y="5906209"/>
              <a:ext cx="5215202" cy="21987"/>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31" name="Rounded Rectangle 130"/>
            <p:cNvSpPr/>
            <p:nvPr/>
          </p:nvSpPr>
          <p:spPr bwMode="auto">
            <a:xfrm>
              <a:off x="7187158" y="2860124"/>
              <a:ext cx="1942213" cy="519555"/>
            </a:xfrm>
            <a:prstGeom prst="round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2244" dirty="0">
                  <a:solidFill>
                    <a:srgbClr val="FFFFFF">
                      <a:alpha val="98824"/>
                    </a:srgbClr>
                  </a:solidFill>
                  <a:latin typeface="Segoe UI Light"/>
                  <a:ea typeface="Segoe UI" pitchFamily="34" charset="0"/>
                  <a:cs typeface="Segoe UI" pitchFamily="34" charset="0"/>
                </a:rPr>
                <a:t>VM Network</a:t>
              </a:r>
            </a:p>
          </p:txBody>
        </p:sp>
        <p:sp>
          <p:nvSpPr>
            <p:cNvPr id="132" name="Rounded Rectangle 131"/>
            <p:cNvSpPr/>
            <p:nvPr/>
          </p:nvSpPr>
          <p:spPr bwMode="auto">
            <a:xfrm>
              <a:off x="7190131" y="3519023"/>
              <a:ext cx="1942213" cy="519555"/>
            </a:xfrm>
            <a:prstGeom prst="round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2244" dirty="0">
                  <a:solidFill>
                    <a:srgbClr val="FFFFFF">
                      <a:alpha val="98824"/>
                    </a:srgbClr>
                  </a:solidFill>
                  <a:latin typeface="Segoe UI Light"/>
                  <a:ea typeface="Segoe UI" pitchFamily="34" charset="0"/>
                  <a:cs typeface="Segoe UI" pitchFamily="34" charset="0"/>
                </a:rPr>
                <a:t>Logical NW</a:t>
              </a:r>
            </a:p>
          </p:txBody>
        </p:sp>
        <p:sp>
          <p:nvSpPr>
            <p:cNvPr id="133" name="TextBox 132"/>
            <p:cNvSpPr txBox="1"/>
            <p:nvPr/>
          </p:nvSpPr>
          <p:spPr>
            <a:xfrm>
              <a:off x="8108748" y="5890387"/>
              <a:ext cx="3524756" cy="550231"/>
            </a:xfrm>
            <a:prstGeom prst="rect">
              <a:avLst/>
            </a:prstGeom>
            <a:noFill/>
          </p:spPr>
          <p:txBody>
            <a:bodyPr wrap="square" lIns="93248" tIns="93248" rIns="93248" bIns="93248" rtlCol="0">
              <a:spAutoFit/>
            </a:bodyPr>
            <a:lstStyle/>
            <a:p>
              <a:pPr>
                <a:lnSpc>
                  <a:spcPct val="90000"/>
                </a:lnSpc>
                <a:spcBef>
                  <a:spcPct val="20000"/>
                </a:spcBef>
                <a:buSzPct val="90000"/>
              </a:pPr>
              <a:r>
                <a:rPr lang="en-US" sz="2800" dirty="0">
                  <a:solidFill>
                    <a:srgbClr val="FFFFFF">
                      <a:alpha val="99000"/>
                    </a:srgbClr>
                  </a:solidFill>
                  <a:latin typeface="Segoe UI Light"/>
                </a:rPr>
                <a:t>Physical Network</a:t>
              </a:r>
            </a:p>
          </p:txBody>
        </p:sp>
        <p:cxnSp>
          <p:nvCxnSpPr>
            <p:cNvPr id="134" name="Straight Connector 133"/>
            <p:cNvCxnSpPr/>
            <p:nvPr/>
          </p:nvCxnSpPr>
          <p:spPr>
            <a:xfrm>
              <a:off x="8161238" y="3973538"/>
              <a:ext cx="0" cy="1929774"/>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rot="16200000">
              <a:off x="6774610" y="4500808"/>
              <a:ext cx="2152439" cy="707659"/>
            </a:xfrm>
            <a:prstGeom prst="rect">
              <a:avLst/>
            </a:prstGeom>
            <a:noFill/>
          </p:spPr>
          <p:txBody>
            <a:bodyPr wrap="square" lIns="93248" tIns="93248" rIns="93248" bIns="93248" rtlCol="0">
              <a:spAutoFit/>
            </a:bodyPr>
            <a:lstStyle/>
            <a:p>
              <a:pPr>
                <a:lnSpc>
                  <a:spcPct val="90000"/>
                </a:lnSpc>
                <a:spcBef>
                  <a:spcPct val="20000"/>
                </a:spcBef>
                <a:buSzPct val="90000"/>
              </a:pPr>
              <a:r>
                <a:rPr lang="en-US" sz="1836" dirty="0">
                  <a:solidFill>
                    <a:srgbClr val="FFFFFF">
                      <a:alpha val="99000"/>
                    </a:srgbClr>
                  </a:solidFill>
                  <a:latin typeface="Segoe UI Light"/>
                </a:rPr>
                <a:t>VLAN 25</a:t>
              </a:r>
            </a:p>
            <a:p>
              <a:pPr>
                <a:lnSpc>
                  <a:spcPct val="90000"/>
                </a:lnSpc>
                <a:spcBef>
                  <a:spcPct val="20000"/>
                </a:spcBef>
                <a:buSzPct val="90000"/>
              </a:pPr>
              <a:r>
                <a:rPr lang="en-US" sz="1836" dirty="0">
                  <a:solidFill>
                    <a:srgbClr val="FFFFFF">
                      <a:alpha val="99000"/>
                    </a:srgbClr>
                  </a:solidFill>
                  <a:latin typeface="Segoe UI Light"/>
                </a:rPr>
                <a:t>Subnet 10.0.0.0/26</a:t>
              </a:r>
            </a:p>
          </p:txBody>
        </p:sp>
        <p:cxnSp>
          <p:nvCxnSpPr>
            <p:cNvPr id="136" name="Straight Connector 135"/>
            <p:cNvCxnSpPr/>
            <p:nvPr/>
          </p:nvCxnSpPr>
          <p:spPr>
            <a:xfrm>
              <a:off x="6919027" y="3445958"/>
              <a:ext cx="4855538"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rot="16200000">
              <a:off x="6002216" y="4916815"/>
              <a:ext cx="1855552" cy="414330"/>
            </a:xfrm>
            <a:prstGeom prst="rect">
              <a:avLst/>
            </a:prstGeom>
            <a:noFill/>
          </p:spPr>
          <p:txBody>
            <a:bodyPr wrap="square" lIns="93248" tIns="93248" rIns="93248" bIns="93248" rtlCol="0">
              <a:spAutoFit/>
            </a:bodyPr>
            <a:lstStyle/>
            <a:p>
              <a:pPr algn="ctr">
                <a:lnSpc>
                  <a:spcPct val="90000"/>
                </a:lnSpc>
                <a:spcBef>
                  <a:spcPct val="20000"/>
                </a:spcBef>
                <a:buSzPct val="90000"/>
              </a:pPr>
              <a:r>
                <a:rPr lang="en-US" sz="1836" dirty="0">
                  <a:solidFill>
                    <a:srgbClr val="FFFFFF">
                      <a:alpha val="99000"/>
                    </a:srgbClr>
                  </a:solidFill>
                  <a:latin typeface="Segoe UI Light"/>
                </a:rPr>
                <a:t>Fabric</a:t>
              </a:r>
            </a:p>
          </p:txBody>
        </p:sp>
        <p:sp>
          <p:nvSpPr>
            <p:cNvPr id="138" name="TextBox 137"/>
            <p:cNvSpPr txBox="1"/>
            <p:nvPr/>
          </p:nvSpPr>
          <p:spPr>
            <a:xfrm rot="16200000">
              <a:off x="6052216" y="2051624"/>
              <a:ext cx="1855552" cy="414330"/>
            </a:xfrm>
            <a:prstGeom prst="rect">
              <a:avLst/>
            </a:prstGeom>
            <a:noFill/>
          </p:spPr>
          <p:txBody>
            <a:bodyPr wrap="square" lIns="93248" tIns="93248" rIns="93248" bIns="93248" rtlCol="0">
              <a:spAutoFit/>
            </a:bodyPr>
            <a:lstStyle/>
            <a:p>
              <a:pPr algn="ctr">
                <a:lnSpc>
                  <a:spcPct val="90000"/>
                </a:lnSpc>
                <a:spcBef>
                  <a:spcPct val="20000"/>
                </a:spcBef>
                <a:buSzPct val="90000"/>
              </a:pPr>
              <a:r>
                <a:rPr lang="en-US" sz="1836" dirty="0">
                  <a:solidFill>
                    <a:srgbClr val="FFFFFF">
                      <a:alpha val="99000"/>
                    </a:srgbClr>
                  </a:solidFill>
                  <a:latin typeface="Segoe UI Light"/>
                </a:rPr>
                <a:t>Virtual</a:t>
              </a:r>
            </a:p>
          </p:txBody>
        </p:sp>
        <p:cxnSp>
          <p:nvCxnSpPr>
            <p:cNvPr id="139" name="Straight Connector 138"/>
            <p:cNvCxnSpPr/>
            <p:nvPr/>
          </p:nvCxnSpPr>
          <p:spPr>
            <a:xfrm>
              <a:off x="10604579" y="5638931"/>
              <a:ext cx="0" cy="264380"/>
            </a:xfrm>
            <a:prstGeom prst="line">
              <a:avLst/>
            </a:prstGeom>
            <a:ln w="101600"/>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10687208" y="4001465"/>
              <a:ext cx="857544" cy="764140"/>
              <a:chOff x="3102062" y="2943249"/>
              <a:chExt cx="2121458" cy="1293523"/>
            </a:xfrm>
          </p:grpSpPr>
          <p:sp>
            <p:nvSpPr>
              <p:cNvPr id="360" name="Rounded Rectangle 359"/>
              <p:cNvSpPr/>
              <p:nvPr/>
            </p:nvSpPr>
            <p:spPr bwMode="auto">
              <a:xfrm>
                <a:off x="3102062" y="2943249"/>
                <a:ext cx="2121458" cy="379123"/>
              </a:xfrm>
              <a:prstGeom prst="roundRect">
                <a:avLst/>
              </a:prstGeom>
              <a:solidFill>
                <a:srgbClr val="0072C6"/>
              </a:solidFill>
              <a:ln>
                <a:solidFill>
                  <a:schemeClr val="bg1"/>
                </a:solidFill>
                <a:headEnd type="none" w="med" len="med"/>
                <a:tailEnd type="none" w="med" len="med"/>
              </a:ln>
              <a:effectLst/>
              <a:scene3d>
                <a:camera prst="orthographicFront"/>
                <a:lightRig rig="threePt" dir="t"/>
              </a:scene3d>
              <a:sp3d extrusionH="152400">
                <a:bevelT/>
                <a:bevelB/>
                <a:extrusionClr>
                  <a:srgbClr val="0070C0"/>
                </a:extrusionClr>
              </a:sp3d>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1224" dirty="0" smtClean="0">
                    <a:solidFill>
                      <a:srgbClr val="FFFFFF">
                        <a:alpha val="98824"/>
                      </a:srgbClr>
                    </a:solidFill>
                    <a:latin typeface="Segoe UI Light"/>
                    <a:ea typeface="Segoe UI" pitchFamily="34" charset="0"/>
                    <a:cs typeface="Segoe UI" pitchFamily="34" charset="0"/>
                  </a:rPr>
                  <a:t>Extension</a:t>
                </a:r>
                <a:endParaRPr lang="en-US" sz="1224" dirty="0">
                  <a:solidFill>
                    <a:srgbClr val="FFFFFF">
                      <a:alpha val="98824"/>
                    </a:srgbClr>
                  </a:solidFill>
                  <a:latin typeface="Segoe UI Light"/>
                  <a:ea typeface="Segoe UI" pitchFamily="34" charset="0"/>
                  <a:cs typeface="Segoe UI" pitchFamily="34" charset="0"/>
                </a:endParaRPr>
              </a:p>
            </p:txBody>
          </p:sp>
          <p:sp>
            <p:nvSpPr>
              <p:cNvPr id="361" name="Rounded Rectangle 360"/>
              <p:cNvSpPr/>
              <p:nvPr/>
            </p:nvSpPr>
            <p:spPr bwMode="auto">
              <a:xfrm>
                <a:off x="3102062" y="3400449"/>
                <a:ext cx="2121458" cy="379123"/>
              </a:xfrm>
              <a:prstGeom prst="roundRect">
                <a:avLst/>
              </a:prstGeom>
              <a:solidFill>
                <a:srgbClr val="0072C6"/>
              </a:solidFill>
              <a:ln>
                <a:solidFill>
                  <a:schemeClr val="bg1"/>
                </a:solidFill>
                <a:headEnd type="none" w="med" len="med"/>
                <a:tailEnd type="none" w="med" len="med"/>
              </a:ln>
              <a:effectLst/>
              <a:scene3d>
                <a:camera prst="orthographicFront"/>
                <a:lightRig rig="threePt" dir="t"/>
              </a:scene3d>
              <a:sp3d extrusionH="152400">
                <a:bevelT/>
                <a:bevelB/>
                <a:extrusionClr>
                  <a:srgbClr val="0070C0"/>
                </a:extrusionClr>
              </a:sp3d>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1224" dirty="0">
                    <a:solidFill>
                      <a:srgbClr val="FFFFFF">
                        <a:alpha val="98824"/>
                      </a:srgbClr>
                    </a:solidFill>
                    <a:latin typeface="Segoe UI Light"/>
                    <a:ea typeface="Segoe UI" pitchFamily="34" charset="0"/>
                    <a:cs typeface="Segoe UI" pitchFamily="34" charset="0"/>
                  </a:rPr>
                  <a:t>Extension</a:t>
                </a:r>
              </a:p>
            </p:txBody>
          </p:sp>
          <p:sp>
            <p:nvSpPr>
              <p:cNvPr id="362" name="Rounded Rectangle 361"/>
              <p:cNvSpPr/>
              <p:nvPr/>
            </p:nvSpPr>
            <p:spPr bwMode="auto">
              <a:xfrm>
                <a:off x="3102062" y="3857649"/>
                <a:ext cx="2121458" cy="379123"/>
              </a:xfrm>
              <a:prstGeom prst="roundRect">
                <a:avLst/>
              </a:prstGeom>
              <a:solidFill>
                <a:srgbClr val="0072C6"/>
              </a:solidFill>
              <a:ln>
                <a:solidFill>
                  <a:schemeClr val="bg1"/>
                </a:solidFill>
                <a:headEnd type="none" w="med" len="med"/>
                <a:tailEnd type="none" w="med" len="med"/>
              </a:ln>
              <a:effectLst/>
              <a:scene3d>
                <a:camera prst="orthographicFront"/>
                <a:lightRig rig="threePt" dir="t"/>
              </a:scene3d>
              <a:sp3d extrusionH="152400">
                <a:bevelT/>
                <a:bevelB/>
                <a:extrusionClr>
                  <a:srgbClr val="0070C0"/>
                </a:extrusionClr>
              </a:sp3d>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1224" dirty="0">
                    <a:solidFill>
                      <a:srgbClr val="FFFFFF">
                        <a:alpha val="98824"/>
                      </a:srgbClr>
                    </a:solidFill>
                    <a:latin typeface="Segoe UI Light"/>
                    <a:ea typeface="Segoe UI" pitchFamily="34" charset="0"/>
                    <a:cs typeface="Segoe UI" pitchFamily="34" charset="0"/>
                  </a:rPr>
                  <a:t>Extension</a:t>
                </a:r>
              </a:p>
            </p:txBody>
          </p:sp>
        </p:grpSp>
        <p:sp>
          <p:nvSpPr>
            <p:cNvPr id="141" name="Rounded Rectangle 140"/>
            <p:cNvSpPr/>
            <p:nvPr/>
          </p:nvSpPr>
          <p:spPr bwMode="auto">
            <a:xfrm>
              <a:off x="9713862" y="2873786"/>
              <a:ext cx="1942213" cy="519555"/>
            </a:xfrm>
            <a:prstGeom prst="round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2244" dirty="0">
                  <a:solidFill>
                    <a:srgbClr val="FFFFFF">
                      <a:alpha val="98824"/>
                    </a:srgbClr>
                  </a:solidFill>
                  <a:latin typeface="Segoe UI Light"/>
                  <a:ea typeface="Segoe UI" pitchFamily="34" charset="0"/>
                  <a:cs typeface="Segoe UI" pitchFamily="34" charset="0"/>
                </a:rPr>
                <a:t>VM Network</a:t>
              </a:r>
            </a:p>
          </p:txBody>
        </p:sp>
        <p:sp>
          <p:nvSpPr>
            <p:cNvPr id="142" name="Rounded Rectangle 141"/>
            <p:cNvSpPr/>
            <p:nvPr/>
          </p:nvSpPr>
          <p:spPr bwMode="auto">
            <a:xfrm>
              <a:off x="9716100" y="5122135"/>
              <a:ext cx="1942213" cy="519555"/>
            </a:xfrm>
            <a:prstGeom prst="round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44" tIns="46622" rIns="93244" bIns="46622" numCol="1" rtlCol="0" anchor="ctr" anchorCtr="0" compatLnSpc="1">
              <a:prstTxWarp prst="textNoShape">
                <a:avLst/>
              </a:prstTxWarp>
            </a:bodyPr>
            <a:lstStyle/>
            <a:p>
              <a:pPr algn="ctr" defTabSz="932197"/>
              <a:r>
                <a:rPr lang="en-US" sz="2244" dirty="0">
                  <a:solidFill>
                    <a:srgbClr val="FFFFFF">
                      <a:alpha val="98824"/>
                    </a:srgbClr>
                  </a:solidFill>
                  <a:latin typeface="Segoe UI Light"/>
                  <a:ea typeface="Segoe UI" pitchFamily="34" charset="0"/>
                  <a:cs typeface="Segoe UI" pitchFamily="34" charset="0"/>
                </a:rPr>
                <a:t>Logical NW</a:t>
              </a:r>
            </a:p>
          </p:txBody>
        </p:sp>
        <p:grpSp>
          <p:nvGrpSpPr>
            <p:cNvPr id="143" name="Group 142"/>
            <p:cNvGrpSpPr>
              <a:grpSpLocks noChangeAspect="1"/>
            </p:cNvGrpSpPr>
            <p:nvPr/>
          </p:nvGrpSpPr>
          <p:grpSpPr bwMode="gray">
            <a:xfrm>
              <a:off x="7468328" y="1525059"/>
              <a:ext cx="1514379" cy="1169020"/>
              <a:chOff x="7010400" y="2133600"/>
              <a:chExt cx="1379538" cy="1065213"/>
            </a:xfrm>
            <a:solidFill>
              <a:srgbClr val="79C21A"/>
            </a:solidFill>
          </p:grpSpPr>
          <p:sp>
            <p:nvSpPr>
              <p:cNvPr id="265"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66"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67"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68"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69"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70"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71"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72"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73"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74"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75"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76"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77"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78"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79"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80"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81"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82"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83"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84"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85"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86"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87"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88"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89"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90"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91"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92"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93"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94"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95"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96"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97"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98"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99"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00"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01"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02"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03"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52"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53"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54"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55"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56"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57"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58"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359" name="Freeform 207"/>
              <p:cNvSpPr>
                <a:spLocks noEditPoints="1"/>
              </p:cNvSpPr>
              <p:nvPr/>
            </p:nvSpPr>
            <p:spPr bwMode="gray">
              <a:xfrm>
                <a:off x="7108823" y="2208213"/>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grpSp>
        <p:grpSp>
          <p:nvGrpSpPr>
            <p:cNvPr id="144" name="Group 143"/>
            <p:cNvGrpSpPr>
              <a:grpSpLocks noChangeAspect="1"/>
            </p:cNvGrpSpPr>
            <p:nvPr/>
          </p:nvGrpSpPr>
          <p:grpSpPr bwMode="gray">
            <a:xfrm>
              <a:off x="9988089" y="1529866"/>
              <a:ext cx="1514379" cy="1169020"/>
              <a:chOff x="7010400" y="2133600"/>
              <a:chExt cx="1379538" cy="1065213"/>
            </a:xfrm>
            <a:solidFill>
              <a:srgbClr val="79C21A"/>
            </a:solidFill>
          </p:grpSpPr>
          <p:sp>
            <p:nvSpPr>
              <p:cNvPr id="145" name="Freeform 161"/>
              <p:cNvSpPr>
                <a:spLocks/>
              </p:cNvSpPr>
              <p:nvPr/>
            </p:nvSpPr>
            <p:spPr bwMode="gray">
              <a:xfrm>
                <a:off x="7189788" y="2416175"/>
                <a:ext cx="57150" cy="49213"/>
              </a:xfrm>
              <a:custGeom>
                <a:avLst/>
                <a:gdLst>
                  <a:gd name="T0" fmla="*/ 36 w 36"/>
                  <a:gd name="T1" fmla="*/ 15 h 31"/>
                  <a:gd name="T2" fmla="*/ 28 w 36"/>
                  <a:gd name="T3" fmla="*/ 0 h 31"/>
                  <a:gd name="T4" fmla="*/ 0 w 36"/>
                  <a:gd name="T5" fmla="*/ 16 h 31"/>
                  <a:gd name="T6" fmla="*/ 8 w 36"/>
                  <a:gd name="T7" fmla="*/ 31 h 31"/>
                  <a:gd name="T8" fmla="*/ 36 w 36"/>
                  <a:gd name="T9" fmla="*/ 15 h 31"/>
                </a:gdLst>
                <a:ahLst/>
                <a:cxnLst>
                  <a:cxn ang="0">
                    <a:pos x="T0" y="T1"/>
                  </a:cxn>
                  <a:cxn ang="0">
                    <a:pos x="T2" y="T3"/>
                  </a:cxn>
                  <a:cxn ang="0">
                    <a:pos x="T4" y="T5"/>
                  </a:cxn>
                  <a:cxn ang="0">
                    <a:pos x="T6" y="T7"/>
                  </a:cxn>
                  <a:cxn ang="0">
                    <a:pos x="T8" y="T9"/>
                  </a:cxn>
                </a:cxnLst>
                <a:rect l="0" t="0" r="r" b="b"/>
                <a:pathLst>
                  <a:path w="36" h="31">
                    <a:moveTo>
                      <a:pt x="36" y="15"/>
                    </a:moveTo>
                    <a:lnTo>
                      <a:pt x="28" y="0"/>
                    </a:lnTo>
                    <a:lnTo>
                      <a:pt x="0" y="16"/>
                    </a:lnTo>
                    <a:lnTo>
                      <a:pt x="8" y="31"/>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6" name="Freeform 162"/>
              <p:cNvSpPr>
                <a:spLocks/>
              </p:cNvSpPr>
              <p:nvPr/>
            </p:nvSpPr>
            <p:spPr bwMode="gray">
              <a:xfrm>
                <a:off x="7539038" y="2225675"/>
                <a:ext cx="57150" cy="47625"/>
              </a:xfrm>
              <a:custGeom>
                <a:avLst/>
                <a:gdLst>
                  <a:gd name="T0" fmla="*/ 36 w 36"/>
                  <a:gd name="T1" fmla="*/ 14 h 30"/>
                  <a:gd name="T2" fmla="*/ 28 w 36"/>
                  <a:gd name="T3" fmla="*/ 0 h 30"/>
                  <a:gd name="T4" fmla="*/ 0 w 36"/>
                  <a:gd name="T5" fmla="*/ 15 h 30"/>
                  <a:gd name="T6" fmla="*/ 8 w 36"/>
                  <a:gd name="T7" fmla="*/ 30 h 30"/>
                  <a:gd name="T8" fmla="*/ 36 w 36"/>
                  <a:gd name="T9" fmla="*/ 14 h 30"/>
                </a:gdLst>
                <a:ahLst/>
                <a:cxnLst>
                  <a:cxn ang="0">
                    <a:pos x="T0" y="T1"/>
                  </a:cxn>
                  <a:cxn ang="0">
                    <a:pos x="T2" y="T3"/>
                  </a:cxn>
                  <a:cxn ang="0">
                    <a:pos x="T4" y="T5"/>
                  </a:cxn>
                  <a:cxn ang="0">
                    <a:pos x="T6" y="T7"/>
                  </a:cxn>
                  <a:cxn ang="0">
                    <a:pos x="T8" y="T9"/>
                  </a:cxn>
                </a:cxnLst>
                <a:rect l="0" t="0" r="r" b="b"/>
                <a:pathLst>
                  <a:path w="36" h="30">
                    <a:moveTo>
                      <a:pt x="36" y="14"/>
                    </a:moveTo>
                    <a:lnTo>
                      <a:pt x="28" y="0"/>
                    </a:lnTo>
                    <a:lnTo>
                      <a:pt x="0" y="15"/>
                    </a:lnTo>
                    <a:lnTo>
                      <a:pt x="8" y="30"/>
                    </a:lnTo>
                    <a:lnTo>
                      <a:pt x="36"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7" name="Freeform 163"/>
              <p:cNvSpPr>
                <a:spLocks/>
              </p:cNvSpPr>
              <p:nvPr/>
            </p:nvSpPr>
            <p:spPr bwMode="gray">
              <a:xfrm>
                <a:off x="7329488" y="23399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8" name="Freeform 164"/>
              <p:cNvSpPr>
                <a:spLocks/>
              </p:cNvSpPr>
              <p:nvPr/>
            </p:nvSpPr>
            <p:spPr bwMode="gray">
              <a:xfrm>
                <a:off x="7399338" y="2301875"/>
                <a:ext cx="57150" cy="47625"/>
              </a:xfrm>
              <a:custGeom>
                <a:avLst/>
                <a:gdLst>
                  <a:gd name="T0" fmla="*/ 36 w 36"/>
                  <a:gd name="T1" fmla="*/ 15 h 30"/>
                  <a:gd name="T2" fmla="*/ 28 w 36"/>
                  <a:gd name="T3" fmla="*/ 0 h 30"/>
                  <a:gd name="T4" fmla="*/ 0 w 36"/>
                  <a:gd name="T5" fmla="*/ 15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5"/>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49" name="Freeform 165"/>
              <p:cNvSpPr>
                <a:spLocks/>
              </p:cNvSpPr>
              <p:nvPr/>
            </p:nvSpPr>
            <p:spPr bwMode="gray">
              <a:xfrm>
                <a:off x="7469188" y="22637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0" name="Freeform 166"/>
              <p:cNvSpPr>
                <a:spLocks/>
              </p:cNvSpPr>
              <p:nvPr/>
            </p:nvSpPr>
            <p:spPr bwMode="gray">
              <a:xfrm>
                <a:off x="7011988" y="2725738"/>
                <a:ext cx="31750" cy="52388"/>
              </a:xfrm>
              <a:custGeom>
                <a:avLst/>
                <a:gdLst>
                  <a:gd name="T0" fmla="*/ 40 w 41"/>
                  <a:gd name="T1" fmla="*/ 60 h 71"/>
                  <a:gd name="T2" fmla="*/ 36 w 41"/>
                  <a:gd name="T3" fmla="*/ 7 h 71"/>
                  <a:gd name="T4" fmla="*/ 35 w 41"/>
                  <a:gd name="T5" fmla="*/ 0 h 71"/>
                  <a:gd name="T6" fmla="*/ 0 w 41"/>
                  <a:gd name="T7" fmla="*/ 2 h 71"/>
                  <a:gd name="T8" fmla="*/ 0 w 41"/>
                  <a:gd name="T9" fmla="*/ 10 h 71"/>
                  <a:gd name="T10" fmla="*/ 5 w 41"/>
                  <a:gd name="T11" fmla="*/ 64 h 71"/>
                  <a:gd name="T12" fmla="*/ 6 w 41"/>
                  <a:gd name="T13" fmla="*/ 71 h 71"/>
                  <a:gd name="T14" fmla="*/ 41 w 41"/>
                  <a:gd name="T15" fmla="*/ 67 h 71"/>
                  <a:gd name="T16" fmla="*/ 40 w 41"/>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71">
                    <a:moveTo>
                      <a:pt x="40" y="60"/>
                    </a:moveTo>
                    <a:cubicBezTo>
                      <a:pt x="38" y="45"/>
                      <a:pt x="37" y="27"/>
                      <a:pt x="36" y="7"/>
                    </a:cubicBezTo>
                    <a:cubicBezTo>
                      <a:pt x="35" y="0"/>
                      <a:pt x="35" y="0"/>
                      <a:pt x="35" y="0"/>
                    </a:cubicBezTo>
                    <a:cubicBezTo>
                      <a:pt x="0" y="2"/>
                      <a:pt x="0" y="2"/>
                      <a:pt x="0" y="2"/>
                    </a:cubicBezTo>
                    <a:cubicBezTo>
                      <a:pt x="0" y="10"/>
                      <a:pt x="0" y="10"/>
                      <a:pt x="0" y="10"/>
                    </a:cubicBezTo>
                    <a:cubicBezTo>
                      <a:pt x="2" y="29"/>
                      <a:pt x="3" y="48"/>
                      <a:pt x="5" y="64"/>
                    </a:cubicBezTo>
                    <a:cubicBezTo>
                      <a:pt x="6" y="71"/>
                      <a:pt x="6" y="71"/>
                      <a:pt x="6" y="71"/>
                    </a:cubicBezTo>
                    <a:cubicBezTo>
                      <a:pt x="41" y="67"/>
                      <a:pt x="41" y="67"/>
                      <a:pt x="41" y="67"/>
                    </a:cubicBezTo>
                    <a:lnTo>
                      <a:pt x="40" y="6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1" name="Freeform 167"/>
              <p:cNvSpPr>
                <a:spLocks/>
              </p:cNvSpPr>
              <p:nvPr/>
            </p:nvSpPr>
            <p:spPr bwMode="gray">
              <a:xfrm>
                <a:off x="7116763" y="2451100"/>
                <a:ext cx="57150" cy="31750"/>
              </a:xfrm>
              <a:custGeom>
                <a:avLst/>
                <a:gdLst>
                  <a:gd name="T0" fmla="*/ 51 w 77"/>
                  <a:gd name="T1" fmla="*/ 44 h 44"/>
                  <a:gd name="T2" fmla="*/ 70 w 77"/>
                  <a:gd name="T3" fmla="*/ 41 h 44"/>
                  <a:gd name="T4" fmla="*/ 77 w 77"/>
                  <a:gd name="T5" fmla="*/ 39 h 44"/>
                  <a:gd name="T6" fmla="*/ 67 w 77"/>
                  <a:gd name="T7" fmla="*/ 5 h 44"/>
                  <a:gd name="T8" fmla="*/ 60 w 77"/>
                  <a:gd name="T9" fmla="*/ 8 h 44"/>
                  <a:gd name="T10" fmla="*/ 18 w 77"/>
                  <a:gd name="T11" fmla="*/ 2 h 44"/>
                  <a:gd name="T12" fmla="*/ 11 w 77"/>
                  <a:gd name="T13" fmla="*/ 0 h 44"/>
                  <a:gd name="T14" fmla="*/ 0 w 77"/>
                  <a:gd name="T15" fmla="*/ 33 h 44"/>
                  <a:gd name="T16" fmla="*/ 7 w 77"/>
                  <a:gd name="T17" fmla="*/ 36 h 44"/>
                  <a:gd name="T18" fmla="*/ 51 w 77"/>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44">
                    <a:moveTo>
                      <a:pt x="51" y="44"/>
                    </a:moveTo>
                    <a:cubicBezTo>
                      <a:pt x="58" y="44"/>
                      <a:pt x="64" y="43"/>
                      <a:pt x="70" y="41"/>
                    </a:cubicBezTo>
                    <a:cubicBezTo>
                      <a:pt x="77" y="39"/>
                      <a:pt x="77" y="39"/>
                      <a:pt x="77" y="39"/>
                    </a:cubicBezTo>
                    <a:cubicBezTo>
                      <a:pt x="67" y="5"/>
                      <a:pt x="67" y="5"/>
                      <a:pt x="67" y="5"/>
                    </a:cubicBezTo>
                    <a:cubicBezTo>
                      <a:pt x="60" y="8"/>
                      <a:pt x="60" y="8"/>
                      <a:pt x="60" y="8"/>
                    </a:cubicBezTo>
                    <a:cubicBezTo>
                      <a:pt x="51" y="10"/>
                      <a:pt x="38" y="8"/>
                      <a:pt x="18" y="2"/>
                    </a:cubicBezTo>
                    <a:cubicBezTo>
                      <a:pt x="11" y="0"/>
                      <a:pt x="11" y="0"/>
                      <a:pt x="11" y="0"/>
                    </a:cubicBezTo>
                    <a:cubicBezTo>
                      <a:pt x="0" y="33"/>
                      <a:pt x="0" y="33"/>
                      <a:pt x="0" y="33"/>
                    </a:cubicBezTo>
                    <a:cubicBezTo>
                      <a:pt x="7" y="36"/>
                      <a:pt x="7" y="36"/>
                      <a:pt x="7" y="36"/>
                    </a:cubicBezTo>
                    <a:cubicBezTo>
                      <a:pt x="25" y="41"/>
                      <a:pt x="39" y="44"/>
                      <a:pt x="5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2" name="Freeform 168"/>
              <p:cNvSpPr>
                <a:spLocks/>
              </p:cNvSpPr>
              <p:nvPr/>
            </p:nvSpPr>
            <p:spPr bwMode="gray">
              <a:xfrm>
                <a:off x="7010400" y="2646363"/>
                <a:ext cx="26988" cy="52388"/>
              </a:xfrm>
              <a:custGeom>
                <a:avLst/>
                <a:gdLst>
                  <a:gd name="T0" fmla="*/ 36 w 36"/>
                  <a:gd name="T1" fmla="*/ 61 h 70"/>
                  <a:gd name="T2" fmla="*/ 35 w 36"/>
                  <a:gd name="T3" fmla="*/ 22 h 70"/>
                  <a:gd name="T4" fmla="*/ 35 w 36"/>
                  <a:gd name="T5" fmla="*/ 8 h 70"/>
                  <a:gd name="T6" fmla="*/ 35 w 36"/>
                  <a:gd name="T7" fmla="*/ 1 h 70"/>
                  <a:gd name="T8" fmla="*/ 0 w 36"/>
                  <a:gd name="T9" fmla="*/ 0 h 70"/>
                  <a:gd name="T10" fmla="*/ 0 w 36"/>
                  <a:gd name="T11" fmla="*/ 8 h 70"/>
                  <a:gd name="T12" fmla="*/ 0 w 36"/>
                  <a:gd name="T13" fmla="*/ 22 h 70"/>
                  <a:gd name="T14" fmla="*/ 1 w 36"/>
                  <a:gd name="T15" fmla="*/ 62 h 70"/>
                  <a:gd name="T16" fmla="*/ 1 w 36"/>
                  <a:gd name="T17" fmla="*/ 70 h 70"/>
                  <a:gd name="T18" fmla="*/ 36 w 36"/>
                  <a:gd name="T19" fmla="*/ 68 h 70"/>
                  <a:gd name="T20" fmla="*/ 36 w 36"/>
                  <a:gd name="T21"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0">
                    <a:moveTo>
                      <a:pt x="36" y="61"/>
                    </a:moveTo>
                    <a:cubicBezTo>
                      <a:pt x="35" y="47"/>
                      <a:pt x="35" y="34"/>
                      <a:pt x="35" y="22"/>
                    </a:cubicBezTo>
                    <a:cubicBezTo>
                      <a:pt x="35" y="17"/>
                      <a:pt x="35" y="13"/>
                      <a:pt x="35" y="8"/>
                    </a:cubicBezTo>
                    <a:cubicBezTo>
                      <a:pt x="35" y="1"/>
                      <a:pt x="35" y="1"/>
                      <a:pt x="35" y="1"/>
                    </a:cubicBezTo>
                    <a:cubicBezTo>
                      <a:pt x="0" y="0"/>
                      <a:pt x="0" y="0"/>
                      <a:pt x="0" y="0"/>
                    </a:cubicBezTo>
                    <a:cubicBezTo>
                      <a:pt x="0" y="8"/>
                      <a:pt x="0" y="8"/>
                      <a:pt x="0" y="8"/>
                    </a:cubicBezTo>
                    <a:cubicBezTo>
                      <a:pt x="0" y="12"/>
                      <a:pt x="0" y="17"/>
                      <a:pt x="0" y="22"/>
                    </a:cubicBezTo>
                    <a:cubicBezTo>
                      <a:pt x="0" y="34"/>
                      <a:pt x="0" y="48"/>
                      <a:pt x="1" y="62"/>
                    </a:cubicBezTo>
                    <a:cubicBezTo>
                      <a:pt x="1" y="70"/>
                      <a:pt x="1" y="70"/>
                      <a:pt x="1" y="70"/>
                    </a:cubicBezTo>
                    <a:cubicBezTo>
                      <a:pt x="36" y="68"/>
                      <a:pt x="36" y="68"/>
                      <a:pt x="36" y="68"/>
                    </a:cubicBezTo>
                    <a:lnTo>
                      <a:pt x="36"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3" name="Freeform 169"/>
              <p:cNvSpPr>
                <a:spLocks/>
              </p:cNvSpPr>
              <p:nvPr/>
            </p:nvSpPr>
            <p:spPr bwMode="gray">
              <a:xfrm>
                <a:off x="7608888" y="2187575"/>
                <a:ext cx="58738" cy="47625"/>
              </a:xfrm>
              <a:custGeom>
                <a:avLst/>
                <a:gdLst>
                  <a:gd name="T0" fmla="*/ 37 w 37"/>
                  <a:gd name="T1" fmla="*/ 14 h 30"/>
                  <a:gd name="T2" fmla="*/ 29 w 37"/>
                  <a:gd name="T3" fmla="*/ 0 h 30"/>
                  <a:gd name="T4" fmla="*/ 0 w 37"/>
                  <a:gd name="T5" fmla="*/ 15 h 30"/>
                  <a:gd name="T6" fmla="*/ 8 w 37"/>
                  <a:gd name="T7" fmla="*/ 30 h 30"/>
                  <a:gd name="T8" fmla="*/ 37 w 37"/>
                  <a:gd name="T9" fmla="*/ 14 h 30"/>
                </a:gdLst>
                <a:ahLst/>
                <a:cxnLst>
                  <a:cxn ang="0">
                    <a:pos x="T0" y="T1"/>
                  </a:cxn>
                  <a:cxn ang="0">
                    <a:pos x="T2" y="T3"/>
                  </a:cxn>
                  <a:cxn ang="0">
                    <a:pos x="T4" y="T5"/>
                  </a:cxn>
                  <a:cxn ang="0">
                    <a:pos x="T6" y="T7"/>
                  </a:cxn>
                  <a:cxn ang="0">
                    <a:pos x="T8" y="T9"/>
                  </a:cxn>
                </a:cxnLst>
                <a:rect l="0" t="0" r="r" b="b"/>
                <a:pathLst>
                  <a:path w="37" h="30">
                    <a:moveTo>
                      <a:pt x="37" y="14"/>
                    </a:moveTo>
                    <a:lnTo>
                      <a:pt x="29" y="0"/>
                    </a:lnTo>
                    <a:lnTo>
                      <a:pt x="0" y="15"/>
                    </a:lnTo>
                    <a:lnTo>
                      <a:pt x="8" y="30"/>
                    </a:lnTo>
                    <a:lnTo>
                      <a:pt x="37" y="1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4" name="Freeform 170"/>
              <p:cNvSpPr>
                <a:spLocks/>
              </p:cNvSpPr>
              <p:nvPr/>
            </p:nvSpPr>
            <p:spPr bwMode="gray">
              <a:xfrm>
                <a:off x="7011988" y="2566988"/>
                <a:ext cx="34925" cy="53975"/>
              </a:xfrm>
              <a:custGeom>
                <a:avLst/>
                <a:gdLst>
                  <a:gd name="T0" fmla="*/ 36 w 46"/>
                  <a:gd name="T1" fmla="*/ 64 h 72"/>
                  <a:gd name="T2" fmla="*/ 37 w 46"/>
                  <a:gd name="T3" fmla="*/ 61 h 72"/>
                  <a:gd name="T4" fmla="*/ 46 w 46"/>
                  <a:gd name="T5" fmla="*/ 21 h 72"/>
                  <a:gd name="T6" fmla="*/ 46 w 46"/>
                  <a:gd name="T7" fmla="*/ 7 h 72"/>
                  <a:gd name="T8" fmla="*/ 45 w 46"/>
                  <a:gd name="T9" fmla="*/ 0 h 72"/>
                  <a:gd name="T10" fmla="*/ 10 w 46"/>
                  <a:gd name="T11" fmla="*/ 2 h 72"/>
                  <a:gd name="T12" fmla="*/ 11 w 46"/>
                  <a:gd name="T13" fmla="*/ 10 h 72"/>
                  <a:gd name="T14" fmla="*/ 11 w 46"/>
                  <a:gd name="T15" fmla="*/ 21 h 72"/>
                  <a:gd name="T16" fmla="*/ 8 w 46"/>
                  <a:gd name="T17" fmla="*/ 42 h 72"/>
                  <a:gd name="T18" fmla="*/ 2 w 46"/>
                  <a:gd name="T19" fmla="*/ 56 h 72"/>
                  <a:gd name="T20" fmla="*/ 0 w 46"/>
                  <a:gd name="T21" fmla="*/ 63 h 72"/>
                  <a:gd name="T22" fmla="*/ 34 w 46"/>
                  <a:gd name="T23" fmla="*/ 72 h 72"/>
                  <a:gd name="T24" fmla="*/ 36 w 46"/>
                  <a:gd name="T25" fmla="*/ 6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72">
                    <a:moveTo>
                      <a:pt x="36" y="64"/>
                    </a:moveTo>
                    <a:cubicBezTo>
                      <a:pt x="37" y="62"/>
                      <a:pt x="37" y="61"/>
                      <a:pt x="37" y="61"/>
                    </a:cubicBezTo>
                    <a:cubicBezTo>
                      <a:pt x="43" y="51"/>
                      <a:pt x="46" y="38"/>
                      <a:pt x="46" y="21"/>
                    </a:cubicBezTo>
                    <a:cubicBezTo>
                      <a:pt x="46" y="17"/>
                      <a:pt x="46" y="12"/>
                      <a:pt x="46" y="7"/>
                    </a:cubicBezTo>
                    <a:cubicBezTo>
                      <a:pt x="45" y="0"/>
                      <a:pt x="45" y="0"/>
                      <a:pt x="45" y="0"/>
                    </a:cubicBezTo>
                    <a:cubicBezTo>
                      <a:pt x="10" y="2"/>
                      <a:pt x="10" y="2"/>
                      <a:pt x="10" y="2"/>
                    </a:cubicBezTo>
                    <a:cubicBezTo>
                      <a:pt x="11" y="10"/>
                      <a:pt x="11" y="10"/>
                      <a:pt x="11" y="10"/>
                    </a:cubicBezTo>
                    <a:cubicBezTo>
                      <a:pt x="11" y="14"/>
                      <a:pt x="11" y="17"/>
                      <a:pt x="11" y="21"/>
                    </a:cubicBezTo>
                    <a:cubicBezTo>
                      <a:pt x="11" y="35"/>
                      <a:pt x="9" y="40"/>
                      <a:pt x="8" y="42"/>
                    </a:cubicBezTo>
                    <a:cubicBezTo>
                      <a:pt x="5" y="46"/>
                      <a:pt x="3" y="50"/>
                      <a:pt x="2" y="56"/>
                    </a:cubicBezTo>
                    <a:cubicBezTo>
                      <a:pt x="0" y="63"/>
                      <a:pt x="0" y="63"/>
                      <a:pt x="0" y="63"/>
                    </a:cubicBezTo>
                    <a:cubicBezTo>
                      <a:pt x="34" y="72"/>
                      <a:pt x="34" y="72"/>
                      <a:pt x="34" y="72"/>
                    </a:cubicBezTo>
                    <a:lnTo>
                      <a:pt x="36" y="6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5" name="Freeform 171"/>
              <p:cNvSpPr>
                <a:spLocks/>
              </p:cNvSpPr>
              <p:nvPr/>
            </p:nvSpPr>
            <p:spPr bwMode="gray">
              <a:xfrm>
                <a:off x="7011988" y="2484438"/>
                <a:ext cx="34925" cy="57150"/>
              </a:xfrm>
              <a:custGeom>
                <a:avLst/>
                <a:gdLst>
                  <a:gd name="T0" fmla="*/ 5 w 46"/>
                  <a:gd name="T1" fmla="*/ 76 h 76"/>
                  <a:gd name="T2" fmla="*/ 39 w 46"/>
                  <a:gd name="T3" fmla="*/ 70 h 76"/>
                  <a:gd name="T4" fmla="*/ 38 w 46"/>
                  <a:gd name="T5" fmla="*/ 63 h 76"/>
                  <a:gd name="T6" fmla="*/ 36 w 46"/>
                  <a:gd name="T7" fmla="*/ 46 h 76"/>
                  <a:gd name="T8" fmla="*/ 43 w 46"/>
                  <a:gd name="T9" fmla="*/ 21 h 76"/>
                  <a:gd name="T10" fmla="*/ 46 w 46"/>
                  <a:gd name="T11" fmla="*/ 14 h 76"/>
                  <a:gd name="T12" fmla="*/ 13 w 46"/>
                  <a:gd name="T13" fmla="*/ 0 h 76"/>
                  <a:gd name="T14" fmla="*/ 11 w 46"/>
                  <a:gd name="T15" fmla="*/ 7 h 76"/>
                  <a:gd name="T16" fmla="*/ 0 w 46"/>
                  <a:gd name="T17" fmla="*/ 46 h 76"/>
                  <a:gd name="T18" fmla="*/ 3 w 46"/>
                  <a:gd name="T19" fmla="*/ 69 h 76"/>
                  <a:gd name="T20" fmla="*/ 5 w 4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76">
                    <a:moveTo>
                      <a:pt x="5" y="76"/>
                    </a:moveTo>
                    <a:cubicBezTo>
                      <a:pt x="39" y="70"/>
                      <a:pt x="39" y="70"/>
                      <a:pt x="39" y="70"/>
                    </a:cubicBezTo>
                    <a:cubicBezTo>
                      <a:pt x="38" y="63"/>
                      <a:pt x="38" y="63"/>
                      <a:pt x="38" y="63"/>
                    </a:cubicBezTo>
                    <a:cubicBezTo>
                      <a:pt x="37" y="58"/>
                      <a:pt x="36" y="49"/>
                      <a:pt x="36" y="46"/>
                    </a:cubicBezTo>
                    <a:cubicBezTo>
                      <a:pt x="36" y="43"/>
                      <a:pt x="37" y="35"/>
                      <a:pt x="43" y="21"/>
                    </a:cubicBezTo>
                    <a:cubicBezTo>
                      <a:pt x="46" y="14"/>
                      <a:pt x="46" y="14"/>
                      <a:pt x="46" y="14"/>
                    </a:cubicBezTo>
                    <a:cubicBezTo>
                      <a:pt x="13" y="0"/>
                      <a:pt x="13" y="0"/>
                      <a:pt x="13" y="0"/>
                    </a:cubicBezTo>
                    <a:cubicBezTo>
                      <a:pt x="11" y="7"/>
                      <a:pt x="11" y="7"/>
                      <a:pt x="11" y="7"/>
                    </a:cubicBezTo>
                    <a:cubicBezTo>
                      <a:pt x="6" y="18"/>
                      <a:pt x="0" y="34"/>
                      <a:pt x="0" y="46"/>
                    </a:cubicBezTo>
                    <a:cubicBezTo>
                      <a:pt x="0" y="51"/>
                      <a:pt x="1" y="58"/>
                      <a:pt x="3" y="69"/>
                    </a:cubicBezTo>
                    <a:lnTo>
                      <a:pt x="5" y="7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6" name="Freeform 172"/>
              <p:cNvSpPr>
                <a:spLocks/>
              </p:cNvSpPr>
              <p:nvPr/>
            </p:nvSpPr>
            <p:spPr bwMode="gray">
              <a:xfrm>
                <a:off x="8045450" y="2289175"/>
                <a:ext cx="58738" cy="47625"/>
              </a:xfrm>
              <a:custGeom>
                <a:avLst/>
                <a:gdLst>
                  <a:gd name="T0" fmla="*/ 53 w 77"/>
                  <a:gd name="T1" fmla="*/ 61 h 64"/>
                  <a:gd name="T2" fmla="*/ 60 w 77"/>
                  <a:gd name="T3" fmla="*/ 64 h 64"/>
                  <a:gd name="T4" fmla="*/ 77 w 77"/>
                  <a:gd name="T5" fmla="*/ 34 h 64"/>
                  <a:gd name="T6" fmla="*/ 70 w 77"/>
                  <a:gd name="T7" fmla="*/ 30 h 64"/>
                  <a:gd name="T8" fmla="*/ 23 w 77"/>
                  <a:gd name="T9" fmla="*/ 4 h 64"/>
                  <a:gd name="T10" fmla="*/ 17 w 77"/>
                  <a:gd name="T11" fmla="*/ 0 h 64"/>
                  <a:gd name="T12" fmla="*/ 0 w 77"/>
                  <a:gd name="T13" fmla="*/ 31 h 64"/>
                  <a:gd name="T14" fmla="*/ 6 w 77"/>
                  <a:gd name="T15" fmla="*/ 35 h 64"/>
                  <a:gd name="T16" fmla="*/ 53 w 77"/>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3" y="61"/>
                    </a:moveTo>
                    <a:cubicBezTo>
                      <a:pt x="60" y="64"/>
                      <a:pt x="60" y="64"/>
                      <a:pt x="60" y="64"/>
                    </a:cubicBezTo>
                    <a:cubicBezTo>
                      <a:pt x="77" y="34"/>
                      <a:pt x="77" y="34"/>
                      <a:pt x="77" y="34"/>
                    </a:cubicBezTo>
                    <a:cubicBezTo>
                      <a:pt x="70" y="30"/>
                      <a:pt x="70" y="30"/>
                      <a:pt x="70" y="30"/>
                    </a:cubicBezTo>
                    <a:cubicBezTo>
                      <a:pt x="54" y="21"/>
                      <a:pt x="39" y="12"/>
                      <a:pt x="23" y="4"/>
                    </a:cubicBezTo>
                    <a:cubicBezTo>
                      <a:pt x="17" y="0"/>
                      <a:pt x="17" y="0"/>
                      <a:pt x="17" y="0"/>
                    </a:cubicBezTo>
                    <a:cubicBezTo>
                      <a:pt x="0" y="31"/>
                      <a:pt x="0" y="31"/>
                      <a:pt x="0" y="31"/>
                    </a:cubicBezTo>
                    <a:cubicBezTo>
                      <a:pt x="6" y="35"/>
                      <a:pt x="6" y="35"/>
                      <a:pt x="6" y="35"/>
                    </a:cubicBezTo>
                    <a:cubicBezTo>
                      <a:pt x="24" y="45"/>
                      <a:pt x="39" y="53"/>
                      <a:pt x="53" y="61"/>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7" name="Freeform 173"/>
              <p:cNvSpPr>
                <a:spLocks/>
              </p:cNvSpPr>
              <p:nvPr/>
            </p:nvSpPr>
            <p:spPr bwMode="gray">
              <a:xfrm>
                <a:off x="8251825" y="2411413"/>
                <a:ext cx="58738" cy="50800"/>
              </a:xfrm>
              <a:custGeom>
                <a:avLst/>
                <a:gdLst>
                  <a:gd name="T0" fmla="*/ 51 w 77"/>
                  <a:gd name="T1" fmla="*/ 63 h 67"/>
                  <a:gd name="T2" fmla="*/ 57 w 77"/>
                  <a:gd name="T3" fmla="*/ 67 h 67"/>
                  <a:gd name="T4" fmla="*/ 77 w 77"/>
                  <a:gd name="T5" fmla="*/ 38 h 67"/>
                  <a:gd name="T6" fmla="*/ 71 w 77"/>
                  <a:gd name="T7" fmla="*/ 34 h 67"/>
                  <a:gd name="T8" fmla="*/ 26 w 77"/>
                  <a:gd name="T9" fmla="*/ 4 h 67"/>
                  <a:gd name="T10" fmla="*/ 19 w 77"/>
                  <a:gd name="T11" fmla="*/ 0 h 67"/>
                  <a:gd name="T12" fmla="*/ 0 w 77"/>
                  <a:gd name="T13" fmla="*/ 29 h 67"/>
                  <a:gd name="T14" fmla="*/ 7 w 77"/>
                  <a:gd name="T15" fmla="*/ 33 h 67"/>
                  <a:gd name="T16" fmla="*/ 51 w 77"/>
                  <a:gd name="T1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7">
                    <a:moveTo>
                      <a:pt x="51" y="63"/>
                    </a:moveTo>
                    <a:cubicBezTo>
                      <a:pt x="57" y="67"/>
                      <a:pt x="57" y="67"/>
                      <a:pt x="57" y="67"/>
                    </a:cubicBezTo>
                    <a:cubicBezTo>
                      <a:pt x="77" y="38"/>
                      <a:pt x="77" y="38"/>
                      <a:pt x="77" y="38"/>
                    </a:cubicBezTo>
                    <a:cubicBezTo>
                      <a:pt x="71" y="34"/>
                      <a:pt x="71" y="34"/>
                      <a:pt x="71" y="34"/>
                    </a:cubicBezTo>
                    <a:cubicBezTo>
                      <a:pt x="58" y="25"/>
                      <a:pt x="42" y="15"/>
                      <a:pt x="26" y="4"/>
                    </a:cubicBezTo>
                    <a:cubicBezTo>
                      <a:pt x="19" y="0"/>
                      <a:pt x="19" y="0"/>
                      <a:pt x="19" y="0"/>
                    </a:cubicBezTo>
                    <a:cubicBezTo>
                      <a:pt x="0" y="29"/>
                      <a:pt x="0" y="29"/>
                      <a:pt x="0" y="29"/>
                    </a:cubicBezTo>
                    <a:cubicBezTo>
                      <a:pt x="7" y="33"/>
                      <a:pt x="7" y="33"/>
                      <a:pt x="7" y="33"/>
                    </a:cubicBezTo>
                    <a:cubicBezTo>
                      <a:pt x="23" y="44"/>
                      <a:pt x="38" y="54"/>
                      <a:pt x="51" y="6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8" name="Freeform 174"/>
              <p:cNvSpPr>
                <a:spLocks/>
              </p:cNvSpPr>
              <p:nvPr/>
            </p:nvSpPr>
            <p:spPr bwMode="gray">
              <a:xfrm>
                <a:off x="8185150" y="2368550"/>
                <a:ext cx="57150" cy="49213"/>
              </a:xfrm>
              <a:custGeom>
                <a:avLst/>
                <a:gdLst>
                  <a:gd name="T0" fmla="*/ 52 w 77"/>
                  <a:gd name="T1" fmla="*/ 62 h 66"/>
                  <a:gd name="T2" fmla="*/ 58 w 77"/>
                  <a:gd name="T3" fmla="*/ 66 h 66"/>
                  <a:gd name="T4" fmla="*/ 77 w 77"/>
                  <a:gd name="T5" fmla="*/ 36 h 66"/>
                  <a:gd name="T6" fmla="*/ 70 w 77"/>
                  <a:gd name="T7" fmla="*/ 32 h 66"/>
                  <a:gd name="T8" fmla="*/ 24 w 77"/>
                  <a:gd name="T9" fmla="*/ 4 h 66"/>
                  <a:gd name="T10" fmla="*/ 18 w 77"/>
                  <a:gd name="T11" fmla="*/ 0 h 66"/>
                  <a:gd name="T12" fmla="*/ 0 w 77"/>
                  <a:gd name="T13" fmla="*/ 31 h 66"/>
                  <a:gd name="T14" fmla="*/ 6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8" y="66"/>
                      <a:pt x="58" y="66"/>
                      <a:pt x="58" y="66"/>
                    </a:cubicBezTo>
                    <a:cubicBezTo>
                      <a:pt x="77" y="36"/>
                      <a:pt x="77" y="36"/>
                      <a:pt x="77" y="36"/>
                    </a:cubicBezTo>
                    <a:cubicBezTo>
                      <a:pt x="70" y="32"/>
                      <a:pt x="70" y="32"/>
                      <a:pt x="70" y="32"/>
                    </a:cubicBezTo>
                    <a:cubicBezTo>
                      <a:pt x="56" y="23"/>
                      <a:pt x="41" y="14"/>
                      <a:pt x="24" y="4"/>
                    </a:cubicBezTo>
                    <a:cubicBezTo>
                      <a:pt x="18" y="0"/>
                      <a:pt x="18" y="0"/>
                      <a:pt x="18" y="0"/>
                    </a:cubicBezTo>
                    <a:cubicBezTo>
                      <a:pt x="0" y="31"/>
                      <a:pt x="0" y="31"/>
                      <a:pt x="0" y="31"/>
                    </a:cubicBezTo>
                    <a:cubicBezTo>
                      <a:pt x="6" y="35"/>
                      <a:pt x="6" y="35"/>
                      <a:pt x="6" y="35"/>
                    </a:cubicBezTo>
                    <a:cubicBezTo>
                      <a:pt x="23" y="44"/>
                      <a:pt x="38" y="53"/>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59" name="Freeform 175"/>
              <p:cNvSpPr>
                <a:spLocks/>
              </p:cNvSpPr>
              <p:nvPr/>
            </p:nvSpPr>
            <p:spPr bwMode="gray">
              <a:xfrm>
                <a:off x="8356600" y="2528888"/>
                <a:ext cx="33338" cy="55563"/>
              </a:xfrm>
              <a:custGeom>
                <a:avLst/>
                <a:gdLst>
                  <a:gd name="T0" fmla="*/ 2 w 44"/>
                  <a:gd name="T1" fmla="*/ 15 h 73"/>
                  <a:gd name="T2" fmla="*/ 9 w 44"/>
                  <a:gd name="T3" fmla="*/ 65 h 73"/>
                  <a:gd name="T4" fmla="*/ 9 w 44"/>
                  <a:gd name="T5" fmla="*/ 73 h 73"/>
                  <a:gd name="T6" fmla="*/ 44 w 44"/>
                  <a:gd name="T7" fmla="*/ 70 h 73"/>
                  <a:gd name="T8" fmla="*/ 44 w 44"/>
                  <a:gd name="T9" fmla="*/ 62 h 73"/>
                  <a:gd name="T10" fmla="*/ 36 w 44"/>
                  <a:gd name="T11" fmla="*/ 7 h 73"/>
                  <a:gd name="T12" fmla="*/ 35 w 44"/>
                  <a:gd name="T13" fmla="*/ 0 h 73"/>
                  <a:gd name="T14" fmla="*/ 0 w 44"/>
                  <a:gd name="T15" fmla="*/ 7 h 73"/>
                  <a:gd name="T16" fmla="*/ 2 w 44"/>
                  <a:gd name="T17" fmla="*/ 1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73">
                    <a:moveTo>
                      <a:pt x="2" y="15"/>
                    </a:moveTo>
                    <a:cubicBezTo>
                      <a:pt x="5" y="29"/>
                      <a:pt x="7" y="46"/>
                      <a:pt x="9" y="65"/>
                    </a:cubicBezTo>
                    <a:cubicBezTo>
                      <a:pt x="9" y="73"/>
                      <a:pt x="9" y="73"/>
                      <a:pt x="9" y="73"/>
                    </a:cubicBezTo>
                    <a:cubicBezTo>
                      <a:pt x="44" y="70"/>
                      <a:pt x="44" y="70"/>
                      <a:pt x="44" y="70"/>
                    </a:cubicBezTo>
                    <a:cubicBezTo>
                      <a:pt x="44" y="62"/>
                      <a:pt x="44" y="62"/>
                      <a:pt x="44" y="62"/>
                    </a:cubicBezTo>
                    <a:cubicBezTo>
                      <a:pt x="42" y="42"/>
                      <a:pt x="39" y="24"/>
                      <a:pt x="36" y="7"/>
                    </a:cubicBezTo>
                    <a:cubicBezTo>
                      <a:pt x="35" y="0"/>
                      <a:pt x="35" y="0"/>
                      <a:pt x="35" y="0"/>
                    </a:cubicBezTo>
                    <a:cubicBezTo>
                      <a:pt x="0" y="7"/>
                      <a:pt x="0" y="7"/>
                      <a:pt x="0" y="7"/>
                    </a:cubicBezTo>
                    <a:lnTo>
                      <a:pt x="2"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0" name="Freeform 176"/>
              <p:cNvSpPr>
                <a:spLocks/>
              </p:cNvSpPr>
              <p:nvPr/>
            </p:nvSpPr>
            <p:spPr bwMode="gray">
              <a:xfrm>
                <a:off x="8316913" y="2457450"/>
                <a:ext cx="55563" cy="52388"/>
              </a:xfrm>
              <a:custGeom>
                <a:avLst/>
                <a:gdLst>
                  <a:gd name="T0" fmla="*/ 38 w 73"/>
                  <a:gd name="T1" fmla="*/ 65 h 71"/>
                  <a:gd name="T2" fmla="*/ 42 w 73"/>
                  <a:gd name="T3" fmla="*/ 71 h 71"/>
                  <a:gd name="T4" fmla="*/ 73 w 73"/>
                  <a:gd name="T5" fmla="*/ 55 h 71"/>
                  <a:gd name="T6" fmla="*/ 69 w 73"/>
                  <a:gd name="T7" fmla="*/ 48 h 71"/>
                  <a:gd name="T8" fmla="*/ 28 w 73"/>
                  <a:gd name="T9" fmla="*/ 5 h 71"/>
                  <a:gd name="T10" fmla="*/ 22 w 73"/>
                  <a:gd name="T11" fmla="*/ 0 h 71"/>
                  <a:gd name="T12" fmla="*/ 0 w 73"/>
                  <a:gd name="T13" fmla="*/ 28 h 71"/>
                  <a:gd name="T14" fmla="*/ 6 w 73"/>
                  <a:gd name="T15" fmla="*/ 33 h 71"/>
                  <a:gd name="T16" fmla="*/ 38 w 73"/>
                  <a:gd name="T17"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1">
                    <a:moveTo>
                      <a:pt x="38" y="65"/>
                    </a:moveTo>
                    <a:cubicBezTo>
                      <a:pt x="42" y="71"/>
                      <a:pt x="42" y="71"/>
                      <a:pt x="42" y="71"/>
                    </a:cubicBezTo>
                    <a:cubicBezTo>
                      <a:pt x="73" y="55"/>
                      <a:pt x="73" y="55"/>
                      <a:pt x="73" y="55"/>
                    </a:cubicBezTo>
                    <a:cubicBezTo>
                      <a:pt x="69" y="48"/>
                      <a:pt x="69" y="48"/>
                      <a:pt x="69" y="48"/>
                    </a:cubicBezTo>
                    <a:cubicBezTo>
                      <a:pt x="63" y="36"/>
                      <a:pt x="50" y="23"/>
                      <a:pt x="28" y="5"/>
                    </a:cubicBezTo>
                    <a:cubicBezTo>
                      <a:pt x="22" y="0"/>
                      <a:pt x="22" y="0"/>
                      <a:pt x="22" y="0"/>
                    </a:cubicBezTo>
                    <a:cubicBezTo>
                      <a:pt x="0" y="28"/>
                      <a:pt x="0" y="28"/>
                      <a:pt x="0" y="28"/>
                    </a:cubicBezTo>
                    <a:cubicBezTo>
                      <a:pt x="6" y="33"/>
                      <a:pt x="6" y="33"/>
                      <a:pt x="6" y="33"/>
                    </a:cubicBezTo>
                    <a:cubicBezTo>
                      <a:pt x="30" y="52"/>
                      <a:pt x="37" y="62"/>
                      <a:pt x="38" y="6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1" name="Freeform 177"/>
              <p:cNvSpPr>
                <a:spLocks/>
              </p:cNvSpPr>
              <p:nvPr/>
            </p:nvSpPr>
            <p:spPr bwMode="gray">
              <a:xfrm>
                <a:off x="8115300" y="2328863"/>
                <a:ext cx="58738" cy="47625"/>
              </a:xfrm>
              <a:custGeom>
                <a:avLst/>
                <a:gdLst>
                  <a:gd name="T0" fmla="*/ 52 w 77"/>
                  <a:gd name="T1" fmla="*/ 60 h 64"/>
                  <a:gd name="T2" fmla="*/ 59 w 77"/>
                  <a:gd name="T3" fmla="*/ 64 h 64"/>
                  <a:gd name="T4" fmla="*/ 77 w 77"/>
                  <a:gd name="T5" fmla="*/ 34 h 64"/>
                  <a:gd name="T6" fmla="*/ 70 w 77"/>
                  <a:gd name="T7" fmla="*/ 30 h 64"/>
                  <a:gd name="T8" fmla="*/ 24 w 77"/>
                  <a:gd name="T9" fmla="*/ 3 h 64"/>
                  <a:gd name="T10" fmla="*/ 17 w 77"/>
                  <a:gd name="T11" fmla="*/ 0 h 64"/>
                  <a:gd name="T12" fmla="*/ 0 w 77"/>
                  <a:gd name="T13" fmla="*/ 30 h 64"/>
                  <a:gd name="T14" fmla="*/ 6 w 77"/>
                  <a:gd name="T15" fmla="*/ 34 h 64"/>
                  <a:gd name="T16" fmla="*/ 52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2" y="60"/>
                    </a:moveTo>
                    <a:cubicBezTo>
                      <a:pt x="59" y="64"/>
                      <a:pt x="59" y="64"/>
                      <a:pt x="59" y="64"/>
                    </a:cubicBezTo>
                    <a:cubicBezTo>
                      <a:pt x="77" y="34"/>
                      <a:pt x="77" y="34"/>
                      <a:pt x="77" y="34"/>
                    </a:cubicBezTo>
                    <a:cubicBezTo>
                      <a:pt x="70" y="30"/>
                      <a:pt x="70" y="30"/>
                      <a:pt x="70" y="30"/>
                    </a:cubicBezTo>
                    <a:cubicBezTo>
                      <a:pt x="55" y="22"/>
                      <a:pt x="40" y="13"/>
                      <a:pt x="24" y="3"/>
                    </a:cubicBezTo>
                    <a:cubicBezTo>
                      <a:pt x="17" y="0"/>
                      <a:pt x="17" y="0"/>
                      <a:pt x="17" y="0"/>
                    </a:cubicBezTo>
                    <a:cubicBezTo>
                      <a:pt x="0" y="30"/>
                      <a:pt x="0" y="30"/>
                      <a:pt x="0" y="30"/>
                    </a:cubicBezTo>
                    <a:cubicBezTo>
                      <a:pt x="6" y="34"/>
                      <a:pt x="6" y="34"/>
                      <a:pt x="6" y="34"/>
                    </a:cubicBezTo>
                    <a:cubicBezTo>
                      <a:pt x="22" y="43"/>
                      <a:pt x="38" y="52"/>
                      <a:pt x="52"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2" name="Freeform 178"/>
              <p:cNvSpPr>
                <a:spLocks/>
              </p:cNvSpPr>
              <p:nvPr/>
            </p:nvSpPr>
            <p:spPr bwMode="gray">
              <a:xfrm>
                <a:off x="7821613" y="2162175"/>
                <a:ext cx="58738" cy="49213"/>
              </a:xfrm>
              <a:custGeom>
                <a:avLst/>
                <a:gdLst>
                  <a:gd name="T0" fmla="*/ 52 w 77"/>
                  <a:gd name="T1" fmla="*/ 62 h 66"/>
                  <a:gd name="T2" fmla="*/ 59 w 77"/>
                  <a:gd name="T3" fmla="*/ 66 h 66"/>
                  <a:gd name="T4" fmla="*/ 77 w 77"/>
                  <a:gd name="T5" fmla="*/ 36 h 66"/>
                  <a:gd name="T6" fmla="*/ 71 w 77"/>
                  <a:gd name="T7" fmla="*/ 32 h 66"/>
                  <a:gd name="T8" fmla="*/ 24 w 77"/>
                  <a:gd name="T9" fmla="*/ 4 h 66"/>
                  <a:gd name="T10" fmla="*/ 18 w 77"/>
                  <a:gd name="T11" fmla="*/ 0 h 66"/>
                  <a:gd name="T12" fmla="*/ 0 w 77"/>
                  <a:gd name="T13" fmla="*/ 31 h 66"/>
                  <a:gd name="T14" fmla="*/ 7 w 77"/>
                  <a:gd name="T15" fmla="*/ 35 h 66"/>
                  <a:gd name="T16" fmla="*/ 52 w 77"/>
                  <a:gd name="T17" fmla="*/ 6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62"/>
                    </a:moveTo>
                    <a:cubicBezTo>
                      <a:pt x="59" y="66"/>
                      <a:pt x="59" y="66"/>
                      <a:pt x="59" y="66"/>
                    </a:cubicBezTo>
                    <a:cubicBezTo>
                      <a:pt x="77" y="36"/>
                      <a:pt x="77" y="36"/>
                      <a:pt x="77" y="36"/>
                    </a:cubicBezTo>
                    <a:cubicBezTo>
                      <a:pt x="71" y="32"/>
                      <a:pt x="71" y="32"/>
                      <a:pt x="71" y="32"/>
                    </a:cubicBezTo>
                    <a:cubicBezTo>
                      <a:pt x="54" y="21"/>
                      <a:pt x="39" y="12"/>
                      <a:pt x="24" y="4"/>
                    </a:cubicBezTo>
                    <a:cubicBezTo>
                      <a:pt x="18" y="0"/>
                      <a:pt x="18" y="0"/>
                      <a:pt x="18" y="0"/>
                    </a:cubicBezTo>
                    <a:cubicBezTo>
                      <a:pt x="0" y="31"/>
                      <a:pt x="0" y="31"/>
                      <a:pt x="0" y="31"/>
                    </a:cubicBezTo>
                    <a:cubicBezTo>
                      <a:pt x="7" y="35"/>
                      <a:pt x="7" y="35"/>
                      <a:pt x="7" y="35"/>
                    </a:cubicBezTo>
                    <a:cubicBezTo>
                      <a:pt x="21" y="42"/>
                      <a:pt x="36" y="51"/>
                      <a:pt x="52" y="62"/>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3" name="Freeform 179"/>
              <p:cNvSpPr>
                <a:spLocks/>
              </p:cNvSpPr>
              <p:nvPr/>
            </p:nvSpPr>
            <p:spPr bwMode="gray">
              <a:xfrm>
                <a:off x="7754938" y="2133600"/>
                <a:ext cx="53975" cy="39688"/>
              </a:xfrm>
              <a:custGeom>
                <a:avLst/>
                <a:gdLst>
                  <a:gd name="T0" fmla="*/ 10 w 73"/>
                  <a:gd name="T1" fmla="*/ 35 h 52"/>
                  <a:gd name="T2" fmla="*/ 15 w 73"/>
                  <a:gd name="T3" fmla="*/ 35 h 52"/>
                  <a:gd name="T4" fmla="*/ 51 w 73"/>
                  <a:gd name="T5" fmla="*/ 48 h 52"/>
                  <a:gd name="T6" fmla="*/ 58 w 73"/>
                  <a:gd name="T7" fmla="*/ 52 h 52"/>
                  <a:gd name="T8" fmla="*/ 73 w 73"/>
                  <a:gd name="T9" fmla="*/ 20 h 52"/>
                  <a:gd name="T10" fmla="*/ 66 w 73"/>
                  <a:gd name="T11" fmla="*/ 17 h 52"/>
                  <a:gd name="T12" fmla="*/ 19 w 73"/>
                  <a:gd name="T13" fmla="*/ 0 h 52"/>
                  <a:gd name="T14" fmla="*/ 10 w 73"/>
                  <a:gd name="T15" fmla="*/ 0 h 52"/>
                  <a:gd name="T16" fmla="*/ 10 w 73"/>
                  <a:gd name="T17" fmla="*/ 0 h 52"/>
                  <a:gd name="T18" fmla="*/ 0 w 73"/>
                  <a:gd name="T19" fmla="*/ 0 h 52"/>
                  <a:gd name="T20" fmla="*/ 1 w 73"/>
                  <a:gd name="T21" fmla="*/ 35 h 52"/>
                  <a:gd name="T22" fmla="*/ 10 w 73"/>
                  <a:gd name="T23"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52">
                    <a:moveTo>
                      <a:pt x="10" y="35"/>
                    </a:moveTo>
                    <a:cubicBezTo>
                      <a:pt x="11" y="35"/>
                      <a:pt x="13" y="35"/>
                      <a:pt x="15" y="35"/>
                    </a:cubicBezTo>
                    <a:cubicBezTo>
                      <a:pt x="19" y="36"/>
                      <a:pt x="30" y="38"/>
                      <a:pt x="51" y="48"/>
                    </a:cubicBezTo>
                    <a:cubicBezTo>
                      <a:pt x="58" y="52"/>
                      <a:pt x="58" y="52"/>
                      <a:pt x="58" y="52"/>
                    </a:cubicBezTo>
                    <a:cubicBezTo>
                      <a:pt x="73" y="20"/>
                      <a:pt x="73" y="20"/>
                      <a:pt x="73" y="20"/>
                    </a:cubicBezTo>
                    <a:cubicBezTo>
                      <a:pt x="66" y="17"/>
                      <a:pt x="66" y="17"/>
                      <a:pt x="66" y="17"/>
                    </a:cubicBezTo>
                    <a:cubicBezTo>
                      <a:pt x="46" y="7"/>
                      <a:pt x="31" y="2"/>
                      <a:pt x="19" y="0"/>
                    </a:cubicBezTo>
                    <a:cubicBezTo>
                      <a:pt x="16" y="0"/>
                      <a:pt x="13" y="0"/>
                      <a:pt x="10" y="0"/>
                    </a:cubicBezTo>
                    <a:cubicBezTo>
                      <a:pt x="10" y="0"/>
                      <a:pt x="10" y="0"/>
                      <a:pt x="10" y="0"/>
                    </a:cubicBezTo>
                    <a:cubicBezTo>
                      <a:pt x="0" y="0"/>
                      <a:pt x="0" y="0"/>
                      <a:pt x="0" y="0"/>
                    </a:cubicBezTo>
                    <a:cubicBezTo>
                      <a:pt x="1" y="35"/>
                      <a:pt x="1" y="35"/>
                      <a:pt x="1" y="35"/>
                    </a:cubicBezTo>
                    <a:lnTo>
                      <a:pt x="10" y="3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4" name="Freeform 180"/>
              <p:cNvSpPr>
                <a:spLocks/>
              </p:cNvSpPr>
              <p:nvPr/>
            </p:nvSpPr>
            <p:spPr bwMode="gray">
              <a:xfrm>
                <a:off x="7677150" y="2144713"/>
                <a:ext cx="57150" cy="49213"/>
              </a:xfrm>
              <a:custGeom>
                <a:avLst/>
                <a:gdLst>
                  <a:gd name="T0" fmla="*/ 27 w 76"/>
                  <a:gd name="T1" fmla="*/ 61 h 66"/>
                  <a:gd name="T2" fmla="*/ 69 w 76"/>
                  <a:gd name="T3" fmla="*/ 35 h 66"/>
                  <a:gd name="T4" fmla="*/ 76 w 76"/>
                  <a:gd name="T5" fmla="*/ 31 h 66"/>
                  <a:gd name="T6" fmla="*/ 60 w 76"/>
                  <a:gd name="T7" fmla="*/ 0 h 66"/>
                  <a:gd name="T8" fmla="*/ 53 w 76"/>
                  <a:gd name="T9" fmla="*/ 3 h 66"/>
                  <a:gd name="T10" fmla="*/ 6 w 76"/>
                  <a:gd name="T11" fmla="*/ 33 h 66"/>
                  <a:gd name="T12" fmla="*/ 0 w 76"/>
                  <a:gd name="T13" fmla="*/ 38 h 66"/>
                  <a:gd name="T14" fmla="*/ 21 w 76"/>
                  <a:gd name="T15" fmla="*/ 66 h 66"/>
                  <a:gd name="T16" fmla="*/ 27 w 76"/>
                  <a:gd name="T17" fmla="*/ 6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6">
                    <a:moveTo>
                      <a:pt x="27" y="61"/>
                    </a:moveTo>
                    <a:cubicBezTo>
                      <a:pt x="37" y="54"/>
                      <a:pt x="52" y="43"/>
                      <a:pt x="69" y="35"/>
                    </a:cubicBezTo>
                    <a:cubicBezTo>
                      <a:pt x="76" y="31"/>
                      <a:pt x="76" y="31"/>
                      <a:pt x="76" y="31"/>
                    </a:cubicBezTo>
                    <a:cubicBezTo>
                      <a:pt x="60" y="0"/>
                      <a:pt x="60" y="0"/>
                      <a:pt x="60" y="0"/>
                    </a:cubicBezTo>
                    <a:cubicBezTo>
                      <a:pt x="53" y="3"/>
                      <a:pt x="53" y="3"/>
                      <a:pt x="53" y="3"/>
                    </a:cubicBezTo>
                    <a:cubicBezTo>
                      <a:pt x="34" y="13"/>
                      <a:pt x="17" y="25"/>
                      <a:pt x="6" y="33"/>
                    </a:cubicBezTo>
                    <a:cubicBezTo>
                      <a:pt x="0" y="38"/>
                      <a:pt x="0" y="38"/>
                      <a:pt x="0" y="38"/>
                    </a:cubicBezTo>
                    <a:cubicBezTo>
                      <a:pt x="21" y="66"/>
                      <a:pt x="21" y="66"/>
                      <a:pt x="21" y="66"/>
                    </a:cubicBezTo>
                    <a:lnTo>
                      <a:pt x="27" y="61"/>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5" name="Freeform 181"/>
              <p:cNvSpPr>
                <a:spLocks/>
              </p:cNvSpPr>
              <p:nvPr/>
            </p:nvSpPr>
            <p:spPr bwMode="gray">
              <a:xfrm>
                <a:off x="7026275" y="2797175"/>
                <a:ext cx="57150" cy="49213"/>
              </a:xfrm>
              <a:custGeom>
                <a:avLst/>
                <a:gdLst>
                  <a:gd name="T0" fmla="*/ 31 w 76"/>
                  <a:gd name="T1" fmla="*/ 5 h 67"/>
                  <a:gd name="T2" fmla="*/ 26 w 76"/>
                  <a:gd name="T3" fmla="*/ 0 h 67"/>
                  <a:gd name="T4" fmla="*/ 0 w 76"/>
                  <a:gd name="T5" fmla="*/ 23 h 67"/>
                  <a:gd name="T6" fmla="*/ 5 w 76"/>
                  <a:gd name="T7" fmla="*/ 29 h 67"/>
                  <a:gd name="T8" fmla="*/ 53 w 76"/>
                  <a:gd name="T9" fmla="*/ 64 h 67"/>
                  <a:gd name="T10" fmla="*/ 59 w 76"/>
                  <a:gd name="T11" fmla="*/ 67 h 67"/>
                  <a:gd name="T12" fmla="*/ 76 w 76"/>
                  <a:gd name="T13" fmla="*/ 36 h 67"/>
                  <a:gd name="T14" fmla="*/ 69 w 76"/>
                  <a:gd name="T15" fmla="*/ 33 h 67"/>
                  <a:gd name="T16" fmla="*/ 31 w 76"/>
                  <a:gd name="T17"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7">
                    <a:moveTo>
                      <a:pt x="31" y="5"/>
                    </a:moveTo>
                    <a:cubicBezTo>
                      <a:pt x="26" y="0"/>
                      <a:pt x="26" y="0"/>
                      <a:pt x="26" y="0"/>
                    </a:cubicBezTo>
                    <a:cubicBezTo>
                      <a:pt x="0" y="23"/>
                      <a:pt x="0" y="23"/>
                      <a:pt x="0" y="23"/>
                    </a:cubicBezTo>
                    <a:cubicBezTo>
                      <a:pt x="5" y="29"/>
                      <a:pt x="5" y="29"/>
                      <a:pt x="5" y="29"/>
                    </a:cubicBezTo>
                    <a:cubicBezTo>
                      <a:pt x="18" y="43"/>
                      <a:pt x="38" y="56"/>
                      <a:pt x="53" y="64"/>
                    </a:cubicBezTo>
                    <a:cubicBezTo>
                      <a:pt x="59" y="67"/>
                      <a:pt x="59" y="67"/>
                      <a:pt x="59" y="67"/>
                    </a:cubicBezTo>
                    <a:cubicBezTo>
                      <a:pt x="76" y="36"/>
                      <a:pt x="76" y="36"/>
                      <a:pt x="76" y="36"/>
                    </a:cubicBezTo>
                    <a:cubicBezTo>
                      <a:pt x="69" y="33"/>
                      <a:pt x="69" y="33"/>
                      <a:pt x="69" y="33"/>
                    </a:cubicBezTo>
                    <a:cubicBezTo>
                      <a:pt x="52" y="23"/>
                      <a:pt x="38" y="14"/>
                      <a:pt x="31"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6" name="Freeform 182"/>
              <p:cNvSpPr>
                <a:spLocks/>
              </p:cNvSpPr>
              <p:nvPr/>
            </p:nvSpPr>
            <p:spPr bwMode="gray">
              <a:xfrm>
                <a:off x="7975600" y="2251075"/>
                <a:ext cx="57150" cy="47625"/>
              </a:xfrm>
              <a:custGeom>
                <a:avLst/>
                <a:gdLst>
                  <a:gd name="T0" fmla="*/ 54 w 77"/>
                  <a:gd name="T1" fmla="*/ 60 h 64"/>
                  <a:gd name="T2" fmla="*/ 60 w 77"/>
                  <a:gd name="T3" fmla="*/ 64 h 64"/>
                  <a:gd name="T4" fmla="*/ 77 w 77"/>
                  <a:gd name="T5" fmla="*/ 33 h 64"/>
                  <a:gd name="T6" fmla="*/ 71 w 77"/>
                  <a:gd name="T7" fmla="*/ 29 h 64"/>
                  <a:gd name="T8" fmla="*/ 23 w 77"/>
                  <a:gd name="T9" fmla="*/ 4 h 64"/>
                  <a:gd name="T10" fmla="*/ 17 w 77"/>
                  <a:gd name="T11" fmla="*/ 0 h 64"/>
                  <a:gd name="T12" fmla="*/ 0 w 77"/>
                  <a:gd name="T13" fmla="*/ 31 h 64"/>
                  <a:gd name="T14" fmla="*/ 7 w 77"/>
                  <a:gd name="T15" fmla="*/ 35 h 64"/>
                  <a:gd name="T16" fmla="*/ 54 w 77"/>
                  <a:gd name="T17"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54" y="60"/>
                    </a:moveTo>
                    <a:cubicBezTo>
                      <a:pt x="60" y="64"/>
                      <a:pt x="60" y="64"/>
                      <a:pt x="60" y="64"/>
                    </a:cubicBezTo>
                    <a:cubicBezTo>
                      <a:pt x="77" y="33"/>
                      <a:pt x="77" y="33"/>
                      <a:pt x="77" y="33"/>
                    </a:cubicBezTo>
                    <a:cubicBezTo>
                      <a:pt x="71" y="29"/>
                      <a:pt x="71" y="29"/>
                      <a:pt x="71" y="29"/>
                    </a:cubicBezTo>
                    <a:cubicBezTo>
                      <a:pt x="54" y="20"/>
                      <a:pt x="38" y="12"/>
                      <a:pt x="23" y="4"/>
                    </a:cubicBezTo>
                    <a:cubicBezTo>
                      <a:pt x="17" y="0"/>
                      <a:pt x="17" y="0"/>
                      <a:pt x="17" y="0"/>
                    </a:cubicBezTo>
                    <a:cubicBezTo>
                      <a:pt x="0" y="31"/>
                      <a:pt x="0" y="31"/>
                      <a:pt x="0" y="31"/>
                    </a:cubicBezTo>
                    <a:cubicBezTo>
                      <a:pt x="7" y="35"/>
                      <a:pt x="7" y="35"/>
                      <a:pt x="7" y="35"/>
                    </a:cubicBezTo>
                    <a:cubicBezTo>
                      <a:pt x="21" y="43"/>
                      <a:pt x="37" y="51"/>
                      <a:pt x="54" y="6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7" name="Freeform 183"/>
              <p:cNvSpPr>
                <a:spLocks/>
              </p:cNvSpPr>
              <p:nvPr/>
            </p:nvSpPr>
            <p:spPr bwMode="gray">
              <a:xfrm>
                <a:off x="7889875" y="2203450"/>
                <a:ext cx="73025" cy="57150"/>
              </a:xfrm>
              <a:custGeom>
                <a:avLst/>
                <a:gdLst>
                  <a:gd name="T0" fmla="*/ 21 w 97"/>
                  <a:gd name="T1" fmla="*/ 44 h 76"/>
                  <a:gd name="T2" fmla="*/ 26 w 97"/>
                  <a:gd name="T3" fmla="*/ 47 h 76"/>
                  <a:gd name="T4" fmla="*/ 27 w 97"/>
                  <a:gd name="T5" fmla="*/ 48 h 76"/>
                  <a:gd name="T6" fmla="*/ 74 w 97"/>
                  <a:gd name="T7" fmla="*/ 73 h 76"/>
                  <a:gd name="T8" fmla="*/ 80 w 97"/>
                  <a:gd name="T9" fmla="*/ 76 h 76"/>
                  <a:gd name="T10" fmla="*/ 97 w 97"/>
                  <a:gd name="T11" fmla="*/ 45 h 76"/>
                  <a:gd name="T12" fmla="*/ 90 w 97"/>
                  <a:gd name="T13" fmla="*/ 41 h 76"/>
                  <a:gd name="T14" fmla="*/ 44 w 97"/>
                  <a:gd name="T15" fmla="*/ 17 h 76"/>
                  <a:gd name="T16" fmla="*/ 44 w 97"/>
                  <a:gd name="T17" fmla="*/ 17 h 76"/>
                  <a:gd name="T18" fmla="*/ 25 w 97"/>
                  <a:gd name="T19" fmla="*/ 5 h 76"/>
                  <a:gd name="T20" fmla="*/ 19 w 97"/>
                  <a:gd name="T21" fmla="*/ 0 h 76"/>
                  <a:gd name="T22" fmla="*/ 0 w 97"/>
                  <a:gd name="T23" fmla="*/ 30 h 76"/>
                  <a:gd name="T24" fmla="*/ 6 w 97"/>
                  <a:gd name="T25" fmla="*/ 34 h 76"/>
                  <a:gd name="T26" fmla="*/ 21 w 97"/>
                  <a:gd name="T27" fmla="*/ 4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76">
                    <a:moveTo>
                      <a:pt x="21" y="44"/>
                    </a:moveTo>
                    <a:cubicBezTo>
                      <a:pt x="24" y="46"/>
                      <a:pt x="26" y="47"/>
                      <a:pt x="26" y="47"/>
                    </a:cubicBezTo>
                    <a:cubicBezTo>
                      <a:pt x="27" y="48"/>
                      <a:pt x="27" y="48"/>
                      <a:pt x="27" y="48"/>
                    </a:cubicBezTo>
                    <a:cubicBezTo>
                      <a:pt x="29" y="49"/>
                      <a:pt x="46" y="58"/>
                      <a:pt x="74" y="73"/>
                    </a:cubicBezTo>
                    <a:cubicBezTo>
                      <a:pt x="80" y="76"/>
                      <a:pt x="80" y="76"/>
                      <a:pt x="80" y="76"/>
                    </a:cubicBezTo>
                    <a:cubicBezTo>
                      <a:pt x="97" y="45"/>
                      <a:pt x="97" y="45"/>
                      <a:pt x="97" y="45"/>
                    </a:cubicBezTo>
                    <a:cubicBezTo>
                      <a:pt x="90" y="41"/>
                      <a:pt x="90" y="41"/>
                      <a:pt x="90" y="41"/>
                    </a:cubicBezTo>
                    <a:cubicBezTo>
                      <a:pt x="60" y="26"/>
                      <a:pt x="49" y="20"/>
                      <a:pt x="44" y="17"/>
                    </a:cubicBezTo>
                    <a:cubicBezTo>
                      <a:pt x="44" y="17"/>
                      <a:pt x="44" y="17"/>
                      <a:pt x="44" y="17"/>
                    </a:cubicBezTo>
                    <a:cubicBezTo>
                      <a:pt x="44" y="17"/>
                      <a:pt x="37" y="12"/>
                      <a:pt x="25" y="5"/>
                    </a:cubicBezTo>
                    <a:cubicBezTo>
                      <a:pt x="19" y="0"/>
                      <a:pt x="19" y="0"/>
                      <a:pt x="19" y="0"/>
                    </a:cubicBezTo>
                    <a:cubicBezTo>
                      <a:pt x="0" y="30"/>
                      <a:pt x="0" y="30"/>
                      <a:pt x="0" y="30"/>
                    </a:cubicBezTo>
                    <a:cubicBezTo>
                      <a:pt x="6" y="34"/>
                      <a:pt x="6" y="34"/>
                      <a:pt x="6" y="34"/>
                    </a:cubicBezTo>
                    <a:cubicBezTo>
                      <a:pt x="12" y="38"/>
                      <a:pt x="18" y="42"/>
                      <a:pt x="21" y="4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8" name="Freeform 184"/>
              <p:cNvSpPr>
                <a:spLocks/>
              </p:cNvSpPr>
              <p:nvPr/>
            </p:nvSpPr>
            <p:spPr bwMode="gray">
              <a:xfrm>
                <a:off x="7259638" y="2378075"/>
                <a:ext cx="57150" cy="47625"/>
              </a:xfrm>
              <a:custGeom>
                <a:avLst/>
                <a:gdLst>
                  <a:gd name="T0" fmla="*/ 36 w 36"/>
                  <a:gd name="T1" fmla="*/ 15 h 30"/>
                  <a:gd name="T2" fmla="*/ 28 w 36"/>
                  <a:gd name="T3" fmla="*/ 0 h 30"/>
                  <a:gd name="T4" fmla="*/ 0 w 36"/>
                  <a:gd name="T5" fmla="*/ 16 h 30"/>
                  <a:gd name="T6" fmla="*/ 8 w 36"/>
                  <a:gd name="T7" fmla="*/ 30 h 30"/>
                  <a:gd name="T8" fmla="*/ 36 w 36"/>
                  <a:gd name="T9" fmla="*/ 15 h 30"/>
                </a:gdLst>
                <a:ahLst/>
                <a:cxnLst>
                  <a:cxn ang="0">
                    <a:pos x="T0" y="T1"/>
                  </a:cxn>
                  <a:cxn ang="0">
                    <a:pos x="T2" y="T3"/>
                  </a:cxn>
                  <a:cxn ang="0">
                    <a:pos x="T4" y="T5"/>
                  </a:cxn>
                  <a:cxn ang="0">
                    <a:pos x="T6" y="T7"/>
                  </a:cxn>
                  <a:cxn ang="0">
                    <a:pos x="T8" y="T9"/>
                  </a:cxn>
                </a:cxnLst>
                <a:rect l="0" t="0" r="r" b="b"/>
                <a:pathLst>
                  <a:path w="36" h="30">
                    <a:moveTo>
                      <a:pt x="36" y="15"/>
                    </a:moveTo>
                    <a:lnTo>
                      <a:pt x="28" y="0"/>
                    </a:lnTo>
                    <a:lnTo>
                      <a:pt x="0" y="16"/>
                    </a:lnTo>
                    <a:lnTo>
                      <a:pt x="8" y="30"/>
                    </a:lnTo>
                    <a:lnTo>
                      <a:pt x="36"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69" name="Freeform 185"/>
              <p:cNvSpPr>
                <a:spLocks/>
              </p:cNvSpPr>
              <p:nvPr/>
            </p:nvSpPr>
            <p:spPr bwMode="gray">
              <a:xfrm>
                <a:off x="8091488" y="2879725"/>
                <a:ext cx="57150" cy="47625"/>
              </a:xfrm>
              <a:custGeom>
                <a:avLst/>
                <a:gdLst>
                  <a:gd name="T0" fmla="*/ 0 w 36"/>
                  <a:gd name="T1" fmla="*/ 16 h 30"/>
                  <a:gd name="T2" fmla="*/ 8 w 36"/>
                  <a:gd name="T3" fmla="*/ 30 h 30"/>
                  <a:gd name="T4" fmla="*/ 36 w 36"/>
                  <a:gd name="T5" fmla="*/ 14 h 30"/>
                  <a:gd name="T6" fmla="*/ 28 w 36"/>
                  <a:gd name="T7" fmla="*/ 0 h 30"/>
                  <a:gd name="T8" fmla="*/ 0 w 36"/>
                  <a:gd name="T9" fmla="*/ 16 h 30"/>
                </a:gdLst>
                <a:ahLst/>
                <a:cxnLst>
                  <a:cxn ang="0">
                    <a:pos x="T0" y="T1"/>
                  </a:cxn>
                  <a:cxn ang="0">
                    <a:pos x="T2" y="T3"/>
                  </a:cxn>
                  <a:cxn ang="0">
                    <a:pos x="T4" y="T5"/>
                  </a:cxn>
                  <a:cxn ang="0">
                    <a:pos x="T6" y="T7"/>
                  </a:cxn>
                  <a:cxn ang="0">
                    <a:pos x="T8" y="T9"/>
                  </a:cxn>
                </a:cxnLst>
                <a:rect l="0" t="0" r="r" b="b"/>
                <a:pathLst>
                  <a:path w="36" h="30">
                    <a:moveTo>
                      <a:pt x="0" y="16"/>
                    </a:moveTo>
                    <a:lnTo>
                      <a:pt x="8" y="30"/>
                    </a:lnTo>
                    <a:lnTo>
                      <a:pt x="36"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0" name="Freeform 186"/>
              <p:cNvSpPr>
                <a:spLocks/>
              </p:cNvSpPr>
              <p:nvPr/>
            </p:nvSpPr>
            <p:spPr bwMode="gray">
              <a:xfrm>
                <a:off x="7953375" y="2960688"/>
                <a:ext cx="57150" cy="49213"/>
              </a:xfrm>
              <a:custGeom>
                <a:avLst/>
                <a:gdLst>
                  <a:gd name="T0" fmla="*/ 52 w 77"/>
                  <a:gd name="T1" fmla="*/ 4 h 66"/>
                  <a:gd name="T2" fmla="*/ 6 w 77"/>
                  <a:gd name="T3" fmla="*/ 32 h 66"/>
                  <a:gd name="T4" fmla="*/ 0 w 77"/>
                  <a:gd name="T5" fmla="*/ 36 h 66"/>
                  <a:gd name="T6" fmla="*/ 18 w 77"/>
                  <a:gd name="T7" fmla="*/ 66 h 66"/>
                  <a:gd name="T8" fmla="*/ 24 w 77"/>
                  <a:gd name="T9" fmla="*/ 62 h 66"/>
                  <a:gd name="T10" fmla="*/ 70 w 77"/>
                  <a:gd name="T11" fmla="*/ 34 h 66"/>
                  <a:gd name="T12" fmla="*/ 77 w 77"/>
                  <a:gd name="T13" fmla="*/ 31 h 66"/>
                  <a:gd name="T14" fmla="*/ 59 w 77"/>
                  <a:gd name="T15" fmla="*/ 0 h 66"/>
                  <a:gd name="T16" fmla="*/ 52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2" y="4"/>
                    </a:moveTo>
                    <a:cubicBezTo>
                      <a:pt x="35" y="14"/>
                      <a:pt x="20" y="23"/>
                      <a:pt x="6" y="32"/>
                    </a:cubicBezTo>
                    <a:cubicBezTo>
                      <a:pt x="0" y="36"/>
                      <a:pt x="0" y="36"/>
                      <a:pt x="0" y="36"/>
                    </a:cubicBezTo>
                    <a:cubicBezTo>
                      <a:pt x="18" y="66"/>
                      <a:pt x="18" y="66"/>
                      <a:pt x="18" y="66"/>
                    </a:cubicBezTo>
                    <a:cubicBezTo>
                      <a:pt x="24" y="62"/>
                      <a:pt x="24" y="62"/>
                      <a:pt x="24" y="62"/>
                    </a:cubicBezTo>
                    <a:cubicBezTo>
                      <a:pt x="39" y="53"/>
                      <a:pt x="54"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1" name="Freeform 187"/>
              <p:cNvSpPr>
                <a:spLocks/>
              </p:cNvSpPr>
              <p:nvPr/>
            </p:nvSpPr>
            <p:spPr bwMode="gray">
              <a:xfrm>
                <a:off x="8021638" y="2919413"/>
                <a:ext cx="58738" cy="49213"/>
              </a:xfrm>
              <a:custGeom>
                <a:avLst/>
                <a:gdLst>
                  <a:gd name="T0" fmla="*/ 52 w 77"/>
                  <a:gd name="T1" fmla="*/ 4 h 65"/>
                  <a:gd name="T2" fmla="*/ 6 w 77"/>
                  <a:gd name="T3" fmla="*/ 31 h 65"/>
                  <a:gd name="T4" fmla="*/ 0 w 77"/>
                  <a:gd name="T5" fmla="*/ 35 h 65"/>
                  <a:gd name="T6" fmla="*/ 17 w 77"/>
                  <a:gd name="T7" fmla="*/ 65 h 65"/>
                  <a:gd name="T8" fmla="*/ 24 w 77"/>
                  <a:gd name="T9" fmla="*/ 61 h 65"/>
                  <a:gd name="T10" fmla="*/ 70 w 77"/>
                  <a:gd name="T11" fmla="*/ 34 h 65"/>
                  <a:gd name="T12" fmla="*/ 77 w 77"/>
                  <a:gd name="T13" fmla="*/ 31 h 65"/>
                  <a:gd name="T14" fmla="*/ 59 w 77"/>
                  <a:gd name="T15" fmla="*/ 0 h 65"/>
                  <a:gd name="T16" fmla="*/ 52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52" y="4"/>
                    </a:moveTo>
                    <a:cubicBezTo>
                      <a:pt x="37" y="13"/>
                      <a:pt x="21" y="22"/>
                      <a:pt x="6" y="31"/>
                    </a:cubicBezTo>
                    <a:cubicBezTo>
                      <a:pt x="0" y="35"/>
                      <a:pt x="0" y="35"/>
                      <a:pt x="0" y="35"/>
                    </a:cubicBezTo>
                    <a:cubicBezTo>
                      <a:pt x="17" y="65"/>
                      <a:pt x="17" y="65"/>
                      <a:pt x="17" y="65"/>
                    </a:cubicBezTo>
                    <a:cubicBezTo>
                      <a:pt x="24" y="61"/>
                      <a:pt x="24" y="61"/>
                      <a:pt x="24" y="61"/>
                    </a:cubicBezTo>
                    <a:cubicBezTo>
                      <a:pt x="39" y="52"/>
                      <a:pt x="55" y="44"/>
                      <a:pt x="70" y="34"/>
                    </a:cubicBezTo>
                    <a:cubicBezTo>
                      <a:pt x="77" y="31"/>
                      <a:pt x="77" y="31"/>
                      <a:pt x="77" y="31"/>
                    </a:cubicBezTo>
                    <a:cubicBezTo>
                      <a:pt x="59" y="0"/>
                      <a:pt x="59" y="0"/>
                      <a:pt x="59" y="0"/>
                    </a:cubicBezTo>
                    <a:lnTo>
                      <a:pt x="52"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2" name="Freeform 188"/>
              <p:cNvSpPr>
                <a:spLocks/>
              </p:cNvSpPr>
              <p:nvPr/>
            </p:nvSpPr>
            <p:spPr bwMode="gray">
              <a:xfrm>
                <a:off x="7821613" y="3046413"/>
                <a:ext cx="53975" cy="53975"/>
              </a:xfrm>
              <a:custGeom>
                <a:avLst/>
                <a:gdLst>
                  <a:gd name="T0" fmla="*/ 45 w 72"/>
                  <a:gd name="T1" fmla="*/ 5 h 72"/>
                  <a:gd name="T2" fmla="*/ 10 w 72"/>
                  <a:gd name="T3" fmla="*/ 38 h 72"/>
                  <a:gd name="T4" fmla="*/ 4 w 72"/>
                  <a:gd name="T5" fmla="*/ 48 h 72"/>
                  <a:gd name="T6" fmla="*/ 0 w 72"/>
                  <a:gd name="T7" fmla="*/ 54 h 72"/>
                  <a:gd name="T8" fmla="*/ 30 w 72"/>
                  <a:gd name="T9" fmla="*/ 72 h 72"/>
                  <a:gd name="T10" fmla="*/ 34 w 72"/>
                  <a:gd name="T11" fmla="*/ 66 h 72"/>
                  <a:gd name="T12" fmla="*/ 39 w 72"/>
                  <a:gd name="T13" fmla="*/ 57 h 72"/>
                  <a:gd name="T14" fmla="*/ 66 w 72"/>
                  <a:gd name="T15" fmla="*/ 33 h 72"/>
                  <a:gd name="T16" fmla="*/ 72 w 72"/>
                  <a:gd name="T17" fmla="*/ 28 h 72"/>
                  <a:gd name="T18" fmla="*/ 51 w 72"/>
                  <a:gd name="T19" fmla="*/ 0 h 72"/>
                  <a:gd name="T20" fmla="*/ 45 w 72"/>
                  <a:gd name="T21" fmla="*/ 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2">
                    <a:moveTo>
                      <a:pt x="45" y="5"/>
                    </a:moveTo>
                    <a:cubicBezTo>
                      <a:pt x="26" y="19"/>
                      <a:pt x="15" y="29"/>
                      <a:pt x="10" y="38"/>
                    </a:cubicBezTo>
                    <a:cubicBezTo>
                      <a:pt x="8" y="41"/>
                      <a:pt x="6" y="44"/>
                      <a:pt x="4" y="48"/>
                    </a:cubicBezTo>
                    <a:cubicBezTo>
                      <a:pt x="0" y="54"/>
                      <a:pt x="0" y="54"/>
                      <a:pt x="0" y="54"/>
                    </a:cubicBezTo>
                    <a:cubicBezTo>
                      <a:pt x="30" y="72"/>
                      <a:pt x="30" y="72"/>
                      <a:pt x="30" y="72"/>
                    </a:cubicBezTo>
                    <a:cubicBezTo>
                      <a:pt x="34" y="66"/>
                      <a:pt x="34" y="66"/>
                      <a:pt x="34" y="66"/>
                    </a:cubicBezTo>
                    <a:cubicBezTo>
                      <a:pt x="36" y="63"/>
                      <a:pt x="37" y="60"/>
                      <a:pt x="39" y="57"/>
                    </a:cubicBezTo>
                    <a:cubicBezTo>
                      <a:pt x="40" y="55"/>
                      <a:pt x="45" y="49"/>
                      <a:pt x="66" y="33"/>
                    </a:cubicBezTo>
                    <a:cubicBezTo>
                      <a:pt x="72" y="28"/>
                      <a:pt x="72" y="28"/>
                      <a:pt x="72" y="28"/>
                    </a:cubicBezTo>
                    <a:cubicBezTo>
                      <a:pt x="51" y="0"/>
                      <a:pt x="51" y="0"/>
                      <a:pt x="51" y="0"/>
                    </a:cubicBezTo>
                    <a:lnTo>
                      <a:pt x="45"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3" name="Freeform 189"/>
              <p:cNvSpPr>
                <a:spLocks/>
              </p:cNvSpPr>
              <p:nvPr/>
            </p:nvSpPr>
            <p:spPr bwMode="gray">
              <a:xfrm>
                <a:off x="7885113" y="3001963"/>
                <a:ext cx="57150" cy="49213"/>
              </a:xfrm>
              <a:custGeom>
                <a:avLst/>
                <a:gdLst>
                  <a:gd name="T0" fmla="*/ 51 w 77"/>
                  <a:gd name="T1" fmla="*/ 4 h 66"/>
                  <a:gd name="T2" fmla="*/ 6 w 77"/>
                  <a:gd name="T3" fmla="*/ 33 h 66"/>
                  <a:gd name="T4" fmla="*/ 0 w 77"/>
                  <a:gd name="T5" fmla="*/ 37 h 66"/>
                  <a:gd name="T6" fmla="*/ 19 w 77"/>
                  <a:gd name="T7" fmla="*/ 66 h 66"/>
                  <a:gd name="T8" fmla="*/ 25 w 77"/>
                  <a:gd name="T9" fmla="*/ 62 h 66"/>
                  <a:gd name="T10" fmla="*/ 70 w 77"/>
                  <a:gd name="T11" fmla="*/ 34 h 66"/>
                  <a:gd name="T12" fmla="*/ 77 w 77"/>
                  <a:gd name="T13" fmla="*/ 30 h 66"/>
                  <a:gd name="T14" fmla="*/ 58 w 77"/>
                  <a:gd name="T15" fmla="*/ 0 h 66"/>
                  <a:gd name="T16" fmla="*/ 51 w 77"/>
                  <a:gd name="T17"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6">
                    <a:moveTo>
                      <a:pt x="51" y="4"/>
                    </a:moveTo>
                    <a:cubicBezTo>
                      <a:pt x="35" y="14"/>
                      <a:pt x="19" y="24"/>
                      <a:pt x="6" y="33"/>
                    </a:cubicBezTo>
                    <a:cubicBezTo>
                      <a:pt x="0" y="37"/>
                      <a:pt x="0" y="37"/>
                      <a:pt x="0" y="37"/>
                    </a:cubicBezTo>
                    <a:cubicBezTo>
                      <a:pt x="19" y="66"/>
                      <a:pt x="19" y="66"/>
                      <a:pt x="19" y="66"/>
                    </a:cubicBezTo>
                    <a:cubicBezTo>
                      <a:pt x="25" y="62"/>
                      <a:pt x="25" y="62"/>
                      <a:pt x="25" y="62"/>
                    </a:cubicBezTo>
                    <a:cubicBezTo>
                      <a:pt x="39" y="53"/>
                      <a:pt x="54" y="44"/>
                      <a:pt x="70" y="34"/>
                    </a:cubicBezTo>
                    <a:cubicBezTo>
                      <a:pt x="77" y="30"/>
                      <a:pt x="77" y="30"/>
                      <a:pt x="77" y="30"/>
                    </a:cubicBezTo>
                    <a:cubicBezTo>
                      <a:pt x="58" y="0"/>
                      <a:pt x="58" y="0"/>
                      <a:pt x="58" y="0"/>
                    </a:cubicBezTo>
                    <a:lnTo>
                      <a:pt x="51" y="4"/>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4" name="Freeform 190"/>
              <p:cNvSpPr>
                <a:spLocks/>
              </p:cNvSpPr>
              <p:nvPr/>
            </p:nvSpPr>
            <p:spPr bwMode="gray">
              <a:xfrm>
                <a:off x="8159750" y="2840038"/>
                <a:ext cx="58738" cy="47625"/>
              </a:xfrm>
              <a:custGeom>
                <a:avLst/>
                <a:gdLst>
                  <a:gd name="T0" fmla="*/ 0 w 37"/>
                  <a:gd name="T1" fmla="*/ 16 h 30"/>
                  <a:gd name="T2" fmla="*/ 9 w 37"/>
                  <a:gd name="T3" fmla="*/ 30 h 30"/>
                  <a:gd name="T4" fmla="*/ 37 w 37"/>
                  <a:gd name="T5" fmla="*/ 14 h 30"/>
                  <a:gd name="T6" fmla="*/ 28 w 37"/>
                  <a:gd name="T7" fmla="*/ 0 h 30"/>
                  <a:gd name="T8" fmla="*/ 0 w 37"/>
                  <a:gd name="T9" fmla="*/ 16 h 30"/>
                </a:gdLst>
                <a:ahLst/>
                <a:cxnLst>
                  <a:cxn ang="0">
                    <a:pos x="T0" y="T1"/>
                  </a:cxn>
                  <a:cxn ang="0">
                    <a:pos x="T2" y="T3"/>
                  </a:cxn>
                  <a:cxn ang="0">
                    <a:pos x="T4" y="T5"/>
                  </a:cxn>
                  <a:cxn ang="0">
                    <a:pos x="T6" y="T7"/>
                  </a:cxn>
                  <a:cxn ang="0">
                    <a:pos x="T8" y="T9"/>
                  </a:cxn>
                </a:cxnLst>
                <a:rect l="0" t="0" r="r" b="b"/>
                <a:pathLst>
                  <a:path w="37" h="30">
                    <a:moveTo>
                      <a:pt x="0" y="16"/>
                    </a:moveTo>
                    <a:lnTo>
                      <a:pt x="9" y="30"/>
                    </a:lnTo>
                    <a:lnTo>
                      <a:pt x="37" y="14"/>
                    </a:lnTo>
                    <a:lnTo>
                      <a:pt x="28" y="0"/>
                    </a:lnTo>
                    <a:lnTo>
                      <a:pt x="0" y="16"/>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5" name="Freeform 191"/>
              <p:cNvSpPr>
                <a:spLocks/>
              </p:cNvSpPr>
              <p:nvPr/>
            </p:nvSpPr>
            <p:spPr bwMode="gray">
              <a:xfrm>
                <a:off x="7038975" y="2435225"/>
                <a:ext cx="58738" cy="39688"/>
              </a:xfrm>
              <a:custGeom>
                <a:avLst/>
                <a:gdLst>
                  <a:gd name="T0" fmla="*/ 27 w 77"/>
                  <a:gd name="T1" fmla="*/ 5 h 53"/>
                  <a:gd name="T2" fmla="*/ 5 w 77"/>
                  <a:gd name="T3" fmla="*/ 24 h 53"/>
                  <a:gd name="T4" fmla="*/ 0 w 77"/>
                  <a:gd name="T5" fmla="*/ 30 h 53"/>
                  <a:gd name="T6" fmla="*/ 26 w 77"/>
                  <a:gd name="T7" fmla="*/ 53 h 53"/>
                  <a:gd name="T8" fmla="*/ 31 w 77"/>
                  <a:gd name="T9" fmla="*/ 47 h 53"/>
                  <a:gd name="T10" fmla="*/ 43 w 77"/>
                  <a:gd name="T11" fmla="*/ 37 h 53"/>
                  <a:gd name="T12" fmla="*/ 61 w 77"/>
                  <a:gd name="T13" fmla="*/ 39 h 53"/>
                  <a:gd name="T14" fmla="*/ 68 w 77"/>
                  <a:gd name="T15" fmla="*/ 41 h 53"/>
                  <a:gd name="T16" fmla="*/ 77 w 77"/>
                  <a:gd name="T17" fmla="*/ 8 h 53"/>
                  <a:gd name="T18" fmla="*/ 70 w 77"/>
                  <a:gd name="T19" fmla="*/ 6 h 53"/>
                  <a:gd name="T20" fmla="*/ 27 w 77"/>
                  <a:gd name="T2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3">
                    <a:moveTo>
                      <a:pt x="27" y="5"/>
                    </a:moveTo>
                    <a:cubicBezTo>
                      <a:pt x="20" y="9"/>
                      <a:pt x="12" y="15"/>
                      <a:pt x="5" y="24"/>
                    </a:cubicBezTo>
                    <a:cubicBezTo>
                      <a:pt x="0" y="30"/>
                      <a:pt x="0" y="30"/>
                      <a:pt x="0" y="30"/>
                    </a:cubicBezTo>
                    <a:cubicBezTo>
                      <a:pt x="26" y="53"/>
                      <a:pt x="26" y="53"/>
                      <a:pt x="26" y="53"/>
                    </a:cubicBezTo>
                    <a:cubicBezTo>
                      <a:pt x="31" y="47"/>
                      <a:pt x="31" y="47"/>
                      <a:pt x="31" y="47"/>
                    </a:cubicBezTo>
                    <a:cubicBezTo>
                      <a:pt x="35" y="42"/>
                      <a:pt x="40" y="39"/>
                      <a:pt x="43" y="37"/>
                    </a:cubicBezTo>
                    <a:cubicBezTo>
                      <a:pt x="43" y="37"/>
                      <a:pt x="46" y="35"/>
                      <a:pt x="61" y="39"/>
                    </a:cubicBezTo>
                    <a:cubicBezTo>
                      <a:pt x="68" y="41"/>
                      <a:pt x="68" y="41"/>
                      <a:pt x="68" y="41"/>
                    </a:cubicBezTo>
                    <a:cubicBezTo>
                      <a:pt x="77" y="8"/>
                      <a:pt x="77" y="8"/>
                      <a:pt x="77" y="8"/>
                    </a:cubicBezTo>
                    <a:cubicBezTo>
                      <a:pt x="70" y="6"/>
                      <a:pt x="70" y="6"/>
                      <a:pt x="70" y="6"/>
                    </a:cubicBezTo>
                    <a:cubicBezTo>
                      <a:pt x="51" y="0"/>
                      <a:pt x="38" y="0"/>
                      <a:pt x="27" y="5"/>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6" name="Freeform 192"/>
              <p:cNvSpPr>
                <a:spLocks/>
              </p:cNvSpPr>
              <p:nvPr/>
            </p:nvSpPr>
            <p:spPr bwMode="gray">
              <a:xfrm>
                <a:off x="8348663" y="2689225"/>
                <a:ext cx="36513" cy="55563"/>
              </a:xfrm>
              <a:custGeom>
                <a:avLst/>
                <a:gdLst>
                  <a:gd name="T0" fmla="*/ 13 w 49"/>
                  <a:gd name="T1" fmla="*/ 7 h 75"/>
                  <a:gd name="T2" fmla="*/ 2 w 49"/>
                  <a:gd name="T3" fmla="*/ 57 h 75"/>
                  <a:gd name="T4" fmla="*/ 0 w 49"/>
                  <a:gd name="T5" fmla="*/ 64 h 75"/>
                  <a:gd name="T6" fmla="*/ 34 w 49"/>
                  <a:gd name="T7" fmla="*/ 75 h 75"/>
                  <a:gd name="T8" fmla="*/ 36 w 49"/>
                  <a:gd name="T9" fmla="*/ 67 h 75"/>
                  <a:gd name="T10" fmla="*/ 48 w 49"/>
                  <a:gd name="T11" fmla="*/ 13 h 75"/>
                  <a:gd name="T12" fmla="*/ 49 w 49"/>
                  <a:gd name="T13" fmla="*/ 5 h 75"/>
                  <a:gd name="T14" fmla="*/ 15 w 49"/>
                  <a:gd name="T15" fmla="*/ 0 h 75"/>
                  <a:gd name="T16" fmla="*/ 13 w 49"/>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75">
                    <a:moveTo>
                      <a:pt x="13" y="7"/>
                    </a:moveTo>
                    <a:cubicBezTo>
                      <a:pt x="10" y="26"/>
                      <a:pt x="7" y="43"/>
                      <a:pt x="2" y="57"/>
                    </a:cubicBezTo>
                    <a:cubicBezTo>
                      <a:pt x="0" y="64"/>
                      <a:pt x="0" y="64"/>
                      <a:pt x="0" y="64"/>
                    </a:cubicBezTo>
                    <a:cubicBezTo>
                      <a:pt x="34" y="75"/>
                      <a:pt x="34" y="75"/>
                      <a:pt x="34" y="75"/>
                    </a:cubicBezTo>
                    <a:cubicBezTo>
                      <a:pt x="36" y="67"/>
                      <a:pt x="36" y="67"/>
                      <a:pt x="36" y="67"/>
                    </a:cubicBezTo>
                    <a:cubicBezTo>
                      <a:pt x="41" y="52"/>
                      <a:pt x="45" y="34"/>
                      <a:pt x="48" y="13"/>
                    </a:cubicBezTo>
                    <a:cubicBezTo>
                      <a:pt x="49" y="5"/>
                      <a:pt x="49" y="5"/>
                      <a:pt x="49" y="5"/>
                    </a:cubicBezTo>
                    <a:cubicBezTo>
                      <a:pt x="15" y="0"/>
                      <a:pt x="15" y="0"/>
                      <a:pt x="15" y="0"/>
                    </a:cubicBezTo>
                    <a:lnTo>
                      <a:pt x="13" y="7"/>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7" name="Freeform 193"/>
              <p:cNvSpPr>
                <a:spLocks/>
              </p:cNvSpPr>
              <p:nvPr/>
            </p:nvSpPr>
            <p:spPr bwMode="gray">
              <a:xfrm>
                <a:off x="8362950" y="2611438"/>
                <a:ext cx="26988" cy="52388"/>
              </a:xfrm>
              <a:custGeom>
                <a:avLst/>
                <a:gdLst>
                  <a:gd name="T0" fmla="*/ 2 w 38"/>
                  <a:gd name="T1" fmla="*/ 0 h 70"/>
                  <a:gd name="T2" fmla="*/ 2 w 38"/>
                  <a:gd name="T3" fmla="*/ 8 h 70"/>
                  <a:gd name="T4" fmla="*/ 0 w 38"/>
                  <a:gd name="T5" fmla="*/ 60 h 70"/>
                  <a:gd name="T6" fmla="*/ 0 w 38"/>
                  <a:gd name="T7" fmla="*/ 67 h 70"/>
                  <a:gd name="T8" fmla="*/ 35 w 38"/>
                  <a:gd name="T9" fmla="*/ 70 h 70"/>
                  <a:gd name="T10" fmla="*/ 35 w 38"/>
                  <a:gd name="T11" fmla="*/ 62 h 70"/>
                  <a:gd name="T12" fmla="*/ 38 w 38"/>
                  <a:gd name="T13" fmla="*/ 8 h 70"/>
                  <a:gd name="T14" fmla="*/ 38 w 38"/>
                  <a:gd name="T15" fmla="*/ 0 h 70"/>
                  <a:gd name="T16" fmla="*/ 2 w 38"/>
                  <a:gd name="T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70">
                    <a:moveTo>
                      <a:pt x="2" y="0"/>
                    </a:moveTo>
                    <a:cubicBezTo>
                      <a:pt x="2" y="8"/>
                      <a:pt x="2" y="8"/>
                      <a:pt x="2" y="8"/>
                    </a:cubicBezTo>
                    <a:cubicBezTo>
                      <a:pt x="2" y="25"/>
                      <a:pt x="2" y="43"/>
                      <a:pt x="0" y="60"/>
                    </a:cubicBezTo>
                    <a:cubicBezTo>
                      <a:pt x="0" y="67"/>
                      <a:pt x="0" y="67"/>
                      <a:pt x="0" y="67"/>
                    </a:cubicBezTo>
                    <a:cubicBezTo>
                      <a:pt x="35" y="70"/>
                      <a:pt x="35" y="70"/>
                      <a:pt x="35" y="70"/>
                    </a:cubicBezTo>
                    <a:cubicBezTo>
                      <a:pt x="35" y="62"/>
                      <a:pt x="35" y="62"/>
                      <a:pt x="35" y="62"/>
                    </a:cubicBezTo>
                    <a:cubicBezTo>
                      <a:pt x="37" y="44"/>
                      <a:pt x="38" y="26"/>
                      <a:pt x="38" y="8"/>
                    </a:cubicBezTo>
                    <a:cubicBezTo>
                      <a:pt x="38" y="0"/>
                      <a:pt x="38" y="0"/>
                      <a:pt x="38" y="0"/>
                    </a:cubicBezTo>
                    <a:lnTo>
                      <a:pt x="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8" name="Freeform 194"/>
              <p:cNvSpPr>
                <a:spLocks/>
              </p:cNvSpPr>
              <p:nvPr/>
            </p:nvSpPr>
            <p:spPr bwMode="gray">
              <a:xfrm>
                <a:off x="7783513" y="3113088"/>
                <a:ext cx="47625" cy="57150"/>
              </a:xfrm>
              <a:custGeom>
                <a:avLst/>
                <a:gdLst>
                  <a:gd name="T0" fmla="*/ 32 w 63"/>
                  <a:gd name="T1" fmla="*/ 0 h 76"/>
                  <a:gd name="T2" fmla="*/ 29 w 63"/>
                  <a:gd name="T3" fmla="*/ 7 h 76"/>
                  <a:gd name="T4" fmla="*/ 5 w 63"/>
                  <a:gd name="T5" fmla="*/ 50 h 76"/>
                  <a:gd name="T6" fmla="*/ 0 w 63"/>
                  <a:gd name="T7" fmla="*/ 57 h 76"/>
                  <a:gd name="T8" fmla="*/ 30 w 63"/>
                  <a:gd name="T9" fmla="*/ 76 h 76"/>
                  <a:gd name="T10" fmla="*/ 34 w 63"/>
                  <a:gd name="T11" fmla="*/ 70 h 76"/>
                  <a:gd name="T12" fmla="*/ 60 w 63"/>
                  <a:gd name="T13" fmla="*/ 22 h 76"/>
                  <a:gd name="T14" fmla="*/ 63 w 63"/>
                  <a:gd name="T15" fmla="*/ 16 h 76"/>
                  <a:gd name="T16" fmla="*/ 49 w 63"/>
                  <a:gd name="T17" fmla="*/ 7 h 76"/>
                  <a:gd name="T18" fmla="*/ 32 w 63"/>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6">
                    <a:moveTo>
                      <a:pt x="32" y="0"/>
                    </a:moveTo>
                    <a:cubicBezTo>
                      <a:pt x="29" y="7"/>
                      <a:pt x="29" y="7"/>
                      <a:pt x="29" y="7"/>
                    </a:cubicBezTo>
                    <a:cubicBezTo>
                      <a:pt x="20" y="23"/>
                      <a:pt x="13" y="38"/>
                      <a:pt x="5" y="50"/>
                    </a:cubicBezTo>
                    <a:cubicBezTo>
                      <a:pt x="0" y="57"/>
                      <a:pt x="0" y="57"/>
                      <a:pt x="0" y="57"/>
                    </a:cubicBezTo>
                    <a:cubicBezTo>
                      <a:pt x="30" y="76"/>
                      <a:pt x="30" y="76"/>
                      <a:pt x="30" y="76"/>
                    </a:cubicBezTo>
                    <a:cubicBezTo>
                      <a:pt x="34" y="70"/>
                      <a:pt x="34" y="70"/>
                      <a:pt x="34" y="70"/>
                    </a:cubicBezTo>
                    <a:cubicBezTo>
                      <a:pt x="43" y="56"/>
                      <a:pt x="51" y="40"/>
                      <a:pt x="60" y="22"/>
                    </a:cubicBezTo>
                    <a:cubicBezTo>
                      <a:pt x="63" y="16"/>
                      <a:pt x="63" y="16"/>
                      <a:pt x="63" y="16"/>
                    </a:cubicBezTo>
                    <a:cubicBezTo>
                      <a:pt x="49" y="7"/>
                      <a:pt x="49" y="7"/>
                      <a:pt x="49" y="7"/>
                    </a:cubicBezTo>
                    <a:lnTo>
                      <a:pt x="32" y="0"/>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79" name="Freeform 195"/>
              <p:cNvSpPr>
                <a:spLocks/>
              </p:cNvSpPr>
              <p:nvPr/>
            </p:nvSpPr>
            <p:spPr bwMode="gray">
              <a:xfrm>
                <a:off x="8229600" y="2798763"/>
                <a:ext cx="57150" cy="49213"/>
              </a:xfrm>
              <a:custGeom>
                <a:avLst/>
                <a:gdLst>
                  <a:gd name="T0" fmla="*/ 52 w 76"/>
                  <a:gd name="T1" fmla="*/ 3 h 65"/>
                  <a:gd name="T2" fmla="*/ 6 w 76"/>
                  <a:gd name="T3" fmla="*/ 31 h 65"/>
                  <a:gd name="T4" fmla="*/ 0 w 76"/>
                  <a:gd name="T5" fmla="*/ 35 h 65"/>
                  <a:gd name="T6" fmla="*/ 17 w 76"/>
                  <a:gd name="T7" fmla="*/ 65 h 65"/>
                  <a:gd name="T8" fmla="*/ 24 w 76"/>
                  <a:gd name="T9" fmla="*/ 61 h 65"/>
                  <a:gd name="T10" fmla="*/ 70 w 76"/>
                  <a:gd name="T11" fmla="*/ 33 h 65"/>
                  <a:gd name="T12" fmla="*/ 76 w 76"/>
                  <a:gd name="T13" fmla="*/ 30 h 65"/>
                  <a:gd name="T14" fmla="*/ 58 w 76"/>
                  <a:gd name="T15" fmla="*/ 0 h 65"/>
                  <a:gd name="T16" fmla="*/ 52 w 76"/>
                  <a:gd name="T17" fmla="*/ 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65">
                    <a:moveTo>
                      <a:pt x="52" y="3"/>
                    </a:moveTo>
                    <a:cubicBezTo>
                      <a:pt x="38" y="12"/>
                      <a:pt x="22" y="21"/>
                      <a:pt x="6" y="31"/>
                    </a:cubicBezTo>
                    <a:cubicBezTo>
                      <a:pt x="0" y="35"/>
                      <a:pt x="0" y="35"/>
                      <a:pt x="0" y="35"/>
                    </a:cubicBezTo>
                    <a:cubicBezTo>
                      <a:pt x="17" y="65"/>
                      <a:pt x="17" y="65"/>
                      <a:pt x="17" y="65"/>
                    </a:cubicBezTo>
                    <a:cubicBezTo>
                      <a:pt x="24" y="61"/>
                      <a:pt x="24" y="61"/>
                      <a:pt x="24" y="61"/>
                    </a:cubicBezTo>
                    <a:cubicBezTo>
                      <a:pt x="41" y="51"/>
                      <a:pt x="56" y="42"/>
                      <a:pt x="70" y="33"/>
                    </a:cubicBezTo>
                    <a:cubicBezTo>
                      <a:pt x="76" y="30"/>
                      <a:pt x="76" y="30"/>
                      <a:pt x="76" y="30"/>
                    </a:cubicBezTo>
                    <a:cubicBezTo>
                      <a:pt x="58" y="0"/>
                      <a:pt x="58" y="0"/>
                      <a:pt x="58" y="0"/>
                    </a:cubicBezTo>
                    <a:lnTo>
                      <a:pt x="52"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80" name="Freeform 196"/>
              <p:cNvSpPr>
                <a:spLocks/>
              </p:cNvSpPr>
              <p:nvPr/>
            </p:nvSpPr>
            <p:spPr bwMode="gray">
              <a:xfrm>
                <a:off x="8297863" y="2754313"/>
                <a:ext cx="57150" cy="50800"/>
              </a:xfrm>
              <a:custGeom>
                <a:avLst/>
                <a:gdLst>
                  <a:gd name="T0" fmla="*/ 49 w 77"/>
                  <a:gd name="T1" fmla="*/ 5 h 68"/>
                  <a:gd name="T2" fmla="*/ 7 w 77"/>
                  <a:gd name="T3" fmla="*/ 34 h 68"/>
                  <a:gd name="T4" fmla="*/ 0 w 77"/>
                  <a:gd name="T5" fmla="*/ 39 h 68"/>
                  <a:gd name="T6" fmla="*/ 19 w 77"/>
                  <a:gd name="T7" fmla="*/ 68 h 68"/>
                  <a:gd name="T8" fmla="*/ 26 w 77"/>
                  <a:gd name="T9" fmla="*/ 64 h 68"/>
                  <a:gd name="T10" fmla="*/ 71 w 77"/>
                  <a:gd name="T11" fmla="*/ 33 h 68"/>
                  <a:gd name="T12" fmla="*/ 77 w 77"/>
                  <a:gd name="T13" fmla="*/ 28 h 68"/>
                  <a:gd name="T14" fmla="*/ 55 w 77"/>
                  <a:gd name="T15" fmla="*/ 0 h 68"/>
                  <a:gd name="T16" fmla="*/ 49 w 77"/>
                  <a:gd name="T1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9" y="5"/>
                    </a:moveTo>
                    <a:cubicBezTo>
                      <a:pt x="40" y="12"/>
                      <a:pt x="26" y="22"/>
                      <a:pt x="7" y="34"/>
                    </a:cubicBezTo>
                    <a:cubicBezTo>
                      <a:pt x="0" y="39"/>
                      <a:pt x="0" y="39"/>
                      <a:pt x="0" y="39"/>
                    </a:cubicBezTo>
                    <a:cubicBezTo>
                      <a:pt x="19" y="68"/>
                      <a:pt x="19" y="68"/>
                      <a:pt x="19" y="68"/>
                    </a:cubicBezTo>
                    <a:cubicBezTo>
                      <a:pt x="26" y="64"/>
                      <a:pt x="26" y="64"/>
                      <a:pt x="26" y="64"/>
                    </a:cubicBezTo>
                    <a:cubicBezTo>
                      <a:pt x="46" y="51"/>
                      <a:pt x="61" y="41"/>
                      <a:pt x="71" y="33"/>
                    </a:cubicBezTo>
                    <a:cubicBezTo>
                      <a:pt x="77" y="28"/>
                      <a:pt x="77" y="28"/>
                      <a:pt x="77" y="28"/>
                    </a:cubicBezTo>
                    <a:cubicBezTo>
                      <a:pt x="55" y="0"/>
                      <a:pt x="55" y="0"/>
                      <a:pt x="55" y="0"/>
                    </a:cubicBezTo>
                    <a:lnTo>
                      <a:pt x="49" y="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1" name="Freeform 197"/>
              <p:cNvSpPr>
                <a:spLocks/>
              </p:cNvSpPr>
              <p:nvPr/>
            </p:nvSpPr>
            <p:spPr bwMode="gray">
              <a:xfrm>
                <a:off x="7313613" y="2935288"/>
                <a:ext cx="57150" cy="49213"/>
              </a:xfrm>
              <a:custGeom>
                <a:avLst/>
                <a:gdLst>
                  <a:gd name="T0" fmla="*/ 24 w 77"/>
                  <a:gd name="T1" fmla="*/ 4 h 65"/>
                  <a:gd name="T2" fmla="*/ 18 w 77"/>
                  <a:gd name="T3" fmla="*/ 0 h 65"/>
                  <a:gd name="T4" fmla="*/ 0 w 77"/>
                  <a:gd name="T5" fmla="*/ 30 h 65"/>
                  <a:gd name="T6" fmla="*/ 7 w 77"/>
                  <a:gd name="T7" fmla="*/ 34 h 65"/>
                  <a:gd name="T8" fmla="*/ 53 w 77"/>
                  <a:gd name="T9" fmla="*/ 61 h 65"/>
                  <a:gd name="T10" fmla="*/ 59 w 77"/>
                  <a:gd name="T11" fmla="*/ 65 h 65"/>
                  <a:gd name="T12" fmla="*/ 77 w 77"/>
                  <a:gd name="T13" fmla="*/ 34 h 65"/>
                  <a:gd name="T14" fmla="*/ 71 w 77"/>
                  <a:gd name="T15" fmla="*/ 31 h 65"/>
                  <a:gd name="T16" fmla="*/ 24 w 77"/>
                  <a:gd name="T17"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5">
                    <a:moveTo>
                      <a:pt x="24" y="4"/>
                    </a:moveTo>
                    <a:cubicBezTo>
                      <a:pt x="18" y="0"/>
                      <a:pt x="18" y="0"/>
                      <a:pt x="18" y="0"/>
                    </a:cubicBezTo>
                    <a:cubicBezTo>
                      <a:pt x="0" y="30"/>
                      <a:pt x="0" y="30"/>
                      <a:pt x="0" y="30"/>
                    </a:cubicBezTo>
                    <a:cubicBezTo>
                      <a:pt x="7" y="34"/>
                      <a:pt x="7" y="34"/>
                      <a:pt x="7" y="34"/>
                    </a:cubicBezTo>
                    <a:cubicBezTo>
                      <a:pt x="22" y="43"/>
                      <a:pt x="37" y="52"/>
                      <a:pt x="53" y="61"/>
                    </a:cubicBezTo>
                    <a:cubicBezTo>
                      <a:pt x="59" y="65"/>
                      <a:pt x="59" y="65"/>
                      <a:pt x="59" y="65"/>
                    </a:cubicBezTo>
                    <a:cubicBezTo>
                      <a:pt x="77" y="34"/>
                      <a:pt x="77" y="34"/>
                      <a:pt x="77" y="34"/>
                    </a:cubicBezTo>
                    <a:cubicBezTo>
                      <a:pt x="71" y="31"/>
                      <a:pt x="71" y="31"/>
                      <a:pt x="71" y="31"/>
                    </a:cubicBezTo>
                    <a:cubicBezTo>
                      <a:pt x="55" y="22"/>
                      <a:pt x="40" y="13"/>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198" name="Freeform 198"/>
              <p:cNvSpPr>
                <a:spLocks/>
              </p:cNvSpPr>
              <p:nvPr/>
            </p:nvSpPr>
            <p:spPr bwMode="gray">
              <a:xfrm>
                <a:off x="7381875" y="2974975"/>
                <a:ext cx="57150" cy="49213"/>
              </a:xfrm>
              <a:custGeom>
                <a:avLst/>
                <a:gdLst>
                  <a:gd name="T0" fmla="*/ 0 w 36"/>
                  <a:gd name="T1" fmla="*/ 15 h 31"/>
                  <a:gd name="T2" fmla="*/ 28 w 36"/>
                  <a:gd name="T3" fmla="*/ 31 h 31"/>
                  <a:gd name="T4" fmla="*/ 36 w 36"/>
                  <a:gd name="T5" fmla="*/ 17 h 31"/>
                  <a:gd name="T6" fmla="*/ 8 w 36"/>
                  <a:gd name="T7" fmla="*/ 0 h 31"/>
                  <a:gd name="T8" fmla="*/ 0 w 36"/>
                  <a:gd name="T9" fmla="*/ 15 h 31"/>
                </a:gdLst>
                <a:ahLst/>
                <a:cxnLst>
                  <a:cxn ang="0">
                    <a:pos x="T0" y="T1"/>
                  </a:cxn>
                  <a:cxn ang="0">
                    <a:pos x="T2" y="T3"/>
                  </a:cxn>
                  <a:cxn ang="0">
                    <a:pos x="T4" y="T5"/>
                  </a:cxn>
                  <a:cxn ang="0">
                    <a:pos x="T6" y="T7"/>
                  </a:cxn>
                  <a:cxn ang="0">
                    <a:pos x="T8" y="T9"/>
                  </a:cxn>
                </a:cxnLst>
                <a:rect l="0" t="0" r="r" b="b"/>
                <a:pathLst>
                  <a:path w="36" h="31">
                    <a:moveTo>
                      <a:pt x="0" y="15"/>
                    </a:moveTo>
                    <a:lnTo>
                      <a:pt x="28" y="31"/>
                    </a:lnTo>
                    <a:lnTo>
                      <a:pt x="36" y="17"/>
                    </a:lnTo>
                    <a:lnTo>
                      <a:pt x="8" y="0"/>
                    </a:lnTo>
                    <a:lnTo>
                      <a:pt x="0" y="15"/>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56" name="Freeform 199"/>
              <p:cNvSpPr>
                <a:spLocks/>
              </p:cNvSpPr>
              <p:nvPr/>
            </p:nvSpPr>
            <p:spPr bwMode="gray">
              <a:xfrm>
                <a:off x="7243763" y="2895600"/>
                <a:ext cx="58738" cy="47625"/>
              </a:xfrm>
              <a:custGeom>
                <a:avLst/>
                <a:gdLst>
                  <a:gd name="T0" fmla="*/ 24 w 77"/>
                  <a:gd name="T1" fmla="*/ 4 h 64"/>
                  <a:gd name="T2" fmla="*/ 17 w 77"/>
                  <a:gd name="T3" fmla="*/ 0 h 64"/>
                  <a:gd name="T4" fmla="*/ 0 w 77"/>
                  <a:gd name="T5" fmla="*/ 31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4"/>
                    </a:moveTo>
                    <a:cubicBezTo>
                      <a:pt x="17" y="0"/>
                      <a:pt x="17" y="0"/>
                      <a:pt x="17" y="0"/>
                    </a:cubicBezTo>
                    <a:cubicBezTo>
                      <a:pt x="0" y="31"/>
                      <a:pt x="0" y="31"/>
                      <a:pt x="0" y="31"/>
                    </a:cubicBezTo>
                    <a:cubicBezTo>
                      <a:pt x="6" y="34"/>
                      <a:pt x="6" y="34"/>
                      <a:pt x="6" y="34"/>
                    </a:cubicBezTo>
                    <a:cubicBezTo>
                      <a:pt x="21" y="42"/>
                      <a:pt x="36" y="51"/>
                      <a:pt x="53" y="61"/>
                    </a:cubicBezTo>
                    <a:cubicBezTo>
                      <a:pt x="59" y="64"/>
                      <a:pt x="59" y="64"/>
                      <a:pt x="59" y="64"/>
                    </a:cubicBezTo>
                    <a:cubicBezTo>
                      <a:pt x="77" y="34"/>
                      <a:pt x="77" y="34"/>
                      <a:pt x="77" y="34"/>
                    </a:cubicBezTo>
                    <a:cubicBezTo>
                      <a:pt x="70" y="30"/>
                      <a:pt x="70" y="30"/>
                      <a:pt x="70" y="30"/>
                    </a:cubicBezTo>
                    <a:cubicBezTo>
                      <a:pt x="53" y="20"/>
                      <a:pt x="38" y="12"/>
                      <a:pt x="24"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57" name="Freeform 200"/>
              <p:cNvSpPr>
                <a:spLocks/>
              </p:cNvSpPr>
              <p:nvPr/>
            </p:nvSpPr>
            <p:spPr bwMode="gray">
              <a:xfrm>
                <a:off x="7173913" y="2857500"/>
                <a:ext cx="57150" cy="47625"/>
              </a:xfrm>
              <a:custGeom>
                <a:avLst/>
                <a:gdLst>
                  <a:gd name="T0" fmla="*/ 23 w 77"/>
                  <a:gd name="T1" fmla="*/ 3 h 63"/>
                  <a:gd name="T2" fmla="*/ 16 w 77"/>
                  <a:gd name="T3" fmla="*/ 0 h 63"/>
                  <a:gd name="T4" fmla="*/ 0 w 77"/>
                  <a:gd name="T5" fmla="*/ 31 h 63"/>
                  <a:gd name="T6" fmla="*/ 7 w 77"/>
                  <a:gd name="T7" fmla="*/ 35 h 63"/>
                  <a:gd name="T8" fmla="*/ 54 w 77"/>
                  <a:gd name="T9" fmla="*/ 59 h 63"/>
                  <a:gd name="T10" fmla="*/ 60 w 77"/>
                  <a:gd name="T11" fmla="*/ 63 h 63"/>
                  <a:gd name="T12" fmla="*/ 77 w 77"/>
                  <a:gd name="T13" fmla="*/ 32 h 63"/>
                  <a:gd name="T14" fmla="*/ 71 w 77"/>
                  <a:gd name="T15" fmla="*/ 29 h 63"/>
                  <a:gd name="T16" fmla="*/ 23 w 77"/>
                  <a:gd name="T17"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3">
                    <a:moveTo>
                      <a:pt x="23" y="3"/>
                    </a:moveTo>
                    <a:cubicBezTo>
                      <a:pt x="16" y="0"/>
                      <a:pt x="16" y="0"/>
                      <a:pt x="16" y="0"/>
                    </a:cubicBezTo>
                    <a:cubicBezTo>
                      <a:pt x="0" y="31"/>
                      <a:pt x="0" y="31"/>
                      <a:pt x="0" y="31"/>
                    </a:cubicBezTo>
                    <a:cubicBezTo>
                      <a:pt x="7" y="35"/>
                      <a:pt x="7" y="35"/>
                      <a:pt x="7" y="35"/>
                    </a:cubicBezTo>
                    <a:cubicBezTo>
                      <a:pt x="20" y="41"/>
                      <a:pt x="36" y="50"/>
                      <a:pt x="54" y="59"/>
                    </a:cubicBezTo>
                    <a:cubicBezTo>
                      <a:pt x="60" y="63"/>
                      <a:pt x="60" y="63"/>
                      <a:pt x="60" y="63"/>
                    </a:cubicBezTo>
                    <a:cubicBezTo>
                      <a:pt x="77" y="32"/>
                      <a:pt x="77" y="32"/>
                      <a:pt x="77" y="32"/>
                    </a:cubicBezTo>
                    <a:cubicBezTo>
                      <a:pt x="71" y="29"/>
                      <a:pt x="71" y="29"/>
                      <a:pt x="71" y="29"/>
                    </a:cubicBezTo>
                    <a:cubicBezTo>
                      <a:pt x="52" y="18"/>
                      <a:pt x="36" y="10"/>
                      <a:pt x="23"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58" name="Freeform 201"/>
              <p:cNvSpPr>
                <a:spLocks/>
              </p:cNvSpPr>
              <p:nvPr/>
            </p:nvSpPr>
            <p:spPr bwMode="gray">
              <a:xfrm>
                <a:off x="7099300" y="2835275"/>
                <a:ext cx="57150" cy="34925"/>
              </a:xfrm>
              <a:custGeom>
                <a:avLst/>
                <a:gdLst>
                  <a:gd name="T0" fmla="*/ 60 w 76"/>
                  <a:gd name="T1" fmla="*/ 10 h 47"/>
                  <a:gd name="T2" fmla="*/ 58 w 76"/>
                  <a:gd name="T3" fmla="*/ 10 h 47"/>
                  <a:gd name="T4" fmla="*/ 18 w 76"/>
                  <a:gd name="T5" fmla="*/ 2 h 47"/>
                  <a:gd name="T6" fmla="*/ 11 w 76"/>
                  <a:gd name="T7" fmla="*/ 0 h 47"/>
                  <a:gd name="T8" fmla="*/ 0 w 76"/>
                  <a:gd name="T9" fmla="*/ 33 h 47"/>
                  <a:gd name="T10" fmla="*/ 7 w 76"/>
                  <a:gd name="T11" fmla="*/ 35 h 47"/>
                  <a:gd name="T12" fmla="*/ 55 w 76"/>
                  <a:gd name="T13" fmla="*/ 45 h 47"/>
                  <a:gd name="T14" fmla="*/ 60 w 76"/>
                  <a:gd name="T15" fmla="*/ 45 h 47"/>
                  <a:gd name="T16" fmla="*/ 61 w 76"/>
                  <a:gd name="T17" fmla="*/ 45 h 47"/>
                  <a:gd name="T18" fmla="*/ 68 w 76"/>
                  <a:gd name="T19" fmla="*/ 47 h 47"/>
                  <a:gd name="T20" fmla="*/ 76 w 76"/>
                  <a:gd name="T21" fmla="*/ 13 h 47"/>
                  <a:gd name="T22" fmla="*/ 69 w 76"/>
                  <a:gd name="T23" fmla="*/ 11 h 47"/>
                  <a:gd name="T24" fmla="*/ 60 w 76"/>
                  <a:gd name="T25"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47">
                    <a:moveTo>
                      <a:pt x="60" y="10"/>
                    </a:moveTo>
                    <a:cubicBezTo>
                      <a:pt x="58" y="10"/>
                      <a:pt x="58" y="10"/>
                      <a:pt x="58" y="10"/>
                    </a:cubicBezTo>
                    <a:cubicBezTo>
                      <a:pt x="49" y="11"/>
                      <a:pt x="35" y="8"/>
                      <a:pt x="18" y="2"/>
                    </a:cubicBezTo>
                    <a:cubicBezTo>
                      <a:pt x="11" y="0"/>
                      <a:pt x="11" y="0"/>
                      <a:pt x="11" y="0"/>
                    </a:cubicBezTo>
                    <a:cubicBezTo>
                      <a:pt x="0" y="33"/>
                      <a:pt x="0" y="33"/>
                      <a:pt x="0" y="33"/>
                    </a:cubicBezTo>
                    <a:cubicBezTo>
                      <a:pt x="7" y="35"/>
                      <a:pt x="7" y="35"/>
                      <a:pt x="7" y="35"/>
                    </a:cubicBezTo>
                    <a:cubicBezTo>
                      <a:pt x="20" y="40"/>
                      <a:pt x="39" y="45"/>
                      <a:pt x="55" y="45"/>
                    </a:cubicBezTo>
                    <a:cubicBezTo>
                      <a:pt x="57" y="45"/>
                      <a:pt x="59" y="45"/>
                      <a:pt x="60" y="45"/>
                    </a:cubicBezTo>
                    <a:cubicBezTo>
                      <a:pt x="60" y="45"/>
                      <a:pt x="61" y="45"/>
                      <a:pt x="61" y="45"/>
                    </a:cubicBezTo>
                    <a:cubicBezTo>
                      <a:pt x="68" y="47"/>
                      <a:pt x="68" y="47"/>
                      <a:pt x="68" y="47"/>
                    </a:cubicBezTo>
                    <a:cubicBezTo>
                      <a:pt x="76" y="13"/>
                      <a:pt x="76" y="13"/>
                      <a:pt x="76" y="13"/>
                    </a:cubicBezTo>
                    <a:cubicBezTo>
                      <a:pt x="69" y="11"/>
                      <a:pt x="69" y="11"/>
                      <a:pt x="69" y="11"/>
                    </a:cubicBezTo>
                    <a:cubicBezTo>
                      <a:pt x="66" y="10"/>
                      <a:pt x="63" y="10"/>
                      <a:pt x="60" y="10"/>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59" name="Freeform 202"/>
              <p:cNvSpPr>
                <a:spLocks/>
              </p:cNvSpPr>
              <p:nvPr/>
            </p:nvSpPr>
            <p:spPr bwMode="gray">
              <a:xfrm>
                <a:off x="7721600" y="3168650"/>
                <a:ext cx="55563" cy="30163"/>
              </a:xfrm>
              <a:custGeom>
                <a:avLst/>
                <a:gdLst>
                  <a:gd name="T0" fmla="*/ 57 w 74"/>
                  <a:gd name="T1" fmla="*/ 3 h 40"/>
                  <a:gd name="T2" fmla="*/ 53 w 74"/>
                  <a:gd name="T3" fmla="*/ 4 h 40"/>
                  <a:gd name="T4" fmla="*/ 11 w 74"/>
                  <a:gd name="T5" fmla="*/ 4 h 40"/>
                  <a:gd name="T6" fmla="*/ 3 w 74"/>
                  <a:gd name="T7" fmla="*/ 3 h 40"/>
                  <a:gd name="T8" fmla="*/ 0 w 74"/>
                  <a:gd name="T9" fmla="*/ 38 h 40"/>
                  <a:gd name="T10" fmla="*/ 7 w 74"/>
                  <a:gd name="T11" fmla="*/ 39 h 40"/>
                  <a:gd name="T12" fmla="*/ 32 w 74"/>
                  <a:gd name="T13" fmla="*/ 40 h 40"/>
                  <a:gd name="T14" fmla="*/ 60 w 74"/>
                  <a:gd name="T15" fmla="*/ 38 h 40"/>
                  <a:gd name="T16" fmla="*/ 67 w 74"/>
                  <a:gd name="T17" fmla="*/ 36 h 40"/>
                  <a:gd name="T18" fmla="*/ 74 w 74"/>
                  <a:gd name="T19" fmla="*/ 34 h 40"/>
                  <a:gd name="T20" fmla="*/ 64 w 74"/>
                  <a:gd name="T21" fmla="*/ 0 h 40"/>
                  <a:gd name="T22" fmla="*/ 57 w 74"/>
                  <a:gd name="T23"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0">
                    <a:moveTo>
                      <a:pt x="57" y="3"/>
                    </a:moveTo>
                    <a:cubicBezTo>
                      <a:pt x="56" y="3"/>
                      <a:pt x="55" y="3"/>
                      <a:pt x="53" y="4"/>
                    </a:cubicBezTo>
                    <a:cubicBezTo>
                      <a:pt x="43" y="5"/>
                      <a:pt x="28" y="6"/>
                      <a:pt x="11" y="4"/>
                    </a:cubicBezTo>
                    <a:cubicBezTo>
                      <a:pt x="3" y="3"/>
                      <a:pt x="3" y="3"/>
                      <a:pt x="3" y="3"/>
                    </a:cubicBezTo>
                    <a:cubicBezTo>
                      <a:pt x="0" y="38"/>
                      <a:pt x="0" y="38"/>
                      <a:pt x="0" y="38"/>
                    </a:cubicBezTo>
                    <a:cubicBezTo>
                      <a:pt x="7" y="39"/>
                      <a:pt x="7" y="39"/>
                      <a:pt x="7" y="39"/>
                    </a:cubicBezTo>
                    <a:cubicBezTo>
                      <a:pt x="16" y="40"/>
                      <a:pt x="25" y="40"/>
                      <a:pt x="32" y="40"/>
                    </a:cubicBezTo>
                    <a:cubicBezTo>
                      <a:pt x="43" y="40"/>
                      <a:pt x="52" y="40"/>
                      <a:pt x="60" y="38"/>
                    </a:cubicBezTo>
                    <a:cubicBezTo>
                      <a:pt x="62" y="38"/>
                      <a:pt x="65" y="37"/>
                      <a:pt x="67" y="36"/>
                    </a:cubicBezTo>
                    <a:cubicBezTo>
                      <a:pt x="74" y="34"/>
                      <a:pt x="74" y="34"/>
                      <a:pt x="74" y="34"/>
                    </a:cubicBezTo>
                    <a:cubicBezTo>
                      <a:pt x="64" y="0"/>
                      <a:pt x="64" y="0"/>
                      <a:pt x="64" y="0"/>
                    </a:cubicBezTo>
                    <a:lnTo>
                      <a:pt x="57" y="3"/>
                    </a:ln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60" name="Freeform 203"/>
              <p:cNvSpPr>
                <a:spLocks/>
              </p:cNvSpPr>
              <p:nvPr/>
            </p:nvSpPr>
            <p:spPr bwMode="gray">
              <a:xfrm>
                <a:off x="7583488" y="3100388"/>
                <a:ext cx="49213" cy="58738"/>
              </a:xfrm>
              <a:custGeom>
                <a:avLst/>
                <a:gdLst>
                  <a:gd name="T0" fmla="*/ 49 w 64"/>
                  <a:gd name="T1" fmla="*/ 34 h 78"/>
                  <a:gd name="T2" fmla="*/ 49 w 64"/>
                  <a:gd name="T3" fmla="*/ 33 h 78"/>
                  <a:gd name="T4" fmla="*/ 33 w 64"/>
                  <a:gd name="T5" fmla="*/ 6 h 78"/>
                  <a:gd name="T6" fmla="*/ 29 w 64"/>
                  <a:gd name="T7" fmla="*/ 0 h 78"/>
                  <a:gd name="T8" fmla="*/ 0 w 64"/>
                  <a:gd name="T9" fmla="*/ 19 h 78"/>
                  <a:gd name="T10" fmla="*/ 4 w 64"/>
                  <a:gd name="T11" fmla="*/ 26 h 78"/>
                  <a:gd name="T12" fmla="*/ 18 w 64"/>
                  <a:gd name="T13" fmla="*/ 50 h 78"/>
                  <a:gd name="T14" fmla="*/ 31 w 64"/>
                  <a:gd name="T15" fmla="*/ 72 h 78"/>
                  <a:gd name="T16" fmla="*/ 35 w 64"/>
                  <a:gd name="T17" fmla="*/ 78 h 78"/>
                  <a:gd name="T18" fmla="*/ 64 w 64"/>
                  <a:gd name="T19" fmla="*/ 59 h 78"/>
                  <a:gd name="T20" fmla="*/ 60 w 64"/>
                  <a:gd name="T21" fmla="*/ 52 h 78"/>
                  <a:gd name="T22" fmla="*/ 49 w 64"/>
                  <a:gd name="T23"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8">
                    <a:moveTo>
                      <a:pt x="49" y="34"/>
                    </a:moveTo>
                    <a:cubicBezTo>
                      <a:pt x="49" y="33"/>
                      <a:pt x="49" y="33"/>
                      <a:pt x="49" y="33"/>
                    </a:cubicBezTo>
                    <a:cubicBezTo>
                      <a:pt x="44" y="25"/>
                      <a:pt x="39" y="15"/>
                      <a:pt x="33" y="6"/>
                    </a:cubicBezTo>
                    <a:cubicBezTo>
                      <a:pt x="29" y="0"/>
                      <a:pt x="29" y="0"/>
                      <a:pt x="29" y="0"/>
                    </a:cubicBezTo>
                    <a:cubicBezTo>
                      <a:pt x="0" y="19"/>
                      <a:pt x="0" y="19"/>
                      <a:pt x="0" y="19"/>
                    </a:cubicBezTo>
                    <a:cubicBezTo>
                      <a:pt x="4" y="26"/>
                      <a:pt x="4" y="26"/>
                      <a:pt x="4" y="26"/>
                    </a:cubicBezTo>
                    <a:cubicBezTo>
                      <a:pt x="9" y="34"/>
                      <a:pt x="14" y="43"/>
                      <a:pt x="18" y="50"/>
                    </a:cubicBezTo>
                    <a:cubicBezTo>
                      <a:pt x="22" y="58"/>
                      <a:pt x="27" y="65"/>
                      <a:pt x="31" y="72"/>
                    </a:cubicBezTo>
                    <a:cubicBezTo>
                      <a:pt x="35" y="78"/>
                      <a:pt x="35" y="78"/>
                      <a:pt x="35" y="78"/>
                    </a:cubicBezTo>
                    <a:cubicBezTo>
                      <a:pt x="64" y="59"/>
                      <a:pt x="64" y="59"/>
                      <a:pt x="64" y="59"/>
                    </a:cubicBezTo>
                    <a:cubicBezTo>
                      <a:pt x="60" y="52"/>
                      <a:pt x="60" y="52"/>
                      <a:pt x="60" y="52"/>
                    </a:cubicBezTo>
                    <a:cubicBezTo>
                      <a:pt x="57" y="47"/>
                      <a:pt x="53" y="41"/>
                      <a:pt x="49" y="3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61" name="Freeform 204"/>
              <p:cNvSpPr>
                <a:spLocks/>
              </p:cNvSpPr>
              <p:nvPr/>
            </p:nvSpPr>
            <p:spPr bwMode="gray">
              <a:xfrm>
                <a:off x="7521575" y="3054350"/>
                <a:ext cx="55563" cy="47625"/>
              </a:xfrm>
              <a:custGeom>
                <a:avLst/>
                <a:gdLst>
                  <a:gd name="T0" fmla="*/ 23 w 75"/>
                  <a:gd name="T1" fmla="*/ 4 h 62"/>
                  <a:gd name="T2" fmla="*/ 17 w 75"/>
                  <a:gd name="T3" fmla="*/ 0 h 62"/>
                  <a:gd name="T4" fmla="*/ 0 w 75"/>
                  <a:gd name="T5" fmla="*/ 31 h 62"/>
                  <a:gd name="T6" fmla="*/ 6 w 75"/>
                  <a:gd name="T7" fmla="*/ 35 h 62"/>
                  <a:gd name="T8" fmla="*/ 57 w 75"/>
                  <a:gd name="T9" fmla="*/ 59 h 62"/>
                  <a:gd name="T10" fmla="*/ 66 w 75"/>
                  <a:gd name="T11" fmla="*/ 62 h 62"/>
                  <a:gd name="T12" fmla="*/ 75 w 75"/>
                  <a:gd name="T13" fmla="*/ 28 h 62"/>
                  <a:gd name="T14" fmla="*/ 66 w 75"/>
                  <a:gd name="T15" fmla="*/ 25 h 62"/>
                  <a:gd name="T16" fmla="*/ 23 w 75"/>
                  <a:gd name="T1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62">
                    <a:moveTo>
                      <a:pt x="23" y="4"/>
                    </a:moveTo>
                    <a:cubicBezTo>
                      <a:pt x="17" y="0"/>
                      <a:pt x="17" y="0"/>
                      <a:pt x="17" y="0"/>
                    </a:cubicBezTo>
                    <a:cubicBezTo>
                      <a:pt x="0" y="31"/>
                      <a:pt x="0" y="31"/>
                      <a:pt x="0" y="31"/>
                    </a:cubicBezTo>
                    <a:cubicBezTo>
                      <a:pt x="6" y="35"/>
                      <a:pt x="6" y="35"/>
                      <a:pt x="6" y="35"/>
                    </a:cubicBezTo>
                    <a:cubicBezTo>
                      <a:pt x="42" y="54"/>
                      <a:pt x="52" y="58"/>
                      <a:pt x="57" y="59"/>
                    </a:cubicBezTo>
                    <a:cubicBezTo>
                      <a:pt x="66" y="62"/>
                      <a:pt x="66" y="62"/>
                      <a:pt x="66" y="62"/>
                    </a:cubicBezTo>
                    <a:cubicBezTo>
                      <a:pt x="75" y="28"/>
                      <a:pt x="75" y="28"/>
                      <a:pt x="75" y="28"/>
                    </a:cubicBezTo>
                    <a:cubicBezTo>
                      <a:pt x="66" y="25"/>
                      <a:pt x="66" y="25"/>
                      <a:pt x="66" y="25"/>
                    </a:cubicBezTo>
                    <a:cubicBezTo>
                      <a:pt x="65" y="25"/>
                      <a:pt x="58" y="23"/>
                      <a:pt x="23" y="4"/>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62" name="Freeform 205"/>
              <p:cNvSpPr>
                <a:spLocks/>
              </p:cNvSpPr>
              <p:nvPr/>
            </p:nvSpPr>
            <p:spPr bwMode="gray">
              <a:xfrm>
                <a:off x="7640638" y="3154363"/>
                <a:ext cx="57150" cy="38100"/>
              </a:xfrm>
              <a:custGeom>
                <a:avLst/>
                <a:gdLst>
                  <a:gd name="T0" fmla="*/ 19 w 76"/>
                  <a:gd name="T1" fmla="*/ 3 h 52"/>
                  <a:gd name="T2" fmla="*/ 12 w 76"/>
                  <a:gd name="T3" fmla="*/ 0 h 52"/>
                  <a:gd name="T4" fmla="*/ 0 w 76"/>
                  <a:gd name="T5" fmla="*/ 33 h 52"/>
                  <a:gd name="T6" fmla="*/ 7 w 76"/>
                  <a:gd name="T7" fmla="*/ 36 h 52"/>
                  <a:gd name="T8" fmla="*/ 61 w 76"/>
                  <a:gd name="T9" fmla="*/ 51 h 52"/>
                  <a:gd name="T10" fmla="*/ 68 w 76"/>
                  <a:gd name="T11" fmla="*/ 52 h 52"/>
                  <a:gd name="T12" fmla="*/ 76 w 76"/>
                  <a:gd name="T13" fmla="*/ 18 h 52"/>
                  <a:gd name="T14" fmla="*/ 68 w 76"/>
                  <a:gd name="T15" fmla="*/ 16 h 52"/>
                  <a:gd name="T16" fmla="*/ 19 w 76"/>
                  <a:gd name="T17"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2">
                    <a:moveTo>
                      <a:pt x="19" y="3"/>
                    </a:moveTo>
                    <a:cubicBezTo>
                      <a:pt x="12" y="0"/>
                      <a:pt x="12" y="0"/>
                      <a:pt x="12" y="0"/>
                    </a:cubicBezTo>
                    <a:cubicBezTo>
                      <a:pt x="0" y="33"/>
                      <a:pt x="0" y="33"/>
                      <a:pt x="0" y="33"/>
                    </a:cubicBezTo>
                    <a:cubicBezTo>
                      <a:pt x="7" y="36"/>
                      <a:pt x="7" y="36"/>
                      <a:pt x="7" y="36"/>
                    </a:cubicBezTo>
                    <a:cubicBezTo>
                      <a:pt x="23" y="41"/>
                      <a:pt x="41" y="46"/>
                      <a:pt x="61" y="51"/>
                    </a:cubicBezTo>
                    <a:cubicBezTo>
                      <a:pt x="68" y="52"/>
                      <a:pt x="68" y="52"/>
                      <a:pt x="68" y="52"/>
                    </a:cubicBezTo>
                    <a:cubicBezTo>
                      <a:pt x="76" y="18"/>
                      <a:pt x="76" y="18"/>
                      <a:pt x="76" y="18"/>
                    </a:cubicBezTo>
                    <a:cubicBezTo>
                      <a:pt x="68" y="16"/>
                      <a:pt x="68" y="16"/>
                      <a:pt x="68" y="16"/>
                    </a:cubicBezTo>
                    <a:cubicBezTo>
                      <a:pt x="50" y="12"/>
                      <a:pt x="33" y="8"/>
                      <a:pt x="19"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63" name="Freeform 206"/>
              <p:cNvSpPr>
                <a:spLocks/>
              </p:cNvSpPr>
              <p:nvPr/>
            </p:nvSpPr>
            <p:spPr bwMode="gray">
              <a:xfrm>
                <a:off x="7451725" y="3016250"/>
                <a:ext cx="57150" cy="47625"/>
              </a:xfrm>
              <a:custGeom>
                <a:avLst/>
                <a:gdLst>
                  <a:gd name="T0" fmla="*/ 24 w 77"/>
                  <a:gd name="T1" fmla="*/ 3 h 64"/>
                  <a:gd name="T2" fmla="*/ 17 w 77"/>
                  <a:gd name="T3" fmla="*/ 0 h 64"/>
                  <a:gd name="T4" fmla="*/ 0 w 77"/>
                  <a:gd name="T5" fmla="*/ 30 h 64"/>
                  <a:gd name="T6" fmla="*/ 6 w 77"/>
                  <a:gd name="T7" fmla="*/ 34 h 64"/>
                  <a:gd name="T8" fmla="*/ 53 w 77"/>
                  <a:gd name="T9" fmla="*/ 61 h 64"/>
                  <a:gd name="T10" fmla="*/ 59 w 77"/>
                  <a:gd name="T11" fmla="*/ 64 h 64"/>
                  <a:gd name="T12" fmla="*/ 77 w 77"/>
                  <a:gd name="T13" fmla="*/ 34 h 64"/>
                  <a:gd name="T14" fmla="*/ 70 w 77"/>
                  <a:gd name="T15" fmla="*/ 30 h 64"/>
                  <a:gd name="T16" fmla="*/ 24 w 77"/>
                  <a:gd name="T17"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4">
                    <a:moveTo>
                      <a:pt x="24" y="3"/>
                    </a:moveTo>
                    <a:cubicBezTo>
                      <a:pt x="17" y="0"/>
                      <a:pt x="17" y="0"/>
                      <a:pt x="17" y="0"/>
                    </a:cubicBezTo>
                    <a:cubicBezTo>
                      <a:pt x="0" y="30"/>
                      <a:pt x="0" y="30"/>
                      <a:pt x="0" y="30"/>
                    </a:cubicBezTo>
                    <a:cubicBezTo>
                      <a:pt x="6" y="34"/>
                      <a:pt x="6" y="34"/>
                      <a:pt x="6" y="34"/>
                    </a:cubicBezTo>
                    <a:cubicBezTo>
                      <a:pt x="23" y="43"/>
                      <a:pt x="38" y="52"/>
                      <a:pt x="53" y="61"/>
                    </a:cubicBezTo>
                    <a:cubicBezTo>
                      <a:pt x="59" y="64"/>
                      <a:pt x="59" y="64"/>
                      <a:pt x="59" y="64"/>
                    </a:cubicBezTo>
                    <a:cubicBezTo>
                      <a:pt x="77" y="34"/>
                      <a:pt x="77" y="34"/>
                      <a:pt x="77" y="34"/>
                    </a:cubicBezTo>
                    <a:cubicBezTo>
                      <a:pt x="70" y="30"/>
                      <a:pt x="70" y="30"/>
                      <a:pt x="70" y="30"/>
                    </a:cubicBezTo>
                    <a:cubicBezTo>
                      <a:pt x="56" y="22"/>
                      <a:pt x="41" y="13"/>
                      <a:pt x="24" y="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sp>
            <p:nvSpPr>
              <p:cNvPr id="264" name="Freeform 207"/>
              <p:cNvSpPr>
                <a:spLocks noEditPoints="1"/>
              </p:cNvSpPr>
              <p:nvPr/>
            </p:nvSpPr>
            <p:spPr bwMode="gray">
              <a:xfrm>
                <a:off x="7108824" y="2208212"/>
                <a:ext cx="1198563" cy="892175"/>
              </a:xfrm>
              <a:custGeom>
                <a:avLst/>
                <a:gdLst>
                  <a:gd name="T0" fmla="*/ 1583 w 1601"/>
                  <a:gd name="T1" fmla="*/ 409 h 1191"/>
                  <a:gd name="T2" fmla="*/ 891 w 1601"/>
                  <a:gd name="T3" fmla="*/ 6 h 1191"/>
                  <a:gd name="T4" fmla="*/ 841 w 1601"/>
                  <a:gd name="T5" fmla="*/ 6 h 1191"/>
                  <a:gd name="T6" fmla="*/ 861 w 1601"/>
                  <a:gd name="T7" fmla="*/ 834 h 1191"/>
                  <a:gd name="T8" fmla="*/ 596 w 1601"/>
                  <a:gd name="T9" fmla="*/ 987 h 1191"/>
                  <a:gd name="T10" fmla="*/ 148 w 1601"/>
                  <a:gd name="T11" fmla="*/ 797 h 1191"/>
                  <a:gd name="T12" fmla="*/ 200 w 1601"/>
                  <a:gd name="T13" fmla="*/ 762 h 1191"/>
                  <a:gd name="T14" fmla="*/ 886 w 1601"/>
                  <a:gd name="T15" fmla="*/ 1163 h 1191"/>
                  <a:gd name="T16" fmla="*/ 853 w 1601"/>
                  <a:gd name="T17" fmla="*/ 1191 h 1191"/>
                  <a:gd name="T18" fmla="*/ 677 w 1601"/>
                  <a:gd name="T19" fmla="*/ 1097 h 1191"/>
                  <a:gd name="T20" fmla="*/ 730 w 1601"/>
                  <a:gd name="T21" fmla="*/ 1062 h 1191"/>
                  <a:gd name="T22" fmla="*/ 831 w 1601"/>
                  <a:gd name="T23" fmla="*/ 926 h 1191"/>
                  <a:gd name="T24" fmla="*/ 56 w 1601"/>
                  <a:gd name="T25" fmla="*/ 679 h 1191"/>
                  <a:gd name="T26" fmla="*/ 66 w 1601"/>
                  <a:gd name="T27" fmla="*/ 687 h 1191"/>
                  <a:gd name="T28" fmla="*/ 27 w 1601"/>
                  <a:gd name="T29" fmla="*/ 728 h 1191"/>
                  <a:gd name="T30" fmla="*/ 0 w 1601"/>
                  <a:gd name="T31" fmla="*/ 691 h 1191"/>
                  <a:gd name="T32" fmla="*/ 17 w 1601"/>
                  <a:gd name="T33" fmla="*/ 416 h 1191"/>
                  <a:gd name="T34" fmla="*/ 96 w 1601"/>
                  <a:gd name="T35" fmla="*/ 442 h 1191"/>
                  <a:gd name="T36" fmla="*/ 877 w 1601"/>
                  <a:gd name="T37" fmla="*/ 881 h 1191"/>
                  <a:gd name="T38" fmla="*/ 1600 w 1601"/>
                  <a:gd name="T39" fmla="*/ 438 h 1191"/>
                  <a:gd name="T40" fmla="*/ 1601 w 1601"/>
                  <a:gd name="T41" fmla="*/ 669 h 1191"/>
                  <a:gd name="T42" fmla="*/ 919 w 1601"/>
                  <a:gd name="T43" fmla="*/ 1087 h 1191"/>
                  <a:gd name="T44" fmla="*/ 894 w 1601"/>
                  <a:gd name="T45" fmla="*/ 853 h 1191"/>
                  <a:gd name="T46" fmla="*/ 525 w 1601"/>
                  <a:gd name="T47" fmla="*/ 886 h 1191"/>
                  <a:gd name="T48" fmla="*/ 316 w 1601"/>
                  <a:gd name="T49" fmla="*/ 770 h 1191"/>
                  <a:gd name="T50" fmla="*/ 300 w 1601"/>
                  <a:gd name="T51" fmla="*/ 721 h 1191"/>
                  <a:gd name="T52" fmla="*/ 523 w 1601"/>
                  <a:gd name="T53" fmla="*/ 822 h 1191"/>
                  <a:gd name="T54" fmla="*/ 539 w 1601"/>
                  <a:gd name="T55" fmla="*/ 870 h 1191"/>
                  <a:gd name="T56" fmla="*/ 712 w 1601"/>
                  <a:gd name="T57" fmla="*/ 1033 h 1191"/>
                  <a:gd name="T58" fmla="*/ 648 w 1601"/>
                  <a:gd name="T59" fmla="*/ 1091 h 1191"/>
                  <a:gd name="T60" fmla="*/ 617 w 1601"/>
                  <a:gd name="T61" fmla="*/ 1070 h 1191"/>
                  <a:gd name="T62" fmla="*/ 625 w 1601"/>
                  <a:gd name="T63" fmla="*/ 914 h 1191"/>
                  <a:gd name="T64" fmla="*/ 712 w 1601"/>
                  <a:gd name="T65" fmla="*/ 885 h 1191"/>
                  <a:gd name="T66" fmla="*/ 708 w 1601"/>
                  <a:gd name="T67" fmla="*/ 909 h 1191"/>
                  <a:gd name="T68" fmla="*/ 659 w 1601"/>
                  <a:gd name="T69" fmla="*/ 1044 h 1191"/>
                  <a:gd name="T70" fmla="*/ 712 w 1601"/>
                  <a:gd name="T71" fmla="*/ 1033 h 1191"/>
                  <a:gd name="T72" fmla="*/ 177 w 1601"/>
                  <a:gd name="T73" fmla="*/ 756 h 1191"/>
                  <a:gd name="T74" fmla="*/ 92 w 1601"/>
                  <a:gd name="T75" fmla="*/ 786 h 1191"/>
                  <a:gd name="T76" fmla="*/ 86 w 1601"/>
                  <a:gd name="T77" fmla="*/ 632 h 1191"/>
                  <a:gd name="T78" fmla="*/ 154 w 1601"/>
                  <a:gd name="T79" fmla="*/ 580 h 1191"/>
                  <a:gd name="T80" fmla="*/ 181 w 1601"/>
                  <a:gd name="T81" fmla="*/ 585 h 1191"/>
                  <a:gd name="T82" fmla="*/ 129 w 1601"/>
                  <a:gd name="T83" fmla="*/ 637 h 1191"/>
                  <a:gd name="T84" fmla="*/ 154 w 1601"/>
                  <a:gd name="T85" fmla="*/ 729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01" h="1191">
                    <a:moveTo>
                      <a:pt x="861" y="834"/>
                    </a:moveTo>
                    <a:cubicBezTo>
                      <a:pt x="1583" y="409"/>
                      <a:pt x="1583" y="409"/>
                      <a:pt x="1583" y="409"/>
                    </a:cubicBezTo>
                    <a:cubicBezTo>
                      <a:pt x="1581" y="407"/>
                      <a:pt x="1579" y="406"/>
                      <a:pt x="1576" y="404"/>
                    </a:cubicBezTo>
                    <a:cubicBezTo>
                      <a:pt x="891" y="6"/>
                      <a:pt x="891" y="6"/>
                      <a:pt x="891" y="6"/>
                    </a:cubicBezTo>
                    <a:cubicBezTo>
                      <a:pt x="884" y="2"/>
                      <a:pt x="875" y="0"/>
                      <a:pt x="866" y="0"/>
                    </a:cubicBezTo>
                    <a:cubicBezTo>
                      <a:pt x="857" y="0"/>
                      <a:pt x="848" y="2"/>
                      <a:pt x="841" y="6"/>
                    </a:cubicBezTo>
                    <a:cubicBezTo>
                      <a:pt x="130" y="422"/>
                      <a:pt x="130" y="422"/>
                      <a:pt x="130" y="422"/>
                    </a:cubicBezTo>
                    <a:lnTo>
                      <a:pt x="861" y="834"/>
                    </a:lnTo>
                    <a:close/>
                    <a:moveTo>
                      <a:pt x="200" y="762"/>
                    </a:moveTo>
                    <a:cubicBezTo>
                      <a:pt x="596" y="987"/>
                      <a:pt x="596" y="987"/>
                      <a:pt x="596" y="987"/>
                    </a:cubicBezTo>
                    <a:cubicBezTo>
                      <a:pt x="596" y="1051"/>
                      <a:pt x="596" y="1051"/>
                      <a:pt x="596" y="1051"/>
                    </a:cubicBezTo>
                    <a:cubicBezTo>
                      <a:pt x="148" y="797"/>
                      <a:pt x="148" y="797"/>
                      <a:pt x="148" y="797"/>
                    </a:cubicBezTo>
                    <a:cubicBezTo>
                      <a:pt x="188" y="773"/>
                      <a:pt x="188" y="773"/>
                      <a:pt x="188" y="773"/>
                    </a:cubicBezTo>
                    <a:cubicBezTo>
                      <a:pt x="192" y="771"/>
                      <a:pt x="197" y="767"/>
                      <a:pt x="200" y="762"/>
                    </a:cubicBezTo>
                    <a:close/>
                    <a:moveTo>
                      <a:pt x="886" y="897"/>
                    </a:moveTo>
                    <a:cubicBezTo>
                      <a:pt x="886" y="1163"/>
                      <a:pt x="886" y="1163"/>
                      <a:pt x="886" y="1163"/>
                    </a:cubicBezTo>
                    <a:cubicBezTo>
                      <a:pt x="884" y="1173"/>
                      <a:pt x="878" y="1182"/>
                      <a:pt x="870" y="1187"/>
                    </a:cubicBezTo>
                    <a:cubicBezTo>
                      <a:pt x="865" y="1190"/>
                      <a:pt x="859" y="1191"/>
                      <a:pt x="853" y="1191"/>
                    </a:cubicBezTo>
                    <a:cubicBezTo>
                      <a:pt x="847" y="1191"/>
                      <a:pt x="840" y="1190"/>
                      <a:pt x="834" y="1186"/>
                    </a:cubicBezTo>
                    <a:cubicBezTo>
                      <a:pt x="677" y="1097"/>
                      <a:pt x="677" y="1097"/>
                      <a:pt x="677" y="1097"/>
                    </a:cubicBezTo>
                    <a:cubicBezTo>
                      <a:pt x="718" y="1073"/>
                      <a:pt x="718" y="1073"/>
                      <a:pt x="718" y="1073"/>
                    </a:cubicBezTo>
                    <a:cubicBezTo>
                      <a:pt x="723" y="1071"/>
                      <a:pt x="727" y="1067"/>
                      <a:pt x="730" y="1062"/>
                    </a:cubicBezTo>
                    <a:cubicBezTo>
                      <a:pt x="831" y="1120"/>
                      <a:pt x="831" y="1120"/>
                      <a:pt x="831" y="1120"/>
                    </a:cubicBezTo>
                    <a:cubicBezTo>
                      <a:pt x="831" y="926"/>
                      <a:pt x="831" y="926"/>
                      <a:pt x="831" y="926"/>
                    </a:cubicBezTo>
                    <a:cubicBezTo>
                      <a:pt x="56" y="483"/>
                      <a:pt x="56" y="483"/>
                      <a:pt x="56" y="483"/>
                    </a:cubicBezTo>
                    <a:cubicBezTo>
                      <a:pt x="56" y="679"/>
                      <a:pt x="56" y="679"/>
                      <a:pt x="56" y="679"/>
                    </a:cubicBezTo>
                    <a:cubicBezTo>
                      <a:pt x="57" y="681"/>
                      <a:pt x="57" y="681"/>
                      <a:pt x="57" y="681"/>
                    </a:cubicBezTo>
                    <a:cubicBezTo>
                      <a:pt x="66" y="687"/>
                      <a:pt x="66" y="687"/>
                      <a:pt x="66" y="687"/>
                    </a:cubicBezTo>
                    <a:cubicBezTo>
                      <a:pt x="66" y="750"/>
                      <a:pt x="66" y="750"/>
                      <a:pt x="66" y="750"/>
                    </a:cubicBezTo>
                    <a:cubicBezTo>
                      <a:pt x="27" y="728"/>
                      <a:pt x="27" y="728"/>
                      <a:pt x="27" y="728"/>
                    </a:cubicBezTo>
                    <a:cubicBezTo>
                      <a:pt x="4" y="710"/>
                      <a:pt x="4" y="710"/>
                      <a:pt x="4" y="710"/>
                    </a:cubicBezTo>
                    <a:cubicBezTo>
                      <a:pt x="0" y="691"/>
                      <a:pt x="0" y="691"/>
                      <a:pt x="0" y="691"/>
                    </a:cubicBezTo>
                    <a:cubicBezTo>
                      <a:pt x="0" y="448"/>
                      <a:pt x="0" y="448"/>
                      <a:pt x="0" y="448"/>
                    </a:cubicBezTo>
                    <a:cubicBezTo>
                      <a:pt x="0" y="434"/>
                      <a:pt x="6" y="423"/>
                      <a:pt x="17" y="416"/>
                    </a:cubicBezTo>
                    <a:cubicBezTo>
                      <a:pt x="28" y="410"/>
                      <a:pt x="41" y="410"/>
                      <a:pt x="53" y="417"/>
                    </a:cubicBezTo>
                    <a:cubicBezTo>
                      <a:pt x="96" y="442"/>
                      <a:pt x="96" y="442"/>
                      <a:pt x="96" y="442"/>
                    </a:cubicBezTo>
                    <a:cubicBezTo>
                      <a:pt x="97" y="441"/>
                      <a:pt x="97" y="441"/>
                      <a:pt x="97" y="441"/>
                    </a:cubicBezTo>
                    <a:cubicBezTo>
                      <a:pt x="877" y="881"/>
                      <a:pt x="877" y="881"/>
                      <a:pt x="877" y="881"/>
                    </a:cubicBezTo>
                    <a:cubicBezTo>
                      <a:pt x="881" y="883"/>
                      <a:pt x="886" y="892"/>
                      <a:pt x="886" y="897"/>
                    </a:cubicBezTo>
                    <a:close/>
                    <a:moveTo>
                      <a:pt x="1600" y="438"/>
                    </a:moveTo>
                    <a:cubicBezTo>
                      <a:pt x="1601" y="441"/>
                      <a:pt x="1601" y="444"/>
                      <a:pt x="1601" y="448"/>
                    </a:cubicBezTo>
                    <a:cubicBezTo>
                      <a:pt x="1601" y="669"/>
                      <a:pt x="1601" y="669"/>
                      <a:pt x="1601" y="669"/>
                    </a:cubicBezTo>
                    <a:cubicBezTo>
                      <a:pt x="1601" y="686"/>
                      <a:pt x="1591" y="704"/>
                      <a:pt x="1576" y="712"/>
                    </a:cubicBezTo>
                    <a:cubicBezTo>
                      <a:pt x="919" y="1087"/>
                      <a:pt x="919" y="1087"/>
                      <a:pt x="919" y="1087"/>
                    </a:cubicBezTo>
                    <a:cubicBezTo>
                      <a:pt x="919" y="897"/>
                      <a:pt x="919" y="897"/>
                      <a:pt x="919" y="897"/>
                    </a:cubicBezTo>
                    <a:cubicBezTo>
                      <a:pt x="919" y="880"/>
                      <a:pt x="909" y="862"/>
                      <a:pt x="894" y="853"/>
                    </a:cubicBezTo>
                    <a:lnTo>
                      <a:pt x="1600" y="438"/>
                    </a:lnTo>
                    <a:close/>
                    <a:moveTo>
                      <a:pt x="525" y="886"/>
                    </a:moveTo>
                    <a:cubicBezTo>
                      <a:pt x="522" y="886"/>
                      <a:pt x="519" y="885"/>
                      <a:pt x="516" y="884"/>
                    </a:cubicBezTo>
                    <a:cubicBezTo>
                      <a:pt x="316" y="770"/>
                      <a:pt x="316" y="770"/>
                      <a:pt x="316" y="770"/>
                    </a:cubicBezTo>
                    <a:cubicBezTo>
                      <a:pt x="307" y="765"/>
                      <a:pt x="300" y="753"/>
                      <a:pt x="300" y="742"/>
                    </a:cubicBezTo>
                    <a:cubicBezTo>
                      <a:pt x="300" y="721"/>
                      <a:pt x="300" y="721"/>
                      <a:pt x="300" y="721"/>
                    </a:cubicBezTo>
                    <a:cubicBezTo>
                      <a:pt x="300" y="708"/>
                      <a:pt x="311" y="701"/>
                      <a:pt x="323" y="708"/>
                    </a:cubicBezTo>
                    <a:cubicBezTo>
                      <a:pt x="523" y="822"/>
                      <a:pt x="523" y="822"/>
                      <a:pt x="523" y="822"/>
                    </a:cubicBezTo>
                    <a:cubicBezTo>
                      <a:pt x="532" y="827"/>
                      <a:pt x="539" y="839"/>
                      <a:pt x="539" y="849"/>
                    </a:cubicBezTo>
                    <a:cubicBezTo>
                      <a:pt x="539" y="870"/>
                      <a:pt x="539" y="870"/>
                      <a:pt x="539" y="870"/>
                    </a:cubicBezTo>
                    <a:cubicBezTo>
                      <a:pt x="539" y="880"/>
                      <a:pt x="533" y="886"/>
                      <a:pt x="525" y="886"/>
                    </a:cubicBezTo>
                    <a:close/>
                    <a:moveTo>
                      <a:pt x="712" y="1033"/>
                    </a:moveTo>
                    <a:cubicBezTo>
                      <a:pt x="718" y="1040"/>
                      <a:pt x="716" y="1051"/>
                      <a:pt x="708" y="1056"/>
                    </a:cubicBezTo>
                    <a:cubicBezTo>
                      <a:pt x="648" y="1091"/>
                      <a:pt x="648" y="1091"/>
                      <a:pt x="648" y="1091"/>
                    </a:cubicBezTo>
                    <a:cubicBezTo>
                      <a:pt x="640" y="1096"/>
                      <a:pt x="626" y="1090"/>
                      <a:pt x="622" y="1086"/>
                    </a:cubicBezTo>
                    <a:cubicBezTo>
                      <a:pt x="618" y="1082"/>
                      <a:pt x="617" y="1070"/>
                      <a:pt x="617" y="1070"/>
                    </a:cubicBezTo>
                    <a:cubicBezTo>
                      <a:pt x="617" y="932"/>
                      <a:pt x="617" y="932"/>
                      <a:pt x="617" y="932"/>
                    </a:cubicBezTo>
                    <a:cubicBezTo>
                      <a:pt x="617" y="932"/>
                      <a:pt x="618" y="918"/>
                      <a:pt x="625" y="914"/>
                    </a:cubicBezTo>
                    <a:cubicBezTo>
                      <a:pt x="684" y="880"/>
                      <a:pt x="684" y="880"/>
                      <a:pt x="684" y="880"/>
                    </a:cubicBezTo>
                    <a:cubicBezTo>
                      <a:pt x="693" y="875"/>
                      <a:pt x="706" y="878"/>
                      <a:pt x="712" y="885"/>
                    </a:cubicBezTo>
                    <a:cubicBezTo>
                      <a:pt x="712" y="885"/>
                      <a:pt x="712" y="885"/>
                      <a:pt x="712" y="885"/>
                    </a:cubicBezTo>
                    <a:cubicBezTo>
                      <a:pt x="717" y="893"/>
                      <a:pt x="716" y="904"/>
                      <a:pt x="708" y="909"/>
                    </a:cubicBezTo>
                    <a:cubicBezTo>
                      <a:pt x="659" y="937"/>
                      <a:pt x="659" y="937"/>
                      <a:pt x="659" y="937"/>
                    </a:cubicBezTo>
                    <a:cubicBezTo>
                      <a:pt x="659" y="1044"/>
                      <a:pt x="659" y="1044"/>
                      <a:pt x="659" y="1044"/>
                    </a:cubicBezTo>
                    <a:cubicBezTo>
                      <a:pt x="684" y="1029"/>
                      <a:pt x="684" y="1029"/>
                      <a:pt x="684" y="1029"/>
                    </a:cubicBezTo>
                    <a:cubicBezTo>
                      <a:pt x="693" y="1024"/>
                      <a:pt x="706" y="1025"/>
                      <a:pt x="712" y="1033"/>
                    </a:cubicBezTo>
                    <a:close/>
                    <a:moveTo>
                      <a:pt x="182" y="733"/>
                    </a:moveTo>
                    <a:cubicBezTo>
                      <a:pt x="188" y="740"/>
                      <a:pt x="186" y="751"/>
                      <a:pt x="177" y="756"/>
                    </a:cubicBezTo>
                    <a:cubicBezTo>
                      <a:pt x="118" y="791"/>
                      <a:pt x="118" y="791"/>
                      <a:pt x="118" y="791"/>
                    </a:cubicBezTo>
                    <a:cubicBezTo>
                      <a:pt x="109" y="796"/>
                      <a:pt x="96" y="790"/>
                      <a:pt x="92" y="786"/>
                    </a:cubicBezTo>
                    <a:cubicBezTo>
                      <a:pt x="88" y="782"/>
                      <a:pt x="86" y="770"/>
                      <a:pt x="86" y="770"/>
                    </a:cubicBezTo>
                    <a:cubicBezTo>
                      <a:pt x="86" y="632"/>
                      <a:pt x="86" y="632"/>
                      <a:pt x="86" y="632"/>
                    </a:cubicBezTo>
                    <a:cubicBezTo>
                      <a:pt x="86" y="632"/>
                      <a:pt x="88" y="618"/>
                      <a:pt x="95" y="614"/>
                    </a:cubicBezTo>
                    <a:cubicBezTo>
                      <a:pt x="154" y="580"/>
                      <a:pt x="154" y="580"/>
                      <a:pt x="154" y="580"/>
                    </a:cubicBezTo>
                    <a:cubicBezTo>
                      <a:pt x="163" y="575"/>
                      <a:pt x="176" y="578"/>
                      <a:pt x="181" y="585"/>
                    </a:cubicBezTo>
                    <a:cubicBezTo>
                      <a:pt x="181" y="585"/>
                      <a:pt x="181" y="585"/>
                      <a:pt x="181" y="585"/>
                    </a:cubicBezTo>
                    <a:cubicBezTo>
                      <a:pt x="187" y="593"/>
                      <a:pt x="186" y="604"/>
                      <a:pt x="177" y="609"/>
                    </a:cubicBezTo>
                    <a:cubicBezTo>
                      <a:pt x="129" y="637"/>
                      <a:pt x="129" y="637"/>
                      <a:pt x="129" y="637"/>
                    </a:cubicBezTo>
                    <a:cubicBezTo>
                      <a:pt x="129" y="744"/>
                      <a:pt x="129" y="744"/>
                      <a:pt x="129" y="744"/>
                    </a:cubicBezTo>
                    <a:cubicBezTo>
                      <a:pt x="154" y="729"/>
                      <a:pt x="154" y="729"/>
                      <a:pt x="154" y="729"/>
                    </a:cubicBezTo>
                    <a:cubicBezTo>
                      <a:pt x="163" y="724"/>
                      <a:pt x="176" y="725"/>
                      <a:pt x="182" y="733"/>
                    </a:cubicBezTo>
                    <a:close/>
                  </a:path>
                </a:pathLst>
              </a:custGeom>
              <a:grpFill/>
              <a:ln>
                <a:noFill/>
              </a:ln>
              <a:extLst/>
            </p:spPr>
            <p:txBody>
              <a:bodyPr vert="horz" wrap="square" lIns="93260" tIns="46630" rIns="93260" bIns="46630" numCol="1" anchor="t" anchorCtr="0" compatLnSpc="1">
                <a:prstTxWarp prst="textNoShape">
                  <a:avLst/>
                </a:prstTxWarp>
              </a:bodyPr>
              <a:lstStyle/>
              <a:p>
                <a:pPr algn="ctr"/>
                <a:endParaRPr lang="en-US" sz="1836" dirty="0"/>
              </a:p>
            </p:txBody>
          </p:sp>
        </p:grpSp>
      </p:grpSp>
    </p:spTree>
    <p:extLst>
      <p:ext uri="{BB962C8B-B14F-4D97-AF65-F5344CB8AC3E}">
        <p14:creationId xmlns:p14="http://schemas.microsoft.com/office/powerpoint/2010/main" val="176403333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0480" y="1476623"/>
            <a:ext cx="11395517" cy="5221917"/>
          </a:xfrm>
        </p:spPr>
        <p:txBody>
          <a:bodyPr/>
          <a:lstStyle/>
          <a:p>
            <a:r>
              <a:rPr lang="en-US" sz="3672" dirty="0"/>
              <a:t>Using Windows Azure </a:t>
            </a:r>
            <a:r>
              <a:rPr lang="en-US" sz="3672" dirty="0" smtClean="0"/>
              <a:t>Pack for </a:t>
            </a:r>
            <a:r>
              <a:rPr lang="en-US" sz="3672" dirty="0"/>
              <a:t>Windows Server</a:t>
            </a:r>
          </a:p>
          <a:p>
            <a:pPr lvl="1"/>
            <a:r>
              <a:rPr lang="en-US" sz="2448" dirty="0"/>
              <a:t>Tenants create their own networks</a:t>
            </a:r>
          </a:p>
          <a:p>
            <a:pPr lvl="1"/>
            <a:r>
              <a:rPr lang="en-US" sz="2448" dirty="0"/>
              <a:t>Consistent experience with Windows Azure</a:t>
            </a:r>
          </a:p>
          <a:p>
            <a:pPr lvl="1"/>
            <a:r>
              <a:rPr lang="en-US" sz="2448" dirty="0"/>
              <a:t>Configuration of topology and border gateway protocol (BGP)</a:t>
            </a:r>
          </a:p>
          <a:p>
            <a:pPr lvl="1"/>
            <a:r>
              <a:rPr lang="en-US" sz="2448" dirty="0"/>
              <a:t>Reporting and chargeback</a:t>
            </a:r>
          </a:p>
          <a:p>
            <a:r>
              <a:rPr lang="en-US" sz="3672" dirty="0"/>
              <a:t>Service Provider Foundation (SPF) provides REST API to enable </a:t>
            </a:r>
            <a:r>
              <a:rPr lang="en-US" sz="3672" dirty="0" err="1"/>
              <a:t>Hosters</a:t>
            </a:r>
            <a:r>
              <a:rPr lang="en-US" sz="3672" dirty="0"/>
              <a:t> and Private cloud providers to build own portal</a:t>
            </a:r>
          </a:p>
          <a:p>
            <a:r>
              <a:rPr lang="en-US" sz="3672" dirty="0"/>
              <a:t>Support for guest clusters and guest specified IP addresses with network virtualization</a:t>
            </a:r>
          </a:p>
        </p:txBody>
      </p:sp>
      <p:sp>
        <p:nvSpPr>
          <p:cNvPr id="3" name="Title 2"/>
          <p:cNvSpPr>
            <a:spLocks noGrp="1"/>
          </p:cNvSpPr>
          <p:nvPr>
            <p:ph type="title"/>
          </p:nvPr>
        </p:nvSpPr>
        <p:spPr/>
        <p:txBody>
          <a:bodyPr/>
          <a:lstStyle/>
          <a:p>
            <a:r>
              <a:rPr lang="en-US" dirty="0" smtClean="0"/>
              <a:t>Enabling tenant self-service</a:t>
            </a:r>
            <a:endParaRPr lang="en-US" dirty="0"/>
          </a:p>
        </p:txBody>
      </p:sp>
    </p:spTree>
    <p:extLst>
      <p:ext uri="{BB962C8B-B14F-4D97-AF65-F5344CB8AC3E}">
        <p14:creationId xmlns:p14="http://schemas.microsoft.com/office/powerpoint/2010/main" val="1066478042"/>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technology enablers for SDN</a:t>
            </a:r>
            <a:endParaRPr lang="en-US" dirty="0"/>
          </a:p>
        </p:txBody>
      </p:sp>
      <p:sp>
        <p:nvSpPr>
          <p:cNvPr id="4" name="Text Placeholder 3"/>
          <p:cNvSpPr>
            <a:spLocks noGrp="1"/>
          </p:cNvSpPr>
          <p:nvPr>
            <p:ph type="body" sz="quarter" idx="10"/>
          </p:nvPr>
        </p:nvSpPr>
        <p:spPr>
          <a:xfrm>
            <a:off x="276684" y="1463573"/>
            <a:ext cx="11887200" cy="4555093"/>
          </a:xfrm>
        </p:spPr>
        <p:txBody>
          <a:bodyPr/>
          <a:lstStyle/>
          <a:p>
            <a:pPr marL="742950" indent="-742950">
              <a:buAutoNum type="arabicPeriod"/>
            </a:pPr>
            <a:r>
              <a:rPr lang="en-US" dirty="0" smtClean="0"/>
              <a:t>Hyper-V Switch as the policy edge</a:t>
            </a:r>
          </a:p>
          <a:p>
            <a:pPr marL="742950" indent="-742950">
              <a:buAutoNum type="arabicPeriod"/>
            </a:pPr>
            <a:r>
              <a:rPr lang="en-US" dirty="0" smtClean="0"/>
              <a:t>Hyper-V Network Virtualization for tenant network overlays</a:t>
            </a:r>
          </a:p>
          <a:p>
            <a:pPr marL="742950" indent="-742950">
              <a:buAutoNum type="arabicPeriod"/>
            </a:pPr>
            <a:r>
              <a:rPr lang="en-US" dirty="0" smtClean="0"/>
              <a:t>Multi-tenant gateways for hybrid connectivity</a:t>
            </a:r>
          </a:p>
          <a:p>
            <a:pPr marL="742950" indent="-742950">
              <a:buFont typeface="Arial" pitchFamily="34" charset="0"/>
              <a:buAutoNum type="arabicPeriod"/>
            </a:pPr>
            <a:r>
              <a:rPr lang="en-US" dirty="0" smtClean="0"/>
              <a:t>OMI and </a:t>
            </a:r>
            <a:r>
              <a:rPr lang="en-US" dirty="0" err="1" smtClean="0"/>
              <a:t>Powershell</a:t>
            </a:r>
            <a:r>
              <a:rPr lang="en-US" dirty="0" smtClean="0"/>
              <a:t> for controlling physical infrastructure</a:t>
            </a:r>
          </a:p>
          <a:p>
            <a:pPr marL="742950" indent="-742950">
              <a:buFont typeface="Arial" pitchFamily="34" charset="0"/>
              <a:buAutoNum type="arabicPeriod"/>
            </a:pPr>
            <a:r>
              <a:rPr lang="en-US" dirty="0" smtClean="0"/>
              <a:t>SCVMM and Windows Azure Pack for automation</a:t>
            </a:r>
            <a:endParaRPr lang="en-US" dirty="0"/>
          </a:p>
        </p:txBody>
      </p:sp>
    </p:spTree>
    <p:extLst>
      <p:ext uri="{BB962C8B-B14F-4D97-AF65-F5344CB8AC3E}">
        <p14:creationId xmlns:p14="http://schemas.microsoft.com/office/powerpoint/2010/main" val="83581740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SDN ecosystem</a:t>
            </a:r>
            <a:endParaRPr lang="en-US" dirty="0"/>
          </a:p>
        </p:txBody>
      </p:sp>
    </p:spTree>
    <p:extLst>
      <p:ext uri="{BB962C8B-B14F-4D97-AF65-F5344CB8AC3E}">
        <p14:creationId xmlns:p14="http://schemas.microsoft.com/office/powerpoint/2010/main" val="181002647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81" y="82991"/>
            <a:ext cx="11889564" cy="917575"/>
          </a:xfrm>
        </p:spPr>
        <p:txBody>
          <a:bodyPr/>
          <a:lstStyle/>
          <a:p>
            <a:r>
              <a:rPr lang="en-US" dirty="0" smtClean="0"/>
              <a:t>SDN partner ecosystem</a:t>
            </a:r>
            <a:endParaRPr lang="en-US" dirty="0"/>
          </a:p>
        </p:txBody>
      </p:sp>
      <p:grpSp>
        <p:nvGrpSpPr>
          <p:cNvPr id="3" name="Group 2"/>
          <p:cNvGrpSpPr/>
          <p:nvPr/>
        </p:nvGrpSpPr>
        <p:grpSpPr>
          <a:xfrm>
            <a:off x="-3103422" y="1269059"/>
            <a:ext cx="8164263" cy="5324437"/>
            <a:chOff x="-2693438" y="1250705"/>
            <a:chExt cx="7251918" cy="4915527"/>
          </a:xfrm>
        </p:grpSpPr>
        <p:sp>
          <p:nvSpPr>
            <p:cNvPr id="5" name="Rectangle 4"/>
            <p:cNvSpPr/>
            <p:nvPr/>
          </p:nvSpPr>
          <p:spPr bwMode="auto">
            <a:xfrm>
              <a:off x="-1855219" y="3735165"/>
              <a:ext cx="786422" cy="427853"/>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gradFill>
                    <a:gsLst>
                      <a:gs pos="1250">
                        <a:srgbClr val="EFEFEF"/>
                      </a:gs>
                      <a:gs pos="10417">
                        <a:srgbClr val="EFEFEF"/>
                      </a:gs>
                    </a:gsLst>
                    <a:lin ang="5400000" scaled="0"/>
                  </a:gradFill>
                </a:rPr>
                <a:t>SPS VPN</a:t>
              </a:r>
            </a:p>
          </p:txBody>
        </p:sp>
        <p:sp>
          <p:nvSpPr>
            <p:cNvPr id="6" name="Rectangle 5"/>
            <p:cNvSpPr/>
            <p:nvPr/>
          </p:nvSpPr>
          <p:spPr bwMode="auto">
            <a:xfrm>
              <a:off x="-2539243" y="4548815"/>
              <a:ext cx="786422" cy="427853"/>
            </a:xfrm>
            <a:prstGeom prst="rect">
              <a:avLst/>
            </a:prstGeom>
            <a:solidFill>
              <a:srgbClr val="79C21A"/>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ctr" defTabSz="932010" fontAlgn="base">
                <a:lnSpc>
                  <a:spcPct val="90000"/>
                </a:lnSpc>
                <a:spcBef>
                  <a:spcPct val="0"/>
                </a:spcBef>
                <a:spcAft>
                  <a:spcPct val="0"/>
                </a:spcAft>
              </a:pPr>
              <a:r>
                <a:rPr lang="en-GB" sz="1428" spc="-51" dirty="0">
                  <a:gradFill>
                    <a:gsLst>
                      <a:gs pos="1250">
                        <a:srgbClr val="EFEFEF"/>
                      </a:gs>
                      <a:gs pos="10417">
                        <a:srgbClr val="EFEFEF"/>
                      </a:gs>
                    </a:gsLst>
                    <a:lin ang="5400000" scaled="0"/>
                  </a:gradFill>
                </a:rPr>
                <a:t>SPS VPN</a:t>
              </a:r>
            </a:p>
          </p:txBody>
        </p:sp>
        <p:sp>
          <p:nvSpPr>
            <p:cNvPr id="7" name="Rectangle 6"/>
            <p:cNvSpPr/>
            <p:nvPr/>
          </p:nvSpPr>
          <p:spPr bwMode="auto">
            <a:xfrm>
              <a:off x="1053390" y="3491780"/>
              <a:ext cx="3199161" cy="427853"/>
            </a:xfrm>
            <a:prstGeom prst="rect">
              <a:avLst/>
            </a:prstGeom>
            <a:solidFill>
              <a:schemeClr val="bg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defTabSz="932010" fontAlgn="base">
                <a:lnSpc>
                  <a:spcPct val="90000"/>
                </a:lnSpc>
                <a:spcBef>
                  <a:spcPct val="0"/>
                </a:spcBef>
                <a:spcAft>
                  <a:spcPct val="0"/>
                </a:spcAft>
              </a:pPr>
              <a:r>
                <a:rPr lang="en-GB" sz="1428" spc="-51" dirty="0">
                  <a:solidFill>
                    <a:srgbClr val="FFFFFF"/>
                  </a:solidFill>
                </a:rPr>
                <a:t>                 Host </a:t>
              </a:r>
              <a:r>
                <a:rPr lang="en-GB" sz="1428" spc="-51" dirty="0" err="1">
                  <a:solidFill>
                    <a:srgbClr val="FFFFFF"/>
                  </a:solidFill>
                </a:rPr>
                <a:t>Datacenter</a:t>
              </a:r>
              <a:endParaRPr lang="en-GB" sz="1428" spc="-51" dirty="0">
                <a:solidFill>
                  <a:srgbClr val="FFFFFF"/>
                </a:solidFill>
              </a:endParaRPr>
            </a:p>
            <a:p>
              <a:pPr defTabSz="932010" fontAlgn="base">
                <a:lnSpc>
                  <a:spcPct val="90000"/>
                </a:lnSpc>
                <a:spcBef>
                  <a:spcPct val="0"/>
                </a:spcBef>
                <a:spcAft>
                  <a:spcPct val="0"/>
                </a:spcAft>
              </a:pPr>
              <a:r>
                <a:rPr lang="en-GB" sz="1428" spc="-51" dirty="0">
                  <a:solidFill>
                    <a:srgbClr val="FFFFFF"/>
                  </a:solidFill>
                </a:rPr>
                <a:t>                 Network Virtualization Fabric</a:t>
              </a:r>
            </a:p>
          </p:txBody>
        </p:sp>
        <p:sp>
          <p:nvSpPr>
            <p:cNvPr id="8" name="Rectangle 7"/>
            <p:cNvSpPr/>
            <p:nvPr/>
          </p:nvSpPr>
          <p:spPr bwMode="auto">
            <a:xfrm>
              <a:off x="3493430" y="5338848"/>
              <a:ext cx="786422" cy="427853"/>
            </a:xfrm>
            <a:prstGeom prst="rect">
              <a:avLst/>
            </a:prstGeom>
            <a:solidFill>
              <a:schemeClr val="bg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r>
                <a:rPr lang="en-GB" sz="1428" spc="-51" dirty="0">
                  <a:solidFill>
                    <a:srgbClr val="FFFFFF"/>
                  </a:solidFill>
                </a:rPr>
                <a:t>Host</a:t>
              </a:r>
            </a:p>
          </p:txBody>
        </p:sp>
        <p:sp>
          <p:nvSpPr>
            <p:cNvPr id="9" name="Rectangle 8"/>
            <p:cNvSpPr/>
            <p:nvPr/>
          </p:nvSpPr>
          <p:spPr bwMode="auto">
            <a:xfrm>
              <a:off x="1101748" y="5338853"/>
              <a:ext cx="786422" cy="427853"/>
            </a:xfrm>
            <a:prstGeom prst="rect">
              <a:avLst/>
            </a:prstGeom>
            <a:solidFill>
              <a:schemeClr val="bg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r>
                <a:rPr lang="en-GB" sz="1428" spc="-51" dirty="0">
                  <a:solidFill>
                    <a:srgbClr val="FFFFFF"/>
                  </a:solidFill>
                </a:rPr>
                <a:t>Host</a:t>
              </a:r>
            </a:p>
          </p:txBody>
        </p:sp>
        <p:cxnSp>
          <p:nvCxnSpPr>
            <p:cNvPr id="10" name="Elbow Connector 9"/>
            <p:cNvCxnSpPr>
              <a:stCxn id="5" idx="2"/>
            </p:cNvCxnSpPr>
            <p:nvPr/>
          </p:nvCxnSpPr>
          <p:spPr>
            <a:xfrm rot="16200000" flipH="1">
              <a:off x="-1345699" y="4046706"/>
              <a:ext cx="288619" cy="521239"/>
            </a:xfrm>
            <a:prstGeom prst="bentConnector2">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6" idx="2"/>
            </p:cNvCxnSpPr>
            <p:nvPr/>
          </p:nvCxnSpPr>
          <p:spPr>
            <a:xfrm rot="5400000">
              <a:off x="-2561999" y="4845229"/>
              <a:ext cx="284529" cy="547407"/>
            </a:xfrm>
            <a:prstGeom prst="bentConnector2">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 name="Group 4"/>
            <p:cNvGrpSpPr>
              <a:grpSpLocks noChangeAspect="1"/>
            </p:cNvGrpSpPr>
            <p:nvPr/>
          </p:nvGrpSpPr>
          <p:grpSpPr bwMode="auto">
            <a:xfrm>
              <a:off x="1938596" y="1304596"/>
              <a:ext cx="1401731" cy="2487461"/>
              <a:chOff x="977" y="-635"/>
              <a:chExt cx="1232" cy="2141"/>
            </a:xfrm>
          </p:grpSpPr>
          <p:sp>
            <p:nvSpPr>
              <p:cNvPr id="145" name="AutoShape 3"/>
              <p:cNvSpPr>
                <a:spLocks noChangeAspect="1" noChangeArrowheads="1" noTextEdit="1"/>
              </p:cNvSpPr>
              <p:nvPr/>
            </p:nvSpPr>
            <p:spPr bwMode="auto">
              <a:xfrm>
                <a:off x="1049" y="754"/>
                <a:ext cx="1160"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en-GB" sz="1836"/>
              </a:p>
            </p:txBody>
          </p:sp>
          <p:sp>
            <p:nvSpPr>
              <p:cNvPr id="146" name="Freeform 5"/>
              <p:cNvSpPr>
                <a:spLocks/>
              </p:cNvSpPr>
              <p:nvPr/>
            </p:nvSpPr>
            <p:spPr bwMode="auto">
              <a:xfrm>
                <a:off x="977" y="-635"/>
                <a:ext cx="1176" cy="800"/>
              </a:xfrm>
              <a:custGeom>
                <a:avLst/>
                <a:gdLst>
                  <a:gd name="T0" fmla="*/ 1249 w 1418"/>
                  <a:gd name="T1" fmla="*/ 367 h 964"/>
                  <a:gd name="T2" fmla="*/ 1189 w 1418"/>
                  <a:gd name="T3" fmla="*/ 378 h 964"/>
                  <a:gd name="T4" fmla="*/ 1185 w 1418"/>
                  <a:gd name="T5" fmla="*/ 300 h 964"/>
                  <a:gd name="T6" fmla="*/ 810 w 1418"/>
                  <a:gd name="T7" fmla="*/ 28 h 964"/>
                  <a:gd name="T8" fmla="*/ 571 w 1418"/>
                  <a:gd name="T9" fmla="*/ 200 h 964"/>
                  <a:gd name="T10" fmla="*/ 571 w 1418"/>
                  <a:gd name="T11" fmla="*/ 200 h 964"/>
                  <a:gd name="T12" fmla="*/ 429 w 1418"/>
                  <a:gd name="T13" fmla="*/ 127 h 964"/>
                  <a:gd name="T14" fmla="*/ 201 w 1418"/>
                  <a:gd name="T15" fmla="*/ 320 h 964"/>
                  <a:gd name="T16" fmla="*/ 213 w 1418"/>
                  <a:gd name="T17" fmla="*/ 408 h 964"/>
                  <a:gd name="T18" fmla="*/ 213 w 1418"/>
                  <a:gd name="T19" fmla="*/ 408 h 964"/>
                  <a:gd name="T20" fmla="*/ 34 w 1418"/>
                  <a:gd name="T21" fmla="*/ 517 h 964"/>
                  <a:gd name="T22" fmla="*/ 133 w 1418"/>
                  <a:gd name="T23" fmla="*/ 740 h 964"/>
                  <a:gd name="T24" fmla="*/ 270 w 1418"/>
                  <a:gd name="T25" fmla="*/ 734 h 964"/>
                  <a:gd name="T26" fmla="*/ 270 w 1418"/>
                  <a:gd name="T27" fmla="*/ 734 h 964"/>
                  <a:gd name="T28" fmla="*/ 291 w 1418"/>
                  <a:gd name="T29" fmla="*/ 795 h 964"/>
                  <a:gd name="T30" fmla="*/ 617 w 1418"/>
                  <a:gd name="T31" fmla="*/ 904 h 964"/>
                  <a:gd name="T32" fmla="*/ 701 w 1418"/>
                  <a:gd name="T33" fmla="*/ 836 h 964"/>
                  <a:gd name="T34" fmla="*/ 880 w 1418"/>
                  <a:gd name="T35" fmla="*/ 896 h 964"/>
                  <a:gd name="T36" fmla="*/ 989 w 1418"/>
                  <a:gd name="T37" fmla="*/ 777 h 964"/>
                  <a:gd name="T38" fmla="*/ 1135 w 1418"/>
                  <a:gd name="T39" fmla="*/ 787 h 964"/>
                  <a:gd name="T40" fmla="*/ 1192 w 1418"/>
                  <a:gd name="T41" fmla="*/ 697 h 964"/>
                  <a:gd name="T42" fmla="*/ 1248 w 1418"/>
                  <a:gd name="T43" fmla="*/ 706 h 964"/>
                  <a:gd name="T44" fmla="*/ 1418 w 1418"/>
                  <a:gd name="T45" fmla="*/ 537 h 964"/>
                  <a:gd name="T46" fmla="*/ 1249 w 1418"/>
                  <a:gd name="T47" fmla="*/ 36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8" h="964">
                    <a:moveTo>
                      <a:pt x="1249" y="367"/>
                    </a:moveTo>
                    <a:cubicBezTo>
                      <a:pt x="1228" y="367"/>
                      <a:pt x="1207" y="371"/>
                      <a:pt x="1189" y="378"/>
                    </a:cubicBezTo>
                    <a:cubicBezTo>
                      <a:pt x="1191" y="352"/>
                      <a:pt x="1190" y="326"/>
                      <a:pt x="1185" y="300"/>
                    </a:cubicBezTo>
                    <a:cubicBezTo>
                      <a:pt x="1157" y="121"/>
                      <a:pt x="989" y="0"/>
                      <a:pt x="810" y="28"/>
                    </a:cubicBezTo>
                    <a:cubicBezTo>
                      <a:pt x="704" y="45"/>
                      <a:pt x="618" y="112"/>
                      <a:pt x="571" y="200"/>
                    </a:cubicBezTo>
                    <a:cubicBezTo>
                      <a:pt x="571" y="200"/>
                      <a:pt x="571" y="200"/>
                      <a:pt x="571" y="200"/>
                    </a:cubicBezTo>
                    <a:cubicBezTo>
                      <a:pt x="537" y="159"/>
                      <a:pt x="486" y="132"/>
                      <a:pt x="429" y="127"/>
                    </a:cubicBezTo>
                    <a:cubicBezTo>
                      <a:pt x="313" y="117"/>
                      <a:pt x="211" y="204"/>
                      <a:pt x="201" y="320"/>
                    </a:cubicBezTo>
                    <a:cubicBezTo>
                      <a:pt x="199" y="350"/>
                      <a:pt x="203" y="380"/>
                      <a:pt x="213" y="408"/>
                    </a:cubicBezTo>
                    <a:cubicBezTo>
                      <a:pt x="213" y="408"/>
                      <a:pt x="213" y="408"/>
                      <a:pt x="213" y="408"/>
                    </a:cubicBezTo>
                    <a:cubicBezTo>
                      <a:pt x="137" y="400"/>
                      <a:pt x="62" y="443"/>
                      <a:pt x="34" y="517"/>
                    </a:cubicBezTo>
                    <a:cubicBezTo>
                      <a:pt x="0" y="606"/>
                      <a:pt x="44" y="706"/>
                      <a:pt x="133" y="740"/>
                    </a:cubicBezTo>
                    <a:cubicBezTo>
                      <a:pt x="179" y="758"/>
                      <a:pt x="229" y="754"/>
                      <a:pt x="270" y="734"/>
                    </a:cubicBezTo>
                    <a:cubicBezTo>
                      <a:pt x="270" y="734"/>
                      <a:pt x="270" y="734"/>
                      <a:pt x="270" y="734"/>
                    </a:cubicBezTo>
                    <a:cubicBezTo>
                      <a:pt x="274" y="754"/>
                      <a:pt x="281" y="775"/>
                      <a:pt x="291" y="795"/>
                    </a:cubicBezTo>
                    <a:cubicBezTo>
                      <a:pt x="351" y="915"/>
                      <a:pt x="497" y="964"/>
                      <a:pt x="617" y="904"/>
                    </a:cubicBezTo>
                    <a:cubicBezTo>
                      <a:pt x="651" y="887"/>
                      <a:pt x="680" y="864"/>
                      <a:pt x="701" y="836"/>
                    </a:cubicBezTo>
                    <a:cubicBezTo>
                      <a:pt x="740" y="891"/>
                      <a:pt x="812" y="917"/>
                      <a:pt x="880" y="896"/>
                    </a:cubicBezTo>
                    <a:cubicBezTo>
                      <a:pt x="937" y="878"/>
                      <a:pt x="977" y="831"/>
                      <a:pt x="989" y="777"/>
                    </a:cubicBezTo>
                    <a:cubicBezTo>
                      <a:pt x="1029" y="810"/>
                      <a:pt x="1088" y="816"/>
                      <a:pt x="1135" y="787"/>
                    </a:cubicBezTo>
                    <a:cubicBezTo>
                      <a:pt x="1168" y="766"/>
                      <a:pt x="1188" y="733"/>
                      <a:pt x="1192" y="697"/>
                    </a:cubicBezTo>
                    <a:cubicBezTo>
                      <a:pt x="1210" y="703"/>
                      <a:pt x="1228" y="706"/>
                      <a:pt x="1248" y="706"/>
                    </a:cubicBezTo>
                    <a:cubicBezTo>
                      <a:pt x="1342" y="706"/>
                      <a:pt x="1418" y="631"/>
                      <a:pt x="1418" y="537"/>
                    </a:cubicBezTo>
                    <a:cubicBezTo>
                      <a:pt x="1418" y="443"/>
                      <a:pt x="1342" y="367"/>
                      <a:pt x="1249" y="367"/>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ctr" anchorCtr="0" compatLnSpc="1">
                <a:prstTxWarp prst="textNoShape">
                  <a:avLst/>
                </a:prstTxWarp>
              </a:bodyPr>
              <a:lstStyle/>
              <a:p>
                <a:pPr algn="ctr"/>
                <a:r>
                  <a:rPr lang="en-GB" sz="1632" dirty="0" smtClean="0">
                    <a:solidFill>
                      <a:srgbClr val="FFFFFF"/>
                    </a:solidFill>
                  </a:rPr>
                  <a:t>External network</a:t>
                </a:r>
                <a:endParaRPr lang="en-GB" sz="1632" dirty="0">
                  <a:solidFill>
                    <a:srgbClr val="FFFFFF"/>
                  </a:solidFill>
                </a:endParaRPr>
              </a:p>
            </p:txBody>
          </p:sp>
        </p:grpSp>
        <p:cxnSp>
          <p:nvCxnSpPr>
            <p:cNvPr id="13" name="Straight Arrow Connector 12"/>
            <p:cNvCxnSpPr/>
            <p:nvPr/>
          </p:nvCxnSpPr>
          <p:spPr>
            <a:xfrm flipH="1">
              <a:off x="2652970" y="3937581"/>
              <a:ext cx="10305" cy="440940"/>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98705" y="4789562"/>
              <a:ext cx="3" cy="294649"/>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486735" y="4749804"/>
              <a:ext cx="3" cy="294649"/>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607604" y="2094608"/>
              <a:ext cx="0" cy="334261"/>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98446" y="2555595"/>
              <a:ext cx="0" cy="334261"/>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8" name="Group 4"/>
            <p:cNvGrpSpPr>
              <a:grpSpLocks noChangeAspect="1"/>
            </p:cNvGrpSpPr>
            <p:nvPr/>
          </p:nvGrpSpPr>
          <p:grpSpPr bwMode="auto">
            <a:xfrm>
              <a:off x="-2571920" y="1641179"/>
              <a:ext cx="7130400" cy="1912363"/>
              <a:chOff x="-4058" y="754"/>
              <a:chExt cx="6267" cy="1646"/>
            </a:xfrm>
          </p:grpSpPr>
          <p:sp>
            <p:nvSpPr>
              <p:cNvPr id="143" name="AutoShape 3"/>
              <p:cNvSpPr>
                <a:spLocks noChangeAspect="1" noChangeArrowheads="1" noTextEdit="1"/>
              </p:cNvSpPr>
              <p:nvPr/>
            </p:nvSpPr>
            <p:spPr bwMode="auto">
              <a:xfrm>
                <a:off x="1049" y="754"/>
                <a:ext cx="1160"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231315" rIns="93260" bIns="46630" numCol="1" anchor="t" anchorCtr="0" compatLnSpc="1">
                <a:prstTxWarp prst="textNoShape">
                  <a:avLst/>
                </a:prstTxWarp>
              </a:bodyPr>
              <a:lstStyle/>
              <a:p>
                <a:endParaRPr lang="en-GB" sz="1428"/>
              </a:p>
            </p:txBody>
          </p:sp>
          <p:sp>
            <p:nvSpPr>
              <p:cNvPr id="144" name="Freeform 5"/>
              <p:cNvSpPr>
                <a:spLocks/>
              </p:cNvSpPr>
              <p:nvPr/>
            </p:nvSpPr>
            <p:spPr bwMode="auto">
              <a:xfrm>
                <a:off x="-4058" y="1600"/>
                <a:ext cx="1677" cy="800"/>
              </a:xfrm>
              <a:custGeom>
                <a:avLst/>
                <a:gdLst>
                  <a:gd name="T0" fmla="*/ 1249 w 1418"/>
                  <a:gd name="T1" fmla="*/ 367 h 964"/>
                  <a:gd name="T2" fmla="*/ 1189 w 1418"/>
                  <a:gd name="T3" fmla="*/ 378 h 964"/>
                  <a:gd name="T4" fmla="*/ 1185 w 1418"/>
                  <a:gd name="T5" fmla="*/ 300 h 964"/>
                  <a:gd name="T6" fmla="*/ 810 w 1418"/>
                  <a:gd name="T7" fmla="*/ 28 h 964"/>
                  <a:gd name="T8" fmla="*/ 571 w 1418"/>
                  <a:gd name="T9" fmla="*/ 200 h 964"/>
                  <a:gd name="T10" fmla="*/ 571 w 1418"/>
                  <a:gd name="T11" fmla="*/ 200 h 964"/>
                  <a:gd name="T12" fmla="*/ 429 w 1418"/>
                  <a:gd name="T13" fmla="*/ 127 h 964"/>
                  <a:gd name="T14" fmla="*/ 201 w 1418"/>
                  <a:gd name="T15" fmla="*/ 320 h 964"/>
                  <a:gd name="T16" fmla="*/ 213 w 1418"/>
                  <a:gd name="T17" fmla="*/ 408 h 964"/>
                  <a:gd name="T18" fmla="*/ 213 w 1418"/>
                  <a:gd name="T19" fmla="*/ 408 h 964"/>
                  <a:gd name="T20" fmla="*/ 34 w 1418"/>
                  <a:gd name="T21" fmla="*/ 517 h 964"/>
                  <a:gd name="T22" fmla="*/ 133 w 1418"/>
                  <a:gd name="T23" fmla="*/ 740 h 964"/>
                  <a:gd name="T24" fmla="*/ 270 w 1418"/>
                  <a:gd name="T25" fmla="*/ 734 h 964"/>
                  <a:gd name="T26" fmla="*/ 270 w 1418"/>
                  <a:gd name="T27" fmla="*/ 734 h 964"/>
                  <a:gd name="T28" fmla="*/ 291 w 1418"/>
                  <a:gd name="T29" fmla="*/ 795 h 964"/>
                  <a:gd name="T30" fmla="*/ 617 w 1418"/>
                  <a:gd name="T31" fmla="*/ 904 h 964"/>
                  <a:gd name="T32" fmla="*/ 701 w 1418"/>
                  <a:gd name="T33" fmla="*/ 836 h 964"/>
                  <a:gd name="T34" fmla="*/ 880 w 1418"/>
                  <a:gd name="T35" fmla="*/ 896 h 964"/>
                  <a:gd name="T36" fmla="*/ 989 w 1418"/>
                  <a:gd name="T37" fmla="*/ 777 h 964"/>
                  <a:gd name="T38" fmla="*/ 1135 w 1418"/>
                  <a:gd name="T39" fmla="*/ 787 h 964"/>
                  <a:gd name="T40" fmla="*/ 1192 w 1418"/>
                  <a:gd name="T41" fmla="*/ 697 h 964"/>
                  <a:gd name="T42" fmla="*/ 1248 w 1418"/>
                  <a:gd name="T43" fmla="*/ 706 h 964"/>
                  <a:gd name="T44" fmla="*/ 1418 w 1418"/>
                  <a:gd name="T45" fmla="*/ 537 h 964"/>
                  <a:gd name="T46" fmla="*/ 1249 w 1418"/>
                  <a:gd name="T47" fmla="*/ 36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8" h="964">
                    <a:moveTo>
                      <a:pt x="1249" y="367"/>
                    </a:moveTo>
                    <a:cubicBezTo>
                      <a:pt x="1228" y="367"/>
                      <a:pt x="1207" y="371"/>
                      <a:pt x="1189" y="378"/>
                    </a:cubicBezTo>
                    <a:cubicBezTo>
                      <a:pt x="1191" y="352"/>
                      <a:pt x="1190" y="326"/>
                      <a:pt x="1185" y="300"/>
                    </a:cubicBezTo>
                    <a:cubicBezTo>
                      <a:pt x="1157" y="121"/>
                      <a:pt x="989" y="0"/>
                      <a:pt x="810" y="28"/>
                    </a:cubicBezTo>
                    <a:cubicBezTo>
                      <a:pt x="704" y="45"/>
                      <a:pt x="618" y="112"/>
                      <a:pt x="571" y="200"/>
                    </a:cubicBezTo>
                    <a:cubicBezTo>
                      <a:pt x="571" y="200"/>
                      <a:pt x="571" y="200"/>
                      <a:pt x="571" y="200"/>
                    </a:cubicBezTo>
                    <a:cubicBezTo>
                      <a:pt x="537" y="159"/>
                      <a:pt x="486" y="132"/>
                      <a:pt x="429" y="127"/>
                    </a:cubicBezTo>
                    <a:cubicBezTo>
                      <a:pt x="313" y="117"/>
                      <a:pt x="211" y="204"/>
                      <a:pt x="201" y="320"/>
                    </a:cubicBezTo>
                    <a:cubicBezTo>
                      <a:pt x="199" y="350"/>
                      <a:pt x="203" y="380"/>
                      <a:pt x="213" y="408"/>
                    </a:cubicBezTo>
                    <a:cubicBezTo>
                      <a:pt x="213" y="408"/>
                      <a:pt x="213" y="408"/>
                      <a:pt x="213" y="408"/>
                    </a:cubicBezTo>
                    <a:cubicBezTo>
                      <a:pt x="137" y="400"/>
                      <a:pt x="62" y="443"/>
                      <a:pt x="34" y="517"/>
                    </a:cubicBezTo>
                    <a:cubicBezTo>
                      <a:pt x="0" y="606"/>
                      <a:pt x="44" y="706"/>
                      <a:pt x="133" y="740"/>
                    </a:cubicBezTo>
                    <a:cubicBezTo>
                      <a:pt x="179" y="758"/>
                      <a:pt x="229" y="754"/>
                      <a:pt x="270" y="734"/>
                    </a:cubicBezTo>
                    <a:cubicBezTo>
                      <a:pt x="270" y="734"/>
                      <a:pt x="270" y="734"/>
                      <a:pt x="270" y="734"/>
                    </a:cubicBezTo>
                    <a:cubicBezTo>
                      <a:pt x="274" y="754"/>
                      <a:pt x="281" y="775"/>
                      <a:pt x="291" y="795"/>
                    </a:cubicBezTo>
                    <a:cubicBezTo>
                      <a:pt x="351" y="915"/>
                      <a:pt x="497" y="964"/>
                      <a:pt x="617" y="904"/>
                    </a:cubicBezTo>
                    <a:cubicBezTo>
                      <a:pt x="651" y="887"/>
                      <a:pt x="680" y="864"/>
                      <a:pt x="701" y="836"/>
                    </a:cubicBezTo>
                    <a:cubicBezTo>
                      <a:pt x="740" y="891"/>
                      <a:pt x="812" y="917"/>
                      <a:pt x="880" y="896"/>
                    </a:cubicBezTo>
                    <a:cubicBezTo>
                      <a:pt x="937" y="878"/>
                      <a:pt x="977" y="831"/>
                      <a:pt x="989" y="777"/>
                    </a:cubicBezTo>
                    <a:cubicBezTo>
                      <a:pt x="1029" y="810"/>
                      <a:pt x="1088" y="816"/>
                      <a:pt x="1135" y="787"/>
                    </a:cubicBezTo>
                    <a:cubicBezTo>
                      <a:pt x="1168" y="766"/>
                      <a:pt x="1188" y="733"/>
                      <a:pt x="1192" y="697"/>
                    </a:cubicBezTo>
                    <a:cubicBezTo>
                      <a:pt x="1210" y="703"/>
                      <a:pt x="1228" y="706"/>
                      <a:pt x="1248" y="706"/>
                    </a:cubicBezTo>
                    <a:cubicBezTo>
                      <a:pt x="1342" y="706"/>
                      <a:pt x="1418" y="631"/>
                      <a:pt x="1418" y="537"/>
                    </a:cubicBezTo>
                    <a:cubicBezTo>
                      <a:pt x="1418" y="443"/>
                      <a:pt x="1342" y="367"/>
                      <a:pt x="1249" y="367"/>
                    </a:cubicBezTo>
                    <a:close/>
                  </a:path>
                </a:pathLst>
              </a:custGeom>
              <a:solidFill>
                <a:srgbClr val="79C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231315" rIns="93260" bIns="46630" numCol="1" anchor="t" anchorCtr="0" compatLnSpc="1">
                <a:prstTxWarp prst="textNoShape">
                  <a:avLst/>
                </a:prstTxWarp>
              </a:bodyPr>
              <a:lstStyle/>
              <a:p>
                <a:pPr algn="ctr"/>
                <a:r>
                  <a:rPr lang="en-US" sz="1600" spc="-51" dirty="0"/>
                  <a:t>Fabrikam </a:t>
                </a:r>
                <a:r>
                  <a:rPr lang="en-GB" sz="1428" dirty="0" smtClean="0">
                    <a:solidFill>
                      <a:srgbClr val="FFFFFF"/>
                    </a:solidFill>
                  </a:rPr>
                  <a:t>Corp</a:t>
                </a:r>
                <a:r>
                  <a:rPr lang="en-GB" sz="1428" dirty="0">
                    <a:solidFill>
                      <a:srgbClr val="FFFFFF"/>
                    </a:solidFill>
                  </a:rPr>
                  <a:t>.</a:t>
                </a:r>
              </a:p>
            </p:txBody>
          </p:sp>
        </p:grpSp>
        <p:cxnSp>
          <p:nvCxnSpPr>
            <p:cNvPr id="19" name="Straight Arrow Connector 18"/>
            <p:cNvCxnSpPr/>
            <p:nvPr/>
          </p:nvCxnSpPr>
          <p:spPr>
            <a:xfrm>
              <a:off x="-1081327" y="5122809"/>
              <a:ext cx="0" cy="334261"/>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2" name="Freeform 5"/>
            <p:cNvSpPr>
              <a:spLocks/>
            </p:cNvSpPr>
            <p:nvPr/>
          </p:nvSpPr>
          <p:spPr bwMode="auto">
            <a:xfrm>
              <a:off x="-2217452" y="1250705"/>
              <a:ext cx="1855701" cy="929458"/>
            </a:xfrm>
            <a:custGeom>
              <a:avLst/>
              <a:gdLst>
                <a:gd name="T0" fmla="*/ 1249 w 1418"/>
                <a:gd name="T1" fmla="*/ 367 h 964"/>
                <a:gd name="T2" fmla="*/ 1189 w 1418"/>
                <a:gd name="T3" fmla="*/ 378 h 964"/>
                <a:gd name="T4" fmla="*/ 1185 w 1418"/>
                <a:gd name="T5" fmla="*/ 300 h 964"/>
                <a:gd name="T6" fmla="*/ 810 w 1418"/>
                <a:gd name="T7" fmla="*/ 28 h 964"/>
                <a:gd name="T8" fmla="*/ 571 w 1418"/>
                <a:gd name="T9" fmla="*/ 200 h 964"/>
                <a:gd name="T10" fmla="*/ 571 w 1418"/>
                <a:gd name="T11" fmla="*/ 200 h 964"/>
                <a:gd name="T12" fmla="*/ 429 w 1418"/>
                <a:gd name="T13" fmla="*/ 127 h 964"/>
                <a:gd name="T14" fmla="*/ 201 w 1418"/>
                <a:gd name="T15" fmla="*/ 320 h 964"/>
                <a:gd name="T16" fmla="*/ 213 w 1418"/>
                <a:gd name="T17" fmla="*/ 408 h 964"/>
                <a:gd name="T18" fmla="*/ 213 w 1418"/>
                <a:gd name="T19" fmla="*/ 408 h 964"/>
                <a:gd name="T20" fmla="*/ 34 w 1418"/>
                <a:gd name="T21" fmla="*/ 517 h 964"/>
                <a:gd name="T22" fmla="*/ 133 w 1418"/>
                <a:gd name="T23" fmla="*/ 740 h 964"/>
                <a:gd name="T24" fmla="*/ 270 w 1418"/>
                <a:gd name="T25" fmla="*/ 734 h 964"/>
                <a:gd name="T26" fmla="*/ 270 w 1418"/>
                <a:gd name="T27" fmla="*/ 734 h 964"/>
                <a:gd name="T28" fmla="*/ 291 w 1418"/>
                <a:gd name="T29" fmla="*/ 795 h 964"/>
                <a:gd name="T30" fmla="*/ 617 w 1418"/>
                <a:gd name="T31" fmla="*/ 904 h 964"/>
                <a:gd name="T32" fmla="*/ 701 w 1418"/>
                <a:gd name="T33" fmla="*/ 836 h 964"/>
                <a:gd name="T34" fmla="*/ 880 w 1418"/>
                <a:gd name="T35" fmla="*/ 896 h 964"/>
                <a:gd name="T36" fmla="*/ 989 w 1418"/>
                <a:gd name="T37" fmla="*/ 777 h 964"/>
                <a:gd name="T38" fmla="*/ 1135 w 1418"/>
                <a:gd name="T39" fmla="*/ 787 h 964"/>
                <a:gd name="T40" fmla="*/ 1192 w 1418"/>
                <a:gd name="T41" fmla="*/ 697 h 964"/>
                <a:gd name="T42" fmla="*/ 1248 w 1418"/>
                <a:gd name="T43" fmla="*/ 706 h 964"/>
                <a:gd name="T44" fmla="*/ 1418 w 1418"/>
                <a:gd name="T45" fmla="*/ 537 h 964"/>
                <a:gd name="T46" fmla="*/ 1249 w 1418"/>
                <a:gd name="T47" fmla="*/ 367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8" h="964">
                  <a:moveTo>
                    <a:pt x="1249" y="367"/>
                  </a:moveTo>
                  <a:cubicBezTo>
                    <a:pt x="1228" y="367"/>
                    <a:pt x="1207" y="371"/>
                    <a:pt x="1189" y="378"/>
                  </a:cubicBezTo>
                  <a:cubicBezTo>
                    <a:pt x="1191" y="352"/>
                    <a:pt x="1190" y="326"/>
                    <a:pt x="1185" y="300"/>
                  </a:cubicBezTo>
                  <a:cubicBezTo>
                    <a:pt x="1157" y="121"/>
                    <a:pt x="989" y="0"/>
                    <a:pt x="810" y="28"/>
                  </a:cubicBezTo>
                  <a:cubicBezTo>
                    <a:pt x="704" y="45"/>
                    <a:pt x="618" y="112"/>
                    <a:pt x="571" y="200"/>
                  </a:cubicBezTo>
                  <a:cubicBezTo>
                    <a:pt x="571" y="200"/>
                    <a:pt x="571" y="200"/>
                    <a:pt x="571" y="200"/>
                  </a:cubicBezTo>
                  <a:cubicBezTo>
                    <a:pt x="537" y="159"/>
                    <a:pt x="486" y="132"/>
                    <a:pt x="429" y="127"/>
                  </a:cubicBezTo>
                  <a:cubicBezTo>
                    <a:pt x="313" y="117"/>
                    <a:pt x="211" y="204"/>
                    <a:pt x="201" y="320"/>
                  </a:cubicBezTo>
                  <a:cubicBezTo>
                    <a:pt x="199" y="350"/>
                    <a:pt x="203" y="380"/>
                    <a:pt x="213" y="408"/>
                  </a:cubicBezTo>
                  <a:cubicBezTo>
                    <a:pt x="213" y="408"/>
                    <a:pt x="213" y="408"/>
                    <a:pt x="213" y="408"/>
                  </a:cubicBezTo>
                  <a:cubicBezTo>
                    <a:pt x="137" y="400"/>
                    <a:pt x="62" y="443"/>
                    <a:pt x="34" y="517"/>
                  </a:cubicBezTo>
                  <a:cubicBezTo>
                    <a:pt x="0" y="606"/>
                    <a:pt x="44" y="706"/>
                    <a:pt x="133" y="740"/>
                  </a:cubicBezTo>
                  <a:cubicBezTo>
                    <a:pt x="179" y="758"/>
                    <a:pt x="229" y="754"/>
                    <a:pt x="270" y="734"/>
                  </a:cubicBezTo>
                  <a:cubicBezTo>
                    <a:pt x="270" y="734"/>
                    <a:pt x="270" y="734"/>
                    <a:pt x="270" y="734"/>
                  </a:cubicBezTo>
                  <a:cubicBezTo>
                    <a:pt x="274" y="754"/>
                    <a:pt x="281" y="775"/>
                    <a:pt x="291" y="795"/>
                  </a:cubicBezTo>
                  <a:cubicBezTo>
                    <a:pt x="351" y="915"/>
                    <a:pt x="497" y="964"/>
                    <a:pt x="617" y="904"/>
                  </a:cubicBezTo>
                  <a:cubicBezTo>
                    <a:pt x="651" y="887"/>
                    <a:pt x="680" y="864"/>
                    <a:pt x="701" y="836"/>
                  </a:cubicBezTo>
                  <a:cubicBezTo>
                    <a:pt x="740" y="891"/>
                    <a:pt x="812" y="917"/>
                    <a:pt x="880" y="896"/>
                  </a:cubicBezTo>
                  <a:cubicBezTo>
                    <a:pt x="937" y="878"/>
                    <a:pt x="977" y="831"/>
                    <a:pt x="989" y="777"/>
                  </a:cubicBezTo>
                  <a:cubicBezTo>
                    <a:pt x="1029" y="810"/>
                    <a:pt x="1088" y="816"/>
                    <a:pt x="1135" y="787"/>
                  </a:cubicBezTo>
                  <a:cubicBezTo>
                    <a:pt x="1168" y="766"/>
                    <a:pt x="1188" y="733"/>
                    <a:pt x="1192" y="697"/>
                  </a:cubicBezTo>
                  <a:cubicBezTo>
                    <a:pt x="1210" y="703"/>
                    <a:pt x="1228" y="706"/>
                    <a:pt x="1248" y="706"/>
                  </a:cubicBezTo>
                  <a:cubicBezTo>
                    <a:pt x="1342" y="706"/>
                    <a:pt x="1418" y="631"/>
                    <a:pt x="1418" y="537"/>
                  </a:cubicBezTo>
                  <a:cubicBezTo>
                    <a:pt x="1418" y="443"/>
                    <a:pt x="1342" y="367"/>
                    <a:pt x="1249" y="36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231315" rIns="93260" bIns="46630" numCol="1" anchor="t" anchorCtr="0" compatLnSpc="1">
              <a:prstTxWarp prst="textNoShape">
                <a:avLst/>
              </a:prstTxWarp>
            </a:bodyPr>
            <a:lstStyle/>
            <a:p>
              <a:pPr algn="ctr"/>
              <a:r>
                <a:rPr lang="en-US" sz="1600" dirty="0"/>
                <a:t>Contoso </a:t>
              </a:r>
              <a:r>
                <a:rPr lang="en-GB" sz="1428" dirty="0" smtClean="0">
                  <a:solidFill>
                    <a:srgbClr val="FFFFFF"/>
                  </a:solidFill>
                </a:rPr>
                <a:t>Corp</a:t>
              </a:r>
              <a:r>
                <a:rPr lang="en-GB" sz="1428" dirty="0">
                  <a:solidFill>
                    <a:srgbClr val="FFFFFF"/>
                  </a:solidFill>
                </a:rPr>
                <a:t>.</a:t>
              </a:r>
            </a:p>
          </p:txBody>
        </p:sp>
        <p:sp>
          <p:nvSpPr>
            <p:cNvPr id="21" name="Oval 20"/>
            <p:cNvSpPr/>
            <p:nvPr/>
          </p:nvSpPr>
          <p:spPr bwMode="auto">
            <a:xfrm>
              <a:off x="1102647" y="5932988"/>
              <a:ext cx="228414" cy="233244"/>
            </a:xfrm>
            <a:prstGeom prst="ellipse">
              <a:avLst/>
            </a:prstGeom>
            <a:solidFill>
              <a:srgbClr val="0072C6"/>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22" name="Oval 21"/>
            <p:cNvSpPr/>
            <p:nvPr/>
          </p:nvSpPr>
          <p:spPr bwMode="auto">
            <a:xfrm>
              <a:off x="1656021" y="5932988"/>
              <a:ext cx="228414" cy="233244"/>
            </a:xfrm>
            <a:prstGeom prst="ellipse">
              <a:avLst/>
            </a:prstGeom>
            <a:solidFill>
              <a:srgbClr val="0072C6"/>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23" name="Oval 22"/>
            <p:cNvSpPr/>
            <p:nvPr/>
          </p:nvSpPr>
          <p:spPr bwMode="auto">
            <a:xfrm>
              <a:off x="1379334" y="5932988"/>
              <a:ext cx="228414" cy="233244"/>
            </a:xfrm>
            <a:prstGeom prst="ellipse">
              <a:avLst/>
            </a:prstGeom>
            <a:solidFill>
              <a:srgbClr val="79C21A"/>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cxnSp>
          <p:nvCxnSpPr>
            <p:cNvPr id="24" name="Straight Arrow Connector 23"/>
            <p:cNvCxnSpPr>
              <a:stCxn id="9" idx="2"/>
            </p:cNvCxnSpPr>
            <p:nvPr/>
          </p:nvCxnSpPr>
          <p:spPr>
            <a:xfrm>
              <a:off x="1494960" y="5766700"/>
              <a:ext cx="900" cy="189860"/>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762970" y="5766700"/>
              <a:ext cx="900" cy="189860"/>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213038" y="5766700"/>
              <a:ext cx="900" cy="189860"/>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bwMode="auto">
            <a:xfrm>
              <a:off x="3493430" y="5932988"/>
              <a:ext cx="228414" cy="233244"/>
            </a:xfrm>
            <a:prstGeom prst="ellipse">
              <a:avLst/>
            </a:prstGeom>
            <a:solidFill>
              <a:srgbClr val="79C21A"/>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sp>
          <p:nvSpPr>
            <p:cNvPr id="28" name="Oval 27"/>
            <p:cNvSpPr/>
            <p:nvPr/>
          </p:nvSpPr>
          <p:spPr bwMode="auto">
            <a:xfrm>
              <a:off x="4046803" y="5932986"/>
              <a:ext cx="228414" cy="233244"/>
            </a:xfrm>
            <a:prstGeom prst="ellipse">
              <a:avLst/>
            </a:prstGeom>
            <a:solidFill>
              <a:srgbClr val="0072C6"/>
            </a:solidFill>
            <a:ln w="38100">
              <a:solidFill>
                <a:srgbClr val="002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algn="r" defTabSz="932010" fontAlgn="base">
                <a:lnSpc>
                  <a:spcPct val="90000"/>
                </a:lnSpc>
                <a:spcBef>
                  <a:spcPct val="0"/>
                </a:spcBef>
                <a:spcAft>
                  <a:spcPct val="0"/>
                </a:spcAft>
              </a:pPr>
              <a:endParaRPr lang="en-GB" sz="2039" spc="-51" dirty="0">
                <a:gradFill>
                  <a:gsLst>
                    <a:gs pos="1250">
                      <a:srgbClr val="EFEFEF"/>
                    </a:gs>
                    <a:gs pos="10417">
                      <a:srgbClr val="EFEFEF"/>
                    </a:gs>
                  </a:gsLst>
                  <a:lin ang="5400000" scaled="0"/>
                </a:gradFill>
              </a:endParaRPr>
            </a:p>
          </p:txBody>
        </p:sp>
        <p:cxnSp>
          <p:nvCxnSpPr>
            <p:cNvPr id="29" name="Straight Arrow Connector 28"/>
            <p:cNvCxnSpPr/>
            <p:nvPr/>
          </p:nvCxnSpPr>
          <p:spPr>
            <a:xfrm>
              <a:off x="4153750" y="5766710"/>
              <a:ext cx="900" cy="189860"/>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603819" y="5766710"/>
              <a:ext cx="900" cy="189860"/>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0" name="Picture 14"/>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2339032" y="2293146"/>
              <a:ext cx="360139" cy="33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4"/>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1063962" y="2314966"/>
              <a:ext cx="360139" cy="33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1192766" y="5393314"/>
              <a:ext cx="166382" cy="33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3584169" y="5379663"/>
              <a:ext cx="166382" cy="33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43"/>
            <p:cNvSpPr/>
            <p:nvPr/>
          </p:nvSpPr>
          <p:spPr bwMode="auto">
            <a:xfrm>
              <a:off x="1467438" y="2376746"/>
              <a:ext cx="2391676" cy="427853"/>
            </a:xfrm>
            <a:prstGeom prst="rect">
              <a:avLst/>
            </a:prstGeom>
            <a:solidFill>
              <a:schemeClr val="bg1">
                <a:lumMod val="65000"/>
                <a:lumOff val="3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9178" tIns="186472" rIns="149178" bIns="186472" numCol="1" spcCol="0" rtlCol="0" fromWordArt="0" anchor="ctr" anchorCtr="0" forceAA="0" compatLnSpc="1">
              <a:prstTxWarp prst="textNoShape">
                <a:avLst/>
              </a:prstTxWarp>
              <a:noAutofit/>
            </a:bodyPr>
            <a:lstStyle/>
            <a:p>
              <a:pPr defTabSz="932010" fontAlgn="base">
                <a:lnSpc>
                  <a:spcPct val="90000"/>
                </a:lnSpc>
                <a:spcBef>
                  <a:spcPct val="0"/>
                </a:spcBef>
                <a:spcAft>
                  <a:spcPct val="0"/>
                </a:spcAft>
              </a:pPr>
              <a:r>
                <a:rPr lang="en-GB" sz="1428" spc="-51" dirty="0">
                  <a:solidFill>
                    <a:srgbClr val="FFFFFF"/>
                  </a:solidFill>
                </a:rPr>
                <a:t>             </a:t>
              </a:r>
              <a:r>
                <a:rPr lang="en-GB" sz="1428" spc="-51" dirty="0" smtClean="0">
                  <a:solidFill>
                    <a:srgbClr val="FFFFFF"/>
                  </a:solidFill>
                </a:rPr>
                <a:t>HNV Gateway</a:t>
              </a:r>
              <a:endParaRPr lang="en-GB" sz="1428" spc="-51" dirty="0">
                <a:solidFill>
                  <a:srgbClr val="FFFFFF"/>
                </a:solidFill>
              </a:endParaRPr>
            </a:p>
          </p:txBody>
        </p:sp>
        <p:sp>
          <p:nvSpPr>
            <p:cNvPr id="155" name="Rectangle 3"/>
            <p:cNvSpPr/>
            <p:nvPr/>
          </p:nvSpPr>
          <p:spPr bwMode="auto">
            <a:xfrm>
              <a:off x="1208224" y="5070479"/>
              <a:ext cx="582858" cy="370977"/>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72C6"/>
            </a:solidFill>
            <a:ln w="57150">
              <a:noFill/>
            </a:ln>
          </p:spPr>
          <p:txBody>
            <a:bodyPr lIns="0" tIns="0" rIns="110150" bIns="36717" anchor="ctr" anchorCtr="0"/>
            <a:lstStyle/>
            <a:p>
              <a:pPr algn="ctr" defTabSz="1110116"/>
              <a:r>
                <a:rPr lang="en-US" sz="1428" dirty="0" err="1">
                  <a:solidFill>
                    <a:srgbClr val="EFEFEF"/>
                  </a:solidFill>
                </a:rPr>
                <a:t>pNIC</a:t>
              </a:r>
              <a:endParaRPr lang="en-US" sz="1428" dirty="0">
                <a:solidFill>
                  <a:srgbClr val="EFEFEF"/>
                </a:solidFill>
              </a:endParaRPr>
            </a:p>
          </p:txBody>
        </p:sp>
        <p:grpSp>
          <p:nvGrpSpPr>
            <p:cNvPr id="156" name="Group 155"/>
            <p:cNvGrpSpPr/>
            <p:nvPr/>
          </p:nvGrpSpPr>
          <p:grpSpPr>
            <a:xfrm>
              <a:off x="1190599" y="4388988"/>
              <a:ext cx="2945355" cy="383057"/>
              <a:chOff x="5726142" y="5348761"/>
              <a:chExt cx="1880744" cy="449341"/>
            </a:xfrm>
          </p:grpSpPr>
          <p:pic>
            <p:nvPicPr>
              <p:cNvPr id="157" name="Picture 156"/>
              <p:cNvPicPr>
                <a:picLocks noChangeAspect="1"/>
              </p:cNvPicPr>
              <p:nvPr/>
            </p:nvPicPr>
            <p:blipFill>
              <a:blip r:embed="rId5"/>
              <a:stretch>
                <a:fillRect/>
              </a:stretch>
            </p:blipFill>
            <p:spPr>
              <a:xfrm>
                <a:off x="5726142" y="5348761"/>
                <a:ext cx="1880744" cy="449341"/>
              </a:xfrm>
              <a:prstGeom prst="rect">
                <a:avLst/>
              </a:prstGeom>
            </p:spPr>
          </p:pic>
          <p:sp>
            <p:nvSpPr>
              <p:cNvPr id="158" name="Flowchart: Predefined Process 157"/>
              <p:cNvSpPr/>
              <p:nvPr/>
            </p:nvSpPr>
            <p:spPr bwMode="auto">
              <a:xfrm>
                <a:off x="6830205" y="5384169"/>
                <a:ext cx="659717" cy="250293"/>
              </a:xfrm>
              <a:prstGeom prst="flowChartPredefinedProcess">
                <a:avLst/>
              </a:prstGeom>
              <a:solidFill>
                <a:srgbClr val="79C21A"/>
              </a:solidFill>
              <a:ln>
                <a:solidFill>
                  <a:schemeClr val="accent5">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9" rIns="91436" bIns="45719" numCol="1" rtlCol="0" anchor="ctr" anchorCtr="0" compatLnSpc="1">
                <a:prstTxWarp prst="textNoShape">
                  <a:avLst/>
                </a:prstTxWarp>
              </a:bodyPr>
              <a:lstStyle/>
              <a:p>
                <a:pPr algn="ctr" defTabSz="914076" fontAlgn="base">
                  <a:lnSpc>
                    <a:spcPct val="90000"/>
                  </a:lnSpc>
                  <a:spcBef>
                    <a:spcPct val="0"/>
                  </a:spcBef>
                  <a:spcAft>
                    <a:spcPct val="0"/>
                  </a:spcAft>
                </a:pPr>
                <a:r>
                  <a:rPr lang="en-US" sz="1200" spc="-51" dirty="0" smtClean="0">
                    <a:solidFill>
                      <a:schemeClr val="bg1">
                        <a:lumMod val="10000"/>
                      </a:schemeClr>
                    </a:solidFill>
                  </a:rPr>
                  <a:t>OMI</a:t>
                </a:r>
                <a:endParaRPr lang="en-US" sz="1200" spc="-51" dirty="0">
                  <a:solidFill>
                    <a:schemeClr val="bg1">
                      <a:lumMod val="10000"/>
                    </a:schemeClr>
                  </a:solidFill>
                </a:endParaRPr>
              </a:p>
            </p:txBody>
          </p:sp>
        </p:grpSp>
        <p:cxnSp>
          <p:nvCxnSpPr>
            <p:cNvPr id="159" name="Straight Arrow Connector 158"/>
            <p:cNvCxnSpPr/>
            <p:nvPr/>
          </p:nvCxnSpPr>
          <p:spPr>
            <a:xfrm>
              <a:off x="2602894" y="2812700"/>
              <a:ext cx="4710" cy="654712"/>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3" name="Rectangle 3"/>
            <p:cNvSpPr/>
            <p:nvPr/>
          </p:nvSpPr>
          <p:spPr bwMode="auto">
            <a:xfrm>
              <a:off x="3625677" y="5072729"/>
              <a:ext cx="582858" cy="370977"/>
            </a:xfrm>
            <a:custGeom>
              <a:avLst/>
              <a:gdLst/>
              <a:ahLst/>
              <a:cxnLst/>
              <a:rect l="l" t="t" r="r" b="b"/>
              <a:pathLst>
                <a:path w="987260" h="599524">
                  <a:moveTo>
                    <a:pt x="777710" y="0"/>
                  </a:moveTo>
                  <a:lnTo>
                    <a:pt x="987260" y="0"/>
                  </a:lnTo>
                  <a:lnTo>
                    <a:pt x="987260" y="64293"/>
                  </a:lnTo>
                  <a:lnTo>
                    <a:pt x="871908" y="64293"/>
                  </a:lnTo>
                  <a:lnTo>
                    <a:pt x="871908" y="90043"/>
                  </a:lnTo>
                  <a:lnTo>
                    <a:pt x="871908" y="599524"/>
                  </a:lnTo>
                  <a:lnTo>
                    <a:pt x="785320" y="599524"/>
                  </a:lnTo>
                  <a:lnTo>
                    <a:pt x="785320" y="426243"/>
                  </a:lnTo>
                  <a:lnTo>
                    <a:pt x="690593" y="426243"/>
                  </a:lnTo>
                  <a:lnTo>
                    <a:pt x="690593" y="495299"/>
                  </a:lnTo>
                  <a:lnTo>
                    <a:pt x="396711" y="495299"/>
                  </a:lnTo>
                  <a:lnTo>
                    <a:pt x="396711" y="431006"/>
                  </a:lnTo>
                  <a:lnTo>
                    <a:pt x="315748" y="431006"/>
                  </a:lnTo>
                  <a:lnTo>
                    <a:pt x="315748" y="495299"/>
                  </a:lnTo>
                  <a:lnTo>
                    <a:pt x="0" y="495299"/>
                  </a:lnTo>
                  <a:lnTo>
                    <a:pt x="0" y="90043"/>
                  </a:lnTo>
                  <a:lnTo>
                    <a:pt x="777710" y="90043"/>
                  </a:lnTo>
                  <a:close/>
                </a:path>
              </a:pathLst>
            </a:custGeom>
            <a:solidFill>
              <a:srgbClr val="0072C6"/>
            </a:solidFill>
            <a:ln w="57150">
              <a:noFill/>
            </a:ln>
          </p:spPr>
          <p:txBody>
            <a:bodyPr lIns="0" tIns="0" rIns="110150" bIns="36717" anchor="ctr" anchorCtr="0"/>
            <a:lstStyle/>
            <a:p>
              <a:pPr algn="ctr" defTabSz="1110116"/>
              <a:r>
                <a:rPr lang="en-US" sz="1428" dirty="0" err="1">
                  <a:solidFill>
                    <a:srgbClr val="EFEFEF"/>
                  </a:solidFill>
                </a:rPr>
                <a:t>pNIC</a:t>
              </a:r>
              <a:endParaRPr lang="en-US" sz="1428" dirty="0">
                <a:solidFill>
                  <a:srgbClr val="EFEFEF"/>
                </a:solidFill>
              </a:endParaRPr>
            </a:p>
          </p:txBody>
        </p:sp>
      </p:grpSp>
      <p:sp>
        <p:nvSpPr>
          <p:cNvPr id="147" name="Trapezoid 146"/>
          <p:cNvSpPr/>
          <p:nvPr/>
        </p:nvSpPr>
        <p:spPr bwMode="auto">
          <a:xfrm rot="5400000">
            <a:off x="6389026" y="860743"/>
            <a:ext cx="5383101" cy="6090492"/>
          </a:xfrm>
          <a:prstGeom prst="trapezoid">
            <a:avLst>
              <a:gd name="adj" fmla="val 7265"/>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0" rIns="279769" bIns="139885" numCol="1" rtlCol="0" anchor="ctr" anchorCtr="0" compatLnSpc="1">
            <a:prstTxWarp prst="textNoShape">
              <a:avLst/>
            </a:prstTxWarp>
          </a:bodyPr>
          <a:lstStyle/>
          <a:p>
            <a:pPr defTabSz="932559">
              <a:lnSpc>
                <a:spcPct val="90000"/>
              </a:lnSpc>
              <a:spcBef>
                <a:spcPct val="20000"/>
              </a:spcBef>
              <a:buSzPct val="90000"/>
            </a:pPr>
            <a:r>
              <a:rPr lang="en-US" sz="2040" spc="-51" dirty="0" smtClean="0">
                <a:solidFill>
                  <a:schemeClr val="tx1"/>
                </a:solidFill>
                <a:latin typeface="+mj-lt"/>
              </a:rPr>
              <a:t>Hyper-V </a:t>
            </a:r>
            <a:r>
              <a:rPr lang="en-US" sz="2040" spc="-51" dirty="0">
                <a:solidFill>
                  <a:schemeClr val="tx1"/>
                </a:solidFill>
                <a:latin typeface="+mj-lt"/>
              </a:rPr>
              <a:t>Switch </a:t>
            </a:r>
            <a:r>
              <a:rPr lang="en-US" sz="2040" spc="-51" dirty="0" smtClean="0">
                <a:solidFill>
                  <a:schemeClr val="tx1"/>
                </a:solidFill>
                <a:latin typeface="+mj-lt"/>
              </a:rPr>
              <a:t>extensions</a:t>
            </a:r>
            <a:br>
              <a:rPr lang="en-US" sz="2040" spc="-51" dirty="0" smtClean="0">
                <a:solidFill>
                  <a:schemeClr val="tx1"/>
                </a:solidFill>
                <a:latin typeface="+mj-lt"/>
              </a:rPr>
            </a:br>
            <a:endParaRPr lang="en-US" sz="2040" spc="-51" dirty="0" smtClean="0">
              <a:solidFill>
                <a:schemeClr val="tx1"/>
              </a:solidFill>
              <a:latin typeface="+mj-lt"/>
            </a:endParaRPr>
          </a:p>
          <a:p>
            <a:pPr defTabSz="932559">
              <a:lnSpc>
                <a:spcPct val="90000"/>
              </a:lnSpc>
              <a:spcBef>
                <a:spcPct val="20000"/>
              </a:spcBef>
              <a:buSzPct val="90000"/>
            </a:pPr>
            <a:r>
              <a:rPr lang="en-US" sz="2040" spc="-51" dirty="0" smtClean="0">
                <a:solidFill>
                  <a:schemeClr val="tx1"/>
                </a:solidFill>
                <a:latin typeface="+mj-lt"/>
              </a:rPr>
              <a:t>NVGRE-aware hardware</a:t>
            </a:r>
          </a:p>
          <a:p>
            <a:pPr lvl="1" defTabSz="932559">
              <a:lnSpc>
                <a:spcPct val="90000"/>
              </a:lnSpc>
              <a:spcBef>
                <a:spcPct val="20000"/>
              </a:spcBef>
              <a:buSzPct val="90000"/>
            </a:pPr>
            <a:r>
              <a:rPr lang="en-US" sz="1630" spc="-51" dirty="0" smtClean="0">
                <a:solidFill>
                  <a:schemeClr val="tx1"/>
                </a:solidFill>
              </a:rPr>
              <a:t>Switching ASICs</a:t>
            </a:r>
          </a:p>
          <a:p>
            <a:pPr lvl="1" defTabSz="932559">
              <a:lnSpc>
                <a:spcPct val="90000"/>
              </a:lnSpc>
              <a:spcBef>
                <a:spcPct val="20000"/>
              </a:spcBef>
              <a:buSzPct val="90000"/>
            </a:pPr>
            <a:r>
              <a:rPr lang="en-US" sz="1630" spc="-51" dirty="0" smtClean="0">
                <a:solidFill>
                  <a:schemeClr val="tx1"/>
                </a:solidFill>
              </a:rPr>
              <a:t>Task </a:t>
            </a:r>
            <a:r>
              <a:rPr lang="en-US" sz="1630" spc="-51" dirty="0">
                <a:solidFill>
                  <a:schemeClr val="tx1"/>
                </a:solidFill>
              </a:rPr>
              <a:t>offload enabled </a:t>
            </a:r>
            <a:r>
              <a:rPr lang="en-US" sz="1630" spc="-51" dirty="0" smtClean="0">
                <a:solidFill>
                  <a:schemeClr val="tx1"/>
                </a:solidFill>
              </a:rPr>
              <a:t>NICs</a:t>
            </a:r>
            <a:r>
              <a:rPr lang="en-US" sz="2040" spc="-51" dirty="0" smtClean="0">
                <a:solidFill>
                  <a:schemeClr val="tx1"/>
                </a:solidFill>
                <a:latin typeface="+mj-lt"/>
              </a:rPr>
              <a:t/>
            </a:r>
            <a:br>
              <a:rPr lang="en-US" sz="2040" spc="-51" dirty="0" smtClean="0">
                <a:solidFill>
                  <a:schemeClr val="tx1"/>
                </a:solidFill>
                <a:latin typeface="+mj-lt"/>
              </a:rPr>
            </a:br>
            <a:endParaRPr lang="en-US" sz="2040" spc="-51" dirty="0" smtClean="0">
              <a:solidFill>
                <a:schemeClr val="tx1"/>
              </a:solidFill>
              <a:latin typeface="+mj-lt"/>
            </a:endParaRPr>
          </a:p>
          <a:p>
            <a:pPr defTabSz="932559">
              <a:lnSpc>
                <a:spcPct val="90000"/>
              </a:lnSpc>
              <a:spcBef>
                <a:spcPct val="20000"/>
              </a:spcBef>
              <a:buSzPct val="90000"/>
            </a:pPr>
            <a:r>
              <a:rPr lang="en-US" sz="2040" spc="-51" dirty="0" smtClean="0">
                <a:solidFill>
                  <a:schemeClr val="tx1"/>
                </a:solidFill>
                <a:latin typeface="+mj-lt"/>
              </a:rPr>
              <a:t>HNV gateways	</a:t>
            </a:r>
          </a:p>
          <a:p>
            <a:pPr lvl="1" defTabSz="932559">
              <a:lnSpc>
                <a:spcPct val="90000"/>
              </a:lnSpc>
              <a:spcBef>
                <a:spcPct val="20000"/>
              </a:spcBef>
              <a:buSzPct val="90000"/>
            </a:pPr>
            <a:r>
              <a:rPr lang="en-US" sz="1630" spc="-51" dirty="0" smtClean="0">
                <a:solidFill>
                  <a:schemeClr val="tx1"/>
                </a:solidFill>
              </a:rPr>
              <a:t>Hardware</a:t>
            </a:r>
            <a:r>
              <a:rPr lang="en-US" sz="1630" spc="-51" dirty="0">
                <a:solidFill>
                  <a:schemeClr val="tx1"/>
                </a:solidFill>
              </a:rPr>
              <a:t>, Appliances and </a:t>
            </a:r>
            <a:r>
              <a:rPr lang="en-US" sz="1630" spc="-51" dirty="0" smtClean="0">
                <a:solidFill>
                  <a:schemeClr val="tx1"/>
                </a:solidFill>
              </a:rPr>
              <a:t>Software Gateways</a:t>
            </a:r>
            <a:r>
              <a:rPr lang="en-US" sz="2040" spc="-51" dirty="0" smtClean="0">
                <a:solidFill>
                  <a:schemeClr val="tx1"/>
                </a:solidFill>
                <a:latin typeface="+mj-lt"/>
              </a:rPr>
              <a:t/>
            </a:r>
            <a:br>
              <a:rPr lang="en-US" sz="2040" spc="-51" dirty="0" smtClean="0">
                <a:solidFill>
                  <a:schemeClr val="tx1"/>
                </a:solidFill>
                <a:latin typeface="+mj-lt"/>
              </a:rPr>
            </a:br>
            <a:endParaRPr lang="en-US" sz="2040" spc="-51" dirty="0" smtClean="0">
              <a:solidFill>
                <a:schemeClr val="tx1"/>
              </a:solidFill>
              <a:latin typeface="+mj-lt"/>
            </a:endParaRPr>
          </a:p>
          <a:p>
            <a:pPr defTabSz="932559">
              <a:lnSpc>
                <a:spcPct val="90000"/>
              </a:lnSpc>
              <a:spcBef>
                <a:spcPct val="20000"/>
              </a:spcBef>
              <a:buSzPct val="90000"/>
            </a:pPr>
            <a:r>
              <a:rPr lang="en-US" sz="2040" spc="-51" dirty="0" smtClean="0">
                <a:solidFill>
                  <a:schemeClr val="tx1"/>
                </a:solidFill>
                <a:latin typeface="+mj-lt"/>
              </a:rPr>
              <a:t>OMI </a:t>
            </a:r>
            <a:r>
              <a:rPr lang="en-US" sz="2040" spc="-51" dirty="0">
                <a:solidFill>
                  <a:schemeClr val="tx1"/>
                </a:solidFill>
                <a:latin typeface="+mj-lt"/>
              </a:rPr>
              <a:t>managed switches</a:t>
            </a:r>
          </a:p>
        </p:txBody>
      </p:sp>
    </p:spTree>
    <p:extLst>
      <p:ext uri="{BB962C8B-B14F-4D97-AF65-F5344CB8AC3E}">
        <p14:creationId xmlns:p14="http://schemas.microsoft.com/office/powerpoint/2010/main" val="372655577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2" y="1211287"/>
            <a:ext cx="10056812" cy="3240792"/>
          </a:xfrm>
        </p:spPr>
        <p:txBody>
          <a:bodyPr/>
          <a:lstStyle/>
          <a:p>
            <a:r>
              <a:rPr lang="en-US" sz="6600" dirty="0" smtClean="0"/>
              <a:t>Video</a:t>
            </a:r>
            <a:r>
              <a:rPr lang="en-US" sz="6600" dirty="0"/>
              <a:t>: </a:t>
            </a:r>
            <a:r>
              <a:rPr lang="en-US" sz="6600" dirty="0" smtClean="0"/>
              <a:t>Huawei Hyper-V </a:t>
            </a:r>
            <a:r>
              <a:rPr lang="en-US" sz="6600" dirty="0"/>
              <a:t>Network Virtualization </a:t>
            </a:r>
            <a:r>
              <a:rPr lang="en-US" sz="6600" dirty="0" smtClean="0"/>
              <a:t>gateway</a:t>
            </a:r>
            <a:br>
              <a:rPr lang="en-US" sz="6600" dirty="0" smtClean="0"/>
            </a:br>
            <a:endParaRPr lang="en-US" sz="6600" dirty="0"/>
          </a:p>
        </p:txBody>
      </p:sp>
    </p:spTree>
    <p:extLst>
      <p:ext uri="{BB962C8B-B14F-4D97-AF65-F5344CB8AC3E}">
        <p14:creationId xmlns:p14="http://schemas.microsoft.com/office/powerpoint/2010/main" val="56793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Agenda</a:t>
            </a:r>
            <a:endParaRPr lang="en-US" dirty="0"/>
          </a:p>
        </p:txBody>
      </p:sp>
      <p:sp>
        <p:nvSpPr>
          <p:cNvPr id="6" name="Text Placeholder 5"/>
          <p:cNvSpPr>
            <a:spLocks noGrp="1"/>
          </p:cNvSpPr>
          <p:nvPr>
            <p:ph type="body" sz="quarter" idx="10"/>
          </p:nvPr>
        </p:nvSpPr>
        <p:spPr>
          <a:xfrm>
            <a:off x="274320" y="1729043"/>
            <a:ext cx="11887200" cy="2092881"/>
          </a:xfrm>
        </p:spPr>
        <p:txBody>
          <a:bodyPr/>
          <a:lstStyle/>
          <a:p>
            <a:pPr marL="571500" indent="-571500">
              <a:buFont typeface="Arial" panose="020B0604020202020204" pitchFamily="34" charset="0"/>
              <a:buChar char="•"/>
            </a:pPr>
            <a:r>
              <a:rPr lang="en-US" dirty="0" smtClean="0"/>
              <a:t>Context - what is the problem, what is SDN</a:t>
            </a:r>
          </a:p>
          <a:p>
            <a:pPr marL="571500" indent="-571500">
              <a:buFont typeface="Arial" panose="020B0604020202020204" pitchFamily="34" charset="0"/>
              <a:buChar char="•"/>
            </a:pPr>
            <a:r>
              <a:rPr lang="en-US" dirty="0" smtClean="0"/>
              <a:t>Technologies enablers to realize SDN</a:t>
            </a:r>
          </a:p>
          <a:p>
            <a:pPr marL="571500" indent="-571500">
              <a:buFont typeface="Arial" panose="020B0604020202020204" pitchFamily="34" charset="0"/>
              <a:buChar char="•"/>
            </a:pPr>
            <a:r>
              <a:rPr lang="en-US" dirty="0" smtClean="0"/>
              <a:t>Ecosystem – what vendor choice do I have</a:t>
            </a:r>
          </a:p>
        </p:txBody>
      </p:sp>
    </p:spTree>
    <p:extLst>
      <p:ext uri="{BB962C8B-B14F-4D97-AF65-F5344CB8AC3E}">
        <p14:creationId xmlns:p14="http://schemas.microsoft.com/office/powerpoint/2010/main" val="15937499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SDN partner ecosystem</a:t>
            </a:r>
            <a:endParaRPr lang="en-US" dirty="0"/>
          </a:p>
        </p:txBody>
      </p:sp>
      <p:pic>
        <p:nvPicPr>
          <p:cNvPr id="4107" name="Picture 11" descr="http://ts2.mm.bing.net/th?id=H.4576958635836677&amp;pid=1.7&amp;w=184&amp;h=181&amp;c=7&amp;rs=1"/>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2983724" y="7917777"/>
            <a:ext cx="1595429" cy="156941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370277" y="5112763"/>
            <a:ext cx="1969236" cy="1446978"/>
            <a:chOff x="1370277" y="5112763"/>
            <a:chExt cx="1969236" cy="1446978"/>
          </a:xfrm>
        </p:grpSpPr>
        <p:pic>
          <p:nvPicPr>
            <p:cNvPr id="21" name="Picture 20"/>
            <p:cNvPicPr/>
            <p:nvPr/>
          </p:nvPicPr>
          <p:blipFill>
            <a:blip r:embed="rId4">
              <a:extLst>
                <a:ext uri="{28A0092B-C50C-407E-A947-70E740481C1C}">
                  <a14:useLocalDpi xmlns:a14="http://schemas.microsoft.com/office/drawing/2010/main" val="0"/>
                </a:ext>
              </a:extLst>
            </a:blip>
            <a:srcRect/>
            <a:stretch>
              <a:fillRect/>
            </a:stretch>
          </p:blipFill>
          <p:spPr bwMode="auto">
            <a:xfrm>
              <a:off x="1370277" y="5112763"/>
              <a:ext cx="1969236" cy="332803"/>
            </a:xfrm>
            <a:prstGeom prst="rect">
              <a:avLst/>
            </a:prstGeom>
            <a:noFill/>
          </p:spPr>
        </p:pic>
        <p:sp>
          <p:nvSpPr>
            <p:cNvPr id="22" name="Rectangle 21"/>
            <p:cNvSpPr/>
            <p:nvPr/>
          </p:nvSpPr>
          <p:spPr>
            <a:xfrm>
              <a:off x="1413775" y="5605634"/>
              <a:ext cx="1882246" cy="954107"/>
            </a:xfrm>
            <a:prstGeom prst="rect">
              <a:avLst/>
            </a:prstGeom>
          </p:spPr>
          <p:txBody>
            <a:bodyPr wrap="none">
              <a:spAutoFit/>
            </a:bodyPr>
            <a:lstStyle/>
            <a:p>
              <a:pPr algn="ctr"/>
              <a:r>
                <a:rPr lang="en-US" sz="2800" dirty="0" smtClean="0">
                  <a:solidFill>
                    <a:srgbClr val="505050"/>
                  </a:solidFill>
                  <a:latin typeface="Segoe UI Light" pitchFamily="34" charset="0"/>
                </a:rPr>
                <a:t>OMI-based</a:t>
              </a:r>
              <a:br>
                <a:rPr lang="en-US" sz="2800" dirty="0" smtClean="0">
                  <a:solidFill>
                    <a:srgbClr val="505050"/>
                  </a:solidFill>
                  <a:latin typeface="Segoe UI Light" pitchFamily="34" charset="0"/>
                </a:rPr>
              </a:br>
              <a:r>
                <a:rPr lang="en-US" sz="2800" dirty="0" smtClean="0">
                  <a:solidFill>
                    <a:srgbClr val="505050"/>
                  </a:solidFill>
                  <a:latin typeface="Segoe UI Light" pitchFamily="34" charset="0"/>
                </a:rPr>
                <a:t>switch</a:t>
              </a:r>
              <a:endParaRPr lang="en-US" sz="2800" dirty="0">
                <a:solidFill>
                  <a:srgbClr val="505050"/>
                </a:solidFill>
              </a:endParaRPr>
            </a:p>
          </p:txBody>
        </p:sp>
      </p:grpSp>
      <p:grpSp>
        <p:nvGrpSpPr>
          <p:cNvPr id="23" name="Group 22"/>
          <p:cNvGrpSpPr/>
          <p:nvPr/>
        </p:nvGrpSpPr>
        <p:grpSpPr>
          <a:xfrm>
            <a:off x="5022305" y="1472712"/>
            <a:ext cx="2464136" cy="5087028"/>
            <a:chOff x="5123903" y="1472712"/>
            <a:chExt cx="2464136" cy="5087028"/>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016" y="2792400"/>
              <a:ext cx="2087906" cy="640291"/>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073" y="4745819"/>
              <a:ext cx="1891792" cy="685432"/>
            </a:xfrm>
            <a:prstGeom prst="rect">
              <a:avLst/>
            </a:prstGeom>
          </p:spPr>
        </p:pic>
        <p:pic>
          <p:nvPicPr>
            <p:cNvPr id="26" name="Picture 25"/>
            <p:cNvPicPr/>
            <p:nvPr/>
          </p:nvPicPr>
          <p:blipFill>
            <a:blip r:embed="rId7" cstate="print">
              <a:extLst>
                <a:ext uri="{28A0092B-C50C-407E-A947-70E740481C1C}">
                  <a14:useLocalDpi xmlns:a14="http://schemas.microsoft.com/office/drawing/2010/main" val="0"/>
                </a:ext>
              </a:extLst>
            </a:blip>
            <a:stretch>
              <a:fillRect/>
            </a:stretch>
          </p:blipFill>
          <p:spPr>
            <a:xfrm>
              <a:off x="5394905" y="3749609"/>
              <a:ext cx="1922128" cy="679292"/>
            </a:xfrm>
            <a:prstGeom prst="rect">
              <a:avLst/>
            </a:prstGeom>
          </p:spPr>
        </p:pic>
        <p:pic>
          <p:nvPicPr>
            <p:cNvPr id="31" name="Picture 5" descr="http://www.2013mms.com/p/mms2013/resources/Cisco_Logo_RGB_Screen_2color.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8908" y="1472712"/>
              <a:ext cx="1894123" cy="100277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123903" y="5605633"/>
              <a:ext cx="2464136" cy="954107"/>
            </a:xfrm>
            <a:prstGeom prst="rect">
              <a:avLst/>
            </a:prstGeom>
          </p:spPr>
          <p:txBody>
            <a:bodyPr wrap="none">
              <a:spAutoFit/>
            </a:bodyPr>
            <a:lstStyle/>
            <a:p>
              <a:pPr algn="ctr"/>
              <a:r>
                <a:rPr lang="en-US" sz="2800" dirty="0" smtClean="0">
                  <a:solidFill>
                    <a:srgbClr val="505050"/>
                  </a:solidFill>
                  <a:latin typeface="Segoe UI Light" pitchFamily="34" charset="0"/>
                </a:rPr>
                <a:t>Hyper-V switch</a:t>
              </a:r>
              <a:br>
                <a:rPr lang="en-US" sz="2800" dirty="0" smtClean="0">
                  <a:solidFill>
                    <a:srgbClr val="505050"/>
                  </a:solidFill>
                  <a:latin typeface="Segoe UI Light" pitchFamily="34" charset="0"/>
                </a:rPr>
              </a:br>
              <a:r>
                <a:rPr lang="en-US" sz="2800" dirty="0" smtClean="0">
                  <a:solidFill>
                    <a:srgbClr val="505050"/>
                  </a:solidFill>
                  <a:latin typeface="Segoe UI Light" pitchFamily="34" charset="0"/>
                </a:rPr>
                <a:t>extensions</a:t>
              </a:r>
              <a:endParaRPr lang="en-US" sz="2800" dirty="0">
                <a:solidFill>
                  <a:srgbClr val="505050"/>
                </a:solidFill>
              </a:endParaRPr>
            </a:p>
          </p:txBody>
        </p:sp>
      </p:grpSp>
      <p:grpSp>
        <p:nvGrpSpPr>
          <p:cNvPr id="33" name="Group 32"/>
          <p:cNvGrpSpPr/>
          <p:nvPr/>
        </p:nvGrpSpPr>
        <p:grpSpPr>
          <a:xfrm>
            <a:off x="646801" y="1736408"/>
            <a:ext cx="3296095" cy="2774740"/>
            <a:chOff x="646801" y="1736408"/>
            <a:chExt cx="3296095" cy="2774740"/>
          </a:xfrm>
        </p:grpSpPr>
        <p:grpSp>
          <p:nvGrpSpPr>
            <p:cNvPr id="34" name="Group 33"/>
            <p:cNvGrpSpPr/>
            <p:nvPr/>
          </p:nvGrpSpPr>
          <p:grpSpPr>
            <a:xfrm>
              <a:off x="646801" y="1919270"/>
              <a:ext cx="3296095" cy="2591878"/>
              <a:chOff x="646801" y="1919270"/>
              <a:chExt cx="3296095" cy="2591878"/>
            </a:xfrm>
          </p:grpSpPr>
          <p:grpSp>
            <p:nvGrpSpPr>
              <p:cNvPr id="36" name="Group 35"/>
              <p:cNvGrpSpPr/>
              <p:nvPr/>
            </p:nvGrpSpPr>
            <p:grpSpPr>
              <a:xfrm>
                <a:off x="646801" y="1919270"/>
                <a:ext cx="3296095" cy="2591878"/>
                <a:chOff x="646801" y="1919270"/>
                <a:chExt cx="3296095" cy="2591878"/>
              </a:xfrm>
            </p:grpSpPr>
            <p:pic>
              <p:nvPicPr>
                <p:cNvPr id="38" name="Picture 9" descr="Home">
                  <a:hlinkClick r:id="rId10" tooltip="Hom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5110" y="1919270"/>
                  <a:ext cx="1673696" cy="95822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646801" y="3987928"/>
                  <a:ext cx="3296095" cy="523220"/>
                </a:xfrm>
                <a:prstGeom prst="rect">
                  <a:avLst/>
                </a:prstGeom>
              </p:spPr>
              <p:txBody>
                <a:bodyPr wrap="none">
                  <a:spAutoFit/>
                </a:bodyPr>
                <a:lstStyle/>
                <a:p>
                  <a:pPr algn="ctr"/>
                  <a:r>
                    <a:rPr lang="en-US" sz="2800" dirty="0">
                      <a:solidFill>
                        <a:srgbClr val="505050"/>
                      </a:solidFill>
                      <a:latin typeface="Segoe UI Light" pitchFamily="34" charset="0"/>
                    </a:rPr>
                    <a:t>Gateway </a:t>
                  </a:r>
                  <a:r>
                    <a:rPr lang="en-US" sz="2800" dirty="0" smtClean="0">
                      <a:solidFill>
                        <a:srgbClr val="505050"/>
                      </a:solidFill>
                      <a:latin typeface="Segoe UI Light" pitchFamily="34" charset="0"/>
                    </a:rPr>
                    <a:t>appliances </a:t>
                  </a:r>
                  <a:endParaRPr lang="en-US" sz="2800" dirty="0">
                    <a:solidFill>
                      <a:srgbClr val="505050"/>
                    </a:solidFill>
                  </a:endParaRPr>
                </a:p>
              </p:txBody>
            </p:sp>
          </p:grpSp>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6076" y="3097825"/>
                <a:ext cx="2797638" cy="658320"/>
              </a:xfrm>
              <a:prstGeom prst="rect">
                <a:avLst/>
              </a:prstGeom>
            </p:spPr>
          </p:pic>
        </p:grpSp>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8518" y="1736408"/>
              <a:ext cx="1201349" cy="1201349"/>
            </a:xfrm>
            <a:prstGeom prst="rect">
              <a:avLst/>
            </a:prstGeom>
          </p:spPr>
        </p:pic>
      </p:grpSp>
      <p:grpSp>
        <p:nvGrpSpPr>
          <p:cNvPr id="40" name="Group 39"/>
          <p:cNvGrpSpPr/>
          <p:nvPr/>
        </p:nvGrpSpPr>
        <p:grpSpPr>
          <a:xfrm>
            <a:off x="8114905" y="1405469"/>
            <a:ext cx="3946742" cy="5157760"/>
            <a:chOff x="8114905" y="1405469"/>
            <a:chExt cx="3946742" cy="5157760"/>
          </a:xfrm>
        </p:grpSpPr>
        <p:pic>
          <p:nvPicPr>
            <p:cNvPr id="41" name="Picture 40"/>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43109" y="4402530"/>
              <a:ext cx="2490335" cy="1249937"/>
            </a:xfrm>
            <a:prstGeom prst="rect">
              <a:avLst/>
            </a:prstGeom>
          </p:spPr>
        </p:pic>
        <p:grpSp>
          <p:nvGrpSpPr>
            <p:cNvPr id="42" name="Group 41"/>
            <p:cNvGrpSpPr/>
            <p:nvPr/>
          </p:nvGrpSpPr>
          <p:grpSpPr>
            <a:xfrm>
              <a:off x="8312806" y="1405469"/>
              <a:ext cx="3550940" cy="1185334"/>
              <a:chOff x="8370128" y="1557868"/>
              <a:chExt cx="3550940" cy="1185334"/>
            </a:xfrm>
          </p:grpSpPr>
          <p:pic>
            <p:nvPicPr>
              <p:cNvPr id="46" name="Picture 45"/>
              <p:cNvPicPr>
                <a:picLocks noChangeAspect="1"/>
              </p:cNvPicPr>
              <p:nvPr/>
            </p:nvPicPr>
            <p:blipFill rotWithShape="1">
              <a:blip r:embed="rId15" cstate="print">
                <a:extLst>
                  <a:ext uri="{28A0092B-C50C-407E-A947-70E740481C1C}">
                    <a14:useLocalDpi xmlns:a14="http://schemas.microsoft.com/office/drawing/2010/main" val="0"/>
                  </a:ext>
                </a:extLst>
              </a:blip>
              <a:srcRect b="27949"/>
              <a:stretch/>
            </p:blipFill>
            <p:spPr>
              <a:xfrm>
                <a:off x="8370128" y="1724635"/>
                <a:ext cx="1718148" cy="851801"/>
              </a:xfrm>
              <a:prstGeom prst="rect">
                <a:avLst/>
              </a:prstGeom>
            </p:spPr>
          </p:pic>
          <p:pic>
            <p:nvPicPr>
              <p:cNvPr id="47" name="Picture 46"/>
              <p:cNvPicPr>
                <a:picLocks noChangeAspect="1"/>
              </p:cNvPicPr>
              <p:nvPr/>
            </p:nvPicPr>
            <p:blipFill rotWithShape="1">
              <a:blip r:embed="rId16">
                <a:extLst>
                  <a:ext uri="{28A0092B-C50C-407E-A947-70E740481C1C}">
                    <a14:useLocalDpi xmlns:a14="http://schemas.microsoft.com/office/drawing/2010/main" val="0"/>
                  </a:ext>
                </a:extLst>
              </a:blip>
              <a:srcRect/>
              <a:stretch/>
            </p:blipFill>
            <p:spPr>
              <a:xfrm>
                <a:off x="10244668" y="1557868"/>
                <a:ext cx="1676400" cy="1185334"/>
              </a:xfrm>
              <a:prstGeom prst="rect">
                <a:avLst/>
              </a:prstGeom>
            </p:spPr>
          </p:pic>
        </p:grpSp>
        <p:pic>
          <p:nvPicPr>
            <p:cNvPr id="43" name="Picture 42"/>
            <p:cNvPicPr/>
            <p:nvPr/>
          </p:nvPicPr>
          <p:blipFill>
            <a:blip r:embed="rId17">
              <a:extLst>
                <a:ext uri="{28A0092B-C50C-407E-A947-70E740481C1C}">
                  <a14:useLocalDpi xmlns:a14="http://schemas.microsoft.com/office/drawing/2010/main" val="0"/>
                </a:ext>
              </a:extLst>
            </a:blip>
            <a:stretch>
              <a:fillRect/>
            </a:stretch>
          </p:blipFill>
          <p:spPr>
            <a:xfrm>
              <a:off x="9238724" y="2593479"/>
              <a:ext cx="1699105" cy="1092923"/>
            </a:xfrm>
            <a:prstGeom prst="rect">
              <a:avLst/>
            </a:prstGeom>
          </p:spPr>
        </p:pic>
        <p:pic>
          <p:nvPicPr>
            <p:cNvPr id="44" name="Picture 7" descr="http://www.emulex.com/files/branding/elx-logo/elxLogo.jpg"/>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114905" y="3824542"/>
              <a:ext cx="3946742" cy="710777"/>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8816149" y="5609122"/>
              <a:ext cx="2395720" cy="954107"/>
            </a:xfrm>
            <a:prstGeom prst="rect">
              <a:avLst/>
            </a:prstGeom>
          </p:spPr>
          <p:txBody>
            <a:bodyPr wrap="none">
              <a:spAutoFit/>
            </a:bodyPr>
            <a:lstStyle/>
            <a:p>
              <a:pPr algn="ctr"/>
              <a:r>
                <a:rPr lang="en-US" sz="2800" dirty="0" smtClean="0">
                  <a:solidFill>
                    <a:srgbClr val="505050"/>
                  </a:solidFill>
                  <a:latin typeface="Segoe UI Light" pitchFamily="34" charset="0"/>
                </a:rPr>
                <a:t>NVGRE-aware </a:t>
              </a:r>
            </a:p>
            <a:p>
              <a:pPr algn="ctr"/>
              <a:r>
                <a:rPr lang="en-US" sz="2800" dirty="0" smtClean="0">
                  <a:solidFill>
                    <a:srgbClr val="505050"/>
                  </a:solidFill>
                  <a:latin typeface="Segoe UI Light" pitchFamily="34" charset="0"/>
                </a:rPr>
                <a:t>hardware </a:t>
              </a:r>
              <a:endParaRPr lang="en-US" sz="2800" dirty="0">
                <a:solidFill>
                  <a:srgbClr val="505050"/>
                </a:solidFill>
              </a:endParaRPr>
            </a:p>
          </p:txBody>
        </p:sp>
      </p:grpSp>
    </p:spTree>
    <p:extLst>
      <p:ext uri="{BB962C8B-B14F-4D97-AF65-F5344CB8AC3E}">
        <p14:creationId xmlns:p14="http://schemas.microsoft.com/office/powerpoint/2010/main" val="276077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WCOM_09_Jeff_00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77531" y="2153159"/>
            <a:ext cx="1690025" cy="3657600"/>
          </a:xfrm>
          <a:prstGeom prst="rect">
            <a:avLst/>
          </a:prstGeom>
        </p:spPr>
      </p:pic>
      <p:sp>
        <p:nvSpPr>
          <p:cNvPr id="8" name="Rectangle 7"/>
          <p:cNvSpPr/>
          <p:nvPr/>
        </p:nvSpPr>
        <p:spPr bwMode="auto">
          <a:xfrm>
            <a:off x="7152360" y="4916975"/>
            <a:ext cx="4399246" cy="896112"/>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5980" tIns="0" rIns="116386" bIns="139713" numCol="1" spcCol="0" rtlCol="0" fromWordArt="0" anchor="b" anchorCtr="0" forceAA="0" compatLnSpc="1">
            <a:prstTxWarp prst="textNoShape">
              <a:avLst/>
            </a:prstTxWarp>
            <a:noAutofit/>
          </a:bodyPr>
          <a:lstStyle/>
          <a:p>
            <a:pPr defTabSz="698494"/>
            <a:r>
              <a:rPr lang="en-US" sz="1530" dirty="0">
                <a:solidFill>
                  <a:srgbClr val="EFEFEF"/>
                </a:solidFill>
              </a:rPr>
              <a:t>Partner </a:t>
            </a:r>
            <a:r>
              <a:rPr lang="en-US" sz="1530" dirty="0" smtClean="0">
                <a:solidFill>
                  <a:srgbClr val="EFEFEF"/>
                </a:solidFill>
              </a:rPr>
              <a:t>extensions</a:t>
            </a:r>
            <a:endParaRPr lang="en-US" sz="1530" dirty="0">
              <a:solidFill>
                <a:srgbClr val="EFEFEF"/>
              </a:solidFill>
            </a:endParaRPr>
          </a:p>
        </p:txBody>
      </p:sp>
      <p:sp>
        <p:nvSpPr>
          <p:cNvPr id="5" name="Rectangle 4"/>
          <p:cNvSpPr/>
          <p:nvPr/>
        </p:nvSpPr>
        <p:spPr bwMode="auto">
          <a:xfrm>
            <a:off x="9382413" y="2153159"/>
            <a:ext cx="2139696" cy="844911"/>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162" tIns="0" rIns="116573" bIns="139927" numCol="1" spcCol="0" rtlCol="0" fromWordArt="0" anchor="b" anchorCtr="0" forceAA="0" compatLnSpc="1">
            <a:prstTxWarp prst="textNoShape">
              <a:avLst/>
            </a:prstTxWarp>
            <a:noAutofit/>
          </a:bodyPr>
          <a:lstStyle/>
          <a:p>
            <a:pPr marL="0" lvl="1">
              <a:lnSpc>
                <a:spcPct val="90000"/>
              </a:lnSpc>
              <a:spcAft>
                <a:spcPts val="600"/>
              </a:spcAft>
            </a:pPr>
            <a:endParaRPr lang="en-US" sz="1530" dirty="0" smtClean="0">
              <a:solidFill>
                <a:srgbClr val="EFEFEF"/>
              </a:solidFill>
            </a:endParaRPr>
          </a:p>
          <a:p>
            <a:pPr marL="0" lvl="1">
              <a:lnSpc>
                <a:spcPct val="90000"/>
              </a:lnSpc>
              <a:spcAft>
                <a:spcPts val="600"/>
              </a:spcAft>
            </a:pPr>
            <a:endParaRPr lang="en-US" sz="1530" dirty="0">
              <a:solidFill>
                <a:srgbClr val="EFEFEF"/>
              </a:solidFill>
            </a:endParaRPr>
          </a:p>
          <a:p>
            <a:pPr marL="0" lvl="1">
              <a:lnSpc>
                <a:spcPct val="90000"/>
              </a:lnSpc>
              <a:spcAft>
                <a:spcPts val="600"/>
              </a:spcAft>
            </a:pPr>
            <a:endParaRPr lang="en-US" sz="1530" dirty="0" smtClean="0">
              <a:solidFill>
                <a:srgbClr val="EFEFEF"/>
              </a:solidFill>
            </a:endParaRPr>
          </a:p>
          <a:p>
            <a:pPr marL="0" lvl="1">
              <a:lnSpc>
                <a:spcPct val="90000"/>
              </a:lnSpc>
              <a:spcAft>
                <a:spcPts val="600"/>
              </a:spcAft>
            </a:pPr>
            <a:endParaRPr lang="en-US" sz="1530" dirty="0" smtClean="0">
              <a:solidFill>
                <a:srgbClr val="EFEFEF"/>
              </a:solidFill>
            </a:endParaRPr>
          </a:p>
          <a:p>
            <a:pPr marL="0" lvl="1">
              <a:lnSpc>
                <a:spcPct val="90000"/>
              </a:lnSpc>
              <a:spcAft>
                <a:spcPts val="600"/>
              </a:spcAft>
            </a:pPr>
            <a:endParaRPr lang="en-US" sz="1530" dirty="0">
              <a:solidFill>
                <a:srgbClr val="EFEFEF"/>
              </a:solidFill>
            </a:endParaRPr>
          </a:p>
          <a:p>
            <a:pPr marL="0" lvl="1">
              <a:lnSpc>
                <a:spcPct val="90000"/>
              </a:lnSpc>
              <a:spcAft>
                <a:spcPts val="600"/>
              </a:spcAft>
            </a:pPr>
            <a:endParaRPr lang="en-US" sz="1530" dirty="0" smtClean="0">
              <a:solidFill>
                <a:srgbClr val="EFEFEF"/>
              </a:solidFill>
            </a:endParaRPr>
          </a:p>
          <a:p>
            <a:pPr marL="0" lvl="1">
              <a:lnSpc>
                <a:spcPct val="90000"/>
              </a:lnSpc>
              <a:spcAft>
                <a:spcPts val="600"/>
              </a:spcAft>
            </a:pPr>
            <a:endParaRPr lang="en-US" sz="1530" dirty="0" smtClean="0">
              <a:solidFill>
                <a:srgbClr val="EFEFEF"/>
              </a:solidFill>
            </a:endParaRPr>
          </a:p>
          <a:p>
            <a:pPr marL="0" lvl="1">
              <a:lnSpc>
                <a:spcPct val="90000"/>
              </a:lnSpc>
              <a:spcAft>
                <a:spcPts val="600"/>
              </a:spcAft>
            </a:pPr>
            <a:endParaRPr lang="en-US" sz="1530" dirty="0">
              <a:solidFill>
                <a:srgbClr val="EFEFEF"/>
              </a:solidFill>
            </a:endParaRPr>
          </a:p>
          <a:p>
            <a:pPr marL="0" lvl="1">
              <a:lnSpc>
                <a:spcPct val="90000"/>
              </a:lnSpc>
              <a:spcAft>
                <a:spcPts val="600"/>
              </a:spcAft>
            </a:pPr>
            <a:endParaRPr lang="en-US" sz="1530" dirty="0" smtClean="0">
              <a:solidFill>
                <a:srgbClr val="EFEFEF"/>
              </a:solidFill>
            </a:endParaRPr>
          </a:p>
          <a:p>
            <a:pPr marL="0" lvl="1">
              <a:lnSpc>
                <a:spcPct val="90000"/>
              </a:lnSpc>
              <a:spcAft>
                <a:spcPts val="600"/>
              </a:spcAft>
            </a:pPr>
            <a:endParaRPr lang="en-US" sz="1530" dirty="0">
              <a:solidFill>
                <a:srgbClr val="EFEFEF"/>
              </a:solidFill>
            </a:endParaRPr>
          </a:p>
          <a:p>
            <a:pPr marL="0" lvl="1">
              <a:lnSpc>
                <a:spcPct val="90000"/>
              </a:lnSpc>
              <a:spcAft>
                <a:spcPts val="600"/>
              </a:spcAft>
            </a:pPr>
            <a:endParaRPr lang="en-US" sz="1530" dirty="0" smtClean="0">
              <a:solidFill>
                <a:srgbClr val="EFEFEF"/>
              </a:solidFill>
            </a:endParaRPr>
          </a:p>
          <a:p>
            <a:pPr marL="0" lvl="1">
              <a:lnSpc>
                <a:spcPct val="90000"/>
              </a:lnSpc>
              <a:spcAft>
                <a:spcPts val="600"/>
              </a:spcAft>
            </a:pPr>
            <a:endParaRPr lang="en-US" sz="1530" dirty="0">
              <a:solidFill>
                <a:srgbClr val="EFEFEF"/>
              </a:solidFill>
            </a:endParaRPr>
          </a:p>
          <a:p>
            <a:pPr marL="0" lvl="1">
              <a:lnSpc>
                <a:spcPct val="90000"/>
              </a:lnSpc>
              <a:spcAft>
                <a:spcPts val="600"/>
              </a:spcAft>
            </a:pPr>
            <a:endParaRPr lang="en-US" sz="1530" dirty="0" smtClean="0">
              <a:solidFill>
                <a:srgbClr val="EFEFEF"/>
              </a:solidFill>
            </a:endParaRPr>
          </a:p>
          <a:p>
            <a:pPr marL="0" lvl="1">
              <a:lnSpc>
                <a:spcPct val="90000"/>
              </a:lnSpc>
              <a:spcAft>
                <a:spcPts val="600"/>
              </a:spcAft>
            </a:pPr>
            <a:endParaRPr lang="en-US" sz="1530" dirty="0">
              <a:solidFill>
                <a:srgbClr val="EFEFEF"/>
              </a:solidFill>
            </a:endParaRPr>
          </a:p>
          <a:p>
            <a:pPr marL="0" lvl="1">
              <a:lnSpc>
                <a:spcPct val="90000"/>
              </a:lnSpc>
              <a:spcAft>
                <a:spcPts val="600"/>
              </a:spcAft>
            </a:pPr>
            <a:endParaRPr lang="en-US" sz="1530" dirty="0" smtClean="0">
              <a:solidFill>
                <a:srgbClr val="EFEFEF"/>
              </a:solidFill>
            </a:endParaRPr>
          </a:p>
          <a:p>
            <a:pPr marL="0" lvl="1">
              <a:lnSpc>
                <a:spcPct val="90000"/>
              </a:lnSpc>
              <a:spcAft>
                <a:spcPts val="600"/>
              </a:spcAft>
            </a:pPr>
            <a:endParaRPr lang="en-US" sz="1530" dirty="0" smtClean="0">
              <a:solidFill>
                <a:srgbClr val="EFEFEF"/>
              </a:solidFill>
            </a:endParaRPr>
          </a:p>
          <a:p>
            <a:pPr marL="0" lvl="1">
              <a:lnSpc>
                <a:spcPct val="90000"/>
              </a:lnSpc>
              <a:spcAft>
                <a:spcPts val="600"/>
              </a:spcAft>
            </a:pPr>
            <a:endParaRPr lang="en-US" sz="1530" dirty="0" smtClean="0">
              <a:solidFill>
                <a:srgbClr val="EFEFEF"/>
              </a:solidFill>
            </a:endParaRPr>
          </a:p>
          <a:p>
            <a:pPr marL="0" lvl="1">
              <a:lnSpc>
                <a:spcPct val="90000"/>
              </a:lnSpc>
              <a:spcAft>
                <a:spcPts val="600"/>
              </a:spcAft>
            </a:pPr>
            <a:r>
              <a:rPr lang="en-US" sz="1530" dirty="0" smtClean="0">
                <a:solidFill>
                  <a:srgbClr val="EFEFEF"/>
                </a:solidFill>
              </a:rPr>
              <a:t>Hyper-V </a:t>
            </a:r>
            <a:r>
              <a:rPr lang="en-US" sz="1530" dirty="0">
                <a:solidFill>
                  <a:srgbClr val="EFEFEF"/>
                </a:solidFill>
              </a:rPr>
              <a:t>Extensible  </a:t>
            </a:r>
            <a:r>
              <a:rPr lang="en-US" sz="1530" dirty="0" smtClean="0">
                <a:solidFill>
                  <a:srgbClr val="EFEFEF"/>
                </a:solidFill>
              </a:rPr>
              <a:t>Switch</a:t>
            </a:r>
            <a:endParaRPr lang="en-US" sz="1530" dirty="0">
              <a:solidFill>
                <a:srgbClr val="EFEFEF"/>
              </a:solidFill>
            </a:endParaRPr>
          </a:p>
        </p:txBody>
      </p:sp>
      <p:sp>
        <p:nvSpPr>
          <p:cNvPr id="7" name="Rectangle 6"/>
          <p:cNvSpPr/>
          <p:nvPr/>
        </p:nvSpPr>
        <p:spPr bwMode="auto">
          <a:xfrm>
            <a:off x="7158778" y="2153159"/>
            <a:ext cx="2139696" cy="844911"/>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162" tIns="0" rIns="116573" bIns="139927" numCol="1" spcCol="0" rtlCol="0" fromWordArt="0" anchor="b" anchorCtr="0" forceAA="0" compatLnSpc="1">
            <a:prstTxWarp prst="textNoShape">
              <a:avLst/>
            </a:prstTxWarp>
            <a:noAutofit/>
          </a:bodyPr>
          <a:lstStyle/>
          <a:p>
            <a:pPr marL="0" lvl="1" defTabSz="699606"/>
            <a:r>
              <a:rPr lang="en-US" sz="1530" dirty="0">
                <a:solidFill>
                  <a:srgbClr val="EFEFEF"/>
                </a:solidFill>
              </a:rPr>
              <a:t>Hyper-V Network </a:t>
            </a:r>
            <a:r>
              <a:rPr lang="en-US" sz="1530" dirty="0" smtClean="0">
                <a:solidFill>
                  <a:srgbClr val="EFEFEF"/>
                </a:solidFill>
              </a:rPr>
              <a:t>Virtualization</a:t>
            </a:r>
            <a:endParaRPr lang="en-US" sz="1530" dirty="0">
              <a:solidFill>
                <a:srgbClr val="EFEFEF"/>
              </a:solidFill>
            </a:endParaRPr>
          </a:p>
        </p:txBody>
      </p:sp>
      <p:sp>
        <p:nvSpPr>
          <p:cNvPr id="21" name="Rectangle 20"/>
          <p:cNvSpPr/>
          <p:nvPr/>
        </p:nvSpPr>
        <p:spPr bwMode="auto">
          <a:xfrm>
            <a:off x="7157892" y="3052253"/>
            <a:ext cx="2139696" cy="844911"/>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162" tIns="0" rIns="116573" bIns="139927" numCol="1" spcCol="0" rtlCol="0" fromWordArt="0" anchor="b" anchorCtr="0" forceAA="0" compatLnSpc="1">
            <a:prstTxWarp prst="textNoShape">
              <a:avLst/>
            </a:prstTxWarp>
            <a:noAutofit/>
          </a:bodyPr>
          <a:lstStyle/>
          <a:p>
            <a:pPr marL="0" lvl="1" defTabSz="698494"/>
            <a:r>
              <a:rPr lang="en-US" sz="1530" dirty="0" smtClean="0">
                <a:solidFill>
                  <a:srgbClr val="EFEFEF"/>
                </a:solidFill>
              </a:rPr>
              <a:t>Network switch management </a:t>
            </a:r>
            <a:endParaRPr lang="en-US" sz="1530" dirty="0">
              <a:solidFill>
                <a:srgbClr val="EFEFEF"/>
              </a:solidFill>
            </a:endParaRPr>
          </a:p>
        </p:txBody>
      </p:sp>
      <p:sp>
        <p:nvSpPr>
          <p:cNvPr id="22" name="Rectangle 21"/>
          <p:cNvSpPr/>
          <p:nvPr/>
        </p:nvSpPr>
        <p:spPr bwMode="auto">
          <a:xfrm>
            <a:off x="9382413" y="3053357"/>
            <a:ext cx="2139696" cy="844911"/>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162" tIns="0" rIns="116573" bIns="139927" numCol="1" spcCol="0" rtlCol="0" fromWordArt="0" anchor="b" anchorCtr="0" forceAA="0" compatLnSpc="1">
            <a:prstTxWarp prst="textNoShape">
              <a:avLst/>
            </a:prstTxWarp>
            <a:noAutofit/>
          </a:bodyPr>
          <a:lstStyle/>
          <a:p>
            <a:pPr marL="0" lvl="1" defTabSz="698494"/>
            <a:r>
              <a:rPr lang="en-US" sz="1530" dirty="0" smtClean="0">
                <a:solidFill>
                  <a:srgbClr val="EFEFEF"/>
                </a:solidFill>
              </a:rPr>
              <a:t>Built-in Software gateways</a:t>
            </a:r>
            <a:endParaRPr lang="en-US" sz="1530" dirty="0">
              <a:solidFill>
                <a:srgbClr val="EFEFEF"/>
              </a:solidFill>
            </a:endParaRPr>
          </a:p>
        </p:txBody>
      </p:sp>
      <p:sp>
        <p:nvSpPr>
          <p:cNvPr id="28" name="Rectangle 27"/>
          <p:cNvSpPr/>
          <p:nvPr/>
        </p:nvSpPr>
        <p:spPr bwMode="auto">
          <a:xfrm>
            <a:off x="7157892" y="3967677"/>
            <a:ext cx="2148911" cy="896112"/>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5980" tIns="0" rIns="116386" bIns="139713" numCol="1" spcCol="0" rtlCol="0" fromWordArt="0" anchor="b" anchorCtr="0" forceAA="0" compatLnSpc="1">
            <a:prstTxWarp prst="textNoShape">
              <a:avLst/>
            </a:prstTxWarp>
            <a:noAutofit/>
          </a:bodyPr>
          <a:lstStyle/>
          <a:p>
            <a:pPr defTabSz="698494"/>
            <a:r>
              <a:rPr lang="en-US" sz="1530" dirty="0" smtClean="0">
                <a:solidFill>
                  <a:srgbClr val="EFEFEF"/>
                </a:solidFill>
              </a:rPr>
              <a:t>System Center 2012 R2 Virtual Machine Manager</a:t>
            </a:r>
            <a:endParaRPr lang="en-US" sz="1530" dirty="0">
              <a:solidFill>
                <a:srgbClr val="EFEFEF"/>
              </a:solidFill>
            </a:endParaRPr>
          </a:p>
        </p:txBody>
      </p:sp>
      <p:grpSp>
        <p:nvGrpSpPr>
          <p:cNvPr id="37" name="Group 36"/>
          <p:cNvGrpSpPr/>
          <p:nvPr/>
        </p:nvGrpSpPr>
        <p:grpSpPr>
          <a:xfrm>
            <a:off x="960437" y="2153159"/>
            <a:ext cx="4332291" cy="3657600"/>
            <a:chOff x="960437" y="1917624"/>
            <a:chExt cx="4332291" cy="3663285"/>
          </a:xfrm>
        </p:grpSpPr>
        <p:grpSp>
          <p:nvGrpSpPr>
            <p:cNvPr id="9" name="Group 8"/>
            <p:cNvGrpSpPr/>
            <p:nvPr/>
          </p:nvGrpSpPr>
          <p:grpSpPr>
            <a:xfrm>
              <a:off x="960437" y="1917624"/>
              <a:ext cx="4332291" cy="1201339"/>
              <a:chOff x="960437" y="1917624"/>
              <a:chExt cx="4332291" cy="1201339"/>
            </a:xfrm>
          </p:grpSpPr>
          <p:sp>
            <p:nvSpPr>
              <p:cNvPr id="14" name="Rectangle 13"/>
              <p:cNvSpPr/>
              <p:nvPr/>
            </p:nvSpPr>
            <p:spPr bwMode="auto">
              <a:xfrm>
                <a:off x="960437" y="1917624"/>
                <a:ext cx="4332291" cy="1201339"/>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27" tIns="34982" rIns="139927" bIns="139927" numCol="1" rtlCol="0" anchor="b" anchorCtr="0" compatLnSpc="1">
                <a:prstTxWarp prst="textNoShape">
                  <a:avLst/>
                </a:prstTxWarp>
              </a:bodyPr>
              <a:lstStyle/>
              <a:p>
                <a:r>
                  <a:rPr lang="en-US" sz="2000" b="1"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Flexibility</a:t>
                </a:r>
                <a:r>
                  <a:rPr lang="en-US" sz="20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by abstracting</a:t>
                </a:r>
              </a:p>
              <a:p>
                <a:r>
                  <a:rPr lang="en-US" sz="20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the physical network</a:t>
                </a:r>
              </a:p>
            </p:txBody>
          </p:sp>
          <p:sp>
            <p:nvSpPr>
              <p:cNvPr id="26" name="Freeform 94"/>
              <p:cNvSpPr>
                <a:spLocks noChangeAspect="1"/>
              </p:cNvSpPr>
              <p:nvPr/>
            </p:nvSpPr>
            <p:spPr bwMode="auto">
              <a:xfrm>
                <a:off x="4014003" y="2175393"/>
                <a:ext cx="1057548" cy="685800"/>
              </a:xfrm>
              <a:custGeom>
                <a:avLst/>
                <a:gdLst>
                  <a:gd name="T0" fmla="*/ 870 w 870"/>
                  <a:gd name="T1" fmla="*/ 235 h 547"/>
                  <a:gd name="T2" fmla="*/ 635 w 870"/>
                  <a:gd name="T3" fmla="*/ 70 h 547"/>
                  <a:gd name="T4" fmla="*/ 635 w 870"/>
                  <a:gd name="T5" fmla="*/ 187 h 547"/>
                  <a:gd name="T6" fmla="*/ 467 w 870"/>
                  <a:gd name="T7" fmla="*/ 357 h 547"/>
                  <a:gd name="T8" fmla="*/ 467 w 870"/>
                  <a:gd name="T9" fmla="*/ 357 h 547"/>
                  <a:gd name="T10" fmla="*/ 460 w 870"/>
                  <a:gd name="T11" fmla="*/ 431 h 547"/>
                  <a:gd name="T12" fmla="*/ 443 w 870"/>
                  <a:gd name="T13" fmla="*/ 454 h 547"/>
                  <a:gd name="T14" fmla="*/ 434 w 870"/>
                  <a:gd name="T15" fmla="*/ 451 h 547"/>
                  <a:gd name="T16" fmla="*/ 418 w 870"/>
                  <a:gd name="T17" fmla="*/ 358 h 547"/>
                  <a:gd name="T18" fmla="*/ 418 w 870"/>
                  <a:gd name="T19" fmla="*/ 357 h 547"/>
                  <a:gd name="T20" fmla="*/ 417 w 870"/>
                  <a:gd name="T21" fmla="*/ 192 h 547"/>
                  <a:gd name="T22" fmla="*/ 417 w 870"/>
                  <a:gd name="T23" fmla="*/ 190 h 547"/>
                  <a:gd name="T24" fmla="*/ 405 w 870"/>
                  <a:gd name="T25" fmla="*/ 90 h 547"/>
                  <a:gd name="T26" fmla="*/ 299 w 870"/>
                  <a:gd name="T27" fmla="*/ 0 h 547"/>
                  <a:gd name="T28" fmla="*/ 191 w 870"/>
                  <a:gd name="T29" fmla="*/ 93 h 547"/>
                  <a:gd name="T30" fmla="*/ 180 w 870"/>
                  <a:gd name="T31" fmla="*/ 191 h 547"/>
                  <a:gd name="T32" fmla="*/ 180 w 870"/>
                  <a:gd name="T33" fmla="*/ 193 h 547"/>
                  <a:gd name="T34" fmla="*/ 171 w 870"/>
                  <a:gd name="T35" fmla="*/ 245 h 547"/>
                  <a:gd name="T36" fmla="*/ 97 w 870"/>
                  <a:gd name="T37" fmla="*/ 267 h 547"/>
                  <a:gd name="T38" fmla="*/ 1 w 870"/>
                  <a:gd name="T39" fmla="*/ 267 h 547"/>
                  <a:gd name="T40" fmla="*/ 0 w 870"/>
                  <a:gd name="T41" fmla="*/ 361 h 547"/>
                  <a:gd name="T42" fmla="*/ 98 w 870"/>
                  <a:gd name="T43" fmla="*/ 361 h 547"/>
                  <a:gd name="T44" fmla="*/ 249 w 870"/>
                  <a:gd name="T45" fmla="*/ 297 h 547"/>
                  <a:gd name="T46" fmla="*/ 274 w 870"/>
                  <a:gd name="T47" fmla="*/ 193 h 547"/>
                  <a:gd name="T48" fmla="*/ 274 w 870"/>
                  <a:gd name="T49" fmla="*/ 191 h 547"/>
                  <a:gd name="T50" fmla="*/ 281 w 870"/>
                  <a:gd name="T51" fmla="*/ 119 h 547"/>
                  <a:gd name="T52" fmla="*/ 299 w 870"/>
                  <a:gd name="T53" fmla="*/ 94 h 547"/>
                  <a:gd name="T54" fmla="*/ 316 w 870"/>
                  <a:gd name="T55" fmla="*/ 116 h 547"/>
                  <a:gd name="T56" fmla="*/ 323 w 870"/>
                  <a:gd name="T57" fmla="*/ 191 h 547"/>
                  <a:gd name="T58" fmla="*/ 324 w 870"/>
                  <a:gd name="T59" fmla="*/ 356 h 547"/>
                  <a:gd name="T60" fmla="*/ 366 w 870"/>
                  <a:gd name="T61" fmla="*/ 516 h 547"/>
                  <a:gd name="T62" fmla="*/ 443 w 870"/>
                  <a:gd name="T63" fmla="*/ 547 h 547"/>
                  <a:gd name="T64" fmla="*/ 550 w 870"/>
                  <a:gd name="T65" fmla="*/ 457 h 547"/>
                  <a:gd name="T66" fmla="*/ 560 w 870"/>
                  <a:gd name="T67" fmla="*/ 357 h 547"/>
                  <a:gd name="T68" fmla="*/ 560 w 870"/>
                  <a:gd name="T69" fmla="*/ 357 h 547"/>
                  <a:gd name="T70" fmla="*/ 577 w 870"/>
                  <a:gd name="T71" fmla="*/ 289 h 547"/>
                  <a:gd name="T72" fmla="*/ 635 w 870"/>
                  <a:gd name="T73" fmla="*/ 281 h 547"/>
                  <a:gd name="T74" fmla="*/ 635 w 870"/>
                  <a:gd name="T75" fmla="*/ 395 h 547"/>
                  <a:gd name="T76" fmla="*/ 870 w 870"/>
                  <a:gd name="T77" fmla="*/ 235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0" h="547">
                    <a:moveTo>
                      <a:pt x="870" y="235"/>
                    </a:moveTo>
                    <a:cubicBezTo>
                      <a:pt x="635" y="70"/>
                      <a:pt x="635" y="70"/>
                      <a:pt x="635" y="70"/>
                    </a:cubicBezTo>
                    <a:cubicBezTo>
                      <a:pt x="635" y="187"/>
                      <a:pt x="635" y="187"/>
                      <a:pt x="635" y="187"/>
                    </a:cubicBezTo>
                    <a:cubicBezTo>
                      <a:pt x="564" y="187"/>
                      <a:pt x="467" y="195"/>
                      <a:pt x="467" y="357"/>
                    </a:cubicBezTo>
                    <a:cubicBezTo>
                      <a:pt x="467" y="357"/>
                      <a:pt x="467" y="357"/>
                      <a:pt x="467" y="357"/>
                    </a:cubicBezTo>
                    <a:cubicBezTo>
                      <a:pt x="467" y="374"/>
                      <a:pt x="467" y="407"/>
                      <a:pt x="460" y="431"/>
                    </a:cubicBezTo>
                    <a:cubicBezTo>
                      <a:pt x="453" y="454"/>
                      <a:pt x="447" y="454"/>
                      <a:pt x="443" y="454"/>
                    </a:cubicBezTo>
                    <a:cubicBezTo>
                      <a:pt x="437" y="454"/>
                      <a:pt x="435" y="452"/>
                      <a:pt x="434" y="451"/>
                    </a:cubicBezTo>
                    <a:cubicBezTo>
                      <a:pt x="429" y="446"/>
                      <a:pt x="415" y="426"/>
                      <a:pt x="418" y="358"/>
                    </a:cubicBezTo>
                    <a:cubicBezTo>
                      <a:pt x="418" y="357"/>
                      <a:pt x="418" y="357"/>
                      <a:pt x="418" y="357"/>
                    </a:cubicBezTo>
                    <a:cubicBezTo>
                      <a:pt x="417" y="192"/>
                      <a:pt x="417" y="192"/>
                      <a:pt x="417" y="192"/>
                    </a:cubicBezTo>
                    <a:cubicBezTo>
                      <a:pt x="417" y="190"/>
                      <a:pt x="417" y="190"/>
                      <a:pt x="417" y="190"/>
                    </a:cubicBezTo>
                    <a:cubicBezTo>
                      <a:pt x="417" y="168"/>
                      <a:pt x="416" y="127"/>
                      <a:pt x="405" y="90"/>
                    </a:cubicBezTo>
                    <a:cubicBezTo>
                      <a:pt x="382" y="9"/>
                      <a:pt x="323" y="0"/>
                      <a:pt x="299" y="0"/>
                    </a:cubicBezTo>
                    <a:cubicBezTo>
                      <a:pt x="274" y="0"/>
                      <a:pt x="215" y="9"/>
                      <a:pt x="191" y="93"/>
                    </a:cubicBezTo>
                    <a:cubicBezTo>
                      <a:pt x="180" y="131"/>
                      <a:pt x="180" y="172"/>
                      <a:pt x="180" y="191"/>
                    </a:cubicBezTo>
                    <a:cubicBezTo>
                      <a:pt x="180" y="193"/>
                      <a:pt x="180" y="193"/>
                      <a:pt x="180" y="193"/>
                    </a:cubicBezTo>
                    <a:cubicBezTo>
                      <a:pt x="180" y="210"/>
                      <a:pt x="180" y="232"/>
                      <a:pt x="171" y="245"/>
                    </a:cubicBezTo>
                    <a:cubicBezTo>
                      <a:pt x="159" y="263"/>
                      <a:pt x="124" y="267"/>
                      <a:pt x="97" y="267"/>
                    </a:cubicBezTo>
                    <a:cubicBezTo>
                      <a:pt x="46" y="267"/>
                      <a:pt x="1" y="267"/>
                      <a:pt x="1" y="267"/>
                    </a:cubicBezTo>
                    <a:cubicBezTo>
                      <a:pt x="0" y="361"/>
                      <a:pt x="0" y="361"/>
                      <a:pt x="0" y="361"/>
                    </a:cubicBezTo>
                    <a:cubicBezTo>
                      <a:pt x="1" y="361"/>
                      <a:pt x="46" y="361"/>
                      <a:pt x="98" y="361"/>
                    </a:cubicBezTo>
                    <a:cubicBezTo>
                      <a:pt x="170" y="360"/>
                      <a:pt x="221" y="339"/>
                      <a:pt x="249" y="297"/>
                    </a:cubicBezTo>
                    <a:cubicBezTo>
                      <a:pt x="274" y="260"/>
                      <a:pt x="274" y="218"/>
                      <a:pt x="274" y="193"/>
                    </a:cubicBezTo>
                    <a:cubicBezTo>
                      <a:pt x="274" y="191"/>
                      <a:pt x="274" y="191"/>
                      <a:pt x="274" y="191"/>
                    </a:cubicBezTo>
                    <a:cubicBezTo>
                      <a:pt x="274" y="176"/>
                      <a:pt x="274" y="144"/>
                      <a:pt x="281" y="119"/>
                    </a:cubicBezTo>
                    <a:cubicBezTo>
                      <a:pt x="288" y="94"/>
                      <a:pt x="295" y="94"/>
                      <a:pt x="299" y="94"/>
                    </a:cubicBezTo>
                    <a:cubicBezTo>
                      <a:pt x="302" y="94"/>
                      <a:pt x="309" y="94"/>
                      <a:pt x="316" y="116"/>
                    </a:cubicBezTo>
                    <a:cubicBezTo>
                      <a:pt x="323" y="141"/>
                      <a:pt x="323" y="172"/>
                      <a:pt x="323" y="191"/>
                    </a:cubicBezTo>
                    <a:cubicBezTo>
                      <a:pt x="324" y="356"/>
                      <a:pt x="324" y="356"/>
                      <a:pt x="324" y="356"/>
                    </a:cubicBezTo>
                    <a:cubicBezTo>
                      <a:pt x="322" y="432"/>
                      <a:pt x="336" y="484"/>
                      <a:pt x="366" y="516"/>
                    </a:cubicBezTo>
                    <a:cubicBezTo>
                      <a:pt x="387" y="537"/>
                      <a:pt x="413" y="547"/>
                      <a:pt x="443" y="547"/>
                    </a:cubicBezTo>
                    <a:cubicBezTo>
                      <a:pt x="467" y="547"/>
                      <a:pt x="526" y="539"/>
                      <a:pt x="550" y="457"/>
                    </a:cubicBezTo>
                    <a:cubicBezTo>
                      <a:pt x="560" y="420"/>
                      <a:pt x="560" y="379"/>
                      <a:pt x="560" y="357"/>
                    </a:cubicBezTo>
                    <a:cubicBezTo>
                      <a:pt x="560" y="357"/>
                      <a:pt x="560" y="357"/>
                      <a:pt x="560" y="357"/>
                    </a:cubicBezTo>
                    <a:cubicBezTo>
                      <a:pt x="560" y="336"/>
                      <a:pt x="562" y="299"/>
                      <a:pt x="577" y="289"/>
                    </a:cubicBezTo>
                    <a:cubicBezTo>
                      <a:pt x="588" y="282"/>
                      <a:pt x="612" y="281"/>
                      <a:pt x="635" y="281"/>
                    </a:cubicBezTo>
                    <a:cubicBezTo>
                      <a:pt x="635" y="395"/>
                      <a:pt x="635" y="395"/>
                      <a:pt x="635" y="395"/>
                    </a:cubicBezTo>
                    <a:lnTo>
                      <a:pt x="870" y="23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1" name="Group 30"/>
            <p:cNvGrpSpPr/>
            <p:nvPr/>
          </p:nvGrpSpPr>
          <p:grpSpPr>
            <a:xfrm>
              <a:off x="960437" y="4396417"/>
              <a:ext cx="4332291" cy="1184492"/>
              <a:chOff x="960437" y="4396417"/>
              <a:chExt cx="4332291" cy="1184492"/>
            </a:xfrm>
          </p:grpSpPr>
          <p:sp>
            <p:nvSpPr>
              <p:cNvPr id="16" name="Rectangle 15"/>
              <p:cNvSpPr/>
              <p:nvPr/>
            </p:nvSpPr>
            <p:spPr bwMode="auto">
              <a:xfrm>
                <a:off x="960437" y="4396417"/>
                <a:ext cx="4332291" cy="1184492"/>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27" tIns="34982" rIns="139927" bIns="139927" numCol="1" rtlCol="0" anchor="b" anchorCtr="0" compatLnSpc="1">
                <a:prstTxWarp prst="textNoShape">
                  <a:avLst/>
                </a:prstTxWarp>
              </a:bodyPr>
              <a:lstStyle/>
              <a:p>
                <a:r>
                  <a:rPr lang="en-US" sz="2000" b="1"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Control</a:t>
                </a:r>
                <a:r>
                  <a:rPr lang="en-US" sz="20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over datacenter traffic</a:t>
                </a:r>
              </a:p>
              <a:p>
                <a:r>
                  <a:rPr lang="en-US" sz="20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with policy enforcement</a:t>
                </a:r>
                <a:endParaRPr lang="en-US" sz="20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 name="Freeform 144"/>
              <p:cNvSpPr>
                <a:spLocks noChangeAspect="1" noEditPoints="1"/>
              </p:cNvSpPr>
              <p:nvPr/>
            </p:nvSpPr>
            <p:spPr bwMode="auto">
              <a:xfrm>
                <a:off x="4282077" y="4645763"/>
                <a:ext cx="865337" cy="685800"/>
              </a:xfrm>
              <a:custGeom>
                <a:avLst/>
                <a:gdLst>
                  <a:gd name="T0" fmla="*/ 846 w 849"/>
                  <a:gd name="T1" fmla="*/ 548 h 830"/>
                  <a:gd name="T2" fmla="*/ 845 w 849"/>
                  <a:gd name="T3" fmla="*/ 564 h 830"/>
                  <a:gd name="T4" fmla="*/ 841 w 849"/>
                  <a:gd name="T5" fmla="*/ 654 h 830"/>
                  <a:gd name="T6" fmla="*/ 836 w 849"/>
                  <a:gd name="T7" fmla="*/ 689 h 830"/>
                  <a:gd name="T8" fmla="*/ 824 w 849"/>
                  <a:gd name="T9" fmla="*/ 730 h 830"/>
                  <a:gd name="T10" fmla="*/ 825 w 849"/>
                  <a:gd name="T11" fmla="*/ 732 h 830"/>
                  <a:gd name="T12" fmla="*/ 837 w 849"/>
                  <a:gd name="T13" fmla="*/ 786 h 830"/>
                  <a:gd name="T14" fmla="*/ 581 w 849"/>
                  <a:gd name="T15" fmla="*/ 830 h 830"/>
                  <a:gd name="T16" fmla="*/ 569 w 849"/>
                  <a:gd name="T17" fmla="*/ 766 h 830"/>
                  <a:gd name="T18" fmla="*/ 539 w 849"/>
                  <a:gd name="T19" fmla="*/ 736 h 830"/>
                  <a:gd name="T20" fmla="*/ 452 w 849"/>
                  <a:gd name="T21" fmla="*/ 658 h 830"/>
                  <a:gd name="T22" fmla="*/ 406 w 849"/>
                  <a:gd name="T23" fmla="*/ 572 h 830"/>
                  <a:gd name="T24" fmla="*/ 378 w 849"/>
                  <a:gd name="T25" fmla="*/ 525 h 830"/>
                  <a:gd name="T26" fmla="*/ 363 w 849"/>
                  <a:gd name="T27" fmla="*/ 503 h 830"/>
                  <a:gd name="T28" fmla="*/ 354 w 849"/>
                  <a:gd name="T29" fmla="*/ 473 h 830"/>
                  <a:gd name="T30" fmla="*/ 342 w 849"/>
                  <a:gd name="T31" fmla="*/ 443 h 830"/>
                  <a:gd name="T32" fmla="*/ 318 w 849"/>
                  <a:gd name="T33" fmla="*/ 408 h 830"/>
                  <a:gd name="T34" fmla="*/ 324 w 849"/>
                  <a:gd name="T35" fmla="*/ 383 h 830"/>
                  <a:gd name="T36" fmla="*/ 392 w 849"/>
                  <a:gd name="T37" fmla="*/ 396 h 830"/>
                  <a:gd name="T38" fmla="*/ 412 w 849"/>
                  <a:gd name="T39" fmla="*/ 428 h 830"/>
                  <a:gd name="T40" fmla="*/ 453 w 849"/>
                  <a:gd name="T41" fmla="*/ 487 h 830"/>
                  <a:gd name="T42" fmla="*/ 501 w 849"/>
                  <a:gd name="T43" fmla="*/ 499 h 830"/>
                  <a:gd name="T44" fmla="*/ 511 w 849"/>
                  <a:gd name="T45" fmla="*/ 492 h 830"/>
                  <a:gd name="T46" fmla="*/ 525 w 849"/>
                  <a:gd name="T47" fmla="*/ 455 h 830"/>
                  <a:gd name="T48" fmla="*/ 524 w 849"/>
                  <a:gd name="T49" fmla="*/ 444 h 830"/>
                  <a:gd name="T50" fmla="*/ 467 w 849"/>
                  <a:gd name="T51" fmla="*/ 136 h 830"/>
                  <a:gd name="T52" fmla="*/ 491 w 849"/>
                  <a:gd name="T53" fmla="*/ 99 h 830"/>
                  <a:gd name="T54" fmla="*/ 528 w 849"/>
                  <a:gd name="T55" fmla="*/ 124 h 830"/>
                  <a:gd name="T56" fmla="*/ 587 w 849"/>
                  <a:gd name="T57" fmla="*/ 344 h 830"/>
                  <a:gd name="T58" fmla="*/ 587 w 849"/>
                  <a:gd name="T59" fmla="*/ 345 h 830"/>
                  <a:gd name="T60" fmla="*/ 587 w 849"/>
                  <a:gd name="T61" fmla="*/ 347 h 830"/>
                  <a:gd name="T62" fmla="*/ 605 w 849"/>
                  <a:gd name="T63" fmla="*/ 343 h 830"/>
                  <a:gd name="T64" fmla="*/ 661 w 849"/>
                  <a:gd name="T65" fmla="*/ 364 h 830"/>
                  <a:gd name="T66" fmla="*/ 668 w 849"/>
                  <a:gd name="T67" fmla="*/ 372 h 830"/>
                  <a:gd name="T68" fmla="*/ 678 w 849"/>
                  <a:gd name="T69" fmla="*/ 391 h 830"/>
                  <a:gd name="T70" fmla="*/ 697 w 849"/>
                  <a:gd name="T71" fmla="*/ 392 h 830"/>
                  <a:gd name="T72" fmla="*/ 698 w 849"/>
                  <a:gd name="T73" fmla="*/ 392 h 830"/>
                  <a:gd name="T74" fmla="*/ 765 w 849"/>
                  <a:gd name="T75" fmla="*/ 428 h 830"/>
                  <a:gd name="T76" fmla="*/ 801 w 849"/>
                  <a:gd name="T77" fmla="*/ 480 h 830"/>
                  <a:gd name="T78" fmla="*/ 802 w 849"/>
                  <a:gd name="T79" fmla="*/ 481 h 830"/>
                  <a:gd name="T80" fmla="*/ 846 w 849"/>
                  <a:gd name="T81" fmla="*/ 548 h 830"/>
                  <a:gd name="T82" fmla="*/ 98 w 849"/>
                  <a:gd name="T83" fmla="*/ 0 h 830"/>
                  <a:gd name="T84" fmla="*/ 0 w 849"/>
                  <a:gd name="T85" fmla="*/ 98 h 830"/>
                  <a:gd name="T86" fmla="*/ 98 w 849"/>
                  <a:gd name="T87" fmla="*/ 196 h 830"/>
                  <a:gd name="T88" fmla="*/ 196 w 849"/>
                  <a:gd name="T89" fmla="*/ 98 h 830"/>
                  <a:gd name="T90" fmla="*/ 98 w 849"/>
                  <a:gd name="T91" fmla="*/ 0 h 830"/>
                  <a:gd name="T92" fmla="*/ 729 w 849"/>
                  <a:gd name="T93" fmla="*/ 0 h 830"/>
                  <a:gd name="T94" fmla="*/ 631 w 849"/>
                  <a:gd name="T95" fmla="*/ 98 h 830"/>
                  <a:gd name="T96" fmla="*/ 729 w 849"/>
                  <a:gd name="T97" fmla="*/ 196 h 830"/>
                  <a:gd name="T98" fmla="*/ 827 w 849"/>
                  <a:gd name="T99" fmla="*/ 98 h 830"/>
                  <a:gd name="T100" fmla="*/ 729 w 849"/>
                  <a:gd name="T101" fmla="*/ 0 h 830"/>
                  <a:gd name="T102" fmla="*/ 414 w 849"/>
                  <a:gd name="T103" fmla="*/ 196 h 830"/>
                  <a:gd name="T104" fmla="*/ 436 w 849"/>
                  <a:gd name="T105" fmla="*/ 193 h 830"/>
                  <a:gd name="T106" fmla="*/ 427 w 849"/>
                  <a:gd name="T107" fmla="*/ 144 h 830"/>
                  <a:gd name="T108" fmla="*/ 438 w 849"/>
                  <a:gd name="T109" fmla="*/ 87 h 830"/>
                  <a:gd name="T110" fmla="*/ 484 w 849"/>
                  <a:gd name="T111" fmla="*/ 59 h 830"/>
                  <a:gd name="T112" fmla="*/ 502 w 849"/>
                  <a:gd name="T113" fmla="*/ 57 h 830"/>
                  <a:gd name="T114" fmla="*/ 503 w 849"/>
                  <a:gd name="T115" fmla="*/ 57 h 830"/>
                  <a:gd name="T116" fmla="*/ 414 w 849"/>
                  <a:gd name="T117" fmla="*/ 0 h 830"/>
                  <a:gd name="T118" fmla="*/ 316 w 849"/>
                  <a:gd name="T119" fmla="*/ 98 h 830"/>
                  <a:gd name="T120" fmla="*/ 414 w 849"/>
                  <a:gd name="T121" fmla="*/ 196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9" h="830">
                    <a:moveTo>
                      <a:pt x="846" y="548"/>
                    </a:moveTo>
                    <a:cubicBezTo>
                      <a:pt x="845" y="553"/>
                      <a:pt x="845" y="559"/>
                      <a:pt x="845" y="564"/>
                    </a:cubicBezTo>
                    <a:cubicBezTo>
                      <a:pt x="844" y="594"/>
                      <a:pt x="842" y="625"/>
                      <a:pt x="841" y="654"/>
                    </a:cubicBezTo>
                    <a:cubicBezTo>
                      <a:pt x="841" y="666"/>
                      <a:pt x="838" y="677"/>
                      <a:pt x="836" y="689"/>
                    </a:cubicBezTo>
                    <a:cubicBezTo>
                      <a:pt x="832" y="702"/>
                      <a:pt x="829" y="717"/>
                      <a:pt x="824" y="730"/>
                    </a:cubicBezTo>
                    <a:cubicBezTo>
                      <a:pt x="824" y="730"/>
                      <a:pt x="824" y="730"/>
                      <a:pt x="825" y="732"/>
                    </a:cubicBezTo>
                    <a:cubicBezTo>
                      <a:pt x="825" y="732"/>
                      <a:pt x="825" y="732"/>
                      <a:pt x="837" y="786"/>
                    </a:cubicBezTo>
                    <a:cubicBezTo>
                      <a:pt x="817" y="790"/>
                      <a:pt x="628" y="822"/>
                      <a:pt x="581" y="830"/>
                    </a:cubicBezTo>
                    <a:cubicBezTo>
                      <a:pt x="581" y="830"/>
                      <a:pt x="581" y="830"/>
                      <a:pt x="569" y="766"/>
                    </a:cubicBezTo>
                    <a:cubicBezTo>
                      <a:pt x="561" y="754"/>
                      <a:pt x="552" y="744"/>
                      <a:pt x="539" y="736"/>
                    </a:cubicBezTo>
                    <a:cubicBezTo>
                      <a:pt x="501" y="718"/>
                      <a:pt x="477" y="689"/>
                      <a:pt x="452" y="658"/>
                    </a:cubicBezTo>
                    <a:cubicBezTo>
                      <a:pt x="432" y="633"/>
                      <a:pt x="424" y="598"/>
                      <a:pt x="406" y="572"/>
                    </a:cubicBezTo>
                    <a:cubicBezTo>
                      <a:pt x="400" y="556"/>
                      <a:pt x="387" y="540"/>
                      <a:pt x="378" y="525"/>
                    </a:cubicBezTo>
                    <a:cubicBezTo>
                      <a:pt x="374" y="519"/>
                      <a:pt x="368" y="508"/>
                      <a:pt x="363" y="503"/>
                    </a:cubicBezTo>
                    <a:cubicBezTo>
                      <a:pt x="358" y="497"/>
                      <a:pt x="356" y="480"/>
                      <a:pt x="354" y="473"/>
                    </a:cubicBezTo>
                    <a:cubicBezTo>
                      <a:pt x="350" y="463"/>
                      <a:pt x="347" y="452"/>
                      <a:pt x="342" y="443"/>
                    </a:cubicBezTo>
                    <a:cubicBezTo>
                      <a:pt x="336" y="431"/>
                      <a:pt x="326" y="419"/>
                      <a:pt x="318" y="408"/>
                    </a:cubicBezTo>
                    <a:cubicBezTo>
                      <a:pt x="312" y="401"/>
                      <a:pt x="319" y="388"/>
                      <a:pt x="324" y="383"/>
                    </a:cubicBezTo>
                    <a:cubicBezTo>
                      <a:pt x="344" y="367"/>
                      <a:pt x="376" y="380"/>
                      <a:pt x="392" y="396"/>
                    </a:cubicBezTo>
                    <a:cubicBezTo>
                      <a:pt x="400" y="405"/>
                      <a:pt x="406" y="417"/>
                      <a:pt x="412" y="428"/>
                    </a:cubicBezTo>
                    <a:cubicBezTo>
                      <a:pt x="424" y="445"/>
                      <a:pt x="436" y="473"/>
                      <a:pt x="453" y="487"/>
                    </a:cubicBezTo>
                    <a:cubicBezTo>
                      <a:pt x="468" y="497"/>
                      <a:pt x="484" y="501"/>
                      <a:pt x="501" y="499"/>
                    </a:cubicBezTo>
                    <a:cubicBezTo>
                      <a:pt x="504" y="499"/>
                      <a:pt x="508" y="496"/>
                      <a:pt x="511" y="492"/>
                    </a:cubicBezTo>
                    <a:cubicBezTo>
                      <a:pt x="520" y="481"/>
                      <a:pt x="525" y="468"/>
                      <a:pt x="525" y="455"/>
                    </a:cubicBezTo>
                    <a:cubicBezTo>
                      <a:pt x="525" y="451"/>
                      <a:pt x="524" y="448"/>
                      <a:pt x="524" y="444"/>
                    </a:cubicBezTo>
                    <a:cubicBezTo>
                      <a:pt x="524" y="444"/>
                      <a:pt x="524" y="444"/>
                      <a:pt x="467" y="136"/>
                    </a:cubicBezTo>
                    <a:cubicBezTo>
                      <a:pt x="460" y="103"/>
                      <a:pt x="491" y="99"/>
                      <a:pt x="491" y="99"/>
                    </a:cubicBezTo>
                    <a:cubicBezTo>
                      <a:pt x="507" y="96"/>
                      <a:pt x="520" y="96"/>
                      <a:pt x="528" y="124"/>
                    </a:cubicBezTo>
                    <a:cubicBezTo>
                      <a:pt x="528" y="124"/>
                      <a:pt x="528" y="124"/>
                      <a:pt x="587" y="344"/>
                    </a:cubicBezTo>
                    <a:cubicBezTo>
                      <a:pt x="587" y="344"/>
                      <a:pt x="587" y="344"/>
                      <a:pt x="587" y="345"/>
                    </a:cubicBezTo>
                    <a:cubicBezTo>
                      <a:pt x="587" y="345"/>
                      <a:pt x="587" y="345"/>
                      <a:pt x="587" y="347"/>
                    </a:cubicBezTo>
                    <a:cubicBezTo>
                      <a:pt x="587" y="347"/>
                      <a:pt x="587" y="347"/>
                      <a:pt x="605" y="343"/>
                    </a:cubicBezTo>
                    <a:cubicBezTo>
                      <a:pt x="627" y="343"/>
                      <a:pt x="645" y="351"/>
                      <a:pt x="661" y="364"/>
                    </a:cubicBezTo>
                    <a:cubicBezTo>
                      <a:pt x="664" y="367"/>
                      <a:pt x="665" y="369"/>
                      <a:pt x="668" y="372"/>
                    </a:cubicBezTo>
                    <a:cubicBezTo>
                      <a:pt x="668" y="372"/>
                      <a:pt x="668" y="372"/>
                      <a:pt x="678" y="391"/>
                    </a:cubicBezTo>
                    <a:cubicBezTo>
                      <a:pt x="678" y="391"/>
                      <a:pt x="678" y="391"/>
                      <a:pt x="697" y="392"/>
                    </a:cubicBezTo>
                    <a:cubicBezTo>
                      <a:pt x="697" y="392"/>
                      <a:pt x="697" y="392"/>
                      <a:pt x="698" y="392"/>
                    </a:cubicBezTo>
                    <a:cubicBezTo>
                      <a:pt x="724" y="396"/>
                      <a:pt x="748" y="409"/>
                      <a:pt x="765" y="428"/>
                    </a:cubicBezTo>
                    <a:cubicBezTo>
                      <a:pt x="780" y="444"/>
                      <a:pt x="792" y="461"/>
                      <a:pt x="801" y="480"/>
                    </a:cubicBezTo>
                    <a:cubicBezTo>
                      <a:pt x="801" y="481"/>
                      <a:pt x="801" y="481"/>
                      <a:pt x="802" y="481"/>
                    </a:cubicBezTo>
                    <a:cubicBezTo>
                      <a:pt x="838" y="484"/>
                      <a:pt x="849" y="531"/>
                      <a:pt x="846" y="548"/>
                    </a:cubicBezTo>
                    <a:close/>
                    <a:moveTo>
                      <a:pt x="98" y="0"/>
                    </a:moveTo>
                    <a:cubicBezTo>
                      <a:pt x="44" y="0"/>
                      <a:pt x="0" y="44"/>
                      <a:pt x="0" y="98"/>
                    </a:cubicBezTo>
                    <a:cubicBezTo>
                      <a:pt x="0" y="152"/>
                      <a:pt x="44" y="196"/>
                      <a:pt x="98" y="196"/>
                    </a:cubicBezTo>
                    <a:cubicBezTo>
                      <a:pt x="152" y="196"/>
                      <a:pt x="196" y="152"/>
                      <a:pt x="196" y="98"/>
                    </a:cubicBezTo>
                    <a:cubicBezTo>
                      <a:pt x="196" y="44"/>
                      <a:pt x="152" y="0"/>
                      <a:pt x="98" y="0"/>
                    </a:cubicBezTo>
                    <a:close/>
                    <a:moveTo>
                      <a:pt x="729" y="0"/>
                    </a:moveTo>
                    <a:cubicBezTo>
                      <a:pt x="675" y="0"/>
                      <a:pt x="631" y="44"/>
                      <a:pt x="631" y="98"/>
                    </a:cubicBezTo>
                    <a:cubicBezTo>
                      <a:pt x="631" y="152"/>
                      <a:pt x="675" y="196"/>
                      <a:pt x="729" y="196"/>
                    </a:cubicBezTo>
                    <a:cubicBezTo>
                      <a:pt x="784" y="196"/>
                      <a:pt x="827" y="152"/>
                      <a:pt x="827" y="98"/>
                    </a:cubicBezTo>
                    <a:cubicBezTo>
                      <a:pt x="827" y="44"/>
                      <a:pt x="784" y="0"/>
                      <a:pt x="729" y="0"/>
                    </a:cubicBezTo>
                    <a:close/>
                    <a:moveTo>
                      <a:pt x="414" y="196"/>
                    </a:moveTo>
                    <a:cubicBezTo>
                      <a:pt x="421" y="196"/>
                      <a:pt x="429" y="195"/>
                      <a:pt x="436" y="193"/>
                    </a:cubicBezTo>
                    <a:cubicBezTo>
                      <a:pt x="427" y="144"/>
                      <a:pt x="427" y="144"/>
                      <a:pt x="427" y="144"/>
                    </a:cubicBezTo>
                    <a:cubicBezTo>
                      <a:pt x="421" y="117"/>
                      <a:pt x="430" y="98"/>
                      <a:pt x="438" y="87"/>
                    </a:cubicBezTo>
                    <a:cubicBezTo>
                      <a:pt x="453" y="65"/>
                      <a:pt x="477" y="60"/>
                      <a:pt x="484" y="59"/>
                    </a:cubicBezTo>
                    <a:cubicBezTo>
                      <a:pt x="489" y="58"/>
                      <a:pt x="495" y="57"/>
                      <a:pt x="502" y="57"/>
                    </a:cubicBezTo>
                    <a:cubicBezTo>
                      <a:pt x="502" y="57"/>
                      <a:pt x="502" y="57"/>
                      <a:pt x="503" y="57"/>
                    </a:cubicBezTo>
                    <a:cubicBezTo>
                      <a:pt x="487" y="23"/>
                      <a:pt x="453" y="0"/>
                      <a:pt x="414" y="0"/>
                    </a:cubicBezTo>
                    <a:cubicBezTo>
                      <a:pt x="360" y="0"/>
                      <a:pt x="316" y="44"/>
                      <a:pt x="316" y="98"/>
                    </a:cubicBezTo>
                    <a:cubicBezTo>
                      <a:pt x="316" y="152"/>
                      <a:pt x="360" y="196"/>
                      <a:pt x="414" y="19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 name="Group 9"/>
            <p:cNvGrpSpPr/>
            <p:nvPr/>
          </p:nvGrpSpPr>
          <p:grpSpPr>
            <a:xfrm>
              <a:off x="960437" y="3166258"/>
              <a:ext cx="4332291" cy="1182866"/>
              <a:chOff x="960437" y="3166258"/>
              <a:chExt cx="4332291" cy="1182866"/>
            </a:xfrm>
          </p:grpSpPr>
          <p:sp>
            <p:nvSpPr>
              <p:cNvPr id="15" name="Rectangle 14"/>
              <p:cNvSpPr/>
              <p:nvPr/>
            </p:nvSpPr>
            <p:spPr bwMode="auto">
              <a:xfrm>
                <a:off x="960437" y="3166258"/>
                <a:ext cx="4332291" cy="1182866"/>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9927" tIns="34982" rIns="139927" bIns="139927" numCol="1" rtlCol="0" anchor="b" anchorCtr="0" compatLnSpc="1">
                <a:prstTxWarp prst="textNoShape">
                  <a:avLst/>
                </a:prstTxWarp>
              </a:bodyPr>
              <a:lstStyle/>
              <a:p>
                <a:pPr defTabSz="932290" fontAlgn="base">
                  <a:spcBef>
                    <a:spcPct val="0"/>
                  </a:spcBef>
                  <a:spcAft>
                    <a:spcPct val="0"/>
                  </a:spcAft>
                </a:pPr>
                <a:r>
                  <a:rPr lang="en-US" sz="2000" b="1"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Automation</a:t>
                </a:r>
                <a:r>
                  <a:rPr lang="en-US" sz="20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for deploying</a:t>
                </a:r>
              </a:p>
              <a:p>
                <a:pPr defTabSz="932290" fontAlgn="base">
                  <a:spcBef>
                    <a:spcPct val="0"/>
                  </a:spcBef>
                  <a:spcAft>
                    <a:spcPct val="0"/>
                  </a:spcAft>
                </a:pPr>
                <a:r>
                  <a:rPr lang="en-US" sz="2000"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p</a:t>
                </a:r>
                <a:r>
                  <a:rPr lang="en-US" sz="20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olicy on the virtual/physical</a:t>
                </a:r>
              </a:p>
              <a:p>
                <a:pPr defTabSz="932290" fontAlgn="base">
                  <a:spcBef>
                    <a:spcPct val="0"/>
                  </a:spcBef>
                  <a:spcAft>
                    <a:spcPct val="0"/>
                  </a:spcAft>
                </a:pPr>
                <a:r>
                  <a:rPr lang="en-US" sz="20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network</a:t>
                </a:r>
                <a:endParaRPr lang="en-US" sz="20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 name="Freeform 21"/>
              <p:cNvSpPr>
                <a:spLocks noChangeAspect="1" noEditPoints="1"/>
              </p:cNvSpPr>
              <p:nvPr/>
            </p:nvSpPr>
            <p:spPr bwMode="auto">
              <a:xfrm>
                <a:off x="4348010" y="3414791"/>
                <a:ext cx="663009" cy="685800"/>
              </a:xfrm>
              <a:custGeom>
                <a:avLst/>
                <a:gdLst>
                  <a:gd name="T0" fmla="*/ 461 w 994"/>
                  <a:gd name="T1" fmla="*/ 747 h 1072"/>
                  <a:gd name="T2" fmla="*/ 359 w 994"/>
                  <a:gd name="T3" fmla="*/ 1072 h 1072"/>
                  <a:gd name="T4" fmla="*/ 107 w 994"/>
                  <a:gd name="T5" fmla="*/ 999 h 1072"/>
                  <a:gd name="T6" fmla="*/ 59 w 994"/>
                  <a:gd name="T7" fmla="*/ 770 h 1072"/>
                  <a:gd name="T8" fmla="*/ 39 w 994"/>
                  <a:gd name="T9" fmla="*/ 728 h 1072"/>
                  <a:gd name="T10" fmla="*/ 22 w 994"/>
                  <a:gd name="T11" fmla="*/ 681 h 1072"/>
                  <a:gd name="T12" fmla="*/ 12 w 994"/>
                  <a:gd name="T13" fmla="*/ 639 h 1072"/>
                  <a:gd name="T14" fmla="*/ 4 w 994"/>
                  <a:gd name="T15" fmla="*/ 594 h 1072"/>
                  <a:gd name="T16" fmla="*/ 1 w 994"/>
                  <a:gd name="T17" fmla="*/ 539 h 1072"/>
                  <a:gd name="T18" fmla="*/ 3 w 994"/>
                  <a:gd name="T19" fmla="*/ 486 h 1072"/>
                  <a:gd name="T20" fmla="*/ 11 w 994"/>
                  <a:gd name="T21" fmla="*/ 436 h 1072"/>
                  <a:gd name="T22" fmla="*/ 23 w 994"/>
                  <a:gd name="T23" fmla="*/ 388 h 1072"/>
                  <a:gd name="T24" fmla="*/ 41 w 994"/>
                  <a:gd name="T25" fmla="*/ 340 h 1072"/>
                  <a:gd name="T26" fmla="*/ 43 w 994"/>
                  <a:gd name="T27" fmla="*/ 336 h 1072"/>
                  <a:gd name="T28" fmla="*/ 314 w 994"/>
                  <a:gd name="T29" fmla="*/ 75 h 1072"/>
                  <a:gd name="T30" fmla="*/ 378 w 994"/>
                  <a:gd name="T31" fmla="*/ 237 h 1072"/>
                  <a:gd name="T32" fmla="*/ 201 w 994"/>
                  <a:gd name="T33" fmla="*/ 409 h 1072"/>
                  <a:gd name="T34" fmla="*/ 189 w 994"/>
                  <a:gd name="T35" fmla="*/ 440 h 1072"/>
                  <a:gd name="T36" fmla="*/ 181 w 994"/>
                  <a:gd name="T37" fmla="*/ 472 h 1072"/>
                  <a:gd name="T38" fmla="*/ 176 w 994"/>
                  <a:gd name="T39" fmla="*/ 504 h 1072"/>
                  <a:gd name="T40" fmla="*/ 175 w 994"/>
                  <a:gd name="T41" fmla="*/ 536 h 1072"/>
                  <a:gd name="T42" fmla="*/ 179 w 994"/>
                  <a:gd name="T43" fmla="*/ 590 h 1072"/>
                  <a:gd name="T44" fmla="*/ 191 w 994"/>
                  <a:gd name="T45" fmla="*/ 637 h 1072"/>
                  <a:gd name="T46" fmla="*/ 210 w 994"/>
                  <a:gd name="T47" fmla="*/ 681 h 1072"/>
                  <a:gd name="T48" fmla="*/ 238 w 994"/>
                  <a:gd name="T49" fmla="*/ 727 h 1072"/>
                  <a:gd name="T50" fmla="*/ 265 w 994"/>
                  <a:gd name="T51" fmla="*/ 759 h 1072"/>
                  <a:gd name="T52" fmla="*/ 389 w 994"/>
                  <a:gd name="T53" fmla="*/ 717 h 1072"/>
                  <a:gd name="T54" fmla="*/ 991 w 994"/>
                  <a:gd name="T55" fmla="*/ 492 h 1072"/>
                  <a:gd name="T56" fmla="*/ 985 w 994"/>
                  <a:gd name="T57" fmla="*/ 446 h 1072"/>
                  <a:gd name="T58" fmla="*/ 973 w 994"/>
                  <a:gd name="T59" fmla="*/ 394 h 1072"/>
                  <a:gd name="T60" fmla="*/ 957 w 994"/>
                  <a:gd name="T61" fmla="*/ 348 h 1072"/>
                  <a:gd name="T62" fmla="*/ 936 w 994"/>
                  <a:gd name="T63" fmla="*/ 304 h 1072"/>
                  <a:gd name="T64" fmla="*/ 810 w 994"/>
                  <a:gd name="T65" fmla="*/ 151 h 1072"/>
                  <a:gd name="T66" fmla="*/ 857 w 994"/>
                  <a:gd name="T67" fmla="*/ 0 h 1072"/>
                  <a:gd name="T68" fmla="*/ 533 w 994"/>
                  <a:gd name="T69" fmla="*/ 103 h 1072"/>
                  <a:gd name="T70" fmla="*/ 606 w 994"/>
                  <a:gd name="T71" fmla="*/ 355 h 1072"/>
                  <a:gd name="T72" fmla="*/ 728 w 994"/>
                  <a:gd name="T73" fmla="*/ 312 h 1072"/>
                  <a:gd name="T74" fmla="*/ 756 w 994"/>
                  <a:gd name="T75" fmla="*/ 345 h 1072"/>
                  <a:gd name="T76" fmla="*/ 784 w 994"/>
                  <a:gd name="T77" fmla="*/ 390 h 1072"/>
                  <a:gd name="T78" fmla="*/ 803 w 994"/>
                  <a:gd name="T79" fmla="*/ 435 h 1072"/>
                  <a:gd name="T80" fmla="*/ 815 w 994"/>
                  <a:gd name="T81" fmla="*/ 482 h 1072"/>
                  <a:gd name="T82" fmla="*/ 819 w 994"/>
                  <a:gd name="T83" fmla="*/ 536 h 1072"/>
                  <a:gd name="T84" fmla="*/ 818 w 994"/>
                  <a:gd name="T85" fmla="*/ 568 h 1072"/>
                  <a:gd name="T86" fmla="*/ 813 w 994"/>
                  <a:gd name="T87" fmla="*/ 600 h 1072"/>
                  <a:gd name="T88" fmla="*/ 805 w 994"/>
                  <a:gd name="T89" fmla="*/ 632 h 1072"/>
                  <a:gd name="T90" fmla="*/ 793 w 994"/>
                  <a:gd name="T91" fmla="*/ 662 h 1072"/>
                  <a:gd name="T92" fmla="*/ 616 w 994"/>
                  <a:gd name="T93" fmla="*/ 835 h 1072"/>
                  <a:gd name="T94" fmla="*/ 680 w 994"/>
                  <a:gd name="T95" fmla="*/ 997 h 1072"/>
                  <a:gd name="T96" fmla="*/ 951 w 994"/>
                  <a:gd name="T97" fmla="*/ 735 h 1072"/>
                  <a:gd name="T98" fmla="*/ 953 w 994"/>
                  <a:gd name="T99" fmla="*/ 732 h 1072"/>
                  <a:gd name="T100" fmla="*/ 971 w 994"/>
                  <a:gd name="T101" fmla="*/ 685 h 1072"/>
                  <a:gd name="T102" fmla="*/ 983 w 994"/>
                  <a:gd name="T103" fmla="*/ 636 h 1072"/>
                  <a:gd name="T104" fmla="*/ 991 w 994"/>
                  <a:gd name="T105" fmla="*/ 586 h 1072"/>
                  <a:gd name="T106" fmla="*/ 993 w 994"/>
                  <a:gd name="T107" fmla="*/ 53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94" h="1072">
                    <a:moveTo>
                      <a:pt x="389" y="717"/>
                    </a:moveTo>
                    <a:cubicBezTo>
                      <a:pt x="428" y="677"/>
                      <a:pt x="461" y="691"/>
                      <a:pt x="461" y="747"/>
                    </a:cubicBezTo>
                    <a:cubicBezTo>
                      <a:pt x="461" y="969"/>
                      <a:pt x="461" y="969"/>
                      <a:pt x="461" y="969"/>
                    </a:cubicBezTo>
                    <a:cubicBezTo>
                      <a:pt x="461" y="1025"/>
                      <a:pt x="415" y="1072"/>
                      <a:pt x="359" y="1072"/>
                    </a:cubicBezTo>
                    <a:cubicBezTo>
                      <a:pt x="137" y="1072"/>
                      <a:pt x="137" y="1072"/>
                      <a:pt x="137" y="1072"/>
                    </a:cubicBezTo>
                    <a:cubicBezTo>
                      <a:pt x="80" y="1072"/>
                      <a:pt x="67" y="1039"/>
                      <a:pt x="107" y="999"/>
                    </a:cubicBezTo>
                    <a:cubicBezTo>
                      <a:pt x="184" y="921"/>
                      <a:pt x="184" y="921"/>
                      <a:pt x="184" y="921"/>
                    </a:cubicBezTo>
                    <a:cubicBezTo>
                      <a:pt x="133" y="880"/>
                      <a:pt x="90" y="828"/>
                      <a:pt x="59" y="770"/>
                    </a:cubicBezTo>
                    <a:cubicBezTo>
                      <a:pt x="58" y="768"/>
                      <a:pt x="58" y="768"/>
                      <a:pt x="58" y="768"/>
                    </a:cubicBezTo>
                    <a:cubicBezTo>
                      <a:pt x="51" y="755"/>
                      <a:pt x="45" y="742"/>
                      <a:pt x="39" y="728"/>
                    </a:cubicBezTo>
                    <a:cubicBezTo>
                      <a:pt x="37" y="724"/>
                      <a:pt x="37" y="724"/>
                      <a:pt x="37" y="724"/>
                    </a:cubicBezTo>
                    <a:cubicBezTo>
                      <a:pt x="32" y="710"/>
                      <a:pt x="26" y="696"/>
                      <a:pt x="22" y="681"/>
                    </a:cubicBezTo>
                    <a:cubicBezTo>
                      <a:pt x="21" y="677"/>
                      <a:pt x="21" y="677"/>
                      <a:pt x="21" y="677"/>
                    </a:cubicBezTo>
                    <a:cubicBezTo>
                      <a:pt x="17" y="665"/>
                      <a:pt x="14" y="652"/>
                      <a:pt x="12" y="639"/>
                    </a:cubicBezTo>
                    <a:cubicBezTo>
                      <a:pt x="9" y="625"/>
                      <a:pt x="9" y="625"/>
                      <a:pt x="9" y="625"/>
                    </a:cubicBezTo>
                    <a:cubicBezTo>
                      <a:pt x="7" y="615"/>
                      <a:pt x="6" y="605"/>
                      <a:pt x="4" y="594"/>
                    </a:cubicBezTo>
                    <a:cubicBezTo>
                      <a:pt x="3" y="580"/>
                      <a:pt x="3" y="580"/>
                      <a:pt x="3" y="580"/>
                    </a:cubicBezTo>
                    <a:cubicBezTo>
                      <a:pt x="2" y="567"/>
                      <a:pt x="1" y="553"/>
                      <a:pt x="1" y="539"/>
                    </a:cubicBezTo>
                    <a:cubicBezTo>
                      <a:pt x="0" y="536"/>
                      <a:pt x="0" y="536"/>
                      <a:pt x="0" y="536"/>
                    </a:cubicBezTo>
                    <a:cubicBezTo>
                      <a:pt x="0" y="519"/>
                      <a:pt x="1" y="502"/>
                      <a:pt x="3" y="486"/>
                    </a:cubicBezTo>
                    <a:cubicBezTo>
                      <a:pt x="5" y="474"/>
                      <a:pt x="5" y="474"/>
                      <a:pt x="5" y="474"/>
                    </a:cubicBezTo>
                    <a:cubicBezTo>
                      <a:pt x="6" y="461"/>
                      <a:pt x="8" y="449"/>
                      <a:pt x="11" y="436"/>
                    </a:cubicBezTo>
                    <a:cubicBezTo>
                      <a:pt x="14" y="425"/>
                      <a:pt x="14" y="425"/>
                      <a:pt x="14" y="425"/>
                    </a:cubicBezTo>
                    <a:cubicBezTo>
                      <a:pt x="16" y="412"/>
                      <a:pt x="19" y="400"/>
                      <a:pt x="23" y="388"/>
                    </a:cubicBezTo>
                    <a:cubicBezTo>
                      <a:pt x="27" y="378"/>
                      <a:pt x="27" y="378"/>
                      <a:pt x="27" y="378"/>
                    </a:cubicBezTo>
                    <a:cubicBezTo>
                      <a:pt x="31" y="365"/>
                      <a:pt x="36" y="353"/>
                      <a:pt x="41" y="340"/>
                    </a:cubicBezTo>
                    <a:cubicBezTo>
                      <a:pt x="42" y="339"/>
                      <a:pt x="42" y="339"/>
                      <a:pt x="42" y="339"/>
                    </a:cubicBezTo>
                    <a:cubicBezTo>
                      <a:pt x="43" y="336"/>
                      <a:pt x="43" y="336"/>
                      <a:pt x="43" y="336"/>
                    </a:cubicBezTo>
                    <a:cubicBezTo>
                      <a:pt x="67" y="281"/>
                      <a:pt x="101" y="230"/>
                      <a:pt x="146" y="186"/>
                    </a:cubicBezTo>
                    <a:cubicBezTo>
                      <a:pt x="194" y="137"/>
                      <a:pt x="251" y="100"/>
                      <a:pt x="314" y="75"/>
                    </a:cubicBezTo>
                    <a:cubicBezTo>
                      <a:pt x="359" y="58"/>
                      <a:pt x="409" y="80"/>
                      <a:pt x="427" y="124"/>
                    </a:cubicBezTo>
                    <a:cubicBezTo>
                      <a:pt x="445" y="169"/>
                      <a:pt x="423" y="220"/>
                      <a:pt x="378" y="237"/>
                    </a:cubicBezTo>
                    <a:cubicBezTo>
                      <a:pt x="337" y="253"/>
                      <a:pt x="300" y="278"/>
                      <a:pt x="269" y="309"/>
                    </a:cubicBezTo>
                    <a:cubicBezTo>
                      <a:pt x="239" y="338"/>
                      <a:pt x="217" y="372"/>
                      <a:pt x="201" y="409"/>
                    </a:cubicBezTo>
                    <a:cubicBezTo>
                      <a:pt x="197" y="417"/>
                      <a:pt x="195" y="424"/>
                      <a:pt x="192" y="432"/>
                    </a:cubicBezTo>
                    <a:cubicBezTo>
                      <a:pt x="189" y="440"/>
                      <a:pt x="189" y="440"/>
                      <a:pt x="189" y="440"/>
                    </a:cubicBezTo>
                    <a:cubicBezTo>
                      <a:pt x="187" y="447"/>
                      <a:pt x="186" y="453"/>
                      <a:pt x="184" y="460"/>
                    </a:cubicBezTo>
                    <a:cubicBezTo>
                      <a:pt x="181" y="472"/>
                      <a:pt x="181" y="472"/>
                      <a:pt x="181" y="472"/>
                    </a:cubicBezTo>
                    <a:cubicBezTo>
                      <a:pt x="180" y="478"/>
                      <a:pt x="179" y="483"/>
                      <a:pt x="178" y="489"/>
                    </a:cubicBezTo>
                    <a:cubicBezTo>
                      <a:pt x="176" y="504"/>
                      <a:pt x="176" y="504"/>
                      <a:pt x="176" y="504"/>
                    </a:cubicBezTo>
                    <a:cubicBezTo>
                      <a:pt x="175" y="514"/>
                      <a:pt x="175" y="524"/>
                      <a:pt x="175" y="534"/>
                    </a:cubicBezTo>
                    <a:cubicBezTo>
                      <a:pt x="175" y="536"/>
                      <a:pt x="175" y="536"/>
                      <a:pt x="175" y="536"/>
                    </a:cubicBezTo>
                    <a:cubicBezTo>
                      <a:pt x="175" y="551"/>
                      <a:pt x="176" y="565"/>
                      <a:pt x="178" y="579"/>
                    </a:cubicBezTo>
                    <a:cubicBezTo>
                      <a:pt x="179" y="590"/>
                      <a:pt x="179" y="590"/>
                      <a:pt x="179" y="590"/>
                    </a:cubicBezTo>
                    <a:cubicBezTo>
                      <a:pt x="182" y="604"/>
                      <a:pt x="185" y="617"/>
                      <a:pt x="189" y="630"/>
                    </a:cubicBezTo>
                    <a:cubicBezTo>
                      <a:pt x="191" y="637"/>
                      <a:pt x="191" y="637"/>
                      <a:pt x="191" y="637"/>
                    </a:cubicBezTo>
                    <a:cubicBezTo>
                      <a:pt x="194" y="647"/>
                      <a:pt x="199" y="658"/>
                      <a:pt x="203" y="668"/>
                    </a:cubicBezTo>
                    <a:cubicBezTo>
                      <a:pt x="210" y="681"/>
                      <a:pt x="210" y="681"/>
                      <a:pt x="210" y="681"/>
                    </a:cubicBezTo>
                    <a:cubicBezTo>
                      <a:pt x="214" y="691"/>
                      <a:pt x="220" y="701"/>
                      <a:pt x="226" y="710"/>
                    </a:cubicBezTo>
                    <a:cubicBezTo>
                      <a:pt x="230" y="716"/>
                      <a:pt x="234" y="721"/>
                      <a:pt x="238" y="727"/>
                    </a:cubicBezTo>
                    <a:cubicBezTo>
                      <a:pt x="242" y="733"/>
                      <a:pt x="247" y="739"/>
                      <a:pt x="252" y="745"/>
                    </a:cubicBezTo>
                    <a:cubicBezTo>
                      <a:pt x="265" y="759"/>
                      <a:pt x="265" y="759"/>
                      <a:pt x="265" y="759"/>
                    </a:cubicBezTo>
                    <a:cubicBezTo>
                      <a:pt x="279" y="773"/>
                      <a:pt x="293" y="785"/>
                      <a:pt x="309" y="797"/>
                    </a:cubicBezTo>
                    <a:cubicBezTo>
                      <a:pt x="389" y="717"/>
                      <a:pt x="389" y="717"/>
                      <a:pt x="389" y="717"/>
                    </a:cubicBezTo>
                    <a:moveTo>
                      <a:pt x="993" y="533"/>
                    </a:moveTo>
                    <a:cubicBezTo>
                      <a:pt x="993" y="519"/>
                      <a:pt x="993" y="505"/>
                      <a:pt x="991" y="492"/>
                    </a:cubicBezTo>
                    <a:cubicBezTo>
                      <a:pt x="990" y="478"/>
                      <a:pt x="990" y="478"/>
                      <a:pt x="990" y="478"/>
                    </a:cubicBezTo>
                    <a:cubicBezTo>
                      <a:pt x="989" y="467"/>
                      <a:pt x="987" y="457"/>
                      <a:pt x="985" y="446"/>
                    </a:cubicBezTo>
                    <a:cubicBezTo>
                      <a:pt x="983" y="433"/>
                      <a:pt x="983" y="433"/>
                      <a:pt x="983" y="433"/>
                    </a:cubicBezTo>
                    <a:cubicBezTo>
                      <a:pt x="980" y="420"/>
                      <a:pt x="977" y="407"/>
                      <a:pt x="973" y="394"/>
                    </a:cubicBezTo>
                    <a:cubicBezTo>
                      <a:pt x="972" y="391"/>
                      <a:pt x="972" y="391"/>
                      <a:pt x="972" y="391"/>
                    </a:cubicBezTo>
                    <a:cubicBezTo>
                      <a:pt x="968" y="377"/>
                      <a:pt x="962" y="362"/>
                      <a:pt x="957" y="348"/>
                    </a:cubicBezTo>
                    <a:cubicBezTo>
                      <a:pt x="955" y="344"/>
                      <a:pt x="955" y="344"/>
                      <a:pt x="955" y="344"/>
                    </a:cubicBezTo>
                    <a:cubicBezTo>
                      <a:pt x="949" y="330"/>
                      <a:pt x="943" y="317"/>
                      <a:pt x="936" y="304"/>
                    </a:cubicBezTo>
                    <a:cubicBezTo>
                      <a:pt x="935" y="302"/>
                      <a:pt x="935" y="302"/>
                      <a:pt x="935" y="302"/>
                    </a:cubicBezTo>
                    <a:cubicBezTo>
                      <a:pt x="904" y="244"/>
                      <a:pt x="862" y="192"/>
                      <a:pt x="810" y="151"/>
                    </a:cubicBezTo>
                    <a:cubicBezTo>
                      <a:pt x="887" y="73"/>
                      <a:pt x="887" y="73"/>
                      <a:pt x="887" y="73"/>
                    </a:cubicBezTo>
                    <a:cubicBezTo>
                      <a:pt x="927" y="33"/>
                      <a:pt x="914" y="0"/>
                      <a:pt x="857" y="0"/>
                    </a:cubicBezTo>
                    <a:cubicBezTo>
                      <a:pt x="636" y="0"/>
                      <a:pt x="636" y="0"/>
                      <a:pt x="636" y="0"/>
                    </a:cubicBezTo>
                    <a:cubicBezTo>
                      <a:pt x="579" y="0"/>
                      <a:pt x="533" y="47"/>
                      <a:pt x="533" y="103"/>
                    </a:cubicBezTo>
                    <a:cubicBezTo>
                      <a:pt x="533" y="325"/>
                      <a:pt x="533" y="325"/>
                      <a:pt x="533" y="325"/>
                    </a:cubicBezTo>
                    <a:cubicBezTo>
                      <a:pt x="533" y="381"/>
                      <a:pt x="566" y="395"/>
                      <a:pt x="606" y="355"/>
                    </a:cubicBezTo>
                    <a:cubicBezTo>
                      <a:pt x="685" y="275"/>
                      <a:pt x="685" y="275"/>
                      <a:pt x="685" y="275"/>
                    </a:cubicBezTo>
                    <a:cubicBezTo>
                      <a:pt x="701" y="286"/>
                      <a:pt x="715" y="299"/>
                      <a:pt x="728" y="312"/>
                    </a:cubicBezTo>
                    <a:cubicBezTo>
                      <a:pt x="733" y="317"/>
                      <a:pt x="738" y="322"/>
                      <a:pt x="742" y="327"/>
                    </a:cubicBezTo>
                    <a:cubicBezTo>
                      <a:pt x="747" y="333"/>
                      <a:pt x="752" y="339"/>
                      <a:pt x="756" y="345"/>
                    </a:cubicBezTo>
                    <a:cubicBezTo>
                      <a:pt x="760" y="351"/>
                      <a:pt x="765" y="357"/>
                      <a:pt x="768" y="363"/>
                    </a:cubicBezTo>
                    <a:cubicBezTo>
                      <a:pt x="774" y="372"/>
                      <a:pt x="780" y="381"/>
                      <a:pt x="784" y="390"/>
                    </a:cubicBezTo>
                    <a:cubicBezTo>
                      <a:pt x="791" y="404"/>
                      <a:pt x="791" y="404"/>
                      <a:pt x="791" y="404"/>
                    </a:cubicBezTo>
                    <a:cubicBezTo>
                      <a:pt x="795" y="414"/>
                      <a:pt x="800" y="424"/>
                      <a:pt x="803" y="435"/>
                    </a:cubicBezTo>
                    <a:cubicBezTo>
                      <a:pt x="805" y="442"/>
                      <a:pt x="805" y="442"/>
                      <a:pt x="805" y="442"/>
                    </a:cubicBezTo>
                    <a:cubicBezTo>
                      <a:pt x="809" y="455"/>
                      <a:pt x="812" y="468"/>
                      <a:pt x="815" y="482"/>
                    </a:cubicBezTo>
                    <a:cubicBezTo>
                      <a:pt x="816" y="493"/>
                      <a:pt x="816" y="493"/>
                      <a:pt x="816" y="493"/>
                    </a:cubicBezTo>
                    <a:cubicBezTo>
                      <a:pt x="818" y="507"/>
                      <a:pt x="819" y="521"/>
                      <a:pt x="819" y="536"/>
                    </a:cubicBezTo>
                    <a:cubicBezTo>
                      <a:pt x="819" y="536"/>
                      <a:pt x="819" y="536"/>
                      <a:pt x="819" y="536"/>
                    </a:cubicBezTo>
                    <a:cubicBezTo>
                      <a:pt x="819" y="547"/>
                      <a:pt x="819" y="558"/>
                      <a:pt x="818" y="568"/>
                    </a:cubicBezTo>
                    <a:cubicBezTo>
                      <a:pt x="816" y="582"/>
                      <a:pt x="816" y="582"/>
                      <a:pt x="816" y="582"/>
                    </a:cubicBezTo>
                    <a:cubicBezTo>
                      <a:pt x="815" y="588"/>
                      <a:pt x="814" y="594"/>
                      <a:pt x="813" y="600"/>
                    </a:cubicBezTo>
                    <a:cubicBezTo>
                      <a:pt x="810" y="612"/>
                      <a:pt x="810" y="612"/>
                      <a:pt x="810" y="612"/>
                    </a:cubicBezTo>
                    <a:cubicBezTo>
                      <a:pt x="808" y="619"/>
                      <a:pt x="807" y="625"/>
                      <a:pt x="805" y="632"/>
                    </a:cubicBezTo>
                    <a:cubicBezTo>
                      <a:pt x="802" y="640"/>
                      <a:pt x="802" y="640"/>
                      <a:pt x="802" y="640"/>
                    </a:cubicBezTo>
                    <a:cubicBezTo>
                      <a:pt x="799" y="648"/>
                      <a:pt x="797" y="655"/>
                      <a:pt x="793" y="662"/>
                    </a:cubicBezTo>
                    <a:cubicBezTo>
                      <a:pt x="778" y="700"/>
                      <a:pt x="755" y="734"/>
                      <a:pt x="725" y="763"/>
                    </a:cubicBezTo>
                    <a:cubicBezTo>
                      <a:pt x="694" y="795"/>
                      <a:pt x="657" y="819"/>
                      <a:pt x="616" y="835"/>
                    </a:cubicBezTo>
                    <a:cubicBezTo>
                      <a:pt x="571" y="852"/>
                      <a:pt x="549" y="903"/>
                      <a:pt x="567" y="948"/>
                    </a:cubicBezTo>
                    <a:cubicBezTo>
                      <a:pt x="585" y="992"/>
                      <a:pt x="635" y="1014"/>
                      <a:pt x="680" y="997"/>
                    </a:cubicBezTo>
                    <a:cubicBezTo>
                      <a:pt x="743" y="972"/>
                      <a:pt x="800" y="935"/>
                      <a:pt x="849" y="886"/>
                    </a:cubicBezTo>
                    <a:cubicBezTo>
                      <a:pt x="893" y="842"/>
                      <a:pt x="927" y="791"/>
                      <a:pt x="951" y="735"/>
                    </a:cubicBezTo>
                    <a:cubicBezTo>
                      <a:pt x="953" y="734"/>
                      <a:pt x="953" y="734"/>
                      <a:pt x="953" y="734"/>
                    </a:cubicBezTo>
                    <a:cubicBezTo>
                      <a:pt x="953" y="732"/>
                      <a:pt x="953" y="732"/>
                      <a:pt x="953" y="732"/>
                    </a:cubicBezTo>
                    <a:cubicBezTo>
                      <a:pt x="959" y="719"/>
                      <a:pt x="963" y="706"/>
                      <a:pt x="968" y="693"/>
                    </a:cubicBezTo>
                    <a:cubicBezTo>
                      <a:pt x="971" y="685"/>
                      <a:pt x="971" y="685"/>
                      <a:pt x="971" y="685"/>
                    </a:cubicBezTo>
                    <a:cubicBezTo>
                      <a:pt x="975" y="672"/>
                      <a:pt x="978" y="659"/>
                      <a:pt x="981" y="646"/>
                    </a:cubicBezTo>
                    <a:cubicBezTo>
                      <a:pt x="983" y="636"/>
                      <a:pt x="983" y="636"/>
                      <a:pt x="983" y="636"/>
                    </a:cubicBezTo>
                    <a:cubicBezTo>
                      <a:pt x="986" y="623"/>
                      <a:pt x="988" y="609"/>
                      <a:pt x="990" y="596"/>
                    </a:cubicBezTo>
                    <a:cubicBezTo>
                      <a:pt x="991" y="586"/>
                      <a:pt x="991" y="586"/>
                      <a:pt x="991" y="586"/>
                    </a:cubicBezTo>
                    <a:cubicBezTo>
                      <a:pt x="993" y="570"/>
                      <a:pt x="994" y="553"/>
                      <a:pt x="994" y="536"/>
                    </a:cubicBezTo>
                    <a:lnTo>
                      <a:pt x="993" y="5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60" name="Title 1"/>
          <p:cNvSpPr txBox="1">
            <a:spLocks/>
          </p:cNvSpPr>
          <p:nvPr/>
        </p:nvSpPr>
        <p:spPr>
          <a:xfrm>
            <a:off x="273454" y="0"/>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SDN in Windows Server 2012 R2 and </a:t>
            </a:r>
            <a:br>
              <a:rPr lang="en-US" dirty="0" smtClean="0"/>
            </a:br>
            <a:r>
              <a:rPr lang="en-US" dirty="0" smtClean="0"/>
              <a:t>System Center 2012 R2</a:t>
            </a:r>
            <a:endParaRPr lang="en-US" dirty="0"/>
          </a:p>
        </p:txBody>
      </p:sp>
      <p:sp>
        <p:nvSpPr>
          <p:cNvPr id="30" name="Rectangle 29"/>
          <p:cNvSpPr/>
          <p:nvPr/>
        </p:nvSpPr>
        <p:spPr bwMode="auto">
          <a:xfrm>
            <a:off x="9373198" y="3966978"/>
            <a:ext cx="2148911" cy="896112"/>
          </a:xfrm>
          <a:prstGeom prst="rect">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5980" tIns="0" rIns="116386" bIns="139713" numCol="1" spcCol="0" rtlCol="0" fromWordArt="0" anchor="b" anchorCtr="0" forceAA="0" compatLnSpc="1">
            <a:prstTxWarp prst="textNoShape">
              <a:avLst/>
            </a:prstTxWarp>
            <a:noAutofit/>
          </a:bodyPr>
          <a:lstStyle/>
          <a:p>
            <a:pPr defTabSz="698494"/>
            <a:r>
              <a:rPr lang="en-US" sz="1530" dirty="0" smtClean="0">
                <a:solidFill>
                  <a:srgbClr val="EFEFEF"/>
                </a:solidFill>
              </a:rPr>
              <a:t>Windows Azure pack (tenant self service)</a:t>
            </a:r>
            <a:endParaRPr lang="en-US" sz="1530" dirty="0">
              <a:solidFill>
                <a:srgbClr val="EFEFEF"/>
              </a:solidFill>
            </a:endParaRPr>
          </a:p>
        </p:txBody>
      </p:sp>
    </p:spTree>
    <p:extLst>
      <p:ext uri="{BB962C8B-B14F-4D97-AF65-F5344CB8AC3E}">
        <p14:creationId xmlns:p14="http://schemas.microsoft.com/office/powerpoint/2010/main" val="317751621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a:spLocks noGrp="1"/>
          </p:cNvSpPr>
          <p:nvPr>
            <p:ph type="title"/>
          </p:nvPr>
        </p:nvSpPr>
        <p:spPr/>
        <p:txBody>
          <a:bodyPr/>
          <a:lstStyle/>
          <a:p>
            <a:r>
              <a:rPr lang="en-US" dirty="0" smtClean="0"/>
              <a:t>Summary </a:t>
            </a:r>
            <a:endParaRPr lang="en-US" dirty="0"/>
          </a:p>
        </p:txBody>
      </p:sp>
      <p:sp>
        <p:nvSpPr>
          <p:cNvPr id="5" name="Text Placeholder 4"/>
          <p:cNvSpPr>
            <a:spLocks noGrp="1"/>
          </p:cNvSpPr>
          <p:nvPr>
            <p:ph type="body" sz="quarter" idx="10"/>
          </p:nvPr>
        </p:nvSpPr>
        <p:spPr>
          <a:xfrm>
            <a:off x="276684" y="1471639"/>
            <a:ext cx="11887200" cy="4031873"/>
          </a:xfrm>
        </p:spPr>
        <p:txBody>
          <a:bodyPr/>
          <a:lstStyle/>
          <a:p>
            <a:r>
              <a:rPr lang="en-US" sz="3400" dirty="0"/>
              <a:t>Microsoft will continue to bring innovation and learning from operating large scale cloud services to your </a:t>
            </a:r>
            <a:r>
              <a:rPr lang="en-US" sz="3400" dirty="0" smtClean="0"/>
              <a:t>datacenters</a:t>
            </a:r>
            <a:endParaRPr lang="en-US" sz="3400" dirty="0"/>
          </a:p>
          <a:p>
            <a:endParaRPr lang="en-US" sz="2400" dirty="0" smtClean="0"/>
          </a:p>
          <a:p>
            <a:r>
              <a:rPr lang="en-US" sz="3400" dirty="0" smtClean="0"/>
              <a:t>SDN is a key facet towards transforming your datacenter. It is easy to use Windows Server and System Center to  build it.</a:t>
            </a:r>
          </a:p>
          <a:p>
            <a:endParaRPr lang="en-US" sz="2400" dirty="0" smtClean="0"/>
          </a:p>
          <a:p>
            <a:r>
              <a:rPr lang="en-US" sz="3400" dirty="0" smtClean="0"/>
              <a:t>Microsoft provides an open, extensible</a:t>
            </a:r>
            <a:r>
              <a:rPr lang="en-US" sz="3400" dirty="0"/>
              <a:t>, standards-based SDN </a:t>
            </a:r>
            <a:r>
              <a:rPr lang="en-US" sz="3400" dirty="0" smtClean="0"/>
              <a:t>solution in Windows Server and System Center</a:t>
            </a:r>
          </a:p>
        </p:txBody>
      </p:sp>
      <p:grpSp>
        <p:nvGrpSpPr>
          <p:cNvPr id="7" name="Group 6"/>
          <p:cNvGrpSpPr/>
          <p:nvPr/>
        </p:nvGrpSpPr>
        <p:grpSpPr>
          <a:xfrm>
            <a:off x="0" y="999744"/>
            <a:ext cx="12436475" cy="5994781"/>
            <a:chOff x="0" y="999744"/>
            <a:chExt cx="12436475" cy="5994781"/>
          </a:xfrm>
        </p:grpSpPr>
        <p:sp>
          <p:nvSpPr>
            <p:cNvPr id="8" name="Rectangle 7"/>
            <p:cNvSpPr/>
            <p:nvPr/>
          </p:nvSpPr>
          <p:spPr bwMode="auto">
            <a:xfrm>
              <a:off x="0" y="6697663"/>
              <a:ext cx="12436475" cy="29686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0" y="999744"/>
              <a:ext cx="274320" cy="583996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069881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443285"/>
            <a:ext cx="11790169" cy="3213187"/>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Breakout Sessions (session codes and titles)</a:t>
            </a:r>
          </a:p>
          <a:p>
            <a:pPr marL="1037871" lvl="1" indent="-571500">
              <a:lnSpc>
                <a:spcPct val="90000"/>
              </a:lnSpc>
              <a:spcBef>
                <a:spcPct val="20000"/>
              </a:spcBef>
              <a:buSzPct val="105000"/>
              <a:buBlip>
                <a:blip r:embed="rId3"/>
              </a:buBlip>
            </a:pPr>
            <a:r>
              <a:rPr lang="en-US" sz="2400" dirty="0" smtClean="0"/>
              <a:t>MDC-B350 How </a:t>
            </a:r>
            <a:r>
              <a:rPr lang="en-US" sz="2400" dirty="0"/>
              <a:t>to Design and Configure Networking in Microsoft System Center - Virtual Machine Manager and </a:t>
            </a:r>
            <a:r>
              <a:rPr lang="en-US" sz="2400" dirty="0" smtClean="0"/>
              <a:t>Hyper-V  </a:t>
            </a:r>
            <a:r>
              <a:rPr lang="en-US" sz="2400" dirty="0"/>
              <a:t>Part </a:t>
            </a:r>
            <a:r>
              <a:rPr lang="en-US" sz="2400" dirty="0" smtClean="0"/>
              <a:t>1</a:t>
            </a:r>
          </a:p>
          <a:p>
            <a:pPr marL="1037871" lvl="1" indent="-571500">
              <a:lnSpc>
                <a:spcPct val="90000"/>
              </a:lnSpc>
              <a:spcBef>
                <a:spcPct val="20000"/>
              </a:spcBef>
              <a:buSzPct val="105000"/>
              <a:buBlip>
                <a:blip r:embed="rId3"/>
              </a:buBlip>
            </a:pPr>
            <a:r>
              <a:rPr lang="en-US" sz="2400" dirty="0" smtClean="0"/>
              <a:t>MDC-B351</a:t>
            </a:r>
            <a:r>
              <a:rPr lang="en-US" sz="2400" dirty="0">
                <a:gradFill>
                  <a:gsLst>
                    <a:gs pos="1250">
                      <a:schemeClr val="tx1"/>
                    </a:gs>
                    <a:gs pos="100000">
                      <a:schemeClr val="tx1"/>
                    </a:gs>
                  </a:gsLst>
                  <a:lin ang="5400000" scaled="0"/>
                </a:gradFill>
              </a:rPr>
              <a:t> </a:t>
            </a:r>
            <a:r>
              <a:rPr lang="en-US" sz="2400" dirty="0" smtClean="0"/>
              <a:t>How </a:t>
            </a:r>
            <a:r>
              <a:rPr lang="en-US" sz="2400" dirty="0"/>
              <a:t>to Design and Configure Networking in Microsoft System Center </a:t>
            </a:r>
            <a:r>
              <a:rPr lang="en-US" sz="2400" dirty="0" smtClean="0"/>
              <a:t>- Virtual </a:t>
            </a:r>
            <a:r>
              <a:rPr lang="en-US" sz="2400" dirty="0"/>
              <a:t>Machine Manager and </a:t>
            </a:r>
            <a:r>
              <a:rPr lang="en-US" sz="2400" dirty="0" smtClean="0"/>
              <a:t>Hyper-V  </a:t>
            </a:r>
            <a:r>
              <a:rPr lang="en-US" sz="2400" dirty="0"/>
              <a:t>Part </a:t>
            </a:r>
            <a:r>
              <a:rPr lang="en-US" sz="2400" dirty="0" smtClean="0"/>
              <a:t>2</a:t>
            </a:r>
          </a:p>
          <a:p>
            <a:pPr marL="1037871" lvl="1" indent="-571500">
              <a:lnSpc>
                <a:spcPct val="90000"/>
              </a:lnSpc>
              <a:spcBef>
                <a:spcPct val="20000"/>
              </a:spcBef>
              <a:buSzPct val="105000"/>
              <a:buBlip>
                <a:blip r:embed="rId3"/>
              </a:buBlip>
            </a:pPr>
            <a:r>
              <a:rPr lang="en-US" sz="2400" dirty="0"/>
              <a:t>MDC-B380 Deep dive on Hyper-V Network Virtualization in Windows Server 2012 R2 </a:t>
            </a:r>
          </a:p>
          <a:p>
            <a:pPr marL="1037871" lvl="1" indent="-571500">
              <a:lnSpc>
                <a:spcPct val="90000"/>
              </a:lnSpc>
              <a:spcBef>
                <a:spcPct val="20000"/>
              </a:spcBef>
              <a:buSzPct val="105000"/>
              <a:buBlip>
                <a:blip r:embed="rId3"/>
              </a:buBlip>
            </a:pPr>
            <a:r>
              <a:rPr lang="en-US" sz="2400" dirty="0" smtClean="0"/>
              <a:t>MDC-B216</a:t>
            </a:r>
            <a:r>
              <a:rPr lang="en-US" sz="2400" dirty="0">
                <a:gradFill>
                  <a:gsLst>
                    <a:gs pos="1250">
                      <a:schemeClr val="tx1"/>
                    </a:gs>
                    <a:gs pos="100000">
                      <a:schemeClr val="tx1"/>
                    </a:gs>
                  </a:gsLst>
                  <a:lin ang="5400000" scaled="0"/>
                </a:gradFill>
              </a:rPr>
              <a:t> </a:t>
            </a:r>
            <a:r>
              <a:rPr lang="en-US" sz="2400" dirty="0" smtClean="0"/>
              <a:t>What’s new in Windows Server 2012 R2 Networking</a:t>
            </a:r>
            <a:endParaRPr lang="en-US" sz="2400" dirty="0">
              <a:gradFill>
                <a:gsLst>
                  <a:gs pos="1250">
                    <a:schemeClr val="tx1"/>
                  </a:gs>
                  <a:gs pos="100000">
                    <a:schemeClr val="tx1"/>
                  </a:gs>
                </a:gsLst>
                <a:lin ang="5400000" scaled="0"/>
              </a:gradFill>
              <a:latin typeface="+mj-lt"/>
            </a:endParaRPr>
          </a:p>
        </p:txBody>
      </p:sp>
      <p:sp>
        <p:nvSpPr>
          <p:cNvPr id="12" name="Rectangle 11"/>
          <p:cNvSpPr/>
          <p:nvPr/>
        </p:nvSpPr>
        <p:spPr bwMode="invGray">
          <a:xfrm>
            <a:off x="371668" y="4744342"/>
            <a:ext cx="11790169" cy="140346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Find Me Later At...</a:t>
            </a:r>
          </a:p>
          <a:p>
            <a:pPr marL="1037871" lvl="1" indent="-571500">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Ask the experts</a:t>
            </a:r>
            <a:r>
              <a:rPr lang="en-US" sz="2400" dirty="0">
                <a:gradFill>
                  <a:gsLst>
                    <a:gs pos="1250">
                      <a:schemeClr val="tx1"/>
                    </a:gs>
                    <a:gs pos="100000">
                      <a:schemeClr val="tx1"/>
                    </a:gs>
                  </a:gsLst>
                  <a:lin ang="5400000" scaled="0"/>
                </a:gradFill>
                <a:latin typeface="+mj-lt"/>
              </a:rPr>
              <a:t>: Halls GH - Table </a:t>
            </a:r>
            <a:r>
              <a:rPr lang="en-US" sz="2400" dirty="0" smtClean="0">
                <a:gradFill>
                  <a:gsLst>
                    <a:gs pos="1250">
                      <a:schemeClr val="tx1"/>
                    </a:gs>
                    <a:gs pos="100000">
                      <a:schemeClr val="tx1"/>
                    </a:gs>
                  </a:gsLst>
                  <a:lin ang="5400000" scaled="0"/>
                </a:gradFill>
                <a:latin typeface="+mj-lt"/>
              </a:rPr>
              <a:t>18</a:t>
            </a:r>
          </a:p>
          <a:p>
            <a:pPr marL="1037871" lvl="1" indent="-571500">
              <a:lnSpc>
                <a:spcPct val="90000"/>
              </a:lnSpc>
              <a:spcBef>
                <a:spcPct val="20000"/>
              </a:spcBef>
              <a:buSzPct val="105000"/>
              <a:buBlip>
                <a:blip r:embed="rId3"/>
              </a:buBlip>
            </a:pPr>
            <a:r>
              <a:rPr lang="en-US" sz="2400" dirty="0" smtClean="0">
                <a:gradFill>
                  <a:gsLst>
                    <a:gs pos="1250">
                      <a:schemeClr val="tx1"/>
                    </a:gs>
                    <a:gs pos="100000">
                      <a:schemeClr val="tx1"/>
                    </a:gs>
                  </a:gsLst>
                  <a:lin ang="5400000" scaled="0"/>
                </a:gradFill>
                <a:latin typeface="+mj-lt"/>
              </a:rPr>
              <a:t>Ask the experts:  Expo – Tuesday 12:30 – 1:30 PM</a:t>
            </a: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273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7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Track </a:t>
            </a:r>
            <a:r>
              <a:rPr lang="en-US" dirty="0" smtClean="0"/>
              <a:t>resources</a:t>
            </a:r>
            <a:endParaRPr lang="en-US" dirty="0"/>
          </a:p>
        </p:txBody>
      </p:sp>
      <p:sp>
        <p:nvSpPr>
          <p:cNvPr id="3" name="Text Placeholder 2"/>
          <p:cNvSpPr>
            <a:spLocks noGrp="1"/>
          </p:cNvSpPr>
          <p:nvPr>
            <p:ph type="body" sz="quarter" idx="10"/>
          </p:nvPr>
        </p:nvSpPr>
        <p:spPr>
          <a:xfrm>
            <a:off x="279419" y="1540598"/>
            <a:ext cx="11882419" cy="3785652"/>
          </a:xfrm>
        </p:spPr>
        <p:txBody>
          <a:bodyPr/>
          <a:lstStyle/>
          <a:p>
            <a:pPr marL="571165" indent="-571165" defTabSz="932194">
              <a:buSzPct val="105000"/>
              <a:buBlip>
                <a:blip r:embed="rId3"/>
              </a:buBlip>
            </a:pPr>
            <a:r>
              <a:rPr lang="en-US" sz="3600" dirty="0" smtClean="0">
                <a:gradFill>
                  <a:gsLst>
                    <a:gs pos="1250">
                      <a:srgbClr val="FFFFFF"/>
                    </a:gs>
                    <a:gs pos="100000">
                      <a:srgbClr val="FFFFFF"/>
                    </a:gs>
                  </a:gsLst>
                  <a:lin ang="5400000" scaled="0"/>
                </a:gradFill>
              </a:rPr>
              <a:t>Learn more about Windows Server 2012 R2 Preview, download the datasheet and evaluation from: </a:t>
            </a:r>
            <a:br>
              <a:rPr lang="en-US" sz="3600" dirty="0" smtClean="0">
                <a:gradFill>
                  <a:gsLst>
                    <a:gs pos="1250">
                      <a:srgbClr val="FFFFFF"/>
                    </a:gs>
                    <a:gs pos="100000">
                      <a:srgbClr val="FFFFFF"/>
                    </a:gs>
                  </a:gsLst>
                  <a:lin ang="5400000" scaled="0"/>
                </a:gradFill>
              </a:rPr>
            </a:br>
            <a:r>
              <a:rPr lang="en-US" sz="3600" dirty="0" smtClean="0">
                <a:solidFill>
                  <a:schemeClr val="tx1"/>
                </a:solidFill>
              </a:rPr>
              <a:t>http://aka.ms/WS2012R2</a:t>
            </a:r>
            <a:br>
              <a:rPr lang="en-US" sz="3600" dirty="0" smtClean="0">
                <a:solidFill>
                  <a:schemeClr val="tx1"/>
                </a:solidFill>
              </a:rPr>
            </a:br>
            <a:endParaRPr lang="en-US" sz="3600" dirty="0" smtClean="0">
              <a:solidFill>
                <a:schemeClr val="tx1"/>
              </a:solidFill>
            </a:endParaRPr>
          </a:p>
          <a:p>
            <a:pPr marL="571165" indent="-571165" defTabSz="932194">
              <a:buSzPct val="105000"/>
              <a:buBlip>
                <a:blip r:embed="rId3"/>
              </a:buBlip>
            </a:pPr>
            <a:r>
              <a:rPr lang="en-US" sz="3600" dirty="0" smtClean="0">
                <a:gradFill>
                  <a:gsLst>
                    <a:gs pos="1250">
                      <a:srgbClr val="FFFFFF"/>
                    </a:gs>
                    <a:gs pos="100000">
                      <a:srgbClr val="FFFFFF"/>
                    </a:gs>
                  </a:gsLst>
                  <a:lin ang="5400000" scaled="0"/>
                </a:gradFill>
              </a:rPr>
              <a:t>Learn more about System Center 2012 R2 Preview, download the datasheet and evaluation from: </a:t>
            </a:r>
            <a:br>
              <a:rPr lang="en-US" sz="3600" dirty="0" smtClean="0">
                <a:gradFill>
                  <a:gsLst>
                    <a:gs pos="1250">
                      <a:srgbClr val="FFFFFF"/>
                    </a:gs>
                    <a:gs pos="100000">
                      <a:srgbClr val="FFFFFF"/>
                    </a:gs>
                  </a:gsLst>
                  <a:lin ang="5400000" scaled="0"/>
                </a:gradFill>
              </a:rPr>
            </a:br>
            <a:r>
              <a:rPr lang="en-US" sz="3600" dirty="0" smtClean="0">
                <a:solidFill>
                  <a:schemeClr val="tx1"/>
                </a:solidFill>
              </a:rPr>
              <a:t>http://aka.ms/SC2012R2</a:t>
            </a:r>
            <a:endParaRPr lang="en-US" sz="3600" dirty="0">
              <a:solidFill>
                <a:schemeClr val="tx1"/>
              </a:solidFill>
            </a:endParaRPr>
          </a:p>
        </p:txBody>
      </p:sp>
    </p:spTree>
    <p:extLst>
      <p:ext uri="{BB962C8B-B14F-4D97-AF65-F5344CB8AC3E}">
        <p14:creationId xmlns:p14="http://schemas.microsoft.com/office/powerpoint/2010/main" val="292957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04291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chemeClr val="tx1"/>
                    </a:gs>
                    <a:gs pos="100000">
                      <a:schemeClr val="accent1">
                        <a:lumMod val="30000"/>
                        <a:lumOff val="70000"/>
                      </a:schemeClr>
                    </a:gs>
                  </a:gsLst>
                  <a:lin ang="5400000" scaled="1"/>
                </a:gradFill>
              </a:rPr>
              <a:t>Scan </a:t>
            </a:r>
            <a:r>
              <a:rPr lang="en-US" sz="4400" b="1" dirty="0">
                <a:gradFill>
                  <a:gsLst>
                    <a:gs pos="83000">
                      <a:schemeClr val="tx1"/>
                    </a:gs>
                    <a:gs pos="100000">
                      <a:schemeClr val="accent1">
                        <a:lumMod val="30000"/>
                        <a:lumOff val="70000"/>
                      </a:schemeClr>
                    </a:gs>
                  </a:gsLst>
                  <a:lin ang="5400000" scaled="1"/>
                </a:gradFill>
              </a:rPr>
              <a:t>this QR code </a:t>
            </a:r>
            <a:r>
              <a:rPr lang="en-US" sz="4400" dirty="0">
                <a:gradFill>
                  <a:gsLst>
                    <a:gs pos="83000">
                      <a:schemeClr val="tx1"/>
                    </a:gs>
                    <a:gs pos="100000">
                      <a:schemeClr val="accent1">
                        <a:lumMod val="30000"/>
                        <a:lumOff val="70000"/>
                      </a:schemeClr>
                    </a:gs>
                  </a:gsLst>
                  <a:lin ang="5400000" scaled="1"/>
                </a:gradFill>
              </a:rPr>
              <a:t>to </a:t>
            </a:r>
          </a:p>
          <a:p>
            <a:r>
              <a:rPr lang="en-US" sz="4400" dirty="0">
                <a:gradFill>
                  <a:gsLst>
                    <a:gs pos="83000">
                      <a:schemeClr val="tx1"/>
                    </a:gs>
                    <a:gs pos="100000">
                      <a:schemeClr val="accent1">
                        <a:lumMod val="30000"/>
                        <a:lumOff val="70000"/>
                      </a:scheme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13760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76226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572" y="186520"/>
            <a:ext cx="7572644" cy="854886"/>
          </a:xfrm>
        </p:spPr>
        <p:txBody>
          <a:bodyPr/>
          <a:lstStyle/>
          <a:p>
            <a:r>
              <a:rPr lang="en-US" dirty="0" smtClean="0"/>
              <a:t>NVGRE Optimized </a:t>
            </a:r>
            <a:r>
              <a:rPr lang="en-US" dirty="0" err="1"/>
              <a:t>VNeX</a:t>
            </a:r>
            <a:r>
              <a:rPr lang="en-US" dirty="0"/>
              <a:t>™ Network </a:t>
            </a:r>
            <a:r>
              <a:rPr lang="en-US" dirty="0" smtClean="0"/>
              <a:t>Virtualization</a:t>
            </a:r>
            <a:br>
              <a:rPr lang="en-US" dirty="0" smtClean="0"/>
            </a:br>
            <a:r>
              <a:rPr lang="en-US" dirty="0" smtClean="0"/>
              <a:t>Offload Technology Performance Optimizations</a:t>
            </a:r>
            <a:endParaRPr lang="en-US" dirty="0"/>
          </a:p>
        </p:txBody>
      </p:sp>
      <p:sp>
        <p:nvSpPr>
          <p:cNvPr id="3" name="Content Placeholder 2"/>
          <p:cNvSpPr>
            <a:spLocks noGrp="1"/>
          </p:cNvSpPr>
          <p:nvPr>
            <p:ph sz="half" idx="1"/>
          </p:nvPr>
        </p:nvSpPr>
        <p:spPr>
          <a:xfrm>
            <a:off x="1809856" y="1295385"/>
            <a:ext cx="4583442" cy="5159395"/>
          </a:xfrm>
        </p:spPr>
        <p:txBody>
          <a:bodyPr/>
          <a:lstStyle/>
          <a:p>
            <a:r>
              <a:rPr lang="en-US" sz="1836" dirty="0"/>
              <a:t>Emulex has announced planned support for </a:t>
            </a:r>
            <a:r>
              <a:rPr lang="en-US" sz="1836" dirty="0" err="1"/>
              <a:t>VNeX</a:t>
            </a:r>
            <a:r>
              <a:rPr lang="en-US" sz="1836" dirty="0"/>
              <a:t>™ Network Virtualization Offload Technology optimized to improve the performance of NVGRE</a:t>
            </a:r>
          </a:p>
          <a:p>
            <a:r>
              <a:rPr lang="en-US" sz="1836" dirty="0"/>
              <a:t>NVGRE optimized offloads increase network throughput by 130%</a:t>
            </a:r>
          </a:p>
          <a:p>
            <a:pPr lvl="1"/>
            <a:r>
              <a:rPr lang="en-US" sz="1632" dirty="0"/>
              <a:t>These are early test results</a:t>
            </a:r>
          </a:p>
          <a:p>
            <a:pPr lvl="1"/>
            <a:r>
              <a:rPr lang="en-US" sz="1632" dirty="0"/>
              <a:t>CPU utilization is critical</a:t>
            </a:r>
          </a:p>
          <a:p>
            <a:r>
              <a:rPr lang="en-US" sz="1836" dirty="0"/>
              <a:t>Benefits</a:t>
            </a:r>
          </a:p>
          <a:p>
            <a:pPr lvl="1"/>
            <a:r>
              <a:rPr lang="en-US" sz="1632" dirty="0"/>
              <a:t>Improved VM density</a:t>
            </a:r>
          </a:p>
          <a:p>
            <a:pPr lvl="1"/>
            <a:r>
              <a:rPr lang="en-US" sz="1632" dirty="0"/>
              <a:t>Better network throughput</a:t>
            </a:r>
          </a:p>
          <a:p>
            <a:pPr lvl="1"/>
            <a:r>
              <a:rPr lang="en-US" sz="1632" dirty="0"/>
              <a:t>Lower CPU utilization for NVGRE</a:t>
            </a:r>
          </a:p>
          <a:p>
            <a:r>
              <a:rPr lang="en-US" sz="1836" dirty="0"/>
              <a:t>Note:</a:t>
            </a:r>
          </a:p>
          <a:p>
            <a:pPr lvl="1"/>
            <a:r>
              <a:rPr lang="en-US" sz="1632" dirty="0"/>
              <a:t>Results are illustrative and based on early engineering testing and will vary based on VM density, CPU utilization, and other configuration parameters.</a:t>
            </a:r>
          </a:p>
          <a:p>
            <a:endParaRPr lang="en-US" sz="1836"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2199705603"/>
              </p:ext>
            </p:extLst>
          </p:nvPr>
        </p:nvGraphicFramePr>
        <p:xfrm>
          <a:off x="6393298" y="1167036"/>
          <a:ext cx="4118998" cy="357163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105280" y="4904745"/>
            <a:ext cx="2984047" cy="1662970"/>
          </a:xfrm>
          <a:prstGeom prst="rect">
            <a:avLst/>
          </a:prstGeom>
          <a:noFill/>
        </p:spPr>
        <p:txBody>
          <a:bodyPr wrap="none" rtlCol="0">
            <a:spAutoFit/>
          </a:bodyPr>
          <a:lstStyle/>
          <a:p>
            <a:pPr algn="ctr" defTabSz="932597" fontAlgn="base">
              <a:spcBef>
                <a:spcPct val="0"/>
              </a:spcBef>
              <a:spcAft>
                <a:spcPct val="0"/>
              </a:spcAft>
            </a:pPr>
            <a:r>
              <a:rPr lang="en-US" sz="1428" i="1" dirty="0">
                <a:solidFill>
                  <a:srgbClr val="000000"/>
                </a:solidFill>
              </a:rPr>
              <a:t>Throughput normalized to 10Gb/s</a:t>
            </a:r>
            <a:br>
              <a:rPr lang="en-US" sz="1428" i="1" dirty="0">
                <a:solidFill>
                  <a:srgbClr val="000000"/>
                </a:solidFill>
              </a:rPr>
            </a:br>
            <a:r>
              <a:rPr lang="en-US" sz="1428" i="1" dirty="0">
                <a:solidFill>
                  <a:srgbClr val="000000"/>
                </a:solidFill>
              </a:rPr>
              <a:t>to demonstrate the performance</a:t>
            </a:r>
            <a:br>
              <a:rPr lang="en-US" sz="1428" i="1" dirty="0">
                <a:solidFill>
                  <a:srgbClr val="000000"/>
                </a:solidFill>
              </a:rPr>
            </a:br>
            <a:r>
              <a:rPr lang="en-US" sz="1428" i="1" dirty="0">
                <a:solidFill>
                  <a:srgbClr val="000000"/>
                </a:solidFill>
              </a:rPr>
              <a:t>impact of no NIC offloads.</a:t>
            </a:r>
          </a:p>
          <a:p>
            <a:pPr algn="ctr" defTabSz="932597" fontAlgn="base">
              <a:spcBef>
                <a:spcPct val="0"/>
              </a:spcBef>
              <a:spcAft>
                <a:spcPct val="0"/>
              </a:spcAft>
            </a:pPr>
            <a:endParaRPr lang="en-US" sz="1428" i="1" dirty="0">
              <a:solidFill>
                <a:srgbClr val="000000"/>
              </a:solidFill>
            </a:endParaRPr>
          </a:p>
          <a:p>
            <a:pPr algn="ctr" defTabSz="932597" fontAlgn="base">
              <a:spcBef>
                <a:spcPct val="0"/>
              </a:spcBef>
              <a:spcAft>
                <a:spcPct val="0"/>
              </a:spcAft>
            </a:pPr>
            <a:r>
              <a:rPr lang="en-US" sz="1428" i="1" dirty="0">
                <a:solidFill>
                  <a:srgbClr val="000000"/>
                </a:solidFill>
              </a:rPr>
              <a:t>CPU utilization is an important</a:t>
            </a:r>
            <a:br>
              <a:rPr lang="en-US" sz="1428" i="1" dirty="0">
                <a:solidFill>
                  <a:srgbClr val="000000"/>
                </a:solidFill>
              </a:rPr>
            </a:br>
            <a:r>
              <a:rPr lang="en-US" sz="1428" i="1" dirty="0">
                <a:solidFill>
                  <a:srgbClr val="000000"/>
                </a:solidFill>
              </a:rPr>
              <a:t>parameter impacting network</a:t>
            </a:r>
            <a:br>
              <a:rPr lang="en-US" sz="1428" i="1" dirty="0">
                <a:solidFill>
                  <a:srgbClr val="000000"/>
                </a:solidFill>
              </a:rPr>
            </a:br>
            <a:r>
              <a:rPr lang="en-US" sz="1428" i="1" dirty="0">
                <a:solidFill>
                  <a:srgbClr val="000000"/>
                </a:solidFill>
              </a:rPr>
              <a:t>throughput.</a:t>
            </a:r>
          </a:p>
        </p:txBody>
      </p:sp>
    </p:spTree>
    <p:extLst>
      <p:ext uri="{BB962C8B-B14F-4D97-AF65-F5344CB8AC3E}">
        <p14:creationId xmlns:p14="http://schemas.microsoft.com/office/powerpoint/2010/main" val="2376612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Context – why it matters</a:t>
            </a:r>
            <a:endParaRPr lang="en-US" dirty="0"/>
          </a:p>
        </p:txBody>
      </p:sp>
    </p:spTree>
    <p:extLst>
      <p:ext uri="{BB962C8B-B14F-4D97-AF65-F5344CB8AC3E}">
        <p14:creationId xmlns:p14="http://schemas.microsoft.com/office/powerpoint/2010/main" val="1830937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997" b="3274"/>
          <a:stretch/>
        </p:blipFill>
        <p:spPr>
          <a:xfrm>
            <a:off x="0" y="1214472"/>
            <a:ext cx="12436918" cy="5762129"/>
          </a:xfrm>
          <a:prstGeom prst="rect">
            <a:avLst/>
          </a:prstGeom>
        </p:spPr>
      </p:pic>
      <p:sp>
        <p:nvSpPr>
          <p:cNvPr id="16" name="Rectangle 15"/>
          <p:cNvSpPr/>
          <p:nvPr/>
        </p:nvSpPr>
        <p:spPr bwMode="auto">
          <a:xfrm>
            <a:off x="293814" y="2051923"/>
            <a:ext cx="5760720" cy="8494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lvl="1">
              <a:lnSpc>
                <a:spcPct val="90000"/>
              </a:lnSpc>
              <a:spcBef>
                <a:spcPts val="600"/>
              </a:spcBef>
              <a:buSzPct val="90000"/>
            </a:pPr>
            <a:endParaRPr lang="en-US" sz="4000" spc="-30" dirty="0">
              <a:gradFill>
                <a:gsLst>
                  <a:gs pos="0">
                    <a:srgbClr val="FFFFFF"/>
                  </a:gs>
                  <a:gs pos="86000">
                    <a:srgbClr val="FFFFFF"/>
                  </a:gs>
                </a:gsLst>
                <a:lin ang="5400000" scaled="0"/>
              </a:gradFill>
              <a:latin typeface="Segoe UI Light"/>
            </a:endParaRPr>
          </a:p>
        </p:txBody>
      </p:sp>
      <p:sp>
        <p:nvSpPr>
          <p:cNvPr id="17" name="Rectangle 16"/>
          <p:cNvSpPr/>
          <p:nvPr/>
        </p:nvSpPr>
        <p:spPr bwMode="auto">
          <a:xfrm>
            <a:off x="293814" y="2947106"/>
            <a:ext cx="5760720" cy="7386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lvl="1">
              <a:lnSpc>
                <a:spcPct val="90000"/>
              </a:lnSpc>
              <a:spcBef>
                <a:spcPts val="600"/>
              </a:spcBef>
              <a:buSzPct val="90000"/>
            </a:pPr>
            <a:r>
              <a:rPr lang="en-US" sz="3200" spc="-30" dirty="0" smtClean="0">
                <a:gradFill>
                  <a:gsLst>
                    <a:gs pos="0">
                      <a:srgbClr val="FFFFFF"/>
                    </a:gs>
                    <a:gs pos="86000">
                      <a:srgbClr val="FFFFFF"/>
                    </a:gs>
                  </a:gsLst>
                  <a:lin ang="5400000" scaled="0"/>
                </a:gradFill>
                <a:latin typeface="Segoe UI Light"/>
              </a:rPr>
              <a:t>Cloud Innovation everywhere</a:t>
            </a:r>
            <a:endParaRPr lang="en-US" sz="3200" spc="-30" dirty="0">
              <a:gradFill>
                <a:gsLst>
                  <a:gs pos="0">
                    <a:srgbClr val="FFFFFF"/>
                  </a:gs>
                  <a:gs pos="86000">
                    <a:srgbClr val="FFFFFF"/>
                  </a:gs>
                </a:gsLst>
                <a:lin ang="5400000" scaled="0"/>
              </a:gradFill>
              <a:latin typeface="Segoe UI Light"/>
            </a:endParaRPr>
          </a:p>
        </p:txBody>
      </p:sp>
      <p:sp>
        <p:nvSpPr>
          <p:cNvPr id="18" name="Rectangle 17"/>
          <p:cNvSpPr/>
          <p:nvPr/>
        </p:nvSpPr>
        <p:spPr bwMode="auto">
          <a:xfrm>
            <a:off x="293814" y="3739053"/>
            <a:ext cx="5760720" cy="8494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0" lvl="1">
              <a:lnSpc>
                <a:spcPct val="90000"/>
              </a:lnSpc>
              <a:spcBef>
                <a:spcPts val="600"/>
              </a:spcBef>
              <a:buSzPct val="90000"/>
            </a:pPr>
            <a:endParaRPr lang="en-US" sz="4000" spc="-30" dirty="0">
              <a:gradFill>
                <a:gsLst>
                  <a:gs pos="0">
                    <a:srgbClr val="FFFFFF"/>
                  </a:gs>
                  <a:gs pos="86000">
                    <a:srgbClr val="FFFFFF"/>
                  </a:gs>
                </a:gsLst>
                <a:lin ang="5400000" scaled="0"/>
              </a:gradFill>
              <a:latin typeface="Segoe UI Light"/>
            </a:endParaRPr>
          </a:p>
        </p:txBody>
      </p:sp>
      <p:sp>
        <p:nvSpPr>
          <p:cNvPr id="19" name="attribute 1"/>
          <p:cNvSpPr/>
          <p:nvPr/>
        </p:nvSpPr>
        <p:spPr bwMode="auto">
          <a:xfrm>
            <a:off x="293814" y="2107322"/>
            <a:ext cx="5730377" cy="7386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lvl="1">
              <a:lnSpc>
                <a:spcPct val="90000"/>
              </a:lnSpc>
              <a:spcBef>
                <a:spcPts val="600"/>
              </a:spcBef>
              <a:buSzPct val="90000"/>
            </a:pPr>
            <a:r>
              <a:rPr lang="en-US" sz="3200" spc="-30" dirty="0">
                <a:gradFill>
                  <a:gsLst>
                    <a:gs pos="0">
                      <a:srgbClr val="FFFFFF"/>
                    </a:gs>
                    <a:gs pos="86000">
                      <a:srgbClr val="FFFFFF"/>
                    </a:gs>
                  </a:gsLst>
                  <a:lin ang="5400000" scaled="0"/>
                </a:gradFill>
                <a:latin typeface="Segoe UI Light"/>
              </a:rPr>
              <a:t>Datacenter without boundaries</a:t>
            </a:r>
          </a:p>
        </p:txBody>
      </p:sp>
      <p:sp>
        <p:nvSpPr>
          <p:cNvPr id="20" name="attribute 3"/>
          <p:cNvSpPr/>
          <p:nvPr/>
        </p:nvSpPr>
        <p:spPr bwMode="auto">
          <a:xfrm>
            <a:off x="293814" y="3897688"/>
            <a:ext cx="5730377" cy="7386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ctr" anchorCtr="0" forceAA="0" compatLnSpc="1">
            <a:prstTxWarp prst="textNoShape">
              <a:avLst/>
            </a:prstTxWarp>
            <a:spAutoFit/>
          </a:bodyPr>
          <a:lstStyle/>
          <a:p>
            <a:pPr marL="0" lvl="1">
              <a:lnSpc>
                <a:spcPct val="90000"/>
              </a:lnSpc>
              <a:spcBef>
                <a:spcPts val="600"/>
              </a:spcBef>
              <a:buSzPct val="90000"/>
            </a:pPr>
            <a:r>
              <a:rPr lang="en-US" sz="3200" spc="-30" dirty="0">
                <a:gradFill>
                  <a:gsLst>
                    <a:gs pos="0">
                      <a:srgbClr val="FFFFFF"/>
                    </a:gs>
                    <a:gs pos="86000">
                      <a:srgbClr val="FFFFFF"/>
                    </a:gs>
                  </a:gsLst>
                  <a:lin ang="5400000" scaled="0"/>
                </a:gradFill>
                <a:latin typeface="Segoe UI Light"/>
              </a:rPr>
              <a:t>Dynamic application delivery</a:t>
            </a:r>
          </a:p>
        </p:txBody>
      </p:sp>
      <p:sp>
        <p:nvSpPr>
          <p:cNvPr id="21" name="Title 20"/>
          <p:cNvSpPr>
            <a:spLocks noGrp="1"/>
          </p:cNvSpPr>
          <p:nvPr>
            <p:ph type="title"/>
          </p:nvPr>
        </p:nvSpPr>
        <p:spPr>
          <a:xfrm>
            <a:off x="274320" y="296897"/>
            <a:ext cx="12011086" cy="917575"/>
          </a:xfrm>
        </p:spPr>
        <p:txBody>
          <a:bodyPr/>
          <a:lstStyle/>
          <a:p>
            <a:r>
              <a:rPr lang="en-US" dirty="0" smtClean="0"/>
              <a:t>The big picture – Transform the datacenter</a:t>
            </a:r>
            <a:endParaRPr lang="en-US" dirty="0"/>
          </a:p>
        </p:txBody>
      </p:sp>
    </p:spTree>
    <p:extLst>
      <p:ext uri="{BB962C8B-B14F-4D97-AF65-F5344CB8AC3E}">
        <p14:creationId xmlns:p14="http://schemas.microsoft.com/office/powerpoint/2010/main" val="361091880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stCxn id="43" idx="0"/>
          </p:cNvCxnSpPr>
          <p:nvPr/>
        </p:nvCxnSpPr>
        <p:spPr>
          <a:xfrm flipV="1">
            <a:off x="10275353" y="4007079"/>
            <a:ext cx="0" cy="221902"/>
          </a:xfrm>
          <a:prstGeom prst="line">
            <a:avLst/>
          </a:prstGeom>
          <a:noFill/>
          <a:ln w="12700" cap="flat" cmpd="sng" algn="ctr">
            <a:solidFill>
              <a:srgbClr val="FFFFFF"/>
            </a:solidFill>
            <a:prstDash val="solid"/>
          </a:ln>
          <a:effectLst/>
        </p:spPr>
      </p:cxnSp>
      <p:cxnSp>
        <p:nvCxnSpPr>
          <p:cNvPr id="5" name="Straight Connector 4"/>
          <p:cNvCxnSpPr>
            <a:stCxn id="9" idx="0"/>
          </p:cNvCxnSpPr>
          <p:nvPr/>
        </p:nvCxnSpPr>
        <p:spPr>
          <a:xfrm flipV="1">
            <a:off x="2024865" y="4007079"/>
            <a:ext cx="1908" cy="221902"/>
          </a:xfrm>
          <a:prstGeom prst="line">
            <a:avLst/>
          </a:prstGeom>
          <a:noFill/>
          <a:ln w="12700" cap="flat" cmpd="sng" algn="ctr">
            <a:solidFill>
              <a:srgbClr val="FFFFFF"/>
            </a:solidFill>
            <a:prstDash val="solid"/>
          </a:ln>
          <a:effectLst/>
        </p:spPr>
      </p:cxnSp>
      <p:graphicFrame>
        <p:nvGraphicFramePr>
          <p:cNvPr id="6" name="Object 5"/>
          <p:cNvGraphicFramePr>
            <a:graphicFrameLocks/>
          </p:cNvGraphicFramePr>
          <p:nvPr>
            <p:extLst/>
          </p:nvPr>
        </p:nvGraphicFramePr>
        <p:xfrm>
          <a:off x="280792" y="4228980"/>
          <a:ext cx="1119124" cy="559562"/>
        </p:xfrm>
        <a:graphic>
          <a:graphicData uri="http://schemas.openxmlformats.org/presentationml/2006/ole">
            <mc:AlternateContent xmlns:mc="http://schemas.openxmlformats.org/markup-compatibility/2006">
              <mc:Choice xmlns:v="urn:schemas-microsoft-com:vml" Requires="v">
                <p:oleObj spid="_x0000_s2230" name="Visio" r:id="rId3" imgW="2162380" imgH="845463" progId="Visio.Drawing.11">
                  <p:embed/>
                </p:oleObj>
              </mc:Choice>
              <mc:Fallback>
                <p:oleObj name="Visio" r:id="rId3" imgW="2162380" imgH="845463" progId="Visio.Drawing.11">
                  <p:embed/>
                  <p:pic>
                    <p:nvPicPr>
                      <p:cNvPr id="0" name=""/>
                      <p:cNvPicPr/>
                      <p:nvPr/>
                    </p:nvPicPr>
                    <p:blipFill>
                      <a:blip r:embed="rId4"/>
                      <a:stretch>
                        <a:fillRect/>
                      </a:stretch>
                    </p:blipFill>
                    <p:spPr>
                      <a:xfrm>
                        <a:off x="280792" y="4228980"/>
                        <a:ext cx="1119124" cy="559562"/>
                      </a:xfrm>
                      <a:prstGeom prst="rect">
                        <a:avLst/>
                      </a:prstGeom>
                    </p:spPr>
                  </p:pic>
                </p:oleObj>
              </mc:Fallback>
            </mc:AlternateContent>
          </a:graphicData>
        </a:graphic>
      </p:graphicFrame>
      <p:cxnSp>
        <p:nvCxnSpPr>
          <p:cNvPr id="7" name="Straight Connector 6"/>
          <p:cNvCxnSpPr>
            <a:stCxn id="36" idx="0"/>
          </p:cNvCxnSpPr>
          <p:nvPr/>
        </p:nvCxnSpPr>
        <p:spPr>
          <a:xfrm flipV="1">
            <a:off x="6145147" y="4002403"/>
            <a:ext cx="0" cy="226578"/>
          </a:xfrm>
          <a:prstGeom prst="line">
            <a:avLst/>
          </a:prstGeom>
          <a:noFill/>
          <a:ln w="12700" cap="flat" cmpd="sng" algn="ctr">
            <a:solidFill>
              <a:srgbClr val="FFFFFF"/>
            </a:solidFill>
            <a:prstDash val="solid"/>
          </a:ln>
          <a:effectLst/>
        </p:spPr>
      </p:cxnSp>
      <p:graphicFrame>
        <p:nvGraphicFramePr>
          <p:cNvPr id="8" name="Object 7"/>
          <p:cNvGraphicFramePr>
            <a:graphicFrameLocks/>
          </p:cNvGraphicFramePr>
          <p:nvPr>
            <p:extLst/>
          </p:nvPr>
        </p:nvGraphicFramePr>
        <p:xfrm>
          <a:off x="4421710" y="4228980"/>
          <a:ext cx="1119124" cy="559562"/>
        </p:xfrm>
        <a:graphic>
          <a:graphicData uri="http://schemas.openxmlformats.org/presentationml/2006/ole">
            <mc:AlternateContent xmlns:mc="http://schemas.openxmlformats.org/markup-compatibility/2006">
              <mc:Choice xmlns:v="urn:schemas-microsoft-com:vml" Requires="v">
                <p:oleObj spid="_x0000_s2231" name="Visio" r:id="rId5" imgW="2162380" imgH="845463" progId="Visio.Drawing.11">
                  <p:embed/>
                </p:oleObj>
              </mc:Choice>
              <mc:Fallback>
                <p:oleObj name="Visio" r:id="rId5" imgW="2162380" imgH="845463" progId="Visio.Drawing.11">
                  <p:embed/>
                  <p:pic>
                    <p:nvPicPr>
                      <p:cNvPr id="0" name=""/>
                      <p:cNvPicPr/>
                      <p:nvPr/>
                    </p:nvPicPr>
                    <p:blipFill>
                      <a:blip r:embed="rId4"/>
                      <a:stretch>
                        <a:fillRect/>
                      </a:stretch>
                    </p:blipFill>
                    <p:spPr>
                      <a:xfrm>
                        <a:off x="4421710" y="4228980"/>
                        <a:ext cx="1119124" cy="559562"/>
                      </a:xfrm>
                      <a:prstGeom prst="rect">
                        <a:avLst/>
                      </a:prstGeom>
                    </p:spPr>
                  </p:pic>
                </p:oleObj>
              </mc:Fallback>
            </mc:AlternateContent>
          </a:graphicData>
        </a:graphic>
      </p:graphicFrame>
      <p:graphicFrame>
        <p:nvGraphicFramePr>
          <p:cNvPr id="9" name="Object 8"/>
          <p:cNvGraphicFramePr>
            <a:graphicFrameLocks/>
          </p:cNvGraphicFramePr>
          <p:nvPr>
            <p:extLst/>
          </p:nvPr>
        </p:nvGraphicFramePr>
        <p:xfrm>
          <a:off x="1465302" y="4228980"/>
          <a:ext cx="1119124" cy="559562"/>
        </p:xfrm>
        <a:graphic>
          <a:graphicData uri="http://schemas.openxmlformats.org/presentationml/2006/ole">
            <mc:AlternateContent xmlns:mc="http://schemas.openxmlformats.org/markup-compatibility/2006">
              <mc:Choice xmlns:v="urn:schemas-microsoft-com:vml" Requires="v">
                <p:oleObj spid="_x0000_s2232" name="Visio" r:id="rId6" imgW="2371813" imgH="912971" progId="Visio.Drawing.11">
                  <p:embed/>
                </p:oleObj>
              </mc:Choice>
              <mc:Fallback>
                <p:oleObj name="Visio" r:id="rId6" imgW="2371813" imgH="912971"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5302" y="4228980"/>
                        <a:ext cx="1119124" cy="5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p:cNvGraphicFramePr>
          <p:nvPr>
            <p:extLst/>
          </p:nvPr>
        </p:nvGraphicFramePr>
        <p:xfrm>
          <a:off x="2600210" y="4228980"/>
          <a:ext cx="1119124" cy="559562"/>
        </p:xfrm>
        <a:graphic>
          <a:graphicData uri="http://schemas.openxmlformats.org/presentationml/2006/ole">
            <mc:AlternateContent xmlns:mc="http://schemas.openxmlformats.org/markup-compatibility/2006">
              <mc:Choice xmlns:v="urn:schemas-microsoft-com:vml" Requires="v">
                <p:oleObj spid="_x0000_s2233" name="Visio" r:id="rId8" imgW="2000157" imgH="772447" progId="Visio.Drawing.11">
                  <p:embed/>
                </p:oleObj>
              </mc:Choice>
              <mc:Fallback>
                <p:oleObj name="Visio" r:id="rId8" imgW="2000157" imgH="772447" progId="Visio.Drawing.11">
                  <p:embed/>
                  <p:pic>
                    <p:nvPicPr>
                      <p:cNvPr id="0" name=""/>
                      <p:cNvPicPr/>
                      <p:nvPr/>
                    </p:nvPicPr>
                    <p:blipFill>
                      <a:blip r:embed="rId9"/>
                      <a:stretch>
                        <a:fillRect/>
                      </a:stretch>
                    </p:blipFill>
                    <p:spPr>
                      <a:xfrm>
                        <a:off x="2600210" y="4228980"/>
                        <a:ext cx="1119124" cy="559562"/>
                      </a:xfrm>
                      <a:prstGeom prst="rect">
                        <a:avLst/>
                      </a:prstGeom>
                    </p:spPr>
                  </p:pic>
                </p:oleObj>
              </mc:Fallback>
            </mc:AlternateContent>
          </a:graphicData>
        </a:graphic>
      </p:graphicFrame>
      <p:cxnSp>
        <p:nvCxnSpPr>
          <p:cNvPr id="11" name="Straight Connector 10"/>
          <p:cNvCxnSpPr>
            <a:stCxn id="10" idx="0"/>
          </p:cNvCxnSpPr>
          <p:nvPr/>
        </p:nvCxnSpPr>
        <p:spPr>
          <a:xfrm flipH="1" flipV="1">
            <a:off x="2818401" y="3775825"/>
            <a:ext cx="341371" cy="453155"/>
          </a:xfrm>
          <a:prstGeom prst="line">
            <a:avLst/>
          </a:prstGeom>
          <a:noFill/>
          <a:ln w="12700" cap="flat" cmpd="sng" algn="ctr">
            <a:solidFill>
              <a:srgbClr val="FFFFFF"/>
            </a:solidFill>
            <a:prstDash val="solid"/>
          </a:ln>
          <a:effectLst/>
        </p:spPr>
      </p:cxnSp>
      <p:cxnSp>
        <p:nvCxnSpPr>
          <p:cNvPr id="12" name="Straight Connector 11"/>
          <p:cNvCxnSpPr>
            <a:stCxn id="6" idx="0"/>
            <a:endCxn id="81" idx="1"/>
          </p:cNvCxnSpPr>
          <p:nvPr/>
        </p:nvCxnSpPr>
        <p:spPr>
          <a:xfrm flipV="1">
            <a:off x="840355" y="3785177"/>
            <a:ext cx="341215" cy="443804"/>
          </a:xfrm>
          <a:prstGeom prst="line">
            <a:avLst/>
          </a:prstGeom>
          <a:noFill/>
          <a:ln w="12700" cap="flat" cmpd="sng" algn="ctr">
            <a:solidFill>
              <a:srgbClr val="FFFFFF"/>
            </a:solidFill>
            <a:prstDash val="solid"/>
          </a:ln>
          <a:effectLst/>
        </p:spPr>
      </p:cxnSp>
      <p:sp>
        <p:nvSpPr>
          <p:cNvPr id="13" name="Oval 12"/>
          <p:cNvSpPr/>
          <p:nvPr/>
        </p:nvSpPr>
        <p:spPr>
          <a:xfrm>
            <a:off x="620316" y="4061363"/>
            <a:ext cx="186472" cy="186521"/>
          </a:xfrm>
          <a:prstGeom prst="ellipse">
            <a:avLst/>
          </a:prstGeom>
          <a:gradFill rotWithShape="1">
            <a:gsLst>
              <a:gs pos="0">
                <a:srgbClr val="64BE46">
                  <a:shade val="51000"/>
                  <a:satMod val="130000"/>
                </a:srgbClr>
              </a:gs>
              <a:gs pos="80000">
                <a:srgbClr val="64BE46">
                  <a:shade val="93000"/>
                  <a:satMod val="130000"/>
                </a:srgbClr>
              </a:gs>
              <a:gs pos="100000">
                <a:srgbClr val="64BE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64BE46">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cxnSp>
        <p:nvCxnSpPr>
          <p:cNvPr id="14" name="Straight Connector 13"/>
          <p:cNvCxnSpPr>
            <a:stCxn id="64" idx="4"/>
            <a:endCxn id="69" idx="0"/>
          </p:cNvCxnSpPr>
          <p:nvPr/>
        </p:nvCxnSpPr>
        <p:spPr>
          <a:xfrm flipV="1">
            <a:off x="4618215" y="1733313"/>
            <a:ext cx="4158431" cy="757507"/>
          </a:xfrm>
          <a:prstGeom prst="line">
            <a:avLst/>
          </a:prstGeom>
          <a:noFill/>
          <a:ln w="19050" cap="flat" cmpd="sng" algn="ctr">
            <a:solidFill>
              <a:srgbClr val="FFFFFF"/>
            </a:solidFill>
            <a:prstDash val="solid"/>
          </a:ln>
          <a:effectLst>
            <a:outerShdw blurRad="40000" dist="20000" dir="5400000" rotWithShape="0">
              <a:srgbClr val="000000">
                <a:alpha val="38000"/>
              </a:srgbClr>
            </a:outerShdw>
          </a:effectLst>
        </p:spPr>
      </p:cxnSp>
      <p:cxnSp>
        <p:nvCxnSpPr>
          <p:cNvPr id="15" name="Straight Connector 14"/>
          <p:cNvCxnSpPr>
            <a:stCxn id="76" idx="5"/>
            <a:endCxn id="71" idx="0"/>
          </p:cNvCxnSpPr>
          <p:nvPr/>
        </p:nvCxnSpPr>
        <p:spPr>
          <a:xfrm flipH="1" flipV="1">
            <a:off x="9881175" y="1733314"/>
            <a:ext cx="865964" cy="730191"/>
          </a:xfrm>
          <a:prstGeom prst="line">
            <a:avLst/>
          </a:prstGeom>
          <a:noFill/>
          <a:ln w="19050" cap="flat" cmpd="sng" algn="ctr">
            <a:solidFill>
              <a:srgbClr val="FFFFFF"/>
            </a:solidFill>
            <a:prstDash val="solid"/>
          </a:ln>
          <a:effectLst>
            <a:outerShdw blurRad="40000" dist="20000" dir="5400000" rotWithShape="0">
              <a:srgbClr val="000000">
                <a:alpha val="38000"/>
              </a:srgbClr>
            </a:outerShdw>
          </a:effectLst>
        </p:spPr>
      </p:cxnSp>
      <p:cxnSp>
        <p:nvCxnSpPr>
          <p:cNvPr id="16" name="Straight Connector 15"/>
          <p:cNvCxnSpPr>
            <a:stCxn id="83" idx="0"/>
            <a:endCxn id="79" idx="2"/>
          </p:cNvCxnSpPr>
          <p:nvPr/>
        </p:nvCxnSpPr>
        <p:spPr>
          <a:xfrm flipH="1" flipV="1">
            <a:off x="10188944" y="2896974"/>
            <a:ext cx="18962" cy="512890"/>
          </a:xfrm>
          <a:prstGeom prst="line">
            <a:avLst/>
          </a:prstGeom>
          <a:noFill/>
          <a:ln w="19050" cap="flat" cmpd="sng" algn="ctr">
            <a:solidFill>
              <a:srgbClr val="FFFFFF"/>
            </a:solidFill>
            <a:prstDash val="solid"/>
          </a:ln>
          <a:effectLst>
            <a:outerShdw blurRad="40000" dist="20000" dir="5400000" rotWithShape="0">
              <a:srgbClr val="000000">
                <a:alpha val="38000"/>
              </a:srgbClr>
            </a:outerShdw>
          </a:effectLst>
        </p:spPr>
      </p:cxnSp>
      <p:cxnSp>
        <p:nvCxnSpPr>
          <p:cNvPr id="17" name="Straight Connector 16"/>
          <p:cNvCxnSpPr>
            <a:stCxn id="81" idx="0"/>
            <a:endCxn id="55" idx="0"/>
          </p:cNvCxnSpPr>
          <p:nvPr/>
        </p:nvCxnSpPr>
        <p:spPr>
          <a:xfrm flipV="1">
            <a:off x="1927652" y="2865698"/>
            <a:ext cx="1572092" cy="544165"/>
          </a:xfrm>
          <a:prstGeom prst="line">
            <a:avLst/>
          </a:prstGeom>
          <a:noFill/>
          <a:ln w="19050" cap="flat" cmpd="sng" algn="ctr">
            <a:solidFill>
              <a:srgbClr val="FFFFFF"/>
            </a:solidFill>
            <a:prstDash val="solid"/>
          </a:ln>
          <a:effectLst>
            <a:outerShdw blurRad="40000" dist="20000" dir="5400000" rotWithShape="0">
              <a:srgbClr val="000000">
                <a:alpha val="38000"/>
              </a:srgbClr>
            </a:outerShdw>
          </a:effectLst>
        </p:spPr>
      </p:cxnSp>
      <p:cxnSp>
        <p:nvCxnSpPr>
          <p:cNvPr id="18" name="Straight Connector 17"/>
          <p:cNvCxnSpPr>
            <a:stCxn id="85" idx="0"/>
            <a:endCxn id="58" idx="0"/>
          </p:cNvCxnSpPr>
          <p:nvPr/>
        </p:nvCxnSpPr>
        <p:spPr>
          <a:xfrm flipH="1" flipV="1">
            <a:off x="4618214" y="2875888"/>
            <a:ext cx="1449564" cy="533975"/>
          </a:xfrm>
          <a:prstGeom prst="line">
            <a:avLst/>
          </a:prstGeom>
          <a:noFill/>
          <a:ln w="19050" cap="flat" cmpd="sng" algn="ctr">
            <a:solidFill>
              <a:srgbClr val="FFFFFF"/>
            </a:solidFill>
            <a:prstDash val="solid"/>
          </a:ln>
          <a:effectLst>
            <a:outerShdw blurRad="40000" dist="20000" dir="5400000" rotWithShape="0">
              <a:srgbClr val="000000">
                <a:alpha val="38000"/>
              </a:srgbClr>
            </a:outerShdw>
          </a:effectLst>
        </p:spPr>
      </p:cxnSp>
      <p:sp>
        <p:nvSpPr>
          <p:cNvPr id="19" name="TextBox 18"/>
          <p:cNvSpPr txBox="1"/>
          <p:nvPr/>
        </p:nvSpPr>
        <p:spPr>
          <a:xfrm>
            <a:off x="1114995" y="1708683"/>
            <a:ext cx="1630947" cy="461743"/>
          </a:xfrm>
          <a:prstGeom prst="rect">
            <a:avLst/>
          </a:prstGeom>
          <a:noFill/>
        </p:spPr>
        <p:txBody>
          <a:bodyPr wrap="none" lIns="124326" tIns="62162" rIns="124326" bIns="62162" rtlCol="0">
            <a:spAutoFit/>
          </a:bodyPr>
          <a:lstStyle/>
          <a:p>
            <a:pPr defTabSz="932597">
              <a:defRPr/>
            </a:pPr>
            <a:r>
              <a:rPr lang="en-US" sz="2142" b="1" kern="0" dirty="0">
                <a:effectLst>
                  <a:outerShdw blurRad="38100" dist="38100" dir="2700000" algn="tl">
                    <a:srgbClr val="000000">
                      <a:alpha val="43137"/>
                    </a:srgbClr>
                  </a:outerShdw>
                </a:effectLst>
              </a:rPr>
              <a:t>VLAN tags</a:t>
            </a:r>
          </a:p>
        </p:txBody>
      </p:sp>
      <p:sp>
        <p:nvSpPr>
          <p:cNvPr id="20" name="Oval 19"/>
          <p:cNvSpPr/>
          <p:nvPr/>
        </p:nvSpPr>
        <p:spPr>
          <a:xfrm>
            <a:off x="10016012" y="2867020"/>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21" name="Oval 20"/>
          <p:cNvSpPr/>
          <p:nvPr/>
        </p:nvSpPr>
        <p:spPr>
          <a:xfrm>
            <a:off x="10198139" y="2867020"/>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cxnSp>
        <p:nvCxnSpPr>
          <p:cNvPr id="22" name="Straight Connector 21"/>
          <p:cNvCxnSpPr>
            <a:stCxn id="61" idx="4"/>
            <a:endCxn id="24" idx="0"/>
          </p:cNvCxnSpPr>
          <p:nvPr/>
        </p:nvCxnSpPr>
        <p:spPr>
          <a:xfrm flipV="1">
            <a:off x="3499743" y="1733313"/>
            <a:ext cx="1110451" cy="757507"/>
          </a:xfrm>
          <a:prstGeom prst="line">
            <a:avLst/>
          </a:prstGeom>
          <a:noFill/>
          <a:ln w="19050" cap="flat" cmpd="sng" algn="ctr">
            <a:solidFill>
              <a:srgbClr val="FFFFFF"/>
            </a:solidFill>
            <a:prstDash val="solid"/>
          </a:ln>
          <a:effectLst>
            <a:outerShdw blurRad="40000" dist="20000" dir="5400000" rotWithShape="0">
              <a:srgbClr val="000000">
                <a:alpha val="38000"/>
              </a:srgbClr>
            </a:outerShdw>
          </a:effectLst>
        </p:spPr>
      </p:cxnSp>
      <p:cxnSp>
        <p:nvCxnSpPr>
          <p:cNvPr id="23" name="Straight Connector 22"/>
          <p:cNvCxnSpPr>
            <a:stCxn id="67" idx="0"/>
            <a:endCxn id="73" idx="4"/>
          </p:cNvCxnSpPr>
          <p:nvPr/>
        </p:nvCxnSpPr>
        <p:spPr>
          <a:xfrm>
            <a:off x="5750470" y="1733313"/>
            <a:ext cx="3872086" cy="757507"/>
          </a:xfrm>
          <a:prstGeom prst="line">
            <a:avLst/>
          </a:prstGeom>
          <a:noFill/>
          <a:ln w="19050" cap="flat" cmpd="sng" algn="ctr">
            <a:solidFill>
              <a:srgbClr val="FFFFFF"/>
            </a:solidFill>
            <a:prstDash val="solid"/>
          </a:ln>
          <a:effectLst>
            <a:outerShdw blurRad="40000" dist="20000" dir="5400000" rotWithShape="0">
              <a:srgbClr val="000000">
                <a:alpha val="38000"/>
              </a:srgbClr>
            </a:outerShdw>
          </a:effectLst>
        </p:spPr>
      </p:cxnSp>
      <p:sp>
        <p:nvSpPr>
          <p:cNvPr id="24" name="Oval 23"/>
          <p:cNvSpPr/>
          <p:nvPr/>
        </p:nvSpPr>
        <p:spPr>
          <a:xfrm>
            <a:off x="4516958" y="1733313"/>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25" name="Oval 24"/>
          <p:cNvSpPr/>
          <p:nvPr/>
        </p:nvSpPr>
        <p:spPr>
          <a:xfrm>
            <a:off x="4320564" y="1733313"/>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26" name="TextBox 25"/>
          <p:cNvSpPr txBox="1"/>
          <p:nvPr/>
        </p:nvSpPr>
        <p:spPr>
          <a:xfrm>
            <a:off x="5141721" y="2493134"/>
            <a:ext cx="746459" cy="445721"/>
          </a:xfrm>
          <a:prstGeom prst="rect">
            <a:avLst/>
          </a:prstGeom>
          <a:noFill/>
        </p:spPr>
        <p:txBody>
          <a:bodyPr wrap="none" lIns="124326" tIns="62162" rIns="124326" bIns="62162" rtlCol="0">
            <a:spAutoFit/>
          </a:bodyPr>
          <a:lstStyle/>
          <a:p>
            <a:pPr defTabSz="932597">
              <a:defRPr/>
            </a:pPr>
            <a:r>
              <a:rPr lang="en-US" sz="2040" b="1" kern="0" dirty="0" err="1">
                <a:effectLst>
                  <a:outerShdw blurRad="38100" dist="38100" dir="2700000" algn="tl">
                    <a:srgbClr val="000000">
                      <a:alpha val="43137"/>
                    </a:srgbClr>
                  </a:outerShdw>
                </a:effectLst>
              </a:rPr>
              <a:t>ToR</a:t>
            </a:r>
            <a:endParaRPr lang="en-US" sz="2040" b="1" kern="0" dirty="0">
              <a:effectLst>
                <a:outerShdw blurRad="38100" dist="38100" dir="2700000" algn="tl">
                  <a:srgbClr val="000000">
                    <a:alpha val="43137"/>
                  </a:srgbClr>
                </a:outerShdw>
              </a:effectLst>
            </a:endParaRPr>
          </a:p>
        </p:txBody>
      </p:sp>
      <p:sp>
        <p:nvSpPr>
          <p:cNvPr id="27" name="TextBox 26"/>
          <p:cNvSpPr txBox="1"/>
          <p:nvPr/>
        </p:nvSpPr>
        <p:spPr>
          <a:xfrm>
            <a:off x="6212376" y="1165754"/>
            <a:ext cx="1833677" cy="765903"/>
          </a:xfrm>
          <a:prstGeom prst="rect">
            <a:avLst/>
          </a:prstGeom>
          <a:noFill/>
        </p:spPr>
        <p:txBody>
          <a:bodyPr wrap="none" lIns="124326" tIns="62162" rIns="124326" bIns="62162" rtlCol="0">
            <a:spAutoFit/>
          </a:bodyPr>
          <a:lstStyle/>
          <a:p>
            <a:pPr algn="ctr" defTabSz="932597">
              <a:defRPr/>
            </a:pPr>
            <a:r>
              <a:rPr lang="en-US" sz="2040" b="1" kern="0" dirty="0">
                <a:effectLst>
                  <a:outerShdw blurRad="38100" dist="38100" dir="2700000" algn="tl">
                    <a:srgbClr val="000000">
                      <a:alpha val="43137"/>
                    </a:srgbClr>
                  </a:outerShdw>
                </a:effectLst>
              </a:rPr>
              <a:t>Aggregation</a:t>
            </a:r>
          </a:p>
          <a:p>
            <a:pPr algn="ctr" defTabSz="932597">
              <a:defRPr/>
            </a:pPr>
            <a:r>
              <a:rPr lang="en-US" sz="2040" b="1" kern="0" dirty="0">
                <a:effectLst>
                  <a:outerShdw blurRad="38100" dist="38100" dir="2700000" algn="tl">
                    <a:srgbClr val="000000">
                      <a:alpha val="43137"/>
                    </a:srgbClr>
                  </a:outerShdw>
                </a:effectLst>
              </a:rPr>
              <a:t>Switches</a:t>
            </a:r>
          </a:p>
        </p:txBody>
      </p:sp>
      <p:sp>
        <p:nvSpPr>
          <p:cNvPr id="28" name="Oval 27"/>
          <p:cNvSpPr/>
          <p:nvPr/>
        </p:nvSpPr>
        <p:spPr>
          <a:xfrm>
            <a:off x="527080" y="1864271"/>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29" name="Oval 28"/>
          <p:cNvSpPr/>
          <p:nvPr/>
        </p:nvSpPr>
        <p:spPr>
          <a:xfrm>
            <a:off x="967157" y="1864271"/>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30" name="Oval 29"/>
          <p:cNvSpPr/>
          <p:nvPr/>
        </p:nvSpPr>
        <p:spPr>
          <a:xfrm>
            <a:off x="747118" y="1864271"/>
            <a:ext cx="186472" cy="186521"/>
          </a:xfrm>
          <a:prstGeom prst="ellipse">
            <a:avLst/>
          </a:prstGeom>
          <a:gradFill rotWithShape="1">
            <a:gsLst>
              <a:gs pos="0">
                <a:srgbClr val="64BE46">
                  <a:shade val="51000"/>
                  <a:satMod val="130000"/>
                </a:srgbClr>
              </a:gs>
              <a:gs pos="80000">
                <a:srgbClr val="64BE46">
                  <a:shade val="93000"/>
                  <a:satMod val="130000"/>
                </a:srgbClr>
              </a:gs>
              <a:gs pos="100000">
                <a:srgbClr val="64BE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64BE46">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31" name="Oval 30"/>
          <p:cNvSpPr/>
          <p:nvPr/>
        </p:nvSpPr>
        <p:spPr>
          <a:xfrm>
            <a:off x="10200373" y="3237658"/>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32" name="Oval 31"/>
          <p:cNvSpPr/>
          <p:nvPr/>
        </p:nvSpPr>
        <p:spPr>
          <a:xfrm>
            <a:off x="10002473" y="3237658"/>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33" name="TextBox 32"/>
          <p:cNvSpPr txBox="1"/>
          <p:nvPr/>
        </p:nvSpPr>
        <p:spPr>
          <a:xfrm>
            <a:off x="3707696" y="4141586"/>
            <a:ext cx="802046" cy="445721"/>
          </a:xfrm>
          <a:prstGeom prst="rect">
            <a:avLst/>
          </a:prstGeom>
          <a:noFill/>
        </p:spPr>
        <p:txBody>
          <a:bodyPr wrap="none" lIns="124326" tIns="62162" rIns="124326" bIns="62162" rtlCol="0">
            <a:spAutoFit/>
          </a:bodyPr>
          <a:lstStyle/>
          <a:p>
            <a:pPr defTabSz="932597">
              <a:defRPr/>
            </a:pPr>
            <a:r>
              <a:rPr lang="en-US" sz="2040" b="1" kern="0" dirty="0">
                <a:effectLst>
                  <a:outerShdw blurRad="38100" dist="38100" dir="2700000" algn="tl">
                    <a:srgbClr val="000000">
                      <a:alpha val="43137"/>
                    </a:srgbClr>
                  </a:outerShdw>
                </a:effectLst>
              </a:rPr>
              <a:t>VMs</a:t>
            </a:r>
          </a:p>
        </p:txBody>
      </p:sp>
      <p:sp>
        <p:nvSpPr>
          <p:cNvPr id="34" name="Oval 33"/>
          <p:cNvSpPr/>
          <p:nvPr/>
        </p:nvSpPr>
        <p:spPr>
          <a:xfrm>
            <a:off x="1759083" y="4067230"/>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35" name="Oval 34"/>
          <p:cNvSpPr/>
          <p:nvPr/>
        </p:nvSpPr>
        <p:spPr>
          <a:xfrm>
            <a:off x="3148249" y="4099943"/>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graphicFrame>
        <p:nvGraphicFramePr>
          <p:cNvPr id="36" name="Object 35"/>
          <p:cNvGraphicFramePr>
            <a:graphicFrameLocks/>
          </p:cNvGraphicFramePr>
          <p:nvPr>
            <p:extLst/>
          </p:nvPr>
        </p:nvGraphicFramePr>
        <p:xfrm>
          <a:off x="5585585" y="4228980"/>
          <a:ext cx="1119124" cy="559562"/>
        </p:xfrm>
        <a:graphic>
          <a:graphicData uri="http://schemas.openxmlformats.org/presentationml/2006/ole">
            <mc:AlternateContent xmlns:mc="http://schemas.openxmlformats.org/markup-compatibility/2006">
              <mc:Choice xmlns:v="urn:schemas-microsoft-com:vml" Requires="v">
                <p:oleObj spid="_x0000_s2234" name="Visio" r:id="rId10" imgW="2371813" imgH="912971" progId="Visio.Drawing.11">
                  <p:embed/>
                </p:oleObj>
              </mc:Choice>
              <mc:Fallback>
                <p:oleObj name="Visio" r:id="rId10" imgW="2371813" imgH="912971"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5585" y="4228980"/>
                        <a:ext cx="1119124" cy="5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p:cNvGraphicFramePr>
          <p:nvPr>
            <p:extLst/>
          </p:nvPr>
        </p:nvGraphicFramePr>
        <p:xfrm>
          <a:off x="6740337" y="4228980"/>
          <a:ext cx="1119124" cy="559562"/>
        </p:xfrm>
        <a:graphic>
          <a:graphicData uri="http://schemas.openxmlformats.org/presentationml/2006/ole">
            <mc:AlternateContent xmlns:mc="http://schemas.openxmlformats.org/markup-compatibility/2006">
              <mc:Choice xmlns:v="urn:schemas-microsoft-com:vml" Requires="v">
                <p:oleObj spid="_x0000_s2235" name="Visio" r:id="rId11" imgW="2000157" imgH="772447" progId="Visio.Drawing.11">
                  <p:embed/>
                </p:oleObj>
              </mc:Choice>
              <mc:Fallback>
                <p:oleObj name="Visio" r:id="rId11" imgW="2000157" imgH="772447" progId="Visio.Drawing.11">
                  <p:embed/>
                  <p:pic>
                    <p:nvPicPr>
                      <p:cNvPr id="0" name=""/>
                      <p:cNvPicPr/>
                      <p:nvPr/>
                    </p:nvPicPr>
                    <p:blipFill>
                      <a:blip r:embed="rId9"/>
                      <a:stretch>
                        <a:fillRect/>
                      </a:stretch>
                    </p:blipFill>
                    <p:spPr>
                      <a:xfrm>
                        <a:off x="6740337" y="4228980"/>
                        <a:ext cx="1119124" cy="559562"/>
                      </a:xfrm>
                      <a:prstGeom prst="rect">
                        <a:avLst/>
                      </a:prstGeom>
                    </p:spPr>
                  </p:pic>
                </p:oleObj>
              </mc:Fallback>
            </mc:AlternateContent>
          </a:graphicData>
        </a:graphic>
      </p:graphicFrame>
      <p:cxnSp>
        <p:nvCxnSpPr>
          <p:cNvPr id="38" name="Straight Connector 37"/>
          <p:cNvCxnSpPr>
            <a:stCxn id="37" idx="0"/>
          </p:cNvCxnSpPr>
          <p:nvPr/>
        </p:nvCxnSpPr>
        <p:spPr>
          <a:xfrm flipH="1" flipV="1">
            <a:off x="6958528" y="3775825"/>
            <a:ext cx="341371" cy="453155"/>
          </a:xfrm>
          <a:prstGeom prst="line">
            <a:avLst/>
          </a:prstGeom>
          <a:noFill/>
          <a:ln w="12700" cap="flat" cmpd="sng" algn="ctr">
            <a:solidFill>
              <a:srgbClr val="FFFFFF"/>
            </a:solidFill>
            <a:prstDash val="solid"/>
          </a:ln>
          <a:effectLst/>
        </p:spPr>
      </p:cxnSp>
      <p:cxnSp>
        <p:nvCxnSpPr>
          <p:cNvPr id="39" name="Straight Connector 38"/>
          <p:cNvCxnSpPr>
            <a:stCxn id="8" idx="0"/>
            <a:endCxn id="85" idx="1"/>
          </p:cNvCxnSpPr>
          <p:nvPr/>
        </p:nvCxnSpPr>
        <p:spPr>
          <a:xfrm flipV="1">
            <a:off x="4981272" y="3785177"/>
            <a:ext cx="340424" cy="443804"/>
          </a:xfrm>
          <a:prstGeom prst="line">
            <a:avLst/>
          </a:prstGeom>
          <a:noFill/>
          <a:ln w="12700" cap="flat" cmpd="sng" algn="ctr">
            <a:solidFill>
              <a:srgbClr val="FFFFFF"/>
            </a:solidFill>
            <a:prstDash val="solid"/>
          </a:ln>
          <a:effectLst/>
        </p:spPr>
      </p:cxnSp>
      <p:sp>
        <p:nvSpPr>
          <p:cNvPr id="40" name="Oval 39"/>
          <p:cNvSpPr/>
          <p:nvPr/>
        </p:nvSpPr>
        <p:spPr>
          <a:xfrm>
            <a:off x="4781765" y="4099943"/>
            <a:ext cx="186472" cy="186521"/>
          </a:xfrm>
          <a:prstGeom prst="ellipse">
            <a:avLst/>
          </a:prstGeom>
          <a:gradFill rotWithShape="1">
            <a:gsLst>
              <a:gs pos="0">
                <a:srgbClr val="64BE46">
                  <a:shade val="51000"/>
                  <a:satMod val="130000"/>
                </a:srgbClr>
              </a:gs>
              <a:gs pos="80000">
                <a:srgbClr val="64BE46">
                  <a:shade val="93000"/>
                  <a:satMod val="130000"/>
                </a:srgbClr>
              </a:gs>
              <a:gs pos="100000">
                <a:srgbClr val="64BE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64BE46">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41" name="Oval 40"/>
          <p:cNvSpPr/>
          <p:nvPr/>
        </p:nvSpPr>
        <p:spPr>
          <a:xfrm>
            <a:off x="5916860" y="4099943"/>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42" name="Oval 41"/>
          <p:cNvSpPr/>
          <p:nvPr/>
        </p:nvSpPr>
        <p:spPr>
          <a:xfrm>
            <a:off x="7303803" y="4099943"/>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graphicFrame>
        <p:nvGraphicFramePr>
          <p:cNvPr id="43" name="Object 42"/>
          <p:cNvGraphicFramePr>
            <a:graphicFrameLocks/>
          </p:cNvGraphicFramePr>
          <p:nvPr>
            <p:extLst/>
          </p:nvPr>
        </p:nvGraphicFramePr>
        <p:xfrm>
          <a:off x="9715791" y="4228980"/>
          <a:ext cx="1119124" cy="559562"/>
        </p:xfrm>
        <a:graphic>
          <a:graphicData uri="http://schemas.openxmlformats.org/presentationml/2006/ole">
            <mc:AlternateContent xmlns:mc="http://schemas.openxmlformats.org/markup-compatibility/2006">
              <mc:Choice xmlns:v="urn:schemas-microsoft-com:vml" Requires="v">
                <p:oleObj spid="_x0000_s2236" name="Visio" r:id="rId12" imgW="2371813" imgH="912971" progId="Visio.Drawing.11">
                  <p:embed/>
                </p:oleObj>
              </mc:Choice>
              <mc:Fallback>
                <p:oleObj name="Visio" r:id="rId12" imgW="2371813" imgH="912971"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791" y="4228980"/>
                        <a:ext cx="1119124" cy="5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43"/>
          <p:cNvGraphicFramePr>
            <a:graphicFrameLocks/>
          </p:cNvGraphicFramePr>
          <p:nvPr>
            <p:extLst/>
          </p:nvPr>
        </p:nvGraphicFramePr>
        <p:xfrm>
          <a:off x="10880464" y="4228980"/>
          <a:ext cx="1119124" cy="559562"/>
        </p:xfrm>
        <a:graphic>
          <a:graphicData uri="http://schemas.openxmlformats.org/presentationml/2006/ole">
            <mc:AlternateContent xmlns:mc="http://schemas.openxmlformats.org/markup-compatibility/2006">
              <mc:Choice xmlns:v="urn:schemas-microsoft-com:vml" Requires="v">
                <p:oleObj spid="_x0000_s2237" name="Visio" r:id="rId13" imgW="2000157" imgH="772447" progId="Visio.Drawing.11">
                  <p:embed/>
                </p:oleObj>
              </mc:Choice>
              <mc:Fallback>
                <p:oleObj name="Visio" r:id="rId13" imgW="2000157" imgH="772447" progId="Visio.Drawing.11">
                  <p:embed/>
                  <p:pic>
                    <p:nvPicPr>
                      <p:cNvPr id="0" name=""/>
                      <p:cNvPicPr/>
                      <p:nvPr/>
                    </p:nvPicPr>
                    <p:blipFill>
                      <a:blip r:embed="rId9"/>
                      <a:stretch>
                        <a:fillRect/>
                      </a:stretch>
                    </p:blipFill>
                    <p:spPr>
                      <a:xfrm>
                        <a:off x="10880464" y="4228980"/>
                        <a:ext cx="1119124" cy="559562"/>
                      </a:xfrm>
                      <a:prstGeom prst="rect">
                        <a:avLst/>
                      </a:prstGeom>
                    </p:spPr>
                  </p:pic>
                </p:oleObj>
              </mc:Fallback>
            </mc:AlternateContent>
          </a:graphicData>
        </a:graphic>
      </p:graphicFrame>
      <p:cxnSp>
        <p:nvCxnSpPr>
          <p:cNvPr id="45" name="Straight Connector 44"/>
          <p:cNvCxnSpPr>
            <a:stCxn id="44" idx="0"/>
          </p:cNvCxnSpPr>
          <p:nvPr/>
        </p:nvCxnSpPr>
        <p:spPr>
          <a:xfrm flipH="1" flipV="1">
            <a:off x="11098655" y="3775825"/>
            <a:ext cx="341371" cy="453155"/>
          </a:xfrm>
          <a:prstGeom prst="line">
            <a:avLst/>
          </a:prstGeom>
          <a:noFill/>
          <a:ln w="12700" cap="flat" cmpd="sng" algn="ctr">
            <a:solidFill>
              <a:srgbClr val="FFFFFF"/>
            </a:solidFill>
            <a:prstDash val="solid"/>
          </a:ln>
          <a:effectLst/>
        </p:spPr>
      </p:cxnSp>
      <p:sp>
        <p:nvSpPr>
          <p:cNvPr id="46" name="Oval 45"/>
          <p:cNvSpPr/>
          <p:nvPr/>
        </p:nvSpPr>
        <p:spPr>
          <a:xfrm>
            <a:off x="1829851" y="3241608"/>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47" name="Oval 46"/>
          <p:cNvSpPr/>
          <p:nvPr/>
        </p:nvSpPr>
        <p:spPr>
          <a:xfrm>
            <a:off x="2028681" y="3241608"/>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48" name="Oval 47"/>
          <p:cNvSpPr/>
          <p:nvPr/>
        </p:nvSpPr>
        <p:spPr>
          <a:xfrm>
            <a:off x="1631021" y="3241608"/>
            <a:ext cx="186472" cy="186521"/>
          </a:xfrm>
          <a:prstGeom prst="ellipse">
            <a:avLst/>
          </a:prstGeom>
          <a:gradFill rotWithShape="1">
            <a:gsLst>
              <a:gs pos="0">
                <a:srgbClr val="64BE46">
                  <a:shade val="51000"/>
                  <a:satMod val="130000"/>
                </a:srgbClr>
              </a:gs>
              <a:gs pos="80000">
                <a:srgbClr val="64BE46">
                  <a:shade val="93000"/>
                  <a:satMod val="130000"/>
                </a:srgbClr>
              </a:gs>
              <a:gs pos="100000">
                <a:srgbClr val="64BE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64BE46">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49" name="Oval 48"/>
          <p:cNvSpPr/>
          <p:nvPr/>
        </p:nvSpPr>
        <p:spPr>
          <a:xfrm>
            <a:off x="10033744" y="4095325"/>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50" name="Oval 49"/>
          <p:cNvSpPr/>
          <p:nvPr/>
        </p:nvSpPr>
        <p:spPr>
          <a:xfrm>
            <a:off x="11410252" y="4099943"/>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51" name="TextBox 50"/>
          <p:cNvSpPr txBox="1"/>
          <p:nvPr/>
        </p:nvSpPr>
        <p:spPr>
          <a:xfrm>
            <a:off x="8394312" y="2488506"/>
            <a:ext cx="746459" cy="445721"/>
          </a:xfrm>
          <a:prstGeom prst="rect">
            <a:avLst/>
          </a:prstGeom>
          <a:noFill/>
        </p:spPr>
        <p:txBody>
          <a:bodyPr wrap="none" lIns="124326" tIns="62162" rIns="124326" bIns="62162" rtlCol="0">
            <a:spAutoFit/>
          </a:bodyPr>
          <a:lstStyle/>
          <a:p>
            <a:pPr defTabSz="932597">
              <a:defRPr/>
            </a:pPr>
            <a:r>
              <a:rPr lang="en-US" sz="2040" b="1" kern="0" dirty="0" err="1">
                <a:effectLst>
                  <a:outerShdw blurRad="38100" dist="38100" dir="2700000" algn="tl">
                    <a:srgbClr val="000000">
                      <a:alpha val="43137"/>
                    </a:srgbClr>
                  </a:outerShdw>
                </a:effectLst>
              </a:rPr>
              <a:t>ToR</a:t>
            </a:r>
            <a:endParaRPr lang="en-US" sz="2040" b="1" kern="0" dirty="0">
              <a:effectLst>
                <a:outerShdw blurRad="38100" dist="38100" dir="2700000" algn="tl">
                  <a:srgbClr val="000000">
                    <a:alpha val="43137"/>
                  </a:srgbClr>
                </a:outerShdw>
              </a:effectLst>
            </a:endParaRPr>
          </a:p>
        </p:txBody>
      </p:sp>
      <p:sp>
        <p:nvSpPr>
          <p:cNvPr id="52" name="Oval 51"/>
          <p:cNvSpPr/>
          <p:nvPr/>
        </p:nvSpPr>
        <p:spPr>
          <a:xfrm>
            <a:off x="5897091" y="3237658"/>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53" name="Oval 52"/>
          <p:cNvSpPr/>
          <p:nvPr/>
        </p:nvSpPr>
        <p:spPr>
          <a:xfrm>
            <a:off x="6095921" y="3237658"/>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54" name="Oval 53"/>
          <p:cNvSpPr/>
          <p:nvPr/>
        </p:nvSpPr>
        <p:spPr>
          <a:xfrm>
            <a:off x="5698262" y="3237658"/>
            <a:ext cx="186472" cy="186521"/>
          </a:xfrm>
          <a:prstGeom prst="ellipse">
            <a:avLst/>
          </a:prstGeom>
          <a:gradFill rotWithShape="1">
            <a:gsLst>
              <a:gs pos="0">
                <a:srgbClr val="64BE46">
                  <a:shade val="51000"/>
                  <a:satMod val="130000"/>
                </a:srgbClr>
              </a:gs>
              <a:gs pos="80000">
                <a:srgbClr val="64BE46">
                  <a:shade val="93000"/>
                  <a:satMod val="130000"/>
                </a:srgbClr>
              </a:gs>
              <a:gs pos="100000">
                <a:srgbClr val="64BE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64BE46">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55" name="Oval 54"/>
          <p:cNvSpPr/>
          <p:nvPr/>
        </p:nvSpPr>
        <p:spPr>
          <a:xfrm>
            <a:off x="3406508" y="2865697"/>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56" name="Oval 55"/>
          <p:cNvSpPr/>
          <p:nvPr/>
        </p:nvSpPr>
        <p:spPr>
          <a:xfrm>
            <a:off x="3605338" y="2865697"/>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57" name="Oval 56"/>
          <p:cNvSpPr/>
          <p:nvPr/>
        </p:nvSpPr>
        <p:spPr>
          <a:xfrm>
            <a:off x="3207678" y="2865697"/>
            <a:ext cx="186472" cy="186521"/>
          </a:xfrm>
          <a:prstGeom prst="ellipse">
            <a:avLst/>
          </a:prstGeom>
          <a:gradFill rotWithShape="1">
            <a:gsLst>
              <a:gs pos="0">
                <a:srgbClr val="64BE46">
                  <a:shade val="51000"/>
                  <a:satMod val="130000"/>
                </a:srgbClr>
              </a:gs>
              <a:gs pos="80000">
                <a:srgbClr val="64BE46">
                  <a:shade val="93000"/>
                  <a:satMod val="130000"/>
                </a:srgbClr>
              </a:gs>
              <a:gs pos="100000">
                <a:srgbClr val="64BE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64BE46">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58" name="Oval 57"/>
          <p:cNvSpPr/>
          <p:nvPr/>
        </p:nvSpPr>
        <p:spPr>
          <a:xfrm>
            <a:off x="4524978" y="2875888"/>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59" name="Oval 58"/>
          <p:cNvSpPr/>
          <p:nvPr/>
        </p:nvSpPr>
        <p:spPr>
          <a:xfrm>
            <a:off x="4723808" y="2875888"/>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60" name="Oval 59"/>
          <p:cNvSpPr/>
          <p:nvPr/>
        </p:nvSpPr>
        <p:spPr>
          <a:xfrm>
            <a:off x="4326148" y="2875888"/>
            <a:ext cx="186472" cy="186521"/>
          </a:xfrm>
          <a:prstGeom prst="ellipse">
            <a:avLst/>
          </a:prstGeom>
          <a:gradFill rotWithShape="1">
            <a:gsLst>
              <a:gs pos="0">
                <a:srgbClr val="64BE46">
                  <a:shade val="51000"/>
                  <a:satMod val="130000"/>
                </a:srgbClr>
              </a:gs>
              <a:gs pos="80000">
                <a:srgbClr val="64BE46">
                  <a:shade val="93000"/>
                  <a:satMod val="130000"/>
                </a:srgbClr>
              </a:gs>
              <a:gs pos="100000">
                <a:srgbClr val="64BE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64BE46">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61" name="Oval 60"/>
          <p:cNvSpPr/>
          <p:nvPr/>
        </p:nvSpPr>
        <p:spPr>
          <a:xfrm>
            <a:off x="3406507" y="2304299"/>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62" name="Oval 61"/>
          <p:cNvSpPr/>
          <p:nvPr/>
        </p:nvSpPr>
        <p:spPr>
          <a:xfrm>
            <a:off x="3605337" y="2304299"/>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63" name="Oval 62"/>
          <p:cNvSpPr/>
          <p:nvPr/>
        </p:nvSpPr>
        <p:spPr>
          <a:xfrm>
            <a:off x="3207677" y="2304299"/>
            <a:ext cx="186472" cy="186521"/>
          </a:xfrm>
          <a:prstGeom prst="ellipse">
            <a:avLst/>
          </a:prstGeom>
          <a:gradFill rotWithShape="1">
            <a:gsLst>
              <a:gs pos="0">
                <a:srgbClr val="64BE46">
                  <a:shade val="51000"/>
                  <a:satMod val="130000"/>
                </a:srgbClr>
              </a:gs>
              <a:gs pos="80000">
                <a:srgbClr val="64BE46">
                  <a:shade val="93000"/>
                  <a:satMod val="130000"/>
                </a:srgbClr>
              </a:gs>
              <a:gs pos="100000">
                <a:srgbClr val="64BE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64BE46">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64" name="Oval 63"/>
          <p:cNvSpPr/>
          <p:nvPr/>
        </p:nvSpPr>
        <p:spPr>
          <a:xfrm>
            <a:off x="4524978" y="2304299"/>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65" name="Oval 64"/>
          <p:cNvSpPr/>
          <p:nvPr/>
        </p:nvSpPr>
        <p:spPr>
          <a:xfrm>
            <a:off x="4723808" y="2304299"/>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66" name="Oval 65"/>
          <p:cNvSpPr/>
          <p:nvPr/>
        </p:nvSpPr>
        <p:spPr>
          <a:xfrm>
            <a:off x="4326148" y="2304299"/>
            <a:ext cx="186472" cy="186521"/>
          </a:xfrm>
          <a:prstGeom prst="ellipse">
            <a:avLst/>
          </a:prstGeom>
          <a:gradFill rotWithShape="1">
            <a:gsLst>
              <a:gs pos="0">
                <a:srgbClr val="64BE46">
                  <a:shade val="51000"/>
                  <a:satMod val="130000"/>
                </a:srgbClr>
              </a:gs>
              <a:gs pos="80000">
                <a:srgbClr val="64BE46">
                  <a:shade val="93000"/>
                  <a:satMod val="130000"/>
                </a:srgbClr>
              </a:gs>
              <a:gs pos="100000">
                <a:srgbClr val="64BE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64BE46">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67" name="Oval 66"/>
          <p:cNvSpPr/>
          <p:nvPr/>
        </p:nvSpPr>
        <p:spPr>
          <a:xfrm>
            <a:off x="5657234" y="1733313"/>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68" name="Oval 67"/>
          <p:cNvSpPr/>
          <p:nvPr/>
        </p:nvSpPr>
        <p:spPr>
          <a:xfrm>
            <a:off x="5460840" y="1733313"/>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69" name="Oval 68"/>
          <p:cNvSpPr/>
          <p:nvPr/>
        </p:nvSpPr>
        <p:spPr>
          <a:xfrm>
            <a:off x="8683409" y="1733313"/>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70" name="Oval 69"/>
          <p:cNvSpPr/>
          <p:nvPr/>
        </p:nvSpPr>
        <p:spPr>
          <a:xfrm>
            <a:off x="8487016" y="1733313"/>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71" name="Oval 70"/>
          <p:cNvSpPr/>
          <p:nvPr/>
        </p:nvSpPr>
        <p:spPr>
          <a:xfrm>
            <a:off x="9787938" y="1733313"/>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72" name="Oval 71"/>
          <p:cNvSpPr/>
          <p:nvPr/>
        </p:nvSpPr>
        <p:spPr>
          <a:xfrm>
            <a:off x="9591545" y="1733313"/>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73" name="Oval 72"/>
          <p:cNvSpPr/>
          <p:nvPr/>
        </p:nvSpPr>
        <p:spPr>
          <a:xfrm>
            <a:off x="9529319" y="2304299"/>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74" name="Oval 73"/>
          <p:cNvSpPr/>
          <p:nvPr/>
        </p:nvSpPr>
        <p:spPr>
          <a:xfrm>
            <a:off x="9332926" y="2304299"/>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75" name="Oval 74"/>
          <p:cNvSpPr/>
          <p:nvPr/>
        </p:nvSpPr>
        <p:spPr>
          <a:xfrm>
            <a:off x="10784367" y="2304299"/>
            <a:ext cx="186472" cy="186521"/>
          </a:xfrm>
          <a:prstGeom prst="ellipse">
            <a:avLst/>
          </a:prstGeom>
          <a:gradFill rotWithShape="1">
            <a:gsLst>
              <a:gs pos="0">
                <a:srgbClr val="008FBA">
                  <a:shade val="51000"/>
                  <a:satMod val="130000"/>
                </a:srgbClr>
              </a:gs>
              <a:gs pos="80000">
                <a:srgbClr val="008FBA">
                  <a:shade val="93000"/>
                  <a:satMod val="130000"/>
                </a:srgbClr>
              </a:gs>
              <a:gs pos="100000">
                <a:srgbClr val="008FBA">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008FBA">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sp>
        <p:nvSpPr>
          <p:cNvPr id="76" name="Oval 75"/>
          <p:cNvSpPr/>
          <p:nvPr/>
        </p:nvSpPr>
        <p:spPr>
          <a:xfrm>
            <a:off x="10587974" y="2304299"/>
            <a:ext cx="186472" cy="186521"/>
          </a:xfrm>
          <a:prstGeom prst="ellipse">
            <a:avLst/>
          </a:prstGeom>
          <a:gradFill rotWithShape="1">
            <a:gsLst>
              <a:gs pos="0">
                <a:srgbClr val="EF440F">
                  <a:shade val="51000"/>
                  <a:satMod val="130000"/>
                </a:srgbClr>
              </a:gs>
              <a:gs pos="80000">
                <a:srgbClr val="EF440F">
                  <a:shade val="93000"/>
                  <a:satMod val="130000"/>
                </a:srgbClr>
              </a:gs>
              <a:gs pos="100000">
                <a:srgbClr val="EF440F">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rgbClr val="EF440F">
                <a:shade val="25000"/>
                <a:satMod val="150000"/>
              </a:srgbClr>
            </a:contourClr>
          </a:sp3d>
        </p:spPr>
        <p:txBody>
          <a:bodyPr lIns="124326" tIns="62162" rIns="124326" bIns="62162" rtlCol="0" anchor="ctr"/>
          <a:lstStyle/>
          <a:p>
            <a:pPr algn="ctr" defTabSz="932597">
              <a:defRPr/>
            </a:pPr>
            <a:endParaRPr lang="en-US" sz="1836" kern="0">
              <a:solidFill>
                <a:srgbClr val="FFFFFF"/>
              </a:solidFill>
              <a:latin typeface="Segoe UI"/>
            </a:endParaRPr>
          </a:p>
        </p:txBody>
      </p:sp>
      <p:graphicFrame>
        <p:nvGraphicFramePr>
          <p:cNvPr id="77" name="Object 76"/>
          <p:cNvGraphicFramePr>
            <a:graphicFrameLocks noChangeAspect="1"/>
          </p:cNvGraphicFramePr>
          <p:nvPr>
            <p:extLst/>
          </p:nvPr>
        </p:nvGraphicFramePr>
        <p:xfrm>
          <a:off x="4016055" y="1370193"/>
          <a:ext cx="2270857" cy="395061"/>
        </p:xfrm>
        <a:graphic>
          <a:graphicData uri="http://schemas.openxmlformats.org/presentationml/2006/ole">
            <mc:AlternateContent xmlns:mc="http://schemas.openxmlformats.org/markup-compatibility/2006">
              <mc:Choice xmlns:v="urn:schemas-microsoft-com:vml" Requires="v">
                <p:oleObj spid="_x0000_s2238" name="Visio" r:id="rId14" imgW="1675657" imgH="387883" progId="Visio.Drawing.11">
                  <p:embed/>
                </p:oleObj>
              </mc:Choice>
              <mc:Fallback>
                <p:oleObj name="Visio" r:id="rId14" imgW="1675657" imgH="387883" progId="Visio.Drawing.11">
                  <p:embed/>
                  <p:pic>
                    <p:nvPicPr>
                      <p:cNvPr id="0" name=""/>
                      <p:cNvPicPr/>
                      <p:nvPr/>
                    </p:nvPicPr>
                    <p:blipFill>
                      <a:blip r:embed="rId15"/>
                      <a:stretch>
                        <a:fillRect/>
                      </a:stretch>
                    </p:blipFill>
                    <p:spPr>
                      <a:xfrm>
                        <a:off x="4016055" y="1370193"/>
                        <a:ext cx="2270857" cy="395061"/>
                      </a:xfrm>
                      <a:prstGeom prst="rect">
                        <a:avLst/>
                      </a:prstGeom>
                    </p:spPr>
                  </p:pic>
                </p:oleObj>
              </mc:Fallback>
            </mc:AlternateContent>
          </a:graphicData>
        </a:graphic>
      </p:graphicFrame>
      <p:graphicFrame>
        <p:nvGraphicFramePr>
          <p:cNvPr id="78" name="Object 77"/>
          <p:cNvGraphicFramePr>
            <a:graphicFrameLocks noChangeAspect="1"/>
          </p:cNvGraphicFramePr>
          <p:nvPr>
            <p:extLst/>
          </p:nvPr>
        </p:nvGraphicFramePr>
        <p:xfrm>
          <a:off x="2925497" y="2501912"/>
          <a:ext cx="2269982" cy="395061"/>
        </p:xfrm>
        <a:graphic>
          <a:graphicData uri="http://schemas.openxmlformats.org/presentationml/2006/ole">
            <mc:AlternateContent xmlns:mc="http://schemas.openxmlformats.org/markup-compatibility/2006">
              <mc:Choice xmlns:v="urn:schemas-microsoft-com:vml" Requires="v">
                <p:oleObj spid="_x0000_s2239" name="Visio" r:id="rId16" imgW="1675657" imgH="387883" progId="Visio.Drawing.11">
                  <p:embed/>
                </p:oleObj>
              </mc:Choice>
              <mc:Fallback>
                <p:oleObj name="Visio" r:id="rId16" imgW="1675657" imgH="387883"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25497" y="2501912"/>
                        <a:ext cx="2269982" cy="39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9" name="Object 78"/>
          <p:cNvGraphicFramePr>
            <a:graphicFrameLocks noChangeAspect="1"/>
          </p:cNvGraphicFramePr>
          <p:nvPr>
            <p:extLst/>
          </p:nvPr>
        </p:nvGraphicFramePr>
        <p:xfrm>
          <a:off x="9053954" y="2501912"/>
          <a:ext cx="2269982" cy="395061"/>
        </p:xfrm>
        <a:graphic>
          <a:graphicData uri="http://schemas.openxmlformats.org/presentationml/2006/ole">
            <mc:AlternateContent xmlns:mc="http://schemas.openxmlformats.org/markup-compatibility/2006">
              <mc:Choice xmlns:v="urn:schemas-microsoft-com:vml" Requires="v">
                <p:oleObj spid="_x0000_s2240" name="Visio" r:id="rId17" imgW="1675657" imgH="387883" progId="Visio.Drawing.11">
                  <p:embed/>
                </p:oleObj>
              </mc:Choice>
              <mc:Fallback>
                <p:oleObj name="Visio" r:id="rId17" imgW="1675657" imgH="387883"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53954" y="2501912"/>
                        <a:ext cx="2269982" cy="39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0" name="Object 79"/>
          <p:cNvGraphicFramePr>
            <a:graphicFrameLocks noChangeAspect="1"/>
          </p:cNvGraphicFramePr>
          <p:nvPr>
            <p:extLst/>
          </p:nvPr>
        </p:nvGraphicFramePr>
        <p:xfrm>
          <a:off x="8077907" y="1370193"/>
          <a:ext cx="2269982" cy="395061"/>
        </p:xfrm>
        <a:graphic>
          <a:graphicData uri="http://schemas.openxmlformats.org/presentationml/2006/ole">
            <mc:AlternateContent xmlns:mc="http://schemas.openxmlformats.org/markup-compatibility/2006">
              <mc:Choice xmlns:v="urn:schemas-microsoft-com:vml" Requires="v">
                <p:oleObj spid="_x0000_s2241" name="Visio" r:id="rId18" imgW="1675657" imgH="387883" progId="Visio.Drawing.11">
                  <p:embed/>
                </p:oleObj>
              </mc:Choice>
              <mc:Fallback>
                <p:oleObj name="Visio" r:id="rId18" imgW="1675657" imgH="387883"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77907" y="1370193"/>
                        <a:ext cx="2269982" cy="39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 name="Object 80"/>
          <p:cNvGraphicFramePr>
            <a:graphicFrameLocks noChangeAspect="1"/>
          </p:cNvGraphicFramePr>
          <p:nvPr>
            <p:extLst/>
          </p:nvPr>
        </p:nvGraphicFramePr>
        <p:xfrm>
          <a:off x="1181569" y="3409863"/>
          <a:ext cx="1492165" cy="750627"/>
        </p:xfrm>
        <a:graphic>
          <a:graphicData uri="http://schemas.openxmlformats.org/presentationml/2006/ole">
            <mc:AlternateContent xmlns:mc="http://schemas.openxmlformats.org/markup-compatibility/2006">
              <mc:Choice xmlns:v="urn:schemas-microsoft-com:vml" Requires="v">
                <p:oleObj spid="_x0000_s2242" name="Visio" r:id="rId19" imgW="2200363" imgH="947797" progId="Visio.Drawing.11">
                  <p:embed/>
                </p:oleObj>
              </mc:Choice>
              <mc:Fallback>
                <p:oleObj name="Visio" r:id="rId19" imgW="2200363" imgH="947797"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81569" y="3409863"/>
                        <a:ext cx="1492165" cy="75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2" name="Object 81"/>
          <p:cNvGraphicFramePr>
            <a:graphicFrameLocks noChangeAspect="1"/>
          </p:cNvGraphicFramePr>
          <p:nvPr>
            <p:extLst/>
          </p:nvPr>
        </p:nvGraphicFramePr>
        <p:xfrm>
          <a:off x="1330226" y="3509871"/>
          <a:ext cx="1492165" cy="750627"/>
        </p:xfrm>
        <a:graphic>
          <a:graphicData uri="http://schemas.openxmlformats.org/presentationml/2006/ole">
            <mc:AlternateContent xmlns:mc="http://schemas.openxmlformats.org/markup-compatibility/2006">
              <mc:Choice xmlns:v="urn:schemas-microsoft-com:vml" Requires="v">
                <p:oleObj spid="_x0000_s2243" name="Visio" r:id="rId21" imgW="2219354" imgH="967085" progId="Visio.Drawing.11">
                  <p:embed/>
                </p:oleObj>
              </mc:Choice>
              <mc:Fallback>
                <p:oleObj name="Visio" r:id="rId21" imgW="2219354" imgH="967085" progId="Visio.Drawing.11">
                  <p:embed/>
                  <p:pic>
                    <p:nvPicPr>
                      <p:cNvPr id="0" name=""/>
                      <p:cNvPicPr>
                        <a:picLocks noChangeAspect="1" noChangeArrowheads="1"/>
                      </p:cNvPicPr>
                      <p:nvPr/>
                    </p:nvPicPr>
                    <p:blipFill>
                      <a:blip r:embed="rId22"/>
                      <a:srcRect/>
                      <a:stretch>
                        <a:fillRect/>
                      </a:stretch>
                    </p:blipFill>
                    <p:spPr bwMode="auto">
                      <a:xfrm>
                        <a:off x="1330226" y="3509871"/>
                        <a:ext cx="1492165" cy="75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3" name="Object 82"/>
          <p:cNvGraphicFramePr>
            <a:graphicFrameLocks noChangeAspect="1"/>
          </p:cNvGraphicFramePr>
          <p:nvPr>
            <p:extLst/>
          </p:nvPr>
        </p:nvGraphicFramePr>
        <p:xfrm>
          <a:off x="9461823" y="3409863"/>
          <a:ext cx="1492165" cy="750627"/>
        </p:xfrm>
        <a:graphic>
          <a:graphicData uri="http://schemas.openxmlformats.org/presentationml/2006/ole">
            <mc:AlternateContent xmlns:mc="http://schemas.openxmlformats.org/markup-compatibility/2006">
              <mc:Choice xmlns:v="urn:schemas-microsoft-com:vml" Requires="v">
                <p:oleObj spid="_x0000_s2244" name="Visio" r:id="rId23" imgW="2200363" imgH="947797" progId="Visio.Drawing.11">
                  <p:embed/>
                </p:oleObj>
              </mc:Choice>
              <mc:Fallback>
                <p:oleObj name="Visio" r:id="rId23" imgW="2200363" imgH="947797"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61823" y="3409863"/>
                        <a:ext cx="1492165" cy="75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4" name="Object 83"/>
          <p:cNvGraphicFramePr>
            <a:graphicFrameLocks noChangeAspect="1"/>
          </p:cNvGraphicFramePr>
          <p:nvPr>
            <p:extLst/>
          </p:nvPr>
        </p:nvGraphicFramePr>
        <p:xfrm>
          <a:off x="9610480" y="3509871"/>
          <a:ext cx="1492165" cy="750627"/>
        </p:xfrm>
        <a:graphic>
          <a:graphicData uri="http://schemas.openxmlformats.org/presentationml/2006/ole">
            <mc:AlternateContent xmlns:mc="http://schemas.openxmlformats.org/markup-compatibility/2006">
              <mc:Choice xmlns:v="urn:schemas-microsoft-com:vml" Requires="v">
                <p:oleObj spid="_x0000_s2245" name="Visio" r:id="rId24" imgW="2200363" imgH="947797" progId="Visio.Drawing.11">
                  <p:embed/>
                </p:oleObj>
              </mc:Choice>
              <mc:Fallback>
                <p:oleObj name="Visio" r:id="rId24" imgW="2200363" imgH="947797"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10480" y="3509871"/>
                        <a:ext cx="1492165" cy="75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5" name="Object 84"/>
          <p:cNvGraphicFramePr>
            <a:graphicFrameLocks noChangeAspect="1"/>
          </p:cNvGraphicFramePr>
          <p:nvPr>
            <p:extLst/>
          </p:nvPr>
        </p:nvGraphicFramePr>
        <p:xfrm>
          <a:off x="5321696" y="3409863"/>
          <a:ext cx="1492165" cy="750627"/>
        </p:xfrm>
        <a:graphic>
          <a:graphicData uri="http://schemas.openxmlformats.org/presentationml/2006/ole">
            <mc:AlternateContent xmlns:mc="http://schemas.openxmlformats.org/markup-compatibility/2006">
              <mc:Choice xmlns:v="urn:schemas-microsoft-com:vml" Requires="v">
                <p:oleObj spid="_x0000_s2246" name="Visio" r:id="rId25" imgW="2200363" imgH="947797" progId="Visio.Drawing.11">
                  <p:embed/>
                </p:oleObj>
              </mc:Choice>
              <mc:Fallback>
                <p:oleObj name="Visio" r:id="rId25" imgW="2200363" imgH="947797"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21696" y="3409863"/>
                        <a:ext cx="1492165" cy="75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6" name="Object 85"/>
          <p:cNvGraphicFramePr>
            <a:graphicFrameLocks noChangeAspect="1"/>
          </p:cNvGraphicFramePr>
          <p:nvPr>
            <p:extLst/>
          </p:nvPr>
        </p:nvGraphicFramePr>
        <p:xfrm>
          <a:off x="5470352" y="3509871"/>
          <a:ext cx="1492165" cy="750627"/>
        </p:xfrm>
        <a:graphic>
          <a:graphicData uri="http://schemas.openxmlformats.org/presentationml/2006/ole">
            <mc:AlternateContent xmlns:mc="http://schemas.openxmlformats.org/markup-compatibility/2006">
              <mc:Choice xmlns:v="urn:schemas-microsoft-com:vml" Requires="v">
                <p:oleObj spid="_x0000_s2247" name="Visio" r:id="rId26" imgW="2200363" imgH="947797" progId="Visio.Drawing.11">
                  <p:embed/>
                </p:oleObj>
              </mc:Choice>
              <mc:Fallback>
                <p:oleObj name="Visio" r:id="rId26" imgW="2200363" imgH="947797"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70352" y="3509871"/>
                        <a:ext cx="1492165" cy="75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7" name="TextBox 86"/>
          <p:cNvSpPr txBox="1"/>
          <p:nvPr/>
        </p:nvSpPr>
        <p:spPr>
          <a:xfrm>
            <a:off x="778052" y="5237495"/>
            <a:ext cx="10569504" cy="1118805"/>
          </a:xfrm>
          <a:prstGeom prst="rect">
            <a:avLst/>
          </a:prstGeom>
          <a:noFill/>
        </p:spPr>
        <p:txBody>
          <a:bodyPr wrap="square" rtlCol="0">
            <a:spAutoFit/>
          </a:bodyPr>
          <a:lstStyle/>
          <a:p>
            <a:pPr algn="ctr" defTabSz="932597">
              <a:defRPr/>
            </a:pPr>
            <a:r>
              <a:rPr lang="en-US" sz="3264" b="1" kern="0" dirty="0">
                <a:effectLst>
                  <a:outerShdw blurRad="38100" dist="38100" dir="2700000" algn="tl">
                    <a:srgbClr val="000000">
                      <a:alpha val="43137"/>
                    </a:srgbClr>
                  </a:outerShdw>
                </a:effectLst>
              </a:rPr>
              <a:t>Topology limits VM </a:t>
            </a:r>
            <a:r>
              <a:rPr lang="en-US" sz="3264" b="1" kern="0" dirty="0" smtClean="0">
                <a:effectLst>
                  <a:outerShdw blurRad="38100" dist="38100" dir="2700000" algn="tl">
                    <a:srgbClr val="000000">
                      <a:alpha val="43137"/>
                    </a:srgbClr>
                  </a:outerShdw>
                </a:effectLst>
              </a:rPr>
              <a:t>mobility and </a:t>
            </a:r>
            <a:r>
              <a:rPr lang="en-US" sz="3264" b="1" kern="0" dirty="0">
                <a:effectLst>
                  <a:outerShdw blurRad="38100" dist="38100" dir="2700000" algn="tl">
                    <a:srgbClr val="000000">
                      <a:alpha val="43137"/>
                    </a:srgbClr>
                  </a:outerShdw>
                </a:effectLst>
              </a:rPr>
              <a:t>requires reconfiguration of production switches</a:t>
            </a:r>
          </a:p>
        </p:txBody>
      </p:sp>
      <p:sp>
        <p:nvSpPr>
          <p:cNvPr id="88" name="Title 87"/>
          <p:cNvSpPr>
            <a:spLocks noGrp="1"/>
          </p:cNvSpPr>
          <p:nvPr>
            <p:ph type="title"/>
          </p:nvPr>
        </p:nvSpPr>
        <p:spPr/>
        <p:txBody>
          <a:bodyPr/>
          <a:lstStyle/>
          <a:p>
            <a:r>
              <a:rPr lang="en-US" dirty="0" smtClean="0"/>
              <a:t>Networking gets in the way</a:t>
            </a:r>
            <a:endParaRPr lang="en-US" dirty="0"/>
          </a:p>
        </p:txBody>
      </p:sp>
    </p:spTree>
    <p:extLst>
      <p:ext uri="{BB962C8B-B14F-4D97-AF65-F5344CB8AC3E}">
        <p14:creationId xmlns:p14="http://schemas.microsoft.com/office/powerpoint/2010/main" val="771279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ppt_x"/>
                                          </p:val>
                                        </p:tav>
                                        <p:tav tm="100000">
                                          <p:val>
                                            <p:strVal val="#ppt_x"/>
                                          </p:val>
                                        </p:tav>
                                      </p:tavLst>
                                    </p:anim>
                                    <p:anim calcmode="lin" valueType="num">
                                      <p:cBhvr additive="base">
                                        <p:cTn id="22" dur="500" fill="hold"/>
                                        <p:tgtEl>
                                          <p:spTgt spid="52"/>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ppt_x"/>
                                          </p:val>
                                        </p:tav>
                                        <p:tav tm="100000">
                                          <p:val>
                                            <p:strVal val="#ppt_x"/>
                                          </p:val>
                                        </p:tav>
                                      </p:tavLst>
                                    </p:anim>
                                    <p:anim calcmode="lin" valueType="num">
                                      <p:cBhvr additive="base">
                                        <p:cTn id="27" dur="500" fill="hold"/>
                                        <p:tgtEl>
                                          <p:spTgt spid="55"/>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ppt_x"/>
                                          </p:val>
                                        </p:tav>
                                        <p:tav tm="100000">
                                          <p:val>
                                            <p:strVal val="#ppt_x"/>
                                          </p:val>
                                        </p:tav>
                                      </p:tavLst>
                                    </p:anim>
                                    <p:anim calcmode="lin" valueType="num">
                                      <p:cBhvr additive="base">
                                        <p:cTn id="4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par>
                          <p:cTn id="58" fill="hold">
                            <p:stCondLst>
                              <p:cond delay="1000"/>
                            </p:stCondLst>
                            <p:childTnLst>
                              <p:par>
                                <p:cTn id="59" presetID="2" presetClass="entr" presetSubtype="4" fill="hold" grpId="0" nodeType="afterEffect">
                                  <p:stCondLst>
                                    <p:cond delay="0"/>
                                  </p:stCondLst>
                                  <p:childTnLst>
                                    <p:set>
                                      <p:cBhvr>
                                        <p:cTn id="60" dur="1" fill="hold">
                                          <p:stCondLst>
                                            <p:cond delay="0"/>
                                          </p:stCondLst>
                                        </p:cTn>
                                        <p:tgtEl>
                                          <p:spTgt spid="72"/>
                                        </p:tgtEl>
                                        <p:attrNameLst>
                                          <p:attrName>style.visibility</p:attrName>
                                        </p:attrNameLst>
                                      </p:cBhvr>
                                      <p:to>
                                        <p:strVal val="visible"/>
                                      </p:to>
                                    </p:set>
                                    <p:anim calcmode="lin" valueType="num">
                                      <p:cBhvr additive="base">
                                        <p:cTn id="61" dur="500" fill="hold"/>
                                        <p:tgtEl>
                                          <p:spTgt spid="72"/>
                                        </p:tgtEl>
                                        <p:attrNameLst>
                                          <p:attrName>ppt_x</p:attrName>
                                        </p:attrNameLst>
                                      </p:cBhvr>
                                      <p:tavLst>
                                        <p:tav tm="0">
                                          <p:val>
                                            <p:strVal val="#ppt_x"/>
                                          </p:val>
                                        </p:tav>
                                        <p:tav tm="100000">
                                          <p:val>
                                            <p:strVal val="#ppt_x"/>
                                          </p:val>
                                        </p:tav>
                                      </p:tavLst>
                                    </p:anim>
                                    <p:anim calcmode="lin" valueType="num">
                                      <p:cBhvr additive="base">
                                        <p:cTn id="62" dur="500" fill="hold"/>
                                        <p:tgtEl>
                                          <p:spTgt spid="72"/>
                                        </p:tgtEl>
                                        <p:attrNameLst>
                                          <p:attrName>ppt_y</p:attrName>
                                        </p:attrNameLst>
                                      </p:cBhvr>
                                      <p:tavLst>
                                        <p:tav tm="0">
                                          <p:val>
                                            <p:strVal val="1+#ppt_h/2"/>
                                          </p:val>
                                        </p:tav>
                                        <p:tav tm="100000">
                                          <p:val>
                                            <p:strVal val="#ppt_y"/>
                                          </p:val>
                                        </p:tav>
                                      </p:tavLst>
                                    </p:anim>
                                  </p:childTnLst>
                                </p:cTn>
                              </p:par>
                            </p:childTnLst>
                          </p:cTn>
                        </p:par>
                        <p:par>
                          <p:cTn id="63" fill="hold">
                            <p:stCondLst>
                              <p:cond delay="1500"/>
                            </p:stCondLst>
                            <p:childTnLst>
                              <p:par>
                                <p:cTn id="64" presetID="2" presetClass="entr" presetSubtype="4" fill="hold" grpId="0" nodeType="afterEffect">
                                  <p:stCondLst>
                                    <p:cond delay="0"/>
                                  </p:stCondLst>
                                  <p:childTnLst>
                                    <p:set>
                                      <p:cBhvr>
                                        <p:cTn id="65" dur="1" fill="hold">
                                          <p:stCondLst>
                                            <p:cond delay="0"/>
                                          </p:stCondLst>
                                        </p:cTn>
                                        <p:tgtEl>
                                          <p:spTgt spid="70"/>
                                        </p:tgtEl>
                                        <p:attrNameLst>
                                          <p:attrName>style.visibility</p:attrName>
                                        </p:attrNameLst>
                                      </p:cBhvr>
                                      <p:to>
                                        <p:strVal val="visible"/>
                                      </p:to>
                                    </p:set>
                                    <p:anim calcmode="lin" valueType="num">
                                      <p:cBhvr additive="base">
                                        <p:cTn id="66" dur="500" fill="hold"/>
                                        <p:tgtEl>
                                          <p:spTgt spid="70"/>
                                        </p:tgtEl>
                                        <p:attrNameLst>
                                          <p:attrName>ppt_x</p:attrName>
                                        </p:attrNameLst>
                                      </p:cBhvr>
                                      <p:tavLst>
                                        <p:tav tm="0">
                                          <p:val>
                                            <p:strVal val="#ppt_x"/>
                                          </p:val>
                                        </p:tav>
                                        <p:tav tm="100000">
                                          <p:val>
                                            <p:strVal val="#ppt_x"/>
                                          </p:val>
                                        </p:tav>
                                      </p:tavLst>
                                    </p:anim>
                                    <p:anim calcmode="lin" valueType="num">
                                      <p:cBhvr additive="base">
                                        <p:cTn id="67" dur="500" fill="hold"/>
                                        <p:tgtEl>
                                          <p:spTgt spid="70"/>
                                        </p:tgtEl>
                                        <p:attrNameLst>
                                          <p:attrName>ppt_y</p:attrName>
                                        </p:attrNameLst>
                                      </p:cBhvr>
                                      <p:tavLst>
                                        <p:tav tm="0">
                                          <p:val>
                                            <p:strVal val="1+#ppt_h/2"/>
                                          </p:val>
                                        </p:tav>
                                        <p:tav tm="100000">
                                          <p:val>
                                            <p:strVal val="#ppt_y"/>
                                          </p:val>
                                        </p:tav>
                                      </p:tavLst>
                                    </p:anim>
                                  </p:childTnLst>
                                </p:cTn>
                              </p:par>
                            </p:childTnLst>
                          </p:cTn>
                        </p:par>
                        <p:par>
                          <p:cTn id="68" fill="hold">
                            <p:stCondLst>
                              <p:cond delay="2000"/>
                            </p:stCondLst>
                            <p:childTnLst>
                              <p:par>
                                <p:cTn id="69" presetID="2" presetClass="entr" presetSubtype="4"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 calcmode="lin" valueType="num">
                                      <p:cBhvr additive="base">
                                        <p:cTn id="71" dur="500" fill="hold"/>
                                        <p:tgtEl>
                                          <p:spTgt spid="76"/>
                                        </p:tgtEl>
                                        <p:attrNameLst>
                                          <p:attrName>ppt_x</p:attrName>
                                        </p:attrNameLst>
                                      </p:cBhvr>
                                      <p:tavLst>
                                        <p:tav tm="0">
                                          <p:val>
                                            <p:strVal val="#ppt_x"/>
                                          </p:val>
                                        </p:tav>
                                        <p:tav tm="100000">
                                          <p:val>
                                            <p:strVal val="#ppt_x"/>
                                          </p:val>
                                        </p:tav>
                                      </p:tavLst>
                                    </p:anim>
                                    <p:anim calcmode="lin" valueType="num">
                                      <p:cBhvr additive="base">
                                        <p:cTn id="72" dur="500" fill="hold"/>
                                        <p:tgtEl>
                                          <p:spTgt spid="76"/>
                                        </p:tgtEl>
                                        <p:attrNameLst>
                                          <p:attrName>ppt_y</p:attrName>
                                        </p:attrNameLst>
                                      </p:cBhvr>
                                      <p:tavLst>
                                        <p:tav tm="0">
                                          <p:val>
                                            <p:strVal val="1+#ppt_h/2"/>
                                          </p:val>
                                        </p:tav>
                                        <p:tav tm="100000">
                                          <p:val>
                                            <p:strVal val="#ppt_y"/>
                                          </p:val>
                                        </p:tav>
                                      </p:tavLst>
                                    </p:anim>
                                  </p:childTnLst>
                                </p:cTn>
                              </p:par>
                            </p:childTnLst>
                          </p:cTn>
                        </p:par>
                        <p:par>
                          <p:cTn id="73" fill="hold">
                            <p:stCondLst>
                              <p:cond delay="2500"/>
                            </p:stCondLst>
                            <p:childTnLst>
                              <p:par>
                                <p:cTn id="74" presetID="2" presetClass="entr" presetSubtype="4" fill="hold" grpId="0" nodeType="afterEffect">
                                  <p:stCondLst>
                                    <p:cond delay="0"/>
                                  </p:stCondLst>
                                  <p:childTnLst>
                                    <p:set>
                                      <p:cBhvr>
                                        <p:cTn id="75" dur="1" fill="hold">
                                          <p:stCondLst>
                                            <p:cond delay="0"/>
                                          </p:stCondLst>
                                        </p:cTn>
                                        <p:tgtEl>
                                          <p:spTgt spid="74"/>
                                        </p:tgtEl>
                                        <p:attrNameLst>
                                          <p:attrName>style.visibility</p:attrName>
                                        </p:attrNameLst>
                                      </p:cBhvr>
                                      <p:to>
                                        <p:strVal val="visible"/>
                                      </p:to>
                                    </p:set>
                                    <p:anim calcmode="lin" valueType="num">
                                      <p:cBhvr additive="base">
                                        <p:cTn id="76" dur="500" fill="hold"/>
                                        <p:tgtEl>
                                          <p:spTgt spid="74"/>
                                        </p:tgtEl>
                                        <p:attrNameLst>
                                          <p:attrName>ppt_x</p:attrName>
                                        </p:attrNameLst>
                                      </p:cBhvr>
                                      <p:tavLst>
                                        <p:tav tm="0">
                                          <p:val>
                                            <p:strVal val="#ppt_x"/>
                                          </p:val>
                                        </p:tav>
                                        <p:tav tm="100000">
                                          <p:val>
                                            <p:strVal val="#ppt_x"/>
                                          </p:val>
                                        </p:tav>
                                      </p:tavLst>
                                    </p:anim>
                                    <p:anim calcmode="lin" valueType="num">
                                      <p:cBhvr additive="base">
                                        <p:cTn id="77" dur="500" fill="hold"/>
                                        <p:tgtEl>
                                          <p:spTgt spid="74"/>
                                        </p:tgtEl>
                                        <p:attrNameLst>
                                          <p:attrName>ppt_y</p:attrName>
                                        </p:attrNameLst>
                                      </p:cBhvr>
                                      <p:tavLst>
                                        <p:tav tm="0">
                                          <p:val>
                                            <p:strVal val="1+#ppt_h/2"/>
                                          </p:val>
                                        </p:tav>
                                        <p:tav tm="100000">
                                          <p:val>
                                            <p:strVal val="#ppt_y"/>
                                          </p:val>
                                        </p:tav>
                                      </p:tavLst>
                                    </p:anim>
                                  </p:childTnLst>
                                </p:cTn>
                              </p:par>
                            </p:childTnLst>
                          </p:cTn>
                        </p:par>
                        <p:par>
                          <p:cTn id="78" fill="hold">
                            <p:stCondLst>
                              <p:cond delay="3000"/>
                            </p:stCondLst>
                            <p:childTnLst>
                              <p:par>
                                <p:cTn id="79" presetID="2" presetClass="entr" presetSubtype="4" fill="hold" grpId="0" nodeType="afterEffect">
                                  <p:stCondLst>
                                    <p:cond delay="0"/>
                                  </p:stCondLst>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fill="hold"/>
                                        <p:tgtEl>
                                          <p:spTgt spid="64"/>
                                        </p:tgtEl>
                                        <p:attrNameLst>
                                          <p:attrName>ppt_x</p:attrName>
                                        </p:attrNameLst>
                                      </p:cBhvr>
                                      <p:tavLst>
                                        <p:tav tm="0">
                                          <p:val>
                                            <p:strVal val="#ppt_x"/>
                                          </p:val>
                                        </p:tav>
                                        <p:tav tm="100000">
                                          <p:val>
                                            <p:strVal val="#ppt_x"/>
                                          </p:val>
                                        </p:tav>
                                      </p:tavLst>
                                    </p:anim>
                                    <p:anim calcmode="lin" valueType="num">
                                      <p:cBhvr additive="base">
                                        <p:cTn id="82" dur="500" fill="hold"/>
                                        <p:tgtEl>
                                          <p:spTgt spid="64"/>
                                        </p:tgtEl>
                                        <p:attrNameLst>
                                          <p:attrName>ppt_y</p:attrName>
                                        </p:attrNameLst>
                                      </p:cBhvr>
                                      <p:tavLst>
                                        <p:tav tm="0">
                                          <p:val>
                                            <p:strVal val="1+#ppt_h/2"/>
                                          </p:val>
                                        </p:tav>
                                        <p:tav tm="100000">
                                          <p:val>
                                            <p:strVal val="#ppt_y"/>
                                          </p:val>
                                        </p:tav>
                                      </p:tavLst>
                                    </p:anim>
                                  </p:childTnLst>
                                </p:cTn>
                              </p:par>
                            </p:childTnLst>
                          </p:cTn>
                        </p:par>
                        <p:par>
                          <p:cTn id="83" fill="hold">
                            <p:stCondLst>
                              <p:cond delay="3500"/>
                            </p:stCondLst>
                            <p:childTnLst>
                              <p:par>
                                <p:cTn id="84" presetID="2" presetClass="entr" presetSubtype="4" fill="hold" grpId="0" nodeType="afterEffect">
                                  <p:stCondLst>
                                    <p:cond delay="0"/>
                                  </p:stCondLst>
                                  <p:childTnLst>
                                    <p:set>
                                      <p:cBhvr>
                                        <p:cTn id="85" dur="1" fill="hold">
                                          <p:stCondLst>
                                            <p:cond delay="0"/>
                                          </p:stCondLst>
                                        </p:cTn>
                                        <p:tgtEl>
                                          <p:spTgt spid="68"/>
                                        </p:tgtEl>
                                        <p:attrNameLst>
                                          <p:attrName>style.visibility</p:attrName>
                                        </p:attrNameLst>
                                      </p:cBhvr>
                                      <p:to>
                                        <p:strVal val="visible"/>
                                      </p:to>
                                    </p:set>
                                    <p:anim calcmode="lin" valueType="num">
                                      <p:cBhvr additive="base">
                                        <p:cTn id="86" dur="500" fill="hold"/>
                                        <p:tgtEl>
                                          <p:spTgt spid="68"/>
                                        </p:tgtEl>
                                        <p:attrNameLst>
                                          <p:attrName>ppt_x</p:attrName>
                                        </p:attrNameLst>
                                      </p:cBhvr>
                                      <p:tavLst>
                                        <p:tav tm="0">
                                          <p:val>
                                            <p:strVal val="#ppt_x"/>
                                          </p:val>
                                        </p:tav>
                                        <p:tav tm="100000">
                                          <p:val>
                                            <p:strVal val="#ppt_x"/>
                                          </p:val>
                                        </p:tav>
                                      </p:tavLst>
                                    </p:anim>
                                    <p:anim calcmode="lin" valueType="num">
                                      <p:cBhvr additive="base">
                                        <p:cTn id="87" dur="500" fill="hold"/>
                                        <p:tgtEl>
                                          <p:spTgt spid="68"/>
                                        </p:tgtEl>
                                        <p:attrNameLst>
                                          <p:attrName>ppt_y</p:attrName>
                                        </p:attrNameLst>
                                      </p:cBhvr>
                                      <p:tavLst>
                                        <p:tav tm="0">
                                          <p:val>
                                            <p:strVal val="1+#ppt_h/2"/>
                                          </p:val>
                                        </p:tav>
                                        <p:tav tm="100000">
                                          <p:val>
                                            <p:strVal val="#ppt_y"/>
                                          </p:val>
                                        </p:tav>
                                      </p:tavLst>
                                    </p:anim>
                                  </p:childTnLst>
                                </p:cTn>
                              </p:par>
                            </p:childTnLst>
                          </p:cTn>
                        </p:par>
                        <p:par>
                          <p:cTn id="88" fill="hold">
                            <p:stCondLst>
                              <p:cond delay="4000"/>
                            </p:stCondLst>
                            <p:childTnLst>
                              <p:par>
                                <p:cTn id="89" presetID="2" presetClass="entr" presetSubtype="4" fill="hold" grpId="0" nodeType="afterEffect">
                                  <p:stCondLst>
                                    <p:cond delay="0"/>
                                  </p:stCondLst>
                                  <p:childTnLst>
                                    <p:set>
                                      <p:cBhvr>
                                        <p:cTn id="90" dur="1" fill="hold">
                                          <p:stCondLst>
                                            <p:cond delay="0"/>
                                          </p:stCondLst>
                                        </p:cTn>
                                        <p:tgtEl>
                                          <p:spTgt spid="61"/>
                                        </p:tgtEl>
                                        <p:attrNameLst>
                                          <p:attrName>style.visibility</p:attrName>
                                        </p:attrNameLst>
                                      </p:cBhvr>
                                      <p:to>
                                        <p:strVal val="visible"/>
                                      </p:to>
                                    </p:set>
                                    <p:anim calcmode="lin" valueType="num">
                                      <p:cBhvr additive="base">
                                        <p:cTn id="91" dur="500" fill="hold"/>
                                        <p:tgtEl>
                                          <p:spTgt spid="61"/>
                                        </p:tgtEl>
                                        <p:attrNameLst>
                                          <p:attrName>ppt_x</p:attrName>
                                        </p:attrNameLst>
                                      </p:cBhvr>
                                      <p:tavLst>
                                        <p:tav tm="0">
                                          <p:val>
                                            <p:strVal val="#ppt_x"/>
                                          </p:val>
                                        </p:tav>
                                        <p:tav tm="100000">
                                          <p:val>
                                            <p:strVal val="#ppt_x"/>
                                          </p:val>
                                        </p:tav>
                                      </p:tavLst>
                                    </p:anim>
                                    <p:anim calcmode="lin" valueType="num">
                                      <p:cBhvr additive="base">
                                        <p:cTn id="92" dur="500" fill="hold"/>
                                        <p:tgtEl>
                                          <p:spTgt spid="61"/>
                                        </p:tgtEl>
                                        <p:attrNameLst>
                                          <p:attrName>ppt_y</p:attrName>
                                        </p:attrNameLst>
                                      </p:cBhvr>
                                      <p:tavLst>
                                        <p:tav tm="0">
                                          <p:val>
                                            <p:strVal val="1+#ppt_h/2"/>
                                          </p:val>
                                        </p:tav>
                                        <p:tav tm="100000">
                                          <p:val>
                                            <p:strVal val="#ppt_y"/>
                                          </p:val>
                                        </p:tav>
                                      </p:tavLst>
                                    </p:anim>
                                  </p:childTnLst>
                                </p:cTn>
                              </p:par>
                            </p:childTnLst>
                          </p:cTn>
                        </p:par>
                        <p:par>
                          <p:cTn id="93" fill="hold">
                            <p:stCondLst>
                              <p:cond delay="4500"/>
                            </p:stCondLst>
                            <p:childTnLst>
                              <p:par>
                                <p:cTn id="94" presetID="2" presetClass="entr" presetSubtype="4" fill="hold" grpId="0" nodeType="afterEffect">
                                  <p:stCondLst>
                                    <p:cond delay="0"/>
                                  </p:stCondLst>
                                  <p:childTnLst>
                                    <p:set>
                                      <p:cBhvr>
                                        <p:cTn id="95" dur="1" fill="hold">
                                          <p:stCondLst>
                                            <p:cond delay="0"/>
                                          </p:stCondLst>
                                        </p:cTn>
                                        <p:tgtEl>
                                          <p:spTgt spid="20"/>
                                        </p:tgtEl>
                                        <p:attrNameLst>
                                          <p:attrName>style.visibility</p:attrName>
                                        </p:attrNameLst>
                                      </p:cBhvr>
                                      <p:to>
                                        <p:strVal val="visible"/>
                                      </p:to>
                                    </p:set>
                                    <p:anim calcmode="lin" valueType="num">
                                      <p:cBhvr additive="base">
                                        <p:cTn id="96" dur="500" fill="hold"/>
                                        <p:tgtEl>
                                          <p:spTgt spid="20"/>
                                        </p:tgtEl>
                                        <p:attrNameLst>
                                          <p:attrName>ppt_x</p:attrName>
                                        </p:attrNameLst>
                                      </p:cBhvr>
                                      <p:tavLst>
                                        <p:tav tm="0">
                                          <p:val>
                                            <p:strVal val="#ppt_x"/>
                                          </p:val>
                                        </p:tav>
                                        <p:tav tm="100000">
                                          <p:val>
                                            <p:strVal val="#ppt_x"/>
                                          </p:val>
                                        </p:tav>
                                      </p:tavLst>
                                    </p:anim>
                                    <p:anim calcmode="lin" valueType="num">
                                      <p:cBhvr additive="base">
                                        <p:cTn id="9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7"/>
                                        </p:tgtEl>
                                        <p:attrNameLst>
                                          <p:attrName>style.visibility</p:attrName>
                                        </p:attrNameLst>
                                      </p:cBhvr>
                                      <p:to>
                                        <p:strVal val="visible"/>
                                      </p:to>
                                    </p:set>
                                    <p:animEffect transition="in" filter="fade">
                                      <p:cBhvr>
                                        <p:cTn id="102" dur="1000"/>
                                        <p:tgtEl>
                                          <p:spTgt spid="87"/>
                                        </p:tgtEl>
                                      </p:cBhvr>
                                    </p:animEffect>
                                    <p:anim calcmode="lin" valueType="num">
                                      <p:cBhvr>
                                        <p:cTn id="103" dur="1000" fill="hold"/>
                                        <p:tgtEl>
                                          <p:spTgt spid="87"/>
                                        </p:tgtEl>
                                        <p:attrNameLst>
                                          <p:attrName>ppt_x</p:attrName>
                                        </p:attrNameLst>
                                      </p:cBhvr>
                                      <p:tavLst>
                                        <p:tav tm="0">
                                          <p:val>
                                            <p:strVal val="#ppt_x"/>
                                          </p:val>
                                        </p:tav>
                                        <p:tav tm="100000">
                                          <p:val>
                                            <p:strVal val="#ppt_x"/>
                                          </p:val>
                                        </p:tav>
                                      </p:tavLst>
                                    </p:anim>
                                    <p:anim calcmode="lin" valueType="num">
                                      <p:cBhvr>
                                        <p:cTn id="104"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32" grpId="0" animBg="1"/>
      <p:bldP spid="41" grpId="0" animBg="1"/>
      <p:bldP spid="49" grpId="0" animBg="1"/>
      <p:bldP spid="52" grpId="0" animBg="1"/>
      <p:bldP spid="55" grpId="0" animBg="1"/>
      <p:bldP spid="58" grpId="0" animBg="1"/>
      <p:bldP spid="61" grpId="0" animBg="1"/>
      <p:bldP spid="64" grpId="0" animBg="1"/>
      <p:bldP spid="68" grpId="0" animBg="1"/>
      <p:bldP spid="70" grpId="0" animBg="1"/>
      <p:bldP spid="72" grpId="0" animBg="1"/>
      <p:bldP spid="74" grpId="0" animBg="1"/>
      <p:bldP spid="76" grpId="0" animBg="1"/>
      <p:bldP spid="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to transform networking </a:t>
            </a:r>
            <a:endParaRPr lang="en-US" dirty="0"/>
          </a:p>
        </p:txBody>
      </p:sp>
      <p:pic>
        <p:nvPicPr>
          <p:cNvPr id="21" name="Picture 3"/>
          <p:cNvPicPr>
            <a:picLocks noChangeAspect="1" noChangeArrowheads="1"/>
          </p:cNvPicPr>
          <p:nvPr/>
        </p:nvPicPr>
        <p:blipFill>
          <a:blip r:embed="rId3" cstate="email">
            <a:biLevel thresh="25000"/>
            <a:extLst>
              <a:ext uri="{28A0092B-C50C-407E-A947-70E740481C1C}">
                <a14:useLocalDpi xmlns:a14="http://schemas.microsoft.com/office/drawing/2010/main"/>
              </a:ext>
            </a:extLst>
          </a:blip>
          <a:srcRect/>
          <a:stretch>
            <a:fillRect/>
          </a:stretch>
        </p:blipFill>
        <p:spPr bwMode="auto">
          <a:xfrm>
            <a:off x="676729" y="1884013"/>
            <a:ext cx="2109952" cy="1296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6373728" y="2433711"/>
            <a:ext cx="2737006" cy="74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1"/>
          <p:cNvPicPr>
            <a:picLocks noChangeAspect="1" noChangeArrowheads="1"/>
          </p:cNvPicPr>
          <p:nvPr/>
        </p:nvPicPr>
        <p:blipFill>
          <a:blip r:embed="rId5" cstate="email">
            <a:biLevel thresh="50000"/>
            <a:extLst>
              <a:ext uri="{28A0092B-C50C-407E-A947-70E740481C1C}">
                <a14:useLocalDpi xmlns:a14="http://schemas.microsoft.com/office/drawing/2010/main"/>
              </a:ext>
            </a:extLst>
          </a:blip>
          <a:srcRect/>
          <a:stretch>
            <a:fillRect/>
          </a:stretch>
        </p:blipFill>
        <p:spPr bwMode="auto">
          <a:xfrm>
            <a:off x="9834526" y="2150652"/>
            <a:ext cx="1785258" cy="102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760238" y="2150653"/>
            <a:ext cx="1953461" cy="1029638"/>
            <a:chOff x="3807794" y="2241187"/>
            <a:chExt cx="1221124" cy="643635"/>
          </a:xfrm>
        </p:grpSpPr>
        <p:pic>
          <p:nvPicPr>
            <p:cNvPr id="35" name="Picture 5"/>
            <p:cNvPicPr>
              <a:picLocks noChangeAspect="1" noChangeArrowheads="1"/>
            </p:cNvPicPr>
            <p:nvPr/>
          </p:nvPicPr>
          <p:blipFill>
            <a:blip r:embed="rId6" cstate="email">
              <a:biLevel thresh="50000"/>
              <a:extLst>
                <a:ext uri="{28A0092B-C50C-407E-A947-70E740481C1C}">
                  <a14:useLocalDpi xmlns:a14="http://schemas.microsoft.com/office/drawing/2010/main"/>
                </a:ext>
              </a:extLst>
            </a:blip>
            <a:srcRect/>
            <a:stretch>
              <a:fillRect/>
            </a:stretch>
          </p:blipFill>
          <p:spPr bwMode="auto">
            <a:xfrm>
              <a:off x="3807794" y="2246586"/>
              <a:ext cx="753825" cy="63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2"/>
            <p:cNvPicPr>
              <a:picLocks noChangeAspect="1" noChangeArrowheads="1"/>
            </p:cNvPicPr>
            <p:nvPr/>
          </p:nvPicPr>
          <p:blipFill>
            <a:blip r:embed="rId7" cstate="email">
              <a:biLevel thresh="50000"/>
              <a:extLst>
                <a:ext uri="{28A0092B-C50C-407E-A947-70E740481C1C}">
                  <a14:useLocalDpi xmlns:a14="http://schemas.microsoft.com/office/drawing/2010/main"/>
                </a:ext>
              </a:extLst>
            </a:blip>
            <a:srcRect/>
            <a:stretch>
              <a:fillRect/>
            </a:stretch>
          </p:blipFill>
          <p:spPr bwMode="auto">
            <a:xfrm>
              <a:off x="4462832" y="2241187"/>
              <a:ext cx="566086" cy="6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p:cNvSpPr/>
          <p:nvPr/>
        </p:nvSpPr>
        <p:spPr bwMode="auto">
          <a:xfrm>
            <a:off x="274638" y="3435487"/>
            <a:ext cx="2914134" cy="18655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25071" indent="0">
              <a:lnSpc>
                <a:spcPct val="90000"/>
              </a:lnSpc>
              <a:spcAft>
                <a:spcPts val="600"/>
              </a:spcAft>
              <a:buNone/>
            </a:pPr>
            <a:r>
              <a:rPr lang="en-US" sz="2000" dirty="0"/>
              <a:t>Deliver networking as part of pooled, automated infrastructure</a:t>
            </a:r>
          </a:p>
          <a:p>
            <a:pPr algn="ctr" defTabSz="932472" fontAlgn="base">
              <a:lnSpc>
                <a:spcPct val="90000"/>
              </a:lnSpc>
              <a:spcBef>
                <a:spcPct val="0"/>
              </a:spcBef>
              <a:spcAft>
                <a:spcPct val="0"/>
              </a:spcAft>
            </a:pPr>
            <a:endParaRPr lang="en-US" sz="2600" spc="-150" dirty="0" smtClean="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3" name="Rectangle 12"/>
          <p:cNvSpPr/>
          <p:nvPr/>
        </p:nvSpPr>
        <p:spPr bwMode="auto">
          <a:xfrm>
            <a:off x="3279901" y="3435487"/>
            <a:ext cx="2914134" cy="18655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25071" indent="0">
              <a:lnSpc>
                <a:spcPct val="90000"/>
              </a:lnSpc>
              <a:spcAft>
                <a:spcPts val="600"/>
              </a:spcAft>
              <a:buNone/>
            </a:pPr>
            <a:r>
              <a:rPr lang="en-US" sz="2000" dirty="0"/>
              <a:t>Ensure multitenant isolation, scale and performance</a:t>
            </a:r>
          </a:p>
          <a:p>
            <a:pPr algn="ctr" defTabSz="932472" fontAlgn="base">
              <a:lnSpc>
                <a:spcPct val="90000"/>
              </a:lnSpc>
              <a:spcBef>
                <a:spcPct val="0"/>
              </a:spcBef>
              <a:spcAft>
                <a:spcPct val="0"/>
              </a:spcAft>
            </a:pPr>
            <a:endParaRPr lang="en-US" sz="2000" dirty="0"/>
          </a:p>
        </p:txBody>
      </p:sp>
      <p:sp>
        <p:nvSpPr>
          <p:cNvPr id="14" name="Rectangle 13"/>
          <p:cNvSpPr/>
          <p:nvPr/>
        </p:nvSpPr>
        <p:spPr bwMode="auto">
          <a:xfrm>
            <a:off x="6285164" y="3435487"/>
            <a:ext cx="2914134" cy="18655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25071" indent="0">
              <a:lnSpc>
                <a:spcPct val="90000"/>
              </a:lnSpc>
              <a:spcAft>
                <a:spcPts val="600"/>
              </a:spcAft>
              <a:buNone/>
            </a:pPr>
            <a:r>
              <a:rPr lang="en-US" sz="2000" dirty="0"/>
              <a:t>Expand datacenter capacity seamlessly as per business needs</a:t>
            </a:r>
          </a:p>
        </p:txBody>
      </p:sp>
      <p:sp>
        <p:nvSpPr>
          <p:cNvPr id="15" name="Rectangle 14"/>
          <p:cNvSpPr/>
          <p:nvPr/>
        </p:nvSpPr>
        <p:spPr bwMode="auto">
          <a:xfrm>
            <a:off x="9290426" y="3435487"/>
            <a:ext cx="2873458" cy="18655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25071">
              <a:lnSpc>
                <a:spcPct val="90000"/>
              </a:lnSpc>
              <a:spcAft>
                <a:spcPts val="600"/>
              </a:spcAft>
            </a:pPr>
            <a:r>
              <a:rPr lang="en-US" sz="2000" dirty="0"/>
              <a:t>Reduce operational complexity</a:t>
            </a:r>
          </a:p>
        </p:txBody>
      </p:sp>
    </p:spTree>
    <p:extLst>
      <p:ext uri="{BB962C8B-B14F-4D97-AF65-F5344CB8AC3E}">
        <p14:creationId xmlns:p14="http://schemas.microsoft.com/office/powerpoint/2010/main" val="215816035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68012"/>
            <a:ext cx="11887200" cy="1525571"/>
          </a:xfrm>
        </p:spPr>
        <p:txBody>
          <a:bodyPr/>
          <a:lstStyle/>
          <a:p>
            <a:r>
              <a:rPr lang="en-US" sz="4800" dirty="0" smtClean="0"/>
              <a:t>What is Software-defined Networking (SDN)?</a:t>
            </a:r>
            <a:endParaRPr lang="en-US" sz="4800" dirty="0"/>
          </a:p>
        </p:txBody>
      </p:sp>
      <p:sp>
        <p:nvSpPr>
          <p:cNvPr id="8" name="Isosceles Triangle 7"/>
          <p:cNvSpPr/>
          <p:nvPr/>
        </p:nvSpPr>
        <p:spPr bwMode="auto">
          <a:xfrm>
            <a:off x="1754111" y="2643660"/>
            <a:ext cx="9090943" cy="1197920"/>
          </a:xfrm>
          <a:prstGeom prst="triangle">
            <a:avLst/>
          </a:prstGeom>
          <a:solidFill>
            <a:srgbClr val="00539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1754112" y="3842034"/>
            <a:ext cx="2914134" cy="1938772"/>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r>
              <a:rPr lang="en-US" sz="2400" dirty="0" smtClean="0"/>
              <a:t>Abstracting the physical network with virtual networks</a:t>
            </a:r>
            <a:endParaRPr lang="en-US" sz="2400" dirty="0"/>
          </a:p>
        </p:txBody>
      </p:sp>
      <p:sp>
        <p:nvSpPr>
          <p:cNvPr id="10" name="Rectangle 9"/>
          <p:cNvSpPr/>
          <p:nvPr/>
        </p:nvSpPr>
        <p:spPr bwMode="auto">
          <a:xfrm>
            <a:off x="4804345" y="3842034"/>
            <a:ext cx="2914134" cy="19387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lnSpc>
                <a:spcPct val="90000"/>
              </a:lnSpc>
              <a:spcBef>
                <a:spcPct val="0"/>
              </a:spcBef>
              <a:spcAft>
                <a:spcPct val="0"/>
              </a:spcAft>
            </a:pPr>
            <a:r>
              <a:rPr lang="en-US" sz="2400" dirty="0" smtClean="0"/>
              <a:t>Spanning policies across physical and virtual networks</a:t>
            </a:r>
            <a:endParaRPr lang="en-US" sz="2400" dirty="0"/>
          </a:p>
        </p:txBody>
      </p:sp>
      <p:sp>
        <p:nvSpPr>
          <p:cNvPr id="11" name="Rectangle 10"/>
          <p:cNvSpPr/>
          <p:nvPr/>
        </p:nvSpPr>
        <p:spPr bwMode="auto">
          <a:xfrm>
            <a:off x="7839588" y="3842035"/>
            <a:ext cx="2914134" cy="193831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25071" indent="0">
              <a:lnSpc>
                <a:spcPct val="90000"/>
              </a:lnSpc>
              <a:spcAft>
                <a:spcPts val="600"/>
              </a:spcAft>
              <a:buNone/>
            </a:pPr>
            <a:r>
              <a:rPr lang="en-US" sz="2400" dirty="0" smtClean="0"/>
              <a:t>Controlling datacenter </a:t>
            </a:r>
            <a:br>
              <a:rPr lang="en-US" sz="2400" dirty="0" smtClean="0"/>
            </a:br>
            <a:r>
              <a:rPr lang="en-US" sz="2400" dirty="0" smtClean="0"/>
              <a:t>traffic flow</a:t>
            </a:r>
            <a:endParaRPr lang="en-US" sz="2400" dirty="0"/>
          </a:p>
        </p:txBody>
      </p:sp>
      <p:sp>
        <p:nvSpPr>
          <p:cNvPr id="12" name="Rectangle 11"/>
          <p:cNvSpPr/>
          <p:nvPr/>
        </p:nvSpPr>
        <p:spPr bwMode="auto">
          <a:xfrm>
            <a:off x="811658" y="6697663"/>
            <a:ext cx="11085816" cy="29686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14" name="Straight Connector 13"/>
          <p:cNvCxnSpPr>
            <a:stCxn id="8" idx="0"/>
          </p:cNvCxnSpPr>
          <p:nvPr/>
        </p:nvCxnSpPr>
        <p:spPr>
          <a:xfrm flipH="1">
            <a:off x="4701397" y="2643660"/>
            <a:ext cx="1598186" cy="1228861"/>
          </a:xfrm>
          <a:prstGeom prst="line">
            <a:avLst/>
          </a:prstGeom>
          <a:ln w="825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0"/>
          </p:cNvCxnSpPr>
          <p:nvPr/>
        </p:nvCxnSpPr>
        <p:spPr>
          <a:xfrm>
            <a:off x="6299583" y="2643660"/>
            <a:ext cx="1425372" cy="1228861"/>
          </a:xfrm>
          <a:prstGeom prst="line">
            <a:avLst/>
          </a:prstGeom>
          <a:ln w="8255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bwMode="auto">
          <a:xfrm>
            <a:off x="2058863" y="1913674"/>
            <a:ext cx="8786192" cy="6972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r>
              <a:rPr lang="en-US" sz="2400" dirty="0" smtClean="0"/>
              <a:t>Enables </a:t>
            </a:r>
            <a:r>
              <a:rPr lang="en-US" sz="2400" dirty="0"/>
              <a:t>software to dynamically manage the </a:t>
            </a:r>
            <a:r>
              <a:rPr lang="en-US" sz="2400" dirty="0" smtClean="0"/>
              <a:t>network</a:t>
            </a:r>
            <a:endParaRPr lang="en-US" sz="2400" dirty="0"/>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45985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00" fill="hold"/>
                                        <p:tgtEl>
                                          <p:spTgt spid="9"/>
                                        </p:tgtEl>
                                        <p:attrNameLst>
                                          <p:attrName>ppt_x</p:attrName>
                                        </p:attrNameLst>
                                      </p:cBhvr>
                                      <p:tavLst>
                                        <p:tav tm="0">
                                          <p:val>
                                            <p:strVal val="#ppt_x"/>
                                          </p:val>
                                        </p:tav>
                                        <p:tav tm="100000">
                                          <p:val>
                                            <p:strVal val="#ppt_x"/>
                                          </p:val>
                                        </p:tav>
                                      </p:tavLst>
                                    </p:anim>
                                    <p:anim calcmode="lin" valueType="num">
                                      <p:cBhvr additive="base">
                                        <p:cTn id="8" dur="7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00" fill="hold"/>
                                        <p:tgtEl>
                                          <p:spTgt spid="10"/>
                                        </p:tgtEl>
                                        <p:attrNameLst>
                                          <p:attrName>ppt_x</p:attrName>
                                        </p:attrNameLst>
                                      </p:cBhvr>
                                      <p:tavLst>
                                        <p:tav tm="0">
                                          <p:val>
                                            <p:strVal val="#ppt_x"/>
                                          </p:val>
                                        </p:tav>
                                        <p:tav tm="100000">
                                          <p:val>
                                            <p:strVal val="#ppt_x"/>
                                          </p:val>
                                        </p:tav>
                                      </p:tavLst>
                                    </p:anim>
                                    <p:anim calcmode="lin" valueType="num">
                                      <p:cBhvr additive="base">
                                        <p:cTn id="12" dur="7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00" fill="hold"/>
                                        <p:tgtEl>
                                          <p:spTgt spid="11"/>
                                        </p:tgtEl>
                                        <p:attrNameLst>
                                          <p:attrName>ppt_x</p:attrName>
                                        </p:attrNameLst>
                                      </p:cBhvr>
                                      <p:tavLst>
                                        <p:tav tm="0">
                                          <p:val>
                                            <p:strVal val="#ppt_x"/>
                                          </p:val>
                                        </p:tav>
                                        <p:tav tm="100000">
                                          <p:val>
                                            <p:strVal val="#ppt_x"/>
                                          </p:val>
                                        </p:tav>
                                      </p:tavLst>
                                    </p:anim>
                                    <p:anim calcmode="lin" valueType="num">
                                      <p:cBhvr additive="base">
                                        <p:cTn id="16" dur="7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9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Technologies to realize SDN</a:t>
            </a:r>
            <a:endParaRPr lang="en-US" dirty="0"/>
          </a:p>
        </p:txBody>
      </p:sp>
    </p:spTree>
    <p:extLst>
      <p:ext uri="{BB962C8B-B14F-4D97-AF65-F5344CB8AC3E}">
        <p14:creationId xmlns:p14="http://schemas.microsoft.com/office/powerpoint/2010/main" val="197453137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MMS13 Speaker PPT Template">
  <a:themeElements>
    <a:clrScheme name="Custom 24">
      <a:dk1>
        <a:srgbClr val="505050"/>
      </a:dk1>
      <a:lt1>
        <a:srgbClr val="FFFFFF"/>
      </a:lt1>
      <a:dk2>
        <a:srgbClr val="7FBA00"/>
      </a:dk2>
      <a:lt2>
        <a:srgbClr val="D2D2D2"/>
      </a:lt2>
      <a:accent1>
        <a:srgbClr val="505050"/>
      </a:accent1>
      <a:accent2>
        <a:srgbClr val="00BCF2"/>
      </a:accent2>
      <a:accent3>
        <a:srgbClr val="7FBA00"/>
      </a:accent3>
      <a:accent4>
        <a:srgbClr val="969696"/>
      </a:accent4>
      <a:accent5>
        <a:srgbClr val="0072C6"/>
      </a:accent5>
      <a:accent6>
        <a:srgbClr val="002050"/>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LIGHT_BLACK_DARK.potx" id="{F88D7E8C-41C2-4F80-B50F-AF7F4BA402DF}" vid="{1E52C5CB-7F3B-4964-8160-750367E06676}"/>
    </a:ext>
  </a:extLst>
</a:theme>
</file>

<file path=ppt/theme/theme3.xml><?xml version="1.0" encoding="utf-8"?>
<a:theme xmlns:a="http://schemas.openxmlformats.org/drawingml/2006/main" name="Emulex-New White Template_Apr 2011">
  <a:themeElements>
    <a:clrScheme name="EmulexWhiteTemplColor">
      <a:dk1>
        <a:srgbClr val="000000"/>
      </a:dk1>
      <a:lt1>
        <a:sysClr val="window" lastClr="FFFFFF"/>
      </a:lt1>
      <a:dk2>
        <a:srgbClr val="512698"/>
      </a:dk2>
      <a:lt2>
        <a:srgbClr val="FFFFFF"/>
      </a:lt2>
      <a:accent1>
        <a:srgbClr val="013A81"/>
      </a:accent1>
      <a:accent2>
        <a:srgbClr val="F58426"/>
      </a:accent2>
      <a:accent3>
        <a:srgbClr val="B0BC22"/>
      </a:accent3>
      <a:accent4>
        <a:srgbClr val="0194D3"/>
      </a:accent4>
      <a:accent5>
        <a:srgbClr val="717073"/>
      </a:accent5>
      <a:accent6>
        <a:srgbClr val="BEC0C2"/>
      </a:accent6>
      <a:hlink>
        <a:srgbClr val="231448"/>
      </a:hlink>
      <a:folHlink>
        <a:srgbClr val="5A822A"/>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000000"/>
    </a:dk1>
    <a:lt1>
      <a:srgbClr val="FFFFFF"/>
    </a:lt1>
    <a:dk2>
      <a:srgbClr val="002B60"/>
    </a:dk2>
    <a:lt2>
      <a:srgbClr val="50A1D6"/>
    </a:lt2>
    <a:accent1>
      <a:srgbClr val="00518E"/>
    </a:accent1>
    <a:accent2>
      <a:srgbClr val="5DA533"/>
    </a:accent2>
    <a:accent3>
      <a:srgbClr val="EF9314"/>
    </a:accent3>
    <a:accent4>
      <a:srgbClr val="FF5A00"/>
    </a:accent4>
    <a:accent5>
      <a:srgbClr val="E33D12"/>
    </a:accent5>
    <a:accent6>
      <a:srgbClr val="49305F"/>
    </a:accent6>
    <a:hlink>
      <a:srgbClr val="00518E"/>
    </a:hlink>
    <a:folHlink>
      <a:srgbClr val="4E575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
    <a:dk1>
      <a:srgbClr val="000000"/>
    </a:dk1>
    <a:lt1>
      <a:srgbClr val="FFFFFF"/>
    </a:lt1>
    <a:dk2>
      <a:srgbClr val="002B60"/>
    </a:dk2>
    <a:lt2>
      <a:srgbClr val="50A1D6"/>
    </a:lt2>
    <a:accent1>
      <a:srgbClr val="00518E"/>
    </a:accent1>
    <a:accent2>
      <a:srgbClr val="5DA533"/>
    </a:accent2>
    <a:accent3>
      <a:srgbClr val="EF9314"/>
    </a:accent3>
    <a:accent4>
      <a:srgbClr val="FF5A00"/>
    </a:accent4>
    <a:accent5>
      <a:srgbClr val="E33D12"/>
    </a:accent5>
    <a:accent6>
      <a:srgbClr val="49305F"/>
    </a:accent6>
    <a:hlink>
      <a:srgbClr val="00518E"/>
    </a:hlink>
    <a:folHlink>
      <a:srgbClr val="4E575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DFC83731B9B64AB89427B9ED8A5498" ma:contentTypeVersion="0" ma:contentTypeDescription="Create a new document." ma:contentTypeScope="" ma:versionID="c3454ac51938299fede381a6a1b83b1e">
  <xsd:schema xmlns:xsd="http://www.w3.org/2001/XMLSchema" xmlns:xs="http://www.w3.org/2001/XMLSchema" xmlns:p="http://schemas.microsoft.com/office/2006/metadata/properties" targetNamespace="http://schemas.microsoft.com/office/2006/metadata/properties" ma:root="true" ma:fieldsID="7f7f9e0213052cc8f1245374bb2b69a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0A5715-9EE1-4228-9ABA-DF29CFB412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6405</TotalTime>
  <Words>4030</Words>
  <Application>Microsoft Office PowerPoint</Application>
  <PresentationFormat>Custom</PresentationFormat>
  <Paragraphs>566</Paragraphs>
  <Slides>38</Slides>
  <Notes>35</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38</vt:i4>
      </vt:variant>
    </vt:vector>
  </HeadingPairs>
  <TitlesOfParts>
    <vt:vector size="49" baseType="lpstr">
      <vt:lpstr>MS PGothic</vt:lpstr>
      <vt:lpstr>Arial</vt:lpstr>
      <vt:lpstr>Consolas</vt:lpstr>
      <vt:lpstr>Segoe UI</vt:lpstr>
      <vt:lpstr>Segoe UI Light</vt:lpstr>
      <vt:lpstr>Verdana</vt:lpstr>
      <vt:lpstr>Wingdings</vt:lpstr>
      <vt:lpstr>TechEd_2013_Template_16x9</vt:lpstr>
      <vt:lpstr>MMS13 Speaker PPT Template</vt:lpstr>
      <vt:lpstr>Emulex-New White Template_Apr 2011</vt:lpstr>
      <vt:lpstr>Visio</vt:lpstr>
      <vt:lpstr>PowerPoint Presentation</vt:lpstr>
      <vt:lpstr>Software Defined Networking Solution from Microsoft </vt:lpstr>
      <vt:lpstr>Agenda</vt:lpstr>
      <vt:lpstr>Context – why it matters</vt:lpstr>
      <vt:lpstr>The big picture – Transform the datacenter</vt:lpstr>
      <vt:lpstr>Networking gets in the way</vt:lpstr>
      <vt:lpstr>Requirements to transform networking </vt:lpstr>
      <vt:lpstr>What is Software-defined Networking (SDN)?</vt:lpstr>
      <vt:lpstr>Technologies to realize SDN</vt:lpstr>
      <vt:lpstr>1. Hyper-V Switch as the policy edge</vt:lpstr>
      <vt:lpstr>Hyper-V switch extensibility</vt:lpstr>
      <vt:lpstr>2. Hyper-V Network Virtualization (HNV) as the tenant network overlay</vt:lpstr>
      <vt:lpstr>Hyper-V Network Virtualization: What’s really happening?</vt:lpstr>
      <vt:lpstr>Hyper-V Network Virtualization: What’s new in Windows Server 2012 R2</vt:lpstr>
      <vt:lpstr>Emulex NVGRE optimized VNeX</vt:lpstr>
      <vt:lpstr>Mellanox ConnectX-3 Pro 10 GBe 10GbE Performance</vt:lpstr>
      <vt:lpstr>Hyper-V Network Virtualization enhances Hyper-V Switch Extensions</vt:lpstr>
      <vt:lpstr>Demo: Cisco N1KV and Hyper-V Network Virtualization co-existence</vt:lpstr>
      <vt:lpstr>3. Multi-tenant gateways for hybrid connectivity</vt:lpstr>
      <vt:lpstr>Demo: F5 software-based Hyper-V Network Virtualization gateway</vt:lpstr>
      <vt:lpstr>4. OMI and PowerShell to control physical infrastructure</vt:lpstr>
      <vt:lpstr>Demo: Arista OMI managed switch</vt:lpstr>
      <vt:lpstr>5. SCVMM and Windows Azure Pack for automation</vt:lpstr>
      <vt:lpstr>Managing SDN with System Center 2012 R2 Virtual Machine Manager (contd.)</vt:lpstr>
      <vt:lpstr>Enabling tenant self-service</vt:lpstr>
      <vt:lpstr>The technology enablers for SDN</vt:lpstr>
      <vt:lpstr>SDN ecosystem</vt:lpstr>
      <vt:lpstr>SDN partner ecosystem</vt:lpstr>
      <vt:lpstr>Video: Huawei Hyper-V Network Virtualization gateway </vt:lpstr>
      <vt:lpstr>SDN partner ecosystem</vt:lpstr>
      <vt:lpstr>PowerPoint Presentation</vt:lpstr>
      <vt:lpstr>Summary </vt:lpstr>
      <vt:lpstr>Related content</vt:lpstr>
      <vt:lpstr>Track resources</vt:lpstr>
      <vt:lpstr>Resources</vt:lpstr>
      <vt:lpstr>Evaluate this session</vt:lpstr>
      <vt:lpstr>PowerPoint Presentation</vt:lpstr>
      <vt:lpstr>NVGRE Optimized VNeX™ Network Virtualization Offload Technology Performance Optimizations</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MDC-B210: Everything You Need to Know about the Software Defined Networking Solution from Microsoft</dc:title>
  <dc:subject>TechEd 2013</dc:subject>
  <dc:creator>CJ Williams;Dhananjay Mahajan;Prabu  Rambadran</dc:creator>
  <cp:keywords>TechEd 2013, SDN</cp:keywords>
  <dc:description>Template by: Jordan Cayabyab, Artitudes Design, Inc.
MDC-B210: Everything You Need to Know about the Software Defined Networking Solution from Microsoft
Author: CJ Williams; Dhananjay Mahajan; Prabu  Rambadran
Formatting by: Kate Kuzel, Silver Fox Productions, Inc.
Audience Type: Internal/External</dc:description>
  <cp:lastModifiedBy>Shows</cp:lastModifiedBy>
  <cp:revision>242</cp:revision>
  <cp:lastPrinted>2013-06-03T23:29:59Z</cp:lastPrinted>
  <dcterms:created xsi:type="dcterms:W3CDTF">2013-05-22T19:42:41Z</dcterms:created>
  <dcterms:modified xsi:type="dcterms:W3CDTF">2013-06-28T06:17:17Z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0x010100BCDFC83731B9B64AB89427B9ED8A5498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_dlc_DocIdItemGuid">
    <vt:lpwstr>2398e828-b3b3-405a-9b16-d79b7eab648d</vt:lpwstr>
  </property>
  <property fmtid="{D5CDD505-2E9C-101B-9397-08002B2CF9AE}" pid="7" name="IsMyDocuments">
    <vt:bool>true</vt:bool>
  </property>
  <property fmtid="{D5CDD505-2E9C-101B-9397-08002B2CF9AE}" pid="8" name="TaxKeyword">
    <vt:lpwstr>8;#Sudan|b8a01b54-2bd5-4458-853e-3cf1f007cae6;#3;#TechEd 2013|273a37fe-f12d-481b-821a-69b382120b4f</vt:lpwstr>
  </property>
  <property fmtid="{D5CDD505-2E9C-101B-9397-08002B2CF9AE}" pid="9" name="TaxCatchAll">
    <vt:lpwstr>8;#Sudan;#3;#TechEd 2013</vt:lpwstr>
  </property>
  <property fmtid="{D5CDD505-2E9C-101B-9397-08002B2CF9AE}" pid="10" name="TaxKeywordTaxHTField">
    <vt:lpwstr>Sudan|b8a01b54-2bd5-4458-853e-3cf1f007cae6;TechEd 2013|273a37fe-f12d-481b-821a-69b382120b4f</vt:lpwstr>
  </property>
</Properties>
</file>