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91" r:id="rId5"/>
    <p:sldMasterId id="2147484212" r:id="rId6"/>
    <p:sldMasterId id="2147484282" r:id="rId7"/>
  </p:sldMasterIdLst>
  <p:notesMasterIdLst>
    <p:notesMasterId r:id="rId55"/>
  </p:notesMasterIdLst>
  <p:handoutMasterIdLst>
    <p:handoutMasterId r:id="rId56"/>
  </p:handoutMasterIdLst>
  <p:sldIdLst>
    <p:sldId id="1198" r:id="rId8"/>
    <p:sldId id="1054" r:id="rId9"/>
    <p:sldId id="1210" r:id="rId10"/>
    <p:sldId id="1175" r:id="rId11"/>
    <p:sldId id="1177" r:id="rId12"/>
    <p:sldId id="1178" r:id="rId13"/>
    <p:sldId id="1179" r:id="rId14"/>
    <p:sldId id="1180" r:id="rId15"/>
    <p:sldId id="1181" r:id="rId16"/>
    <p:sldId id="1193" r:id="rId17"/>
    <p:sldId id="1194" r:id="rId18"/>
    <p:sldId id="1196" r:id="rId19"/>
    <p:sldId id="1182" r:id="rId20"/>
    <p:sldId id="1192" r:id="rId21"/>
    <p:sldId id="1185" r:id="rId22"/>
    <p:sldId id="1195" r:id="rId23"/>
    <p:sldId id="1183" r:id="rId24"/>
    <p:sldId id="1189" r:id="rId25"/>
    <p:sldId id="1190" r:id="rId26"/>
    <p:sldId id="1188" r:id="rId27"/>
    <p:sldId id="1157" r:id="rId28"/>
    <p:sldId id="1158" r:id="rId29"/>
    <p:sldId id="1152" r:id="rId30"/>
    <p:sldId id="1154" r:id="rId31"/>
    <p:sldId id="1155" r:id="rId32"/>
    <p:sldId id="1159" r:id="rId33"/>
    <p:sldId id="1160" r:id="rId34"/>
    <p:sldId id="1161" r:id="rId35"/>
    <p:sldId id="1162" r:id="rId36"/>
    <p:sldId id="1208" r:id="rId37"/>
    <p:sldId id="1163" r:id="rId38"/>
    <p:sldId id="1165" r:id="rId39"/>
    <p:sldId id="1202" r:id="rId40"/>
    <p:sldId id="1203" r:id="rId41"/>
    <p:sldId id="1204" r:id="rId42"/>
    <p:sldId id="1205" r:id="rId43"/>
    <p:sldId id="1206" r:id="rId44"/>
    <p:sldId id="1207" r:id="rId45"/>
    <p:sldId id="1166" r:id="rId46"/>
    <p:sldId id="1167" r:id="rId47"/>
    <p:sldId id="1168" r:id="rId48"/>
    <p:sldId id="1169" r:id="rId49"/>
    <p:sldId id="1209" r:id="rId50"/>
    <p:sldId id="1201" r:id="rId51"/>
    <p:sldId id="1164" r:id="rId52"/>
    <p:sldId id="1211" r:id="rId53"/>
    <p:sldId id="1212" r:id="rId54"/>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North America" id="{6DD5C800-9A2C-4823-B056-4AFFC9A97500}">
          <p14:sldIdLst>
            <p14:sldId id="1198"/>
            <p14:sldId id="1054"/>
            <p14:sldId id="1210"/>
          </p14:sldIdLst>
        </p14:section>
        <p14:section name="Windows Azure Overview" id="{B91813FA-9B98-4012-AA68-9CFF43EB3D87}">
          <p14:sldIdLst>
            <p14:sldId id="1175"/>
            <p14:sldId id="1177"/>
            <p14:sldId id="1178"/>
            <p14:sldId id="1179"/>
            <p14:sldId id="1180"/>
            <p14:sldId id="1181"/>
            <p14:sldId id="1193"/>
            <p14:sldId id="1194"/>
            <p14:sldId id="1196"/>
            <p14:sldId id="1182"/>
            <p14:sldId id="1192"/>
            <p14:sldId id="1185"/>
            <p14:sldId id="1195"/>
            <p14:sldId id="1183"/>
            <p14:sldId id="1189"/>
            <p14:sldId id="1190"/>
            <p14:sldId id="1188"/>
          </p14:sldIdLst>
        </p14:section>
        <p14:section name="SharePoint 2013 Deployment Architecture" id="{38221F67-08CC-46F2-AA35-204C46FF95EF}">
          <p14:sldIdLst>
            <p14:sldId id="1157"/>
            <p14:sldId id="1158"/>
            <p14:sldId id="1152"/>
            <p14:sldId id="1154"/>
            <p14:sldId id="1155"/>
            <p14:sldId id="1159"/>
            <p14:sldId id="1160"/>
            <p14:sldId id="1161"/>
            <p14:sldId id="1162"/>
            <p14:sldId id="1208"/>
            <p14:sldId id="1163"/>
            <p14:sldId id="1165"/>
            <p14:sldId id="1202"/>
            <p14:sldId id="1203"/>
            <p14:sldId id="1204"/>
            <p14:sldId id="1205"/>
            <p14:sldId id="1206"/>
            <p14:sldId id="1207"/>
            <p14:sldId id="1166"/>
            <p14:sldId id="1167"/>
            <p14:sldId id="1168"/>
            <p14:sldId id="1169"/>
            <p14:sldId id="1209"/>
            <p14:sldId id="1201"/>
            <p14:sldId id="1164"/>
            <p14:sldId id="1211"/>
            <p14:sldId id="1212"/>
          </p14:sldIdLst>
        </p14:section>
        <p14:section name="Special content" id="{6925D2A1-AD53-4951-AB34-79DFA02CD6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DC3C00"/>
    <a:srgbClr val="002050"/>
    <a:srgbClr val="007233"/>
    <a:srgbClr val="FFFFFF"/>
    <a:srgbClr val="7FBA00"/>
    <a:srgbClr val="0072C6"/>
    <a:srgbClr val="B4009E"/>
    <a:srgbClr val="B0B18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57" autoAdjust="0"/>
    <p:restoredTop sz="84035" autoAdjust="0"/>
  </p:normalViewPr>
  <p:slideViewPr>
    <p:cSldViewPr snapToGrid="0">
      <p:cViewPr varScale="1">
        <p:scale>
          <a:sx n="93" d="100"/>
          <a:sy n="93" d="100"/>
        </p:scale>
        <p:origin x="942" y="84"/>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6/26/2013 1:39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6/26/2013 1:36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
        <p:nvSpPr>
          <p:cNvPr id="10" name="Date Placeholder 9"/>
          <p:cNvSpPr>
            <a:spLocks noGrp="1"/>
          </p:cNvSpPr>
          <p:nvPr>
            <p:ph type="dt" idx="13"/>
          </p:nvPr>
        </p:nvSpPr>
        <p:spPr/>
        <p:txBody>
          <a:bodyPr/>
          <a:lstStyle/>
          <a:p>
            <a:fld id="{B24D84E8-06E3-489F-9C67-A33EE59B08EB}" type="datetime8">
              <a:rPr lang="en-US" smtClean="0">
                <a:solidFill>
                  <a:prstClr val="black"/>
                </a:solidFill>
              </a:rPr>
              <a:pPr/>
              <a:t>6/26/2013 1:36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gradFill>
                  <a:gsLst>
                    <a:gs pos="1250">
                      <a:prstClr val="black"/>
                    </a:gs>
                    <a:gs pos="100000">
                      <a:prstClr val="black"/>
                    </a:gs>
                  </a:gsLst>
                  <a:lin ang="5400000" scaled="0"/>
                </a:gradFill>
              </a:rPr>
              <a:t>TechEd</a:t>
            </a:r>
            <a:r>
              <a:rPr lang="en-US" dirty="0" smtClean="0">
                <a:gradFill>
                  <a:gsLst>
                    <a:gs pos="1250">
                      <a:prstClr val="black"/>
                    </a:gs>
                    <a:gs pos="100000">
                      <a:prstClr val="black"/>
                    </a:gs>
                  </a:gsLst>
                  <a:lin ang="5400000" scaled="0"/>
                </a:gradFill>
              </a:rPr>
              <a:t> 2013</a:t>
            </a:r>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158742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1:39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3587246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12</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6/26/2013 1:39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875427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1:39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1793557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32933"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BF1516E-D76E-4608-A7C9-8C02BCC4C7B4}" type="datetime1">
              <a:rPr lang="en-US" smtClean="0"/>
              <a:t>6/26/2013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2707576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32933"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EA72771-5B60-4490-BCF6-7B66D2415730}" type="datetime1">
              <a:rPr lang="en-US" smtClean="0"/>
              <a:t>6/26/2013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3228926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32933"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BF1516E-D76E-4608-A7C9-8C02BCC4C7B4}" type="datetime1">
              <a:rPr lang="en-US" smtClean="0"/>
              <a:t>6/26/2013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3327365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1:39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1788263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1:39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1458348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1:39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1730567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1:39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4050934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6/26/2013 1:36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1:39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1664959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9172E-B92E-4064-85D5-FF16863C544D}" type="slidenum">
              <a:rPr lang="en-US" smtClean="0"/>
              <a:t>26</a:t>
            </a:fld>
            <a:endParaRPr lang="en-US"/>
          </a:p>
        </p:txBody>
      </p:sp>
    </p:spTree>
    <p:extLst>
      <p:ext uri="{BB962C8B-B14F-4D97-AF65-F5344CB8AC3E}">
        <p14:creationId xmlns:p14="http://schemas.microsoft.com/office/powerpoint/2010/main" val="2986948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031413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extLst>
      <p:ext uri="{BB962C8B-B14F-4D97-AF65-F5344CB8AC3E}">
        <p14:creationId xmlns:p14="http://schemas.microsoft.com/office/powerpoint/2010/main" val="4223134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6/26/2013 1:39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3596660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47</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solidFill>
                  <a:prstClr val="black"/>
                </a:solidFill>
              </a:rPr>
              <a:pPr/>
              <a:t>6/26/2013 1:39 PM</a:t>
            </a:fld>
            <a:endParaRPr lang="en-US" dirty="0">
              <a:solidFill>
                <a:prstClr val="black"/>
              </a:solidFill>
            </a:endParaRPr>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3653531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FA704A7F-08D4-4F14-9C49-DEA8124FE50B}"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795216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1:39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1861655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1:39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647702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1:39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2100585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7</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6/26/2013 1:39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477077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1:39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2405187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1:39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16762875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Main Slide Template">
    <p:bg>
      <p:bgPr>
        <a:solidFill>
          <a:srgbClr val="00AEEF"/>
        </a:solidFill>
        <a:effectLst/>
      </p:bgPr>
    </p:bg>
    <p:spTree>
      <p:nvGrpSpPr>
        <p:cNvPr id="1" name=""/>
        <p:cNvGrpSpPr/>
        <p:nvPr/>
      </p:nvGrpSpPr>
      <p:grpSpPr>
        <a:xfrm>
          <a:off x="0" y="0"/>
          <a:ext cx="0" cy="0"/>
          <a:chOff x="0" y="0"/>
          <a:chExt cx="0" cy="0"/>
        </a:xfrm>
      </p:grpSpPr>
      <p:pic>
        <p:nvPicPr>
          <p:cNvPr id="7" name="Picture 6" descr="WinAzure_rgb_Wht_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103" y="6423318"/>
            <a:ext cx="1737341" cy="416792"/>
          </a:xfrm>
          <a:prstGeom prst="rect">
            <a:avLst/>
          </a:prstGeom>
        </p:spPr>
      </p:pic>
      <p:sp>
        <p:nvSpPr>
          <p:cNvPr id="11" name="Slide Number Placeholder 5"/>
          <p:cNvSpPr txBox="1">
            <a:spLocks/>
          </p:cNvSpPr>
          <p:nvPr/>
        </p:nvSpPr>
        <p:spPr>
          <a:xfrm>
            <a:off x="11762710" y="7368876"/>
            <a:ext cx="438755" cy="232711"/>
          </a:xfrm>
          <a:prstGeom prst="rect">
            <a:avLst/>
          </a:prstGeom>
        </p:spPr>
        <p:txBody>
          <a:bodyPr lIns="91432" tIns="45715" rIns="91432" bIns="45715"/>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defRPr/>
            </a:pPr>
            <a:r>
              <a:rPr lang="en-US" sz="800" dirty="0" smtClean="0">
                <a:solidFill>
                  <a:srgbClr val="FFFFFF"/>
                </a:solidFill>
              </a:rPr>
              <a:t>3</a:t>
            </a:r>
            <a:endParaRPr lang="en-US" sz="800" dirty="0">
              <a:solidFill>
                <a:srgbClr val="FFFFFF"/>
              </a:solidFill>
            </a:endParaRPr>
          </a:p>
        </p:txBody>
      </p:sp>
      <p:sp>
        <p:nvSpPr>
          <p:cNvPr id="16" name="Title 1"/>
          <p:cNvSpPr>
            <a:spLocks noGrp="1"/>
          </p:cNvSpPr>
          <p:nvPr>
            <p:ph type="title" hasCustomPrompt="1"/>
          </p:nvPr>
        </p:nvSpPr>
        <p:spPr>
          <a:xfrm>
            <a:off x="272274" y="295274"/>
            <a:ext cx="11889564" cy="825501"/>
          </a:xfrm>
        </p:spPr>
        <p:txBody>
          <a:bodyPr/>
          <a:lstStyle>
            <a:lvl1pPr>
              <a:defRPr>
                <a:solidFill>
                  <a:schemeClr val="bg1">
                    <a:alpha val="99000"/>
                  </a:schemeClr>
                </a:solidFill>
              </a:defRPr>
            </a:lvl1pPr>
          </a:lstStyle>
          <a:p>
            <a:r>
              <a:rPr lang="en-US" dirty="0" smtClean="0"/>
              <a:t>Slide title</a:t>
            </a:r>
            <a:endParaRPr lang="en-US" dirty="0"/>
          </a:p>
        </p:txBody>
      </p:sp>
      <p:sp>
        <p:nvSpPr>
          <p:cNvPr id="17" name="Text Placeholder 4"/>
          <p:cNvSpPr>
            <a:spLocks noGrp="1"/>
          </p:cNvSpPr>
          <p:nvPr>
            <p:ph type="body" sz="quarter" idx="15" hasCustomPrompt="1"/>
          </p:nvPr>
        </p:nvSpPr>
        <p:spPr>
          <a:xfrm>
            <a:off x="272278" y="1028701"/>
            <a:ext cx="11889559" cy="732769"/>
          </a:xfrm>
          <a:noFill/>
        </p:spPr>
        <p:txBody>
          <a:bodyPr lIns="146290" tIns="109717" rIns="146290" bIns="109717">
            <a:noAutofit/>
          </a:bodyPr>
          <a:lstStyle>
            <a:lvl1pPr marL="0" indent="0">
              <a:spcBef>
                <a:spcPts val="0"/>
              </a:spcBef>
              <a:buNone/>
              <a:defRPr sz="2800" spc="0" baseline="0">
                <a:solidFill>
                  <a:srgbClr val="0054A6">
                    <a:alpha val="99000"/>
                  </a:srgbClr>
                </a:solidFill>
                <a:latin typeface="+mj-lt"/>
              </a:defRPr>
            </a:lvl1pPr>
          </a:lstStyle>
          <a:p>
            <a:pPr lvl="0"/>
            <a:r>
              <a:rPr lang="en-US" dirty="0" smtClean="0"/>
              <a:t>Secondary title</a:t>
            </a:r>
          </a:p>
        </p:txBody>
      </p:sp>
    </p:spTree>
    <p:extLst>
      <p:ext uri="{BB962C8B-B14F-4D97-AF65-F5344CB8AC3E}">
        <p14:creationId xmlns:p14="http://schemas.microsoft.com/office/powerpoint/2010/main" val="121297571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1">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3040063"/>
            <a:ext cx="11378776" cy="1195712"/>
          </a:xfrm>
        </p:spPr>
        <p:txBody>
          <a:bodyPr anchor="b" anchorCtr="0">
            <a:spAutoFit/>
          </a:bodyPr>
          <a:lstStyle>
            <a:lvl1pPr>
              <a:defRPr sz="7200" spc="-152" baseline="0">
                <a:gradFill>
                  <a:gsLst>
                    <a:gs pos="25833">
                      <a:schemeClr val="tx1"/>
                    </a:gs>
                    <a:gs pos="36000">
                      <a:schemeClr val="tx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274638" y="4868862"/>
            <a:ext cx="11378776" cy="747424"/>
          </a:xfrm>
        </p:spPr>
        <p:txBody>
          <a:bodyPr>
            <a:spAutoFit/>
          </a:bodyPr>
          <a:lstStyle>
            <a:lvl1pPr marL="0" indent="0">
              <a:spcBef>
                <a:spcPts val="0"/>
              </a:spcBef>
              <a:buNone/>
              <a:defRPr sz="3300" spc="-71" baseline="0">
                <a:gradFill>
                  <a:gsLst>
                    <a:gs pos="25833">
                      <a:schemeClr val="tx1"/>
                    </a:gs>
                    <a:gs pos="36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9085625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3040598"/>
            <a:ext cx="11378776" cy="1195712"/>
          </a:xfrm>
        </p:spPr>
        <p:txBody>
          <a:bodyPr anchor="b" anchorCtr="0">
            <a:spAutoFit/>
          </a:bodyPr>
          <a:lstStyle>
            <a:lvl1pPr>
              <a:defRPr sz="7200" spc="-152" baseline="0">
                <a:gradFill>
                  <a:gsLst>
                    <a:gs pos="1250">
                      <a:schemeClr val="accent1"/>
                    </a:gs>
                    <a:gs pos="100000">
                      <a:schemeClr val="accent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274638" y="4868862"/>
            <a:ext cx="11378776" cy="747424"/>
          </a:xfrm>
        </p:spPr>
        <p:txBody>
          <a:bodyPr>
            <a:spAutoFit/>
          </a:bodyPr>
          <a:lstStyle>
            <a:lvl1pPr marL="0" indent="0">
              <a:spcBef>
                <a:spcPts val="0"/>
              </a:spcBef>
              <a:buNone/>
              <a:defRPr sz="3300" spc="-71" baseline="0">
                <a:gradFill>
                  <a:gsLst>
                    <a:gs pos="1250">
                      <a:schemeClr val="accent1"/>
                    </a:gs>
                    <a:gs pos="100000">
                      <a:schemeClr val="accent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15461898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solidFill>
          <a:srgbClr val="FFFFFF"/>
        </a:solidFill>
        <a:effectLst/>
      </p:bgPr>
    </p:bg>
    <p:spTree>
      <p:nvGrpSpPr>
        <p:cNvPr id="1" name=""/>
        <p:cNvGrpSpPr/>
        <p:nvPr/>
      </p:nvGrpSpPr>
      <p:grpSpPr>
        <a:xfrm>
          <a:off x="0" y="0"/>
          <a:ext cx="0" cy="0"/>
          <a:chOff x="0" y="0"/>
          <a:chExt cx="0" cy="0"/>
        </a:xfrm>
      </p:grpSpPr>
      <p:sp>
        <p:nvSpPr>
          <p:cNvPr id="11" name="Picture Placeholder 9"/>
          <p:cNvSpPr>
            <a:spLocks noGrp="1"/>
          </p:cNvSpPr>
          <p:nvPr>
            <p:ph type="pic" sz="quarter" idx="10" hasCustomPrompt="1"/>
          </p:nvPr>
        </p:nvSpPr>
        <p:spPr bwMode="hidden">
          <a:xfrm>
            <a:off x="0" y="0"/>
            <a:ext cx="12436475" cy="6994525"/>
          </a:xfrm>
          <a:prstGeom prst="rect">
            <a:avLst/>
          </a:prstGeom>
          <a:noFill/>
        </p:spPr>
        <p:txBody>
          <a:bodyPr lIns="279619" tIns="279619" rIns="279619">
            <a:noAutofit/>
          </a:bodyPr>
          <a:lstStyle>
            <a:lvl1pPr marL="0" indent="0">
              <a:buNone/>
              <a:defRPr sz="2400" baseline="0">
                <a:gradFill>
                  <a:gsLst>
                    <a:gs pos="1250">
                      <a:schemeClr val="accent1"/>
                    </a:gs>
                    <a:gs pos="100000">
                      <a:schemeClr val="accent1"/>
                    </a:gs>
                  </a:gsLst>
                  <a:lin ang="5400000" scaled="0"/>
                </a:gradFill>
              </a:defRPr>
            </a:lvl1pPr>
          </a:lstStyle>
          <a:p>
            <a:r>
              <a:rPr lang="en-US" dirty="0" smtClean="0"/>
              <a:t>Picture placeholder</a:t>
            </a:r>
            <a:endParaRPr lang="en-US" dirty="0"/>
          </a:p>
        </p:txBody>
      </p:sp>
      <p:sp>
        <p:nvSpPr>
          <p:cNvPr id="10" name="Title 1"/>
          <p:cNvSpPr>
            <a:spLocks noGrp="1"/>
          </p:cNvSpPr>
          <p:nvPr>
            <p:ph type="ctrTitle"/>
          </p:nvPr>
        </p:nvSpPr>
        <p:spPr bwMode="ltGray">
          <a:xfrm>
            <a:off x="276428" y="938270"/>
            <a:ext cx="5125828" cy="511798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1">
              <a:alpha val="92000"/>
            </a:schemeClr>
          </a:solidFill>
          <a:ln>
            <a:noFill/>
          </a:ln>
          <a:extLst/>
        </p:spPr>
        <p:txBody>
          <a:bodyPr vert="horz" wrap="square" lIns="326222" tIns="885459" rIns="1258284" bIns="885459" numCol="1" anchor="ctr" anchorCtr="0" compatLnSpc="1">
            <a:prstTxWarp prst="textNoShape">
              <a:avLst/>
            </a:prstTxWarp>
            <a:noAutofit/>
          </a:bodyPr>
          <a:lstStyle>
            <a:lvl1pPr algn="l">
              <a:defRPr lang="en-US" sz="6000" b="0" kern="1200" cap="none" spc="-204" baseline="0" dirty="0">
                <a:ln w="3175">
                  <a:noFill/>
                </a:ln>
                <a:gradFill>
                  <a:gsLst>
                    <a:gs pos="100000">
                      <a:schemeClr val="bg1"/>
                    </a:gs>
                    <a:gs pos="0">
                      <a:schemeClr val="bg1"/>
                    </a:gs>
                  </a:gsLst>
                  <a:lin ang="5400000" scaled="0"/>
                </a:gradFill>
                <a:effectLst/>
                <a:latin typeface="+mj-lt"/>
                <a:ea typeface="+mn-ea"/>
                <a:cs typeface="Arial" charset="0"/>
              </a:defRPr>
            </a:lvl1pPr>
          </a:lstStyle>
          <a:p>
            <a:pPr marL="0" lvl="0" indent="0" algn="l" defTabSz="932061"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2791245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276428" y="941006"/>
            <a:ext cx="5125828" cy="5115249"/>
          </a:xfrm>
          <a:prstGeom prst="rect">
            <a:avLst/>
          </a:prstGeom>
          <a:noFill/>
          <a:ln>
            <a:noFill/>
          </a:ln>
          <a:extLst/>
        </p:spPr>
        <p:txBody>
          <a:bodyPr vert="horz" wrap="square" lIns="326222" tIns="885459" rIns="1258284" bIns="885459" numCol="1" rtlCol="0" anchor="ctr" anchorCtr="0" compatLnSpc="1">
            <a:prstTxWarp prst="textNoShape">
              <a:avLst/>
            </a:prstTxWarp>
            <a:noAutofit/>
          </a:bodyPr>
          <a:lstStyle>
            <a:lvl1pPr>
              <a:defRPr lang="en-US" sz="6000" spc="-204" dirty="0">
                <a:gradFill>
                  <a:gsLst>
                    <a:gs pos="100000">
                      <a:schemeClr val="accent1"/>
                    </a:gs>
                    <a:gs pos="0">
                      <a:schemeClr val="accent1"/>
                    </a:gs>
                  </a:gsLst>
                  <a:lin ang="5400000" scaled="0"/>
                </a:gradFill>
              </a:defRPr>
            </a:lvl1pPr>
          </a:lstStyle>
          <a:p>
            <a:pPr marL="0" lvl="0" indent="0" defTabSz="932061" fontAlgn="base">
              <a:lnSpc>
                <a:spcPct val="100000"/>
              </a:lnSpc>
              <a:spcAft>
                <a:spcPct val="0"/>
              </a:spcAft>
              <a:buFontTx/>
            </a:pPr>
            <a:r>
              <a:rPr lang="en-US" smtClean="0"/>
              <a:t>Click to edit Master title style</a:t>
            </a:r>
            <a:endParaRPr lang="en-US" dirty="0"/>
          </a:p>
        </p:txBody>
      </p:sp>
      <p:sp>
        <p:nvSpPr>
          <p:cNvPr id="3" name="Subtitle 2"/>
          <p:cNvSpPr>
            <a:spLocks noGrp="1"/>
          </p:cNvSpPr>
          <p:nvPr>
            <p:ph type="subTitle" idx="1" hasCustomPrompt="1"/>
          </p:nvPr>
        </p:nvSpPr>
        <p:spPr>
          <a:xfrm>
            <a:off x="5761038" y="3948673"/>
            <a:ext cx="6400800" cy="747424"/>
          </a:xfrm>
        </p:spPr>
        <p:txBody>
          <a:bodyPr wrap="square">
            <a:spAutoFit/>
          </a:bodyPr>
          <a:lstStyle>
            <a:lvl1pPr marL="0" indent="0" algn="l">
              <a:lnSpc>
                <a:spcPct val="90000"/>
              </a:lnSpc>
              <a:spcBef>
                <a:spcPts val="0"/>
              </a:spcBef>
              <a:buNone/>
              <a:defRPr lang="en-US" sz="3300" kern="1200" spc="-71" baseline="0" dirty="0">
                <a:gradFill>
                  <a:gsLst>
                    <a:gs pos="94167">
                      <a:schemeClr val="tx1"/>
                    </a:gs>
                    <a:gs pos="72000">
                      <a:schemeClr val="tx1"/>
                    </a:gs>
                  </a:gsLst>
                  <a:lin ang="5400000" scaled="0"/>
                </a:gradFill>
                <a:latin typeface="+mj-lt"/>
                <a:ea typeface="+mn-ea"/>
                <a:cs typeface="+mn-cs"/>
              </a:defRPr>
            </a:lvl1pPr>
            <a:lvl2pPr marL="466012" indent="0" algn="ctr">
              <a:buNone/>
              <a:defRPr>
                <a:solidFill>
                  <a:schemeClr val="tx1">
                    <a:tint val="75000"/>
                  </a:schemeClr>
                </a:solidFill>
              </a:defRPr>
            </a:lvl2pPr>
            <a:lvl3pPr marL="932024" indent="0" algn="ctr">
              <a:buNone/>
              <a:defRPr>
                <a:solidFill>
                  <a:schemeClr val="tx1">
                    <a:tint val="75000"/>
                  </a:schemeClr>
                </a:solidFill>
              </a:defRPr>
            </a:lvl3pPr>
            <a:lvl4pPr marL="1398038" indent="0" algn="ctr">
              <a:buNone/>
              <a:defRPr>
                <a:solidFill>
                  <a:schemeClr val="tx1">
                    <a:tint val="75000"/>
                  </a:schemeClr>
                </a:solidFill>
              </a:defRPr>
            </a:lvl4pPr>
            <a:lvl5pPr marL="1864053" indent="0" algn="ctr">
              <a:buNone/>
              <a:defRPr>
                <a:solidFill>
                  <a:schemeClr val="tx1">
                    <a:tint val="75000"/>
                  </a:schemeClr>
                </a:solidFill>
              </a:defRPr>
            </a:lvl5pPr>
            <a:lvl6pPr marL="2330066" indent="0" algn="ctr">
              <a:buNone/>
              <a:defRPr>
                <a:solidFill>
                  <a:schemeClr val="tx1">
                    <a:tint val="75000"/>
                  </a:schemeClr>
                </a:solidFill>
              </a:defRPr>
            </a:lvl6pPr>
            <a:lvl7pPr marL="2796076" indent="0" algn="ctr">
              <a:buNone/>
              <a:defRPr>
                <a:solidFill>
                  <a:schemeClr val="tx1">
                    <a:tint val="75000"/>
                  </a:schemeClr>
                </a:solidFill>
              </a:defRPr>
            </a:lvl7pPr>
            <a:lvl8pPr marL="3262092" indent="0" algn="ctr">
              <a:buNone/>
              <a:defRPr>
                <a:solidFill>
                  <a:schemeClr val="tx1">
                    <a:tint val="75000"/>
                  </a:schemeClr>
                </a:solidFill>
              </a:defRPr>
            </a:lvl8pPr>
            <a:lvl9pPr marL="3728104" indent="0" algn="ctr">
              <a:buNone/>
              <a:defRPr>
                <a:solidFill>
                  <a:schemeClr val="tx1">
                    <a:tint val="75000"/>
                  </a:schemeClr>
                </a:solidFill>
              </a:defRPr>
            </a:lvl9pPr>
          </a:lstStyle>
          <a:p>
            <a:pPr marL="0" marR="0" lvl="0" indent="0" algn="l" defTabSz="932024"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5" name="Text Placeholder 4"/>
          <p:cNvSpPr>
            <a:spLocks noGrp="1"/>
          </p:cNvSpPr>
          <p:nvPr>
            <p:ph type="body" sz="quarter" idx="11" hasCustomPrompt="1"/>
          </p:nvPr>
        </p:nvSpPr>
        <p:spPr>
          <a:xfrm>
            <a:off x="5761038" y="2125670"/>
            <a:ext cx="6400800" cy="1791261"/>
          </a:xfrm>
        </p:spPr>
        <p:txBody>
          <a:bodyPr wrap="square" anchor="b">
            <a:spAutoFit/>
          </a:bodyPr>
          <a:lstStyle>
            <a:lvl1pPr marL="0" indent="0">
              <a:buNone/>
              <a:defRPr sz="5400" spc="-152">
                <a:gradFill>
                  <a:gsLst>
                    <a:gs pos="94167">
                      <a:schemeClr val="tx1"/>
                    </a:gs>
                    <a:gs pos="72000">
                      <a:schemeClr val="tx1"/>
                    </a:gs>
                  </a:gsLst>
                  <a:lin ang="5400000" scaled="0"/>
                </a:gradFill>
              </a:defRPr>
            </a:lvl1pPr>
          </a:lstStyle>
          <a:p>
            <a:pPr lvl="0"/>
            <a:r>
              <a:rPr lang="en-US" dirty="0" smtClean="0"/>
              <a:t>Click to edit master text styles</a:t>
            </a:r>
          </a:p>
        </p:txBody>
      </p:sp>
    </p:spTree>
    <p:extLst>
      <p:ext uri="{BB962C8B-B14F-4D97-AF65-F5344CB8AC3E}">
        <p14:creationId xmlns:p14="http://schemas.microsoft.com/office/powerpoint/2010/main" val="10452579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7" y="292082"/>
            <a:ext cx="11375537" cy="932563"/>
          </a:xfrm>
        </p:spPr>
        <p:txBody>
          <a:bodyPr>
            <a:spAutoFit/>
          </a:bodyPr>
          <a:lstStyle/>
          <a:p>
            <a:r>
              <a:rPr lang="en-US" dirty="0" smtClean="0"/>
              <a:t>Click to edit master title style</a:t>
            </a:r>
            <a:endParaRPr lang="en-US" dirty="0"/>
          </a:p>
        </p:txBody>
      </p:sp>
      <p:sp>
        <p:nvSpPr>
          <p:cNvPr id="5" name="Text Placeholder 4"/>
          <p:cNvSpPr>
            <a:spLocks noGrp="1"/>
          </p:cNvSpPr>
          <p:nvPr>
            <p:ph type="body" sz="quarter" idx="10" hasCustomPrompt="1"/>
          </p:nvPr>
        </p:nvSpPr>
        <p:spPr>
          <a:xfrm>
            <a:off x="274637" y="1211264"/>
            <a:ext cx="11375537" cy="2237535"/>
          </a:xfrm>
          <a:prstGeom prst="rect">
            <a:avLst/>
          </a:prstGeom>
        </p:spPr>
        <p:txBody>
          <a:bodyPr>
            <a:spAutoFit/>
          </a:bodyPr>
          <a:lstStyle>
            <a:lvl1pPr marL="289653" indent="-289653">
              <a:buFont typeface="Wingdings" pitchFamily="2" charset="2"/>
              <a:buChar char=""/>
              <a:defRPr sz="3900"/>
            </a:lvl1pPr>
            <a:lvl2pPr marL="527521" indent="-237872">
              <a:buFont typeface="Wingdings" pitchFamily="2" charset="2"/>
              <a:buChar char=""/>
              <a:defRPr sz="2400" spc="-50" baseline="0">
                <a:latin typeface="+mn-lt"/>
              </a:defRPr>
            </a:lvl2pPr>
            <a:lvl3pPr marL="755684" indent="-228160">
              <a:buFont typeface="Wingdings" pitchFamily="2" charset="2"/>
              <a:buChar char=""/>
              <a:tabLst/>
              <a:defRPr sz="2000" spc="-50" baseline="0">
                <a:latin typeface="+mn-lt"/>
              </a:defRPr>
            </a:lvl3pPr>
            <a:lvl4pPr marL="932061" indent="-176380">
              <a:buFont typeface="Wingdings" pitchFamily="2" charset="2"/>
              <a:buChar char=""/>
              <a:defRPr sz="1800" spc="-50" baseline="0">
                <a:latin typeface="+mn-lt"/>
              </a:defRPr>
            </a:lvl4pPr>
            <a:lvl5pPr marL="1108442" indent="-176380">
              <a:buFont typeface="Wingdings" pitchFamily="2" charset="2"/>
              <a:buChar char=""/>
              <a:tabLst/>
              <a:defRPr sz="1800" spc="-50" baseline="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Slide Number Placeholder 13"/>
          <p:cNvSpPr>
            <a:spLocks noGrp="1"/>
          </p:cNvSpPr>
          <p:nvPr>
            <p:ph type="sldNum" sz="quarter" idx="12"/>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15101910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74637" y="1211265"/>
            <a:ext cx="11375537" cy="2135969"/>
          </a:xfrm>
          <a:prstGeom prst="rect">
            <a:avLst/>
          </a:prstGeom>
        </p:spPr>
        <p:txBody>
          <a:bodyPr>
            <a:spAutoFit/>
          </a:bodyPr>
          <a:lstStyle>
            <a:lvl1pPr marL="0" indent="0">
              <a:spcBef>
                <a:spcPts val="2448"/>
              </a:spcBef>
              <a:buNone/>
              <a:defRPr sz="3900">
                <a:gradFill>
                  <a:gsLst>
                    <a:gs pos="100000">
                      <a:schemeClr val="tx2"/>
                    </a:gs>
                    <a:gs pos="0">
                      <a:schemeClr val="tx2"/>
                    </a:gs>
                  </a:gsLst>
                  <a:lin ang="5400000" scaled="0"/>
                </a:gradFill>
                <a:latin typeface="+mj-lt"/>
              </a:defRPr>
            </a:lvl1pPr>
            <a:lvl2pPr marL="0" indent="0">
              <a:buNone/>
              <a:defRPr sz="2000" spc="-50" baseline="0">
                <a:gradFill>
                  <a:gsLst>
                    <a:gs pos="100000">
                      <a:schemeClr val="tx1"/>
                    </a:gs>
                    <a:gs pos="6000">
                      <a:schemeClr val="tx1"/>
                    </a:gs>
                  </a:gsLst>
                  <a:lin ang="5400000" scaled="0"/>
                </a:gradFill>
              </a:defRPr>
            </a:lvl2pPr>
            <a:lvl3pPr marL="236252" indent="0">
              <a:buNone/>
              <a:defRPr sz="2000" spc="-50" baseline="0">
                <a:gradFill>
                  <a:gsLst>
                    <a:gs pos="100000">
                      <a:schemeClr val="tx1"/>
                    </a:gs>
                    <a:gs pos="6000">
                      <a:schemeClr val="tx1"/>
                    </a:gs>
                  </a:gsLst>
                  <a:lin ang="5400000" scaled="0"/>
                </a:gradFill>
              </a:defRPr>
            </a:lvl3pPr>
            <a:lvl4pPr marL="466031" indent="0">
              <a:buNone/>
              <a:defRPr sz="1800" spc="-50" baseline="0">
                <a:gradFill>
                  <a:gsLst>
                    <a:gs pos="100000">
                      <a:schemeClr val="tx1"/>
                    </a:gs>
                    <a:gs pos="6000">
                      <a:schemeClr val="tx1"/>
                    </a:gs>
                  </a:gsLst>
                  <a:lin ang="5400000" scaled="0"/>
                </a:gradFill>
              </a:defRPr>
            </a:lvl4pPr>
            <a:lvl5pPr marL="707139" indent="0">
              <a:buNone/>
              <a:defRPr sz="1800" spc="-50" baseline="0">
                <a:gradFill>
                  <a:gsLst>
                    <a:gs pos="100000">
                      <a:schemeClr val="tx1"/>
                    </a:gs>
                    <a:gs pos="6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a:xfrm>
            <a:off x="274637" y="292090"/>
            <a:ext cx="11375537" cy="946413"/>
          </a:xfrm>
        </p:spPr>
        <p:txBody>
          <a:bodyPr>
            <a:spAutoFit/>
          </a:bodyPr>
          <a:lstStyle/>
          <a:p>
            <a:r>
              <a:rPr lang="en-US" dirty="0" smtClean="0"/>
              <a:t>Click to edit master title style</a:t>
            </a:r>
            <a:endParaRPr lang="en-US" dirty="0"/>
          </a:p>
        </p:txBody>
      </p:sp>
      <p:sp>
        <p:nvSpPr>
          <p:cNvPr id="4" name="Slide Number Placeholder 3"/>
          <p:cNvSpPr>
            <a:spLocks noGrp="1"/>
          </p:cNvSpPr>
          <p:nvPr>
            <p:ph type="sldNum" sz="quarter" idx="12"/>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296266487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74637" y="1211265"/>
            <a:ext cx="11375537" cy="2135969"/>
          </a:xfrm>
          <a:prstGeom prst="rect">
            <a:avLst/>
          </a:prstGeom>
        </p:spPr>
        <p:txBody>
          <a:bodyPr>
            <a:spAutoFit/>
          </a:bodyPr>
          <a:lstStyle>
            <a:lvl1pPr marL="0" indent="0">
              <a:spcBef>
                <a:spcPts val="2448"/>
              </a:spcBef>
              <a:buNone/>
              <a:defRPr sz="3900">
                <a:gradFill>
                  <a:gsLst>
                    <a:gs pos="100000">
                      <a:schemeClr val="tx1"/>
                    </a:gs>
                    <a:gs pos="0">
                      <a:schemeClr val="tx1"/>
                    </a:gs>
                  </a:gsLst>
                  <a:lin ang="5400000" scaled="0"/>
                </a:gradFill>
                <a:latin typeface="+mj-lt"/>
              </a:defRPr>
            </a:lvl1pPr>
            <a:lvl2pPr marL="0" indent="0">
              <a:buNone/>
              <a:defRPr sz="2000" spc="-50" baseline="0">
                <a:gradFill>
                  <a:gsLst>
                    <a:gs pos="100000">
                      <a:schemeClr val="tx1"/>
                    </a:gs>
                    <a:gs pos="0">
                      <a:schemeClr val="tx1"/>
                    </a:gs>
                  </a:gsLst>
                  <a:lin ang="5400000" scaled="0"/>
                </a:gradFill>
              </a:defRPr>
            </a:lvl2pPr>
            <a:lvl3pPr marL="236252" indent="0">
              <a:buNone/>
              <a:defRPr sz="2000" spc="-50" baseline="0">
                <a:gradFill>
                  <a:gsLst>
                    <a:gs pos="100000">
                      <a:schemeClr val="tx1"/>
                    </a:gs>
                    <a:gs pos="0">
                      <a:schemeClr val="tx1"/>
                    </a:gs>
                  </a:gsLst>
                  <a:lin ang="5400000" scaled="0"/>
                </a:gradFill>
              </a:defRPr>
            </a:lvl3pPr>
            <a:lvl4pPr marL="466031" indent="0">
              <a:buNone/>
              <a:defRPr sz="1800" spc="-50" baseline="0">
                <a:gradFill>
                  <a:gsLst>
                    <a:gs pos="100000">
                      <a:schemeClr val="tx1"/>
                    </a:gs>
                    <a:gs pos="0">
                      <a:schemeClr val="tx1"/>
                    </a:gs>
                  </a:gsLst>
                  <a:lin ang="5400000" scaled="0"/>
                </a:gradFill>
              </a:defRPr>
            </a:lvl4pPr>
            <a:lvl5pPr marL="707139" indent="0">
              <a:buNone/>
              <a:defRPr sz="1800" spc="-50" baseline="0">
                <a:gradFill>
                  <a:gsLst>
                    <a:gs pos="100000">
                      <a:schemeClr val="tx1"/>
                    </a:gs>
                    <a:gs pos="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2"/>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3439653981"/>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7" y="292090"/>
            <a:ext cx="11375537" cy="946413"/>
          </a:xfrm>
        </p:spPr>
        <p:txBody>
          <a:bodyPr/>
          <a:lstStyle/>
          <a:p>
            <a:r>
              <a:rPr lang="en-US" dirty="0" smtClean="0"/>
              <a:t>Click to edit master title style</a:t>
            </a:r>
            <a:endParaRPr lang="en-US" dirty="0"/>
          </a:p>
        </p:txBody>
      </p:sp>
      <p:sp>
        <p:nvSpPr>
          <p:cNvPr id="4" name="Text Placeholder 3"/>
          <p:cNvSpPr>
            <a:spLocks noGrp="1"/>
          </p:cNvSpPr>
          <p:nvPr>
            <p:ph type="body" sz="quarter" idx="10" hasCustomPrompt="1"/>
          </p:nvPr>
        </p:nvSpPr>
        <p:spPr>
          <a:xfrm>
            <a:off x="274639" y="1211264"/>
            <a:ext cx="5477312" cy="2757677"/>
          </a:xfrm>
        </p:spPr>
        <p:txBody>
          <a:bodyPr wrap="square">
            <a:spAutoFit/>
          </a:bodyPr>
          <a:lstStyle>
            <a:lvl1pPr marL="297742" indent="-297742">
              <a:spcBef>
                <a:spcPts val="1224"/>
              </a:spcBef>
              <a:buClr>
                <a:schemeClr val="tx1"/>
              </a:buClr>
              <a:buFont typeface="Wingdings" pitchFamily="2" charset="2"/>
              <a:buChar char=""/>
              <a:defRPr/>
            </a:lvl1pPr>
            <a:lvl2pPr marL="530758" indent="-233016">
              <a:defRPr sz="2400" spc="-50" baseline="0"/>
            </a:lvl2pPr>
            <a:lvl3pPr marL="699048" indent="-168289">
              <a:tabLst/>
              <a:defRPr sz="2000" spc="-50" baseline="0"/>
            </a:lvl3pPr>
            <a:lvl4pPr marL="880280" indent="-181235">
              <a:defRPr sz="1800" spc="-50" baseline="0"/>
            </a:lvl4pPr>
            <a:lvl5pPr marL="1048570" indent="-168289">
              <a:tabLst/>
              <a:defRPr sz="1800" spc="-5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hasCustomPrompt="1"/>
          </p:nvPr>
        </p:nvSpPr>
        <p:spPr>
          <a:xfrm>
            <a:off x="5751959" y="1211264"/>
            <a:ext cx="5495487" cy="2757677"/>
          </a:xfrm>
        </p:spPr>
        <p:txBody>
          <a:bodyPr wrap="square">
            <a:spAutoFit/>
          </a:bodyPr>
          <a:lstStyle>
            <a:lvl1pPr marL="346285" indent="-346285">
              <a:spcBef>
                <a:spcPts val="1224"/>
              </a:spcBef>
              <a:buFont typeface="Wingdings" pitchFamily="2" charset="2"/>
              <a:buChar char=""/>
              <a:defRPr lang="en-US" sz="3900" kern="1200" spc="-71" baseline="0" dirty="0" smtClean="0">
                <a:gradFill>
                  <a:gsLst>
                    <a:gs pos="1250">
                      <a:schemeClr val="tx1"/>
                    </a:gs>
                    <a:gs pos="100000">
                      <a:schemeClr val="tx1"/>
                    </a:gs>
                  </a:gsLst>
                  <a:lin ang="5400000" scaled="0"/>
                </a:gradFill>
                <a:latin typeface="+mj-lt"/>
                <a:ea typeface="+mn-ea"/>
                <a:cs typeface="+mn-cs"/>
              </a:defRPr>
            </a:lvl1pPr>
            <a:lvl2pPr marL="647266" indent="-349523">
              <a:defRPr lang="en-US" sz="2400" kern="1200" spc="-50" baseline="0" dirty="0" smtClean="0">
                <a:gradFill>
                  <a:gsLst>
                    <a:gs pos="1250">
                      <a:schemeClr val="tx1"/>
                    </a:gs>
                    <a:gs pos="100000">
                      <a:schemeClr val="tx1"/>
                    </a:gs>
                  </a:gsLst>
                  <a:lin ang="5400000" scaled="0"/>
                </a:gradFill>
                <a:latin typeface="+mn-lt"/>
                <a:ea typeface="+mn-ea"/>
                <a:cs typeface="+mn-cs"/>
              </a:defRPr>
            </a:lvl2pPr>
            <a:lvl3pPr marL="880280" indent="-349523">
              <a:defRPr lang="en-US" sz="2000" kern="1200" spc="-50" baseline="0" dirty="0" smtClean="0">
                <a:gradFill>
                  <a:gsLst>
                    <a:gs pos="1250">
                      <a:schemeClr val="tx1"/>
                    </a:gs>
                    <a:gs pos="100000">
                      <a:schemeClr val="tx1"/>
                    </a:gs>
                  </a:gsLst>
                  <a:lin ang="5400000" scaled="0"/>
                </a:gradFill>
                <a:latin typeface="+mn-lt"/>
                <a:ea typeface="+mn-ea"/>
                <a:cs typeface="+mn-cs"/>
              </a:defRPr>
            </a:lvl3pPr>
            <a:lvl4pPr marL="1048570" indent="-349523">
              <a:defRPr lang="en-US" sz="1800" kern="1200" spc="-50" baseline="0" dirty="0" smtClean="0">
                <a:gradFill>
                  <a:gsLst>
                    <a:gs pos="1250">
                      <a:schemeClr val="tx1"/>
                    </a:gs>
                    <a:gs pos="100000">
                      <a:schemeClr val="tx1"/>
                    </a:gs>
                  </a:gsLst>
                  <a:lin ang="5400000" scaled="0"/>
                </a:gradFill>
                <a:latin typeface="+mn-lt"/>
                <a:ea typeface="+mn-ea"/>
                <a:cs typeface="+mn-cs"/>
              </a:defRPr>
            </a:lvl4pPr>
            <a:lvl5pPr marL="1229807" indent="-349523">
              <a:defRPr lang="en-US" sz="1800" kern="1200" spc="-50" baseline="0" dirty="0">
                <a:gradFill>
                  <a:gsLst>
                    <a:gs pos="1250">
                      <a:schemeClr val="tx1"/>
                    </a:gs>
                    <a:gs pos="100000">
                      <a:schemeClr val="tx1"/>
                    </a:gs>
                  </a:gsLst>
                  <a:lin ang="5400000" scaled="0"/>
                </a:gradFill>
                <a:latin typeface="+mn-lt"/>
                <a:ea typeface="+mn-ea"/>
                <a:cs typeface="+mn-cs"/>
              </a:defRPr>
            </a:lvl5pPr>
          </a:lstStyle>
          <a:p>
            <a:pPr marL="297742" marR="0" lvl="0" indent="-297742" algn="l" defTabSz="932024"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dirty="0" smtClean="0"/>
              <a:t>Click to edit master text styles</a:t>
            </a:r>
          </a:p>
          <a:p>
            <a:pPr marL="530758" marR="0" lvl="1" indent="-233016" algn="l" defTabSz="932024"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Second level</a:t>
            </a:r>
          </a:p>
          <a:p>
            <a:pPr marL="699048" marR="0" lvl="2" indent="-168289" algn="l" defTabSz="932024"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Third level</a:t>
            </a:r>
          </a:p>
          <a:p>
            <a:pPr marL="880280" marR="0" lvl="3" indent="-181235" algn="l" defTabSz="932024"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Fourth level</a:t>
            </a:r>
          </a:p>
          <a:p>
            <a:pPr marL="1048570" marR="0" lvl="4" indent="-168289" algn="l" defTabSz="932024"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Fifth level</a:t>
            </a:r>
            <a:endParaRPr lang="en-US" dirty="0"/>
          </a:p>
        </p:txBody>
      </p:sp>
      <p:sp>
        <p:nvSpPr>
          <p:cNvPr id="5" name="Slide Number Placeholder 4"/>
          <p:cNvSpPr>
            <a:spLocks noGrp="1"/>
          </p:cNvSpPr>
          <p:nvPr>
            <p:ph type="sldNum" sz="quarter" idx="13"/>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3041330637"/>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7" y="292090"/>
            <a:ext cx="11375537" cy="946413"/>
          </a:xfrm>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274638" y="1211262"/>
            <a:ext cx="5486400" cy="2751523"/>
          </a:xfrm>
        </p:spPr>
        <p:txBody>
          <a:bodyPr>
            <a:spAutoFit/>
          </a:bodyPr>
          <a:lstStyle>
            <a:lvl1pPr marL="0" indent="0">
              <a:spcBef>
                <a:spcPts val="1224"/>
              </a:spcBef>
              <a:buNone/>
              <a:defRPr sz="3900">
                <a:gradFill>
                  <a:gsLst>
                    <a:gs pos="100000">
                      <a:schemeClr val="tx2"/>
                    </a:gs>
                    <a:gs pos="0">
                      <a:schemeClr val="tx2"/>
                    </a:gs>
                  </a:gsLst>
                  <a:lin ang="5400000" scaled="0"/>
                </a:gradFill>
                <a:latin typeface="+mj-lt"/>
              </a:defRPr>
            </a:lvl1pPr>
            <a:lvl2pPr marL="0" indent="0">
              <a:buNone/>
              <a:defRPr sz="2000" spc="-50" baseline="0"/>
            </a:lvl2pPr>
            <a:lvl3pPr marL="237872" indent="0">
              <a:buNone/>
              <a:defRPr sz="2000" spc="-50" baseline="0"/>
            </a:lvl3pPr>
            <a:lvl4pPr marL="466031" indent="0">
              <a:buNone/>
              <a:defRPr sz="1800" spc="-50" baseline="0"/>
            </a:lvl4pPr>
            <a:lvl5pPr marL="707139" indent="0">
              <a:buNone/>
              <a:defRPr sz="1800" spc="-5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5761038" y="1211264"/>
            <a:ext cx="5504574" cy="2757677"/>
          </a:xfrm>
        </p:spPr>
        <p:txBody>
          <a:bodyPr>
            <a:spAutoFit/>
          </a:bodyPr>
          <a:lstStyle>
            <a:lvl1pPr marL="0" indent="0">
              <a:spcBef>
                <a:spcPts val="1224"/>
              </a:spcBef>
              <a:buNone/>
              <a:defRPr lang="en-US" sz="3900" kern="1200" spc="-71" baseline="0" dirty="0" smtClean="0">
                <a:gradFill>
                  <a:gsLst>
                    <a:gs pos="100000">
                      <a:schemeClr val="tx2"/>
                    </a:gs>
                    <a:gs pos="0">
                      <a:schemeClr val="tx2"/>
                    </a:gs>
                  </a:gsLst>
                  <a:lin ang="5400000" scaled="0"/>
                </a:gradFill>
                <a:latin typeface="+mj-lt"/>
                <a:ea typeface="+mn-ea"/>
                <a:cs typeface="+mn-cs"/>
              </a:defRPr>
            </a:lvl1pPr>
            <a:lvl2pPr marL="3238" marR="0" indent="0" algn="l" defTabSz="932024" rtl="0" eaLnBrk="1" fontAlgn="auto" latinLnBrk="0" hangingPunct="1">
              <a:lnSpc>
                <a:spcPct val="90000"/>
              </a:lnSpc>
              <a:spcBef>
                <a:spcPct val="20000"/>
              </a:spcBef>
              <a:spcAft>
                <a:spcPts val="0"/>
              </a:spcAft>
              <a:buClrTx/>
              <a:buSzPct val="90000"/>
              <a:buFont typeface="Arial" pitchFamily="34" charset="0"/>
              <a:buNone/>
              <a:tabLst/>
              <a:defRPr lang="en-US" sz="2000" kern="1200" spc="-50" baseline="0" dirty="0" smtClean="0">
                <a:gradFill>
                  <a:gsLst>
                    <a:gs pos="1250">
                      <a:schemeClr val="tx1"/>
                    </a:gs>
                    <a:gs pos="100000">
                      <a:schemeClr val="tx1"/>
                    </a:gs>
                  </a:gsLst>
                  <a:lin ang="5400000" scaled="0"/>
                </a:gradFill>
                <a:latin typeface="+mn-lt"/>
                <a:ea typeface="+mn-ea"/>
                <a:cs typeface="+mn-cs"/>
              </a:defRPr>
            </a:lvl2pPr>
            <a:lvl3pPr marL="237872" marR="0" indent="0" algn="l" defTabSz="932024" rtl="0" eaLnBrk="1" fontAlgn="auto" latinLnBrk="0" hangingPunct="1">
              <a:lnSpc>
                <a:spcPct val="90000"/>
              </a:lnSpc>
              <a:spcBef>
                <a:spcPct val="20000"/>
              </a:spcBef>
              <a:spcAft>
                <a:spcPts val="0"/>
              </a:spcAft>
              <a:buClrTx/>
              <a:buSzPct val="90000"/>
              <a:buFont typeface="Arial" pitchFamily="34" charset="0"/>
              <a:buNone/>
              <a:tabLst/>
              <a:defRPr lang="en-US" sz="2000" kern="1200" spc="-50" baseline="0" dirty="0" smtClean="0">
                <a:gradFill>
                  <a:gsLst>
                    <a:gs pos="1250">
                      <a:schemeClr val="tx1"/>
                    </a:gs>
                    <a:gs pos="100000">
                      <a:schemeClr val="tx1"/>
                    </a:gs>
                  </a:gsLst>
                  <a:lin ang="5400000" scaled="0"/>
                </a:gradFill>
                <a:latin typeface="+mn-lt"/>
                <a:ea typeface="+mn-ea"/>
                <a:cs typeface="+mn-cs"/>
              </a:defRPr>
            </a:lvl3pPr>
            <a:lvl4pPr marL="469269" marR="0" indent="0" algn="l" defTabSz="932024" rtl="0" eaLnBrk="1" fontAlgn="auto" latinLnBrk="0" hangingPunct="1">
              <a:lnSpc>
                <a:spcPct val="90000"/>
              </a:lnSpc>
              <a:spcBef>
                <a:spcPct val="20000"/>
              </a:spcBef>
              <a:spcAft>
                <a:spcPts val="0"/>
              </a:spcAft>
              <a:buClrTx/>
              <a:buSzPct val="90000"/>
              <a:buFont typeface="Arial" pitchFamily="34" charset="0"/>
              <a:buNone/>
              <a:tabLst/>
              <a:defRPr lang="en-US" sz="1800" kern="1200" spc="-50" baseline="0" dirty="0" smtClean="0">
                <a:gradFill>
                  <a:gsLst>
                    <a:gs pos="1250">
                      <a:schemeClr val="tx1"/>
                    </a:gs>
                    <a:gs pos="100000">
                      <a:schemeClr val="tx1"/>
                    </a:gs>
                  </a:gsLst>
                  <a:lin ang="5400000" scaled="0"/>
                </a:gradFill>
                <a:latin typeface="+mn-lt"/>
                <a:ea typeface="+mn-ea"/>
                <a:cs typeface="+mn-cs"/>
              </a:defRPr>
            </a:lvl4pPr>
            <a:lvl5pPr marL="700665" marR="0" indent="0" algn="l" defTabSz="932024" rtl="0" eaLnBrk="1" fontAlgn="auto" latinLnBrk="0" hangingPunct="1">
              <a:lnSpc>
                <a:spcPct val="90000"/>
              </a:lnSpc>
              <a:spcBef>
                <a:spcPct val="20000"/>
              </a:spcBef>
              <a:spcAft>
                <a:spcPts val="0"/>
              </a:spcAft>
              <a:buClrTx/>
              <a:buSzPct val="90000"/>
              <a:buFont typeface="Arial" pitchFamily="34" charset="0"/>
              <a:buNone/>
              <a:tabLst/>
              <a:defRPr lang="en-US" sz="1800" kern="1200" spc="-50" baseline="0" dirty="0">
                <a:gradFill>
                  <a:gsLst>
                    <a:gs pos="1250">
                      <a:schemeClr val="tx1"/>
                    </a:gs>
                    <a:gs pos="100000">
                      <a:schemeClr val="tx1"/>
                    </a:gs>
                  </a:gsLst>
                  <a:lin ang="5400000" scaled="0"/>
                </a:gradFill>
                <a:latin typeface="+mn-lt"/>
                <a:ea typeface="+mn-ea"/>
                <a:cs typeface="+mn-cs"/>
              </a:defRPr>
            </a:lvl5pPr>
          </a:lstStyle>
          <a:p>
            <a:pPr marL="0" marR="0" lvl="0" indent="0" algn="l" defTabSz="932024"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4"/>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3596774303"/>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7" y="292090"/>
            <a:ext cx="11375537" cy="946413"/>
          </a:xfrm>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274638" y="1211264"/>
            <a:ext cx="5486400" cy="2689966"/>
          </a:xfrm>
        </p:spPr>
        <p:txBody>
          <a:bodyPr>
            <a:spAutoFit/>
          </a:bodyPr>
          <a:lstStyle>
            <a:lvl1pPr marL="0" indent="0">
              <a:spcBef>
                <a:spcPts val="1224"/>
              </a:spcBef>
              <a:buNone/>
              <a:defRPr sz="3900">
                <a:gradFill>
                  <a:gsLst>
                    <a:gs pos="1000">
                      <a:schemeClr val="tx1"/>
                    </a:gs>
                    <a:gs pos="98000">
                      <a:schemeClr val="tx1"/>
                    </a:gs>
                  </a:gsLst>
                  <a:lin ang="5400000" scaled="0"/>
                </a:gradFill>
                <a:latin typeface="+mj-lt"/>
              </a:defRPr>
            </a:lvl1pPr>
            <a:lvl2pPr marL="0" indent="0">
              <a:buNone/>
              <a:defRPr sz="2000" spc="-50" baseline="0">
                <a:gradFill>
                  <a:gsLst>
                    <a:gs pos="1000">
                      <a:schemeClr val="tx1"/>
                    </a:gs>
                    <a:gs pos="98000">
                      <a:schemeClr val="tx1"/>
                    </a:gs>
                  </a:gsLst>
                  <a:lin ang="5400000" scaled="0"/>
                </a:gradFill>
              </a:defRPr>
            </a:lvl2pPr>
            <a:lvl3pPr marL="237872" indent="0">
              <a:buNone/>
              <a:defRPr sz="2000" spc="-50" baseline="0">
                <a:gradFill>
                  <a:gsLst>
                    <a:gs pos="1000">
                      <a:schemeClr val="tx1"/>
                    </a:gs>
                    <a:gs pos="98000">
                      <a:schemeClr val="tx1"/>
                    </a:gs>
                  </a:gsLst>
                  <a:lin ang="5400000" scaled="0"/>
                </a:gradFill>
              </a:defRPr>
            </a:lvl3pPr>
            <a:lvl4pPr marL="466031" indent="0">
              <a:buNone/>
              <a:defRPr sz="1800" spc="-50" baseline="0">
                <a:gradFill>
                  <a:gsLst>
                    <a:gs pos="1000">
                      <a:schemeClr val="tx1"/>
                    </a:gs>
                    <a:gs pos="98000">
                      <a:schemeClr val="tx1"/>
                    </a:gs>
                  </a:gsLst>
                  <a:lin ang="5400000" scaled="0"/>
                </a:gradFill>
              </a:defRPr>
            </a:lvl4pPr>
            <a:lvl5pPr marL="707139" indent="0">
              <a:buNone/>
              <a:defRPr sz="1800" spc="-50" baseline="0">
                <a:gradFill>
                  <a:gsLst>
                    <a:gs pos="1000">
                      <a:schemeClr val="tx1"/>
                    </a:gs>
                    <a:gs pos="98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5761038" y="1211264"/>
            <a:ext cx="5504574" cy="2689966"/>
          </a:xfrm>
        </p:spPr>
        <p:txBody>
          <a:bodyPr>
            <a:spAutoFit/>
          </a:bodyPr>
          <a:lstStyle>
            <a:lvl1pPr marL="0" indent="0">
              <a:spcBef>
                <a:spcPts val="1224"/>
              </a:spcBef>
              <a:buNone/>
              <a:defRPr lang="en-US" sz="3900" kern="1200" spc="-71" baseline="0" dirty="0" smtClean="0">
                <a:gradFill>
                  <a:gsLst>
                    <a:gs pos="1000">
                      <a:schemeClr val="tx1"/>
                    </a:gs>
                    <a:gs pos="98000">
                      <a:schemeClr val="tx1"/>
                    </a:gs>
                  </a:gsLst>
                  <a:lin ang="5400000" scaled="0"/>
                </a:gradFill>
                <a:latin typeface="+mj-lt"/>
                <a:ea typeface="+mn-ea"/>
                <a:cs typeface="+mn-cs"/>
              </a:defRPr>
            </a:lvl1pPr>
            <a:lvl2pPr marL="3238" marR="0" indent="0" algn="l" defTabSz="932024" rtl="0" eaLnBrk="1" fontAlgn="auto" latinLnBrk="0" hangingPunct="1">
              <a:lnSpc>
                <a:spcPct val="90000"/>
              </a:lnSpc>
              <a:spcBef>
                <a:spcPct val="20000"/>
              </a:spcBef>
              <a:spcAft>
                <a:spcPts val="0"/>
              </a:spcAft>
              <a:buClrTx/>
              <a:buSzPct val="90000"/>
              <a:buFont typeface="Arial" pitchFamily="34" charset="0"/>
              <a:buNone/>
              <a:tabLst/>
              <a:defRPr lang="en-US" sz="2000" kern="1200" spc="-50" baseline="0" dirty="0" smtClean="0">
                <a:gradFill>
                  <a:gsLst>
                    <a:gs pos="1000">
                      <a:schemeClr val="tx1"/>
                    </a:gs>
                    <a:gs pos="98000">
                      <a:schemeClr val="tx1"/>
                    </a:gs>
                  </a:gsLst>
                  <a:lin ang="5400000" scaled="0"/>
                </a:gradFill>
                <a:latin typeface="+mn-lt"/>
                <a:ea typeface="+mn-ea"/>
                <a:cs typeface="+mn-cs"/>
              </a:defRPr>
            </a:lvl2pPr>
            <a:lvl3pPr marL="237872" marR="0" indent="0" algn="l" defTabSz="932024" rtl="0" eaLnBrk="1" fontAlgn="auto" latinLnBrk="0" hangingPunct="1">
              <a:lnSpc>
                <a:spcPct val="90000"/>
              </a:lnSpc>
              <a:spcBef>
                <a:spcPct val="20000"/>
              </a:spcBef>
              <a:spcAft>
                <a:spcPts val="0"/>
              </a:spcAft>
              <a:buClrTx/>
              <a:buSzPct val="90000"/>
              <a:buFont typeface="Arial" pitchFamily="34" charset="0"/>
              <a:buNone/>
              <a:tabLst/>
              <a:defRPr lang="en-US" sz="2000" kern="1200" spc="-50" baseline="0" dirty="0" smtClean="0">
                <a:gradFill>
                  <a:gsLst>
                    <a:gs pos="1000">
                      <a:schemeClr val="tx1"/>
                    </a:gs>
                    <a:gs pos="98000">
                      <a:schemeClr val="tx1"/>
                    </a:gs>
                  </a:gsLst>
                  <a:lin ang="5400000" scaled="0"/>
                </a:gradFill>
                <a:latin typeface="+mn-lt"/>
                <a:ea typeface="+mn-ea"/>
                <a:cs typeface="+mn-cs"/>
              </a:defRPr>
            </a:lvl3pPr>
            <a:lvl4pPr marL="469269" marR="0" indent="0" algn="l" defTabSz="932024" rtl="0" eaLnBrk="1" fontAlgn="auto" latinLnBrk="0" hangingPunct="1">
              <a:lnSpc>
                <a:spcPct val="90000"/>
              </a:lnSpc>
              <a:spcBef>
                <a:spcPct val="20000"/>
              </a:spcBef>
              <a:spcAft>
                <a:spcPts val="0"/>
              </a:spcAft>
              <a:buClrTx/>
              <a:buSzPct val="90000"/>
              <a:buFont typeface="Arial" pitchFamily="34" charset="0"/>
              <a:buNone/>
              <a:tabLst/>
              <a:defRPr lang="en-US" sz="1800" kern="1200" spc="-50" baseline="0" dirty="0" smtClean="0">
                <a:gradFill>
                  <a:gsLst>
                    <a:gs pos="1000">
                      <a:schemeClr val="tx1"/>
                    </a:gs>
                    <a:gs pos="98000">
                      <a:schemeClr val="tx1"/>
                    </a:gs>
                  </a:gsLst>
                  <a:lin ang="5400000" scaled="0"/>
                </a:gradFill>
                <a:latin typeface="+mn-lt"/>
                <a:ea typeface="+mn-ea"/>
                <a:cs typeface="+mn-cs"/>
              </a:defRPr>
            </a:lvl4pPr>
            <a:lvl5pPr marL="700665" marR="0" indent="0" algn="l" defTabSz="932024" rtl="0" eaLnBrk="1" fontAlgn="auto" latinLnBrk="0" hangingPunct="1">
              <a:lnSpc>
                <a:spcPct val="90000"/>
              </a:lnSpc>
              <a:spcBef>
                <a:spcPct val="20000"/>
              </a:spcBef>
              <a:spcAft>
                <a:spcPts val="0"/>
              </a:spcAft>
              <a:buClrTx/>
              <a:buSzPct val="90000"/>
              <a:buFont typeface="Arial" pitchFamily="34" charset="0"/>
              <a:buNone/>
              <a:tabLst/>
              <a:defRPr lang="en-US" sz="1800" kern="1200" spc="-50" baseline="0" dirty="0">
                <a:gradFill>
                  <a:gsLst>
                    <a:gs pos="1000">
                      <a:schemeClr val="tx1"/>
                    </a:gs>
                    <a:gs pos="98000">
                      <a:schemeClr val="tx1"/>
                    </a:gs>
                  </a:gsLst>
                  <a:lin ang="5400000" scaled="0"/>
                </a:gradFill>
                <a:latin typeface="+mn-lt"/>
                <a:ea typeface="+mn-ea"/>
                <a:cs typeface="+mn-cs"/>
              </a:defRPr>
            </a:lvl5pPr>
          </a:lstStyle>
          <a:p>
            <a:pPr marL="0" marR="0" lvl="0" indent="0" algn="l" defTabSz="932024"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4"/>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1122048267"/>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8" name="Slide Number Placeholder 7"/>
          <p:cNvSpPr>
            <a:spLocks noGrp="1"/>
          </p:cNvSpPr>
          <p:nvPr>
            <p:ph type="sldNum" sz="quarter" idx="11"/>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
        <p:nvSpPr>
          <p:cNvPr id="4" name="TextBox 7"/>
          <p:cNvSpPr txBox="1"/>
          <p:nvPr userDrawn="1"/>
        </p:nvSpPr>
        <p:spPr bwMode="white">
          <a:xfrm>
            <a:off x="5203564" y="6673776"/>
            <a:ext cx="2029338" cy="20928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360" b="1" spc="150" dirty="0" smtClean="0">
                <a:gradFill>
                  <a:gsLst>
                    <a:gs pos="0">
                      <a:srgbClr val="505050">
                        <a:alpha val="50000"/>
                      </a:srgbClr>
                    </a:gs>
                    <a:gs pos="86000">
                      <a:srgbClr val="505050">
                        <a:alpha val="50000"/>
                      </a:srgbClr>
                    </a:gs>
                  </a:gsLst>
                  <a:lin ang="5400000" scaled="0"/>
                </a:gradFill>
                <a:latin typeface="Segoe Semibold" pitchFamily="34" charset="0"/>
              </a:rPr>
              <a:t>NDA CONFIDENTIAL</a:t>
            </a:r>
          </a:p>
        </p:txBody>
      </p:sp>
    </p:spTree>
    <p:extLst>
      <p:ext uri="{BB962C8B-B14F-4D97-AF65-F5344CB8AC3E}">
        <p14:creationId xmlns:p14="http://schemas.microsoft.com/office/powerpoint/2010/main" val="3566161710"/>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2181976556"/>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
        <p:nvSpPr>
          <p:cNvPr id="4" name="Rectangle 3"/>
          <p:cNvSpPr/>
          <p:nvPr userDrawn="1"/>
        </p:nvSpPr>
        <p:spPr bwMode="auto">
          <a:xfrm>
            <a:off x="0" y="-19139"/>
            <a:ext cx="3894137" cy="7013664"/>
          </a:xfrm>
          <a:prstGeom prst="rect">
            <a:avLst/>
          </a:prstGeom>
          <a:pattFill prst="ltUpDiag">
            <a:fgClr>
              <a:srgbClr val="CDCDCD"/>
            </a:fgClr>
            <a:bgClr>
              <a:schemeClr val="bg1"/>
            </a:bgClr>
          </a:patt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740" tIns="146192" rIns="182740" bIns="146192" numCol="1" spcCol="0" rtlCol="0" fromWordArt="0" anchor="t" anchorCtr="0" forceAA="0" compatLnSpc="1">
            <a:prstTxWarp prst="textNoShape">
              <a:avLst/>
            </a:prstTxWarp>
            <a:noAutofit/>
          </a:bodyPr>
          <a:lstStyle/>
          <a:p>
            <a:pPr defTabSz="913398" fontAlgn="base">
              <a:lnSpc>
                <a:spcPct val="90000"/>
              </a:lnSpc>
              <a:spcBef>
                <a:spcPct val="0"/>
              </a:spcBef>
              <a:spcAft>
                <a:spcPct val="0"/>
              </a:spcAft>
            </a:pPr>
            <a:endParaRPr lang="en-US" sz="2000" spc="-50" dirty="0">
              <a:gradFill>
                <a:gsLst>
                  <a:gs pos="36283">
                    <a:srgbClr val="505050"/>
                  </a:gs>
                  <a:gs pos="28000">
                    <a:srgbClr val="505050"/>
                  </a:gs>
                </a:gsLst>
                <a:lin ang="5400000" scaled="0"/>
              </a:gra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958" y="5934090"/>
            <a:ext cx="3644726" cy="877872"/>
          </a:xfrm>
          <a:prstGeom prst="rect">
            <a:avLst/>
          </a:prstGeom>
        </p:spPr>
      </p:pic>
    </p:spTree>
    <p:extLst>
      <p:ext uri="{BB962C8B-B14F-4D97-AF65-F5344CB8AC3E}">
        <p14:creationId xmlns:p14="http://schemas.microsoft.com/office/powerpoint/2010/main" val="1573657839"/>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274638" y="1211270"/>
            <a:ext cx="11378776" cy="2542951"/>
          </a:xfrm>
        </p:spPr>
        <p:txBody>
          <a:bodyPr>
            <a:spAutoFit/>
          </a:bodyPr>
          <a:lstStyle>
            <a:lvl1pPr marL="0" indent="0">
              <a:buNone/>
              <a:defRPr sz="3300">
                <a:gradFill>
                  <a:gsLst>
                    <a:gs pos="1250">
                      <a:schemeClr val="tx1"/>
                    </a:gs>
                    <a:gs pos="100000">
                      <a:schemeClr val="tx1"/>
                    </a:gs>
                  </a:gsLst>
                  <a:lin ang="5400000" scaled="0"/>
                </a:gradFill>
                <a:latin typeface="Consolas" pitchFamily="49" charset="0"/>
                <a:cs typeface="Consolas" pitchFamily="49" charset="0"/>
              </a:defRPr>
            </a:lvl1pPr>
            <a:lvl2pPr marL="346285" indent="0">
              <a:buNone/>
              <a:defRPr>
                <a:gradFill>
                  <a:gsLst>
                    <a:gs pos="1250">
                      <a:schemeClr val="tx1"/>
                    </a:gs>
                    <a:gs pos="100000">
                      <a:schemeClr val="tx1"/>
                    </a:gs>
                  </a:gsLst>
                  <a:lin ang="5400000" scaled="0"/>
                </a:gradFill>
                <a:latin typeface="Consolas" pitchFamily="49" charset="0"/>
                <a:cs typeface="Consolas" pitchFamily="49" charset="0"/>
              </a:defRPr>
            </a:lvl2pPr>
            <a:lvl3pPr marL="584158" indent="0">
              <a:buNone/>
              <a:defRPr>
                <a:gradFill>
                  <a:gsLst>
                    <a:gs pos="1250">
                      <a:schemeClr val="tx1"/>
                    </a:gs>
                    <a:gs pos="100000">
                      <a:schemeClr val="tx1"/>
                    </a:gs>
                  </a:gsLst>
                  <a:lin ang="5400000" scaled="0"/>
                </a:gradFill>
                <a:latin typeface="Consolas" pitchFamily="49" charset="0"/>
                <a:cs typeface="Consolas" pitchFamily="49" charset="0"/>
              </a:defRPr>
            </a:lvl3pPr>
            <a:lvl4pPr marL="813938" indent="0">
              <a:buNone/>
              <a:defRPr>
                <a:gradFill>
                  <a:gsLst>
                    <a:gs pos="1250">
                      <a:schemeClr val="tx1"/>
                    </a:gs>
                    <a:gs pos="100000">
                      <a:schemeClr val="tx1"/>
                    </a:gs>
                  </a:gsLst>
                  <a:lin ang="5400000" scaled="0"/>
                </a:gradFill>
                <a:latin typeface="Consolas" pitchFamily="49" charset="0"/>
                <a:cs typeface="Consolas" pitchFamily="49" charset="0"/>
              </a:defRPr>
            </a:lvl4pPr>
            <a:lvl5pPr marL="1050189" indent="0">
              <a:buNone/>
              <a:defRPr>
                <a:gradFill>
                  <a:gsLst>
                    <a:gs pos="1250">
                      <a:schemeClr val="tx1"/>
                    </a:gs>
                    <a:gs pos="100000">
                      <a:schemeClr val="tx1"/>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16433867"/>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142447"/>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274638" y="296865"/>
            <a:ext cx="11378776" cy="932563"/>
          </a:xfrm>
        </p:spPr>
        <p:txBody>
          <a:bodyPr>
            <a:spAutoFit/>
          </a:bodyPr>
          <a:lstStyle>
            <a:lvl1pPr>
              <a:defRPr sz="54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274637" y="1211264"/>
            <a:ext cx="11375537" cy="2580620"/>
          </a:xfrm>
          <a:prstGeom prst="rect">
            <a:avLst/>
          </a:prstGeom>
        </p:spPr>
        <p:txBody>
          <a:bodyPr>
            <a:spAutoFit/>
          </a:bodyPr>
          <a:lstStyle>
            <a:lvl1pPr marL="349523" indent="-349523">
              <a:buClr>
                <a:srgbClr val="FFFFFF"/>
              </a:buClr>
              <a:buSzPct val="90000"/>
              <a:buFont typeface="Arial" pitchFamily="34" charset="0"/>
              <a:buChar char="•"/>
              <a:defRPr sz="3500">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40788" indent="-291267">
              <a:buClr>
                <a:srgbClr val="FFFFFF"/>
              </a:buClr>
              <a:buSzPct val="90000"/>
              <a:buFont typeface="Arial" pitchFamily="34" charset="0"/>
              <a:buChar char="•"/>
              <a:defRPr sz="3300">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32061" indent="-291267">
              <a:buClr>
                <a:srgbClr val="FFFFFF"/>
              </a:buClr>
              <a:buSzPct val="90000"/>
              <a:buFont typeface="Arial" pitchFamily="34" charset="0"/>
              <a:buChar char="•"/>
              <a:defRPr sz="2900">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65079" indent="-233016">
              <a:buClr>
                <a:srgbClr val="FFFFFF"/>
              </a:buClr>
              <a:buSzPct val="90000"/>
              <a:buFont typeface="Arial" pitchFamily="34" charset="0"/>
              <a:buChar char="•"/>
              <a:defRPr sz="2400">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98095" indent="-233016">
              <a:buClr>
                <a:srgbClr val="FFFFFF"/>
              </a:buClr>
              <a:buSzPct val="90000"/>
              <a:buFont typeface="Arial" pitchFamily="34" charset="0"/>
              <a:buChar char="•"/>
              <a:defRPr sz="2000">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7"/>
            <a:ext cx="12436476" cy="631451"/>
          </a:xfrm>
          <a:prstGeom prst="rect">
            <a:avLst/>
          </a:prstGeom>
          <a:solidFill>
            <a:srgbClr val="FFFF99"/>
          </a:solidFill>
        </p:spPr>
        <p:txBody>
          <a:bodyPr wrap="square" lIns="155341" tIns="77670" rIns="155341" bIns="77670" anchor="b" anchorCtr="0">
            <a:noAutofit/>
          </a:bodyPr>
          <a:lstStyle>
            <a:lvl1pPr algn="r">
              <a:buFont typeface="Arial" pitchFamily="34" charset="0"/>
              <a:buNone/>
              <a:defRPr sz="37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182543633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152353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72349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73523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10056498" cy="1830388"/>
          </a:xfrm>
          <a:noFill/>
        </p:spPr>
        <p:txBody>
          <a:bodyPr lIns="107563" tIns="80672" rIns="107563" bIns="80672">
            <a:noAutofit/>
          </a:bodyPr>
          <a:lstStyle>
            <a:lvl1pPr marL="0" indent="0">
              <a:spcBef>
                <a:spcPts val="0"/>
              </a:spcBef>
              <a:buNone/>
              <a:defRPr sz="3536"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964584"/>
          </a:xfrm>
          <a:noFill/>
        </p:spPr>
        <p:txBody>
          <a:bodyPr lIns="107563" tIns="67227" rIns="107563" bIns="67227" anchor="t" anchorCtr="0"/>
          <a:lstStyle>
            <a:lvl1pPr>
              <a:defRPr sz="5984" spc="-101"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invGray">
          <a:xfrm>
            <a:off x="10411876" y="479776"/>
            <a:ext cx="1552931" cy="332660"/>
          </a:xfrm>
          <a:prstGeom prst="rect">
            <a:avLst/>
          </a:prstGeom>
        </p:spPr>
      </p:pic>
      <p:sp>
        <p:nvSpPr>
          <p:cNvPr id="7" name="TextBox 7"/>
          <p:cNvSpPr txBox="1"/>
          <p:nvPr/>
        </p:nvSpPr>
        <p:spPr bwMode="white">
          <a:xfrm>
            <a:off x="5203564" y="6673776"/>
            <a:ext cx="2029338" cy="20928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360" b="1" spc="150" dirty="0" smtClean="0">
                <a:gradFill>
                  <a:gsLst>
                    <a:gs pos="0">
                      <a:srgbClr val="505050">
                        <a:alpha val="50000"/>
                      </a:srgbClr>
                    </a:gs>
                    <a:gs pos="86000">
                      <a:srgbClr val="505050">
                        <a:alpha val="50000"/>
                      </a:srgbClr>
                    </a:gs>
                  </a:gsLst>
                  <a:lin ang="5400000" scaled="0"/>
                </a:gradFill>
                <a:latin typeface="Segoe Semibold" pitchFamily="34" charset="0"/>
              </a:rPr>
              <a:t>NDA CONFIDENTIAL</a:t>
            </a:r>
          </a:p>
        </p:txBody>
      </p:sp>
    </p:spTree>
    <p:extLst>
      <p:ext uri="{BB962C8B-B14F-4D97-AF65-F5344CB8AC3E}">
        <p14:creationId xmlns:p14="http://schemas.microsoft.com/office/powerpoint/2010/main" val="12807431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263039507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5713849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8137521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2366059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9014514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0499812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7668539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273015793"/>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717343423"/>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564979089"/>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36242177"/>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05263131"/>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45376267"/>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62924105"/>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23113512"/>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99355970"/>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6865317"/>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0480387"/>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838137"/>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79947"/>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01863522"/>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610917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73904026"/>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8" y="482565"/>
            <a:ext cx="1646237" cy="351905"/>
          </a:xfrm>
          <a:prstGeom prst="rect">
            <a:avLst/>
          </a:prstGeom>
        </p:spPr>
      </p:pic>
    </p:spTree>
    <p:extLst>
      <p:ext uri="{BB962C8B-B14F-4D97-AF65-F5344CB8AC3E}">
        <p14:creationId xmlns:p14="http://schemas.microsoft.com/office/powerpoint/2010/main" val="303830295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013"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3" y="3943350"/>
            <a:ext cx="3073255"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013"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5"/>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013"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9143936" cy="1828786"/>
          </a:xfrm>
          <a:noFill/>
        </p:spPr>
        <p:txBody>
          <a:bodyPr lIns="146304" tIns="91440" rIns="146304" bIns="91440" anchor="t" anchorCtr="0"/>
          <a:lstStyle>
            <a:lvl1pPr>
              <a:defRPr sz="5997"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82880" tIns="146304" rIns="182880" bIns="146304">
            <a:noAutofit/>
          </a:bodyPr>
          <a:lstStyle>
            <a:lvl1pPr marL="0" indent="0">
              <a:spcBef>
                <a:spcPts val="0"/>
              </a:spcBef>
              <a:buNone/>
              <a:defRPr sz="3598"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7"/>
            <a:ext cx="1552932"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5997"/>
            </a:lvl1pPr>
          </a:lstStyle>
          <a:p>
            <a:pPr lvl="0"/>
            <a:r>
              <a:rPr lang="en-US" dirty="0" smtClean="0"/>
              <a:t>Session code</a:t>
            </a:r>
            <a:endParaRPr lang="en-US" dirty="0"/>
          </a:p>
        </p:txBody>
      </p:sp>
      <p:grpSp>
        <p:nvGrpSpPr>
          <p:cNvPr id="97" name="Group 96"/>
          <p:cNvGrpSpPr/>
          <p:nvPr userDrawn="1"/>
        </p:nvGrpSpPr>
        <p:grpSpPr>
          <a:xfrm>
            <a:off x="6765998"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grpSp>
      <p:grpSp>
        <p:nvGrpSpPr>
          <p:cNvPr id="98" name="Group 97"/>
          <p:cNvGrpSpPr/>
          <p:nvPr userDrawn="1"/>
        </p:nvGrpSpPr>
        <p:grpSpPr>
          <a:xfrm>
            <a:off x="18853151" y="1957390"/>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grpSp>
    </p:spTree>
    <p:extLst>
      <p:ext uri="{BB962C8B-B14F-4D97-AF65-F5344CB8AC3E}">
        <p14:creationId xmlns:p14="http://schemas.microsoft.com/office/powerpoint/2010/main" val="38564406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013"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3" y="3943350"/>
            <a:ext cx="3073255"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013"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5"/>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013"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9143936" cy="1828786"/>
          </a:xfrm>
          <a:noFill/>
        </p:spPr>
        <p:txBody>
          <a:bodyPr lIns="146304" tIns="91440" rIns="146304" bIns="91440" anchor="t" anchorCtr="0"/>
          <a:lstStyle>
            <a:lvl1pPr>
              <a:defRPr sz="5997"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82880" tIns="146304" rIns="182880" bIns="146304">
            <a:noAutofit/>
          </a:bodyPr>
          <a:lstStyle>
            <a:lvl1pPr marL="0" indent="0">
              <a:spcBef>
                <a:spcPts val="0"/>
              </a:spcBef>
              <a:buNone/>
              <a:defRPr sz="3598"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7"/>
            <a:ext cx="1552932"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5997"/>
            </a:lvl1pPr>
          </a:lstStyle>
          <a:p>
            <a:pPr lvl="0"/>
            <a:r>
              <a:rPr lang="en-US" dirty="0" smtClean="0"/>
              <a:t>Session code</a:t>
            </a:r>
            <a:endParaRPr lang="en-US" dirty="0"/>
          </a:p>
        </p:txBody>
      </p:sp>
      <p:grpSp>
        <p:nvGrpSpPr>
          <p:cNvPr id="98" name="Group 97"/>
          <p:cNvGrpSpPr/>
          <p:nvPr userDrawn="1"/>
        </p:nvGrpSpPr>
        <p:grpSpPr>
          <a:xfrm>
            <a:off x="7136679" y="4110833"/>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3"/>
              <a:endParaRPr lang="en-US" sz="1799">
                <a:solidFill>
                  <a:srgbClr val="FFFFFF"/>
                </a:solidFill>
              </a:endParaRPr>
            </a:p>
          </p:txBody>
        </p:sp>
      </p:grpSp>
    </p:spTree>
    <p:extLst>
      <p:ext uri="{BB962C8B-B14F-4D97-AF65-F5344CB8AC3E}">
        <p14:creationId xmlns:p14="http://schemas.microsoft.com/office/powerpoint/2010/main" val="4884958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46" tIns="109684" rIns="146246" bIns="109684" numCol="1" spcCol="0" rtlCol="0" fromWordArt="0" anchor="t" anchorCtr="0" forceAA="0" compatLnSpc="1">
            <a:prstTxWarp prst="textNoShape">
              <a:avLst/>
            </a:prstTxWarp>
            <a:noAutofit/>
          </a:bodyPr>
          <a:lstStyle/>
          <a:p>
            <a:pPr algn="ctr" defTabSz="932013"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3" y="1211287"/>
            <a:ext cx="10056812" cy="2751698"/>
          </a:xfrm>
          <a:noFill/>
        </p:spPr>
        <p:txBody>
          <a:bodyPr tIns="91440" bIns="91440" anchor="t" anchorCtr="0"/>
          <a:lstStyle>
            <a:lvl1pPr>
              <a:defRPr sz="7196"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9"/>
            <a:ext cx="10058401" cy="1829593"/>
          </a:xfrm>
          <a:noFill/>
        </p:spPr>
        <p:txBody>
          <a:bodyPr lIns="182880" tIns="146304" rIns="182880" bIns="146304">
            <a:noAutofit/>
          </a:bodyPr>
          <a:lstStyle>
            <a:lvl1pPr marL="0" indent="0">
              <a:spcBef>
                <a:spcPts val="0"/>
              </a:spcBef>
              <a:buNone/>
              <a:defRPr sz="3598"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2189994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09973"/>
            <a:ext cx="10056812" cy="2751698"/>
          </a:xfrm>
          <a:noFill/>
        </p:spPr>
        <p:txBody>
          <a:bodyPr tIns="91440" bIns="91440" anchor="t" anchorCtr="0"/>
          <a:lstStyle>
            <a:lvl1pPr>
              <a:defRPr sz="7196"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9"/>
            <a:ext cx="10058401" cy="1829593"/>
          </a:xfrm>
          <a:noFill/>
        </p:spPr>
        <p:txBody>
          <a:bodyPr lIns="182880" tIns="146304" rIns="182880" bIns="146304">
            <a:noAutofit/>
          </a:bodyPr>
          <a:lstStyle>
            <a:lvl1pPr marL="0" indent="0">
              <a:spcBef>
                <a:spcPts val="0"/>
              </a:spcBef>
              <a:buNone/>
              <a:defRPr sz="3598"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8266485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013"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3" y="1211287"/>
            <a:ext cx="10056812" cy="2751698"/>
          </a:xfrm>
          <a:noFill/>
        </p:spPr>
        <p:txBody>
          <a:bodyPr tIns="91440" bIns="91440" anchor="t" anchorCtr="0"/>
          <a:lstStyle>
            <a:lvl1pPr>
              <a:defRPr sz="7196"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9495072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09973"/>
            <a:ext cx="10056812" cy="2751698"/>
          </a:xfrm>
          <a:noFill/>
        </p:spPr>
        <p:txBody>
          <a:bodyPr tIns="91440" bIns="91440" anchor="t" anchorCtr="0"/>
          <a:lstStyle>
            <a:lvl1pPr>
              <a:defRPr sz="7196"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4957014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4"/>
            <a:ext cx="11887200" cy="1831975"/>
          </a:xfrm>
          <a:noFill/>
        </p:spPr>
        <p:txBody>
          <a:bodyPr tIns="91440" bIns="91440" anchor="t" anchorCtr="0"/>
          <a:lstStyle>
            <a:lvl1pPr>
              <a:defRPr sz="8796"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0483646"/>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4"/>
            <a:ext cx="11887200" cy="1831975"/>
          </a:xfrm>
          <a:noFill/>
        </p:spPr>
        <p:txBody>
          <a:bodyPr tIns="91440" bIns="91440" anchor="t" anchorCtr="0"/>
          <a:lstStyle>
            <a:lvl1pPr>
              <a:defRPr sz="8796"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93979941"/>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4"/>
            <a:ext cx="11887200" cy="1831975"/>
          </a:xfrm>
          <a:noFill/>
        </p:spPr>
        <p:txBody>
          <a:bodyPr tIns="91440" bIns="91440" anchor="t" anchorCtr="0"/>
          <a:lstStyle>
            <a:lvl1pPr>
              <a:defRPr sz="8796"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04848935"/>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1999"/>
            </a:lvl2pPr>
            <a:lvl3pPr marL="228488" indent="0">
              <a:buNone/>
              <a:defRPr sz="1999"/>
            </a:lvl3pPr>
            <a:lvl4pPr marL="456975" indent="0">
              <a:buNone/>
              <a:defRPr sz="1799"/>
            </a:lvl4pPr>
            <a:lvl5pPr marL="685463" indent="0">
              <a:buNone/>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95898235"/>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40"/>
            <a:ext cx="11887200" cy="2231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67122086"/>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8"/>
            </a:lvl1pPr>
            <a:lvl2pPr marL="0" indent="0">
              <a:buNone/>
              <a:defRPr sz="1999"/>
            </a:lvl2pPr>
            <a:lvl3pPr marL="231661" indent="0">
              <a:buNone/>
              <a:tabLst/>
              <a:defRPr sz="1999"/>
            </a:lvl3pPr>
            <a:lvl4pPr marL="460149" indent="0">
              <a:buNone/>
              <a:defRPr sz="1799"/>
            </a:lvl4pPr>
            <a:lvl5pPr marL="685463" indent="0">
              <a:buNone/>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68368"/>
          </a:xfrm>
        </p:spPr>
        <p:txBody>
          <a:bodyPr wrap="square">
            <a:spAutoFit/>
          </a:bodyPr>
          <a:lstStyle>
            <a:lvl1pPr marL="0" indent="0">
              <a:spcBef>
                <a:spcPts val="1224"/>
              </a:spcBef>
              <a:buClr>
                <a:schemeClr val="tx1"/>
              </a:buClr>
              <a:buFont typeface="Wingdings" pitchFamily="2" charset="2"/>
              <a:buNone/>
              <a:defRPr sz="3598"/>
            </a:lvl1pPr>
            <a:lvl2pPr marL="0" indent="0">
              <a:buNone/>
              <a:defRPr sz="1999"/>
            </a:lvl2pPr>
            <a:lvl3pPr marL="231661" indent="0">
              <a:buNone/>
              <a:tabLst/>
              <a:defRPr sz="1999"/>
            </a:lvl3pPr>
            <a:lvl4pPr marL="460149" indent="0">
              <a:buNone/>
              <a:defRPr sz="1799"/>
            </a:lvl4pPr>
            <a:lvl5pPr marL="685463" indent="0">
              <a:buNone/>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5558380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196" indent="-287196">
              <a:spcBef>
                <a:spcPts val="1224"/>
              </a:spcBef>
              <a:buClr>
                <a:schemeClr val="tx1"/>
              </a:buClr>
              <a:buFont typeface="Arial" pitchFamily="34" charset="0"/>
              <a:buChar char="•"/>
              <a:defRPr sz="3598"/>
            </a:lvl1pPr>
            <a:lvl2pPr marL="530905" indent="-233080">
              <a:defRPr sz="1999"/>
            </a:lvl2pPr>
            <a:lvl3pPr marL="699240" indent="-168336">
              <a:tabLst/>
              <a:defRPr sz="1999"/>
            </a:lvl3pPr>
            <a:lvl4pPr marL="880525" indent="-181285">
              <a:defRPr sz="1799"/>
            </a:lvl4pPr>
            <a:lvl5pPr marL="1048860" indent="-168336">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50"/>
            <a:ext cx="5486399" cy="2536079"/>
          </a:xfrm>
        </p:spPr>
        <p:txBody>
          <a:bodyPr wrap="square">
            <a:spAutoFit/>
          </a:bodyPr>
          <a:lstStyle>
            <a:lvl1pPr marL="287196" indent="-287196">
              <a:spcBef>
                <a:spcPts val="1224"/>
              </a:spcBef>
              <a:buClr>
                <a:schemeClr val="tx1"/>
              </a:buClr>
              <a:buFont typeface="Arial" pitchFamily="34" charset="0"/>
              <a:buChar char="•"/>
              <a:defRPr sz="3598"/>
            </a:lvl1pPr>
            <a:lvl2pPr marL="530905" indent="-233080">
              <a:defRPr sz="1999"/>
            </a:lvl2pPr>
            <a:lvl3pPr marL="699240" indent="-168336">
              <a:tabLst/>
              <a:defRPr sz="1999"/>
            </a:lvl3pPr>
            <a:lvl4pPr marL="880525" indent="-181285">
              <a:defRPr sz="1799"/>
            </a:lvl4pPr>
            <a:lvl5pPr marL="1048860" indent="-168336">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60600389"/>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671501"/>
          </a:xfrm>
        </p:spPr>
        <p:txBody>
          <a:bodyPr wrap="square">
            <a:spAutoFit/>
          </a:bodyPr>
          <a:lstStyle>
            <a:lvl1pPr marL="287196" indent="-287196">
              <a:spcBef>
                <a:spcPts val="1224"/>
              </a:spcBef>
              <a:buClr>
                <a:schemeClr val="tx2"/>
              </a:buClr>
              <a:buFont typeface="Arial" pitchFamily="34" charset="0"/>
              <a:buChar char="•"/>
              <a:defRPr sz="3598">
                <a:gradFill>
                  <a:gsLst>
                    <a:gs pos="1250">
                      <a:schemeClr val="tx2"/>
                    </a:gs>
                    <a:gs pos="99000">
                      <a:schemeClr val="tx2"/>
                    </a:gs>
                  </a:gsLst>
                  <a:lin ang="5400000" scaled="0"/>
                </a:gradFill>
              </a:defRPr>
            </a:lvl1pPr>
            <a:lvl2pPr marL="530905" indent="-233080">
              <a:defRPr sz="2399"/>
            </a:lvl2pPr>
            <a:lvl3pPr marL="699240" indent="-168336">
              <a:tabLst/>
              <a:defRPr sz="2399"/>
            </a:lvl3pPr>
            <a:lvl4pPr marL="880525" indent="-181285">
              <a:defRPr/>
            </a:lvl4pPr>
            <a:lvl5pPr marL="1048860" indent="-168336">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671501"/>
          </a:xfrm>
        </p:spPr>
        <p:txBody>
          <a:bodyPr wrap="square">
            <a:spAutoFit/>
          </a:bodyPr>
          <a:lstStyle>
            <a:lvl1pPr marL="287196" indent="-287196">
              <a:spcBef>
                <a:spcPts val="1224"/>
              </a:spcBef>
              <a:buClr>
                <a:schemeClr val="tx2"/>
              </a:buClr>
              <a:buFont typeface="Arial" pitchFamily="34" charset="0"/>
              <a:buChar char="•"/>
              <a:defRPr sz="3598">
                <a:gradFill>
                  <a:gsLst>
                    <a:gs pos="1250">
                      <a:schemeClr val="tx2"/>
                    </a:gs>
                    <a:gs pos="99000">
                      <a:schemeClr val="tx2"/>
                    </a:gs>
                  </a:gsLst>
                  <a:lin ang="5400000" scaled="0"/>
                </a:gradFill>
              </a:defRPr>
            </a:lvl1pPr>
            <a:lvl2pPr marL="530905" indent="-233080">
              <a:defRPr sz="2399"/>
            </a:lvl2pPr>
            <a:lvl3pPr marL="699240" indent="-168336">
              <a:tabLst/>
              <a:defRPr sz="2399"/>
            </a:lvl3pPr>
            <a:lvl4pPr marL="880525" indent="-181285">
              <a:defRPr/>
            </a:lvl4pPr>
            <a:lvl5pPr marL="1048860" indent="-168336">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69710925"/>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22843037"/>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246975"/>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9007789"/>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Blank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1" y="296899"/>
            <a:ext cx="11889564" cy="917575"/>
          </a:xfrm>
        </p:spPr>
        <p:txBody>
          <a:bodyPr/>
          <a:lstStyle/>
          <a:p>
            <a:r>
              <a:rPr lang="en-US" smtClean="0"/>
              <a:t>Click to edit Master title style</a:t>
            </a:r>
            <a:endParaRPr lang="en-US" dirty="0"/>
          </a:p>
        </p:txBody>
      </p:sp>
      <p:sp>
        <p:nvSpPr>
          <p:cNvPr id="3"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1999"/>
            </a:lvl2pPr>
            <a:lvl3pPr marL="228488" indent="0">
              <a:buNone/>
              <a:defRPr sz="1999"/>
            </a:lvl3pPr>
            <a:lvl4pPr marL="456975" indent="0">
              <a:buNone/>
              <a:defRPr sz="1799"/>
            </a:lvl4pPr>
            <a:lvl5pPr marL="685463" indent="0">
              <a:buNone/>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5605457"/>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346308"/>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Blank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1" y="296899"/>
            <a:ext cx="11889564" cy="917575"/>
          </a:xfrm>
        </p:spPr>
        <p:txBody>
          <a:bodyPr/>
          <a:lstStyle/>
          <a:p>
            <a:r>
              <a:rPr lang="en-US" smtClean="0"/>
              <a:t>Click to edit Master title style</a:t>
            </a:r>
            <a:endParaRPr lang="en-US" dirty="0"/>
          </a:p>
        </p:txBody>
      </p:sp>
      <p:sp>
        <p:nvSpPr>
          <p:cNvPr id="3"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1999"/>
            </a:lvl2pPr>
            <a:lvl3pPr marL="228488" indent="0">
              <a:buNone/>
              <a:defRPr sz="1999"/>
            </a:lvl3pPr>
            <a:lvl4pPr marL="456975" indent="0">
              <a:buNone/>
              <a:defRPr sz="1799"/>
            </a:lvl4pPr>
            <a:lvl5pPr marL="685463" indent="0">
              <a:buNone/>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67689671"/>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2718665"/>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0" tIns="46620" rIns="46620" bIns="46620" numCol="1" spcCol="0" rtlCol="0" fromWordArt="0" anchor="ctr" anchorCtr="0" forceAA="0" compatLnSpc="1">
            <a:prstTxWarp prst="textNoShape">
              <a:avLst/>
            </a:prstTxWarp>
            <a:noAutofit/>
          </a:bodyPr>
          <a:lstStyle/>
          <a:p>
            <a:pPr algn="ctr" defTabSz="932013" fontAlgn="base">
              <a:spcBef>
                <a:spcPct val="0"/>
              </a:spcBef>
              <a:spcAft>
                <a:spcPct val="0"/>
              </a:spcAft>
            </a:pPr>
            <a:endParaRPr lang="en-US" sz="1799"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16154"/>
            <a:ext cx="11887199" cy="2131353"/>
          </a:xfrm>
        </p:spPr>
        <p:txBody>
          <a:bodyPr/>
          <a:lstStyle>
            <a:lvl1pPr marL="0" indent="0">
              <a:buNone/>
              <a:defRPr sz="3298">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38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31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16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48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0076537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2"/>
            <a:ext cx="11887200" cy="2443746"/>
          </a:xfrm>
          <a:prstGeom prst="rect">
            <a:avLst/>
          </a:prstGeom>
        </p:spPr>
        <p:txBody>
          <a:bodyPr/>
          <a:lstStyle>
            <a:lvl1pPr marL="290371" indent="-290371">
              <a:buClr>
                <a:schemeClr val="tx1"/>
              </a:buClr>
              <a:buSzPct val="90000"/>
              <a:buFont typeface="Arial" pitchFamily="34" charset="0"/>
              <a:buChar char="•"/>
              <a:defRPr sz="3598">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218" indent="-280850">
              <a:buClr>
                <a:schemeClr val="tx1"/>
              </a:buClr>
              <a:buSzPct val="90000"/>
              <a:buFont typeface="Arial" pitchFamily="34" charset="0"/>
              <a:buChar char="•"/>
              <a:defRPr sz="3198">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588" indent="-290371">
              <a:buClr>
                <a:schemeClr val="tx1"/>
              </a:buClr>
              <a:buSzPct val="90000"/>
              <a:buFont typeface="Arial" pitchFamily="34" charset="0"/>
              <a:buChar char="•"/>
              <a:defRPr sz="2799">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076" indent="-228488">
              <a:buClr>
                <a:schemeClr val="tx1"/>
              </a:buClr>
              <a:buSzPct val="90000"/>
              <a:buFont typeface="Arial" pitchFamily="34" charset="0"/>
              <a:buChar char="•"/>
              <a:defRPr sz="2399">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564" indent="-228488">
              <a:buClr>
                <a:schemeClr val="tx1"/>
              </a:buClr>
              <a:buSzPct val="90000"/>
              <a:buFont typeface="Arial" pitchFamily="34" charset="0"/>
              <a:buChar char="•"/>
              <a:defRPr sz="1999">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7"/>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8"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04380044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theme" Target="../theme/theme2.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theme" Target="../theme/theme3.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theme" Target="../theme/theme4.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0"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7" y="292090"/>
            <a:ext cx="11375537" cy="946413"/>
          </a:xfrm>
          <a:prstGeom prst="rect">
            <a:avLst/>
          </a:prstGeom>
        </p:spPr>
        <p:txBody>
          <a:bodyPr vert="horz" wrap="square" lIns="146192" tIns="91373" rIns="146192" bIns="91373"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271398" y="1211271"/>
            <a:ext cx="11378776" cy="2637123"/>
          </a:xfrm>
          <a:prstGeom prst="rect">
            <a:avLst/>
          </a:prstGeom>
        </p:spPr>
        <p:txBody>
          <a:bodyPr vert="horz" lIns="182740" tIns="146192" rIns="182740" bIns="146192"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2"/>
          <p:cNvSpPr>
            <a:spLocks noGrp="1"/>
          </p:cNvSpPr>
          <p:nvPr>
            <p:ph type="sldNum" sz="quarter" idx="4"/>
          </p:nvPr>
        </p:nvSpPr>
        <p:spPr>
          <a:xfrm>
            <a:off x="11650175" y="6559166"/>
            <a:ext cx="511664" cy="138499"/>
          </a:xfrm>
          <a:prstGeom prst="rect">
            <a:avLst/>
          </a:prstGeom>
          <a:noFill/>
        </p:spPr>
        <p:txBody>
          <a:bodyPr wrap="square" lIns="0" tIns="0" rIns="182740" bIns="0" rtlCol="0" anchor="b" anchorCtr="0">
            <a:spAutoFit/>
          </a:bodyPr>
          <a:lstStyle>
            <a:lvl1pPr algn="r">
              <a:defRPr lang="en-US" sz="1000" spc="-20" baseline="0" smtClean="0">
                <a:gradFill>
                  <a:gsLst>
                    <a:gs pos="0">
                      <a:schemeClr val="tx1"/>
                    </a:gs>
                    <a:gs pos="100000">
                      <a:schemeClr val="tx1"/>
                    </a:gs>
                  </a:gsLst>
                  <a:lin ang="5400000" scaled="0"/>
                </a:gradFill>
              </a:defRPr>
            </a:lvl1pPr>
          </a:lstStyle>
          <a:p>
            <a:pPr defTabSz="931786">
              <a:lnSpc>
                <a:spcPct val="90000"/>
              </a:lnSpc>
            </a:pPr>
            <a:fld id="{1BC86A1F-E589-44B2-A543-2EC98F5547A7}" type="slidenum">
              <a:rPr>
                <a:gradFill>
                  <a:gsLst>
                    <a:gs pos="0">
                      <a:srgbClr val="505050"/>
                    </a:gs>
                    <a:gs pos="100000">
                      <a:srgbClr val="505050"/>
                    </a:gs>
                  </a:gsLst>
                  <a:lin ang="5400000" scaled="0"/>
                </a:gradFill>
              </a:rPr>
              <a:pPr defTabSz="931786">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1260381166"/>
      </p:ext>
    </p:extLst>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 id="2147484203" r:id="rId12"/>
    <p:sldLayoutId id="2147484204" r:id="rId13"/>
    <p:sldLayoutId id="2147484205" r:id="rId14"/>
    <p:sldLayoutId id="2147484206" r:id="rId15"/>
    <p:sldLayoutId id="2147484207" r:id="rId16"/>
    <p:sldLayoutId id="2147484208" r:id="rId17"/>
    <p:sldLayoutId id="2147484209" r:id="rId18"/>
    <p:sldLayoutId id="2147484210" r:id="rId19"/>
    <p:sldLayoutId id="2147484211" r:id="rId20"/>
  </p:sldLayoutIdLst>
  <p:transition>
    <p:fade/>
  </p:transition>
  <p:timing>
    <p:tnLst>
      <p:par>
        <p:cTn id="1" dur="indefinite" restart="never" nodeType="tmRoot"/>
      </p:par>
    </p:tnLst>
  </p:timing>
  <p:hf hdr="0" dt="0"/>
  <p:txStyles>
    <p:titleStyle>
      <a:lvl1pPr algn="l" defTabSz="932024" rtl="0" eaLnBrk="1" latinLnBrk="0" hangingPunct="1">
        <a:lnSpc>
          <a:spcPct val="90000"/>
        </a:lnSpc>
        <a:spcBef>
          <a:spcPct val="0"/>
        </a:spcBef>
        <a:buNone/>
        <a:defRPr lang="en-US" sz="5400"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46285" marR="0" indent="-346285" algn="l" defTabSz="932024" rtl="0" eaLnBrk="1" fontAlgn="auto" latinLnBrk="0" hangingPunct="1">
        <a:lnSpc>
          <a:spcPct val="90000"/>
        </a:lnSpc>
        <a:spcBef>
          <a:spcPct val="20000"/>
        </a:spcBef>
        <a:spcAft>
          <a:spcPts val="0"/>
        </a:spcAft>
        <a:buClrTx/>
        <a:buSzPct val="90000"/>
        <a:buFont typeface="Arial" pitchFamily="34" charset="0"/>
        <a:buChar char="•"/>
        <a:tabLst/>
        <a:defRPr sz="3900" kern="1200" spc="-71" baseline="0">
          <a:gradFill>
            <a:gsLst>
              <a:gs pos="1250">
                <a:schemeClr val="tx1"/>
              </a:gs>
              <a:gs pos="100000">
                <a:schemeClr val="tx1"/>
              </a:gs>
            </a:gsLst>
            <a:lin ang="5400000" scaled="0"/>
          </a:gradFill>
          <a:latin typeface="+mj-lt"/>
          <a:ea typeface="+mn-ea"/>
          <a:cs typeface="+mn-cs"/>
        </a:defRPr>
      </a:lvl1pPr>
      <a:lvl2pPr marL="584158" marR="0" indent="-237872" algn="l" defTabSz="932024" rtl="0" eaLnBrk="1" fontAlgn="auto" latinLnBrk="0" hangingPunct="1">
        <a:lnSpc>
          <a:spcPct val="90000"/>
        </a:lnSpc>
        <a:spcBef>
          <a:spcPct val="20000"/>
        </a:spcBef>
        <a:spcAft>
          <a:spcPts val="0"/>
        </a:spcAft>
        <a:buClrTx/>
        <a:buSzPct val="90000"/>
        <a:buFont typeface="Wingdings" pitchFamily="2" charset="2"/>
        <a:buChar char=""/>
        <a:tabLst/>
        <a:defRPr sz="2900" kern="1200" spc="0" baseline="0">
          <a:gradFill>
            <a:gsLst>
              <a:gs pos="1250">
                <a:schemeClr val="tx1"/>
              </a:gs>
              <a:gs pos="100000">
                <a:schemeClr val="tx1"/>
              </a:gs>
            </a:gsLst>
            <a:lin ang="5400000" scaled="0"/>
          </a:gradFill>
          <a:latin typeface="+mn-lt"/>
          <a:ea typeface="+mn-ea"/>
          <a:cs typeface="+mn-cs"/>
        </a:defRPr>
      </a:lvl2pPr>
      <a:lvl3pPr marL="813938" marR="0" indent="-229777" algn="l" defTabSz="932024" rtl="0" eaLnBrk="1" fontAlgn="auto" latinLnBrk="0" hangingPunct="1">
        <a:lnSpc>
          <a:spcPct val="90000"/>
        </a:lnSpc>
        <a:spcBef>
          <a:spcPct val="20000"/>
        </a:spcBef>
        <a:spcAft>
          <a:spcPts val="0"/>
        </a:spcAft>
        <a:buClrTx/>
        <a:buSzPct val="90000"/>
        <a:buFont typeface="Wingdings" pitchFamily="2" charset="2"/>
        <a:buChar char=""/>
        <a:tabLst>
          <a:tab pos="813938" algn="l"/>
        </a:tabLst>
        <a:defRPr sz="2900" kern="1200" spc="0" baseline="0">
          <a:gradFill>
            <a:gsLst>
              <a:gs pos="1250">
                <a:schemeClr val="tx1"/>
              </a:gs>
              <a:gs pos="100000">
                <a:schemeClr val="tx1"/>
              </a:gs>
            </a:gsLst>
            <a:lin ang="5400000" scaled="0"/>
          </a:gradFill>
          <a:latin typeface="+mn-lt"/>
          <a:ea typeface="+mn-ea"/>
          <a:cs typeface="+mn-cs"/>
        </a:defRPr>
      </a:lvl3pPr>
      <a:lvl4pPr marL="1050189" marR="0" indent="-236252" algn="l" defTabSz="932024"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4pPr>
      <a:lvl5pPr marL="1279971" marR="0" indent="-229777" algn="l" defTabSz="932024" rtl="0" eaLnBrk="1" fontAlgn="auto" latinLnBrk="0" hangingPunct="1">
        <a:lnSpc>
          <a:spcPct val="90000"/>
        </a:lnSpc>
        <a:spcBef>
          <a:spcPct val="20000"/>
        </a:spcBef>
        <a:spcAft>
          <a:spcPts val="0"/>
        </a:spcAft>
        <a:buClrTx/>
        <a:buSzPct val="90000"/>
        <a:buFont typeface="Wingdings" pitchFamily="2" charset="2"/>
        <a:buChar char=""/>
        <a:tabLst>
          <a:tab pos="1279971" algn="l"/>
        </a:tabLst>
        <a:defRPr sz="2400" kern="1200" spc="0" baseline="0">
          <a:gradFill>
            <a:gsLst>
              <a:gs pos="1250">
                <a:schemeClr val="tx1"/>
              </a:gs>
              <a:gs pos="100000">
                <a:schemeClr val="tx1"/>
              </a:gs>
            </a:gsLst>
            <a:lin ang="5400000" scaled="0"/>
          </a:gradFill>
          <a:latin typeface="+mn-lt"/>
          <a:ea typeface="+mn-ea"/>
          <a:cs typeface="+mn-cs"/>
        </a:defRPr>
      </a:lvl5pPr>
      <a:lvl6pPr marL="2563068" indent="-233006" algn="l" defTabSz="93202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9086" indent="-233006" algn="l" defTabSz="93202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5098" indent="-233006" algn="l" defTabSz="93202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1112" indent="-233006" algn="l" defTabSz="93202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024" rtl="0" eaLnBrk="1" latinLnBrk="0" hangingPunct="1">
        <a:defRPr sz="1800" kern="1200">
          <a:solidFill>
            <a:schemeClr val="tx1"/>
          </a:solidFill>
          <a:latin typeface="+mn-lt"/>
          <a:ea typeface="+mn-ea"/>
          <a:cs typeface="+mn-cs"/>
        </a:defRPr>
      </a:lvl1pPr>
      <a:lvl2pPr marL="466012" algn="l" defTabSz="932024" rtl="0" eaLnBrk="1" latinLnBrk="0" hangingPunct="1">
        <a:defRPr sz="1800" kern="1200">
          <a:solidFill>
            <a:schemeClr val="tx1"/>
          </a:solidFill>
          <a:latin typeface="+mn-lt"/>
          <a:ea typeface="+mn-ea"/>
          <a:cs typeface="+mn-cs"/>
        </a:defRPr>
      </a:lvl2pPr>
      <a:lvl3pPr marL="932024" algn="l" defTabSz="932024" rtl="0" eaLnBrk="1" latinLnBrk="0" hangingPunct="1">
        <a:defRPr sz="1800" kern="1200">
          <a:solidFill>
            <a:schemeClr val="tx1"/>
          </a:solidFill>
          <a:latin typeface="+mn-lt"/>
          <a:ea typeface="+mn-ea"/>
          <a:cs typeface="+mn-cs"/>
        </a:defRPr>
      </a:lvl3pPr>
      <a:lvl4pPr marL="1398038" algn="l" defTabSz="932024" rtl="0" eaLnBrk="1" latinLnBrk="0" hangingPunct="1">
        <a:defRPr sz="1800" kern="1200">
          <a:solidFill>
            <a:schemeClr val="tx1"/>
          </a:solidFill>
          <a:latin typeface="+mn-lt"/>
          <a:ea typeface="+mn-ea"/>
          <a:cs typeface="+mn-cs"/>
        </a:defRPr>
      </a:lvl4pPr>
      <a:lvl5pPr marL="1864053" algn="l" defTabSz="932024" rtl="0" eaLnBrk="1" latinLnBrk="0" hangingPunct="1">
        <a:defRPr sz="1800" kern="1200">
          <a:solidFill>
            <a:schemeClr val="tx1"/>
          </a:solidFill>
          <a:latin typeface="+mn-lt"/>
          <a:ea typeface="+mn-ea"/>
          <a:cs typeface="+mn-cs"/>
        </a:defRPr>
      </a:lvl5pPr>
      <a:lvl6pPr marL="2330066" algn="l" defTabSz="932024" rtl="0" eaLnBrk="1" latinLnBrk="0" hangingPunct="1">
        <a:defRPr sz="1800" kern="1200">
          <a:solidFill>
            <a:schemeClr val="tx1"/>
          </a:solidFill>
          <a:latin typeface="+mn-lt"/>
          <a:ea typeface="+mn-ea"/>
          <a:cs typeface="+mn-cs"/>
        </a:defRPr>
      </a:lvl6pPr>
      <a:lvl7pPr marL="2796076" algn="l" defTabSz="932024" rtl="0" eaLnBrk="1" latinLnBrk="0" hangingPunct="1">
        <a:defRPr sz="1800" kern="1200">
          <a:solidFill>
            <a:schemeClr val="tx1"/>
          </a:solidFill>
          <a:latin typeface="+mn-lt"/>
          <a:ea typeface="+mn-ea"/>
          <a:cs typeface="+mn-cs"/>
        </a:defRPr>
      </a:lvl7pPr>
      <a:lvl8pPr marL="3262092" algn="l" defTabSz="932024" rtl="0" eaLnBrk="1" latinLnBrk="0" hangingPunct="1">
        <a:defRPr sz="1800" kern="1200">
          <a:solidFill>
            <a:schemeClr val="tx1"/>
          </a:solidFill>
          <a:latin typeface="+mn-lt"/>
          <a:ea typeface="+mn-ea"/>
          <a:cs typeface="+mn-cs"/>
        </a:defRPr>
      </a:lvl8pPr>
      <a:lvl9pPr marL="3728104" algn="l" defTabSz="93202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24392306"/>
      </p:ext>
    </p:extLst>
  </p:cSld>
  <p:clrMap bg1="dk1" tx1="lt1" bg2="dk2" tx2="lt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 id="2147484224" r:id="rId12"/>
    <p:sldLayoutId id="2147484225" r:id="rId13"/>
    <p:sldLayoutId id="2147484226" r:id="rId14"/>
    <p:sldLayoutId id="2147484227" r:id="rId15"/>
    <p:sldLayoutId id="2147484228" r:id="rId16"/>
    <p:sldLayoutId id="2147484229" r:id="rId17"/>
    <p:sldLayoutId id="2147484230" r:id="rId18"/>
    <p:sldLayoutId id="2147484231" r:id="rId19"/>
    <p:sldLayoutId id="2147484232" r:id="rId20"/>
    <p:sldLayoutId id="2147484233" r:id="rId21"/>
    <p:sldLayoutId id="2147484234" r:id="rId22"/>
    <p:sldLayoutId id="2147484235"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1" y="296899"/>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1566551"/>
      </p:ext>
    </p:extLst>
  </p:cSld>
  <p:clrMap bg1="dk1" tx1="lt1" bg2="dk2" tx2="lt2" accent1="accent1" accent2="accent2" accent3="accent3" accent4="accent4" accent5="accent5" accent6="accent6" hlink="hlink" folHlink="folHlink"/>
  <p:sldLayoutIdLst>
    <p:sldLayoutId id="2147484283" r:id="rId1"/>
    <p:sldLayoutId id="2147484284" r:id="rId2"/>
    <p:sldLayoutId id="2147484285" r:id="rId3"/>
    <p:sldLayoutId id="2147484286" r:id="rId4"/>
    <p:sldLayoutId id="2147484287" r:id="rId5"/>
    <p:sldLayoutId id="2147484288" r:id="rId6"/>
    <p:sldLayoutId id="2147484289" r:id="rId7"/>
    <p:sldLayoutId id="2147484290" r:id="rId8"/>
    <p:sldLayoutId id="2147484291" r:id="rId9"/>
    <p:sldLayoutId id="2147484292" r:id="rId10"/>
    <p:sldLayoutId id="2147484293" r:id="rId11"/>
    <p:sldLayoutId id="2147484294" r:id="rId12"/>
    <p:sldLayoutId id="2147484295" r:id="rId13"/>
    <p:sldLayoutId id="2147484296" r:id="rId14"/>
    <p:sldLayoutId id="2147484297" r:id="rId15"/>
    <p:sldLayoutId id="2147484298" r:id="rId16"/>
    <p:sldLayoutId id="2147484299" r:id="rId17"/>
    <p:sldLayoutId id="2147484300" r:id="rId18"/>
    <p:sldLayoutId id="2147484301" r:id="rId19"/>
    <p:sldLayoutId id="2147484302" r:id="rId20"/>
    <p:sldLayoutId id="2147484303" r:id="rId21"/>
    <p:sldLayoutId id="2147484304" r:id="rId22"/>
    <p:sldLayoutId id="2147484305" r:id="rId23"/>
    <p:sldLayoutId id="2147484306" r:id="rId24"/>
  </p:sldLayoutIdLst>
  <p:transition>
    <p:fade/>
  </p:transition>
  <p:timing>
    <p:tnLst>
      <p:par>
        <p:cTn id="1" dur="indefinite" restart="never" nodeType="tmRoot"/>
      </p:par>
    </p:tnLst>
  </p:timing>
  <p:txStyles>
    <p:titleStyle>
      <a:lvl1pPr algn="l" defTabSz="932283" rtl="0" eaLnBrk="1" latinLnBrk="0" hangingPunct="1">
        <a:lnSpc>
          <a:spcPct val="90000"/>
        </a:lnSpc>
        <a:spcBef>
          <a:spcPct val="0"/>
        </a:spcBef>
        <a:buNone/>
        <a:defRPr lang="en-US" sz="5397"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731" marR="0" indent="-342731" algn="l" defTabSz="932283" rtl="0" eaLnBrk="1" fontAlgn="auto" latinLnBrk="0" hangingPunct="1">
        <a:lnSpc>
          <a:spcPct val="90000"/>
        </a:lnSpc>
        <a:spcBef>
          <a:spcPct val="20000"/>
        </a:spcBef>
        <a:spcAft>
          <a:spcPts val="0"/>
        </a:spcAft>
        <a:buClrTx/>
        <a:buSzPct val="90000"/>
        <a:buFont typeface="Arial" pitchFamily="34" charset="0"/>
        <a:buChar char="•"/>
        <a:tabLst/>
        <a:defRPr sz="3998" kern="1200" spc="0" baseline="0">
          <a:gradFill>
            <a:gsLst>
              <a:gs pos="1250">
                <a:schemeClr val="tx1"/>
              </a:gs>
              <a:gs pos="100000">
                <a:schemeClr val="tx1"/>
              </a:gs>
            </a:gsLst>
            <a:lin ang="5400000" scaled="0"/>
          </a:gradFill>
          <a:latin typeface="+mj-lt"/>
          <a:ea typeface="+mn-ea"/>
          <a:cs typeface="+mn-cs"/>
        </a:defRPr>
      </a:lvl1pPr>
      <a:lvl2pPr marL="583912" marR="0" indent="-241181" algn="l" defTabSz="932283" rtl="0" eaLnBrk="1" fontAlgn="auto" latinLnBrk="0" hangingPunct="1">
        <a:lnSpc>
          <a:spcPct val="90000"/>
        </a:lnSpc>
        <a:spcBef>
          <a:spcPct val="20000"/>
        </a:spcBef>
        <a:spcAft>
          <a:spcPts val="0"/>
        </a:spcAft>
        <a:buClrTx/>
        <a:buSzPct val="90000"/>
        <a:buFont typeface="Arial" pitchFamily="34" charset="0"/>
        <a:buChar char="•"/>
        <a:tabLst/>
        <a:defRPr sz="2399" kern="1200" spc="0" baseline="0">
          <a:gradFill>
            <a:gsLst>
              <a:gs pos="1250">
                <a:schemeClr val="tx1"/>
              </a:gs>
              <a:gs pos="100000">
                <a:schemeClr val="tx1"/>
              </a:gs>
            </a:gsLst>
            <a:lin ang="5400000" scaled="0"/>
          </a:gradFill>
          <a:latin typeface="+mn-lt"/>
          <a:ea typeface="+mn-ea"/>
          <a:cs typeface="+mn-cs"/>
        </a:defRPr>
      </a:lvl2pPr>
      <a:lvl3pPr marL="799707" marR="0" indent="-228488" algn="l" defTabSz="932283" rtl="0" eaLnBrk="1" fontAlgn="auto" latinLnBrk="0" hangingPunct="1">
        <a:lnSpc>
          <a:spcPct val="90000"/>
        </a:lnSpc>
        <a:spcBef>
          <a:spcPct val="20000"/>
        </a:spcBef>
        <a:spcAft>
          <a:spcPts val="0"/>
        </a:spcAft>
        <a:buClrTx/>
        <a:buSzPct val="90000"/>
        <a:buFont typeface="Arial" pitchFamily="34" charset="0"/>
        <a:buChar char="•"/>
        <a:tabLst/>
        <a:defRPr sz="2399" kern="1200" spc="0" baseline="0">
          <a:gradFill>
            <a:gsLst>
              <a:gs pos="1250">
                <a:schemeClr val="tx1"/>
              </a:gs>
              <a:gs pos="100000">
                <a:schemeClr val="tx1"/>
              </a:gs>
            </a:gsLst>
            <a:lin ang="5400000" scaled="0"/>
          </a:gradFill>
          <a:latin typeface="+mn-lt"/>
          <a:ea typeface="+mn-ea"/>
          <a:cs typeface="+mn-cs"/>
        </a:defRPr>
      </a:lvl3pPr>
      <a:lvl4pPr marL="1028194" marR="0" indent="-228488" algn="l" defTabSz="932283" rtl="0" eaLnBrk="1" fontAlgn="auto" latinLnBrk="0" hangingPunct="1">
        <a:lnSpc>
          <a:spcPct val="90000"/>
        </a:lnSpc>
        <a:spcBef>
          <a:spcPct val="20000"/>
        </a:spcBef>
        <a:spcAft>
          <a:spcPts val="0"/>
        </a:spcAft>
        <a:buClrTx/>
        <a:buSzPct val="90000"/>
        <a:buFont typeface="Arial" pitchFamily="34" charset="0"/>
        <a:buChar char="•"/>
        <a:tabLst/>
        <a:defRPr sz="1999" kern="1200" spc="0" baseline="0">
          <a:gradFill>
            <a:gsLst>
              <a:gs pos="1250">
                <a:schemeClr val="tx1"/>
              </a:gs>
              <a:gs pos="100000">
                <a:schemeClr val="tx1"/>
              </a:gs>
            </a:gsLst>
            <a:lin ang="5400000" scaled="0"/>
          </a:gradFill>
          <a:latin typeface="+mn-lt"/>
          <a:ea typeface="+mn-ea"/>
          <a:cs typeface="+mn-cs"/>
        </a:defRPr>
      </a:lvl4pPr>
      <a:lvl5pPr marL="1256681" marR="0" indent="-228488" algn="l" defTabSz="932283" rtl="0" eaLnBrk="1" fontAlgn="auto" latinLnBrk="0" hangingPunct="1">
        <a:lnSpc>
          <a:spcPct val="90000"/>
        </a:lnSpc>
        <a:spcBef>
          <a:spcPct val="20000"/>
        </a:spcBef>
        <a:spcAft>
          <a:spcPts val="0"/>
        </a:spcAft>
        <a:buClrTx/>
        <a:buSzPct val="90000"/>
        <a:buFont typeface="Arial" pitchFamily="34" charset="0"/>
        <a:buChar char="•"/>
        <a:tabLst/>
        <a:defRPr sz="1999" kern="1200" spc="0" baseline="0">
          <a:gradFill>
            <a:gsLst>
              <a:gs pos="1250">
                <a:schemeClr val="tx1"/>
              </a:gs>
              <a:gs pos="100000">
                <a:schemeClr val="tx1"/>
              </a:gs>
            </a:gsLst>
            <a:lin ang="5400000" scaled="0"/>
          </a:gradFill>
          <a:latin typeface="+mn-lt"/>
          <a:ea typeface="+mn-ea"/>
          <a:cs typeface="+mn-cs"/>
        </a:defRPr>
      </a:lvl5pPr>
      <a:lvl6pPr marL="2563779" indent="-233071" algn="l" defTabSz="93228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3029920" indent="-233071" algn="l" defTabSz="93228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96062" indent="-233071" algn="l" defTabSz="93228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962204" indent="-233071" algn="l" defTabSz="93228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32283" rtl="0" eaLnBrk="1" latinLnBrk="0" hangingPunct="1">
        <a:defRPr sz="1799" kern="1200">
          <a:solidFill>
            <a:schemeClr val="tx1"/>
          </a:solidFill>
          <a:latin typeface="+mn-lt"/>
          <a:ea typeface="+mn-ea"/>
          <a:cs typeface="+mn-cs"/>
        </a:defRPr>
      </a:lvl1pPr>
      <a:lvl2pPr marL="466141" algn="l" defTabSz="932283" rtl="0" eaLnBrk="1" latinLnBrk="0" hangingPunct="1">
        <a:defRPr sz="1799" kern="1200">
          <a:solidFill>
            <a:schemeClr val="tx1"/>
          </a:solidFill>
          <a:latin typeface="+mn-lt"/>
          <a:ea typeface="+mn-ea"/>
          <a:cs typeface="+mn-cs"/>
        </a:defRPr>
      </a:lvl2pPr>
      <a:lvl3pPr marL="932283" algn="l" defTabSz="932283" rtl="0" eaLnBrk="1" latinLnBrk="0" hangingPunct="1">
        <a:defRPr sz="1799" kern="1200">
          <a:solidFill>
            <a:schemeClr val="tx1"/>
          </a:solidFill>
          <a:latin typeface="+mn-lt"/>
          <a:ea typeface="+mn-ea"/>
          <a:cs typeface="+mn-cs"/>
        </a:defRPr>
      </a:lvl3pPr>
      <a:lvl4pPr marL="1398425" algn="l" defTabSz="932283" rtl="0" eaLnBrk="1" latinLnBrk="0" hangingPunct="1">
        <a:defRPr sz="1799" kern="1200">
          <a:solidFill>
            <a:schemeClr val="tx1"/>
          </a:solidFill>
          <a:latin typeface="+mn-lt"/>
          <a:ea typeface="+mn-ea"/>
          <a:cs typeface="+mn-cs"/>
        </a:defRPr>
      </a:lvl4pPr>
      <a:lvl5pPr marL="1864566" algn="l" defTabSz="932283" rtl="0" eaLnBrk="1" latinLnBrk="0" hangingPunct="1">
        <a:defRPr sz="1799" kern="1200">
          <a:solidFill>
            <a:schemeClr val="tx1"/>
          </a:solidFill>
          <a:latin typeface="+mn-lt"/>
          <a:ea typeface="+mn-ea"/>
          <a:cs typeface="+mn-cs"/>
        </a:defRPr>
      </a:lvl5pPr>
      <a:lvl6pPr marL="2330708" algn="l" defTabSz="932283" rtl="0" eaLnBrk="1" latinLnBrk="0" hangingPunct="1">
        <a:defRPr sz="1799" kern="1200">
          <a:solidFill>
            <a:schemeClr val="tx1"/>
          </a:solidFill>
          <a:latin typeface="+mn-lt"/>
          <a:ea typeface="+mn-ea"/>
          <a:cs typeface="+mn-cs"/>
        </a:defRPr>
      </a:lvl6pPr>
      <a:lvl7pPr marL="2796849" algn="l" defTabSz="932283" rtl="0" eaLnBrk="1" latinLnBrk="0" hangingPunct="1">
        <a:defRPr sz="1799" kern="1200">
          <a:solidFill>
            <a:schemeClr val="tx1"/>
          </a:solidFill>
          <a:latin typeface="+mn-lt"/>
          <a:ea typeface="+mn-ea"/>
          <a:cs typeface="+mn-cs"/>
        </a:defRPr>
      </a:lvl7pPr>
      <a:lvl8pPr marL="3262991" algn="l" defTabSz="932283" rtl="0" eaLnBrk="1" latinLnBrk="0" hangingPunct="1">
        <a:defRPr sz="1799" kern="1200">
          <a:solidFill>
            <a:schemeClr val="tx1"/>
          </a:solidFill>
          <a:latin typeface="+mn-lt"/>
          <a:ea typeface="+mn-ea"/>
          <a:cs typeface="+mn-cs"/>
        </a:defRPr>
      </a:lvl8pPr>
      <a:lvl9pPr marL="3729134" algn="l" defTabSz="932283"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26.pn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emf"/><Relationship Id="rId7" Type="http://schemas.openxmlformats.org/officeDocument/2006/relationships/image" Target="../media/image31.emf"/><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image" Target="../media/image30.emf"/><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image" Target="../media/image26.pn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blogs.technet.com/b/pla/archive/2013/04/09/introducing-the-microsoft-product-line-architecture.aspx"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microsoft.com/office/2007/relationships/hdphoto" Target="../media/hdphoto2.wdp"/><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16.xml"/><Relationship Id="rId4" Type="http://schemas.openxmlformats.org/officeDocument/2006/relationships/image" Target="../media/image42.emf"/></Relationships>
</file>

<file path=ppt/slides/_rels/slide2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0.png"/><Relationship Id="rId1" Type="http://schemas.openxmlformats.org/officeDocument/2006/relationships/slideLayout" Target="../slideLayouts/slideLayout16.xml"/><Relationship Id="rId4" Type="http://schemas.openxmlformats.org/officeDocument/2006/relationships/image" Target="../media/image44.emf"/></Relationships>
</file>

<file path=ppt/slides/_rels/slide2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0.png"/><Relationship Id="rId1" Type="http://schemas.openxmlformats.org/officeDocument/2006/relationships/slideLayout" Target="../slideLayouts/slideLayout16.xml"/><Relationship Id="rId4" Type="http://schemas.openxmlformats.org/officeDocument/2006/relationships/image" Target="../media/image46.emf"/></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2.xml"/><Relationship Id="rId5" Type="http://schemas.openxmlformats.org/officeDocument/2006/relationships/image" Target="../media/image50.png"/><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2.xml"/><Relationship Id="rId5" Type="http://schemas.openxmlformats.org/officeDocument/2006/relationships/image" Target="../media/image50.png"/><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2.xml"/><Relationship Id="rId5" Type="http://schemas.openxmlformats.org/officeDocument/2006/relationships/image" Target="../media/image50.png"/><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hyperlink" Target="https://github.com/windowsazure/azure-sdk-tools-samples"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6.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0.png"/><Relationship Id="rId1" Type="http://schemas.openxmlformats.org/officeDocument/2006/relationships/slideLayout" Target="../slideLayouts/slideLayout16.xml"/><Relationship Id="rId6" Type="http://schemas.openxmlformats.org/officeDocument/2006/relationships/image" Target="../media/image51.png"/><Relationship Id="rId5" Type="http://schemas.openxmlformats.org/officeDocument/2006/relationships/image" Target="../media/image49.png"/><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hyperlink" Target="http://msdn.microsoft.com/en-us/library/windowsazure/dn133149.aspx" TargetMode="External"/><Relationship Id="rId2" Type="http://schemas.openxmlformats.org/officeDocument/2006/relationships/hyperlink" Target="http://msdn.microsoft.com/en-us/library/windowsazure/dn133151.aspx#sqlserver" TargetMode="External"/><Relationship Id="rId1" Type="http://schemas.openxmlformats.org/officeDocument/2006/relationships/slideLayout" Target="../slideLayouts/slideLayout22.xml"/><Relationship Id="rId6" Type="http://schemas.openxmlformats.org/officeDocument/2006/relationships/hyperlink" Target="http://technet.microsoft.com/en-us/library/cc261834.aspx" TargetMode="External"/><Relationship Id="rId5" Type="http://schemas.openxmlformats.org/officeDocument/2006/relationships/hyperlink" Target="http://blogs.technet.com/b/pla/archive/2013/04/09/introducing-the-microsoft-product-line-architecture.aspx" TargetMode="External"/><Relationship Id="rId4" Type="http://schemas.openxmlformats.org/officeDocument/2006/relationships/hyperlink" Target="http://msdn.microsoft.com/en-us/library/windowsazure/hh674501.aspx"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59.xml"/><Relationship Id="rId5" Type="http://schemas.openxmlformats.org/officeDocument/2006/relationships/image" Target="../media/image54.png"/><Relationship Id="rId4" Type="http://schemas.openxmlformats.org/officeDocument/2006/relationships/image" Target="../media/image53.png"/></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12.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0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availability features</a:t>
            </a:r>
          </a:p>
        </p:txBody>
      </p:sp>
      <p:pic>
        <p:nvPicPr>
          <p:cNvPr id="4" name="Picture 3"/>
          <p:cNvPicPr>
            <a:picLocks noChangeArrowheads="1"/>
          </p:cNvPicPr>
          <p:nvPr/>
        </p:nvPicPr>
        <p:blipFill>
          <a:blip r:embed="rId2" cstate="print"/>
          <a:srcRect/>
          <a:stretch>
            <a:fillRect/>
          </a:stretch>
        </p:blipFill>
        <p:spPr bwMode="auto">
          <a:xfrm>
            <a:off x="1065212" y="1504950"/>
            <a:ext cx="3354388" cy="4857750"/>
          </a:xfrm>
          <a:prstGeom prst="rect">
            <a:avLst/>
          </a:prstGeom>
          <a:noFill/>
          <a:ln w="9525">
            <a:noFill/>
            <a:miter lim="800000"/>
            <a:headEnd/>
            <a:tailEnd/>
          </a:ln>
          <a:effectLst/>
        </p:spPr>
      </p:pic>
      <p:sp>
        <p:nvSpPr>
          <p:cNvPr id="5" name="Rectangle 4"/>
          <p:cNvSpPr/>
          <p:nvPr/>
        </p:nvSpPr>
        <p:spPr bwMode="auto">
          <a:xfrm>
            <a:off x="6515100" y="2266950"/>
            <a:ext cx="4509352" cy="6858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600" b="1" dirty="0" smtClean="0">
                <a:gradFill>
                  <a:gsLst>
                    <a:gs pos="0">
                      <a:srgbClr val="FFFFFF"/>
                    </a:gs>
                    <a:gs pos="100000">
                      <a:srgbClr val="FFFFFF"/>
                    </a:gs>
                  </a:gsLst>
                  <a:lin ang="5400000" scaled="0"/>
                </a:gradFill>
                <a:ea typeface="Segoe UI" pitchFamily="34" charset="0"/>
                <a:cs typeface="Segoe UI" pitchFamily="34" charset="0"/>
              </a:rPr>
              <a:t>Physical Machines</a:t>
            </a:r>
          </a:p>
        </p:txBody>
      </p:sp>
      <p:cxnSp>
        <p:nvCxnSpPr>
          <p:cNvPr id="7" name="Straight Arrow Connector 6"/>
          <p:cNvCxnSpPr>
            <a:endCxn id="5" idx="1"/>
          </p:cNvCxnSpPr>
          <p:nvPr/>
        </p:nvCxnSpPr>
        <p:spPr>
          <a:xfrm>
            <a:off x="4229100" y="1866900"/>
            <a:ext cx="2286000" cy="742950"/>
          </a:xfrm>
          <a:prstGeom prst="straightConnector1">
            <a:avLst/>
          </a:prstGeom>
          <a:ln w="76200">
            <a:solidFill>
              <a:schemeClr val="accent4"/>
            </a:solidFill>
            <a:headEnd type="none"/>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p:cNvCxnSpPr>
            <a:endCxn id="5" idx="1"/>
          </p:cNvCxnSpPr>
          <p:nvPr/>
        </p:nvCxnSpPr>
        <p:spPr>
          <a:xfrm>
            <a:off x="4229100" y="2609850"/>
            <a:ext cx="2286000" cy="0"/>
          </a:xfrm>
          <a:prstGeom prst="straightConnector1">
            <a:avLst/>
          </a:prstGeom>
          <a:ln w="76200">
            <a:solidFill>
              <a:schemeClr val="accent4"/>
            </a:solidFill>
            <a:headEnd type="none"/>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p:cNvCxnSpPr>
            <a:endCxn id="5" idx="1"/>
          </p:cNvCxnSpPr>
          <p:nvPr/>
        </p:nvCxnSpPr>
        <p:spPr>
          <a:xfrm flipV="1">
            <a:off x="4057650" y="2609850"/>
            <a:ext cx="2457450" cy="3429000"/>
          </a:xfrm>
          <a:prstGeom prst="straightConnector1">
            <a:avLst/>
          </a:prstGeom>
          <a:ln w="76200">
            <a:solidFill>
              <a:schemeClr val="accent4"/>
            </a:solidFill>
            <a:headEnd type="none"/>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p:cNvCxnSpPr>
            <a:endCxn id="5" idx="1"/>
          </p:cNvCxnSpPr>
          <p:nvPr/>
        </p:nvCxnSpPr>
        <p:spPr>
          <a:xfrm flipV="1">
            <a:off x="4229100" y="2609850"/>
            <a:ext cx="2286000" cy="590550"/>
          </a:xfrm>
          <a:prstGeom prst="straightConnector1">
            <a:avLst/>
          </a:prstGeom>
          <a:ln w="76200">
            <a:solidFill>
              <a:schemeClr val="accent4"/>
            </a:solidFill>
            <a:headEnd type="none"/>
            <a:tailEnd type="triangle"/>
          </a:ln>
        </p:spPr>
        <p:style>
          <a:lnRef idx="3">
            <a:schemeClr val="dk1"/>
          </a:lnRef>
          <a:fillRef idx="0">
            <a:schemeClr val="dk1"/>
          </a:fillRef>
          <a:effectRef idx="2">
            <a:schemeClr val="dk1"/>
          </a:effectRef>
          <a:fontRef idx="minor">
            <a:schemeClr val="tx1"/>
          </a:fontRef>
        </p:style>
      </p:cxnSp>
      <p:sp>
        <p:nvSpPr>
          <p:cNvPr id="21" name="Rectangle 20"/>
          <p:cNvSpPr/>
          <p:nvPr/>
        </p:nvSpPr>
        <p:spPr bwMode="auto">
          <a:xfrm>
            <a:off x="6515100" y="3212296"/>
            <a:ext cx="4509352" cy="11965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600" b="1" dirty="0" smtClean="0">
                <a:gradFill>
                  <a:gsLst>
                    <a:gs pos="0">
                      <a:srgbClr val="FFFFFF"/>
                    </a:gs>
                    <a:gs pos="100000">
                      <a:srgbClr val="FFFFFF"/>
                    </a:gs>
                  </a:gsLst>
                  <a:lin ang="5400000" scaled="0"/>
                </a:gradFill>
                <a:ea typeface="Segoe UI" pitchFamily="34" charset="0"/>
                <a:cs typeface="Segoe UI" pitchFamily="34" charset="0"/>
              </a:rPr>
              <a:t>Power Unit</a:t>
            </a:r>
          </a:p>
          <a:p>
            <a:pPr algn="ctr" defTabSz="932472" fontAlgn="base">
              <a:lnSpc>
                <a:spcPct val="90000"/>
              </a:lnSpc>
              <a:spcBef>
                <a:spcPct val="0"/>
              </a:spcBef>
              <a:spcAft>
                <a:spcPct val="0"/>
              </a:spcAft>
            </a:pPr>
            <a:r>
              <a:rPr lang="en-US" sz="3600" b="1" dirty="0" smtClean="0">
                <a:gradFill>
                  <a:gsLst>
                    <a:gs pos="0">
                      <a:srgbClr val="FFFFFF"/>
                    </a:gs>
                    <a:gs pos="100000">
                      <a:srgbClr val="FFFFFF"/>
                    </a:gs>
                  </a:gsLst>
                  <a:lin ang="5400000" scaled="0"/>
                </a:gradFill>
                <a:ea typeface="Segoe UI" pitchFamily="34" charset="0"/>
                <a:cs typeface="Segoe UI" pitchFamily="34" charset="0"/>
              </a:rPr>
              <a:t>Rack Switch</a:t>
            </a:r>
          </a:p>
        </p:txBody>
      </p:sp>
      <p:cxnSp>
        <p:nvCxnSpPr>
          <p:cNvPr id="22" name="Straight Arrow Connector 21"/>
          <p:cNvCxnSpPr>
            <a:endCxn id="21" idx="1"/>
          </p:cNvCxnSpPr>
          <p:nvPr/>
        </p:nvCxnSpPr>
        <p:spPr>
          <a:xfrm flipV="1">
            <a:off x="4057650" y="3810546"/>
            <a:ext cx="2457450" cy="731600"/>
          </a:xfrm>
          <a:prstGeom prst="straightConnector1">
            <a:avLst/>
          </a:prstGeom>
          <a:ln w="158750">
            <a:solidFill>
              <a:schemeClr val="accent1"/>
            </a:solidFill>
            <a:headEnd type="none"/>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820973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8" fill="hold" nodeType="clickEffect">
                                  <p:stCondLst>
                                    <p:cond delay="0"/>
                                  </p:stCondLst>
                                  <p:childTnLst>
                                    <p:animEffect transition="out" filter="wipe(left)">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par>
                                <p:cTn id="29" presetID="22" presetClass="exit" presetSubtype="8" fill="hold" nodeType="withEffect">
                                  <p:stCondLst>
                                    <p:cond delay="0"/>
                                  </p:stCondLst>
                                  <p:childTnLst>
                                    <p:animEffect transition="out" filter="wipe(left)">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22" presetClass="exit" presetSubtype="8" fill="hold" nodeType="withEffect">
                                  <p:stCondLst>
                                    <p:cond delay="0"/>
                                  </p:stCondLst>
                                  <p:childTnLst>
                                    <p:animEffect transition="out" filter="wipe(left)">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22" presetClass="exit" presetSubtype="8" fill="hold" nodeType="withEffect">
                                  <p:stCondLst>
                                    <p:cond delay="0"/>
                                  </p:stCondLst>
                                  <p:childTnLst>
                                    <p:animEffect transition="out" filter="wipe(left)">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par>
                          <p:cTn id="42" fill="hold">
                            <p:stCondLst>
                              <p:cond delay="1000"/>
                            </p:stCondLst>
                            <p:childTnLst>
                              <p:par>
                                <p:cTn id="43" presetID="22" presetClass="entr" presetSubtype="8"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xit" presetSubtype="8" fill="hold" nodeType="clickEffect">
                                  <p:stCondLst>
                                    <p:cond delay="0"/>
                                  </p:stCondLst>
                                  <p:childTnLst>
                                    <p:animEffect transition="out" filter="wipe(left)">
                                      <p:cBhvr>
                                        <p:cTn id="49" dur="500"/>
                                        <p:tgtEl>
                                          <p:spTgt spid="22"/>
                                        </p:tgtEl>
                                      </p:cBhvr>
                                    </p:animEffect>
                                    <p:set>
                                      <p:cBhvr>
                                        <p:cTn id="50"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availability features</a:t>
            </a:r>
          </a:p>
        </p:txBody>
      </p:sp>
      <p:sp>
        <p:nvSpPr>
          <p:cNvPr id="5" name="Rectangle 4"/>
          <p:cNvSpPr/>
          <p:nvPr/>
        </p:nvSpPr>
        <p:spPr bwMode="auto">
          <a:xfrm>
            <a:off x="6515100" y="2266950"/>
            <a:ext cx="4509352" cy="6858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600" b="1" dirty="0" smtClean="0">
                <a:gradFill>
                  <a:gsLst>
                    <a:gs pos="0">
                      <a:srgbClr val="FFFFFF"/>
                    </a:gs>
                    <a:gs pos="100000">
                      <a:srgbClr val="FFFFFF"/>
                    </a:gs>
                  </a:gsLst>
                  <a:lin ang="5400000" scaled="0"/>
                </a:gradFill>
                <a:ea typeface="Segoe UI" pitchFamily="34" charset="0"/>
                <a:cs typeface="Segoe UI" pitchFamily="34" charset="0"/>
              </a:rPr>
              <a:t>Physical Machines</a:t>
            </a:r>
          </a:p>
        </p:txBody>
      </p:sp>
      <p:sp>
        <p:nvSpPr>
          <p:cNvPr id="21" name="Rectangle 20"/>
          <p:cNvSpPr/>
          <p:nvPr/>
        </p:nvSpPr>
        <p:spPr bwMode="auto">
          <a:xfrm>
            <a:off x="6515100" y="3217698"/>
            <a:ext cx="4509352" cy="11965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600" b="1" dirty="0" smtClean="0">
                <a:gradFill>
                  <a:gsLst>
                    <a:gs pos="0">
                      <a:srgbClr val="FFFFFF"/>
                    </a:gs>
                    <a:gs pos="100000">
                      <a:srgbClr val="FFFFFF"/>
                    </a:gs>
                  </a:gsLst>
                  <a:lin ang="5400000" scaled="0"/>
                </a:gradFill>
                <a:ea typeface="Segoe UI" pitchFamily="34" charset="0"/>
                <a:cs typeface="Segoe UI" pitchFamily="34" charset="0"/>
              </a:rPr>
              <a:t>Power Unit</a:t>
            </a:r>
          </a:p>
          <a:p>
            <a:pPr algn="ctr" defTabSz="932472" fontAlgn="base">
              <a:lnSpc>
                <a:spcPct val="90000"/>
              </a:lnSpc>
              <a:spcBef>
                <a:spcPct val="0"/>
              </a:spcBef>
              <a:spcAft>
                <a:spcPct val="0"/>
              </a:spcAft>
            </a:pPr>
            <a:r>
              <a:rPr lang="en-US" sz="3600" b="1" dirty="0" smtClean="0">
                <a:gradFill>
                  <a:gsLst>
                    <a:gs pos="0">
                      <a:srgbClr val="FFFFFF"/>
                    </a:gs>
                    <a:gs pos="100000">
                      <a:srgbClr val="FFFFFF"/>
                    </a:gs>
                  </a:gsLst>
                  <a:lin ang="5400000" scaled="0"/>
                </a:gradFill>
                <a:ea typeface="Segoe UI" pitchFamily="34" charset="0"/>
                <a:cs typeface="Segoe UI" pitchFamily="34" charset="0"/>
              </a:rPr>
              <a:t>Rack Switch</a:t>
            </a:r>
          </a:p>
        </p:txBody>
      </p:sp>
      <p:pic>
        <p:nvPicPr>
          <p:cNvPr id="13" name="Picture 12"/>
          <p:cNvPicPr>
            <a:picLocks noChangeArrowheads="1"/>
          </p:cNvPicPr>
          <p:nvPr/>
        </p:nvPicPr>
        <p:blipFill>
          <a:blip r:embed="rId3" cstate="print"/>
          <a:srcRect/>
          <a:stretch>
            <a:fillRect/>
          </a:stretch>
        </p:blipFill>
        <p:spPr bwMode="auto">
          <a:xfrm>
            <a:off x="1066006" y="1506775"/>
            <a:ext cx="3354388" cy="4857750"/>
          </a:xfrm>
          <a:prstGeom prst="rect">
            <a:avLst/>
          </a:prstGeom>
          <a:noFill/>
          <a:ln w="9525">
            <a:noFill/>
            <a:miter lim="800000"/>
            <a:headEnd/>
            <a:tailEnd/>
          </a:ln>
          <a:effectLst/>
        </p:spPr>
      </p:pic>
      <p:pic>
        <p:nvPicPr>
          <p:cNvPr id="15" name="Picture 14"/>
          <p:cNvPicPr>
            <a:picLocks noChangeArrowheads="1"/>
          </p:cNvPicPr>
          <p:nvPr/>
        </p:nvPicPr>
        <p:blipFill>
          <a:blip r:embed="rId3" cstate="print"/>
          <a:srcRect/>
          <a:stretch>
            <a:fillRect/>
          </a:stretch>
        </p:blipFill>
        <p:spPr bwMode="auto">
          <a:xfrm>
            <a:off x="1066006" y="1506775"/>
            <a:ext cx="3354388" cy="4857750"/>
          </a:xfrm>
          <a:prstGeom prst="rect">
            <a:avLst/>
          </a:prstGeom>
          <a:noFill/>
          <a:ln w="9525">
            <a:noFill/>
            <a:miter lim="800000"/>
            <a:headEnd/>
            <a:tailEnd/>
          </a:ln>
          <a:effectLst/>
        </p:spPr>
      </p:pic>
      <p:pic>
        <p:nvPicPr>
          <p:cNvPr id="16" name="Picture 15"/>
          <p:cNvPicPr>
            <a:picLocks noChangeArrowheads="1"/>
          </p:cNvPicPr>
          <p:nvPr/>
        </p:nvPicPr>
        <p:blipFill>
          <a:blip r:embed="rId3" cstate="print"/>
          <a:srcRect/>
          <a:stretch>
            <a:fillRect/>
          </a:stretch>
        </p:blipFill>
        <p:spPr bwMode="auto">
          <a:xfrm>
            <a:off x="1066006" y="1506775"/>
            <a:ext cx="3354388" cy="4857750"/>
          </a:xfrm>
          <a:prstGeom prst="rect">
            <a:avLst/>
          </a:prstGeom>
          <a:noFill/>
          <a:ln w="9525">
            <a:noFill/>
            <a:miter lim="800000"/>
            <a:headEnd/>
            <a:tailEnd/>
          </a:ln>
          <a:effectLst/>
        </p:spPr>
      </p:pic>
      <p:grpSp>
        <p:nvGrpSpPr>
          <p:cNvPr id="3" name="Group 2"/>
          <p:cNvGrpSpPr/>
          <p:nvPr/>
        </p:nvGrpSpPr>
        <p:grpSpPr>
          <a:xfrm>
            <a:off x="1066007" y="3543127"/>
            <a:ext cx="1900375" cy="1581174"/>
            <a:chOff x="1036347" y="2371447"/>
            <a:chExt cx="2607624" cy="2247949"/>
          </a:xfrm>
        </p:grpSpPr>
        <p:sp>
          <p:nvSpPr>
            <p:cNvPr id="17" name="Hexagon 16"/>
            <p:cNvSpPr/>
            <p:nvPr/>
          </p:nvSpPr>
          <p:spPr bwMode="auto">
            <a:xfrm rot="19780699">
              <a:off x="1036347" y="2371447"/>
              <a:ext cx="2607624" cy="2247949"/>
            </a:xfrm>
            <a:prstGeom prst="hexagon">
              <a:avLst>
                <a:gd name="adj" fmla="val 28905"/>
                <a:gd name="vf" fmla="val 11547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6041" y="2654038"/>
              <a:ext cx="1135955" cy="1027545"/>
            </a:xfrm>
            <a:prstGeom prst="rect">
              <a:avLst/>
            </a:prstGeom>
          </p:spPr>
        </p:pic>
      </p:grpSp>
      <p:grpSp>
        <p:nvGrpSpPr>
          <p:cNvPr id="19" name="Group 18"/>
          <p:cNvGrpSpPr/>
          <p:nvPr/>
        </p:nvGrpSpPr>
        <p:grpSpPr>
          <a:xfrm>
            <a:off x="3103667" y="3543127"/>
            <a:ext cx="1900375" cy="1581174"/>
            <a:chOff x="1036347" y="2371447"/>
            <a:chExt cx="2607624" cy="2247949"/>
          </a:xfrm>
        </p:grpSpPr>
        <p:sp>
          <p:nvSpPr>
            <p:cNvPr id="20" name="Hexagon 19"/>
            <p:cNvSpPr/>
            <p:nvPr/>
          </p:nvSpPr>
          <p:spPr bwMode="auto">
            <a:xfrm rot="19780699">
              <a:off x="1036347" y="2371447"/>
              <a:ext cx="2607624" cy="2247949"/>
            </a:xfrm>
            <a:prstGeom prst="hexagon">
              <a:avLst>
                <a:gd name="adj" fmla="val 28905"/>
                <a:gd name="vf" fmla="val 11547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2180" y="2654038"/>
              <a:ext cx="1135955" cy="1027545"/>
            </a:xfrm>
            <a:prstGeom prst="rect">
              <a:avLst/>
            </a:prstGeom>
          </p:spPr>
        </p:pic>
      </p:grpSp>
      <p:sp>
        <p:nvSpPr>
          <p:cNvPr id="6" name="Double Brace 5"/>
          <p:cNvSpPr/>
          <p:nvPr/>
        </p:nvSpPr>
        <p:spPr>
          <a:xfrm rot="5400000">
            <a:off x="1704577" y="2310358"/>
            <a:ext cx="2724153" cy="4001295"/>
          </a:xfrm>
          <a:prstGeom prst="bracePair">
            <a:avLst/>
          </a:prstGeom>
          <a:ln w="127000">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ectangle 23"/>
          <p:cNvSpPr/>
          <p:nvPr/>
        </p:nvSpPr>
        <p:spPr bwMode="auto">
          <a:xfrm>
            <a:off x="811976" y="5851085"/>
            <a:ext cx="4509352" cy="685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600" b="1" dirty="0" smtClean="0">
                <a:gradFill>
                  <a:gsLst>
                    <a:gs pos="0">
                      <a:srgbClr val="FFFFFF"/>
                    </a:gs>
                    <a:gs pos="100000">
                      <a:srgbClr val="FFFFFF"/>
                    </a:gs>
                  </a:gsLst>
                  <a:lin ang="5400000" scaled="0"/>
                </a:gradFill>
                <a:ea typeface="Segoe UI" pitchFamily="34" charset="0"/>
                <a:cs typeface="Segoe UI" pitchFamily="34" charset="0"/>
              </a:rPr>
              <a:t>Availability Set</a:t>
            </a:r>
          </a:p>
        </p:txBody>
      </p:sp>
      <p:sp>
        <p:nvSpPr>
          <p:cNvPr id="27" name="Rounded Rectangle 26"/>
          <p:cNvSpPr/>
          <p:nvPr/>
        </p:nvSpPr>
        <p:spPr bwMode="auto">
          <a:xfrm>
            <a:off x="6133803" y="5061533"/>
            <a:ext cx="702009" cy="177217"/>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800" b="1" dirty="0" smtClean="0">
                <a:gradFill>
                  <a:gsLst>
                    <a:gs pos="0">
                      <a:srgbClr val="FFFFFF"/>
                    </a:gs>
                    <a:gs pos="100000">
                      <a:srgbClr val="FFFFFF"/>
                    </a:gs>
                  </a:gsLst>
                  <a:lin ang="5400000" scaled="0"/>
                </a:gradFill>
                <a:ea typeface="Segoe UI" pitchFamily="34" charset="0"/>
                <a:cs typeface="Segoe UI" pitchFamily="34" charset="0"/>
              </a:rPr>
              <a:t>VM1</a:t>
            </a:r>
          </a:p>
        </p:txBody>
      </p:sp>
      <p:sp>
        <p:nvSpPr>
          <p:cNvPr id="29" name="Rectangle 28"/>
          <p:cNvSpPr/>
          <p:nvPr/>
        </p:nvSpPr>
        <p:spPr bwMode="auto">
          <a:xfrm>
            <a:off x="1386717" y="4493695"/>
            <a:ext cx="1179597" cy="38720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b="1" dirty="0" smtClean="0">
                <a:gradFill>
                  <a:gsLst>
                    <a:gs pos="0">
                      <a:srgbClr val="FFFFFF"/>
                    </a:gs>
                    <a:gs pos="100000">
                      <a:srgbClr val="FFFFFF"/>
                    </a:gs>
                  </a:gsLst>
                  <a:lin ang="5400000" scaled="0"/>
                </a:gradFill>
                <a:ea typeface="Segoe UI" pitchFamily="34" charset="0"/>
                <a:cs typeface="Segoe UI" pitchFamily="34" charset="0"/>
              </a:rPr>
              <a:t>VM1</a:t>
            </a:r>
          </a:p>
        </p:txBody>
      </p:sp>
      <p:sp>
        <p:nvSpPr>
          <p:cNvPr id="30" name="Rectangle 29"/>
          <p:cNvSpPr/>
          <p:nvPr/>
        </p:nvSpPr>
        <p:spPr bwMode="auto">
          <a:xfrm>
            <a:off x="3489562" y="4493695"/>
            <a:ext cx="1179597" cy="38720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b="1" dirty="0" smtClean="0">
                <a:gradFill>
                  <a:gsLst>
                    <a:gs pos="0">
                      <a:srgbClr val="FFFFFF"/>
                    </a:gs>
                    <a:gs pos="100000">
                      <a:srgbClr val="FFFFFF"/>
                    </a:gs>
                  </a:gsLst>
                  <a:lin ang="5400000" scaled="0"/>
                </a:gradFill>
                <a:ea typeface="Segoe UI" pitchFamily="34" charset="0"/>
                <a:cs typeface="Segoe UI" pitchFamily="34" charset="0"/>
              </a:rPr>
              <a:t>VM2</a:t>
            </a:r>
          </a:p>
        </p:txBody>
      </p:sp>
      <p:sp>
        <p:nvSpPr>
          <p:cNvPr id="32" name="Rounded Rectangle 31"/>
          <p:cNvSpPr/>
          <p:nvPr/>
        </p:nvSpPr>
        <p:spPr bwMode="auto">
          <a:xfrm>
            <a:off x="11005402" y="4712859"/>
            <a:ext cx="710347" cy="168039"/>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800" b="1" dirty="0" smtClean="0">
                <a:gradFill>
                  <a:gsLst>
                    <a:gs pos="0">
                      <a:srgbClr val="FFFFFF"/>
                    </a:gs>
                    <a:gs pos="100000">
                      <a:srgbClr val="FFFFFF"/>
                    </a:gs>
                  </a:gsLst>
                  <a:lin ang="5400000" scaled="0"/>
                </a:gradFill>
                <a:ea typeface="Segoe UI" pitchFamily="34" charset="0"/>
                <a:cs typeface="Segoe UI" pitchFamily="34" charset="0"/>
              </a:rPr>
              <a:t>VM2</a:t>
            </a:r>
          </a:p>
        </p:txBody>
      </p:sp>
      <p:sp>
        <p:nvSpPr>
          <p:cNvPr id="33" name="Rectangle 32"/>
          <p:cNvSpPr/>
          <p:nvPr/>
        </p:nvSpPr>
        <p:spPr bwMode="auto">
          <a:xfrm>
            <a:off x="811976" y="2042932"/>
            <a:ext cx="4509352" cy="68580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600" b="1" dirty="0" smtClean="0">
                <a:gradFill>
                  <a:gsLst>
                    <a:gs pos="0">
                      <a:srgbClr val="FFFFFF"/>
                    </a:gs>
                    <a:gs pos="100000">
                      <a:srgbClr val="FFFFFF"/>
                    </a:gs>
                  </a:gsLst>
                  <a:lin ang="5400000" scaled="0"/>
                </a:gradFill>
                <a:ea typeface="Segoe UI" pitchFamily="34" charset="0"/>
                <a:cs typeface="Segoe UI" pitchFamily="34" charset="0"/>
              </a:rPr>
              <a:t>Load-Balanced Set</a:t>
            </a:r>
          </a:p>
        </p:txBody>
      </p:sp>
      <p:cxnSp>
        <p:nvCxnSpPr>
          <p:cNvPr id="36" name="Straight Arrow Connector 35"/>
          <p:cNvCxnSpPr>
            <a:endCxn id="27" idx="0"/>
          </p:cNvCxnSpPr>
          <p:nvPr/>
        </p:nvCxnSpPr>
        <p:spPr>
          <a:xfrm flipH="1">
            <a:off x="6484808" y="2948929"/>
            <a:ext cx="2284968" cy="2112604"/>
          </a:xfrm>
          <a:prstGeom prst="straightConnector1">
            <a:avLst/>
          </a:prstGeom>
          <a:ln w="635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32" idx="0"/>
          </p:cNvCxnSpPr>
          <p:nvPr/>
        </p:nvCxnSpPr>
        <p:spPr>
          <a:xfrm>
            <a:off x="8906494" y="2948929"/>
            <a:ext cx="2454082" cy="1763930"/>
          </a:xfrm>
          <a:prstGeom prst="straightConnector1">
            <a:avLst/>
          </a:prstGeom>
          <a:ln w="635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8800068" y="976089"/>
            <a:ext cx="849378" cy="749505"/>
          </a:xfrm>
          <a:prstGeom prst="straightConnector1">
            <a:avLst/>
          </a:prstGeom>
          <a:ln w="1270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27" idx="0"/>
          </p:cNvCxnSpPr>
          <p:nvPr/>
        </p:nvCxnSpPr>
        <p:spPr>
          <a:xfrm flipH="1">
            <a:off x="6484808" y="2948929"/>
            <a:ext cx="2284968" cy="2112604"/>
          </a:xfrm>
          <a:prstGeom prst="straightConnector1">
            <a:avLst/>
          </a:prstGeom>
          <a:ln w="1270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bwMode="auto">
          <a:xfrm>
            <a:off x="10184825" y="3987572"/>
            <a:ext cx="1702375" cy="2459744"/>
          </a:xfrm>
          <a:prstGeom prst="rect">
            <a:avLst/>
          </a:prstGeom>
          <a:solidFill>
            <a:srgbClr val="FF0000">
              <a:alpha val="68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3600" b="1"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 name="Diamond 33"/>
          <p:cNvSpPr/>
          <p:nvPr/>
        </p:nvSpPr>
        <p:spPr bwMode="auto">
          <a:xfrm>
            <a:off x="6848517" y="1725594"/>
            <a:ext cx="3842517" cy="1445975"/>
          </a:xfrm>
          <a:prstGeom prst="diamond">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800" b="1" dirty="0" smtClean="0">
                <a:gradFill>
                  <a:gsLst>
                    <a:gs pos="0">
                      <a:srgbClr val="FFFFFF"/>
                    </a:gs>
                    <a:gs pos="100000">
                      <a:srgbClr val="FFFFFF"/>
                    </a:gs>
                  </a:gsLst>
                  <a:lin ang="5400000" scaled="0"/>
                </a:gradFill>
                <a:ea typeface="Segoe UI" pitchFamily="34" charset="0"/>
                <a:cs typeface="Segoe UI" pitchFamily="34" charset="0"/>
              </a:rPr>
              <a:t>Load Balancer</a:t>
            </a:r>
          </a:p>
        </p:txBody>
      </p:sp>
      <p:grpSp>
        <p:nvGrpSpPr>
          <p:cNvPr id="64" name="Group 63"/>
          <p:cNvGrpSpPr/>
          <p:nvPr/>
        </p:nvGrpSpPr>
        <p:grpSpPr>
          <a:xfrm>
            <a:off x="9754571" y="385094"/>
            <a:ext cx="936463" cy="1159869"/>
            <a:chOff x="10937718" y="2035607"/>
            <a:chExt cx="863086" cy="1068988"/>
          </a:xfrm>
          <a:solidFill>
            <a:schemeClr val="tx2"/>
          </a:solidFill>
        </p:grpSpPr>
        <p:sp>
          <p:nvSpPr>
            <p:cNvPr id="65" name="Oval 742"/>
            <p:cNvSpPr>
              <a:spLocks noChangeArrowheads="1"/>
            </p:cNvSpPr>
            <p:nvPr/>
          </p:nvSpPr>
          <p:spPr bwMode="auto">
            <a:xfrm>
              <a:off x="11480295" y="2035607"/>
              <a:ext cx="239439" cy="241323"/>
            </a:xfrm>
            <a:prstGeom prst="ellipse">
              <a:avLst/>
            </a:prstGeom>
            <a:grpFill/>
            <a:ln>
              <a:noFill/>
            </a:ln>
            <a:extLst/>
          </p:spPr>
          <p:txBody>
            <a:bodyPr vert="horz" wrap="square" lIns="91440" tIns="45720" rIns="91440" bIns="45720" numCol="1" anchor="t" anchorCtr="0" compatLnSpc="1">
              <a:prstTxWarp prst="textNoShape">
                <a:avLst/>
              </a:prstTxWarp>
            </a:bodyPr>
            <a:lstStyle/>
            <a:p>
              <a:pPr defTabSz="913662"/>
              <a:endParaRPr lang="en-US">
                <a:solidFill>
                  <a:srgbClr val="FFFFFF"/>
                </a:solidFill>
              </a:endParaRPr>
            </a:p>
          </p:txBody>
        </p:sp>
        <p:sp>
          <p:nvSpPr>
            <p:cNvPr id="66" name="Freeform 741"/>
            <p:cNvSpPr>
              <a:spLocks/>
            </p:cNvSpPr>
            <p:nvPr/>
          </p:nvSpPr>
          <p:spPr bwMode="auto">
            <a:xfrm>
              <a:off x="11399226" y="2299555"/>
              <a:ext cx="401578" cy="805040"/>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grpFill/>
            <a:ln>
              <a:noFill/>
            </a:ln>
            <a:extLst/>
          </p:spPr>
          <p:txBody>
            <a:bodyPr vert="horz" wrap="square" lIns="91440" tIns="45720" rIns="91440" bIns="45720" numCol="1" anchor="t" anchorCtr="0" compatLnSpc="1">
              <a:prstTxWarp prst="textNoShape">
                <a:avLst/>
              </a:prstTxWarp>
            </a:bodyPr>
            <a:lstStyle/>
            <a:p>
              <a:pPr defTabSz="913662"/>
              <a:endParaRPr lang="en-US">
                <a:solidFill>
                  <a:srgbClr val="FFFFFF"/>
                </a:solidFill>
              </a:endParaRPr>
            </a:p>
          </p:txBody>
        </p:sp>
        <p:sp>
          <p:nvSpPr>
            <p:cNvPr id="67" name="Freeform 12"/>
            <p:cNvSpPr>
              <a:spLocks noEditPoints="1"/>
            </p:cNvSpPr>
            <p:nvPr/>
          </p:nvSpPr>
          <p:spPr bwMode="auto">
            <a:xfrm>
              <a:off x="10937718" y="2418948"/>
              <a:ext cx="440948" cy="365434"/>
            </a:xfrm>
            <a:custGeom>
              <a:avLst/>
              <a:gdLst>
                <a:gd name="T0" fmla="*/ 22 w 87"/>
                <a:gd name="T1" fmla="*/ 47 h 72"/>
                <a:gd name="T2" fmla="*/ 65 w 87"/>
                <a:gd name="T3" fmla="*/ 47 h 72"/>
                <a:gd name="T4" fmla="*/ 74 w 87"/>
                <a:gd name="T5" fmla="*/ 38 h 72"/>
                <a:gd name="T6" fmla="*/ 74 w 87"/>
                <a:gd name="T7" fmla="*/ 9 h 72"/>
                <a:gd name="T8" fmla="*/ 65 w 87"/>
                <a:gd name="T9" fmla="*/ 0 h 72"/>
                <a:gd name="T10" fmla="*/ 22 w 87"/>
                <a:gd name="T11" fmla="*/ 0 h 72"/>
                <a:gd name="T12" fmla="*/ 13 w 87"/>
                <a:gd name="T13" fmla="*/ 9 h 72"/>
                <a:gd name="T14" fmla="*/ 13 w 87"/>
                <a:gd name="T15" fmla="*/ 38 h 72"/>
                <a:gd name="T16" fmla="*/ 22 w 87"/>
                <a:gd name="T17" fmla="*/ 47 h 72"/>
                <a:gd name="T18" fmla="*/ 19 w 87"/>
                <a:gd name="T19" fmla="*/ 9 h 72"/>
                <a:gd name="T20" fmla="*/ 22 w 87"/>
                <a:gd name="T21" fmla="*/ 5 h 72"/>
                <a:gd name="T22" fmla="*/ 65 w 87"/>
                <a:gd name="T23" fmla="*/ 5 h 72"/>
                <a:gd name="T24" fmla="*/ 69 w 87"/>
                <a:gd name="T25" fmla="*/ 9 h 72"/>
                <a:gd name="T26" fmla="*/ 69 w 87"/>
                <a:gd name="T27" fmla="*/ 38 h 72"/>
                <a:gd name="T28" fmla="*/ 65 w 87"/>
                <a:gd name="T29" fmla="*/ 42 h 72"/>
                <a:gd name="T30" fmla="*/ 22 w 87"/>
                <a:gd name="T31" fmla="*/ 42 h 72"/>
                <a:gd name="T32" fmla="*/ 19 w 87"/>
                <a:gd name="T33" fmla="*/ 38 h 72"/>
                <a:gd name="T34" fmla="*/ 19 w 87"/>
                <a:gd name="T35" fmla="*/ 9 h 72"/>
                <a:gd name="T36" fmla="*/ 19 w 87"/>
                <a:gd name="T37" fmla="*/ 9 h 72"/>
                <a:gd name="T38" fmla="*/ 3 w 87"/>
                <a:gd name="T39" fmla="*/ 72 h 72"/>
                <a:gd name="T40" fmla="*/ 85 w 87"/>
                <a:gd name="T41" fmla="*/ 72 h 72"/>
                <a:gd name="T42" fmla="*/ 87 w 87"/>
                <a:gd name="T43" fmla="*/ 70 h 72"/>
                <a:gd name="T44" fmla="*/ 87 w 87"/>
                <a:gd name="T45" fmla="*/ 69 h 72"/>
                <a:gd name="T46" fmla="*/ 86 w 87"/>
                <a:gd name="T47" fmla="*/ 65 h 72"/>
                <a:gd name="T48" fmla="*/ 75 w 87"/>
                <a:gd name="T49" fmla="*/ 52 h 72"/>
                <a:gd name="T50" fmla="*/ 71 w 87"/>
                <a:gd name="T51" fmla="*/ 50 h 72"/>
                <a:gd name="T52" fmla="*/ 17 w 87"/>
                <a:gd name="T53" fmla="*/ 50 h 72"/>
                <a:gd name="T54" fmla="*/ 13 w 87"/>
                <a:gd name="T55" fmla="*/ 52 h 72"/>
                <a:gd name="T56" fmla="*/ 2 w 87"/>
                <a:gd name="T57" fmla="*/ 65 h 72"/>
                <a:gd name="T58" fmla="*/ 0 w 87"/>
                <a:gd name="T59" fmla="*/ 69 h 72"/>
                <a:gd name="T60" fmla="*/ 0 w 87"/>
                <a:gd name="T61" fmla="*/ 70 h 72"/>
                <a:gd name="T62" fmla="*/ 3 w 87"/>
                <a:gd name="T6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 h="72">
                  <a:moveTo>
                    <a:pt x="22" y="47"/>
                  </a:moveTo>
                  <a:cubicBezTo>
                    <a:pt x="65" y="47"/>
                    <a:pt x="65" y="47"/>
                    <a:pt x="65" y="47"/>
                  </a:cubicBezTo>
                  <a:cubicBezTo>
                    <a:pt x="70" y="47"/>
                    <a:pt x="74" y="43"/>
                    <a:pt x="74" y="38"/>
                  </a:cubicBezTo>
                  <a:cubicBezTo>
                    <a:pt x="74" y="9"/>
                    <a:pt x="74" y="9"/>
                    <a:pt x="74" y="9"/>
                  </a:cubicBezTo>
                  <a:cubicBezTo>
                    <a:pt x="74" y="4"/>
                    <a:pt x="70" y="0"/>
                    <a:pt x="65" y="0"/>
                  </a:cubicBezTo>
                  <a:cubicBezTo>
                    <a:pt x="22" y="0"/>
                    <a:pt x="22" y="0"/>
                    <a:pt x="22" y="0"/>
                  </a:cubicBezTo>
                  <a:cubicBezTo>
                    <a:pt x="17" y="0"/>
                    <a:pt x="13" y="4"/>
                    <a:pt x="13" y="9"/>
                  </a:cubicBezTo>
                  <a:cubicBezTo>
                    <a:pt x="13" y="38"/>
                    <a:pt x="13" y="38"/>
                    <a:pt x="13" y="38"/>
                  </a:cubicBezTo>
                  <a:cubicBezTo>
                    <a:pt x="13" y="43"/>
                    <a:pt x="17" y="47"/>
                    <a:pt x="22" y="47"/>
                  </a:cubicBezTo>
                  <a:close/>
                  <a:moveTo>
                    <a:pt x="19" y="9"/>
                  </a:moveTo>
                  <a:cubicBezTo>
                    <a:pt x="19" y="6"/>
                    <a:pt x="20" y="5"/>
                    <a:pt x="22" y="5"/>
                  </a:cubicBezTo>
                  <a:cubicBezTo>
                    <a:pt x="65" y="5"/>
                    <a:pt x="65" y="5"/>
                    <a:pt x="65" y="5"/>
                  </a:cubicBezTo>
                  <a:cubicBezTo>
                    <a:pt x="67" y="5"/>
                    <a:pt x="69" y="6"/>
                    <a:pt x="69" y="9"/>
                  </a:cubicBezTo>
                  <a:cubicBezTo>
                    <a:pt x="69" y="38"/>
                    <a:pt x="69" y="38"/>
                    <a:pt x="69" y="38"/>
                  </a:cubicBezTo>
                  <a:cubicBezTo>
                    <a:pt x="69" y="40"/>
                    <a:pt x="67" y="42"/>
                    <a:pt x="65" y="42"/>
                  </a:cubicBezTo>
                  <a:cubicBezTo>
                    <a:pt x="22" y="42"/>
                    <a:pt x="22" y="42"/>
                    <a:pt x="22" y="42"/>
                  </a:cubicBezTo>
                  <a:cubicBezTo>
                    <a:pt x="20" y="42"/>
                    <a:pt x="19" y="40"/>
                    <a:pt x="19" y="38"/>
                  </a:cubicBezTo>
                  <a:cubicBezTo>
                    <a:pt x="19" y="9"/>
                    <a:pt x="19" y="9"/>
                    <a:pt x="19" y="9"/>
                  </a:cubicBezTo>
                  <a:cubicBezTo>
                    <a:pt x="19" y="9"/>
                    <a:pt x="19" y="9"/>
                    <a:pt x="19" y="9"/>
                  </a:cubicBezTo>
                  <a:close/>
                  <a:moveTo>
                    <a:pt x="3" y="72"/>
                  </a:moveTo>
                  <a:cubicBezTo>
                    <a:pt x="85" y="72"/>
                    <a:pt x="85" y="72"/>
                    <a:pt x="85" y="72"/>
                  </a:cubicBezTo>
                  <a:cubicBezTo>
                    <a:pt x="86" y="72"/>
                    <a:pt x="87" y="71"/>
                    <a:pt x="87" y="70"/>
                  </a:cubicBezTo>
                  <a:cubicBezTo>
                    <a:pt x="87" y="69"/>
                    <a:pt x="87" y="69"/>
                    <a:pt x="87" y="69"/>
                  </a:cubicBezTo>
                  <a:cubicBezTo>
                    <a:pt x="87" y="67"/>
                    <a:pt x="87" y="66"/>
                    <a:pt x="86" y="65"/>
                  </a:cubicBezTo>
                  <a:cubicBezTo>
                    <a:pt x="75" y="52"/>
                    <a:pt x="75" y="52"/>
                    <a:pt x="75" y="52"/>
                  </a:cubicBezTo>
                  <a:cubicBezTo>
                    <a:pt x="74" y="51"/>
                    <a:pt x="73" y="50"/>
                    <a:pt x="71" y="50"/>
                  </a:cubicBezTo>
                  <a:cubicBezTo>
                    <a:pt x="17" y="50"/>
                    <a:pt x="17" y="50"/>
                    <a:pt x="17" y="50"/>
                  </a:cubicBezTo>
                  <a:cubicBezTo>
                    <a:pt x="15" y="50"/>
                    <a:pt x="14" y="51"/>
                    <a:pt x="13" y="52"/>
                  </a:cubicBezTo>
                  <a:cubicBezTo>
                    <a:pt x="2" y="65"/>
                    <a:pt x="2" y="65"/>
                    <a:pt x="2" y="65"/>
                  </a:cubicBezTo>
                  <a:cubicBezTo>
                    <a:pt x="1" y="66"/>
                    <a:pt x="0" y="67"/>
                    <a:pt x="0" y="69"/>
                  </a:cubicBezTo>
                  <a:cubicBezTo>
                    <a:pt x="0" y="70"/>
                    <a:pt x="0" y="70"/>
                    <a:pt x="0" y="70"/>
                  </a:cubicBezTo>
                  <a:cubicBezTo>
                    <a:pt x="0" y="71"/>
                    <a:pt x="2" y="72"/>
                    <a:pt x="3" y="7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70" name="Rectangle 69"/>
          <p:cNvSpPr/>
          <p:nvPr/>
        </p:nvSpPr>
        <p:spPr>
          <a:xfrm>
            <a:off x="475307" y="1217410"/>
            <a:ext cx="4193852" cy="369332"/>
          </a:xfrm>
          <a:prstGeom prst="rect">
            <a:avLst/>
          </a:prstGeom>
          <a:solidFill>
            <a:schemeClr val="accent2"/>
          </a:solidFill>
        </p:spPr>
        <p:txBody>
          <a:bodyPr wrap="square">
            <a:spAutoFit/>
          </a:bodyPr>
          <a:lstStyle/>
          <a:p>
            <a:r>
              <a:rPr lang="en-US" b="1" dirty="0" smtClean="0"/>
              <a:t>Looking for more on DR? MDC-B371</a:t>
            </a:r>
            <a:endParaRPr lang="en-US" b="1" dirty="0"/>
          </a:p>
        </p:txBody>
      </p:sp>
      <p:sp>
        <p:nvSpPr>
          <p:cNvPr id="71" name="Rectangle 70"/>
          <p:cNvSpPr/>
          <p:nvPr/>
        </p:nvSpPr>
        <p:spPr bwMode="auto">
          <a:xfrm>
            <a:off x="5989263" y="5870317"/>
            <a:ext cx="5753397" cy="91456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3600" b="1" dirty="0" smtClean="0">
                <a:gradFill>
                  <a:gsLst>
                    <a:gs pos="0">
                      <a:srgbClr val="FFFFFF"/>
                    </a:gs>
                    <a:gs pos="100000">
                      <a:srgbClr val="FFFFFF"/>
                    </a:gs>
                  </a:gsLst>
                  <a:lin ang="5400000" scaled="0"/>
                </a:gradFill>
                <a:ea typeface="Segoe UI" pitchFamily="34" charset="0"/>
                <a:cs typeface="Segoe UI" pitchFamily="34" charset="0"/>
              </a:rPr>
              <a:t>Availability SLA: 99.95%</a:t>
            </a:r>
          </a:p>
        </p:txBody>
      </p:sp>
      <p:sp>
        <p:nvSpPr>
          <p:cNvPr id="35" name="Rounded Rectangle 34"/>
          <p:cNvSpPr/>
          <p:nvPr/>
        </p:nvSpPr>
        <p:spPr bwMode="auto">
          <a:xfrm>
            <a:off x="8353056" y="5363885"/>
            <a:ext cx="702009" cy="177217"/>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800" b="1" dirty="0" smtClean="0">
                <a:gradFill>
                  <a:gsLst>
                    <a:gs pos="0">
                      <a:srgbClr val="FFFFFF"/>
                    </a:gs>
                    <a:gs pos="100000">
                      <a:srgbClr val="FFFFFF"/>
                    </a:gs>
                  </a:gsLst>
                  <a:lin ang="5400000" scaled="0"/>
                </a:gradFill>
                <a:ea typeface="Segoe UI" pitchFamily="34" charset="0"/>
                <a:cs typeface="Segoe UI" pitchFamily="34" charset="0"/>
              </a:rPr>
              <a:t>VM2</a:t>
            </a:r>
          </a:p>
        </p:txBody>
      </p:sp>
      <p:cxnSp>
        <p:nvCxnSpPr>
          <p:cNvPr id="39" name="Straight Arrow Connector 38"/>
          <p:cNvCxnSpPr>
            <a:endCxn id="35" idx="0"/>
          </p:cNvCxnSpPr>
          <p:nvPr/>
        </p:nvCxnSpPr>
        <p:spPr>
          <a:xfrm flipH="1">
            <a:off x="8704061" y="2948929"/>
            <a:ext cx="30982" cy="2414956"/>
          </a:xfrm>
          <a:prstGeom prst="straightConnector1">
            <a:avLst/>
          </a:prstGeom>
          <a:ln w="1270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7084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02783E-6 -1.85202E-6 L 0.4871 0.18089 " pathEditMode="relative" rAng="0" ptsTypes="AA">
                                      <p:cBhvr>
                                        <p:cTn id="6" dur="2000" fill="hold"/>
                                        <p:tgtEl>
                                          <p:spTgt spid="13"/>
                                        </p:tgtEl>
                                        <p:attrNameLst>
                                          <p:attrName>ppt_x</p:attrName>
                                          <p:attrName>ppt_y</p:attrName>
                                        </p:attrNameLst>
                                      </p:cBhvr>
                                      <p:rCtr x="24355" y="9033"/>
                                    </p:animMotion>
                                  </p:childTnLst>
                                </p:cTn>
                              </p:par>
                              <p:par>
                                <p:cTn id="7" presetID="6" presetClass="emph" presetSubtype="0" fill="hold" nodeType="withEffect">
                                  <p:stCondLst>
                                    <p:cond delay="0"/>
                                  </p:stCondLst>
                                  <p:childTnLst>
                                    <p:animScale>
                                      <p:cBhvr>
                                        <p:cTn id="8" dur="2000" fill="hold"/>
                                        <p:tgtEl>
                                          <p:spTgt spid="13"/>
                                        </p:tgtEl>
                                      </p:cBhvr>
                                      <p:by x="50000" y="50000"/>
                                    </p:animScale>
                                  </p:childTnLst>
                                </p:cTn>
                              </p:par>
                              <p:par>
                                <p:cTn id="9" presetID="42" presetClass="path" presetSubtype="0" accel="50000" decel="50000" fill="hold" nodeType="withEffect">
                                  <p:stCondLst>
                                    <p:cond delay="500"/>
                                  </p:stCondLst>
                                  <p:childTnLst>
                                    <p:animMotion origin="layout" path="M 3.02783E-6 -1.85202E-6 L 0.66594 0.18089 " pathEditMode="relative" rAng="0" ptsTypes="AA">
                                      <p:cBhvr>
                                        <p:cTn id="10" dur="2000" fill="hold"/>
                                        <p:tgtEl>
                                          <p:spTgt spid="15"/>
                                        </p:tgtEl>
                                        <p:attrNameLst>
                                          <p:attrName>ppt_x</p:attrName>
                                          <p:attrName>ppt_y</p:attrName>
                                        </p:attrNameLst>
                                      </p:cBhvr>
                                      <p:rCtr x="33291" y="9033"/>
                                    </p:animMotion>
                                  </p:childTnLst>
                                </p:cTn>
                              </p:par>
                              <p:par>
                                <p:cTn id="11" presetID="6" presetClass="emph" presetSubtype="0" fill="hold" nodeType="withEffect">
                                  <p:stCondLst>
                                    <p:cond delay="500"/>
                                  </p:stCondLst>
                                  <p:childTnLst>
                                    <p:animScale>
                                      <p:cBhvr>
                                        <p:cTn id="12" dur="2000" fill="hold"/>
                                        <p:tgtEl>
                                          <p:spTgt spid="15"/>
                                        </p:tgtEl>
                                      </p:cBhvr>
                                      <p:by x="50000" y="50000"/>
                                    </p:animScale>
                                  </p:childTnLst>
                                </p:cTn>
                              </p:par>
                              <p:par>
                                <p:cTn id="13" presetID="42" presetClass="path" presetSubtype="0" accel="50000" decel="50000" fill="hold" nodeType="withEffect">
                                  <p:stCondLst>
                                    <p:cond delay="1000"/>
                                  </p:stCondLst>
                                  <p:childTnLst>
                                    <p:animMotion origin="layout" path="M 3.02783E-6 -1.85202E-6 L 0.30329 0.18362 " pathEditMode="relative" rAng="0" ptsTypes="AA">
                                      <p:cBhvr>
                                        <p:cTn id="14" dur="2000" fill="hold"/>
                                        <p:tgtEl>
                                          <p:spTgt spid="16"/>
                                        </p:tgtEl>
                                        <p:attrNameLst>
                                          <p:attrName>ppt_x</p:attrName>
                                          <p:attrName>ppt_y</p:attrName>
                                        </p:attrNameLst>
                                      </p:cBhvr>
                                      <p:rCtr x="15165" y="9169"/>
                                    </p:animMotion>
                                  </p:childTnLst>
                                </p:cTn>
                              </p:par>
                              <p:par>
                                <p:cTn id="15" presetID="6" presetClass="emph" presetSubtype="0" fill="hold" nodeType="withEffect">
                                  <p:stCondLst>
                                    <p:cond delay="1000"/>
                                  </p:stCondLst>
                                  <p:childTnLst>
                                    <p:animScale>
                                      <p:cBhvr>
                                        <p:cTn id="16" dur="2000" fill="hold"/>
                                        <p:tgtEl>
                                          <p:spTgt spid="16"/>
                                        </p:tgtEl>
                                      </p:cBhvr>
                                      <p:by x="50000" y="50000"/>
                                    </p:animScale>
                                  </p:childTnLst>
                                </p:cTn>
                              </p:par>
                              <p:par>
                                <p:cTn id="17" presetID="42" presetClass="path" presetSubtype="0" accel="50000" decel="50000" fill="hold" grpId="0" nodeType="withEffect">
                                  <p:stCondLst>
                                    <p:cond delay="500"/>
                                  </p:stCondLst>
                                  <p:childTnLst>
                                    <p:animMotion origin="layout" path="M -1.47817E-6 2.44666E-6 L -0.45724 0.43872 " pathEditMode="relative" rAng="0" ptsTypes="AA">
                                      <p:cBhvr>
                                        <p:cTn id="18" dur="2000" fill="hold"/>
                                        <p:tgtEl>
                                          <p:spTgt spid="5"/>
                                        </p:tgtEl>
                                        <p:attrNameLst>
                                          <p:attrName>ppt_x</p:attrName>
                                          <p:attrName>ppt_y</p:attrName>
                                        </p:attrNameLst>
                                      </p:cBhvr>
                                      <p:rCtr x="-22862" y="21925"/>
                                    </p:animMotion>
                                  </p:childTnLst>
                                </p:cTn>
                              </p:par>
                              <p:par>
                                <p:cTn id="19" presetID="42" presetClass="path" presetSubtype="0" accel="50000" decel="50000" fill="hold" grpId="0" nodeType="withEffect">
                                  <p:stCondLst>
                                    <p:cond delay="500"/>
                                  </p:stCondLst>
                                  <p:childTnLst>
                                    <p:animMotion origin="layout" path="M -1.47817E-6 3.90377E-7 L -0.45724 0.12778 " pathEditMode="relative" rAng="0" ptsTypes="AA">
                                      <p:cBhvr>
                                        <p:cTn id="20" dur="2000" fill="hold"/>
                                        <p:tgtEl>
                                          <p:spTgt spid="21"/>
                                        </p:tgtEl>
                                        <p:attrNameLst>
                                          <p:attrName>ppt_x</p:attrName>
                                          <p:attrName>ppt_y</p:attrName>
                                        </p:attrNameLst>
                                      </p:cBhvr>
                                      <p:rCtr x="-22862" y="6378"/>
                                    </p:animMotion>
                                  </p:childTnLst>
                                </p:cTn>
                              </p:par>
                              <p:par>
                                <p:cTn id="21" presetID="6" presetClass="emph" presetSubtype="0" fill="hold" grpId="1" nodeType="withEffect">
                                  <p:stCondLst>
                                    <p:cond delay="500"/>
                                  </p:stCondLst>
                                  <p:childTnLst>
                                    <p:animScale>
                                      <p:cBhvr>
                                        <p:cTn id="22" dur="2000" fill="hold"/>
                                        <p:tgtEl>
                                          <p:spTgt spid="5"/>
                                        </p:tgtEl>
                                      </p:cBhvr>
                                      <p:by x="50000" y="50000"/>
                                    </p:animScale>
                                  </p:childTnLst>
                                </p:cTn>
                              </p:par>
                              <p:par>
                                <p:cTn id="23" presetID="6" presetClass="emph" presetSubtype="0" fill="hold" grpId="1" nodeType="withEffect">
                                  <p:stCondLst>
                                    <p:cond delay="500"/>
                                  </p:stCondLst>
                                  <p:childTnLst>
                                    <p:animScale>
                                      <p:cBhvr>
                                        <p:cTn id="24" dur="2000" fill="hold"/>
                                        <p:tgtEl>
                                          <p:spTgt spid="21"/>
                                        </p:tgtEl>
                                      </p:cBhvr>
                                      <p:by x="50000" y="50000"/>
                                    </p:animScale>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2" nodeType="clickEffect">
                                  <p:stCondLst>
                                    <p:cond delay="0"/>
                                  </p:stCondLst>
                                  <p:childTnLst>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par>
                                <p:cTn id="30" presetID="10" presetClass="exit" presetSubtype="0" fill="hold" grpId="2" nodeType="withEffect">
                                  <p:stCondLst>
                                    <p:cond delay="0"/>
                                  </p:stCondLst>
                                  <p:childTnLst>
                                    <p:animEffect transition="out" filter="fade">
                                      <p:cBhvr>
                                        <p:cTn id="31" dur="500"/>
                                        <p:tgtEl>
                                          <p:spTgt spid="21"/>
                                        </p:tgtEl>
                                      </p:cBhvr>
                                    </p:animEffect>
                                    <p:set>
                                      <p:cBhvr>
                                        <p:cTn id="32" dur="1" fill="hold">
                                          <p:stCondLst>
                                            <p:cond delay="499"/>
                                          </p:stCondLst>
                                        </p:cTn>
                                        <p:tgtEl>
                                          <p:spTgt spid="21"/>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par>
                          <p:cTn id="50" fill="hold">
                            <p:stCondLst>
                              <p:cond delay="1500"/>
                            </p:stCondLst>
                            <p:childTnLst>
                              <p:par>
                                <p:cTn id="51" presetID="10" presetClass="entr" presetSubtype="0"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500"/>
                                        <p:tgtEl>
                                          <p:spTgt spid="33"/>
                                        </p:tgtEl>
                                      </p:cBhvr>
                                    </p:animEffect>
                                  </p:childTnLst>
                                </p:cTn>
                              </p:par>
                              <p:par>
                                <p:cTn id="66" presetID="10" presetClass="entr" presetSubtype="0" fill="hold" nodeType="withEffect">
                                  <p:stCondLst>
                                    <p:cond delay="0"/>
                                  </p:stCondLst>
                                  <p:childTnLst>
                                    <p:set>
                                      <p:cBhvr>
                                        <p:cTn id="67" dur="1" fill="hold">
                                          <p:stCondLst>
                                            <p:cond delay="0"/>
                                          </p:stCondLst>
                                        </p:cTn>
                                        <p:tgtEl>
                                          <p:spTgt spid="64"/>
                                        </p:tgtEl>
                                        <p:attrNameLst>
                                          <p:attrName>style.visibility</p:attrName>
                                        </p:attrNameLst>
                                      </p:cBhvr>
                                      <p:to>
                                        <p:strVal val="visible"/>
                                      </p:to>
                                    </p:set>
                                    <p:animEffect transition="in" filter="fade">
                                      <p:cBhvr>
                                        <p:cTn id="68" dur="500"/>
                                        <p:tgtEl>
                                          <p:spTgt spid="64"/>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500"/>
                                        <p:tgtEl>
                                          <p:spTgt spid="34"/>
                                        </p:tgtEl>
                                      </p:cBhvr>
                                    </p:animEffect>
                                  </p:childTnLst>
                                </p:cTn>
                              </p:par>
                            </p:childTnLst>
                          </p:cTn>
                        </p:par>
                        <p:par>
                          <p:cTn id="73" fill="hold">
                            <p:stCondLst>
                              <p:cond delay="1000"/>
                            </p:stCondLst>
                            <p:childTnLst>
                              <p:par>
                                <p:cTn id="74" presetID="22" presetClass="entr" presetSubtype="1" fill="hold"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wipe(up)">
                                      <p:cBhvr>
                                        <p:cTn id="76" dur="500"/>
                                        <p:tgtEl>
                                          <p:spTgt spid="42"/>
                                        </p:tgtEl>
                                      </p:cBhvr>
                                    </p:animEffect>
                                  </p:childTnLst>
                                </p:cTn>
                              </p:par>
                            </p:childTnLst>
                          </p:cTn>
                        </p:par>
                        <p:par>
                          <p:cTn id="77" fill="hold">
                            <p:stCondLst>
                              <p:cond delay="1500"/>
                            </p:stCondLst>
                            <p:childTnLst>
                              <p:par>
                                <p:cTn id="78" presetID="22" presetClass="entr" presetSubtype="1"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up)">
                                      <p:cBhvr>
                                        <p:cTn id="80" dur="500"/>
                                        <p:tgtEl>
                                          <p:spTgt spid="36"/>
                                        </p:tgtEl>
                                      </p:cBhvr>
                                    </p:animEffect>
                                  </p:childTnLst>
                                </p:cTn>
                              </p:par>
                              <p:par>
                                <p:cTn id="81" presetID="22" presetClass="entr" presetSubtype="1" fill="hold"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up)">
                                      <p:cBhvr>
                                        <p:cTn id="83" dur="500"/>
                                        <p:tgtEl>
                                          <p:spTgt spid="37"/>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500"/>
                                        <p:tgtEl>
                                          <p:spTgt spid="45"/>
                                        </p:tgtEl>
                                      </p:cBhvr>
                                    </p:animEffect>
                                  </p:childTnLst>
                                </p:cTn>
                              </p:par>
                              <p:par>
                                <p:cTn id="89" presetID="7" presetClass="emph" presetSubtype="2" fill="hold" nodeType="withEffect">
                                  <p:stCondLst>
                                    <p:cond delay="0"/>
                                  </p:stCondLst>
                                  <p:childTnLst>
                                    <p:animClr clrSpc="rgb" dir="cw">
                                      <p:cBhvr>
                                        <p:cTn id="90" dur="2000" fill="hold"/>
                                        <p:tgtEl>
                                          <p:spTgt spid="37"/>
                                        </p:tgtEl>
                                        <p:attrNameLst>
                                          <p:attrName>stroke.color</p:attrName>
                                        </p:attrNameLst>
                                      </p:cBhvr>
                                      <p:to>
                                        <a:srgbClr val="FF0000"/>
                                      </p:to>
                                    </p:animClr>
                                    <p:set>
                                      <p:cBhvr>
                                        <p:cTn id="91" dur="2000" fill="hold"/>
                                        <p:tgtEl>
                                          <p:spTgt spid="37"/>
                                        </p:tgtEl>
                                        <p:attrNameLst>
                                          <p:attrName>stroke.on</p:attrName>
                                        </p:attrNameLst>
                                      </p:cBhvr>
                                      <p:to>
                                        <p:strVal val="true"/>
                                      </p:to>
                                    </p:set>
                                  </p:childTnLst>
                                </p:cTn>
                              </p:par>
                            </p:childTnLst>
                          </p:cTn>
                        </p:par>
                        <p:par>
                          <p:cTn id="92" fill="hold">
                            <p:stCondLst>
                              <p:cond delay="2000"/>
                            </p:stCondLst>
                            <p:childTnLst>
                              <p:par>
                                <p:cTn id="93" presetID="22" presetClass="exit" presetSubtype="4" fill="hold" nodeType="afterEffect">
                                  <p:stCondLst>
                                    <p:cond delay="0"/>
                                  </p:stCondLst>
                                  <p:childTnLst>
                                    <p:animEffect transition="out" filter="wipe(down)">
                                      <p:cBhvr>
                                        <p:cTn id="94" dur="500"/>
                                        <p:tgtEl>
                                          <p:spTgt spid="37"/>
                                        </p:tgtEl>
                                      </p:cBhvr>
                                    </p:animEffect>
                                    <p:set>
                                      <p:cBhvr>
                                        <p:cTn id="95" dur="1" fill="hold">
                                          <p:stCondLst>
                                            <p:cond delay="499"/>
                                          </p:stCondLst>
                                        </p:cTn>
                                        <p:tgtEl>
                                          <p:spTgt spid="37"/>
                                        </p:tgtEl>
                                        <p:attrNameLst>
                                          <p:attrName>style.visibility</p:attrName>
                                        </p:attrNameLst>
                                      </p:cBhvr>
                                      <p:to>
                                        <p:strVal val="hidden"/>
                                      </p:to>
                                    </p:set>
                                  </p:childTnLst>
                                </p:cTn>
                              </p:par>
                              <p:par>
                                <p:cTn id="96" presetID="22" presetClass="entr" presetSubtype="1" fill="hold" nodeType="with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up)">
                                      <p:cBhvr>
                                        <p:cTn id="98" dur="500"/>
                                        <p:tgtEl>
                                          <p:spTgt spid="46"/>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fade">
                                      <p:cBhvr>
                                        <p:cTn id="103" dur="500"/>
                                        <p:tgtEl>
                                          <p:spTgt spid="3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5"/>
                                        </p:tgtEl>
                                        <p:attrNameLst>
                                          <p:attrName>style.visibility</p:attrName>
                                        </p:attrNameLst>
                                      </p:cBhvr>
                                      <p:to>
                                        <p:strVal val="visible"/>
                                      </p:to>
                                    </p:set>
                                    <p:animEffect transition="in" filter="fade">
                                      <p:cBhvr>
                                        <p:cTn id="106" dur="500"/>
                                        <p:tgtEl>
                                          <p:spTgt spid="35"/>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71"/>
                                        </p:tgtEl>
                                        <p:attrNameLst>
                                          <p:attrName>style.visibility</p:attrName>
                                        </p:attrNameLst>
                                      </p:cBhvr>
                                      <p:to>
                                        <p:strVal val="visible"/>
                                      </p:to>
                                    </p:set>
                                    <p:animEffect transition="in" filter="fade">
                                      <p:cBhvr>
                                        <p:cTn id="111" dur="500"/>
                                        <p:tgtEl>
                                          <p:spTgt spid="71"/>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70"/>
                                        </p:tgtEl>
                                        <p:attrNameLst>
                                          <p:attrName>style.visibility</p:attrName>
                                        </p:attrNameLst>
                                      </p:cBhvr>
                                      <p:to>
                                        <p:strVal val="visible"/>
                                      </p:to>
                                    </p:set>
                                    <p:animEffect transition="in" filter="fade">
                                      <p:cBhvr>
                                        <p:cTn id="116"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21" grpId="0" animBg="1"/>
      <p:bldP spid="21" grpId="1" animBg="1"/>
      <p:bldP spid="21" grpId="2" animBg="1"/>
      <p:bldP spid="6" grpId="0" animBg="1"/>
      <p:bldP spid="24" grpId="0" animBg="1"/>
      <p:bldP spid="27" grpId="0" animBg="1"/>
      <p:bldP spid="29" grpId="0" animBg="1"/>
      <p:bldP spid="30" grpId="0" animBg="1"/>
      <p:bldP spid="32" grpId="0" animBg="1"/>
      <p:bldP spid="33" grpId="0" animBg="1"/>
      <p:bldP spid="45" grpId="0" animBg="1"/>
      <p:bldP spid="34" grpId="0" animBg="1"/>
      <p:bldP spid="70" grpId="0" animBg="1"/>
      <p:bldP spid="71"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Highly Available Virtual Machines</a:t>
            </a:r>
            <a:endParaRPr lang="en-US" dirty="0"/>
          </a:p>
        </p:txBody>
      </p:sp>
    </p:spTree>
    <p:extLst>
      <p:ext uri="{BB962C8B-B14F-4D97-AF65-F5344CB8AC3E}">
        <p14:creationId xmlns:p14="http://schemas.microsoft.com/office/powerpoint/2010/main" val="3045393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81" y="99851"/>
            <a:ext cx="11887878" cy="846089"/>
          </a:xfrm>
        </p:spPr>
        <p:txBody>
          <a:bodyPr/>
          <a:lstStyle/>
          <a:p>
            <a:r>
              <a:rPr lang="en-US" sz="4352" dirty="0"/>
              <a:t>Infrastructure Services on Windows Azure</a:t>
            </a:r>
            <a:endParaRPr lang="en-US" sz="4352" dirty="0">
              <a:solidFill>
                <a:srgbClr val="FFFF00"/>
              </a:solidFill>
            </a:endParaRPr>
          </a:p>
        </p:txBody>
      </p:sp>
      <p:grpSp>
        <p:nvGrpSpPr>
          <p:cNvPr id="10" name="Group 9"/>
          <p:cNvGrpSpPr/>
          <p:nvPr/>
        </p:nvGrpSpPr>
        <p:grpSpPr>
          <a:xfrm>
            <a:off x="453193" y="2767907"/>
            <a:ext cx="5947605" cy="812790"/>
            <a:chOff x="453193" y="2767907"/>
            <a:chExt cx="5947605" cy="812790"/>
          </a:xfrm>
        </p:grpSpPr>
        <p:sp>
          <p:nvSpPr>
            <p:cNvPr id="33" name="Rectangle 32"/>
            <p:cNvSpPr/>
            <p:nvPr/>
          </p:nvSpPr>
          <p:spPr bwMode="auto">
            <a:xfrm>
              <a:off x="453193" y="2767907"/>
              <a:ext cx="747599" cy="81279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124347" bIns="124347" numCol="1" spcCol="0" rtlCol="0" fromWordArt="0" anchor="b" anchorCtr="0" forceAA="0" compatLnSpc="1">
              <a:prstTxWarp prst="textNoShape">
                <a:avLst/>
              </a:prstTxWarp>
              <a:noAutofit/>
            </a:bodyPr>
            <a:lstStyle/>
            <a:p>
              <a:pPr defTabSz="1243083" fontAlgn="base">
                <a:spcBef>
                  <a:spcPct val="0"/>
                </a:spcBef>
                <a:spcAft>
                  <a:spcPct val="0"/>
                </a:spcAft>
              </a:pPr>
              <a:endParaRPr lang="en-US" sz="1496" dirty="0">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33"/>
            <p:cNvSpPr/>
            <p:nvPr/>
          </p:nvSpPr>
          <p:spPr bwMode="auto">
            <a:xfrm>
              <a:off x="1200793" y="2767907"/>
              <a:ext cx="5200005" cy="81279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124347" bIns="124347" numCol="1" spcCol="0" rtlCol="0" fromWordArt="0" anchor="ctr" anchorCtr="0" forceAA="0" compatLnSpc="1">
              <a:prstTxWarp prst="textNoShape">
                <a:avLst/>
              </a:prstTxWarp>
              <a:noAutofit/>
            </a:bodyPr>
            <a:lstStyle/>
            <a:p>
              <a:pPr marL="237473" lvl="1"/>
              <a:r>
                <a:rPr lang="en-US" sz="2176" dirty="0" smtClean="0">
                  <a:solidFill>
                    <a:schemeClr val="bg1">
                      <a:alpha val="99000"/>
                    </a:schemeClr>
                  </a:solidFill>
                </a:rPr>
                <a:t>Storage Manageability and Mobility</a:t>
              </a:r>
              <a:endParaRPr lang="en-US" sz="2176" dirty="0">
                <a:solidFill>
                  <a:schemeClr val="bg1">
                    <a:alpha val="99000"/>
                  </a:schemeClr>
                </a:solidFill>
              </a:endParaRPr>
            </a:p>
          </p:txBody>
        </p:sp>
        <p:sp>
          <p:nvSpPr>
            <p:cNvPr id="48" name="Freeform 79"/>
            <p:cNvSpPr>
              <a:spLocks noEditPoints="1"/>
            </p:cNvSpPr>
            <p:nvPr/>
          </p:nvSpPr>
          <p:spPr bwMode="black">
            <a:xfrm>
              <a:off x="655087" y="2919338"/>
              <a:ext cx="333400" cy="490018"/>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11925" tIns="55963" rIns="111925" bIns="55963" numCol="1" anchor="t" anchorCtr="0" compatLnSpc="1">
              <a:prstTxWarp prst="textNoShape">
                <a:avLst/>
              </a:prstTxWarp>
            </a:bodyPr>
            <a:lstStyle/>
            <a:p>
              <a:endParaRPr lang="en-US" sz="2176" dirty="0"/>
            </a:p>
          </p:txBody>
        </p:sp>
      </p:grpSp>
      <p:grpSp>
        <p:nvGrpSpPr>
          <p:cNvPr id="12" name="Group 11"/>
          <p:cNvGrpSpPr/>
          <p:nvPr/>
        </p:nvGrpSpPr>
        <p:grpSpPr>
          <a:xfrm>
            <a:off x="453193" y="4518459"/>
            <a:ext cx="5947607" cy="812790"/>
            <a:chOff x="453193" y="4518459"/>
            <a:chExt cx="5947607" cy="812790"/>
          </a:xfrm>
        </p:grpSpPr>
        <p:sp>
          <p:nvSpPr>
            <p:cNvPr id="41" name="Rectangle 40"/>
            <p:cNvSpPr/>
            <p:nvPr/>
          </p:nvSpPr>
          <p:spPr bwMode="auto">
            <a:xfrm>
              <a:off x="453193" y="4518459"/>
              <a:ext cx="747599" cy="81279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124347" bIns="124347" numCol="1" spcCol="0" rtlCol="0" fromWordArt="0" anchor="b" anchorCtr="0" forceAA="0" compatLnSpc="1">
              <a:prstTxWarp prst="textNoShape">
                <a:avLst/>
              </a:prstTxWarp>
              <a:noAutofit/>
            </a:bodyPr>
            <a:lstStyle/>
            <a:p>
              <a:pPr defTabSz="1243083" fontAlgn="base">
                <a:spcBef>
                  <a:spcPct val="0"/>
                </a:spcBef>
                <a:spcAft>
                  <a:spcPct val="0"/>
                </a:spcAft>
              </a:pPr>
              <a:endParaRPr lang="en-US" sz="1496" dirty="0">
                <a:gradFill>
                  <a:gsLst>
                    <a:gs pos="0">
                      <a:srgbClr val="FFFFFF"/>
                    </a:gs>
                    <a:gs pos="100000">
                      <a:srgbClr val="FFFFFF"/>
                    </a:gs>
                  </a:gsLst>
                  <a:lin ang="5400000" scaled="0"/>
                </a:gradFill>
                <a:ea typeface="Segoe UI" pitchFamily="34" charset="0"/>
                <a:cs typeface="Segoe UI" pitchFamily="34" charset="0"/>
              </a:endParaRPr>
            </a:p>
          </p:txBody>
        </p:sp>
        <p:sp>
          <p:nvSpPr>
            <p:cNvPr id="42" name="Rectangle 41"/>
            <p:cNvSpPr/>
            <p:nvPr/>
          </p:nvSpPr>
          <p:spPr bwMode="auto">
            <a:xfrm>
              <a:off x="1200792" y="4518459"/>
              <a:ext cx="5200008" cy="81279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124347" bIns="124347" numCol="1" spcCol="0" rtlCol="0" fromWordArt="0" anchor="ctr" anchorCtr="0" forceAA="0" compatLnSpc="1">
              <a:prstTxWarp prst="textNoShape">
                <a:avLst/>
              </a:prstTxWarp>
              <a:noAutofit/>
            </a:bodyPr>
            <a:lstStyle/>
            <a:p>
              <a:pPr marL="237473" lvl="1"/>
              <a:r>
                <a:rPr lang="en-US" sz="2176" dirty="0">
                  <a:solidFill>
                    <a:schemeClr val="bg1">
                      <a:alpha val="99000"/>
                    </a:schemeClr>
                  </a:solidFill>
                </a:rPr>
                <a:t>Advanced </a:t>
              </a:r>
              <a:r>
                <a:rPr lang="en-US" sz="2176" dirty="0" smtClean="0">
                  <a:solidFill>
                    <a:schemeClr val="bg1">
                      <a:alpha val="99000"/>
                    </a:schemeClr>
                  </a:solidFill>
                </a:rPr>
                <a:t>Hybrid Networking</a:t>
              </a:r>
              <a:endParaRPr lang="en-US" sz="2176" dirty="0">
                <a:solidFill>
                  <a:schemeClr val="bg1">
                    <a:alpha val="99000"/>
                  </a:schemeClr>
                </a:solidFill>
              </a:endParaRPr>
            </a:p>
          </p:txBody>
        </p:sp>
        <p:sp>
          <p:nvSpPr>
            <p:cNvPr id="49" name="Freeform 73"/>
            <p:cNvSpPr>
              <a:spLocks noEditPoints="1"/>
            </p:cNvSpPr>
            <p:nvPr/>
          </p:nvSpPr>
          <p:spPr bwMode="black">
            <a:xfrm>
              <a:off x="574206" y="4665770"/>
              <a:ext cx="493704" cy="518167"/>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111925" tIns="55963" rIns="111925" bIns="55963" numCol="1" anchor="t" anchorCtr="0" compatLnSpc="1">
              <a:prstTxWarp prst="textNoShape">
                <a:avLst/>
              </a:prstTxWarp>
            </a:bodyPr>
            <a:lstStyle/>
            <a:p>
              <a:endParaRPr lang="en-US" sz="2176" dirty="0"/>
            </a:p>
          </p:txBody>
        </p:sp>
      </p:grpSp>
      <p:grpSp>
        <p:nvGrpSpPr>
          <p:cNvPr id="9" name="Group 8"/>
          <p:cNvGrpSpPr/>
          <p:nvPr/>
        </p:nvGrpSpPr>
        <p:grpSpPr>
          <a:xfrm>
            <a:off x="453193" y="1892632"/>
            <a:ext cx="5947606" cy="812790"/>
            <a:chOff x="453193" y="1892632"/>
            <a:chExt cx="5947606" cy="812790"/>
          </a:xfrm>
        </p:grpSpPr>
        <p:sp>
          <p:nvSpPr>
            <p:cNvPr id="30" name="Rectangle 29"/>
            <p:cNvSpPr/>
            <p:nvPr/>
          </p:nvSpPr>
          <p:spPr bwMode="auto">
            <a:xfrm>
              <a:off x="453193" y="1892632"/>
              <a:ext cx="747599" cy="81279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124347" bIns="124347" numCol="1" spcCol="0" rtlCol="0" fromWordArt="0" anchor="b" anchorCtr="0" forceAA="0" compatLnSpc="1">
              <a:prstTxWarp prst="textNoShape">
                <a:avLst/>
              </a:prstTxWarp>
              <a:noAutofit/>
            </a:bodyPr>
            <a:lstStyle/>
            <a:p>
              <a:pPr defTabSz="1243083" fontAlgn="base">
                <a:spcBef>
                  <a:spcPct val="0"/>
                </a:spcBef>
                <a:spcAft>
                  <a:spcPct val="0"/>
                </a:spcAft>
              </a:pPr>
              <a:endParaRPr lang="en-US" sz="1496" dirty="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1200792" y="1892632"/>
              <a:ext cx="5200007" cy="81279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124347" bIns="124347" numCol="1" spcCol="0" rtlCol="0" fromWordArt="0" anchor="ctr" anchorCtr="0" forceAA="0" compatLnSpc="1">
              <a:prstTxWarp prst="textNoShape">
                <a:avLst/>
              </a:prstTxWarp>
              <a:noAutofit/>
            </a:bodyPr>
            <a:lstStyle/>
            <a:p>
              <a:pPr marL="237473" lvl="1"/>
              <a:r>
                <a:rPr lang="en-US" sz="2176" dirty="0">
                  <a:solidFill>
                    <a:schemeClr val="bg1">
                      <a:alpha val="99000"/>
                    </a:schemeClr>
                  </a:solidFill>
                </a:rPr>
                <a:t>Support for key server apps</a:t>
              </a:r>
            </a:p>
          </p:txBody>
        </p:sp>
        <p:sp>
          <p:nvSpPr>
            <p:cNvPr id="50" name="Freeform 80"/>
            <p:cNvSpPr>
              <a:spLocks noEditPoints="1"/>
            </p:cNvSpPr>
            <p:nvPr/>
          </p:nvSpPr>
          <p:spPr bwMode="black">
            <a:xfrm>
              <a:off x="612245" y="2006507"/>
              <a:ext cx="417625" cy="550847"/>
            </a:xfrm>
            <a:custGeom>
              <a:avLst/>
              <a:gdLst>
                <a:gd name="T0" fmla="*/ 952 w 1833"/>
                <a:gd name="T1" fmla="*/ 1301 h 2225"/>
                <a:gd name="T2" fmla="*/ 882 w 1833"/>
                <a:gd name="T3" fmla="*/ 1413 h 2225"/>
                <a:gd name="T4" fmla="*/ 677 w 1833"/>
                <a:gd name="T5" fmla="*/ 2162 h 2225"/>
                <a:gd name="T6" fmla="*/ 1156 w 1833"/>
                <a:gd name="T7" fmla="*/ 2162 h 2225"/>
                <a:gd name="T8" fmla="*/ 1071 w 1833"/>
                <a:gd name="T9" fmla="*/ 2089 h 2225"/>
                <a:gd name="T10" fmla="*/ 785 w 1833"/>
                <a:gd name="T11" fmla="*/ 2039 h 2225"/>
                <a:gd name="T12" fmla="*/ 1071 w 1833"/>
                <a:gd name="T13" fmla="*/ 2089 h 2225"/>
                <a:gd name="T14" fmla="*/ 760 w 1833"/>
                <a:gd name="T15" fmla="*/ 1949 h 2225"/>
                <a:gd name="T16" fmla="*/ 1096 w 1833"/>
                <a:gd name="T17" fmla="*/ 1949 h 2225"/>
                <a:gd name="T18" fmla="*/ 1026 w 1833"/>
                <a:gd name="T19" fmla="*/ 1801 h 2225"/>
                <a:gd name="T20" fmla="*/ 1061 w 1833"/>
                <a:gd name="T21" fmla="*/ 1836 h 2225"/>
                <a:gd name="T22" fmla="*/ 260 w 1833"/>
                <a:gd name="T23" fmla="*/ 1329 h 2225"/>
                <a:gd name="T24" fmla="*/ 748 w 1833"/>
                <a:gd name="T25" fmla="*/ 1136 h 2225"/>
                <a:gd name="T26" fmla="*/ 190 w 1833"/>
                <a:gd name="T27" fmla="*/ 1329 h 2225"/>
                <a:gd name="T28" fmla="*/ 0 w 1833"/>
                <a:gd name="T29" fmla="*/ 1476 h 2225"/>
                <a:gd name="T30" fmla="*/ 416 w 1833"/>
                <a:gd name="T31" fmla="*/ 2225 h 2225"/>
                <a:gd name="T32" fmla="*/ 416 w 1833"/>
                <a:gd name="T33" fmla="*/ 1413 h 2225"/>
                <a:gd name="T34" fmla="*/ 83 w 1833"/>
                <a:gd name="T35" fmla="*/ 2064 h 2225"/>
                <a:gd name="T36" fmla="*/ 419 w 1833"/>
                <a:gd name="T37" fmla="*/ 2064 h 2225"/>
                <a:gd name="T38" fmla="*/ 108 w 1833"/>
                <a:gd name="T39" fmla="*/ 1974 h 2225"/>
                <a:gd name="T40" fmla="*/ 394 w 1833"/>
                <a:gd name="T41" fmla="*/ 1924 h 2225"/>
                <a:gd name="T42" fmla="*/ 384 w 1833"/>
                <a:gd name="T43" fmla="*/ 1836 h 2225"/>
                <a:gd name="T44" fmla="*/ 419 w 1833"/>
                <a:gd name="T45" fmla="*/ 1801 h 2225"/>
                <a:gd name="T46" fmla="*/ 1643 w 1833"/>
                <a:gd name="T47" fmla="*/ 1413 h 2225"/>
                <a:gd name="T48" fmla="*/ 1082 w 1833"/>
                <a:gd name="T49" fmla="*/ 1101 h 2225"/>
                <a:gd name="T50" fmla="*/ 1415 w 1833"/>
                <a:gd name="T51" fmla="*/ 1171 h 2225"/>
                <a:gd name="T52" fmla="*/ 1417 w 1833"/>
                <a:gd name="T53" fmla="*/ 1413 h 2225"/>
                <a:gd name="T54" fmla="*/ 1417 w 1833"/>
                <a:gd name="T55" fmla="*/ 2225 h 2225"/>
                <a:gd name="T56" fmla="*/ 1833 w 1833"/>
                <a:gd name="T57" fmla="*/ 1476 h 2225"/>
                <a:gd name="T58" fmla="*/ 1462 w 1833"/>
                <a:gd name="T59" fmla="*/ 2089 h 2225"/>
                <a:gd name="T60" fmla="*/ 1748 w 1833"/>
                <a:gd name="T61" fmla="*/ 2039 h 2225"/>
                <a:gd name="T62" fmla="*/ 1748 w 1833"/>
                <a:gd name="T63" fmla="*/ 1974 h 2225"/>
                <a:gd name="T64" fmla="*/ 1462 w 1833"/>
                <a:gd name="T65" fmla="*/ 1924 h 2225"/>
                <a:gd name="T66" fmla="*/ 1748 w 1833"/>
                <a:gd name="T67" fmla="*/ 1974 h 2225"/>
                <a:gd name="T68" fmla="*/ 1738 w 1833"/>
                <a:gd name="T69" fmla="*/ 1766 h 2225"/>
                <a:gd name="T70" fmla="*/ 650 w 1833"/>
                <a:gd name="T71" fmla="*/ 592 h 2225"/>
                <a:gd name="T72" fmla="*/ 1296 w 1833"/>
                <a:gd name="T73" fmla="*/ 113 h 2225"/>
                <a:gd name="T74" fmla="*/ 537 w 1833"/>
                <a:gd name="T75" fmla="*/ 113 h 2225"/>
                <a:gd name="T76" fmla="*/ 603 w 1833"/>
                <a:gd name="T77" fmla="*/ 113 h 2225"/>
                <a:gd name="T78" fmla="*/ 1231 w 1833"/>
                <a:gd name="T79" fmla="*/ 113 h 2225"/>
                <a:gd name="T80" fmla="*/ 650 w 1833"/>
                <a:gd name="T81" fmla="*/ 526 h 2225"/>
                <a:gd name="T82" fmla="*/ 405 w 1833"/>
                <a:gd name="T83" fmla="*/ 902 h 2225"/>
                <a:gd name="T84" fmla="*/ 803 w 1833"/>
                <a:gd name="T85" fmla="*/ 1101 h 2225"/>
                <a:gd name="T86" fmla="*/ 882 w 1833"/>
                <a:gd name="T87" fmla="*/ 1250 h 2225"/>
                <a:gd name="T88" fmla="*/ 1031 w 1833"/>
                <a:gd name="T89" fmla="*/ 1171 h 2225"/>
                <a:gd name="T90" fmla="*/ 952 w 1833"/>
                <a:gd name="T91" fmla="*/ 1021 h 2225"/>
                <a:gd name="T92" fmla="*/ 1457 w 1833"/>
                <a:gd name="T93" fmla="*/ 874 h 2225"/>
                <a:gd name="T94" fmla="*/ 1303 w 1833"/>
                <a:gd name="T95" fmla="*/ 652 h 2225"/>
                <a:gd name="T96" fmla="*/ 530 w 1833"/>
                <a:gd name="T97" fmla="*/ 652 h 2225"/>
                <a:gd name="T98" fmla="*/ 377 w 1833"/>
                <a:gd name="T99" fmla="*/ 874 h 2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33" h="2225">
                  <a:moveTo>
                    <a:pt x="1093" y="1413"/>
                  </a:moveTo>
                  <a:cubicBezTo>
                    <a:pt x="952" y="1413"/>
                    <a:pt x="952" y="1413"/>
                    <a:pt x="952" y="1413"/>
                  </a:cubicBezTo>
                  <a:cubicBezTo>
                    <a:pt x="952" y="1301"/>
                    <a:pt x="952" y="1301"/>
                    <a:pt x="952" y="1301"/>
                  </a:cubicBezTo>
                  <a:cubicBezTo>
                    <a:pt x="940" y="1304"/>
                    <a:pt x="929" y="1305"/>
                    <a:pt x="917" y="1305"/>
                  </a:cubicBezTo>
                  <a:cubicBezTo>
                    <a:pt x="905" y="1305"/>
                    <a:pt x="893" y="1304"/>
                    <a:pt x="882" y="1301"/>
                  </a:cubicBezTo>
                  <a:cubicBezTo>
                    <a:pt x="882" y="1413"/>
                    <a:pt x="882" y="1413"/>
                    <a:pt x="882" y="1413"/>
                  </a:cubicBezTo>
                  <a:cubicBezTo>
                    <a:pt x="740" y="1413"/>
                    <a:pt x="740" y="1413"/>
                    <a:pt x="740" y="1413"/>
                  </a:cubicBezTo>
                  <a:cubicBezTo>
                    <a:pt x="705" y="1413"/>
                    <a:pt x="677" y="1441"/>
                    <a:pt x="677" y="1476"/>
                  </a:cubicBezTo>
                  <a:cubicBezTo>
                    <a:pt x="677" y="2162"/>
                    <a:pt x="677" y="2162"/>
                    <a:pt x="677" y="2162"/>
                  </a:cubicBezTo>
                  <a:cubicBezTo>
                    <a:pt x="677" y="2197"/>
                    <a:pt x="705" y="2225"/>
                    <a:pt x="740" y="2225"/>
                  </a:cubicBezTo>
                  <a:cubicBezTo>
                    <a:pt x="1093" y="2225"/>
                    <a:pt x="1093" y="2225"/>
                    <a:pt x="1093" y="2225"/>
                  </a:cubicBezTo>
                  <a:cubicBezTo>
                    <a:pt x="1128" y="2225"/>
                    <a:pt x="1156" y="2197"/>
                    <a:pt x="1156" y="2162"/>
                  </a:cubicBezTo>
                  <a:cubicBezTo>
                    <a:pt x="1156" y="1476"/>
                    <a:pt x="1156" y="1476"/>
                    <a:pt x="1156" y="1476"/>
                  </a:cubicBezTo>
                  <a:cubicBezTo>
                    <a:pt x="1156" y="1441"/>
                    <a:pt x="1128" y="1413"/>
                    <a:pt x="1093" y="1413"/>
                  </a:cubicBezTo>
                  <a:close/>
                  <a:moveTo>
                    <a:pt x="1071" y="2089"/>
                  </a:moveTo>
                  <a:cubicBezTo>
                    <a:pt x="785" y="2089"/>
                    <a:pt x="785" y="2089"/>
                    <a:pt x="785" y="2089"/>
                  </a:cubicBezTo>
                  <a:cubicBezTo>
                    <a:pt x="771" y="2089"/>
                    <a:pt x="760" y="2078"/>
                    <a:pt x="760" y="2064"/>
                  </a:cubicBezTo>
                  <a:cubicBezTo>
                    <a:pt x="760" y="2050"/>
                    <a:pt x="771" y="2039"/>
                    <a:pt x="785" y="2039"/>
                  </a:cubicBezTo>
                  <a:cubicBezTo>
                    <a:pt x="1071" y="2039"/>
                    <a:pt x="1071" y="2039"/>
                    <a:pt x="1071" y="2039"/>
                  </a:cubicBezTo>
                  <a:cubicBezTo>
                    <a:pt x="1085" y="2039"/>
                    <a:pt x="1096" y="2050"/>
                    <a:pt x="1096" y="2064"/>
                  </a:cubicBezTo>
                  <a:cubicBezTo>
                    <a:pt x="1096" y="2078"/>
                    <a:pt x="1085" y="2089"/>
                    <a:pt x="1071" y="2089"/>
                  </a:cubicBezTo>
                  <a:close/>
                  <a:moveTo>
                    <a:pt x="1071" y="1974"/>
                  </a:moveTo>
                  <a:cubicBezTo>
                    <a:pt x="785" y="1974"/>
                    <a:pt x="785" y="1974"/>
                    <a:pt x="785" y="1974"/>
                  </a:cubicBezTo>
                  <a:cubicBezTo>
                    <a:pt x="771" y="1974"/>
                    <a:pt x="760" y="1963"/>
                    <a:pt x="760" y="1949"/>
                  </a:cubicBezTo>
                  <a:cubicBezTo>
                    <a:pt x="760" y="1935"/>
                    <a:pt x="771" y="1924"/>
                    <a:pt x="785" y="1924"/>
                  </a:cubicBezTo>
                  <a:cubicBezTo>
                    <a:pt x="1071" y="1924"/>
                    <a:pt x="1071" y="1924"/>
                    <a:pt x="1071" y="1924"/>
                  </a:cubicBezTo>
                  <a:cubicBezTo>
                    <a:pt x="1085" y="1924"/>
                    <a:pt x="1096" y="1935"/>
                    <a:pt x="1096" y="1949"/>
                  </a:cubicBezTo>
                  <a:cubicBezTo>
                    <a:pt x="1096" y="1963"/>
                    <a:pt x="1085" y="1974"/>
                    <a:pt x="1071" y="1974"/>
                  </a:cubicBezTo>
                  <a:close/>
                  <a:moveTo>
                    <a:pt x="1061" y="1836"/>
                  </a:moveTo>
                  <a:cubicBezTo>
                    <a:pt x="1042" y="1836"/>
                    <a:pt x="1026" y="1820"/>
                    <a:pt x="1026" y="1801"/>
                  </a:cubicBezTo>
                  <a:cubicBezTo>
                    <a:pt x="1026" y="1782"/>
                    <a:pt x="1042" y="1766"/>
                    <a:pt x="1061" y="1766"/>
                  </a:cubicBezTo>
                  <a:cubicBezTo>
                    <a:pt x="1081" y="1766"/>
                    <a:pt x="1096" y="1782"/>
                    <a:pt x="1096" y="1801"/>
                  </a:cubicBezTo>
                  <a:cubicBezTo>
                    <a:pt x="1096" y="1820"/>
                    <a:pt x="1081" y="1836"/>
                    <a:pt x="1061" y="1836"/>
                  </a:cubicBezTo>
                  <a:close/>
                  <a:moveTo>
                    <a:pt x="416" y="1413"/>
                  </a:moveTo>
                  <a:cubicBezTo>
                    <a:pt x="260" y="1413"/>
                    <a:pt x="260" y="1413"/>
                    <a:pt x="260" y="1413"/>
                  </a:cubicBezTo>
                  <a:cubicBezTo>
                    <a:pt x="260" y="1329"/>
                    <a:pt x="260" y="1329"/>
                    <a:pt x="260" y="1329"/>
                  </a:cubicBezTo>
                  <a:cubicBezTo>
                    <a:pt x="260" y="1242"/>
                    <a:pt x="331" y="1171"/>
                    <a:pt x="418" y="1171"/>
                  </a:cubicBezTo>
                  <a:cubicBezTo>
                    <a:pt x="751" y="1171"/>
                    <a:pt x="751" y="1171"/>
                    <a:pt x="751" y="1171"/>
                  </a:cubicBezTo>
                  <a:cubicBezTo>
                    <a:pt x="749" y="1159"/>
                    <a:pt x="748" y="1148"/>
                    <a:pt x="748" y="1136"/>
                  </a:cubicBezTo>
                  <a:cubicBezTo>
                    <a:pt x="748" y="1124"/>
                    <a:pt x="749" y="1112"/>
                    <a:pt x="751" y="1101"/>
                  </a:cubicBezTo>
                  <a:cubicBezTo>
                    <a:pt x="418" y="1101"/>
                    <a:pt x="418" y="1101"/>
                    <a:pt x="418" y="1101"/>
                  </a:cubicBezTo>
                  <a:cubicBezTo>
                    <a:pt x="293" y="1101"/>
                    <a:pt x="190" y="1203"/>
                    <a:pt x="190" y="1329"/>
                  </a:cubicBezTo>
                  <a:cubicBezTo>
                    <a:pt x="190" y="1413"/>
                    <a:pt x="190" y="1413"/>
                    <a:pt x="190" y="1413"/>
                  </a:cubicBezTo>
                  <a:cubicBezTo>
                    <a:pt x="63" y="1413"/>
                    <a:pt x="63" y="1413"/>
                    <a:pt x="63" y="1413"/>
                  </a:cubicBezTo>
                  <a:cubicBezTo>
                    <a:pt x="28" y="1413"/>
                    <a:pt x="0" y="1441"/>
                    <a:pt x="0" y="1476"/>
                  </a:cubicBezTo>
                  <a:cubicBezTo>
                    <a:pt x="0" y="2162"/>
                    <a:pt x="0" y="2162"/>
                    <a:pt x="0" y="2162"/>
                  </a:cubicBezTo>
                  <a:cubicBezTo>
                    <a:pt x="0" y="2197"/>
                    <a:pt x="28" y="2225"/>
                    <a:pt x="63" y="2225"/>
                  </a:cubicBezTo>
                  <a:cubicBezTo>
                    <a:pt x="416" y="2225"/>
                    <a:pt x="416" y="2225"/>
                    <a:pt x="416" y="2225"/>
                  </a:cubicBezTo>
                  <a:cubicBezTo>
                    <a:pt x="451" y="2225"/>
                    <a:pt x="480" y="2197"/>
                    <a:pt x="480" y="2162"/>
                  </a:cubicBezTo>
                  <a:cubicBezTo>
                    <a:pt x="480" y="1476"/>
                    <a:pt x="480" y="1476"/>
                    <a:pt x="480" y="1476"/>
                  </a:cubicBezTo>
                  <a:cubicBezTo>
                    <a:pt x="480" y="1441"/>
                    <a:pt x="451" y="1413"/>
                    <a:pt x="416" y="1413"/>
                  </a:cubicBezTo>
                  <a:close/>
                  <a:moveTo>
                    <a:pt x="394" y="2089"/>
                  </a:moveTo>
                  <a:cubicBezTo>
                    <a:pt x="108" y="2089"/>
                    <a:pt x="108" y="2089"/>
                    <a:pt x="108" y="2089"/>
                  </a:cubicBezTo>
                  <a:cubicBezTo>
                    <a:pt x="94" y="2089"/>
                    <a:pt x="83" y="2078"/>
                    <a:pt x="83" y="2064"/>
                  </a:cubicBezTo>
                  <a:cubicBezTo>
                    <a:pt x="83" y="2050"/>
                    <a:pt x="94" y="2039"/>
                    <a:pt x="108" y="2039"/>
                  </a:cubicBezTo>
                  <a:cubicBezTo>
                    <a:pt x="394" y="2039"/>
                    <a:pt x="394" y="2039"/>
                    <a:pt x="394" y="2039"/>
                  </a:cubicBezTo>
                  <a:cubicBezTo>
                    <a:pt x="408" y="2039"/>
                    <a:pt x="419" y="2050"/>
                    <a:pt x="419" y="2064"/>
                  </a:cubicBezTo>
                  <a:cubicBezTo>
                    <a:pt x="419" y="2078"/>
                    <a:pt x="408" y="2089"/>
                    <a:pt x="394" y="2089"/>
                  </a:cubicBezTo>
                  <a:close/>
                  <a:moveTo>
                    <a:pt x="394" y="1974"/>
                  </a:moveTo>
                  <a:cubicBezTo>
                    <a:pt x="108" y="1974"/>
                    <a:pt x="108" y="1974"/>
                    <a:pt x="108" y="1974"/>
                  </a:cubicBezTo>
                  <a:cubicBezTo>
                    <a:pt x="94" y="1974"/>
                    <a:pt x="83" y="1963"/>
                    <a:pt x="83" y="1949"/>
                  </a:cubicBezTo>
                  <a:cubicBezTo>
                    <a:pt x="83" y="1935"/>
                    <a:pt x="94" y="1924"/>
                    <a:pt x="108" y="1924"/>
                  </a:cubicBezTo>
                  <a:cubicBezTo>
                    <a:pt x="394" y="1924"/>
                    <a:pt x="394" y="1924"/>
                    <a:pt x="394" y="1924"/>
                  </a:cubicBezTo>
                  <a:cubicBezTo>
                    <a:pt x="408" y="1924"/>
                    <a:pt x="419" y="1935"/>
                    <a:pt x="419" y="1949"/>
                  </a:cubicBezTo>
                  <a:cubicBezTo>
                    <a:pt x="419" y="1963"/>
                    <a:pt x="408" y="1974"/>
                    <a:pt x="394" y="1974"/>
                  </a:cubicBezTo>
                  <a:close/>
                  <a:moveTo>
                    <a:pt x="384" y="1836"/>
                  </a:moveTo>
                  <a:cubicBezTo>
                    <a:pt x="365" y="1836"/>
                    <a:pt x="350" y="1820"/>
                    <a:pt x="350" y="1801"/>
                  </a:cubicBezTo>
                  <a:cubicBezTo>
                    <a:pt x="350" y="1782"/>
                    <a:pt x="365" y="1766"/>
                    <a:pt x="384" y="1766"/>
                  </a:cubicBezTo>
                  <a:cubicBezTo>
                    <a:pt x="404" y="1766"/>
                    <a:pt x="419" y="1782"/>
                    <a:pt x="419" y="1801"/>
                  </a:cubicBezTo>
                  <a:cubicBezTo>
                    <a:pt x="419" y="1820"/>
                    <a:pt x="404" y="1836"/>
                    <a:pt x="384" y="1836"/>
                  </a:cubicBezTo>
                  <a:close/>
                  <a:moveTo>
                    <a:pt x="1770" y="1413"/>
                  </a:moveTo>
                  <a:cubicBezTo>
                    <a:pt x="1643" y="1413"/>
                    <a:pt x="1643" y="1413"/>
                    <a:pt x="1643" y="1413"/>
                  </a:cubicBezTo>
                  <a:cubicBezTo>
                    <a:pt x="1643" y="1329"/>
                    <a:pt x="1643" y="1329"/>
                    <a:pt x="1643" y="1329"/>
                  </a:cubicBezTo>
                  <a:cubicBezTo>
                    <a:pt x="1643" y="1203"/>
                    <a:pt x="1541" y="1101"/>
                    <a:pt x="1415" y="1101"/>
                  </a:cubicBezTo>
                  <a:cubicBezTo>
                    <a:pt x="1082" y="1101"/>
                    <a:pt x="1082" y="1101"/>
                    <a:pt x="1082" y="1101"/>
                  </a:cubicBezTo>
                  <a:cubicBezTo>
                    <a:pt x="1085" y="1112"/>
                    <a:pt x="1086" y="1124"/>
                    <a:pt x="1086" y="1136"/>
                  </a:cubicBezTo>
                  <a:cubicBezTo>
                    <a:pt x="1086" y="1148"/>
                    <a:pt x="1085" y="1159"/>
                    <a:pt x="1082" y="1171"/>
                  </a:cubicBezTo>
                  <a:cubicBezTo>
                    <a:pt x="1415" y="1171"/>
                    <a:pt x="1415" y="1171"/>
                    <a:pt x="1415" y="1171"/>
                  </a:cubicBezTo>
                  <a:cubicBezTo>
                    <a:pt x="1503" y="1171"/>
                    <a:pt x="1574" y="1242"/>
                    <a:pt x="1574" y="1329"/>
                  </a:cubicBezTo>
                  <a:cubicBezTo>
                    <a:pt x="1574" y="1413"/>
                    <a:pt x="1574" y="1413"/>
                    <a:pt x="1574" y="1413"/>
                  </a:cubicBezTo>
                  <a:cubicBezTo>
                    <a:pt x="1417" y="1413"/>
                    <a:pt x="1417" y="1413"/>
                    <a:pt x="1417" y="1413"/>
                  </a:cubicBezTo>
                  <a:cubicBezTo>
                    <a:pt x="1382" y="1413"/>
                    <a:pt x="1354" y="1441"/>
                    <a:pt x="1354" y="1476"/>
                  </a:cubicBezTo>
                  <a:cubicBezTo>
                    <a:pt x="1354" y="2162"/>
                    <a:pt x="1354" y="2162"/>
                    <a:pt x="1354" y="2162"/>
                  </a:cubicBezTo>
                  <a:cubicBezTo>
                    <a:pt x="1354" y="2197"/>
                    <a:pt x="1382" y="2225"/>
                    <a:pt x="1417" y="2225"/>
                  </a:cubicBezTo>
                  <a:cubicBezTo>
                    <a:pt x="1770" y="2225"/>
                    <a:pt x="1770" y="2225"/>
                    <a:pt x="1770" y="2225"/>
                  </a:cubicBezTo>
                  <a:cubicBezTo>
                    <a:pt x="1805" y="2225"/>
                    <a:pt x="1833" y="2197"/>
                    <a:pt x="1833" y="2162"/>
                  </a:cubicBezTo>
                  <a:cubicBezTo>
                    <a:pt x="1833" y="1476"/>
                    <a:pt x="1833" y="1476"/>
                    <a:pt x="1833" y="1476"/>
                  </a:cubicBezTo>
                  <a:cubicBezTo>
                    <a:pt x="1833" y="1441"/>
                    <a:pt x="1805" y="1413"/>
                    <a:pt x="1770" y="1413"/>
                  </a:cubicBezTo>
                  <a:close/>
                  <a:moveTo>
                    <a:pt x="1748" y="2089"/>
                  </a:moveTo>
                  <a:cubicBezTo>
                    <a:pt x="1462" y="2089"/>
                    <a:pt x="1462" y="2089"/>
                    <a:pt x="1462" y="2089"/>
                  </a:cubicBezTo>
                  <a:cubicBezTo>
                    <a:pt x="1448" y="2089"/>
                    <a:pt x="1437" y="2078"/>
                    <a:pt x="1437" y="2064"/>
                  </a:cubicBezTo>
                  <a:cubicBezTo>
                    <a:pt x="1437" y="2050"/>
                    <a:pt x="1448" y="2039"/>
                    <a:pt x="1462" y="2039"/>
                  </a:cubicBezTo>
                  <a:cubicBezTo>
                    <a:pt x="1748" y="2039"/>
                    <a:pt x="1748" y="2039"/>
                    <a:pt x="1748" y="2039"/>
                  </a:cubicBezTo>
                  <a:cubicBezTo>
                    <a:pt x="1762" y="2039"/>
                    <a:pt x="1773" y="2050"/>
                    <a:pt x="1773" y="2064"/>
                  </a:cubicBezTo>
                  <a:cubicBezTo>
                    <a:pt x="1773" y="2078"/>
                    <a:pt x="1762" y="2089"/>
                    <a:pt x="1748" y="2089"/>
                  </a:cubicBezTo>
                  <a:close/>
                  <a:moveTo>
                    <a:pt x="1748" y="1974"/>
                  </a:moveTo>
                  <a:cubicBezTo>
                    <a:pt x="1462" y="1974"/>
                    <a:pt x="1462" y="1974"/>
                    <a:pt x="1462" y="1974"/>
                  </a:cubicBezTo>
                  <a:cubicBezTo>
                    <a:pt x="1448" y="1974"/>
                    <a:pt x="1437" y="1963"/>
                    <a:pt x="1437" y="1949"/>
                  </a:cubicBezTo>
                  <a:cubicBezTo>
                    <a:pt x="1437" y="1935"/>
                    <a:pt x="1448" y="1924"/>
                    <a:pt x="1462" y="1924"/>
                  </a:cubicBezTo>
                  <a:cubicBezTo>
                    <a:pt x="1748" y="1924"/>
                    <a:pt x="1748" y="1924"/>
                    <a:pt x="1748" y="1924"/>
                  </a:cubicBezTo>
                  <a:cubicBezTo>
                    <a:pt x="1762" y="1924"/>
                    <a:pt x="1773" y="1935"/>
                    <a:pt x="1773" y="1949"/>
                  </a:cubicBezTo>
                  <a:cubicBezTo>
                    <a:pt x="1773" y="1963"/>
                    <a:pt x="1762" y="1974"/>
                    <a:pt x="1748" y="1974"/>
                  </a:cubicBezTo>
                  <a:close/>
                  <a:moveTo>
                    <a:pt x="1738" y="1836"/>
                  </a:moveTo>
                  <a:cubicBezTo>
                    <a:pt x="1719" y="1836"/>
                    <a:pt x="1703" y="1820"/>
                    <a:pt x="1703" y="1801"/>
                  </a:cubicBezTo>
                  <a:cubicBezTo>
                    <a:pt x="1703" y="1782"/>
                    <a:pt x="1719" y="1766"/>
                    <a:pt x="1738" y="1766"/>
                  </a:cubicBezTo>
                  <a:cubicBezTo>
                    <a:pt x="1757" y="1766"/>
                    <a:pt x="1773" y="1782"/>
                    <a:pt x="1773" y="1801"/>
                  </a:cubicBezTo>
                  <a:cubicBezTo>
                    <a:pt x="1773" y="1820"/>
                    <a:pt x="1757" y="1836"/>
                    <a:pt x="1738" y="1836"/>
                  </a:cubicBezTo>
                  <a:close/>
                  <a:moveTo>
                    <a:pt x="650" y="592"/>
                  </a:moveTo>
                  <a:cubicBezTo>
                    <a:pt x="1184" y="592"/>
                    <a:pt x="1184" y="592"/>
                    <a:pt x="1184" y="592"/>
                  </a:cubicBezTo>
                  <a:cubicBezTo>
                    <a:pt x="1246" y="592"/>
                    <a:pt x="1296" y="541"/>
                    <a:pt x="1296" y="479"/>
                  </a:cubicBezTo>
                  <a:cubicBezTo>
                    <a:pt x="1296" y="113"/>
                    <a:pt x="1296" y="113"/>
                    <a:pt x="1296" y="113"/>
                  </a:cubicBezTo>
                  <a:cubicBezTo>
                    <a:pt x="1296" y="51"/>
                    <a:pt x="1246" y="0"/>
                    <a:pt x="1184" y="0"/>
                  </a:cubicBezTo>
                  <a:cubicBezTo>
                    <a:pt x="650" y="0"/>
                    <a:pt x="650" y="0"/>
                    <a:pt x="650" y="0"/>
                  </a:cubicBezTo>
                  <a:cubicBezTo>
                    <a:pt x="588" y="0"/>
                    <a:pt x="537" y="51"/>
                    <a:pt x="537" y="113"/>
                  </a:cubicBezTo>
                  <a:cubicBezTo>
                    <a:pt x="537" y="479"/>
                    <a:pt x="537" y="479"/>
                    <a:pt x="537" y="479"/>
                  </a:cubicBezTo>
                  <a:cubicBezTo>
                    <a:pt x="537" y="541"/>
                    <a:pt x="588" y="592"/>
                    <a:pt x="650" y="592"/>
                  </a:cubicBezTo>
                  <a:close/>
                  <a:moveTo>
                    <a:pt x="603" y="113"/>
                  </a:moveTo>
                  <a:cubicBezTo>
                    <a:pt x="603" y="87"/>
                    <a:pt x="624" y="66"/>
                    <a:pt x="650" y="66"/>
                  </a:cubicBezTo>
                  <a:cubicBezTo>
                    <a:pt x="1184" y="66"/>
                    <a:pt x="1184" y="66"/>
                    <a:pt x="1184" y="66"/>
                  </a:cubicBezTo>
                  <a:cubicBezTo>
                    <a:pt x="1210" y="66"/>
                    <a:pt x="1231" y="87"/>
                    <a:pt x="1231" y="113"/>
                  </a:cubicBezTo>
                  <a:cubicBezTo>
                    <a:pt x="1231" y="479"/>
                    <a:pt x="1231" y="479"/>
                    <a:pt x="1231" y="479"/>
                  </a:cubicBezTo>
                  <a:cubicBezTo>
                    <a:pt x="1231" y="505"/>
                    <a:pt x="1210" y="526"/>
                    <a:pt x="1184" y="526"/>
                  </a:cubicBezTo>
                  <a:cubicBezTo>
                    <a:pt x="650" y="526"/>
                    <a:pt x="650" y="526"/>
                    <a:pt x="650" y="526"/>
                  </a:cubicBezTo>
                  <a:cubicBezTo>
                    <a:pt x="624" y="526"/>
                    <a:pt x="603" y="505"/>
                    <a:pt x="603" y="479"/>
                  </a:cubicBezTo>
                  <a:lnTo>
                    <a:pt x="603" y="113"/>
                  </a:lnTo>
                  <a:close/>
                  <a:moveTo>
                    <a:pt x="405" y="902"/>
                  </a:moveTo>
                  <a:cubicBezTo>
                    <a:pt x="882" y="902"/>
                    <a:pt x="882" y="902"/>
                    <a:pt x="882" y="902"/>
                  </a:cubicBezTo>
                  <a:cubicBezTo>
                    <a:pt x="882" y="1021"/>
                    <a:pt x="882" y="1021"/>
                    <a:pt x="882" y="1021"/>
                  </a:cubicBezTo>
                  <a:cubicBezTo>
                    <a:pt x="844" y="1033"/>
                    <a:pt x="814" y="1063"/>
                    <a:pt x="803" y="1101"/>
                  </a:cubicBezTo>
                  <a:cubicBezTo>
                    <a:pt x="799" y="1112"/>
                    <a:pt x="797" y="1124"/>
                    <a:pt x="797" y="1136"/>
                  </a:cubicBezTo>
                  <a:cubicBezTo>
                    <a:pt x="797" y="1148"/>
                    <a:pt x="799" y="1160"/>
                    <a:pt x="803" y="1171"/>
                  </a:cubicBezTo>
                  <a:cubicBezTo>
                    <a:pt x="814" y="1209"/>
                    <a:pt x="844" y="1238"/>
                    <a:pt x="882" y="1250"/>
                  </a:cubicBezTo>
                  <a:cubicBezTo>
                    <a:pt x="893" y="1253"/>
                    <a:pt x="905" y="1255"/>
                    <a:pt x="917" y="1255"/>
                  </a:cubicBezTo>
                  <a:cubicBezTo>
                    <a:pt x="929" y="1255"/>
                    <a:pt x="941" y="1253"/>
                    <a:pt x="952" y="1250"/>
                  </a:cubicBezTo>
                  <a:cubicBezTo>
                    <a:pt x="990" y="1238"/>
                    <a:pt x="1020" y="1209"/>
                    <a:pt x="1031" y="1171"/>
                  </a:cubicBezTo>
                  <a:cubicBezTo>
                    <a:pt x="1034" y="1160"/>
                    <a:pt x="1036" y="1148"/>
                    <a:pt x="1036" y="1136"/>
                  </a:cubicBezTo>
                  <a:cubicBezTo>
                    <a:pt x="1036" y="1124"/>
                    <a:pt x="1034" y="1112"/>
                    <a:pt x="1031" y="1101"/>
                  </a:cubicBezTo>
                  <a:cubicBezTo>
                    <a:pt x="1019" y="1063"/>
                    <a:pt x="990" y="1033"/>
                    <a:pt x="952" y="1021"/>
                  </a:cubicBezTo>
                  <a:cubicBezTo>
                    <a:pt x="952" y="902"/>
                    <a:pt x="952" y="902"/>
                    <a:pt x="952" y="902"/>
                  </a:cubicBezTo>
                  <a:cubicBezTo>
                    <a:pt x="1429" y="902"/>
                    <a:pt x="1429" y="902"/>
                    <a:pt x="1429" y="902"/>
                  </a:cubicBezTo>
                  <a:cubicBezTo>
                    <a:pt x="1444" y="902"/>
                    <a:pt x="1457" y="889"/>
                    <a:pt x="1457" y="874"/>
                  </a:cubicBezTo>
                  <a:cubicBezTo>
                    <a:pt x="1457" y="861"/>
                    <a:pt x="1457" y="861"/>
                    <a:pt x="1457" y="861"/>
                  </a:cubicBezTo>
                  <a:cubicBezTo>
                    <a:pt x="1457" y="845"/>
                    <a:pt x="1449" y="823"/>
                    <a:pt x="1439" y="811"/>
                  </a:cubicBezTo>
                  <a:cubicBezTo>
                    <a:pt x="1303" y="652"/>
                    <a:pt x="1303" y="652"/>
                    <a:pt x="1303" y="652"/>
                  </a:cubicBezTo>
                  <a:cubicBezTo>
                    <a:pt x="1293" y="640"/>
                    <a:pt x="1273" y="631"/>
                    <a:pt x="1257" y="631"/>
                  </a:cubicBezTo>
                  <a:cubicBezTo>
                    <a:pt x="577" y="631"/>
                    <a:pt x="577" y="631"/>
                    <a:pt x="577" y="631"/>
                  </a:cubicBezTo>
                  <a:cubicBezTo>
                    <a:pt x="561" y="631"/>
                    <a:pt x="540" y="640"/>
                    <a:pt x="530" y="652"/>
                  </a:cubicBezTo>
                  <a:cubicBezTo>
                    <a:pt x="395" y="811"/>
                    <a:pt x="395" y="811"/>
                    <a:pt x="395" y="811"/>
                  </a:cubicBezTo>
                  <a:cubicBezTo>
                    <a:pt x="385" y="823"/>
                    <a:pt x="377" y="845"/>
                    <a:pt x="377" y="861"/>
                  </a:cubicBezTo>
                  <a:cubicBezTo>
                    <a:pt x="377" y="874"/>
                    <a:pt x="377" y="874"/>
                    <a:pt x="377" y="874"/>
                  </a:cubicBezTo>
                  <a:cubicBezTo>
                    <a:pt x="377" y="889"/>
                    <a:pt x="389" y="902"/>
                    <a:pt x="405" y="902"/>
                  </a:cubicBezTo>
                  <a:close/>
                </a:path>
              </a:pathLst>
            </a:custGeom>
            <a:solidFill>
              <a:srgbClr val="FFFFFF"/>
            </a:solidFill>
            <a:ln>
              <a:noFill/>
            </a:ln>
          </p:spPr>
          <p:txBody>
            <a:bodyPr vert="horz" wrap="square" lIns="111925" tIns="55963" rIns="111925" bIns="55963" numCol="1" anchor="t" anchorCtr="0" compatLnSpc="1">
              <a:prstTxWarp prst="textNoShape">
                <a:avLst/>
              </a:prstTxWarp>
            </a:bodyPr>
            <a:lstStyle/>
            <a:p>
              <a:endParaRPr lang="en-US" sz="2176" dirty="0"/>
            </a:p>
          </p:txBody>
        </p:sp>
      </p:grpSp>
      <p:grpSp>
        <p:nvGrpSpPr>
          <p:cNvPr id="7" name="Group 6"/>
          <p:cNvGrpSpPr/>
          <p:nvPr/>
        </p:nvGrpSpPr>
        <p:grpSpPr>
          <a:xfrm>
            <a:off x="453193" y="1017356"/>
            <a:ext cx="5947606" cy="812790"/>
            <a:chOff x="453193" y="1017356"/>
            <a:chExt cx="5947606" cy="812790"/>
          </a:xfrm>
        </p:grpSpPr>
        <p:sp>
          <p:nvSpPr>
            <p:cNvPr id="27" name="Rectangle 26"/>
            <p:cNvSpPr/>
            <p:nvPr/>
          </p:nvSpPr>
          <p:spPr bwMode="auto">
            <a:xfrm>
              <a:off x="453193" y="1017356"/>
              <a:ext cx="747599" cy="81279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124347" bIns="124347" numCol="1" spcCol="0" rtlCol="0" fromWordArt="0" anchor="b" anchorCtr="0" forceAA="0" compatLnSpc="1">
              <a:prstTxWarp prst="textNoShape">
                <a:avLst/>
              </a:prstTxWarp>
              <a:noAutofit/>
            </a:bodyPr>
            <a:lstStyle/>
            <a:p>
              <a:pPr defTabSz="1243083" fontAlgn="base">
                <a:spcBef>
                  <a:spcPct val="0"/>
                </a:spcBef>
                <a:spcAft>
                  <a:spcPct val="0"/>
                </a:spcAft>
              </a:pPr>
              <a:endParaRPr lang="en-US" sz="1496" dirty="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bwMode="auto">
            <a:xfrm>
              <a:off x="1200792" y="1017356"/>
              <a:ext cx="5200007" cy="81279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124347" bIns="124347" numCol="1" spcCol="0" rtlCol="0" fromWordArt="0" anchor="ctr" anchorCtr="0" forceAA="0" compatLnSpc="1">
              <a:prstTxWarp prst="textNoShape">
                <a:avLst/>
              </a:prstTxWarp>
              <a:noAutofit/>
            </a:bodyPr>
            <a:lstStyle/>
            <a:p>
              <a:pPr marL="237473" lvl="1"/>
              <a:r>
                <a:rPr lang="en-US" sz="2176" dirty="0">
                  <a:solidFill>
                    <a:schemeClr val="bg1">
                      <a:alpha val="99000"/>
                    </a:schemeClr>
                  </a:solidFill>
                </a:rPr>
                <a:t>IT Pro </a:t>
              </a:r>
              <a:r>
                <a:rPr lang="en-US" sz="2176" dirty="0" smtClean="0">
                  <a:solidFill>
                    <a:schemeClr val="bg1">
                      <a:alpha val="99000"/>
                    </a:schemeClr>
                  </a:solidFill>
                </a:rPr>
                <a:t>experience</a:t>
              </a:r>
              <a:endParaRPr lang="en-US" sz="2176" dirty="0">
                <a:solidFill>
                  <a:schemeClr val="bg1">
                    <a:alpha val="99000"/>
                  </a:schemeClr>
                </a:solidFill>
              </a:endParaRPr>
            </a:p>
          </p:txBody>
        </p:sp>
        <p:sp>
          <p:nvSpPr>
            <p:cNvPr id="52" name="Freeform 53"/>
            <p:cNvSpPr>
              <a:spLocks noEditPoints="1"/>
            </p:cNvSpPr>
            <p:nvPr/>
          </p:nvSpPr>
          <p:spPr bwMode="black">
            <a:xfrm>
              <a:off x="623639" y="1155842"/>
              <a:ext cx="436710" cy="535818"/>
            </a:xfrm>
            <a:custGeom>
              <a:avLst/>
              <a:gdLst>
                <a:gd name="T0" fmla="*/ 466 w 1443"/>
                <a:gd name="T1" fmla="*/ 0 h 1627"/>
                <a:gd name="T2" fmla="*/ 466 w 1443"/>
                <a:gd name="T3" fmla="*/ 294 h 1627"/>
                <a:gd name="T4" fmla="*/ 0 w 1443"/>
                <a:gd name="T5" fmla="*/ 1173 h 1627"/>
                <a:gd name="T6" fmla="*/ 48 w 1443"/>
                <a:gd name="T7" fmla="*/ 1230 h 1627"/>
                <a:gd name="T8" fmla="*/ 186 w 1443"/>
                <a:gd name="T9" fmla="*/ 1363 h 1627"/>
                <a:gd name="T10" fmla="*/ 210 w 1443"/>
                <a:gd name="T11" fmla="*/ 1455 h 1627"/>
                <a:gd name="T12" fmla="*/ 31 w 1443"/>
                <a:gd name="T13" fmla="*/ 1545 h 1627"/>
                <a:gd name="T14" fmla="*/ 49 w 1443"/>
                <a:gd name="T15" fmla="*/ 1554 h 1627"/>
                <a:gd name="T16" fmla="*/ 61 w 1443"/>
                <a:gd name="T17" fmla="*/ 1620 h 1627"/>
                <a:gd name="T18" fmla="*/ 73 w 1443"/>
                <a:gd name="T19" fmla="*/ 1553 h 1627"/>
                <a:gd name="T20" fmla="*/ 210 w 1443"/>
                <a:gd name="T21" fmla="*/ 1525 h 1627"/>
                <a:gd name="T22" fmla="*/ 215 w 1443"/>
                <a:gd name="T23" fmla="*/ 1537 h 1627"/>
                <a:gd name="T24" fmla="*/ 228 w 1443"/>
                <a:gd name="T25" fmla="*/ 1594 h 1627"/>
                <a:gd name="T26" fmla="*/ 258 w 1443"/>
                <a:gd name="T27" fmla="*/ 1627 h 1627"/>
                <a:gd name="T28" fmla="*/ 271 w 1443"/>
                <a:gd name="T29" fmla="*/ 1594 h 1627"/>
                <a:gd name="T30" fmla="*/ 276 w 1443"/>
                <a:gd name="T31" fmla="*/ 1537 h 1627"/>
                <a:gd name="T32" fmla="*/ 411 w 1443"/>
                <a:gd name="T33" fmla="*/ 1541 h 1627"/>
                <a:gd name="T34" fmla="*/ 388 w 1443"/>
                <a:gd name="T35" fmla="*/ 1586 h 1627"/>
                <a:gd name="T36" fmla="*/ 457 w 1443"/>
                <a:gd name="T37" fmla="*/ 1586 h 1627"/>
                <a:gd name="T38" fmla="*/ 435 w 1443"/>
                <a:gd name="T39" fmla="*/ 1543 h 1627"/>
                <a:gd name="T40" fmla="*/ 452 w 1443"/>
                <a:gd name="T41" fmla="*/ 1504 h 1627"/>
                <a:gd name="T42" fmla="*/ 276 w 1443"/>
                <a:gd name="T43" fmla="*/ 1363 h 1627"/>
                <a:gd name="T44" fmla="*/ 299 w 1443"/>
                <a:gd name="T45" fmla="*/ 1230 h 1627"/>
                <a:gd name="T46" fmla="*/ 514 w 1443"/>
                <a:gd name="T47" fmla="*/ 1182 h 1627"/>
                <a:gd name="T48" fmla="*/ 494 w 1443"/>
                <a:gd name="T49" fmla="*/ 1134 h 1627"/>
                <a:gd name="T50" fmla="*/ 538 w 1443"/>
                <a:gd name="T51" fmla="*/ 1491 h 1627"/>
                <a:gd name="T52" fmla="*/ 722 w 1443"/>
                <a:gd name="T53" fmla="*/ 1528 h 1627"/>
                <a:gd name="T54" fmla="*/ 816 w 1443"/>
                <a:gd name="T55" fmla="*/ 1053 h 1627"/>
                <a:gd name="T56" fmla="*/ 817 w 1443"/>
                <a:gd name="T57" fmla="*/ 1052 h 1627"/>
                <a:gd name="T58" fmla="*/ 818 w 1443"/>
                <a:gd name="T59" fmla="*/ 1027 h 1627"/>
                <a:gd name="T60" fmla="*/ 439 w 1443"/>
                <a:gd name="T61" fmla="*/ 938 h 1627"/>
                <a:gd name="T62" fmla="*/ 820 w 1443"/>
                <a:gd name="T63" fmla="*/ 772 h 1627"/>
                <a:gd name="T64" fmla="*/ 1231 w 1443"/>
                <a:gd name="T65" fmla="*/ 760 h 1627"/>
                <a:gd name="T66" fmla="*/ 1245 w 1443"/>
                <a:gd name="T67" fmla="*/ 707 h 1627"/>
                <a:gd name="T68" fmla="*/ 1428 w 1443"/>
                <a:gd name="T69" fmla="*/ 267 h 1627"/>
                <a:gd name="T70" fmla="*/ 1235 w 1443"/>
                <a:gd name="T71" fmla="*/ 687 h 1627"/>
                <a:gd name="T72" fmla="*/ 1215 w 1443"/>
                <a:gd name="T73" fmla="*/ 700 h 1627"/>
                <a:gd name="T74" fmla="*/ 898 w 1443"/>
                <a:gd name="T75" fmla="*/ 693 h 1627"/>
                <a:gd name="T76" fmla="*/ 507 w 1443"/>
                <a:gd name="T77" fmla="*/ 615 h 1627"/>
                <a:gd name="T78" fmla="*/ 415 w 1443"/>
                <a:gd name="T79" fmla="*/ 354 h 1627"/>
                <a:gd name="T80" fmla="*/ 196 w 1443"/>
                <a:gd name="T81" fmla="*/ 456 h 1627"/>
                <a:gd name="T82" fmla="*/ 138 w 1443"/>
                <a:gd name="T83" fmla="*/ 730 h 1627"/>
                <a:gd name="T84" fmla="*/ 90 w 1443"/>
                <a:gd name="T85" fmla="*/ 530 h 1627"/>
                <a:gd name="T86" fmla="*/ 6 w 1443"/>
                <a:gd name="T87" fmla="*/ 578 h 1627"/>
                <a:gd name="T88" fmla="*/ 49 w 1443"/>
                <a:gd name="T89" fmla="*/ 966 h 1627"/>
                <a:gd name="T90" fmla="*/ 48 w 1443"/>
                <a:gd name="T91" fmla="*/ 1125 h 1627"/>
                <a:gd name="T92" fmla="*/ 96 w 1443"/>
                <a:gd name="T93" fmla="*/ 1084 h 1627"/>
                <a:gd name="T94" fmla="*/ 96 w 1443"/>
                <a:gd name="T95" fmla="*/ 1125 h 1627"/>
                <a:gd name="T96" fmla="*/ 1084 w 1443"/>
                <a:gd name="T97" fmla="*/ 1519 h 1627"/>
                <a:gd name="T98" fmla="*/ 824 w 1443"/>
                <a:gd name="T99" fmla="*/ 1618 h 1627"/>
                <a:gd name="T100" fmla="*/ 1443 w 1443"/>
                <a:gd name="T101" fmla="*/ 1519 h 1627"/>
                <a:gd name="T102" fmla="*/ 1293 w 1443"/>
                <a:gd name="T103" fmla="*/ 870 h 1627"/>
                <a:gd name="T104" fmla="*/ 1443 w 1443"/>
                <a:gd name="T105" fmla="*/ 772 h 1627"/>
                <a:gd name="T106" fmla="*/ 586 w 1443"/>
                <a:gd name="T107" fmla="*/ 870 h 1627"/>
                <a:gd name="T108" fmla="*/ 1084 w 1443"/>
                <a:gd name="T109" fmla="*/ 1519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 h="1627">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endParaRPr lang="en-US" sz="2448" dirty="0"/>
            </a:p>
          </p:txBody>
        </p:sp>
      </p:grpSp>
      <p:grpSp>
        <p:nvGrpSpPr>
          <p:cNvPr id="11" name="Group 10"/>
          <p:cNvGrpSpPr/>
          <p:nvPr/>
        </p:nvGrpSpPr>
        <p:grpSpPr>
          <a:xfrm>
            <a:off x="453193" y="3643183"/>
            <a:ext cx="5947606" cy="812790"/>
            <a:chOff x="453193" y="3643183"/>
            <a:chExt cx="5947606" cy="812790"/>
          </a:xfrm>
        </p:grpSpPr>
        <p:sp>
          <p:nvSpPr>
            <p:cNvPr id="36" name="Rectangle 35"/>
            <p:cNvSpPr/>
            <p:nvPr/>
          </p:nvSpPr>
          <p:spPr bwMode="auto">
            <a:xfrm>
              <a:off x="453193" y="3643183"/>
              <a:ext cx="747599" cy="81279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124347" bIns="124347" numCol="1" spcCol="0" rtlCol="0" fromWordArt="0" anchor="b" anchorCtr="0" forceAA="0" compatLnSpc="1">
              <a:prstTxWarp prst="textNoShape">
                <a:avLst/>
              </a:prstTxWarp>
              <a:noAutofit/>
            </a:bodyPr>
            <a:lstStyle/>
            <a:p>
              <a:pPr defTabSz="1243083" fontAlgn="base">
                <a:spcBef>
                  <a:spcPct val="0"/>
                </a:spcBef>
                <a:spcAft>
                  <a:spcPct val="0"/>
                </a:spcAft>
              </a:pPr>
              <a:endParaRPr lang="en-US" sz="1496" dirty="0">
                <a:gradFill>
                  <a:gsLst>
                    <a:gs pos="0">
                      <a:srgbClr val="FFFFFF"/>
                    </a:gs>
                    <a:gs pos="100000">
                      <a:srgbClr val="FFFFFF"/>
                    </a:gs>
                  </a:gsLst>
                  <a:lin ang="5400000" scaled="0"/>
                </a:gradFill>
                <a:ea typeface="Segoe UI" pitchFamily="34" charset="0"/>
                <a:cs typeface="Segoe UI" pitchFamily="34" charset="0"/>
              </a:endParaRPr>
            </a:p>
          </p:txBody>
        </p:sp>
        <p:sp>
          <p:nvSpPr>
            <p:cNvPr id="37" name="Rectangle 36"/>
            <p:cNvSpPr/>
            <p:nvPr/>
          </p:nvSpPr>
          <p:spPr bwMode="auto">
            <a:xfrm>
              <a:off x="1200792" y="3643183"/>
              <a:ext cx="5200007" cy="81279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124347" bIns="124347" numCol="1" spcCol="0" rtlCol="0" fromWordArt="0" anchor="ctr" anchorCtr="0" forceAA="0" compatLnSpc="1">
              <a:prstTxWarp prst="textNoShape">
                <a:avLst/>
              </a:prstTxWarp>
              <a:noAutofit/>
            </a:bodyPr>
            <a:lstStyle/>
            <a:p>
              <a:pPr marL="237473" lvl="1"/>
              <a:r>
                <a:rPr lang="en-US" sz="2176" dirty="0">
                  <a:solidFill>
                    <a:schemeClr val="bg1">
                      <a:alpha val="99000"/>
                    </a:schemeClr>
                  </a:solidFill>
                </a:rPr>
                <a:t>High availability features</a:t>
              </a:r>
            </a:p>
          </p:txBody>
        </p:sp>
        <p:sp>
          <p:nvSpPr>
            <p:cNvPr id="53" name="Freeform 25"/>
            <p:cNvSpPr>
              <a:spLocks noEditPoints="1"/>
            </p:cNvSpPr>
            <p:nvPr/>
          </p:nvSpPr>
          <p:spPr bwMode="black">
            <a:xfrm>
              <a:off x="540387" y="3791767"/>
              <a:ext cx="556994" cy="515622"/>
            </a:xfrm>
            <a:custGeom>
              <a:avLst/>
              <a:gdLst>
                <a:gd name="T0" fmla="*/ 300 w 300"/>
                <a:gd name="T1" fmla="*/ 201 h 255"/>
                <a:gd name="T2" fmla="*/ 288 w 300"/>
                <a:gd name="T3" fmla="*/ 210 h 255"/>
                <a:gd name="T4" fmla="*/ 285 w 300"/>
                <a:gd name="T5" fmla="*/ 214 h 255"/>
                <a:gd name="T6" fmla="*/ 266 w 300"/>
                <a:gd name="T7" fmla="*/ 230 h 255"/>
                <a:gd name="T8" fmla="*/ 229 w 300"/>
                <a:gd name="T9" fmla="*/ 245 h 255"/>
                <a:gd name="T10" fmla="*/ 169 w 300"/>
                <a:gd name="T11" fmla="*/ 253 h 255"/>
                <a:gd name="T12" fmla="*/ 47 w 300"/>
                <a:gd name="T13" fmla="*/ 231 h 255"/>
                <a:gd name="T14" fmla="*/ 47 w 300"/>
                <a:gd name="T15" fmla="*/ 186 h 255"/>
                <a:gd name="T16" fmla="*/ 89 w 300"/>
                <a:gd name="T17" fmla="*/ 168 h 255"/>
                <a:gd name="T18" fmla="*/ 130 w 300"/>
                <a:gd name="T19" fmla="*/ 171 h 255"/>
                <a:gd name="T20" fmla="*/ 163 w 300"/>
                <a:gd name="T21" fmla="*/ 174 h 255"/>
                <a:gd name="T22" fmla="*/ 198 w 300"/>
                <a:gd name="T23" fmla="*/ 169 h 255"/>
                <a:gd name="T24" fmla="*/ 219 w 300"/>
                <a:gd name="T25" fmla="*/ 182 h 255"/>
                <a:gd name="T26" fmla="*/ 201 w 300"/>
                <a:gd name="T27" fmla="*/ 195 h 255"/>
                <a:gd name="T28" fmla="*/ 174 w 300"/>
                <a:gd name="T29" fmla="*/ 194 h 255"/>
                <a:gd name="T30" fmla="*/ 144 w 300"/>
                <a:gd name="T31" fmla="*/ 202 h 255"/>
                <a:gd name="T32" fmla="*/ 177 w 300"/>
                <a:gd name="T33" fmla="*/ 217 h 255"/>
                <a:gd name="T34" fmla="*/ 223 w 300"/>
                <a:gd name="T35" fmla="*/ 218 h 255"/>
                <a:gd name="T36" fmla="*/ 255 w 300"/>
                <a:gd name="T37" fmla="*/ 209 h 255"/>
                <a:gd name="T38" fmla="*/ 287 w 300"/>
                <a:gd name="T39" fmla="*/ 193 h 255"/>
                <a:gd name="T40" fmla="*/ 300 w 300"/>
                <a:gd name="T41" fmla="*/ 201 h 255"/>
                <a:gd name="T42" fmla="*/ 34 w 300"/>
                <a:gd name="T43" fmla="*/ 173 h 255"/>
                <a:gd name="T44" fmla="*/ 0 w 300"/>
                <a:gd name="T45" fmla="*/ 173 h 255"/>
                <a:gd name="T46" fmla="*/ 0 w 300"/>
                <a:gd name="T47" fmla="*/ 240 h 255"/>
                <a:gd name="T48" fmla="*/ 34 w 300"/>
                <a:gd name="T49" fmla="*/ 240 h 255"/>
                <a:gd name="T50" fmla="*/ 39 w 300"/>
                <a:gd name="T51" fmla="*/ 235 h 255"/>
                <a:gd name="T52" fmla="*/ 39 w 300"/>
                <a:gd name="T53" fmla="*/ 177 h 255"/>
                <a:gd name="T54" fmla="*/ 34 w 300"/>
                <a:gd name="T55" fmla="*/ 173 h 255"/>
                <a:gd name="T56" fmla="*/ 246 w 300"/>
                <a:gd name="T57" fmla="*/ 24 h 255"/>
                <a:gd name="T58" fmla="*/ 246 w 300"/>
                <a:gd name="T59" fmla="*/ 147 h 255"/>
                <a:gd name="T60" fmla="*/ 123 w 300"/>
                <a:gd name="T61" fmla="*/ 147 h 255"/>
                <a:gd name="T62" fmla="*/ 123 w 300"/>
                <a:gd name="T63" fmla="*/ 122 h 255"/>
                <a:gd name="T64" fmla="*/ 99 w 300"/>
                <a:gd name="T65" fmla="*/ 122 h 255"/>
                <a:gd name="T66" fmla="*/ 99 w 300"/>
                <a:gd name="T67" fmla="*/ 0 h 255"/>
                <a:gd name="T68" fmla="*/ 221 w 300"/>
                <a:gd name="T69" fmla="*/ 0 h 255"/>
                <a:gd name="T70" fmla="*/ 221 w 300"/>
                <a:gd name="T71" fmla="*/ 24 h 255"/>
                <a:gd name="T72" fmla="*/ 246 w 300"/>
                <a:gd name="T73" fmla="*/ 24 h 255"/>
                <a:gd name="T74" fmla="*/ 123 w 300"/>
                <a:gd name="T75" fmla="*/ 116 h 255"/>
                <a:gd name="T76" fmla="*/ 123 w 300"/>
                <a:gd name="T77" fmla="*/ 24 h 255"/>
                <a:gd name="T78" fmla="*/ 215 w 300"/>
                <a:gd name="T79" fmla="*/ 24 h 255"/>
                <a:gd name="T80" fmla="*/ 215 w 300"/>
                <a:gd name="T81" fmla="*/ 6 h 255"/>
                <a:gd name="T82" fmla="*/ 105 w 300"/>
                <a:gd name="T83" fmla="*/ 6 h 255"/>
                <a:gd name="T84" fmla="*/ 105 w 300"/>
                <a:gd name="T85" fmla="*/ 116 h 255"/>
                <a:gd name="T86" fmla="*/ 123 w 300"/>
                <a:gd name="T87" fmla="*/ 116 h 255"/>
                <a:gd name="T88" fmla="*/ 224 w 300"/>
                <a:gd name="T89" fmla="*/ 85 h 255"/>
                <a:gd name="T90" fmla="*/ 183 w 300"/>
                <a:gd name="T91" fmla="*/ 56 h 255"/>
                <a:gd name="T92" fmla="*/ 183 w 300"/>
                <a:gd name="T93" fmla="*/ 76 h 255"/>
                <a:gd name="T94" fmla="*/ 145 w 300"/>
                <a:gd name="T95" fmla="*/ 76 h 255"/>
                <a:gd name="T96" fmla="*/ 145 w 300"/>
                <a:gd name="T97" fmla="*/ 94 h 255"/>
                <a:gd name="T98" fmla="*/ 183 w 300"/>
                <a:gd name="T99" fmla="*/ 94 h 255"/>
                <a:gd name="T100" fmla="*/ 183 w 300"/>
                <a:gd name="T101" fmla="*/ 115 h 255"/>
                <a:gd name="T102" fmla="*/ 224 w 300"/>
                <a:gd name="T103" fmla="*/ 8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0" h="255">
                  <a:moveTo>
                    <a:pt x="300" y="201"/>
                  </a:moveTo>
                  <a:cubicBezTo>
                    <a:pt x="300" y="201"/>
                    <a:pt x="299" y="202"/>
                    <a:pt x="288" y="210"/>
                  </a:cubicBezTo>
                  <a:cubicBezTo>
                    <a:pt x="288" y="210"/>
                    <a:pt x="286" y="214"/>
                    <a:pt x="285" y="214"/>
                  </a:cubicBezTo>
                  <a:cubicBezTo>
                    <a:pt x="280" y="218"/>
                    <a:pt x="275" y="223"/>
                    <a:pt x="266" y="230"/>
                  </a:cubicBezTo>
                  <a:cubicBezTo>
                    <a:pt x="257" y="231"/>
                    <a:pt x="238" y="240"/>
                    <a:pt x="229" y="245"/>
                  </a:cubicBezTo>
                  <a:cubicBezTo>
                    <a:pt x="212" y="244"/>
                    <a:pt x="187" y="248"/>
                    <a:pt x="169" y="253"/>
                  </a:cubicBezTo>
                  <a:cubicBezTo>
                    <a:pt x="143" y="249"/>
                    <a:pt x="140" y="255"/>
                    <a:pt x="47" y="231"/>
                  </a:cubicBezTo>
                  <a:cubicBezTo>
                    <a:pt x="47" y="231"/>
                    <a:pt x="47" y="194"/>
                    <a:pt x="47" y="186"/>
                  </a:cubicBezTo>
                  <a:cubicBezTo>
                    <a:pt x="64" y="182"/>
                    <a:pt x="69" y="171"/>
                    <a:pt x="89" y="168"/>
                  </a:cubicBezTo>
                  <a:cubicBezTo>
                    <a:pt x="103" y="166"/>
                    <a:pt x="116" y="167"/>
                    <a:pt x="130" y="171"/>
                  </a:cubicBezTo>
                  <a:cubicBezTo>
                    <a:pt x="139" y="174"/>
                    <a:pt x="148" y="176"/>
                    <a:pt x="163" y="174"/>
                  </a:cubicBezTo>
                  <a:cubicBezTo>
                    <a:pt x="176" y="173"/>
                    <a:pt x="181" y="169"/>
                    <a:pt x="198" y="169"/>
                  </a:cubicBezTo>
                  <a:cubicBezTo>
                    <a:pt x="209" y="169"/>
                    <a:pt x="220" y="176"/>
                    <a:pt x="219" y="182"/>
                  </a:cubicBezTo>
                  <a:cubicBezTo>
                    <a:pt x="219" y="188"/>
                    <a:pt x="208" y="194"/>
                    <a:pt x="201" y="195"/>
                  </a:cubicBezTo>
                  <a:cubicBezTo>
                    <a:pt x="185" y="195"/>
                    <a:pt x="189" y="194"/>
                    <a:pt x="174" y="194"/>
                  </a:cubicBezTo>
                  <a:cubicBezTo>
                    <a:pt x="156" y="194"/>
                    <a:pt x="155" y="197"/>
                    <a:pt x="144" y="202"/>
                  </a:cubicBezTo>
                  <a:cubicBezTo>
                    <a:pt x="155" y="205"/>
                    <a:pt x="162" y="209"/>
                    <a:pt x="177" y="217"/>
                  </a:cubicBezTo>
                  <a:cubicBezTo>
                    <a:pt x="193" y="215"/>
                    <a:pt x="209" y="217"/>
                    <a:pt x="223" y="218"/>
                  </a:cubicBezTo>
                  <a:cubicBezTo>
                    <a:pt x="235" y="215"/>
                    <a:pt x="241" y="210"/>
                    <a:pt x="255" y="209"/>
                  </a:cubicBezTo>
                  <a:cubicBezTo>
                    <a:pt x="264" y="202"/>
                    <a:pt x="276" y="191"/>
                    <a:pt x="287" y="193"/>
                  </a:cubicBezTo>
                  <a:cubicBezTo>
                    <a:pt x="293" y="194"/>
                    <a:pt x="300" y="201"/>
                    <a:pt x="300" y="201"/>
                  </a:cubicBezTo>
                  <a:close/>
                  <a:moveTo>
                    <a:pt x="34" y="173"/>
                  </a:moveTo>
                  <a:cubicBezTo>
                    <a:pt x="0" y="173"/>
                    <a:pt x="0" y="173"/>
                    <a:pt x="0" y="173"/>
                  </a:cubicBezTo>
                  <a:cubicBezTo>
                    <a:pt x="0" y="240"/>
                    <a:pt x="0" y="240"/>
                    <a:pt x="0" y="240"/>
                  </a:cubicBezTo>
                  <a:cubicBezTo>
                    <a:pt x="34" y="240"/>
                    <a:pt x="34" y="240"/>
                    <a:pt x="34" y="240"/>
                  </a:cubicBezTo>
                  <a:cubicBezTo>
                    <a:pt x="37" y="240"/>
                    <a:pt x="39" y="238"/>
                    <a:pt x="39" y="235"/>
                  </a:cubicBezTo>
                  <a:cubicBezTo>
                    <a:pt x="39" y="177"/>
                    <a:pt x="39" y="177"/>
                    <a:pt x="39" y="177"/>
                  </a:cubicBezTo>
                  <a:cubicBezTo>
                    <a:pt x="39" y="175"/>
                    <a:pt x="37" y="173"/>
                    <a:pt x="34" y="173"/>
                  </a:cubicBezTo>
                  <a:close/>
                  <a:moveTo>
                    <a:pt x="246" y="24"/>
                  </a:moveTo>
                  <a:cubicBezTo>
                    <a:pt x="246" y="147"/>
                    <a:pt x="246" y="147"/>
                    <a:pt x="246" y="147"/>
                  </a:cubicBezTo>
                  <a:cubicBezTo>
                    <a:pt x="123" y="147"/>
                    <a:pt x="123" y="147"/>
                    <a:pt x="123" y="147"/>
                  </a:cubicBezTo>
                  <a:cubicBezTo>
                    <a:pt x="123" y="122"/>
                    <a:pt x="123" y="122"/>
                    <a:pt x="123" y="122"/>
                  </a:cubicBezTo>
                  <a:cubicBezTo>
                    <a:pt x="99" y="122"/>
                    <a:pt x="99" y="122"/>
                    <a:pt x="99" y="122"/>
                  </a:cubicBezTo>
                  <a:cubicBezTo>
                    <a:pt x="99" y="0"/>
                    <a:pt x="99" y="0"/>
                    <a:pt x="99" y="0"/>
                  </a:cubicBezTo>
                  <a:cubicBezTo>
                    <a:pt x="221" y="0"/>
                    <a:pt x="221" y="0"/>
                    <a:pt x="221" y="0"/>
                  </a:cubicBezTo>
                  <a:cubicBezTo>
                    <a:pt x="221" y="24"/>
                    <a:pt x="221" y="24"/>
                    <a:pt x="221" y="24"/>
                  </a:cubicBezTo>
                  <a:lnTo>
                    <a:pt x="246" y="24"/>
                  </a:lnTo>
                  <a:close/>
                  <a:moveTo>
                    <a:pt x="123" y="116"/>
                  </a:moveTo>
                  <a:cubicBezTo>
                    <a:pt x="123" y="24"/>
                    <a:pt x="123" y="24"/>
                    <a:pt x="123" y="24"/>
                  </a:cubicBezTo>
                  <a:cubicBezTo>
                    <a:pt x="215" y="24"/>
                    <a:pt x="215" y="24"/>
                    <a:pt x="215" y="24"/>
                  </a:cubicBezTo>
                  <a:cubicBezTo>
                    <a:pt x="215" y="6"/>
                    <a:pt x="215" y="6"/>
                    <a:pt x="215" y="6"/>
                  </a:cubicBezTo>
                  <a:cubicBezTo>
                    <a:pt x="105" y="6"/>
                    <a:pt x="105" y="6"/>
                    <a:pt x="105" y="6"/>
                  </a:cubicBezTo>
                  <a:cubicBezTo>
                    <a:pt x="105" y="116"/>
                    <a:pt x="105" y="116"/>
                    <a:pt x="105" y="116"/>
                  </a:cubicBezTo>
                  <a:lnTo>
                    <a:pt x="123" y="116"/>
                  </a:lnTo>
                  <a:close/>
                  <a:moveTo>
                    <a:pt x="224" y="85"/>
                  </a:moveTo>
                  <a:cubicBezTo>
                    <a:pt x="183" y="56"/>
                    <a:pt x="183" y="56"/>
                    <a:pt x="183" y="56"/>
                  </a:cubicBezTo>
                  <a:cubicBezTo>
                    <a:pt x="183" y="76"/>
                    <a:pt x="183" y="76"/>
                    <a:pt x="183" y="76"/>
                  </a:cubicBezTo>
                  <a:cubicBezTo>
                    <a:pt x="145" y="76"/>
                    <a:pt x="145" y="76"/>
                    <a:pt x="145" y="76"/>
                  </a:cubicBezTo>
                  <a:cubicBezTo>
                    <a:pt x="145" y="94"/>
                    <a:pt x="145" y="94"/>
                    <a:pt x="145" y="94"/>
                  </a:cubicBezTo>
                  <a:cubicBezTo>
                    <a:pt x="183" y="94"/>
                    <a:pt x="183" y="94"/>
                    <a:pt x="183" y="94"/>
                  </a:cubicBezTo>
                  <a:cubicBezTo>
                    <a:pt x="183" y="115"/>
                    <a:pt x="183" y="115"/>
                    <a:pt x="183" y="115"/>
                  </a:cubicBezTo>
                  <a:lnTo>
                    <a:pt x="224" y="85"/>
                  </a:lnTo>
                  <a:close/>
                </a:path>
              </a:pathLst>
            </a:custGeom>
            <a:solidFill>
              <a:srgbClr val="FFFFFF"/>
            </a:solidFill>
            <a:ln>
              <a:noFill/>
            </a:ln>
          </p:spPr>
          <p:txBody>
            <a:bodyPr vert="horz" wrap="square" lIns="111925" tIns="55963" rIns="111925" bIns="55963" numCol="1" anchor="t" anchorCtr="0" compatLnSpc="1">
              <a:prstTxWarp prst="textNoShape">
                <a:avLst/>
              </a:prstTxWarp>
            </a:bodyPr>
            <a:lstStyle/>
            <a:p>
              <a:endParaRPr lang="en-US" sz="2176" dirty="0"/>
            </a:p>
          </p:txBody>
        </p:sp>
      </p:grpSp>
    </p:spTree>
    <p:extLst>
      <p:ext uri="{BB962C8B-B14F-4D97-AF65-F5344CB8AC3E}">
        <p14:creationId xmlns:p14="http://schemas.microsoft.com/office/powerpoint/2010/main" val="23839618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poud Icon"/>
          <p:cNvSpPr>
            <a:spLocks noChangeAspect="1"/>
          </p:cNvSpPr>
          <p:nvPr/>
        </p:nvSpPr>
        <p:spPr bwMode="black">
          <a:xfrm>
            <a:off x="6422430" y="441661"/>
            <a:ext cx="5739408" cy="324337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accent4"/>
          </a:solidFill>
          <a:ln w="25400">
            <a:noFill/>
          </a:ln>
          <a:extLst/>
        </p:spPr>
        <p:txBody>
          <a:bodyPr vert="horz" wrap="square" lIns="91373" tIns="182740" rIns="456848" bIns="45685" numCol="1" anchor="t" anchorCtr="0" compatLnSpc="1">
            <a:prstTxWarp prst="textNoShape">
              <a:avLst/>
            </a:prstTxWarp>
          </a:bodyPr>
          <a:lstStyle/>
          <a:p>
            <a:pPr algn="ctr" fontAlgn="base">
              <a:lnSpc>
                <a:spcPct val="90000"/>
              </a:lnSpc>
              <a:spcBef>
                <a:spcPct val="0"/>
              </a:spcBef>
              <a:spcAft>
                <a:spcPct val="0"/>
              </a:spcAft>
            </a:pPr>
            <a:r>
              <a:rPr lang="en-US" sz="2400" spc="-50" dirty="0" smtClean="0">
                <a:gradFill>
                  <a:gsLst>
                    <a:gs pos="2917">
                      <a:schemeClr val="bg1"/>
                    </a:gs>
                    <a:gs pos="30000">
                      <a:schemeClr val="bg1"/>
                    </a:gs>
                  </a:gsLst>
                  <a:lin ang="5400000" scaled="0"/>
                </a:gradFill>
              </a:rPr>
              <a:t/>
            </a:r>
            <a:br>
              <a:rPr lang="en-US" sz="2400" spc="-50" dirty="0" smtClean="0">
                <a:gradFill>
                  <a:gsLst>
                    <a:gs pos="2917">
                      <a:schemeClr val="bg1"/>
                    </a:gs>
                    <a:gs pos="30000">
                      <a:schemeClr val="bg1"/>
                    </a:gs>
                  </a:gsLst>
                  <a:lin ang="5400000" scaled="0"/>
                </a:gradFill>
              </a:rPr>
            </a:br>
            <a:r>
              <a:rPr lang="en-US" sz="2400" spc="-50" dirty="0" smtClean="0">
                <a:gradFill>
                  <a:gsLst>
                    <a:gs pos="2917">
                      <a:schemeClr val="bg1"/>
                    </a:gs>
                    <a:gs pos="30000">
                      <a:schemeClr val="bg1"/>
                    </a:gs>
                  </a:gsLst>
                  <a:lin ang="5400000" scaled="0"/>
                </a:gradFill>
              </a:rPr>
              <a:t>Windows Azure</a:t>
            </a:r>
            <a:endParaRPr lang="en-US" sz="2400" spc="-50" dirty="0">
              <a:gradFill>
                <a:gsLst>
                  <a:gs pos="2917">
                    <a:schemeClr val="bg1"/>
                  </a:gs>
                  <a:gs pos="30000">
                    <a:schemeClr val="bg1"/>
                  </a:gs>
                </a:gsLst>
                <a:lin ang="5400000" scaled="0"/>
              </a:gradFill>
            </a:endParaRPr>
          </a:p>
        </p:txBody>
      </p:sp>
      <p:sp>
        <p:nvSpPr>
          <p:cNvPr id="48" name="Oval 47"/>
          <p:cNvSpPr/>
          <p:nvPr/>
        </p:nvSpPr>
        <p:spPr bwMode="auto">
          <a:xfrm>
            <a:off x="6551308" y="2482830"/>
            <a:ext cx="1116030" cy="111603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800" b="1" spc="-50" dirty="0" smtClean="0">
              <a:solidFill>
                <a:schemeClr val="bg1"/>
              </a:solidFill>
            </a:endParaRPr>
          </a:p>
        </p:txBody>
      </p:sp>
      <p:sp>
        <p:nvSpPr>
          <p:cNvPr id="49" name="Freeform 52"/>
          <p:cNvSpPr>
            <a:spLocks noEditPoints="1"/>
          </p:cNvSpPr>
          <p:nvPr/>
        </p:nvSpPr>
        <p:spPr bwMode="auto">
          <a:xfrm>
            <a:off x="6746190" y="2568579"/>
            <a:ext cx="726266" cy="542155"/>
          </a:xfrm>
          <a:custGeom>
            <a:avLst/>
            <a:gdLst>
              <a:gd name="T0" fmla="*/ 179 w 181"/>
              <a:gd name="T1" fmla="*/ 46 h 135"/>
              <a:gd name="T2" fmla="*/ 101 w 181"/>
              <a:gd name="T3" fmla="*/ 1 h 135"/>
              <a:gd name="T4" fmla="*/ 95 w 181"/>
              <a:gd name="T5" fmla="*/ 1 h 135"/>
              <a:gd name="T6" fmla="*/ 97 w 181"/>
              <a:gd name="T7" fmla="*/ 95 h 135"/>
              <a:gd name="T8" fmla="*/ 22 w 181"/>
              <a:gd name="T9" fmla="*/ 86 h 135"/>
              <a:gd name="T10" fmla="*/ 67 w 181"/>
              <a:gd name="T11" fmla="*/ 119 h 135"/>
              <a:gd name="T12" fmla="*/ 21 w 181"/>
              <a:gd name="T13" fmla="*/ 88 h 135"/>
              <a:gd name="T14" fmla="*/ 100 w 181"/>
              <a:gd name="T15" fmla="*/ 102 h 135"/>
              <a:gd name="T16" fmla="*/ 98 w 181"/>
              <a:gd name="T17" fmla="*/ 135 h 135"/>
              <a:gd name="T18" fmla="*/ 94 w 181"/>
              <a:gd name="T19" fmla="*/ 134 h 135"/>
              <a:gd name="T20" fmla="*/ 81 w 181"/>
              <a:gd name="T21" fmla="*/ 122 h 135"/>
              <a:gd name="T22" fmla="*/ 94 w 181"/>
              <a:gd name="T23" fmla="*/ 127 h 135"/>
              <a:gd name="T24" fmla="*/ 6 w 181"/>
              <a:gd name="T25" fmla="*/ 55 h 135"/>
              <a:gd name="T26" fmla="*/ 6 w 181"/>
              <a:gd name="T27" fmla="*/ 77 h 135"/>
              <a:gd name="T28" fmla="*/ 7 w 181"/>
              <a:gd name="T29" fmla="*/ 85 h 135"/>
              <a:gd name="T30" fmla="*/ 0 w 181"/>
              <a:gd name="T31" fmla="*/ 81 h 135"/>
              <a:gd name="T32" fmla="*/ 0 w 181"/>
              <a:gd name="T33" fmla="*/ 51 h 135"/>
              <a:gd name="T34" fmla="*/ 6 w 181"/>
              <a:gd name="T35" fmla="*/ 47 h 135"/>
              <a:gd name="T36" fmla="*/ 11 w 181"/>
              <a:gd name="T37" fmla="*/ 50 h 135"/>
              <a:gd name="T38" fmla="*/ 100 w 181"/>
              <a:gd name="T39" fmla="*/ 102 h 135"/>
              <a:gd name="T40" fmla="*/ 181 w 181"/>
              <a:gd name="T41" fmla="*/ 51 h 135"/>
              <a:gd name="T42" fmla="*/ 178 w 181"/>
              <a:gd name="T43" fmla="*/ 81 h 135"/>
              <a:gd name="T44" fmla="*/ 104 w 181"/>
              <a:gd name="T45" fmla="*/ 102 h 135"/>
              <a:gd name="T46" fmla="*/ 181 w 181"/>
              <a:gd name="T47" fmla="*/ 50 h 135"/>
              <a:gd name="T48" fmla="*/ 59 w 181"/>
              <a:gd name="T49" fmla="*/ 100 h 135"/>
              <a:gd name="T50" fmla="*/ 36 w 181"/>
              <a:gd name="T51" fmla="*/ 87 h 135"/>
              <a:gd name="T52" fmla="*/ 34 w 181"/>
              <a:gd name="T53" fmla="*/ 82 h 135"/>
              <a:gd name="T54" fmla="*/ 59 w 181"/>
              <a:gd name="T55" fmla="*/ 93 h 135"/>
              <a:gd name="T56" fmla="*/ 61 w 181"/>
              <a:gd name="T57" fmla="*/ 99 h 135"/>
              <a:gd name="T58" fmla="*/ 80 w 181"/>
              <a:gd name="T59" fmla="*/ 117 h 135"/>
              <a:gd name="T60" fmla="*/ 73 w 181"/>
              <a:gd name="T61" fmla="*/ 124 h 135"/>
              <a:gd name="T62" fmla="*/ 70 w 181"/>
              <a:gd name="T63" fmla="*/ 121 h 135"/>
              <a:gd name="T64" fmla="*/ 71 w 181"/>
              <a:gd name="T65" fmla="*/ 104 h 135"/>
              <a:gd name="T66" fmla="*/ 80 w 181"/>
              <a:gd name="T67" fmla="*/ 100 h 135"/>
              <a:gd name="T68" fmla="*/ 80 w 181"/>
              <a:gd name="T69" fmla="*/ 103 h 135"/>
              <a:gd name="T70" fmla="*/ 74 w 181"/>
              <a:gd name="T71" fmla="*/ 118 h 135"/>
              <a:gd name="T72" fmla="*/ 80 w 181"/>
              <a:gd name="T73" fmla="*/ 117 h 135"/>
              <a:gd name="T74" fmla="*/ 20 w 181"/>
              <a:gd name="T75" fmla="*/ 86 h 135"/>
              <a:gd name="T76" fmla="*/ 10 w 181"/>
              <a:gd name="T77" fmla="*/ 89 h 135"/>
              <a:gd name="T78" fmla="*/ 9 w 181"/>
              <a:gd name="T79" fmla="*/ 72 h 135"/>
              <a:gd name="T80" fmla="*/ 17 w 181"/>
              <a:gd name="T81" fmla="*/ 66 h 135"/>
              <a:gd name="T82" fmla="*/ 20 w 181"/>
              <a:gd name="T83" fmla="*/ 66 h 135"/>
              <a:gd name="T84" fmla="*/ 14 w 181"/>
              <a:gd name="T85" fmla="*/ 72 h 135"/>
              <a:gd name="T86" fmla="*/ 17 w 181"/>
              <a:gd name="T87" fmla="*/ 8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 h="135">
                <a:moveTo>
                  <a:pt x="97" y="95"/>
                </a:moveTo>
                <a:cubicBezTo>
                  <a:pt x="179" y="46"/>
                  <a:pt x="179" y="46"/>
                  <a:pt x="179" y="46"/>
                </a:cubicBezTo>
                <a:cubicBezTo>
                  <a:pt x="179" y="46"/>
                  <a:pt x="179" y="46"/>
                  <a:pt x="178" y="46"/>
                </a:cubicBezTo>
                <a:cubicBezTo>
                  <a:pt x="101" y="1"/>
                  <a:pt x="101" y="1"/>
                  <a:pt x="101" y="1"/>
                </a:cubicBezTo>
                <a:cubicBezTo>
                  <a:pt x="100" y="0"/>
                  <a:pt x="99" y="0"/>
                  <a:pt x="98" y="0"/>
                </a:cubicBezTo>
                <a:cubicBezTo>
                  <a:pt x="97" y="0"/>
                  <a:pt x="96" y="0"/>
                  <a:pt x="95" y="1"/>
                </a:cubicBezTo>
                <a:cubicBezTo>
                  <a:pt x="14" y="48"/>
                  <a:pt x="14" y="48"/>
                  <a:pt x="14" y="48"/>
                </a:cubicBezTo>
                <a:cubicBezTo>
                  <a:pt x="97" y="95"/>
                  <a:pt x="97" y="95"/>
                  <a:pt x="97" y="95"/>
                </a:cubicBezTo>
                <a:cubicBezTo>
                  <a:pt x="97" y="95"/>
                  <a:pt x="97" y="95"/>
                  <a:pt x="97" y="95"/>
                </a:cubicBezTo>
                <a:close/>
                <a:moveTo>
                  <a:pt x="22" y="86"/>
                </a:moveTo>
                <a:cubicBezTo>
                  <a:pt x="67" y="112"/>
                  <a:pt x="67" y="112"/>
                  <a:pt x="67" y="112"/>
                </a:cubicBezTo>
                <a:cubicBezTo>
                  <a:pt x="67" y="119"/>
                  <a:pt x="67" y="119"/>
                  <a:pt x="67" y="119"/>
                </a:cubicBezTo>
                <a:cubicBezTo>
                  <a:pt x="17" y="90"/>
                  <a:pt x="17" y="90"/>
                  <a:pt x="17" y="90"/>
                </a:cubicBezTo>
                <a:cubicBezTo>
                  <a:pt x="21" y="88"/>
                  <a:pt x="21" y="88"/>
                  <a:pt x="21" y="88"/>
                </a:cubicBezTo>
                <a:cubicBezTo>
                  <a:pt x="21" y="87"/>
                  <a:pt x="22" y="87"/>
                  <a:pt x="22" y="86"/>
                </a:cubicBezTo>
                <a:close/>
                <a:moveTo>
                  <a:pt x="100" y="102"/>
                </a:moveTo>
                <a:cubicBezTo>
                  <a:pt x="100" y="132"/>
                  <a:pt x="100" y="132"/>
                  <a:pt x="100" y="132"/>
                </a:cubicBezTo>
                <a:cubicBezTo>
                  <a:pt x="100" y="133"/>
                  <a:pt x="99" y="134"/>
                  <a:pt x="98" y="135"/>
                </a:cubicBezTo>
                <a:cubicBezTo>
                  <a:pt x="98" y="135"/>
                  <a:pt x="97" y="135"/>
                  <a:pt x="96" y="135"/>
                </a:cubicBezTo>
                <a:cubicBezTo>
                  <a:pt x="96" y="135"/>
                  <a:pt x="95" y="135"/>
                  <a:pt x="94" y="134"/>
                </a:cubicBezTo>
                <a:cubicBezTo>
                  <a:pt x="76" y="124"/>
                  <a:pt x="76" y="124"/>
                  <a:pt x="76" y="124"/>
                </a:cubicBezTo>
                <a:cubicBezTo>
                  <a:pt x="81" y="122"/>
                  <a:pt x="81" y="122"/>
                  <a:pt x="81" y="122"/>
                </a:cubicBezTo>
                <a:cubicBezTo>
                  <a:pt x="82" y="121"/>
                  <a:pt x="82" y="121"/>
                  <a:pt x="82" y="120"/>
                </a:cubicBezTo>
                <a:cubicBezTo>
                  <a:pt x="94" y="127"/>
                  <a:pt x="94" y="127"/>
                  <a:pt x="94" y="127"/>
                </a:cubicBezTo>
                <a:cubicBezTo>
                  <a:pt x="94" y="105"/>
                  <a:pt x="94" y="105"/>
                  <a:pt x="94" y="105"/>
                </a:cubicBezTo>
                <a:cubicBezTo>
                  <a:pt x="6" y="55"/>
                  <a:pt x="6" y="55"/>
                  <a:pt x="6" y="55"/>
                </a:cubicBezTo>
                <a:cubicBezTo>
                  <a:pt x="6" y="77"/>
                  <a:pt x="6" y="77"/>
                  <a:pt x="6" y="77"/>
                </a:cubicBezTo>
                <a:cubicBezTo>
                  <a:pt x="6" y="77"/>
                  <a:pt x="6" y="77"/>
                  <a:pt x="6" y="77"/>
                </a:cubicBezTo>
                <a:cubicBezTo>
                  <a:pt x="7" y="78"/>
                  <a:pt x="7" y="78"/>
                  <a:pt x="7" y="78"/>
                </a:cubicBezTo>
                <a:cubicBezTo>
                  <a:pt x="7" y="85"/>
                  <a:pt x="7" y="85"/>
                  <a:pt x="7" y="85"/>
                </a:cubicBezTo>
                <a:cubicBezTo>
                  <a:pt x="3" y="83"/>
                  <a:pt x="3" y="83"/>
                  <a:pt x="3" y="83"/>
                </a:cubicBezTo>
                <a:cubicBezTo>
                  <a:pt x="0" y="81"/>
                  <a:pt x="0" y="81"/>
                  <a:pt x="0" y="81"/>
                </a:cubicBezTo>
                <a:cubicBezTo>
                  <a:pt x="0" y="78"/>
                  <a:pt x="0" y="78"/>
                  <a:pt x="0" y="78"/>
                </a:cubicBezTo>
                <a:cubicBezTo>
                  <a:pt x="0" y="51"/>
                  <a:pt x="0" y="51"/>
                  <a:pt x="0" y="51"/>
                </a:cubicBezTo>
                <a:cubicBezTo>
                  <a:pt x="0" y="49"/>
                  <a:pt x="0" y="48"/>
                  <a:pt x="2" y="47"/>
                </a:cubicBezTo>
                <a:cubicBezTo>
                  <a:pt x="3" y="47"/>
                  <a:pt x="4" y="47"/>
                  <a:pt x="6" y="47"/>
                </a:cubicBezTo>
                <a:cubicBezTo>
                  <a:pt x="11" y="50"/>
                  <a:pt x="11" y="50"/>
                  <a:pt x="11" y="50"/>
                </a:cubicBezTo>
                <a:cubicBezTo>
                  <a:pt x="11" y="50"/>
                  <a:pt x="11" y="50"/>
                  <a:pt x="11" y="50"/>
                </a:cubicBezTo>
                <a:cubicBezTo>
                  <a:pt x="99" y="100"/>
                  <a:pt x="99" y="100"/>
                  <a:pt x="99" y="100"/>
                </a:cubicBezTo>
                <a:cubicBezTo>
                  <a:pt x="100" y="100"/>
                  <a:pt x="100" y="101"/>
                  <a:pt x="100" y="102"/>
                </a:cubicBezTo>
                <a:close/>
                <a:moveTo>
                  <a:pt x="181" y="50"/>
                </a:moveTo>
                <a:cubicBezTo>
                  <a:pt x="181" y="50"/>
                  <a:pt x="181" y="50"/>
                  <a:pt x="181" y="51"/>
                </a:cubicBezTo>
                <a:cubicBezTo>
                  <a:pt x="181" y="76"/>
                  <a:pt x="181" y="76"/>
                  <a:pt x="181" y="76"/>
                </a:cubicBezTo>
                <a:cubicBezTo>
                  <a:pt x="181" y="78"/>
                  <a:pt x="180" y="80"/>
                  <a:pt x="178" y="81"/>
                </a:cubicBezTo>
                <a:cubicBezTo>
                  <a:pt x="104" y="123"/>
                  <a:pt x="104" y="123"/>
                  <a:pt x="104" y="123"/>
                </a:cubicBezTo>
                <a:cubicBezTo>
                  <a:pt x="104" y="102"/>
                  <a:pt x="104" y="102"/>
                  <a:pt x="104" y="102"/>
                </a:cubicBezTo>
                <a:cubicBezTo>
                  <a:pt x="104" y="100"/>
                  <a:pt x="103" y="98"/>
                  <a:pt x="101" y="97"/>
                </a:cubicBezTo>
                <a:cubicBezTo>
                  <a:pt x="181" y="50"/>
                  <a:pt x="181" y="50"/>
                  <a:pt x="181" y="50"/>
                </a:cubicBezTo>
                <a:cubicBezTo>
                  <a:pt x="181" y="50"/>
                  <a:pt x="181" y="50"/>
                  <a:pt x="181" y="50"/>
                </a:cubicBezTo>
                <a:close/>
                <a:moveTo>
                  <a:pt x="59" y="100"/>
                </a:moveTo>
                <a:cubicBezTo>
                  <a:pt x="59" y="100"/>
                  <a:pt x="59" y="100"/>
                  <a:pt x="58" y="100"/>
                </a:cubicBezTo>
                <a:cubicBezTo>
                  <a:pt x="36" y="87"/>
                  <a:pt x="36" y="87"/>
                  <a:pt x="36" y="87"/>
                </a:cubicBezTo>
                <a:cubicBezTo>
                  <a:pt x="35" y="87"/>
                  <a:pt x="34" y="85"/>
                  <a:pt x="34" y="84"/>
                </a:cubicBezTo>
                <a:cubicBezTo>
                  <a:pt x="34" y="82"/>
                  <a:pt x="34" y="82"/>
                  <a:pt x="34" y="82"/>
                </a:cubicBezTo>
                <a:cubicBezTo>
                  <a:pt x="34" y="80"/>
                  <a:pt x="35" y="80"/>
                  <a:pt x="36" y="80"/>
                </a:cubicBezTo>
                <a:cubicBezTo>
                  <a:pt x="59" y="93"/>
                  <a:pt x="59" y="93"/>
                  <a:pt x="59" y="93"/>
                </a:cubicBezTo>
                <a:cubicBezTo>
                  <a:pt x="60" y="94"/>
                  <a:pt x="61" y="95"/>
                  <a:pt x="61" y="96"/>
                </a:cubicBezTo>
                <a:cubicBezTo>
                  <a:pt x="61" y="99"/>
                  <a:pt x="61" y="99"/>
                  <a:pt x="61" y="99"/>
                </a:cubicBezTo>
                <a:cubicBezTo>
                  <a:pt x="61" y="100"/>
                  <a:pt x="60" y="100"/>
                  <a:pt x="59" y="100"/>
                </a:cubicBezTo>
                <a:close/>
                <a:moveTo>
                  <a:pt x="80" y="117"/>
                </a:moveTo>
                <a:cubicBezTo>
                  <a:pt x="81" y="118"/>
                  <a:pt x="81" y="119"/>
                  <a:pt x="80" y="120"/>
                </a:cubicBezTo>
                <a:cubicBezTo>
                  <a:pt x="73" y="124"/>
                  <a:pt x="73" y="124"/>
                  <a:pt x="73" y="124"/>
                </a:cubicBezTo>
                <a:cubicBezTo>
                  <a:pt x="72" y="124"/>
                  <a:pt x="71" y="124"/>
                  <a:pt x="70" y="123"/>
                </a:cubicBezTo>
                <a:cubicBezTo>
                  <a:pt x="70" y="123"/>
                  <a:pt x="70" y="121"/>
                  <a:pt x="70" y="121"/>
                </a:cubicBezTo>
                <a:cubicBezTo>
                  <a:pt x="70" y="106"/>
                  <a:pt x="70" y="106"/>
                  <a:pt x="70" y="106"/>
                </a:cubicBezTo>
                <a:cubicBezTo>
                  <a:pt x="70" y="106"/>
                  <a:pt x="70" y="104"/>
                  <a:pt x="71" y="104"/>
                </a:cubicBezTo>
                <a:cubicBezTo>
                  <a:pt x="77" y="100"/>
                  <a:pt x="77" y="100"/>
                  <a:pt x="77" y="100"/>
                </a:cubicBezTo>
                <a:cubicBezTo>
                  <a:pt x="78" y="99"/>
                  <a:pt x="80" y="100"/>
                  <a:pt x="80" y="100"/>
                </a:cubicBezTo>
                <a:cubicBezTo>
                  <a:pt x="80" y="100"/>
                  <a:pt x="80" y="100"/>
                  <a:pt x="80" y="100"/>
                </a:cubicBezTo>
                <a:cubicBezTo>
                  <a:pt x="81" y="101"/>
                  <a:pt x="81" y="103"/>
                  <a:pt x="80" y="103"/>
                </a:cubicBezTo>
                <a:cubicBezTo>
                  <a:pt x="74" y="106"/>
                  <a:pt x="74" y="106"/>
                  <a:pt x="74" y="106"/>
                </a:cubicBezTo>
                <a:cubicBezTo>
                  <a:pt x="74" y="118"/>
                  <a:pt x="74" y="118"/>
                  <a:pt x="74" y="118"/>
                </a:cubicBezTo>
                <a:cubicBezTo>
                  <a:pt x="77" y="117"/>
                  <a:pt x="77" y="117"/>
                  <a:pt x="77" y="117"/>
                </a:cubicBezTo>
                <a:cubicBezTo>
                  <a:pt x="78" y="116"/>
                  <a:pt x="80" y="116"/>
                  <a:pt x="80" y="117"/>
                </a:cubicBezTo>
                <a:close/>
                <a:moveTo>
                  <a:pt x="20" y="83"/>
                </a:moveTo>
                <a:cubicBezTo>
                  <a:pt x="21" y="84"/>
                  <a:pt x="21" y="85"/>
                  <a:pt x="20" y="86"/>
                </a:cubicBezTo>
                <a:cubicBezTo>
                  <a:pt x="13" y="90"/>
                  <a:pt x="13" y="90"/>
                  <a:pt x="13" y="90"/>
                </a:cubicBezTo>
                <a:cubicBezTo>
                  <a:pt x="12" y="90"/>
                  <a:pt x="11" y="90"/>
                  <a:pt x="10" y="89"/>
                </a:cubicBezTo>
                <a:cubicBezTo>
                  <a:pt x="10" y="89"/>
                  <a:pt x="9" y="87"/>
                  <a:pt x="9" y="87"/>
                </a:cubicBezTo>
                <a:cubicBezTo>
                  <a:pt x="9" y="72"/>
                  <a:pt x="9" y="72"/>
                  <a:pt x="9" y="72"/>
                </a:cubicBezTo>
                <a:cubicBezTo>
                  <a:pt x="9" y="72"/>
                  <a:pt x="10" y="70"/>
                  <a:pt x="10" y="70"/>
                </a:cubicBezTo>
                <a:cubicBezTo>
                  <a:pt x="17" y="66"/>
                  <a:pt x="17" y="66"/>
                  <a:pt x="17" y="66"/>
                </a:cubicBezTo>
                <a:cubicBezTo>
                  <a:pt x="18" y="65"/>
                  <a:pt x="20" y="66"/>
                  <a:pt x="20" y="66"/>
                </a:cubicBezTo>
                <a:cubicBezTo>
                  <a:pt x="20" y="66"/>
                  <a:pt x="20" y="66"/>
                  <a:pt x="20" y="66"/>
                </a:cubicBezTo>
                <a:cubicBezTo>
                  <a:pt x="21" y="67"/>
                  <a:pt x="21" y="69"/>
                  <a:pt x="20" y="69"/>
                </a:cubicBezTo>
                <a:cubicBezTo>
                  <a:pt x="14" y="72"/>
                  <a:pt x="14" y="72"/>
                  <a:pt x="14" y="72"/>
                </a:cubicBezTo>
                <a:cubicBezTo>
                  <a:pt x="14" y="84"/>
                  <a:pt x="14" y="84"/>
                  <a:pt x="14" y="84"/>
                </a:cubicBezTo>
                <a:cubicBezTo>
                  <a:pt x="17" y="83"/>
                  <a:pt x="17" y="83"/>
                  <a:pt x="17" y="83"/>
                </a:cubicBezTo>
                <a:cubicBezTo>
                  <a:pt x="18" y="82"/>
                  <a:pt x="20" y="82"/>
                  <a:pt x="20" y="83"/>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sz="2400" b="1">
              <a:solidFill>
                <a:schemeClr val="bg1"/>
              </a:solidFill>
            </a:endParaRPr>
          </a:p>
        </p:txBody>
      </p:sp>
      <p:sp>
        <p:nvSpPr>
          <p:cNvPr id="99" name="TextBox 98"/>
          <p:cNvSpPr txBox="1"/>
          <p:nvPr/>
        </p:nvSpPr>
        <p:spPr>
          <a:xfrm>
            <a:off x="6646093" y="2976753"/>
            <a:ext cx="919605" cy="683264"/>
          </a:xfrm>
          <a:prstGeom prst="rect">
            <a:avLst/>
          </a:prstGeom>
          <a:noFill/>
        </p:spPr>
        <p:txBody>
          <a:bodyPr wrap="square" lIns="91440" tIns="146304" rIns="91440" bIns="146304" rtlCol="0">
            <a:spAutoFit/>
          </a:bodyPr>
          <a:lstStyle/>
          <a:p>
            <a:pPr algn="ctr">
              <a:lnSpc>
                <a:spcPct val="90000"/>
              </a:lnSpc>
            </a:pPr>
            <a:r>
              <a:rPr lang="en-US" sz="1400" b="1" dirty="0" smtClean="0">
                <a:solidFill>
                  <a:schemeClr val="bg1"/>
                </a:solidFill>
              </a:rPr>
              <a:t>WA Gateway</a:t>
            </a:r>
          </a:p>
        </p:txBody>
      </p:sp>
      <p:sp>
        <p:nvSpPr>
          <p:cNvPr id="5" name="Rectangle 4"/>
          <p:cNvSpPr/>
          <p:nvPr/>
        </p:nvSpPr>
        <p:spPr bwMode="auto">
          <a:xfrm>
            <a:off x="265587" y="1987305"/>
            <a:ext cx="5202936" cy="2584555"/>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14099" fontAlgn="base">
              <a:lnSpc>
                <a:spcPct val="90000"/>
              </a:lnSpc>
              <a:spcBef>
                <a:spcPct val="0"/>
              </a:spcBef>
              <a:spcAft>
                <a:spcPct val="0"/>
              </a:spcAft>
            </a:pPr>
            <a:r>
              <a:rPr lang="en-US" sz="2000" dirty="0" smtClean="0">
                <a:solidFill>
                  <a:schemeClr val="tx1"/>
                </a:solidFill>
              </a:rPr>
              <a:t>On-premises</a:t>
            </a:r>
          </a:p>
        </p:txBody>
      </p:sp>
      <p:sp>
        <p:nvSpPr>
          <p:cNvPr id="2" name="Rounded Rectangle 1"/>
          <p:cNvSpPr/>
          <p:nvPr/>
        </p:nvSpPr>
        <p:spPr bwMode="auto">
          <a:xfrm>
            <a:off x="697108" y="2778016"/>
            <a:ext cx="4357992" cy="1300049"/>
          </a:xfrm>
          <a:prstGeom prst="roundRect">
            <a:avLst>
              <a:gd name="adj" fmla="val 6387"/>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chemeClr val="bg1"/>
                  </a:gs>
                  <a:gs pos="10417">
                    <a:schemeClr val="bg1"/>
                  </a:gs>
                </a:gsLst>
                <a:lin ang="5400000" scaled="0"/>
              </a:gradFill>
            </a:endParaRPr>
          </a:p>
        </p:txBody>
      </p:sp>
      <p:sp>
        <p:nvSpPr>
          <p:cNvPr id="3" name="TextBox 2"/>
          <p:cNvSpPr txBox="1"/>
          <p:nvPr/>
        </p:nvSpPr>
        <p:spPr>
          <a:xfrm>
            <a:off x="697108" y="3999396"/>
            <a:ext cx="1965090" cy="572464"/>
          </a:xfrm>
          <a:prstGeom prst="rect">
            <a:avLst/>
          </a:prstGeom>
          <a:noFill/>
        </p:spPr>
        <p:txBody>
          <a:bodyPr wrap="none" lIns="0" tIns="146304" rIns="182880" bIns="146304" rtlCol="0">
            <a:spAutoFit/>
          </a:bodyPr>
          <a:lstStyle/>
          <a:p>
            <a:pPr>
              <a:lnSpc>
                <a:spcPct val="90000"/>
              </a:lnSpc>
            </a:pPr>
            <a:r>
              <a:rPr lang="en-US" sz="2000" dirty="0" smtClean="0"/>
              <a:t>Your datacenter</a:t>
            </a:r>
          </a:p>
        </p:txBody>
      </p:sp>
      <p:grpSp>
        <p:nvGrpSpPr>
          <p:cNvPr id="32" name="Group 31"/>
          <p:cNvGrpSpPr/>
          <p:nvPr/>
        </p:nvGrpSpPr>
        <p:grpSpPr>
          <a:xfrm>
            <a:off x="794905" y="2871216"/>
            <a:ext cx="2473589" cy="1113648"/>
            <a:chOff x="794905" y="2135332"/>
            <a:chExt cx="3406034" cy="1533449"/>
          </a:xfrm>
        </p:grpSpPr>
        <p:pic>
          <p:nvPicPr>
            <p:cNvPr id="20" name="Picture 19"/>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794905" y="3198357"/>
              <a:ext cx="1089128" cy="470424"/>
            </a:xfrm>
            <a:prstGeom prst="roundRect">
              <a:avLst>
                <a:gd name="adj" fmla="val 11234"/>
              </a:avLst>
            </a:prstGeom>
            <a:solidFill>
              <a:schemeClr val="tx2"/>
            </a:solidFill>
            <a:ln w="63500">
              <a:noFill/>
            </a:ln>
            <a:effectLst/>
          </p:spPr>
        </p:pic>
        <p:pic>
          <p:nvPicPr>
            <p:cNvPr id="21" name="Picture 20"/>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794905" y="2666845"/>
              <a:ext cx="1089128" cy="470424"/>
            </a:xfrm>
            <a:prstGeom prst="roundRect">
              <a:avLst>
                <a:gd name="adj" fmla="val 11234"/>
              </a:avLst>
            </a:prstGeom>
            <a:solidFill>
              <a:schemeClr val="tx2"/>
            </a:solidFill>
            <a:ln w="63500">
              <a:noFill/>
            </a:ln>
            <a:effectLst/>
          </p:spPr>
        </p:pic>
        <p:pic>
          <p:nvPicPr>
            <p:cNvPr id="25" name="Picture 24"/>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794905" y="2135332"/>
              <a:ext cx="1089128" cy="470424"/>
            </a:xfrm>
            <a:prstGeom prst="roundRect">
              <a:avLst>
                <a:gd name="adj" fmla="val 11234"/>
              </a:avLst>
            </a:prstGeom>
            <a:solidFill>
              <a:schemeClr val="tx2"/>
            </a:solidFill>
            <a:ln w="63500">
              <a:noFill/>
            </a:ln>
            <a:effectLst/>
          </p:spPr>
        </p:pic>
        <p:pic>
          <p:nvPicPr>
            <p:cNvPr id="26" name="Picture 25"/>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1953358" y="3198357"/>
              <a:ext cx="1089128" cy="470424"/>
            </a:xfrm>
            <a:prstGeom prst="roundRect">
              <a:avLst>
                <a:gd name="adj" fmla="val 11234"/>
              </a:avLst>
            </a:prstGeom>
            <a:solidFill>
              <a:schemeClr val="tx2"/>
            </a:solidFill>
            <a:ln w="63500">
              <a:noFill/>
            </a:ln>
            <a:effectLst/>
          </p:spPr>
        </p:pic>
        <p:pic>
          <p:nvPicPr>
            <p:cNvPr id="27" name="Picture 26"/>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1953358" y="2666845"/>
              <a:ext cx="1089128" cy="470424"/>
            </a:xfrm>
            <a:prstGeom prst="roundRect">
              <a:avLst>
                <a:gd name="adj" fmla="val 11234"/>
              </a:avLst>
            </a:prstGeom>
            <a:solidFill>
              <a:schemeClr val="tx2"/>
            </a:solidFill>
            <a:ln w="63500">
              <a:noFill/>
            </a:ln>
            <a:effectLst/>
          </p:spPr>
        </p:pic>
        <p:pic>
          <p:nvPicPr>
            <p:cNvPr id="28" name="Picture 27"/>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1953358" y="2135332"/>
              <a:ext cx="1089128" cy="470424"/>
            </a:xfrm>
            <a:prstGeom prst="roundRect">
              <a:avLst>
                <a:gd name="adj" fmla="val 11234"/>
              </a:avLst>
            </a:prstGeom>
            <a:solidFill>
              <a:schemeClr val="tx2"/>
            </a:solidFill>
            <a:ln w="63500">
              <a:noFill/>
            </a:ln>
            <a:effectLst/>
          </p:spPr>
        </p:pic>
        <p:pic>
          <p:nvPicPr>
            <p:cNvPr id="29" name="Picture 28"/>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3111811" y="3198357"/>
              <a:ext cx="1089128" cy="470424"/>
            </a:xfrm>
            <a:prstGeom prst="roundRect">
              <a:avLst>
                <a:gd name="adj" fmla="val 11234"/>
              </a:avLst>
            </a:prstGeom>
            <a:solidFill>
              <a:schemeClr val="tx2"/>
            </a:solidFill>
            <a:ln w="63500">
              <a:noFill/>
            </a:ln>
            <a:effectLst/>
          </p:spPr>
        </p:pic>
        <p:pic>
          <p:nvPicPr>
            <p:cNvPr id="30" name="Picture 29"/>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3111811" y="2666845"/>
              <a:ext cx="1089128" cy="470424"/>
            </a:xfrm>
            <a:prstGeom prst="roundRect">
              <a:avLst>
                <a:gd name="adj" fmla="val 11234"/>
              </a:avLst>
            </a:prstGeom>
            <a:solidFill>
              <a:schemeClr val="tx2"/>
            </a:solidFill>
            <a:ln w="63500">
              <a:noFill/>
            </a:ln>
            <a:effectLst/>
          </p:spPr>
        </p:pic>
        <p:pic>
          <p:nvPicPr>
            <p:cNvPr id="31" name="Picture 30"/>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3111811" y="2135332"/>
              <a:ext cx="1089128" cy="470424"/>
            </a:xfrm>
            <a:prstGeom prst="roundRect">
              <a:avLst>
                <a:gd name="adj" fmla="val 11234"/>
              </a:avLst>
            </a:prstGeom>
            <a:solidFill>
              <a:schemeClr val="tx2"/>
            </a:solidFill>
            <a:ln w="63500">
              <a:noFill/>
            </a:ln>
            <a:effectLst/>
          </p:spPr>
        </p:pic>
      </p:grpSp>
      <p:sp>
        <p:nvSpPr>
          <p:cNvPr id="9" name="Oval 8"/>
          <p:cNvSpPr/>
          <p:nvPr/>
        </p:nvSpPr>
        <p:spPr bwMode="auto">
          <a:xfrm>
            <a:off x="3428572" y="2669059"/>
            <a:ext cx="1504863" cy="1504863"/>
          </a:xfrm>
          <a:prstGeom prst="ellipse">
            <a:avLst/>
          </a:prstGeom>
          <a:solidFill>
            <a:srgbClr val="FFFFFF"/>
          </a:solidFill>
          <a:ln w="76200">
            <a:solidFill>
              <a:schemeClr val="tx2">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chemeClr val="bg1"/>
                  </a:gs>
                  <a:gs pos="10417">
                    <a:schemeClr val="bg1"/>
                  </a:gs>
                </a:gsLst>
                <a:lin ang="5400000" scaled="0"/>
              </a:gradFill>
            </a:endParaRPr>
          </a:p>
        </p:txBody>
      </p:sp>
      <p:sp>
        <p:nvSpPr>
          <p:cNvPr id="46" name="Freeform 52"/>
          <p:cNvSpPr>
            <a:spLocks noEditPoints="1"/>
          </p:cNvSpPr>
          <p:nvPr/>
        </p:nvSpPr>
        <p:spPr bwMode="auto">
          <a:xfrm>
            <a:off x="3659782" y="2820681"/>
            <a:ext cx="1042443" cy="778179"/>
          </a:xfrm>
          <a:custGeom>
            <a:avLst/>
            <a:gdLst>
              <a:gd name="T0" fmla="*/ 179 w 181"/>
              <a:gd name="T1" fmla="*/ 46 h 135"/>
              <a:gd name="T2" fmla="*/ 101 w 181"/>
              <a:gd name="T3" fmla="*/ 1 h 135"/>
              <a:gd name="T4" fmla="*/ 95 w 181"/>
              <a:gd name="T5" fmla="*/ 1 h 135"/>
              <a:gd name="T6" fmla="*/ 97 w 181"/>
              <a:gd name="T7" fmla="*/ 95 h 135"/>
              <a:gd name="T8" fmla="*/ 22 w 181"/>
              <a:gd name="T9" fmla="*/ 86 h 135"/>
              <a:gd name="T10" fmla="*/ 67 w 181"/>
              <a:gd name="T11" fmla="*/ 119 h 135"/>
              <a:gd name="T12" fmla="*/ 21 w 181"/>
              <a:gd name="T13" fmla="*/ 88 h 135"/>
              <a:gd name="T14" fmla="*/ 100 w 181"/>
              <a:gd name="T15" fmla="*/ 102 h 135"/>
              <a:gd name="T16" fmla="*/ 98 w 181"/>
              <a:gd name="T17" fmla="*/ 135 h 135"/>
              <a:gd name="T18" fmla="*/ 94 w 181"/>
              <a:gd name="T19" fmla="*/ 134 h 135"/>
              <a:gd name="T20" fmla="*/ 81 w 181"/>
              <a:gd name="T21" fmla="*/ 122 h 135"/>
              <a:gd name="T22" fmla="*/ 94 w 181"/>
              <a:gd name="T23" fmla="*/ 127 h 135"/>
              <a:gd name="T24" fmla="*/ 6 w 181"/>
              <a:gd name="T25" fmla="*/ 55 h 135"/>
              <a:gd name="T26" fmla="*/ 6 w 181"/>
              <a:gd name="T27" fmla="*/ 77 h 135"/>
              <a:gd name="T28" fmla="*/ 7 w 181"/>
              <a:gd name="T29" fmla="*/ 85 h 135"/>
              <a:gd name="T30" fmla="*/ 0 w 181"/>
              <a:gd name="T31" fmla="*/ 81 h 135"/>
              <a:gd name="T32" fmla="*/ 0 w 181"/>
              <a:gd name="T33" fmla="*/ 51 h 135"/>
              <a:gd name="T34" fmla="*/ 6 w 181"/>
              <a:gd name="T35" fmla="*/ 47 h 135"/>
              <a:gd name="T36" fmla="*/ 11 w 181"/>
              <a:gd name="T37" fmla="*/ 50 h 135"/>
              <a:gd name="T38" fmla="*/ 100 w 181"/>
              <a:gd name="T39" fmla="*/ 102 h 135"/>
              <a:gd name="T40" fmla="*/ 181 w 181"/>
              <a:gd name="T41" fmla="*/ 51 h 135"/>
              <a:gd name="T42" fmla="*/ 178 w 181"/>
              <a:gd name="T43" fmla="*/ 81 h 135"/>
              <a:gd name="T44" fmla="*/ 104 w 181"/>
              <a:gd name="T45" fmla="*/ 102 h 135"/>
              <a:gd name="T46" fmla="*/ 181 w 181"/>
              <a:gd name="T47" fmla="*/ 50 h 135"/>
              <a:gd name="T48" fmla="*/ 59 w 181"/>
              <a:gd name="T49" fmla="*/ 100 h 135"/>
              <a:gd name="T50" fmla="*/ 36 w 181"/>
              <a:gd name="T51" fmla="*/ 87 h 135"/>
              <a:gd name="T52" fmla="*/ 34 w 181"/>
              <a:gd name="T53" fmla="*/ 82 h 135"/>
              <a:gd name="T54" fmla="*/ 59 w 181"/>
              <a:gd name="T55" fmla="*/ 93 h 135"/>
              <a:gd name="T56" fmla="*/ 61 w 181"/>
              <a:gd name="T57" fmla="*/ 99 h 135"/>
              <a:gd name="T58" fmla="*/ 80 w 181"/>
              <a:gd name="T59" fmla="*/ 117 h 135"/>
              <a:gd name="T60" fmla="*/ 73 w 181"/>
              <a:gd name="T61" fmla="*/ 124 h 135"/>
              <a:gd name="T62" fmla="*/ 70 w 181"/>
              <a:gd name="T63" fmla="*/ 121 h 135"/>
              <a:gd name="T64" fmla="*/ 71 w 181"/>
              <a:gd name="T65" fmla="*/ 104 h 135"/>
              <a:gd name="T66" fmla="*/ 80 w 181"/>
              <a:gd name="T67" fmla="*/ 100 h 135"/>
              <a:gd name="T68" fmla="*/ 80 w 181"/>
              <a:gd name="T69" fmla="*/ 103 h 135"/>
              <a:gd name="T70" fmla="*/ 74 w 181"/>
              <a:gd name="T71" fmla="*/ 118 h 135"/>
              <a:gd name="T72" fmla="*/ 80 w 181"/>
              <a:gd name="T73" fmla="*/ 117 h 135"/>
              <a:gd name="T74" fmla="*/ 20 w 181"/>
              <a:gd name="T75" fmla="*/ 86 h 135"/>
              <a:gd name="T76" fmla="*/ 10 w 181"/>
              <a:gd name="T77" fmla="*/ 89 h 135"/>
              <a:gd name="T78" fmla="*/ 9 w 181"/>
              <a:gd name="T79" fmla="*/ 72 h 135"/>
              <a:gd name="T80" fmla="*/ 17 w 181"/>
              <a:gd name="T81" fmla="*/ 66 h 135"/>
              <a:gd name="T82" fmla="*/ 20 w 181"/>
              <a:gd name="T83" fmla="*/ 66 h 135"/>
              <a:gd name="T84" fmla="*/ 14 w 181"/>
              <a:gd name="T85" fmla="*/ 72 h 135"/>
              <a:gd name="T86" fmla="*/ 17 w 181"/>
              <a:gd name="T87" fmla="*/ 8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 h="135">
                <a:moveTo>
                  <a:pt x="97" y="95"/>
                </a:moveTo>
                <a:cubicBezTo>
                  <a:pt x="179" y="46"/>
                  <a:pt x="179" y="46"/>
                  <a:pt x="179" y="46"/>
                </a:cubicBezTo>
                <a:cubicBezTo>
                  <a:pt x="179" y="46"/>
                  <a:pt x="179" y="46"/>
                  <a:pt x="178" y="46"/>
                </a:cubicBezTo>
                <a:cubicBezTo>
                  <a:pt x="101" y="1"/>
                  <a:pt x="101" y="1"/>
                  <a:pt x="101" y="1"/>
                </a:cubicBezTo>
                <a:cubicBezTo>
                  <a:pt x="100" y="0"/>
                  <a:pt x="99" y="0"/>
                  <a:pt x="98" y="0"/>
                </a:cubicBezTo>
                <a:cubicBezTo>
                  <a:pt x="97" y="0"/>
                  <a:pt x="96" y="0"/>
                  <a:pt x="95" y="1"/>
                </a:cubicBezTo>
                <a:cubicBezTo>
                  <a:pt x="14" y="48"/>
                  <a:pt x="14" y="48"/>
                  <a:pt x="14" y="48"/>
                </a:cubicBezTo>
                <a:cubicBezTo>
                  <a:pt x="97" y="95"/>
                  <a:pt x="97" y="95"/>
                  <a:pt x="97" y="95"/>
                </a:cubicBezTo>
                <a:cubicBezTo>
                  <a:pt x="97" y="95"/>
                  <a:pt x="97" y="95"/>
                  <a:pt x="97" y="95"/>
                </a:cubicBezTo>
                <a:close/>
                <a:moveTo>
                  <a:pt x="22" y="86"/>
                </a:moveTo>
                <a:cubicBezTo>
                  <a:pt x="67" y="112"/>
                  <a:pt x="67" y="112"/>
                  <a:pt x="67" y="112"/>
                </a:cubicBezTo>
                <a:cubicBezTo>
                  <a:pt x="67" y="119"/>
                  <a:pt x="67" y="119"/>
                  <a:pt x="67" y="119"/>
                </a:cubicBezTo>
                <a:cubicBezTo>
                  <a:pt x="17" y="90"/>
                  <a:pt x="17" y="90"/>
                  <a:pt x="17" y="90"/>
                </a:cubicBezTo>
                <a:cubicBezTo>
                  <a:pt x="21" y="88"/>
                  <a:pt x="21" y="88"/>
                  <a:pt x="21" y="88"/>
                </a:cubicBezTo>
                <a:cubicBezTo>
                  <a:pt x="21" y="87"/>
                  <a:pt x="22" y="87"/>
                  <a:pt x="22" y="86"/>
                </a:cubicBezTo>
                <a:close/>
                <a:moveTo>
                  <a:pt x="100" y="102"/>
                </a:moveTo>
                <a:cubicBezTo>
                  <a:pt x="100" y="132"/>
                  <a:pt x="100" y="132"/>
                  <a:pt x="100" y="132"/>
                </a:cubicBezTo>
                <a:cubicBezTo>
                  <a:pt x="100" y="133"/>
                  <a:pt x="99" y="134"/>
                  <a:pt x="98" y="135"/>
                </a:cubicBezTo>
                <a:cubicBezTo>
                  <a:pt x="98" y="135"/>
                  <a:pt x="97" y="135"/>
                  <a:pt x="96" y="135"/>
                </a:cubicBezTo>
                <a:cubicBezTo>
                  <a:pt x="96" y="135"/>
                  <a:pt x="95" y="135"/>
                  <a:pt x="94" y="134"/>
                </a:cubicBezTo>
                <a:cubicBezTo>
                  <a:pt x="76" y="124"/>
                  <a:pt x="76" y="124"/>
                  <a:pt x="76" y="124"/>
                </a:cubicBezTo>
                <a:cubicBezTo>
                  <a:pt x="81" y="122"/>
                  <a:pt x="81" y="122"/>
                  <a:pt x="81" y="122"/>
                </a:cubicBezTo>
                <a:cubicBezTo>
                  <a:pt x="82" y="121"/>
                  <a:pt x="82" y="121"/>
                  <a:pt x="82" y="120"/>
                </a:cubicBezTo>
                <a:cubicBezTo>
                  <a:pt x="94" y="127"/>
                  <a:pt x="94" y="127"/>
                  <a:pt x="94" y="127"/>
                </a:cubicBezTo>
                <a:cubicBezTo>
                  <a:pt x="94" y="105"/>
                  <a:pt x="94" y="105"/>
                  <a:pt x="94" y="105"/>
                </a:cubicBezTo>
                <a:cubicBezTo>
                  <a:pt x="6" y="55"/>
                  <a:pt x="6" y="55"/>
                  <a:pt x="6" y="55"/>
                </a:cubicBezTo>
                <a:cubicBezTo>
                  <a:pt x="6" y="77"/>
                  <a:pt x="6" y="77"/>
                  <a:pt x="6" y="77"/>
                </a:cubicBezTo>
                <a:cubicBezTo>
                  <a:pt x="6" y="77"/>
                  <a:pt x="6" y="77"/>
                  <a:pt x="6" y="77"/>
                </a:cubicBezTo>
                <a:cubicBezTo>
                  <a:pt x="7" y="78"/>
                  <a:pt x="7" y="78"/>
                  <a:pt x="7" y="78"/>
                </a:cubicBezTo>
                <a:cubicBezTo>
                  <a:pt x="7" y="85"/>
                  <a:pt x="7" y="85"/>
                  <a:pt x="7" y="85"/>
                </a:cubicBezTo>
                <a:cubicBezTo>
                  <a:pt x="3" y="83"/>
                  <a:pt x="3" y="83"/>
                  <a:pt x="3" y="83"/>
                </a:cubicBezTo>
                <a:cubicBezTo>
                  <a:pt x="0" y="81"/>
                  <a:pt x="0" y="81"/>
                  <a:pt x="0" y="81"/>
                </a:cubicBezTo>
                <a:cubicBezTo>
                  <a:pt x="0" y="78"/>
                  <a:pt x="0" y="78"/>
                  <a:pt x="0" y="78"/>
                </a:cubicBezTo>
                <a:cubicBezTo>
                  <a:pt x="0" y="51"/>
                  <a:pt x="0" y="51"/>
                  <a:pt x="0" y="51"/>
                </a:cubicBezTo>
                <a:cubicBezTo>
                  <a:pt x="0" y="49"/>
                  <a:pt x="0" y="48"/>
                  <a:pt x="2" y="47"/>
                </a:cubicBezTo>
                <a:cubicBezTo>
                  <a:pt x="3" y="47"/>
                  <a:pt x="4" y="47"/>
                  <a:pt x="6" y="47"/>
                </a:cubicBezTo>
                <a:cubicBezTo>
                  <a:pt x="11" y="50"/>
                  <a:pt x="11" y="50"/>
                  <a:pt x="11" y="50"/>
                </a:cubicBezTo>
                <a:cubicBezTo>
                  <a:pt x="11" y="50"/>
                  <a:pt x="11" y="50"/>
                  <a:pt x="11" y="50"/>
                </a:cubicBezTo>
                <a:cubicBezTo>
                  <a:pt x="99" y="100"/>
                  <a:pt x="99" y="100"/>
                  <a:pt x="99" y="100"/>
                </a:cubicBezTo>
                <a:cubicBezTo>
                  <a:pt x="100" y="100"/>
                  <a:pt x="100" y="101"/>
                  <a:pt x="100" y="102"/>
                </a:cubicBezTo>
                <a:close/>
                <a:moveTo>
                  <a:pt x="181" y="50"/>
                </a:moveTo>
                <a:cubicBezTo>
                  <a:pt x="181" y="50"/>
                  <a:pt x="181" y="50"/>
                  <a:pt x="181" y="51"/>
                </a:cubicBezTo>
                <a:cubicBezTo>
                  <a:pt x="181" y="76"/>
                  <a:pt x="181" y="76"/>
                  <a:pt x="181" y="76"/>
                </a:cubicBezTo>
                <a:cubicBezTo>
                  <a:pt x="181" y="78"/>
                  <a:pt x="180" y="80"/>
                  <a:pt x="178" y="81"/>
                </a:cubicBezTo>
                <a:cubicBezTo>
                  <a:pt x="104" y="123"/>
                  <a:pt x="104" y="123"/>
                  <a:pt x="104" y="123"/>
                </a:cubicBezTo>
                <a:cubicBezTo>
                  <a:pt x="104" y="102"/>
                  <a:pt x="104" y="102"/>
                  <a:pt x="104" y="102"/>
                </a:cubicBezTo>
                <a:cubicBezTo>
                  <a:pt x="104" y="100"/>
                  <a:pt x="103" y="98"/>
                  <a:pt x="101" y="97"/>
                </a:cubicBezTo>
                <a:cubicBezTo>
                  <a:pt x="181" y="50"/>
                  <a:pt x="181" y="50"/>
                  <a:pt x="181" y="50"/>
                </a:cubicBezTo>
                <a:cubicBezTo>
                  <a:pt x="181" y="50"/>
                  <a:pt x="181" y="50"/>
                  <a:pt x="181" y="50"/>
                </a:cubicBezTo>
                <a:close/>
                <a:moveTo>
                  <a:pt x="59" y="100"/>
                </a:moveTo>
                <a:cubicBezTo>
                  <a:pt x="59" y="100"/>
                  <a:pt x="59" y="100"/>
                  <a:pt x="58" y="100"/>
                </a:cubicBezTo>
                <a:cubicBezTo>
                  <a:pt x="36" y="87"/>
                  <a:pt x="36" y="87"/>
                  <a:pt x="36" y="87"/>
                </a:cubicBezTo>
                <a:cubicBezTo>
                  <a:pt x="35" y="87"/>
                  <a:pt x="34" y="85"/>
                  <a:pt x="34" y="84"/>
                </a:cubicBezTo>
                <a:cubicBezTo>
                  <a:pt x="34" y="82"/>
                  <a:pt x="34" y="82"/>
                  <a:pt x="34" y="82"/>
                </a:cubicBezTo>
                <a:cubicBezTo>
                  <a:pt x="34" y="80"/>
                  <a:pt x="35" y="80"/>
                  <a:pt x="36" y="80"/>
                </a:cubicBezTo>
                <a:cubicBezTo>
                  <a:pt x="59" y="93"/>
                  <a:pt x="59" y="93"/>
                  <a:pt x="59" y="93"/>
                </a:cubicBezTo>
                <a:cubicBezTo>
                  <a:pt x="60" y="94"/>
                  <a:pt x="61" y="95"/>
                  <a:pt x="61" y="96"/>
                </a:cubicBezTo>
                <a:cubicBezTo>
                  <a:pt x="61" y="99"/>
                  <a:pt x="61" y="99"/>
                  <a:pt x="61" y="99"/>
                </a:cubicBezTo>
                <a:cubicBezTo>
                  <a:pt x="61" y="100"/>
                  <a:pt x="60" y="100"/>
                  <a:pt x="59" y="100"/>
                </a:cubicBezTo>
                <a:close/>
                <a:moveTo>
                  <a:pt x="80" y="117"/>
                </a:moveTo>
                <a:cubicBezTo>
                  <a:pt x="81" y="118"/>
                  <a:pt x="81" y="119"/>
                  <a:pt x="80" y="120"/>
                </a:cubicBezTo>
                <a:cubicBezTo>
                  <a:pt x="73" y="124"/>
                  <a:pt x="73" y="124"/>
                  <a:pt x="73" y="124"/>
                </a:cubicBezTo>
                <a:cubicBezTo>
                  <a:pt x="72" y="124"/>
                  <a:pt x="71" y="124"/>
                  <a:pt x="70" y="123"/>
                </a:cubicBezTo>
                <a:cubicBezTo>
                  <a:pt x="70" y="123"/>
                  <a:pt x="70" y="121"/>
                  <a:pt x="70" y="121"/>
                </a:cubicBezTo>
                <a:cubicBezTo>
                  <a:pt x="70" y="106"/>
                  <a:pt x="70" y="106"/>
                  <a:pt x="70" y="106"/>
                </a:cubicBezTo>
                <a:cubicBezTo>
                  <a:pt x="70" y="106"/>
                  <a:pt x="70" y="104"/>
                  <a:pt x="71" y="104"/>
                </a:cubicBezTo>
                <a:cubicBezTo>
                  <a:pt x="77" y="100"/>
                  <a:pt x="77" y="100"/>
                  <a:pt x="77" y="100"/>
                </a:cubicBezTo>
                <a:cubicBezTo>
                  <a:pt x="78" y="99"/>
                  <a:pt x="80" y="100"/>
                  <a:pt x="80" y="100"/>
                </a:cubicBezTo>
                <a:cubicBezTo>
                  <a:pt x="80" y="100"/>
                  <a:pt x="80" y="100"/>
                  <a:pt x="80" y="100"/>
                </a:cubicBezTo>
                <a:cubicBezTo>
                  <a:pt x="81" y="101"/>
                  <a:pt x="81" y="103"/>
                  <a:pt x="80" y="103"/>
                </a:cubicBezTo>
                <a:cubicBezTo>
                  <a:pt x="74" y="106"/>
                  <a:pt x="74" y="106"/>
                  <a:pt x="74" y="106"/>
                </a:cubicBezTo>
                <a:cubicBezTo>
                  <a:pt x="74" y="118"/>
                  <a:pt x="74" y="118"/>
                  <a:pt x="74" y="118"/>
                </a:cubicBezTo>
                <a:cubicBezTo>
                  <a:pt x="77" y="117"/>
                  <a:pt x="77" y="117"/>
                  <a:pt x="77" y="117"/>
                </a:cubicBezTo>
                <a:cubicBezTo>
                  <a:pt x="78" y="116"/>
                  <a:pt x="80" y="116"/>
                  <a:pt x="80" y="117"/>
                </a:cubicBezTo>
                <a:close/>
                <a:moveTo>
                  <a:pt x="20" y="83"/>
                </a:moveTo>
                <a:cubicBezTo>
                  <a:pt x="21" y="84"/>
                  <a:pt x="21" y="85"/>
                  <a:pt x="20" y="86"/>
                </a:cubicBezTo>
                <a:cubicBezTo>
                  <a:pt x="13" y="90"/>
                  <a:pt x="13" y="90"/>
                  <a:pt x="13" y="90"/>
                </a:cubicBezTo>
                <a:cubicBezTo>
                  <a:pt x="12" y="90"/>
                  <a:pt x="11" y="90"/>
                  <a:pt x="10" y="89"/>
                </a:cubicBezTo>
                <a:cubicBezTo>
                  <a:pt x="10" y="89"/>
                  <a:pt x="9" y="87"/>
                  <a:pt x="9" y="87"/>
                </a:cubicBezTo>
                <a:cubicBezTo>
                  <a:pt x="9" y="72"/>
                  <a:pt x="9" y="72"/>
                  <a:pt x="9" y="72"/>
                </a:cubicBezTo>
                <a:cubicBezTo>
                  <a:pt x="9" y="72"/>
                  <a:pt x="10" y="70"/>
                  <a:pt x="10" y="70"/>
                </a:cubicBezTo>
                <a:cubicBezTo>
                  <a:pt x="17" y="66"/>
                  <a:pt x="17" y="66"/>
                  <a:pt x="17" y="66"/>
                </a:cubicBezTo>
                <a:cubicBezTo>
                  <a:pt x="18" y="65"/>
                  <a:pt x="20" y="66"/>
                  <a:pt x="20" y="66"/>
                </a:cubicBezTo>
                <a:cubicBezTo>
                  <a:pt x="20" y="66"/>
                  <a:pt x="20" y="66"/>
                  <a:pt x="20" y="66"/>
                </a:cubicBezTo>
                <a:cubicBezTo>
                  <a:pt x="21" y="67"/>
                  <a:pt x="21" y="69"/>
                  <a:pt x="20" y="69"/>
                </a:cubicBezTo>
                <a:cubicBezTo>
                  <a:pt x="14" y="72"/>
                  <a:pt x="14" y="72"/>
                  <a:pt x="14" y="72"/>
                </a:cubicBezTo>
                <a:cubicBezTo>
                  <a:pt x="14" y="84"/>
                  <a:pt x="14" y="84"/>
                  <a:pt x="14" y="84"/>
                </a:cubicBezTo>
                <a:cubicBezTo>
                  <a:pt x="17" y="83"/>
                  <a:pt x="17" y="83"/>
                  <a:pt x="17" y="83"/>
                </a:cubicBezTo>
                <a:cubicBezTo>
                  <a:pt x="18" y="82"/>
                  <a:pt x="20" y="82"/>
                  <a:pt x="20" y="83"/>
                </a:cubicBezTo>
                <a:close/>
              </a:path>
            </a:pathLst>
          </a:custGeom>
          <a:solidFill>
            <a:schemeClr val="tx2">
              <a:lumMod val="5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7" name="TextBox 46"/>
          <p:cNvSpPr txBox="1"/>
          <p:nvPr/>
        </p:nvSpPr>
        <p:spPr>
          <a:xfrm>
            <a:off x="3387943" y="3472560"/>
            <a:ext cx="1566776" cy="600164"/>
          </a:xfrm>
          <a:prstGeom prst="rect">
            <a:avLst/>
          </a:prstGeom>
          <a:noFill/>
        </p:spPr>
        <p:txBody>
          <a:bodyPr wrap="none" lIns="182880" tIns="146304" rIns="182880" bIns="146304" rtlCol="0">
            <a:spAutoFit/>
          </a:bodyPr>
          <a:lstStyle/>
          <a:p>
            <a:pPr algn="ctr">
              <a:lnSpc>
                <a:spcPct val="90000"/>
              </a:lnSpc>
            </a:pPr>
            <a:r>
              <a:rPr lang="en-US" sz="1100" b="1" dirty="0" smtClean="0">
                <a:solidFill>
                  <a:schemeClr val="bg1"/>
                </a:solidFill>
              </a:rPr>
              <a:t>Hardware VPN or </a:t>
            </a:r>
            <a:br>
              <a:rPr lang="en-US" sz="1100" b="1" dirty="0" smtClean="0">
                <a:solidFill>
                  <a:schemeClr val="bg1"/>
                </a:solidFill>
              </a:rPr>
            </a:br>
            <a:r>
              <a:rPr lang="en-US" sz="1100" b="1" dirty="0" smtClean="0">
                <a:solidFill>
                  <a:schemeClr val="bg1"/>
                </a:solidFill>
              </a:rPr>
              <a:t>Windows RRAS</a:t>
            </a:r>
          </a:p>
        </p:txBody>
      </p:sp>
      <p:sp>
        <p:nvSpPr>
          <p:cNvPr id="44" name="Freeform 43"/>
          <p:cNvSpPr/>
          <p:nvPr/>
        </p:nvSpPr>
        <p:spPr bwMode="auto">
          <a:xfrm>
            <a:off x="7796216" y="1580745"/>
            <a:ext cx="4128001" cy="1911954"/>
          </a:xfrm>
          <a:custGeom>
            <a:avLst/>
            <a:gdLst>
              <a:gd name="connsiteX0" fmla="*/ 269674 w 3173565"/>
              <a:gd name="connsiteY0" fmla="*/ 0 h 1618014"/>
              <a:gd name="connsiteX1" fmla="*/ 2323469 w 3173565"/>
              <a:gd name="connsiteY1" fmla="*/ 0 h 1618014"/>
              <a:gd name="connsiteX2" fmla="*/ 2337182 w 3173565"/>
              <a:gd name="connsiteY2" fmla="*/ 1382 h 1618014"/>
              <a:gd name="connsiteX3" fmla="*/ 2364558 w 3173565"/>
              <a:gd name="connsiteY3" fmla="*/ 0 h 1618014"/>
              <a:gd name="connsiteX4" fmla="*/ 3173565 w 3173565"/>
              <a:gd name="connsiteY4" fmla="*/ 809007 h 1618014"/>
              <a:gd name="connsiteX5" fmla="*/ 2364558 w 3173565"/>
              <a:gd name="connsiteY5" fmla="*/ 1618014 h 1618014"/>
              <a:gd name="connsiteX6" fmla="*/ 2337182 w 3173565"/>
              <a:gd name="connsiteY6" fmla="*/ 1616632 h 1618014"/>
              <a:gd name="connsiteX7" fmla="*/ 2323469 w 3173565"/>
              <a:gd name="connsiteY7" fmla="*/ 1618014 h 1618014"/>
              <a:gd name="connsiteX8" fmla="*/ 269674 w 3173565"/>
              <a:gd name="connsiteY8" fmla="*/ 1618014 h 1618014"/>
              <a:gd name="connsiteX9" fmla="*/ 0 w 3173565"/>
              <a:gd name="connsiteY9" fmla="*/ 1348340 h 1618014"/>
              <a:gd name="connsiteX10" fmla="*/ 0 w 3173565"/>
              <a:gd name="connsiteY10" fmla="*/ 269674 h 1618014"/>
              <a:gd name="connsiteX11" fmla="*/ 269674 w 3173565"/>
              <a:gd name="connsiteY11" fmla="*/ 0 h 161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3565" h="1618014">
                <a:moveTo>
                  <a:pt x="269674" y="0"/>
                </a:moveTo>
                <a:lnTo>
                  <a:pt x="2323469" y="0"/>
                </a:lnTo>
                <a:lnTo>
                  <a:pt x="2337182" y="1382"/>
                </a:lnTo>
                <a:lnTo>
                  <a:pt x="2364558" y="0"/>
                </a:lnTo>
                <a:cubicBezTo>
                  <a:pt x="2811360" y="0"/>
                  <a:pt x="3173565" y="362205"/>
                  <a:pt x="3173565" y="809007"/>
                </a:cubicBezTo>
                <a:cubicBezTo>
                  <a:pt x="3173565" y="1255809"/>
                  <a:pt x="2811360" y="1618014"/>
                  <a:pt x="2364558" y="1618014"/>
                </a:cubicBezTo>
                <a:lnTo>
                  <a:pt x="2337182" y="1616632"/>
                </a:lnTo>
                <a:lnTo>
                  <a:pt x="2323469" y="1618014"/>
                </a:lnTo>
                <a:lnTo>
                  <a:pt x="269674" y="1618014"/>
                </a:lnTo>
                <a:cubicBezTo>
                  <a:pt x="120737" y="1618014"/>
                  <a:pt x="0" y="1497277"/>
                  <a:pt x="0" y="1348340"/>
                </a:cubicBezTo>
                <a:lnTo>
                  <a:pt x="0" y="269674"/>
                </a:lnTo>
                <a:cubicBezTo>
                  <a:pt x="0" y="120737"/>
                  <a:pt x="120737" y="0"/>
                  <a:pt x="269674" y="0"/>
                </a:cubicBezTo>
                <a:close/>
              </a:path>
            </a:pathLst>
          </a:custGeom>
          <a:blipFill>
            <a:blip r:embed="rId4"/>
            <a:tile tx="0" ty="0" sx="100000" sy="100000" flip="none" algn="tl"/>
          </a:bli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6859" tIns="146248" rIns="0" bIns="45720" numCol="1" spcCol="0" rtlCol="0" fromWordArt="0" anchor="b" anchorCtr="0" forceAA="0" compatLnSpc="1">
            <a:prstTxWarp prst="textNoShape">
              <a:avLst/>
            </a:prstTxWarp>
            <a:noAutofit/>
          </a:bodyPr>
          <a:lstStyle/>
          <a:p>
            <a:r>
              <a:rPr lang="en-US" dirty="0" smtClean="0">
                <a:solidFill>
                  <a:schemeClr val="bg1"/>
                </a:solidFill>
              </a:rPr>
              <a:t>Virtual Network</a:t>
            </a:r>
            <a:endParaRPr lang="en-US" dirty="0">
              <a:solidFill>
                <a:schemeClr val="bg1"/>
              </a:solidFill>
            </a:endParaRPr>
          </a:p>
        </p:txBody>
      </p:sp>
      <p:sp>
        <p:nvSpPr>
          <p:cNvPr id="11" name="Rounded Rectangle 10"/>
          <p:cNvSpPr/>
          <p:nvPr/>
        </p:nvSpPr>
        <p:spPr bwMode="auto">
          <a:xfrm>
            <a:off x="7929159" y="1889001"/>
            <a:ext cx="919973" cy="1221733"/>
          </a:xfrm>
          <a:prstGeom prst="roundRect">
            <a:avLst>
              <a:gd name="adj" fmla="val 10259"/>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solidFill>
                <a:schemeClr val="bg1"/>
              </a:solidFill>
            </a:endParaRPr>
          </a:p>
        </p:txBody>
      </p:sp>
      <p:pic>
        <p:nvPicPr>
          <p:cNvPr id="68" name="Picture 67"/>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7993425" y="2709388"/>
            <a:ext cx="790965" cy="341639"/>
          </a:xfrm>
          <a:prstGeom prst="roundRect">
            <a:avLst>
              <a:gd name="adj" fmla="val 11234"/>
            </a:avLst>
          </a:prstGeom>
          <a:solidFill>
            <a:schemeClr val="tx2"/>
          </a:solidFill>
          <a:ln w="63500">
            <a:noFill/>
          </a:ln>
          <a:effectLst/>
        </p:spPr>
      </p:pic>
      <p:pic>
        <p:nvPicPr>
          <p:cNvPr id="69" name="Picture 68"/>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7993425" y="2323384"/>
            <a:ext cx="790965" cy="341639"/>
          </a:xfrm>
          <a:prstGeom prst="roundRect">
            <a:avLst>
              <a:gd name="adj" fmla="val 11234"/>
            </a:avLst>
          </a:prstGeom>
          <a:solidFill>
            <a:schemeClr val="tx2"/>
          </a:solidFill>
          <a:ln w="63500">
            <a:noFill/>
          </a:ln>
          <a:effectLst/>
        </p:spPr>
      </p:pic>
      <p:pic>
        <p:nvPicPr>
          <p:cNvPr id="70" name="Picture 69"/>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7993425" y="1937379"/>
            <a:ext cx="790965" cy="341639"/>
          </a:xfrm>
          <a:prstGeom prst="roundRect">
            <a:avLst>
              <a:gd name="adj" fmla="val 11234"/>
            </a:avLst>
          </a:prstGeom>
          <a:solidFill>
            <a:schemeClr val="tx2"/>
          </a:solidFill>
          <a:ln w="63500">
            <a:noFill/>
          </a:ln>
          <a:effectLst/>
        </p:spPr>
      </p:pic>
      <p:sp>
        <p:nvSpPr>
          <p:cNvPr id="79" name="TextBox 78"/>
          <p:cNvSpPr txBox="1"/>
          <p:nvPr/>
        </p:nvSpPr>
        <p:spPr>
          <a:xfrm>
            <a:off x="7929159" y="1539490"/>
            <a:ext cx="919605" cy="447815"/>
          </a:xfrm>
          <a:prstGeom prst="rect">
            <a:avLst/>
          </a:prstGeom>
          <a:noFill/>
        </p:spPr>
        <p:txBody>
          <a:bodyPr wrap="square" lIns="91440" tIns="146304" rIns="91440" bIns="146304" rtlCol="0">
            <a:spAutoFit/>
          </a:bodyPr>
          <a:lstStyle/>
          <a:p>
            <a:pPr algn="ctr">
              <a:lnSpc>
                <a:spcPct val="90000"/>
              </a:lnSpc>
            </a:pPr>
            <a:r>
              <a:rPr lang="en-US" sz="1100" dirty="0" smtClean="0">
                <a:solidFill>
                  <a:schemeClr val="bg1"/>
                </a:solidFill>
              </a:rPr>
              <a:t>&lt;subnet 1&gt;</a:t>
            </a:r>
          </a:p>
        </p:txBody>
      </p:sp>
      <p:sp>
        <p:nvSpPr>
          <p:cNvPr id="80" name="TextBox 79"/>
          <p:cNvSpPr txBox="1"/>
          <p:nvPr/>
        </p:nvSpPr>
        <p:spPr>
          <a:xfrm>
            <a:off x="8912900" y="1539490"/>
            <a:ext cx="916447" cy="447815"/>
          </a:xfrm>
          <a:prstGeom prst="rect">
            <a:avLst/>
          </a:prstGeom>
          <a:noFill/>
        </p:spPr>
        <p:txBody>
          <a:bodyPr wrap="square" lIns="91440" tIns="146304" rIns="91440" bIns="146304" rtlCol="0">
            <a:spAutoFit/>
          </a:bodyPr>
          <a:lstStyle/>
          <a:p>
            <a:pPr algn="ctr">
              <a:lnSpc>
                <a:spcPct val="90000"/>
              </a:lnSpc>
            </a:pPr>
            <a:r>
              <a:rPr lang="en-US" sz="1100" dirty="0" smtClean="0">
                <a:solidFill>
                  <a:schemeClr val="bg1"/>
                </a:solidFill>
              </a:rPr>
              <a:t>&lt;subnet 2&gt;</a:t>
            </a:r>
          </a:p>
        </p:txBody>
      </p:sp>
      <p:sp>
        <p:nvSpPr>
          <p:cNvPr id="81" name="TextBox 80"/>
          <p:cNvSpPr txBox="1"/>
          <p:nvPr/>
        </p:nvSpPr>
        <p:spPr>
          <a:xfrm>
            <a:off x="9893116" y="1539490"/>
            <a:ext cx="924234" cy="447815"/>
          </a:xfrm>
          <a:prstGeom prst="rect">
            <a:avLst/>
          </a:prstGeom>
          <a:noFill/>
        </p:spPr>
        <p:txBody>
          <a:bodyPr wrap="square" lIns="91440" tIns="146304" rIns="91440" bIns="146304" rtlCol="0">
            <a:spAutoFit/>
          </a:bodyPr>
          <a:lstStyle/>
          <a:p>
            <a:pPr algn="ctr">
              <a:lnSpc>
                <a:spcPct val="90000"/>
              </a:lnSpc>
            </a:pPr>
            <a:r>
              <a:rPr lang="en-US" sz="1100" dirty="0" smtClean="0">
                <a:solidFill>
                  <a:schemeClr val="bg1"/>
                </a:solidFill>
              </a:rPr>
              <a:t>&lt;subnet 3&gt;</a:t>
            </a:r>
          </a:p>
        </p:txBody>
      </p:sp>
      <p:pic>
        <p:nvPicPr>
          <p:cNvPr id="82" name="Picture 81"/>
          <p:cNvPicPr>
            <a:picLocks noChangeAspect="1"/>
          </p:cNvPicPr>
          <p:nvPr/>
        </p:nvPicPr>
        <p:blipFill>
          <a:blip r:embed="rId5" cstate="print">
            <a:grayscl/>
            <a:extLst>
              <a:ext uri="{28A0092B-C50C-407E-A947-70E740481C1C}">
                <a14:useLocalDpi xmlns:a14="http://schemas.microsoft.com/office/drawing/2010/main" val="0"/>
              </a:ext>
            </a:extLst>
          </a:blip>
          <a:stretch>
            <a:fillRect/>
          </a:stretch>
        </p:blipFill>
        <p:spPr>
          <a:xfrm>
            <a:off x="10946228" y="2323383"/>
            <a:ext cx="790965" cy="341639"/>
          </a:xfrm>
          <a:prstGeom prst="roundRect">
            <a:avLst>
              <a:gd name="adj" fmla="val 9180"/>
            </a:avLst>
          </a:prstGeom>
          <a:noFill/>
          <a:ln w="31750">
            <a:solidFill>
              <a:schemeClr val="tx2"/>
            </a:solidFill>
          </a:ln>
        </p:spPr>
      </p:pic>
      <p:grpSp>
        <p:nvGrpSpPr>
          <p:cNvPr id="17" name="Group 16"/>
          <p:cNvGrpSpPr/>
          <p:nvPr/>
        </p:nvGrpSpPr>
        <p:grpSpPr>
          <a:xfrm>
            <a:off x="8913268" y="1889001"/>
            <a:ext cx="919973" cy="1221733"/>
            <a:chOff x="8913268" y="1889001"/>
            <a:chExt cx="919973" cy="1221733"/>
          </a:xfrm>
        </p:grpSpPr>
        <p:sp>
          <p:nvSpPr>
            <p:cNvPr id="83" name="Rounded Rectangle 82"/>
            <p:cNvSpPr/>
            <p:nvPr/>
          </p:nvSpPr>
          <p:spPr bwMode="auto">
            <a:xfrm>
              <a:off x="8913268" y="1889001"/>
              <a:ext cx="919973" cy="1221733"/>
            </a:xfrm>
            <a:prstGeom prst="roundRect">
              <a:avLst>
                <a:gd name="adj" fmla="val 10259"/>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solidFill>
                  <a:schemeClr val="bg1"/>
                </a:solidFill>
              </a:endParaRPr>
            </a:p>
          </p:txBody>
        </p:sp>
        <p:pic>
          <p:nvPicPr>
            <p:cNvPr id="71" name="Picture 70"/>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8977772" y="2709388"/>
              <a:ext cx="790965" cy="341639"/>
            </a:xfrm>
            <a:prstGeom prst="roundRect">
              <a:avLst>
                <a:gd name="adj" fmla="val 11234"/>
              </a:avLst>
            </a:prstGeom>
            <a:solidFill>
              <a:schemeClr val="tx2"/>
            </a:solidFill>
            <a:ln w="63500">
              <a:noFill/>
            </a:ln>
            <a:effectLst/>
          </p:spPr>
        </p:pic>
        <p:pic>
          <p:nvPicPr>
            <p:cNvPr id="72" name="Picture 71"/>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8977772" y="2323384"/>
              <a:ext cx="790965" cy="341639"/>
            </a:xfrm>
            <a:prstGeom prst="roundRect">
              <a:avLst>
                <a:gd name="adj" fmla="val 11234"/>
              </a:avLst>
            </a:prstGeom>
            <a:solidFill>
              <a:schemeClr val="tx2"/>
            </a:solidFill>
            <a:ln w="63500">
              <a:noFill/>
            </a:ln>
            <a:effectLst/>
          </p:spPr>
        </p:pic>
        <p:pic>
          <p:nvPicPr>
            <p:cNvPr id="73" name="Picture 72"/>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8977772" y="1937379"/>
              <a:ext cx="790965" cy="341639"/>
            </a:xfrm>
            <a:prstGeom prst="roundRect">
              <a:avLst>
                <a:gd name="adj" fmla="val 11234"/>
              </a:avLst>
            </a:prstGeom>
            <a:solidFill>
              <a:schemeClr val="tx2"/>
            </a:solidFill>
            <a:ln w="63500">
              <a:noFill/>
            </a:ln>
            <a:effectLst/>
          </p:spPr>
        </p:pic>
      </p:grpSp>
      <p:grpSp>
        <p:nvGrpSpPr>
          <p:cNvPr id="18" name="Group 17"/>
          <p:cNvGrpSpPr/>
          <p:nvPr/>
        </p:nvGrpSpPr>
        <p:grpSpPr>
          <a:xfrm>
            <a:off x="9897377" y="1889001"/>
            <a:ext cx="919973" cy="1221733"/>
            <a:chOff x="9897377" y="1889001"/>
            <a:chExt cx="919973" cy="1221733"/>
          </a:xfrm>
        </p:grpSpPr>
        <p:sp>
          <p:nvSpPr>
            <p:cNvPr id="84" name="Rounded Rectangle 83"/>
            <p:cNvSpPr/>
            <p:nvPr/>
          </p:nvSpPr>
          <p:spPr bwMode="auto">
            <a:xfrm>
              <a:off x="9897377" y="1889001"/>
              <a:ext cx="919973" cy="1221733"/>
            </a:xfrm>
            <a:prstGeom prst="roundRect">
              <a:avLst>
                <a:gd name="adj" fmla="val 10259"/>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solidFill>
                  <a:schemeClr val="bg1"/>
                </a:solidFill>
              </a:endParaRPr>
            </a:p>
          </p:txBody>
        </p:sp>
        <p:pic>
          <p:nvPicPr>
            <p:cNvPr id="74" name="Picture 73"/>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9961881" y="2709388"/>
              <a:ext cx="790965" cy="341639"/>
            </a:xfrm>
            <a:prstGeom prst="roundRect">
              <a:avLst>
                <a:gd name="adj" fmla="val 11234"/>
              </a:avLst>
            </a:prstGeom>
            <a:solidFill>
              <a:schemeClr val="tx2"/>
            </a:solidFill>
            <a:ln w="63500">
              <a:noFill/>
            </a:ln>
            <a:effectLst/>
          </p:spPr>
        </p:pic>
        <p:pic>
          <p:nvPicPr>
            <p:cNvPr id="75" name="Picture 74"/>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9961881" y="2323384"/>
              <a:ext cx="790965" cy="341639"/>
            </a:xfrm>
            <a:prstGeom prst="roundRect">
              <a:avLst>
                <a:gd name="adj" fmla="val 11234"/>
              </a:avLst>
            </a:prstGeom>
            <a:solidFill>
              <a:schemeClr val="tx2"/>
            </a:solidFill>
            <a:ln w="63500">
              <a:noFill/>
            </a:ln>
            <a:effectLst/>
          </p:spPr>
        </p:pic>
        <p:pic>
          <p:nvPicPr>
            <p:cNvPr id="76" name="Picture 75"/>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9961881" y="1937379"/>
              <a:ext cx="790965" cy="341639"/>
            </a:xfrm>
            <a:prstGeom prst="roundRect">
              <a:avLst>
                <a:gd name="adj" fmla="val 11234"/>
              </a:avLst>
            </a:prstGeom>
            <a:solidFill>
              <a:schemeClr val="tx2"/>
            </a:solidFill>
            <a:ln w="63500">
              <a:noFill/>
            </a:ln>
            <a:effectLst/>
          </p:spPr>
        </p:pic>
      </p:grpSp>
      <p:sp>
        <p:nvSpPr>
          <p:cNvPr id="85" name="TextBox 84"/>
          <p:cNvSpPr txBox="1"/>
          <p:nvPr/>
        </p:nvSpPr>
        <p:spPr>
          <a:xfrm>
            <a:off x="10946228" y="1808116"/>
            <a:ext cx="790966" cy="614014"/>
          </a:xfrm>
          <a:prstGeom prst="rect">
            <a:avLst/>
          </a:prstGeom>
          <a:noFill/>
        </p:spPr>
        <p:txBody>
          <a:bodyPr wrap="square" lIns="91440" tIns="146304" rIns="91440" bIns="146304" rtlCol="0">
            <a:spAutoFit/>
          </a:bodyPr>
          <a:lstStyle/>
          <a:p>
            <a:pPr algn="ctr">
              <a:lnSpc>
                <a:spcPct val="90000"/>
              </a:lnSpc>
            </a:pPr>
            <a:r>
              <a:rPr lang="en-US" sz="1100" dirty="0" smtClean="0">
                <a:solidFill>
                  <a:schemeClr val="bg1"/>
                </a:solidFill>
              </a:rPr>
              <a:t>DNS </a:t>
            </a:r>
            <a:r>
              <a:rPr lang="en-US" sz="1200" dirty="0" smtClean="0">
                <a:solidFill>
                  <a:schemeClr val="bg1"/>
                </a:solidFill>
              </a:rPr>
              <a:t>Server</a:t>
            </a:r>
            <a:endParaRPr lang="en-US" sz="1100" dirty="0" smtClean="0">
              <a:solidFill>
                <a:schemeClr val="bg1"/>
              </a:solidFill>
            </a:endParaRPr>
          </a:p>
        </p:txBody>
      </p:sp>
      <p:cxnSp>
        <p:nvCxnSpPr>
          <p:cNvPr id="107" name="Elbow Connector 106"/>
          <p:cNvCxnSpPr>
            <a:stCxn id="9" idx="0"/>
            <a:endCxn id="48" idx="2"/>
          </p:cNvCxnSpPr>
          <p:nvPr/>
        </p:nvCxnSpPr>
        <p:spPr>
          <a:xfrm rot="16200000" flipH="1">
            <a:off x="5180263" y="1669800"/>
            <a:ext cx="371786" cy="2370304"/>
          </a:xfrm>
          <a:prstGeom prst="bentConnector4">
            <a:avLst>
              <a:gd name="adj1" fmla="val -76473"/>
              <a:gd name="adj2" fmla="val 80401"/>
            </a:avLst>
          </a:prstGeom>
          <a:ln w="762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4122967" y="1886992"/>
            <a:ext cx="2794248" cy="572464"/>
          </a:xfrm>
          <a:prstGeom prst="rect">
            <a:avLst/>
          </a:prstGeom>
          <a:noFill/>
        </p:spPr>
        <p:txBody>
          <a:bodyPr wrap="square" lIns="0" tIns="146304" rIns="182880" bIns="146304" rtlCol="0">
            <a:spAutoFit/>
          </a:bodyPr>
          <a:lstStyle/>
          <a:p>
            <a:pPr algn="ctr">
              <a:lnSpc>
                <a:spcPct val="90000"/>
              </a:lnSpc>
            </a:pPr>
            <a:r>
              <a:rPr lang="en-US" sz="2000" b="1" dirty="0" smtClean="0">
                <a:gradFill>
                  <a:gsLst>
                    <a:gs pos="2917">
                      <a:schemeClr val="tx1"/>
                    </a:gs>
                    <a:gs pos="100000">
                      <a:schemeClr val="tx1"/>
                    </a:gs>
                  </a:gsLst>
                  <a:lin ang="5400000" scaled="0"/>
                </a:gradFill>
              </a:rPr>
              <a:t>Site-to-Site VPN</a:t>
            </a:r>
          </a:p>
        </p:txBody>
      </p:sp>
      <p:sp>
        <p:nvSpPr>
          <p:cNvPr id="7" name="Title 6"/>
          <p:cNvSpPr>
            <a:spLocks noGrp="1"/>
          </p:cNvSpPr>
          <p:nvPr>
            <p:ph type="title"/>
          </p:nvPr>
        </p:nvSpPr>
        <p:spPr>
          <a:xfrm>
            <a:off x="274638" y="292090"/>
            <a:ext cx="7442202" cy="793928"/>
          </a:xfrm>
        </p:spPr>
        <p:txBody>
          <a:bodyPr/>
          <a:lstStyle/>
          <a:p>
            <a:r>
              <a:rPr lang="en-US" sz="4400" dirty="0" smtClean="0"/>
              <a:t>Virtual Networks – Site-to-Site</a:t>
            </a:r>
            <a:endParaRPr lang="en-US" sz="4400" dirty="0"/>
          </a:p>
        </p:txBody>
      </p:sp>
    </p:spTree>
    <p:extLst>
      <p:ext uri="{BB962C8B-B14F-4D97-AF65-F5344CB8AC3E}">
        <p14:creationId xmlns:p14="http://schemas.microsoft.com/office/powerpoint/2010/main" val="40630363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fade">
                                      <p:cBhvr>
                                        <p:cTn id="13" dur="500"/>
                                        <p:tgtEl>
                                          <p:spTgt spid="9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500"/>
                                        <p:tgtEl>
                                          <p:spTgt spid="4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07"/>
                                        </p:tgtEl>
                                        <p:attrNameLst>
                                          <p:attrName>style.visibility</p:attrName>
                                        </p:attrNameLst>
                                      </p:cBhvr>
                                      <p:to>
                                        <p:strVal val="visible"/>
                                      </p:to>
                                    </p:set>
                                    <p:animEffect transition="in" filter="wipe(left)">
                                      <p:cBhvr>
                                        <p:cTn id="28" dur="500"/>
                                        <p:tgtEl>
                                          <p:spTgt spid="10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left)">
                                      <p:cBhvr>
                                        <p:cTn id="31"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99" grpId="0"/>
      <p:bldP spid="9" grpId="0" animBg="1"/>
      <p:bldP spid="46" grpId="0" animBg="1"/>
      <p:bldP spid="47" grpId="0"/>
      <p:bldP spid="1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240951" y="5036675"/>
            <a:ext cx="3572540" cy="1496355"/>
            <a:chOff x="0" y="1031016"/>
            <a:chExt cx="4572000" cy="1496355"/>
          </a:xfrm>
          <a:solidFill>
            <a:schemeClr val="accent2"/>
          </a:solidFill>
        </p:grpSpPr>
        <p:sp>
          <p:nvSpPr>
            <p:cNvPr id="16" name="Rectangle 15"/>
            <p:cNvSpPr/>
            <p:nvPr/>
          </p:nvSpPr>
          <p:spPr>
            <a:xfrm>
              <a:off x="0" y="1031016"/>
              <a:ext cx="4572000" cy="1496355"/>
            </a:xfrm>
            <a:prstGeom prst="rect">
              <a:avLst/>
            </a:prstGeom>
            <a:grpFill/>
          </p:spPr>
          <p:txBody>
            <a:bodyPr wrap="square" lIns="274320" anchor="ctr">
              <a:noAutofit/>
            </a:bodyPr>
            <a:lstStyle/>
            <a:p>
              <a:r>
                <a:rPr lang="en-US" sz="2000" b="1" dirty="0">
                  <a:latin typeface="+mj-lt"/>
                </a:rPr>
                <a:t>Generic VPN devices </a:t>
              </a:r>
              <a:r>
                <a:rPr lang="en-US" sz="2000" b="1" dirty="0" smtClean="0">
                  <a:latin typeface="+mj-lt"/>
                </a:rPr>
                <a:t/>
              </a:r>
              <a:br>
                <a:rPr lang="en-US" sz="2000" b="1" dirty="0" smtClean="0">
                  <a:latin typeface="+mj-lt"/>
                </a:rPr>
              </a:br>
              <a:r>
                <a:rPr lang="en-US" sz="2000" b="1" dirty="0" smtClean="0">
                  <a:latin typeface="+mj-lt"/>
                </a:rPr>
                <a:t>must </a:t>
              </a:r>
              <a:r>
                <a:rPr lang="en-US" sz="2000" b="1" dirty="0">
                  <a:latin typeface="+mj-lt"/>
                </a:rPr>
                <a:t>support</a:t>
              </a:r>
            </a:p>
          </p:txBody>
        </p:sp>
        <p:sp>
          <p:nvSpPr>
            <p:cNvPr id="17" name="Freeform 16"/>
            <p:cNvSpPr>
              <a:spLocks noEditPoints="1"/>
            </p:cNvSpPr>
            <p:nvPr/>
          </p:nvSpPr>
          <p:spPr bwMode="black">
            <a:xfrm>
              <a:off x="3454527" y="1444528"/>
              <a:ext cx="845329" cy="669330"/>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grp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0" tIns="146304" rIns="0" bIns="146304" numCol="1" spcCol="0" rtlCol="0" fromWordArt="0" anchor="ctr" anchorCtr="0" forceAA="0" compatLnSpc="1">
              <a:prstTxWarp prst="textNoShape">
                <a:avLst/>
              </a:prstTxWarp>
              <a:noAutofit/>
            </a:bodyPr>
            <a:lstStyle/>
            <a:p>
              <a:endParaRPr lang="en-US" sz="3200" b="1">
                <a:solidFill>
                  <a:schemeClr val="tx1"/>
                </a:solidFill>
                <a:latin typeface="+mj-lt"/>
              </a:endParaRPr>
            </a:p>
          </p:txBody>
        </p:sp>
      </p:grpSp>
      <p:sp>
        <p:nvSpPr>
          <p:cNvPr id="13" name="TextBox 12"/>
          <p:cNvSpPr txBox="1"/>
          <p:nvPr/>
        </p:nvSpPr>
        <p:spPr>
          <a:xfrm>
            <a:off x="9813491" y="5035881"/>
            <a:ext cx="2622984" cy="1497943"/>
          </a:xfrm>
          <a:prstGeom prst="rect">
            <a:avLst/>
          </a:prstGeom>
          <a:solidFill>
            <a:schemeClr val="bg1">
              <a:lumMod val="90000"/>
            </a:schemeClr>
          </a:solidFill>
        </p:spPr>
        <p:txBody>
          <a:bodyPr wrap="square" lIns="274320" anchor="ctr">
            <a:noAutofit/>
          </a:bodyPr>
          <a:lstStyle>
            <a:defPPr>
              <a:defRPr lang="en-US"/>
            </a:defPPr>
            <a:lvl1pPr defTabSz="913398" fontAlgn="base">
              <a:lnSpc>
                <a:spcPct val="90000"/>
              </a:lnSpc>
              <a:spcBef>
                <a:spcPct val="0"/>
              </a:spcBef>
              <a:spcAft>
                <a:spcPts val="1800"/>
              </a:spcAft>
              <a:defRPr sz="2400" spc="-50">
                <a:gradFill>
                  <a:gsLst>
                    <a:gs pos="0">
                      <a:schemeClr val="tx1">
                        <a:lumMod val="50000"/>
                      </a:schemeClr>
                    </a:gs>
                    <a:gs pos="100000">
                      <a:schemeClr val="tx1">
                        <a:lumMod val="50000"/>
                      </a:schemeClr>
                    </a:gs>
                  </a:gsLst>
                  <a:lin ang="5400000" scaled="1"/>
                </a:gradFill>
              </a:defRPr>
            </a:lvl1pPr>
          </a:lstStyle>
          <a:p>
            <a:pPr marL="285750" indent="-285750">
              <a:spcAft>
                <a:spcPts val="1200"/>
              </a:spcAft>
              <a:buFont typeface="Arial" panose="020B0604020202020204" pitchFamily="34" charset="0"/>
              <a:buChar char="•"/>
            </a:pPr>
            <a:r>
              <a:rPr lang="en-US" sz="2000" b="1" dirty="0">
                <a:solidFill>
                  <a:schemeClr val="tx1"/>
                </a:solidFill>
              </a:rPr>
              <a:t>IKE </a:t>
            </a:r>
            <a:r>
              <a:rPr lang="en-US" sz="2000" b="1" dirty="0" smtClean="0">
                <a:solidFill>
                  <a:schemeClr val="tx1"/>
                </a:solidFill>
              </a:rPr>
              <a:t>v1, IKE v2</a:t>
            </a:r>
            <a:endParaRPr lang="en-US" sz="2000" b="1" dirty="0">
              <a:solidFill>
                <a:schemeClr val="tx1"/>
              </a:solidFill>
            </a:endParaRPr>
          </a:p>
          <a:p>
            <a:pPr marL="285750" indent="-285750">
              <a:spcAft>
                <a:spcPts val="1200"/>
              </a:spcAft>
              <a:buFont typeface="Arial" panose="020B0604020202020204" pitchFamily="34" charset="0"/>
              <a:buChar char="•"/>
            </a:pPr>
            <a:r>
              <a:rPr lang="en-US" sz="2000" b="1" dirty="0">
                <a:solidFill>
                  <a:schemeClr val="tx1"/>
                </a:solidFill>
              </a:rPr>
              <a:t>AES 128, 256</a:t>
            </a:r>
          </a:p>
          <a:p>
            <a:pPr marL="285750" indent="-285750">
              <a:spcAft>
                <a:spcPts val="1200"/>
              </a:spcAft>
              <a:buFont typeface="Arial" panose="020B0604020202020204" pitchFamily="34" charset="0"/>
              <a:buChar char="•"/>
            </a:pPr>
            <a:r>
              <a:rPr lang="en-US" sz="2000" b="1" dirty="0">
                <a:solidFill>
                  <a:schemeClr val="tx1"/>
                </a:solidFill>
              </a:rPr>
              <a:t>SHA1, SHA2</a:t>
            </a:r>
          </a:p>
        </p:txBody>
      </p:sp>
      <p:sp>
        <p:nvSpPr>
          <p:cNvPr id="20" name="TextBox 19"/>
          <p:cNvSpPr txBox="1"/>
          <p:nvPr/>
        </p:nvSpPr>
        <p:spPr>
          <a:xfrm>
            <a:off x="3572540" y="5035881"/>
            <a:ext cx="2668410" cy="1497943"/>
          </a:xfrm>
          <a:prstGeom prst="rect">
            <a:avLst/>
          </a:prstGeom>
          <a:solidFill>
            <a:schemeClr val="bg1">
              <a:lumMod val="90000"/>
            </a:schemeClr>
          </a:solidFill>
        </p:spPr>
        <p:txBody>
          <a:bodyPr wrap="square" lIns="274320" anchor="ctr">
            <a:noAutofit/>
          </a:bodyPr>
          <a:lstStyle>
            <a:defPPr>
              <a:defRPr lang="en-US"/>
            </a:defPPr>
            <a:lvl1pPr defTabSz="913398" fontAlgn="base">
              <a:lnSpc>
                <a:spcPct val="90000"/>
              </a:lnSpc>
              <a:spcBef>
                <a:spcPct val="0"/>
              </a:spcBef>
              <a:spcAft>
                <a:spcPts val="1800"/>
              </a:spcAft>
              <a:defRPr sz="2400" spc="-50">
                <a:gradFill>
                  <a:gsLst>
                    <a:gs pos="0">
                      <a:schemeClr val="tx1">
                        <a:lumMod val="50000"/>
                      </a:schemeClr>
                    </a:gs>
                    <a:gs pos="100000">
                      <a:schemeClr val="tx1">
                        <a:lumMod val="50000"/>
                      </a:schemeClr>
                    </a:gs>
                  </a:gsLst>
                  <a:lin ang="5400000" scaled="1"/>
                </a:gradFill>
              </a:defRPr>
            </a:lvl1pPr>
          </a:lstStyle>
          <a:p>
            <a:pPr marL="285750" indent="-285750">
              <a:spcAft>
                <a:spcPts val="1200"/>
              </a:spcAft>
              <a:buFont typeface="Arial" panose="020B0604020202020204" pitchFamily="34" charset="0"/>
              <a:buChar char="•"/>
            </a:pPr>
            <a:r>
              <a:rPr lang="en-US" sz="2000" dirty="0" smtClean="0">
                <a:solidFill>
                  <a:schemeClr val="tx1"/>
                </a:solidFill>
              </a:rPr>
              <a:t>Windows Server</a:t>
            </a:r>
          </a:p>
          <a:p>
            <a:pPr marL="285750" indent="-285750">
              <a:spcAft>
                <a:spcPts val="1200"/>
              </a:spcAft>
              <a:buFont typeface="Arial" panose="020B0604020202020204" pitchFamily="34" charset="0"/>
              <a:buChar char="•"/>
            </a:pPr>
            <a:r>
              <a:rPr lang="en-US" sz="2000" dirty="0" smtClean="0">
                <a:solidFill>
                  <a:schemeClr val="tx1"/>
                </a:solidFill>
              </a:rPr>
              <a:t>Routing and Remote Access Service (RRAS)</a:t>
            </a:r>
            <a:endParaRPr lang="en-US" sz="2000" dirty="0">
              <a:solidFill>
                <a:schemeClr val="tx1"/>
              </a:solidFill>
            </a:endParaRPr>
          </a:p>
        </p:txBody>
      </p:sp>
      <p:grpSp>
        <p:nvGrpSpPr>
          <p:cNvPr id="15" name="Group 14"/>
          <p:cNvGrpSpPr/>
          <p:nvPr/>
        </p:nvGrpSpPr>
        <p:grpSpPr>
          <a:xfrm>
            <a:off x="0" y="5036675"/>
            <a:ext cx="3572540" cy="1496355"/>
            <a:chOff x="0" y="1031016"/>
            <a:chExt cx="4572000" cy="1496355"/>
          </a:xfrm>
          <a:solidFill>
            <a:schemeClr val="accent1"/>
          </a:solidFill>
        </p:grpSpPr>
        <p:sp>
          <p:nvSpPr>
            <p:cNvPr id="18" name="Rectangle 17"/>
            <p:cNvSpPr/>
            <p:nvPr/>
          </p:nvSpPr>
          <p:spPr>
            <a:xfrm>
              <a:off x="0" y="1031016"/>
              <a:ext cx="4572000" cy="1496355"/>
            </a:xfrm>
            <a:prstGeom prst="rect">
              <a:avLst/>
            </a:prstGeom>
            <a:grpFill/>
          </p:spPr>
          <p:txBody>
            <a:bodyPr wrap="square" lIns="274320" anchor="ctr">
              <a:noAutofit/>
            </a:bodyPr>
            <a:lstStyle/>
            <a:p>
              <a:r>
                <a:rPr lang="en-US" sz="2000" b="1" dirty="0" smtClean="0">
                  <a:latin typeface="+mj-lt"/>
                </a:rPr>
                <a:t>New: Software based </a:t>
              </a:r>
            </a:p>
            <a:p>
              <a:r>
                <a:rPr lang="en-US" sz="2000" b="1" dirty="0">
                  <a:latin typeface="+mj-lt"/>
                </a:rPr>
                <a:t>VPN gateway</a:t>
              </a:r>
            </a:p>
          </p:txBody>
        </p:sp>
        <p:sp>
          <p:nvSpPr>
            <p:cNvPr id="19" name="Freeform 18"/>
            <p:cNvSpPr>
              <a:spLocks noEditPoints="1"/>
            </p:cNvSpPr>
            <p:nvPr/>
          </p:nvSpPr>
          <p:spPr bwMode="black">
            <a:xfrm>
              <a:off x="3481743" y="1444528"/>
              <a:ext cx="818113" cy="669330"/>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grp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0" tIns="146304" rIns="0" bIns="146304" numCol="1" spcCol="0" rtlCol="0" fromWordArt="0" anchor="ctr" anchorCtr="0" forceAA="0" compatLnSpc="1">
              <a:prstTxWarp prst="textNoShape">
                <a:avLst/>
              </a:prstTxWarp>
              <a:noAutofit/>
            </a:bodyPr>
            <a:lstStyle/>
            <a:p>
              <a:endParaRPr lang="en-US" sz="3200" b="1">
                <a:solidFill>
                  <a:schemeClr val="tx1"/>
                </a:solidFill>
                <a:latin typeface="+mj-lt"/>
              </a:endParaRPr>
            </a:p>
          </p:txBody>
        </p:sp>
      </p:grpSp>
      <p:sp>
        <p:nvSpPr>
          <p:cNvPr id="7" name="Title 6"/>
          <p:cNvSpPr>
            <a:spLocks noGrp="1"/>
          </p:cNvSpPr>
          <p:nvPr>
            <p:ph type="title"/>
          </p:nvPr>
        </p:nvSpPr>
        <p:spPr/>
        <p:txBody>
          <a:bodyPr/>
          <a:lstStyle/>
          <a:p>
            <a:r>
              <a:rPr lang="en-US" sz="4000" dirty="0" smtClean="0"/>
              <a:t>More Options for Getting Your Virtual Network Started</a:t>
            </a:r>
            <a:endParaRPr lang="en-US" sz="4000" dirty="0"/>
          </a:p>
        </p:txBody>
      </p:sp>
      <p:pic>
        <p:nvPicPr>
          <p:cNvPr id="8" name="Picture 7"/>
          <p:cNvPicPr>
            <a:picLocks noChangeAspect="1"/>
          </p:cNvPicPr>
          <p:nvPr/>
        </p:nvPicPr>
        <p:blipFill>
          <a:blip r:embed="rId3"/>
          <a:stretch>
            <a:fillRect/>
          </a:stretch>
        </p:blipFill>
        <p:spPr>
          <a:xfrm>
            <a:off x="4694557" y="3876887"/>
            <a:ext cx="3024056" cy="858142"/>
          </a:xfrm>
          <a:prstGeom prst="rect">
            <a:avLst/>
          </a:prstGeom>
          <a:noFill/>
          <a:ln>
            <a:no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4787" y="1632504"/>
            <a:ext cx="1613686" cy="1447852"/>
          </a:xfrm>
          <a:prstGeom prst="rect">
            <a:avLst/>
          </a:prstGeom>
          <a:noFill/>
          <a:ln>
            <a:no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8121" y="1792493"/>
            <a:ext cx="2805658" cy="1127874"/>
          </a:xfrm>
          <a:prstGeom prst="rect">
            <a:avLst/>
          </a:prstGeom>
        </p:spPr>
      </p:pic>
      <p:pic>
        <p:nvPicPr>
          <p:cNvPr id="37" name="Picture 36"/>
          <p:cNvPicPr>
            <a:picLocks noChangeAspect="1"/>
          </p:cNvPicPr>
          <p:nvPr/>
        </p:nvPicPr>
        <p:blipFill>
          <a:blip r:embed="rId6"/>
          <a:stretch>
            <a:fillRect/>
          </a:stretch>
        </p:blipFill>
        <p:spPr>
          <a:xfrm>
            <a:off x="2697218" y="2516512"/>
            <a:ext cx="2312614" cy="1222062"/>
          </a:xfrm>
          <a:prstGeom prst="rect">
            <a:avLst/>
          </a:prstGeom>
          <a:noFill/>
          <a:ln>
            <a:noFill/>
          </a:ln>
        </p:spPr>
      </p:pic>
      <p:pic>
        <p:nvPicPr>
          <p:cNvPr id="6" name="Picture 5"/>
          <p:cNvPicPr>
            <a:picLocks noChangeAspect="1"/>
          </p:cNvPicPr>
          <p:nvPr/>
        </p:nvPicPr>
        <p:blipFill>
          <a:blip r:embed="rId7"/>
          <a:stretch>
            <a:fillRect/>
          </a:stretch>
        </p:blipFill>
        <p:spPr>
          <a:xfrm>
            <a:off x="6998892" y="2827764"/>
            <a:ext cx="2785790" cy="772496"/>
          </a:xfrm>
          <a:prstGeom prst="rect">
            <a:avLst/>
          </a:prstGeom>
          <a:noFill/>
          <a:ln>
            <a:noFill/>
          </a:ln>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82723" y="3947651"/>
            <a:ext cx="4060171" cy="787377"/>
          </a:xfrm>
          <a:prstGeom prst="rect">
            <a:avLst/>
          </a:prstGeom>
        </p:spPr>
      </p:pic>
      <p:sp>
        <p:nvSpPr>
          <p:cNvPr id="21" name="Rectangle 20"/>
          <p:cNvSpPr/>
          <p:nvPr/>
        </p:nvSpPr>
        <p:spPr>
          <a:xfrm>
            <a:off x="516250" y="1233820"/>
            <a:ext cx="5724700" cy="369332"/>
          </a:xfrm>
          <a:prstGeom prst="rect">
            <a:avLst/>
          </a:prstGeom>
          <a:solidFill>
            <a:schemeClr val="accent2"/>
          </a:solidFill>
        </p:spPr>
        <p:txBody>
          <a:bodyPr wrap="square">
            <a:spAutoFit/>
          </a:bodyPr>
          <a:lstStyle/>
          <a:p>
            <a:r>
              <a:rPr lang="en-US" b="1" dirty="0" smtClean="0"/>
              <a:t>Looking for more on Virtual Networks? MDC-B360</a:t>
            </a:r>
            <a:endParaRPr lang="en-US" b="1" dirty="0"/>
          </a:p>
        </p:txBody>
      </p:sp>
    </p:spTree>
    <p:extLst>
      <p:ext uri="{BB962C8B-B14F-4D97-AF65-F5344CB8AC3E}">
        <p14:creationId xmlns:p14="http://schemas.microsoft.com/office/powerpoint/2010/main" val="841257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64" presetClass="path" presetSubtype="0" decel="100000" fill="hold" nodeType="afterEffect">
                                  <p:stCondLst>
                                    <p:cond delay="1000"/>
                                  </p:stCondLst>
                                  <p:childTnLst>
                                    <p:animMotion origin="layout" path="M 5.74419E-7 -3.42714E-6 L -0.11054 -0.11961 " pathEditMode="relative" rAng="0" ptsTypes="AA">
                                      <p:cBhvr>
                                        <p:cTn id="14" dur="1000" fill="hold"/>
                                        <p:tgtEl>
                                          <p:spTgt spid="37"/>
                                        </p:tgtEl>
                                        <p:attrNameLst>
                                          <p:attrName>ppt_x</p:attrName>
                                          <p:attrName>ppt_y</p:attrName>
                                        </p:attrNameLst>
                                      </p:cBhvr>
                                      <p:rCtr x="-5527" y="-5992"/>
                                    </p:animMotion>
                                  </p:childTnLst>
                                </p:cTn>
                              </p:par>
                              <p:par>
                                <p:cTn id="15" presetID="64" presetClass="path" presetSubtype="0" decel="100000" fill="hold" nodeType="withEffect">
                                  <p:stCondLst>
                                    <p:cond delay="1000"/>
                                  </p:stCondLst>
                                  <p:childTnLst>
                                    <p:animMotion origin="layout" path="M 3.0508E-6 -3.42714E-6 L -0.46579 0.16024 " pathEditMode="relative" rAng="0" ptsTypes="AA">
                                      <p:cBhvr>
                                        <p:cTn id="16" dur="1000" fill="hold"/>
                                        <p:tgtEl>
                                          <p:spTgt spid="6"/>
                                        </p:tgtEl>
                                        <p:attrNameLst>
                                          <p:attrName>ppt_x</p:attrName>
                                          <p:attrName>ppt_y</p:attrName>
                                        </p:attrNameLst>
                                      </p:cBhvr>
                                      <p:rCtr x="-23296" y="8012"/>
                                    </p:animMotion>
                                  </p:childTnLst>
                                </p:cTn>
                              </p:par>
                              <p:par>
                                <p:cTn id="17" presetID="2" presetClass="entr" presetSubtype="2" decel="100000" fill="hold" nodeType="withEffect">
                                  <p:stCondLst>
                                    <p:cond delay="10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1+#ppt_w/2"/>
                                          </p:val>
                                        </p:tav>
                                        <p:tav tm="100000">
                                          <p:val>
                                            <p:strVal val="#ppt_x"/>
                                          </p:val>
                                        </p:tav>
                                      </p:tavLst>
                                    </p:anim>
                                    <p:anim calcmode="lin" valueType="num">
                                      <p:cBhvr additive="base">
                                        <p:cTn id="20" dur="10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175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1+#ppt_w/2"/>
                                          </p:val>
                                        </p:tav>
                                        <p:tav tm="100000">
                                          <p:val>
                                            <p:strVal val="#ppt_x"/>
                                          </p:val>
                                        </p:tav>
                                      </p:tavLst>
                                    </p:anim>
                                    <p:anim calcmode="lin" valueType="num">
                                      <p:cBhvr additive="base">
                                        <p:cTn id="24" dur="10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25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1+#ppt_w/2"/>
                                          </p:val>
                                        </p:tav>
                                        <p:tav tm="100000">
                                          <p:val>
                                            <p:strVal val="#ppt_x"/>
                                          </p:val>
                                        </p:tav>
                                      </p:tavLst>
                                    </p:anim>
                                    <p:anim calcmode="lin" valueType="num">
                                      <p:cBhvr additive="base">
                                        <p:cTn id="28" dur="100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325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1000" fill="hold"/>
                                        <p:tgtEl>
                                          <p:spTgt spid="4"/>
                                        </p:tgtEl>
                                        <p:attrNameLst>
                                          <p:attrName>ppt_x</p:attrName>
                                        </p:attrNameLst>
                                      </p:cBhvr>
                                      <p:tavLst>
                                        <p:tav tm="0">
                                          <p:val>
                                            <p:strVal val="1+#ppt_w/2"/>
                                          </p:val>
                                        </p:tav>
                                        <p:tav tm="100000">
                                          <p:val>
                                            <p:strVal val="#ppt_x"/>
                                          </p:val>
                                        </p:tav>
                                      </p:tavLst>
                                    </p:anim>
                                    <p:anim calcmode="lin" valueType="num">
                                      <p:cBhvr additive="base">
                                        <p:cTn id="32" dur="1000" fill="hold"/>
                                        <p:tgtEl>
                                          <p:spTgt spid="4"/>
                                        </p:tgtEl>
                                        <p:attrNameLst>
                                          <p:attrName>ppt_y</p:attrName>
                                        </p:attrNameLst>
                                      </p:cBhvr>
                                      <p:tavLst>
                                        <p:tav tm="0">
                                          <p:val>
                                            <p:strVal val="#ppt_y"/>
                                          </p:val>
                                        </p:tav>
                                        <p:tav tm="100000">
                                          <p:val>
                                            <p:strVal val="#ppt_y"/>
                                          </p:val>
                                        </p:tav>
                                      </p:tavLst>
                                    </p:anim>
                                  </p:childTnLst>
                                </p:cTn>
                              </p:par>
                            </p:childTnLst>
                          </p:cTn>
                        </p:par>
                        <p:par>
                          <p:cTn id="33" fill="hold">
                            <p:stCondLst>
                              <p:cond delay="5250"/>
                            </p:stCondLst>
                            <p:childTnLst>
                              <p:par>
                                <p:cTn id="34" presetID="2" presetClass="entr" presetSubtype="8" decel="100000"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0-#ppt_w/2"/>
                                          </p:val>
                                        </p:tav>
                                        <p:tav tm="100000">
                                          <p:val>
                                            <p:strVal val="#ppt_x"/>
                                          </p:val>
                                        </p:tav>
                                      </p:tavLst>
                                    </p:anim>
                                    <p:anim calcmode="lin" valueType="num">
                                      <p:cBhvr additive="base">
                                        <p:cTn id="37" dur="500" fill="hold"/>
                                        <p:tgtEl>
                                          <p:spTgt spid="15"/>
                                        </p:tgtEl>
                                        <p:attrNameLst>
                                          <p:attrName>ppt_y</p:attrName>
                                        </p:attrNameLst>
                                      </p:cBhvr>
                                      <p:tavLst>
                                        <p:tav tm="0">
                                          <p:val>
                                            <p:strVal val="#ppt_y"/>
                                          </p:val>
                                        </p:tav>
                                        <p:tav tm="100000">
                                          <p:val>
                                            <p:strVal val="#ppt_y"/>
                                          </p:val>
                                        </p:tav>
                                      </p:tavLst>
                                    </p:anim>
                                  </p:childTnLst>
                                </p:cTn>
                              </p:par>
                            </p:childTnLst>
                          </p:cTn>
                        </p:par>
                        <p:par>
                          <p:cTn id="38" fill="hold">
                            <p:stCondLst>
                              <p:cond delay="5750"/>
                            </p:stCondLst>
                            <p:childTnLst>
                              <p:par>
                                <p:cTn id="39" presetID="10"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par>
                          <p:cTn id="42" fill="hold">
                            <p:stCondLst>
                              <p:cond delay="6250"/>
                            </p:stCondLst>
                            <p:childTnLst>
                              <p:par>
                                <p:cTn id="43" presetID="2" presetClass="entr" presetSubtype="8" decel="100000"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1000" fill="hold"/>
                                        <p:tgtEl>
                                          <p:spTgt spid="11"/>
                                        </p:tgtEl>
                                        <p:attrNameLst>
                                          <p:attrName>ppt_x</p:attrName>
                                        </p:attrNameLst>
                                      </p:cBhvr>
                                      <p:tavLst>
                                        <p:tav tm="0">
                                          <p:val>
                                            <p:strVal val="0-#ppt_w/2"/>
                                          </p:val>
                                        </p:tav>
                                        <p:tav tm="100000">
                                          <p:val>
                                            <p:strVal val="#ppt_x"/>
                                          </p:val>
                                        </p:tav>
                                      </p:tavLst>
                                    </p:anim>
                                    <p:anim calcmode="lin" valueType="num">
                                      <p:cBhvr additive="base">
                                        <p:cTn id="46" dur="1000" fill="hold"/>
                                        <p:tgtEl>
                                          <p:spTgt spid="11"/>
                                        </p:tgtEl>
                                        <p:attrNameLst>
                                          <p:attrName>ppt_y</p:attrName>
                                        </p:attrNameLst>
                                      </p:cBhvr>
                                      <p:tavLst>
                                        <p:tav tm="0">
                                          <p:val>
                                            <p:strVal val="#ppt_y"/>
                                          </p:val>
                                        </p:tav>
                                        <p:tav tm="100000">
                                          <p:val>
                                            <p:strVal val="#ppt_y"/>
                                          </p:val>
                                        </p:tav>
                                      </p:tavLst>
                                    </p:anim>
                                  </p:childTnLst>
                                </p:cTn>
                              </p:par>
                            </p:childTnLst>
                          </p:cTn>
                        </p:par>
                        <p:par>
                          <p:cTn id="47" fill="hold">
                            <p:stCondLst>
                              <p:cond delay="7250"/>
                            </p:stCondLst>
                            <p:childTnLst>
                              <p:par>
                                <p:cTn id="48" presetID="10" presetClass="entr" presetSubtype="0"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Clpoud Icon"/>
          <p:cNvSpPr>
            <a:spLocks noChangeAspect="1"/>
          </p:cNvSpPr>
          <p:nvPr/>
        </p:nvSpPr>
        <p:spPr bwMode="black">
          <a:xfrm>
            <a:off x="6422430" y="441661"/>
            <a:ext cx="5739408" cy="324337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accent4"/>
          </a:solidFill>
          <a:ln w="25400">
            <a:noFill/>
          </a:ln>
          <a:extLst/>
        </p:spPr>
        <p:txBody>
          <a:bodyPr vert="horz" wrap="square" lIns="91373" tIns="182740" rIns="456848" bIns="45685" numCol="1" anchor="t" anchorCtr="0" compatLnSpc="1">
            <a:prstTxWarp prst="textNoShape">
              <a:avLst/>
            </a:prstTxWarp>
          </a:bodyPr>
          <a:lstStyle/>
          <a:p>
            <a:pPr algn="ctr" fontAlgn="base">
              <a:lnSpc>
                <a:spcPct val="90000"/>
              </a:lnSpc>
              <a:spcBef>
                <a:spcPct val="0"/>
              </a:spcBef>
              <a:spcAft>
                <a:spcPct val="0"/>
              </a:spcAft>
            </a:pPr>
            <a:r>
              <a:rPr lang="en-US" sz="2400" spc="-50" dirty="0" smtClean="0">
                <a:gradFill>
                  <a:gsLst>
                    <a:gs pos="2917">
                      <a:schemeClr val="bg1"/>
                    </a:gs>
                    <a:gs pos="30000">
                      <a:schemeClr val="bg1"/>
                    </a:gs>
                  </a:gsLst>
                  <a:lin ang="5400000" scaled="0"/>
                </a:gradFill>
              </a:rPr>
              <a:t/>
            </a:r>
            <a:br>
              <a:rPr lang="en-US" sz="2400" spc="-50" dirty="0" smtClean="0">
                <a:gradFill>
                  <a:gsLst>
                    <a:gs pos="2917">
                      <a:schemeClr val="bg1"/>
                    </a:gs>
                    <a:gs pos="30000">
                      <a:schemeClr val="bg1"/>
                    </a:gs>
                  </a:gsLst>
                  <a:lin ang="5400000" scaled="0"/>
                </a:gradFill>
              </a:rPr>
            </a:br>
            <a:r>
              <a:rPr lang="en-US" sz="2400" spc="-50" dirty="0" smtClean="0">
                <a:gradFill>
                  <a:gsLst>
                    <a:gs pos="2917">
                      <a:schemeClr val="bg1"/>
                    </a:gs>
                    <a:gs pos="30000">
                      <a:schemeClr val="bg1"/>
                    </a:gs>
                  </a:gsLst>
                  <a:lin ang="5400000" scaled="0"/>
                </a:gradFill>
              </a:rPr>
              <a:t>Windows Azure</a:t>
            </a:r>
            <a:endParaRPr lang="en-US" sz="2400" spc="-50" dirty="0">
              <a:gradFill>
                <a:gsLst>
                  <a:gs pos="2917">
                    <a:schemeClr val="bg1"/>
                  </a:gs>
                  <a:gs pos="30000">
                    <a:schemeClr val="bg1"/>
                  </a:gs>
                </a:gsLst>
                <a:lin ang="5400000" scaled="0"/>
              </a:gradFill>
            </a:endParaRPr>
          </a:p>
        </p:txBody>
      </p:sp>
      <p:sp>
        <p:nvSpPr>
          <p:cNvPr id="5" name="Rectangle 4"/>
          <p:cNvSpPr/>
          <p:nvPr/>
        </p:nvSpPr>
        <p:spPr bwMode="auto">
          <a:xfrm>
            <a:off x="265587" y="1987305"/>
            <a:ext cx="5202936" cy="464820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14099" fontAlgn="base">
              <a:lnSpc>
                <a:spcPct val="90000"/>
              </a:lnSpc>
              <a:spcBef>
                <a:spcPct val="0"/>
              </a:spcBef>
              <a:spcAft>
                <a:spcPct val="0"/>
              </a:spcAft>
            </a:pPr>
            <a:r>
              <a:rPr lang="en-US" sz="2000" dirty="0" smtClean="0">
                <a:solidFill>
                  <a:schemeClr val="tx1"/>
                </a:solidFill>
              </a:rPr>
              <a:t>On-premises</a:t>
            </a:r>
          </a:p>
        </p:txBody>
      </p:sp>
      <p:sp>
        <p:nvSpPr>
          <p:cNvPr id="2" name="Rounded Rectangle 1"/>
          <p:cNvSpPr/>
          <p:nvPr/>
        </p:nvSpPr>
        <p:spPr bwMode="auto">
          <a:xfrm>
            <a:off x="697108" y="2778016"/>
            <a:ext cx="4357992" cy="1300049"/>
          </a:xfrm>
          <a:prstGeom prst="roundRect">
            <a:avLst>
              <a:gd name="adj" fmla="val 6387"/>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chemeClr val="bg1"/>
                  </a:gs>
                  <a:gs pos="10417">
                    <a:schemeClr val="bg1"/>
                  </a:gs>
                </a:gsLst>
                <a:lin ang="5400000" scaled="0"/>
              </a:gradFill>
            </a:endParaRPr>
          </a:p>
        </p:txBody>
      </p:sp>
      <p:sp>
        <p:nvSpPr>
          <p:cNvPr id="3" name="TextBox 2"/>
          <p:cNvSpPr txBox="1"/>
          <p:nvPr/>
        </p:nvSpPr>
        <p:spPr>
          <a:xfrm>
            <a:off x="697108" y="3999396"/>
            <a:ext cx="1965090" cy="572464"/>
          </a:xfrm>
          <a:prstGeom prst="rect">
            <a:avLst/>
          </a:prstGeom>
          <a:noFill/>
        </p:spPr>
        <p:txBody>
          <a:bodyPr wrap="none" lIns="0" tIns="146304" rIns="182880" bIns="146304" rtlCol="0">
            <a:spAutoFit/>
          </a:bodyPr>
          <a:lstStyle/>
          <a:p>
            <a:pPr>
              <a:lnSpc>
                <a:spcPct val="90000"/>
              </a:lnSpc>
            </a:pPr>
            <a:r>
              <a:rPr lang="en-US" sz="2000" dirty="0" smtClean="0"/>
              <a:t>Your</a:t>
            </a:r>
            <a:r>
              <a:rPr lang="en-US" sz="2000" dirty="0" smtClean="0">
                <a:gradFill>
                  <a:gsLst>
                    <a:gs pos="2917">
                      <a:schemeClr val="bg1"/>
                    </a:gs>
                    <a:gs pos="100000">
                      <a:schemeClr val="bg1"/>
                    </a:gs>
                  </a:gsLst>
                  <a:lin ang="5400000" scaled="0"/>
                </a:gradFill>
              </a:rPr>
              <a:t> </a:t>
            </a:r>
            <a:r>
              <a:rPr lang="en-US" sz="2000" dirty="0" smtClean="0"/>
              <a:t>datacenter</a:t>
            </a:r>
          </a:p>
        </p:txBody>
      </p:sp>
      <p:sp>
        <p:nvSpPr>
          <p:cNvPr id="24" name="TextBox 23"/>
          <p:cNvSpPr txBox="1"/>
          <p:nvPr/>
        </p:nvSpPr>
        <p:spPr>
          <a:xfrm>
            <a:off x="1892311" y="5476915"/>
            <a:ext cx="2322815" cy="1126462"/>
          </a:xfrm>
          <a:prstGeom prst="rect">
            <a:avLst/>
          </a:prstGeom>
          <a:noFill/>
        </p:spPr>
        <p:txBody>
          <a:bodyPr wrap="none" lIns="0" tIns="146304" rIns="182880" bIns="146304" rtlCol="0">
            <a:spAutoFit/>
          </a:bodyPr>
          <a:lstStyle/>
          <a:p>
            <a:pPr>
              <a:lnSpc>
                <a:spcPct val="90000"/>
              </a:lnSpc>
            </a:pPr>
            <a:r>
              <a:rPr lang="en-US" sz="2000" dirty="0" smtClean="0"/>
              <a:t>Individual </a:t>
            </a:r>
            <a:br>
              <a:rPr lang="en-US" sz="2000" dirty="0" smtClean="0"/>
            </a:br>
            <a:r>
              <a:rPr lang="en-US" sz="2000" dirty="0" smtClean="0"/>
              <a:t>computers behind </a:t>
            </a:r>
            <a:br>
              <a:rPr lang="en-US" sz="2000" dirty="0" smtClean="0"/>
            </a:br>
            <a:r>
              <a:rPr lang="en-US" sz="2000" dirty="0" smtClean="0"/>
              <a:t>corporate firewall</a:t>
            </a:r>
          </a:p>
        </p:txBody>
      </p:sp>
      <p:grpSp>
        <p:nvGrpSpPr>
          <p:cNvPr id="32" name="Group 31"/>
          <p:cNvGrpSpPr/>
          <p:nvPr/>
        </p:nvGrpSpPr>
        <p:grpSpPr>
          <a:xfrm>
            <a:off x="794905" y="2871216"/>
            <a:ext cx="2473589" cy="1113648"/>
            <a:chOff x="794905" y="2135332"/>
            <a:chExt cx="3406034" cy="1533449"/>
          </a:xfrm>
        </p:grpSpPr>
        <p:pic>
          <p:nvPicPr>
            <p:cNvPr id="20" name="Picture 19"/>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794905" y="3198357"/>
              <a:ext cx="1089128" cy="470424"/>
            </a:xfrm>
            <a:prstGeom prst="roundRect">
              <a:avLst>
                <a:gd name="adj" fmla="val 11234"/>
              </a:avLst>
            </a:prstGeom>
            <a:solidFill>
              <a:schemeClr val="tx2"/>
            </a:solidFill>
            <a:ln w="63500">
              <a:noFill/>
            </a:ln>
            <a:effectLst/>
          </p:spPr>
        </p:pic>
        <p:pic>
          <p:nvPicPr>
            <p:cNvPr id="21" name="Picture 20"/>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794905" y="2666845"/>
              <a:ext cx="1089128" cy="470424"/>
            </a:xfrm>
            <a:prstGeom prst="roundRect">
              <a:avLst>
                <a:gd name="adj" fmla="val 11234"/>
              </a:avLst>
            </a:prstGeom>
            <a:solidFill>
              <a:schemeClr val="tx2"/>
            </a:solidFill>
            <a:ln w="63500">
              <a:noFill/>
            </a:ln>
            <a:effectLst/>
          </p:spPr>
        </p:pic>
        <p:pic>
          <p:nvPicPr>
            <p:cNvPr id="25" name="Picture 24"/>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794905" y="2135332"/>
              <a:ext cx="1089128" cy="470424"/>
            </a:xfrm>
            <a:prstGeom prst="roundRect">
              <a:avLst>
                <a:gd name="adj" fmla="val 11234"/>
              </a:avLst>
            </a:prstGeom>
            <a:solidFill>
              <a:schemeClr val="tx2"/>
            </a:solidFill>
            <a:ln w="63500">
              <a:noFill/>
            </a:ln>
            <a:effectLst/>
          </p:spPr>
        </p:pic>
        <p:pic>
          <p:nvPicPr>
            <p:cNvPr id="26" name="Picture 25"/>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1953358" y="3198357"/>
              <a:ext cx="1089128" cy="470424"/>
            </a:xfrm>
            <a:prstGeom prst="roundRect">
              <a:avLst>
                <a:gd name="adj" fmla="val 11234"/>
              </a:avLst>
            </a:prstGeom>
            <a:solidFill>
              <a:schemeClr val="tx2"/>
            </a:solidFill>
            <a:ln w="63500">
              <a:noFill/>
            </a:ln>
            <a:effectLst/>
          </p:spPr>
        </p:pic>
        <p:pic>
          <p:nvPicPr>
            <p:cNvPr id="27" name="Picture 26"/>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1953358" y="2666845"/>
              <a:ext cx="1089128" cy="470424"/>
            </a:xfrm>
            <a:prstGeom prst="roundRect">
              <a:avLst>
                <a:gd name="adj" fmla="val 11234"/>
              </a:avLst>
            </a:prstGeom>
            <a:solidFill>
              <a:schemeClr val="tx2"/>
            </a:solidFill>
            <a:ln w="63500">
              <a:noFill/>
            </a:ln>
            <a:effectLst/>
          </p:spPr>
        </p:pic>
        <p:pic>
          <p:nvPicPr>
            <p:cNvPr id="28" name="Picture 27"/>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1953358" y="2135332"/>
              <a:ext cx="1089128" cy="470424"/>
            </a:xfrm>
            <a:prstGeom prst="roundRect">
              <a:avLst>
                <a:gd name="adj" fmla="val 11234"/>
              </a:avLst>
            </a:prstGeom>
            <a:solidFill>
              <a:schemeClr val="tx2"/>
            </a:solidFill>
            <a:ln w="63500">
              <a:noFill/>
            </a:ln>
            <a:effectLst/>
          </p:spPr>
        </p:pic>
        <p:pic>
          <p:nvPicPr>
            <p:cNvPr id="29" name="Picture 28"/>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3111811" y="3198357"/>
              <a:ext cx="1089128" cy="470424"/>
            </a:xfrm>
            <a:prstGeom prst="roundRect">
              <a:avLst>
                <a:gd name="adj" fmla="val 11234"/>
              </a:avLst>
            </a:prstGeom>
            <a:solidFill>
              <a:schemeClr val="tx2"/>
            </a:solidFill>
            <a:ln w="63500">
              <a:noFill/>
            </a:ln>
            <a:effectLst/>
          </p:spPr>
        </p:pic>
        <p:pic>
          <p:nvPicPr>
            <p:cNvPr id="30" name="Picture 29"/>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3111811" y="2666845"/>
              <a:ext cx="1089128" cy="470424"/>
            </a:xfrm>
            <a:prstGeom prst="roundRect">
              <a:avLst>
                <a:gd name="adj" fmla="val 11234"/>
              </a:avLst>
            </a:prstGeom>
            <a:solidFill>
              <a:schemeClr val="tx2"/>
            </a:solidFill>
            <a:ln w="63500">
              <a:noFill/>
            </a:ln>
            <a:effectLst/>
          </p:spPr>
        </p:pic>
        <p:pic>
          <p:nvPicPr>
            <p:cNvPr id="31" name="Picture 30"/>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3111811" y="2135332"/>
              <a:ext cx="1089128" cy="470424"/>
            </a:xfrm>
            <a:prstGeom prst="roundRect">
              <a:avLst>
                <a:gd name="adj" fmla="val 11234"/>
              </a:avLst>
            </a:prstGeom>
            <a:solidFill>
              <a:schemeClr val="tx2"/>
            </a:solidFill>
            <a:ln w="63500">
              <a:noFill/>
            </a:ln>
            <a:effectLst/>
          </p:spPr>
        </p:pic>
      </p:grpSp>
      <p:sp>
        <p:nvSpPr>
          <p:cNvPr id="45" name="TextBox 44"/>
          <p:cNvSpPr txBox="1"/>
          <p:nvPr/>
        </p:nvSpPr>
        <p:spPr>
          <a:xfrm>
            <a:off x="5966392" y="4756544"/>
            <a:ext cx="1806841" cy="849463"/>
          </a:xfrm>
          <a:prstGeom prst="rect">
            <a:avLst/>
          </a:prstGeom>
          <a:noFill/>
        </p:spPr>
        <p:txBody>
          <a:bodyPr wrap="none" lIns="0" tIns="146304" rIns="182880" bIns="146304" rtlCol="0">
            <a:spAutoFit/>
          </a:bodyPr>
          <a:lstStyle/>
          <a:p>
            <a:pPr algn="ctr">
              <a:lnSpc>
                <a:spcPct val="90000"/>
              </a:lnSpc>
            </a:pPr>
            <a:r>
              <a:rPr lang="en-US" sz="2000" b="1" dirty="0" smtClean="0">
                <a:gradFill>
                  <a:gsLst>
                    <a:gs pos="2917">
                      <a:schemeClr val="tx1"/>
                    </a:gs>
                    <a:gs pos="100000">
                      <a:schemeClr val="tx1"/>
                    </a:gs>
                  </a:gsLst>
                  <a:lin ang="5400000" scaled="0"/>
                </a:gradFill>
              </a:rPr>
              <a:t>Point-to-Site </a:t>
            </a:r>
            <a:br>
              <a:rPr lang="en-US" sz="2000" b="1" dirty="0" smtClean="0">
                <a:gradFill>
                  <a:gsLst>
                    <a:gs pos="2917">
                      <a:schemeClr val="tx1"/>
                    </a:gs>
                    <a:gs pos="100000">
                      <a:schemeClr val="tx1"/>
                    </a:gs>
                  </a:gsLst>
                  <a:lin ang="5400000" scaled="0"/>
                </a:gradFill>
              </a:rPr>
            </a:br>
            <a:r>
              <a:rPr lang="en-US" sz="2000" b="1" dirty="0" smtClean="0">
                <a:gradFill>
                  <a:gsLst>
                    <a:gs pos="2917">
                      <a:schemeClr val="tx1"/>
                    </a:gs>
                    <a:gs pos="100000">
                      <a:schemeClr val="tx1"/>
                    </a:gs>
                  </a:gsLst>
                  <a:lin ang="5400000" scaled="0"/>
                </a:gradFill>
              </a:rPr>
              <a:t>VPN</a:t>
            </a:r>
          </a:p>
        </p:txBody>
      </p:sp>
      <p:sp>
        <p:nvSpPr>
          <p:cNvPr id="100" name="TextBox 99"/>
          <p:cNvSpPr txBox="1"/>
          <p:nvPr/>
        </p:nvSpPr>
        <p:spPr>
          <a:xfrm>
            <a:off x="8832624" y="5995519"/>
            <a:ext cx="2011641" cy="572464"/>
          </a:xfrm>
          <a:prstGeom prst="rect">
            <a:avLst/>
          </a:prstGeom>
          <a:noFill/>
        </p:spPr>
        <p:txBody>
          <a:bodyPr wrap="none" lIns="0" tIns="146304" rIns="182880" bIns="146304" rtlCol="0">
            <a:spAutoFit/>
          </a:bodyPr>
          <a:lstStyle/>
          <a:p>
            <a:pPr algn="ctr">
              <a:lnSpc>
                <a:spcPct val="90000"/>
              </a:lnSpc>
            </a:pPr>
            <a:r>
              <a:rPr lang="en-US" sz="2000" dirty="0" smtClean="0">
                <a:gradFill>
                  <a:gsLst>
                    <a:gs pos="2917">
                      <a:schemeClr val="tx1"/>
                    </a:gs>
                    <a:gs pos="100000">
                      <a:schemeClr val="tx1"/>
                    </a:gs>
                  </a:gsLst>
                  <a:lin ang="5400000" scaled="0"/>
                </a:gradFill>
              </a:rPr>
              <a:t>Remote workers</a:t>
            </a:r>
          </a:p>
        </p:txBody>
      </p:sp>
      <p:sp>
        <p:nvSpPr>
          <p:cNvPr id="7" name="Title 6"/>
          <p:cNvSpPr>
            <a:spLocks noGrp="1"/>
          </p:cNvSpPr>
          <p:nvPr>
            <p:ph type="title"/>
          </p:nvPr>
        </p:nvSpPr>
        <p:spPr>
          <a:xfrm>
            <a:off x="274638" y="292090"/>
            <a:ext cx="7442202" cy="793928"/>
          </a:xfrm>
        </p:spPr>
        <p:txBody>
          <a:bodyPr/>
          <a:lstStyle/>
          <a:p>
            <a:r>
              <a:rPr lang="en-US" sz="4400" dirty="0" smtClean="0"/>
              <a:t>Virtual Networks – Point-to-Site</a:t>
            </a:r>
            <a:endParaRPr lang="en-US" sz="4400" dirty="0"/>
          </a:p>
        </p:txBody>
      </p:sp>
      <p:sp>
        <p:nvSpPr>
          <p:cNvPr id="64" name="Freeform 63"/>
          <p:cNvSpPr/>
          <p:nvPr/>
        </p:nvSpPr>
        <p:spPr bwMode="auto">
          <a:xfrm>
            <a:off x="7796216" y="1580745"/>
            <a:ext cx="4128001" cy="1911954"/>
          </a:xfrm>
          <a:custGeom>
            <a:avLst/>
            <a:gdLst>
              <a:gd name="connsiteX0" fmla="*/ 269674 w 3173565"/>
              <a:gd name="connsiteY0" fmla="*/ 0 h 1618014"/>
              <a:gd name="connsiteX1" fmla="*/ 2323469 w 3173565"/>
              <a:gd name="connsiteY1" fmla="*/ 0 h 1618014"/>
              <a:gd name="connsiteX2" fmla="*/ 2337182 w 3173565"/>
              <a:gd name="connsiteY2" fmla="*/ 1382 h 1618014"/>
              <a:gd name="connsiteX3" fmla="*/ 2364558 w 3173565"/>
              <a:gd name="connsiteY3" fmla="*/ 0 h 1618014"/>
              <a:gd name="connsiteX4" fmla="*/ 3173565 w 3173565"/>
              <a:gd name="connsiteY4" fmla="*/ 809007 h 1618014"/>
              <a:gd name="connsiteX5" fmla="*/ 2364558 w 3173565"/>
              <a:gd name="connsiteY5" fmla="*/ 1618014 h 1618014"/>
              <a:gd name="connsiteX6" fmla="*/ 2337182 w 3173565"/>
              <a:gd name="connsiteY6" fmla="*/ 1616632 h 1618014"/>
              <a:gd name="connsiteX7" fmla="*/ 2323469 w 3173565"/>
              <a:gd name="connsiteY7" fmla="*/ 1618014 h 1618014"/>
              <a:gd name="connsiteX8" fmla="*/ 269674 w 3173565"/>
              <a:gd name="connsiteY8" fmla="*/ 1618014 h 1618014"/>
              <a:gd name="connsiteX9" fmla="*/ 0 w 3173565"/>
              <a:gd name="connsiteY9" fmla="*/ 1348340 h 1618014"/>
              <a:gd name="connsiteX10" fmla="*/ 0 w 3173565"/>
              <a:gd name="connsiteY10" fmla="*/ 269674 h 1618014"/>
              <a:gd name="connsiteX11" fmla="*/ 269674 w 3173565"/>
              <a:gd name="connsiteY11" fmla="*/ 0 h 161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3565" h="1618014">
                <a:moveTo>
                  <a:pt x="269674" y="0"/>
                </a:moveTo>
                <a:lnTo>
                  <a:pt x="2323469" y="0"/>
                </a:lnTo>
                <a:lnTo>
                  <a:pt x="2337182" y="1382"/>
                </a:lnTo>
                <a:lnTo>
                  <a:pt x="2364558" y="0"/>
                </a:lnTo>
                <a:cubicBezTo>
                  <a:pt x="2811360" y="0"/>
                  <a:pt x="3173565" y="362205"/>
                  <a:pt x="3173565" y="809007"/>
                </a:cubicBezTo>
                <a:cubicBezTo>
                  <a:pt x="3173565" y="1255809"/>
                  <a:pt x="2811360" y="1618014"/>
                  <a:pt x="2364558" y="1618014"/>
                </a:cubicBezTo>
                <a:lnTo>
                  <a:pt x="2337182" y="1616632"/>
                </a:lnTo>
                <a:lnTo>
                  <a:pt x="2323469" y="1618014"/>
                </a:lnTo>
                <a:lnTo>
                  <a:pt x="269674" y="1618014"/>
                </a:lnTo>
                <a:cubicBezTo>
                  <a:pt x="120737" y="1618014"/>
                  <a:pt x="0" y="1497277"/>
                  <a:pt x="0" y="1348340"/>
                </a:cubicBezTo>
                <a:lnTo>
                  <a:pt x="0" y="269674"/>
                </a:lnTo>
                <a:cubicBezTo>
                  <a:pt x="0" y="120737"/>
                  <a:pt x="120737" y="0"/>
                  <a:pt x="269674" y="0"/>
                </a:cubicBezTo>
                <a:close/>
              </a:path>
            </a:pathLst>
          </a:custGeom>
          <a:blipFill>
            <a:blip r:embed="rId4"/>
            <a:tile tx="0" ty="0" sx="100000" sy="100000" flip="none" algn="tl"/>
          </a:bli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6859" tIns="146248" rIns="0" bIns="45720" numCol="1" spcCol="0" rtlCol="0" fromWordArt="0" anchor="b" anchorCtr="0" forceAA="0" compatLnSpc="1">
            <a:prstTxWarp prst="textNoShape">
              <a:avLst/>
            </a:prstTxWarp>
            <a:noAutofit/>
          </a:bodyPr>
          <a:lstStyle/>
          <a:p>
            <a:r>
              <a:rPr lang="en-US" dirty="0" smtClean="0">
                <a:solidFill>
                  <a:schemeClr val="bg1"/>
                </a:solidFill>
              </a:rPr>
              <a:t>Virtual Network</a:t>
            </a:r>
            <a:endParaRPr lang="en-US" dirty="0">
              <a:solidFill>
                <a:schemeClr val="bg1"/>
              </a:solidFill>
            </a:endParaRPr>
          </a:p>
        </p:txBody>
      </p:sp>
      <p:sp>
        <p:nvSpPr>
          <p:cNvPr id="66" name="Rounded Rectangle 65"/>
          <p:cNvSpPr/>
          <p:nvPr/>
        </p:nvSpPr>
        <p:spPr bwMode="auto">
          <a:xfrm>
            <a:off x="7929159" y="1889001"/>
            <a:ext cx="919973" cy="1221733"/>
          </a:xfrm>
          <a:prstGeom prst="roundRect">
            <a:avLst>
              <a:gd name="adj" fmla="val 10259"/>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solidFill>
                <a:schemeClr val="bg1"/>
              </a:solidFill>
            </a:endParaRPr>
          </a:p>
        </p:txBody>
      </p:sp>
      <p:pic>
        <p:nvPicPr>
          <p:cNvPr id="67" name="Picture 66"/>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7993425" y="2709388"/>
            <a:ext cx="790965" cy="341639"/>
          </a:xfrm>
          <a:prstGeom prst="roundRect">
            <a:avLst>
              <a:gd name="adj" fmla="val 11234"/>
            </a:avLst>
          </a:prstGeom>
          <a:solidFill>
            <a:schemeClr val="tx2"/>
          </a:solidFill>
          <a:ln w="63500">
            <a:noFill/>
          </a:ln>
          <a:effectLst/>
        </p:spPr>
      </p:pic>
      <p:pic>
        <p:nvPicPr>
          <p:cNvPr id="77" name="Picture 76"/>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7993425" y="2323384"/>
            <a:ext cx="790965" cy="341639"/>
          </a:xfrm>
          <a:prstGeom prst="roundRect">
            <a:avLst>
              <a:gd name="adj" fmla="val 11234"/>
            </a:avLst>
          </a:prstGeom>
          <a:solidFill>
            <a:schemeClr val="tx2"/>
          </a:solidFill>
          <a:ln w="63500">
            <a:noFill/>
          </a:ln>
          <a:effectLst/>
        </p:spPr>
      </p:pic>
      <p:pic>
        <p:nvPicPr>
          <p:cNvPr id="78" name="Picture 77"/>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7993425" y="1937379"/>
            <a:ext cx="790965" cy="341639"/>
          </a:xfrm>
          <a:prstGeom prst="roundRect">
            <a:avLst>
              <a:gd name="adj" fmla="val 11234"/>
            </a:avLst>
          </a:prstGeom>
          <a:solidFill>
            <a:schemeClr val="tx2"/>
          </a:solidFill>
          <a:ln w="63500">
            <a:noFill/>
          </a:ln>
          <a:effectLst/>
        </p:spPr>
      </p:pic>
      <p:sp>
        <p:nvSpPr>
          <p:cNvPr id="86" name="TextBox 85"/>
          <p:cNvSpPr txBox="1"/>
          <p:nvPr/>
        </p:nvSpPr>
        <p:spPr>
          <a:xfrm>
            <a:off x="7929159" y="1539490"/>
            <a:ext cx="919605" cy="447815"/>
          </a:xfrm>
          <a:prstGeom prst="rect">
            <a:avLst/>
          </a:prstGeom>
          <a:noFill/>
        </p:spPr>
        <p:txBody>
          <a:bodyPr wrap="square" lIns="91440" tIns="146304" rIns="91440" bIns="146304" rtlCol="0">
            <a:spAutoFit/>
          </a:bodyPr>
          <a:lstStyle/>
          <a:p>
            <a:pPr algn="ctr">
              <a:lnSpc>
                <a:spcPct val="90000"/>
              </a:lnSpc>
            </a:pPr>
            <a:r>
              <a:rPr lang="en-US" sz="1100" dirty="0" smtClean="0">
                <a:solidFill>
                  <a:schemeClr val="bg1"/>
                </a:solidFill>
              </a:rPr>
              <a:t>&lt;subnet 1&gt;</a:t>
            </a:r>
          </a:p>
        </p:txBody>
      </p:sp>
      <p:sp>
        <p:nvSpPr>
          <p:cNvPr id="87" name="TextBox 86"/>
          <p:cNvSpPr txBox="1"/>
          <p:nvPr/>
        </p:nvSpPr>
        <p:spPr>
          <a:xfrm>
            <a:off x="8912900" y="1539490"/>
            <a:ext cx="916447" cy="447815"/>
          </a:xfrm>
          <a:prstGeom prst="rect">
            <a:avLst/>
          </a:prstGeom>
          <a:noFill/>
        </p:spPr>
        <p:txBody>
          <a:bodyPr wrap="square" lIns="91440" tIns="146304" rIns="91440" bIns="146304" rtlCol="0">
            <a:spAutoFit/>
          </a:bodyPr>
          <a:lstStyle/>
          <a:p>
            <a:pPr algn="ctr">
              <a:lnSpc>
                <a:spcPct val="90000"/>
              </a:lnSpc>
            </a:pPr>
            <a:r>
              <a:rPr lang="en-US" sz="1100" dirty="0" smtClean="0">
                <a:solidFill>
                  <a:schemeClr val="bg1"/>
                </a:solidFill>
              </a:rPr>
              <a:t>&lt;subnet 2&gt;</a:t>
            </a:r>
          </a:p>
        </p:txBody>
      </p:sp>
      <p:sp>
        <p:nvSpPr>
          <p:cNvPr id="88" name="TextBox 87"/>
          <p:cNvSpPr txBox="1"/>
          <p:nvPr/>
        </p:nvSpPr>
        <p:spPr>
          <a:xfrm>
            <a:off x="9893116" y="1539490"/>
            <a:ext cx="924234" cy="447815"/>
          </a:xfrm>
          <a:prstGeom prst="rect">
            <a:avLst/>
          </a:prstGeom>
          <a:noFill/>
        </p:spPr>
        <p:txBody>
          <a:bodyPr wrap="square" lIns="91440" tIns="146304" rIns="91440" bIns="146304" rtlCol="0">
            <a:spAutoFit/>
          </a:bodyPr>
          <a:lstStyle/>
          <a:p>
            <a:pPr algn="ctr">
              <a:lnSpc>
                <a:spcPct val="90000"/>
              </a:lnSpc>
            </a:pPr>
            <a:r>
              <a:rPr lang="en-US" sz="1100" dirty="0" smtClean="0">
                <a:solidFill>
                  <a:schemeClr val="bg1"/>
                </a:solidFill>
              </a:rPr>
              <a:t>&lt;subnet 3&gt;</a:t>
            </a:r>
          </a:p>
        </p:txBody>
      </p:sp>
      <p:pic>
        <p:nvPicPr>
          <p:cNvPr id="89" name="Picture 88"/>
          <p:cNvPicPr>
            <a:picLocks noChangeAspect="1"/>
          </p:cNvPicPr>
          <p:nvPr/>
        </p:nvPicPr>
        <p:blipFill>
          <a:blip r:embed="rId5" cstate="print">
            <a:grayscl/>
            <a:extLst>
              <a:ext uri="{28A0092B-C50C-407E-A947-70E740481C1C}">
                <a14:useLocalDpi xmlns:a14="http://schemas.microsoft.com/office/drawing/2010/main" val="0"/>
              </a:ext>
            </a:extLst>
          </a:blip>
          <a:stretch>
            <a:fillRect/>
          </a:stretch>
        </p:blipFill>
        <p:spPr>
          <a:xfrm>
            <a:off x="10946228" y="2323383"/>
            <a:ext cx="790965" cy="341639"/>
          </a:xfrm>
          <a:prstGeom prst="roundRect">
            <a:avLst>
              <a:gd name="adj" fmla="val 9180"/>
            </a:avLst>
          </a:prstGeom>
          <a:noFill/>
          <a:ln w="31750">
            <a:solidFill>
              <a:schemeClr val="tx2"/>
            </a:solidFill>
          </a:ln>
        </p:spPr>
      </p:pic>
      <p:grpSp>
        <p:nvGrpSpPr>
          <p:cNvPr id="90" name="Group 89"/>
          <p:cNvGrpSpPr/>
          <p:nvPr/>
        </p:nvGrpSpPr>
        <p:grpSpPr>
          <a:xfrm>
            <a:off x="8913268" y="1889001"/>
            <a:ext cx="919973" cy="1221733"/>
            <a:chOff x="8913268" y="1889001"/>
            <a:chExt cx="919973" cy="1221733"/>
          </a:xfrm>
        </p:grpSpPr>
        <p:sp>
          <p:nvSpPr>
            <p:cNvPr id="91" name="Rounded Rectangle 90"/>
            <p:cNvSpPr/>
            <p:nvPr/>
          </p:nvSpPr>
          <p:spPr bwMode="auto">
            <a:xfrm>
              <a:off x="8913268" y="1889001"/>
              <a:ext cx="919973" cy="1221733"/>
            </a:xfrm>
            <a:prstGeom prst="roundRect">
              <a:avLst>
                <a:gd name="adj" fmla="val 10259"/>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solidFill>
                  <a:schemeClr val="bg1"/>
                </a:solidFill>
              </a:endParaRPr>
            </a:p>
          </p:txBody>
        </p:sp>
        <p:pic>
          <p:nvPicPr>
            <p:cNvPr id="92" name="Picture 91"/>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8977772" y="2709388"/>
              <a:ext cx="790965" cy="341639"/>
            </a:xfrm>
            <a:prstGeom prst="roundRect">
              <a:avLst>
                <a:gd name="adj" fmla="val 11234"/>
              </a:avLst>
            </a:prstGeom>
            <a:solidFill>
              <a:schemeClr val="tx2"/>
            </a:solidFill>
            <a:ln w="63500">
              <a:noFill/>
            </a:ln>
            <a:effectLst/>
          </p:spPr>
        </p:pic>
        <p:pic>
          <p:nvPicPr>
            <p:cNvPr id="93" name="Picture 92"/>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8977772" y="2323384"/>
              <a:ext cx="790965" cy="341639"/>
            </a:xfrm>
            <a:prstGeom prst="roundRect">
              <a:avLst>
                <a:gd name="adj" fmla="val 11234"/>
              </a:avLst>
            </a:prstGeom>
            <a:solidFill>
              <a:schemeClr val="tx2"/>
            </a:solidFill>
            <a:ln w="63500">
              <a:noFill/>
            </a:ln>
            <a:effectLst/>
          </p:spPr>
        </p:pic>
        <p:pic>
          <p:nvPicPr>
            <p:cNvPr id="94" name="Picture 93"/>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8977772" y="1937379"/>
              <a:ext cx="790965" cy="341639"/>
            </a:xfrm>
            <a:prstGeom prst="roundRect">
              <a:avLst>
                <a:gd name="adj" fmla="val 11234"/>
              </a:avLst>
            </a:prstGeom>
            <a:solidFill>
              <a:schemeClr val="tx2"/>
            </a:solidFill>
            <a:ln w="63500">
              <a:noFill/>
            </a:ln>
            <a:effectLst/>
          </p:spPr>
        </p:pic>
      </p:grpSp>
      <p:grpSp>
        <p:nvGrpSpPr>
          <p:cNvPr id="95" name="Group 94"/>
          <p:cNvGrpSpPr/>
          <p:nvPr/>
        </p:nvGrpSpPr>
        <p:grpSpPr>
          <a:xfrm>
            <a:off x="9897377" y="1889001"/>
            <a:ext cx="919973" cy="1221733"/>
            <a:chOff x="9897377" y="1889001"/>
            <a:chExt cx="919973" cy="1221733"/>
          </a:xfrm>
        </p:grpSpPr>
        <p:sp>
          <p:nvSpPr>
            <p:cNvPr id="96" name="Rounded Rectangle 95"/>
            <p:cNvSpPr/>
            <p:nvPr/>
          </p:nvSpPr>
          <p:spPr bwMode="auto">
            <a:xfrm>
              <a:off x="9897377" y="1889001"/>
              <a:ext cx="919973" cy="1221733"/>
            </a:xfrm>
            <a:prstGeom prst="roundRect">
              <a:avLst>
                <a:gd name="adj" fmla="val 10259"/>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solidFill>
                  <a:schemeClr val="bg1"/>
                </a:solidFill>
              </a:endParaRPr>
            </a:p>
          </p:txBody>
        </p:sp>
        <p:pic>
          <p:nvPicPr>
            <p:cNvPr id="97" name="Picture 96"/>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9961881" y="2709388"/>
              <a:ext cx="790965" cy="341639"/>
            </a:xfrm>
            <a:prstGeom prst="roundRect">
              <a:avLst>
                <a:gd name="adj" fmla="val 11234"/>
              </a:avLst>
            </a:prstGeom>
            <a:solidFill>
              <a:schemeClr val="tx2"/>
            </a:solidFill>
            <a:ln w="63500">
              <a:noFill/>
            </a:ln>
            <a:effectLst/>
          </p:spPr>
        </p:pic>
        <p:pic>
          <p:nvPicPr>
            <p:cNvPr id="98" name="Picture 97"/>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9961881" y="2323384"/>
              <a:ext cx="790965" cy="341639"/>
            </a:xfrm>
            <a:prstGeom prst="roundRect">
              <a:avLst>
                <a:gd name="adj" fmla="val 11234"/>
              </a:avLst>
            </a:prstGeom>
            <a:solidFill>
              <a:schemeClr val="tx2"/>
            </a:solidFill>
            <a:ln w="63500">
              <a:noFill/>
            </a:ln>
            <a:effectLst/>
          </p:spPr>
        </p:pic>
        <p:pic>
          <p:nvPicPr>
            <p:cNvPr id="101" name="Picture 100"/>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9961881" y="1937379"/>
              <a:ext cx="790965" cy="341639"/>
            </a:xfrm>
            <a:prstGeom prst="roundRect">
              <a:avLst>
                <a:gd name="adj" fmla="val 11234"/>
              </a:avLst>
            </a:prstGeom>
            <a:solidFill>
              <a:schemeClr val="tx2"/>
            </a:solidFill>
            <a:ln w="63500">
              <a:noFill/>
            </a:ln>
            <a:effectLst/>
          </p:spPr>
        </p:pic>
      </p:grpSp>
      <p:sp>
        <p:nvSpPr>
          <p:cNvPr id="102" name="TextBox 101"/>
          <p:cNvSpPr txBox="1"/>
          <p:nvPr/>
        </p:nvSpPr>
        <p:spPr>
          <a:xfrm>
            <a:off x="10946228" y="1808116"/>
            <a:ext cx="790966" cy="614014"/>
          </a:xfrm>
          <a:prstGeom prst="rect">
            <a:avLst/>
          </a:prstGeom>
          <a:noFill/>
        </p:spPr>
        <p:txBody>
          <a:bodyPr wrap="square" lIns="91440" tIns="146304" rIns="91440" bIns="146304" rtlCol="0">
            <a:spAutoFit/>
          </a:bodyPr>
          <a:lstStyle/>
          <a:p>
            <a:pPr algn="ctr">
              <a:lnSpc>
                <a:spcPct val="90000"/>
              </a:lnSpc>
            </a:pPr>
            <a:r>
              <a:rPr lang="en-US" sz="1100" dirty="0" smtClean="0">
                <a:solidFill>
                  <a:schemeClr val="bg1"/>
                </a:solidFill>
              </a:rPr>
              <a:t>DNS </a:t>
            </a:r>
            <a:r>
              <a:rPr lang="en-US" sz="1200" dirty="0" smtClean="0">
                <a:solidFill>
                  <a:schemeClr val="bg1"/>
                </a:solidFill>
              </a:rPr>
              <a:t>Server</a:t>
            </a:r>
            <a:endParaRPr lang="en-US" sz="1100" dirty="0" smtClean="0">
              <a:solidFill>
                <a:schemeClr val="bg1"/>
              </a:solidFill>
            </a:endParaRPr>
          </a:p>
        </p:txBody>
      </p:sp>
      <p:sp>
        <p:nvSpPr>
          <p:cNvPr id="106" name="Oval 105"/>
          <p:cNvSpPr/>
          <p:nvPr/>
        </p:nvSpPr>
        <p:spPr bwMode="auto">
          <a:xfrm>
            <a:off x="3428572" y="2669059"/>
            <a:ext cx="1504863" cy="1504863"/>
          </a:xfrm>
          <a:prstGeom prst="ellipse">
            <a:avLst/>
          </a:prstGeom>
          <a:solidFill>
            <a:srgbClr val="FFFFFF"/>
          </a:solidFill>
          <a:ln w="76200">
            <a:solidFill>
              <a:schemeClr val="tx2">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chemeClr val="bg1"/>
                  </a:gs>
                  <a:gs pos="10417">
                    <a:schemeClr val="bg1"/>
                  </a:gs>
                </a:gsLst>
                <a:lin ang="5400000" scaled="0"/>
              </a:gradFill>
            </a:endParaRPr>
          </a:p>
        </p:txBody>
      </p:sp>
      <p:sp>
        <p:nvSpPr>
          <p:cNvPr id="108" name="Freeform 52"/>
          <p:cNvSpPr>
            <a:spLocks noEditPoints="1"/>
          </p:cNvSpPr>
          <p:nvPr/>
        </p:nvSpPr>
        <p:spPr bwMode="auto">
          <a:xfrm>
            <a:off x="3659782" y="2820681"/>
            <a:ext cx="1042443" cy="778179"/>
          </a:xfrm>
          <a:custGeom>
            <a:avLst/>
            <a:gdLst>
              <a:gd name="T0" fmla="*/ 179 w 181"/>
              <a:gd name="T1" fmla="*/ 46 h 135"/>
              <a:gd name="T2" fmla="*/ 101 w 181"/>
              <a:gd name="T3" fmla="*/ 1 h 135"/>
              <a:gd name="T4" fmla="*/ 95 w 181"/>
              <a:gd name="T5" fmla="*/ 1 h 135"/>
              <a:gd name="T6" fmla="*/ 97 w 181"/>
              <a:gd name="T7" fmla="*/ 95 h 135"/>
              <a:gd name="T8" fmla="*/ 22 w 181"/>
              <a:gd name="T9" fmla="*/ 86 h 135"/>
              <a:gd name="T10" fmla="*/ 67 w 181"/>
              <a:gd name="T11" fmla="*/ 119 h 135"/>
              <a:gd name="T12" fmla="*/ 21 w 181"/>
              <a:gd name="T13" fmla="*/ 88 h 135"/>
              <a:gd name="T14" fmla="*/ 100 w 181"/>
              <a:gd name="T15" fmla="*/ 102 h 135"/>
              <a:gd name="T16" fmla="*/ 98 w 181"/>
              <a:gd name="T17" fmla="*/ 135 h 135"/>
              <a:gd name="T18" fmla="*/ 94 w 181"/>
              <a:gd name="T19" fmla="*/ 134 h 135"/>
              <a:gd name="T20" fmla="*/ 81 w 181"/>
              <a:gd name="T21" fmla="*/ 122 h 135"/>
              <a:gd name="T22" fmla="*/ 94 w 181"/>
              <a:gd name="T23" fmla="*/ 127 h 135"/>
              <a:gd name="T24" fmla="*/ 6 w 181"/>
              <a:gd name="T25" fmla="*/ 55 h 135"/>
              <a:gd name="T26" fmla="*/ 6 w 181"/>
              <a:gd name="T27" fmla="*/ 77 h 135"/>
              <a:gd name="T28" fmla="*/ 7 w 181"/>
              <a:gd name="T29" fmla="*/ 85 h 135"/>
              <a:gd name="T30" fmla="*/ 0 w 181"/>
              <a:gd name="T31" fmla="*/ 81 h 135"/>
              <a:gd name="T32" fmla="*/ 0 w 181"/>
              <a:gd name="T33" fmla="*/ 51 h 135"/>
              <a:gd name="T34" fmla="*/ 6 w 181"/>
              <a:gd name="T35" fmla="*/ 47 h 135"/>
              <a:gd name="T36" fmla="*/ 11 w 181"/>
              <a:gd name="T37" fmla="*/ 50 h 135"/>
              <a:gd name="T38" fmla="*/ 100 w 181"/>
              <a:gd name="T39" fmla="*/ 102 h 135"/>
              <a:gd name="T40" fmla="*/ 181 w 181"/>
              <a:gd name="T41" fmla="*/ 51 h 135"/>
              <a:gd name="T42" fmla="*/ 178 w 181"/>
              <a:gd name="T43" fmla="*/ 81 h 135"/>
              <a:gd name="T44" fmla="*/ 104 w 181"/>
              <a:gd name="T45" fmla="*/ 102 h 135"/>
              <a:gd name="T46" fmla="*/ 181 w 181"/>
              <a:gd name="T47" fmla="*/ 50 h 135"/>
              <a:gd name="T48" fmla="*/ 59 w 181"/>
              <a:gd name="T49" fmla="*/ 100 h 135"/>
              <a:gd name="T50" fmla="*/ 36 w 181"/>
              <a:gd name="T51" fmla="*/ 87 h 135"/>
              <a:gd name="T52" fmla="*/ 34 w 181"/>
              <a:gd name="T53" fmla="*/ 82 h 135"/>
              <a:gd name="T54" fmla="*/ 59 w 181"/>
              <a:gd name="T55" fmla="*/ 93 h 135"/>
              <a:gd name="T56" fmla="*/ 61 w 181"/>
              <a:gd name="T57" fmla="*/ 99 h 135"/>
              <a:gd name="T58" fmla="*/ 80 w 181"/>
              <a:gd name="T59" fmla="*/ 117 h 135"/>
              <a:gd name="T60" fmla="*/ 73 w 181"/>
              <a:gd name="T61" fmla="*/ 124 h 135"/>
              <a:gd name="T62" fmla="*/ 70 w 181"/>
              <a:gd name="T63" fmla="*/ 121 h 135"/>
              <a:gd name="T64" fmla="*/ 71 w 181"/>
              <a:gd name="T65" fmla="*/ 104 h 135"/>
              <a:gd name="T66" fmla="*/ 80 w 181"/>
              <a:gd name="T67" fmla="*/ 100 h 135"/>
              <a:gd name="T68" fmla="*/ 80 w 181"/>
              <a:gd name="T69" fmla="*/ 103 h 135"/>
              <a:gd name="T70" fmla="*/ 74 w 181"/>
              <a:gd name="T71" fmla="*/ 118 h 135"/>
              <a:gd name="T72" fmla="*/ 80 w 181"/>
              <a:gd name="T73" fmla="*/ 117 h 135"/>
              <a:gd name="T74" fmla="*/ 20 w 181"/>
              <a:gd name="T75" fmla="*/ 86 h 135"/>
              <a:gd name="T76" fmla="*/ 10 w 181"/>
              <a:gd name="T77" fmla="*/ 89 h 135"/>
              <a:gd name="T78" fmla="*/ 9 w 181"/>
              <a:gd name="T79" fmla="*/ 72 h 135"/>
              <a:gd name="T80" fmla="*/ 17 w 181"/>
              <a:gd name="T81" fmla="*/ 66 h 135"/>
              <a:gd name="T82" fmla="*/ 20 w 181"/>
              <a:gd name="T83" fmla="*/ 66 h 135"/>
              <a:gd name="T84" fmla="*/ 14 w 181"/>
              <a:gd name="T85" fmla="*/ 72 h 135"/>
              <a:gd name="T86" fmla="*/ 17 w 181"/>
              <a:gd name="T87" fmla="*/ 8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 h="135">
                <a:moveTo>
                  <a:pt x="97" y="95"/>
                </a:moveTo>
                <a:cubicBezTo>
                  <a:pt x="179" y="46"/>
                  <a:pt x="179" y="46"/>
                  <a:pt x="179" y="46"/>
                </a:cubicBezTo>
                <a:cubicBezTo>
                  <a:pt x="179" y="46"/>
                  <a:pt x="179" y="46"/>
                  <a:pt x="178" y="46"/>
                </a:cubicBezTo>
                <a:cubicBezTo>
                  <a:pt x="101" y="1"/>
                  <a:pt x="101" y="1"/>
                  <a:pt x="101" y="1"/>
                </a:cubicBezTo>
                <a:cubicBezTo>
                  <a:pt x="100" y="0"/>
                  <a:pt x="99" y="0"/>
                  <a:pt x="98" y="0"/>
                </a:cubicBezTo>
                <a:cubicBezTo>
                  <a:pt x="97" y="0"/>
                  <a:pt x="96" y="0"/>
                  <a:pt x="95" y="1"/>
                </a:cubicBezTo>
                <a:cubicBezTo>
                  <a:pt x="14" y="48"/>
                  <a:pt x="14" y="48"/>
                  <a:pt x="14" y="48"/>
                </a:cubicBezTo>
                <a:cubicBezTo>
                  <a:pt x="97" y="95"/>
                  <a:pt x="97" y="95"/>
                  <a:pt x="97" y="95"/>
                </a:cubicBezTo>
                <a:cubicBezTo>
                  <a:pt x="97" y="95"/>
                  <a:pt x="97" y="95"/>
                  <a:pt x="97" y="95"/>
                </a:cubicBezTo>
                <a:close/>
                <a:moveTo>
                  <a:pt x="22" y="86"/>
                </a:moveTo>
                <a:cubicBezTo>
                  <a:pt x="67" y="112"/>
                  <a:pt x="67" y="112"/>
                  <a:pt x="67" y="112"/>
                </a:cubicBezTo>
                <a:cubicBezTo>
                  <a:pt x="67" y="119"/>
                  <a:pt x="67" y="119"/>
                  <a:pt x="67" y="119"/>
                </a:cubicBezTo>
                <a:cubicBezTo>
                  <a:pt x="17" y="90"/>
                  <a:pt x="17" y="90"/>
                  <a:pt x="17" y="90"/>
                </a:cubicBezTo>
                <a:cubicBezTo>
                  <a:pt x="21" y="88"/>
                  <a:pt x="21" y="88"/>
                  <a:pt x="21" y="88"/>
                </a:cubicBezTo>
                <a:cubicBezTo>
                  <a:pt x="21" y="87"/>
                  <a:pt x="22" y="87"/>
                  <a:pt x="22" y="86"/>
                </a:cubicBezTo>
                <a:close/>
                <a:moveTo>
                  <a:pt x="100" y="102"/>
                </a:moveTo>
                <a:cubicBezTo>
                  <a:pt x="100" y="132"/>
                  <a:pt x="100" y="132"/>
                  <a:pt x="100" y="132"/>
                </a:cubicBezTo>
                <a:cubicBezTo>
                  <a:pt x="100" y="133"/>
                  <a:pt x="99" y="134"/>
                  <a:pt x="98" y="135"/>
                </a:cubicBezTo>
                <a:cubicBezTo>
                  <a:pt x="98" y="135"/>
                  <a:pt x="97" y="135"/>
                  <a:pt x="96" y="135"/>
                </a:cubicBezTo>
                <a:cubicBezTo>
                  <a:pt x="96" y="135"/>
                  <a:pt x="95" y="135"/>
                  <a:pt x="94" y="134"/>
                </a:cubicBezTo>
                <a:cubicBezTo>
                  <a:pt x="76" y="124"/>
                  <a:pt x="76" y="124"/>
                  <a:pt x="76" y="124"/>
                </a:cubicBezTo>
                <a:cubicBezTo>
                  <a:pt x="81" y="122"/>
                  <a:pt x="81" y="122"/>
                  <a:pt x="81" y="122"/>
                </a:cubicBezTo>
                <a:cubicBezTo>
                  <a:pt x="82" y="121"/>
                  <a:pt x="82" y="121"/>
                  <a:pt x="82" y="120"/>
                </a:cubicBezTo>
                <a:cubicBezTo>
                  <a:pt x="94" y="127"/>
                  <a:pt x="94" y="127"/>
                  <a:pt x="94" y="127"/>
                </a:cubicBezTo>
                <a:cubicBezTo>
                  <a:pt x="94" y="105"/>
                  <a:pt x="94" y="105"/>
                  <a:pt x="94" y="105"/>
                </a:cubicBezTo>
                <a:cubicBezTo>
                  <a:pt x="6" y="55"/>
                  <a:pt x="6" y="55"/>
                  <a:pt x="6" y="55"/>
                </a:cubicBezTo>
                <a:cubicBezTo>
                  <a:pt x="6" y="77"/>
                  <a:pt x="6" y="77"/>
                  <a:pt x="6" y="77"/>
                </a:cubicBezTo>
                <a:cubicBezTo>
                  <a:pt x="6" y="77"/>
                  <a:pt x="6" y="77"/>
                  <a:pt x="6" y="77"/>
                </a:cubicBezTo>
                <a:cubicBezTo>
                  <a:pt x="7" y="78"/>
                  <a:pt x="7" y="78"/>
                  <a:pt x="7" y="78"/>
                </a:cubicBezTo>
                <a:cubicBezTo>
                  <a:pt x="7" y="85"/>
                  <a:pt x="7" y="85"/>
                  <a:pt x="7" y="85"/>
                </a:cubicBezTo>
                <a:cubicBezTo>
                  <a:pt x="3" y="83"/>
                  <a:pt x="3" y="83"/>
                  <a:pt x="3" y="83"/>
                </a:cubicBezTo>
                <a:cubicBezTo>
                  <a:pt x="0" y="81"/>
                  <a:pt x="0" y="81"/>
                  <a:pt x="0" y="81"/>
                </a:cubicBezTo>
                <a:cubicBezTo>
                  <a:pt x="0" y="78"/>
                  <a:pt x="0" y="78"/>
                  <a:pt x="0" y="78"/>
                </a:cubicBezTo>
                <a:cubicBezTo>
                  <a:pt x="0" y="51"/>
                  <a:pt x="0" y="51"/>
                  <a:pt x="0" y="51"/>
                </a:cubicBezTo>
                <a:cubicBezTo>
                  <a:pt x="0" y="49"/>
                  <a:pt x="0" y="48"/>
                  <a:pt x="2" y="47"/>
                </a:cubicBezTo>
                <a:cubicBezTo>
                  <a:pt x="3" y="47"/>
                  <a:pt x="4" y="47"/>
                  <a:pt x="6" y="47"/>
                </a:cubicBezTo>
                <a:cubicBezTo>
                  <a:pt x="11" y="50"/>
                  <a:pt x="11" y="50"/>
                  <a:pt x="11" y="50"/>
                </a:cubicBezTo>
                <a:cubicBezTo>
                  <a:pt x="11" y="50"/>
                  <a:pt x="11" y="50"/>
                  <a:pt x="11" y="50"/>
                </a:cubicBezTo>
                <a:cubicBezTo>
                  <a:pt x="99" y="100"/>
                  <a:pt x="99" y="100"/>
                  <a:pt x="99" y="100"/>
                </a:cubicBezTo>
                <a:cubicBezTo>
                  <a:pt x="100" y="100"/>
                  <a:pt x="100" y="101"/>
                  <a:pt x="100" y="102"/>
                </a:cubicBezTo>
                <a:close/>
                <a:moveTo>
                  <a:pt x="181" y="50"/>
                </a:moveTo>
                <a:cubicBezTo>
                  <a:pt x="181" y="50"/>
                  <a:pt x="181" y="50"/>
                  <a:pt x="181" y="51"/>
                </a:cubicBezTo>
                <a:cubicBezTo>
                  <a:pt x="181" y="76"/>
                  <a:pt x="181" y="76"/>
                  <a:pt x="181" y="76"/>
                </a:cubicBezTo>
                <a:cubicBezTo>
                  <a:pt x="181" y="78"/>
                  <a:pt x="180" y="80"/>
                  <a:pt x="178" y="81"/>
                </a:cubicBezTo>
                <a:cubicBezTo>
                  <a:pt x="104" y="123"/>
                  <a:pt x="104" y="123"/>
                  <a:pt x="104" y="123"/>
                </a:cubicBezTo>
                <a:cubicBezTo>
                  <a:pt x="104" y="102"/>
                  <a:pt x="104" y="102"/>
                  <a:pt x="104" y="102"/>
                </a:cubicBezTo>
                <a:cubicBezTo>
                  <a:pt x="104" y="100"/>
                  <a:pt x="103" y="98"/>
                  <a:pt x="101" y="97"/>
                </a:cubicBezTo>
                <a:cubicBezTo>
                  <a:pt x="181" y="50"/>
                  <a:pt x="181" y="50"/>
                  <a:pt x="181" y="50"/>
                </a:cubicBezTo>
                <a:cubicBezTo>
                  <a:pt x="181" y="50"/>
                  <a:pt x="181" y="50"/>
                  <a:pt x="181" y="50"/>
                </a:cubicBezTo>
                <a:close/>
                <a:moveTo>
                  <a:pt x="59" y="100"/>
                </a:moveTo>
                <a:cubicBezTo>
                  <a:pt x="59" y="100"/>
                  <a:pt x="59" y="100"/>
                  <a:pt x="58" y="100"/>
                </a:cubicBezTo>
                <a:cubicBezTo>
                  <a:pt x="36" y="87"/>
                  <a:pt x="36" y="87"/>
                  <a:pt x="36" y="87"/>
                </a:cubicBezTo>
                <a:cubicBezTo>
                  <a:pt x="35" y="87"/>
                  <a:pt x="34" y="85"/>
                  <a:pt x="34" y="84"/>
                </a:cubicBezTo>
                <a:cubicBezTo>
                  <a:pt x="34" y="82"/>
                  <a:pt x="34" y="82"/>
                  <a:pt x="34" y="82"/>
                </a:cubicBezTo>
                <a:cubicBezTo>
                  <a:pt x="34" y="80"/>
                  <a:pt x="35" y="80"/>
                  <a:pt x="36" y="80"/>
                </a:cubicBezTo>
                <a:cubicBezTo>
                  <a:pt x="59" y="93"/>
                  <a:pt x="59" y="93"/>
                  <a:pt x="59" y="93"/>
                </a:cubicBezTo>
                <a:cubicBezTo>
                  <a:pt x="60" y="94"/>
                  <a:pt x="61" y="95"/>
                  <a:pt x="61" y="96"/>
                </a:cubicBezTo>
                <a:cubicBezTo>
                  <a:pt x="61" y="99"/>
                  <a:pt x="61" y="99"/>
                  <a:pt x="61" y="99"/>
                </a:cubicBezTo>
                <a:cubicBezTo>
                  <a:pt x="61" y="100"/>
                  <a:pt x="60" y="100"/>
                  <a:pt x="59" y="100"/>
                </a:cubicBezTo>
                <a:close/>
                <a:moveTo>
                  <a:pt x="80" y="117"/>
                </a:moveTo>
                <a:cubicBezTo>
                  <a:pt x="81" y="118"/>
                  <a:pt x="81" y="119"/>
                  <a:pt x="80" y="120"/>
                </a:cubicBezTo>
                <a:cubicBezTo>
                  <a:pt x="73" y="124"/>
                  <a:pt x="73" y="124"/>
                  <a:pt x="73" y="124"/>
                </a:cubicBezTo>
                <a:cubicBezTo>
                  <a:pt x="72" y="124"/>
                  <a:pt x="71" y="124"/>
                  <a:pt x="70" y="123"/>
                </a:cubicBezTo>
                <a:cubicBezTo>
                  <a:pt x="70" y="123"/>
                  <a:pt x="70" y="121"/>
                  <a:pt x="70" y="121"/>
                </a:cubicBezTo>
                <a:cubicBezTo>
                  <a:pt x="70" y="106"/>
                  <a:pt x="70" y="106"/>
                  <a:pt x="70" y="106"/>
                </a:cubicBezTo>
                <a:cubicBezTo>
                  <a:pt x="70" y="106"/>
                  <a:pt x="70" y="104"/>
                  <a:pt x="71" y="104"/>
                </a:cubicBezTo>
                <a:cubicBezTo>
                  <a:pt x="77" y="100"/>
                  <a:pt x="77" y="100"/>
                  <a:pt x="77" y="100"/>
                </a:cubicBezTo>
                <a:cubicBezTo>
                  <a:pt x="78" y="99"/>
                  <a:pt x="80" y="100"/>
                  <a:pt x="80" y="100"/>
                </a:cubicBezTo>
                <a:cubicBezTo>
                  <a:pt x="80" y="100"/>
                  <a:pt x="80" y="100"/>
                  <a:pt x="80" y="100"/>
                </a:cubicBezTo>
                <a:cubicBezTo>
                  <a:pt x="81" y="101"/>
                  <a:pt x="81" y="103"/>
                  <a:pt x="80" y="103"/>
                </a:cubicBezTo>
                <a:cubicBezTo>
                  <a:pt x="74" y="106"/>
                  <a:pt x="74" y="106"/>
                  <a:pt x="74" y="106"/>
                </a:cubicBezTo>
                <a:cubicBezTo>
                  <a:pt x="74" y="118"/>
                  <a:pt x="74" y="118"/>
                  <a:pt x="74" y="118"/>
                </a:cubicBezTo>
                <a:cubicBezTo>
                  <a:pt x="77" y="117"/>
                  <a:pt x="77" y="117"/>
                  <a:pt x="77" y="117"/>
                </a:cubicBezTo>
                <a:cubicBezTo>
                  <a:pt x="78" y="116"/>
                  <a:pt x="80" y="116"/>
                  <a:pt x="80" y="117"/>
                </a:cubicBezTo>
                <a:close/>
                <a:moveTo>
                  <a:pt x="20" y="83"/>
                </a:moveTo>
                <a:cubicBezTo>
                  <a:pt x="21" y="84"/>
                  <a:pt x="21" y="85"/>
                  <a:pt x="20" y="86"/>
                </a:cubicBezTo>
                <a:cubicBezTo>
                  <a:pt x="13" y="90"/>
                  <a:pt x="13" y="90"/>
                  <a:pt x="13" y="90"/>
                </a:cubicBezTo>
                <a:cubicBezTo>
                  <a:pt x="12" y="90"/>
                  <a:pt x="11" y="90"/>
                  <a:pt x="10" y="89"/>
                </a:cubicBezTo>
                <a:cubicBezTo>
                  <a:pt x="10" y="89"/>
                  <a:pt x="9" y="87"/>
                  <a:pt x="9" y="87"/>
                </a:cubicBezTo>
                <a:cubicBezTo>
                  <a:pt x="9" y="72"/>
                  <a:pt x="9" y="72"/>
                  <a:pt x="9" y="72"/>
                </a:cubicBezTo>
                <a:cubicBezTo>
                  <a:pt x="9" y="72"/>
                  <a:pt x="10" y="70"/>
                  <a:pt x="10" y="70"/>
                </a:cubicBezTo>
                <a:cubicBezTo>
                  <a:pt x="17" y="66"/>
                  <a:pt x="17" y="66"/>
                  <a:pt x="17" y="66"/>
                </a:cubicBezTo>
                <a:cubicBezTo>
                  <a:pt x="18" y="65"/>
                  <a:pt x="20" y="66"/>
                  <a:pt x="20" y="66"/>
                </a:cubicBezTo>
                <a:cubicBezTo>
                  <a:pt x="20" y="66"/>
                  <a:pt x="20" y="66"/>
                  <a:pt x="20" y="66"/>
                </a:cubicBezTo>
                <a:cubicBezTo>
                  <a:pt x="21" y="67"/>
                  <a:pt x="21" y="69"/>
                  <a:pt x="20" y="69"/>
                </a:cubicBezTo>
                <a:cubicBezTo>
                  <a:pt x="14" y="72"/>
                  <a:pt x="14" y="72"/>
                  <a:pt x="14" y="72"/>
                </a:cubicBezTo>
                <a:cubicBezTo>
                  <a:pt x="14" y="84"/>
                  <a:pt x="14" y="84"/>
                  <a:pt x="14" y="84"/>
                </a:cubicBezTo>
                <a:cubicBezTo>
                  <a:pt x="17" y="83"/>
                  <a:pt x="17" y="83"/>
                  <a:pt x="17" y="83"/>
                </a:cubicBezTo>
                <a:cubicBezTo>
                  <a:pt x="18" y="82"/>
                  <a:pt x="20" y="82"/>
                  <a:pt x="20" y="83"/>
                </a:cubicBezTo>
                <a:close/>
              </a:path>
            </a:pathLst>
          </a:custGeom>
          <a:solidFill>
            <a:schemeClr val="tx2">
              <a:lumMod val="5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9" name="TextBox 108"/>
          <p:cNvSpPr txBox="1"/>
          <p:nvPr/>
        </p:nvSpPr>
        <p:spPr>
          <a:xfrm>
            <a:off x="3387943" y="3472560"/>
            <a:ext cx="1566776" cy="600164"/>
          </a:xfrm>
          <a:prstGeom prst="rect">
            <a:avLst/>
          </a:prstGeom>
          <a:noFill/>
        </p:spPr>
        <p:txBody>
          <a:bodyPr wrap="none" lIns="182880" tIns="146304" rIns="182880" bIns="146304" rtlCol="0">
            <a:spAutoFit/>
          </a:bodyPr>
          <a:lstStyle/>
          <a:p>
            <a:pPr algn="ctr">
              <a:lnSpc>
                <a:spcPct val="90000"/>
              </a:lnSpc>
            </a:pPr>
            <a:r>
              <a:rPr lang="en-US" sz="1100" b="1" dirty="0" smtClean="0">
                <a:solidFill>
                  <a:schemeClr val="bg1"/>
                </a:solidFill>
              </a:rPr>
              <a:t>Hardware VPN or </a:t>
            </a:r>
            <a:br>
              <a:rPr lang="en-US" sz="1100" b="1" dirty="0" smtClean="0">
                <a:solidFill>
                  <a:schemeClr val="bg1"/>
                </a:solidFill>
              </a:rPr>
            </a:br>
            <a:r>
              <a:rPr lang="en-US" sz="1100" b="1" dirty="0" smtClean="0">
                <a:solidFill>
                  <a:schemeClr val="bg1"/>
                </a:solidFill>
              </a:rPr>
              <a:t>Windows RRAS</a:t>
            </a:r>
          </a:p>
        </p:txBody>
      </p:sp>
      <p:cxnSp>
        <p:nvCxnSpPr>
          <p:cNvPr id="110" name="Elbow Connector 109"/>
          <p:cNvCxnSpPr>
            <a:stCxn id="106" idx="0"/>
          </p:cNvCxnSpPr>
          <p:nvPr/>
        </p:nvCxnSpPr>
        <p:spPr>
          <a:xfrm rot="16200000" flipH="1">
            <a:off x="5180263" y="1669800"/>
            <a:ext cx="371786" cy="2370304"/>
          </a:xfrm>
          <a:prstGeom prst="bentConnector4">
            <a:avLst>
              <a:gd name="adj1" fmla="val -76473"/>
              <a:gd name="adj2" fmla="val 80401"/>
            </a:avLst>
          </a:prstGeom>
          <a:ln w="762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4122967" y="1886992"/>
            <a:ext cx="2794248" cy="572464"/>
          </a:xfrm>
          <a:prstGeom prst="rect">
            <a:avLst/>
          </a:prstGeom>
          <a:noFill/>
        </p:spPr>
        <p:txBody>
          <a:bodyPr wrap="square" lIns="0" tIns="146304" rIns="182880" bIns="146304" rtlCol="0">
            <a:spAutoFit/>
          </a:bodyPr>
          <a:lstStyle/>
          <a:p>
            <a:pPr algn="ctr">
              <a:lnSpc>
                <a:spcPct val="90000"/>
              </a:lnSpc>
            </a:pPr>
            <a:r>
              <a:rPr lang="en-US" sz="2000" b="1" dirty="0" smtClean="0">
                <a:gradFill>
                  <a:gsLst>
                    <a:gs pos="2917">
                      <a:schemeClr val="tx1"/>
                    </a:gs>
                    <a:gs pos="100000">
                      <a:schemeClr val="tx1"/>
                    </a:gs>
                  </a:gsLst>
                  <a:lin ang="5400000" scaled="0"/>
                </a:gradFill>
              </a:rPr>
              <a:t>Site-to-Site VPN</a:t>
            </a:r>
          </a:p>
        </p:txBody>
      </p:sp>
      <p:cxnSp>
        <p:nvCxnSpPr>
          <p:cNvPr id="58" name="Straight Connector 57"/>
          <p:cNvCxnSpPr>
            <a:stCxn id="22" idx="22"/>
          </p:cNvCxnSpPr>
          <p:nvPr/>
        </p:nvCxnSpPr>
        <p:spPr>
          <a:xfrm flipV="1">
            <a:off x="4983828" y="3435421"/>
            <a:ext cx="1730919" cy="1615991"/>
          </a:xfrm>
          <a:prstGeom prst="line">
            <a:avLst/>
          </a:prstGeom>
          <a:ln w="57150">
            <a:solidFill>
              <a:schemeClr val="accent5"/>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23" idx="22"/>
          </p:cNvCxnSpPr>
          <p:nvPr/>
        </p:nvCxnSpPr>
        <p:spPr>
          <a:xfrm flipV="1">
            <a:off x="4986601" y="3555689"/>
            <a:ext cx="1968599" cy="2291653"/>
          </a:xfrm>
          <a:prstGeom prst="line">
            <a:avLst/>
          </a:prstGeom>
          <a:ln w="57150">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3" idx="10"/>
          </p:cNvCxnSpPr>
          <p:nvPr/>
        </p:nvCxnSpPr>
        <p:spPr>
          <a:xfrm flipH="1" flipV="1">
            <a:off x="7298779" y="3555688"/>
            <a:ext cx="724348" cy="2160169"/>
          </a:xfrm>
          <a:prstGeom prst="line">
            <a:avLst/>
          </a:prstGeom>
          <a:ln w="57150">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0" idx="9"/>
          </p:cNvCxnSpPr>
          <p:nvPr/>
        </p:nvCxnSpPr>
        <p:spPr>
          <a:xfrm flipH="1" flipV="1">
            <a:off x="7503899" y="3435421"/>
            <a:ext cx="2759656" cy="2302464"/>
          </a:xfrm>
          <a:prstGeom prst="line">
            <a:avLst/>
          </a:prstGeom>
          <a:ln w="57150">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7902143" y="5272391"/>
            <a:ext cx="936463" cy="1159869"/>
            <a:chOff x="10937718" y="2035607"/>
            <a:chExt cx="863086" cy="1068988"/>
          </a:xfrm>
          <a:solidFill>
            <a:schemeClr val="tx2"/>
          </a:solidFill>
        </p:grpSpPr>
        <p:sp>
          <p:nvSpPr>
            <p:cNvPr id="41" name="Oval 742"/>
            <p:cNvSpPr>
              <a:spLocks noChangeArrowheads="1"/>
            </p:cNvSpPr>
            <p:nvPr/>
          </p:nvSpPr>
          <p:spPr bwMode="auto">
            <a:xfrm>
              <a:off x="11480295" y="2035607"/>
              <a:ext cx="239439" cy="241323"/>
            </a:xfrm>
            <a:prstGeom prst="ellipse">
              <a:avLst/>
            </a:prstGeom>
            <a:grpFill/>
            <a:ln>
              <a:noFill/>
            </a:ln>
            <a:extLst/>
          </p:spPr>
          <p:txBody>
            <a:bodyPr vert="horz" wrap="square" lIns="91440" tIns="45720" rIns="91440" bIns="45720" numCol="1" anchor="t" anchorCtr="0" compatLnSpc="1">
              <a:prstTxWarp prst="textNoShape">
                <a:avLst/>
              </a:prstTxWarp>
            </a:bodyPr>
            <a:lstStyle/>
            <a:p>
              <a:pPr defTabSz="913662"/>
              <a:endParaRPr lang="en-US">
                <a:solidFill>
                  <a:srgbClr val="FFFFFF"/>
                </a:solidFill>
              </a:endParaRPr>
            </a:p>
          </p:txBody>
        </p:sp>
        <p:sp>
          <p:nvSpPr>
            <p:cNvPr id="42" name="Freeform 741"/>
            <p:cNvSpPr>
              <a:spLocks/>
            </p:cNvSpPr>
            <p:nvPr/>
          </p:nvSpPr>
          <p:spPr bwMode="auto">
            <a:xfrm>
              <a:off x="11399226" y="2299555"/>
              <a:ext cx="401578" cy="805040"/>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grpFill/>
            <a:ln>
              <a:noFill/>
            </a:ln>
            <a:extLst/>
          </p:spPr>
          <p:txBody>
            <a:bodyPr vert="horz" wrap="square" lIns="91440" tIns="45720" rIns="91440" bIns="45720" numCol="1" anchor="t" anchorCtr="0" compatLnSpc="1">
              <a:prstTxWarp prst="textNoShape">
                <a:avLst/>
              </a:prstTxWarp>
            </a:bodyPr>
            <a:lstStyle/>
            <a:p>
              <a:pPr defTabSz="913662"/>
              <a:endParaRPr lang="en-US">
                <a:solidFill>
                  <a:srgbClr val="FFFFFF"/>
                </a:solidFill>
              </a:endParaRPr>
            </a:p>
          </p:txBody>
        </p:sp>
        <p:sp>
          <p:nvSpPr>
            <p:cNvPr id="43" name="Freeform 12"/>
            <p:cNvSpPr>
              <a:spLocks noEditPoints="1"/>
            </p:cNvSpPr>
            <p:nvPr/>
          </p:nvSpPr>
          <p:spPr bwMode="auto">
            <a:xfrm>
              <a:off x="10937718" y="2418948"/>
              <a:ext cx="440948" cy="365434"/>
            </a:xfrm>
            <a:custGeom>
              <a:avLst/>
              <a:gdLst>
                <a:gd name="T0" fmla="*/ 22 w 87"/>
                <a:gd name="T1" fmla="*/ 47 h 72"/>
                <a:gd name="T2" fmla="*/ 65 w 87"/>
                <a:gd name="T3" fmla="*/ 47 h 72"/>
                <a:gd name="T4" fmla="*/ 74 w 87"/>
                <a:gd name="T5" fmla="*/ 38 h 72"/>
                <a:gd name="T6" fmla="*/ 74 w 87"/>
                <a:gd name="T7" fmla="*/ 9 h 72"/>
                <a:gd name="T8" fmla="*/ 65 w 87"/>
                <a:gd name="T9" fmla="*/ 0 h 72"/>
                <a:gd name="T10" fmla="*/ 22 w 87"/>
                <a:gd name="T11" fmla="*/ 0 h 72"/>
                <a:gd name="T12" fmla="*/ 13 w 87"/>
                <a:gd name="T13" fmla="*/ 9 h 72"/>
                <a:gd name="T14" fmla="*/ 13 w 87"/>
                <a:gd name="T15" fmla="*/ 38 h 72"/>
                <a:gd name="T16" fmla="*/ 22 w 87"/>
                <a:gd name="T17" fmla="*/ 47 h 72"/>
                <a:gd name="T18" fmla="*/ 19 w 87"/>
                <a:gd name="T19" fmla="*/ 9 h 72"/>
                <a:gd name="T20" fmla="*/ 22 w 87"/>
                <a:gd name="T21" fmla="*/ 5 h 72"/>
                <a:gd name="T22" fmla="*/ 65 w 87"/>
                <a:gd name="T23" fmla="*/ 5 h 72"/>
                <a:gd name="T24" fmla="*/ 69 w 87"/>
                <a:gd name="T25" fmla="*/ 9 h 72"/>
                <a:gd name="T26" fmla="*/ 69 w 87"/>
                <a:gd name="T27" fmla="*/ 38 h 72"/>
                <a:gd name="T28" fmla="*/ 65 w 87"/>
                <a:gd name="T29" fmla="*/ 42 h 72"/>
                <a:gd name="T30" fmla="*/ 22 w 87"/>
                <a:gd name="T31" fmla="*/ 42 h 72"/>
                <a:gd name="T32" fmla="*/ 19 w 87"/>
                <a:gd name="T33" fmla="*/ 38 h 72"/>
                <a:gd name="T34" fmla="*/ 19 w 87"/>
                <a:gd name="T35" fmla="*/ 9 h 72"/>
                <a:gd name="T36" fmla="*/ 19 w 87"/>
                <a:gd name="T37" fmla="*/ 9 h 72"/>
                <a:gd name="T38" fmla="*/ 3 w 87"/>
                <a:gd name="T39" fmla="*/ 72 h 72"/>
                <a:gd name="T40" fmla="*/ 85 w 87"/>
                <a:gd name="T41" fmla="*/ 72 h 72"/>
                <a:gd name="T42" fmla="*/ 87 w 87"/>
                <a:gd name="T43" fmla="*/ 70 h 72"/>
                <a:gd name="T44" fmla="*/ 87 w 87"/>
                <a:gd name="T45" fmla="*/ 69 h 72"/>
                <a:gd name="T46" fmla="*/ 86 w 87"/>
                <a:gd name="T47" fmla="*/ 65 h 72"/>
                <a:gd name="T48" fmla="*/ 75 w 87"/>
                <a:gd name="T49" fmla="*/ 52 h 72"/>
                <a:gd name="T50" fmla="*/ 71 w 87"/>
                <a:gd name="T51" fmla="*/ 50 h 72"/>
                <a:gd name="T52" fmla="*/ 17 w 87"/>
                <a:gd name="T53" fmla="*/ 50 h 72"/>
                <a:gd name="T54" fmla="*/ 13 w 87"/>
                <a:gd name="T55" fmla="*/ 52 h 72"/>
                <a:gd name="T56" fmla="*/ 2 w 87"/>
                <a:gd name="T57" fmla="*/ 65 h 72"/>
                <a:gd name="T58" fmla="*/ 0 w 87"/>
                <a:gd name="T59" fmla="*/ 69 h 72"/>
                <a:gd name="T60" fmla="*/ 0 w 87"/>
                <a:gd name="T61" fmla="*/ 70 h 72"/>
                <a:gd name="T62" fmla="*/ 3 w 87"/>
                <a:gd name="T6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 h="72">
                  <a:moveTo>
                    <a:pt x="22" y="47"/>
                  </a:moveTo>
                  <a:cubicBezTo>
                    <a:pt x="65" y="47"/>
                    <a:pt x="65" y="47"/>
                    <a:pt x="65" y="47"/>
                  </a:cubicBezTo>
                  <a:cubicBezTo>
                    <a:pt x="70" y="47"/>
                    <a:pt x="74" y="43"/>
                    <a:pt x="74" y="38"/>
                  </a:cubicBezTo>
                  <a:cubicBezTo>
                    <a:pt x="74" y="9"/>
                    <a:pt x="74" y="9"/>
                    <a:pt x="74" y="9"/>
                  </a:cubicBezTo>
                  <a:cubicBezTo>
                    <a:pt x="74" y="4"/>
                    <a:pt x="70" y="0"/>
                    <a:pt x="65" y="0"/>
                  </a:cubicBezTo>
                  <a:cubicBezTo>
                    <a:pt x="22" y="0"/>
                    <a:pt x="22" y="0"/>
                    <a:pt x="22" y="0"/>
                  </a:cubicBezTo>
                  <a:cubicBezTo>
                    <a:pt x="17" y="0"/>
                    <a:pt x="13" y="4"/>
                    <a:pt x="13" y="9"/>
                  </a:cubicBezTo>
                  <a:cubicBezTo>
                    <a:pt x="13" y="38"/>
                    <a:pt x="13" y="38"/>
                    <a:pt x="13" y="38"/>
                  </a:cubicBezTo>
                  <a:cubicBezTo>
                    <a:pt x="13" y="43"/>
                    <a:pt x="17" y="47"/>
                    <a:pt x="22" y="47"/>
                  </a:cubicBezTo>
                  <a:close/>
                  <a:moveTo>
                    <a:pt x="19" y="9"/>
                  </a:moveTo>
                  <a:cubicBezTo>
                    <a:pt x="19" y="6"/>
                    <a:pt x="20" y="5"/>
                    <a:pt x="22" y="5"/>
                  </a:cubicBezTo>
                  <a:cubicBezTo>
                    <a:pt x="65" y="5"/>
                    <a:pt x="65" y="5"/>
                    <a:pt x="65" y="5"/>
                  </a:cubicBezTo>
                  <a:cubicBezTo>
                    <a:pt x="67" y="5"/>
                    <a:pt x="69" y="6"/>
                    <a:pt x="69" y="9"/>
                  </a:cubicBezTo>
                  <a:cubicBezTo>
                    <a:pt x="69" y="38"/>
                    <a:pt x="69" y="38"/>
                    <a:pt x="69" y="38"/>
                  </a:cubicBezTo>
                  <a:cubicBezTo>
                    <a:pt x="69" y="40"/>
                    <a:pt x="67" y="42"/>
                    <a:pt x="65" y="42"/>
                  </a:cubicBezTo>
                  <a:cubicBezTo>
                    <a:pt x="22" y="42"/>
                    <a:pt x="22" y="42"/>
                    <a:pt x="22" y="42"/>
                  </a:cubicBezTo>
                  <a:cubicBezTo>
                    <a:pt x="20" y="42"/>
                    <a:pt x="19" y="40"/>
                    <a:pt x="19" y="38"/>
                  </a:cubicBezTo>
                  <a:cubicBezTo>
                    <a:pt x="19" y="9"/>
                    <a:pt x="19" y="9"/>
                    <a:pt x="19" y="9"/>
                  </a:cubicBezTo>
                  <a:cubicBezTo>
                    <a:pt x="19" y="9"/>
                    <a:pt x="19" y="9"/>
                    <a:pt x="19" y="9"/>
                  </a:cubicBezTo>
                  <a:close/>
                  <a:moveTo>
                    <a:pt x="3" y="72"/>
                  </a:moveTo>
                  <a:cubicBezTo>
                    <a:pt x="85" y="72"/>
                    <a:pt x="85" y="72"/>
                    <a:pt x="85" y="72"/>
                  </a:cubicBezTo>
                  <a:cubicBezTo>
                    <a:pt x="86" y="72"/>
                    <a:pt x="87" y="71"/>
                    <a:pt x="87" y="70"/>
                  </a:cubicBezTo>
                  <a:cubicBezTo>
                    <a:pt x="87" y="69"/>
                    <a:pt x="87" y="69"/>
                    <a:pt x="87" y="69"/>
                  </a:cubicBezTo>
                  <a:cubicBezTo>
                    <a:pt x="87" y="67"/>
                    <a:pt x="87" y="66"/>
                    <a:pt x="86" y="65"/>
                  </a:cubicBezTo>
                  <a:cubicBezTo>
                    <a:pt x="75" y="52"/>
                    <a:pt x="75" y="52"/>
                    <a:pt x="75" y="52"/>
                  </a:cubicBezTo>
                  <a:cubicBezTo>
                    <a:pt x="74" y="51"/>
                    <a:pt x="73" y="50"/>
                    <a:pt x="71" y="50"/>
                  </a:cubicBezTo>
                  <a:cubicBezTo>
                    <a:pt x="17" y="50"/>
                    <a:pt x="17" y="50"/>
                    <a:pt x="17" y="50"/>
                  </a:cubicBezTo>
                  <a:cubicBezTo>
                    <a:pt x="15" y="50"/>
                    <a:pt x="14" y="51"/>
                    <a:pt x="13" y="52"/>
                  </a:cubicBezTo>
                  <a:cubicBezTo>
                    <a:pt x="2" y="65"/>
                    <a:pt x="2" y="65"/>
                    <a:pt x="2" y="65"/>
                  </a:cubicBezTo>
                  <a:cubicBezTo>
                    <a:pt x="1" y="66"/>
                    <a:pt x="0" y="67"/>
                    <a:pt x="0" y="69"/>
                  </a:cubicBezTo>
                  <a:cubicBezTo>
                    <a:pt x="0" y="70"/>
                    <a:pt x="0" y="70"/>
                    <a:pt x="0" y="70"/>
                  </a:cubicBezTo>
                  <a:cubicBezTo>
                    <a:pt x="0" y="71"/>
                    <a:pt x="2" y="72"/>
                    <a:pt x="3" y="7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7" name="Group 36"/>
          <p:cNvGrpSpPr/>
          <p:nvPr/>
        </p:nvGrpSpPr>
        <p:grpSpPr>
          <a:xfrm>
            <a:off x="10159069" y="5272391"/>
            <a:ext cx="936463" cy="1159869"/>
            <a:chOff x="10937718" y="2035607"/>
            <a:chExt cx="863086" cy="1068988"/>
          </a:xfrm>
          <a:solidFill>
            <a:schemeClr val="tx2"/>
          </a:solidFill>
        </p:grpSpPr>
        <p:sp>
          <p:nvSpPr>
            <p:cNvPr id="38" name="Oval 742"/>
            <p:cNvSpPr>
              <a:spLocks noChangeArrowheads="1"/>
            </p:cNvSpPr>
            <p:nvPr/>
          </p:nvSpPr>
          <p:spPr bwMode="auto">
            <a:xfrm>
              <a:off x="11480295" y="2035607"/>
              <a:ext cx="239439" cy="241323"/>
            </a:xfrm>
            <a:prstGeom prst="ellipse">
              <a:avLst/>
            </a:prstGeom>
            <a:grpFill/>
            <a:ln>
              <a:noFill/>
            </a:ln>
            <a:extLst/>
          </p:spPr>
          <p:txBody>
            <a:bodyPr vert="horz" wrap="square" lIns="91440" tIns="45720" rIns="91440" bIns="45720" numCol="1" anchor="t" anchorCtr="0" compatLnSpc="1">
              <a:prstTxWarp prst="textNoShape">
                <a:avLst/>
              </a:prstTxWarp>
            </a:bodyPr>
            <a:lstStyle/>
            <a:p>
              <a:pPr defTabSz="913662"/>
              <a:endParaRPr lang="en-US">
                <a:solidFill>
                  <a:srgbClr val="FFFFFF"/>
                </a:solidFill>
              </a:endParaRPr>
            </a:p>
          </p:txBody>
        </p:sp>
        <p:sp>
          <p:nvSpPr>
            <p:cNvPr id="39" name="Freeform 741"/>
            <p:cNvSpPr>
              <a:spLocks/>
            </p:cNvSpPr>
            <p:nvPr/>
          </p:nvSpPr>
          <p:spPr bwMode="auto">
            <a:xfrm>
              <a:off x="11399226" y="2299555"/>
              <a:ext cx="401578" cy="805040"/>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grpFill/>
            <a:ln>
              <a:noFill/>
            </a:ln>
            <a:extLst/>
          </p:spPr>
          <p:txBody>
            <a:bodyPr vert="horz" wrap="square" lIns="91440" tIns="45720" rIns="91440" bIns="45720" numCol="1" anchor="t" anchorCtr="0" compatLnSpc="1">
              <a:prstTxWarp prst="textNoShape">
                <a:avLst/>
              </a:prstTxWarp>
            </a:bodyPr>
            <a:lstStyle/>
            <a:p>
              <a:pPr defTabSz="913662"/>
              <a:endParaRPr lang="en-US">
                <a:solidFill>
                  <a:srgbClr val="FFFFFF"/>
                </a:solidFill>
              </a:endParaRPr>
            </a:p>
          </p:txBody>
        </p:sp>
        <p:sp>
          <p:nvSpPr>
            <p:cNvPr id="40" name="Freeform 12"/>
            <p:cNvSpPr>
              <a:spLocks noEditPoints="1"/>
            </p:cNvSpPr>
            <p:nvPr/>
          </p:nvSpPr>
          <p:spPr bwMode="auto">
            <a:xfrm>
              <a:off x="10937718" y="2418948"/>
              <a:ext cx="440948" cy="365434"/>
            </a:xfrm>
            <a:custGeom>
              <a:avLst/>
              <a:gdLst>
                <a:gd name="T0" fmla="*/ 22 w 87"/>
                <a:gd name="T1" fmla="*/ 47 h 72"/>
                <a:gd name="T2" fmla="*/ 65 w 87"/>
                <a:gd name="T3" fmla="*/ 47 h 72"/>
                <a:gd name="T4" fmla="*/ 74 w 87"/>
                <a:gd name="T5" fmla="*/ 38 h 72"/>
                <a:gd name="T6" fmla="*/ 74 w 87"/>
                <a:gd name="T7" fmla="*/ 9 h 72"/>
                <a:gd name="T8" fmla="*/ 65 w 87"/>
                <a:gd name="T9" fmla="*/ 0 h 72"/>
                <a:gd name="T10" fmla="*/ 22 w 87"/>
                <a:gd name="T11" fmla="*/ 0 h 72"/>
                <a:gd name="T12" fmla="*/ 13 w 87"/>
                <a:gd name="T13" fmla="*/ 9 h 72"/>
                <a:gd name="T14" fmla="*/ 13 w 87"/>
                <a:gd name="T15" fmla="*/ 38 h 72"/>
                <a:gd name="T16" fmla="*/ 22 w 87"/>
                <a:gd name="T17" fmla="*/ 47 h 72"/>
                <a:gd name="T18" fmla="*/ 19 w 87"/>
                <a:gd name="T19" fmla="*/ 9 h 72"/>
                <a:gd name="T20" fmla="*/ 22 w 87"/>
                <a:gd name="T21" fmla="*/ 5 h 72"/>
                <a:gd name="T22" fmla="*/ 65 w 87"/>
                <a:gd name="T23" fmla="*/ 5 h 72"/>
                <a:gd name="T24" fmla="*/ 69 w 87"/>
                <a:gd name="T25" fmla="*/ 9 h 72"/>
                <a:gd name="T26" fmla="*/ 69 w 87"/>
                <a:gd name="T27" fmla="*/ 38 h 72"/>
                <a:gd name="T28" fmla="*/ 65 w 87"/>
                <a:gd name="T29" fmla="*/ 42 h 72"/>
                <a:gd name="T30" fmla="*/ 22 w 87"/>
                <a:gd name="T31" fmla="*/ 42 h 72"/>
                <a:gd name="T32" fmla="*/ 19 w 87"/>
                <a:gd name="T33" fmla="*/ 38 h 72"/>
                <a:gd name="T34" fmla="*/ 19 w 87"/>
                <a:gd name="T35" fmla="*/ 9 h 72"/>
                <a:gd name="T36" fmla="*/ 19 w 87"/>
                <a:gd name="T37" fmla="*/ 9 h 72"/>
                <a:gd name="T38" fmla="*/ 3 w 87"/>
                <a:gd name="T39" fmla="*/ 72 h 72"/>
                <a:gd name="T40" fmla="*/ 85 w 87"/>
                <a:gd name="T41" fmla="*/ 72 h 72"/>
                <a:gd name="T42" fmla="*/ 87 w 87"/>
                <a:gd name="T43" fmla="*/ 70 h 72"/>
                <a:gd name="T44" fmla="*/ 87 w 87"/>
                <a:gd name="T45" fmla="*/ 69 h 72"/>
                <a:gd name="T46" fmla="*/ 86 w 87"/>
                <a:gd name="T47" fmla="*/ 65 h 72"/>
                <a:gd name="T48" fmla="*/ 75 w 87"/>
                <a:gd name="T49" fmla="*/ 52 h 72"/>
                <a:gd name="T50" fmla="*/ 71 w 87"/>
                <a:gd name="T51" fmla="*/ 50 h 72"/>
                <a:gd name="T52" fmla="*/ 17 w 87"/>
                <a:gd name="T53" fmla="*/ 50 h 72"/>
                <a:gd name="T54" fmla="*/ 13 w 87"/>
                <a:gd name="T55" fmla="*/ 52 h 72"/>
                <a:gd name="T56" fmla="*/ 2 w 87"/>
                <a:gd name="T57" fmla="*/ 65 h 72"/>
                <a:gd name="T58" fmla="*/ 0 w 87"/>
                <a:gd name="T59" fmla="*/ 69 h 72"/>
                <a:gd name="T60" fmla="*/ 0 w 87"/>
                <a:gd name="T61" fmla="*/ 70 h 72"/>
                <a:gd name="T62" fmla="*/ 3 w 87"/>
                <a:gd name="T6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 h="72">
                  <a:moveTo>
                    <a:pt x="22" y="47"/>
                  </a:moveTo>
                  <a:cubicBezTo>
                    <a:pt x="65" y="47"/>
                    <a:pt x="65" y="47"/>
                    <a:pt x="65" y="47"/>
                  </a:cubicBezTo>
                  <a:cubicBezTo>
                    <a:pt x="70" y="47"/>
                    <a:pt x="74" y="43"/>
                    <a:pt x="74" y="38"/>
                  </a:cubicBezTo>
                  <a:cubicBezTo>
                    <a:pt x="74" y="9"/>
                    <a:pt x="74" y="9"/>
                    <a:pt x="74" y="9"/>
                  </a:cubicBezTo>
                  <a:cubicBezTo>
                    <a:pt x="74" y="4"/>
                    <a:pt x="70" y="0"/>
                    <a:pt x="65" y="0"/>
                  </a:cubicBezTo>
                  <a:cubicBezTo>
                    <a:pt x="22" y="0"/>
                    <a:pt x="22" y="0"/>
                    <a:pt x="22" y="0"/>
                  </a:cubicBezTo>
                  <a:cubicBezTo>
                    <a:pt x="17" y="0"/>
                    <a:pt x="13" y="4"/>
                    <a:pt x="13" y="9"/>
                  </a:cubicBezTo>
                  <a:cubicBezTo>
                    <a:pt x="13" y="38"/>
                    <a:pt x="13" y="38"/>
                    <a:pt x="13" y="38"/>
                  </a:cubicBezTo>
                  <a:cubicBezTo>
                    <a:pt x="13" y="43"/>
                    <a:pt x="17" y="47"/>
                    <a:pt x="22" y="47"/>
                  </a:cubicBezTo>
                  <a:close/>
                  <a:moveTo>
                    <a:pt x="19" y="9"/>
                  </a:moveTo>
                  <a:cubicBezTo>
                    <a:pt x="19" y="6"/>
                    <a:pt x="20" y="5"/>
                    <a:pt x="22" y="5"/>
                  </a:cubicBezTo>
                  <a:cubicBezTo>
                    <a:pt x="65" y="5"/>
                    <a:pt x="65" y="5"/>
                    <a:pt x="65" y="5"/>
                  </a:cubicBezTo>
                  <a:cubicBezTo>
                    <a:pt x="67" y="5"/>
                    <a:pt x="69" y="6"/>
                    <a:pt x="69" y="9"/>
                  </a:cubicBezTo>
                  <a:cubicBezTo>
                    <a:pt x="69" y="38"/>
                    <a:pt x="69" y="38"/>
                    <a:pt x="69" y="38"/>
                  </a:cubicBezTo>
                  <a:cubicBezTo>
                    <a:pt x="69" y="40"/>
                    <a:pt x="67" y="42"/>
                    <a:pt x="65" y="42"/>
                  </a:cubicBezTo>
                  <a:cubicBezTo>
                    <a:pt x="22" y="42"/>
                    <a:pt x="22" y="42"/>
                    <a:pt x="22" y="42"/>
                  </a:cubicBezTo>
                  <a:cubicBezTo>
                    <a:pt x="20" y="42"/>
                    <a:pt x="19" y="40"/>
                    <a:pt x="19" y="38"/>
                  </a:cubicBezTo>
                  <a:cubicBezTo>
                    <a:pt x="19" y="9"/>
                    <a:pt x="19" y="9"/>
                    <a:pt x="19" y="9"/>
                  </a:cubicBezTo>
                  <a:cubicBezTo>
                    <a:pt x="19" y="9"/>
                    <a:pt x="19" y="9"/>
                    <a:pt x="19" y="9"/>
                  </a:cubicBezTo>
                  <a:close/>
                  <a:moveTo>
                    <a:pt x="3" y="72"/>
                  </a:moveTo>
                  <a:cubicBezTo>
                    <a:pt x="85" y="72"/>
                    <a:pt x="85" y="72"/>
                    <a:pt x="85" y="72"/>
                  </a:cubicBezTo>
                  <a:cubicBezTo>
                    <a:pt x="86" y="72"/>
                    <a:pt x="87" y="71"/>
                    <a:pt x="87" y="70"/>
                  </a:cubicBezTo>
                  <a:cubicBezTo>
                    <a:pt x="87" y="69"/>
                    <a:pt x="87" y="69"/>
                    <a:pt x="87" y="69"/>
                  </a:cubicBezTo>
                  <a:cubicBezTo>
                    <a:pt x="87" y="67"/>
                    <a:pt x="87" y="66"/>
                    <a:pt x="86" y="65"/>
                  </a:cubicBezTo>
                  <a:cubicBezTo>
                    <a:pt x="75" y="52"/>
                    <a:pt x="75" y="52"/>
                    <a:pt x="75" y="52"/>
                  </a:cubicBezTo>
                  <a:cubicBezTo>
                    <a:pt x="74" y="51"/>
                    <a:pt x="73" y="50"/>
                    <a:pt x="71" y="50"/>
                  </a:cubicBezTo>
                  <a:cubicBezTo>
                    <a:pt x="17" y="50"/>
                    <a:pt x="17" y="50"/>
                    <a:pt x="17" y="50"/>
                  </a:cubicBezTo>
                  <a:cubicBezTo>
                    <a:pt x="15" y="50"/>
                    <a:pt x="14" y="51"/>
                    <a:pt x="13" y="52"/>
                  </a:cubicBezTo>
                  <a:cubicBezTo>
                    <a:pt x="2" y="65"/>
                    <a:pt x="2" y="65"/>
                    <a:pt x="2" y="65"/>
                  </a:cubicBezTo>
                  <a:cubicBezTo>
                    <a:pt x="1" y="66"/>
                    <a:pt x="0" y="67"/>
                    <a:pt x="0" y="69"/>
                  </a:cubicBezTo>
                  <a:cubicBezTo>
                    <a:pt x="0" y="70"/>
                    <a:pt x="0" y="70"/>
                    <a:pt x="0" y="70"/>
                  </a:cubicBezTo>
                  <a:cubicBezTo>
                    <a:pt x="0" y="71"/>
                    <a:pt x="2" y="72"/>
                    <a:pt x="3" y="7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22" name="Freeform 34"/>
          <p:cNvSpPr>
            <a:spLocks noEditPoints="1"/>
          </p:cNvSpPr>
          <p:nvPr/>
        </p:nvSpPr>
        <p:spPr bwMode="auto">
          <a:xfrm>
            <a:off x="4014531" y="4956487"/>
            <a:ext cx="1040569" cy="700073"/>
          </a:xfrm>
          <a:custGeom>
            <a:avLst/>
            <a:gdLst>
              <a:gd name="T0" fmla="*/ 408 w 438"/>
              <a:gd name="T1" fmla="*/ 0 h 295"/>
              <a:gd name="T2" fmla="*/ 356 w 438"/>
              <a:gd name="T3" fmla="*/ 0 h 295"/>
              <a:gd name="T4" fmla="*/ 326 w 438"/>
              <a:gd name="T5" fmla="*/ 29 h 295"/>
              <a:gd name="T6" fmla="*/ 326 w 438"/>
              <a:gd name="T7" fmla="*/ 265 h 295"/>
              <a:gd name="T8" fmla="*/ 356 w 438"/>
              <a:gd name="T9" fmla="*/ 295 h 295"/>
              <a:gd name="T10" fmla="*/ 408 w 438"/>
              <a:gd name="T11" fmla="*/ 295 h 295"/>
              <a:gd name="T12" fmla="*/ 438 w 438"/>
              <a:gd name="T13" fmla="*/ 265 h 295"/>
              <a:gd name="T14" fmla="*/ 438 w 438"/>
              <a:gd name="T15" fmla="*/ 29 h 295"/>
              <a:gd name="T16" fmla="*/ 408 w 438"/>
              <a:gd name="T17" fmla="*/ 0 h 295"/>
              <a:gd name="T18" fmla="*/ 382 w 438"/>
              <a:gd name="T19" fmla="*/ 225 h 295"/>
              <a:gd name="T20" fmla="*/ 367 w 438"/>
              <a:gd name="T21" fmla="*/ 210 h 295"/>
              <a:gd name="T22" fmla="*/ 382 w 438"/>
              <a:gd name="T23" fmla="*/ 196 h 295"/>
              <a:gd name="T24" fmla="*/ 396 w 438"/>
              <a:gd name="T25" fmla="*/ 210 h 295"/>
              <a:gd name="T26" fmla="*/ 382 w 438"/>
              <a:gd name="T27" fmla="*/ 225 h 295"/>
              <a:gd name="T28" fmla="*/ 408 w 438"/>
              <a:gd name="T29" fmla="*/ 80 h 295"/>
              <a:gd name="T30" fmla="*/ 355 w 438"/>
              <a:gd name="T31" fmla="*/ 80 h 295"/>
              <a:gd name="T32" fmla="*/ 355 w 438"/>
              <a:gd name="T33" fmla="*/ 70 h 295"/>
              <a:gd name="T34" fmla="*/ 408 w 438"/>
              <a:gd name="T35" fmla="*/ 70 h 295"/>
              <a:gd name="T36" fmla="*/ 408 w 438"/>
              <a:gd name="T37" fmla="*/ 80 h 295"/>
              <a:gd name="T38" fmla="*/ 408 w 438"/>
              <a:gd name="T39" fmla="*/ 50 h 295"/>
              <a:gd name="T40" fmla="*/ 355 w 438"/>
              <a:gd name="T41" fmla="*/ 50 h 295"/>
              <a:gd name="T42" fmla="*/ 355 w 438"/>
              <a:gd name="T43" fmla="*/ 40 h 295"/>
              <a:gd name="T44" fmla="*/ 408 w 438"/>
              <a:gd name="T45" fmla="*/ 40 h 295"/>
              <a:gd name="T46" fmla="*/ 408 w 438"/>
              <a:gd name="T47" fmla="*/ 50 h 295"/>
              <a:gd name="T48" fmla="*/ 287 w 438"/>
              <a:gd name="T49" fmla="*/ 27 h 295"/>
              <a:gd name="T50" fmla="*/ 17 w 438"/>
              <a:gd name="T51" fmla="*/ 27 h 295"/>
              <a:gd name="T52" fmla="*/ 0 w 438"/>
              <a:gd name="T53" fmla="*/ 44 h 295"/>
              <a:gd name="T54" fmla="*/ 0 w 438"/>
              <a:gd name="T55" fmla="*/ 222 h 295"/>
              <a:gd name="T56" fmla="*/ 17 w 438"/>
              <a:gd name="T57" fmla="*/ 239 h 295"/>
              <a:gd name="T58" fmla="*/ 111 w 438"/>
              <a:gd name="T59" fmla="*/ 239 h 295"/>
              <a:gd name="T60" fmla="*/ 111 w 438"/>
              <a:gd name="T61" fmla="*/ 239 h 295"/>
              <a:gd name="T62" fmla="*/ 111 w 438"/>
              <a:gd name="T63" fmla="*/ 255 h 295"/>
              <a:gd name="T64" fmla="*/ 107 w 438"/>
              <a:gd name="T65" fmla="*/ 260 h 295"/>
              <a:gd name="T66" fmla="*/ 56 w 438"/>
              <a:gd name="T67" fmla="*/ 268 h 295"/>
              <a:gd name="T68" fmla="*/ 52 w 438"/>
              <a:gd name="T69" fmla="*/ 273 h 295"/>
              <a:gd name="T70" fmla="*/ 52 w 438"/>
              <a:gd name="T71" fmla="*/ 285 h 295"/>
              <a:gd name="T72" fmla="*/ 56 w 438"/>
              <a:gd name="T73" fmla="*/ 289 h 295"/>
              <a:gd name="T74" fmla="*/ 248 w 438"/>
              <a:gd name="T75" fmla="*/ 289 h 295"/>
              <a:gd name="T76" fmla="*/ 252 w 438"/>
              <a:gd name="T77" fmla="*/ 285 h 295"/>
              <a:gd name="T78" fmla="*/ 252 w 438"/>
              <a:gd name="T79" fmla="*/ 273 h 295"/>
              <a:gd name="T80" fmla="*/ 248 w 438"/>
              <a:gd name="T81" fmla="*/ 268 h 295"/>
              <a:gd name="T82" fmla="*/ 196 w 438"/>
              <a:gd name="T83" fmla="*/ 260 h 295"/>
              <a:gd name="T84" fmla="*/ 192 w 438"/>
              <a:gd name="T85" fmla="*/ 255 h 295"/>
              <a:gd name="T86" fmla="*/ 192 w 438"/>
              <a:gd name="T87" fmla="*/ 239 h 295"/>
              <a:gd name="T88" fmla="*/ 192 w 438"/>
              <a:gd name="T89" fmla="*/ 239 h 295"/>
              <a:gd name="T90" fmla="*/ 287 w 438"/>
              <a:gd name="T91" fmla="*/ 239 h 295"/>
              <a:gd name="T92" fmla="*/ 304 w 438"/>
              <a:gd name="T93" fmla="*/ 222 h 295"/>
              <a:gd name="T94" fmla="*/ 304 w 438"/>
              <a:gd name="T95" fmla="*/ 44 h 295"/>
              <a:gd name="T96" fmla="*/ 287 w 438"/>
              <a:gd name="T97" fmla="*/ 27 h 295"/>
              <a:gd name="T98" fmla="*/ 287 w 438"/>
              <a:gd name="T99" fmla="*/ 209 h 295"/>
              <a:gd name="T100" fmla="*/ 17 w 438"/>
              <a:gd name="T101" fmla="*/ 209 h 295"/>
              <a:gd name="T102" fmla="*/ 17 w 438"/>
              <a:gd name="T103" fmla="*/ 44 h 295"/>
              <a:gd name="T104" fmla="*/ 287 w 438"/>
              <a:gd name="T105" fmla="*/ 44 h 295"/>
              <a:gd name="T106" fmla="*/ 287 w 438"/>
              <a:gd name="T107" fmla="*/ 20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8" h="295">
                <a:moveTo>
                  <a:pt x="408" y="0"/>
                </a:moveTo>
                <a:cubicBezTo>
                  <a:pt x="356" y="0"/>
                  <a:pt x="356" y="0"/>
                  <a:pt x="356" y="0"/>
                </a:cubicBezTo>
                <a:cubicBezTo>
                  <a:pt x="339" y="0"/>
                  <a:pt x="326" y="13"/>
                  <a:pt x="326" y="29"/>
                </a:cubicBezTo>
                <a:cubicBezTo>
                  <a:pt x="326" y="265"/>
                  <a:pt x="326" y="265"/>
                  <a:pt x="326" y="265"/>
                </a:cubicBezTo>
                <a:cubicBezTo>
                  <a:pt x="326" y="281"/>
                  <a:pt x="339" y="295"/>
                  <a:pt x="356" y="295"/>
                </a:cubicBezTo>
                <a:cubicBezTo>
                  <a:pt x="408" y="295"/>
                  <a:pt x="408" y="295"/>
                  <a:pt x="408" y="295"/>
                </a:cubicBezTo>
                <a:cubicBezTo>
                  <a:pt x="424" y="295"/>
                  <a:pt x="438" y="281"/>
                  <a:pt x="438" y="265"/>
                </a:cubicBezTo>
                <a:cubicBezTo>
                  <a:pt x="438" y="29"/>
                  <a:pt x="438" y="29"/>
                  <a:pt x="438" y="29"/>
                </a:cubicBezTo>
                <a:cubicBezTo>
                  <a:pt x="438" y="13"/>
                  <a:pt x="424" y="0"/>
                  <a:pt x="408" y="0"/>
                </a:cubicBezTo>
                <a:close/>
                <a:moveTo>
                  <a:pt x="382" y="225"/>
                </a:moveTo>
                <a:cubicBezTo>
                  <a:pt x="374" y="225"/>
                  <a:pt x="367" y="218"/>
                  <a:pt x="367" y="210"/>
                </a:cubicBezTo>
                <a:cubicBezTo>
                  <a:pt x="367" y="202"/>
                  <a:pt x="374" y="196"/>
                  <a:pt x="382" y="196"/>
                </a:cubicBezTo>
                <a:cubicBezTo>
                  <a:pt x="390" y="196"/>
                  <a:pt x="396" y="202"/>
                  <a:pt x="396" y="210"/>
                </a:cubicBezTo>
                <a:cubicBezTo>
                  <a:pt x="396" y="218"/>
                  <a:pt x="390" y="225"/>
                  <a:pt x="382" y="225"/>
                </a:cubicBezTo>
                <a:close/>
                <a:moveTo>
                  <a:pt x="408" y="80"/>
                </a:moveTo>
                <a:cubicBezTo>
                  <a:pt x="355" y="80"/>
                  <a:pt x="355" y="80"/>
                  <a:pt x="355" y="80"/>
                </a:cubicBezTo>
                <a:cubicBezTo>
                  <a:pt x="355" y="70"/>
                  <a:pt x="355" y="70"/>
                  <a:pt x="355" y="70"/>
                </a:cubicBezTo>
                <a:cubicBezTo>
                  <a:pt x="408" y="70"/>
                  <a:pt x="408" y="70"/>
                  <a:pt x="408" y="70"/>
                </a:cubicBezTo>
                <a:lnTo>
                  <a:pt x="408" y="80"/>
                </a:lnTo>
                <a:close/>
                <a:moveTo>
                  <a:pt x="408" y="50"/>
                </a:moveTo>
                <a:cubicBezTo>
                  <a:pt x="355" y="50"/>
                  <a:pt x="355" y="50"/>
                  <a:pt x="355" y="50"/>
                </a:cubicBezTo>
                <a:cubicBezTo>
                  <a:pt x="355" y="40"/>
                  <a:pt x="355" y="40"/>
                  <a:pt x="355" y="40"/>
                </a:cubicBezTo>
                <a:cubicBezTo>
                  <a:pt x="408" y="40"/>
                  <a:pt x="408" y="40"/>
                  <a:pt x="408" y="40"/>
                </a:cubicBezTo>
                <a:lnTo>
                  <a:pt x="408" y="50"/>
                </a:lnTo>
                <a:close/>
                <a:moveTo>
                  <a:pt x="287" y="27"/>
                </a:moveTo>
                <a:cubicBezTo>
                  <a:pt x="17" y="27"/>
                  <a:pt x="17" y="27"/>
                  <a:pt x="17" y="27"/>
                </a:cubicBezTo>
                <a:cubicBezTo>
                  <a:pt x="8" y="27"/>
                  <a:pt x="0" y="35"/>
                  <a:pt x="0" y="44"/>
                </a:cubicBezTo>
                <a:cubicBezTo>
                  <a:pt x="0" y="222"/>
                  <a:pt x="0" y="222"/>
                  <a:pt x="0" y="222"/>
                </a:cubicBezTo>
                <a:cubicBezTo>
                  <a:pt x="0" y="231"/>
                  <a:pt x="8" y="239"/>
                  <a:pt x="17" y="239"/>
                </a:cubicBezTo>
                <a:cubicBezTo>
                  <a:pt x="111" y="239"/>
                  <a:pt x="111" y="239"/>
                  <a:pt x="111" y="239"/>
                </a:cubicBezTo>
                <a:cubicBezTo>
                  <a:pt x="111" y="239"/>
                  <a:pt x="111" y="239"/>
                  <a:pt x="111" y="239"/>
                </a:cubicBezTo>
                <a:cubicBezTo>
                  <a:pt x="111" y="255"/>
                  <a:pt x="111" y="255"/>
                  <a:pt x="111" y="255"/>
                </a:cubicBezTo>
                <a:cubicBezTo>
                  <a:pt x="111" y="257"/>
                  <a:pt x="109" y="259"/>
                  <a:pt x="107" y="260"/>
                </a:cubicBezTo>
                <a:cubicBezTo>
                  <a:pt x="56" y="268"/>
                  <a:pt x="56" y="268"/>
                  <a:pt x="56" y="268"/>
                </a:cubicBezTo>
                <a:cubicBezTo>
                  <a:pt x="54" y="269"/>
                  <a:pt x="52" y="271"/>
                  <a:pt x="52" y="273"/>
                </a:cubicBezTo>
                <a:cubicBezTo>
                  <a:pt x="52" y="285"/>
                  <a:pt x="52" y="285"/>
                  <a:pt x="52" y="285"/>
                </a:cubicBezTo>
                <a:cubicBezTo>
                  <a:pt x="52" y="287"/>
                  <a:pt x="53" y="289"/>
                  <a:pt x="56" y="289"/>
                </a:cubicBezTo>
                <a:cubicBezTo>
                  <a:pt x="248" y="289"/>
                  <a:pt x="248" y="289"/>
                  <a:pt x="248" y="289"/>
                </a:cubicBezTo>
                <a:cubicBezTo>
                  <a:pt x="251" y="289"/>
                  <a:pt x="252" y="287"/>
                  <a:pt x="252" y="285"/>
                </a:cubicBezTo>
                <a:cubicBezTo>
                  <a:pt x="252" y="273"/>
                  <a:pt x="252" y="273"/>
                  <a:pt x="252" y="273"/>
                </a:cubicBezTo>
                <a:cubicBezTo>
                  <a:pt x="252" y="271"/>
                  <a:pt x="251" y="269"/>
                  <a:pt x="248" y="268"/>
                </a:cubicBezTo>
                <a:cubicBezTo>
                  <a:pt x="196" y="260"/>
                  <a:pt x="196" y="260"/>
                  <a:pt x="196" y="260"/>
                </a:cubicBezTo>
                <a:cubicBezTo>
                  <a:pt x="194" y="259"/>
                  <a:pt x="192" y="257"/>
                  <a:pt x="192" y="255"/>
                </a:cubicBezTo>
                <a:cubicBezTo>
                  <a:pt x="192" y="239"/>
                  <a:pt x="192" y="239"/>
                  <a:pt x="192" y="239"/>
                </a:cubicBezTo>
                <a:cubicBezTo>
                  <a:pt x="192" y="239"/>
                  <a:pt x="192" y="239"/>
                  <a:pt x="192" y="239"/>
                </a:cubicBezTo>
                <a:cubicBezTo>
                  <a:pt x="287" y="239"/>
                  <a:pt x="287" y="239"/>
                  <a:pt x="287" y="239"/>
                </a:cubicBezTo>
                <a:cubicBezTo>
                  <a:pt x="296" y="239"/>
                  <a:pt x="304" y="231"/>
                  <a:pt x="304" y="222"/>
                </a:cubicBezTo>
                <a:cubicBezTo>
                  <a:pt x="304" y="44"/>
                  <a:pt x="304" y="44"/>
                  <a:pt x="304" y="44"/>
                </a:cubicBezTo>
                <a:cubicBezTo>
                  <a:pt x="304" y="35"/>
                  <a:pt x="296" y="27"/>
                  <a:pt x="287" y="27"/>
                </a:cubicBezTo>
                <a:close/>
                <a:moveTo>
                  <a:pt x="287" y="209"/>
                </a:moveTo>
                <a:cubicBezTo>
                  <a:pt x="17" y="209"/>
                  <a:pt x="17" y="209"/>
                  <a:pt x="17" y="209"/>
                </a:cubicBezTo>
                <a:cubicBezTo>
                  <a:pt x="17" y="44"/>
                  <a:pt x="17" y="44"/>
                  <a:pt x="17" y="44"/>
                </a:cubicBezTo>
                <a:cubicBezTo>
                  <a:pt x="287" y="44"/>
                  <a:pt x="287" y="44"/>
                  <a:pt x="287" y="44"/>
                </a:cubicBezTo>
                <a:lnTo>
                  <a:pt x="287" y="20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 name="Freeform 34"/>
          <p:cNvSpPr>
            <a:spLocks noEditPoints="1"/>
          </p:cNvSpPr>
          <p:nvPr/>
        </p:nvSpPr>
        <p:spPr bwMode="auto">
          <a:xfrm>
            <a:off x="4017304" y="5752417"/>
            <a:ext cx="1040569" cy="700073"/>
          </a:xfrm>
          <a:custGeom>
            <a:avLst/>
            <a:gdLst>
              <a:gd name="T0" fmla="*/ 408 w 438"/>
              <a:gd name="T1" fmla="*/ 0 h 295"/>
              <a:gd name="T2" fmla="*/ 356 w 438"/>
              <a:gd name="T3" fmla="*/ 0 h 295"/>
              <a:gd name="T4" fmla="*/ 326 w 438"/>
              <a:gd name="T5" fmla="*/ 29 h 295"/>
              <a:gd name="T6" fmla="*/ 326 w 438"/>
              <a:gd name="T7" fmla="*/ 265 h 295"/>
              <a:gd name="T8" fmla="*/ 356 w 438"/>
              <a:gd name="T9" fmla="*/ 295 h 295"/>
              <a:gd name="T10" fmla="*/ 408 w 438"/>
              <a:gd name="T11" fmla="*/ 295 h 295"/>
              <a:gd name="T12" fmla="*/ 438 w 438"/>
              <a:gd name="T13" fmla="*/ 265 h 295"/>
              <a:gd name="T14" fmla="*/ 438 w 438"/>
              <a:gd name="T15" fmla="*/ 29 h 295"/>
              <a:gd name="T16" fmla="*/ 408 w 438"/>
              <a:gd name="T17" fmla="*/ 0 h 295"/>
              <a:gd name="T18" fmla="*/ 382 w 438"/>
              <a:gd name="T19" fmla="*/ 225 h 295"/>
              <a:gd name="T20" fmla="*/ 367 w 438"/>
              <a:gd name="T21" fmla="*/ 210 h 295"/>
              <a:gd name="T22" fmla="*/ 382 w 438"/>
              <a:gd name="T23" fmla="*/ 196 h 295"/>
              <a:gd name="T24" fmla="*/ 396 w 438"/>
              <a:gd name="T25" fmla="*/ 210 h 295"/>
              <a:gd name="T26" fmla="*/ 382 w 438"/>
              <a:gd name="T27" fmla="*/ 225 h 295"/>
              <a:gd name="T28" fmla="*/ 408 w 438"/>
              <a:gd name="T29" fmla="*/ 80 h 295"/>
              <a:gd name="T30" fmla="*/ 355 w 438"/>
              <a:gd name="T31" fmla="*/ 80 h 295"/>
              <a:gd name="T32" fmla="*/ 355 w 438"/>
              <a:gd name="T33" fmla="*/ 70 h 295"/>
              <a:gd name="T34" fmla="*/ 408 w 438"/>
              <a:gd name="T35" fmla="*/ 70 h 295"/>
              <a:gd name="T36" fmla="*/ 408 w 438"/>
              <a:gd name="T37" fmla="*/ 80 h 295"/>
              <a:gd name="T38" fmla="*/ 408 w 438"/>
              <a:gd name="T39" fmla="*/ 50 h 295"/>
              <a:gd name="T40" fmla="*/ 355 w 438"/>
              <a:gd name="T41" fmla="*/ 50 h 295"/>
              <a:gd name="T42" fmla="*/ 355 w 438"/>
              <a:gd name="T43" fmla="*/ 40 h 295"/>
              <a:gd name="T44" fmla="*/ 408 w 438"/>
              <a:gd name="T45" fmla="*/ 40 h 295"/>
              <a:gd name="T46" fmla="*/ 408 w 438"/>
              <a:gd name="T47" fmla="*/ 50 h 295"/>
              <a:gd name="T48" fmla="*/ 287 w 438"/>
              <a:gd name="T49" fmla="*/ 27 h 295"/>
              <a:gd name="T50" fmla="*/ 17 w 438"/>
              <a:gd name="T51" fmla="*/ 27 h 295"/>
              <a:gd name="T52" fmla="*/ 0 w 438"/>
              <a:gd name="T53" fmla="*/ 44 h 295"/>
              <a:gd name="T54" fmla="*/ 0 w 438"/>
              <a:gd name="T55" fmla="*/ 222 h 295"/>
              <a:gd name="T56" fmla="*/ 17 w 438"/>
              <a:gd name="T57" fmla="*/ 239 h 295"/>
              <a:gd name="T58" fmla="*/ 111 w 438"/>
              <a:gd name="T59" fmla="*/ 239 h 295"/>
              <a:gd name="T60" fmla="*/ 111 w 438"/>
              <a:gd name="T61" fmla="*/ 239 h 295"/>
              <a:gd name="T62" fmla="*/ 111 w 438"/>
              <a:gd name="T63" fmla="*/ 255 h 295"/>
              <a:gd name="T64" fmla="*/ 107 w 438"/>
              <a:gd name="T65" fmla="*/ 260 h 295"/>
              <a:gd name="T66" fmla="*/ 56 w 438"/>
              <a:gd name="T67" fmla="*/ 268 h 295"/>
              <a:gd name="T68" fmla="*/ 52 w 438"/>
              <a:gd name="T69" fmla="*/ 273 h 295"/>
              <a:gd name="T70" fmla="*/ 52 w 438"/>
              <a:gd name="T71" fmla="*/ 285 h 295"/>
              <a:gd name="T72" fmla="*/ 56 w 438"/>
              <a:gd name="T73" fmla="*/ 289 h 295"/>
              <a:gd name="T74" fmla="*/ 248 w 438"/>
              <a:gd name="T75" fmla="*/ 289 h 295"/>
              <a:gd name="T76" fmla="*/ 252 w 438"/>
              <a:gd name="T77" fmla="*/ 285 h 295"/>
              <a:gd name="T78" fmla="*/ 252 w 438"/>
              <a:gd name="T79" fmla="*/ 273 h 295"/>
              <a:gd name="T80" fmla="*/ 248 w 438"/>
              <a:gd name="T81" fmla="*/ 268 h 295"/>
              <a:gd name="T82" fmla="*/ 196 w 438"/>
              <a:gd name="T83" fmla="*/ 260 h 295"/>
              <a:gd name="T84" fmla="*/ 192 w 438"/>
              <a:gd name="T85" fmla="*/ 255 h 295"/>
              <a:gd name="T86" fmla="*/ 192 w 438"/>
              <a:gd name="T87" fmla="*/ 239 h 295"/>
              <a:gd name="T88" fmla="*/ 192 w 438"/>
              <a:gd name="T89" fmla="*/ 239 h 295"/>
              <a:gd name="T90" fmla="*/ 287 w 438"/>
              <a:gd name="T91" fmla="*/ 239 h 295"/>
              <a:gd name="T92" fmla="*/ 304 w 438"/>
              <a:gd name="T93" fmla="*/ 222 h 295"/>
              <a:gd name="T94" fmla="*/ 304 w 438"/>
              <a:gd name="T95" fmla="*/ 44 h 295"/>
              <a:gd name="T96" fmla="*/ 287 w 438"/>
              <a:gd name="T97" fmla="*/ 27 h 295"/>
              <a:gd name="T98" fmla="*/ 287 w 438"/>
              <a:gd name="T99" fmla="*/ 209 h 295"/>
              <a:gd name="T100" fmla="*/ 17 w 438"/>
              <a:gd name="T101" fmla="*/ 209 h 295"/>
              <a:gd name="T102" fmla="*/ 17 w 438"/>
              <a:gd name="T103" fmla="*/ 44 h 295"/>
              <a:gd name="T104" fmla="*/ 287 w 438"/>
              <a:gd name="T105" fmla="*/ 44 h 295"/>
              <a:gd name="T106" fmla="*/ 287 w 438"/>
              <a:gd name="T107" fmla="*/ 20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8" h="295">
                <a:moveTo>
                  <a:pt x="408" y="0"/>
                </a:moveTo>
                <a:cubicBezTo>
                  <a:pt x="356" y="0"/>
                  <a:pt x="356" y="0"/>
                  <a:pt x="356" y="0"/>
                </a:cubicBezTo>
                <a:cubicBezTo>
                  <a:pt x="339" y="0"/>
                  <a:pt x="326" y="13"/>
                  <a:pt x="326" y="29"/>
                </a:cubicBezTo>
                <a:cubicBezTo>
                  <a:pt x="326" y="265"/>
                  <a:pt x="326" y="265"/>
                  <a:pt x="326" y="265"/>
                </a:cubicBezTo>
                <a:cubicBezTo>
                  <a:pt x="326" y="281"/>
                  <a:pt x="339" y="295"/>
                  <a:pt x="356" y="295"/>
                </a:cubicBezTo>
                <a:cubicBezTo>
                  <a:pt x="408" y="295"/>
                  <a:pt x="408" y="295"/>
                  <a:pt x="408" y="295"/>
                </a:cubicBezTo>
                <a:cubicBezTo>
                  <a:pt x="424" y="295"/>
                  <a:pt x="438" y="281"/>
                  <a:pt x="438" y="265"/>
                </a:cubicBezTo>
                <a:cubicBezTo>
                  <a:pt x="438" y="29"/>
                  <a:pt x="438" y="29"/>
                  <a:pt x="438" y="29"/>
                </a:cubicBezTo>
                <a:cubicBezTo>
                  <a:pt x="438" y="13"/>
                  <a:pt x="424" y="0"/>
                  <a:pt x="408" y="0"/>
                </a:cubicBezTo>
                <a:close/>
                <a:moveTo>
                  <a:pt x="382" y="225"/>
                </a:moveTo>
                <a:cubicBezTo>
                  <a:pt x="374" y="225"/>
                  <a:pt x="367" y="218"/>
                  <a:pt x="367" y="210"/>
                </a:cubicBezTo>
                <a:cubicBezTo>
                  <a:pt x="367" y="202"/>
                  <a:pt x="374" y="196"/>
                  <a:pt x="382" y="196"/>
                </a:cubicBezTo>
                <a:cubicBezTo>
                  <a:pt x="390" y="196"/>
                  <a:pt x="396" y="202"/>
                  <a:pt x="396" y="210"/>
                </a:cubicBezTo>
                <a:cubicBezTo>
                  <a:pt x="396" y="218"/>
                  <a:pt x="390" y="225"/>
                  <a:pt x="382" y="225"/>
                </a:cubicBezTo>
                <a:close/>
                <a:moveTo>
                  <a:pt x="408" y="80"/>
                </a:moveTo>
                <a:cubicBezTo>
                  <a:pt x="355" y="80"/>
                  <a:pt x="355" y="80"/>
                  <a:pt x="355" y="80"/>
                </a:cubicBezTo>
                <a:cubicBezTo>
                  <a:pt x="355" y="70"/>
                  <a:pt x="355" y="70"/>
                  <a:pt x="355" y="70"/>
                </a:cubicBezTo>
                <a:cubicBezTo>
                  <a:pt x="408" y="70"/>
                  <a:pt x="408" y="70"/>
                  <a:pt x="408" y="70"/>
                </a:cubicBezTo>
                <a:lnTo>
                  <a:pt x="408" y="80"/>
                </a:lnTo>
                <a:close/>
                <a:moveTo>
                  <a:pt x="408" y="50"/>
                </a:moveTo>
                <a:cubicBezTo>
                  <a:pt x="355" y="50"/>
                  <a:pt x="355" y="50"/>
                  <a:pt x="355" y="50"/>
                </a:cubicBezTo>
                <a:cubicBezTo>
                  <a:pt x="355" y="40"/>
                  <a:pt x="355" y="40"/>
                  <a:pt x="355" y="40"/>
                </a:cubicBezTo>
                <a:cubicBezTo>
                  <a:pt x="408" y="40"/>
                  <a:pt x="408" y="40"/>
                  <a:pt x="408" y="40"/>
                </a:cubicBezTo>
                <a:lnTo>
                  <a:pt x="408" y="50"/>
                </a:lnTo>
                <a:close/>
                <a:moveTo>
                  <a:pt x="287" y="27"/>
                </a:moveTo>
                <a:cubicBezTo>
                  <a:pt x="17" y="27"/>
                  <a:pt x="17" y="27"/>
                  <a:pt x="17" y="27"/>
                </a:cubicBezTo>
                <a:cubicBezTo>
                  <a:pt x="8" y="27"/>
                  <a:pt x="0" y="35"/>
                  <a:pt x="0" y="44"/>
                </a:cubicBezTo>
                <a:cubicBezTo>
                  <a:pt x="0" y="222"/>
                  <a:pt x="0" y="222"/>
                  <a:pt x="0" y="222"/>
                </a:cubicBezTo>
                <a:cubicBezTo>
                  <a:pt x="0" y="231"/>
                  <a:pt x="8" y="239"/>
                  <a:pt x="17" y="239"/>
                </a:cubicBezTo>
                <a:cubicBezTo>
                  <a:pt x="111" y="239"/>
                  <a:pt x="111" y="239"/>
                  <a:pt x="111" y="239"/>
                </a:cubicBezTo>
                <a:cubicBezTo>
                  <a:pt x="111" y="239"/>
                  <a:pt x="111" y="239"/>
                  <a:pt x="111" y="239"/>
                </a:cubicBezTo>
                <a:cubicBezTo>
                  <a:pt x="111" y="255"/>
                  <a:pt x="111" y="255"/>
                  <a:pt x="111" y="255"/>
                </a:cubicBezTo>
                <a:cubicBezTo>
                  <a:pt x="111" y="257"/>
                  <a:pt x="109" y="259"/>
                  <a:pt x="107" y="260"/>
                </a:cubicBezTo>
                <a:cubicBezTo>
                  <a:pt x="56" y="268"/>
                  <a:pt x="56" y="268"/>
                  <a:pt x="56" y="268"/>
                </a:cubicBezTo>
                <a:cubicBezTo>
                  <a:pt x="54" y="269"/>
                  <a:pt x="52" y="271"/>
                  <a:pt x="52" y="273"/>
                </a:cubicBezTo>
                <a:cubicBezTo>
                  <a:pt x="52" y="285"/>
                  <a:pt x="52" y="285"/>
                  <a:pt x="52" y="285"/>
                </a:cubicBezTo>
                <a:cubicBezTo>
                  <a:pt x="52" y="287"/>
                  <a:pt x="53" y="289"/>
                  <a:pt x="56" y="289"/>
                </a:cubicBezTo>
                <a:cubicBezTo>
                  <a:pt x="248" y="289"/>
                  <a:pt x="248" y="289"/>
                  <a:pt x="248" y="289"/>
                </a:cubicBezTo>
                <a:cubicBezTo>
                  <a:pt x="251" y="289"/>
                  <a:pt x="252" y="287"/>
                  <a:pt x="252" y="285"/>
                </a:cubicBezTo>
                <a:cubicBezTo>
                  <a:pt x="252" y="273"/>
                  <a:pt x="252" y="273"/>
                  <a:pt x="252" y="273"/>
                </a:cubicBezTo>
                <a:cubicBezTo>
                  <a:pt x="252" y="271"/>
                  <a:pt x="251" y="269"/>
                  <a:pt x="248" y="268"/>
                </a:cubicBezTo>
                <a:cubicBezTo>
                  <a:pt x="196" y="260"/>
                  <a:pt x="196" y="260"/>
                  <a:pt x="196" y="260"/>
                </a:cubicBezTo>
                <a:cubicBezTo>
                  <a:pt x="194" y="259"/>
                  <a:pt x="192" y="257"/>
                  <a:pt x="192" y="255"/>
                </a:cubicBezTo>
                <a:cubicBezTo>
                  <a:pt x="192" y="239"/>
                  <a:pt x="192" y="239"/>
                  <a:pt x="192" y="239"/>
                </a:cubicBezTo>
                <a:cubicBezTo>
                  <a:pt x="192" y="239"/>
                  <a:pt x="192" y="239"/>
                  <a:pt x="192" y="239"/>
                </a:cubicBezTo>
                <a:cubicBezTo>
                  <a:pt x="287" y="239"/>
                  <a:pt x="287" y="239"/>
                  <a:pt x="287" y="239"/>
                </a:cubicBezTo>
                <a:cubicBezTo>
                  <a:pt x="296" y="239"/>
                  <a:pt x="304" y="231"/>
                  <a:pt x="304" y="222"/>
                </a:cubicBezTo>
                <a:cubicBezTo>
                  <a:pt x="304" y="44"/>
                  <a:pt x="304" y="44"/>
                  <a:pt x="304" y="44"/>
                </a:cubicBezTo>
                <a:cubicBezTo>
                  <a:pt x="304" y="35"/>
                  <a:pt x="296" y="27"/>
                  <a:pt x="287" y="27"/>
                </a:cubicBezTo>
                <a:close/>
                <a:moveTo>
                  <a:pt x="287" y="209"/>
                </a:moveTo>
                <a:cubicBezTo>
                  <a:pt x="17" y="209"/>
                  <a:pt x="17" y="209"/>
                  <a:pt x="17" y="209"/>
                </a:cubicBezTo>
                <a:cubicBezTo>
                  <a:pt x="17" y="44"/>
                  <a:pt x="17" y="44"/>
                  <a:pt x="17" y="44"/>
                </a:cubicBezTo>
                <a:cubicBezTo>
                  <a:pt x="287" y="44"/>
                  <a:pt x="287" y="44"/>
                  <a:pt x="287" y="44"/>
                </a:cubicBezTo>
                <a:lnTo>
                  <a:pt x="287" y="20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4" name="Rectangle 3"/>
          <p:cNvSpPr/>
          <p:nvPr/>
        </p:nvSpPr>
        <p:spPr>
          <a:xfrm>
            <a:off x="516250" y="1138284"/>
            <a:ext cx="6956206" cy="369332"/>
          </a:xfrm>
          <a:prstGeom prst="rect">
            <a:avLst/>
          </a:prstGeom>
          <a:solidFill>
            <a:schemeClr val="accent2"/>
          </a:solidFill>
        </p:spPr>
        <p:txBody>
          <a:bodyPr wrap="square">
            <a:spAutoFit/>
          </a:bodyPr>
          <a:lstStyle/>
          <a:p>
            <a:r>
              <a:rPr lang="en-US" b="1" dirty="0" smtClean="0"/>
              <a:t>Looking for more on Point-to-site? </a:t>
            </a:r>
            <a:r>
              <a:rPr lang="en-US" b="1" dirty="0"/>
              <a:t>MDC-B360 and MDC-B370</a:t>
            </a:r>
          </a:p>
        </p:txBody>
      </p:sp>
      <p:sp>
        <p:nvSpPr>
          <p:cNvPr id="103" name="Oval 102"/>
          <p:cNvSpPr/>
          <p:nvPr/>
        </p:nvSpPr>
        <p:spPr bwMode="auto">
          <a:xfrm>
            <a:off x="6551308" y="2482830"/>
            <a:ext cx="1116030" cy="111603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800" b="1" spc="-50" dirty="0" smtClean="0">
              <a:solidFill>
                <a:schemeClr val="bg1"/>
              </a:solidFill>
            </a:endParaRPr>
          </a:p>
        </p:txBody>
      </p:sp>
      <p:sp>
        <p:nvSpPr>
          <p:cNvPr id="105" name="TextBox 104"/>
          <p:cNvSpPr txBox="1"/>
          <p:nvPr/>
        </p:nvSpPr>
        <p:spPr>
          <a:xfrm>
            <a:off x="6646093" y="2976753"/>
            <a:ext cx="919605" cy="683264"/>
          </a:xfrm>
          <a:prstGeom prst="rect">
            <a:avLst/>
          </a:prstGeom>
          <a:noFill/>
        </p:spPr>
        <p:txBody>
          <a:bodyPr wrap="square" lIns="91440" tIns="146304" rIns="91440" bIns="146304" rtlCol="0">
            <a:spAutoFit/>
          </a:bodyPr>
          <a:lstStyle/>
          <a:p>
            <a:pPr algn="ctr">
              <a:lnSpc>
                <a:spcPct val="90000"/>
              </a:lnSpc>
            </a:pPr>
            <a:r>
              <a:rPr lang="en-US" sz="1400" b="1" dirty="0" smtClean="0">
                <a:solidFill>
                  <a:schemeClr val="bg1"/>
                </a:solidFill>
              </a:rPr>
              <a:t>WA Gateway</a:t>
            </a:r>
          </a:p>
        </p:txBody>
      </p:sp>
      <p:sp>
        <p:nvSpPr>
          <p:cNvPr id="104" name="Freeform 52"/>
          <p:cNvSpPr>
            <a:spLocks noEditPoints="1"/>
          </p:cNvSpPr>
          <p:nvPr/>
        </p:nvSpPr>
        <p:spPr bwMode="auto">
          <a:xfrm>
            <a:off x="6746190" y="2568579"/>
            <a:ext cx="726266" cy="542155"/>
          </a:xfrm>
          <a:custGeom>
            <a:avLst/>
            <a:gdLst>
              <a:gd name="T0" fmla="*/ 179 w 181"/>
              <a:gd name="T1" fmla="*/ 46 h 135"/>
              <a:gd name="T2" fmla="*/ 101 w 181"/>
              <a:gd name="T3" fmla="*/ 1 h 135"/>
              <a:gd name="T4" fmla="*/ 95 w 181"/>
              <a:gd name="T5" fmla="*/ 1 h 135"/>
              <a:gd name="T6" fmla="*/ 97 w 181"/>
              <a:gd name="T7" fmla="*/ 95 h 135"/>
              <a:gd name="T8" fmla="*/ 22 w 181"/>
              <a:gd name="T9" fmla="*/ 86 h 135"/>
              <a:gd name="T10" fmla="*/ 67 w 181"/>
              <a:gd name="T11" fmla="*/ 119 h 135"/>
              <a:gd name="T12" fmla="*/ 21 w 181"/>
              <a:gd name="T13" fmla="*/ 88 h 135"/>
              <a:gd name="T14" fmla="*/ 100 w 181"/>
              <a:gd name="T15" fmla="*/ 102 h 135"/>
              <a:gd name="T16" fmla="*/ 98 w 181"/>
              <a:gd name="T17" fmla="*/ 135 h 135"/>
              <a:gd name="T18" fmla="*/ 94 w 181"/>
              <a:gd name="T19" fmla="*/ 134 h 135"/>
              <a:gd name="T20" fmla="*/ 81 w 181"/>
              <a:gd name="T21" fmla="*/ 122 h 135"/>
              <a:gd name="T22" fmla="*/ 94 w 181"/>
              <a:gd name="T23" fmla="*/ 127 h 135"/>
              <a:gd name="T24" fmla="*/ 6 w 181"/>
              <a:gd name="T25" fmla="*/ 55 h 135"/>
              <a:gd name="T26" fmla="*/ 6 w 181"/>
              <a:gd name="T27" fmla="*/ 77 h 135"/>
              <a:gd name="T28" fmla="*/ 7 w 181"/>
              <a:gd name="T29" fmla="*/ 85 h 135"/>
              <a:gd name="T30" fmla="*/ 0 w 181"/>
              <a:gd name="T31" fmla="*/ 81 h 135"/>
              <a:gd name="T32" fmla="*/ 0 w 181"/>
              <a:gd name="T33" fmla="*/ 51 h 135"/>
              <a:gd name="T34" fmla="*/ 6 w 181"/>
              <a:gd name="T35" fmla="*/ 47 h 135"/>
              <a:gd name="T36" fmla="*/ 11 w 181"/>
              <a:gd name="T37" fmla="*/ 50 h 135"/>
              <a:gd name="T38" fmla="*/ 100 w 181"/>
              <a:gd name="T39" fmla="*/ 102 h 135"/>
              <a:gd name="T40" fmla="*/ 181 w 181"/>
              <a:gd name="T41" fmla="*/ 51 h 135"/>
              <a:gd name="T42" fmla="*/ 178 w 181"/>
              <a:gd name="T43" fmla="*/ 81 h 135"/>
              <a:gd name="T44" fmla="*/ 104 w 181"/>
              <a:gd name="T45" fmla="*/ 102 h 135"/>
              <a:gd name="T46" fmla="*/ 181 w 181"/>
              <a:gd name="T47" fmla="*/ 50 h 135"/>
              <a:gd name="T48" fmla="*/ 59 w 181"/>
              <a:gd name="T49" fmla="*/ 100 h 135"/>
              <a:gd name="T50" fmla="*/ 36 w 181"/>
              <a:gd name="T51" fmla="*/ 87 h 135"/>
              <a:gd name="T52" fmla="*/ 34 w 181"/>
              <a:gd name="T53" fmla="*/ 82 h 135"/>
              <a:gd name="T54" fmla="*/ 59 w 181"/>
              <a:gd name="T55" fmla="*/ 93 h 135"/>
              <a:gd name="T56" fmla="*/ 61 w 181"/>
              <a:gd name="T57" fmla="*/ 99 h 135"/>
              <a:gd name="T58" fmla="*/ 80 w 181"/>
              <a:gd name="T59" fmla="*/ 117 h 135"/>
              <a:gd name="T60" fmla="*/ 73 w 181"/>
              <a:gd name="T61" fmla="*/ 124 h 135"/>
              <a:gd name="T62" fmla="*/ 70 w 181"/>
              <a:gd name="T63" fmla="*/ 121 h 135"/>
              <a:gd name="T64" fmla="*/ 71 w 181"/>
              <a:gd name="T65" fmla="*/ 104 h 135"/>
              <a:gd name="T66" fmla="*/ 80 w 181"/>
              <a:gd name="T67" fmla="*/ 100 h 135"/>
              <a:gd name="T68" fmla="*/ 80 w 181"/>
              <a:gd name="T69" fmla="*/ 103 h 135"/>
              <a:gd name="T70" fmla="*/ 74 w 181"/>
              <a:gd name="T71" fmla="*/ 118 h 135"/>
              <a:gd name="T72" fmla="*/ 80 w 181"/>
              <a:gd name="T73" fmla="*/ 117 h 135"/>
              <a:gd name="T74" fmla="*/ 20 w 181"/>
              <a:gd name="T75" fmla="*/ 86 h 135"/>
              <a:gd name="T76" fmla="*/ 10 w 181"/>
              <a:gd name="T77" fmla="*/ 89 h 135"/>
              <a:gd name="T78" fmla="*/ 9 w 181"/>
              <a:gd name="T79" fmla="*/ 72 h 135"/>
              <a:gd name="T80" fmla="*/ 17 w 181"/>
              <a:gd name="T81" fmla="*/ 66 h 135"/>
              <a:gd name="T82" fmla="*/ 20 w 181"/>
              <a:gd name="T83" fmla="*/ 66 h 135"/>
              <a:gd name="T84" fmla="*/ 14 w 181"/>
              <a:gd name="T85" fmla="*/ 72 h 135"/>
              <a:gd name="T86" fmla="*/ 17 w 181"/>
              <a:gd name="T87" fmla="*/ 8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 h="135">
                <a:moveTo>
                  <a:pt x="97" y="95"/>
                </a:moveTo>
                <a:cubicBezTo>
                  <a:pt x="179" y="46"/>
                  <a:pt x="179" y="46"/>
                  <a:pt x="179" y="46"/>
                </a:cubicBezTo>
                <a:cubicBezTo>
                  <a:pt x="179" y="46"/>
                  <a:pt x="179" y="46"/>
                  <a:pt x="178" y="46"/>
                </a:cubicBezTo>
                <a:cubicBezTo>
                  <a:pt x="101" y="1"/>
                  <a:pt x="101" y="1"/>
                  <a:pt x="101" y="1"/>
                </a:cubicBezTo>
                <a:cubicBezTo>
                  <a:pt x="100" y="0"/>
                  <a:pt x="99" y="0"/>
                  <a:pt x="98" y="0"/>
                </a:cubicBezTo>
                <a:cubicBezTo>
                  <a:pt x="97" y="0"/>
                  <a:pt x="96" y="0"/>
                  <a:pt x="95" y="1"/>
                </a:cubicBezTo>
                <a:cubicBezTo>
                  <a:pt x="14" y="48"/>
                  <a:pt x="14" y="48"/>
                  <a:pt x="14" y="48"/>
                </a:cubicBezTo>
                <a:cubicBezTo>
                  <a:pt x="97" y="95"/>
                  <a:pt x="97" y="95"/>
                  <a:pt x="97" y="95"/>
                </a:cubicBezTo>
                <a:cubicBezTo>
                  <a:pt x="97" y="95"/>
                  <a:pt x="97" y="95"/>
                  <a:pt x="97" y="95"/>
                </a:cubicBezTo>
                <a:close/>
                <a:moveTo>
                  <a:pt x="22" y="86"/>
                </a:moveTo>
                <a:cubicBezTo>
                  <a:pt x="67" y="112"/>
                  <a:pt x="67" y="112"/>
                  <a:pt x="67" y="112"/>
                </a:cubicBezTo>
                <a:cubicBezTo>
                  <a:pt x="67" y="119"/>
                  <a:pt x="67" y="119"/>
                  <a:pt x="67" y="119"/>
                </a:cubicBezTo>
                <a:cubicBezTo>
                  <a:pt x="17" y="90"/>
                  <a:pt x="17" y="90"/>
                  <a:pt x="17" y="90"/>
                </a:cubicBezTo>
                <a:cubicBezTo>
                  <a:pt x="21" y="88"/>
                  <a:pt x="21" y="88"/>
                  <a:pt x="21" y="88"/>
                </a:cubicBezTo>
                <a:cubicBezTo>
                  <a:pt x="21" y="87"/>
                  <a:pt x="22" y="87"/>
                  <a:pt x="22" y="86"/>
                </a:cubicBezTo>
                <a:close/>
                <a:moveTo>
                  <a:pt x="100" y="102"/>
                </a:moveTo>
                <a:cubicBezTo>
                  <a:pt x="100" y="132"/>
                  <a:pt x="100" y="132"/>
                  <a:pt x="100" y="132"/>
                </a:cubicBezTo>
                <a:cubicBezTo>
                  <a:pt x="100" y="133"/>
                  <a:pt x="99" y="134"/>
                  <a:pt x="98" y="135"/>
                </a:cubicBezTo>
                <a:cubicBezTo>
                  <a:pt x="98" y="135"/>
                  <a:pt x="97" y="135"/>
                  <a:pt x="96" y="135"/>
                </a:cubicBezTo>
                <a:cubicBezTo>
                  <a:pt x="96" y="135"/>
                  <a:pt x="95" y="135"/>
                  <a:pt x="94" y="134"/>
                </a:cubicBezTo>
                <a:cubicBezTo>
                  <a:pt x="76" y="124"/>
                  <a:pt x="76" y="124"/>
                  <a:pt x="76" y="124"/>
                </a:cubicBezTo>
                <a:cubicBezTo>
                  <a:pt x="81" y="122"/>
                  <a:pt x="81" y="122"/>
                  <a:pt x="81" y="122"/>
                </a:cubicBezTo>
                <a:cubicBezTo>
                  <a:pt x="82" y="121"/>
                  <a:pt x="82" y="121"/>
                  <a:pt x="82" y="120"/>
                </a:cubicBezTo>
                <a:cubicBezTo>
                  <a:pt x="94" y="127"/>
                  <a:pt x="94" y="127"/>
                  <a:pt x="94" y="127"/>
                </a:cubicBezTo>
                <a:cubicBezTo>
                  <a:pt x="94" y="105"/>
                  <a:pt x="94" y="105"/>
                  <a:pt x="94" y="105"/>
                </a:cubicBezTo>
                <a:cubicBezTo>
                  <a:pt x="6" y="55"/>
                  <a:pt x="6" y="55"/>
                  <a:pt x="6" y="55"/>
                </a:cubicBezTo>
                <a:cubicBezTo>
                  <a:pt x="6" y="77"/>
                  <a:pt x="6" y="77"/>
                  <a:pt x="6" y="77"/>
                </a:cubicBezTo>
                <a:cubicBezTo>
                  <a:pt x="6" y="77"/>
                  <a:pt x="6" y="77"/>
                  <a:pt x="6" y="77"/>
                </a:cubicBezTo>
                <a:cubicBezTo>
                  <a:pt x="7" y="78"/>
                  <a:pt x="7" y="78"/>
                  <a:pt x="7" y="78"/>
                </a:cubicBezTo>
                <a:cubicBezTo>
                  <a:pt x="7" y="85"/>
                  <a:pt x="7" y="85"/>
                  <a:pt x="7" y="85"/>
                </a:cubicBezTo>
                <a:cubicBezTo>
                  <a:pt x="3" y="83"/>
                  <a:pt x="3" y="83"/>
                  <a:pt x="3" y="83"/>
                </a:cubicBezTo>
                <a:cubicBezTo>
                  <a:pt x="0" y="81"/>
                  <a:pt x="0" y="81"/>
                  <a:pt x="0" y="81"/>
                </a:cubicBezTo>
                <a:cubicBezTo>
                  <a:pt x="0" y="78"/>
                  <a:pt x="0" y="78"/>
                  <a:pt x="0" y="78"/>
                </a:cubicBezTo>
                <a:cubicBezTo>
                  <a:pt x="0" y="51"/>
                  <a:pt x="0" y="51"/>
                  <a:pt x="0" y="51"/>
                </a:cubicBezTo>
                <a:cubicBezTo>
                  <a:pt x="0" y="49"/>
                  <a:pt x="0" y="48"/>
                  <a:pt x="2" y="47"/>
                </a:cubicBezTo>
                <a:cubicBezTo>
                  <a:pt x="3" y="47"/>
                  <a:pt x="4" y="47"/>
                  <a:pt x="6" y="47"/>
                </a:cubicBezTo>
                <a:cubicBezTo>
                  <a:pt x="11" y="50"/>
                  <a:pt x="11" y="50"/>
                  <a:pt x="11" y="50"/>
                </a:cubicBezTo>
                <a:cubicBezTo>
                  <a:pt x="11" y="50"/>
                  <a:pt x="11" y="50"/>
                  <a:pt x="11" y="50"/>
                </a:cubicBezTo>
                <a:cubicBezTo>
                  <a:pt x="99" y="100"/>
                  <a:pt x="99" y="100"/>
                  <a:pt x="99" y="100"/>
                </a:cubicBezTo>
                <a:cubicBezTo>
                  <a:pt x="100" y="100"/>
                  <a:pt x="100" y="101"/>
                  <a:pt x="100" y="102"/>
                </a:cubicBezTo>
                <a:close/>
                <a:moveTo>
                  <a:pt x="181" y="50"/>
                </a:moveTo>
                <a:cubicBezTo>
                  <a:pt x="181" y="50"/>
                  <a:pt x="181" y="50"/>
                  <a:pt x="181" y="51"/>
                </a:cubicBezTo>
                <a:cubicBezTo>
                  <a:pt x="181" y="76"/>
                  <a:pt x="181" y="76"/>
                  <a:pt x="181" y="76"/>
                </a:cubicBezTo>
                <a:cubicBezTo>
                  <a:pt x="181" y="78"/>
                  <a:pt x="180" y="80"/>
                  <a:pt x="178" y="81"/>
                </a:cubicBezTo>
                <a:cubicBezTo>
                  <a:pt x="104" y="123"/>
                  <a:pt x="104" y="123"/>
                  <a:pt x="104" y="123"/>
                </a:cubicBezTo>
                <a:cubicBezTo>
                  <a:pt x="104" y="102"/>
                  <a:pt x="104" y="102"/>
                  <a:pt x="104" y="102"/>
                </a:cubicBezTo>
                <a:cubicBezTo>
                  <a:pt x="104" y="100"/>
                  <a:pt x="103" y="98"/>
                  <a:pt x="101" y="97"/>
                </a:cubicBezTo>
                <a:cubicBezTo>
                  <a:pt x="181" y="50"/>
                  <a:pt x="181" y="50"/>
                  <a:pt x="181" y="50"/>
                </a:cubicBezTo>
                <a:cubicBezTo>
                  <a:pt x="181" y="50"/>
                  <a:pt x="181" y="50"/>
                  <a:pt x="181" y="50"/>
                </a:cubicBezTo>
                <a:close/>
                <a:moveTo>
                  <a:pt x="59" y="100"/>
                </a:moveTo>
                <a:cubicBezTo>
                  <a:pt x="59" y="100"/>
                  <a:pt x="59" y="100"/>
                  <a:pt x="58" y="100"/>
                </a:cubicBezTo>
                <a:cubicBezTo>
                  <a:pt x="36" y="87"/>
                  <a:pt x="36" y="87"/>
                  <a:pt x="36" y="87"/>
                </a:cubicBezTo>
                <a:cubicBezTo>
                  <a:pt x="35" y="87"/>
                  <a:pt x="34" y="85"/>
                  <a:pt x="34" y="84"/>
                </a:cubicBezTo>
                <a:cubicBezTo>
                  <a:pt x="34" y="82"/>
                  <a:pt x="34" y="82"/>
                  <a:pt x="34" y="82"/>
                </a:cubicBezTo>
                <a:cubicBezTo>
                  <a:pt x="34" y="80"/>
                  <a:pt x="35" y="80"/>
                  <a:pt x="36" y="80"/>
                </a:cubicBezTo>
                <a:cubicBezTo>
                  <a:pt x="59" y="93"/>
                  <a:pt x="59" y="93"/>
                  <a:pt x="59" y="93"/>
                </a:cubicBezTo>
                <a:cubicBezTo>
                  <a:pt x="60" y="94"/>
                  <a:pt x="61" y="95"/>
                  <a:pt x="61" y="96"/>
                </a:cubicBezTo>
                <a:cubicBezTo>
                  <a:pt x="61" y="99"/>
                  <a:pt x="61" y="99"/>
                  <a:pt x="61" y="99"/>
                </a:cubicBezTo>
                <a:cubicBezTo>
                  <a:pt x="61" y="100"/>
                  <a:pt x="60" y="100"/>
                  <a:pt x="59" y="100"/>
                </a:cubicBezTo>
                <a:close/>
                <a:moveTo>
                  <a:pt x="80" y="117"/>
                </a:moveTo>
                <a:cubicBezTo>
                  <a:pt x="81" y="118"/>
                  <a:pt x="81" y="119"/>
                  <a:pt x="80" y="120"/>
                </a:cubicBezTo>
                <a:cubicBezTo>
                  <a:pt x="73" y="124"/>
                  <a:pt x="73" y="124"/>
                  <a:pt x="73" y="124"/>
                </a:cubicBezTo>
                <a:cubicBezTo>
                  <a:pt x="72" y="124"/>
                  <a:pt x="71" y="124"/>
                  <a:pt x="70" y="123"/>
                </a:cubicBezTo>
                <a:cubicBezTo>
                  <a:pt x="70" y="123"/>
                  <a:pt x="70" y="121"/>
                  <a:pt x="70" y="121"/>
                </a:cubicBezTo>
                <a:cubicBezTo>
                  <a:pt x="70" y="106"/>
                  <a:pt x="70" y="106"/>
                  <a:pt x="70" y="106"/>
                </a:cubicBezTo>
                <a:cubicBezTo>
                  <a:pt x="70" y="106"/>
                  <a:pt x="70" y="104"/>
                  <a:pt x="71" y="104"/>
                </a:cubicBezTo>
                <a:cubicBezTo>
                  <a:pt x="77" y="100"/>
                  <a:pt x="77" y="100"/>
                  <a:pt x="77" y="100"/>
                </a:cubicBezTo>
                <a:cubicBezTo>
                  <a:pt x="78" y="99"/>
                  <a:pt x="80" y="100"/>
                  <a:pt x="80" y="100"/>
                </a:cubicBezTo>
                <a:cubicBezTo>
                  <a:pt x="80" y="100"/>
                  <a:pt x="80" y="100"/>
                  <a:pt x="80" y="100"/>
                </a:cubicBezTo>
                <a:cubicBezTo>
                  <a:pt x="81" y="101"/>
                  <a:pt x="81" y="103"/>
                  <a:pt x="80" y="103"/>
                </a:cubicBezTo>
                <a:cubicBezTo>
                  <a:pt x="74" y="106"/>
                  <a:pt x="74" y="106"/>
                  <a:pt x="74" y="106"/>
                </a:cubicBezTo>
                <a:cubicBezTo>
                  <a:pt x="74" y="118"/>
                  <a:pt x="74" y="118"/>
                  <a:pt x="74" y="118"/>
                </a:cubicBezTo>
                <a:cubicBezTo>
                  <a:pt x="77" y="117"/>
                  <a:pt x="77" y="117"/>
                  <a:pt x="77" y="117"/>
                </a:cubicBezTo>
                <a:cubicBezTo>
                  <a:pt x="78" y="116"/>
                  <a:pt x="80" y="116"/>
                  <a:pt x="80" y="117"/>
                </a:cubicBezTo>
                <a:close/>
                <a:moveTo>
                  <a:pt x="20" y="83"/>
                </a:moveTo>
                <a:cubicBezTo>
                  <a:pt x="21" y="84"/>
                  <a:pt x="21" y="85"/>
                  <a:pt x="20" y="86"/>
                </a:cubicBezTo>
                <a:cubicBezTo>
                  <a:pt x="13" y="90"/>
                  <a:pt x="13" y="90"/>
                  <a:pt x="13" y="90"/>
                </a:cubicBezTo>
                <a:cubicBezTo>
                  <a:pt x="12" y="90"/>
                  <a:pt x="11" y="90"/>
                  <a:pt x="10" y="89"/>
                </a:cubicBezTo>
                <a:cubicBezTo>
                  <a:pt x="10" y="89"/>
                  <a:pt x="9" y="87"/>
                  <a:pt x="9" y="87"/>
                </a:cubicBezTo>
                <a:cubicBezTo>
                  <a:pt x="9" y="72"/>
                  <a:pt x="9" y="72"/>
                  <a:pt x="9" y="72"/>
                </a:cubicBezTo>
                <a:cubicBezTo>
                  <a:pt x="9" y="72"/>
                  <a:pt x="10" y="70"/>
                  <a:pt x="10" y="70"/>
                </a:cubicBezTo>
                <a:cubicBezTo>
                  <a:pt x="17" y="66"/>
                  <a:pt x="17" y="66"/>
                  <a:pt x="17" y="66"/>
                </a:cubicBezTo>
                <a:cubicBezTo>
                  <a:pt x="18" y="65"/>
                  <a:pt x="20" y="66"/>
                  <a:pt x="20" y="66"/>
                </a:cubicBezTo>
                <a:cubicBezTo>
                  <a:pt x="20" y="66"/>
                  <a:pt x="20" y="66"/>
                  <a:pt x="20" y="66"/>
                </a:cubicBezTo>
                <a:cubicBezTo>
                  <a:pt x="21" y="67"/>
                  <a:pt x="21" y="69"/>
                  <a:pt x="20" y="69"/>
                </a:cubicBezTo>
                <a:cubicBezTo>
                  <a:pt x="14" y="72"/>
                  <a:pt x="14" y="72"/>
                  <a:pt x="14" y="72"/>
                </a:cubicBezTo>
                <a:cubicBezTo>
                  <a:pt x="14" y="84"/>
                  <a:pt x="14" y="84"/>
                  <a:pt x="14" y="84"/>
                </a:cubicBezTo>
                <a:cubicBezTo>
                  <a:pt x="17" y="83"/>
                  <a:pt x="17" y="83"/>
                  <a:pt x="17" y="83"/>
                </a:cubicBezTo>
                <a:cubicBezTo>
                  <a:pt x="18" y="82"/>
                  <a:pt x="20" y="82"/>
                  <a:pt x="20" y="83"/>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sz="2400" b="1">
              <a:solidFill>
                <a:schemeClr val="bg1"/>
              </a:solidFill>
            </a:endParaRPr>
          </a:p>
        </p:txBody>
      </p:sp>
    </p:spTree>
    <p:extLst>
      <p:ext uri="{BB962C8B-B14F-4D97-AF65-F5344CB8AC3E}">
        <p14:creationId xmlns:p14="http://schemas.microsoft.com/office/powerpoint/2010/main" val="38803960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0"/>
                                        </p:tgtEl>
                                        <p:attrNameLst>
                                          <p:attrName>style.visibility</p:attrName>
                                        </p:attrNameLst>
                                      </p:cBhvr>
                                      <p:to>
                                        <p:strVal val="visible"/>
                                      </p:to>
                                    </p:set>
                                    <p:animEffect transition="in" filter="fade">
                                      <p:cBhvr>
                                        <p:cTn id="13" dur="500"/>
                                        <p:tgtEl>
                                          <p:spTgt spid="100"/>
                                        </p:tgtEl>
                                      </p:cBhvr>
                                    </p:animEffect>
                                  </p:childTnLst>
                                </p:cTn>
                              </p:par>
                            </p:childTnLst>
                          </p:cTn>
                        </p:par>
                        <p:par>
                          <p:cTn id="14" fill="hold">
                            <p:stCondLst>
                              <p:cond delay="500"/>
                            </p:stCondLst>
                            <p:childTnLst>
                              <p:par>
                                <p:cTn id="15" presetID="22" presetClass="entr" presetSubtype="2"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right)">
                                      <p:cBhvr>
                                        <p:cTn id="17" dur="500"/>
                                        <p:tgtEl>
                                          <p:spTgt spid="53"/>
                                        </p:tgtEl>
                                      </p:cBhvr>
                                    </p:animEffect>
                                  </p:childTnLst>
                                </p:cTn>
                              </p:par>
                              <p:par>
                                <p:cTn id="18" presetID="22" presetClass="entr" presetSubtype="2" fill="hold"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right)">
                                      <p:cBhvr>
                                        <p:cTn id="20" dur="500"/>
                                        <p:tgtEl>
                                          <p:spTgt spid="5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down)">
                                      <p:cBhvr>
                                        <p:cTn id="23" dur="500"/>
                                        <p:tgtEl>
                                          <p:spTgt spid="4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wipe(left)">
                                      <p:cBhvr>
                                        <p:cTn id="38" dur="500"/>
                                        <p:tgtEl>
                                          <p:spTgt spid="58"/>
                                        </p:tgtEl>
                                      </p:cBhvr>
                                    </p:animEffect>
                                  </p:childTnLst>
                                </p:cTn>
                              </p:par>
                              <p:par>
                                <p:cTn id="39" presetID="22" presetClass="entr" presetSubtype="8" fill="hold"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wipe(left)">
                                      <p:cBhvr>
                                        <p:cTn id="41" dur="500"/>
                                        <p:tgtEl>
                                          <p:spTgt spid="5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5" grpId="0"/>
      <p:bldP spid="100" grpId="0"/>
      <p:bldP spid="22" grpId="0" animBg="1"/>
      <p:bldP spid="2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81" y="99851"/>
            <a:ext cx="11887878" cy="846089"/>
          </a:xfrm>
        </p:spPr>
        <p:txBody>
          <a:bodyPr/>
          <a:lstStyle/>
          <a:p>
            <a:r>
              <a:rPr lang="en-US" sz="4352" dirty="0"/>
              <a:t>Infrastructure Services on Windows Azure</a:t>
            </a:r>
            <a:endParaRPr lang="en-US" sz="4352" dirty="0">
              <a:solidFill>
                <a:srgbClr val="FFFF00"/>
              </a:solidFill>
            </a:endParaRPr>
          </a:p>
        </p:txBody>
      </p:sp>
      <p:grpSp>
        <p:nvGrpSpPr>
          <p:cNvPr id="10" name="Group 9"/>
          <p:cNvGrpSpPr/>
          <p:nvPr/>
        </p:nvGrpSpPr>
        <p:grpSpPr>
          <a:xfrm>
            <a:off x="453193" y="2767907"/>
            <a:ext cx="5947605" cy="812790"/>
            <a:chOff x="453193" y="2767907"/>
            <a:chExt cx="5947605" cy="812790"/>
          </a:xfrm>
        </p:grpSpPr>
        <p:sp>
          <p:nvSpPr>
            <p:cNvPr id="33" name="Rectangle 32"/>
            <p:cNvSpPr/>
            <p:nvPr/>
          </p:nvSpPr>
          <p:spPr bwMode="auto">
            <a:xfrm>
              <a:off x="453193" y="2767907"/>
              <a:ext cx="747599" cy="81279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124347" bIns="124347" numCol="1" spcCol="0" rtlCol="0" fromWordArt="0" anchor="b" anchorCtr="0" forceAA="0" compatLnSpc="1">
              <a:prstTxWarp prst="textNoShape">
                <a:avLst/>
              </a:prstTxWarp>
              <a:noAutofit/>
            </a:bodyPr>
            <a:lstStyle/>
            <a:p>
              <a:pPr defTabSz="1243083" fontAlgn="base">
                <a:spcBef>
                  <a:spcPct val="0"/>
                </a:spcBef>
                <a:spcAft>
                  <a:spcPct val="0"/>
                </a:spcAft>
              </a:pPr>
              <a:endParaRPr lang="en-US" sz="1496" dirty="0">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33"/>
            <p:cNvSpPr/>
            <p:nvPr/>
          </p:nvSpPr>
          <p:spPr bwMode="auto">
            <a:xfrm>
              <a:off x="1200793" y="2767907"/>
              <a:ext cx="5200005" cy="81279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124347" bIns="124347" numCol="1" spcCol="0" rtlCol="0" fromWordArt="0" anchor="ctr" anchorCtr="0" forceAA="0" compatLnSpc="1">
              <a:prstTxWarp prst="textNoShape">
                <a:avLst/>
              </a:prstTxWarp>
              <a:noAutofit/>
            </a:bodyPr>
            <a:lstStyle/>
            <a:p>
              <a:pPr marL="237473" lvl="1"/>
              <a:r>
                <a:rPr lang="en-US" sz="2176" dirty="0" smtClean="0">
                  <a:solidFill>
                    <a:schemeClr val="bg1">
                      <a:alpha val="99000"/>
                    </a:schemeClr>
                  </a:solidFill>
                </a:rPr>
                <a:t>Storage Manageability and Mobility</a:t>
              </a:r>
              <a:endParaRPr lang="en-US" sz="2176" dirty="0">
                <a:solidFill>
                  <a:schemeClr val="bg1">
                    <a:alpha val="99000"/>
                  </a:schemeClr>
                </a:solidFill>
              </a:endParaRPr>
            </a:p>
          </p:txBody>
        </p:sp>
        <p:sp>
          <p:nvSpPr>
            <p:cNvPr id="48" name="Freeform 79"/>
            <p:cNvSpPr>
              <a:spLocks noEditPoints="1"/>
            </p:cNvSpPr>
            <p:nvPr/>
          </p:nvSpPr>
          <p:spPr bwMode="black">
            <a:xfrm>
              <a:off x="655087" y="2919338"/>
              <a:ext cx="333400" cy="490018"/>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11925" tIns="55963" rIns="111925" bIns="55963" numCol="1" anchor="t" anchorCtr="0" compatLnSpc="1">
              <a:prstTxWarp prst="textNoShape">
                <a:avLst/>
              </a:prstTxWarp>
            </a:bodyPr>
            <a:lstStyle/>
            <a:p>
              <a:endParaRPr lang="en-US" sz="2176" dirty="0"/>
            </a:p>
          </p:txBody>
        </p:sp>
      </p:grpSp>
      <p:grpSp>
        <p:nvGrpSpPr>
          <p:cNvPr id="12" name="Group 11"/>
          <p:cNvGrpSpPr/>
          <p:nvPr/>
        </p:nvGrpSpPr>
        <p:grpSpPr>
          <a:xfrm>
            <a:off x="453193" y="4518459"/>
            <a:ext cx="5947607" cy="812790"/>
            <a:chOff x="453193" y="4518459"/>
            <a:chExt cx="5947607" cy="812790"/>
          </a:xfrm>
        </p:grpSpPr>
        <p:sp>
          <p:nvSpPr>
            <p:cNvPr id="41" name="Rectangle 40"/>
            <p:cNvSpPr/>
            <p:nvPr/>
          </p:nvSpPr>
          <p:spPr bwMode="auto">
            <a:xfrm>
              <a:off x="453193" y="4518459"/>
              <a:ext cx="747599" cy="81279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124347" bIns="124347" numCol="1" spcCol="0" rtlCol="0" fromWordArt="0" anchor="b" anchorCtr="0" forceAA="0" compatLnSpc="1">
              <a:prstTxWarp prst="textNoShape">
                <a:avLst/>
              </a:prstTxWarp>
              <a:noAutofit/>
            </a:bodyPr>
            <a:lstStyle/>
            <a:p>
              <a:pPr defTabSz="1243083" fontAlgn="base">
                <a:spcBef>
                  <a:spcPct val="0"/>
                </a:spcBef>
                <a:spcAft>
                  <a:spcPct val="0"/>
                </a:spcAft>
              </a:pPr>
              <a:endParaRPr lang="en-US" sz="1496" dirty="0">
                <a:gradFill>
                  <a:gsLst>
                    <a:gs pos="0">
                      <a:srgbClr val="FFFFFF"/>
                    </a:gs>
                    <a:gs pos="100000">
                      <a:srgbClr val="FFFFFF"/>
                    </a:gs>
                  </a:gsLst>
                  <a:lin ang="5400000" scaled="0"/>
                </a:gradFill>
                <a:ea typeface="Segoe UI" pitchFamily="34" charset="0"/>
                <a:cs typeface="Segoe UI" pitchFamily="34" charset="0"/>
              </a:endParaRPr>
            </a:p>
          </p:txBody>
        </p:sp>
        <p:sp>
          <p:nvSpPr>
            <p:cNvPr id="42" name="Rectangle 41"/>
            <p:cNvSpPr/>
            <p:nvPr/>
          </p:nvSpPr>
          <p:spPr bwMode="auto">
            <a:xfrm>
              <a:off x="1200792" y="4518459"/>
              <a:ext cx="5200008" cy="81279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124347" bIns="124347" numCol="1" spcCol="0" rtlCol="0" fromWordArt="0" anchor="ctr" anchorCtr="0" forceAA="0" compatLnSpc="1">
              <a:prstTxWarp prst="textNoShape">
                <a:avLst/>
              </a:prstTxWarp>
              <a:noAutofit/>
            </a:bodyPr>
            <a:lstStyle/>
            <a:p>
              <a:pPr marL="237473" lvl="1"/>
              <a:r>
                <a:rPr lang="en-US" sz="2176" dirty="0">
                  <a:solidFill>
                    <a:schemeClr val="bg1">
                      <a:alpha val="99000"/>
                    </a:schemeClr>
                  </a:solidFill>
                </a:rPr>
                <a:t>Advanced </a:t>
              </a:r>
              <a:r>
                <a:rPr lang="en-US" sz="2176" dirty="0" smtClean="0">
                  <a:solidFill>
                    <a:schemeClr val="bg1">
                      <a:alpha val="99000"/>
                    </a:schemeClr>
                  </a:solidFill>
                </a:rPr>
                <a:t>Hybrid Networking</a:t>
              </a:r>
              <a:endParaRPr lang="en-US" sz="2176" dirty="0">
                <a:solidFill>
                  <a:schemeClr val="bg1">
                    <a:alpha val="99000"/>
                  </a:schemeClr>
                </a:solidFill>
              </a:endParaRPr>
            </a:p>
          </p:txBody>
        </p:sp>
        <p:sp>
          <p:nvSpPr>
            <p:cNvPr id="49" name="Freeform 73"/>
            <p:cNvSpPr>
              <a:spLocks noEditPoints="1"/>
            </p:cNvSpPr>
            <p:nvPr/>
          </p:nvSpPr>
          <p:spPr bwMode="black">
            <a:xfrm>
              <a:off x="574206" y="4665770"/>
              <a:ext cx="493704" cy="518167"/>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111925" tIns="55963" rIns="111925" bIns="55963" numCol="1" anchor="t" anchorCtr="0" compatLnSpc="1">
              <a:prstTxWarp prst="textNoShape">
                <a:avLst/>
              </a:prstTxWarp>
            </a:bodyPr>
            <a:lstStyle/>
            <a:p>
              <a:endParaRPr lang="en-US" sz="2176" dirty="0"/>
            </a:p>
          </p:txBody>
        </p:sp>
      </p:grpSp>
      <p:grpSp>
        <p:nvGrpSpPr>
          <p:cNvPr id="9" name="Group 8"/>
          <p:cNvGrpSpPr/>
          <p:nvPr/>
        </p:nvGrpSpPr>
        <p:grpSpPr>
          <a:xfrm>
            <a:off x="453193" y="1892632"/>
            <a:ext cx="5947606" cy="812790"/>
            <a:chOff x="453193" y="1892632"/>
            <a:chExt cx="5947606" cy="812790"/>
          </a:xfrm>
        </p:grpSpPr>
        <p:sp>
          <p:nvSpPr>
            <p:cNvPr id="30" name="Rectangle 29"/>
            <p:cNvSpPr/>
            <p:nvPr/>
          </p:nvSpPr>
          <p:spPr bwMode="auto">
            <a:xfrm>
              <a:off x="453193" y="1892632"/>
              <a:ext cx="747599" cy="81279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124347" bIns="124347" numCol="1" spcCol="0" rtlCol="0" fromWordArt="0" anchor="b" anchorCtr="0" forceAA="0" compatLnSpc="1">
              <a:prstTxWarp prst="textNoShape">
                <a:avLst/>
              </a:prstTxWarp>
              <a:noAutofit/>
            </a:bodyPr>
            <a:lstStyle/>
            <a:p>
              <a:pPr defTabSz="1243083" fontAlgn="base">
                <a:spcBef>
                  <a:spcPct val="0"/>
                </a:spcBef>
                <a:spcAft>
                  <a:spcPct val="0"/>
                </a:spcAft>
              </a:pPr>
              <a:endParaRPr lang="en-US" sz="1496" dirty="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1200792" y="1892632"/>
              <a:ext cx="5200007" cy="81279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124347" bIns="124347" numCol="1" spcCol="0" rtlCol="0" fromWordArt="0" anchor="ctr" anchorCtr="0" forceAA="0" compatLnSpc="1">
              <a:prstTxWarp prst="textNoShape">
                <a:avLst/>
              </a:prstTxWarp>
              <a:noAutofit/>
            </a:bodyPr>
            <a:lstStyle/>
            <a:p>
              <a:pPr marL="237473" lvl="1"/>
              <a:r>
                <a:rPr lang="en-US" sz="2176" dirty="0">
                  <a:solidFill>
                    <a:schemeClr val="bg1">
                      <a:alpha val="99000"/>
                    </a:schemeClr>
                  </a:solidFill>
                </a:rPr>
                <a:t>Support for key server apps</a:t>
              </a:r>
            </a:p>
          </p:txBody>
        </p:sp>
        <p:sp>
          <p:nvSpPr>
            <p:cNvPr id="50" name="Freeform 80"/>
            <p:cNvSpPr>
              <a:spLocks noEditPoints="1"/>
            </p:cNvSpPr>
            <p:nvPr/>
          </p:nvSpPr>
          <p:spPr bwMode="black">
            <a:xfrm>
              <a:off x="612245" y="2006507"/>
              <a:ext cx="417625" cy="550847"/>
            </a:xfrm>
            <a:custGeom>
              <a:avLst/>
              <a:gdLst>
                <a:gd name="T0" fmla="*/ 952 w 1833"/>
                <a:gd name="T1" fmla="*/ 1301 h 2225"/>
                <a:gd name="T2" fmla="*/ 882 w 1833"/>
                <a:gd name="T3" fmla="*/ 1413 h 2225"/>
                <a:gd name="T4" fmla="*/ 677 w 1833"/>
                <a:gd name="T5" fmla="*/ 2162 h 2225"/>
                <a:gd name="T6" fmla="*/ 1156 w 1833"/>
                <a:gd name="T7" fmla="*/ 2162 h 2225"/>
                <a:gd name="T8" fmla="*/ 1071 w 1833"/>
                <a:gd name="T9" fmla="*/ 2089 h 2225"/>
                <a:gd name="T10" fmla="*/ 785 w 1833"/>
                <a:gd name="T11" fmla="*/ 2039 h 2225"/>
                <a:gd name="T12" fmla="*/ 1071 w 1833"/>
                <a:gd name="T13" fmla="*/ 2089 h 2225"/>
                <a:gd name="T14" fmla="*/ 760 w 1833"/>
                <a:gd name="T15" fmla="*/ 1949 h 2225"/>
                <a:gd name="T16" fmla="*/ 1096 w 1833"/>
                <a:gd name="T17" fmla="*/ 1949 h 2225"/>
                <a:gd name="T18" fmla="*/ 1026 w 1833"/>
                <a:gd name="T19" fmla="*/ 1801 h 2225"/>
                <a:gd name="T20" fmla="*/ 1061 w 1833"/>
                <a:gd name="T21" fmla="*/ 1836 h 2225"/>
                <a:gd name="T22" fmla="*/ 260 w 1833"/>
                <a:gd name="T23" fmla="*/ 1329 h 2225"/>
                <a:gd name="T24" fmla="*/ 748 w 1833"/>
                <a:gd name="T25" fmla="*/ 1136 h 2225"/>
                <a:gd name="T26" fmla="*/ 190 w 1833"/>
                <a:gd name="T27" fmla="*/ 1329 h 2225"/>
                <a:gd name="T28" fmla="*/ 0 w 1833"/>
                <a:gd name="T29" fmla="*/ 1476 h 2225"/>
                <a:gd name="T30" fmla="*/ 416 w 1833"/>
                <a:gd name="T31" fmla="*/ 2225 h 2225"/>
                <a:gd name="T32" fmla="*/ 416 w 1833"/>
                <a:gd name="T33" fmla="*/ 1413 h 2225"/>
                <a:gd name="T34" fmla="*/ 83 w 1833"/>
                <a:gd name="T35" fmla="*/ 2064 h 2225"/>
                <a:gd name="T36" fmla="*/ 419 w 1833"/>
                <a:gd name="T37" fmla="*/ 2064 h 2225"/>
                <a:gd name="T38" fmla="*/ 108 w 1833"/>
                <a:gd name="T39" fmla="*/ 1974 h 2225"/>
                <a:gd name="T40" fmla="*/ 394 w 1833"/>
                <a:gd name="T41" fmla="*/ 1924 h 2225"/>
                <a:gd name="T42" fmla="*/ 384 w 1833"/>
                <a:gd name="T43" fmla="*/ 1836 h 2225"/>
                <a:gd name="T44" fmla="*/ 419 w 1833"/>
                <a:gd name="T45" fmla="*/ 1801 h 2225"/>
                <a:gd name="T46" fmla="*/ 1643 w 1833"/>
                <a:gd name="T47" fmla="*/ 1413 h 2225"/>
                <a:gd name="T48" fmla="*/ 1082 w 1833"/>
                <a:gd name="T49" fmla="*/ 1101 h 2225"/>
                <a:gd name="T50" fmla="*/ 1415 w 1833"/>
                <a:gd name="T51" fmla="*/ 1171 h 2225"/>
                <a:gd name="T52" fmla="*/ 1417 w 1833"/>
                <a:gd name="T53" fmla="*/ 1413 h 2225"/>
                <a:gd name="T54" fmla="*/ 1417 w 1833"/>
                <a:gd name="T55" fmla="*/ 2225 h 2225"/>
                <a:gd name="T56" fmla="*/ 1833 w 1833"/>
                <a:gd name="T57" fmla="*/ 1476 h 2225"/>
                <a:gd name="T58" fmla="*/ 1462 w 1833"/>
                <a:gd name="T59" fmla="*/ 2089 h 2225"/>
                <a:gd name="T60" fmla="*/ 1748 w 1833"/>
                <a:gd name="T61" fmla="*/ 2039 h 2225"/>
                <a:gd name="T62" fmla="*/ 1748 w 1833"/>
                <a:gd name="T63" fmla="*/ 1974 h 2225"/>
                <a:gd name="T64" fmla="*/ 1462 w 1833"/>
                <a:gd name="T65" fmla="*/ 1924 h 2225"/>
                <a:gd name="T66" fmla="*/ 1748 w 1833"/>
                <a:gd name="T67" fmla="*/ 1974 h 2225"/>
                <a:gd name="T68" fmla="*/ 1738 w 1833"/>
                <a:gd name="T69" fmla="*/ 1766 h 2225"/>
                <a:gd name="T70" fmla="*/ 650 w 1833"/>
                <a:gd name="T71" fmla="*/ 592 h 2225"/>
                <a:gd name="T72" fmla="*/ 1296 w 1833"/>
                <a:gd name="T73" fmla="*/ 113 h 2225"/>
                <a:gd name="T74" fmla="*/ 537 w 1833"/>
                <a:gd name="T75" fmla="*/ 113 h 2225"/>
                <a:gd name="T76" fmla="*/ 603 w 1833"/>
                <a:gd name="T77" fmla="*/ 113 h 2225"/>
                <a:gd name="T78" fmla="*/ 1231 w 1833"/>
                <a:gd name="T79" fmla="*/ 113 h 2225"/>
                <a:gd name="T80" fmla="*/ 650 w 1833"/>
                <a:gd name="T81" fmla="*/ 526 h 2225"/>
                <a:gd name="T82" fmla="*/ 405 w 1833"/>
                <a:gd name="T83" fmla="*/ 902 h 2225"/>
                <a:gd name="T84" fmla="*/ 803 w 1833"/>
                <a:gd name="T85" fmla="*/ 1101 h 2225"/>
                <a:gd name="T86" fmla="*/ 882 w 1833"/>
                <a:gd name="T87" fmla="*/ 1250 h 2225"/>
                <a:gd name="T88" fmla="*/ 1031 w 1833"/>
                <a:gd name="T89" fmla="*/ 1171 h 2225"/>
                <a:gd name="T90" fmla="*/ 952 w 1833"/>
                <a:gd name="T91" fmla="*/ 1021 h 2225"/>
                <a:gd name="T92" fmla="*/ 1457 w 1833"/>
                <a:gd name="T93" fmla="*/ 874 h 2225"/>
                <a:gd name="T94" fmla="*/ 1303 w 1833"/>
                <a:gd name="T95" fmla="*/ 652 h 2225"/>
                <a:gd name="T96" fmla="*/ 530 w 1833"/>
                <a:gd name="T97" fmla="*/ 652 h 2225"/>
                <a:gd name="T98" fmla="*/ 377 w 1833"/>
                <a:gd name="T99" fmla="*/ 874 h 2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33" h="2225">
                  <a:moveTo>
                    <a:pt x="1093" y="1413"/>
                  </a:moveTo>
                  <a:cubicBezTo>
                    <a:pt x="952" y="1413"/>
                    <a:pt x="952" y="1413"/>
                    <a:pt x="952" y="1413"/>
                  </a:cubicBezTo>
                  <a:cubicBezTo>
                    <a:pt x="952" y="1301"/>
                    <a:pt x="952" y="1301"/>
                    <a:pt x="952" y="1301"/>
                  </a:cubicBezTo>
                  <a:cubicBezTo>
                    <a:pt x="940" y="1304"/>
                    <a:pt x="929" y="1305"/>
                    <a:pt x="917" y="1305"/>
                  </a:cubicBezTo>
                  <a:cubicBezTo>
                    <a:pt x="905" y="1305"/>
                    <a:pt x="893" y="1304"/>
                    <a:pt x="882" y="1301"/>
                  </a:cubicBezTo>
                  <a:cubicBezTo>
                    <a:pt x="882" y="1413"/>
                    <a:pt x="882" y="1413"/>
                    <a:pt x="882" y="1413"/>
                  </a:cubicBezTo>
                  <a:cubicBezTo>
                    <a:pt x="740" y="1413"/>
                    <a:pt x="740" y="1413"/>
                    <a:pt x="740" y="1413"/>
                  </a:cubicBezTo>
                  <a:cubicBezTo>
                    <a:pt x="705" y="1413"/>
                    <a:pt x="677" y="1441"/>
                    <a:pt x="677" y="1476"/>
                  </a:cubicBezTo>
                  <a:cubicBezTo>
                    <a:pt x="677" y="2162"/>
                    <a:pt x="677" y="2162"/>
                    <a:pt x="677" y="2162"/>
                  </a:cubicBezTo>
                  <a:cubicBezTo>
                    <a:pt x="677" y="2197"/>
                    <a:pt x="705" y="2225"/>
                    <a:pt x="740" y="2225"/>
                  </a:cubicBezTo>
                  <a:cubicBezTo>
                    <a:pt x="1093" y="2225"/>
                    <a:pt x="1093" y="2225"/>
                    <a:pt x="1093" y="2225"/>
                  </a:cubicBezTo>
                  <a:cubicBezTo>
                    <a:pt x="1128" y="2225"/>
                    <a:pt x="1156" y="2197"/>
                    <a:pt x="1156" y="2162"/>
                  </a:cubicBezTo>
                  <a:cubicBezTo>
                    <a:pt x="1156" y="1476"/>
                    <a:pt x="1156" y="1476"/>
                    <a:pt x="1156" y="1476"/>
                  </a:cubicBezTo>
                  <a:cubicBezTo>
                    <a:pt x="1156" y="1441"/>
                    <a:pt x="1128" y="1413"/>
                    <a:pt x="1093" y="1413"/>
                  </a:cubicBezTo>
                  <a:close/>
                  <a:moveTo>
                    <a:pt x="1071" y="2089"/>
                  </a:moveTo>
                  <a:cubicBezTo>
                    <a:pt x="785" y="2089"/>
                    <a:pt x="785" y="2089"/>
                    <a:pt x="785" y="2089"/>
                  </a:cubicBezTo>
                  <a:cubicBezTo>
                    <a:pt x="771" y="2089"/>
                    <a:pt x="760" y="2078"/>
                    <a:pt x="760" y="2064"/>
                  </a:cubicBezTo>
                  <a:cubicBezTo>
                    <a:pt x="760" y="2050"/>
                    <a:pt x="771" y="2039"/>
                    <a:pt x="785" y="2039"/>
                  </a:cubicBezTo>
                  <a:cubicBezTo>
                    <a:pt x="1071" y="2039"/>
                    <a:pt x="1071" y="2039"/>
                    <a:pt x="1071" y="2039"/>
                  </a:cubicBezTo>
                  <a:cubicBezTo>
                    <a:pt x="1085" y="2039"/>
                    <a:pt x="1096" y="2050"/>
                    <a:pt x="1096" y="2064"/>
                  </a:cubicBezTo>
                  <a:cubicBezTo>
                    <a:pt x="1096" y="2078"/>
                    <a:pt x="1085" y="2089"/>
                    <a:pt x="1071" y="2089"/>
                  </a:cubicBezTo>
                  <a:close/>
                  <a:moveTo>
                    <a:pt x="1071" y="1974"/>
                  </a:moveTo>
                  <a:cubicBezTo>
                    <a:pt x="785" y="1974"/>
                    <a:pt x="785" y="1974"/>
                    <a:pt x="785" y="1974"/>
                  </a:cubicBezTo>
                  <a:cubicBezTo>
                    <a:pt x="771" y="1974"/>
                    <a:pt x="760" y="1963"/>
                    <a:pt x="760" y="1949"/>
                  </a:cubicBezTo>
                  <a:cubicBezTo>
                    <a:pt x="760" y="1935"/>
                    <a:pt x="771" y="1924"/>
                    <a:pt x="785" y="1924"/>
                  </a:cubicBezTo>
                  <a:cubicBezTo>
                    <a:pt x="1071" y="1924"/>
                    <a:pt x="1071" y="1924"/>
                    <a:pt x="1071" y="1924"/>
                  </a:cubicBezTo>
                  <a:cubicBezTo>
                    <a:pt x="1085" y="1924"/>
                    <a:pt x="1096" y="1935"/>
                    <a:pt x="1096" y="1949"/>
                  </a:cubicBezTo>
                  <a:cubicBezTo>
                    <a:pt x="1096" y="1963"/>
                    <a:pt x="1085" y="1974"/>
                    <a:pt x="1071" y="1974"/>
                  </a:cubicBezTo>
                  <a:close/>
                  <a:moveTo>
                    <a:pt x="1061" y="1836"/>
                  </a:moveTo>
                  <a:cubicBezTo>
                    <a:pt x="1042" y="1836"/>
                    <a:pt x="1026" y="1820"/>
                    <a:pt x="1026" y="1801"/>
                  </a:cubicBezTo>
                  <a:cubicBezTo>
                    <a:pt x="1026" y="1782"/>
                    <a:pt x="1042" y="1766"/>
                    <a:pt x="1061" y="1766"/>
                  </a:cubicBezTo>
                  <a:cubicBezTo>
                    <a:pt x="1081" y="1766"/>
                    <a:pt x="1096" y="1782"/>
                    <a:pt x="1096" y="1801"/>
                  </a:cubicBezTo>
                  <a:cubicBezTo>
                    <a:pt x="1096" y="1820"/>
                    <a:pt x="1081" y="1836"/>
                    <a:pt x="1061" y="1836"/>
                  </a:cubicBezTo>
                  <a:close/>
                  <a:moveTo>
                    <a:pt x="416" y="1413"/>
                  </a:moveTo>
                  <a:cubicBezTo>
                    <a:pt x="260" y="1413"/>
                    <a:pt x="260" y="1413"/>
                    <a:pt x="260" y="1413"/>
                  </a:cubicBezTo>
                  <a:cubicBezTo>
                    <a:pt x="260" y="1329"/>
                    <a:pt x="260" y="1329"/>
                    <a:pt x="260" y="1329"/>
                  </a:cubicBezTo>
                  <a:cubicBezTo>
                    <a:pt x="260" y="1242"/>
                    <a:pt x="331" y="1171"/>
                    <a:pt x="418" y="1171"/>
                  </a:cubicBezTo>
                  <a:cubicBezTo>
                    <a:pt x="751" y="1171"/>
                    <a:pt x="751" y="1171"/>
                    <a:pt x="751" y="1171"/>
                  </a:cubicBezTo>
                  <a:cubicBezTo>
                    <a:pt x="749" y="1159"/>
                    <a:pt x="748" y="1148"/>
                    <a:pt x="748" y="1136"/>
                  </a:cubicBezTo>
                  <a:cubicBezTo>
                    <a:pt x="748" y="1124"/>
                    <a:pt x="749" y="1112"/>
                    <a:pt x="751" y="1101"/>
                  </a:cubicBezTo>
                  <a:cubicBezTo>
                    <a:pt x="418" y="1101"/>
                    <a:pt x="418" y="1101"/>
                    <a:pt x="418" y="1101"/>
                  </a:cubicBezTo>
                  <a:cubicBezTo>
                    <a:pt x="293" y="1101"/>
                    <a:pt x="190" y="1203"/>
                    <a:pt x="190" y="1329"/>
                  </a:cubicBezTo>
                  <a:cubicBezTo>
                    <a:pt x="190" y="1413"/>
                    <a:pt x="190" y="1413"/>
                    <a:pt x="190" y="1413"/>
                  </a:cubicBezTo>
                  <a:cubicBezTo>
                    <a:pt x="63" y="1413"/>
                    <a:pt x="63" y="1413"/>
                    <a:pt x="63" y="1413"/>
                  </a:cubicBezTo>
                  <a:cubicBezTo>
                    <a:pt x="28" y="1413"/>
                    <a:pt x="0" y="1441"/>
                    <a:pt x="0" y="1476"/>
                  </a:cubicBezTo>
                  <a:cubicBezTo>
                    <a:pt x="0" y="2162"/>
                    <a:pt x="0" y="2162"/>
                    <a:pt x="0" y="2162"/>
                  </a:cubicBezTo>
                  <a:cubicBezTo>
                    <a:pt x="0" y="2197"/>
                    <a:pt x="28" y="2225"/>
                    <a:pt x="63" y="2225"/>
                  </a:cubicBezTo>
                  <a:cubicBezTo>
                    <a:pt x="416" y="2225"/>
                    <a:pt x="416" y="2225"/>
                    <a:pt x="416" y="2225"/>
                  </a:cubicBezTo>
                  <a:cubicBezTo>
                    <a:pt x="451" y="2225"/>
                    <a:pt x="480" y="2197"/>
                    <a:pt x="480" y="2162"/>
                  </a:cubicBezTo>
                  <a:cubicBezTo>
                    <a:pt x="480" y="1476"/>
                    <a:pt x="480" y="1476"/>
                    <a:pt x="480" y="1476"/>
                  </a:cubicBezTo>
                  <a:cubicBezTo>
                    <a:pt x="480" y="1441"/>
                    <a:pt x="451" y="1413"/>
                    <a:pt x="416" y="1413"/>
                  </a:cubicBezTo>
                  <a:close/>
                  <a:moveTo>
                    <a:pt x="394" y="2089"/>
                  </a:moveTo>
                  <a:cubicBezTo>
                    <a:pt x="108" y="2089"/>
                    <a:pt x="108" y="2089"/>
                    <a:pt x="108" y="2089"/>
                  </a:cubicBezTo>
                  <a:cubicBezTo>
                    <a:pt x="94" y="2089"/>
                    <a:pt x="83" y="2078"/>
                    <a:pt x="83" y="2064"/>
                  </a:cubicBezTo>
                  <a:cubicBezTo>
                    <a:pt x="83" y="2050"/>
                    <a:pt x="94" y="2039"/>
                    <a:pt x="108" y="2039"/>
                  </a:cubicBezTo>
                  <a:cubicBezTo>
                    <a:pt x="394" y="2039"/>
                    <a:pt x="394" y="2039"/>
                    <a:pt x="394" y="2039"/>
                  </a:cubicBezTo>
                  <a:cubicBezTo>
                    <a:pt x="408" y="2039"/>
                    <a:pt x="419" y="2050"/>
                    <a:pt x="419" y="2064"/>
                  </a:cubicBezTo>
                  <a:cubicBezTo>
                    <a:pt x="419" y="2078"/>
                    <a:pt x="408" y="2089"/>
                    <a:pt x="394" y="2089"/>
                  </a:cubicBezTo>
                  <a:close/>
                  <a:moveTo>
                    <a:pt x="394" y="1974"/>
                  </a:moveTo>
                  <a:cubicBezTo>
                    <a:pt x="108" y="1974"/>
                    <a:pt x="108" y="1974"/>
                    <a:pt x="108" y="1974"/>
                  </a:cubicBezTo>
                  <a:cubicBezTo>
                    <a:pt x="94" y="1974"/>
                    <a:pt x="83" y="1963"/>
                    <a:pt x="83" y="1949"/>
                  </a:cubicBezTo>
                  <a:cubicBezTo>
                    <a:pt x="83" y="1935"/>
                    <a:pt x="94" y="1924"/>
                    <a:pt x="108" y="1924"/>
                  </a:cubicBezTo>
                  <a:cubicBezTo>
                    <a:pt x="394" y="1924"/>
                    <a:pt x="394" y="1924"/>
                    <a:pt x="394" y="1924"/>
                  </a:cubicBezTo>
                  <a:cubicBezTo>
                    <a:pt x="408" y="1924"/>
                    <a:pt x="419" y="1935"/>
                    <a:pt x="419" y="1949"/>
                  </a:cubicBezTo>
                  <a:cubicBezTo>
                    <a:pt x="419" y="1963"/>
                    <a:pt x="408" y="1974"/>
                    <a:pt x="394" y="1974"/>
                  </a:cubicBezTo>
                  <a:close/>
                  <a:moveTo>
                    <a:pt x="384" y="1836"/>
                  </a:moveTo>
                  <a:cubicBezTo>
                    <a:pt x="365" y="1836"/>
                    <a:pt x="350" y="1820"/>
                    <a:pt x="350" y="1801"/>
                  </a:cubicBezTo>
                  <a:cubicBezTo>
                    <a:pt x="350" y="1782"/>
                    <a:pt x="365" y="1766"/>
                    <a:pt x="384" y="1766"/>
                  </a:cubicBezTo>
                  <a:cubicBezTo>
                    <a:pt x="404" y="1766"/>
                    <a:pt x="419" y="1782"/>
                    <a:pt x="419" y="1801"/>
                  </a:cubicBezTo>
                  <a:cubicBezTo>
                    <a:pt x="419" y="1820"/>
                    <a:pt x="404" y="1836"/>
                    <a:pt x="384" y="1836"/>
                  </a:cubicBezTo>
                  <a:close/>
                  <a:moveTo>
                    <a:pt x="1770" y="1413"/>
                  </a:moveTo>
                  <a:cubicBezTo>
                    <a:pt x="1643" y="1413"/>
                    <a:pt x="1643" y="1413"/>
                    <a:pt x="1643" y="1413"/>
                  </a:cubicBezTo>
                  <a:cubicBezTo>
                    <a:pt x="1643" y="1329"/>
                    <a:pt x="1643" y="1329"/>
                    <a:pt x="1643" y="1329"/>
                  </a:cubicBezTo>
                  <a:cubicBezTo>
                    <a:pt x="1643" y="1203"/>
                    <a:pt x="1541" y="1101"/>
                    <a:pt x="1415" y="1101"/>
                  </a:cubicBezTo>
                  <a:cubicBezTo>
                    <a:pt x="1082" y="1101"/>
                    <a:pt x="1082" y="1101"/>
                    <a:pt x="1082" y="1101"/>
                  </a:cubicBezTo>
                  <a:cubicBezTo>
                    <a:pt x="1085" y="1112"/>
                    <a:pt x="1086" y="1124"/>
                    <a:pt x="1086" y="1136"/>
                  </a:cubicBezTo>
                  <a:cubicBezTo>
                    <a:pt x="1086" y="1148"/>
                    <a:pt x="1085" y="1159"/>
                    <a:pt x="1082" y="1171"/>
                  </a:cubicBezTo>
                  <a:cubicBezTo>
                    <a:pt x="1415" y="1171"/>
                    <a:pt x="1415" y="1171"/>
                    <a:pt x="1415" y="1171"/>
                  </a:cubicBezTo>
                  <a:cubicBezTo>
                    <a:pt x="1503" y="1171"/>
                    <a:pt x="1574" y="1242"/>
                    <a:pt x="1574" y="1329"/>
                  </a:cubicBezTo>
                  <a:cubicBezTo>
                    <a:pt x="1574" y="1413"/>
                    <a:pt x="1574" y="1413"/>
                    <a:pt x="1574" y="1413"/>
                  </a:cubicBezTo>
                  <a:cubicBezTo>
                    <a:pt x="1417" y="1413"/>
                    <a:pt x="1417" y="1413"/>
                    <a:pt x="1417" y="1413"/>
                  </a:cubicBezTo>
                  <a:cubicBezTo>
                    <a:pt x="1382" y="1413"/>
                    <a:pt x="1354" y="1441"/>
                    <a:pt x="1354" y="1476"/>
                  </a:cubicBezTo>
                  <a:cubicBezTo>
                    <a:pt x="1354" y="2162"/>
                    <a:pt x="1354" y="2162"/>
                    <a:pt x="1354" y="2162"/>
                  </a:cubicBezTo>
                  <a:cubicBezTo>
                    <a:pt x="1354" y="2197"/>
                    <a:pt x="1382" y="2225"/>
                    <a:pt x="1417" y="2225"/>
                  </a:cubicBezTo>
                  <a:cubicBezTo>
                    <a:pt x="1770" y="2225"/>
                    <a:pt x="1770" y="2225"/>
                    <a:pt x="1770" y="2225"/>
                  </a:cubicBezTo>
                  <a:cubicBezTo>
                    <a:pt x="1805" y="2225"/>
                    <a:pt x="1833" y="2197"/>
                    <a:pt x="1833" y="2162"/>
                  </a:cubicBezTo>
                  <a:cubicBezTo>
                    <a:pt x="1833" y="1476"/>
                    <a:pt x="1833" y="1476"/>
                    <a:pt x="1833" y="1476"/>
                  </a:cubicBezTo>
                  <a:cubicBezTo>
                    <a:pt x="1833" y="1441"/>
                    <a:pt x="1805" y="1413"/>
                    <a:pt x="1770" y="1413"/>
                  </a:cubicBezTo>
                  <a:close/>
                  <a:moveTo>
                    <a:pt x="1748" y="2089"/>
                  </a:moveTo>
                  <a:cubicBezTo>
                    <a:pt x="1462" y="2089"/>
                    <a:pt x="1462" y="2089"/>
                    <a:pt x="1462" y="2089"/>
                  </a:cubicBezTo>
                  <a:cubicBezTo>
                    <a:pt x="1448" y="2089"/>
                    <a:pt x="1437" y="2078"/>
                    <a:pt x="1437" y="2064"/>
                  </a:cubicBezTo>
                  <a:cubicBezTo>
                    <a:pt x="1437" y="2050"/>
                    <a:pt x="1448" y="2039"/>
                    <a:pt x="1462" y="2039"/>
                  </a:cubicBezTo>
                  <a:cubicBezTo>
                    <a:pt x="1748" y="2039"/>
                    <a:pt x="1748" y="2039"/>
                    <a:pt x="1748" y="2039"/>
                  </a:cubicBezTo>
                  <a:cubicBezTo>
                    <a:pt x="1762" y="2039"/>
                    <a:pt x="1773" y="2050"/>
                    <a:pt x="1773" y="2064"/>
                  </a:cubicBezTo>
                  <a:cubicBezTo>
                    <a:pt x="1773" y="2078"/>
                    <a:pt x="1762" y="2089"/>
                    <a:pt x="1748" y="2089"/>
                  </a:cubicBezTo>
                  <a:close/>
                  <a:moveTo>
                    <a:pt x="1748" y="1974"/>
                  </a:moveTo>
                  <a:cubicBezTo>
                    <a:pt x="1462" y="1974"/>
                    <a:pt x="1462" y="1974"/>
                    <a:pt x="1462" y="1974"/>
                  </a:cubicBezTo>
                  <a:cubicBezTo>
                    <a:pt x="1448" y="1974"/>
                    <a:pt x="1437" y="1963"/>
                    <a:pt x="1437" y="1949"/>
                  </a:cubicBezTo>
                  <a:cubicBezTo>
                    <a:pt x="1437" y="1935"/>
                    <a:pt x="1448" y="1924"/>
                    <a:pt x="1462" y="1924"/>
                  </a:cubicBezTo>
                  <a:cubicBezTo>
                    <a:pt x="1748" y="1924"/>
                    <a:pt x="1748" y="1924"/>
                    <a:pt x="1748" y="1924"/>
                  </a:cubicBezTo>
                  <a:cubicBezTo>
                    <a:pt x="1762" y="1924"/>
                    <a:pt x="1773" y="1935"/>
                    <a:pt x="1773" y="1949"/>
                  </a:cubicBezTo>
                  <a:cubicBezTo>
                    <a:pt x="1773" y="1963"/>
                    <a:pt x="1762" y="1974"/>
                    <a:pt x="1748" y="1974"/>
                  </a:cubicBezTo>
                  <a:close/>
                  <a:moveTo>
                    <a:pt x="1738" y="1836"/>
                  </a:moveTo>
                  <a:cubicBezTo>
                    <a:pt x="1719" y="1836"/>
                    <a:pt x="1703" y="1820"/>
                    <a:pt x="1703" y="1801"/>
                  </a:cubicBezTo>
                  <a:cubicBezTo>
                    <a:pt x="1703" y="1782"/>
                    <a:pt x="1719" y="1766"/>
                    <a:pt x="1738" y="1766"/>
                  </a:cubicBezTo>
                  <a:cubicBezTo>
                    <a:pt x="1757" y="1766"/>
                    <a:pt x="1773" y="1782"/>
                    <a:pt x="1773" y="1801"/>
                  </a:cubicBezTo>
                  <a:cubicBezTo>
                    <a:pt x="1773" y="1820"/>
                    <a:pt x="1757" y="1836"/>
                    <a:pt x="1738" y="1836"/>
                  </a:cubicBezTo>
                  <a:close/>
                  <a:moveTo>
                    <a:pt x="650" y="592"/>
                  </a:moveTo>
                  <a:cubicBezTo>
                    <a:pt x="1184" y="592"/>
                    <a:pt x="1184" y="592"/>
                    <a:pt x="1184" y="592"/>
                  </a:cubicBezTo>
                  <a:cubicBezTo>
                    <a:pt x="1246" y="592"/>
                    <a:pt x="1296" y="541"/>
                    <a:pt x="1296" y="479"/>
                  </a:cubicBezTo>
                  <a:cubicBezTo>
                    <a:pt x="1296" y="113"/>
                    <a:pt x="1296" y="113"/>
                    <a:pt x="1296" y="113"/>
                  </a:cubicBezTo>
                  <a:cubicBezTo>
                    <a:pt x="1296" y="51"/>
                    <a:pt x="1246" y="0"/>
                    <a:pt x="1184" y="0"/>
                  </a:cubicBezTo>
                  <a:cubicBezTo>
                    <a:pt x="650" y="0"/>
                    <a:pt x="650" y="0"/>
                    <a:pt x="650" y="0"/>
                  </a:cubicBezTo>
                  <a:cubicBezTo>
                    <a:pt x="588" y="0"/>
                    <a:pt x="537" y="51"/>
                    <a:pt x="537" y="113"/>
                  </a:cubicBezTo>
                  <a:cubicBezTo>
                    <a:pt x="537" y="479"/>
                    <a:pt x="537" y="479"/>
                    <a:pt x="537" y="479"/>
                  </a:cubicBezTo>
                  <a:cubicBezTo>
                    <a:pt x="537" y="541"/>
                    <a:pt x="588" y="592"/>
                    <a:pt x="650" y="592"/>
                  </a:cubicBezTo>
                  <a:close/>
                  <a:moveTo>
                    <a:pt x="603" y="113"/>
                  </a:moveTo>
                  <a:cubicBezTo>
                    <a:pt x="603" y="87"/>
                    <a:pt x="624" y="66"/>
                    <a:pt x="650" y="66"/>
                  </a:cubicBezTo>
                  <a:cubicBezTo>
                    <a:pt x="1184" y="66"/>
                    <a:pt x="1184" y="66"/>
                    <a:pt x="1184" y="66"/>
                  </a:cubicBezTo>
                  <a:cubicBezTo>
                    <a:pt x="1210" y="66"/>
                    <a:pt x="1231" y="87"/>
                    <a:pt x="1231" y="113"/>
                  </a:cubicBezTo>
                  <a:cubicBezTo>
                    <a:pt x="1231" y="479"/>
                    <a:pt x="1231" y="479"/>
                    <a:pt x="1231" y="479"/>
                  </a:cubicBezTo>
                  <a:cubicBezTo>
                    <a:pt x="1231" y="505"/>
                    <a:pt x="1210" y="526"/>
                    <a:pt x="1184" y="526"/>
                  </a:cubicBezTo>
                  <a:cubicBezTo>
                    <a:pt x="650" y="526"/>
                    <a:pt x="650" y="526"/>
                    <a:pt x="650" y="526"/>
                  </a:cubicBezTo>
                  <a:cubicBezTo>
                    <a:pt x="624" y="526"/>
                    <a:pt x="603" y="505"/>
                    <a:pt x="603" y="479"/>
                  </a:cubicBezTo>
                  <a:lnTo>
                    <a:pt x="603" y="113"/>
                  </a:lnTo>
                  <a:close/>
                  <a:moveTo>
                    <a:pt x="405" y="902"/>
                  </a:moveTo>
                  <a:cubicBezTo>
                    <a:pt x="882" y="902"/>
                    <a:pt x="882" y="902"/>
                    <a:pt x="882" y="902"/>
                  </a:cubicBezTo>
                  <a:cubicBezTo>
                    <a:pt x="882" y="1021"/>
                    <a:pt x="882" y="1021"/>
                    <a:pt x="882" y="1021"/>
                  </a:cubicBezTo>
                  <a:cubicBezTo>
                    <a:pt x="844" y="1033"/>
                    <a:pt x="814" y="1063"/>
                    <a:pt x="803" y="1101"/>
                  </a:cubicBezTo>
                  <a:cubicBezTo>
                    <a:pt x="799" y="1112"/>
                    <a:pt x="797" y="1124"/>
                    <a:pt x="797" y="1136"/>
                  </a:cubicBezTo>
                  <a:cubicBezTo>
                    <a:pt x="797" y="1148"/>
                    <a:pt x="799" y="1160"/>
                    <a:pt x="803" y="1171"/>
                  </a:cubicBezTo>
                  <a:cubicBezTo>
                    <a:pt x="814" y="1209"/>
                    <a:pt x="844" y="1238"/>
                    <a:pt x="882" y="1250"/>
                  </a:cubicBezTo>
                  <a:cubicBezTo>
                    <a:pt x="893" y="1253"/>
                    <a:pt x="905" y="1255"/>
                    <a:pt x="917" y="1255"/>
                  </a:cubicBezTo>
                  <a:cubicBezTo>
                    <a:pt x="929" y="1255"/>
                    <a:pt x="941" y="1253"/>
                    <a:pt x="952" y="1250"/>
                  </a:cubicBezTo>
                  <a:cubicBezTo>
                    <a:pt x="990" y="1238"/>
                    <a:pt x="1020" y="1209"/>
                    <a:pt x="1031" y="1171"/>
                  </a:cubicBezTo>
                  <a:cubicBezTo>
                    <a:pt x="1034" y="1160"/>
                    <a:pt x="1036" y="1148"/>
                    <a:pt x="1036" y="1136"/>
                  </a:cubicBezTo>
                  <a:cubicBezTo>
                    <a:pt x="1036" y="1124"/>
                    <a:pt x="1034" y="1112"/>
                    <a:pt x="1031" y="1101"/>
                  </a:cubicBezTo>
                  <a:cubicBezTo>
                    <a:pt x="1019" y="1063"/>
                    <a:pt x="990" y="1033"/>
                    <a:pt x="952" y="1021"/>
                  </a:cubicBezTo>
                  <a:cubicBezTo>
                    <a:pt x="952" y="902"/>
                    <a:pt x="952" y="902"/>
                    <a:pt x="952" y="902"/>
                  </a:cubicBezTo>
                  <a:cubicBezTo>
                    <a:pt x="1429" y="902"/>
                    <a:pt x="1429" y="902"/>
                    <a:pt x="1429" y="902"/>
                  </a:cubicBezTo>
                  <a:cubicBezTo>
                    <a:pt x="1444" y="902"/>
                    <a:pt x="1457" y="889"/>
                    <a:pt x="1457" y="874"/>
                  </a:cubicBezTo>
                  <a:cubicBezTo>
                    <a:pt x="1457" y="861"/>
                    <a:pt x="1457" y="861"/>
                    <a:pt x="1457" y="861"/>
                  </a:cubicBezTo>
                  <a:cubicBezTo>
                    <a:pt x="1457" y="845"/>
                    <a:pt x="1449" y="823"/>
                    <a:pt x="1439" y="811"/>
                  </a:cubicBezTo>
                  <a:cubicBezTo>
                    <a:pt x="1303" y="652"/>
                    <a:pt x="1303" y="652"/>
                    <a:pt x="1303" y="652"/>
                  </a:cubicBezTo>
                  <a:cubicBezTo>
                    <a:pt x="1293" y="640"/>
                    <a:pt x="1273" y="631"/>
                    <a:pt x="1257" y="631"/>
                  </a:cubicBezTo>
                  <a:cubicBezTo>
                    <a:pt x="577" y="631"/>
                    <a:pt x="577" y="631"/>
                    <a:pt x="577" y="631"/>
                  </a:cubicBezTo>
                  <a:cubicBezTo>
                    <a:pt x="561" y="631"/>
                    <a:pt x="540" y="640"/>
                    <a:pt x="530" y="652"/>
                  </a:cubicBezTo>
                  <a:cubicBezTo>
                    <a:pt x="395" y="811"/>
                    <a:pt x="395" y="811"/>
                    <a:pt x="395" y="811"/>
                  </a:cubicBezTo>
                  <a:cubicBezTo>
                    <a:pt x="385" y="823"/>
                    <a:pt x="377" y="845"/>
                    <a:pt x="377" y="861"/>
                  </a:cubicBezTo>
                  <a:cubicBezTo>
                    <a:pt x="377" y="874"/>
                    <a:pt x="377" y="874"/>
                    <a:pt x="377" y="874"/>
                  </a:cubicBezTo>
                  <a:cubicBezTo>
                    <a:pt x="377" y="889"/>
                    <a:pt x="389" y="902"/>
                    <a:pt x="405" y="902"/>
                  </a:cubicBezTo>
                  <a:close/>
                </a:path>
              </a:pathLst>
            </a:custGeom>
            <a:solidFill>
              <a:srgbClr val="FFFFFF"/>
            </a:solidFill>
            <a:ln>
              <a:noFill/>
            </a:ln>
          </p:spPr>
          <p:txBody>
            <a:bodyPr vert="horz" wrap="square" lIns="111925" tIns="55963" rIns="111925" bIns="55963" numCol="1" anchor="t" anchorCtr="0" compatLnSpc="1">
              <a:prstTxWarp prst="textNoShape">
                <a:avLst/>
              </a:prstTxWarp>
            </a:bodyPr>
            <a:lstStyle/>
            <a:p>
              <a:endParaRPr lang="en-US" sz="2176" dirty="0"/>
            </a:p>
          </p:txBody>
        </p:sp>
      </p:grpSp>
      <p:grpSp>
        <p:nvGrpSpPr>
          <p:cNvPr id="13" name="Group 12"/>
          <p:cNvGrpSpPr/>
          <p:nvPr/>
        </p:nvGrpSpPr>
        <p:grpSpPr>
          <a:xfrm>
            <a:off x="453193" y="5393733"/>
            <a:ext cx="5947607" cy="825425"/>
            <a:chOff x="453193" y="5393733"/>
            <a:chExt cx="5947607" cy="825425"/>
          </a:xfrm>
        </p:grpSpPr>
        <p:sp>
          <p:nvSpPr>
            <p:cNvPr id="44" name="Rectangle 43"/>
            <p:cNvSpPr/>
            <p:nvPr/>
          </p:nvSpPr>
          <p:spPr bwMode="auto">
            <a:xfrm>
              <a:off x="453193" y="5393733"/>
              <a:ext cx="747599" cy="81279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124347" bIns="124347" numCol="1" spcCol="0" rtlCol="0" fromWordArt="0" anchor="b" anchorCtr="0" forceAA="0" compatLnSpc="1">
              <a:prstTxWarp prst="textNoShape">
                <a:avLst/>
              </a:prstTxWarp>
              <a:noAutofit/>
            </a:bodyPr>
            <a:lstStyle/>
            <a:p>
              <a:pPr defTabSz="1243083" fontAlgn="base">
                <a:spcBef>
                  <a:spcPct val="0"/>
                </a:spcBef>
                <a:spcAft>
                  <a:spcPct val="0"/>
                </a:spcAft>
              </a:pPr>
              <a:endParaRPr lang="en-US" sz="1496" dirty="0">
                <a:gradFill>
                  <a:gsLst>
                    <a:gs pos="0">
                      <a:srgbClr val="FFFFFF"/>
                    </a:gs>
                    <a:gs pos="100000">
                      <a:srgbClr val="FFFFFF"/>
                    </a:gs>
                  </a:gsLst>
                  <a:lin ang="5400000" scaled="0"/>
                </a:gradFill>
                <a:ea typeface="Segoe UI" pitchFamily="34" charset="0"/>
                <a:cs typeface="Segoe UI" pitchFamily="34" charset="0"/>
              </a:endParaRPr>
            </a:p>
          </p:txBody>
        </p:sp>
        <p:sp>
          <p:nvSpPr>
            <p:cNvPr id="45" name="Rectangle 44"/>
            <p:cNvSpPr/>
            <p:nvPr/>
          </p:nvSpPr>
          <p:spPr bwMode="auto">
            <a:xfrm>
              <a:off x="1200792" y="5406368"/>
              <a:ext cx="5200008" cy="81279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124347" bIns="124347" numCol="1" spcCol="0" rtlCol="0" fromWordArt="0" anchor="ctr" anchorCtr="0" forceAA="0" compatLnSpc="1">
              <a:prstTxWarp prst="textNoShape">
                <a:avLst/>
              </a:prstTxWarp>
              <a:noAutofit/>
            </a:bodyPr>
            <a:lstStyle/>
            <a:p>
              <a:pPr marL="237473" lvl="1"/>
              <a:r>
                <a:rPr lang="en-US" sz="2176" dirty="0" smtClean="0">
                  <a:solidFill>
                    <a:schemeClr val="bg1">
                      <a:alpha val="99000"/>
                    </a:schemeClr>
                  </a:solidFill>
                </a:rPr>
                <a:t>IaaS, </a:t>
              </a:r>
              <a:r>
                <a:rPr lang="en-US" sz="2176" dirty="0" err="1" smtClean="0">
                  <a:solidFill>
                    <a:schemeClr val="bg1">
                      <a:alpha val="99000"/>
                    </a:schemeClr>
                  </a:solidFill>
                </a:rPr>
                <a:t>PaaS</a:t>
              </a:r>
              <a:r>
                <a:rPr lang="en-US" sz="2176" dirty="0" smtClean="0">
                  <a:solidFill>
                    <a:schemeClr val="bg1">
                      <a:alpha val="99000"/>
                    </a:schemeClr>
                  </a:solidFill>
                </a:rPr>
                <a:t>, and Agility </a:t>
              </a:r>
              <a:endParaRPr lang="en-US" sz="2176" dirty="0">
                <a:solidFill>
                  <a:schemeClr val="bg1">
                    <a:alpha val="99000"/>
                  </a:schemeClr>
                </a:solidFill>
              </a:endParaRPr>
            </a:p>
          </p:txBody>
        </p:sp>
        <p:sp>
          <p:nvSpPr>
            <p:cNvPr id="51" name="Freeform 24"/>
            <p:cNvSpPr>
              <a:spLocks noEditPoints="1"/>
            </p:cNvSpPr>
            <p:nvPr/>
          </p:nvSpPr>
          <p:spPr bwMode="black">
            <a:xfrm>
              <a:off x="581552" y="5581419"/>
              <a:ext cx="520886" cy="437416"/>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endParaRPr lang="en-US" sz="2448" dirty="0"/>
            </a:p>
          </p:txBody>
        </p:sp>
      </p:grpSp>
      <p:grpSp>
        <p:nvGrpSpPr>
          <p:cNvPr id="7" name="Group 6"/>
          <p:cNvGrpSpPr/>
          <p:nvPr/>
        </p:nvGrpSpPr>
        <p:grpSpPr>
          <a:xfrm>
            <a:off x="453193" y="1017356"/>
            <a:ext cx="5947606" cy="812790"/>
            <a:chOff x="453193" y="1017356"/>
            <a:chExt cx="5947606" cy="812790"/>
          </a:xfrm>
        </p:grpSpPr>
        <p:sp>
          <p:nvSpPr>
            <p:cNvPr id="27" name="Rectangle 26"/>
            <p:cNvSpPr/>
            <p:nvPr/>
          </p:nvSpPr>
          <p:spPr bwMode="auto">
            <a:xfrm>
              <a:off x="453193" y="1017356"/>
              <a:ext cx="747599" cy="81279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124347" bIns="124347" numCol="1" spcCol="0" rtlCol="0" fromWordArt="0" anchor="b" anchorCtr="0" forceAA="0" compatLnSpc="1">
              <a:prstTxWarp prst="textNoShape">
                <a:avLst/>
              </a:prstTxWarp>
              <a:noAutofit/>
            </a:bodyPr>
            <a:lstStyle/>
            <a:p>
              <a:pPr defTabSz="1243083" fontAlgn="base">
                <a:spcBef>
                  <a:spcPct val="0"/>
                </a:spcBef>
                <a:spcAft>
                  <a:spcPct val="0"/>
                </a:spcAft>
              </a:pPr>
              <a:endParaRPr lang="en-US" sz="1496" dirty="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bwMode="auto">
            <a:xfrm>
              <a:off x="1200792" y="1017356"/>
              <a:ext cx="5200007" cy="81279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124347" bIns="124347" numCol="1" spcCol="0" rtlCol="0" fromWordArt="0" anchor="ctr" anchorCtr="0" forceAA="0" compatLnSpc="1">
              <a:prstTxWarp prst="textNoShape">
                <a:avLst/>
              </a:prstTxWarp>
              <a:noAutofit/>
            </a:bodyPr>
            <a:lstStyle/>
            <a:p>
              <a:pPr marL="237473" lvl="1"/>
              <a:r>
                <a:rPr lang="en-US" sz="2176" dirty="0">
                  <a:solidFill>
                    <a:schemeClr val="bg1">
                      <a:alpha val="99000"/>
                    </a:schemeClr>
                  </a:solidFill>
                </a:rPr>
                <a:t>IT Pro </a:t>
              </a:r>
              <a:r>
                <a:rPr lang="en-US" sz="2176" dirty="0" smtClean="0">
                  <a:solidFill>
                    <a:schemeClr val="bg1">
                      <a:alpha val="99000"/>
                    </a:schemeClr>
                  </a:solidFill>
                </a:rPr>
                <a:t>experience</a:t>
              </a:r>
              <a:endParaRPr lang="en-US" sz="2176" dirty="0">
                <a:solidFill>
                  <a:schemeClr val="bg1">
                    <a:alpha val="99000"/>
                  </a:schemeClr>
                </a:solidFill>
              </a:endParaRPr>
            </a:p>
          </p:txBody>
        </p:sp>
        <p:sp>
          <p:nvSpPr>
            <p:cNvPr id="52" name="Freeform 53"/>
            <p:cNvSpPr>
              <a:spLocks noEditPoints="1"/>
            </p:cNvSpPr>
            <p:nvPr/>
          </p:nvSpPr>
          <p:spPr bwMode="black">
            <a:xfrm>
              <a:off x="623639" y="1155842"/>
              <a:ext cx="436710" cy="535818"/>
            </a:xfrm>
            <a:custGeom>
              <a:avLst/>
              <a:gdLst>
                <a:gd name="T0" fmla="*/ 466 w 1443"/>
                <a:gd name="T1" fmla="*/ 0 h 1627"/>
                <a:gd name="T2" fmla="*/ 466 w 1443"/>
                <a:gd name="T3" fmla="*/ 294 h 1627"/>
                <a:gd name="T4" fmla="*/ 0 w 1443"/>
                <a:gd name="T5" fmla="*/ 1173 h 1627"/>
                <a:gd name="T6" fmla="*/ 48 w 1443"/>
                <a:gd name="T7" fmla="*/ 1230 h 1627"/>
                <a:gd name="T8" fmla="*/ 186 w 1443"/>
                <a:gd name="T9" fmla="*/ 1363 h 1627"/>
                <a:gd name="T10" fmla="*/ 210 w 1443"/>
                <a:gd name="T11" fmla="*/ 1455 h 1627"/>
                <a:gd name="T12" fmla="*/ 31 w 1443"/>
                <a:gd name="T13" fmla="*/ 1545 h 1627"/>
                <a:gd name="T14" fmla="*/ 49 w 1443"/>
                <a:gd name="T15" fmla="*/ 1554 h 1627"/>
                <a:gd name="T16" fmla="*/ 61 w 1443"/>
                <a:gd name="T17" fmla="*/ 1620 h 1627"/>
                <a:gd name="T18" fmla="*/ 73 w 1443"/>
                <a:gd name="T19" fmla="*/ 1553 h 1627"/>
                <a:gd name="T20" fmla="*/ 210 w 1443"/>
                <a:gd name="T21" fmla="*/ 1525 h 1627"/>
                <a:gd name="T22" fmla="*/ 215 w 1443"/>
                <a:gd name="T23" fmla="*/ 1537 h 1627"/>
                <a:gd name="T24" fmla="*/ 228 w 1443"/>
                <a:gd name="T25" fmla="*/ 1594 h 1627"/>
                <a:gd name="T26" fmla="*/ 258 w 1443"/>
                <a:gd name="T27" fmla="*/ 1627 h 1627"/>
                <a:gd name="T28" fmla="*/ 271 w 1443"/>
                <a:gd name="T29" fmla="*/ 1594 h 1627"/>
                <a:gd name="T30" fmla="*/ 276 w 1443"/>
                <a:gd name="T31" fmla="*/ 1537 h 1627"/>
                <a:gd name="T32" fmla="*/ 411 w 1443"/>
                <a:gd name="T33" fmla="*/ 1541 h 1627"/>
                <a:gd name="T34" fmla="*/ 388 w 1443"/>
                <a:gd name="T35" fmla="*/ 1586 h 1627"/>
                <a:gd name="T36" fmla="*/ 457 w 1443"/>
                <a:gd name="T37" fmla="*/ 1586 h 1627"/>
                <a:gd name="T38" fmla="*/ 435 w 1443"/>
                <a:gd name="T39" fmla="*/ 1543 h 1627"/>
                <a:gd name="T40" fmla="*/ 452 w 1443"/>
                <a:gd name="T41" fmla="*/ 1504 h 1627"/>
                <a:gd name="T42" fmla="*/ 276 w 1443"/>
                <a:gd name="T43" fmla="*/ 1363 h 1627"/>
                <a:gd name="T44" fmla="*/ 299 w 1443"/>
                <a:gd name="T45" fmla="*/ 1230 h 1627"/>
                <a:gd name="T46" fmla="*/ 514 w 1443"/>
                <a:gd name="T47" fmla="*/ 1182 h 1627"/>
                <a:gd name="T48" fmla="*/ 494 w 1443"/>
                <a:gd name="T49" fmla="*/ 1134 h 1627"/>
                <a:gd name="T50" fmla="*/ 538 w 1443"/>
                <a:gd name="T51" fmla="*/ 1491 h 1627"/>
                <a:gd name="T52" fmla="*/ 722 w 1443"/>
                <a:gd name="T53" fmla="*/ 1528 h 1627"/>
                <a:gd name="T54" fmla="*/ 816 w 1443"/>
                <a:gd name="T55" fmla="*/ 1053 h 1627"/>
                <a:gd name="T56" fmla="*/ 817 w 1443"/>
                <a:gd name="T57" fmla="*/ 1052 h 1627"/>
                <a:gd name="T58" fmla="*/ 818 w 1443"/>
                <a:gd name="T59" fmla="*/ 1027 h 1627"/>
                <a:gd name="T60" fmla="*/ 439 w 1443"/>
                <a:gd name="T61" fmla="*/ 938 h 1627"/>
                <a:gd name="T62" fmla="*/ 820 w 1443"/>
                <a:gd name="T63" fmla="*/ 772 h 1627"/>
                <a:gd name="T64" fmla="*/ 1231 w 1443"/>
                <a:gd name="T65" fmla="*/ 760 h 1627"/>
                <a:gd name="T66" fmla="*/ 1245 w 1443"/>
                <a:gd name="T67" fmla="*/ 707 h 1627"/>
                <a:gd name="T68" fmla="*/ 1428 w 1443"/>
                <a:gd name="T69" fmla="*/ 267 h 1627"/>
                <a:gd name="T70" fmla="*/ 1235 w 1443"/>
                <a:gd name="T71" fmla="*/ 687 h 1627"/>
                <a:gd name="T72" fmla="*/ 1215 w 1443"/>
                <a:gd name="T73" fmla="*/ 700 h 1627"/>
                <a:gd name="T74" fmla="*/ 898 w 1443"/>
                <a:gd name="T75" fmla="*/ 693 h 1627"/>
                <a:gd name="T76" fmla="*/ 507 w 1443"/>
                <a:gd name="T77" fmla="*/ 615 h 1627"/>
                <a:gd name="T78" fmla="*/ 415 w 1443"/>
                <a:gd name="T79" fmla="*/ 354 h 1627"/>
                <a:gd name="T80" fmla="*/ 196 w 1443"/>
                <a:gd name="T81" fmla="*/ 456 h 1627"/>
                <a:gd name="T82" fmla="*/ 138 w 1443"/>
                <a:gd name="T83" fmla="*/ 730 h 1627"/>
                <a:gd name="T84" fmla="*/ 90 w 1443"/>
                <a:gd name="T85" fmla="*/ 530 h 1627"/>
                <a:gd name="T86" fmla="*/ 6 w 1443"/>
                <a:gd name="T87" fmla="*/ 578 h 1627"/>
                <a:gd name="T88" fmla="*/ 49 w 1443"/>
                <a:gd name="T89" fmla="*/ 966 h 1627"/>
                <a:gd name="T90" fmla="*/ 48 w 1443"/>
                <a:gd name="T91" fmla="*/ 1125 h 1627"/>
                <a:gd name="T92" fmla="*/ 96 w 1443"/>
                <a:gd name="T93" fmla="*/ 1084 h 1627"/>
                <a:gd name="T94" fmla="*/ 96 w 1443"/>
                <a:gd name="T95" fmla="*/ 1125 h 1627"/>
                <a:gd name="T96" fmla="*/ 1084 w 1443"/>
                <a:gd name="T97" fmla="*/ 1519 h 1627"/>
                <a:gd name="T98" fmla="*/ 824 w 1443"/>
                <a:gd name="T99" fmla="*/ 1618 h 1627"/>
                <a:gd name="T100" fmla="*/ 1443 w 1443"/>
                <a:gd name="T101" fmla="*/ 1519 h 1627"/>
                <a:gd name="T102" fmla="*/ 1293 w 1443"/>
                <a:gd name="T103" fmla="*/ 870 h 1627"/>
                <a:gd name="T104" fmla="*/ 1443 w 1443"/>
                <a:gd name="T105" fmla="*/ 772 h 1627"/>
                <a:gd name="T106" fmla="*/ 586 w 1443"/>
                <a:gd name="T107" fmla="*/ 870 h 1627"/>
                <a:gd name="T108" fmla="*/ 1084 w 1443"/>
                <a:gd name="T109" fmla="*/ 1519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 h="1627">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endParaRPr lang="en-US" sz="2448" dirty="0"/>
            </a:p>
          </p:txBody>
        </p:sp>
      </p:grpSp>
      <p:grpSp>
        <p:nvGrpSpPr>
          <p:cNvPr id="11" name="Group 10"/>
          <p:cNvGrpSpPr/>
          <p:nvPr/>
        </p:nvGrpSpPr>
        <p:grpSpPr>
          <a:xfrm>
            <a:off x="453193" y="3643183"/>
            <a:ext cx="5947606" cy="812790"/>
            <a:chOff x="453193" y="3643183"/>
            <a:chExt cx="5947606" cy="812790"/>
          </a:xfrm>
        </p:grpSpPr>
        <p:sp>
          <p:nvSpPr>
            <p:cNvPr id="36" name="Rectangle 35"/>
            <p:cNvSpPr/>
            <p:nvPr/>
          </p:nvSpPr>
          <p:spPr bwMode="auto">
            <a:xfrm>
              <a:off x="453193" y="3643183"/>
              <a:ext cx="747599" cy="81279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124347" bIns="124347" numCol="1" spcCol="0" rtlCol="0" fromWordArt="0" anchor="b" anchorCtr="0" forceAA="0" compatLnSpc="1">
              <a:prstTxWarp prst="textNoShape">
                <a:avLst/>
              </a:prstTxWarp>
              <a:noAutofit/>
            </a:bodyPr>
            <a:lstStyle/>
            <a:p>
              <a:pPr defTabSz="1243083" fontAlgn="base">
                <a:spcBef>
                  <a:spcPct val="0"/>
                </a:spcBef>
                <a:spcAft>
                  <a:spcPct val="0"/>
                </a:spcAft>
              </a:pPr>
              <a:endParaRPr lang="en-US" sz="1496" dirty="0">
                <a:gradFill>
                  <a:gsLst>
                    <a:gs pos="0">
                      <a:srgbClr val="FFFFFF"/>
                    </a:gs>
                    <a:gs pos="100000">
                      <a:srgbClr val="FFFFFF"/>
                    </a:gs>
                  </a:gsLst>
                  <a:lin ang="5400000" scaled="0"/>
                </a:gradFill>
                <a:ea typeface="Segoe UI" pitchFamily="34" charset="0"/>
                <a:cs typeface="Segoe UI" pitchFamily="34" charset="0"/>
              </a:endParaRPr>
            </a:p>
          </p:txBody>
        </p:sp>
        <p:sp>
          <p:nvSpPr>
            <p:cNvPr id="37" name="Rectangle 36"/>
            <p:cNvSpPr/>
            <p:nvPr/>
          </p:nvSpPr>
          <p:spPr bwMode="auto">
            <a:xfrm>
              <a:off x="1200792" y="3643183"/>
              <a:ext cx="5200007" cy="81279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124347" bIns="124347" numCol="1" spcCol="0" rtlCol="0" fromWordArt="0" anchor="ctr" anchorCtr="0" forceAA="0" compatLnSpc="1">
              <a:prstTxWarp prst="textNoShape">
                <a:avLst/>
              </a:prstTxWarp>
              <a:noAutofit/>
            </a:bodyPr>
            <a:lstStyle/>
            <a:p>
              <a:pPr marL="237473" lvl="1"/>
              <a:r>
                <a:rPr lang="en-US" sz="2176" dirty="0">
                  <a:solidFill>
                    <a:schemeClr val="bg1">
                      <a:alpha val="99000"/>
                    </a:schemeClr>
                  </a:solidFill>
                </a:rPr>
                <a:t>High availability features</a:t>
              </a:r>
            </a:p>
          </p:txBody>
        </p:sp>
        <p:sp>
          <p:nvSpPr>
            <p:cNvPr id="53" name="Freeform 25"/>
            <p:cNvSpPr>
              <a:spLocks noEditPoints="1"/>
            </p:cNvSpPr>
            <p:nvPr/>
          </p:nvSpPr>
          <p:spPr bwMode="black">
            <a:xfrm>
              <a:off x="540387" y="3791767"/>
              <a:ext cx="556994" cy="515622"/>
            </a:xfrm>
            <a:custGeom>
              <a:avLst/>
              <a:gdLst>
                <a:gd name="T0" fmla="*/ 300 w 300"/>
                <a:gd name="T1" fmla="*/ 201 h 255"/>
                <a:gd name="T2" fmla="*/ 288 w 300"/>
                <a:gd name="T3" fmla="*/ 210 h 255"/>
                <a:gd name="T4" fmla="*/ 285 w 300"/>
                <a:gd name="T5" fmla="*/ 214 h 255"/>
                <a:gd name="T6" fmla="*/ 266 w 300"/>
                <a:gd name="T7" fmla="*/ 230 h 255"/>
                <a:gd name="T8" fmla="*/ 229 w 300"/>
                <a:gd name="T9" fmla="*/ 245 h 255"/>
                <a:gd name="T10" fmla="*/ 169 w 300"/>
                <a:gd name="T11" fmla="*/ 253 h 255"/>
                <a:gd name="T12" fmla="*/ 47 w 300"/>
                <a:gd name="T13" fmla="*/ 231 h 255"/>
                <a:gd name="T14" fmla="*/ 47 w 300"/>
                <a:gd name="T15" fmla="*/ 186 h 255"/>
                <a:gd name="T16" fmla="*/ 89 w 300"/>
                <a:gd name="T17" fmla="*/ 168 h 255"/>
                <a:gd name="T18" fmla="*/ 130 w 300"/>
                <a:gd name="T19" fmla="*/ 171 h 255"/>
                <a:gd name="T20" fmla="*/ 163 w 300"/>
                <a:gd name="T21" fmla="*/ 174 h 255"/>
                <a:gd name="T22" fmla="*/ 198 w 300"/>
                <a:gd name="T23" fmla="*/ 169 h 255"/>
                <a:gd name="T24" fmla="*/ 219 w 300"/>
                <a:gd name="T25" fmla="*/ 182 h 255"/>
                <a:gd name="T26" fmla="*/ 201 w 300"/>
                <a:gd name="T27" fmla="*/ 195 h 255"/>
                <a:gd name="T28" fmla="*/ 174 w 300"/>
                <a:gd name="T29" fmla="*/ 194 h 255"/>
                <a:gd name="T30" fmla="*/ 144 w 300"/>
                <a:gd name="T31" fmla="*/ 202 h 255"/>
                <a:gd name="T32" fmla="*/ 177 w 300"/>
                <a:gd name="T33" fmla="*/ 217 h 255"/>
                <a:gd name="T34" fmla="*/ 223 w 300"/>
                <a:gd name="T35" fmla="*/ 218 h 255"/>
                <a:gd name="T36" fmla="*/ 255 w 300"/>
                <a:gd name="T37" fmla="*/ 209 h 255"/>
                <a:gd name="T38" fmla="*/ 287 w 300"/>
                <a:gd name="T39" fmla="*/ 193 h 255"/>
                <a:gd name="T40" fmla="*/ 300 w 300"/>
                <a:gd name="T41" fmla="*/ 201 h 255"/>
                <a:gd name="T42" fmla="*/ 34 w 300"/>
                <a:gd name="T43" fmla="*/ 173 h 255"/>
                <a:gd name="T44" fmla="*/ 0 w 300"/>
                <a:gd name="T45" fmla="*/ 173 h 255"/>
                <a:gd name="T46" fmla="*/ 0 w 300"/>
                <a:gd name="T47" fmla="*/ 240 h 255"/>
                <a:gd name="T48" fmla="*/ 34 w 300"/>
                <a:gd name="T49" fmla="*/ 240 h 255"/>
                <a:gd name="T50" fmla="*/ 39 w 300"/>
                <a:gd name="T51" fmla="*/ 235 h 255"/>
                <a:gd name="T52" fmla="*/ 39 w 300"/>
                <a:gd name="T53" fmla="*/ 177 h 255"/>
                <a:gd name="T54" fmla="*/ 34 w 300"/>
                <a:gd name="T55" fmla="*/ 173 h 255"/>
                <a:gd name="T56" fmla="*/ 246 w 300"/>
                <a:gd name="T57" fmla="*/ 24 h 255"/>
                <a:gd name="T58" fmla="*/ 246 w 300"/>
                <a:gd name="T59" fmla="*/ 147 h 255"/>
                <a:gd name="T60" fmla="*/ 123 w 300"/>
                <a:gd name="T61" fmla="*/ 147 h 255"/>
                <a:gd name="T62" fmla="*/ 123 w 300"/>
                <a:gd name="T63" fmla="*/ 122 h 255"/>
                <a:gd name="T64" fmla="*/ 99 w 300"/>
                <a:gd name="T65" fmla="*/ 122 h 255"/>
                <a:gd name="T66" fmla="*/ 99 w 300"/>
                <a:gd name="T67" fmla="*/ 0 h 255"/>
                <a:gd name="T68" fmla="*/ 221 w 300"/>
                <a:gd name="T69" fmla="*/ 0 h 255"/>
                <a:gd name="T70" fmla="*/ 221 w 300"/>
                <a:gd name="T71" fmla="*/ 24 h 255"/>
                <a:gd name="T72" fmla="*/ 246 w 300"/>
                <a:gd name="T73" fmla="*/ 24 h 255"/>
                <a:gd name="T74" fmla="*/ 123 w 300"/>
                <a:gd name="T75" fmla="*/ 116 h 255"/>
                <a:gd name="T76" fmla="*/ 123 w 300"/>
                <a:gd name="T77" fmla="*/ 24 h 255"/>
                <a:gd name="T78" fmla="*/ 215 w 300"/>
                <a:gd name="T79" fmla="*/ 24 h 255"/>
                <a:gd name="T80" fmla="*/ 215 w 300"/>
                <a:gd name="T81" fmla="*/ 6 h 255"/>
                <a:gd name="T82" fmla="*/ 105 w 300"/>
                <a:gd name="T83" fmla="*/ 6 h 255"/>
                <a:gd name="T84" fmla="*/ 105 w 300"/>
                <a:gd name="T85" fmla="*/ 116 h 255"/>
                <a:gd name="T86" fmla="*/ 123 w 300"/>
                <a:gd name="T87" fmla="*/ 116 h 255"/>
                <a:gd name="T88" fmla="*/ 224 w 300"/>
                <a:gd name="T89" fmla="*/ 85 h 255"/>
                <a:gd name="T90" fmla="*/ 183 w 300"/>
                <a:gd name="T91" fmla="*/ 56 h 255"/>
                <a:gd name="T92" fmla="*/ 183 w 300"/>
                <a:gd name="T93" fmla="*/ 76 h 255"/>
                <a:gd name="T94" fmla="*/ 145 w 300"/>
                <a:gd name="T95" fmla="*/ 76 h 255"/>
                <a:gd name="T96" fmla="*/ 145 w 300"/>
                <a:gd name="T97" fmla="*/ 94 h 255"/>
                <a:gd name="T98" fmla="*/ 183 w 300"/>
                <a:gd name="T99" fmla="*/ 94 h 255"/>
                <a:gd name="T100" fmla="*/ 183 w 300"/>
                <a:gd name="T101" fmla="*/ 115 h 255"/>
                <a:gd name="T102" fmla="*/ 224 w 300"/>
                <a:gd name="T103" fmla="*/ 8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0" h="255">
                  <a:moveTo>
                    <a:pt x="300" y="201"/>
                  </a:moveTo>
                  <a:cubicBezTo>
                    <a:pt x="300" y="201"/>
                    <a:pt x="299" y="202"/>
                    <a:pt x="288" y="210"/>
                  </a:cubicBezTo>
                  <a:cubicBezTo>
                    <a:pt x="288" y="210"/>
                    <a:pt x="286" y="214"/>
                    <a:pt x="285" y="214"/>
                  </a:cubicBezTo>
                  <a:cubicBezTo>
                    <a:pt x="280" y="218"/>
                    <a:pt x="275" y="223"/>
                    <a:pt x="266" y="230"/>
                  </a:cubicBezTo>
                  <a:cubicBezTo>
                    <a:pt x="257" y="231"/>
                    <a:pt x="238" y="240"/>
                    <a:pt x="229" y="245"/>
                  </a:cubicBezTo>
                  <a:cubicBezTo>
                    <a:pt x="212" y="244"/>
                    <a:pt x="187" y="248"/>
                    <a:pt x="169" y="253"/>
                  </a:cubicBezTo>
                  <a:cubicBezTo>
                    <a:pt x="143" y="249"/>
                    <a:pt x="140" y="255"/>
                    <a:pt x="47" y="231"/>
                  </a:cubicBezTo>
                  <a:cubicBezTo>
                    <a:pt x="47" y="231"/>
                    <a:pt x="47" y="194"/>
                    <a:pt x="47" y="186"/>
                  </a:cubicBezTo>
                  <a:cubicBezTo>
                    <a:pt x="64" y="182"/>
                    <a:pt x="69" y="171"/>
                    <a:pt x="89" y="168"/>
                  </a:cubicBezTo>
                  <a:cubicBezTo>
                    <a:pt x="103" y="166"/>
                    <a:pt x="116" y="167"/>
                    <a:pt x="130" y="171"/>
                  </a:cubicBezTo>
                  <a:cubicBezTo>
                    <a:pt x="139" y="174"/>
                    <a:pt x="148" y="176"/>
                    <a:pt x="163" y="174"/>
                  </a:cubicBezTo>
                  <a:cubicBezTo>
                    <a:pt x="176" y="173"/>
                    <a:pt x="181" y="169"/>
                    <a:pt x="198" y="169"/>
                  </a:cubicBezTo>
                  <a:cubicBezTo>
                    <a:pt x="209" y="169"/>
                    <a:pt x="220" y="176"/>
                    <a:pt x="219" y="182"/>
                  </a:cubicBezTo>
                  <a:cubicBezTo>
                    <a:pt x="219" y="188"/>
                    <a:pt x="208" y="194"/>
                    <a:pt x="201" y="195"/>
                  </a:cubicBezTo>
                  <a:cubicBezTo>
                    <a:pt x="185" y="195"/>
                    <a:pt x="189" y="194"/>
                    <a:pt x="174" y="194"/>
                  </a:cubicBezTo>
                  <a:cubicBezTo>
                    <a:pt x="156" y="194"/>
                    <a:pt x="155" y="197"/>
                    <a:pt x="144" y="202"/>
                  </a:cubicBezTo>
                  <a:cubicBezTo>
                    <a:pt x="155" y="205"/>
                    <a:pt x="162" y="209"/>
                    <a:pt x="177" y="217"/>
                  </a:cubicBezTo>
                  <a:cubicBezTo>
                    <a:pt x="193" y="215"/>
                    <a:pt x="209" y="217"/>
                    <a:pt x="223" y="218"/>
                  </a:cubicBezTo>
                  <a:cubicBezTo>
                    <a:pt x="235" y="215"/>
                    <a:pt x="241" y="210"/>
                    <a:pt x="255" y="209"/>
                  </a:cubicBezTo>
                  <a:cubicBezTo>
                    <a:pt x="264" y="202"/>
                    <a:pt x="276" y="191"/>
                    <a:pt x="287" y="193"/>
                  </a:cubicBezTo>
                  <a:cubicBezTo>
                    <a:pt x="293" y="194"/>
                    <a:pt x="300" y="201"/>
                    <a:pt x="300" y="201"/>
                  </a:cubicBezTo>
                  <a:close/>
                  <a:moveTo>
                    <a:pt x="34" y="173"/>
                  </a:moveTo>
                  <a:cubicBezTo>
                    <a:pt x="0" y="173"/>
                    <a:pt x="0" y="173"/>
                    <a:pt x="0" y="173"/>
                  </a:cubicBezTo>
                  <a:cubicBezTo>
                    <a:pt x="0" y="240"/>
                    <a:pt x="0" y="240"/>
                    <a:pt x="0" y="240"/>
                  </a:cubicBezTo>
                  <a:cubicBezTo>
                    <a:pt x="34" y="240"/>
                    <a:pt x="34" y="240"/>
                    <a:pt x="34" y="240"/>
                  </a:cubicBezTo>
                  <a:cubicBezTo>
                    <a:pt x="37" y="240"/>
                    <a:pt x="39" y="238"/>
                    <a:pt x="39" y="235"/>
                  </a:cubicBezTo>
                  <a:cubicBezTo>
                    <a:pt x="39" y="177"/>
                    <a:pt x="39" y="177"/>
                    <a:pt x="39" y="177"/>
                  </a:cubicBezTo>
                  <a:cubicBezTo>
                    <a:pt x="39" y="175"/>
                    <a:pt x="37" y="173"/>
                    <a:pt x="34" y="173"/>
                  </a:cubicBezTo>
                  <a:close/>
                  <a:moveTo>
                    <a:pt x="246" y="24"/>
                  </a:moveTo>
                  <a:cubicBezTo>
                    <a:pt x="246" y="147"/>
                    <a:pt x="246" y="147"/>
                    <a:pt x="246" y="147"/>
                  </a:cubicBezTo>
                  <a:cubicBezTo>
                    <a:pt x="123" y="147"/>
                    <a:pt x="123" y="147"/>
                    <a:pt x="123" y="147"/>
                  </a:cubicBezTo>
                  <a:cubicBezTo>
                    <a:pt x="123" y="122"/>
                    <a:pt x="123" y="122"/>
                    <a:pt x="123" y="122"/>
                  </a:cubicBezTo>
                  <a:cubicBezTo>
                    <a:pt x="99" y="122"/>
                    <a:pt x="99" y="122"/>
                    <a:pt x="99" y="122"/>
                  </a:cubicBezTo>
                  <a:cubicBezTo>
                    <a:pt x="99" y="0"/>
                    <a:pt x="99" y="0"/>
                    <a:pt x="99" y="0"/>
                  </a:cubicBezTo>
                  <a:cubicBezTo>
                    <a:pt x="221" y="0"/>
                    <a:pt x="221" y="0"/>
                    <a:pt x="221" y="0"/>
                  </a:cubicBezTo>
                  <a:cubicBezTo>
                    <a:pt x="221" y="24"/>
                    <a:pt x="221" y="24"/>
                    <a:pt x="221" y="24"/>
                  </a:cubicBezTo>
                  <a:lnTo>
                    <a:pt x="246" y="24"/>
                  </a:lnTo>
                  <a:close/>
                  <a:moveTo>
                    <a:pt x="123" y="116"/>
                  </a:moveTo>
                  <a:cubicBezTo>
                    <a:pt x="123" y="24"/>
                    <a:pt x="123" y="24"/>
                    <a:pt x="123" y="24"/>
                  </a:cubicBezTo>
                  <a:cubicBezTo>
                    <a:pt x="215" y="24"/>
                    <a:pt x="215" y="24"/>
                    <a:pt x="215" y="24"/>
                  </a:cubicBezTo>
                  <a:cubicBezTo>
                    <a:pt x="215" y="6"/>
                    <a:pt x="215" y="6"/>
                    <a:pt x="215" y="6"/>
                  </a:cubicBezTo>
                  <a:cubicBezTo>
                    <a:pt x="105" y="6"/>
                    <a:pt x="105" y="6"/>
                    <a:pt x="105" y="6"/>
                  </a:cubicBezTo>
                  <a:cubicBezTo>
                    <a:pt x="105" y="116"/>
                    <a:pt x="105" y="116"/>
                    <a:pt x="105" y="116"/>
                  </a:cubicBezTo>
                  <a:lnTo>
                    <a:pt x="123" y="116"/>
                  </a:lnTo>
                  <a:close/>
                  <a:moveTo>
                    <a:pt x="224" y="85"/>
                  </a:moveTo>
                  <a:cubicBezTo>
                    <a:pt x="183" y="56"/>
                    <a:pt x="183" y="56"/>
                    <a:pt x="183" y="56"/>
                  </a:cubicBezTo>
                  <a:cubicBezTo>
                    <a:pt x="183" y="76"/>
                    <a:pt x="183" y="76"/>
                    <a:pt x="183" y="76"/>
                  </a:cubicBezTo>
                  <a:cubicBezTo>
                    <a:pt x="145" y="76"/>
                    <a:pt x="145" y="76"/>
                    <a:pt x="145" y="76"/>
                  </a:cubicBezTo>
                  <a:cubicBezTo>
                    <a:pt x="145" y="94"/>
                    <a:pt x="145" y="94"/>
                    <a:pt x="145" y="94"/>
                  </a:cubicBezTo>
                  <a:cubicBezTo>
                    <a:pt x="183" y="94"/>
                    <a:pt x="183" y="94"/>
                    <a:pt x="183" y="94"/>
                  </a:cubicBezTo>
                  <a:cubicBezTo>
                    <a:pt x="183" y="115"/>
                    <a:pt x="183" y="115"/>
                    <a:pt x="183" y="115"/>
                  </a:cubicBezTo>
                  <a:lnTo>
                    <a:pt x="224" y="85"/>
                  </a:lnTo>
                  <a:close/>
                </a:path>
              </a:pathLst>
            </a:custGeom>
            <a:solidFill>
              <a:srgbClr val="FFFFFF"/>
            </a:solidFill>
            <a:ln>
              <a:noFill/>
            </a:ln>
          </p:spPr>
          <p:txBody>
            <a:bodyPr vert="horz" wrap="square" lIns="111925" tIns="55963" rIns="111925" bIns="55963" numCol="1" anchor="t" anchorCtr="0" compatLnSpc="1">
              <a:prstTxWarp prst="textNoShape">
                <a:avLst/>
              </a:prstTxWarp>
            </a:bodyPr>
            <a:lstStyle/>
            <a:p>
              <a:endParaRPr lang="en-US" sz="2176" dirty="0"/>
            </a:p>
          </p:txBody>
        </p:sp>
      </p:grpSp>
      <p:sp>
        <p:nvSpPr>
          <p:cNvPr id="35" name="Rectangle 34"/>
          <p:cNvSpPr/>
          <p:nvPr/>
        </p:nvSpPr>
        <p:spPr bwMode="auto">
          <a:xfrm>
            <a:off x="6571722" y="2006507"/>
            <a:ext cx="5766740" cy="376237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1786">
              <a:lnSpc>
                <a:spcPct val="90000"/>
              </a:lnSpc>
              <a:buClr>
                <a:srgbClr val="7FBA00">
                  <a:lumMod val="75000"/>
                </a:srgbClr>
              </a:buClr>
            </a:pPr>
            <a:r>
              <a:rPr lang="en-US" sz="3600" spc="-50" dirty="0"/>
              <a:t>IaaS and </a:t>
            </a:r>
            <a:r>
              <a:rPr lang="en-US" sz="3600" spc="-50" dirty="0" err="1"/>
              <a:t>PaaS</a:t>
            </a:r>
            <a:r>
              <a:rPr lang="en-US" sz="3600" spc="-50" dirty="0"/>
              <a:t> </a:t>
            </a:r>
            <a:r>
              <a:rPr lang="en-US" sz="3600" spc="-50" dirty="0" smtClean="0"/>
              <a:t>together</a:t>
            </a:r>
            <a:endParaRPr lang="en-US" sz="3600" spc="-50" dirty="0"/>
          </a:p>
          <a:p>
            <a:pPr marL="342900" indent="-342900" algn="ctr" defTabSz="931786">
              <a:lnSpc>
                <a:spcPct val="90000"/>
              </a:lnSpc>
              <a:buClr>
                <a:srgbClr val="7FBA00">
                  <a:lumMod val="75000"/>
                </a:srgbClr>
              </a:buClr>
              <a:buFont typeface="Wingdings" panose="05000000000000000000" pitchFamily="2" charset="2"/>
              <a:buChar char="ü"/>
            </a:pPr>
            <a:endParaRPr lang="en-US" sz="3600" spc="-50" dirty="0"/>
          </a:p>
          <a:p>
            <a:pPr algn="ctr" defTabSz="931786">
              <a:lnSpc>
                <a:spcPct val="90000"/>
              </a:lnSpc>
              <a:buClr>
                <a:srgbClr val="7FBA00">
                  <a:lumMod val="75000"/>
                </a:srgbClr>
              </a:buClr>
            </a:pPr>
            <a:r>
              <a:rPr lang="en-US" sz="3600" spc="-50" dirty="0"/>
              <a:t>Pay by the minute</a:t>
            </a:r>
          </a:p>
          <a:p>
            <a:pPr marL="342900" indent="-342900" algn="ctr" defTabSz="931786">
              <a:lnSpc>
                <a:spcPct val="90000"/>
              </a:lnSpc>
              <a:buClr>
                <a:srgbClr val="7FBA00">
                  <a:lumMod val="75000"/>
                </a:srgbClr>
              </a:buClr>
              <a:buFont typeface="Wingdings" panose="05000000000000000000" pitchFamily="2" charset="2"/>
              <a:buChar char="ü"/>
            </a:pPr>
            <a:endParaRPr lang="en-US" sz="3600" spc="-50" dirty="0"/>
          </a:p>
          <a:p>
            <a:pPr algn="ctr" defTabSz="931786">
              <a:lnSpc>
                <a:spcPct val="90000"/>
              </a:lnSpc>
              <a:buClr>
                <a:srgbClr val="7FBA00">
                  <a:lumMod val="75000"/>
                </a:srgbClr>
              </a:buClr>
            </a:pPr>
            <a:r>
              <a:rPr lang="en-US" sz="3600" spc="-50" dirty="0" smtClean="0"/>
              <a:t>VMs Stops/Payment Stops</a:t>
            </a:r>
            <a:endParaRPr lang="en-US" sz="3600" spc="-50" dirty="0"/>
          </a:p>
          <a:p>
            <a:pPr marL="342900" indent="-342900" algn="ctr" defTabSz="931786">
              <a:lnSpc>
                <a:spcPct val="90000"/>
              </a:lnSpc>
              <a:buClr>
                <a:srgbClr val="7FBA00">
                  <a:lumMod val="75000"/>
                </a:srgbClr>
              </a:buClr>
              <a:buFont typeface="Wingdings" panose="05000000000000000000" pitchFamily="2" charset="2"/>
              <a:buChar char="ü"/>
            </a:pPr>
            <a:endParaRPr lang="en-US" sz="3600" spc="-50" dirty="0"/>
          </a:p>
          <a:p>
            <a:pPr algn="ctr" defTabSz="931786">
              <a:lnSpc>
                <a:spcPct val="90000"/>
              </a:lnSpc>
              <a:buClr>
                <a:srgbClr val="7FBA00">
                  <a:lumMod val="75000"/>
                </a:srgbClr>
              </a:buClr>
            </a:pPr>
            <a:r>
              <a:rPr lang="en-US" sz="3600" spc="-50" dirty="0"/>
              <a:t>MSDN agility</a:t>
            </a:r>
          </a:p>
        </p:txBody>
      </p:sp>
    </p:spTree>
    <p:extLst>
      <p:ext uri="{BB962C8B-B14F-4D97-AF65-F5344CB8AC3E}">
        <p14:creationId xmlns:p14="http://schemas.microsoft.com/office/powerpoint/2010/main" val="2369653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Pay </a:t>
            </a:r>
            <a:r>
              <a:rPr lang="en-US" dirty="0"/>
              <a:t>by the minute!</a:t>
            </a:r>
          </a:p>
        </p:txBody>
      </p:sp>
      <p:sp>
        <p:nvSpPr>
          <p:cNvPr id="356" name="TextBox 355"/>
          <p:cNvSpPr txBox="1"/>
          <p:nvPr/>
        </p:nvSpPr>
        <p:spPr>
          <a:xfrm>
            <a:off x="922970" y="1959872"/>
            <a:ext cx="149563" cy="138499"/>
          </a:xfrm>
          <a:prstGeom prst="rect">
            <a:avLst/>
          </a:prstGeom>
          <a:noFill/>
        </p:spPr>
        <p:txBody>
          <a:bodyPr wrap="square" lIns="0" tIns="0" rIns="0" bIns="0" rtlCol="0">
            <a:noAutofit/>
          </a:bodyPr>
          <a:lstStyle/>
          <a:p>
            <a:pPr marL="0" marR="0" lvl="0" indent="0" algn="r" defTabSz="931786" eaLnBrk="1" fontAlgn="auto" latinLnBrk="0" hangingPunct="1">
              <a:lnSpc>
                <a:spcPct val="90000"/>
              </a:lnSpc>
              <a:spcBef>
                <a:spcPts val="0"/>
              </a:spcBef>
              <a:spcAft>
                <a:spcPts val="0"/>
              </a:spcAft>
              <a:buClrTx/>
              <a:buSzTx/>
              <a:buFontTx/>
              <a:buNone/>
              <a:tabLst/>
              <a:defRPr/>
            </a:pPr>
            <a:r>
              <a:rPr kumimoji="0" lang="en-US" sz="1000" b="1" i="0" u="none" strike="noStrike" kern="0" cap="none" spc="0" normalizeH="0" baseline="0" noProof="0" dirty="0" smtClean="0">
                <a:ln>
                  <a:noFill/>
                </a:ln>
                <a:gradFill>
                  <a:gsLst>
                    <a:gs pos="2917">
                      <a:srgbClr val="505050"/>
                    </a:gs>
                    <a:gs pos="30000">
                      <a:srgbClr val="505050"/>
                    </a:gs>
                  </a:gsLst>
                  <a:lin ang="5400000" scaled="0"/>
                </a:gradFill>
                <a:effectLst/>
                <a:uLnTx/>
                <a:uFillTx/>
              </a:rPr>
              <a:t>60</a:t>
            </a:r>
          </a:p>
        </p:txBody>
      </p:sp>
      <p:sp>
        <p:nvSpPr>
          <p:cNvPr id="357" name="TextBox 356"/>
          <p:cNvSpPr txBox="1"/>
          <p:nvPr/>
        </p:nvSpPr>
        <p:spPr>
          <a:xfrm>
            <a:off x="922970" y="3014875"/>
            <a:ext cx="149563" cy="138499"/>
          </a:xfrm>
          <a:prstGeom prst="rect">
            <a:avLst/>
          </a:prstGeom>
          <a:noFill/>
        </p:spPr>
        <p:txBody>
          <a:bodyPr wrap="square" lIns="0" tIns="0" rIns="0" bIns="0" rtlCol="0">
            <a:noAutofit/>
          </a:bodyPr>
          <a:lstStyle/>
          <a:p>
            <a:pPr marL="0" marR="0" lvl="0" indent="0" algn="r" defTabSz="931786" eaLnBrk="1" fontAlgn="auto" latinLnBrk="0" hangingPunct="1">
              <a:lnSpc>
                <a:spcPct val="90000"/>
              </a:lnSpc>
              <a:spcBef>
                <a:spcPts val="0"/>
              </a:spcBef>
              <a:spcAft>
                <a:spcPts val="0"/>
              </a:spcAft>
              <a:buClrTx/>
              <a:buSzTx/>
              <a:buFontTx/>
              <a:buNone/>
              <a:tabLst/>
              <a:defRPr/>
            </a:pPr>
            <a:r>
              <a:rPr kumimoji="0" lang="en-US" sz="1000" b="1" i="0" u="none" strike="noStrike" kern="0" cap="none" spc="0" normalizeH="0" baseline="0" noProof="0" dirty="0" smtClean="0">
                <a:ln>
                  <a:noFill/>
                </a:ln>
                <a:gradFill>
                  <a:gsLst>
                    <a:gs pos="2917">
                      <a:srgbClr val="505050"/>
                    </a:gs>
                    <a:gs pos="30000">
                      <a:srgbClr val="505050"/>
                    </a:gs>
                  </a:gsLst>
                  <a:lin ang="5400000" scaled="0"/>
                </a:gradFill>
                <a:effectLst/>
                <a:uLnTx/>
                <a:uFillTx/>
              </a:rPr>
              <a:t>45</a:t>
            </a:r>
          </a:p>
        </p:txBody>
      </p:sp>
      <p:sp>
        <p:nvSpPr>
          <p:cNvPr id="358" name="TextBox 357"/>
          <p:cNvSpPr txBox="1"/>
          <p:nvPr/>
        </p:nvSpPr>
        <p:spPr>
          <a:xfrm>
            <a:off x="922970" y="4078096"/>
            <a:ext cx="149563" cy="138499"/>
          </a:xfrm>
          <a:prstGeom prst="rect">
            <a:avLst/>
          </a:prstGeom>
          <a:noFill/>
        </p:spPr>
        <p:txBody>
          <a:bodyPr wrap="square" lIns="0" tIns="0" rIns="0" bIns="0" rtlCol="0">
            <a:noAutofit/>
          </a:bodyPr>
          <a:lstStyle/>
          <a:p>
            <a:pPr marL="0" marR="0" lvl="0" indent="0" algn="r" defTabSz="931786" eaLnBrk="1" fontAlgn="auto" latinLnBrk="0" hangingPunct="1">
              <a:lnSpc>
                <a:spcPct val="90000"/>
              </a:lnSpc>
              <a:spcBef>
                <a:spcPts val="0"/>
              </a:spcBef>
              <a:spcAft>
                <a:spcPts val="0"/>
              </a:spcAft>
              <a:buClrTx/>
              <a:buSzTx/>
              <a:buFontTx/>
              <a:buNone/>
              <a:tabLst/>
              <a:defRPr/>
            </a:pPr>
            <a:r>
              <a:rPr kumimoji="0" lang="en-US" sz="1000" b="1" i="0" u="none" strike="noStrike" kern="0" cap="none" spc="0" normalizeH="0" baseline="0" noProof="0" dirty="0" smtClean="0">
                <a:ln>
                  <a:noFill/>
                </a:ln>
                <a:gradFill>
                  <a:gsLst>
                    <a:gs pos="2917">
                      <a:srgbClr val="505050"/>
                    </a:gs>
                    <a:gs pos="30000">
                      <a:srgbClr val="505050"/>
                    </a:gs>
                  </a:gsLst>
                  <a:lin ang="5400000" scaled="0"/>
                </a:gradFill>
                <a:effectLst/>
                <a:uLnTx/>
                <a:uFillTx/>
              </a:rPr>
              <a:t>30</a:t>
            </a:r>
          </a:p>
        </p:txBody>
      </p:sp>
      <p:sp>
        <p:nvSpPr>
          <p:cNvPr id="359" name="TextBox 358"/>
          <p:cNvSpPr txBox="1"/>
          <p:nvPr/>
        </p:nvSpPr>
        <p:spPr>
          <a:xfrm>
            <a:off x="922970" y="5124133"/>
            <a:ext cx="149563" cy="138499"/>
          </a:xfrm>
          <a:prstGeom prst="rect">
            <a:avLst/>
          </a:prstGeom>
          <a:noFill/>
        </p:spPr>
        <p:txBody>
          <a:bodyPr wrap="square" lIns="0" tIns="0" rIns="0" bIns="0" rtlCol="0">
            <a:noAutofit/>
          </a:bodyPr>
          <a:lstStyle/>
          <a:p>
            <a:pPr marL="0" marR="0" lvl="0" indent="0" algn="r" defTabSz="931786" eaLnBrk="1" fontAlgn="auto" latinLnBrk="0" hangingPunct="1">
              <a:lnSpc>
                <a:spcPct val="90000"/>
              </a:lnSpc>
              <a:spcBef>
                <a:spcPts val="0"/>
              </a:spcBef>
              <a:spcAft>
                <a:spcPts val="0"/>
              </a:spcAft>
              <a:buClrTx/>
              <a:buSzTx/>
              <a:buFontTx/>
              <a:buNone/>
              <a:tabLst/>
              <a:defRPr/>
            </a:pPr>
            <a:r>
              <a:rPr kumimoji="0" lang="en-US" sz="1000" b="1" i="0" u="none" strike="noStrike" kern="0" cap="none" spc="0" normalizeH="0" baseline="0" noProof="0" dirty="0" smtClean="0">
                <a:ln>
                  <a:noFill/>
                </a:ln>
                <a:gradFill>
                  <a:gsLst>
                    <a:gs pos="2917">
                      <a:srgbClr val="505050"/>
                    </a:gs>
                    <a:gs pos="30000">
                      <a:srgbClr val="505050"/>
                    </a:gs>
                  </a:gsLst>
                  <a:lin ang="5400000" scaled="0"/>
                </a:gradFill>
                <a:effectLst/>
                <a:uLnTx/>
                <a:uFillTx/>
              </a:rPr>
              <a:t>15</a:t>
            </a:r>
          </a:p>
        </p:txBody>
      </p:sp>
      <p:sp>
        <p:nvSpPr>
          <p:cNvPr id="360" name="Rectangle 359"/>
          <p:cNvSpPr/>
          <p:nvPr/>
        </p:nvSpPr>
        <p:spPr bwMode="auto">
          <a:xfrm>
            <a:off x="3282711" y="1998489"/>
            <a:ext cx="1631998" cy="1038083"/>
          </a:xfrm>
          <a:prstGeom prst="rect">
            <a:avLst/>
          </a:prstGeom>
          <a:solidFill>
            <a:srgbClr val="00188F"/>
          </a:solidFill>
          <a:ln w="10795" cap="flat" cmpd="sng" algn="ctr">
            <a:solidFill>
              <a:srgbClr val="EFEFE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361" name="Rectangle 360"/>
          <p:cNvSpPr/>
          <p:nvPr/>
        </p:nvSpPr>
        <p:spPr bwMode="auto">
          <a:xfrm>
            <a:off x="4910196" y="1998489"/>
            <a:ext cx="1629510" cy="399199"/>
          </a:xfrm>
          <a:prstGeom prst="rect">
            <a:avLst/>
          </a:prstGeom>
          <a:solidFill>
            <a:srgbClr val="00188F"/>
          </a:solidFill>
          <a:ln w="10795" cap="flat" cmpd="sng" algn="ctr">
            <a:solidFill>
              <a:srgbClr val="EFEFE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362" name="Rectangle 361"/>
          <p:cNvSpPr/>
          <p:nvPr/>
        </p:nvSpPr>
        <p:spPr bwMode="auto">
          <a:xfrm>
            <a:off x="6537681" y="1998489"/>
            <a:ext cx="1627632" cy="1938647"/>
          </a:xfrm>
          <a:prstGeom prst="rect">
            <a:avLst/>
          </a:prstGeom>
          <a:solidFill>
            <a:srgbClr val="00188F"/>
          </a:solidFill>
          <a:ln w="10795" cap="flat" cmpd="sng" algn="ctr">
            <a:solidFill>
              <a:srgbClr val="EFEFE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363" name="Rectangle 362"/>
          <p:cNvSpPr/>
          <p:nvPr/>
        </p:nvSpPr>
        <p:spPr bwMode="auto">
          <a:xfrm>
            <a:off x="1655226" y="1998489"/>
            <a:ext cx="1627632" cy="4144007"/>
          </a:xfrm>
          <a:prstGeom prst="rect">
            <a:avLst/>
          </a:prstGeom>
          <a:solidFill>
            <a:srgbClr val="00188F"/>
          </a:solidFill>
          <a:ln w="10795" cap="flat" cmpd="sng" algn="ctr">
            <a:solidFill>
              <a:srgbClr val="EFEFEF"/>
            </a:solidFill>
            <a:prstDash val="solid"/>
            <a:headEnd type="none" w="med" len="med"/>
            <a:tailEnd type="none" w="med" len="med"/>
          </a:ln>
          <a:effectLst/>
        </p:spPr>
        <p:txBody>
          <a:bodyPr rot="0" spcFirstLastPara="0" vertOverflow="overflow" horzOverflow="overflow" vert="horz" wrap="square" lIns="0" tIns="91440" rIns="0" bIns="91440" numCol="1" spcCol="0" rtlCol="0" fromWordArt="0" anchor="b"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5400" b="1" i="0" u="none" strike="noStrike" kern="0" cap="none" spc="-50" normalizeH="0" baseline="0" noProof="0" dirty="0" smtClean="0">
              <a:ln>
                <a:noFill/>
              </a:ln>
              <a:gradFill>
                <a:gsLst>
                  <a:gs pos="1250">
                    <a:srgbClr val="00188F"/>
                  </a:gs>
                  <a:gs pos="50000">
                    <a:srgbClr val="00188F"/>
                  </a:gs>
                </a:gsLst>
                <a:lin ang="5400000" scaled="0"/>
              </a:gradFill>
              <a:effectLst/>
              <a:uLnTx/>
              <a:uFillTx/>
              <a:latin typeface="Segoe UI"/>
            </a:endParaRPr>
          </a:p>
        </p:txBody>
      </p:sp>
      <p:sp>
        <p:nvSpPr>
          <p:cNvPr id="364" name="Slide Number Placeholder 2"/>
          <p:cNvSpPr txBox="1">
            <a:spLocks/>
          </p:cNvSpPr>
          <p:nvPr/>
        </p:nvSpPr>
        <p:spPr>
          <a:xfrm>
            <a:off x="11650175" y="6559166"/>
            <a:ext cx="511664" cy="138499"/>
          </a:xfrm>
          <a:prstGeom prst="rect">
            <a:avLst/>
          </a:prstGeom>
          <a:noFill/>
        </p:spPr>
        <p:txBody>
          <a:bodyPr wrap="square" lIns="0" tIns="0" rIns="182740" bIns="0" rtlCol="0" anchor="b" anchorCtr="0">
            <a:spAutoFit/>
          </a:bodyPr>
          <a:lstStyle>
            <a:defPPr>
              <a:defRPr lang="en-US"/>
            </a:defPPr>
            <a:lvl1pPr marL="0" algn="r" defTabSz="932742" rtl="0" eaLnBrk="1" latinLnBrk="0" hangingPunct="1">
              <a:defRPr lang="en-US" sz="1000" kern="1200" spc="-20" baseline="0" smtClean="0">
                <a:gradFill>
                  <a:gsLst>
                    <a:gs pos="0">
                      <a:schemeClr val="tx1"/>
                    </a:gs>
                    <a:gs pos="100000">
                      <a:schemeClr val="tx1"/>
                    </a:gs>
                  </a:gsLst>
                  <a:lin ang="5400000" scaled="0"/>
                </a:gra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r" defTabSz="932742" rtl="0" eaLnBrk="1" fontAlgn="auto" latinLnBrk="0" hangingPunct="1">
              <a:lnSpc>
                <a:spcPct val="90000"/>
              </a:lnSpc>
              <a:spcBef>
                <a:spcPts val="0"/>
              </a:spcBef>
              <a:spcAft>
                <a:spcPts val="0"/>
              </a:spcAft>
              <a:buClrTx/>
              <a:buSzTx/>
              <a:buFontTx/>
              <a:buNone/>
              <a:tabLst/>
              <a:defRPr/>
            </a:pPr>
            <a:fld id="{1BC86A1F-E589-44B2-A543-2EC98F5547A7}" type="slidenum">
              <a:rPr kumimoji="0" lang="en-US" sz="1000" b="0" i="0" u="none" strike="noStrike" kern="1200" cap="none" spc="-20" normalizeH="0" baseline="0" noProof="0" smtClean="0">
                <a:ln>
                  <a:noFill/>
                </a:ln>
                <a:gradFill>
                  <a:gsLst>
                    <a:gs pos="0">
                      <a:srgbClr val="505050"/>
                    </a:gs>
                    <a:gs pos="100000">
                      <a:srgbClr val="505050"/>
                    </a:gs>
                  </a:gsLst>
                  <a:lin ang="5400000" scaled="0"/>
                </a:gradFill>
                <a:effectLst/>
                <a:uLnTx/>
                <a:uFillTx/>
                <a:latin typeface="Segoe UI"/>
              </a:rPr>
              <a:pPr marL="0" marR="0" lvl="0" indent="0" algn="r" defTabSz="932742" rtl="0" eaLnBrk="1" fontAlgn="auto" latinLnBrk="0" hangingPunct="1">
                <a:lnSpc>
                  <a:spcPct val="90000"/>
                </a:lnSpc>
                <a:spcBef>
                  <a:spcPts val="0"/>
                </a:spcBef>
                <a:spcAft>
                  <a:spcPts val="0"/>
                </a:spcAft>
                <a:buClrTx/>
                <a:buSzTx/>
                <a:buFontTx/>
                <a:buNone/>
                <a:tabLst/>
                <a:defRPr/>
              </a:pPr>
              <a:t>18</a:t>
            </a:fld>
            <a:endParaRPr kumimoji="0" lang="en-US" sz="1000" b="0" i="0" u="none" strike="noStrike" kern="1200" cap="none" spc="-20" normalizeH="0" baseline="0" noProof="0" dirty="0">
              <a:ln>
                <a:noFill/>
              </a:ln>
              <a:gradFill>
                <a:gsLst>
                  <a:gs pos="0">
                    <a:srgbClr val="505050"/>
                  </a:gs>
                  <a:gs pos="100000">
                    <a:srgbClr val="505050"/>
                  </a:gs>
                </a:gsLst>
                <a:lin ang="5400000" scaled="0"/>
              </a:gradFill>
              <a:effectLst/>
              <a:uLnTx/>
              <a:uFillTx/>
              <a:latin typeface="Segoe UI"/>
            </a:endParaRPr>
          </a:p>
        </p:txBody>
      </p:sp>
      <p:cxnSp>
        <p:nvCxnSpPr>
          <p:cNvPr id="365" name="Straight Connector 364"/>
          <p:cNvCxnSpPr/>
          <p:nvPr/>
        </p:nvCxnSpPr>
        <p:spPr>
          <a:xfrm flipV="1">
            <a:off x="1505662" y="1729648"/>
            <a:ext cx="0" cy="4396355"/>
          </a:xfrm>
          <a:prstGeom prst="line">
            <a:avLst/>
          </a:prstGeom>
          <a:noFill/>
          <a:ln w="44450" cap="rnd" cmpd="sng" algn="ctr">
            <a:solidFill>
              <a:srgbClr val="505050"/>
            </a:solidFill>
            <a:prstDash val="solid"/>
            <a:headEnd type="none" w="lg" len="med"/>
            <a:tailEnd type="triangle" w="lg" len="med"/>
          </a:ln>
          <a:effectLst/>
        </p:spPr>
      </p:cxnSp>
      <p:sp>
        <p:nvSpPr>
          <p:cNvPr id="366" name="Rectangle 365"/>
          <p:cNvSpPr/>
          <p:nvPr/>
        </p:nvSpPr>
        <p:spPr bwMode="auto">
          <a:xfrm>
            <a:off x="3282711" y="3033618"/>
            <a:ext cx="1627632" cy="3110999"/>
          </a:xfrm>
          <a:prstGeom prst="rect">
            <a:avLst/>
          </a:prstGeom>
          <a:solidFill>
            <a:srgbClr val="00188F"/>
          </a:solidFill>
          <a:ln w="10795" cap="flat" cmpd="sng" algn="ctr">
            <a:solidFill>
              <a:srgbClr val="EFEFEF"/>
            </a:solidFill>
            <a:prstDash val="solid"/>
            <a:headEnd type="none" w="med" len="med"/>
            <a:tailEnd type="none" w="med" len="med"/>
          </a:ln>
          <a:effectLst/>
        </p:spPr>
        <p:txBody>
          <a:bodyPr rot="0" spcFirstLastPara="0" vertOverflow="overflow" horzOverflow="overflow" vert="horz" wrap="square" lIns="0" tIns="91440" rIns="0" bIns="91440" numCol="1" spcCol="0" rtlCol="0" fromWordArt="0" anchor="b"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5400" b="0" i="0" u="none" strike="noStrike" kern="0" cap="none" spc="-50" normalizeH="0" baseline="0" noProof="0" dirty="0" smtClean="0">
              <a:ln>
                <a:noFill/>
              </a:ln>
              <a:gradFill>
                <a:gsLst>
                  <a:gs pos="1250">
                    <a:srgbClr val="00188F"/>
                  </a:gs>
                  <a:gs pos="50000">
                    <a:srgbClr val="00188F"/>
                  </a:gs>
                </a:gsLst>
                <a:lin ang="5400000" scaled="0"/>
              </a:gradFill>
              <a:effectLst/>
              <a:uLnTx/>
              <a:uFillTx/>
              <a:latin typeface="Segoe UI"/>
            </a:endParaRPr>
          </a:p>
        </p:txBody>
      </p:sp>
      <p:sp>
        <p:nvSpPr>
          <p:cNvPr id="367" name="Rectangle 366"/>
          <p:cNvSpPr/>
          <p:nvPr/>
        </p:nvSpPr>
        <p:spPr bwMode="auto">
          <a:xfrm>
            <a:off x="4910196" y="2389569"/>
            <a:ext cx="1627632" cy="3752928"/>
          </a:xfrm>
          <a:prstGeom prst="rect">
            <a:avLst/>
          </a:prstGeom>
          <a:solidFill>
            <a:srgbClr val="00188F"/>
          </a:solidFill>
          <a:ln w="10795" cap="flat" cmpd="sng" algn="ctr">
            <a:solidFill>
              <a:srgbClr val="EFEFEF"/>
            </a:solidFill>
            <a:prstDash val="solid"/>
            <a:headEnd type="none" w="med" len="med"/>
            <a:tailEnd type="none" w="med" len="med"/>
          </a:ln>
          <a:effectLst/>
        </p:spPr>
        <p:txBody>
          <a:bodyPr rot="0" spcFirstLastPara="0" vertOverflow="overflow" horzOverflow="overflow" vert="horz" wrap="square" lIns="0" tIns="91440" rIns="0" bIns="91440" numCol="1" spcCol="0" rtlCol="0" fromWordArt="0" anchor="b"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5400" b="1" i="0" u="none" strike="noStrike" kern="0" cap="none" spc="-50" normalizeH="0" baseline="0" noProof="0" dirty="0" smtClean="0">
              <a:ln>
                <a:noFill/>
              </a:ln>
              <a:gradFill>
                <a:gsLst>
                  <a:gs pos="1250">
                    <a:srgbClr val="00188F"/>
                  </a:gs>
                  <a:gs pos="50000">
                    <a:srgbClr val="00188F"/>
                  </a:gs>
                </a:gsLst>
                <a:lin ang="5400000" scaled="0"/>
              </a:gradFill>
              <a:effectLst/>
              <a:uLnTx/>
              <a:uFillTx/>
              <a:latin typeface="Segoe UI"/>
            </a:endParaRPr>
          </a:p>
        </p:txBody>
      </p:sp>
      <p:sp>
        <p:nvSpPr>
          <p:cNvPr id="368" name="Rectangle 367"/>
          <p:cNvSpPr/>
          <p:nvPr/>
        </p:nvSpPr>
        <p:spPr bwMode="auto">
          <a:xfrm>
            <a:off x="6537681" y="3886002"/>
            <a:ext cx="1627632" cy="2253542"/>
          </a:xfrm>
          <a:prstGeom prst="rect">
            <a:avLst/>
          </a:prstGeom>
          <a:solidFill>
            <a:srgbClr val="00188F"/>
          </a:solidFill>
          <a:ln w="10795" cap="flat" cmpd="sng" algn="ctr">
            <a:solidFill>
              <a:srgbClr val="EFEFEF"/>
            </a:solidFill>
            <a:prstDash val="solid"/>
            <a:headEnd type="none" w="med" len="med"/>
            <a:tailEnd type="none" w="med" len="med"/>
          </a:ln>
          <a:effectLst/>
        </p:spPr>
        <p:txBody>
          <a:bodyPr rot="0" spcFirstLastPara="0" vertOverflow="overflow" horzOverflow="overflow" vert="horz" wrap="square" lIns="0" tIns="91440" rIns="0" bIns="91440" numCol="1" spcCol="0" rtlCol="0" fromWordArt="0" anchor="b"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5400" b="1" i="0" u="none" strike="noStrike" kern="0" cap="none" spc="-50" normalizeH="0" baseline="0" noProof="0" dirty="0" smtClean="0">
              <a:ln>
                <a:noFill/>
              </a:ln>
              <a:gradFill>
                <a:gsLst>
                  <a:gs pos="1250">
                    <a:srgbClr val="00188F"/>
                  </a:gs>
                  <a:gs pos="50000">
                    <a:srgbClr val="00188F"/>
                  </a:gs>
                </a:gsLst>
                <a:lin ang="5400000" scaled="0"/>
              </a:gradFill>
              <a:effectLst/>
              <a:uLnTx/>
              <a:uFillTx/>
              <a:latin typeface="Segoe UI"/>
            </a:endParaRPr>
          </a:p>
        </p:txBody>
      </p:sp>
      <p:cxnSp>
        <p:nvCxnSpPr>
          <p:cNvPr id="369" name="Straight Connector 368"/>
          <p:cNvCxnSpPr/>
          <p:nvPr/>
        </p:nvCxnSpPr>
        <p:spPr>
          <a:xfrm flipV="1">
            <a:off x="1505662" y="6139544"/>
            <a:ext cx="10144512" cy="1"/>
          </a:xfrm>
          <a:prstGeom prst="line">
            <a:avLst/>
          </a:prstGeom>
          <a:noFill/>
          <a:ln w="44450" cap="rnd" cmpd="sng" algn="ctr">
            <a:solidFill>
              <a:srgbClr val="505050"/>
            </a:solidFill>
            <a:prstDash val="solid"/>
            <a:headEnd type="none" w="lg" len="med"/>
            <a:tailEnd type="triangle" w="lg" len="med"/>
          </a:ln>
          <a:effectLst/>
        </p:spPr>
      </p:cxnSp>
      <p:cxnSp>
        <p:nvCxnSpPr>
          <p:cNvPr id="370" name="Straight Connector 369"/>
          <p:cNvCxnSpPr/>
          <p:nvPr/>
        </p:nvCxnSpPr>
        <p:spPr>
          <a:xfrm flipH="1">
            <a:off x="1134737" y="4138564"/>
            <a:ext cx="370925" cy="0"/>
          </a:xfrm>
          <a:prstGeom prst="line">
            <a:avLst/>
          </a:prstGeom>
          <a:noFill/>
          <a:ln w="44450" cap="rnd" cmpd="sng" algn="ctr">
            <a:solidFill>
              <a:srgbClr val="505050"/>
            </a:solidFill>
            <a:prstDash val="solid"/>
            <a:headEnd type="none"/>
            <a:tailEnd type="none"/>
          </a:ln>
          <a:effectLst/>
        </p:spPr>
      </p:cxnSp>
      <p:cxnSp>
        <p:nvCxnSpPr>
          <p:cNvPr id="371" name="Straight Connector 370"/>
          <p:cNvCxnSpPr/>
          <p:nvPr/>
        </p:nvCxnSpPr>
        <p:spPr>
          <a:xfrm flipH="1">
            <a:off x="1134737" y="4500285"/>
            <a:ext cx="370925" cy="0"/>
          </a:xfrm>
          <a:prstGeom prst="line">
            <a:avLst/>
          </a:prstGeom>
          <a:noFill/>
          <a:ln w="44450" cap="rnd" cmpd="sng" algn="ctr">
            <a:solidFill>
              <a:srgbClr val="505050"/>
            </a:solidFill>
            <a:prstDash val="solid"/>
            <a:headEnd type="none"/>
            <a:tailEnd type="none"/>
          </a:ln>
          <a:effectLst/>
        </p:spPr>
      </p:cxnSp>
      <p:cxnSp>
        <p:nvCxnSpPr>
          <p:cNvPr id="372" name="Straight Connector 371"/>
          <p:cNvCxnSpPr/>
          <p:nvPr/>
        </p:nvCxnSpPr>
        <p:spPr>
          <a:xfrm flipH="1">
            <a:off x="1134737" y="4850988"/>
            <a:ext cx="370925" cy="0"/>
          </a:xfrm>
          <a:prstGeom prst="line">
            <a:avLst/>
          </a:prstGeom>
          <a:noFill/>
          <a:ln w="44450" cap="rnd" cmpd="sng" algn="ctr">
            <a:solidFill>
              <a:srgbClr val="505050"/>
            </a:solidFill>
            <a:prstDash val="solid"/>
            <a:headEnd type="none"/>
            <a:tailEnd type="none"/>
          </a:ln>
          <a:effectLst/>
        </p:spPr>
      </p:cxnSp>
      <p:cxnSp>
        <p:nvCxnSpPr>
          <p:cNvPr id="373" name="Straight Connector 372"/>
          <p:cNvCxnSpPr/>
          <p:nvPr/>
        </p:nvCxnSpPr>
        <p:spPr>
          <a:xfrm flipH="1">
            <a:off x="1134737" y="5201692"/>
            <a:ext cx="370925" cy="0"/>
          </a:xfrm>
          <a:prstGeom prst="line">
            <a:avLst/>
          </a:prstGeom>
          <a:noFill/>
          <a:ln w="44450" cap="rnd" cmpd="sng" algn="ctr">
            <a:solidFill>
              <a:srgbClr val="505050"/>
            </a:solidFill>
            <a:prstDash val="solid"/>
            <a:headEnd type="none"/>
            <a:tailEnd type="none"/>
          </a:ln>
          <a:effectLst/>
        </p:spPr>
      </p:cxnSp>
      <p:cxnSp>
        <p:nvCxnSpPr>
          <p:cNvPr id="374" name="Straight Connector 373"/>
          <p:cNvCxnSpPr/>
          <p:nvPr/>
        </p:nvCxnSpPr>
        <p:spPr>
          <a:xfrm flipH="1">
            <a:off x="1134737" y="5552396"/>
            <a:ext cx="370925" cy="0"/>
          </a:xfrm>
          <a:prstGeom prst="line">
            <a:avLst/>
          </a:prstGeom>
          <a:noFill/>
          <a:ln w="44450" cap="rnd" cmpd="sng" algn="ctr">
            <a:solidFill>
              <a:srgbClr val="505050"/>
            </a:solidFill>
            <a:prstDash val="solid"/>
            <a:headEnd type="none"/>
            <a:tailEnd type="none"/>
          </a:ln>
          <a:effectLst/>
        </p:spPr>
      </p:cxnSp>
      <p:cxnSp>
        <p:nvCxnSpPr>
          <p:cNvPr id="375" name="Straight Connector 374"/>
          <p:cNvCxnSpPr/>
          <p:nvPr/>
        </p:nvCxnSpPr>
        <p:spPr>
          <a:xfrm flipH="1">
            <a:off x="1134737" y="5903099"/>
            <a:ext cx="370925" cy="0"/>
          </a:xfrm>
          <a:prstGeom prst="line">
            <a:avLst/>
          </a:prstGeom>
          <a:noFill/>
          <a:ln w="44450" cap="rnd" cmpd="sng" algn="ctr">
            <a:solidFill>
              <a:srgbClr val="505050"/>
            </a:solidFill>
            <a:prstDash val="solid"/>
            <a:headEnd type="none"/>
            <a:tailEnd type="none"/>
          </a:ln>
          <a:effectLst/>
        </p:spPr>
      </p:cxnSp>
      <p:cxnSp>
        <p:nvCxnSpPr>
          <p:cNvPr id="376" name="Straight Connector 375"/>
          <p:cNvCxnSpPr/>
          <p:nvPr/>
        </p:nvCxnSpPr>
        <p:spPr>
          <a:xfrm flipH="1">
            <a:off x="1134737" y="3794991"/>
            <a:ext cx="370925" cy="0"/>
          </a:xfrm>
          <a:prstGeom prst="line">
            <a:avLst/>
          </a:prstGeom>
          <a:noFill/>
          <a:ln w="44450" cap="rnd" cmpd="sng" algn="ctr">
            <a:solidFill>
              <a:srgbClr val="505050"/>
            </a:solidFill>
            <a:prstDash val="solid"/>
            <a:headEnd type="none"/>
            <a:tailEnd type="none"/>
          </a:ln>
          <a:effectLst/>
        </p:spPr>
      </p:cxnSp>
      <p:cxnSp>
        <p:nvCxnSpPr>
          <p:cNvPr id="377" name="Straight Connector 376"/>
          <p:cNvCxnSpPr/>
          <p:nvPr/>
        </p:nvCxnSpPr>
        <p:spPr>
          <a:xfrm flipH="1">
            <a:off x="1134737" y="3440615"/>
            <a:ext cx="370925" cy="0"/>
          </a:xfrm>
          <a:prstGeom prst="line">
            <a:avLst/>
          </a:prstGeom>
          <a:noFill/>
          <a:ln w="44450" cap="rnd" cmpd="sng" algn="ctr">
            <a:solidFill>
              <a:srgbClr val="505050"/>
            </a:solidFill>
            <a:prstDash val="solid"/>
            <a:headEnd type="none"/>
            <a:tailEnd type="none"/>
          </a:ln>
          <a:effectLst/>
        </p:spPr>
      </p:cxnSp>
      <p:cxnSp>
        <p:nvCxnSpPr>
          <p:cNvPr id="378" name="Straight Connector 377"/>
          <p:cNvCxnSpPr/>
          <p:nvPr/>
        </p:nvCxnSpPr>
        <p:spPr>
          <a:xfrm flipH="1">
            <a:off x="1134737" y="3086239"/>
            <a:ext cx="370925" cy="0"/>
          </a:xfrm>
          <a:prstGeom prst="line">
            <a:avLst/>
          </a:prstGeom>
          <a:noFill/>
          <a:ln w="44450" cap="rnd" cmpd="sng" algn="ctr">
            <a:solidFill>
              <a:srgbClr val="505050"/>
            </a:solidFill>
            <a:prstDash val="solid"/>
            <a:headEnd type="none"/>
            <a:tailEnd type="none"/>
          </a:ln>
          <a:effectLst/>
        </p:spPr>
      </p:cxnSp>
      <p:cxnSp>
        <p:nvCxnSpPr>
          <p:cNvPr id="379" name="Straight Connector 378"/>
          <p:cNvCxnSpPr/>
          <p:nvPr/>
        </p:nvCxnSpPr>
        <p:spPr>
          <a:xfrm flipH="1">
            <a:off x="1134737" y="2737146"/>
            <a:ext cx="370925" cy="0"/>
          </a:xfrm>
          <a:prstGeom prst="line">
            <a:avLst/>
          </a:prstGeom>
          <a:noFill/>
          <a:ln w="44450" cap="rnd" cmpd="sng" algn="ctr">
            <a:solidFill>
              <a:srgbClr val="505050"/>
            </a:solidFill>
            <a:prstDash val="solid"/>
            <a:headEnd type="none"/>
            <a:tailEnd type="none"/>
          </a:ln>
          <a:effectLst/>
        </p:spPr>
      </p:cxnSp>
      <p:cxnSp>
        <p:nvCxnSpPr>
          <p:cNvPr id="380" name="Straight Connector 379"/>
          <p:cNvCxnSpPr/>
          <p:nvPr/>
        </p:nvCxnSpPr>
        <p:spPr>
          <a:xfrm flipH="1">
            <a:off x="1134737" y="2378628"/>
            <a:ext cx="370925" cy="0"/>
          </a:xfrm>
          <a:prstGeom prst="line">
            <a:avLst/>
          </a:prstGeom>
          <a:noFill/>
          <a:ln w="44450" cap="rnd" cmpd="sng" algn="ctr">
            <a:solidFill>
              <a:srgbClr val="505050"/>
            </a:solidFill>
            <a:prstDash val="solid"/>
            <a:headEnd type="none"/>
            <a:tailEnd type="none"/>
          </a:ln>
          <a:effectLst/>
        </p:spPr>
      </p:cxnSp>
      <p:cxnSp>
        <p:nvCxnSpPr>
          <p:cNvPr id="381" name="Straight Connector 380"/>
          <p:cNvCxnSpPr/>
          <p:nvPr/>
        </p:nvCxnSpPr>
        <p:spPr>
          <a:xfrm flipH="1">
            <a:off x="1134737" y="2024527"/>
            <a:ext cx="370925" cy="0"/>
          </a:xfrm>
          <a:prstGeom prst="line">
            <a:avLst/>
          </a:prstGeom>
          <a:noFill/>
          <a:ln w="44450" cap="rnd" cmpd="sng" algn="ctr">
            <a:solidFill>
              <a:srgbClr val="505050"/>
            </a:solidFill>
            <a:prstDash val="solid"/>
            <a:headEnd type="none"/>
            <a:tailEnd type="none"/>
          </a:ln>
          <a:effectLst/>
        </p:spPr>
      </p:cxnSp>
      <p:sp>
        <p:nvSpPr>
          <p:cNvPr id="382" name="Rectangle 381"/>
          <p:cNvSpPr/>
          <p:nvPr/>
        </p:nvSpPr>
        <p:spPr bwMode="auto">
          <a:xfrm>
            <a:off x="8165166" y="1998489"/>
            <a:ext cx="1627632" cy="2647249"/>
          </a:xfrm>
          <a:prstGeom prst="rect">
            <a:avLst/>
          </a:prstGeom>
          <a:solidFill>
            <a:srgbClr val="00188F"/>
          </a:solidFill>
          <a:ln w="10795" cap="flat" cmpd="sng" algn="ctr">
            <a:solidFill>
              <a:srgbClr val="EFEFE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383" name="Rectangle 382"/>
          <p:cNvSpPr/>
          <p:nvPr/>
        </p:nvSpPr>
        <p:spPr bwMode="auto">
          <a:xfrm>
            <a:off x="9792650" y="1998489"/>
            <a:ext cx="1627632" cy="782729"/>
          </a:xfrm>
          <a:prstGeom prst="rect">
            <a:avLst/>
          </a:prstGeom>
          <a:solidFill>
            <a:srgbClr val="00188F"/>
          </a:solidFill>
          <a:ln w="10795" cap="flat" cmpd="sng" algn="ctr">
            <a:solidFill>
              <a:srgbClr val="EFEFE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384" name="Up Arrow 2"/>
          <p:cNvSpPr/>
          <p:nvPr/>
        </p:nvSpPr>
        <p:spPr bwMode="auto">
          <a:xfrm>
            <a:off x="5610651" y="2006725"/>
            <a:ext cx="228600" cy="377772"/>
          </a:xfrm>
          <a:prstGeom prst="upArrow">
            <a:avLst>
              <a:gd name="adj1" fmla="val 34064"/>
              <a:gd name="adj2" fmla="val 50000"/>
            </a:avLst>
          </a:prstGeom>
          <a:solidFill>
            <a:srgbClr val="7FBA00"/>
          </a:solidFill>
          <a:ln w="10795" cap="flat" cmpd="sng" algn="ctr">
            <a:noFill/>
            <a:prstDash val="solid"/>
            <a:headEnd type="none" w="med" len="med"/>
            <a:tailEnd type="none" w="med" len="med"/>
          </a:ln>
          <a:effectLst/>
        </p:spPr>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1200" b="0" i="0" u="none" strike="noStrike" kern="0" cap="none" spc="-50" normalizeH="0" baseline="0" noProof="0" dirty="0" smtClean="0">
              <a:ln>
                <a:noFill/>
              </a:ln>
              <a:gradFill>
                <a:gsLst>
                  <a:gs pos="1250">
                    <a:srgbClr val="EFEFEF"/>
                  </a:gs>
                  <a:gs pos="81000">
                    <a:srgbClr val="EFEFEF"/>
                  </a:gs>
                </a:gsLst>
                <a:lin ang="5400000" scaled="0"/>
              </a:gradFill>
              <a:effectLst/>
              <a:uLnTx/>
              <a:uFillTx/>
              <a:latin typeface="Segoe UI"/>
            </a:endParaRPr>
          </a:p>
        </p:txBody>
      </p:sp>
      <p:sp>
        <p:nvSpPr>
          <p:cNvPr id="385" name="Up Arrow 5"/>
          <p:cNvSpPr/>
          <p:nvPr/>
        </p:nvSpPr>
        <p:spPr bwMode="auto">
          <a:xfrm>
            <a:off x="10492166" y="1995533"/>
            <a:ext cx="228600" cy="785681"/>
          </a:xfrm>
          <a:prstGeom prst="upArrow">
            <a:avLst>
              <a:gd name="adj1" fmla="val 30877"/>
              <a:gd name="adj2" fmla="val 50000"/>
            </a:avLst>
          </a:prstGeom>
          <a:solidFill>
            <a:srgbClr val="7FBA00"/>
          </a:solidFill>
          <a:ln w="10795" cap="flat" cmpd="sng" algn="ctr">
            <a:noFill/>
            <a:prstDash val="solid"/>
            <a:headEnd type="none" w="med" len="med"/>
            <a:tailEnd type="none" w="med" len="med"/>
          </a:ln>
          <a:effectLst/>
        </p:spPr>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1200" b="0" i="0" u="none" strike="noStrike" kern="0" cap="none" spc="-50" normalizeH="0" baseline="0" noProof="0" dirty="0" smtClean="0">
              <a:ln>
                <a:noFill/>
              </a:ln>
              <a:gradFill>
                <a:gsLst>
                  <a:gs pos="1250">
                    <a:srgbClr val="EFEFEF"/>
                  </a:gs>
                  <a:gs pos="81000">
                    <a:srgbClr val="EFEFEF"/>
                  </a:gs>
                </a:gsLst>
                <a:lin ang="5400000" scaled="0"/>
              </a:gradFill>
              <a:effectLst/>
              <a:uLnTx/>
              <a:uFillTx/>
              <a:latin typeface="Segoe UI"/>
            </a:endParaRPr>
          </a:p>
        </p:txBody>
      </p:sp>
      <p:sp>
        <p:nvSpPr>
          <p:cNvPr id="386" name="Up Arrow 1"/>
          <p:cNvSpPr/>
          <p:nvPr/>
        </p:nvSpPr>
        <p:spPr bwMode="auto">
          <a:xfrm>
            <a:off x="3984410" y="1995536"/>
            <a:ext cx="228600" cy="1035960"/>
          </a:xfrm>
          <a:prstGeom prst="upArrow">
            <a:avLst>
              <a:gd name="adj1" fmla="val 34064"/>
              <a:gd name="adj2" fmla="val 50000"/>
            </a:avLst>
          </a:prstGeom>
          <a:solidFill>
            <a:srgbClr val="7FBA00"/>
          </a:solidFill>
          <a:ln w="10795" cap="flat" cmpd="sng" algn="ctr">
            <a:noFill/>
            <a:prstDash val="solid"/>
            <a:headEnd type="none" w="med" len="med"/>
            <a:tailEnd type="none" w="med" len="med"/>
          </a:ln>
          <a:effectLst/>
        </p:spPr>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1200" b="0" i="0" u="none" strike="noStrike" kern="0" cap="none" spc="-50" normalizeH="0" baseline="0" noProof="0" dirty="0" smtClean="0">
              <a:ln>
                <a:noFill/>
              </a:ln>
              <a:gradFill>
                <a:gsLst>
                  <a:gs pos="1250">
                    <a:srgbClr val="EFEFEF"/>
                  </a:gs>
                  <a:gs pos="81000">
                    <a:srgbClr val="EFEFEF"/>
                  </a:gs>
                </a:gsLst>
                <a:lin ang="5400000" scaled="0"/>
              </a:gradFill>
              <a:effectLst/>
              <a:uLnTx/>
              <a:uFillTx/>
              <a:latin typeface="Segoe UI"/>
            </a:endParaRPr>
          </a:p>
        </p:txBody>
      </p:sp>
      <p:sp>
        <p:nvSpPr>
          <p:cNvPr id="387" name="Up Arrow 4"/>
          <p:cNvSpPr/>
          <p:nvPr/>
        </p:nvSpPr>
        <p:spPr bwMode="auto">
          <a:xfrm>
            <a:off x="8864682" y="1995533"/>
            <a:ext cx="228600" cy="2647249"/>
          </a:xfrm>
          <a:prstGeom prst="upArrow">
            <a:avLst>
              <a:gd name="adj1" fmla="val 30877"/>
              <a:gd name="adj2" fmla="val 50000"/>
            </a:avLst>
          </a:prstGeom>
          <a:solidFill>
            <a:srgbClr val="7FBA00"/>
          </a:solidFill>
          <a:ln w="10795" cap="flat" cmpd="sng" algn="ctr">
            <a:noFill/>
            <a:prstDash val="solid"/>
            <a:headEnd type="none" w="med" len="med"/>
            <a:tailEnd type="none" w="med" len="med"/>
          </a:ln>
          <a:effectLst/>
        </p:spPr>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1200" b="0" i="0" u="none" strike="noStrike" kern="0" cap="none" spc="-50" normalizeH="0" baseline="0" noProof="0" dirty="0" smtClean="0">
              <a:ln>
                <a:noFill/>
              </a:ln>
              <a:gradFill>
                <a:gsLst>
                  <a:gs pos="1250">
                    <a:srgbClr val="EFEFEF"/>
                  </a:gs>
                  <a:gs pos="81000">
                    <a:srgbClr val="EFEFEF"/>
                  </a:gs>
                </a:gsLst>
                <a:lin ang="5400000" scaled="0"/>
              </a:gradFill>
              <a:effectLst/>
              <a:uLnTx/>
              <a:uFillTx/>
              <a:latin typeface="Segoe UI"/>
            </a:endParaRPr>
          </a:p>
        </p:txBody>
      </p:sp>
      <p:sp>
        <p:nvSpPr>
          <p:cNvPr id="388" name="Up Arrow 3"/>
          <p:cNvSpPr/>
          <p:nvPr/>
        </p:nvSpPr>
        <p:spPr bwMode="auto">
          <a:xfrm>
            <a:off x="7237197" y="1995533"/>
            <a:ext cx="228600" cy="1887517"/>
          </a:xfrm>
          <a:prstGeom prst="upArrow">
            <a:avLst>
              <a:gd name="adj1" fmla="val 34064"/>
              <a:gd name="adj2" fmla="val 50000"/>
            </a:avLst>
          </a:prstGeom>
          <a:solidFill>
            <a:srgbClr val="7FBA00"/>
          </a:solidFill>
          <a:ln w="10795" cap="flat" cmpd="sng" algn="ctr">
            <a:noFill/>
            <a:prstDash val="solid"/>
            <a:headEnd type="none" w="med" len="med"/>
            <a:tailEnd type="none" w="med" len="med"/>
          </a:ln>
          <a:effectLst/>
        </p:spPr>
        <p:txBody>
          <a:bodyPr rot="0" spcFirstLastPara="0" vertOverflow="overflow" horzOverflow="overflow" vert="vert270" wrap="square" lIns="0" tIns="0" rIns="0" bIns="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1200" b="0" i="0" u="none" strike="noStrike" kern="0" cap="none" spc="-50" normalizeH="0" baseline="0" noProof="0" dirty="0" smtClean="0">
              <a:ln>
                <a:noFill/>
              </a:ln>
              <a:gradFill>
                <a:gsLst>
                  <a:gs pos="1250">
                    <a:srgbClr val="EFEFEF"/>
                  </a:gs>
                  <a:gs pos="81000">
                    <a:srgbClr val="EFEFEF"/>
                  </a:gs>
                </a:gsLst>
                <a:lin ang="5400000" scaled="0"/>
              </a:gradFill>
              <a:effectLst/>
              <a:uLnTx/>
              <a:uFillTx/>
              <a:latin typeface="Segoe UI"/>
            </a:endParaRPr>
          </a:p>
        </p:txBody>
      </p:sp>
      <p:sp>
        <p:nvSpPr>
          <p:cNvPr id="389" name="TextBox 388"/>
          <p:cNvSpPr txBox="1"/>
          <p:nvPr/>
        </p:nvSpPr>
        <p:spPr>
          <a:xfrm>
            <a:off x="1684834" y="1140805"/>
            <a:ext cx="10751641" cy="794064"/>
          </a:xfrm>
          <a:prstGeom prst="rect">
            <a:avLst/>
          </a:prstGeom>
          <a:noFill/>
        </p:spPr>
        <p:txBody>
          <a:bodyPr wrap="square" lIns="0" tIns="146304" rIns="182880" bIns="146304" rtlCol="0">
            <a:spAutoFit/>
          </a:bodyPr>
          <a:lstStyle/>
          <a:p>
            <a:pPr marL="0" marR="0" lvl="0" indent="0" defTabSz="931786" eaLnBrk="1" fontAlgn="auto" latinLnBrk="0" hangingPunct="1">
              <a:lnSpc>
                <a:spcPct val="90000"/>
              </a:lnSpc>
              <a:spcBef>
                <a:spcPts val="0"/>
              </a:spcBef>
              <a:spcAft>
                <a:spcPts val="0"/>
              </a:spcAft>
              <a:buClrTx/>
              <a:buSzTx/>
              <a:buFontTx/>
              <a:buNone/>
              <a:tabLst/>
              <a:defRPr/>
            </a:pPr>
            <a:r>
              <a:rPr kumimoji="0" lang="en-US" sz="3600" b="0" i="0" u="none" strike="noStrike" kern="0" cap="none" spc="-50" normalizeH="0" baseline="0" noProof="0" dirty="0" smtClean="0">
                <a:ln>
                  <a:noFill/>
                </a:ln>
                <a:gradFill>
                  <a:gsLst>
                    <a:gs pos="2917">
                      <a:srgbClr val="505050"/>
                    </a:gs>
                    <a:gs pos="30000">
                      <a:srgbClr val="505050"/>
                    </a:gs>
                  </a:gsLst>
                  <a:lin ang="5400000" scaled="0"/>
                </a:gradFill>
                <a:effectLst/>
                <a:uLnTx/>
                <a:uFillTx/>
              </a:rPr>
              <a:t>No minimums. No rounding-up. First 5 minutes free!</a:t>
            </a:r>
          </a:p>
        </p:txBody>
      </p:sp>
      <p:sp>
        <p:nvSpPr>
          <p:cNvPr id="390" name="Rectangle 389"/>
          <p:cNvSpPr/>
          <p:nvPr/>
        </p:nvSpPr>
        <p:spPr bwMode="auto">
          <a:xfrm>
            <a:off x="8165166" y="4647218"/>
            <a:ext cx="1627632" cy="1492326"/>
          </a:xfrm>
          <a:prstGeom prst="rect">
            <a:avLst/>
          </a:prstGeom>
          <a:solidFill>
            <a:srgbClr val="00188F"/>
          </a:solidFill>
          <a:ln w="10795" cap="flat" cmpd="sng" algn="ctr">
            <a:solidFill>
              <a:srgbClr val="EFEFEF"/>
            </a:solidFill>
            <a:prstDash val="solid"/>
            <a:headEnd type="none" w="med" len="med"/>
            <a:tailEnd type="none" w="med" len="med"/>
          </a:ln>
          <a:effectLst/>
        </p:spPr>
        <p:txBody>
          <a:bodyPr rot="0" spcFirstLastPara="0" vertOverflow="overflow" horzOverflow="overflow" vert="horz" wrap="square" lIns="0" tIns="91440" rIns="0" bIns="91440" numCol="1" spcCol="0" rtlCol="0" fromWordArt="0" anchor="b"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5400" b="1" i="0" u="none" strike="noStrike" kern="0" cap="none" spc="-50" normalizeH="0" baseline="0" noProof="0" dirty="0" smtClean="0">
              <a:ln>
                <a:noFill/>
              </a:ln>
              <a:gradFill>
                <a:gsLst>
                  <a:gs pos="1250">
                    <a:srgbClr val="00188F"/>
                  </a:gs>
                  <a:gs pos="50000">
                    <a:srgbClr val="00188F"/>
                  </a:gs>
                </a:gsLst>
                <a:lin ang="5400000" scaled="0"/>
              </a:gradFill>
              <a:effectLst/>
              <a:uLnTx/>
              <a:uFillTx/>
              <a:latin typeface="Segoe UI"/>
            </a:endParaRPr>
          </a:p>
        </p:txBody>
      </p:sp>
      <p:sp>
        <p:nvSpPr>
          <p:cNvPr id="391" name="Rectangle 390"/>
          <p:cNvSpPr/>
          <p:nvPr/>
        </p:nvSpPr>
        <p:spPr bwMode="auto">
          <a:xfrm>
            <a:off x="9792650" y="2771015"/>
            <a:ext cx="1627632" cy="3368530"/>
          </a:xfrm>
          <a:prstGeom prst="rect">
            <a:avLst/>
          </a:prstGeom>
          <a:solidFill>
            <a:srgbClr val="00188F"/>
          </a:solidFill>
          <a:ln w="10795" cap="flat" cmpd="sng" algn="ctr">
            <a:solidFill>
              <a:srgbClr val="EFEFEF"/>
            </a:solidFill>
            <a:prstDash val="solid"/>
            <a:headEnd type="none" w="med" len="med"/>
            <a:tailEnd type="none" w="med" len="med"/>
          </a:ln>
          <a:effectLst/>
        </p:spPr>
        <p:txBody>
          <a:bodyPr rot="0" spcFirstLastPara="0" vertOverflow="overflow" horzOverflow="overflow" vert="horz" wrap="square" lIns="0" tIns="91440" rIns="0" bIns="91440" numCol="1" spcCol="0" rtlCol="0" fromWordArt="0" anchor="b"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5400" b="1" i="0" u="none" strike="noStrike" kern="0" cap="none" spc="-50" normalizeH="0" baseline="0" noProof="0" dirty="0" smtClean="0">
              <a:ln>
                <a:noFill/>
              </a:ln>
              <a:gradFill>
                <a:gsLst>
                  <a:gs pos="1250">
                    <a:srgbClr val="00188F"/>
                  </a:gs>
                  <a:gs pos="50000">
                    <a:srgbClr val="00188F"/>
                  </a:gs>
                </a:gsLst>
                <a:lin ang="5400000" scaled="0"/>
              </a:gradFill>
              <a:effectLst/>
              <a:uLnTx/>
              <a:uFillTx/>
              <a:latin typeface="Segoe UI"/>
            </a:endParaRPr>
          </a:p>
        </p:txBody>
      </p:sp>
      <p:sp>
        <p:nvSpPr>
          <p:cNvPr id="392" name="TextBox 391"/>
          <p:cNvSpPr txBox="1"/>
          <p:nvPr/>
        </p:nvSpPr>
        <p:spPr>
          <a:xfrm>
            <a:off x="1206653" y="1603108"/>
            <a:ext cx="2224991" cy="4353499"/>
          </a:xfrm>
          <a:prstGeom prst="rect">
            <a:avLst/>
          </a:prstGeom>
          <a:noFill/>
        </p:spPr>
        <p:txBody>
          <a:bodyPr wrap="square" lIns="182880" tIns="146304" rIns="182880" bIns="146304" rtlCol="0">
            <a:spAutoFit/>
          </a:bodyPr>
          <a:lstStyle/>
          <a:p>
            <a:pPr marL="0" marR="0" lvl="0" indent="0" defTabSz="931786" eaLnBrk="1" fontAlgn="auto" latinLnBrk="0" hangingPunct="1">
              <a:lnSpc>
                <a:spcPct val="90000"/>
              </a:lnSpc>
              <a:spcBef>
                <a:spcPts val="0"/>
              </a:spcBef>
              <a:spcAft>
                <a:spcPts val="0"/>
              </a:spcAft>
              <a:buClrTx/>
              <a:buSzTx/>
              <a:buFontTx/>
              <a:buNone/>
              <a:tabLst/>
              <a:defRPr/>
            </a:pPr>
            <a:r>
              <a:rPr kumimoji="0" lang="en-US" sz="29300" b="1" i="0" u="none" strike="noStrike" kern="0" cap="none" spc="-50" normalizeH="0" baseline="0" noProof="0" dirty="0" smtClean="0">
                <a:ln>
                  <a:noFill/>
                </a:ln>
                <a:gradFill>
                  <a:gsLst>
                    <a:gs pos="2917">
                      <a:srgbClr val="FFFFFF"/>
                    </a:gs>
                    <a:gs pos="30000">
                      <a:srgbClr val="FFFFFF"/>
                    </a:gs>
                  </a:gsLst>
                  <a:lin ang="5400000" scaled="0"/>
                </a:gradFill>
                <a:effectLst/>
                <a:uLnTx/>
                <a:uFillTx/>
              </a:rPr>
              <a:t>$</a:t>
            </a:r>
          </a:p>
        </p:txBody>
      </p:sp>
      <p:grpSp>
        <p:nvGrpSpPr>
          <p:cNvPr id="1330" name="Group 1329"/>
          <p:cNvGrpSpPr/>
          <p:nvPr/>
        </p:nvGrpSpPr>
        <p:grpSpPr>
          <a:xfrm>
            <a:off x="1638597" y="5418514"/>
            <a:ext cx="1709352" cy="1313185"/>
            <a:chOff x="-2622270" y="5467655"/>
            <a:chExt cx="1992032" cy="1530350"/>
          </a:xfrm>
        </p:grpSpPr>
        <p:sp useBgFill="1">
          <p:nvSpPr>
            <p:cNvPr id="1331" name="Freeform 5"/>
            <p:cNvSpPr>
              <a:spLocks/>
            </p:cNvSpPr>
            <p:nvPr/>
          </p:nvSpPr>
          <p:spPr bwMode="auto">
            <a:xfrm>
              <a:off x="-2619376" y="5467655"/>
              <a:ext cx="1989138" cy="1530350"/>
            </a:xfrm>
            <a:custGeom>
              <a:avLst/>
              <a:gdLst>
                <a:gd name="T0" fmla="*/ 59 w 527"/>
                <a:gd name="T1" fmla="*/ 128 h 405"/>
                <a:gd name="T2" fmla="*/ 102 w 527"/>
                <a:gd name="T3" fmla="*/ 104 h 405"/>
                <a:gd name="T4" fmla="*/ 253 w 527"/>
                <a:gd name="T5" fmla="*/ 21 h 405"/>
                <a:gd name="T6" fmla="*/ 309 w 527"/>
                <a:gd name="T7" fmla="*/ 29 h 405"/>
                <a:gd name="T8" fmla="*/ 456 w 527"/>
                <a:gd name="T9" fmla="*/ 114 h 405"/>
                <a:gd name="T10" fmla="*/ 485 w 527"/>
                <a:gd name="T11" fmla="*/ 244 h 405"/>
                <a:gd name="T12" fmla="*/ 327 w 527"/>
                <a:gd name="T13" fmla="*/ 338 h 405"/>
                <a:gd name="T14" fmla="*/ 293 w 527"/>
                <a:gd name="T15" fmla="*/ 379 h 405"/>
                <a:gd name="T16" fmla="*/ 234 w 527"/>
                <a:gd name="T17" fmla="*/ 390 h 405"/>
                <a:gd name="T18" fmla="*/ 171 w 527"/>
                <a:gd name="T19" fmla="*/ 342 h 405"/>
                <a:gd name="T20" fmla="*/ 63 w 527"/>
                <a:gd name="T21" fmla="*/ 281 h 405"/>
                <a:gd name="T22" fmla="*/ 9 w 527"/>
                <a:gd name="T23" fmla="*/ 255 h 405"/>
                <a:gd name="T24" fmla="*/ 6 w 527"/>
                <a:gd name="T25" fmla="*/ 145 h 405"/>
                <a:gd name="T26" fmla="*/ 34 w 527"/>
                <a:gd name="T27" fmla="*/ 123 h 405"/>
                <a:gd name="T28" fmla="*/ 59 w 527"/>
                <a:gd name="T29" fmla="*/ 12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7" h="405">
                  <a:moveTo>
                    <a:pt x="59" y="128"/>
                  </a:moveTo>
                  <a:cubicBezTo>
                    <a:pt x="59" y="128"/>
                    <a:pt x="58" y="126"/>
                    <a:pt x="102" y="104"/>
                  </a:cubicBezTo>
                  <a:cubicBezTo>
                    <a:pt x="137" y="87"/>
                    <a:pt x="235" y="30"/>
                    <a:pt x="253" y="21"/>
                  </a:cubicBezTo>
                  <a:cubicBezTo>
                    <a:pt x="262" y="16"/>
                    <a:pt x="265" y="0"/>
                    <a:pt x="309" y="29"/>
                  </a:cubicBezTo>
                  <a:cubicBezTo>
                    <a:pt x="354" y="57"/>
                    <a:pt x="436" y="101"/>
                    <a:pt x="456" y="114"/>
                  </a:cubicBezTo>
                  <a:cubicBezTo>
                    <a:pt x="477" y="126"/>
                    <a:pt x="527" y="147"/>
                    <a:pt x="485" y="244"/>
                  </a:cubicBezTo>
                  <a:cubicBezTo>
                    <a:pt x="327" y="338"/>
                    <a:pt x="327" y="338"/>
                    <a:pt x="327" y="338"/>
                  </a:cubicBezTo>
                  <a:cubicBezTo>
                    <a:pt x="327" y="338"/>
                    <a:pt x="302" y="360"/>
                    <a:pt x="293" y="379"/>
                  </a:cubicBezTo>
                  <a:cubicBezTo>
                    <a:pt x="287" y="390"/>
                    <a:pt x="276" y="405"/>
                    <a:pt x="234" y="390"/>
                  </a:cubicBezTo>
                  <a:cubicBezTo>
                    <a:pt x="202" y="379"/>
                    <a:pt x="229" y="370"/>
                    <a:pt x="171" y="342"/>
                  </a:cubicBezTo>
                  <a:cubicBezTo>
                    <a:pt x="128" y="322"/>
                    <a:pt x="63" y="281"/>
                    <a:pt x="63" y="281"/>
                  </a:cubicBezTo>
                  <a:cubicBezTo>
                    <a:pt x="63" y="281"/>
                    <a:pt x="17" y="268"/>
                    <a:pt x="9" y="255"/>
                  </a:cubicBezTo>
                  <a:cubicBezTo>
                    <a:pt x="0" y="242"/>
                    <a:pt x="4" y="164"/>
                    <a:pt x="6" y="145"/>
                  </a:cubicBezTo>
                  <a:cubicBezTo>
                    <a:pt x="8" y="125"/>
                    <a:pt x="21" y="118"/>
                    <a:pt x="34" y="123"/>
                  </a:cubicBezTo>
                  <a:cubicBezTo>
                    <a:pt x="45" y="128"/>
                    <a:pt x="59" y="128"/>
                    <a:pt x="59" y="128"/>
                  </a:cubicBez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332" name="Group 4"/>
            <p:cNvGrpSpPr>
              <a:grpSpLocks noChangeAspect="1"/>
            </p:cNvGrpSpPr>
            <p:nvPr/>
          </p:nvGrpSpPr>
          <p:grpSpPr bwMode="auto">
            <a:xfrm>
              <a:off x="-2622270" y="5501881"/>
              <a:ext cx="1894559" cy="1461898"/>
              <a:chOff x="5618" y="2401"/>
              <a:chExt cx="994" cy="767"/>
            </a:xfrm>
          </p:grpSpPr>
          <p:sp>
            <p:nvSpPr>
              <p:cNvPr id="1333" name="AutoShape 3"/>
              <p:cNvSpPr>
                <a:spLocks noChangeAspect="1" noChangeArrowheads="1" noTextEdit="1"/>
              </p:cNvSpPr>
              <p:nvPr/>
            </p:nvSpPr>
            <p:spPr bwMode="auto">
              <a:xfrm>
                <a:off x="5618" y="2401"/>
                <a:ext cx="994" cy="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useBgFill="1">
            <p:nvSpPr>
              <p:cNvPr id="1334" name="Freeform 5"/>
              <p:cNvSpPr>
                <a:spLocks/>
              </p:cNvSpPr>
              <p:nvPr/>
            </p:nvSpPr>
            <p:spPr bwMode="auto">
              <a:xfrm>
                <a:off x="5722" y="2458"/>
                <a:ext cx="828" cy="625"/>
              </a:xfrm>
              <a:custGeom>
                <a:avLst/>
                <a:gdLst>
                  <a:gd name="T0" fmla="*/ 88 w 175"/>
                  <a:gd name="T1" fmla="*/ 1 h 132"/>
                  <a:gd name="T2" fmla="*/ 5 w 175"/>
                  <a:gd name="T3" fmla="*/ 50 h 132"/>
                  <a:gd name="T4" fmla="*/ 0 w 175"/>
                  <a:gd name="T5" fmla="*/ 55 h 132"/>
                  <a:gd name="T6" fmla="*/ 0 w 175"/>
                  <a:gd name="T7" fmla="*/ 84 h 132"/>
                  <a:gd name="T8" fmla="*/ 84 w 175"/>
                  <a:gd name="T9" fmla="*/ 132 h 132"/>
                  <a:gd name="T10" fmla="*/ 98 w 175"/>
                  <a:gd name="T11" fmla="*/ 123 h 132"/>
                  <a:gd name="T12" fmla="*/ 172 w 175"/>
                  <a:gd name="T13" fmla="*/ 81 h 132"/>
                  <a:gd name="T14" fmla="*/ 175 w 175"/>
                  <a:gd name="T15" fmla="*/ 50 h 132"/>
                  <a:gd name="T16" fmla="*/ 173 w 175"/>
                  <a:gd name="T17" fmla="*/ 46 h 132"/>
                  <a:gd name="T18" fmla="*/ 95 w 175"/>
                  <a:gd name="T19" fmla="*/ 1 h 132"/>
                  <a:gd name="T20" fmla="*/ 92 w 175"/>
                  <a:gd name="T21" fmla="*/ 0 h 132"/>
                  <a:gd name="T22" fmla="*/ 88 w 175"/>
                  <a:gd name="T23" fmla="*/ 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2">
                    <a:moveTo>
                      <a:pt x="88" y="1"/>
                    </a:moveTo>
                    <a:cubicBezTo>
                      <a:pt x="5" y="50"/>
                      <a:pt x="5" y="50"/>
                      <a:pt x="5" y="50"/>
                    </a:cubicBezTo>
                    <a:cubicBezTo>
                      <a:pt x="0" y="55"/>
                      <a:pt x="0" y="55"/>
                      <a:pt x="0" y="55"/>
                    </a:cubicBezTo>
                    <a:cubicBezTo>
                      <a:pt x="0" y="84"/>
                      <a:pt x="0" y="84"/>
                      <a:pt x="0" y="84"/>
                    </a:cubicBezTo>
                    <a:cubicBezTo>
                      <a:pt x="84" y="132"/>
                      <a:pt x="84" y="132"/>
                      <a:pt x="84" y="132"/>
                    </a:cubicBezTo>
                    <a:cubicBezTo>
                      <a:pt x="98" y="123"/>
                      <a:pt x="98" y="123"/>
                      <a:pt x="98" y="123"/>
                    </a:cubicBezTo>
                    <a:cubicBezTo>
                      <a:pt x="172" y="81"/>
                      <a:pt x="172" y="81"/>
                      <a:pt x="172" y="81"/>
                    </a:cubicBezTo>
                    <a:cubicBezTo>
                      <a:pt x="175" y="50"/>
                      <a:pt x="175" y="50"/>
                      <a:pt x="175" y="50"/>
                    </a:cubicBezTo>
                    <a:cubicBezTo>
                      <a:pt x="173" y="46"/>
                      <a:pt x="173" y="46"/>
                      <a:pt x="173" y="46"/>
                    </a:cubicBezTo>
                    <a:cubicBezTo>
                      <a:pt x="95" y="1"/>
                      <a:pt x="95" y="1"/>
                      <a:pt x="95" y="1"/>
                    </a:cubicBezTo>
                    <a:cubicBezTo>
                      <a:pt x="95" y="1"/>
                      <a:pt x="94" y="0"/>
                      <a:pt x="92" y="0"/>
                    </a:cubicBezTo>
                    <a:cubicBezTo>
                      <a:pt x="90" y="0"/>
                      <a:pt x="88" y="1"/>
                      <a:pt x="88" y="1"/>
                    </a:cubicBez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5" name="Freeform 6"/>
              <p:cNvSpPr>
                <a:spLocks/>
              </p:cNvSpPr>
              <p:nvPr/>
            </p:nvSpPr>
            <p:spPr bwMode="auto">
              <a:xfrm>
                <a:off x="5751" y="2605"/>
                <a:ext cx="37" cy="38"/>
              </a:xfrm>
              <a:custGeom>
                <a:avLst/>
                <a:gdLst>
                  <a:gd name="T0" fmla="*/ 37 w 37"/>
                  <a:gd name="T1" fmla="*/ 19 h 38"/>
                  <a:gd name="T2" fmla="*/ 28 w 37"/>
                  <a:gd name="T3" fmla="*/ 0 h 38"/>
                  <a:gd name="T4" fmla="*/ 0 w 37"/>
                  <a:gd name="T5" fmla="*/ 19 h 38"/>
                  <a:gd name="T6" fmla="*/ 9 w 37"/>
                  <a:gd name="T7" fmla="*/ 38 h 38"/>
                  <a:gd name="T8" fmla="*/ 37 w 37"/>
                  <a:gd name="T9" fmla="*/ 19 h 38"/>
                  <a:gd name="T10" fmla="*/ 37 w 37"/>
                  <a:gd name="T11" fmla="*/ 19 h 38"/>
                  <a:gd name="T12" fmla="*/ 37 w 37"/>
                  <a:gd name="T13" fmla="*/ 19 h 38"/>
                </a:gdLst>
                <a:ahLst/>
                <a:cxnLst>
                  <a:cxn ang="0">
                    <a:pos x="T0" y="T1"/>
                  </a:cxn>
                  <a:cxn ang="0">
                    <a:pos x="T2" y="T3"/>
                  </a:cxn>
                  <a:cxn ang="0">
                    <a:pos x="T4" y="T5"/>
                  </a:cxn>
                  <a:cxn ang="0">
                    <a:pos x="T6" y="T7"/>
                  </a:cxn>
                  <a:cxn ang="0">
                    <a:pos x="T8" y="T9"/>
                  </a:cxn>
                  <a:cxn ang="0">
                    <a:pos x="T10" y="T11"/>
                  </a:cxn>
                  <a:cxn ang="0">
                    <a:pos x="T12" y="T13"/>
                  </a:cxn>
                </a:cxnLst>
                <a:rect l="0" t="0" r="r" b="b"/>
                <a:pathLst>
                  <a:path w="37" h="38">
                    <a:moveTo>
                      <a:pt x="37" y="19"/>
                    </a:moveTo>
                    <a:lnTo>
                      <a:pt x="28" y="0"/>
                    </a:lnTo>
                    <a:lnTo>
                      <a:pt x="0" y="19"/>
                    </a:lnTo>
                    <a:lnTo>
                      <a:pt x="9" y="38"/>
                    </a:lnTo>
                    <a:lnTo>
                      <a:pt x="37" y="19"/>
                    </a:lnTo>
                    <a:lnTo>
                      <a:pt x="37" y="19"/>
                    </a:lnTo>
                    <a:lnTo>
                      <a:pt x="37"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6" name="Freeform 7"/>
              <p:cNvSpPr>
                <a:spLocks/>
              </p:cNvSpPr>
              <p:nvPr/>
            </p:nvSpPr>
            <p:spPr bwMode="auto">
              <a:xfrm>
                <a:off x="6001" y="2472"/>
                <a:ext cx="38" cy="33"/>
              </a:xfrm>
              <a:custGeom>
                <a:avLst/>
                <a:gdLst>
                  <a:gd name="T0" fmla="*/ 38 w 38"/>
                  <a:gd name="T1" fmla="*/ 14 h 33"/>
                  <a:gd name="T2" fmla="*/ 29 w 38"/>
                  <a:gd name="T3" fmla="*/ 0 h 33"/>
                  <a:gd name="T4" fmla="*/ 0 w 38"/>
                  <a:gd name="T5" fmla="*/ 14 h 33"/>
                  <a:gd name="T6" fmla="*/ 5 w 38"/>
                  <a:gd name="T7" fmla="*/ 33 h 33"/>
                  <a:gd name="T8" fmla="*/ 38 w 38"/>
                  <a:gd name="T9" fmla="*/ 14 h 33"/>
                  <a:gd name="T10" fmla="*/ 38 w 38"/>
                  <a:gd name="T11" fmla="*/ 14 h 33"/>
                  <a:gd name="T12" fmla="*/ 38 w 38"/>
                  <a:gd name="T13" fmla="*/ 14 h 33"/>
                </a:gdLst>
                <a:ahLst/>
                <a:cxnLst>
                  <a:cxn ang="0">
                    <a:pos x="T0" y="T1"/>
                  </a:cxn>
                  <a:cxn ang="0">
                    <a:pos x="T2" y="T3"/>
                  </a:cxn>
                  <a:cxn ang="0">
                    <a:pos x="T4" y="T5"/>
                  </a:cxn>
                  <a:cxn ang="0">
                    <a:pos x="T6" y="T7"/>
                  </a:cxn>
                  <a:cxn ang="0">
                    <a:pos x="T8" y="T9"/>
                  </a:cxn>
                  <a:cxn ang="0">
                    <a:pos x="T10" y="T11"/>
                  </a:cxn>
                  <a:cxn ang="0">
                    <a:pos x="T12" y="T13"/>
                  </a:cxn>
                </a:cxnLst>
                <a:rect l="0" t="0" r="r" b="b"/>
                <a:pathLst>
                  <a:path w="38" h="33">
                    <a:moveTo>
                      <a:pt x="38" y="14"/>
                    </a:moveTo>
                    <a:lnTo>
                      <a:pt x="29" y="0"/>
                    </a:lnTo>
                    <a:lnTo>
                      <a:pt x="0" y="14"/>
                    </a:lnTo>
                    <a:lnTo>
                      <a:pt x="5" y="33"/>
                    </a:lnTo>
                    <a:lnTo>
                      <a:pt x="38" y="14"/>
                    </a:lnTo>
                    <a:lnTo>
                      <a:pt x="38" y="14"/>
                    </a:lnTo>
                    <a:lnTo>
                      <a:pt x="38" y="1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7" name="Freeform 8"/>
              <p:cNvSpPr>
                <a:spLocks/>
              </p:cNvSpPr>
              <p:nvPr/>
            </p:nvSpPr>
            <p:spPr bwMode="auto">
              <a:xfrm>
                <a:off x="5850" y="2553"/>
                <a:ext cx="38" cy="33"/>
              </a:xfrm>
              <a:custGeom>
                <a:avLst/>
                <a:gdLst>
                  <a:gd name="T0" fmla="*/ 38 w 38"/>
                  <a:gd name="T1" fmla="*/ 14 h 33"/>
                  <a:gd name="T2" fmla="*/ 33 w 38"/>
                  <a:gd name="T3" fmla="*/ 0 h 33"/>
                  <a:gd name="T4" fmla="*/ 0 w 38"/>
                  <a:gd name="T5" fmla="*/ 19 h 33"/>
                  <a:gd name="T6" fmla="*/ 9 w 38"/>
                  <a:gd name="T7" fmla="*/ 33 h 33"/>
                  <a:gd name="T8" fmla="*/ 38 w 38"/>
                  <a:gd name="T9" fmla="*/ 14 h 33"/>
                  <a:gd name="T10" fmla="*/ 38 w 38"/>
                  <a:gd name="T11" fmla="*/ 14 h 33"/>
                  <a:gd name="T12" fmla="*/ 38 w 38"/>
                  <a:gd name="T13" fmla="*/ 14 h 33"/>
                </a:gdLst>
                <a:ahLst/>
                <a:cxnLst>
                  <a:cxn ang="0">
                    <a:pos x="T0" y="T1"/>
                  </a:cxn>
                  <a:cxn ang="0">
                    <a:pos x="T2" y="T3"/>
                  </a:cxn>
                  <a:cxn ang="0">
                    <a:pos x="T4" y="T5"/>
                  </a:cxn>
                  <a:cxn ang="0">
                    <a:pos x="T6" y="T7"/>
                  </a:cxn>
                  <a:cxn ang="0">
                    <a:pos x="T8" y="T9"/>
                  </a:cxn>
                  <a:cxn ang="0">
                    <a:pos x="T10" y="T11"/>
                  </a:cxn>
                  <a:cxn ang="0">
                    <a:pos x="T12" y="T13"/>
                  </a:cxn>
                </a:cxnLst>
                <a:rect l="0" t="0" r="r" b="b"/>
                <a:pathLst>
                  <a:path w="38" h="33">
                    <a:moveTo>
                      <a:pt x="38" y="14"/>
                    </a:moveTo>
                    <a:lnTo>
                      <a:pt x="33" y="0"/>
                    </a:lnTo>
                    <a:lnTo>
                      <a:pt x="0" y="19"/>
                    </a:lnTo>
                    <a:lnTo>
                      <a:pt x="9" y="33"/>
                    </a:lnTo>
                    <a:lnTo>
                      <a:pt x="38" y="14"/>
                    </a:lnTo>
                    <a:lnTo>
                      <a:pt x="38" y="14"/>
                    </a:lnTo>
                    <a:lnTo>
                      <a:pt x="38" y="1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8" name="Freeform 9"/>
              <p:cNvSpPr>
                <a:spLocks/>
              </p:cNvSpPr>
              <p:nvPr/>
            </p:nvSpPr>
            <p:spPr bwMode="auto">
              <a:xfrm>
                <a:off x="5897" y="2524"/>
                <a:ext cx="43" cy="33"/>
              </a:xfrm>
              <a:custGeom>
                <a:avLst/>
                <a:gdLst>
                  <a:gd name="T0" fmla="*/ 43 w 43"/>
                  <a:gd name="T1" fmla="*/ 19 h 33"/>
                  <a:gd name="T2" fmla="*/ 33 w 43"/>
                  <a:gd name="T3" fmla="*/ 0 h 33"/>
                  <a:gd name="T4" fmla="*/ 0 w 43"/>
                  <a:gd name="T5" fmla="*/ 19 h 33"/>
                  <a:gd name="T6" fmla="*/ 10 w 43"/>
                  <a:gd name="T7" fmla="*/ 33 h 33"/>
                  <a:gd name="T8" fmla="*/ 43 w 43"/>
                  <a:gd name="T9" fmla="*/ 19 h 33"/>
                  <a:gd name="T10" fmla="*/ 43 w 43"/>
                  <a:gd name="T11" fmla="*/ 19 h 33"/>
                  <a:gd name="T12" fmla="*/ 43 w 43"/>
                  <a:gd name="T13" fmla="*/ 19 h 33"/>
                </a:gdLst>
                <a:ahLst/>
                <a:cxnLst>
                  <a:cxn ang="0">
                    <a:pos x="T0" y="T1"/>
                  </a:cxn>
                  <a:cxn ang="0">
                    <a:pos x="T2" y="T3"/>
                  </a:cxn>
                  <a:cxn ang="0">
                    <a:pos x="T4" y="T5"/>
                  </a:cxn>
                  <a:cxn ang="0">
                    <a:pos x="T6" y="T7"/>
                  </a:cxn>
                  <a:cxn ang="0">
                    <a:pos x="T8" y="T9"/>
                  </a:cxn>
                  <a:cxn ang="0">
                    <a:pos x="T10" y="T11"/>
                  </a:cxn>
                  <a:cxn ang="0">
                    <a:pos x="T12" y="T13"/>
                  </a:cxn>
                </a:cxnLst>
                <a:rect l="0" t="0" r="r" b="b"/>
                <a:pathLst>
                  <a:path w="43" h="33">
                    <a:moveTo>
                      <a:pt x="43" y="19"/>
                    </a:moveTo>
                    <a:lnTo>
                      <a:pt x="33" y="0"/>
                    </a:lnTo>
                    <a:lnTo>
                      <a:pt x="0" y="19"/>
                    </a:lnTo>
                    <a:lnTo>
                      <a:pt x="10" y="33"/>
                    </a:lnTo>
                    <a:lnTo>
                      <a:pt x="43" y="19"/>
                    </a:lnTo>
                    <a:lnTo>
                      <a:pt x="43" y="19"/>
                    </a:lnTo>
                    <a:lnTo>
                      <a:pt x="43"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9" name="Freeform 10"/>
              <p:cNvSpPr>
                <a:spLocks/>
              </p:cNvSpPr>
              <p:nvPr/>
            </p:nvSpPr>
            <p:spPr bwMode="auto">
              <a:xfrm>
                <a:off x="5949" y="2496"/>
                <a:ext cx="43" cy="33"/>
              </a:xfrm>
              <a:custGeom>
                <a:avLst/>
                <a:gdLst>
                  <a:gd name="T0" fmla="*/ 43 w 43"/>
                  <a:gd name="T1" fmla="*/ 19 h 33"/>
                  <a:gd name="T2" fmla="*/ 34 w 43"/>
                  <a:gd name="T3" fmla="*/ 0 h 33"/>
                  <a:gd name="T4" fmla="*/ 0 w 43"/>
                  <a:gd name="T5" fmla="*/ 19 h 33"/>
                  <a:gd name="T6" fmla="*/ 10 w 43"/>
                  <a:gd name="T7" fmla="*/ 33 h 33"/>
                  <a:gd name="T8" fmla="*/ 43 w 43"/>
                  <a:gd name="T9" fmla="*/ 19 h 33"/>
                  <a:gd name="T10" fmla="*/ 43 w 43"/>
                  <a:gd name="T11" fmla="*/ 19 h 33"/>
                  <a:gd name="T12" fmla="*/ 43 w 43"/>
                  <a:gd name="T13" fmla="*/ 19 h 33"/>
                </a:gdLst>
                <a:ahLst/>
                <a:cxnLst>
                  <a:cxn ang="0">
                    <a:pos x="T0" y="T1"/>
                  </a:cxn>
                  <a:cxn ang="0">
                    <a:pos x="T2" y="T3"/>
                  </a:cxn>
                  <a:cxn ang="0">
                    <a:pos x="T4" y="T5"/>
                  </a:cxn>
                  <a:cxn ang="0">
                    <a:pos x="T6" y="T7"/>
                  </a:cxn>
                  <a:cxn ang="0">
                    <a:pos x="T8" y="T9"/>
                  </a:cxn>
                  <a:cxn ang="0">
                    <a:pos x="T10" y="T11"/>
                  </a:cxn>
                  <a:cxn ang="0">
                    <a:pos x="T12" y="T13"/>
                  </a:cxn>
                </a:cxnLst>
                <a:rect l="0" t="0" r="r" b="b"/>
                <a:pathLst>
                  <a:path w="43" h="33">
                    <a:moveTo>
                      <a:pt x="43" y="19"/>
                    </a:moveTo>
                    <a:lnTo>
                      <a:pt x="34" y="0"/>
                    </a:lnTo>
                    <a:lnTo>
                      <a:pt x="0" y="19"/>
                    </a:lnTo>
                    <a:lnTo>
                      <a:pt x="10" y="33"/>
                    </a:lnTo>
                    <a:lnTo>
                      <a:pt x="43" y="19"/>
                    </a:lnTo>
                    <a:lnTo>
                      <a:pt x="43" y="19"/>
                    </a:lnTo>
                    <a:lnTo>
                      <a:pt x="43"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0" name="Freeform 11"/>
              <p:cNvSpPr>
                <a:spLocks/>
              </p:cNvSpPr>
              <p:nvPr/>
            </p:nvSpPr>
            <p:spPr bwMode="auto">
              <a:xfrm>
                <a:off x="5623" y="2827"/>
                <a:ext cx="24" cy="38"/>
              </a:xfrm>
              <a:custGeom>
                <a:avLst/>
                <a:gdLst>
                  <a:gd name="T0" fmla="*/ 5 w 5"/>
                  <a:gd name="T1" fmla="*/ 7 h 8"/>
                  <a:gd name="T2" fmla="*/ 4 w 5"/>
                  <a:gd name="T3" fmla="*/ 1 h 8"/>
                  <a:gd name="T4" fmla="*/ 4 w 5"/>
                  <a:gd name="T5" fmla="*/ 0 h 8"/>
                  <a:gd name="T6" fmla="*/ 0 w 5"/>
                  <a:gd name="T7" fmla="*/ 1 h 8"/>
                  <a:gd name="T8" fmla="*/ 0 w 5"/>
                  <a:gd name="T9" fmla="*/ 1 h 8"/>
                  <a:gd name="T10" fmla="*/ 0 w 5"/>
                  <a:gd name="T11" fmla="*/ 7 h 8"/>
                  <a:gd name="T12" fmla="*/ 1 w 5"/>
                  <a:gd name="T13" fmla="*/ 8 h 8"/>
                  <a:gd name="T14" fmla="*/ 5 w 5"/>
                  <a:gd name="T15" fmla="*/ 8 h 8"/>
                  <a:gd name="T16" fmla="*/ 5 w 5"/>
                  <a:gd name="T17" fmla="*/ 7 h 8"/>
                  <a:gd name="T18" fmla="*/ 5 w 5"/>
                  <a:gd name="T19"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8">
                    <a:moveTo>
                      <a:pt x="5" y="7"/>
                    </a:moveTo>
                    <a:cubicBezTo>
                      <a:pt x="4" y="5"/>
                      <a:pt x="4" y="3"/>
                      <a:pt x="4" y="1"/>
                    </a:cubicBezTo>
                    <a:cubicBezTo>
                      <a:pt x="4" y="0"/>
                      <a:pt x="4" y="0"/>
                      <a:pt x="4" y="0"/>
                    </a:cubicBezTo>
                    <a:cubicBezTo>
                      <a:pt x="0" y="1"/>
                      <a:pt x="0" y="1"/>
                      <a:pt x="0" y="1"/>
                    </a:cubicBezTo>
                    <a:cubicBezTo>
                      <a:pt x="0" y="1"/>
                      <a:pt x="0" y="1"/>
                      <a:pt x="0" y="1"/>
                    </a:cubicBezTo>
                    <a:cubicBezTo>
                      <a:pt x="0" y="4"/>
                      <a:pt x="0" y="6"/>
                      <a:pt x="0" y="7"/>
                    </a:cubicBezTo>
                    <a:cubicBezTo>
                      <a:pt x="1" y="8"/>
                      <a:pt x="1" y="8"/>
                      <a:pt x="1" y="8"/>
                    </a:cubicBezTo>
                    <a:cubicBezTo>
                      <a:pt x="5" y="8"/>
                      <a:pt x="5" y="8"/>
                      <a:pt x="5" y="8"/>
                    </a:cubicBezTo>
                    <a:cubicBezTo>
                      <a:pt x="5" y="7"/>
                      <a:pt x="5" y="7"/>
                      <a:pt x="5" y="7"/>
                    </a:cubicBezTo>
                    <a:cubicBezTo>
                      <a:pt x="5" y="7"/>
                      <a:pt x="5" y="7"/>
                      <a:pt x="5"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1" name="Freeform 12"/>
              <p:cNvSpPr>
                <a:spLocks/>
              </p:cNvSpPr>
              <p:nvPr/>
            </p:nvSpPr>
            <p:spPr bwMode="auto">
              <a:xfrm>
                <a:off x="5699" y="2633"/>
                <a:ext cx="37" cy="19"/>
              </a:xfrm>
              <a:custGeom>
                <a:avLst/>
                <a:gdLst>
                  <a:gd name="T0" fmla="*/ 5 w 8"/>
                  <a:gd name="T1" fmla="*/ 4 h 4"/>
                  <a:gd name="T2" fmla="*/ 8 w 8"/>
                  <a:gd name="T3" fmla="*/ 4 h 4"/>
                  <a:gd name="T4" fmla="*/ 8 w 8"/>
                  <a:gd name="T5" fmla="*/ 4 h 4"/>
                  <a:gd name="T6" fmla="*/ 7 w 8"/>
                  <a:gd name="T7" fmla="*/ 0 h 4"/>
                  <a:gd name="T8" fmla="*/ 6 w 8"/>
                  <a:gd name="T9" fmla="*/ 0 h 4"/>
                  <a:gd name="T10" fmla="*/ 2 w 8"/>
                  <a:gd name="T11" fmla="*/ 0 h 4"/>
                  <a:gd name="T12" fmla="*/ 1 w 8"/>
                  <a:gd name="T13" fmla="*/ 0 h 4"/>
                  <a:gd name="T14" fmla="*/ 0 w 8"/>
                  <a:gd name="T15" fmla="*/ 3 h 4"/>
                  <a:gd name="T16" fmla="*/ 0 w 8"/>
                  <a:gd name="T17" fmla="*/ 4 h 4"/>
                  <a:gd name="T18" fmla="*/ 5 w 8"/>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
                    <a:moveTo>
                      <a:pt x="5" y="4"/>
                    </a:moveTo>
                    <a:cubicBezTo>
                      <a:pt x="6" y="4"/>
                      <a:pt x="7" y="4"/>
                      <a:pt x="8" y="4"/>
                    </a:cubicBezTo>
                    <a:cubicBezTo>
                      <a:pt x="8" y="4"/>
                      <a:pt x="8" y="4"/>
                      <a:pt x="8" y="4"/>
                    </a:cubicBezTo>
                    <a:cubicBezTo>
                      <a:pt x="7" y="0"/>
                      <a:pt x="7" y="0"/>
                      <a:pt x="7" y="0"/>
                    </a:cubicBezTo>
                    <a:cubicBezTo>
                      <a:pt x="6" y="0"/>
                      <a:pt x="6" y="0"/>
                      <a:pt x="6" y="0"/>
                    </a:cubicBezTo>
                    <a:cubicBezTo>
                      <a:pt x="5" y="1"/>
                      <a:pt x="4" y="0"/>
                      <a:pt x="2" y="0"/>
                    </a:cubicBezTo>
                    <a:cubicBezTo>
                      <a:pt x="1" y="0"/>
                      <a:pt x="1" y="0"/>
                      <a:pt x="1" y="0"/>
                    </a:cubicBezTo>
                    <a:cubicBezTo>
                      <a:pt x="0" y="3"/>
                      <a:pt x="0" y="3"/>
                      <a:pt x="0" y="3"/>
                    </a:cubicBezTo>
                    <a:cubicBezTo>
                      <a:pt x="0" y="4"/>
                      <a:pt x="0" y="4"/>
                      <a:pt x="0" y="4"/>
                    </a:cubicBezTo>
                    <a:cubicBezTo>
                      <a:pt x="2" y="4"/>
                      <a:pt x="4" y="4"/>
                      <a:pt x="5"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2" name="Freeform 13"/>
              <p:cNvSpPr>
                <a:spLocks/>
              </p:cNvSpPr>
              <p:nvPr/>
            </p:nvSpPr>
            <p:spPr bwMode="auto">
              <a:xfrm>
                <a:off x="5623" y="2770"/>
                <a:ext cx="19" cy="38"/>
              </a:xfrm>
              <a:custGeom>
                <a:avLst/>
                <a:gdLst>
                  <a:gd name="T0" fmla="*/ 4 w 4"/>
                  <a:gd name="T1" fmla="*/ 7 h 8"/>
                  <a:gd name="T2" fmla="*/ 4 w 4"/>
                  <a:gd name="T3" fmla="*/ 3 h 8"/>
                  <a:gd name="T4" fmla="*/ 4 w 4"/>
                  <a:gd name="T5" fmla="*/ 1 h 8"/>
                  <a:gd name="T6" fmla="*/ 4 w 4"/>
                  <a:gd name="T7" fmla="*/ 0 h 8"/>
                  <a:gd name="T8" fmla="*/ 0 w 4"/>
                  <a:gd name="T9" fmla="*/ 0 h 8"/>
                  <a:gd name="T10" fmla="*/ 0 w 4"/>
                  <a:gd name="T11" fmla="*/ 1 h 8"/>
                  <a:gd name="T12" fmla="*/ 0 w 4"/>
                  <a:gd name="T13" fmla="*/ 3 h 8"/>
                  <a:gd name="T14" fmla="*/ 0 w 4"/>
                  <a:gd name="T15" fmla="*/ 7 h 8"/>
                  <a:gd name="T16" fmla="*/ 0 w 4"/>
                  <a:gd name="T17" fmla="*/ 8 h 8"/>
                  <a:gd name="T18" fmla="*/ 4 w 4"/>
                  <a:gd name="T19" fmla="*/ 8 h 8"/>
                  <a:gd name="T20" fmla="*/ 4 w 4"/>
                  <a:gd name="T21" fmla="*/ 7 h 8"/>
                  <a:gd name="T22" fmla="*/ 4 w 4"/>
                  <a:gd name="T23"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8">
                    <a:moveTo>
                      <a:pt x="4" y="7"/>
                    </a:moveTo>
                    <a:cubicBezTo>
                      <a:pt x="4" y="6"/>
                      <a:pt x="4" y="4"/>
                      <a:pt x="4" y="3"/>
                    </a:cubicBezTo>
                    <a:cubicBezTo>
                      <a:pt x="4" y="2"/>
                      <a:pt x="4" y="2"/>
                      <a:pt x="4" y="1"/>
                    </a:cubicBezTo>
                    <a:cubicBezTo>
                      <a:pt x="4" y="0"/>
                      <a:pt x="4" y="0"/>
                      <a:pt x="4" y="0"/>
                    </a:cubicBezTo>
                    <a:cubicBezTo>
                      <a:pt x="0" y="0"/>
                      <a:pt x="0" y="0"/>
                      <a:pt x="0" y="0"/>
                    </a:cubicBezTo>
                    <a:cubicBezTo>
                      <a:pt x="0" y="1"/>
                      <a:pt x="0" y="1"/>
                      <a:pt x="0" y="1"/>
                    </a:cubicBezTo>
                    <a:cubicBezTo>
                      <a:pt x="0" y="2"/>
                      <a:pt x="0" y="2"/>
                      <a:pt x="0" y="3"/>
                    </a:cubicBezTo>
                    <a:cubicBezTo>
                      <a:pt x="0" y="4"/>
                      <a:pt x="0" y="6"/>
                      <a:pt x="0" y="7"/>
                    </a:cubicBezTo>
                    <a:cubicBezTo>
                      <a:pt x="0" y="8"/>
                      <a:pt x="0" y="8"/>
                      <a:pt x="0" y="8"/>
                    </a:cubicBezTo>
                    <a:cubicBezTo>
                      <a:pt x="4" y="8"/>
                      <a:pt x="4" y="8"/>
                      <a:pt x="4" y="8"/>
                    </a:cubicBezTo>
                    <a:cubicBezTo>
                      <a:pt x="4" y="7"/>
                      <a:pt x="4" y="7"/>
                      <a:pt x="4" y="7"/>
                    </a:cubicBezTo>
                    <a:cubicBezTo>
                      <a:pt x="4" y="7"/>
                      <a:pt x="4" y="7"/>
                      <a:pt x="4"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3" name="Freeform 14"/>
              <p:cNvSpPr>
                <a:spLocks/>
              </p:cNvSpPr>
              <p:nvPr/>
            </p:nvSpPr>
            <p:spPr bwMode="auto">
              <a:xfrm>
                <a:off x="6049" y="2444"/>
                <a:ext cx="42" cy="33"/>
              </a:xfrm>
              <a:custGeom>
                <a:avLst/>
                <a:gdLst>
                  <a:gd name="T0" fmla="*/ 42 w 42"/>
                  <a:gd name="T1" fmla="*/ 14 h 33"/>
                  <a:gd name="T2" fmla="*/ 33 w 42"/>
                  <a:gd name="T3" fmla="*/ 0 h 33"/>
                  <a:gd name="T4" fmla="*/ 0 w 42"/>
                  <a:gd name="T5" fmla="*/ 14 h 33"/>
                  <a:gd name="T6" fmla="*/ 9 w 42"/>
                  <a:gd name="T7" fmla="*/ 33 h 33"/>
                  <a:gd name="T8" fmla="*/ 42 w 42"/>
                  <a:gd name="T9" fmla="*/ 14 h 33"/>
                  <a:gd name="T10" fmla="*/ 42 w 42"/>
                  <a:gd name="T11" fmla="*/ 14 h 33"/>
                  <a:gd name="T12" fmla="*/ 42 w 42"/>
                  <a:gd name="T13" fmla="*/ 14 h 33"/>
                </a:gdLst>
                <a:ahLst/>
                <a:cxnLst>
                  <a:cxn ang="0">
                    <a:pos x="T0" y="T1"/>
                  </a:cxn>
                  <a:cxn ang="0">
                    <a:pos x="T2" y="T3"/>
                  </a:cxn>
                  <a:cxn ang="0">
                    <a:pos x="T4" y="T5"/>
                  </a:cxn>
                  <a:cxn ang="0">
                    <a:pos x="T6" y="T7"/>
                  </a:cxn>
                  <a:cxn ang="0">
                    <a:pos x="T8" y="T9"/>
                  </a:cxn>
                  <a:cxn ang="0">
                    <a:pos x="T10" y="T11"/>
                  </a:cxn>
                  <a:cxn ang="0">
                    <a:pos x="T12" y="T13"/>
                  </a:cxn>
                </a:cxnLst>
                <a:rect l="0" t="0" r="r" b="b"/>
                <a:pathLst>
                  <a:path w="42" h="33">
                    <a:moveTo>
                      <a:pt x="42" y="14"/>
                    </a:moveTo>
                    <a:lnTo>
                      <a:pt x="33" y="0"/>
                    </a:lnTo>
                    <a:lnTo>
                      <a:pt x="0" y="14"/>
                    </a:lnTo>
                    <a:lnTo>
                      <a:pt x="9" y="33"/>
                    </a:lnTo>
                    <a:lnTo>
                      <a:pt x="42" y="14"/>
                    </a:lnTo>
                    <a:lnTo>
                      <a:pt x="42" y="14"/>
                    </a:lnTo>
                    <a:lnTo>
                      <a:pt x="42" y="1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4" name="Freeform 15"/>
              <p:cNvSpPr>
                <a:spLocks/>
              </p:cNvSpPr>
              <p:nvPr/>
            </p:nvSpPr>
            <p:spPr bwMode="auto">
              <a:xfrm>
                <a:off x="5623" y="2714"/>
                <a:ext cx="24" cy="42"/>
              </a:xfrm>
              <a:custGeom>
                <a:avLst/>
                <a:gdLst>
                  <a:gd name="T0" fmla="*/ 4 w 5"/>
                  <a:gd name="T1" fmla="*/ 8 h 9"/>
                  <a:gd name="T2" fmla="*/ 4 w 5"/>
                  <a:gd name="T3" fmla="*/ 7 h 9"/>
                  <a:gd name="T4" fmla="*/ 5 w 5"/>
                  <a:gd name="T5" fmla="*/ 3 h 9"/>
                  <a:gd name="T6" fmla="*/ 5 w 5"/>
                  <a:gd name="T7" fmla="*/ 1 h 9"/>
                  <a:gd name="T8" fmla="*/ 5 w 5"/>
                  <a:gd name="T9" fmla="*/ 0 h 9"/>
                  <a:gd name="T10" fmla="*/ 1 w 5"/>
                  <a:gd name="T11" fmla="*/ 1 h 9"/>
                  <a:gd name="T12" fmla="*/ 1 w 5"/>
                  <a:gd name="T13" fmla="*/ 2 h 9"/>
                  <a:gd name="T14" fmla="*/ 1 w 5"/>
                  <a:gd name="T15" fmla="*/ 3 h 9"/>
                  <a:gd name="T16" fmla="*/ 1 w 5"/>
                  <a:gd name="T17" fmla="*/ 5 h 9"/>
                  <a:gd name="T18" fmla="*/ 0 w 5"/>
                  <a:gd name="T19" fmla="*/ 7 h 9"/>
                  <a:gd name="T20" fmla="*/ 0 w 5"/>
                  <a:gd name="T21" fmla="*/ 8 h 9"/>
                  <a:gd name="T22" fmla="*/ 4 w 5"/>
                  <a:gd name="T23" fmla="*/ 9 h 9"/>
                  <a:gd name="T24" fmla="*/ 4 w 5"/>
                  <a:gd name="T25" fmla="*/ 8 h 9"/>
                  <a:gd name="T26" fmla="*/ 4 w 5"/>
                  <a:gd name="T2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9">
                    <a:moveTo>
                      <a:pt x="4" y="8"/>
                    </a:moveTo>
                    <a:cubicBezTo>
                      <a:pt x="4" y="7"/>
                      <a:pt x="4" y="7"/>
                      <a:pt x="4" y="7"/>
                    </a:cubicBezTo>
                    <a:cubicBezTo>
                      <a:pt x="5" y="6"/>
                      <a:pt x="5" y="5"/>
                      <a:pt x="5" y="3"/>
                    </a:cubicBezTo>
                    <a:cubicBezTo>
                      <a:pt x="5" y="2"/>
                      <a:pt x="5" y="2"/>
                      <a:pt x="5" y="1"/>
                    </a:cubicBezTo>
                    <a:cubicBezTo>
                      <a:pt x="5" y="0"/>
                      <a:pt x="5" y="0"/>
                      <a:pt x="5" y="0"/>
                    </a:cubicBezTo>
                    <a:cubicBezTo>
                      <a:pt x="1" y="1"/>
                      <a:pt x="1" y="1"/>
                      <a:pt x="1" y="1"/>
                    </a:cubicBezTo>
                    <a:cubicBezTo>
                      <a:pt x="1" y="2"/>
                      <a:pt x="1" y="2"/>
                      <a:pt x="1" y="2"/>
                    </a:cubicBezTo>
                    <a:cubicBezTo>
                      <a:pt x="1" y="2"/>
                      <a:pt x="1" y="2"/>
                      <a:pt x="1" y="3"/>
                    </a:cubicBezTo>
                    <a:cubicBezTo>
                      <a:pt x="1" y="4"/>
                      <a:pt x="1" y="5"/>
                      <a:pt x="1" y="5"/>
                    </a:cubicBezTo>
                    <a:cubicBezTo>
                      <a:pt x="0" y="6"/>
                      <a:pt x="0" y="6"/>
                      <a:pt x="0" y="7"/>
                    </a:cubicBezTo>
                    <a:cubicBezTo>
                      <a:pt x="0" y="8"/>
                      <a:pt x="0" y="8"/>
                      <a:pt x="0" y="8"/>
                    </a:cubicBezTo>
                    <a:cubicBezTo>
                      <a:pt x="4" y="9"/>
                      <a:pt x="4" y="9"/>
                      <a:pt x="4" y="9"/>
                    </a:cubicBezTo>
                    <a:cubicBezTo>
                      <a:pt x="4" y="8"/>
                      <a:pt x="4" y="8"/>
                      <a:pt x="4" y="8"/>
                    </a:cubicBezTo>
                    <a:cubicBezTo>
                      <a:pt x="4" y="8"/>
                      <a:pt x="4" y="8"/>
                      <a:pt x="4" y="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5" name="Freeform 16"/>
              <p:cNvSpPr>
                <a:spLocks/>
              </p:cNvSpPr>
              <p:nvPr/>
            </p:nvSpPr>
            <p:spPr bwMode="auto">
              <a:xfrm>
                <a:off x="5623" y="2657"/>
                <a:ext cx="24" cy="42"/>
              </a:xfrm>
              <a:custGeom>
                <a:avLst/>
                <a:gdLst>
                  <a:gd name="T0" fmla="*/ 0 w 5"/>
                  <a:gd name="T1" fmla="*/ 9 h 9"/>
                  <a:gd name="T2" fmla="*/ 4 w 5"/>
                  <a:gd name="T3" fmla="*/ 8 h 9"/>
                  <a:gd name="T4" fmla="*/ 4 w 5"/>
                  <a:gd name="T5" fmla="*/ 7 h 9"/>
                  <a:gd name="T6" fmla="*/ 4 w 5"/>
                  <a:gd name="T7" fmla="*/ 5 h 9"/>
                  <a:gd name="T8" fmla="*/ 5 w 5"/>
                  <a:gd name="T9" fmla="*/ 2 h 9"/>
                  <a:gd name="T10" fmla="*/ 5 w 5"/>
                  <a:gd name="T11" fmla="*/ 1 h 9"/>
                  <a:gd name="T12" fmla="*/ 1 w 5"/>
                  <a:gd name="T13" fmla="*/ 0 h 9"/>
                  <a:gd name="T14" fmla="*/ 1 w 5"/>
                  <a:gd name="T15" fmla="*/ 1 h 9"/>
                  <a:gd name="T16" fmla="*/ 0 w 5"/>
                  <a:gd name="T17" fmla="*/ 5 h 9"/>
                  <a:gd name="T18" fmla="*/ 0 w 5"/>
                  <a:gd name="T19" fmla="*/ 8 h 9"/>
                  <a:gd name="T20" fmla="*/ 0 w 5"/>
                  <a:gd name="T21" fmla="*/ 9 h 9"/>
                  <a:gd name="T22" fmla="*/ 0 w 5"/>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9">
                    <a:moveTo>
                      <a:pt x="0" y="9"/>
                    </a:moveTo>
                    <a:cubicBezTo>
                      <a:pt x="4" y="8"/>
                      <a:pt x="4" y="8"/>
                      <a:pt x="4" y="8"/>
                    </a:cubicBezTo>
                    <a:cubicBezTo>
                      <a:pt x="4" y="7"/>
                      <a:pt x="4" y="7"/>
                      <a:pt x="4" y="7"/>
                    </a:cubicBezTo>
                    <a:cubicBezTo>
                      <a:pt x="4" y="6"/>
                      <a:pt x="4" y="5"/>
                      <a:pt x="4" y="5"/>
                    </a:cubicBezTo>
                    <a:cubicBezTo>
                      <a:pt x="4" y="5"/>
                      <a:pt x="4" y="4"/>
                      <a:pt x="5" y="2"/>
                    </a:cubicBezTo>
                    <a:cubicBezTo>
                      <a:pt x="5" y="1"/>
                      <a:pt x="5" y="1"/>
                      <a:pt x="5" y="1"/>
                    </a:cubicBezTo>
                    <a:cubicBezTo>
                      <a:pt x="1" y="0"/>
                      <a:pt x="1" y="0"/>
                      <a:pt x="1" y="0"/>
                    </a:cubicBezTo>
                    <a:cubicBezTo>
                      <a:pt x="1" y="1"/>
                      <a:pt x="1" y="1"/>
                      <a:pt x="1" y="1"/>
                    </a:cubicBezTo>
                    <a:cubicBezTo>
                      <a:pt x="1" y="2"/>
                      <a:pt x="0" y="4"/>
                      <a:pt x="0" y="5"/>
                    </a:cubicBezTo>
                    <a:cubicBezTo>
                      <a:pt x="0" y="6"/>
                      <a:pt x="0" y="6"/>
                      <a:pt x="0" y="8"/>
                    </a:cubicBezTo>
                    <a:cubicBezTo>
                      <a:pt x="0" y="9"/>
                      <a:pt x="0" y="9"/>
                      <a:pt x="0" y="9"/>
                    </a:cubicBezTo>
                    <a:cubicBezTo>
                      <a:pt x="0" y="9"/>
                      <a:pt x="0" y="9"/>
                      <a:pt x="0"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6" name="Freeform 17"/>
              <p:cNvSpPr>
                <a:spLocks/>
              </p:cNvSpPr>
              <p:nvPr/>
            </p:nvSpPr>
            <p:spPr bwMode="auto">
              <a:xfrm>
                <a:off x="6361" y="2515"/>
                <a:ext cx="43" cy="33"/>
              </a:xfrm>
              <a:custGeom>
                <a:avLst/>
                <a:gdLst>
                  <a:gd name="T0" fmla="*/ 7 w 9"/>
                  <a:gd name="T1" fmla="*/ 7 h 7"/>
                  <a:gd name="T2" fmla="*/ 7 w 9"/>
                  <a:gd name="T3" fmla="*/ 7 h 7"/>
                  <a:gd name="T4" fmla="*/ 9 w 9"/>
                  <a:gd name="T5" fmla="*/ 4 h 7"/>
                  <a:gd name="T6" fmla="*/ 9 w 9"/>
                  <a:gd name="T7" fmla="*/ 4 h 7"/>
                  <a:gd name="T8" fmla="*/ 3 w 9"/>
                  <a:gd name="T9" fmla="*/ 1 h 7"/>
                  <a:gd name="T10" fmla="*/ 2 w 9"/>
                  <a:gd name="T11" fmla="*/ 0 h 7"/>
                  <a:gd name="T12" fmla="*/ 0 w 9"/>
                  <a:gd name="T13" fmla="*/ 4 h 7"/>
                  <a:gd name="T14" fmla="*/ 1 w 9"/>
                  <a:gd name="T15" fmla="*/ 4 h 7"/>
                  <a:gd name="T16" fmla="*/ 7 w 9"/>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
                    <a:moveTo>
                      <a:pt x="7" y="7"/>
                    </a:moveTo>
                    <a:cubicBezTo>
                      <a:pt x="7" y="7"/>
                      <a:pt x="7" y="7"/>
                      <a:pt x="7" y="7"/>
                    </a:cubicBezTo>
                    <a:cubicBezTo>
                      <a:pt x="9" y="4"/>
                      <a:pt x="9" y="4"/>
                      <a:pt x="9" y="4"/>
                    </a:cubicBezTo>
                    <a:cubicBezTo>
                      <a:pt x="9" y="4"/>
                      <a:pt x="9" y="4"/>
                      <a:pt x="9" y="4"/>
                    </a:cubicBezTo>
                    <a:cubicBezTo>
                      <a:pt x="7" y="2"/>
                      <a:pt x="5" y="1"/>
                      <a:pt x="3" y="1"/>
                    </a:cubicBezTo>
                    <a:cubicBezTo>
                      <a:pt x="2" y="0"/>
                      <a:pt x="2" y="0"/>
                      <a:pt x="2" y="0"/>
                    </a:cubicBezTo>
                    <a:cubicBezTo>
                      <a:pt x="0" y="4"/>
                      <a:pt x="0" y="4"/>
                      <a:pt x="0" y="4"/>
                    </a:cubicBezTo>
                    <a:cubicBezTo>
                      <a:pt x="1" y="4"/>
                      <a:pt x="1" y="4"/>
                      <a:pt x="1" y="4"/>
                    </a:cubicBezTo>
                    <a:cubicBezTo>
                      <a:pt x="3" y="5"/>
                      <a:pt x="5" y="6"/>
                      <a:pt x="7"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7" name="Freeform 18"/>
              <p:cNvSpPr>
                <a:spLocks/>
              </p:cNvSpPr>
              <p:nvPr/>
            </p:nvSpPr>
            <p:spPr bwMode="auto">
              <a:xfrm>
                <a:off x="6513" y="2605"/>
                <a:ext cx="42" cy="38"/>
              </a:xfrm>
              <a:custGeom>
                <a:avLst/>
                <a:gdLst>
                  <a:gd name="T0" fmla="*/ 6 w 9"/>
                  <a:gd name="T1" fmla="*/ 7 h 8"/>
                  <a:gd name="T2" fmla="*/ 6 w 9"/>
                  <a:gd name="T3" fmla="*/ 8 h 8"/>
                  <a:gd name="T4" fmla="*/ 9 w 9"/>
                  <a:gd name="T5" fmla="*/ 4 h 8"/>
                  <a:gd name="T6" fmla="*/ 8 w 9"/>
                  <a:gd name="T7" fmla="*/ 4 h 8"/>
                  <a:gd name="T8" fmla="*/ 3 w 9"/>
                  <a:gd name="T9" fmla="*/ 0 h 8"/>
                  <a:gd name="T10" fmla="*/ 2 w 9"/>
                  <a:gd name="T11" fmla="*/ 0 h 8"/>
                  <a:gd name="T12" fmla="*/ 0 w 9"/>
                  <a:gd name="T13" fmla="*/ 3 h 8"/>
                  <a:gd name="T14" fmla="*/ 0 w 9"/>
                  <a:gd name="T15" fmla="*/ 4 h 8"/>
                  <a:gd name="T16" fmla="*/ 6 w 9"/>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6" y="7"/>
                    </a:moveTo>
                    <a:cubicBezTo>
                      <a:pt x="6" y="8"/>
                      <a:pt x="6" y="8"/>
                      <a:pt x="6" y="8"/>
                    </a:cubicBezTo>
                    <a:cubicBezTo>
                      <a:pt x="9" y="4"/>
                      <a:pt x="9" y="4"/>
                      <a:pt x="9" y="4"/>
                    </a:cubicBezTo>
                    <a:cubicBezTo>
                      <a:pt x="8" y="4"/>
                      <a:pt x="8" y="4"/>
                      <a:pt x="8" y="4"/>
                    </a:cubicBezTo>
                    <a:cubicBezTo>
                      <a:pt x="6" y="3"/>
                      <a:pt x="5" y="2"/>
                      <a:pt x="3" y="0"/>
                    </a:cubicBezTo>
                    <a:cubicBezTo>
                      <a:pt x="2" y="0"/>
                      <a:pt x="2" y="0"/>
                      <a:pt x="2" y="0"/>
                    </a:cubicBezTo>
                    <a:cubicBezTo>
                      <a:pt x="0" y="3"/>
                      <a:pt x="0" y="3"/>
                      <a:pt x="0" y="3"/>
                    </a:cubicBezTo>
                    <a:cubicBezTo>
                      <a:pt x="0" y="4"/>
                      <a:pt x="0" y="4"/>
                      <a:pt x="0" y="4"/>
                    </a:cubicBezTo>
                    <a:cubicBezTo>
                      <a:pt x="2" y="5"/>
                      <a:pt x="4" y="6"/>
                      <a:pt x="6"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8" name="Freeform 19"/>
              <p:cNvSpPr>
                <a:spLocks/>
              </p:cNvSpPr>
              <p:nvPr/>
            </p:nvSpPr>
            <p:spPr bwMode="auto">
              <a:xfrm>
                <a:off x="6460" y="2572"/>
                <a:ext cx="43" cy="37"/>
              </a:xfrm>
              <a:custGeom>
                <a:avLst/>
                <a:gdLst>
                  <a:gd name="T0" fmla="*/ 6 w 9"/>
                  <a:gd name="T1" fmla="*/ 7 h 8"/>
                  <a:gd name="T2" fmla="*/ 7 w 9"/>
                  <a:gd name="T3" fmla="*/ 8 h 8"/>
                  <a:gd name="T4" fmla="*/ 9 w 9"/>
                  <a:gd name="T5" fmla="*/ 4 h 8"/>
                  <a:gd name="T6" fmla="*/ 8 w 9"/>
                  <a:gd name="T7" fmla="*/ 4 h 8"/>
                  <a:gd name="T8" fmla="*/ 3 w 9"/>
                  <a:gd name="T9" fmla="*/ 1 h 8"/>
                  <a:gd name="T10" fmla="*/ 2 w 9"/>
                  <a:gd name="T11" fmla="*/ 0 h 8"/>
                  <a:gd name="T12" fmla="*/ 0 w 9"/>
                  <a:gd name="T13" fmla="*/ 4 h 8"/>
                  <a:gd name="T14" fmla="*/ 1 w 9"/>
                  <a:gd name="T15" fmla="*/ 4 h 8"/>
                  <a:gd name="T16" fmla="*/ 6 w 9"/>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6" y="7"/>
                    </a:moveTo>
                    <a:cubicBezTo>
                      <a:pt x="7" y="8"/>
                      <a:pt x="7" y="8"/>
                      <a:pt x="7" y="8"/>
                    </a:cubicBezTo>
                    <a:cubicBezTo>
                      <a:pt x="9" y="4"/>
                      <a:pt x="9" y="4"/>
                      <a:pt x="9" y="4"/>
                    </a:cubicBezTo>
                    <a:cubicBezTo>
                      <a:pt x="8" y="4"/>
                      <a:pt x="8" y="4"/>
                      <a:pt x="8" y="4"/>
                    </a:cubicBezTo>
                    <a:cubicBezTo>
                      <a:pt x="7" y="3"/>
                      <a:pt x="5" y="2"/>
                      <a:pt x="3" y="1"/>
                    </a:cubicBezTo>
                    <a:cubicBezTo>
                      <a:pt x="2" y="0"/>
                      <a:pt x="2" y="0"/>
                      <a:pt x="2" y="0"/>
                    </a:cubicBezTo>
                    <a:cubicBezTo>
                      <a:pt x="0" y="4"/>
                      <a:pt x="0" y="4"/>
                      <a:pt x="0" y="4"/>
                    </a:cubicBezTo>
                    <a:cubicBezTo>
                      <a:pt x="1" y="4"/>
                      <a:pt x="1" y="4"/>
                      <a:pt x="1" y="4"/>
                    </a:cubicBezTo>
                    <a:cubicBezTo>
                      <a:pt x="3" y="5"/>
                      <a:pt x="5" y="6"/>
                      <a:pt x="6"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9" name="Freeform 20"/>
              <p:cNvSpPr>
                <a:spLocks/>
              </p:cNvSpPr>
              <p:nvPr/>
            </p:nvSpPr>
            <p:spPr bwMode="auto">
              <a:xfrm>
                <a:off x="6584" y="2690"/>
                <a:ext cx="28" cy="38"/>
              </a:xfrm>
              <a:custGeom>
                <a:avLst/>
                <a:gdLst>
                  <a:gd name="T0" fmla="*/ 1 w 6"/>
                  <a:gd name="T1" fmla="*/ 1 h 8"/>
                  <a:gd name="T2" fmla="*/ 1 w 6"/>
                  <a:gd name="T3" fmla="*/ 7 h 8"/>
                  <a:gd name="T4" fmla="*/ 1 w 6"/>
                  <a:gd name="T5" fmla="*/ 8 h 8"/>
                  <a:gd name="T6" fmla="*/ 6 w 6"/>
                  <a:gd name="T7" fmla="*/ 7 h 8"/>
                  <a:gd name="T8" fmla="*/ 6 w 6"/>
                  <a:gd name="T9" fmla="*/ 7 h 8"/>
                  <a:gd name="T10" fmla="*/ 5 w 6"/>
                  <a:gd name="T11" fmla="*/ 0 h 8"/>
                  <a:gd name="T12" fmla="*/ 5 w 6"/>
                  <a:gd name="T13" fmla="*/ 0 h 8"/>
                  <a:gd name="T14" fmla="*/ 0 w 6"/>
                  <a:gd name="T15" fmla="*/ 0 h 8"/>
                  <a:gd name="T16" fmla="*/ 1 w 6"/>
                  <a:gd name="T17" fmla="*/ 1 h 8"/>
                  <a:gd name="T18" fmla="*/ 1 w 6"/>
                  <a:gd name="T1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8">
                    <a:moveTo>
                      <a:pt x="1" y="1"/>
                    </a:moveTo>
                    <a:cubicBezTo>
                      <a:pt x="1" y="3"/>
                      <a:pt x="1" y="5"/>
                      <a:pt x="1" y="7"/>
                    </a:cubicBezTo>
                    <a:cubicBezTo>
                      <a:pt x="1" y="8"/>
                      <a:pt x="1" y="8"/>
                      <a:pt x="1" y="8"/>
                    </a:cubicBezTo>
                    <a:cubicBezTo>
                      <a:pt x="6" y="7"/>
                      <a:pt x="6" y="7"/>
                      <a:pt x="6" y="7"/>
                    </a:cubicBezTo>
                    <a:cubicBezTo>
                      <a:pt x="6" y="7"/>
                      <a:pt x="6" y="7"/>
                      <a:pt x="6" y="7"/>
                    </a:cubicBezTo>
                    <a:cubicBezTo>
                      <a:pt x="5" y="4"/>
                      <a:pt x="5" y="2"/>
                      <a:pt x="5" y="0"/>
                    </a:cubicBezTo>
                    <a:cubicBezTo>
                      <a:pt x="5" y="0"/>
                      <a:pt x="5" y="0"/>
                      <a:pt x="5" y="0"/>
                    </a:cubicBezTo>
                    <a:cubicBezTo>
                      <a:pt x="0" y="0"/>
                      <a:pt x="0" y="0"/>
                      <a:pt x="0" y="0"/>
                    </a:cubicBezTo>
                    <a:cubicBezTo>
                      <a:pt x="1" y="1"/>
                      <a:pt x="1" y="1"/>
                      <a:pt x="1" y="1"/>
                    </a:cubicBezTo>
                    <a:cubicBezTo>
                      <a:pt x="1" y="1"/>
                      <a:pt x="1" y="1"/>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0" name="Freeform 21"/>
              <p:cNvSpPr>
                <a:spLocks/>
              </p:cNvSpPr>
              <p:nvPr/>
            </p:nvSpPr>
            <p:spPr bwMode="auto">
              <a:xfrm>
                <a:off x="6560" y="2638"/>
                <a:ext cx="38" cy="38"/>
              </a:xfrm>
              <a:custGeom>
                <a:avLst/>
                <a:gdLst>
                  <a:gd name="T0" fmla="*/ 4 w 8"/>
                  <a:gd name="T1" fmla="*/ 7 h 8"/>
                  <a:gd name="T2" fmla="*/ 4 w 8"/>
                  <a:gd name="T3" fmla="*/ 8 h 8"/>
                  <a:gd name="T4" fmla="*/ 8 w 8"/>
                  <a:gd name="T5" fmla="*/ 6 h 8"/>
                  <a:gd name="T6" fmla="*/ 7 w 8"/>
                  <a:gd name="T7" fmla="*/ 5 h 8"/>
                  <a:gd name="T8" fmla="*/ 3 w 8"/>
                  <a:gd name="T9" fmla="*/ 0 h 8"/>
                  <a:gd name="T10" fmla="*/ 2 w 8"/>
                  <a:gd name="T11" fmla="*/ 0 h 8"/>
                  <a:gd name="T12" fmla="*/ 0 w 8"/>
                  <a:gd name="T13" fmla="*/ 3 h 8"/>
                  <a:gd name="T14" fmla="*/ 0 w 8"/>
                  <a:gd name="T15" fmla="*/ 3 h 8"/>
                  <a:gd name="T16" fmla="*/ 4 w 8"/>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7"/>
                    </a:moveTo>
                    <a:cubicBezTo>
                      <a:pt x="4" y="8"/>
                      <a:pt x="4" y="8"/>
                      <a:pt x="4" y="8"/>
                    </a:cubicBezTo>
                    <a:cubicBezTo>
                      <a:pt x="8" y="6"/>
                      <a:pt x="8" y="6"/>
                      <a:pt x="8" y="6"/>
                    </a:cubicBezTo>
                    <a:cubicBezTo>
                      <a:pt x="7" y="5"/>
                      <a:pt x="7" y="5"/>
                      <a:pt x="7" y="5"/>
                    </a:cubicBezTo>
                    <a:cubicBezTo>
                      <a:pt x="7" y="4"/>
                      <a:pt x="5" y="2"/>
                      <a:pt x="3" y="0"/>
                    </a:cubicBezTo>
                    <a:cubicBezTo>
                      <a:pt x="2" y="0"/>
                      <a:pt x="2" y="0"/>
                      <a:pt x="2" y="0"/>
                    </a:cubicBezTo>
                    <a:cubicBezTo>
                      <a:pt x="0" y="3"/>
                      <a:pt x="0" y="3"/>
                      <a:pt x="0" y="3"/>
                    </a:cubicBezTo>
                    <a:cubicBezTo>
                      <a:pt x="0" y="3"/>
                      <a:pt x="0" y="3"/>
                      <a:pt x="0" y="3"/>
                    </a:cubicBezTo>
                    <a:cubicBezTo>
                      <a:pt x="3" y="6"/>
                      <a:pt x="4" y="7"/>
                      <a:pt x="4"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1" name="Freeform 22"/>
              <p:cNvSpPr>
                <a:spLocks/>
              </p:cNvSpPr>
              <p:nvPr/>
            </p:nvSpPr>
            <p:spPr bwMode="auto">
              <a:xfrm>
                <a:off x="6413" y="2543"/>
                <a:ext cx="43" cy="38"/>
              </a:xfrm>
              <a:custGeom>
                <a:avLst/>
                <a:gdLst>
                  <a:gd name="T0" fmla="*/ 6 w 9"/>
                  <a:gd name="T1" fmla="*/ 7 h 8"/>
                  <a:gd name="T2" fmla="*/ 7 w 9"/>
                  <a:gd name="T3" fmla="*/ 8 h 8"/>
                  <a:gd name="T4" fmla="*/ 9 w 9"/>
                  <a:gd name="T5" fmla="*/ 4 h 8"/>
                  <a:gd name="T6" fmla="*/ 8 w 9"/>
                  <a:gd name="T7" fmla="*/ 4 h 8"/>
                  <a:gd name="T8" fmla="*/ 3 w 9"/>
                  <a:gd name="T9" fmla="*/ 1 h 8"/>
                  <a:gd name="T10" fmla="*/ 2 w 9"/>
                  <a:gd name="T11" fmla="*/ 0 h 8"/>
                  <a:gd name="T12" fmla="*/ 0 w 9"/>
                  <a:gd name="T13" fmla="*/ 4 h 8"/>
                  <a:gd name="T14" fmla="*/ 1 w 9"/>
                  <a:gd name="T15" fmla="*/ 4 h 8"/>
                  <a:gd name="T16" fmla="*/ 6 w 9"/>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6" y="7"/>
                    </a:moveTo>
                    <a:cubicBezTo>
                      <a:pt x="7" y="8"/>
                      <a:pt x="7" y="8"/>
                      <a:pt x="7" y="8"/>
                    </a:cubicBezTo>
                    <a:cubicBezTo>
                      <a:pt x="9" y="4"/>
                      <a:pt x="9" y="4"/>
                      <a:pt x="9" y="4"/>
                    </a:cubicBezTo>
                    <a:cubicBezTo>
                      <a:pt x="8" y="4"/>
                      <a:pt x="8" y="4"/>
                      <a:pt x="8" y="4"/>
                    </a:cubicBezTo>
                    <a:cubicBezTo>
                      <a:pt x="6" y="3"/>
                      <a:pt x="5" y="2"/>
                      <a:pt x="3" y="1"/>
                    </a:cubicBezTo>
                    <a:cubicBezTo>
                      <a:pt x="2" y="0"/>
                      <a:pt x="2" y="0"/>
                      <a:pt x="2" y="0"/>
                    </a:cubicBezTo>
                    <a:cubicBezTo>
                      <a:pt x="0" y="4"/>
                      <a:pt x="0" y="4"/>
                      <a:pt x="0" y="4"/>
                    </a:cubicBezTo>
                    <a:cubicBezTo>
                      <a:pt x="1" y="4"/>
                      <a:pt x="1" y="4"/>
                      <a:pt x="1" y="4"/>
                    </a:cubicBezTo>
                    <a:cubicBezTo>
                      <a:pt x="2" y="5"/>
                      <a:pt x="4" y="6"/>
                      <a:pt x="6"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2" name="Freeform 23"/>
              <p:cNvSpPr>
                <a:spLocks/>
              </p:cNvSpPr>
              <p:nvPr/>
            </p:nvSpPr>
            <p:spPr bwMode="auto">
              <a:xfrm>
                <a:off x="6205" y="2425"/>
                <a:ext cx="38" cy="38"/>
              </a:xfrm>
              <a:custGeom>
                <a:avLst/>
                <a:gdLst>
                  <a:gd name="T0" fmla="*/ 6 w 8"/>
                  <a:gd name="T1" fmla="*/ 7 h 8"/>
                  <a:gd name="T2" fmla="*/ 6 w 8"/>
                  <a:gd name="T3" fmla="*/ 8 h 8"/>
                  <a:gd name="T4" fmla="*/ 8 w 8"/>
                  <a:gd name="T5" fmla="*/ 4 h 8"/>
                  <a:gd name="T6" fmla="*/ 8 w 8"/>
                  <a:gd name="T7" fmla="*/ 4 h 8"/>
                  <a:gd name="T8" fmla="*/ 2 w 8"/>
                  <a:gd name="T9" fmla="*/ 0 h 8"/>
                  <a:gd name="T10" fmla="*/ 2 w 8"/>
                  <a:gd name="T11" fmla="*/ 0 h 8"/>
                  <a:gd name="T12" fmla="*/ 0 w 8"/>
                  <a:gd name="T13" fmla="*/ 4 h 8"/>
                  <a:gd name="T14" fmla="*/ 1 w 8"/>
                  <a:gd name="T15" fmla="*/ 4 h 8"/>
                  <a:gd name="T16" fmla="*/ 6 w 8"/>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7"/>
                    </a:moveTo>
                    <a:cubicBezTo>
                      <a:pt x="6" y="8"/>
                      <a:pt x="6" y="8"/>
                      <a:pt x="6" y="8"/>
                    </a:cubicBezTo>
                    <a:cubicBezTo>
                      <a:pt x="8" y="4"/>
                      <a:pt x="8" y="4"/>
                      <a:pt x="8" y="4"/>
                    </a:cubicBezTo>
                    <a:cubicBezTo>
                      <a:pt x="8" y="4"/>
                      <a:pt x="8" y="4"/>
                      <a:pt x="8" y="4"/>
                    </a:cubicBezTo>
                    <a:cubicBezTo>
                      <a:pt x="6" y="2"/>
                      <a:pt x="4" y="1"/>
                      <a:pt x="2" y="0"/>
                    </a:cubicBezTo>
                    <a:cubicBezTo>
                      <a:pt x="2" y="0"/>
                      <a:pt x="2" y="0"/>
                      <a:pt x="2" y="0"/>
                    </a:cubicBezTo>
                    <a:cubicBezTo>
                      <a:pt x="0" y="4"/>
                      <a:pt x="0" y="4"/>
                      <a:pt x="0" y="4"/>
                    </a:cubicBezTo>
                    <a:cubicBezTo>
                      <a:pt x="1" y="4"/>
                      <a:pt x="1" y="4"/>
                      <a:pt x="1" y="4"/>
                    </a:cubicBezTo>
                    <a:cubicBezTo>
                      <a:pt x="2" y="5"/>
                      <a:pt x="4" y="6"/>
                      <a:pt x="6"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3" name="Freeform 24"/>
              <p:cNvSpPr>
                <a:spLocks/>
              </p:cNvSpPr>
              <p:nvPr/>
            </p:nvSpPr>
            <p:spPr bwMode="auto">
              <a:xfrm>
                <a:off x="6153" y="2406"/>
                <a:ext cx="38" cy="28"/>
              </a:xfrm>
              <a:custGeom>
                <a:avLst/>
                <a:gdLst>
                  <a:gd name="T0" fmla="*/ 1 w 8"/>
                  <a:gd name="T1" fmla="*/ 4 h 6"/>
                  <a:gd name="T2" fmla="*/ 2 w 8"/>
                  <a:gd name="T3" fmla="*/ 4 h 6"/>
                  <a:gd name="T4" fmla="*/ 6 w 8"/>
                  <a:gd name="T5" fmla="*/ 5 h 6"/>
                  <a:gd name="T6" fmla="*/ 7 w 8"/>
                  <a:gd name="T7" fmla="*/ 6 h 6"/>
                  <a:gd name="T8" fmla="*/ 8 w 8"/>
                  <a:gd name="T9" fmla="*/ 2 h 6"/>
                  <a:gd name="T10" fmla="*/ 8 w 8"/>
                  <a:gd name="T11" fmla="*/ 2 h 6"/>
                  <a:gd name="T12" fmla="*/ 2 w 8"/>
                  <a:gd name="T13" fmla="*/ 0 h 6"/>
                  <a:gd name="T14" fmla="*/ 1 w 8"/>
                  <a:gd name="T15" fmla="*/ 0 h 6"/>
                  <a:gd name="T16" fmla="*/ 1 w 8"/>
                  <a:gd name="T17" fmla="*/ 0 h 6"/>
                  <a:gd name="T18" fmla="*/ 0 w 8"/>
                  <a:gd name="T19" fmla="*/ 0 h 6"/>
                  <a:gd name="T20" fmla="*/ 0 w 8"/>
                  <a:gd name="T21" fmla="*/ 4 h 6"/>
                  <a:gd name="T22" fmla="*/ 1 w 8"/>
                  <a:gd name="T23" fmla="*/ 4 h 6"/>
                  <a:gd name="T24" fmla="*/ 1 w 8"/>
                  <a:gd name="T2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6">
                    <a:moveTo>
                      <a:pt x="1" y="4"/>
                    </a:moveTo>
                    <a:cubicBezTo>
                      <a:pt x="1" y="4"/>
                      <a:pt x="2" y="4"/>
                      <a:pt x="2" y="4"/>
                    </a:cubicBezTo>
                    <a:cubicBezTo>
                      <a:pt x="2" y="4"/>
                      <a:pt x="4" y="4"/>
                      <a:pt x="6" y="5"/>
                    </a:cubicBezTo>
                    <a:cubicBezTo>
                      <a:pt x="7" y="6"/>
                      <a:pt x="7" y="6"/>
                      <a:pt x="7" y="6"/>
                    </a:cubicBezTo>
                    <a:cubicBezTo>
                      <a:pt x="8" y="2"/>
                      <a:pt x="8" y="2"/>
                      <a:pt x="8" y="2"/>
                    </a:cubicBezTo>
                    <a:cubicBezTo>
                      <a:pt x="8" y="2"/>
                      <a:pt x="8" y="2"/>
                      <a:pt x="8" y="2"/>
                    </a:cubicBezTo>
                    <a:cubicBezTo>
                      <a:pt x="5" y="0"/>
                      <a:pt x="4" y="0"/>
                      <a:pt x="2" y="0"/>
                    </a:cubicBezTo>
                    <a:cubicBezTo>
                      <a:pt x="2" y="0"/>
                      <a:pt x="2" y="0"/>
                      <a:pt x="1" y="0"/>
                    </a:cubicBezTo>
                    <a:cubicBezTo>
                      <a:pt x="1" y="0"/>
                      <a:pt x="1" y="0"/>
                      <a:pt x="1" y="0"/>
                    </a:cubicBezTo>
                    <a:cubicBezTo>
                      <a:pt x="0" y="0"/>
                      <a:pt x="0" y="0"/>
                      <a:pt x="0" y="0"/>
                    </a:cubicBezTo>
                    <a:cubicBezTo>
                      <a:pt x="0" y="4"/>
                      <a:pt x="0" y="4"/>
                      <a:pt x="0" y="4"/>
                    </a:cubicBezTo>
                    <a:cubicBezTo>
                      <a:pt x="1" y="4"/>
                      <a:pt x="1" y="4"/>
                      <a:pt x="1" y="4"/>
                    </a:cubicBezTo>
                    <a:cubicBezTo>
                      <a:pt x="1" y="4"/>
                      <a:pt x="1" y="4"/>
                      <a:pt x="1"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4" name="Freeform 25"/>
              <p:cNvSpPr>
                <a:spLocks/>
              </p:cNvSpPr>
              <p:nvPr/>
            </p:nvSpPr>
            <p:spPr bwMode="auto">
              <a:xfrm>
                <a:off x="6101" y="2415"/>
                <a:ext cx="38" cy="33"/>
              </a:xfrm>
              <a:custGeom>
                <a:avLst/>
                <a:gdLst>
                  <a:gd name="T0" fmla="*/ 3 w 8"/>
                  <a:gd name="T1" fmla="*/ 6 h 7"/>
                  <a:gd name="T2" fmla="*/ 7 w 8"/>
                  <a:gd name="T3" fmla="*/ 3 h 7"/>
                  <a:gd name="T4" fmla="*/ 8 w 8"/>
                  <a:gd name="T5" fmla="*/ 3 h 7"/>
                  <a:gd name="T6" fmla="*/ 6 w 8"/>
                  <a:gd name="T7" fmla="*/ 0 h 7"/>
                  <a:gd name="T8" fmla="*/ 6 w 8"/>
                  <a:gd name="T9" fmla="*/ 0 h 7"/>
                  <a:gd name="T10" fmla="*/ 0 w 8"/>
                  <a:gd name="T11" fmla="*/ 3 h 7"/>
                  <a:gd name="T12" fmla="*/ 0 w 8"/>
                  <a:gd name="T13" fmla="*/ 4 h 7"/>
                  <a:gd name="T14" fmla="*/ 2 w 8"/>
                  <a:gd name="T15" fmla="*/ 7 h 7"/>
                  <a:gd name="T16" fmla="*/ 3 w 8"/>
                  <a:gd name="T17" fmla="*/ 6 h 7"/>
                  <a:gd name="T18" fmla="*/ 3 w 8"/>
                  <a:gd name="T1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7">
                    <a:moveTo>
                      <a:pt x="3" y="6"/>
                    </a:moveTo>
                    <a:cubicBezTo>
                      <a:pt x="4" y="5"/>
                      <a:pt x="6" y="4"/>
                      <a:pt x="7" y="3"/>
                    </a:cubicBezTo>
                    <a:cubicBezTo>
                      <a:pt x="8" y="3"/>
                      <a:pt x="8" y="3"/>
                      <a:pt x="8" y="3"/>
                    </a:cubicBezTo>
                    <a:cubicBezTo>
                      <a:pt x="6" y="0"/>
                      <a:pt x="6" y="0"/>
                      <a:pt x="6" y="0"/>
                    </a:cubicBezTo>
                    <a:cubicBezTo>
                      <a:pt x="6" y="0"/>
                      <a:pt x="6" y="0"/>
                      <a:pt x="6" y="0"/>
                    </a:cubicBezTo>
                    <a:cubicBezTo>
                      <a:pt x="4" y="1"/>
                      <a:pt x="2" y="2"/>
                      <a:pt x="0" y="3"/>
                    </a:cubicBezTo>
                    <a:cubicBezTo>
                      <a:pt x="0" y="4"/>
                      <a:pt x="0" y="4"/>
                      <a:pt x="0" y="4"/>
                    </a:cubicBezTo>
                    <a:cubicBezTo>
                      <a:pt x="2" y="7"/>
                      <a:pt x="2" y="7"/>
                      <a:pt x="2" y="7"/>
                    </a:cubicBezTo>
                    <a:cubicBezTo>
                      <a:pt x="3" y="6"/>
                      <a:pt x="3" y="6"/>
                      <a:pt x="3" y="6"/>
                    </a:cubicBezTo>
                    <a:cubicBezTo>
                      <a:pt x="3" y="6"/>
                      <a:pt x="3" y="6"/>
                      <a:pt x="3"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5" name="Freeform 26"/>
              <p:cNvSpPr>
                <a:spLocks/>
              </p:cNvSpPr>
              <p:nvPr/>
            </p:nvSpPr>
            <p:spPr bwMode="auto">
              <a:xfrm>
                <a:off x="5632" y="2879"/>
                <a:ext cx="43" cy="38"/>
              </a:xfrm>
              <a:custGeom>
                <a:avLst/>
                <a:gdLst>
                  <a:gd name="T0" fmla="*/ 4 w 9"/>
                  <a:gd name="T1" fmla="*/ 1 h 8"/>
                  <a:gd name="T2" fmla="*/ 3 w 9"/>
                  <a:gd name="T3" fmla="*/ 0 h 8"/>
                  <a:gd name="T4" fmla="*/ 0 w 9"/>
                  <a:gd name="T5" fmla="*/ 3 h 8"/>
                  <a:gd name="T6" fmla="*/ 1 w 9"/>
                  <a:gd name="T7" fmla="*/ 3 h 8"/>
                  <a:gd name="T8" fmla="*/ 6 w 9"/>
                  <a:gd name="T9" fmla="*/ 7 h 8"/>
                  <a:gd name="T10" fmla="*/ 7 w 9"/>
                  <a:gd name="T11" fmla="*/ 8 h 8"/>
                  <a:gd name="T12" fmla="*/ 9 w 9"/>
                  <a:gd name="T13" fmla="*/ 4 h 8"/>
                  <a:gd name="T14" fmla="*/ 8 w 9"/>
                  <a:gd name="T15" fmla="*/ 4 h 8"/>
                  <a:gd name="T16" fmla="*/ 4 w 9"/>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4" y="1"/>
                    </a:moveTo>
                    <a:cubicBezTo>
                      <a:pt x="3" y="0"/>
                      <a:pt x="3" y="0"/>
                      <a:pt x="3" y="0"/>
                    </a:cubicBezTo>
                    <a:cubicBezTo>
                      <a:pt x="0" y="3"/>
                      <a:pt x="0" y="3"/>
                      <a:pt x="0" y="3"/>
                    </a:cubicBezTo>
                    <a:cubicBezTo>
                      <a:pt x="1" y="3"/>
                      <a:pt x="1" y="3"/>
                      <a:pt x="1" y="3"/>
                    </a:cubicBezTo>
                    <a:cubicBezTo>
                      <a:pt x="2" y="5"/>
                      <a:pt x="5" y="6"/>
                      <a:pt x="6" y="7"/>
                    </a:cubicBezTo>
                    <a:cubicBezTo>
                      <a:pt x="7" y="8"/>
                      <a:pt x="7" y="8"/>
                      <a:pt x="7" y="8"/>
                    </a:cubicBezTo>
                    <a:cubicBezTo>
                      <a:pt x="9" y="4"/>
                      <a:pt x="9" y="4"/>
                      <a:pt x="9" y="4"/>
                    </a:cubicBezTo>
                    <a:cubicBezTo>
                      <a:pt x="8" y="4"/>
                      <a:pt x="8" y="4"/>
                      <a:pt x="8" y="4"/>
                    </a:cubicBezTo>
                    <a:cubicBezTo>
                      <a:pt x="6" y="3"/>
                      <a:pt x="5" y="2"/>
                      <a:pt x="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6" name="Freeform 27"/>
              <p:cNvSpPr>
                <a:spLocks/>
              </p:cNvSpPr>
              <p:nvPr/>
            </p:nvSpPr>
            <p:spPr bwMode="auto">
              <a:xfrm>
                <a:off x="6314" y="2486"/>
                <a:ext cx="38" cy="38"/>
              </a:xfrm>
              <a:custGeom>
                <a:avLst/>
                <a:gdLst>
                  <a:gd name="T0" fmla="*/ 6 w 8"/>
                  <a:gd name="T1" fmla="*/ 7 h 8"/>
                  <a:gd name="T2" fmla="*/ 7 w 8"/>
                  <a:gd name="T3" fmla="*/ 8 h 8"/>
                  <a:gd name="T4" fmla="*/ 8 w 8"/>
                  <a:gd name="T5" fmla="*/ 4 h 8"/>
                  <a:gd name="T6" fmla="*/ 8 w 8"/>
                  <a:gd name="T7" fmla="*/ 4 h 8"/>
                  <a:gd name="T8" fmla="*/ 2 w 8"/>
                  <a:gd name="T9" fmla="*/ 1 h 8"/>
                  <a:gd name="T10" fmla="*/ 2 w 8"/>
                  <a:gd name="T11" fmla="*/ 0 h 8"/>
                  <a:gd name="T12" fmla="*/ 0 w 8"/>
                  <a:gd name="T13" fmla="*/ 4 h 8"/>
                  <a:gd name="T14" fmla="*/ 1 w 8"/>
                  <a:gd name="T15" fmla="*/ 4 h 8"/>
                  <a:gd name="T16" fmla="*/ 6 w 8"/>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7"/>
                    </a:moveTo>
                    <a:cubicBezTo>
                      <a:pt x="7" y="8"/>
                      <a:pt x="7" y="8"/>
                      <a:pt x="7" y="8"/>
                    </a:cubicBezTo>
                    <a:cubicBezTo>
                      <a:pt x="8" y="4"/>
                      <a:pt x="8" y="4"/>
                      <a:pt x="8" y="4"/>
                    </a:cubicBezTo>
                    <a:cubicBezTo>
                      <a:pt x="8" y="4"/>
                      <a:pt x="8" y="4"/>
                      <a:pt x="8" y="4"/>
                    </a:cubicBezTo>
                    <a:cubicBezTo>
                      <a:pt x="6" y="3"/>
                      <a:pt x="4" y="2"/>
                      <a:pt x="2" y="1"/>
                    </a:cubicBezTo>
                    <a:cubicBezTo>
                      <a:pt x="2" y="0"/>
                      <a:pt x="2" y="0"/>
                      <a:pt x="2" y="0"/>
                    </a:cubicBezTo>
                    <a:cubicBezTo>
                      <a:pt x="0" y="4"/>
                      <a:pt x="0" y="4"/>
                      <a:pt x="0" y="4"/>
                    </a:cubicBezTo>
                    <a:cubicBezTo>
                      <a:pt x="1" y="4"/>
                      <a:pt x="1" y="4"/>
                      <a:pt x="1" y="4"/>
                    </a:cubicBezTo>
                    <a:cubicBezTo>
                      <a:pt x="2" y="5"/>
                      <a:pt x="4" y="6"/>
                      <a:pt x="6"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7" name="Freeform 28"/>
              <p:cNvSpPr>
                <a:spLocks/>
              </p:cNvSpPr>
              <p:nvPr/>
            </p:nvSpPr>
            <p:spPr bwMode="auto">
              <a:xfrm>
                <a:off x="6252" y="2453"/>
                <a:ext cx="52" cy="43"/>
              </a:xfrm>
              <a:custGeom>
                <a:avLst/>
                <a:gdLst>
                  <a:gd name="T0" fmla="*/ 2 w 11"/>
                  <a:gd name="T1" fmla="*/ 5 h 9"/>
                  <a:gd name="T2" fmla="*/ 3 w 11"/>
                  <a:gd name="T3" fmla="*/ 6 h 9"/>
                  <a:gd name="T4" fmla="*/ 3 w 11"/>
                  <a:gd name="T5" fmla="*/ 6 h 9"/>
                  <a:gd name="T6" fmla="*/ 8 w 11"/>
                  <a:gd name="T7" fmla="*/ 8 h 9"/>
                  <a:gd name="T8" fmla="*/ 9 w 11"/>
                  <a:gd name="T9" fmla="*/ 9 h 9"/>
                  <a:gd name="T10" fmla="*/ 11 w 11"/>
                  <a:gd name="T11" fmla="*/ 5 h 9"/>
                  <a:gd name="T12" fmla="*/ 10 w 11"/>
                  <a:gd name="T13" fmla="*/ 5 h 9"/>
                  <a:gd name="T14" fmla="*/ 5 w 11"/>
                  <a:gd name="T15" fmla="*/ 2 h 9"/>
                  <a:gd name="T16" fmla="*/ 5 w 11"/>
                  <a:gd name="T17" fmla="*/ 2 h 9"/>
                  <a:gd name="T18" fmla="*/ 3 w 11"/>
                  <a:gd name="T19" fmla="*/ 1 h 9"/>
                  <a:gd name="T20" fmla="*/ 2 w 11"/>
                  <a:gd name="T21" fmla="*/ 0 h 9"/>
                  <a:gd name="T22" fmla="*/ 0 w 11"/>
                  <a:gd name="T23" fmla="*/ 4 h 9"/>
                  <a:gd name="T24" fmla="*/ 0 w 11"/>
                  <a:gd name="T25" fmla="*/ 4 h 9"/>
                  <a:gd name="T26" fmla="*/ 2 w 11"/>
                  <a:gd name="T2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9">
                    <a:moveTo>
                      <a:pt x="2" y="5"/>
                    </a:moveTo>
                    <a:cubicBezTo>
                      <a:pt x="3" y="5"/>
                      <a:pt x="3" y="6"/>
                      <a:pt x="3" y="6"/>
                    </a:cubicBezTo>
                    <a:cubicBezTo>
                      <a:pt x="3" y="6"/>
                      <a:pt x="3" y="6"/>
                      <a:pt x="3" y="6"/>
                    </a:cubicBezTo>
                    <a:cubicBezTo>
                      <a:pt x="3" y="6"/>
                      <a:pt x="5" y="7"/>
                      <a:pt x="8" y="8"/>
                    </a:cubicBezTo>
                    <a:cubicBezTo>
                      <a:pt x="9" y="9"/>
                      <a:pt x="9" y="9"/>
                      <a:pt x="9" y="9"/>
                    </a:cubicBezTo>
                    <a:cubicBezTo>
                      <a:pt x="11" y="5"/>
                      <a:pt x="11" y="5"/>
                      <a:pt x="11" y="5"/>
                    </a:cubicBezTo>
                    <a:cubicBezTo>
                      <a:pt x="10" y="5"/>
                      <a:pt x="10" y="5"/>
                      <a:pt x="10" y="5"/>
                    </a:cubicBezTo>
                    <a:cubicBezTo>
                      <a:pt x="7" y="3"/>
                      <a:pt x="5" y="2"/>
                      <a:pt x="5" y="2"/>
                    </a:cubicBezTo>
                    <a:cubicBezTo>
                      <a:pt x="5" y="2"/>
                      <a:pt x="5" y="2"/>
                      <a:pt x="5" y="2"/>
                    </a:cubicBezTo>
                    <a:cubicBezTo>
                      <a:pt x="5" y="2"/>
                      <a:pt x="4" y="2"/>
                      <a:pt x="3" y="1"/>
                    </a:cubicBezTo>
                    <a:cubicBezTo>
                      <a:pt x="2" y="0"/>
                      <a:pt x="2" y="0"/>
                      <a:pt x="2" y="0"/>
                    </a:cubicBezTo>
                    <a:cubicBezTo>
                      <a:pt x="0" y="4"/>
                      <a:pt x="0" y="4"/>
                      <a:pt x="0" y="4"/>
                    </a:cubicBezTo>
                    <a:cubicBezTo>
                      <a:pt x="0" y="4"/>
                      <a:pt x="0" y="4"/>
                      <a:pt x="0" y="4"/>
                    </a:cubicBezTo>
                    <a:cubicBezTo>
                      <a:pt x="1" y="4"/>
                      <a:pt x="2" y="5"/>
                      <a:pt x="2"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8" name="Freeform 29"/>
              <p:cNvSpPr>
                <a:spLocks/>
              </p:cNvSpPr>
              <p:nvPr/>
            </p:nvSpPr>
            <p:spPr bwMode="auto">
              <a:xfrm>
                <a:off x="5798" y="2581"/>
                <a:ext cx="43" cy="33"/>
              </a:xfrm>
              <a:custGeom>
                <a:avLst/>
                <a:gdLst>
                  <a:gd name="T0" fmla="*/ 43 w 43"/>
                  <a:gd name="T1" fmla="*/ 14 h 33"/>
                  <a:gd name="T2" fmla="*/ 33 w 43"/>
                  <a:gd name="T3" fmla="*/ 0 h 33"/>
                  <a:gd name="T4" fmla="*/ 0 w 43"/>
                  <a:gd name="T5" fmla="*/ 14 h 33"/>
                  <a:gd name="T6" fmla="*/ 9 w 43"/>
                  <a:gd name="T7" fmla="*/ 33 h 33"/>
                  <a:gd name="T8" fmla="*/ 43 w 43"/>
                  <a:gd name="T9" fmla="*/ 14 h 33"/>
                  <a:gd name="T10" fmla="*/ 43 w 43"/>
                  <a:gd name="T11" fmla="*/ 14 h 33"/>
                  <a:gd name="T12" fmla="*/ 43 w 43"/>
                  <a:gd name="T13" fmla="*/ 14 h 33"/>
                </a:gdLst>
                <a:ahLst/>
                <a:cxnLst>
                  <a:cxn ang="0">
                    <a:pos x="T0" y="T1"/>
                  </a:cxn>
                  <a:cxn ang="0">
                    <a:pos x="T2" y="T3"/>
                  </a:cxn>
                  <a:cxn ang="0">
                    <a:pos x="T4" y="T5"/>
                  </a:cxn>
                  <a:cxn ang="0">
                    <a:pos x="T6" y="T7"/>
                  </a:cxn>
                  <a:cxn ang="0">
                    <a:pos x="T8" y="T9"/>
                  </a:cxn>
                  <a:cxn ang="0">
                    <a:pos x="T10" y="T11"/>
                  </a:cxn>
                  <a:cxn ang="0">
                    <a:pos x="T12" y="T13"/>
                  </a:cxn>
                </a:cxnLst>
                <a:rect l="0" t="0" r="r" b="b"/>
                <a:pathLst>
                  <a:path w="43" h="33">
                    <a:moveTo>
                      <a:pt x="43" y="14"/>
                    </a:moveTo>
                    <a:lnTo>
                      <a:pt x="33" y="0"/>
                    </a:lnTo>
                    <a:lnTo>
                      <a:pt x="0" y="14"/>
                    </a:lnTo>
                    <a:lnTo>
                      <a:pt x="9" y="33"/>
                    </a:lnTo>
                    <a:lnTo>
                      <a:pt x="43" y="14"/>
                    </a:lnTo>
                    <a:lnTo>
                      <a:pt x="43" y="14"/>
                    </a:lnTo>
                    <a:lnTo>
                      <a:pt x="43" y="1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9" name="Freeform 30"/>
              <p:cNvSpPr>
                <a:spLocks/>
              </p:cNvSpPr>
              <p:nvPr/>
            </p:nvSpPr>
            <p:spPr bwMode="auto">
              <a:xfrm>
                <a:off x="6399" y="2936"/>
                <a:ext cx="38" cy="38"/>
              </a:xfrm>
              <a:custGeom>
                <a:avLst/>
                <a:gdLst>
                  <a:gd name="T0" fmla="*/ 0 w 38"/>
                  <a:gd name="T1" fmla="*/ 19 h 38"/>
                  <a:gd name="T2" fmla="*/ 5 w 38"/>
                  <a:gd name="T3" fmla="*/ 38 h 38"/>
                  <a:gd name="T4" fmla="*/ 38 w 38"/>
                  <a:gd name="T5" fmla="*/ 19 h 38"/>
                  <a:gd name="T6" fmla="*/ 28 w 38"/>
                  <a:gd name="T7" fmla="*/ 0 h 38"/>
                  <a:gd name="T8" fmla="*/ 0 w 38"/>
                  <a:gd name="T9" fmla="*/ 19 h 38"/>
                  <a:gd name="T10" fmla="*/ 0 w 38"/>
                  <a:gd name="T11" fmla="*/ 19 h 38"/>
                  <a:gd name="T12" fmla="*/ 0 w 38"/>
                  <a:gd name="T13" fmla="*/ 19 h 38"/>
                </a:gdLst>
                <a:ahLst/>
                <a:cxnLst>
                  <a:cxn ang="0">
                    <a:pos x="T0" y="T1"/>
                  </a:cxn>
                  <a:cxn ang="0">
                    <a:pos x="T2" y="T3"/>
                  </a:cxn>
                  <a:cxn ang="0">
                    <a:pos x="T4" y="T5"/>
                  </a:cxn>
                  <a:cxn ang="0">
                    <a:pos x="T6" y="T7"/>
                  </a:cxn>
                  <a:cxn ang="0">
                    <a:pos x="T8" y="T9"/>
                  </a:cxn>
                  <a:cxn ang="0">
                    <a:pos x="T10" y="T11"/>
                  </a:cxn>
                  <a:cxn ang="0">
                    <a:pos x="T12" y="T13"/>
                  </a:cxn>
                </a:cxnLst>
                <a:rect l="0" t="0" r="r" b="b"/>
                <a:pathLst>
                  <a:path w="38" h="38">
                    <a:moveTo>
                      <a:pt x="0" y="19"/>
                    </a:moveTo>
                    <a:lnTo>
                      <a:pt x="5" y="38"/>
                    </a:lnTo>
                    <a:lnTo>
                      <a:pt x="38" y="19"/>
                    </a:lnTo>
                    <a:lnTo>
                      <a:pt x="28" y="0"/>
                    </a:lnTo>
                    <a:lnTo>
                      <a:pt x="0" y="19"/>
                    </a:lnTo>
                    <a:lnTo>
                      <a:pt x="0" y="19"/>
                    </a:lnTo>
                    <a:lnTo>
                      <a:pt x="0"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0" name="Freeform 31"/>
              <p:cNvSpPr>
                <a:spLocks/>
              </p:cNvSpPr>
              <p:nvPr/>
            </p:nvSpPr>
            <p:spPr bwMode="auto">
              <a:xfrm>
                <a:off x="6295" y="2998"/>
                <a:ext cx="42" cy="33"/>
              </a:xfrm>
              <a:custGeom>
                <a:avLst/>
                <a:gdLst>
                  <a:gd name="T0" fmla="*/ 6 w 9"/>
                  <a:gd name="T1" fmla="*/ 0 h 7"/>
                  <a:gd name="T2" fmla="*/ 1 w 9"/>
                  <a:gd name="T3" fmla="*/ 3 h 7"/>
                  <a:gd name="T4" fmla="*/ 0 w 9"/>
                  <a:gd name="T5" fmla="*/ 4 h 7"/>
                  <a:gd name="T6" fmla="*/ 2 w 9"/>
                  <a:gd name="T7" fmla="*/ 7 h 7"/>
                  <a:gd name="T8" fmla="*/ 3 w 9"/>
                  <a:gd name="T9" fmla="*/ 7 h 7"/>
                  <a:gd name="T10" fmla="*/ 8 w 9"/>
                  <a:gd name="T11" fmla="*/ 4 h 7"/>
                  <a:gd name="T12" fmla="*/ 9 w 9"/>
                  <a:gd name="T13" fmla="*/ 3 h 7"/>
                  <a:gd name="T14" fmla="*/ 7 w 9"/>
                  <a:gd name="T15" fmla="*/ 0 h 7"/>
                  <a:gd name="T16" fmla="*/ 6 w 9"/>
                  <a:gd name="T17" fmla="*/ 0 h 7"/>
                  <a:gd name="T18" fmla="*/ 6 w 9"/>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7">
                    <a:moveTo>
                      <a:pt x="6" y="0"/>
                    </a:moveTo>
                    <a:cubicBezTo>
                      <a:pt x="4" y="1"/>
                      <a:pt x="3" y="2"/>
                      <a:pt x="1" y="3"/>
                    </a:cubicBezTo>
                    <a:cubicBezTo>
                      <a:pt x="0" y="4"/>
                      <a:pt x="0" y="4"/>
                      <a:pt x="0" y="4"/>
                    </a:cubicBezTo>
                    <a:cubicBezTo>
                      <a:pt x="2" y="7"/>
                      <a:pt x="2" y="7"/>
                      <a:pt x="2" y="7"/>
                    </a:cubicBezTo>
                    <a:cubicBezTo>
                      <a:pt x="3" y="7"/>
                      <a:pt x="3" y="7"/>
                      <a:pt x="3" y="7"/>
                    </a:cubicBezTo>
                    <a:cubicBezTo>
                      <a:pt x="5" y="6"/>
                      <a:pt x="6" y="5"/>
                      <a:pt x="8" y="4"/>
                    </a:cubicBezTo>
                    <a:cubicBezTo>
                      <a:pt x="9" y="3"/>
                      <a:pt x="9" y="3"/>
                      <a:pt x="9" y="3"/>
                    </a:cubicBezTo>
                    <a:cubicBezTo>
                      <a:pt x="7" y="0"/>
                      <a:pt x="7" y="0"/>
                      <a:pt x="7" y="0"/>
                    </a:cubicBezTo>
                    <a:cubicBezTo>
                      <a:pt x="6" y="0"/>
                      <a:pt x="6" y="0"/>
                      <a:pt x="6" y="0"/>
                    </a:cubicBezTo>
                    <a:cubicBezTo>
                      <a:pt x="6" y="0"/>
                      <a:pt x="6" y="0"/>
                      <a:pt x="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1" name="Freeform 32"/>
              <p:cNvSpPr>
                <a:spLocks/>
              </p:cNvSpPr>
              <p:nvPr/>
            </p:nvSpPr>
            <p:spPr bwMode="auto">
              <a:xfrm>
                <a:off x="6347" y="2969"/>
                <a:ext cx="42" cy="33"/>
              </a:xfrm>
              <a:custGeom>
                <a:avLst/>
                <a:gdLst>
                  <a:gd name="T0" fmla="*/ 6 w 9"/>
                  <a:gd name="T1" fmla="*/ 0 h 7"/>
                  <a:gd name="T2" fmla="*/ 1 w 9"/>
                  <a:gd name="T3" fmla="*/ 3 h 7"/>
                  <a:gd name="T4" fmla="*/ 0 w 9"/>
                  <a:gd name="T5" fmla="*/ 4 h 7"/>
                  <a:gd name="T6" fmla="*/ 2 w 9"/>
                  <a:gd name="T7" fmla="*/ 7 h 7"/>
                  <a:gd name="T8" fmla="*/ 3 w 9"/>
                  <a:gd name="T9" fmla="*/ 6 h 7"/>
                  <a:gd name="T10" fmla="*/ 8 w 9"/>
                  <a:gd name="T11" fmla="*/ 3 h 7"/>
                  <a:gd name="T12" fmla="*/ 9 w 9"/>
                  <a:gd name="T13" fmla="*/ 3 h 7"/>
                  <a:gd name="T14" fmla="*/ 7 w 9"/>
                  <a:gd name="T15" fmla="*/ 0 h 7"/>
                  <a:gd name="T16" fmla="*/ 6 w 9"/>
                  <a:gd name="T17" fmla="*/ 0 h 7"/>
                  <a:gd name="T18" fmla="*/ 6 w 9"/>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7">
                    <a:moveTo>
                      <a:pt x="6" y="0"/>
                    </a:moveTo>
                    <a:cubicBezTo>
                      <a:pt x="4" y="1"/>
                      <a:pt x="2" y="2"/>
                      <a:pt x="1" y="3"/>
                    </a:cubicBezTo>
                    <a:cubicBezTo>
                      <a:pt x="0" y="4"/>
                      <a:pt x="0" y="4"/>
                      <a:pt x="0" y="4"/>
                    </a:cubicBezTo>
                    <a:cubicBezTo>
                      <a:pt x="2" y="7"/>
                      <a:pt x="2" y="7"/>
                      <a:pt x="2" y="7"/>
                    </a:cubicBezTo>
                    <a:cubicBezTo>
                      <a:pt x="3" y="6"/>
                      <a:pt x="3" y="6"/>
                      <a:pt x="3" y="6"/>
                    </a:cubicBezTo>
                    <a:cubicBezTo>
                      <a:pt x="4" y="5"/>
                      <a:pt x="6" y="5"/>
                      <a:pt x="8" y="3"/>
                    </a:cubicBezTo>
                    <a:cubicBezTo>
                      <a:pt x="9" y="3"/>
                      <a:pt x="9" y="3"/>
                      <a:pt x="9" y="3"/>
                    </a:cubicBezTo>
                    <a:cubicBezTo>
                      <a:pt x="7" y="0"/>
                      <a:pt x="7" y="0"/>
                      <a:pt x="7" y="0"/>
                    </a:cubicBezTo>
                    <a:cubicBezTo>
                      <a:pt x="6" y="0"/>
                      <a:pt x="6" y="0"/>
                      <a:pt x="6" y="0"/>
                    </a:cubicBezTo>
                    <a:cubicBezTo>
                      <a:pt x="6" y="0"/>
                      <a:pt x="6" y="0"/>
                      <a:pt x="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2" name="Freeform 33"/>
              <p:cNvSpPr>
                <a:spLocks/>
              </p:cNvSpPr>
              <p:nvPr/>
            </p:nvSpPr>
            <p:spPr bwMode="auto">
              <a:xfrm>
                <a:off x="6205" y="3059"/>
                <a:ext cx="38" cy="38"/>
              </a:xfrm>
              <a:custGeom>
                <a:avLst/>
                <a:gdLst>
                  <a:gd name="T0" fmla="*/ 5 w 8"/>
                  <a:gd name="T1" fmla="*/ 0 h 8"/>
                  <a:gd name="T2" fmla="*/ 1 w 8"/>
                  <a:gd name="T3" fmla="*/ 4 h 8"/>
                  <a:gd name="T4" fmla="*/ 0 w 8"/>
                  <a:gd name="T5" fmla="*/ 5 h 8"/>
                  <a:gd name="T6" fmla="*/ 0 w 8"/>
                  <a:gd name="T7" fmla="*/ 6 h 8"/>
                  <a:gd name="T8" fmla="*/ 3 w 8"/>
                  <a:gd name="T9" fmla="*/ 8 h 8"/>
                  <a:gd name="T10" fmla="*/ 4 w 8"/>
                  <a:gd name="T11" fmla="*/ 7 h 8"/>
                  <a:gd name="T12" fmla="*/ 4 w 8"/>
                  <a:gd name="T13" fmla="*/ 6 h 8"/>
                  <a:gd name="T14" fmla="*/ 7 w 8"/>
                  <a:gd name="T15" fmla="*/ 4 h 8"/>
                  <a:gd name="T16" fmla="*/ 8 w 8"/>
                  <a:gd name="T17" fmla="*/ 3 h 8"/>
                  <a:gd name="T18" fmla="*/ 6 w 8"/>
                  <a:gd name="T19" fmla="*/ 0 h 8"/>
                  <a:gd name="T20" fmla="*/ 5 w 8"/>
                  <a:gd name="T21" fmla="*/ 0 h 8"/>
                  <a:gd name="T22" fmla="*/ 5 w 8"/>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8">
                    <a:moveTo>
                      <a:pt x="5" y="0"/>
                    </a:moveTo>
                    <a:cubicBezTo>
                      <a:pt x="3" y="2"/>
                      <a:pt x="1" y="3"/>
                      <a:pt x="1" y="4"/>
                    </a:cubicBezTo>
                    <a:cubicBezTo>
                      <a:pt x="1" y="4"/>
                      <a:pt x="0" y="5"/>
                      <a:pt x="0" y="5"/>
                    </a:cubicBezTo>
                    <a:cubicBezTo>
                      <a:pt x="0" y="6"/>
                      <a:pt x="0" y="6"/>
                      <a:pt x="0" y="6"/>
                    </a:cubicBezTo>
                    <a:cubicBezTo>
                      <a:pt x="3" y="8"/>
                      <a:pt x="3" y="8"/>
                      <a:pt x="3" y="8"/>
                    </a:cubicBezTo>
                    <a:cubicBezTo>
                      <a:pt x="4" y="7"/>
                      <a:pt x="4" y="7"/>
                      <a:pt x="4" y="7"/>
                    </a:cubicBezTo>
                    <a:cubicBezTo>
                      <a:pt x="4" y="7"/>
                      <a:pt x="4" y="7"/>
                      <a:pt x="4" y="6"/>
                    </a:cubicBezTo>
                    <a:cubicBezTo>
                      <a:pt x="4" y="6"/>
                      <a:pt x="5" y="5"/>
                      <a:pt x="7" y="4"/>
                    </a:cubicBezTo>
                    <a:cubicBezTo>
                      <a:pt x="8" y="3"/>
                      <a:pt x="8" y="3"/>
                      <a:pt x="8" y="3"/>
                    </a:cubicBezTo>
                    <a:cubicBezTo>
                      <a:pt x="6" y="0"/>
                      <a:pt x="6" y="0"/>
                      <a:pt x="6" y="0"/>
                    </a:cubicBezTo>
                    <a:cubicBezTo>
                      <a:pt x="5" y="0"/>
                      <a:pt x="5" y="0"/>
                      <a:pt x="5" y="0"/>
                    </a:cubicBezTo>
                    <a:cubicBezTo>
                      <a:pt x="5" y="0"/>
                      <a:pt x="5" y="0"/>
                      <a:pt x="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3" name="Freeform 34"/>
              <p:cNvSpPr>
                <a:spLocks/>
              </p:cNvSpPr>
              <p:nvPr/>
            </p:nvSpPr>
            <p:spPr bwMode="auto">
              <a:xfrm>
                <a:off x="6248" y="3026"/>
                <a:ext cx="42" cy="33"/>
              </a:xfrm>
              <a:custGeom>
                <a:avLst/>
                <a:gdLst>
                  <a:gd name="T0" fmla="*/ 6 w 9"/>
                  <a:gd name="T1" fmla="*/ 1 h 7"/>
                  <a:gd name="T2" fmla="*/ 1 w 9"/>
                  <a:gd name="T3" fmla="*/ 4 h 7"/>
                  <a:gd name="T4" fmla="*/ 0 w 9"/>
                  <a:gd name="T5" fmla="*/ 4 h 7"/>
                  <a:gd name="T6" fmla="*/ 2 w 9"/>
                  <a:gd name="T7" fmla="*/ 7 h 7"/>
                  <a:gd name="T8" fmla="*/ 3 w 9"/>
                  <a:gd name="T9" fmla="*/ 7 h 7"/>
                  <a:gd name="T10" fmla="*/ 8 w 9"/>
                  <a:gd name="T11" fmla="*/ 4 h 7"/>
                  <a:gd name="T12" fmla="*/ 9 w 9"/>
                  <a:gd name="T13" fmla="*/ 3 h 7"/>
                  <a:gd name="T14" fmla="*/ 7 w 9"/>
                  <a:gd name="T15" fmla="*/ 0 h 7"/>
                  <a:gd name="T16" fmla="*/ 6 w 9"/>
                  <a:gd name="T17" fmla="*/ 1 h 7"/>
                  <a:gd name="T18" fmla="*/ 6 w 9"/>
                  <a:gd name="T19"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7">
                    <a:moveTo>
                      <a:pt x="6" y="1"/>
                    </a:moveTo>
                    <a:cubicBezTo>
                      <a:pt x="4" y="2"/>
                      <a:pt x="2" y="3"/>
                      <a:pt x="1" y="4"/>
                    </a:cubicBezTo>
                    <a:cubicBezTo>
                      <a:pt x="0" y="4"/>
                      <a:pt x="0" y="4"/>
                      <a:pt x="0" y="4"/>
                    </a:cubicBezTo>
                    <a:cubicBezTo>
                      <a:pt x="2" y="7"/>
                      <a:pt x="2" y="7"/>
                      <a:pt x="2" y="7"/>
                    </a:cubicBezTo>
                    <a:cubicBezTo>
                      <a:pt x="3" y="7"/>
                      <a:pt x="3" y="7"/>
                      <a:pt x="3" y="7"/>
                    </a:cubicBezTo>
                    <a:cubicBezTo>
                      <a:pt x="5" y="6"/>
                      <a:pt x="6" y="5"/>
                      <a:pt x="8" y="4"/>
                    </a:cubicBezTo>
                    <a:cubicBezTo>
                      <a:pt x="9" y="3"/>
                      <a:pt x="9" y="3"/>
                      <a:pt x="9" y="3"/>
                    </a:cubicBezTo>
                    <a:cubicBezTo>
                      <a:pt x="7" y="0"/>
                      <a:pt x="7" y="0"/>
                      <a:pt x="7" y="0"/>
                    </a:cubicBezTo>
                    <a:cubicBezTo>
                      <a:pt x="6" y="1"/>
                      <a:pt x="6" y="1"/>
                      <a:pt x="6" y="1"/>
                    </a:cubicBezTo>
                    <a:cubicBezTo>
                      <a:pt x="6" y="1"/>
                      <a:pt x="6" y="1"/>
                      <a:pt x="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4" name="Freeform 35"/>
              <p:cNvSpPr>
                <a:spLocks/>
              </p:cNvSpPr>
              <p:nvPr/>
            </p:nvSpPr>
            <p:spPr bwMode="auto">
              <a:xfrm>
                <a:off x="6446" y="2912"/>
                <a:ext cx="43" cy="33"/>
              </a:xfrm>
              <a:custGeom>
                <a:avLst/>
                <a:gdLst>
                  <a:gd name="T0" fmla="*/ 0 w 43"/>
                  <a:gd name="T1" fmla="*/ 15 h 33"/>
                  <a:gd name="T2" fmla="*/ 10 w 43"/>
                  <a:gd name="T3" fmla="*/ 33 h 33"/>
                  <a:gd name="T4" fmla="*/ 43 w 43"/>
                  <a:gd name="T5" fmla="*/ 15 h 33"/>
                  <a:gd name="T6" fmla="*/ 33 w 43"/>
                  <a:gd name="T7" fmla="*/ 0 h 33"/>
                  <a:gd name="T8" fmla="*/ 0 w 43"/>
                  <a:gd name="T9" fmla="*/ 15 h 33"/>
                  <a:gd name="T10" fmla="*/ 0 w 43"/>
                  <a:gd name="T11" fmla="*/ 15 h 33"/>
                  <a:gd name="T12" fmla="*/ 0 w 43"/>
                  <a:gd name="T13" fmla="*/ 15 h 33"/>
                </a:gdLst>
                <a:ahLst/>
                <a:cxnLst>
                  <a:cxn ang="0">
                    <a:pos x="T0" y="T1"/>
                  </a:cxn>
                  <a:cxn ang="0">
                    <a:pos x="T2" y="T3"/>
                  </a:cxn>
                  <a:cxn ang="0">
                    <a:pos x="T4" y="T5"/>
                  </a:cxn>
                  <a:cxn ang="0">
                    <a:pos x="T6" y="T7"/>
                  </a:cxn>
                  <a:cxn ang="0">
                    <a:pos x="T8" y="T9"/>
                  </a:cxn>
                  <a:cxn ang="0">
                    <a:pos x="T10" y="T11"/>
                  </a:cxn>
                  <a:cxn ang="0">
                    <a:pos x="T12" y="T13"/>
                  </a:cxn>
                </a:cxnLst>
                <a:rect l="0" t="0" r="r" b="b"/>
                <a:pathLst>
                  <a:path w="43" h="33">
                    <a:moveTo>
                      <a:pt x="0" y="15"/>
                    </a:moveTo>
                    <a:lnTo>
                      <a:pt x="10" y="33"/>
                    </a:lnTo>
                    <a:lnTo>
                      <a:pt x="43" y="15"/>
                    </a:lnTo>
                    <a:lnTo>
                      <a:pt x="33" y="0"/>
                    </a:lnTo>
                    <a:lnTo>
                      <a:pt x="0" y="15"/>
                    </a:lnTo>
                    <a:lnTo>
                      <a:pt x="0" y="15"/>
                    </a:lnTo>
                    <a:lnTo>
                      <a:pt x="0" y="1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5" name="Freeform 36"/>
              <p:cNvSpPr>
                <a:spLocks/>
              </p:cNvSpPr>
              <p:nvPr/>
            </p:nvSpPr>
            <p:spPr bwMode="auto">
              <a:xfrm>
                <a:off x="5642" y="2619"/>
                <a:ext cx="42" cy="28"/>
              </a:xfrm>
              <a:custGeom>
                <a:avLst/>
                <a:gdLst>
                  <a:gd name="T0" fmla="*/ 3 w 9"/>
                  <a:gd name="T1" fmla="*/ 1 h 6"/>
                  <a:gd name="T2" fmla="*/ 1 w 9"/>
                  <a:gd name="T3" fmla="*/ 3 h 6"/>
                  <a:gd name="T4" fmla="*/ 0 w 9"/>
                  <a:gd name="T5" fmla="*/ 4 h 6"/>
                  <a:gd name="T6" fmla="*/ 3 w 9"/>
                  <a:gd name="T7" fmla="*/ 6 h 6"/>
                  <a:gd name="T8" fmla="*/ 4 w 9"/>
                  <a:gd name="T9" fmla="*/ 6 h 6"/>
                  <a:gd name="T10" fmla="*/ 5 w 9"/>
                  <a:gd name="T11" fmla="*/ 5 h 6"/>
                  <a:gd name="T12" fmla="*/ 7 w 9"/>
                  <a:gd name="T13" fmla="*/ 5 h 6"/>
                  <a:gd name="T14" fmla="*/ 8 w 9"/>
                  <a:gd name="T15" fmla="*/ 5 h 6"/>
                  <a:gd name="T16" fmla="*/ 9 w 9"/>
                  <a:gd name="T17" fmla="*/ 1 h 6"/>
                  <a:gd name="T18" fmla="*/ 8 w 9"/>
                  <a:gd name="T19" fmla="*/ 1 h 6"/>
                  <a:gd name="T20" fmla="*/ 3 w 9"/>
                  <a:gd name="T21"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6">
                    <a:moveTo>
                      <a:pt x="3" y="1"/>
                    </a:moveTo>
                    <a:cubicBezTo>
                      <a:pt x="2" y="1"/>
                      <a:pt x="2" y="2"/>
                      <a:pt x="1" y="3"/>
                    </a:cubicBezTo>
                    <a:cubicBezTo>
                      <a:pt x="0" y="4"/>
                      <a:pt x="0" y="4"/>
                      <a:pt x="0" y="4"/>
                    </a:cubicBezTo>
                    <a:cubicBezTo>
                      <a:pt x="3" y="6"/>
                      <a:pt x="3" y="6"/>
                      <a:pt x="3" y="6"/>
                    </a:cubicBezTo>
                    <a:cubicBezTo>
                      <a:pt x="4" y="6"/>
                      <a:pt x="4" y="6"/>
                      <a:pt x="4" y="6"/>
                    </a:cubicBezTo>
                    <a:cubicBezTo>
                      <a:pt x="4" y="5"/>
                      <a:pt x="5" y="5"/>
                      <a:pt x="5" y="5"/>
                    </a:cubicBezTo>
                    <a:cubicBezTo>
                      <a:pt x="5" y="5"/>
                      <a:pt x="5" y="4"/>
                      <a:pt x="7" y="5"/>
                    </a:cubicBezTo>
                    <a:cubicBezTo>
                      <a:pt x="8" y="5"/>
                      <a:pt x="8" y="5"/>
                      <a:pt x="8" y="5"/>
                    </a:cubicBezTo>
                    <a:cubicBezTo>
                      <a:pt x="9" y="1"/>
                      <a:pt x="9" y="1"/>
                      <a:pt x="9" y="1"/>
                    </a:cubicBezTo>
                    <a:cubicBezTo>
                      <a:pt x="8" y="1"/>
                      <a:pt x="8" y="1"/>
                      <a:pt x="8" y="1"/>
                    </a:cubicBezTo>
                    <a:cubicBezTo>
                      <a:pt x="6" y="0"/>
                      <a:pt x="4" y="0"/>
                      <a:pt x="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6" name="Freeform 37"/>
              <p:cNvSpPr>
                <a:spLocks/>
              </p:cNvSpPr>
              <p:nvPr/>
            </p:nvSpPr>
            <p:spPr bwMode="auto">
              <a:xfrm>
                <a:off x="6579" y="2803"/>
                <a:ext cx="28" cy="38"/>
              </a:xfrm>
              <a:custGeom>
                <a:avLst/>
                <a:gdLst>
                  <a:gd name="T0" fmla="*/ 2 w 6"/>
                  <a:gd name="T1" fmla="*/ 0 h 8"/>
                  <a:gd name="T2" fmla="*/ 1 w 6"/>
                  <a:gd name="T3" fmla="*/ 6 h 8"/>
                  <a:gd name="T4" fmla="*/ 0 w 6"/>
                  <a:gd name="T5" fmla="*/ 7 h 8"/>
                  <a:gd name="T6" fmla="*/ 4 w 6"/>
                  <a:gd name="T7" fmla="*/ 8 h 8"/>
                  <a:gd name="T8" fmla="*/ 4 w 6"/>
                  <a:gd name="T9" fmla="*/ 7 h 8"/>
                  <a:gd name="T10" fmla="*/ 6 w 6"/>
                  <a:gd name="T11" fmla="*/ 1 h 8"/>
                  <a:gd name="T12" fmla="*/ 6 w 6"/>
                  <a:gd name="T13" fmla="*/ 0 h 8"/>
                  <a:gd name="T14" fmla="*/ 2 w 6"/>
                  <a:gd name="T15" fmla="*/ 0 h 8"/>
                  <a:gd name="T16" fmla="*/ 2 w 6"/>
                  <a:gd name="T17" fmla="*/ 0 h 8"/>
                  <a:gd name="T18" fmla="*/ 2 w 6"/>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8">
                    <a:moveTo>
                      <a:pt x="2" y="0"/>
                    </a:moveTo>
                    <a:cubicBezTo>
                      <a:pt x="1" y="3"/>
                      <a:pt x="1" y="5"/>
                      <a:pt x="1" y="6"/>
                    </a:cubicBezTo>
                    <a:cubicBezTo>
                      <a:pt x="0" y="7"/>
                      <a:pt x="0" y="7"/>
                      <a:pt x="0" y="7"/>
                    </a:cubicBezTo>
                    <a:cubicBezTo>
                      <a:pt x="4" y="8"/>
                      <a:pt x="4" y="8"/>
                      <a:pt x="4" y="8"/>
                    </a:cubicBezTo>
                    <a:cubicBezTo>
                      <a:pt x="4" y="7"/>
                      <a:pt x="4" y="7"/>
                      <a:pt x="4" y="7"/>
                    </a:cubicBezTo>
                    <a:cubicBezTo>
                      <a:pt x="5" y="6"/>
                      <a:pt x="5" y="4"/>
                      <a:pt x="6" y="1"/>
                    </a:cubicBezTo>
                    <a:cubicBezTo>
                      <a:pt x="6" y="0"/>
                      <a:pt x="6" y="0"/>
                      <a:pt x="6" y="0"/>
                    </a:cubicBezTo>
                    <a:cubicBezTo>
                      <a:pt x="2" y="0"/>
                      <a:pt x="2" y="0"/>
                      <a:pt x="2" y="0"/>
                    </a:cubicBezTo>
                    <a:cubicBezTo>
                      <a:pt x="2" y="0"/>
                      <a:pt x="2" y="0"/>
                      <a:pt x="2" y="0"/>
                    </a:cubicBezTo>
                    <a:cubicBezTo>
                      <a:pt x="2" y="0"/>
                      <a:pt x="2" y="0"/>
                      <a:pt x="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7" name="Freeform 38"/>
              <p:cNvSpPr>
                <a:spLocks/>
              </p:cNvSpPr>
              <p:nvPr/>
            </p:nvSpPr>
            <p:spPr bwMode="auto">
              <a:xfrm>
                <a:off x="6588" y="2747"/>
                <a:ext cx="24" cy="38"/>
              </a:xfrm>
              <a:custGeom>
                <a:avLst/>
                <a:gdLst>
                  <a:gd name="T0" fmla="*/ 1 w 5"/>
                  <a:gd name="T1" fmla="*/ 0 h 8"/>
                  <a:gd name="T2" fmla="*/ 1 w 5"/>
                  <a:gd name="T3" fmla="*/ 1 h 8"/>
                  <a:gd name="T4" fmla="*/ 0 w 5"/>
                  <a:gd name="T5" fmla="*/ 7 h 8"/>
                  <a:gd name="T6" fmla="*/ 0 w 5"/>
                  <a:gd name="T7" fmla="*/ 7 h 8"/>
                  <a:gd name="T8" fmla="*/ 4 w 5"/>
                  <a:gd name="T9" fmla="*/ 8 h 8"/>
                  <a:gd name="T10" fmla="*/ 4 w 5"/>
                  <a:gd name="T11" fmla="*/ 7 h 8"/>
                  <a:gd name="T12" fmla="*/ 5 w 5"/>
                  <a:gd name="T13" fmla="*/ 1 h 8"/>
                  <a:gd name="T14" fmla="*/ 5 w 5"/>
                  <a:gd name="T15" fmla="*/ 0 h 8"/>
                  <a:gd name="T16" fmla="*/ 1 w 5"/>
                  <a:gd name="T17" fmla="*/ 0 h 8"/>
                  <a:gd name="T18" fmla="*/ 1 w 5"/>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8">
                    <a:moveTo>
                      <a:pt x="1" y="0"/>
                    </a:moveTo>
                    <a:cubicBezTo>
                      <a:pt x="1" y="1"/>
                      <a:pt x="1" y="1"/>
                      <a:pt x="1" y="1"/>
                    </a:cubicBezTo>
                    <a:cubicBezTo>
                      <a:pt x="1" y="3"/>
                      <a:pt x="1" y="5"/>
                      <a:pt x="0" y="7"/>
                    </a:cubicBezTo>
                    <a:cubicBezTo>
                      <a:pt x="0" y="7"/>
                      <a:pt x="0" y="7"/>
                      <a:pt x="0" y="7"/>
                    </a:cubicBezTo>
                    <a:cubicBezTo>
                      <a:pt x="4" y="8"/>
                      <a:pt x="4" y="8"/>
                      <a:pt x="4" y="8"/>
                    </a:cubicBezTo>
                    <a:cubicBezTo>
                      <a:pt x="4" y="7"/>
                      <a:pt x="4" y="7"/>
                      <a:pt x="4" y="7"/>
                    </a:cubicBezTo>
                    <a:cubicBezTo>
                      <a:pt x="5" y="5"/>
                      <a:pt x="5" y="3"/>
                      <a:pt x="5" y="1"/>
                    </a:cubicBezTo>
                    <a:cubicBezTo>
                      <a:pt x="5" y="0"/>
                      <a:pt x="5" y="0"/>
                      <a:pt x="5" y="0"/>
                    </a:cubicBezTo>
                    <a:cubicBezTo>
                      <a:pt x="1" y="0"/>
                      <a:pt x="1" y="0"/>
                      <a:pt x="1" y="0"/>
                    </a:cubicBezTo>
                    <a:cubicBezTo>
                      <a:pt x="1" y="0"/>
                      <a:pt x="1" y="0"/>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8" name="Freeform 39"/>
              <p:cNvSpPr>
                <a:spLocks/>
              </p:cNvSpPr>
              <p:nvPr/>
            </p:nvSpPr>
            <p:spPr bwMode="auto">
              <a:xfrm>
                <a:off x="6172" y="3106"/>
                <a:ext cx="38" cy="43"/>
              </a:xfrm>
              <a:custGeom>
                <a:avLst/>
                <a:gdLst>
                  <a:gd name="T0" fmla="*/ 4 w 8"/>
                  <a:gd name="T1" fmla="*/ 0 h 9"/>
                  <a:gd name="T2" fmla="*/ 4 w 8"/>
                  <a:gd name="T3" fmla="*/ 1 h 9"/>
                  <a:gd name="T4" fmla="*/ 1 w 8"/>
                  <a:gd name="T5" fmla="*/ 6 h 9"/>
                  <a:gd name="T6" fmla="*/ 0 w 8"/>
                  <a:gd name="T7" fmla="*/ 6 h 9"/>
                  <a:gd name="T8" fmla="*/ 4 w 8"/>
                  <a:gd name="T9" fmla="*/ 9 h 9"/>
                  <a:gd name="T10" fmla="*/ 5 w 8"/>
                  <a:gd name="T11" fmla="*/ 8 h 9"/>
                  <a:gd name="T12" fmla="*/ 8 w 8"/>
                  <a:gd name="T13" fmla="*/ 2 h 9"/>
                  <a:gd name="T14" fmla="*/ 8 w 8"/>
                  <a:gd name="T15" fmla="*/ 2 h 9"/>
                  <a:gd name="T16" fmla="*/ 6 w 8"/>
                  <a:gd name="T17" fmla="*/ 1 h 9"/>
                  <a:gd name="T18" fmla="*/ 4 w 8"/>
                  <a:gd name="T19" fmla="*/ 0 h 9"/>
                  <a:gd name="T20" fmla="*/ 4 w 8"/>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4" y="0"/>
                    </a:moveTo>
                    <a:cubicBezTo>
                      <a:pt x="4" y="1"/>
                      <a:pt x="4" y="1"/>
                      <a:pt x="4" y="1"/>
                    </a:cubicBezTo>
                    <a:cubicBezTo>
                      <a:pt x="3" y="3"/>
                      <a:pt x="2" y="4"/>
                      <a:pt x="1" y="6"/>
                    </a:cubicBezTo>
                    <a:cubicBezTo>
                      <a:pt x="0" y="6"/>
                      <a:pt x="0" y="6"/>
                      <a:pt x="0" y="6"/>
                    </a:cubicBezTo>
                    <a:cubicBezTo>
                      <a:pt x="4" y="9"/>
                      <a:pt x="4" y="9"/>
                      <a:pt x="4" y="9"/>
                    </a:cubicBezTo>
                    <a:cubicBezTo>
                      <a:pt x="5" y="8"/>
                      <a:pt x="5" y="8"/>
                      <a:pt x="5" y="8"/>
                    </a:cubicBezTo>
                    <a:cubicBezTo>
                      <a:pt x="6" y="6"/>
                      <a:pt x="7" y="4"/>
                      <a:pt x="8" y="2"/>
                    </a:cubicBezTo>
                    <a:cubicBezTo>
                      <a:pt x="8" y="2"/>
                      <a:pt x="8" y="2"/>
                      <a:pt x="8" y="2"/>
                    </a:cubicBezTo>
                    <a:cubicBezTo>
                      <a:pt x="6" y="1"/>
                      <a:pt x="6" y="1"/>
                      <a:pt x="6" y="1"/>
                    </a:cubicBezTo>
                    <a:cubicBezTo>
                      <a:pt x="4" y="0"/>
                      <a:pt x="4" y="0"/>
                      <a:pt x="4" y="0"/>
                    </a:cubicBezTo>
                    <a:cubicBezTo>
                      <a:pt x="4" y="0"/>
                      <a:pt x="4" y="0"/>
                      <a:pt x="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9" name="Freeform 40"/>
              <p:cNvSpPr>
                <a:spLocks/>
              </p:cNvSpPr>
              <p:nvPr/>
            </p:nvSpPr>
            <p:spPr bwMode="auto">
              <a:xfrm>
                <a:off x="6494" y="2879"/>
                <a:ext cx="42" cy="38"/>
              </a:xfrm>
              <a:custGeom>
                <a:avLst/>
                <a:gdLst>
                  <a:gd name="T0" fmla="*/ 6 w 9"/>
                  <a:gd name="T1" fmla="*/ 1 h 8"/>
                  <a:gd name="T2" fmla="*/ 1 w 9"/>
                  <a:gd name="T3" fmla="*/ 4 h 8"/>
                  <a:gd name="T4" fmla="*/ 0 w 9"/>
                  <a:gd name="T5" fmla="*/ 4 h 8"/>
                  <a:gd name="T6" fmla="*/ 2 w 9"/>
                  <a:gd name="T7" fmla="*/ 8 h 8"/>
                  <a:gd name="T8" fmla="*/ 3 w 9"/>
                  <a:gd name="T9" fmla="*/ 7 h 8"/>
                  <a:gd name="T10" fmla="*/ 8 w 9"/>
                  <a:gd name="T11" fmla="*/ 4 h 8"/>
                  <a:gd name="T12" fmla="*/ 9 w 9"/>
                  <a:gd name="T13" fmla="*/ 4 h 8"/>
                  <a:gd name="T14" fmla="*/ 7 w 9"/>
                  <a:gd name="T15" fmla="*/ 0 h 8"/>
                  <a:gd name="T16" fmla="*/ 6 w 9"/>
                  <a:gd name="T17" fmla="*/ 1 h 8"/>
                  <a:gd name="T18" fmla="*/ 6 w 9"/>
                  <a:gd name="T1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8">
                    <a:moveTo>
                      <a:pt x="6" y="1"/>
                    </a:moveTo>
                    <a:cubicBezTo>
                      <a:pt x="4" y="2"/>
                      <a:pt x="3" y="3"/>
                      <a:pt x="1" y="4"/>
                    </a:cubicBezTo>
                    <a:cubicBezTo>
                      <a:pt x="0" y="4"/>
                      <a:pt x="0" y="4"/>
                      <a:pt x="0" y="4"/>
                    </a:cubicBezTo>
                    <a:cubicBezTo>
                      <a:pt x="2" y="8"/>
                      <a:pt x="2" y="8"/>
                      <a:pt x="2" y="8"/>
                    </a:cubicBezTo>
                    <a:cubicBezTo>
                      <a:pt x="3" y="7"/>
                      <a:pt x="3" y="7"/>
                      <a:pt x="3" y="7"/>
                    </a:cubicBezTo>
                    <a:cubicBezTo>
                      <a:pt x="5" y="6"/>
                      <a:pt x="7" y="5"/>
                      <a:pt x="8" y="4"/>
                    </a:cubicBezTo>
                    <a:cubicBezTo>
                      <a:pt x="9" y="4"/>
                      <a:pt x="9" y="4"/>
                      <a:pt x="9" y="4"/>
                    </a:cubicBezTo>
                    <a:cubicBezTo>
                      <a:pt x="7" y="0"/>
                      <a:pt x="7" y="0"/>
                      <a:pt x="7" y="0"/>
                    </a:cubicBezTo>
                    <a:cubicBezTo>
                      <a:pt x="6" y="1"/>
                      <a:pt x="6" y="1"/>
                      <a:pt x="6" y="1"/>
                    </a:cubicBezTo>
                    <a:cubicBezTo>
                      <a:pt x="6" y="1"/>
                      <a:pt x="6" y="1"/>
                      <a:pt x="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0" name="Freeform 41"/>
              <p:cNvSpPr>
                <a:spLocks/>
              </p:cNvSpPr>
              <p:nvPr/>
            </p:nvSpPr>
            <p:spPr bwMode="auto">
              <a:xfrm>
                <a:off x="6546" y="2851"/>
                <a:ext cx="38" cy="33"/>
              </a:xfrm>
              <a:custGeom>
                <a:avLst/>
                <a:gdLst>
                  <a:gd name="T0" fmla="*/ 5 w 8"/>
                  <a:gd name="T1" fmla="*/ 0 h 7"/>
                  <a:gd name="T2" fmla="*/ 1 w 8"/>
                  <a:gd name="T3" fmla="*/ 4 h 7"/>
                  <a:gd name="T4" fmla="*/ 0 w 8"/>
                  <a:gd name="T5" fmla="*/ 4 h 7"/>
                  <a:gd name="T6" fmla="*/ 2 w 8"/>
                  <a:gd name="T7" fmla="*/ 7 h 7"/>
                  <a:gd name="T8" fmla="*/ 3 w 8"/>
                  <a:gd name="T9" fmla="*/ 7 h 7"/>
                  <a:gd name="T10" fmla="*/ 8 w 8"/>
                  <a:gd name="T11" fmla="*/ 3 h 7"/>
                  <a:gd name="T12" fmla="*/ 8 w 8"/>
                  <a:gd name="T13" fmla="*/ 3 h 7"/>
                  <a:gd name="T14" fmla="*/ 6 w 8"/>
                  <a:gd name="T15" fmla="*/ 0 h 7"/>
                  <a:gd name="T16" fmla="*/ 5 w 8"/>
                  <a:gd name="T17" fmla="*/ 0 h 7"/>
                  <a:gd name="T18" fmla="*/ 5 w 8"/>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7">
                    <a:moveTo>
                      <a:pt x="5" y="0"/>
                    </a:moveTo>
                    <a:cubicBezTo>
                      <a:pt x="4" y="1"/>
                      <a:pt x="3" y="2"/>
                      <a:pt x="1" y="4"/>
                    </a:cubicBezTo>
                    <a:cubicBezTo>
                      <a:pt x="0" y="4"/>
                      <a:pt x="0" y="4"/>
                      <a:pt x="0" y="4"/>
                    </a:cubicBezTo>
                    <a:cubicBezTo>
                      <a:pt x="2" y="7"/>
                      <a:pt x="2" y="7"/>
                      <a:pt x="2" y="7"/>
                    </a:cubicBezTo>
                    <a:cubicBezTo>
                      <a:pt x="3" y="7"/>
                      <a:pt x="3" y="7"/>
                      <a:pt x="3" y="7"/>
                    </a:cubicBezTo>
                    <a:cubicBezTo>
                      <a:pt x="5" y="5"/>
                      <a:pt x="7" y="4"/>
                      <a:pt x="8" y="3"/>
                    </a:cubicBezTo>
                    <a:cubicBezTo>
                      <a:pt x="8" y="3"/>
                      <a:pt x="8" y="3"/>
                      <a:pt x="8" y="3"/>
                    </a:cubicBezTo>
                    <a:cubicBezTo>
                      <a:pt x="6" y="0"/>
                      <a:pt x="6" y="0"/>
                      <a:pt x="6" y="0"/>
                    </a:cubicBezTo>
                    <a:cubicBezTo>
                      <a:pt x="5" y="0"/>
                      <a:pt x="5" y="0"/>
                      <a:pt x="5" y="0"/>
                    </a:cubicBezTo>
                    <a:cubicBezTo>
                      <a:pt x="5" y="0"/>
                      <a:pt x="5" y="0"/>
                      <a:pt x="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1" name="Freeform 42"/>
              <p:cNvSpPr>
                <a:spLocks/>
              </p:cNvSpPr>
              <p:nvPr/>
            </p:nvSpPr>
            <p:spPr bwMode="auto">
              <a:xfrm>
                <a:off x="5836" y="2979"/>
                <a:ext cx="42" cy="33"/>
              </a:xfrm>
              <a:custGeom>
                <a:avLst/>
                <a:gdLst>
                  <a:gd name="T0" fmla="*/ 3 w 9"/>
                  <a:gd name="T1" fmla="*/ 0 h 7"/>
                  <a:gd name="T2" fmla="*/ 2 w 9"/>
                  <a:gd name="T3" fmla="*/ 0 h 7"/>
                  <a:gd name="T4" fmla="*/ 0 w 9"/>
                  <a:gd name="T5" fmla="*/ 3 h 7"/>
                  <a:gd name="T6" fmla="*/ 1 w 9"/>
                  <a:gd name="T7" fmla="*/ 4 h 7"/>
                  <a:gd name="T8" fmla="*/ 6 w 9"/>
                  <a:gd name="T9" fmla="*/ 7 h 7"/>
                  <a:gd name="T10" fmla="*/ 7 w 9"/>
                  <a:gd name="T11" fmla="*/ 7 h 7"/>
                  <a:gd name="T12" fmla="*/ 9 w 9"/>
                  <a:gd name="T13" fmla="*/ 4 h 7"/>
                  <a:gd name="T14" fmla="*/ 8 w 9"/>
                  <a:gd name="T15" fmla="*/ 3 h 7"/>
                  <a:gd name="T16" fmla="*/ 3 w 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
                    <a:moveTo>
                      <a:pt x="3" y="0"/>
                    </a:moveTo>
                    <a:cubicBezTo>
                      <a:pt x="2" y="0"/>
                      <a:pt x="2" y="0"/>
                      <a:pt x="2" y="0"/>
                    </a:cubicBezTo>
                    <a:cubicBezTo>
                      <a:pt x="0" y="3"/>
                      <a:pt x="0" y="3"/>
                      <a:pt x="0" y="3"/>
                    </a:cubicBezTo>
                    <a:cubicBezTo>
                      <a:pt x="1" y="4"/>
                      <a:pt x="1" y="4"/>
                      <a:pt x="1" y="4"/>
                    </a:cubicBezTo>
                    <a:cubicBezTo>
                      <a:pt x="3" y="5"/>
                      <a:pt x="5" y="6"/>
                      <a:pt x="6" y="7"/>
                    </a:cubicBezTo>
                    <a:cubicBezTo>
                      <a:pt x="7" y="7"/>
                      <a:pt x="7" y="7"/>
                      <a:pt x="7" y="7"/>
                    </a:cubicBezTo>
                    <a:cubicBezTo>
                      <a:pt x="9" y="4"/>
                      <a:pt x="9" y="4"/>
                      <a:pt x="9" y="4"/>
                    </a:cubicBezTo>
                    <a:cubicBezTo>
                      <a:pt x="8" y="3"/>
                      <a:pt x="8" y="3"/>
                      <a:pt x="8" y="3"/>
                    </a:cubicBezTo>
                    <a:cubicBezTo>
                      <a:pt x="7" y="2"/>
                      <a:pt x="5" y="1"/>
                      <a:pt x="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2" name="Freeform 43"/>
              <p:cNvSpPr>
                <a:spLocks/>
              </p:cNvSpPr>
              <p:nvPr/>
            </p:nvSpPr>
            <p:spPr bwMode="auto">
              <a:xfrm>
                <a:off x="5888" y="3007"/>
                <a:ext cx="42" cy="33"/>
              </a:xfrm>
              <a:custGeom>
                <a:avLst/>
                <a:gdLst>
                  <a:gd name="T0" fmla="*/ 0 w 42"/>
                  <a:gd name="T1" fmla="*/ 19 h 33"/>
                  <a:gd name="T2" fmla="*/ 33 w 42"/>
                  <a:gd name="T3" fmla="*/ 33 h 33"/>
                  <a:gd name="T4" fmla="*/ 42 w 42"/>
                  <a:gd name="T5" fmla="*/ 19 h 33"/>
                  <a:gd name="T6" fmla="*/ 9 w 42"/>
                  <a:gd name="T7" fmla="*/ 0 h 33"/>
                  <a:gd name="T8" fmla="*/ 0 w 42"/>
                  <a:gd name="T9" fmla="*/ 19 h 33"/>
                  <a:gd name="T10" fmla="*/ 0 w 42"/>
                  <a:gd name="T11" fmla="*/ 19 h 33"/>
                  <a:gd name="T12" fmla="*/ 0 w 42"/>
                  <a:gd name="T13" fmla="*/ 19 h 33"/>
                </a:gdLst>
                <a:ahLst/>
                <a:cxnLst>
                  <a:cxn ang="0">
                    <a:pos x="T0" y="T1"/>
                  </a:cxn>
                  <a:cxn ang="0">
                    <a:pos x="T2" y="T3"/>
                  </a:cxn>
                  <a:cxn ang="0">
                    <a:pos x="T4" y="T5"/>
                  </a:cxn>
                  <a:cxn ang="0">
                    <a:pos x="T6" y="T7"/>
                  </a:cxn>
                  <a:cxn ang="0">
                    <a:pos x="T8" y="T9"/>
                  </a:cxn>
                  <a:cxn ang="0">
                    <a:pos x="T10" y="T11"/>
                  </a:cxn>
                  <a:cxn ang="0">
                    <a:pos x="T12" y="T13"/>
                  </a:cxn>
                </a:cxnLst>
                <a:rect l="0" t="0" r="r" b="b"/>
                <a:pathLst>
                  <a:path w="42" h="33">
                    <a:moveTo>
                      <a:pt x="0" y="19"/>
                    </a:moveTo>
                    <a:lnTo>
                      <a:pt x="33" y="33"/>
                    </a:lnTo>
                    <a:lnTo>
                      <a:pt x="42" y="19"/>
                    </a:lnTo>
                    <a:lnTo>
                      <a:pt x="9" y="0"/>
                    </a:lnTo>
                    <a:lnTo>
                      <a:pt x="0" y="19"/>
                    </a:lnTo>
                    <a:lnTo>
                      <a:pt x="0" y="19"/>
                    </a:lnTo>
                    <a:lnTo>
                      <a:pt x="0"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3" name="Freeform 44"/>
              <p:cNvSpPr>
                <a:spLocks/>
              </p:cNvSpPr>
              <p:nvPr/>
            </p:nvSpPr>
            <p:spPr bwMode="auto">
              <a:xfrm>
                <a:off x="5788" y="2950"/>
                <a:ext cx="43" cy="33"/>
              </a:xfrm>
              <a:custGeom>
                <a:avLst/>
                <a:gdLst>
                  <a:gd name="T0" fmla="*/ 3 w 9"/>
                  <a:gd name="T1" fmla="*/ 0 h 7"/>
                  <a:gd name="T2" fmla="*/ 2 w 9"/>
                  <a:gd name="T3" fmla="*/ 0 h 7"/>
                  <a:gd name="T4" fmla="*/ 0 w 9"/>
                  <a:gd name="T5" fmla="*/ 3 h 7"/>
                  <a:gd name="T6" fmla="*/ 1 w 9"/>
                  <a:gd name="T7" fmla="*/ 4 h 7"/>
                  <a:gd name="T8" fmla="*/ 6 w 9"/>
                  <a:gd name="T9" fmla="*/ 7 h 7"/>
                  <a:gd name="T10" fmla="*/ 7 w 9"/>
                  <a:gd name="T11" fmla="*/ 7 h 7"/>
                  <a:gd name="T12" fmla="*/ 9 w 9"/>
                  <a:gd name="T13" fmla="*/ 4 h 7"/>
                  <a:gd name="T14" fmla="*/ 8 w 9"/>
                  <a:gd name="T15" fmla="*/ 3 h 7"/>
                  <a:gd name="T16" fmla="*/ 3 w 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
                    <a:moveTo>
                      <a:pt x="3" y="0"/>
                    </a:moveTo>
                    <a:cubicBezTo>
                      <a:pt x="2" y="0"/>
                      <a:pt x="2" y="0"/>
                      <a:pt x="2" y="0"/>
                    </a:cubicBezTo>
                    <a:cubicBezTo>
                      <a:pt x="0" y="3"/>
                      <a:pt x="0" y="3"/>
                      <a:pt x="0" y="3"/>
                    </a:cubicBezTo>
                    <a:cubicBezTo>
                      <a:pt x="1" y="4"/>
                      <a:pt x="1" y="4"/>
                      <a:pt x="1" y="4"/>
                    </a:cubicBezTo>
                    <a:cubicBezTo>
                      <a:pt x="2" y="5"/>
                      <a:pt x="4" y="6"/>
                      <a:pt x="6" y="7"/>
                    </a:cubicBezTo>
                    <a:cubicBezTo>
                      <a:pt x="7" y="7"/>
                      <a:pt x="7" y="7"/>
                      <a:pt x="7" y="7"/>
                    </a:cubicBezTo>
                    <a:cubicBezTo>
                      <a:pt x="9" y="4"/>
                      <a:pt x="9" y="4"/>
                      <a:pt x="9" y="4"/>
                    </a:cubicBezTo>
                    <a:cubicBezTo>
                      <a:pt x="8" y="3"/>
                      <a:pt x="8" y="3"/>
                      <a:pt x="8" y="3"/>
                    </a:cubicBezTo>
                    <a:cubicBezTo>
                      <a:pt x="6" y="2"/>
                      <a:pt x="4" y="1"/>
                      <a:pt x="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4" name="Freeform 45"/>
              <p:cNvSpPr>
                <a:spLocks/>
              </p:cNvSpPr>
              <p:nvPr/>
            </p:nvSpPr>
            <p:spPr bwMode="auto">
              <a:xfrm>
                <a:off x="5736" y="2922"/>
                <a:ext cx="43" cy="33"/>
              </a:xfrm>
              <a:custGeom>
                <a:avLst/>
                <a:gdLst>
                  <a:gd name="T0" fmla="*/ 3 w 9"/>
                  <a:gd name="T1" fmla="*/ 0 h 7"/>
                  <a:gd name="T2" fmla="*/ 2 w 9"/>
                  <a:gd name="T3" fmla="*/ 0 h 7"/>
                  <a:gd name="T4" fmla="*/ 0 w 9"/>
                  <a:gd name="T5" fmla="*/ 4 h 7"/>
                  <a:gd name="T6" fmla="*/ 1 w 9"/>
                  <a:gd name="T7" fmla="*/ 4 h 7"/>
                  <a:gd name="T8" fmla="*/ 6 w 9"/>
                  <a:gd name="T9" fmla="*/ 7 h 7"/>
                  <a:gd name="T10" fmla="*/ 7 w 9"/>
                  <a:gd name="T11" fmla="*/ 7 h 7"/>
                  <a:gd name="T12" fmla="*/ 9 w 9"/>
                  <a:gd name="T13" fmla="*/ 4 h 7"/>
                  <a:gd name="T14" fmla="*/ 8 w 9"/>
                  <a:gd name="T15" fmla="*/ 3 h 7"/>
                  <a:gd name="T16" fmla="*/ 3 w 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
                    <a:moveTo>
                      <a:pt x="3" y="0"/>
                    </a:moveTo>
                    <a:cubicBezTo>
                      <a:pt x="2" y="0"/>
                      <a:pt x="2" y="0"/>
                      <a:pt x="2" y="0"/>
                    </a:cubicBezTo>
                    <a:cubicBezTo>
                      <a:pt x="0" y="4"/>
                      <a:pt x="0" y="4"/>
                      <a:pt x="0" y="4"/>
                    </a:cubicBezTo>
                    <a:cubicBezTo>
                      <a:pt x="1" y="4"/>
                      <a:pt x="1" y="4"/>
                      <a:pt x="1" y="4"/>
                    </a:cubicBezTo>
                    <a:cubicBezTo>
                      <a:pt x="3" y="5"/>
                      <a:pt x="4" y="6"/>
                      <a:pt x="6" y="7"/>
                    </a:cubicBezTo>
                    <a:cubicBezTo>
                      <a:pt x="7" y="7"/>
                      <a:pt x="7" y="7"/>
                      <a:pt x="7" y="7"/>
                    </a:cubicBezTo>
                    <a:cubicBezTo>
                      <a:pt x="9" y="4"/>
                      <a:pt x="9" y="4"/>
                      <a:pt x="9" y="4"/>
                    </a:cubicBezTo>
                    <a:cubicBezTo>
                      <a:pt x="8" y="3"/>
                      <a:pt x="8" y="3"/>
                      <a:pt x="8" y="3"/>
                    </a:cubicBezTo>
                    <a:cubicBezTo>
                      <a:pt x="6" y="2"/>
                      <a:pt x="4" y="1"/>
                      <a:pt x="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5" name="Freeform 46"/>
              <p:cNvSpPr>
                <a:spLocks/>
              </p:cNvSpPr>
              <p:nvPr/>
            </p:nvSpPr>
            <p:spPr bwMode="auto">
              <a:xfrm>
                <a:off x="5684" y="2908"/>
                <a:ext cx="43" cy="23"/>
              </a:xfrm>
              <a:custGeom>
                <a:avLst/>
                <a:gdLst>
                  <a:gd name="T0" fmla="*/ 7 w 9"/>
                  <a:gd name="T1" fmla="*/ 1 h 5"/>
                  <a:gd name="T2" fmla="*/ 7 w 9"/>
                  <a:gd name="T3" fmla="*/ 1 h 5"/>
                  <a:gd name="T4" fmla="*/ 2 w 9"/>
                  <a:gd name="T5" fmla="*/ 0 h 5"/>
                  <a:gd name="T6" fmla="*/ 2 w 9"/>
                  <a:gd name="T7" fmla="*/ 0 h 5"/>
                  <a:gd name="T8" fmla="*/ 0 w 9"/>
                  <a:gd name="T9" fmla="*/ 3 h 5"/>
                  <a:gd name="T10" fmla="*/ 1 w 9"/>
                  <a:gd name="T11" fmla="*/ 4 h 5"/>
                  <a:gd name="T12" fmla="*/ 7 w 9"/>
                  <a:gd name="T13" fmla="*/ 5 h 5"/>
                  <a:gd name="T14" fmla="*/ 7 w 9"/>
                  <a:gd name="T15" fmla="*/ 5 h 5"/>
                  <a:gd name="T16" fmla="*/ 7 w 9"/>
                  <a:gd name="T17" fmla="*/ 5 h 5"/>
                  <a:gd name="T18" fmla="*/ 8 w 9"/>
                  <a:gd name="T19" fmla="*/ 5 h 5"/>
                  <a:gd name="T20" fmla="*/ 9 w 9"/>
                  <a:gd name="T21" fmla="*/ 1 h 5"/>
                  <a:gd name="T22" fmla="*/ 8 w 9"/>
                  <a:gd name="T23" fmla="*/ 1 h 5"/>
                  <a:gd name="T24" fmla="*/ 7 w 9"/>
                  <a:gd name="T25"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5">
                    <a:moveTo>
                      <a:pt x="7" y="1"/>
                    </a:moveTo>
                    <a:cubicBezTo>
                      <a:pt x="7" y="1"/>
                      <a:pt x="7" y="1"/>
                      <a:pt x="7" y="1"/>
                    </a:cubicBezTo>
                    <a:cubicBezTo>
                      <a:pt x="6" y="1"/>
                      <a:pt x="4" y="1"/>
                      <a:pt x="2" y="0"/>
                    </a:cubicBezTo>
                    <a:cubicBezTo>
                      <a:pt x="2" y="0"/>
                      <a:pt x="2" y="0"/>
                      <a:pt x="2" y="0"/>
                    </a:cubicBezTo>
                    <a:cubicBezTo>
                      <a:pt x="0" y="3"/>
                      <a:pt x="0" y="3"/>
                      <a:pt x="0" y="3"/>
                    </a:cubicBezTo>
                    <a:cubicBezTo>
                      <a:pt x="1" y="4"/>
                      <a:pt x="1" y="4"/>
                      <a:pt x="1" y="4"/>
                    </a:cubicBezTo>
                    <a:cubicBezTo>
                      <a:pt x="3" y="4"/>
                      <a:pt x="5" y="5"/>
                      <a:pt x="7" y="5"/>
                    </a:cubicBezTo>
                    <a:cubicBezTo>
                      <a:pt x="7" y="5"/>
                      <a:pt x="7" y="5"/>
                      <a:pt x="7" y="5"/>
                    </a:cubicBezTo>
                    <a:cubicBezTo>
                      <a:pt x="7" y="5"/>
                      <a:pt x="7" y="5"/>
                      <a:pt x="7" y="5"/>
                    </a:cubicBezTo>
                    <a:cubicBezTo>
                      <a:pt x="8" y="5"/>
                      <a:pt x="8" y="5"/>
                      <a:pt x="8" y="5"/>
                    </a:cubicBezTo>
                    <a:cubicBezTo>
                      <a:pt x="9" y="1"/>
                      <a:pt x="9" y="1"/>
                      <a:pt x="9" y="1"/>
                    </a:cubicBezTo>
                    <a:cubicBezTo>
                      <a:pt x="8" y="1"/>
                      <a:pt x="8" y="1"/>
                      <a:pt x="8" y="1"/>
                    </a:cubicBezTo>
                    <a:cubicBezTo>
                      <a:pt x="8" y="1"/>
                      <a:pt x="7" y="1"/>
                      <a:pt x="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6" name="Freeform 47"/>
              <p:cNvSpPr>
                <a:spLocks/>
              </p:cNvSpPr>
              <p:nvPr/>
            </p:nvSpPr>
            <p:spPr bwMode="auto">
              <a:xfrm>
                <a:off x="6129" y="3149"/>
                <a:ext cx="43" cy="19"/>
              </a:xfrm>
              <a:custGeom>
                <a:avLst/>
                <a:gdLst>
                  <a:gd name="T0" fmla="*/ 7 w 9"/>
                  <a:gd name="T1" fmla="*/ 0 h 4"/>
                  <a:gd name="T2" fmla="*/ 6 w 9"/>
                  <a:gd name="T3" fmla="*/ 0 h 4"/>
                  <a:gd name="T4" fmla="*/ 2 w 9"/>
                  <a:gd name="T5" fmla="*/ 0 h 4"/>
                  <a:gd name="T6" fmla="*/ 1 w 9"/>
                  <a:gd name="T7" fmla="*/ 0 h 4"/>
                  <a:gd name="T8" fmla="*/ 0 w 9"/>
                  <a:gd name="T9" fmla="*/ 4 h 4"/>
                  <a:gd name="T10" fmla="*/ 1 w 9"/>
                  <a:gd name="T11" fmla="*/ 4 h 4"/>
                  <a:gd name="T12" fmla="*/ 4 w 9"/>
                  <a:gd name="T13" fmla="*/ 4 h 4"/>
                  <a:gd name="T14" fmla="*/ 7 w 9"/>
                  <a:gd name="T15" fmla="*/ 4 h 4"/>
                  <a:gd name="T16" fmla="*/ 8 w 9"/>
                  <a:gd name="T17" fmla="*/ 3 h 4"/>
                  <a:gd name="T18" fmla="*/ 9 w 9"/>
                  <a:gd name="T19" fmla="*/ 3 h 4"/>
                  <a:gd name="T20" fmla="*/ 7 w 9"/>
                  <a:gd name="T21" fmla="*/ 0 h 4"/>
                  <a:gd name="T22" fmla="*/ 7 w 9"/>
                  <a:gd name="T23" fmla="*/ 0 h 4"/>
                  <a:gd name="T24" fmla="*/ 7 w 9"/>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4">
                    <a:moveTo>
                      <a:pt x="7" y="0"/>
                    </a:moveTo>
                    <a:cubicBezTo>
                      <a:pt x="7" y="0"/>
                      <a:pt x="6" y="0"/>
                      <a:pt x="6" y="0"/>
                    </a:cubicBezTo>
                    <a:cubicBezTo>
                      <a:pt x="5" y="0"/>
                      <a:pt x="3" y="0"/>
                      <a:pt x="2" y="0"/>
                    </a:cubicBezTo>
                    <a:cubicBezTo>
                      <a:pt x="1" y="0"/>
                      <a:pt x="1" y="0"/>
                      <a:pt x="1" y="0"/>
                    </a:cubicBezTo>
                    <a:cubicBezTo>
                      <a:pt x="0" y="4"/>
                      <a:pt x="0" y="4"/>
                      <a:pt x="0" y="4"/>
                    </a:cubicBezTo>
                    <a:cubicBezTo>
                      <a:pt x="1" y="4"/>
                      <a:pt x="1" y="4"/>
                      <a:pt x="1" y="4"/>
                    </a:cubicBezTo>
                    <a:cubicBezTo>
                      <a:pt x="2" y="4"/>
                      <a:pt x="3" y="4"/>
                      <a:pt x="4" y="4"/>
                    </a:cubicBezTo>
                    <a:cubicBezTo>
                      <a:pt x="5" y="4"/>
                      <a:pt x="6" y="4"/>
                      <a:pt x="7" y="4"/>
                    </a:cubicBezTo>
                    <a:cubicBezTo>
                      <a:pt x="7" y="4"/>
                      <a:pt x="8" y="4"/>
                      <a:pt x="8" y="3"/>
                    </a:cubicBezTo>
                    <a:cubicBezTo>
                      <a:pt x="9" y="3"/>
                      <a:pt x="9" y="3"/>
                      <a:pt x="9" y="3"/>
                    </a:cubicBezTo>
                    <a:cubicBezTo>
                      <a:pt x="7" y="0"/>
                      <a:pt x="7" y="0"/>
                      <a:pt x="7" y="0"/>
                    </a:cubicBezTo>
                    <a:cubicBezTo>
                      <a:pt x="7" y="0"/>
                      <a:pt x="7" y="0"/>
                      <a:pt x="7" y="0"/>
                    </a:cubicBezTo>
                    <a:cubicBezTo>
                      <a:pt x="7" y="0"/>
                      <a:pt x="7" y="0"/>
                      <a:pt x="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7" name="Freeform 48"/>
              <p:cNvSpPr>
                <a:spLocks/>
              </p:cNvSpPr>
              <p:nvPr/>
            </p:nvSpPr>
            <p:spPr bwMode="auto">
              <a:xfrm>
                <a:off x="6030" y="3097"/>
                <a:ext cx="38" cy="43"/>
              </a:xfrm>
              <a:custGeom>
                <a:avLst/>
                <a:gdLst>
                  <a:gd name="T0" fmla="*/ 6 w 8"/>
                  <a:gd name="T1" fmla="*/ 4 h 9"/>
                  <a:gd name="T2" fmla="*/ 6 w 8"/>
                  <a:gd name="T3" fmla="*/ 4 h 9"/>
                  <a:gd name="T4" fmla="*/ 4 w 8"/>
                  <a:gd name="T5" fmla="*/ 1 h 9"/>
                  <a:gd name="T6" fmla="*/ 4 w 8"/>
                  <a:gd name="T7" fmla="*/ 0 h 9"/>
                  <a:gd name="T8" fmla="*/ 0 w 8"/>
                  <a:gd name="T9" fmla="*/ 2 h 9"/>
                  <a:gd name="T10" fmla="*/ 1 w 8"/>
                  <a:gd name="T11" fmla="*/ 3 h 9"/>
                  <a:gd name="T12" fmla="*/ 2 w 8"/>
                  <a:gd name="T13" fmla="*/ 6 h 9"/>
                  <a:gd name="T14" fmla="*/ 4 w 8"/>
                  <a:gd name="T15" fmla="*/ 8 h 9"/>
                  <a:gd name="T16" fmla="*/ 4 w 8"/>
                  <a:gd name="T17" fmla="*/ 9 h 9"/>
                  <a:gd name="T18" fmla="*/ 8 w 8"/>
                  <a:gd name="T19" fmla="*/ 7 h 9"/>
                  <a:gd name="T20" fmla="*/ 7 w 8"/>
                  <a:gd name="T21" fmla="*/ 6 h 9"/>
                  <a:gd name="T22" fmla="*/ 6 w 8"/>
                  <a:gd name="T23"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9">
                    <a:moveTo>
                      <a:pt x="6" y="4"/>
                    </a:moveTo>
                    <a:cubicBezTo>
                      <a:pt x="6" y="4"/>
                      <a:pt x="6" y="4"/>
                      <a:pt x="6" y="4"/>
                    </a:cubicBezTo>
                    <a:cubicBezTo>
                      <a:pt x="6" y="3"/>
                      <a:pt x="5" y="2"/>
                      <a:pt x="4" y="1"/>
                    </a:cubicBezTo>
                    <a:cubicBezTo>
                      <a:pt x="4" y="0"/>
                      <a:pt x="4" y="0"/>
                      <a:pt x="4" y="0"/>
                    </a:cubicBezTo>
                    <a:cubicBezTo>
                      <a:pt x="0" y="2"/>
                      <a:pt x="0" y="2"/>
                      <a:pt x="0" y="2"/>
                    </a:cubicBezTo>
                    <a:cubicBezTo>
                      <a:pt x="1" y="3"/>
                      <a:pt x="1" y="3"/>
                      <a:pt x="1" y="3"/>
                    </a:cubicBezTo>
                    <a:cubicBezTo>
                      <a:pt x="1" y="4"/>
                      <a:pt x="2" y="5"/>
                      <a:pt x="2" y="6"/>
                    </a:cubicBezTo>
                    <a:cubicBezTo>
                      <a:pt x="3" y="7"/>
                      <a:pt x="3" y="8"/>
                      <a:pt x="4" y="8"/>
                    </a:cubicBezTo>
                    <a:cubicBezTo>
                      <a:pt x="4" y="9"/>
                      <a:pt x="4" y="9"/>
                      <a:pt x="4" y="9"/>
                    </a:cubicBezTo>
                    <a:cubicBezTo>
                      <a:pt x="8" y="7"/>
                      <a:pt x="8" y="7"/>
                      <a:pt x="8" y="7"/>
                    </a:cubicBezTo>
                    <a:cubicBezTo>
                      <a:pt x="7" y="6"/>
                      <a:pt x="7" y="6"/>
                      <a:pt x="7" y="6"/>
                    </a:cubicBezTo>
                    <a:cubicBezTo>
                      <a:pt x="7" y="6"/>
                      <a:pt x="7" y="5"/>
                      <a:pt x="6"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8" name="Freeform 49"/>
              <p:cNvSpPr>
                <a:spLocks/>
              </p:cNvSpPr>
              <p:nvPr/>
            </p:nvSpPr>
            <p:spPr bwMode="auto">
              <a:xfrm>
                <a:off x="5987" y="3064"/>
                <a:ext cx="38" cy="33"/>
              </a:xfrm>
              <a:custGeom>
                <a:avLst/>
                <a:gdLst>
                  <a:gd name="T0" fmla="*/ 3 w 8"/>
                  <a:gd name="T1" fmla="*/ 0 h 7"/>
                  <a:gd name="T2" fmla="*/ 2 w 8"/>
                  <a:gd name="T3" fmla="*/ 0 h 7"/>
                  <a:gd name="T4" fmla="*/ 0 w 8"/>
                  <a:gd name="T5" fmla="*/ 3 h 7"/>
                  <a:gd name="T6" fmla="*/ 1 w 8"/>
                  <a:gd name="T7" fmla="*/ 4 h 7"/>
                  <a:gd name="T8" fmla="*/ 6 w 8"/>
                  <a:gd name="T9" fmla="*/ 7 h 7"/>
                  <a:gd name="T10" fmla="*/ 7 w 8"/>
                  <a:gd name="T11" fmla="*/ 7 h 7"/>
                  <a:gd name="T12" fmla="*/ 8 w 8"/>
                  <a:gd name="T13" fmla="*/ 3 h 7"/>
                  <a:gd name="T14" fmla="*/ 7 w 8"/>
                  <a:gd name="T15" fmla="*/ 3 h 7"/>
                  <a:gd name="T16" fmla="*/ 3 w 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3" y="0"/>
                    </a:moveTo>
                    <a:cubicBezTo>
                      <a:pt x="2" y="0"/>
                      <a:pt x="2" y="0"/>
                      <a:pt x="2" y="0"/>
                    </a:cubicBezTo>
                    <a:cubicBezTo>
                      <a:pt x="0" y="3"/>
                      <a:pt x="0" y="3"/>
                      <a:pt x="0" y="3"/>
                    </a:cubicBezTo>
                    <a:cubicBezTo>
                      <a:pt x="1" y="4"/>
                      <a:pt x="1" y="4"/>
                      <a:pt x="1" y="4"/>
                    </a:cubicBezTo>
                    <a:cubicBezTo>
                      <a:pt x="5" y="6"/>
                      <a:pt x="6" y="7"/>
                      <a:pt x="6" y="7"/>
                    </a:cubicBezTo>
                    <a:cubicBezTo>
                      <a:pt x="7" y="7"/>
                      <a:pt x="7" y="7"/>
                      <a:pt x="7" y="7"/>
                    </a:cubicBezTo>
                    <a:cubicBezTo>
                      <a:pt x="8" y="3"/>
                      <a:pt x="8" y="3"/>
                      <a:pt x="8" y="3"/>
                    </a:cubicBezTo>
                    <a:cubicBezTo>
                      <a:pt x="7" y="3"/>
                      <a:pt x="7" y="3"/>
                      <a:pt x="7" y="3"/>
                    </a:cubicBezTo>
                    <a:cubicBezTo>
                      <a:pt x="7" y="3"/>
                      <a:pt x="6" y="2"/>
                      <a:pt x="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9" name="Freeform 50"/>
              <p:cNvSpPr>
                <a:spLocks/>
              </p:cNvSpPr>
              <p:nvPr/>
            </p:nvSpPr>
            <p:spPr bwMode="auto">
              <a:xfrm>
                <a:off x="6072" y="3135"/>
                <a:ext cx="43" cy="28"/>
              </a:xfrm>
              <a:custGeom>
                <a:avLst/>
                <a:gdLst>
                  <a:gd name="T0" fmla="*/ 2 w 9"/>
                  <a:gd name="T1" fmla="*/ 1 h 6"/>
                  <a:gd name="T2" fmla="*/ 1 w 9"/>
                  <a:gd name="T3" fmla="*/ 0 h 6"/>
                  <a:gd name="T4" fmla="*/ 0 w 9"/>
                  <a:gd name="T5" fmla="*/ 4 h 6"/>
                  <a:gd name="T6" fmla="*/ 1 w 9"/>
                  <a:gd name="T7" fmla="*/ 4 h 6"/>
                  <a:gd name="T8" fmla="*/ 7 w 9"/>
                  <a:gd name="T9" fmla="*/ 6 h 6"/>
                  <a:gd name="T10" fmla="*/ 8 w 9"/>
                  <a:gd name="T11" fmla="*/ 6 h 6"/>
                  <a:gd name="T12" fmla="*/ 9 w 9"/>
                  <a:gd name="T13" fmla="*/ 2 h 6"/>
                  <a:gd name="T14" fmla="*/ 8 w 9"/>
                  <a:gd name="T15" fmla="*/ 2 h 6"/>
                  <a:gd name="T16" fmla="*/ 2 w 9"/>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6">
                    <a:moveTo>
                      <a:pt x="2" y="1"/>
                    </a:moveTo>
                    <a:cubicBezTo>
                      <a:pt x="1" y="0"/>
                      <a:pt x="1" y="0"/>
                      <a:pt x="1" y="0"/>
                    </a:cubicBezTo>
                    <a:cubicBezTo>
                      <a:pt x="0" y="4"/>
                      <a:pt x="0" y="4"/>
                      <a:pt x="0" y="4"/>
                    </a:cubicBezTo>
                    <a:cubicBezTo>
                      <a:pt x="1" y="4"/>
                      <a:pt x="1" y="4"/>
                      <a:pt x="1" y="4"/>
                    </a:cubicBezTo>
                    <a:cubicBezTo>
                      <a:pt x="3" y="5"/>
                      <a:pt x="5" y="5"/>
                      <a:pt x="7" y="6"/>
                    </a:cubicBezTo>
                    <a:cubicBezTo>
                      <a:pt x="8" y="6"/>
                      <a:pt x="8" y="6"/>
                      <a:pt x="8" y="6"/>
                    </a:cubicBezTo>
                    <a:cubicBezTo>
                      <a:pt x="9" y="2"/>
                      <a:pt x="9" y="2"/>
                      <a:pt x="9" y="2"/>
                    </a:cubicBezTo>
                    <a:cubicBezTo>
                      <a:pt x="8" y="2"/>
                      <a:pt x="8" y="2"/>
                      <a:pt x="8" y="2"/>
                    </a:cubicBezTo>
                    <a:cubicBezTo>
                      <a:pt x="6" y="1"/>
                      <a:pt x="4" y="1"/>
                      <a:pt x="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0" name="Freeform 51"/>
              <p:cNvSpPr>
                <a:spLocks/>
              </p:cNvSpPr>
              <p:nvPr/>
            </p:nvSpPr>
            <p:spPr bwMode="auto">
              <a:xfrm>
                <a:off x="5940" y="3035"/>
                <a:ext cx="38" cy="34"/>
              </a:xfrm>
              <a:custGeom>
                <a:avLst/>
                <a:gdLst>
                  <a:gd name="T0" fmla="*/ 2 w 8"/>
                  <a:gd name="T1" fmla="*/ 0 h 7"/>
                  <a:gd name="T2" fmla="*/ 1 w 8"/>
                  <a:gd name="T3" fmla="*/ 0 h 7"/>
                  <a:gd name="T4" fmla="*/ 0 w 8"/>
                  <a:gd name="T5" fmla="*/ 3 h 7"/>
                  <a:gd name="T6" fmla="*/ 0 w 8"/>
                  <a:gd name="T7" fmla="*/ 4 h 7"/>
                  <a:gd name="T8" fmla="*/ 6 w 8"/>
                  <a:gd name="T9" fmla="*/ 7 h 7"/>
                  <a:gd name="T10" fmla="*/ 6 w 8"/>
                  <a:gd name="T11" fmla="*/ 7 h 7"/>
                  <a:gd name="T12" fmla="*/ 8 w 8"/>
                  <a:gd name="T13" fmla="*/ 4 h 7"/>
                  <a:gd name="T14" fmla="*/ 7 w 8"/>
                  <a:gd name="T15" fmla="*/ 3 h 7"/>
                  <a:gd name="T16" fmla="*/ 2 w 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2" y="0"/>
                    </a:moveTo>
                    <a:cubicBezTo>
                      <a:pt x="1" y="0"/>
                      <a:pt x="1" y="0"/>
                      <a:pt x="1" y="0"/>
                    </a:cubicBezTo>
                    <a:cubicBezTo>
                      <a:pt x="0" y="3"/>
                      <a:pt x="0" y="3"/>
                      <a:pt x="0" y="3"/>
                    </a:cubicBezTo>
                    <a:cubicBezTo>
                      <a:pt x="0" y="4"/>
                      <a:pt x="0" y="4"/>
                      <a:pt x="0" y="4"/>
                    </a:cubicBezTo>
                    <a:cubicBezTo>
                      <a:pt x="2" y="5"/>
                      <a:pt x="4" y="6"/>
                      <a:pt x="6" y="7"/>
                    </a:cubicBezTo>
                    <a:cubicBezTo>
                      <a:pt x="6" y="7"/>
                      <a:pt x="6" y="7"/>
                      <a:pt x="6" y="7"/>
                    </a:cubicBezTo>
                    <a:cubicBezTo>
                      <a:pt x="8" y="4"/>
                      <a:pt x="8" y="4"/>
                      <a:pt x="8" y="4"/>
                    </a:cubicBezTo>
                    <a:cubicBezTo>
                      <a:pt x="7" y="3"/>
                      <a:pt x="7" y="3"/>
                      <a:pt x="7" y="3"/>
                    </a:cubicBezTo>
                    <a:cubicBezTo>
                      <a:pt x="6" y="3"/>
                      <a:pt x="4" y="2"/>
                      <a:pt x="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1" name="Freeform 52"/>
              <p:cNvSpPr>
                <a:spLocks noEditPoints="1"/>
              </p:cNvSpPr>
              <p:nvPr/>
            </p:nvSpPr>
            <p:spPr bwMode="auto">
              <a:xfrm>
                <a:off x="5694" y="2458"/>
                <a:ext cx="856" cy="639"/>
              </a:xfrm>
              <a:custGeom>
                <a:avLst/>
                <a:gdLst>
                  <a:gd name="T0" fmla="*/ 179 w 181"/>
                  <a:gd name="T1" fmla="*/ 46 h 135"/>
                  <a:gd name="T2" fmla="*/ 101 w 181"/>
                  <a:gd name="T3" fmla="*/ 1 h 135"/>
                  <a:gd name="T4" fmla="*/ 95 w 181"/>
                  <a:gd name="T5" fmla="*/ 1 h 135"/>
                  <a:gd name="T6" fmla="*/ 97 w 181"/>
                  <a:gd name="T7" fmla="*/ 95 h 135"/>
                  <a:gd name="T8" fmla="*/ 22 w 181"/>
                  <a:gd name="T9" fmla="*/ 86 h 135"/>
                  <a:gd name="T10" fmla="*/ 67 w 181"/>
                  <a:gd name="T11" fmla="*/ 119 h 135"/>
                  <a:gd name="T12" fmla="*/ 21 w 181"/>
                  <a:gd name="T13" fmla="*/ 88 h 135"/>
                  <a:gd name="T14" fmla="*/ 100 w 181"/>
                  <a:gd name="T15" fmla="*/ 102 h 135"/>
                  <a:gd name="T16" fmla="*/ 98 w 181"/>
                  <a:gd name="T17" fmla="*/ 135 h 135"/>
                  <a:gd name="T18" fmla="*/ 94 w 181"/>
                  <a:gd name="T19" fmla="*/ 134 h 135"/>
                  <a:gd name="T20" fmla="*/ 81 w 181"/>
                  <a:gd name="T21" fmla="*/ 122 h 135"/>
                  <a:gd name="T22" fmla="*/ 94 w 181"/>
                  <a:gd name="T23" fmla="*/ 127 h 135"/>
                  <a:gd name="T24" fmla="*/ 6 w 181"/>
                  <a:gd name="T25" fmla="*/ 55 h 135"/>
                  <a:gd name="T26" fmla="*/ 6 w 181"/>
                  <a:gd name="T27" fmla="*/ 77 h 135"/>
                  <a:gd name="T28" fmla="*/ 7 w 181"/>
                  <a:gd name="T29" fmla="*/ 85 h 135"/>
                  <a:gd name="T30" fmla="*/ 0 w 181"/>
                  <a:gd name="T31" fmla="*/ 81 h 135"/>
                  <a:gd name="T32" fmla="*/ 0 w 181"/>
                  <a:gd name="T33" fmla="*/ 51 h 135"/>
                  <a:gd name="T34" fmla="*/ 6 w 181"/>
                  <a:gd name="T35" fmla="*/ 47 h 135"/>
                  <a:gd name="T36" fmla="*/ 11 w 181"/>
                  <a:gd name="T37" fmla="*/ 50 h 135"/>
                  <a:gd name="T38" fmla="*/ 100 w 181"/>
                  <a:gd name="T39" fmla="*/ 102 h 135"/>
                  <a:gd name="T40" fmla="*/ 181 w 181"/>
                  <a:gd name="T41" fmla="*/ 51 h 135"/>
                  <a:gd name="T42" fmla="*/ 178 w 181"/>
                  <a:gd name="T43" fmla="*/ 81 h 135"/>
                  <a:gd name="T44" fmla="*/ 104 w 181"/>
                  <a:gd name="T45" fmla="*/ 102 h 135"/>
                  <a:gd name="T46" fmla="*/ 181 w 181"/>
                  <a:gd name="T47" fmla="*/ 50 h 135"/>
                  <a:gd name="T48" fmla="*/ 59 w 181"/>
                  <a:gd name="T49" fmla="*/ 100 h 135"/>
                  <a:gd name="T50" fmla="*/ 36 w 181"/>
                  <a:gd name="T51" fmla="*/ 87 h 135"/>
                  <a:gd name="T52" fmla="*/ 34 w 181"/>
                  <a:gd name="T53" fmla="*/ 82 h 135"/>
                  <a:gd name="T54" fmla="*/ 59 w 181"/>
                  <a:gd name="T55" fmla="*/ 93 h 135"/>
                  <a:gd name="T56" fmla="*/ 61 w 181"/>
                  <a:gd name="T57" fmla="*/ 99 h 135"/>
                  <a:gd name="T58" fmla="*/ 80 w 181"/>
                  <a:gd name="T59" fmla="*/ 117 h 135"/>
                  <a:gd name="T60" fmla="*/ 73 w 181"/>
                  <a:gd name="T61" fmla="*/ 124 h 135"/>
                  <a:gd name="T62" fmla="*/ 70 w 181"/>
                  <a:gd name="T63" fmla="*/ 121 h 135"/>
                  <a:gd name="T64" fmla="*/ 71 w 181"/>
                  <a:gd name="T65" fmla="*/ 104 h 135"/>
                  <a:gd name="T66" fmla="*/ 80 w 181"/>
                  <a:gd name="T67" fmla="*/ 100 h 135"/>
                  <a:gd name="T68" fmla="*/ 80 w 181"/>
                  <a:gd name="T69" fmla="*/ 103 h 135"/>
                  <a:gd name="T70" fmla="*/ 74 w 181"/>
                  <a:gd name="T71" fmla="*/ 118 h 135"/>
                  <a:gd name="T72" fmla="*/ 80 w 181"/>
                  <a:gd name="T73" fmla="*/ 117 h 135"/>
                  <a:gd name="T74" fmla="*/ 20 w 181"/>
                  <a:gd name="T75" fmla="*/ 86 h 135"/>
                  <a:gd name="T76" fmla="*/ 10 w 181"/>
                  <a:gd name="T77" fmla="*/ 89 h 135"/>
                  <a:gd name="T78" fmla="*/ 9 w 181"/>
                  <a:gd name="T79" fmla="*/ 72 h 135"/>
                  <a:gd name="T80" fmla="*/ 17 w 181"/>
                  <a:gd name="T81" fmla="*/ 66 h 135"/>
                  <a:gd name="T82" fmla="*/ 20 w 181"/>
                  <a:gd name="T83" fmla="*/ 66 h 135"/>
                  <a:gd name="T84" fmla="*/ 14 w 181"/>
                  <a:gd name="T85" fmla="*/ 72 h 135"/>
                  <a:gd name="T86" fmla="*/ 17 w 181"/>
                  <a:gd name="T87" fmla="*/ 8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 h="135">
                    <a:moveTo>
                      <a:pt x="97" y="95"/>
                    </a:moveTo>
                    <a:cubicBezTo>
                      <a:pt x="179" y="46"/>
                      <a:pt x="179" y="46"/>
                      <a:pt x="179" y="46"/>
                    </a:cubicBezTo>
                    <a:cubicBezTo>
                      <a:pt x="179" y="46"/>
                      <a:pt x="179" y="46"/>
                      <a:pt x="178" y="46"/>
                    </a:cubicBezTo>
                    <a:cubicBezTo>
                      <a:pt x="101" y="1"/>
                      <a:pt x="101" y="1"/>
                      <a:pt x="101" y="1"/>
                    </a:cubicBezTo>
                    <a:cubicBezTo>
                      <a:pt x="100" y="0"/>
                      <a:pt x="99" y="0"/>
                      <a:pt x="98" y="0"/>
                    </a:cubicBezTo>
                    <a:cubicBezTo>
                      <a:pt x="97" y="0"/>
                      <a:pt x="96" y="0"/>
                      <a:pt x="95" y="1"/>
                    </a:cubicBezTo>
                    <a:cubicBezTo>
                      <a:pt x="14" y="48"/>
                      <a:pt x="14" y="48"/>
                      <a:pt x="14" y="48"/>
                    </a:cubicBezTo>
                    <a:cubicBezTo>
                      <a:pt x="97" y="95"/>
                      <a:pt x="97" y="95"/>
                      <a:pt x="97" y="95"/>
                    </a:cubicBezTo>
                    <a:cubicBezTo>
                      <a:pt x="97" y="95"/>
                      <a:pt x="97" y="95"/>
                      <a:pt x="97" y="95"/>
                    </a:cubicBezTo>
                    <a:close/>
                    <a:moveTo>
                      <a:pt x="22" y="86"/>
                    </a:moveTo>
                    <a:cubicBezTo>
                      <a:pt x="67" y="112"/>
                      <a:pt x="67" y="112"/>
                      <a:pt x="67" y="112"/>
                    </a:cubicBezTo>
                    <a:cubicBezTo>
                      <a:pt x="67" y="119"/>
                      <a:pt x="67" y="119"/>
                      <a:pt x="67" y="119"/>
                    </a:cubicBezTo>
                    <a:cubicBezTo>
                      <a:pt x="17" y="90"/>
                      <a:pt x="17" y="90"/>
                      <a:pt x="17" y="90"/>
                    </a:cubicBezTo>
                    <a:cubicBezTo>
                      <a:pt x="21" y="88"/>
                      <a:pt x="21" y="88"/>
                      <a:pt x="21" y="88"/>
                    </a:cubicBezTo>
                    <a:cubicBezTo>
                      <a:pt x="21" y="87"/>
                      <a:pt x="22" y="87"/>
                      <a:pt x="22" y="86"/>
                    </a:cubicBezTo>
                    <a:close/>
                    <a:moveTo>
                      <a:pt x="100" y="102"/>
                    </a:moveTo>
                    <a:cubicBezTo>
                      <a:pt x="100" y="132"/>
                      <a:pt x="100" y="132"/>
                      <a:pt x="100" y="132"/>
                    </a:cubicBezTo>
                    <a:cubicBezTo>
                      <a:pt x="100" y="133"/>
                      <a:pt x="99" y="134"/>
                      <a:pt x="98" y="135"/>
                    </a:cubicBezTo>
                    <a:cubicBezTo>
                      <a:pt x="98" y="135"/>
                      <a:pt x="97" y="135"/>
                      <a:pt x="96" y="135"/>
                    </a:cubicBezTo>
                    <a:cubicBezTo>
                      <a:pt x="96" y="135"/>
                      <a:pt x="95" y="135"/>
                      <a:pt x="94" y="134"/>
                    </a:cubicBezTo>
                    <a:cubicBezTo>
                      <a:pt x="76" y="124"/>
                      <a:pt x="76" y="124"/>
                      <a:pt x="76" y="124"/>
                    </a:cubicBezTo>
                    <a:cubicBezTo>
                      <a:pt x="81" y="122"/>
                      <a:pt x="81" y="122"/>
                      <a:pt x="81" y="122"/>
                    </a:cubicBezTo>
                    <a:cubicBezTo>
                      <a:pt x="82" y="121"/>
                      <a:pt x="82" y="121"/>
                      <a:pt x="82" y="120"/>
                    </a:cubicBezTo>
                    <a:cubicBezTo>
                      <a:pt x="94" y="127"/>
                      <a:pt x="94" y="127"/>
                      <a:pt x="94" y="127"/>
                    </a:cubicBezTo>
                    <a:cubicBezTo>
                      <a:pt x="94" y="105"/>
                      <a:pt x="94" y="105"/>
                      <a:pt x="94" y="105"/>
                    </a:cubicBezTo>
                    <a:cubicBezTo>
                      <a:pt x="6" y="55"/>
                      <a:pt x="6" y="55"/>
                      <a:pt x="6" y="55"/>
                    </a:cubicBezTo>
                    <a:cubicBezTo>
                      <a:pt x="6" y="77"/>
                      <a:pt x="6" y="77"/>
                      <a:pt x="6" y="77"/>
                    </a:cubicBezTo>
                    <a:cubicBezTo>
                      <a:pt x="6" y="77"/>
                      <a:pt x="6" y="77"/>
                      <a:pt x="6" y="77"/>
                    </a:cubicBezTo>
                    <a:cubicBezTo>
                      <a:pt x="7" y="78"/>
                      <a:pt x="7" y="78"/>
                      <a:pt x="7" y="78"/>
                    </a:cubicBezTo>
                    <a:cubicBezTo>
                      <a:pt x="7" y="85"/>
                      <a:pt x="7" y="85"/>
                      <a:pt x="7" y="85"/>
                    </a:cubicBezTo>
                    <a:cubicBezTo>
                      <a:pt x="3" y="83"/>
                      <a:pt x="3" y="83"/>
                      <a:pt x="3" y="83"/>
                    </a:cubicBezTo>
                    <a:cubicBezTo>
                      <a:pt x="0" y="81"/>
                      <a:pt x="0" y="81"/>
                      <a:pt x="0" y="81"/>
                    </a:cubicBezTo>
                    <a:cubicBezTo>
                      <a:pt x="0" y="78"/>
                      <a:pt x="0" y="78"/>
                      <a:pt x="0" y="78"/>
                    </a:cubicBezTo>
                    <a:cubicBezTo>
                      <a:pt x="0" y="51"/>
                      <a:pt x="0" y="51"/>
                      <a:pt x="0" y="51"/>
                    </a:cubicBezTo>
                    <a:cubicBezTo>
                      <a:pt x="0" y="49"/>
                      <a:pt x="0" y="48"/>
                      <a:pt x="2" y="47"/>
                    </a:cubicBezTo>
                    <a:cubicBezTo>
                      <a:pt x="3" y="47"/>
                      <a:pt x="4" y="47"/>
                      <a:pt x="6" y="47"/>
                    </a:cubicBezTo>
                    <a:cubicBezTo>
                      <a:pt x="11" y="50"/>
                      <a:pt x="11" y="50"/>
                      <a:pt x="11" y="50"/>
                    </a:cubicBezTo>
                    <a:cubicBezTo>
                      <a:pt x="11" y="50"/>
                      <a:pt x="11" y="50"/>
                      <a:pt x="11" y="50"/>
                    </a:cubicBezTo>
                    <a:cubicBezTo>
                      <a:pt x="99" y="100"/>
                      <a:pt x="99" y="100"/>
                      <a:pt x="99" y="100"/>
                    </a:cubicBezTo>
                    <a:cubicBezTo>
                      <a:pt x="100" y="100"/>
                      <a:pt x="100" y="101"/>
                      <a:pt x="100" y="102"/>
                    </a:cubicBezTo>
                    <a:close/>
                    <a:moveTo>
                      <a:pt x="181" y="50"/>
                    </a:moveTo>
                    <a:cubicBezTo>
                      <a:pt x="181" y="50"/>
                      <a:pt x="181" y="50"/>
                      <a:pt x="181" y="51"/>
                    </a:cubicBezTo>
                    <a:cubicBezTo>
                      <a:pt x="181" y="76"/>
                      <a:pt x="181" y="76"/>
                      <a:pt x="181" y="76"/>
                    </a:cubicBezTo>
                    <a:cubicBezTo>
                      <a:pt x="181" y="78"/>
                      <a:pt x="180" y="80"/>
                      <a:pt x="178" y="81"/>
                    </a:cubicBezTo>
                    <a:cubicBezTo>
                      <a:pt x="104" y="123"/>
                      <a:pt x="104" y="123"/>
                      <a:pt x="104" y="123"/>
                    </a:cubicBezTo>
                    <a:cubicBezTo>
                      <a:pt x="104" y="102"/>
                      <a:pt x="104" y="102"/>
                      <a:pt x="104" y="102"/>
                    </a:cubicBezTo>
                    <a:cubicBezTo>
                      <a:pt x="104" y="100"/>
                      <a:pt x="103" y="98"/>
                      <a:pt x="101" y="97"/>
                    </a:cubicBezTo>
                    <a:cubicBezTo>
                      <a:pt x="181" y="50"/>
                      <a:pt x="181" y="50"/>
                      <a:pt x="181" y="50"/>
                    </a:cubicBezTo>
                    <a:cubicBezTo>
                      <a:pt x="181" y="50"/>
                      <a:pt x="181" y="50"/>
                      <a:pt x="181" y="50"/>
                    </a:cubicBezTo>
                    <a:close/>
                    <a:moveTo>
                      <a:pt x="59" y="100"/>
                    </a:moveTo>
                    <a:cubicBezTo>
                      <a:pt x="59" y="100"/>
                      <a:pt x="59" y="100"/>
                      <a:pt x="58" y="100"/>
                    </a:cubicBezTo>
                    <a:cubicBezTo>
                      <a:pt x="36" y="87"/>
                      <a:pt x="36" y="87"/>
                      <a:pt x="36" y="87"/>
                    </a:cubicBezTo>
                    <a:cubicBezTo>
                      <a:pt x="35" y="87"/>
                      <a:pt x="34" y="85"/>
                      <a:pt x="34" y="84"/>
                    </a:cubicBezTo>
                    <a:cubicBezTo>
                      <a:pt x="34" y="82"/>
                      <a:pt x="34" y="82"/>
                      <a:pt x="34" y="82"/>
                    </a:cubicBezTo>
                    <a:cubicBezTo>
                      <a:pt x="34" y="80"/>
                      <a:pt x="35" y="80"/>
                      <a:pt x="36" y="80"/>
                    </a:cubicBezTo>
                    <a:cubicBezTo>
                      <a:pt x="59" y="93"/>
                      <a:pt x="59" y="93"/>
                      <a:pt x="59" y="93"/>
                    </a:cubicBezTo>
                    <a:cubicBezTo>
                      <a:pt x="60" y="94"/>
                      <a:pt x="61" y="95"/>
                      <a:pt x="61" y="96"/>
                    </a:cubicBezTo>
                    <a:cubicBezTo>
                      <a:pt x="61" y="99"/>
                      <a:pt x="61" y="99"/>
                      <a:pt x="61" y="99"/>
                    </a:cubicBezTo>
                    <a:cubicBezTo>
                      <a:pt x="61" y="100"/>
                      <a:pt x="60" y="100"/>
                      <a:pt x="59" y="100"/>
                    </a:cubicBezTo>
                    <a:close/>
                    <a:moveTo>
                      <a:pt x="80" y="117"/>
                    </a:moveTo>
                    <a:cubicBezTo>
                      <a:pt x="81" y="118"/>
                      <a:pt x="81" y="119"/>
                      <a:pt x="80" y="120"/>
                    </a:cubicBezTo>
                    <a:cubicBezTo>
                      <a:pt x="73" y="124"/>
                      <a:pt x="73" y="124"/>
                      <a:pt x="73" y="124"/>
                    </a:cubicBezTo>
                    <a:cubicBezTo>
                      <a:pt x="72" y="124"/>
                      <a:pt x="71" y="124"/>
                      <a:pt x="70" y="123"/>
                    </a:cubicBezTo>
                    <a:cubicBezTo>
                      <a:pt x="70" y="123"/>
                      <a:pt x="70" y="121"/>
                      <a:pt x="70" y="121"/>
                    </a:cubicBezTo>
                    <a:cubicBezTo>
                      <a:pt x="70" y="106"/>
                      <a:pt x="70" y="106"/>
                      <a:pt x="70" y="106"/>
                    </a:cubicBezTo>
                    <a:cubicBezTo>
                      <a:pt x="70" y="106"/>
                      <a:pt x="70" y="104"/>
                      <a:pt x="71" y="104"/>
                    </a:cubicBezTo>
                    <a:cubicBezTo>
                      <a:pt x="77" y="100"/>
                      <a:pt x="77" y="100"/>
                      <a:pt x="77" y="100"/>
                    </a:cubicBezTo>
                    <a:cubicBezTo>
                      <a:pt x="78" y="99"/>
                      <a:pt x="80" y="100"/>
                      <a:pt x="80" y="100"/>
                    </a:cubicBezTo>
                    <a:cubicBezTo>
                      <a:pt x="80" y="100"/>
                      <a:pt x="80" y="100"/>
                      <a:pt x="80" y="100"/>
                    </a:cubicBezTo>
                    <a:cubicBezTo>
                      <a:pt x="81" y="101"/>
                      <a:pt x="81" y="103"/>
                      <a:pt x="80" y="103"/>
                    </a:cubicBezTo>
                    <a:cubicBezTo>
                      <a:pt x="74" y="106"/>
                      <a:pt x="74" y="106"/>
                      <a:pt x="74" y="106"/>
                    </a:cubicBezTo>
                    <a:cubicBezTo>
                      <a:pt x="74" y="118"/>
                      <a:pt x="74" y="118"/>
                      <a:pt x="74" y="118"/>
                    </a:cubicBezTo>
                    <a:cubicBezTo>
                      <a:pt x="77" y="117"/>
                      <a:pt x="77" y="117"/>
                      <a:pt x="77" y="117"/>
                    </a:cubicBezTo>
                    <a:cubicBezTo>
                      <a:pt x="78" y="116"/>
                      <a:pt x="80" y="116"/>
                      <a:pt x="80" y="117"/>
                    </a:cubicBezTo>
                    <a:close/>
                    <a:moveTo>
                      <a:pt x="20" y="83"/>
                    </a:moveTo>
                    <a:cubicBezTo>
                      <a:pt x="21" y="84"/>
                      <a:pt x="21" y="85"/>
                      <a:pt x="20" y="86"/>
                    </a:cubicBezTo>
                    <a:cubicBezTo>
                      <a:pt x="13" y="90"/>
                      <a:pt x="13" y="90"/>
                      <a:pt x="13" y="90"/>
                    </a:cubicBezTo>
                    <a:cubicBezTo>
                      <a:pt x="12" y="90"/>
                      <a:pt x="11" y="90"/>
                      <a:pt x="10" y="89"/>
                    </a:cubicBezTo>
                    <a:cubicBezTo>
                      <a:pt x="10" y="89"/>
                      <a:pt x="9" y="87"/>
                      <a:pt x="9" y="87"/>
                    </a:cubicBezTo>
                    <a:cubicBezTo>
                      <a:pt x="9" y="72"/>
                      <a:pt x="9" y="72"/>
                      <a:pt x="9" y="72"/>
                    </a:cubicBezTo>
                    <a:cubicBezTo>
                      <a:pt x="9" y="72"/>
                      <a:pt x="10" y="70"/>
                      <a:pt x="10" y="70"/>
                    </a:cubicBezTo>
                    <a:cubicBezTo>
                      <a:pt x="17" y="66"/>
                      <a:pt x="17" y="66"/>
                      <a:pt x="17" y="66"/>
                    </a:cubicBezTo>
                    <a:cubicBezTo>
                      <a:pt x="18" y="65"/>
                      <a:pt x="20" y="66"/>
                      <a:pt x="20" y="66"/>
                    </a:cubicBezTo>
                    <a:cubicBezTo>
                      <a:pt x="20" y="66"/>
                      <a:pt x="20" y="66"/>
                      <a:pt x="20" y="66"/>
                    </a:cubicBezTo>
                    <a:cubicBezTo>
                      <a:pt x="21" y="67"/>
                      <a:pt x="21" y="69"/>
                      <a:pt x="20" y="69"/>
                    </a:cubicBezTo>
                    <a:cubicBezTo>
                      <a:pt x="14" y="72"/>
                      <a:pt x="14" y="72"/>
                      <a:pt x="14" y="72"/>
                    </a:cubicBezTo>
                    <a:cubicBezTo>
                      <a:pt x="14" y="84"/>
                      <a:pt x="14" y="84"/>
                      <a:pt x="14" y="84"/>
                    </a:cubicBezTo>
                    <a:cubicBezTo>
                      <a:pt x="17" y="83"/>
                      <a:pt x="17" y="83"/>
                      <a:pt x="17" y="83"/>
                    </a:cubicBezTo>
                    <a:cubicBezTo>
                      <a:pt x="18" y="82"/>
                      <a:pt x="20" y="82"/>
                      <a:pt x="20" y="8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382" name="Group 1381"/>
          <p:cNvGrpSpPr/>
          <p:nvPr/>
        </p:nvGrpSpPr>
        <p:grpSpPr>
          <a:xfrm>
            <a:off x="3270167" y="5418514"/>
            <a:ext cx="1709352" cy="1313185"/>
            <a:chOff x="-2622270" y="5467655"/>
            <a:chExt cx="1992032" cy="1530350"/>
          </a:xfrm>
        </p:grpSpPr>
        <p:sp useBgFill="1">
          <p:nvSpPr>
            <p:cNvPr id="1383" name="Freeform 5"/>
            <p:cNvSpPr>
              <a:spLocks/>
            </p:cNvSpPr>
            <p:nvPr/>
          </p:nvSpPr>
          <p:spPr bwMode="auto">
            <a:xfrm>
              <a:off x="-2619376" y="5467655"/>
              <a:ext cx="1989138" cy="1530350"/>
            </a:xfrm>
            <a:custGeom>
              <a:avLst/>
              <a:gdLst>
                <a:gd name="T0" fmla="*/ 59 w 527"/>
                <a:gd name="T1" fmla="*/ 128 h 405"/>
                <a:gd name="T2" fmla="*/ 102 w 527"/>
                <a:gd name="T3" fmla="*/ 104 h 405"/>
                <a:gd name="T4" fmla="*/ 253 w 527"/>
                <a:gd name="T5" fmla="*/ 21 h 405"/>
                <a:gd name="T6" fmla="*/ 309 w 527"/>
                <a:gd name="T7" fmla="*/ 29 h 405"/>
                <a:gd name="T8" fmla="*/ 456 w 527"/>
                <a:gd name="T9" fmla="*/ 114 h 405"/>
                <a:gd name="T10" fmla="*/ 485 w 527"/>
                <a:gd name="T11" fmla="*/ 244 h 405"/>
                <a:gd name="T12" fmla="*/ 327 w 527"/>
                <a:gd name="T13" fmla="*/ 338 h 405"/>
                <a:gd name="T14" fmla="*/ 293 w 527"/>
                <a:gd name="T15" fmla="*/ 379 h 405"/>
                <a:gd name="T16" fmla="*/ 234 w 527"/>
                <a:gd name="T17" fmla="*/ 390 h 405"/>
                <a:gd name="T18" fmla="*/ 171 w 527"/>
                <a:gd name="T19" fmla="*/ 342 h 405"/>
                <a:gd name="T20" fmla="*/ 63 w 527"/>
                <a:gd name="T21" fmla="*/ 281 h 405"/>
                <a:gd name="T22" fmla="*/ 9 w 527"/>
                <a:gd name="T23" fmla="*/ 255 h 405"/>
                <a:gd name="T24" fmla="*/ 6 w 527"/>
                <a:gd name="T25" fmla="*/ 145 h 405"/>
                <a:gd name="T26" fmla="*/ 34 w 527"/>
                <a:gd name="T27" fmla="*/ 123 h 405"/>
                <a:gd name="T28" fmla="*/ 59 w 527"/>
                <a:gd name="T29" fmla="*/ 12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7" h="405">
                  <a:moveTo>
                    <a:pt x="59" y="128"/>
                  </a:moveTo>
                  <a:cubicBezTo>
                    <a:pt x="59" y="128"/>
                    <a:pt x="58" y="126"/>
                    <a:pt x="102" y="104"/>
                  </a:cubicBezTo>
                  <a:cubicBezTo>
                    <a:pt x="137" y="87"/>
                    <a:pt x="235" y="30"/>
                    <a:pt x="253" y="21"/>
                  </a:cubicBezTo>
                  <a:cubicBezTo>
                    <a:pt x="262" y="16"/>
                    <a:pt x="265" y="0"/>
                    <a:pt x="309" y="29"/>
                  </a:cubicBezTo>
                  <a:cubicBezTo>
                    <a:pt x="354" y="57"/>
                    <a:pt x="436" y="101"/>
                    <a:pt x="456" y="114"/>
                  </a:cubicBezTo>
                  <a:cubicBezTo>
                    <a:pt x="477" y="126"/>
                    <a:pt x="527" y="147"/>
                    <a:pt x="485" y="244"/>
                  </a:cubicBezTo>
                  <a:cubicBezTo>
                    <a:pt x="327" y="338"/>
                    <a:pt x="327" y="338"/>
                    <a:pt x="327" y="338"/>
                  </a:cubicBezTo>
                  <a:cubicBezTo>
                    <a:pt x="327" y="338"/>
                    <a:pt x="302" y="360"/>
                    <a:pt x="293" y="379"/>
                  </a:cubicBezTo>
                  <a:cubicBezTo>
                    <a:pt x="287" y="390"/>
                    <a:pt x="276" y="405"/>
                    <a:pt x="234" y="390"/>
                  </a:cubicBezTo>
                  <a:cubicBezTo>
                    <a:pt x="202" y="379"/>
                    <a:pt x="229" y="370"/>
                    <a:pt x="171" y="342"/>
                  </a:cubicBezTo>
                  <a:cubicBezTo>
                    <a:pt x="128" y="322"/>
                    <a:pt x="63" y="281"/>
                    <a:pt x="63" y="281"/>
                  </a:cubicBezTo>
                  <a:cubicBezTo>
                    <a:pt x="63" y="281"/>
                    <a:pt x="17" y="268"/>
                    <a:pt x="9" y="255"/>
                  </a:cubicBezTo>
                  <a:cubicBezTo>
                    <a:pt x="0" y="242"/>
                    <a:pt x="4" y="164"/>
                    <a:pt x="6" y="145"/>
                  </a:cubicBezTo>
                  <a:cubicBezTo>
                    <a:pt x="8" y="125"/>
                    <a:pt x="21" y="118"/>
                    <a:pt x="34" y="123"/>
                  </a:cubicBezTo>
                  <a:cubicBezTo>
                    <a:pt x="45" y="128"/>
                    <a:pt x="59" y="128"/>
                    <a:pt x="59" y="128"/>
                  </a:cubicBez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384" name="Group 4"/>
            <p:cNvGrpSpPr>
              <a:grpSpLocks noChangeAspect="1"/>
            </p:cNvGrpSpPr>
            <p:nvPr/>
          </p:nvGrpSpPr>
          <p:grpSpPr bwMode="auto">
            <a:xfrm>
              <a:off x="-2622270" y="5501881"/>
              <a:ext cx="1894559" cy="1461898"/>
              <a:chOff x="5618" y="2401"/>
              <a:chExt cx="994" cy="767"/>
            </a:xfrm>
          </p:grpSpPr>
          <p:sp>
            <p:nvSpPr>
              <p:cNvPr id="1385" name="AutoShape 3"/>
              <p:cNvSpPr>
                <a:spLocks noChangeAspect="1" noChangeArrowheads="1" noTextEdit="1"/>
              </p:cNvSpPr>
              <p:nvPr/>
            </p:nvSpPr>
            <p:spPr bwMode="auto">
              <a:xfrm>
                <a:off x="5618" y="2401"/>
                <a:ext cx="994" cy="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useBgFill="1">
            <p:nvSpPr>
              <p:cNvPr id="1386" name="Freeform 5"/>
              <p:cNvSpPr>
                <a:spLocks/>
              </p:cNvSpPr>
              <p:nvPr/>
            </p:nvSpPr>
            <p:spPr bwMode="auto">
              <a:xfrm>
                <a:off x="5722" y="2458"/>
                <a:ext cx="828" cy="625"/>
              </a:xfrm>
              <a:custGeom>
                <a:avLst/>
                <a:gdLst>
                  <a:gd name="T0" fmla="*/ 88 w 175"/>
                  <a:gd name="T1" fmla="*/ 1 h 132"/>
                  <a:gd name="T2" fmla="*/ 5 w 175"/>
                  <a:gd name="T3" fmla="*/ 50 h 132"/>
                  <a:gd name="T4" fmla="*/ 0 w 175"/>
                  <a:gd name="T5" fmla="*/ 55 h 132"/>
                  <a:gd name="T6" fmla="*/ 0 w 175"/>
                  <a:gd name="T7" fmla="*/ 84 h 132"/>
                  <a:gd name="T8" fmla="*/ 84 w 175"/>
                  <a:gd name="T9" fmla="*/ 132 h 132"/>
                  <a:gd name="T10" fmla="*/ 98 w 175"/>
                  <a:gd name="T11" fmla="*/ 123 h 132"/>
                  <a:gd name="T12" fmla="*/ 172 w 175"/>
                  <a:gd name="T13" fmla="*/ 81 h 132"/>
                  <a:gd name="T14" fmla="*/ 175 w 175"/>
                  <a:gd name="T15" fmla="*/ 50 h 132"/>
                  <a:gd name="T16" fmla="*/ 173 w 175"/>
                  <a:gd name="T17" fmla="*/ 46 h 132"/>
                  <a:gd name="T18" fmla="*/ 95 w 175"/>
                  <a:gd name="T19" fmla="*/ 1 h 132"/>
                  <a:gd name="T20" fmla="*/ 92 w 175"/>
                  <a:gd name="T21" fmla="*/ 0 h 132"/>
                  <a:gd name="T22" fmla="*/ 88 w 175"/>
                  <a:gd name="T23" fmla="*/ 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2">
                    <a:moveTo>
                      <a:pt x="88" y="1"/>
                    </a:moveTo>
                    <a:cubicBezTo>
                      <a:pt x="5" y="50"/>
                      <a:pt x="5" y="50"/>
                      <a:pt x="5" y="50"/>
                    </a:cubicBezTo>
                    <a:cubicBezTo>
                      <a:pt x="0" y="55"/>
                      <a:pt x="0" y="55"/>
                      <a:pt x="0" y="55"/>
                    </a:cubicBezTo>
                    <a:cubicBezTo>
                      <a:pt x="0" y="84"/>
                      <a:pt x="0" y="84"/>
                      <a:pt x="0" y="84"/>
                    </a:cubicBezTo>
                    <a:cubicBezTo>
                      <a:pt x="84" y="132"/>
                      <a:pt x="84" y="132"/>
                      <a:pt x="84" y="132"/>
                    </a:cubicBezTo>
                    <a:cubicBezTo>
                      <a:pt x="98" y="123"/>
                      <a:pt x="98" y="123"/>
                      <a:pt x="98" y="123"/>
                    </a:cubicBezTo>
                    <a:cubicBezTo>
                      <a:pt x="172" y="81"/>
                      <a:pt x="172" y="81"/>
                      <a:pt x="172" y="81"/>
                    </a:cubicBezTo>
                    <a:cubicBezTo>
                      <a:pt x="175" y="50"/>
                      <a:pt x="175" y="50"/>
                      <a:pt x="175" y="50"/>
                    </a:cubicBezTo>
                    <a:cubicBezTo>
                      <a:pt x="173" y="46"/>
                      <a:pt x="173" y="46"/>
                      <a:pt x="173" y="46"/>
                    </a:cubicBezTo>
                    <a:cubicBezTo>
                      <a:pt x="95" y="1"/>
                      <a:pt x="95" y="1"/>
                      <a:pt x="95" y="1"/>
                    </a:cubicBezTo>
                    <a:cubicBezTo>
                      <a:pt x="95" y="1"/>
                      <a:pt x="94" y="0"/>
                      <a:pt x="92" y="0"/>
                    </a:cubicBezTo>
                    <a:cubicBezTo>
                      <a:pt x="90" y="0"/>
                      <a:pt x="88" y="1"/>
                      <a:pt x="88" y="1"/>
                    </a:cubicBez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7" name="Freeform 6"/>
              <p:cNvSpPr>
                <a:spLocks/>
              </p:cNvSpPr>
              <p:nvPr/>
            </p:nvSpPr>
            <p:spPr bwMode="auto">
              <a:xfrm>
                <a:off x="5751" y="2605"/>
                <a:ext cx="37" cy="38"/>
              </a:xfrm>
              <a:custGeom>
                <a:avLst/>
                <a:gdLst>
                  <a:gd name="T0" fmla="*/ 37 w 37"/>
                  <a:gd name="T1" fmla="*/ 19 h 38"/>
                  <a:gd name="T2" fmla="*/ 28 w 37"/>
                  <a:gd name="T3" fmla="*/ 0 h 38"/>
                  <a:gd name="T4" fmla="*/ 0 w 37"/>
                  <a:gd name="T5" fmla="*/ 19 h 38"/>
                  <a:gd name="T6" fmla="*/ 9 w 37"/>
                  <a:gd name="T7" fmla="*/ 38 h 38"/>
                  <a:gd name="T8" fmla="*/ 37 w 37"/>
                  <a:gd name="T9" fmla="*/ 19 h 38"/>
                  <a:gd name="T10" fmla="*/ 37 w 37"/>
                  <a:gd name="T11" fmla="*/ 19 h 38"/>
                  <a:gd name="T12" fmla="*/ 37 w 37"/>
                  <a:gd name="T13" fmla="*/ 19 h 38"/>
                </a:gdLst>
                <a:ahLst/>
                <a:cxnLst>
                  <a:cxn ang="0">
                    <a:pos x="T0" y="T1"/>
                  </a:cxn>
                  <a:cxn ang="0">
                    <a:pos x="T2" y="T3"/>
                  </a:cxn>
                  <a:cxn ang="0">
                    <a:pos x="T4" y="T5"/>
                  </a:cxn>
                  <a:cxn ang="0">
                    <a:pos x="T6" y="T7"/>
                  </a:cxn>
                  <a:cxn ang="0">
                    <a:pos x="T8" y="T9"/>
                  </a:cxn>
                  <a:cxn ang="0">
                    <a:pos x="T10" y="T11"/>
                  </a:cxn>
                  <a:cxn ang="0">
                    <a:pos x="T12" y="T13"/>
                  </a:cxn>
                </a:cxnLst>
                <a:rect l="0" t="0" r="r" b="b"/>
                <a:pathLst>
                  <a:path w="37" h="38">
                    <a:moveTo>
                      <a:pt x="37" y="19"/>
                    </a:moveTo>
                    <a:lnTo>
                      <a:pt x="28" y="0"/>
                    </a:lnTo>
                    <a:lnTo>
                      <a:pt x="0" y="19"/>
                    </a:lnTo>
                    <a:lnTo>
                      <a:pt x="9" y="38"/>
                    </a:lnTo>
                    <a:lnTo>
                      <a:pt x="37" y="19"/>
                    </a:lnTo>
                    <a:lnTo>
                      <a:pt x="37" y="19"/>
                    </a:lnTo>
                    <a:lnTo>
                      <a:pt x="37"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8" name="Freeform 7"/>
              <p:cNvSpPr>
                <a:spLocks/>
              </p:cNvSpPr>
              <p:nvPr/>
            </p:nvSpPr>
            <p:spPr bwMode="auto">
              <a:xfrm>
                <a:off x="6001" y="2472"/>
                <a:ext cx="38" cy="33"/>
              </a:xfrm>
              <a:custGeom>
                <a:avLst/>
                <a:gdLst>
                  <a:gd name="T0" fmla="*/ 38 w 38"/>
                  <a:gd name="T1" fmla="*/ 14 h 33"/>
                  <a:gd name="T2" fmla="*/ 29 w 38"/>
                  <a:gd name="T3" fmla="*/ 0 h 33"/>
                  <a:gd name="T4" fmla="*/ 0 w 38"/>
                  <a:gd name="T5" fmla="*/ 14 h 33"/>
                  <a:gd name="T6" fmla="*/ 5 w 38"/>
                  <a:gd name="T7" fmla="*/ 33 h 33"/>
                  <a:gd name="T8" fmla="*/ 38 w 38"/>
                  <a:gd name="T9" fmla="*/ 14 h 33"/>
                  <a:gd name="T10" fmla="*/ 38 w 38"/>
                  <a:gd name="T11" fmla="*/ 14 h 33"/>
                  <a:gd name="T12" fmla="*/ 38 w 38"/>
                  <a:gd name="T13" fmla="*/ 14 h 33"/>
                </a:gdLst>
                <a:ahLst/>
                <a:cxnLst>
                  <a:cxn ang="0">
                    <a:pos x="T0" y="T1"/>
                  </a:cxn>
                  <a:cxn ang="0">
                    <a:pos x="T2" y="T3"/>
                  </a:cxn>
                  <a:cxn ang="0">
                    <a:pos x="T4" y="T5"/>
                  </a:cxn>
                  <a:cxn ang="0">
                    <a:pos x="T6" y="T7"/>
                  </a:cxn>
                  <a:cxn ang="0">
                    <a:pos x="T8" y="T9"/>
                  </a:cxn>
                  <a:cxn ang="0">
                    <a:pos x="T10" y="T11"/>
                  </a:cxn>
                  <a:cxn ang="0">
                    <a:pos x="T12" y="T13"/>
                  </a:cxn>
                </a:cxnLst>
                <a:rect l="0" t="0" r="r" b="b"/>
                <a:pathLst>
                  <a:path w="38" h="33">
                    <a:moveTo>
                      <a:pt x="38" y="14"/>
                    </a:moveTo>
                    <a:lnTo>
                      <a:pt x="29" y="0"/>
                    </a:lnTo>
                    <a:lnTo>
                      <a:pt x="0" y="14"/>
                    </a:lnTo>
                    <a:lnTo>
                      <a:pt x="5" y="33"/>
                    </a:lnTo>
                    <a:lnTo>
                      <a:pt x="38" y="14"/>
                    </a:lnTo>
                    <a:lnTo>
                      <a:pt x="38" y="14"/>
                    </a:lnTo>
                    <a:lnTo>
                      <a:pt x="38" y="1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9" name="Freeform 8"/>
              <p:cNvSpPr>
                <a:spLocks/>
              </p:cNvSpPr>
              <p:nvPr/>
            </p:nvSpPr>
            <p:spPr bwMode="auto">
              <a:xfrm>
                <a:off x="5850" y="2553"/>
                <a:ext cx="38" cy="33"/>
              </a:xfrm>
              <a:custGeom>
                <a:avLst/>
                <a:gdLst>
                  <a:gd name="T0" fmla="*/ 38 w 38"/>
                  <a:gd name="T1" fmla="*/ 14 h 33"/>
                  <a:gd name="T2" fmla="*/ 33 w 38"/>
                  <a:gd name="T3" fmla="*/ 0 h 33"/>
                  <a:gd name="T4" fmla="*/ 0 w 38"/>
                  <a:gd name="T5" fmla="*/ 19 h 33"/>
                  <a:gd name="T6" fmla="*/ 9 w 38"/>
                  <a:gd name="T7" fmla="*/ 33 h 33"/>
                  <a:gd name="T8" fmla="*/ 38 w 38"/>
                  <a:gd name="T9" fmla="*/ 14 h 33"/>
                  <a:gd name="T10" fmla="*/ 38 w 38"/>
                  <a:gd name="T11" fmla="*/ 14 h 33"/>
                  <a:gd name="T12" fmla="*/ 38 w 38"/>
                  <a:gd name="T13" fmla="*/ 14 h 33"/>
                </a:gdLst>
                <a:ahLst/>
                <a:cxnLst>
                  <a:cxn ang="0">
                    <a:pos x="T0" y="T1"/>
                  </a:cxn>
                  <a:cxn ang="0">
                    <a:pos x="T2" y="T3"/>
                  </a:cxn>
                  <a:cxn ang="0">
                    <a:pos x="T4" y="T5"/>
                  </a:cxn>
                  <a:cxn ang="0">
                    <a:pos x="T6" y="T7"/>
                  </a:cxn>
                  <a:cxn ang="0">
                    <a:pos x="T8" y="T9"/>
                  </a:cxn>
                  <a:cxn ang="0">
                    <a:pos x="T10" y="T11"/>
                  </a:cxn>
                  <a:cxn ang="0">
                    <a:pos x="T12" y="T13"/>
                  </a:cxn>
                </a:cxnLst>
                <a:rect l="0" t="0" r="r" b="b"/>
                <a:pathLst>
                  <a:path w="38" h="33">
                    <a:moveTo>
                      <a:pt x="38" y="14"/>
                    </a:moveTo>
                    <a:lnTo>
                      <a:pt x="33" y="0"/>
                    </a:lnTo>
                    <a:lnTo>
                      <a:pt x="0" y="19"/>
                    </a:lnTo>
                    <a:lnTo>
                      <a:pt x="9" y="33"/>
                    </a:lnTo>
                    <a:lnTo>
                      <a:pt x="38" y="14"/>
                    </a:lnTo>
                    <a:lnTo>
                      <a:pt x="38" y="14"/>
                    </a:lnTo>
                    <a:lnTo>
                      <a:pt x="38" y="1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0" name="Freeform 9"/>
              <p:cNvSpPr>
                <a:spLocks/>
              </p:cNvSpPr>
              <p:nvPr/>
            </p:nvSpPr>
            <p:spPr bwMode="auto">
              <a:xfrm>
                <a:off x="5897" y="2524"/>
                <a:ext cx="43" cy="33"/>
              </a:xfrm>
              <a:custGeom>
                <a:avLst/>
                <a:gdLst>
                  <a:gd name="T0" fmla="*/ 43 w 43"/>
                  <a:gd name="T1" fmla="*/ 19 h 33"/>
                  <a:gd name="T2" fmla="*/ 33 w 43"/>
                  <a:gd name="T3" fmla="*/ 0 h 33"/>
                  <a:gd name="T4" fmla="*/ 0 w 43"/>
                  <a:gd name="T5" fmla="*/ 19 h 33"/>
                  <a:gd name="T6" fmla="*/ 10 w 43"/>
                  <a:gd name="T7" fmla="*/ 33 h 33"/>
                  <a:gd name="T8" fmla="*/ 43 w 43"/>
                  <a:gd name="T9" fmla="*/ 19 h 33"/>
                  <a:gd name="T10" fmla="*/ 43 w 43"/>
                  <a:gd name="T11" fmla="*/ 19 h 33"/>
                  <a:gd name="T12" fmla="*/ 43 w 43"/>
                  <a:gd name="T13" fmla="*/ 19 h 33"/>
                </a:gdLst>
                <a:ahLst/>
                <a:cxnLst>
                  <a:cxn ang="0">
                    <a:pos x="T0" y="T1"/>
                  </a:cxn>
                  <a:cxn ang="0">
                    <a:pos x="T2" y="T3"/>
                  </a:cxn>
                  <a:cxn ang="0">
                    <a:pos x="T4" y="T5"/>
                  </a:cxn>
                  <a:cxn ang="0">
                    <a:pos x="T6" y="T7"/>
                  </a:cxn>
                  <a:cxn ang="0">
                    <a:pos x="T8" y="T9"/>
                  </a:cxn>
                  <a:cxn ang="0">
                    <a:pos x="T10" y="T11"/>
                  </a:cxn>
                  <a:cxn ang="0">
                    <a:pos x="T12" y="T13"/>
                  </a:cxn>
                </a:cxnLst>
                <a:rect l="0" t="0" r="r" b="b"/>
                <a:pathLst>
                  <a:path w="43" h="33">
                    <a:moveTo>
                      <a:pt x="43" y="19"/>
                    </a:moveTo>
                    <a:lnTo>
                      <a:pt x="33" y="0"/>
                    </a:lnTo>
                    <a:lnTo>
                      <a:pt x="0" y="19"/>
                    </a:lnTo>
                    <a:lnTo>
                      <a:pt x="10" y="33"/>
                    </a:lnTo>
                    <a:lnTo>
                      <a:pt x="43" y="19"/>
                    </a:lnTo>
                    <a:lnTo>
                      <a:pt x="43" y="19"/>
                    </a:lnTo>
                    <a:lnTo>
                      <a:pt x="43"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1" name="Freeform 10"/>
              <p:cNvSpPr>
                <a:spLocks/>
              </p:cNvSpPr>
              <p:nvPr/>
            </p:nvSpPr>
            <p:spPr bwMode="auto">
              <a:xfrm>
                <a:off x="5949" y="2496"/>
                <a:ext cx="43" cy="33"/>
              </a:xfrm>
              <a:custGeom>
                <a:avLst/>
                <a:gdLst>
                  <a:gd name="T0" fmla="*/ 43 w 43"/>
                  <a:gd name="T1" fmla="*/ 19 h 33"/>
                  <a:gd name="T2" fmla="*/ 34 w 43"/>
                  <a:gd name="T3" fmla="*/ 0 h 33"/>
                  <a:gd name="T4" fmla="*/ 0 w 43"/>
                  <a:gd name="T5" fmla="*/ 19 h 33"/>
                  <a:gd name="T6" fmla="*/ 10 w 43"/>
                  <a:gd name="T7" fmla="*/ 33 h 33"/>
                  <a:gd name="T8" fmla="*/ 43 w 43"/>
                  <a:gd name="T9" fmla="*/ 19 h 33"/>
                  <a:gd name="T10" fmla="*/ 43 w 43"/>
                  <a:gd name="T11" fmla="*/ 19 h 33"/>
                  <a:gd name="T12" fmla="*/ 43 w 43"/>
                  <a:gd name="T13" fmla="*/ 19 h 33"/>
                </a:gdLst>
                <a:ahLst/>
                <a:cxnLst>
                  <a:cxn ang="0">
                    <a:pos x="T0" y="T1"/>
                  </a:cxn>
                  <a:cxn ang="0">
                    <a:pos x="T2" y="T3"/>
                  </a:cxn>
                  <a:cxn ang="0">
                    <a:pos x="T4" y="T5"/>
                  </a:cxn>
                  <a:cxn ang="0">
                    <a:pos x="T6" y="T7"/>
                  </a:cxn>
                  <a:cxn ang="0">
                    <a:pos x="T8" y="T9"/>
                  </a:cxn>
                  <a:cxn ang="0">
                    <a:pos x="T10" y="T11"/>
                  </a:cxn>
                  <a:cxn ang="0">
                    <a:pos x="T12" y="T13"/>
                  </a:cxn>
                </a:cxnLst>
                <a:rect l="0" t="0" r="r" b="b"/>
                <a:pathLst>
                  <a:path w="43" h="33">
                    <a:moveTo>
                      <a:pt x="43" y="19"/>
                    </a:moveTo>
                    <a:lnTo>
                      <a:pt x="34" y="0"/>
                    </a:lnTo>
                    <a:lnTo>
                      <a:pt x="0" y="19"/>
                    </a:lnTo>
                    <a:lnTo>
                      <a:pt x="10" y="33"/>
                    </a:lnTo>
                    <a:lnTo>
                      <a:pt x="43" y="19"/>
                    </a:lnTo>
                    <a:lnTo>
                      <a:pt x="43" y="19"/>
                    </a:lnTo>
                    <a:lnTo>
                      <a:pt x="43"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2" name="Freeform 11"/>
              <p:cNvSpPr>
                <a:spLocks/>
              </p:cNvSpPr>
              <p:nvPr/>
            </p:nvSpPr>
            <p:spPr bwMode="auto">
              <a:xfrm>
                <a:off x="5623" y="2827"/>
                <a:ext cx="24" cy="38"/>
              </a:xfrm>
              <a:custGeom>
                <a:avLst/>
                <a:gdLst>
                  <a:gd name="T0" fmla="*/ 5 w 5"/>
                  <a:gd name="T1" fmla="*/ 7 h 8"/>
                  <a:gd name="T2" fmla="*/ 4 w 5"/>
                  <a:gd name="T3" fmla="*/ 1 h 8"/>
                  <a:gd name="T4" fmla="*/ 4 w 5"/>
                  <a:gd name="T5" fmla="*/ 0 h 8"/>
                  <a:gd name="T6" fmla="*/ 0 w 5"/>
                  <a:gd name="T7" fmla="*/ 1 h 8"/>
                  <a:gd name="T8" fmla="*/ 0 w 5"/>
                  <a:gd name="T9" fmla="*/ 1 h 8"/>
                  <a:gd name="T10" fmla="*/ 0 w 5"/>
                  <a:gd name="T11" fmla="*/ 7 h 8"/>
                  <a:gd name="T12" fmla="*/ 1 w 5"/>
                  <a:gd name="T13" fmla="*/ 8 h 8"/>
                  <a:gd name="T14" fmla="*/ 5 w 5"/>
                  <a:gd name="T15" fmla="*/ 8 h 8"/>
                  <a:gd name="T16" fmla="*/ 5 w 5"/>
                  <a:gd name="T17" fmla="*/ 7 h 8"/>
                  <a:gd name="T18" fmla="*/ 5 w 5"/>
                  <a:gd name="T19"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8">
                    <a:moveTo>
                      <a:pt x="5" y="7"/>
                    </a:moveTo>
                    <a:cubicBezTo>
                      <a:pt x="4" y="5"/>
                      <a:pt x="4" y="3"/>
                      <a:pt x="4" y="1"/>
                    </a:cubicBezTo>
                    <a:cubicBezTo>
                      <a:pt x="4" y="0"/>
                      <a:pt x="4" y="0"/>
                      <a:pt x="4" y="0"/>
                    </a:cubicBezTo>
                    <a:cubicBezTo>
                      <a:pt x="0" y="1"/>
                      <a:pt x="0" y="1"/>
                      <a:pt x="0" y="1"/>
                    </a:cubicBezTo>
                    <a:cubicBezTo>
                      <a:pt x="0" y="1"/>
                      <a:pt x="0" y="1"/>
                      <a:pt x="0" y="1"/>
                    </a:cubicBezTo>
                    <a:cubicBezTo>
                      <a:pt x="0" y="4"/>
                      <a:pt x="0" y="6"/>
                      <a:pt x="0" y="7"/>
                    </a:cubicBezTo>
                    <a:cubicBezTo>
                      <a:pt x="1" y="8"/>
                      <a:pt x="1" y="8"/>
                      <a:pt x="1" y="8"/>
                    </a:cubicBezTo>
                    <a:cubicBezTo>
                      <a:pt x="5" y="8"/>
                      <a:pt x="5" y="8"/>
                      <a:pt x="5" y="8"/>
                    </a:cubicBezTo>
                    <a:cubicBezTo>
                      <a:pt x="5" y="7"/>
                      <a:pt x="5" y="7"/>
                      <a:pt x="5" y="7"/>
                    </a:cubicBezTo>
                    <a:cubicBezTo>
                      <a:pt x="5" y="7"/>
                      <a:pt x="5" y="7"/>
                      <a:pt x="5"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3" name="Freeform 12"/>
              <p:cNvSpPr>
                <a:spLocks/>
              </p:cNvSpPr>
              <p:nvPr/>
            </p:nvSpPr>
            <p:spPr bwMode="auto">
              <a:xfrm>
                <a:off x="5699" y="2633"/>
                <a:ext cx="37" cy="19"/>
              </a:xfrm>
              <a:custGeom>
                <a:avLst/>
                <a:gdLst>
                  <a:gd name="T0" fmla="*/ 5 w 8"/>
                  <a:gd name="T1" fmla="*/ 4 h 4"/>
                  <a:gd name="T2" fmla="*/ 8 w 8"/>
                  <a:gd name="T3" fmla="*/ 4 h 4"/>
                  <a:gd name="T4" fmla="*/ 8 w 8"/>
                  <a:gd name="T5" fmla="*/ 4 h 4"/>
                  <a:gd name="T6" fmla="*/ 7 w 8"/>
                  <a:gd name="T7" fmla="*/ 0 h 4"/>
                  <a:gd name="T8" fmla="*/ 6 w 8"/>
                  <a:gd name="T9" fmla="*/ 0 h 4"/>
                  <a:gd name="T10" fmla="*/ 2 w 8"/>
                  <a:gd name="T11" fmla="*/ 0 h 4"/>
                  <a:gd name="T12" fmla="*/ 1 w 8"/>
                  <a:gd name="T13" fmla="*/ 0 h 4"/>
                  <a:gd name="T14" fmla="*/ 0 w 8"/>
                  <a:gd name="T15" fmla="*/ 3 h 4"/>
                  <a:gd name="T16" fmla="*/ 0 w 8"/>
                  <a:gd name="T17" fmla="*/ 4 h 4"/>
                  <a:gd name="T18" fmla="*/ 5 w 8"/>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
                    <a:moveTo>
                      <a:pt x="5" y="4"/>
                    </a:moveTo>
                    <a:cubicBezTo>
                      <a:pt x="6" y="4"/>
                      <a:pt x="7" y="4"/>
                      <a:pt x="8" y="4"/>
                    </a:cubicBezTo>
                    <a:cubicBezTo>
                      <a:pt x="8" y="4"/>
                      <a:pt x="8" y="4"/>
                      <a:pt x="8" y="4"/>
                    </a:cubicBezTo>
                    <a:cubicBezTo>
                      <a:pt x="7" y="0"/>
                      <a:pt x="7" y="0"/>
                      <a:pt x="7" y="0"/>
                    </a:cubicBezTo>
                    <a:cubicBezTo>
                      <a:pt x="6" y="0"/>
                      <a:pt x="6" y="0"/>
                      <a:pt x="6" y="0"/>
                    </a:cubicBezTo>
                    <a:cubicBezTo>
                      <a:pt x="5" y="1"/>
                      <a:pt x="4" y="0"/>
                      <a:pt x="2" y="0"/>
                    </a:cubicBezTo>
                    <a:cubicBezTo>
                      <a:pt x="1" y="0"/>
                      <a:pt x="1" y="0"/>
                      <a:pt x="1" y="0"/>
                    </a:cubicBezTo>
                    <a:cubicBezTo>
                      <a:pt x="0" y="3"/>
                      <a:pt x="0" y="3"/>
                      <a:pt x="0" y="3"/>
                    </a:cubicBezTo>
                    <a:cubicBezTo>
                      <a:pt x="0" y="4"/>
                      <a:pt x="0" y="4"/>
                      <a:pt x="0" y="4"/>
                    </a:cubicBezTo>
                    <a:cubicBezTo>
                      <a:pt x="2" y="4"/>
                      <a:pt x="4" y="4"/>
                      <a:pt x="5"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4" name="Freeform 13"/>
              <p:cNvSpPr>
                <a:spLocks/>
              </p:cNvSpPr>
              <p:nvPr/>
            </p:nvSpPr>
            <p:spPr bwMode="auto">
              <a:xfrm>
                <a:off x="5623" y="2770"/>
                <a:ext cx="19" cy="38"/>
              </a:xfrm>
              <a:custGeom>
                <a:avLst/>
                <a:gdLst>
                  <a:gd name="T0" fmla="*/ 4 w 4"/>
                  <a:gd name="T1" fmla="*/ 7 h 8"/>
                  <a:gd name="T2" fmla="*/ 4 w 4"/>
                  <a:gd name="T3" fmla="*/ 3 h 8"/>
                  <a:gd name="T4" fmla="*/ 4 w 4"/>
                  <a:gd name="T5" fmla="*/ 1 h 8"/>
                  <a:gd name="T6" fmla="*/ 4 w 4"/>
                  <a:gd name="T7" fmla="*/ 0 h 8"/>
                  <a:gd name="T8" fmla="*/ 0 w 4"/>
                  <a:gd name="T9" fmla="*/ 0 h 8"/>
                  <a:gd name="T10" fmla="*/ 0 w 4"/>
                  <a:gd name="T11" fmla="*/ 1 h 8"/>
                  <a:gd name="T12" fmla="*/ 0 w 4"/>
                  <a:gd name="T13" fmla="*/ 3 h 8"/>
                  <a:gd name="T14" fmla="*/ 0 w 4"/>
                  <a:gd name="T15" fmla="*/ 7 h 8"/>
                  <a:gd name="T16" fmla="*/ 0 w 4"/>
                  <a:gd name="T17" fmla="*/ 8 h 8"/>
                  <a:gd name="T18" fmla="*/ 4 w 4"/>
                  <a:gd name="T19" fmla="*/ 8 h 8"/>
                  <a:gd name="T20" fmla="*/ 4 w 4"/>
                  <a:gd name="T21" fmla="*/ 7 h 8"/>
                  <a:gd name="T22" fmla="*/ 4 w 4"/>
                  <a:gd name="T23"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8">
                    <a:moveTo>
                      <a:pt x="4" y="7"/>
                    </a:moveTo>
                    <a:cubicBezTo>
                      <a:pt x="4" y="6"/>
                      <a:pt x="4" y="4"/>
                      <a:pt x="4" y="3"/>
                    </a:cubicBezTo>
                    <a:cubicBezTo>
                      <a:pt x="4" y="2"/>
                      <a:pt x="4" y="2"/>
                      <a:pt x="4" y="1"/>
                    </a:cubicBezTo>
                    <a:cubicBezTo>
                      <a:pt x="4" y="0"/>
                      <a:pt x="4" y="0"/>
                      <a:pt x="4" y="0"/>
                    </a:cubicBezTo>
                    <a:cubicBezTo>
                      <a:pt x="0" y="0"/>
                      <a:pt x="0" y="0"/>
                      <a:pt x="0" y="0"/>
                    </a:cubicBezTo>
                    <a:cubicBezTo>
                      <a:pt x="0" y="1"/>
                      <a:pt x="0" y="1"/>
                      <a:pt x="0" y="1"/>
                    </a:cubicBezTo>
                    <a:cubicBezTo>
                      <a:pt x="0" y="2"/>
                      <a:pt x="0" y="2"/>
                      <a:pt x="0" y="3"/>
                    </a:cubicBezTo>
                    <a:cubicBezTo>
                      <a:pt x="0" y="4"/>
                      <a:pt x="0" y="6"/>
                      <a:pt x="0" y="7"/>
                    </a:cubicBezTo>
                    <a:cubicBezTo>
                      <a:pt x="0" y="8"/>
                      <a:pt x="0" y="8"/>
                      <a:pt x="0" y="8"/>
                    </a:cubicBezTo>
                    <a:cubicBezTo>
                      <a:pt x="4" y="8"/>
                      <a:pt x="4" y="8"/>
                      <a:pt x="4" y="8"/>
                    </a:cubicBezTo>
                    <a:cubicBezTo>
                      <a:pt x="4" y="7"/>
                      <a:pt x="4" y="7"/>
                      <a:pt x="4" y="7"/>
                    </a:cubicBezTo>
                    <a:cubicBezTo>
                      <a:pt x="4" y="7"/>
                      <a:pt x="4" y="7"/>
                      <a:pt x="4"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5" name="Freeform 14"/>
              <p:cNvSpPr>
                <a:spLocks/>
              </p:cNvSpPr>
              <p:nvPr/>
            </p:nvSpPr>
            <p:spPr bwMode="auto">
              <a:xfrm>
                <a:off x="6049" y="2444"/>
                <a:ext cx="42" cy="33"/>
              </a:xfrm>
              <a:custGeom>
                <a:avLst/>
                <a:gdLst>
                  <a:gd name="T0" fmla="*/ 42 w 42"/>
                  <a:gd name="T1" fmla="*/ 14 h 33"/>
                  <a:gd name="T2" fmla="*/ 33 w 42"/>
                  <a:gd name="T3" fmla="*/ 0 h 33"/>
                  <a:gd name="T4" fmla="*/ 0 w 42"/>
                  <a:gd name="T5" fmla="*/ 14 h 33"/>
                  <a:gd name="T6" fmla="*/ 9 w 42"/>
                  <a:gd name="T7" fmla="*/ 33 h 33"/>
                  <a:gd name="T8" fmla="*/ 42 w 42"/>
                  <a:gd name="T9" fmla="*/ 14 h 33"/>
                  <a:gd name="T10" fmla="*/ 42 w 42"/>
                  <a:gd name="T11" fmla="*/ 14 h 33"/>
                  <a:gd name="T12" fmla="*/ 42 w 42"/>
                  <a:gd name="T13" fmla="*/ 14 h 33"/>
                </a:gdLst>
                <a:ahLst/>
                <a:cxnLst>
                  <a:cxn ang="0">
                    <a:pos x="T0" y="T1"/>
                  </a:cxn>
                  <a:cxn ang="0">
                    <a:pos x="T2" y="T3"/>
                  </a:cxn>
                  <a:cxn ang="0">
                    <a:pos x="T4" y="T5"/>
                  </a:cxn>
                  <a:cxn ang="0">
                    <a:pos x="T6" y="T7"/>
                  </a:cxn>
                  <a:cxn ang="0">
                    <a:pos x="T8" y="T9"/>
                  </a:cxn>
                  <a:cxn ang="0">
                    <a:pos x="T10" y="T11"/>
                  </a:cxn>
                  <a:cxn ang="0">
                    <a:pos x="T12" y="T13"/>
                  </a:cxn>
                </a:cxnLst>
                <a:rect l="0" t="0" r="r" b="b"/>
                <a:pathLst>
                  <a:path w="42" h="33">
                    <a:moveTo>
                      <a:pt x="42" y="14"/>
                    </a:moveTo>
                    <a:lnTo>
                      <a:pt x="33" y="0"/>
                    </a:lnTo>
                    <a:lnTo>
                      <a:pt x="0" y="14"/>
                    </a:lnTo>
                    <a:lnTo>
                      <a:pt x="9" y="33"/>
                    </a:lnTo>
                    <a:lnTo>
                      <a:pt x="42" y="14"/>
                    </a:lnTo>
                    <a:lnTo>
                      <a:pt x="42" y="14"/>
                    </a:lnTo>
                    <a:lnTo>
                      <a:pt x="42" y="1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6" name="Freeform 15"/>
              <p:cNvSpPr>
                <a:spLocks/>
              </p:cNvSpPr>
              <p:nvPr/>
            </p:nvSpPr>
            <p:spPr bwMode="auto">
              <a:xfrm>
                <a:off x="5623" y="2714"/>
                <a:ext cx="24" cy="42"/>
              </a:xfrm>
              <a:custGeom>
                <a:avLst/>
                <a:gdLst>
                  <a:gd name="T0" fmla="*/ 4 w 5"/>
                  <a:gd name="T1" fmla="*/ 8 h 9"/>
                  <a:gd name="T2" fmla="*/ 4 w 5"/>
                  <a:gd name="T3" fmla="*/ 7 h 9"/>
                  <a:gd name="T4" fmla="*/ 5 w 5"/>
                  <a:gd name="T5" fmla="*/ 3 h 9"/>
                  <a:gd name="T6" fmla="*/ 5 w 5"/>
                  <a:gd name="T7" fmla="*/ 1 h 9"/>
                  <a:gd name="T8" fmla="*/ 5 w 5"/>
                  <a:gd name="T9" fmla="*/ 0 h 9"/>
                  <a:gd name="T10" fmla="*/ 1 w 5"/>
                  <a:gd name="T11" fmla="*/ 1 h 9"/>
                  <a:gd name="T12" fmla="*/ 1 w 5"/>
                  <a:gd name="T13" fmla="*/ 2 h 9"/>
                  <a:gd name="T14" fmla="*/ 1 w 5"/>
                  <a:gd name="T15" fmla="*/ 3 h 9"/>
                  <a:gd name="T16" fmla="*/ 1 w 5"/>
                  <a:gd name="T17" fmla="*/ 5 h 9"/>
                  <a:gd name="T18" fmla="*/ 0 w 5"/>
                  <a:gd name="T19" fmla="*/ 7 h 9"/>
                  <a:gd name="T20" fmla="*/ 0 w 5"/>
                  <a:gd name="T21" fmla="*/ 8 h 9"/>
                  <a:gd name="T22" fmla="*/ 4 w 5"/>
                  <a:gd name="T23" fmla="*/ 9 h 9"/>
                  <a:gd name="T24" fmla="*/ 4 w 5"/>
                  <a:gd name="T25" fmla="*/ 8 h 9"/>
                  <a:gd name="T26" fmla="*/ 4 w 5"/>
                  <a:gd name="T2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9">
                    <a:moveTo>
                      <a:pt x="4" y="8"/>
                    </a:moveTo>
                    <a:cubicBezTo>
                      <a:pt x="4" y="7"/>
                      <a:pt x="4" y="7"/>
                      <a:pt x="4" y="7"/>
                    </a:cubicBezTo>
                    <a:cubicBezTo>
                      <a:pt x="5" y="6"/>
                      <a:pt x="5" y="5"/>
                      <a:pt x="5" y="3"/>
                    </a:cubicBezTo>
                    <a:cubicBezTo>
                      <a:pt x="5" y="2"/>
                      <a:pt x="5" y="2"/>
                      <a:pt x="5" y="1"/>
                    </a:cubicBezTo>
                    <a:cubicBezTo>
                      <a:pt x="5" y="0"/>
                      <a:pt x="5" y="0"/>
                      <a:pt x="5" y="0"/>
                    </a:cubicBezTo>
                    <a:cubicBezTo>
                      <a:pt x="1" y="1"/>
                      <a:pt x="1" y="1"/>
                      <a:pt x="1" y="1"/>
                    </a:cubicBezTo>
                    <a:cubicBezTo>
                      <a:pt x="1" y="2"/>
                      <a:pt x="1" y="2"/>
                      <a:pt x="1" y="2"/>
                    </a:cubicBezTo>
                    <a:cubicBezTo>
                      <a:pt x="1" y="2"/>
                      <a:pt x="1" y="2"/>
                      <a:pt x="1" y="3"/>
                    </a:cubicBezTo>
                    <a:cubicBezTo>
                      <a:pt x="1" y="4"/>
                      <a:pt x="1" y="5"/>
                      <a:pt x="1" y="5"/>
                    </a:cubicBezTo>
                    <a:cubicBezTo>
                      <a:pt x="0" y="6"/>
                      <a:pt x="0" y="6"/>
                      <a:pt x="0" y="7"/>
                    </a:cubicBezTo>
                    <a:cubicBezTo>
                      <a:pt x="0" y="8"/>
                      <a:pt x="0" y="8"/>
                      <a:pt x="0" y="8"/>
                    </a:cubicBezTo>
                    <a:cubicBezTo>
                      <a:pt x="4" y="9"/>
                      <a:pt x="4" y="9"/>
                      <a:pt x="4" y="9"/>
                    </a:cubicBezTo>
                    <a:cubicBezTo>
                      <a:pt x="4" y="8"/>
                      <a:pt x="4" y="8"/>
                      <a:pt x="4" y="8"/>
                    </a:cubicBezTo>
                    <a:cubicBezTo>
                      <a:pt x="4" y="8"/>
                      <a:pt x="4" y="8"/>
                      <a:pt x="4" y="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7" name="Freeform 16"/>
              <p:cNvSpPr>
                <a:spLocks/>
              </p:cNvSpPr>
              <p:nvPr/>
            </p:nvSpPr>
            <p:spPr bwMode="auto">
              <a:xfrm>
                <a:off x="5623" y="2657"/>
                <a:ext cx="24" cy="42"/>
              </a:xfrm>
              <a:custGeom>
                <a:avLst/>
                <a:gdLst>
                  <a:gd name="T0" fmla="*/ 0 w 5"/>
                  <a:gd name="T1" fmla="*/ 9 h 9"/>
                  <a:gd name="T2" fmla="*/ 4 w 5"/>
                  <a:gd name="T3" fmla="*/ 8 h 9"/>
                  <a:gd name="T4" fmla="*/ 4 w 5"/>
                  <a:gd name="T5" fmla="*/ 7 h 9"/>
                  <a:gd name="T6" fmla="*/ 4 w 5"/>
                  <a:gd name="T7" fmla="*/ 5 h 9"/>
                  <a:gd name="T8" fmla="*/ 5 w 5"/>
                  <a:gd name="T9" fmla="*/ 2 h 9"/>
                  <a:gd name="T10" fmla="*/ 5 w 5"/>
                  <a:gd name="T11" fmla="*/ 1 h 9"/>
                  <a:gd name="T12" fmla="*/ 1 w 5"/>
                  <a:gd name="T13" fmla="*/ 0 h 9"/>
                  <a:gd name="T14" fmla="*/ 1 w 5"/>
                  <a:gd name="T15" fmla="*/ 1 h 9"/>
                  <a:gd name="T16" fmla="*/ 0 w 5"/>
                  <a:gd name="T17" fmla="*/ 5 h 9"/>
                  <a:gd name="T18" fmla="*/ 0 w 5"/>
                  <a:gd name="T19" fmla="*/ 8 h 9"/>
                  <a:gd name="T20" fmla="*/ 0 w 5"/>
                  <a:gd name="T21" fmla="*/ 9 h 9"/>
                  <a:gd name="T22" fmla="*/ 0 w 5"/>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9">
                    <a:moveTo>
                      <a:pt x="0" y="9"/>
                    </a:moveTo>
                    <a:cubicBezTo>
                      <a:pt x="4" y="8"/>
                      <a:pt x="4" y="8"/>
                      <a:pt x="4" y="8"/>
                    </a:cubicBezTo>
                    <a:cubicBezTo>
                      <a:pt x="4" y="7"/>
                      <a:pt x="4" y="7"/>
                      <a:pt x="4" y="7"/>
                    </a:cubicBezTo>
                    <a:cubicBezTo>
                      <a:pt x="4" y="6"/>
                      <a:pt x="4" y="5"/>
                      <a:pt x="4" y="5"/>
                    </a:cubicBezTo>
                    <a:cubicBezTo>
                      <a:pt x="4" y="5"/>
                      <a:pt x="4" y="4"/>
                      <a:pt x="5" y="2"/>
                    </a:cubicBezTo>
                    <a:cubicBezTo>
                      <a:pt x="5" y="1"/>
                      <a:pt x="5" y="1"/>
                      <a:pt x="5" y="1"/>
                    </a:cubicBezTo>
                    <a:cubicBezTo>
                      <a:pt x="1" y="0"/>
                      <a:pt x="1" y="0"/>
                      <a:pt x="1" y="0"/>
                    </a:cubicBezTo>
                    <a:cubicBezTo>
                      <a:pt x="1" y="1"/>
                      <a:pt x="1" y="1"/>
                      <a:pt x="1" y="1"/>
                    </a:cubicBezTo>
                    <a:cubicBezTo>
                      <a:pt x="1" y="2"/>
                      <a:pt x="0" y="4"/>
                      <a:pt x="0" y="5"/>
                    </a:cubicBezTo>
                    <a:cubicBezTo>
                      <a:pt x="0" y="6"/>
                      <a:pt x="0" y="6"/>
                      <a:pt x="0" y="8"/>
                    </a:cubicBezTo>
                    <a:cubicBezTo>
                      <a:pt x="0" y="9"/>
                      <a:pt x="0" y="9"/>
                      <a:pt x="0" y="9"/>
                    </a:cubicBezTo>
                    <a:cubicBezTo>
                      <a:pt x="0" y="9"/>
                      <a:pt x="0" y="9"/>
                      <a:pt x="0"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8" name="Freeform 17"/>
              <p:cNvSpPr>
                <a:spLocks/>
              </p:cNvSpPr>
              <p:nvPr/>
            </p:nvSpPr>
            <p:spPr bwMode="auto">
              <a:xfrm>
                <a:off x="6361" y="2515"/>
                <a:ext cx="43" cy="33"/>
              </a:xfrm>
              <a:custGeom>
                <a:avLst/>
                <a:gdLst>
                  <a:gd name="T0" fmla="*/ 7 w 9"/>
                  <a:gd name="T1" fmla="*/ 7 h 7"/>
                  <a:gd name="T2" fmla="*/ 7 w 9"/>
                  <a:gd name="T3" fmla="*/ 7 h 7"/>
                  <a:gd name="T4" fmla="*/ 9 w 9"/>
                  <a:gd name="T5" fmla="*/ 4 h 7"/>
                  <a:gd name="T6" fmla="*/ 9 w 9"/>
                  <a:gd name="T7" fmla="*/ 4 h 7"/>
                  <a:gd name="T8" fmla="*/ 3 w 9"/>
                  <a:gd name="T9" fmla="*/ 1 h 7"/>
                  <a:gd name="T10" fmla="*/ 2 w 9"/>
                  <a:gd name="T11" fmla="*/ 0 h 7"/>
                  <a:gd name="T12" fmla="*/ 0 w 9"/>
                  <a:gd name="T13" fmla="*/ 4 h 7"/>
                  <a:gd name="T14" fmla="*/ 1 w 9"/>
                  <a:gd name="T15" fmla="*/ 4 h 7"/>
                  <a:gd name="T16" fmla="*/ 7 w 9"/>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
                    <a:moveTo>
                      <a:pt x="7" y="7"/>
                    </a:moveTo>
                    <a:cubicBezTo>
                      <a:pt x="7" y="7"/>
                      <a:pt x="7" y="7"/>
                      <a:pt x="7" y="7"/>
                    </a:cubicBezTo>
                    <a:cubicBezTo>
                      <a:pt x="9" y="4"/>
                      <a:pt x="9" y="4"/>
                      <a:pt x="9" y="4"/>
                    </a:cubicBezTo>
                    <a:cubicBezTo>
                      <a:pt x="9" y="4"/>
                      <a:pt x="9" y="4"/>
                      <a:pt x="9" y="4"/>
                    </a:cubicBezTo>
                    <a:cubicBezTo>
                      <a:pt x="7" y="2"/>
                      <a:pt x="5" y="1"/>
                      <a:pt x="3" y="1"/>
                    </a:cubicBezTo>
                    <a:cubicBezTo>
                      <a:pt x="2" y="0"/>
                      <a:pt x="2" y="0"/>
                      <a:pt x="2" y="0"/>
                    </a:cubicBezTo>
                    <a:cubicBezTo>
                      <a:pt x="0" y="4"/>
                      <a:pt x="0" y="4"/>
                      <a:pt x="0" y="4"/>
                    </a:cubicBezTo>
                    <a:cubicBezTo>
                      <a:pt x="1" y="4"/>
                      <a:pt x="1" y="4"/>
                      <a:pt x="1" y="4"/>
                    </a:cubicBezTo>
                    <a:cubicBezTo>
                      <a:pt x="3" y="5"/>
                      <a:pt x="5" y="6"/>
                      <a:pt x="7"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9" name="Freeform 18"/>
              <p:cNvSpPr>
                <a:spLocks/>
              </p:cNvSpPr>
              <p:nvPr/>
            </p:nvSpPr>
            <p:spPr bwMode="auto">
              <a:xfrm>
                <a:off x="6513" y="2605"/>
                <a:ext cx="42" cy="38"/>
              </a:xfrm>
              <a:custGeom>
                <a:avLst/>
                <a:gdLst>
                  <a:gd name="T0" fmla="*/ 6 w 9"/>
                  <a:gd name="T1" fmla="*/ 7 h 8"/>
                  <a:gd name="T2" fmla="*/ 6 w 9"/>
                  <a:gd name="T3" fmla="*/ 8 h 8"/>
                  <a:gd name="T4" fmla="*/ 9 w 9"/>
                  <a:gd name="T5" fmla="*/ 4 h 8"/>
                  <a:gd name="T6" fmla="*/ 8 w 9"/>
                  <a:gd name="T7" fmla="*/ 4 h 8"/>
                  <a:gd name="T8" fmla="*/ 3 w 9"/>
                  <a:gd name="T9" fmla="*/ 0 h 8"/>
                  <a:gd name="T10" fmla="*/ 2 w 9"/>
                  <a:gd name="T11" fmla="*/ 0 h 8"/>
                  <a:gd name="T12" fmla="*/ 0 w 9"/>
                  <a:gd name="T13" fmla="*/ 3 h 8"/>
                  <a:gd name="T14" fmla="*/ 0 w 9"/>
                  <a:gd name="T15" fmla="*/ 4 h 8"/>
                  <a:gd name="T16" fmla="*/ 6 w 9"/>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6" y="7"/>
                    </a:moveTo>
                    <a:cubicBezTo>
                      <a:pt x="6" y="8"/>
                      <a:pt x="6" y="8"/>
                      <a:pt x="6" y="8"/>
                    </a:cubicBezTo>
                    <a:cubicBezTo>
                      <a:pt x="9" y="4"/>
                      <a:pt x="9" y="4"/>
                      <a:pt x="9" y="4"/>
                    </a:cubicBezTo>
                    <a:cubicBezTo>
                      <a:pt x="8" y="4"/>
                      <a:pt x="8" y="4"/>
                      <a:pt x="8" y="4"/>
                    </a:cubicBezTo>
                    <a:cubicBezTo>
                      <a:pt x="6" y="3"/>
                      <a:pt x="5" y="2"/>
                      <a:pt x="3" y="0"/>
                    </a:cubicBezTo>
                    <a:cubicBezTo>
                      <a:pt x="2" y="0"/>
                      <a:pt x="2" y="0"/>
                      <a:pt x="2" y="0"/>
                    </a:cubicBezTo>
                    <a:cubicBezTo>
                      <a:pt x="0" y="3"/>
                      <a:pt x="0" y="3"/>
                      <a:pt x="0" y="3"/>
                    </a:cubicBezTo>
                    <a:cubicBezTo>
                      <a:pt x="0" y="4"/>
                      <a:pt x="0" y="4"/>
                      <a:pt x="0" y="4"/>
                    </a:cubicBezTo>
                    <a:cubicBezTo>
                      <a:pt x="2" y="5"/>
                      <a:pt x="4" y="6"/>
                      <a:pt x="6"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0" name="Freeform 19"/>
              <p:cNvSpPr>
                <a:spLocks/>
              </p:cNvSpPr>
              <p:nvPr/>
            </p:nvSpPr>
            <p:spPr bwMode="auto">
              <a:xfrm>
                <a:off x="6460" y="2572"/>
                <a:ext cx="43" cy="37"/>
              </a:xfrm>
              <a:custGeom>
                <a:avLst/>
                <a:gdLst>
                  <a:gd name="T0" fmla="*/ 6 w 9"/>
                  <a:gd name="T1" fmla="*/ 7 h 8"/>
                  <a:gd name="T2" fmla="*/ 7 w 9"/>
                  <a:gd name="T3" fmla="*/ 8 h 8"/>
                  <a:gd name="T4" fmla="*/ 9 w 9"/>
                  <a:gd name="T5" fmla="*/ 4 h 8"/>
                  <a:gd name="T6" fmla="*/ 8 w 9"/>
                  <a:gd name="T7" fmla="*/ 4 h 8"/>
                  <a:gd name="T8" fmla="*/ 3 w 9"/>
                  <a:gd name="T9" fmla="*/ 1 h 8"/>
                  <a:gd name="T10" fmla="*/ 2 w 9"/>
                  <a:gd name="T11" fmla="*/ 0 h 8"/>
                  <a:gd name="T12" fmla="*/ 0 w 9"/>
                  <a:gd name="T13" fmla="*/ 4 h 8"/>
                  <a:gd name="T14" fmla="*/ 1 w 9"/>
                  <a:gd name="T15" fmla="*/ 4 h 8"/>
                  <a:gd name="T16" fmla="*/ 6 w 9"/>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6" y="7"/>
                    </a:moveTo>
                    <a:cubicBezTo>
                      <a:pt x="7" y="8"/>
                      <a:pt x="7" y="8"/>
                      <a:pt x="7" y="8"/>
                    </a:cubicBezTo>
                    <a:cubicBezTo>
                      <a:pt x="9" y="4"/>
                      <a:pt x="9" y="4"/>
                      <a:pt x="9" y="4"/>
                    </a:cubicBezTo>
                    <a:cubicBezTo>
                      <a:pt x="8" y="4"/>
                      <a:pt x="8" y="4"/>
                      <a:pt x="8" y="4"/>
                    </a:cubicBezTo>
                    <a:cubicBezTo>
                      <a:pt x="7" y="3"/>
                      <a:pt x="5" y="2"/>
                      <a:pt x="3" y="1"/>
                    </a:cubicBezTo>
                    <a:cubicBezTo>
                      <a:pt x="2" y="0"/>
                      <a:pt x="2" y="0"/>
                      <a:pt x="2" y="0"/>
                    </a:cubicBezTo>
                    <a:cubicBezTo>
                      <a:pt x="0" y="4"/>
                      <a:pt x="0" y="4"/>
                      <a:pt x="0" y="4"/>
                    </a:cubicBezTo>
                    <a:cubicBezTo>
                      <a:pt x="1" y="4"/>
                      <a:pt x="1" y="4"/>
                      <a:pt x="1" y="4"/>
                    </a:cubicBezTo>
                    <a:cubicBezTo>
                      <a:pt x="3" y="5"/>
                      <a:pt x="5" y="6"/>
                      <a:pt x="6"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1" name="Freeform 20"/>
              <p:cNvSpPr>
                <a:spLocks/>
              </p:cNvSpPr>
              <p:nvPr/>
            </p:nvSpPr>
            <p:spPr bwMode="auto">
              <a:xfrm>
                <a:off x="6584" y="2690"/>
                <a:ext cx="28" cy="38"/>
              </a:xfrm>
              <a:custGeom>
                <a:avLst/>
                <a:gdLst>
                  <a:gd name="T0" fmla="*/ 1 w 6"/>
                  <a:gd name="T1" fmla="*/ 1 h 8"/>
                  <a:gd name="T2" fmla="*/ 1 w 6"/>
                  <a:gd name="T3" fmla="*/ 7 h 8"/>
                  <a:gd name="T4" fmla="*/ 1 w 6"/>
                  <a:gd name="T5" fmla="*/ 8 h 8"/>
                  <a:gd name="T6" fmla="*/ 6 w 6"/>
                  <a:gd name="T7" fmla="*/ 7 h 8"/>
                  <a:gd name="T8" fmla="*/ 6 w 6"/>
                  <a:gd name="T9" fmla="*/ 7 h 8"/>
                  <a:gd name="T10" fmla="*/ 5 w 6"/>
                  <a:gd name="T11" fmla="*/ 0 h 8"/>
                  <a:gd name="T12" fmla="*/ 5 w 6"/>
                  <a:gd name="T13" fmla="*/ 0 h 8"/>
                  <a:gd name="T14" fmla="*/ 0 w 6"/>
                  <a:gd name="T15" fmla="*/ 0 h 8"/>
                  <a:gd name="T16" fmla="*/ 1 w 6"/>
                  <a:gd name="T17" fmla="*/ 1 h 8"/>
                  <a:gd name="T18" fmla="*/ 1 w 6"/>
                  <a:gd name="T1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8">
                    <a:moveTo>
                      <a:pt x="1" y="1"/>
                    </a:moveTo>
                    <a:cubicBezTo>
                      <a:pt x="1" y="3"/>
                      <a:pt x="1" y="5"/>
                      <a:pt x="1" y="7"/>
                    </a:cubicBezTo>
                    <a:cubicBezTo>
                      <a:pt x="1" y="8"/>
                      <a:pt x="1" y="8"/>
                      <a:pt x="1" y="8"/>
                    </a:cubicBezTo>
                    <a:cubicBezTo>
                      <a:pt x="6" y="7"/>
                      <a:pt x="6" y="7"/>
                      <a:pt x="6" y="7"/>
                    </a:cubicBezTo>
                    <a:cubicBezTo>
                      <a:pt x="6" y="7"/>
                      <a:pt x="6" y="7"/>
                      <a:pt x="6" y="7"/>
                    </a:cubicBezTo>
                    <a:cubicBezTo>
                      <a:pt x="5" y="4"/>
                      <a:pt x="5" y="2"/>
                      <a:pt x="5" y="0"/>
                    </a:cubicBezTo>
                    <a:cubicBezTo>
                      <a:pt x="5" y="0"/>
                      <a:pt x="5" y="0"/>
                      <a:pt x="5" y="0"/>
                    </a:cubicBezTo>
                    <a:cubicBezTo>
                      <a:pt x="0" y="0"/>
                      <a:pt x="0" y="0"/>
                      <a:pt x="0" y="0"/>
                    </a:cubicBezTo>
                    <a:cubicBezTo>
                      <a:pt x="1" y="1"/>
                      <a:pt x="1" y="1"/>
                      <a:pt x="1" y="1"/>
                    </a:cubicBezTo>
                    <a:cubicBezTo>
                      <a:pt x="1" y="1"/>
                      <a:pt x="1" y="1"/>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2" name="Freeform 21"/>
              <p:cNvSpPr>
                <a:spLocks/>
              </p:cNvSpPr>
              <p:nvPr/>
            </p:nvSpPr>
            <p:spPr bwMode="auto">
              <a:xfrm>
                <a:off x="6560" y="2638"/>
                <a:ext cx="38" cy="38"/>
              </a:xfrm>
              <a:custGeom>
                <a:avLst/>
                <a:gdLst>
                  <a:gd name="T0" fmla="*/ 4 w 8"/>
                  <a:gd name="T1" fmla="*/ 7 h 8"/>
                  <a:gd name="T2" fmla="*/ 4 w 8"/>
                  <a:gd name="T3" fmla="*/ 8 h 8"/>
                  <a:gd name="T4" fmla="*/ 8 w 8"/>
                  <a:gd name="T5" fmla="*/ 6 h 8"/>
                  <a:gd name="T6" fmla="*/ 7 w 8"/>
                  <a:gd name="T7" fmla="*/ 5 h 8"/>
                  <a:gd name="T8" fmla="*/ 3 w 8"/>
                  <a:gd name="T9" fmla="*/ 0 h 8"/>
                  <a:gd name="T10" fmla="*/ 2 w 8"/>
                  <a:gd name="T11" fmla="*/ 0 h 8"/>
                  <a:gd name="T12" fmla="*/ 0 w 8"/>
                  <a:gd name="T13" fmla="*/ 3 h 8"/>
                  <a:gd name="T14" fmla="*/ 0 w 8"/>
                  <a:gd name="T15" fmla="*/ 3 h 8"/>
                  <a:gd name="T16" fmla="*/ 4 w 8"/>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7"/>
                    </a:moveTo>
                    <a:cubicBezTo>
                      <a:pt x="4" y="8"/>
                      <a:pt x="4" y="8"/>
                      <a:pt x="4" y="8"/>
                    </a:cubicBezTo>
                    <a:cubicBezTo>
                      <a:pt x="8" y="6"/>
                      <a:pt x="8" y="6"/>
                      <a:pt x="8" y="6"/>
                    </a:cubicBezTo>
                    <a:cubicBezTo>
                      <a:pt x="7" y="5"/>
                      <a:pt x="7" y="5"/>
                      <a:pt x="7" y="5"/>
                    </a:cubicBezTo>
                    <a:cubicBezTo>
                      <a:pt x="7" y="4"/>
                      <a:pt x="5" y="2"/>
                      <a:pt x="3" y="0"/>
                    </a:cubicBezTo>
                    <a:cubicBezTo>
                      <a:pt x="2" y="0"/>
                      <a:pt x="2" y="0"/>
                      <a:pt x="2" y="0"/>
                    </a:cubicBezTo>
                    <a:cubicBezTo>
                      <a:pt x="0" y="3"/>
                      <a:pt x="0" y="3"/>
                      <a:pt x="0" y="3"/>
                    </a:cubicBezTo>
                    <a:cubicBezTo>
                      <a:pt x="0" y="3"/>
                      <a:pt x="0" y="3"/>
                      <a:pt x="0" y="3"/>
                    </a:cubicBezTo>
                    <a:cubicBezTo>
                      <a:pt x="3" y="6"/>
                      <a:pt x="4" y="7"/>
                      <a:pt x="4"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3" name="Freeform 22"/>
              <p:cNvSpPr>
                <a:spLocks/>
              </p:cNvSpPr>
              <p:nvPr/>
            </p:nvSpPr>
            <p:spPr bwMode="auto">
              <a:xfrm>
                <a:off x="6413" y="2543"/>
                <a:ext cx="43" cy="38"/>
              </a:xfrm>
              <a:custGeom>
                <a:avLst/>
                <a:gdLst>
                  <a:gd name="T0" fmla="*/ 6 w 9"/>
                  <a:gd name="T1" fmla="*/ 7 h 8"/>
                  <a:gd name="T2" fmla="*/ 7 w 9"/>
                  <a:gd name="T3" fmla="*/ 8 h 8"/>
                  <a:gd name="T4" fmla="*/ 9 w 9"/>
                  <a:gd name="T5" fmla="*/ 4 h 8"/>
                  <a:gd name="T6" fmla="*/ 8 w 9"/>
                  <a:gd name="T7" fmla="*/ 4 h 8"/>
                  <a:gd name="T8" fmla="*/ 3 w 9"/>
                  <a:gd name="T9" fmla="*/ 1 h 8"/>
                  <a:gd name="T10" fmla="*/ 2 w 9"/>
                  <a:gd name="T11" fmla="*/ 0 h 8"/>
                  <a:gd name="T12" fmla="*/ 0 w 9"/>
                  <a:gd name="T13" fmla="*/ 4 h 8"/>
                  <a:gd name="T14" fmla="*/ 1 w 9"/>
                  <a:gd name="T15" fmla="*/ 4 h 8"/>
                  <a:gd name="T16" fmla="*/ 6 w 9"/>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6" y="7"/>
                    </a:moveTo>
                    <a:cubicBezTo>
                      <a:pt x="7" y="8"/>
                      <a:pt x="7" y="8"/>
                      <a:pt x="7" y="8"/>
                    </a:cubicBezTo>
                    <a:cubicBezTo>
                      <a:pt x="9" y="4"/>
                      <a:pt x="9" y="4"/>
                      <a:pt x="9" y="4"/>
                    </a:cubicBezTo>
                    <a:cubicBezTo>
                      <a:pt x="8" y="4"/>
                      <a:pt x="8" y="4"/>
                      <a:pt x="8" y="4"/>
                    </a:cubicBezTo>
                    <a:cubicBezTo>
                      <a:pt x="6" y="3"/>
                      <a:pt x="5" y="2"/>
                      <a:pt x="3" y="1"/>
                    </a:cubicBezTo>
                    <a:cubicBezTo>
                      <a:pt x="2" y="0"/>
                      <a:pt x="2" y="0"/>
                      <a:pt x="2" y="0"/>
                    </a:cubicBezTo>
                    <a:cubicBezTo>
                      <a:pt x="0" y="4"/>
                      <a:pt x="0" y="4"/>
                      <a:pt x="0" y="4"/>
                    </a:cubicBezTo>
                    <a:cubicBezTo>
                      <a:pt x="1" y="4"/>
                      <a:pt x="1" y="4"/>
                      <a:pt x="1" y="4"/>
                    </a:cubicBezTo>
                    <a:cubicBezTo>
                      <a:pt x="2" y="5"/>
                      <a:pt x="4" y="6"/>
                      <a:pt x="6"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4" name="Freeform 23"/>
              <p:cNvSpPr>
                <a:spLocks/>
              </p:cNvSpPr>
              <p:nvPr/>
            </p:nvSpPr>
            <p:spPr bwMode="auto">
              <a:xfrm>
                <a:off x="6205" y="2425"/>
                <a:ext cx="38" cy="38"/>
              </a:xfrm>
              <a:custGeom>
                <a:avLst/>
                <a:gdLst>
                  <a:gd name="T0" fmla="*/ 6 w 8"/>
                  <a:gd name="T1" fmla="*/ 7 h 8"/>
                  <a:gd name="T2" fmla="*/ 6 w 8"/>
                  <a:gd name="T3" fmla="*/ 8 h 8"/>
                  <a:gd name="T4" fmla="*/ 8 w 8"/>
                  <a:gd name="T5" fmla="*/ 4 h 8"/>
                  <a:gd name="T6" fmla="*/ 8 w 8"/>
                  <a:gd name="T7" fmla="*/ 4 h 8"/>
                  <a:gd name="T8" fmla="*/ 2 w 8"/>
                  <a:gd name="T9" fmla="*/ 0 h 8"/>
                  <a:gd name="T10" fmla="*/ 2 w 8"/>
                  <a:gd name="T11" fmla="*/ 0 h 8"/>
                  <a:gd name="T12" fmla="*/ 0 w 8"/>
                  <a:gd name="T13" fmla="*/ 4 h 8"/>
                  <a:gd name="T14" fmla="*/ 1 w 8"/>
                  <a:gd name="T15" fmla="*/ 4 h 8"/>
                  <a:gd name="T16" fmla="*/ 6 w 8"/>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7"/>
                    </a:moveTo>
                    <a:cubicBezTo>
                      <a:pt x="6" y="8"/>
                      <a:pt x="6" y="8"/>
                      <a:pt x="6" y="8"/>
                    </a:cubicBezTo>
                    <a:cubicBezTo>
                      <a:pt x="8" y="4"/>
                      <a:pt x="8" y="4"/>
                      <a:pt x="8" y="4"/>
                    </a:cubicBezTo>
                    <a:cubicBezTo>
                      <a:pt x="8" y="4"/>
                      <a:pt x="8" y="4"/>
                      <a:pt x="8" y="4"/>
                    </a:cubicBezTo>
                    <a:cubicBezTo>
                      <a:pt x="6" y="2"/>
                      <a:pt x="4" y="1"/>
                      <a:pt x="2" y="0"/>
                    </a:cubicBezTo>
                    <a:cubicBezTo>
                      <a:pt x="2" y="0"/>
                      <a:pt x="2" y="0"/>
                      <a:pt x="2" y="0"/>
                    </a:cubicBezTo>
                    <a:cubicBezTo>
                      <a:pt x="0" y="4"/>
                      <a:pt x="0" y="4"/>
                      <a:pt x="0" y="4"/>
                    </a:cubicBezTo>
                    <a:cubicBezTo>
                      <a:pt x="1" y="4"/>
                      <a:pt x="1" y="4"/>
                      <a:pt x="1" y="4"/>
                    </a:cubicBezTo>
                    <a:cubicBezTo>
                      <a:pt x="2" y="5"/>
                      <a:pt x="4" y="6"/>
                      <a:pt x="6"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5" name="Freeform 24"/>
              <p:cNvSpPr>
                <a:spLocks/>
              </p:cNvSpPr>
              <p:nvPr/>
            </p:nvSpPr>
            <p:spPr bwMode="auto">
              <a:xfrm>
                <a:off x="6153" y="2406"/>
                <a:ext cx="38" cy="28"/>
              </a:xfrm>
              <a:custGeom>
                <a:avLst/>
                <a:gdLst>
                  <a:gd name="T0" fmla="*/ 1 w 8"/>
                  <a:gd name="T1" fmla="*/ 4 h 6"/>
                  <a:gd name="T2" fmla="*/ 2 w 8"/>
                  <a:gd name="T3" fmla="*/ 4 h 6"/>
                  <a:gd name="T4" fmla="*/ 6 w 8"/>
                  <a:gd name="T5" fmla="*/ 5 h 6"/>
                  <a:gd name="T6" fmla="*/ 7 w 8"/>
                  <a:gd name="T7" fmla="*/ 6 h 6"/>
                  <a:gd name="T8" fmla="*/ 8 w 8"/>
                  <a:gd name="T9" fmla="*/ 2 h 6"/>
                  <a:gd name="T10" fmla="*/ 8 w 8"/>
                  <a:gd name="T11" fmla="*/ 2 h 6"/>
                  <a:gd name="T12" fmla="*/ 2 w 8"/>
                  <a:gd name="T13" fmla="*/ 0 h 6"/>
                  <a:gd name="T14" fmla="*/ 1 w 8"/>
                  <a:gd name="T15" fmla="*/ 0 h 6"/>
                  <a:gd name="T16" fmla="*/ 1 w 8"/>
                  <a:gd name="T17" fmla="*/ 0 h 6"/>
                  <a:gd name="T18" fmla="*/ 0 w 8"/>
                  <a:gd name="T19" fmla="*/ 0 h 6"/>
                  <a:gd name="T20" fmla="*/ 0 w 8"/>
                  <a:gd name="T21" fmla="*/ 4 h 6"/>
                  <a:gd name="T22" fmla="*/ 1 w 8"/>
                  <a:gd name="T23" fmla="*/ 4 h 6"/>
                  <a:gd name="T24" fmla="*/ 1 w 8"/>
                  <a:gd name="T2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6">
                    <a:moveTo>
                      <a:pt x="1" y="4"/>
                    </a:moveTo>
                    <a:cubicBezTo>
                      <a:pt x="1" y="4"/>
                      <a:pt x="2" y="4"/>
                      <a:pt x="2" y="4"/>
                    </a:cubicBezTo>
                    <a:cubicBezTo>
                      <a:pt x="2" y="4"/>
                      <a:pt x="4" y="4"/>
                      <a:pt x="6" y="5"/>
                    </a:cubicBezTo>
                    <a:cubicBezTo>
                      <a:pt x="7" y="6"/>
                      <a:pt x="7" y="6"/>
                      <a:pt x="7" y="6"/>
                    </a:cubicBezTo>
                    <a:cubicBezTo>
                      <a:pt x="8" y="2"/>
                      <a:pt x="8" y="2"/>
                      <a:pt x="8" y="2"/>
                    </a:cubicBezTo>
                    <a:cubicBezTo>
                      <a:pt x="8" y="2"/>
                      <a:pt x="8" y="2"/>
                      <a:pt x="8" y="2"/>
                    </a:cubicBezTo>
                    <a:cubicBezTo>
                      <a:pt x="5" y="0"/>
                      <a:pt x="4" y="0"/>
                      <a:pt x="2" y="0"/>
                    </a:cubicBezTo>
                    <a:cubicBezTo>
                      <a:pt x="2" y="0"/>
                      <a:pt x="2" y="0"/>
                      <a:pt x="1" y="0"/>
                    </a:cubicBezTo>
                    <a:cubicBezTo>
                      <a:pt x="1" y="0"/>
                      <a:pt x="1" y="0"/>
                      <a:pt x="1" y="0"/>
                    </a:cubicBezTo>
                    <a:cubicBezTo>
                      <a:pt x="0" y="0"/>
                      <a:pt x="0" y="0"/>
                      <a:pt x="0" y="0"/>
                    </a:cubicBezTo>
                    <a:cubicBezTo>
                      <a:pt x="0" y="4"/>
                      <a:pt x="0" y="4"/>
                      <a:pt x="0" y="4"/>
                    </a:cubicBezTo>
                    <a:cubicBezTo>
                      <a:pt x="1" y="4"/>
                      <a:pt x="1" y="4"/>
                      <a:pt x="1" y="4"/>
                    </a:cubicBezTo>
                    <a:cubicBezTo>
                      <a:pt x="1" y="4"/>
                      <a:pt x="1" y="4"/>
                      <a:pt x="1"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6" name="Freeform 25"/>
              <p:cNvSpPr>
                <a:spLocks/>
              </p:cNvSpPr>
              <p:nvPr/>
            </p:nvSpPr>
            <p:spPr bwMode="auto">
              <a:xfrm>
                <a:off x="6101" y="2415"/>
                <a:ext cx="38" cy="33"/>
              </a:xfrm>
              <a:custGeom>
                <a:avLst/>
                <a:gdLst>
                  <a:gd name="T0" fmla="*/ 3 w 8"/>
                  <a:gd name="T1" fmla="*/ 6 h 7"/>
                  <a:gd name="T2" fmla="*/ 7 w 8"/>
                  <a:gd name="T3" fmla="*/ 3 h 7"/>
                  <a:gd name="T4" fmla="*/ 8 w 8"/>
                  <a:gd name="T5" fmla="*/ 3 h 7"/>
                  <a:gd name="T6" fmla="*/ 6 w 8"/>
                  <a:gd name="T7" fmla="*/ 0 h 7"/>
                  <a:gd name="T8" fmla="*/ 6 w 8"/>
                  <a:gd name="T9" fmla="*/ 0 h 7"/>
                  <a:gd name="T10" fmla="*/ 0 w 8"/>
                  <a:gd name="T11" fmla="*/ 3 h 7"/>
                  <a:gd name="T12" fmla="*/ 0 w 8"/>
                  <a:gd name="T13" fmla="*/ 4 h 7"/>
                  <a:gd name="T14" fmla="*/ 2 w 8"/>
                  <a:gd name="T15" fmla="*/ 7 h 7"/>
                  <a:gd name="T16" fmla="*/ 3 w 8"/>
                  <a:gd name="T17" fmla="*/ 6 h 7"/>
                  <a:gd name="T18" fmla="*/ 3 w 8"/>
                  <a:gd name="T1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7">
                    <a:moveTo>
                      <a:pt x="3" y="6"/>
                    </a:moveTo>
                    <a:cubicBezTo>
                      <a:pt x="4" y="5"/>
                      <a:pt x="6" y="4"/>
                      <a:pt x="7" y="3"/>
                    </a:cubicBezTo>
                    <a:cubicBezTo>
                      <a:pt x="8" y="3"/>
                      <a:pt x="8" y="3"/>
                      <a:pt x="8" y="3"/>
                    </a:cubicBezTo>
                    <a:cubicBezTo>
                      <a:pt x="6" y="0"/>
                      <a:pt x="6" y="0"/>
                      <a:pt x="6" y="0"/>
                    </a:cubicBezTo>
                    <a:cubicBezTo>
                      <a:pt x="6" y="0"/>
                      <a:pt x="6" y="0"/>
                      <a:pt x="6" y="0"/>
                    </a:cubicBezTo>
                    <a:cubicBezTo>
                      <a:pt x="4" y="1"/>
                      <a:pt x="2" y="2"/>
                      <a:pt x="0" y="3"/>
                    </a:cubicBezTo>
                    <a:cubicBezTo>
                      <a:pt x="0" y="4"/>
                      <a:pt x="0" y="4"/>
                      <a:pt x="0" y="4"/>
                    </a:cubicBezTo>
                    <a:cubicBezTo>
                      <a:pt x="2" y="7"/>
                      <a:pt x="2" y="7"/>
                      <a:pt x="2" y="7"/>
                    </a:cubicBezTo>
                    <a:cubicBezTo>
                      <a:pt x="3" y="6"/>
                      <a:pt x="3" y="6"/>
                      <a:pt x="3" y="6"/>
                    </a:cubicBezTo>
                    <a:cubicBezTo>
                      <a:pt x="3" y="6"/>
                      <a:pt x="3" y="6"/>
                      <a:pt x="3"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7" name="Freeform 26"/>
              <p:cNvSpPr>
                <a:spLocks/>
              </p:cNvSpPr>
              <p:nvPr/>
            </p:nvSpPr>
            <p:spPr bwMode="auto">
              <a:xfrm>
                <a:off x="5632" y="2879"/>
                <a:ext cx="43" cy="38"/>
              </a:xfrm>
              <a:custGeom>
                <a:avLst/>
                <a:gdLst>
                  <a:gd name="T0" fmla="*/ 4 w 9"/>
                  <a:gd name="T1" fmla="*/ 1 h 8"/>
                  <a:gd name="T2" fmla="*/ 3 w 9"/>
                  <a:gd name="T3" fmla="*/ 0 h 8"/>
                  <a:gd name="T4" fmla="*/ 0 w 9"/>
                  <a:gd name="T5" fmla="*/ 3 h 8"/>
                  <a:gd name="T6" fmla="*/ 1 w 9"/>
                  <a:gd name="T7" fmla="*/ 3 h 8"/>
                  <a:gd name="T8" fmla="*/ 6 w 9"/>
                  <a:gd name="T9" fmla="*/ 7 h 8"/>
                  <a:gd name="T10" fmla="*/ 7 w 9"/>
                  <a:gd name="T11" fmla="*/ 8 h 8"/>
                  <a:gd name="T12" fmla="*/ 9 w 9"/>
                  <a:gd name="T13" fmla="*/ 4 h 8"/>
                  <a:gd name="T14" fmla="*/ 8 w 9"/>
                  <a:gd name="T15" fmla="*/ 4 h 8"/>
                  <a:gd name="T16" fmla="*/ 4 w 9"/>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4" y="1"/>
                    </a:moveTo>
                    <a:cubicBezTo>
                      <a:pt x="3" y="0"/>
                      <a:pt x="3" y="0"/>
                      <a:pt x="3" y="0"/>
                    </a:cubicBezTo>
                    <a:cubicBezTo>
                      <a:pt x="0" y="3"/>
                      <a:pt x="0" y="3"/>
                      <a:pt x="0" y="3"/>
                    </a:cubicBezTo>
                    <a:cubicBezTo>
                      <a:pt x="1" y="3"/>
                      <a:pt x="1" y="3"/>
                      <a:pt x="1" y="3"/>
                    </a:cubicBezTo>
                    <a:cubicBezTo>
                      <a:pt x="2" y="5"/>
                      <a:pt x="5" y="6"/>
                      <a:pt x="6" y="7"/>
                    </a:cubicBezTo>
                    <a:cubicBezTo>
                      <a:pt x="7" y="8"/>
                      <a:pt x="7" y="8"/>
                      <a:pt x="7" y="8"/>
                    </a:cubicBezTo>
                    <a:cubicBezTo>
                      <a:pt x="9" y="4"/>
                      <a:pt x="9" y="4"/>
                      <a:pt x="9" y="4"/>
                    </a:cubicBezTo>
                    <a:cubicBezTo>
                      <a:pt x="8" y="4"/>
                      <a:pt x="8" y="4"/>
                      <a:pt x="8" y="4"/>
                    </a:cubicBezTo>
                    <a:cubicBezTo>
                      <a:pt x="6" y="3"/>
                      <a:pt x="5" y="2"/>
                      <a:pt x="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8" name="Freeform 27"/>
              <p:cNvSpPr>
                <a:spLocks/>
              </p:cNvSpPr>
              <p:nvPr/>
            </p:nvSpPr>
            <p:spPr bwMode="auto">
              <a:xfrm>
                <a:off x="6314" y="2486"/>
                <a:ext cx="38" cy="38"/>
              </a:xfrm>
              <a:custGeom>
                <a:avLst/>
                <a:gdLst>
                  <a:gd name="T0" fmla="*/ 6 w 8"/>
                  <a:gd name="T1" fmla="*/ 7 h 8"/>
                  <a:gd name="T2" fmla="*/ 7 w 8"/>
                  <a:gd name="T3" fmla="*/ 8 h 8"/>
                  <a:gd name="T4" fmla="*/ 8 w 8"/>
                  <a:gd name="T5" fmla="*/ 4 h 8"/>
                  <a:gd name="T6" fmla="*/ 8 w 8"/>
                  <a:gd name="T7" fmla="*/ 4 h 8"/>
                  <a:gd name="T8" fmla="*/ 2 w 8"/>
                  <a:gd name="T9" fmla="*/ 1 h 8"/>
                  <a:gd name="T10" fmla="*/ 2 w 8"/>
                  <a:gd name="T11" fmla="*/ 0 h 8"/>
                  <a:gd name="T12" fmla="*/ 0 w 8"/>
                  <a:gd name="T13" fmla="*/ 4 h 8"/>
                  <a:gd name="T14" fmla="*/ 1 w 8"/>
                  <a:gd name="T15" fmla="*/ 4 h 8"/>
                  <a:gd name="T16" fmla="*/ 6 w 8"/>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7"/>
                    </a:moveTo>
                    <a:cubicBezTo>
                      <a:pt x="7" y="8"/>
                      <a:pt x="7" y="8"/>
                      <a:pt x="7" y="8"/>
                    </a:cubicBezTo>
                    <a:cubicBezTo>
                      <a:pt x="8" y="4"/>
                      <a:pt x="8" y="4"/>
                      <a:pt x="8" y="4"/>
                    </a:cubicBezTo>
                    <a:cubicBezTo>
                      <a:pt x="8" y="4"/>
                      <a:pt x="8" y="4"/>
                      <a:pt x="8" y="4"/>
                    </a:cubicBezTo>
                    <a:cubicBezTo>
                      <a:pt x="6" y="3"/>
                      <a:pt x="4" y="2"/>
                      <a:pt x="2" y="1"/>
                    </a:cubicBezTo>
                    <a:cubicBezTo>
                      <a:pt x="2" y="0"/>
                      <a:pt x="2" y="0"/>
                      <a:pt x="2" y="0"/>
                    </a:cubicBezTo>
                    <a:cubicBezTo>
                      <a:pt x="0" y="4"/>
                      <a:pt x="0" y="4"/>
                      <a:pt x="0" y="4"/>
                    </a:cubicBezTo>
                    <a:cubicBezTo>
                      <a:pt x="1" y="4"/>
                      <a:pt x="1" y="4"/>
                      <a:pt x="1" y="4"/>
                    </a:cubicBezTo>
                    <a:cubicBezTo>
                      <a:pt x="2" y="5"/>
                      <a:pt x="4" y="6"/>
                      <a:pt x="6"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9" name="Freeform 28"/>
              <p:cNvSpPr>
                <a:spLocks/>
              </p:cNvSpPr>
              <p:nvPr/>
            </p:nvSpPr>
            <p:spPr bwMode="auto">
              <a:xfrm>
                <a:off x="6252" y="2453"/>
                <a:ext cx="52" cy="43"/>
              </a:xfrm>
              <a:custGeom>
                <a:avLst/>
                <a:gdLst>
                  <a:gd name="T0" fmla="*/ 2 w 11"/>
                  <a:gd name="T1" fmla="*/ 5 h 9"/>
                  <a:gd name="T2" fmla="*/ 3 w 11"/>
                  <a:gd name="T3" fmla="*/ 6 h 9"/>
                  <a:gd name="T4" fmla="*/ 3 w 11"/>
                  <a:gd name="T5" fmla="*/ 6 h 9"/>
                  <a:gd name="T6" fmla="*/ 8 w 11"/>
                  <a:gd name="T7" fmla="*/ 8 h 9"/>
                  <a:gd name="T8" fmla="*/ 9 w 11"/>
                  <a:gd name="T9" fmla="*/ 9 h 9"/>
                  <a:gd name="T10" fmla="*/ 11 w 11"/>
                  <a:gd name="T11" fmla="*/ 5 h 9"/>
                  <a:gd name="T12" fmla="*/ 10 w 11"/>
                  <a:gd name="T13" fmla="*/ 5 h 9"/>
                  <a:gd name="T14" fmla="*/ 5 w 11"/>
                  <a:gd name="T15" fmla="*/ 2 h 9"/>
                  <a:gd name="T16" fmla="*/ 5 w 11"/>
                  <a:gd name="T17" fmla="*/ 2 h 9"/>
                  <a:gd name="T18" fmla="*/ 3 w 11"/>
                  <a:gd name="T19" fmla="*/ 1 h 9"/>
                  <a:gd name="T20" fmla="*/ 2 w 11"/>
                  <a:gd name="T21" fmla="*/ 0 h 9"/>
                  <a:gd name="T22" fmla="*/ 0 w 11"/>
                  <a:gd name="T23" fmla="*/ 4 h 9"/>
                  <a:gd name="T24" fmla="*/ 0 w 11"/>
                  <a:gd name="T25" fmla="*/ 4 h 9"/>
                  <a:gd name="T26" fmla="*/ 2 w 11"/>
                  <a:gd name="T2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9">
                    <a:moveTo>
                      <a:pt x="2" y="5"/>
                    </a:moveTo>
                    <a:cubicBezTo>
                      <a:pt x="3" y="5"/>
                      <a:pt x="3" y="6"/>
                      <a:pt x="3" y="6"/>
                    </a:cubicBezTo>
                    <a:cubicBezTo>
                      <a:pt x="3" y="6"/>
                      <a:pt x="3" y="6"/>
                      <a:pt x="3" y="6"/>
                    </a:cubicBezTo>
                    <a:cubicBezTo>
                      <a:pt x="3" y="6"/>
                      <a:pt x="5" y="7"/>
                      <a:pt x="8" y="8"/>
                    </a:cubicBezTo>
                    <a:cubicBezTo>
                      <a:pt x="9" y="9"/>
                      <a:pt x="9" y="9"/>
                      <a:pt x="9" y="9"/>
                    </a:cubicBezTo>
                    <a:cubicBezTo>
                      <a:pt x="11" y="5"/>
                      <a:pt x="11" y="5"/>
                      <a:pt x="11" y="5"/>
                    </a:cubicBezTo>
                    <a:cubicBezTo>
                      <a:pt x="10" y="5"/>
                      <a:pt x="10" y="5"/>
                      <a:pt x="10" y="5"/>
                    </a:cubicBezTo>
                    <a:cubicBezTo>
                      <a:pt x="7" y="3"/>
                      <a:pt x="5" y="2"/>
                      <a:pt x="5" y="2"/>
                    </a:cubicBezTo>
                    <a:cubicBezTo>
                      <a:pt x="5" y="2"/>
                      <a:pt x="5" y="2"/>
                      <a:pt x="5" y="2"/>
                    </a:cubicBezTo>
                    <a:cubicBezTo>
                      <a:pt x="5" y="2"/>
                      <a:pt x="4" y="2"/>
                      <a:pt x="3" y="1"/>
                    </a:cubicBezTo>
                    <a:cubicBezTo>
                      <a:pt x="2" y="0"/>
                      <a:pt x="2" y="0"/>
                      <a:pt x="2" y="0"/>
                    </a:cubicBezTo>
                    <a:cubicBezTo>
                      <a:pt x="0" y="4"/>
                      <a:pt x="0" y="4"/>
                      <a:pt x="0" y="4"/>
                    </a:cubicBezTo>
                    <a:cubicBezTo>
                      <a:pt x="0" y="4"/>
                      <a:pt x="0" y="4"/>
                      <a:pt x="0" y="4"/>
                    </a:cubicBezTo>
                    <a:cubicBezTo>
                      <a:pt x="1" y="4"/>
                      <a:pt x="2" y="5"/>
                      <a:pt x="2"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0" name="Freeform 29"/>
              <p:cNvSpPr>
                <a:spLocks/>
              </p:cNvSpPr>
              <p:nvPr/>
            </p:nvSpPr>
            <p:spPr bwMode="auto">
              <a:xfrm>
                <a:off x="5798" y="2581"/>
                <a:ext cx="43" cy="33"/>
              </a:xfrm>
              <a:custGeom>
                <a:avLst/>
                <a:gdLst>
                  <a:gd name="T0" fmla="*/ 43 w 43"/>
                  <a:gd name="T1" fmla="*/ 14 h 33"/>
                  <a:gd name="T2" fmla="*/ 33 w 43"/>
                  <a:gd name="T3" fmla="*/ 0 h 33"/>
                  <a:gd name="T4" fmla="*/ 0 w 43"/>
                  <a:gd name="T5" fmla="*/ 14 h 33"/>
                  <a:gd name="T6" fmla="*/ 9 w 43"/>
                  <a:gd name="T7" fmla="*/ 33 h 33"/>
                  <a:gd name="T8" fmla="*/ 43 w 43"/>
                  <a:gd name="T9" fmla="*/ 14 h 33"/>
                  <a:gd name="T10" fmla="*/ 43 w 43"/>
                  <a:gd name="T11" fmla="*/ 14 h 33"/>
                  <a:gd name="T12" fmla="*/ 43 w 43"/>
                  <a:gd name="T13" fmla="*/ 14 h 33"/>
                </a:gdLst>
                <a:ahLst/>
                <a:cxnLst>
                  <a:cxn ang="0">
                    <a:pos x="T0" y="T1"/>
                  </a:cxn>
                  <a:cxn ang="0">
                    <a:pos x="T2" y="T3"/>
                  </a:cxn>
                  <a:cxn ang="0">
                    <a:pos x="T4" y="T5"/>
                  </a:cxn>
                  <a:cxn ang="0">
                    <a:pos x="T6" y="T7"/>
                  </a:cxn>
                  <a:cxn ang="0">
                    <a:pos x="T8" y="T9"/>
                  </a:cxn>
                  <a:cxn ang="0">
                    <a:pos x="T10" y="T11"/>
                  </a:cxn>
                  <a:cxn ang="0">
                    <a:pos x="T12" y="T13"/>
                  </a:cxn>
                </a:cxnLst>
                <a:rect l="0" t="0" r="r" b="b"/>
                <a:pathLst>
                  <a:path w="43" h="33">
                    <a:moveTo>
                      <a:pt x="43" y="14"/>
                    </a:moveTo>
                    <a:lnTo>
                      <a:pt x="33" y="0"/>
                    </a:lnTo>
                    <a:lnTo>
                      <a:pt x="0" y="14"/>
                    </a:lnTo>
                    <a:lnTo>
                      <a:pt x="9" y="33"/>
                    </a:lnTo>
                    <a:lnTo>
                      <a:pt x="43" y="14"/>
                    </a:lnTo>
                    <a:lnTo>
                      <a:pt x="43" y="14"/>
                    </a:lnTo>
                    <a:lnTo>
                      <a:pt x="43" y="1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1" name="Freeform 30"/>
              <p:cNvSpPr>
                <a:spLocks/>
              </p:cNvSpPr>
              <p:nvPr/>
            </p:nvSpPr>
            <p:spPr bwMode="auto">
              <a:xfrm>
                <a:off x="6399" y="2936"/>
                <a:ext cx="38" cy="38"/>
              </a:xfrm>
              <a:custGeom>
                <a:avLst/>
                <a:gdLst>
                  <a:gd name="T0" fmla="*/ 0 w 38"/>
                  <a:gd name="T1" fmla="*/ 19 h 38"/>
                  <a:gd name="T2" fmla="*/ 5 w 38"/>
                  <a:gd name="T3" fmla="*/ 38 h 38"/>
                  <a:gd name="T4" fmla="*/ 38 w 38"/>
                  <a:gd name="T5" fmla="*/ 19 h 38"/>
                  <a:gd name="T6" fmla="*/ 28 w 38"/>
                  <a:gd name="T7" fmla="*/ 0 h 38"/>
                  <a:gd name="T8" fmla="*/ 0 w 38"/>
                  <a:gd name="T9" fmla="*/ 19 h 38"/>
                  <a:gd name="T10" fmla="*/ 0 w 38"/>
                  <a:gd name="T11" fmla="*/ 19 h 38"/>
                  <a:gd name="T12" fmla="*/ 0 w 38"/>
                  <a:gd name="T13" fmla="*/ 19 h 38"/>
                </a:gdLst>
                <a:ahLst/>
                <a:cxnLst>
                  <a:cxn ang="0">
                    <a:pos x="T0" y="T1"/>
                  </a:cxn>
                  <a:cxn ang="0">
                    <a:pos x="T2" y="T3"/>
                  </a:cxn>
                  <a:cxn ang="0">
                    <a:pos x="T4" y="T5"/>
                  </a:cxn>
                  <a:cxn ang="0">
                    <a:pos x="T6" y="T7"/>
                  </a:cxn>
                  <a:cxn ang="0">
                    <a:pos x="T8" y="T9"/>
                  </a:cxn>
                  <a:cxn ang="0">
                    <a:pos x="T10" y="T11"/>
                  </a:cxn>
                  <a:cxn ang="0">
                    <a:pos x="T12" y="T13"/>
                  </a:cxn>
                </a:cxnLst>
                <a:rect l="0" t="0" r="r" b="b"/>
                <a:pathLst>
                  <a:path w="38" h="38">
                    <a:moveTo>
                      <a:pt x="0" y="19"/>
                    </a:moveTo>
                    <a:lnTo>
                      <a:pt x="5" y="38"/>
                    </a:lnTo>
                    <a:lnTo>
                      <a:pt x="38" y="19"/>
                    </a:lnTo>
                    <a:lnTo>
                      <a:pt x="28" y="0"/>
                    </a:lnTo>
                    <a:lnTo>
                      <a:pt x="0" y="19"/>
                    </a:lnTo>
                    <a:lnTo>
                      <a:pt x="0" y="19"/>
                    </a:lnTo>
                    <a:lnTo>
                      <a:pt x="0"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2" name="Freeform 31"/>
              <p:cNvSpPr>
                <a:spLocks/>
              </p:cNvSpPr>
              <p:nvPr/>
            </p:nvSpPr>
            <p:spPr bwMode="auto">
              <a:xfrm>
                <a:off x="6295" y="2998"/>
                <a:ext cx="42" cy="33"/>
              </a:xfrm>
              <a:custGeom>
                <a:avLst/>
                <a:gdLst>
                  <a:gd name="T0" fmla="*/ 6 w 9"/>
                  <a:gd name="T1" fmla="*/ 0 h 7"/>
                  <a:gd name="T2" fmla="*/ 1 w 9"/>
                  <a:gd name="T3" fmla="*/ 3 h 7"/>
                  <a:gd name="T4" fmla="*/ 0 w 9"/>
                  <a:gd name="T5" fmla="*/ 4 h 7"/>
                  <a:gd name="T6" fmla="*/ 2 w 9"/>
                  <a:gd name="T7" fmla="*/ 7 h 7"/>
                  <a:gd name="T8" fmla="*/ 3 w 9"/>
                  <a:gd name="T9" fmla="*/ 7 h 7"/>
                  <a:gd name="T10" fmla="*/ 8 w 9"/>
                  <a:gd name="T11" fmla="*/ 4 h 7"/>
                  <a:gd name="T12" fmla="*/ 9 w 9"/>
                  <a:gd name="T13" fmla="*/ 3 h 7"/>
                  <a:gd name="T14" fmla="*/ 7 w 9"/>
                  <a:gd name="T15" fmla="*/ 0 h 7"/>
                  <a:gd name="T16" fmla="*/ 6 w 9"/>
                  <a:gd name="T17" fmla="*/ 0 h 7"/>
                  <a:gd name="T18" fmla="*/ 6 w 9"/>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7">
                    <a:moveTo>
                      <a:pt x="6" y="0"/>
                    </a:moveTo>
                    <a:cubicBezTo>
                      <a:pt x="4" y="1"/>
                      <a:pt x="3" y="2"/>
                      <a:pt x="1" y="3"/>
                    </a:cubicBezTo>
                    <a:cubicBezTo>
                      <a:pt x="0" y="4"/>
                      <a:pt x="0" y="4"/>
                      <a:pt x="0" y="4"/>
                    </a:cubicBezTo>
                    <a:cubicBezTo>
                      <a:pt x="2" y="7"/>
                      <a:pt x="2" y="7"/>
                      <a:pt x="2" y="7"/>
                    </a:cubicBezTo>
                    <a:cubicBezTo>
                      <a:pt x="3" y="7"/>
                      <a:pt x="3" y="7"/>
                      <a:pt x="3" y="7"/>
                    </a:cubicBezTo>
                    <a:cubicBezTo>
                      <a:pt x="5" y="6"/>
                      <a:pt x="6" y="5"/>
                      <a:pt x="8" y="4"/>
                    </a:cubicBezTo>
                    <a:cubicBezTo>
                      <a:pt x="9" y="3"/>
                      <a:pt x="9" y="3"/>
                      <a:pt x="9" y="3"/>
                    </a:cubicBezTo>
                    <a:cubicBezTo>
                      <a:pt x="7" y="0"/>
                      <a:pt x="7" y="0"/>
                      <a:pt x="7" y="0"/>
                    </a:cubicBezTo>
                    <a:cubicBezTo>
                      <a:pt x="6" y="0"/>
                      <a:pt x="6" y="0"/>
                      <a:pt x="6" y="0"/>
                    </a:cubicBezTo>
                    <a:cubicBezTo>
                      <a:pt x="6" y="0"/>
                      <a:pt x="6" y="0"/>
                      <a:pt x="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3" name="Freeform 32"/>
              <p:cNvSpPr>
                <a:spLocks/>
              </p:cNvSpPr>
              <p:nvPr/>
            </p:nvSpPr>
            <p:spPr bwMode="auto">
              <a:xfrm>
                <a:off x="6347" y="2969"/>
                <a:ext cx="42" cy="33"/>
              </a:xfrm>
              <a:custGeom>
                <a:avLst/>
                <a:gdLst>
                  <a:gd name="T0" fmla="*/ 6 w 9"/>
                  <a:gd name="T1" fmla="*/ 0 h 7"/>
                  <a:gd name="T2" fmla="*/ 1 w 9"/>
                  <a:gd name="T3" fmla="*/ 3 h 7"/>
                  <a:gd name="T4" fmla="*/ 0 w 9"/>
                  <a:gd name="T5" fmla="*/ 4 h 7"/>
                  <a:gd name="T6" fmla="*/ 2 w 9"/>
                  <a:gd name="T7" fmla="*/ 7 h 7"/>
                  <a:gd name="T8" fmla="*/ 3 w 9"/>
                  <a:gd name="T9" fmla="*/ 6 h 7"/>
                  <a:gd name="T10" fmla="*/ 8 w 9"/>
                  <a:gd name="T11" fmla="*/ 3 h 7"/>
                  <a:gd name="T12" fmla="*/ 9 w 9"/>
                  <a:gd name="T13" fmla="*/ 3 h 7"/>
                  <a:gd name="T14" fmla="*/ 7 w 9"/>
                  <a:gd name="T15" fmla="*/ 0 h 7"/>
                  <a:gd name="T16" fmla="*/ 6 w 9"/>
                  <a:gd name="T17" fmla="*/ 0 h 7"/>
                  <a:gd name="T18" fmla="*/ 6 w 9"/>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7">
                    <a:moveTo>
                      <a:pt x="6" y="0"/>
                    </a:moveTo>
                    <a:cubicBezTo>
                      <a:pt x="4" y="1"/>
                      <a:pt x="2" y="2"/>
                      <a:pt x="1" y="3"/>
                    </a:cubicBezTo>
                    <a:cubicBezTo>
                      <a:pt x="0" y="4"/>
                      <a:pt x="0" y="4"/>
                      <a:pt x="0" y="4"/>
                    </a:cubicBezTo>
                    <a:cubicBezTo>
                      <a:pt x="2" y="7"/>
                      <a:pt x="2" y="7"/>
                      <a:pt x="2" y="7"/>
                    </a:cubicBezTo>
                    <a:cubicBezTo>
                      <a:pt x="3" y="6"/>
                      <a:pt x="3" y="6"/>
                      <a:pt x="3" y="6"/>
                    </a:cubicBezTo>
                    <a:cubicBezTo>
                      <a:pt x="4" y="5"/>
                      <a:pt x="6" y="5"/>
                      <a:pt x="8" y="3"/>
                    </a:cubicBezTo>
                    <a:cubicBezTo>
                      <a:pt x="9" y="3"/>
                      <a:pt x="9" y="3"/>
                      <a:pt x="9" y="3"/>
                    </a:cubicBezTo>
                    <a:cubicBezTo>
                      <a:pt x="7" y="0"/>
                      <a:pt x="7" y="0"/>
                      <a:pt x="7" y="0"/>
                    </a:cubicBezTo>
                    <a:cubicBezTo>
                      <a:pt x="6" y="0"/>
                      <a:pt x="6" y="0"/>
                      <a:pt x="6" y="0"/>
                    </a:cubicBezTo>
                    <a:cubicBezTo>
                      <a:pt x="6" y="0"/>
                      <a:pt x="6" y="0"/>
                      <a:pt x="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4" name="Freeform 33"/>
              <p:cNvSpPr>
                <a:spLocks/>
              </p:cNvSpPr>
              <p:nvPr/>
            </p:nvSpPr>
            <p:spPr bwMode="auto">
              <a:xfrm>
                <a:off x="6205" y="3059"/>
                <a:ext cx="38" cy="38"/>
              </a:xfrm>
              <a:custGeom>
                <a:avLst/>
                <a:gdLst>
                  <a:gd name="T0" fmla="*/ 5 w 8"/>
                  <a:gd name="T1" fmla="*/ 0 h 8"/>
                  <a:gd name="T2" fmla="*/ 1 w 8"/>
                  <a:gd name="T3" fmla="*/ 4 h 8"/>
                  <a:gd name="T4" fmla="*/ 0 w 8"/>
                  <a:gd name="T5" fmla="*/ 5 h 8"/>
                  <a:gd name="T6" fmla="*/ 0 w 8"/>
                  <a:gd name="T7" fmla="*/ 6 h 8"/>
                  <a:gd name="T8" fmla="*/ 3 w 8"/>
                  <a:gd name="T9" fmla="*/ 8 h 8"/>
                  <a:gd name="T10" fmla="*/ 4 w 8"/>
                  <a:gd name="T11" fmla="*/ 7 h 8"/>
                  <a:gd name="T12" fmla="*/ 4 w 8"/>
                  <a:gd name="T13" fmla="*/ 6 h 8"/>
                  <a:gd name="T14" fmla="*/ 7 w 8"/>
                  <a:gd name="T15" fmla="*/ 4 h 8"/>
                  <a:gd name="T16" fmla="*/ 8 w 8"/>
                  <a:gd name="T17" fmla="*/ 3 h 8"/>
                  <a:gd name="T18" fmla="*/ 6 w 8"/>
                  <a:gd name="T19" fmla="*/ 0 h 8"/>
                  <a:gd name="T20" fmla="*/ 5 w 8"/>
                  <a:gd name="T21" fmla="*/ 0 h 8"/>
                  <a:gd name="T22" fmla="*/ 5 w 8"/>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8">
                    <a:moveTo>
                      <a:pt x="5" y="0"/>
                    </a:moveTo>
                    <a:cubicBezTo>
                      <a:pt x="3" y="2"/>
                      <a:pt x="1" y="3"/>
                      <a:pt x="1" y="4"/>
                    </a:cubicBezTo>
                    <a:cubicBezTo>
                      <a:pt x="1" y="4"/>
                      <a:pt x="0" y="5"/>
                      <a:pt x="0" y="5"/>
                    </a:cubicBezTo>
                    <a:cubicBezTo>
                      <a:pt x="0" y="6"/>
                      <a:pt x="0" y="6"/>
                      <a:pt x="0" y="6"/>
                    </a:cubicBezTo>
                    <a:cubicBezTo>
                      <a:pt x="3" y="8"/>
                      <a:pt x="3" y="8"/>
                      <a:pt x="3" y="8"/>
                    </a:cubicBezTo>
                    <a:cubicBezTo>
                      <a:pt x="4" y="7"/>
                      <a:pt x="4" y="7"/>
                      <a:pt x="4" y="7"/>
                    </a:cubicBezTo>
                    <a:cubicBezTo>
                      <a:pt x="4" y="7"/>
                      <a:pt x="4" y="7"/>
                      <a:pt x="4" y="6"/>
                    </a:cubicBezTo>
                    <a:cubicBezTo>
                      <a:pt x="4" y="6"/>
                      <a:pt x="5" y="5"/>
                      <a:pt x="7" y="4"/>
                    </a:cubicBezTo>
                    <a:cubicBezTo>
                      <a:pt x="8" y="3"/>
                      <a:pt x="8" y="3"/>
                      <a:pt x="8" y="3"/>
                    </a:cubicBezTo>
                    <a:cubicBezTo>
                      <a:pt x="6" y="0"/>
                      <a:pt x="6" y="0"/>
                      <a:pt x="6" y="0"/>
                    </a:cubicBezTo>
                    <a:cubicBezTo>
                      <a:pt x="5" y="0"/>
                      <a:pt x="5" y="0"/>
                      <a:pt x="5" y="0"/>
                    </a:cubicBezTo>
                    <a:cubicBezTo>
                      <a:pt x="5" y="0"/>
                      <a:pt x="5" y="0"/>
                      <a:pt x="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5" name="Freeform 34"/>
              <p:cNvSpPr>
                <a:spLocks/>
              </p:cNvSpPr>
              <p:nvPr/>
            </p:nvSpPr>
            <p:spPr bwMode="auto">
              <a:xfrm>
                <a:off x="6248" y="3026"/>
                <a:ext cx="42" cy="33"/>
              </a:xfrm>
              <a:custGeom>
                <a:avLst/>
                <a:gdLst>
                  <a:gd name="T0" fmla="*/ 6 w 9"/>
                  <a:gd name="T1" fmla="*/ 1 h 7"/>
                  <a:gd name="T2" fmla="*/ 1 w 9"/>
                  <a:gd name="T3" fmla="*/ 4 h 7"/>
                  <a:gd name="T4" fmla="*/ 0 w 9"/>
                  <a:gd name="T5" fmla="*/ 4 h 7"/>
                  <a:gd name="T6" fmla="*/ 2 w 9"/>
                  <a:gd name="T7" fmla="*/ 7 h 7"/>
                  <a:gd name="T8" fmla="*/ 3 w 9"/>
                  <a:gd name="T9" fmla="*/ 7 h 7"/>
                  <a:gd name="T10" fmla="*/ 8 w 9"/>
                  <a:gd name="T11" fmla="*/ 4 h 7"/>
                  <a:gd name="T12" fmla="*/ 9 w 9"/>
                  <a:gd name="T13" fmla="*/ 3 h 7"/>
                  <a:gd name="T14" fmla="*/ 7 w 9"/>
                  <a:gd name="T15" fmla="*/ 0 h 7"/>
                  <a:gd name="T16" fmla="*/ 6 w 9"/>
                  <a:gd name="T17" fmla="*/ 1 h 7"/>
                  <a:gd name="T18" fmla="*/ 6 w 9"/>
                  <a:gd name="T19"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7">
                    <a:moveTo>
                      <a:pt x="6" y="1"/>
                    </a:moveTo>
                    <a:cubicBezTo>
                      <a:pt x="4" y="2"/>
                      <a:pt x="2" y="3"/>
                      <a:pt x="1" y="4"/>
                    </a:cubicBezTo>
                    <a:cubicBezTo>
                      <a:pt x="0" y="4"/>
                      <a:pt x="0" y="4"/>
                      <a:pt x="0" y="4"/>
                    </a:cubicBezTo>
                    <a:cubicBezTo>
                      <a:pt x="2" y="7"/>
                      <a:pt x="2" y="7"/>
                      <a:pt x="2" y="7"/>
                    </a:cubicBezTo>
                    <a:cubicBezTo>
                      <a:pt x="3" y="7"/>
                      <a:pt x="3" y="7"/>
                      <a:pt x="3" y="7"/>
                    </a:cubicBezTo>
                    <a:cubicBezTo>
                      <a:pt x="5" y="6"/>
                      <a:pt x="6" y="5"/>
                      <a:pt x="8" y="4"/>
                    </a:cubicBezTo>
                    <a:cubicBezTo>
                      <a:pt x="9" y="3"/>
                      <a:pt x="9" y="3"/>
                      <a:pt x="9" y="3"/>
                    </a:cubicBezTo>
                    <a:cubicBezTo>
                      <a:pt x="7" y="0"/>
                      <a:pt x="7" y="0"/>
                      <a:pt x="7" y="0"/>
                    </a:cubicBezTo>
                    <a:cubicBezTo>
                      <a:pt x="6" y="1"/>
                      <a:pt x="6" y="1"/>
                      <a:pt x="6" y="1"/>
                    </a:cubicBezTo>
                    <a:cubicBezTo>
                      <a:pt x="6" y="1"/>
                      <a:pt x="6" y="1"/>
                      <a:pt x="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6" name="Freeform 35"/>
              <p:cNvSpPr>
                <a:spLocks/>
              </p:cNvSpPr>
              <p:nvPr/>
            </p:nvSpPr>
            <p:spPr bwMode="auto">
              <a:xfrm>
                <a:off x="6446" y="2912"/>
                <a:ext cx="43" cy="33"/>
              </a:xfrm>
              <a:custGeom>
                <a:avLst/>
                <a:gdLst>
                  <a:gd name="T0" fmla="*/ 0 w 43"/>
                  <a:gd name="T1" fmla="*/ 15 h 33"/>
                  <a:gd name="T2" fmla="*/ 10 w 43"/>
                  <a:gd name="T3" fmla="*/ 33 h 33"/>
                  <a:gd name="T4" fmla="*/ 43 w 43"/>
                  <a:gd name="T5" fmla="*/ 15 h 33"/>
                  <a:gd name="T6" fmla="*/ 33 w 43"/>
                  <a:gd name="T7" fmla="*/ 0 h 33"/>
                  <a:gd name="T8" fmla="*/ 0 w 43"/>
                  <a:gd name="T9" fmla="*/ 15 h 33"/>
                  <a:gd name="T10" fmla="*/ 0 w 43"/>
                  <a:gd name="T11" fmla="*/ 15 h 33"/>
                  <a:gd name="T12" fmla="*/ 0 w 43"/>
                  <a:gd name="T13" fmla="*/ 15 h 33"/>
                </a:gdLst>
                <a:ahLst/>
                <a:cxnLst>
                  <a:cxn ang="0">
                    <a:pos x="T0" y="T1"/>
                  </a:cxn>
                  <a:cxn ang="0">
                    <a:pos x="T2" y="T3"/>
                  </a:cxn>
                  <a:cxn ang="0">
                    <a:pos x="T4" y="T5"/>
                  </a:cxn>
                  <a:cxn ang="0">
                    <a:pos x="T6" y="T7"/>
                  </a:cxn>
                  <a:cxn ang="0">
                    <a:pos x="T8" y="T9"/>
                  </a:cxn>
                  <a:cxn ang="0">
                    <a:pos x="T10" y="T11"/>
                  </a:cxn>
                  <a:cxn ang="0">
                    <a:pos x="T12" y="T13"/>
                  </a:cxn>
                </a:cxnLst>
                <a:rect l="0" t="0" r="r" b="b"/>
                <a:pathLst>
                  <a:path w="43" h="33">
                    <a:moveTo>
                      <a:pt x="0" y="15"/>
                    </a:moveTo>
                    <a:lnTo>
                      <a:pt x="10" y="33"/>
                    </a:lnTo>
                    <a:lnTo>
                      <a:pt x="43" y="15"/>
                    </a:lnTo>
                    <a:lnTo>
                      <a:pt x="33" y="0"/>
                    </a:lnTo>
                    <a:lnTo>
                      <a:pt x="0" y="15"/>
                    </a:lnTo>
                    <a:lnTo>
                      <a:pt x="0" y="15"/>
                    </a:lnTo>
                    <a:lnTo>
                      <a:pt x="0" y="1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7" name="Freeform 36"/>
              <p:cNvSpPr>
                <a:spLocks/>
              </p:cNvSpPr>
              <p:nvPr/>
            </p:nvSpPr>
            <p:spPr bwMode="auto">
              <a:xfrm>
                <a:off x="5642" y="2619"/>
                <a:ext cx="42" cy="28"/>
              </a:xfrm>
              <a:custGeom>
                <a:avLst/>
                <a:gdLst>
                  <a:gd name="T0" fmla="*/ 3 w 9"/>
                  <a:gd name="T1" fmla="*/ 1 h 6"/>
                  <a:gd name="T2" fmla="*/ 1 w 9"/>
                  <a:gd name="T3" fmla="*/ 3 h 6"/>
                  <a:gd name="T4" fmla="*/ 0 w 9"/>
                  <a:gd name="T5" fmla="*/ 4 h 6"/>
                  <a:gd name="T6" fmla="*/ 3 w 9"/>
                  <a:gd name="T7" fmla="*/ 6 h 6"/>
                  <a:gd name="T8" fmla="*/ 4 w 9"/>
                  <a:gd name="T9" fmla="*/ 6 h 6"/>
                  <a:gd name="T10" fmla="*/ 5 w 9"/>
                  <a:gd name="T11" fmla="*/ 5 h 6"/>
                  <a:gd name="T12" fmla="*/ 7 w 9"/>
                  <a:gd name="T13" fmla="*/ 5 h 6"/>
                  <a:gd name="T14" fmla="*/ 8 w 9"/>
                  <a:gd name="T15" fmla="*/ 5 h 6"/>
                  <a:gd name="T16" fmla="*/ 9 w 9"/>
                  <a:gd name="T17" fmla="*/ 1 h 6"/>
                  <a:gd name="T18" fmla="*/ 8 w 9"/>
                  <a:gd name="T19" fmla="*/ 1 h 6"/>
                  <a:gd name="T20" fmla="*/ 3 w 9"/>
                  <a:gd name="T21"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6">
                    <a:moveTo>
                      <a:pt x="3" y="1"/>
                    </a:moveTo>
                    <a:cubicBezTo>
                      <a:pt x="2" y="1"/>
                      <a:pt x="2" y="2"/>
                      <a:pt x="1" y="3"/>
                    </a:cubicBezTo>
                    <a:cubicBezTo>
                      <a:pt x="0" y="4"/>
                      <a:pt x="0" y="4"/>
                      <a:pt x="0" y="4"/>
                    </a:cubicBezTo>
                    <a:cubicBezTo>
                      <a:pt x="3" y="6"/>
                      <a:pt x="3" y="6"/>
                      <a:pt x="3" y="6"/>
                    </a:cubicBezTo>
                    <a:cubicBezTo>
                      <a:pt x="4" y="6"/>
                      <a:pt x="4" y="6"/>
                      <a:pt x="4" y="6"/>
                    </a:cubicBezTo>
                    <a:cubicBezTo>
                      <a:pt x="4" y="5"/>
                      <a:pt x="5" y="5"/>
                      <a:pt x="5" y="5"/>
                    </a:cubicBezTo>
                    <a:cubicBezTo>
                      <a:pt x="5" y="5"/>
                      <a:pt x="5" y="4"/>
                      <a:pt x="7" y="5"/>
                    </a:cubicBezTo>
                    <a:cubicBezTo>
                      <a:pt x="8" y="5"/>
                      <a:pt x="8" y="5"/>
                      <a:pt x="8" y="5"/>
                    </a:cubicBezTo>
                    <a:cubicBezTo>
                      <a:pt x="9" y="1"/>
                      <a:pt x="9" y="1"/>
                      <a:pt x="9" y="1"/>
                    </a:cubicBezTo>
                    <a:cubicBezTo>
                      <a:pt x="8" y="1"/>
                      <a:pt x="8" y="1"/>
                      <a:pt x="8" y="1"/>
                    </a:cubicBezTo>
                    <a:cubicBezTo>
                      <a:pt x="6" y="0"/>
                      <a:pt x="4" y="0"/>
                      <a:pt x="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8" name="Freeform 37"/>
              <p:cNvSpPr>
                <a:spLocks/>
              </p:cNvSpPr>
              <p:nvPr/>
            </p:nvSpPr>
            <p:spPr bwMode="auto">
              <a:xfrm>
                <a:off x="6579" y="2803"/>
                <a:ext cx="28" cy="38"/>
              </a:xfrm>
              <a:custGeom>
                <a:avLst/>
                <a:gdLst>
                  <a:gd name="T0" fmla="*/ 2 w 6"/>
                  <a:gd name="T1" fmla="*/ 0 h 8"/>
                  <a:gd name="T2" fmla="*/ 1 w 6"/>
                  <a:gd name="T3" fmla="*/ 6 h 8"/>
                  <a:gd name="T4" fmla="*/ 0 w 6"/>
                  <a:gd name="T5" fmla="*/ 7 h 8"/>
                  <a:gd name="T6" fmla="*/ 4 w 6"/>
                  <a:gd name="T7" fmla="*/ 8 h 8"/>
                  <a:gd name="T8" fmla="*/ 4 w 6"/>
                  <a:gd name="T9" fmla="*/ 7 h 8"/>
                  <a:gd name="T10" fmla="*/ 6 w 6"/>
                  <a:gd name="T11" fmla="*/ 1 h 8"/>
                  <a:gd name="T12" fmla="*/ 6 w 6"/>
                  <a:gd name="T13" fmla="*/ 0 h 8"/>
                  <a:gd name="T14" fmla="*/ 2 w 6"/>
                  <a:gd name="T15" fmla="*/ 0 h 8"/>
                  <a:gd name="T16" fmla="*/ 2 w 6"/>
                  <a:gd name="T17" fmla="*/ 0 h 8"/>
                  <a:gd name="T18" fmla="*/ 2 w 6"/>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8">
                    <a:moveTo>
                      <a:pt x="2" y="0"/>
                    </a:moveTo>
                    <a:cubicBezTo>
                      <a:pt x="1" y="3"/>
                      <a:pt x="1" y="5"/>
                      <a:pt x="1" y="6"/>
                    </a:cubicBezTo>
                    <a:cubicBezTo>
                      <a:pt x="0" y="7"/>
                      <a:pt x="0" y="7"/>
                      <a:pt x="0" y="7"/>
                    </a:cubicBezTo>
                    <a:cubicBezTo>
                      <a:pt x="4" y="8"/>
                      <a:pt x="4" y="8"/>
                      <a:pt x="4" y="8"/>
                    </a:cubicBezTo>
                    <a:cubicBezTo>
                      <a:pt x="4" y="7"/>
                      <a:pt x="4" y="7"/>
                      <a:pt x="4" y="7"/>
                    </a:cubicBezTo>
                    <a:cubicBezTo>
                      <a:pt x="5" y="6"/>
                      <a:pt x="5" y="4"/>
                      <a:pt x="6" y="1"/>
                    </a:cubicBezTo>
                    <a:cubicBezTo>
                      <a:pt x="6" y="0"/>
                      <a:pt x="6" y="0"/>
                      <a:pt x="6" y="0"/>
                    </a:cubicBezTo>
                    <a:cubicBezTo>
                      <a:pt x="2" y="0"/>
                      <a:pt x="2" y="0"/>
                      <a:pt x="2" y="0"/>
                    </a:cubicBezTo>
                    <a:cubicBezTo>
                      <a:pt x="2" y="0"/>
                      <a:pt x="2" y="0"/>
                      <a:pt x="2" y="0"/>
                    </a:cubicBezTo>
                    <a:cubicBezTo>
                      <a:pt x="2" y="0"/>
                      <a:pt x="2" y="0"/>
                      <a:pt x="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9" name="Freeform 38"/>
              <p:cNvSpPr>
                <a:spLocks/>
              </p:cNvSpPr>
              <p:nvPr/>
            </p:nvSpPr>
            <p:spPr bwMode="auto">
              <a:xfrm>
                <a:off x="6588" y="2747"/>
                <a:ext cx="24" cy="38"/>
              </a:xfrm>
              <a:custGeom>
                <a:avLst/>
                <a:gdLst>
                  <a:gd name="T0" fmla="*/ 1 w 5"/>
                  <a:gd name="T1" fmla="*/ 0 h 8"/>
                  <a:gd name="T2" fmla="*/ 1 w 5"/>
                  <a:gd name="T3" fmla="*/ 1 h 8"/>
                  <a:gd name="T4" fmla="*/ 0 w 5"/>
                  <a:gd name="T5" fmla="*/ 7 h 8"/>
                  <a:gd name="T6" fmla="*/ 0 w 5"/>
                  <a:gd name="T7" fmla="*/ 7 h 8"/>
                  <a:gd name="T8" fmla="*/ 4 w 5"/>
                  <a:gd name="T9" fmla="*/ 8 h 8"/>
                  <a:gd name="T10" fmla="*/ 4 w 5"/>
                  <a:gd name="T11" fmla="*/ 7 h 8"/>
                  <a:gd name="T12" fmla="*/ 5 w 5"/>
                  <a:gd name="T13" fmla="*/ 1 h 8"/>
                  <a:gd name="T14" fmla="*/ 5 w 5"/>
                  <a:gd name="T15" fmla="*/ 0 h 8"/>
                  <a:gd name="T16" fmla="*/ 1 w 5"/>
                  <a:gd name="T17" fmla="*/ 0 h 8"/>
                  <a:gd name="T18" fmla="*/ 1 w 5"/>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8">
                    <a:moveTo>
                      <a:pt x="1" y="0"/>
                    </a:moveTo>
                    <a:cubicBezTo>
                      <a:pt x="1" y="1"/>
                      <a:pt x="1" y="1"/>
                      <a:pt x="1" y="1"/>
                    </a:cubicBezTo>
                    <a:cubicBezTo>
                      <a:pt x="1" y="3"/>
                      <a:pt x="1" y="5"/>
                      <a:pt x="0" y="7"/>
                    </a:cubicBezTo>
                    <a:cubicBezTo>
                      <a:pt x="0" y="7"/>
                      <a:pt x="0" y="7"/>
                      <a:pt x="0" y="7"/>
                    </a:cubicBezTo>
                    <a:cubicBezTo>
                      <a:pt x="4" y="8"/>
                      <a:pt x="4" y="8"/>
                      <a:pt x="4" y="8"/>
                    </a:cubicBezTo>
                    <a:cubicBezTo>
                      <a:pt x="4" y="7"/>
                      <a:pt x="4" y="7"/>
                      <a:pt x="4" y="7"/>
                    </a:cubicBezTo>
                    <a:cubicBezTo>
                      <a:pt x="5" y="5"/>
                      <a:pt x="5" y="3"/>
                      <a:pt x="5" y="1"/>
                    </a:cubicBezTo>
                    <a:cubicBezTo>
                      <a:pt x="5" y="0"/>
                      <a:pt x="5" y="0"/>
                      <a:pt x="5" y="0"/>
                    </a:cubicBezTo>
                    <a:cubicBezTo>
                      <a:pt x="1" y="0"/>
                      <a:pt x="1" y="0"/>
                      <a:pt x="1" y="0"/>
                    </a:cubicBezTo>
                    <a:cubicBezTo>
                      <a:pt x="1" y="0"/>
                      <a:pt x="1" y="0"/>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0" name="Freeform 39"/>
              <p:cNvSpPr>
                <a:spLocks/>
              </p:cNvSpPr>
              <p:nvPr/>
            </p:nvSpPr>
            <p:spPr bwMode="auto">
              <a:xfrm>
                <a:off x="6172" y="3106"/>
                <a:ext cx="38" cy="43"/>
              </a:xfrm>
              <a:custGeom>
                <a:avLst/>
                <a:gdLst>
                  <a:gd name="T0" fmla="*/ 4 w 8"/>
                  <a:gd name="T1" fmla="*/ 0 h 9"/>
                  <a:gd name="T2" fmla="*/ 4 w 8"/>
                  <a:gd name="T3" fmla="*/ 1 h 9"/>
                  <a:gd name="T4" fmla="*/ 1 w 8"/>
                  <a:gd name="T5" fmla="*/ 6 h 9"/>
                  <a:gd name="T6" fmla="*/ 0 w 8"/>
                  <a:gd name="T7" fmla="*/ 6 h 9"/>
                  <a:gd name="T8" fmla="*/ 4 w 8"/>
                  <a:gd name="T9" fmla="*/ 9 h 9"/>
                  <a:gd name="T10" fmla="*/ 5 w 8"/>
                  <a:gd name="T11" fmla="*/ 8 h 9"/>
                  <a:gd name="T12" fmla="*/ 8 w 8"/>
                  <a:gd name="T13" fmla="*/ 2 h 9"/>
                  <a:gd name="T14" fmla="*/ 8 w 8"/>
                  <a:gd name="T15" fmla="*/ 2 h 9"/>
                  <a:gd name="T16" fmla="*/ 6 w 8"/>
                  <a:gd name="T17" fmla="*/ 1 h 9"/>
                  <a:gd name="T18" fmla="*/ 4 w 8"/>
                  <a:gd name="T19" fmla="*/ 0 h 9"/>
                  <a:gd name="T20" fmla="*/ 4 w 8"/>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4" y="0"/>
                    </a:moveTo>
                    <a:cubicBezTo>
                      <a:pt x="4" y="1"/>
                      <a:pt x="4" y="1"/>
                      <a:pt x="4" y="1"/>
                    </a:cubicBezTo>
                    <a:cubicBezTo>
                      <a:pt x="3" y="3"/>
                      <a:pt x="2" y="4"/>
                      <a:pt x="1" y="6"/>
                    </a:cubicBezTo>
                    <a:cubicBezTo>
                      <a:pt x="0" y="6"/>
                      <a:pt x="0" y="6"/>
                      <a:pt x="0" y="6"/>
                    </a:cubicBezTo>
                    <a:cubicBezTo>
                      <a:pt x="4" y="9"/>
                      <a:pt x="4" y="9"/>
                      <a:pt x="4" y="9"/>
                    </a:cubicBezTo>
                    <a:cubicBezTo>
                      <a:pt x="5" y="8"/>
                      <a:pt x="5" y="8"/>
                      <a:pt x="5" y="8"/>
                    </a:cubicBezTo>
                    <a:cubicBezTo>
                      <a:pt x="6" y="6"/>
                      <a:pt x="7" y="4"/>
                      <a:pt x="8" y="2"/>
                    </a:cubicBezTo>
                    <a:cubicBezTo>
                      <a:pt x="8" y="2"/>
                      <a:pt x="8" y="2"/>
                      <a:pt x="8" y="2"/>
                    </a:cubicBezTo>
                    <a:cubicBezTo>
                      <a:pt x="6" y="1"/>
                      <a:pt x="6" y="1"/>
                      <a:pt x="6" y="1"/>
                    </a:cubicBezTo>
                    <a:cubicBezTo>
                      <a:pt x="4" y="0"/>
                      <a:pt x="4" y="0"/>
                      <a:pt x="4" y="0"/>
                    </a:cubicBezTo>
                    <a:cubicBezTo>
                      <a:pt x="4" y="0"/>
                      <a:pt x="4" y="0"/>
                      <a:pt x="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1" name="Freeform 40"/>
              <p:cNvSpPr>
                <a:spLocks/>
              </p:cNvSpPr>
              <p:nvPr/>
            </p:nvSpPr>
            <p:spPr bwMode="auto">
              <a:xfrm>
                <a:off x="6494" y="2879"/>
                <a:ext cx="42" cy="38"/>
              </a:xfrm>
              <a:custGeom>
                <a:avLst/>
                <a:gdLst>
                  <a:gd name="T0" fmla="*/ 6 w 9"/>
                  <a:gd name="T1" fmla="*/ 1 h 8"/>
                  <a:gd name="T2" fmla="*/ 1 w 9"/>
                  <a:gd name="T3" fmla="*/ 4 h 8"/>
                  <a:gd name="T4" fmla="*/ 0 w 9"/>
                  <a:gd name="T5" fmla="*/ 4 h 8"/>
                  <a:gd name="T6" fmla="*/ 2 w 9"/>
                  <a:gd name="T7" fmla="*/ 8 h 8"/>
                  <a:gd name="T8" fmla="*/ 3 w 9"/>
                  <a:gd name="T9" fmla="*/ 7 h 8"/>
                  <a:gd name="T10" fmla="*/ 8 w 9"/>
                  <a:gd name="T11" fmla="*/ 4 h 8"/>
                  <a:gd name="T12" fmla="*/ 9 w 9"/>
                  <a:gd name="T13" fmla="*/ 4 h 8"/>
                  <a:gd name="T14" fmla="*/ 7 w 9"/>
                  <a:gd name="T15" fmla="*/ 0 h 8"/>
                  <a:gd name="T16" fmla="*/ 6 w 9"/>
                  <a:gd name="T17" fmla="*/ 1 h 8"/>
                  <a:gd name="T18" fmla="*/ 6 w 9"/>
                  <a:gd name="T1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8">
                    <a:moveTo>
                      <a:pt x="6" y="1"/>
                    </a:moveTo>
                    <a:cubicBezTo>
                      <a:pt x="4" y="2"/>
                      <a:pt x="3" y="3"/>
                      <a:pt x="1" y="4"/>
                    </a:cubicBezTo>
                    <a:cubicBezTo>
                      <a:pt x="0" y="4"/>
                      <a:pt x="0" y="4"/>
                      <a:pt x="0" y="4"/>
                    </a:cubicBezTo>
                    <a:cubicBezTo>
                      <a:pt x="2" y="8"/>
                      <a:pt x="2" y="8"/>
                      <a:pt x="2" y="8"/>
                    </a:cubicBezTo>
                    <a:cubicBezTo>
                      <a:pt x="3" y="7"/>
                      <a:pt x="3" y="7"/>
                      <a:pt x="3" y="7"/>
                    </a:cubicBezTo>
                    <a:cubicBezTo>
                      <a:pt x="5" y="6"/>
                      <a:pt x="7" y="5"/>
                      <a:pt x="8" y="4"/>
                    </a:cubicBezTo>
                    <a:cubicBezTo>
                      <a:pt x="9" y="4"/>
                      <a:pt x="9" y="4"/>
                      <a:pt x="9" y="4"/>
                    </a:cubicBezTo>
                    <a:cubicBezTo>
                      <a:pt x="7" y="0"/>
                      <a:pt x="7" y="0"/>
                      <a:pt x="7" y="0"/>
                    </a:cubicBezTo>
                    <a:cubicBezTo>
                      <a:pt x="6" y="1"/>
                      <a:pt x="6" y="1"/>
                      <a:pt x="6" y="1"/>
                    </a:cubicBezTo>
                    <a:cubicBezTo>
                      <a:pt x="6" y="1"/>
                      <a:pt x="6" y="1"/>
                      <a:pt x="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2" name="Freeform 41"/>
              <p:cNvSpPr>
                <a:spLocks/>
              </p:cNvSpPr>
              <p:nvPr/>
            </p:nvSpPr>
            <p:spPr bwMode="auto">
              <a:xfrm>
                <a:off x="6546" y="2851"/>
                <a:ext cx="38" cy="33"/>
              </a:xfrm>
              <a:custGeom>
                <a:avLst/>
                <a:gdLst>
                  <a:gd name="T0" fmla="*/ 5 w 8"/>
                  <a:gd name="T1" fmla="*/ 0 h 7"/>
                  <a:gd name="T2" fmla="*/ 1 w 8"/>
                  <a:gd name="T3" fmla="*/ 4 h 7"/>
                  <a:gd name="T4" fmla="*/ 0 w 8"/>
                  <a:gd name="T5" fmla="*/ 4 h 7"/>
                  <a:gd name="T6" fmla="*/ 2 w 8"/>
                  <a:gd name="T7" fmla="*/ 7 h 7"/>
                  <a:gd name="T8" fmla="*/ 3 w 8"/>
                  <a:gd name="T9" fmla="*/ 7 h 7"/>
                  <a:gd name="T10" fmla="*/ 8 w 8"/>
                  <a:gd name="T11" fmla="*/ 3 h 7"/>
                  <a:gd name="T12" fmla="*/ 8 w 8"/>
                  <a:gd name="T13" fmla="*/ 3 h 7"/>
                  <a:gd name="T14" fmla="*/ 6 w 8"/>
                  <a:gd name="T15" fmla="*/ 0 h 7"/>
                  <a:gd name="T16" fmla="*/ 5 w 8"/>
                  <a:gd name="T17" fmla="*/ 0 h 7"/>
                  <a:gd name="T18" fmla="*/ 5 w 8"/>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7">
                    <a:moveTo>
                      <a:pt x="5" y="0"/>
                    </a:moveTo>
                    <a:cubicBezTo>
                      <a:pt x="4" y="1"/>
                      <a:pt x="3" y="2"/>
                      <a:pt x="1" y="4"/>
                    </a:cubicBezTo>
                    <a:cubicBezTo>
                      <a:pt x="0" y="4"/>
                      <a:pt x="0" y="4"/>
                      <a:pt x="0" y="4"/>
                    </a:cubicBezTo>
                    <a:cubicBezTo>
                      <a:pt x="2" y="7"/>
                      <a:pt x="2" y="7"/>
                      <a:pt x="2" y="7"/>
                    </a:cubicBezTo>
                    <a:cubicBezTo>
                      <a:pt x="3" y="7"/>
                      <a:pt x="3" y="7"/>
                      <a:pt x="3" y="7"/>
                    </a:cubicBezTo>
                    <a:cubicBezTo>
                      <a:pt x="5" y="5"/>
                      <a:pt x="7" y="4"/>
                      <a:pt x="8" y="3"/>
                    </a:cubicBezTo>
                    <a:cubicBezTo>
                      <a:pt x="8" y="3"/>
                      <a:pt x="8" y="3"/>
                      <a:pt x="8" y="3"/>
                    </a:cubicBezTo>
                    <a:cubicBezTo>
                      <a:pt x="6" y="0"/>
                      <a:pt x="6" y="0"/>
                      <a:pt x="6" y="0"/>
                    </a:cubicBezTo>
                    <a:cubicBezTo>
                      <a:pt x="5" y="0"/>
                      <a:pt x="5" y="0"/>
                      <a:pt x="5" y="0"/>
                    </a:cubicBezTo>
                    <a:cubicBezTo>
                      <a:pt x="5" y="0"/>
                      <a:pt x="5" y="0"/>
                      <a:pt x="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3" name="Freeform 42"/>
              <p:cNvSpPr>
                <a:spLocks/>
              </p:cNvSpPr>
              <p:nvPr/>
            </p:nvSpPr>
            <p:spPr bwMode="auto">
              <a:xfrm>
                <a:off x="5836" y="2979"/>
                <a:ext cx="42" cy="33"/>
              </a:xfrm>
              <a:custGeom>
                <a:avLst/>
                <a:gdLst>
                  <a:gd name="T0" fmla="*/ 3 w 9"/>
                  <a:gd name="T1" fmla="*/ 0 h 7"/>
                  <a:gd name="T2" fmla="*/ 2 w 9"/>
                  <a:gd name="T3" fmla="*/ 0 h 7"/>
                  <a:gd name="T4" fmla="*/ 0 w 9"/>
                  <a:gd name="T5" fmla="*/ 3 h 7"/>
                  <a:gd name="T6" fmla="*/ 1 w 9"/>
                  <a:gd name="T7" fmla="*/ 4 h 7"/>
                  <a:gd name="T8" fmla="*/ 6 w 9"/>
                  <a:gd name="T9" fmla="*/ 7 h 7"/>
                  <a:gd name="T10" fmla="*/ 7 w 9"/>
                  <a:gd name="T11" fmla="*/ 7 h 7"/>
                  <a:gd name="T12" fmla="*/ 9 w 9"/>
                  <a:gd name="T13" fmla="*/ 4 h 7"/>
                  <a:gd name="T14" fmla="*/ 8 w 9"/>
                  <a:gd name="T15" fmla="*/ 3 h 7"/>
                  <a:gd name="T16" fmla="*/ 3 w 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
                    <a:moveTo>
                      <a:pt x="3" y="0"/>
                    </a:moveTo>
                    <a:cubicBezTo>
                      <a:pt x="2" y="0"/>
                      <a:pt x="2" y="0"/>
                      <a:pt x="2" y="0"/>
                    </a:cubicBezTo>
                    <a:cubicBezTo>
                      <a:pt x="0" y="3"/>
                      <a:pt x="0" y="3"/>
                      <a:pt x="0" y="3"/>
                    </a:cubicBezTo>
                    <a:cubicBezTo>
                      <a:pt x="1" y="4"/>
                      <a:pt x="1" y="4"/>
                      <a:pt x="1" y="4"/>
                    </a:cubicBezTo>
                    <a:cubicBezTo>
                      <a:pt x="3" y="5"/>
                      <a:pt x="5" y="6"/>
                      <a:pt x="6" y="7"/>
                    </a:cubicBezTo>
                    <a:cubicBezTo>
                      <a:pt x="7" y="7"/>
                      <a:pt x="7" y="7"/>
                      <a:pt x="7" y="7"/>
                    </a:cubicBezTo>
                    <a:cubicBezTo>
                      <a:pt x="9" y="4"/>
                      <a:pt x="9" y="4"/>
                      <a:pt x="9" y="4"/>
                    </a:cubicBezTo>
                    <a:cubicBezTo>
                      <a:pt x="8" y="3"/>
                      <a:pt x="8" y="3"/>
                      <a:pt x="8" y="3"/>
                    </a:cubicBezTo>
                    <a:cubicBezTo>
                      <a:pt x="7" y="2"/>
                      <a:pt x="5" y="1"/>
                      <a:pt x="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4" name="Freeform 43"/>
              <p:cNvSpPr>
                <a:spLocks/>
              </p:cNvSpPr>
              <p:nvPr/>
            </p:nvSpPr>
            <p:spPr bwMode="auto">
              <a:xfrm>
                <a:off x="5888" y="3007"/>
                <a:ext cx="42" cy="33"/>
              </a:xfrm>
              <a:custGeom>
                <a:avLst/>
                <a:gdLst>
                  <a:gd name="T0" fmla="*/ 0 w 42"/>
                  <a:gd name="T1" fmla="*/ 19 h 33"/>
                  <a:gd name="T2" fmla="*/ 33 w 42"/>
                  <a:gd name="T3" fmla="*/ 33 h 33"/>
                  <a:gd name="T4" fmla="*/ 42 w 42"/>
                  <a:gd name="T5" fmla="*/ 19 h 33"/>
                  <a:gd name="T6" fmla="*/ 9 w 42"/>
                  <a:gd name="T7" fmla="*/ 0 h 33"/>
                  <a:gd name="T8" fmla="*/ 0 w 42"/>
                  <a:gd name="T9" fmla="*/ 19 h 33"/>
                  <a:gd name="T10" fmla="*/ 0 w 42"/>
                  <a:gd name="T11" fmla="*/ 19 h 33"/>
                  <a:gd name="T12" fmla="*/ 0 w 42"/>
                  <a:gd name="T13" fmla="*/ 19 h 33"/>
                </a:gdLst>
                <a:ahLst/>
                <a:cxnLst>
                  <a:cxn ang="0">
                    <a:pos x="T0" y="T1"/>
                  </a:cxn>
                  <a:cxn ang="0">
                    <a:pos x="T2" y="T3"/>
                  </a:cxn>
                  <a:cxn ang="0">
                    <a:pos x="T4" y="T5"/>
                  </a:cxn>
                  <a:cxn ang="0">
                    <a:pos x="T6" y="T7"/>
                  </a:cxn>
                  <a:cxn ang="0">
                    <a:pos x="T8" y="T9"/>
                  </a:cxn>
                  <a:cxn ang="0">
                    <a:pos x="T10" y="T11"/>
                  </a:cxn>
                  <a:cxn ang="0">
                    <a:pos x="T12" y="T13"/>
                  </a:cxn>
                </a:cxnLst>
                <a:rect l="0" t="0" r="r" b="b"/>
                <a:pathLst>
                  <a:path w="42" h="33">
                    <a:moveTo>
                      <a:pt x="0" y="19"/>
                    </a:moveTo>
                    <a:lnTo>
                      <a:pt x="33" y="33"/>
                    </a:lnTo>
                    <a:lnTo>
                      <a:pt x="42" y="19"/>
                    </a:lnTo>
                    <a:lnTo>
                      <a:pt x="9" y="0"/>
                    </a:lnTo>
                    <a:lnTo>
                      <a:pt x="0" y="19"/>
                    </a:lnTo>
                    <a:lnTo>
                      <a:pt x="0" y="19"/>
                    </a:lnTo>
                    <a:lnTo>
                      <a:pt x="0"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5" name="Freeform 44"/>
              <p:cNvSpPr>
                <a:spLocks/>
              </p:cNvSpPr>
              <p:nvPr/>
            </p:nvSpPr>
            <p:spPr bwMode="auto">
              <a:xfrm>
                <a:off x="5788" y="2950"/>
                <a:ext cx="43" cy="33"/>
              </a:xfrm>
              <a:custGeom>
                <a:avLst/>
                <a:gdLst>
                  <a:gd name="T0" fmla="*/ 3 w 9"/>
                  <a:gd name="T1" fmla="*/ 0 h 7"/>
                  <a:gd name="T2" fmla="*/ 2 w 9"/>
                  <a:gd name="T3" fmla="*/ 0 h 7"/>
                  <a:gd name="T4" fmla="*/ 0 w 9"/>
                  <a:gd name="T5" fmla="*/ 3 h 7"/>
                  <a:gd name="T6" fmla="*/ 1 w 9"/>
                  <a:gd name="T7" fmla="*/ 4 h 7"/>
                  <a:gd name="T8" fmla="*/ 6 w 9"/>
                  <a:gd name="T9" fmla="*/ 7 h 7"/>
                  <a:gd name="T10" fmla="*/ 7 w 9"/>
                  <a:gd name="T11" fmla="*/ 7 h 7"/>
                  <a:gd name="T12" fmla="*/ 9 w 9"/>
                  <a:gd name="T13" fmla="*/ 4 h 7"/>
                  <a:gd name="T14" fmla="*/ 8 w 9"/>
                  <a:gd name="T15" fmla="*/ 3 h 7"/>
                  <a:gd name="T16" fmla="*/ 3 w 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
                    <a:moveTo>
                      <a:pt x="3" y="0"/>
                    </a:moveTo>
                    <a:cubicBezTo>
                      <a:pt x="2" y="0"/>
                      <a:pt x="2" y="0"/>
                      <a:pt x="2" y="0"/>
                    </a:cubicBezTo>
                    <a:cubicBezTo>
                      <a:pt x="0" y="3"/>
                      <a:pt x="0" y="3"/>
                      <a:pt x="0" y="3"/>
                    </a:cubicBezTo>
                    <a:cubicBezTo>
                      <a:pt x="1" y="4"/>
                      <a:pt x="1" y="4"/>
                      <a:pt x="1" y="4"/>
                    </a:cubicBezTo>
                    <a:cubicBezTo>
                      <a:pt x="2" y="5"/>
                      <a:pt x="4" y="6"/>
                      <a:pt x="6" y="7"/>
                    </a:cubicBezTo>
                    <a:cubicBezTo>
                      <a:pt x="7" y="7"/>
                      <a:pt x="7" y="7"/>
                      <a:pt x="7" y="7"/>
                    </a:cubicBezTo>
                    <a:cubicBezTo>
                      <a:pt x="9" y="4"/>
                      <a:pt x="9" y="4"/>
                      <a:pt x="9" y="4"/>
                    </a:cubicBezTo>
                    <a:cubicBezTo>
                      <a:pt x="8" y="3"/>
                      <a:pt x="8" y="3"/>
                      <a:pt x="8" y="3"/>
                    </a:cubicBezTo>
                    <a:cubicBezTo>
                      <a:pt x="6" y="2"/>
                      <a:pt x="4" y="1"/>
                      <a:pt x="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6" name="Freeform 45"/>
              <p:cNvSpPr>
                <a:spLocks/>
              </p:cNvSpPr>
              <p:nvPr/>
            </p:nvSpPr>
            <p:spPr bwMode="auto">
              <a:xfrm>
                <a:off x="5736" y="2922"/>
                <a:ext cx="43" cy="33"/>
              </a:xfrm>
              <a:custGeom>
                <a:avLst/>
                <a:gdLst>
                  <a:gd name="T0" fmla="*/ 3 w 9"/>
                  <a:gd name="T1" fmla="*/ 0 h 7"/>
                  <a:gd name="T2" fmla="*/ 2 w 9"/>
                  <a:gd name="T3" fmla="*/ 0 h 7"/>
                  <a:gd name="T4" fmla="*/ 0 w 9"/>
                  <a:gd name="T5" fmla="*/ 4 h 7"/>
                  <a:gd name="T6" fmla="*/ 1 w 9"/>
                  <a:gd name="T7" fmla="*/ 4 h 7"/>
                  <a:gd name="T8" fmla="*/ 6 w 9"/>
                  <a:gd name="T9" fmla="*/ 7 h 7"/>
                  <a:gd name="T10" fmla="*/ 7 w 9"/>
                  <a:gd name="T11" fmla="*/ 7 h 7"/>
                  <a:gd name="T12" fmla="*/ 9 w 9"/>
                  <a:gd name="T13" fmla="*/ 4 h 7"/>
                  <a:gd name="T14" fmla="*/ 8 w 9"/>
                  <a:gd name="T15" fmla="*/ 3 h 7"/>
                  <a:gd name="T16" fmla="*/ 3 w 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
                    <a:moveTo>
                      <a:pt x="3" y="0"/>
                    </a:moveTo>
                    <a:cubicBezTo>
                      <a:pt x="2" y="0"/>
                      <a:pt x="2" y="0"/>
                      <a:pt x="2" y="0"/>
                    </a:cubicBezTo>
                    <a:cubicBezTo>
                      <a:pt x="0" y="4"/>
                      <a:pt x="0" y="4"/>
                      <a:pt x="0" y="4"/>
                    </a:cubicBezTo>
                    <a:cubicBezTo>
                      <a:pt x="1" y="4"/>
                      <a:pt x="1" y="4"/>
                      <a:pt x="1" y="4"/>
                    </a:cubicBezTo>
                    <a:cubicBezTo>
                      <a:pt x="3" y="5"/>
                      <a:pt x="4" y="6"/>
                      <a:pt x="6" y="7"/>
                    </a:cubicBezTo>
                    <a:cubicBezTo>
                      <a:pt x="7" y="7"/>
                      <a:pt x="7" y="7"/>
                      <a:pt x="7" y="7"/>
                    </a:cubicBezTo>
                    <a:cubicBezTo>
                      <a:pt x="9" y="4"/>
                      <a:pt x="9" y="4"/>
                      <a:pt x="9" y="4"/>
                    </a:cubicBezTo>
                    <a:cubicBezTo>
                      <a:pt x="8" y="3"/>
                      <a:pt x="8" y="3"/>
                      <a:pt x="8" y="3"/>
                    </a:cubicBezTo>
                    <a:cubicBezTo>
                      <a:pt x="6" y="2"/>
                      <a:pt x="4" y="1"/>
                      <a:pt x="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7" name="Freeform 46"/>
              <p:cNvSpPr>
                <a:spLocks/>
              </p:cNvSpPr>
              <p:nvPr/>
            </p:nvSpPr>
            <p:spPr bwMode="auto">
              <a:xfrm>
                <a:off x="5684" y="2908"/>
                <a:ext cx="43" cy="23"/>
              </a:xfrm>
              <a:custGeom>
                <a:avLst/>
                <a:gdLst>
                  <a:gd name="T0" fmla="*/ 7 w 9"/>
                  <a:gd name="T1" fmla="*/ 1 h 5"/>
                  <a:gd name="T2" fmla="*/ 7 w 9"/>
                  <a:gd name="T3" fmla="*/ 1 h 5"/>
                  <a:gd name="T4" fmla="*/ 2 w 9"/>
                  <a:gd name="T5" fmla="*/ 0 h 5"/>
                  <a:gd name="T6" fmla="*/ 2 w 9"/>
                  <a:gd name="T7" fmla="*/ 0 h 5"/>
                  <a:gd name="T8" fmla="*/ 0 w 9"/>
                  <a:gd name="T9" fmla="*/ 3 h 5"/>
                  <a:gd name="T10" fmla="*/ 1 w 9"/>
                  <a:gd name="T11" fmla="*/ 4 h 5"/>
                  <a:gd name="T12" fmla="*/ 7 w 9"/>
                  <a:gd name="T13" fmla="*/ 5 h 5"/>
                  <a:gd name="T14" fmla="*/ 7 w 9"/>
                  <a:gd name="T15" fmla="*/ 5 h 5"/>
                  <a:gd name="T16" fmla="*/ 7 w 9"/>
                  <a:gd name="T17" fmla="*/ 5 h 5"/>
                  <a:gd name="T18" fmla="*/ 8 w 9"/>
                  <a:gd name="T19" fmla="*/ 5 h 5"/>
                  <a:gd name="T20" fmla="*/ 9 w 9"/>
                  <a:gd name="T21" fmla="*/ 1 h 5"/>
                  <a:gd name="T22" fmla="*/ 8 w 9"/>
                  <a:gd name="T23" fmla="*/ 1 h 5"/>
                  <a:gd name="T24" fmla="*/ 7 w 9"/>
                  <a:gd name="T25"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5">
                    <a:moveTo>
                      <a:pt x="7" y="1"/>
                    </a:moveTo>
                    <a:cubicBezTo>
                      <a:pt x="7" y="1"/>
                      <a:pt x="7" y="1"/>
                      <a:pt x="7" y="1"/>
                    </a:cubicBezTo>
                    <a:cubicBezTo>
                      <a:pt x="6" y="1"/>
                      <a:pt x="4" y="1"/>
                      <a:pt x="2" y="0"/>
                    </a:cubicBezTo>
                    <a:cubicBezTo>
                      <a:pt x="2" y="0"/>
                      <a:pt x="2" y="0"/>
                      <a:pt x="2" y="0"/>
                    </a:cubicBezTo>
                    <a:cubicBezTo>
                      <a:pt x="0" y="3"/>
                      <a:pt x="0" y="3"/>
                      <a:pt x="0" y="3"/>
                    </a:cubicBezTo>
                    <a:cubicBezTo>
                      <a:pt x="1" y="4"/>
                      <a:pt x="1" y="4"/>
                      <a:pt x="1" y="4"/>
                    </a:cubicBezTo>
                    <a:cubicBezTo>
                      <a:pt x="3" y="4"/>
                      <a:pt x="5" y="5"/>
                      <a:pt x="7" y="5"/>
                    </a:cubicBezTo>
                    <a:cubicBezTo>
                      <a:pt x="7" y="5"/>
                      <a:pt x="7" y="5"/>
                      <a:pt x="7" y="5"/>
                    </a:cubicBezTo>
                    <a:cubicBezTo>
                      <a:pt x="7" y="5"/>
                      <a:pt x="7" y="5"/>
                      <a:pt x="7" y="5"/>
                    </a:cubicBezTo>
                    <a:cubicBezTo>
                      <a:pt x="8" y="5"/>
                      <a:pt x="8" y="5"/>
                      <a:pt x="8" y="5"/>
                    </a:cubicBezTo>
                    <a:cubicBezTo>
                      <a:pt x="9" y="1"/>
                      <a:pt x="9" y="1"/>
                      <a:pt x="9" y="1"/>
                    </a:cubicBezTo>
                    <a:cubicBezTo>
                      <a:pt x="8" y="1"/>
                      <a:pt x="8" y="1"/>
                      <a:pt x="8" y="1"/>
                    </a:cubicBezTo>
                    <a:cubicBezTo>
                      <a:pt x="8" y="1"/>
                      <a:pt x="7" y="1"/>
                      <a:pt x="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8" name="Freeform 47"/>
              <p:cNvSpPr>
                <a:spLocks/>
              </p:cNvSpPr>
              <p:nvPr/>
            </p:nvSpPr>
            <p:spPr bwMode="auto">
              <a:xfrm>
                <a:off x="6129" y="3149"/>
                <a:ext cx="43" cy="19"/>
              </a:xfrm>
              <a:custGeom>
                <a:avLst/>
                <a:gdLst>
                  <a:gd name="T0" fmla="*/ 7 w 9"/>
                  <a:gd name="T1" fmla="*/ 0 h 4"/>
                  <a:gd name="T2" fmla="*/ 6 w 9"/>
                  <a:gd name="T3" fmla="*/ 0 h 4"/>
                  <a:gd name="T4" fmla="*/ 2 w 9"/>
                  <a:gd name="T5" fmla="*/ 0 h 4"/>
                  <a:gd name="T6" fmla="*/ 1 w 9"/>
                  <a:gd name="T7" fmla="*/ 0 h 4"/>
                  <a:gd name="T8" fmla="*/ 0 w 9"/>
                  <a:gd name="T9" fmla="*/ 4 h 4"/>
                  <a:gd name="T10" fmla="*/ 1 w 9"/>
                  <a:gd name="T11" fmla="*/ 4 h 4"/>
                  <a:gd name="T12" fmla="*/ 4 w 9"/>
                  <a:gd name="T13" fmla="*/ 4 h 4"/>
                  <a:gd name="T14" fmla="*/ 7 w 9"/>
                  <a:gd name="T15" fmla="*/ 4 h 4"/>
                  <a:gd name="T16" fmla="*/ 8 w 9"/>
                  <a:gd name="T17" fmla="*/ 3 h 4"/>
                  <a:gd name="T18" fmla="*/ 9 w 9"/>
                  <a:gd name="T19" fmla="*/ 3 h 4"/>
                  <a:gd name="T20" fmla="*/ 7 w 9"/>
                  <a:gd name="T21" fmla="*/ 0 h 4"/>
                  <a:gd name="T22" fmla="*/ 7 w 9"/>
                  <a:gd name="T23" fmla="*/ 0 h 4"/>
                  <a:gd name="T24" fmla="*/ 7 w 9"/>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4">
                    <a:moveTo>
                      <a:pt x="7" y="0"/>
                    </a:moveTo>
                    <a:cubicBezTo>
                      <a:pt x="7" y="0"/>
                      <a:pt x="6" y="0"/>
                      <a:pt x="6" y="0"/>
                    </a:cubicBezTo>
                    <a:cubicBezTo>
                      <a:pt x="5" y="0"/>
                      <a:pt x="3" y="0"/>
                      <a:pt x="2" y="0"/>
                    </a:cubicBezTo>
                    <a:cubicBezTo>
                      <a:pt x="1" y="0"/>
                      <a:pt x="1" y="0"/>
                      <a:pt x="1" y="0"/>
                    </a:cubicBezTo>
                    <a:cubicBezTo>
                      <a:pt x="0" y="4"/>
                      <a:pt x="0" y="4"/>
                      <a:pt x="0" y="4"/>
                    </a:cubicBezTo>
                    <a:cubicBezTo>
                      <a:pt x="1" y="4"/>
                      <a:pt x="1" y="4"/>
                      <a:pt x="1" y="4"/>
                    </a:cubicBezTo>
                    <a:cubicBezTo>
                      <a:pt x="2" y="4"/>
                      <a:pt x="3" y="4"/>
                      <a:pt x="4" y="4"/>
                    </a:cubicBezTo>
                    <a:cubicBezTo>
                      <a:pt x="5" y="4"/>
                      <a:pt x="6" y="4"/>
                      <a:pt x="7" y="4"/>
                    </a:cubicBezTo>
                    <a:cubicBezTo>
                      <a:pt x="7" y="4"/>
                      <a:pt x="8" y="4"/>
                      <a:pt x="8" y="3"/>
                    </a:cubicBezTo>
                    <a:cubicBezTo>
                      <a:pt x="9" y="3"/>
                      <a:pt x="9" y="3"/>
                      <a:pt x="9" y="3"/>
                    </a:cubicBezTo>
                    <a:cubicBezTo>
                      <a:pt x="7" y="0"/>
                      <a:pt x="7" y="0"/>
                      <a:pt x="7" y="0"/>
                    </a:cubicBezTo>
                    <a:cubicBezTo>
                      <a:pt x="7" y="0"/>
                      <a:pt x="7" y="0"/>
                      <a:pt x="7" y="0"/>
                    </a:cubicBezTo>
                    <a:cubicBezTo>
                      <a:pt x="7" y="0"/>
                      <a:pt x="7" y="0"/>
                      <a:pt x="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9" name="Freeform 48"/>
              <p:cNvSpPr>
                <a:spLocks/>
              </p:cNvSpPr>
              <p:nvPr/>
            </p:nvSpPr>
            <p:spPr bwMode="auto">
              <a:xfrm>
                <a:off x="6030" y="3097"/>
                <a:ext cx="38" cy="43"/>
              </a:xfrm>
              <a:custGeom>
                <a:avLst/>
                <a:gdLst>
                  <a:gd name="T0" fmla="*/ 6 w 8"/>
                  <a:gd name="T1" fmla="*/ 4 h 9"/>
                  <a:gd name="T2" fmla="*/ 6 w 8"/>
                  <a:gd name="T3" fmla="*/ 4 h 9"/>
                  <a:gd name="T4" fmla="*/ 4 w 8"/>
                  <a:gd name="T5" fmla="*/ 1 h 9"/>
                  <a:gd name="T6" fmla="*/ 4 w 8"/>
                  <a:gd name="T7" fmla="*/ 0 h 9"/>
                  <a:gd name="T8" fmla="*/ 0 w 8"/>
                  <a:gd name="T9" fmla="*/ 2 h 9"/>
                  <a:gd name="T10" fmla="*/ 1 w 8"/>
                  <a:gd name="T11" fmla="*/ 3 h 9"/>
                  <a:gd name="T12" fmla="*/ 2 w 8"/>
                  <a:gd name="T13" fmla="*/ 6 h 9"/>
                  <a:gd name="T14" fmla="*/ 4 w 8"/>
                  <a:gd name="T15" fmla="*/ 8 h 9"/>
                  <a:gd name="T16" fmla="*/ 4 w 8"/>
                  <a:gd name="T17" fmla="*/ 9 h 9"/>
                  <a:gd name="T18" fmla="*/ 8 w 8"/>
                  <a:gd name="T19" fmla="*/ 7 h 9"/>
                  <a:gd name="T20" fmla="*/ 7 w 8"/>
                  <a:gd name="T21" fmla="*/ 6 h 9"/>
                  <a:gd name="T22" fmla="*/ 6 w 8"/>
                  <a:gd name="T23"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9">
                    <a:moveTo>
                      <a:pt x="6" y="4"/>
                    </a:moveTo>
                    <a:cubicBezTo>
                      <a:pt x="6" y="4"/>
                      <a:pt x="6" y="4"/>
                      <a:pt x="6" y="4"/>
                    </a:cubicBezTo>
                    <a:cubicBezTo>
                      <a:pt x="6" y="3"/>
                      <a:pt x="5" y="2"/>
                      <a:pt x="4" y="1"/>
                    </a:cubicBezTo>
                    <a:cubicBezTo>
                      <a:pt x="4" y="0"/>
                      <a:pt x="4" y="0"/>
                      <a:pt x="4" y="0"/>
                    </a:cubicBezTo>
                    <a:cubicBezTo>
                      <a:pt x="0" y="2"/>
                      <a:pt x="0" y="2"/>
                      <a:pt x="0" y="2"/>
                    </a:cubicBezTo>
                    <a:cubicBezTo>
                      <a:pt x="1" y="3"/>
                      <a:pt x="1" y="3"/>
                      <a:pt x="1" y="3"/>
                    </a:cubicBezTo>
                    <a:cubicBezTo>
                      <a:pt x="1" y="4"/>
                      <a:pt x="2" y="5"/>
                      <a:pt x="2" y="6"/>
                    </a:cubicBezTo>
                    <a:cubicBezTo>
                      <a:pt x="3" y="7"/>
                      <a:pt x="3" y="8"/>
                      <a:pt x="4" y="8"/>
                    </a:cubicBezTo>
                    <a:cubicBezTo>
                      <a:pt x="4" y="9"/>
                      <a:pt x="4" y="9"/>
                      <a:pt x="4" y="9"/>
                    </a:cubicBezTo>
                    <a:cubicBezTo>
                      <a:pt x="8" y="7"/>
                      <a:pt x="8" y="7"/>
                      <a:pt x="8" y="7"/>
                    </a:cubicBezTo>
                    <a:cubicBezTo>
                      <a:pt x="7" y="6"/>
                      <a:pt x="7" y="6"/>
                      <a:pt x="7" y="6"/>
                    </a:cubicBezTo>
                    <a:cubicBezTo>
                      <a:pt x="7" y="6"/>
                      <a:pt x="7" y="5"/>
                      <a:pt x="6"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0" name="Freeform 49"/>
              <p:cNvSpPr>
                <a:spLocks/>
              </p:cNvSpPr>
              <p:nvPr/>
            </p:nvSpPr>
            <p:spPr bwMode="auto">
              <a:xfrm>
                <a:off x="5987" y="3064"/>
                <a:ext cx="38" cy="33"/>
              </a:xfrm>
              <a:custGeom>
                <a:avLst/>
                <a:gdLst>
                  <a:gd name="T0" fmla="*/ 3 w 8"/>
                  <a:gd name="T1" fmla="*/ 0 h 7"/>
                  <a:gd name="T2" fmla="*/ 2 w 8"/>
                  <a:gd name="T3" fmla="*/ 0 h 7"/>
                  <a:gd name="T4" fmla="*/ 0 w 8"/>
                  <a:gd name="T5" fmla="*/ 3 h 7"/>
                  <a:gd name="T6" fmla="*/ 1 w 8"/>
                  <a:gd name="T7" fmla="*/ 4 h 7"/>
                  <a:gd name="T8" fmla="*/ 6 w 8"/>
                  <a:gd name="T9" fmla="*/ 7 h 7"/>
                  <a:gd name="T10" fmla="*/ 7 w 8"/>
                  <a:gd name="T11" fmla="*/ 7 h 7"/>
                  <a:gd name="T12" fmla="*/ 8 w 8"/>
                  <a:gd name="T13" fmla="*/ 3 h 7"/>
                  <a:gd name="T14" fmla="*/ 7 w 8"/>
                  <a:gd name="T15" fmla="*/ 3 h 7"/>
                  <a:gd name="T16" fmla="*/ 3 w 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3" y="0"/>
                    </a:moveTo>
                    <a:cubicBezTo>
                      <a:pt x="2" y="0"/>
                      <a:pt x="2" y="0"/>
                      <a:pt x="2" y="0"/>
                    </a:cubicBezTo>
                    <a:cubicBezTo>
                      <a:pt x="0" y="3"/>
                      <a:pt x="0" y="3"/>
                      <a:pt x="0" y="3"/>
                    </a:cubicBezTo>
                    <a:cubicBezTo>
                      <a:pt x="1" y="4"/>
                      <a:pt x="1" y="4"/>
                      <a:pt x="1" y="4"/>
                    </a:cubicBezTo>
                    <a:cubicBezTo>
                      <a:pt x="5" y="6"/>
                      <a:pt x="6" y="7"/>
                      <a:pt x="6" y="7"/>
                    </a:cubicBezTo>
                    <a:cubicBezTo>
                      <a:pt x="7" y="7"/>
                      <a:pt x="7" y="7"/>
                      <a:pt x="7" y="7"/>
                    </a:cubicBezTo>
                    <a:cubicBezTo>
                      <a:pt x="8" y="3"/>
                      <a:pt x="8" y="3"/>
                      <a:pt x="8" y="3"/>
                    </a:cubicBezTo>
                    <a:cubicBezTo>
                      <a:pt x="7" y="3"/>
                      <a:pt x="7" y="3"/>
                      <a:pt x="7" y="3"/>
                    </a:cubicBezTo>
                    <a:cubicBezTo>
                      <a:pt x="7" y="3"/>
                      <a:pt x="6" y="2"/>
                      <a:pt x="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1" name="Freeform 50"/>
              <p:cNvSpPr>
                <a:spLocks/>
              </p:cNvSpPr>
              <p:nvPr/>
            </p:nvSpPr>
            <p:spPr bwMode="auto">
              <a:xfrm>
                <a:off x="6072" y="3135"/>
                <a:ext cx="43" cy="28"/>
              </a:xfrm>
              <a:custGeom>
                <a:avLst/>
                <a:gdLst>
                  <a:gd name="T0" fmla="*/ 2 w 9"/>
                  <a:gd name="T1" fmla="*/ 1 h 6"/>
                  <a:gd name="T2" fmla="*/ 1 w 9"/>
                  <a:gd name="T3" fmla="*/ 0 h 6"/>
                  <a:gd name="T4" fmla="*/ 0 w 9"/>
                  <a:gd name="T5" fmla="*/ 4 h 6"/>
                  <a:gd name="T6" fmla="*/ 1 w 9"/>
                  <a:gd name="T7" fmla="*/ 4 h 6"/>
                  <a:gd name="T8" fmla="*/ 7 w 9"/>
                  <a:gd name="T9" fmla="*/ 6 h 6"/>
                  <a:gd name="T10" fmla="*/ 8 w 9"/>
                  <a:gd name="T11" fmla="*/ 6 h 6"/>
                  <a:gd name="T12" fmla="*/ 9 w 9"/>
                  <a:gd name="T13" fmla="*/ 2 h 6"/>
                  <a:gd name="T14" fmla="*/ 8 w 9"/>
                  <a:gd name="T15" fmla="*/ 2 h 6"/>
                  <a:gd name="T16" fmla="*/ 2 w 9"/>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6">
                    <a:moveTo>
                      <a:pt x="2" y="1"/>
                    </a:moveTo>
                    <a:cubicBezTo>
                      <a:pt x="1" y="0"/>
                      <a:pt x="1" y="0"/>
                      <a:pt x="1" y="0"/>
                    </a:cubicBezTo>
                    <a:cubicBezTo>
                      <a:pt x="0" y="4"/>
                      <a:pt x="0" y="4"/>
                      <a:pt x="0" y="4"/>
                    </a:cubicBezTo>
                    <a:cubicBezTo>
                      <a:pt x="1" y="4"/>
                      <a:pt x="1" y="4"/>
                      <a:pt x="1" y="4"/>
                    </a:cubicBezTo>
                    <a:cubicBezTo>
                      <a:pt x="3" y="5"/>
                      <a:pt x="5" y="5"/>
                      <a:pt x="7" y="6"/>
                    </a:cubicBezTo>
                    <a:cubicBezTo>
                      <a:pt x="8" y="6"/>
                      <a:pt x="8" y="6"/>
                      <a:pt x="8" y="6"/>
                    </a:cubicBezTo>
                    <a:cubicBezTo>
                      <a:pt x="9" y="2"/>
                      <a:pt x="9" y="2"/>
                      <a:pt x="9" y="2"/>
                    </a:cubicBezTo>
                    <a:cubicBezTo>
                      <a:pt x="8" y="2"/>
                      <a:pt x="8" y="2"/>
                      <a:pt x="8" y="2"/>
                    </a:cubicBezTo>
                    <a:cubicBezTo>
                      <a:pt x="6" y="1"/>
                      <a:pt x="4" y="1"/>
                      <a:pt x="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2" name="Freeform 51"/>
              <p:cNvSpPr>
                <a:spLocks/>
              </p:cNvSpPr>
              <p:nvPr/>
            </p:nvSpPr>
            <p:spPr bwMode="auto">
              <a:xfrm>
                <a:off x="5940" y="3035"/>
                <a:ext cx="38" cy="34"/>
              </a:xfrm>
              <a:custGeom>
                <a:avLst/>
                <a:gdLst>
                  <a:gd name="T0" fmla="*/ 2 w 8"/>
                  <a:gd name="T1" fmla="*/ 0 h 7"/>
                  <a:gd name="T2" fmla="*/ 1 w 8"/>
                  <a:gd name="T3" fmla="*/ 0 h 7"/>
                  <a:gd name="T4" fmla="*/ 0 w 8"/>
                  <a:gd name="T5" fmla="*/ 3 h 7"/>
                  <a:gd name="T6" fmla="*/ 0 w 8"/>
                  <a:gd name="T7" fmla="*/ 4 h 7"/>
                  <a:gd name="T8" fmla="*/ 6 w 8"/>
                  <a:gd name="T9" fmla="*/ 7 h 7"/>
                  <a:gd name="T10" fmla="*/ 6 w 8"/>
                  <a:gd name="T11" fmla="*/ 7 h 7"/>
                  <a:gd name="T12" fmla="*/ 8 w 8"/>
                  <a:gd name="T13" fmla="*/ 4 h 7"/>
                  <a:gd name="T14" fmla="*/ 7 w 8"/>
                  <a:gd name="T15" fmla="*/ 3 h 7"/>
                  <a:gd name="T16" fmla="*/ 2 w 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2" y="0"/>
                    </a:moveTo>
                    <a:cubicBezTo>
                      <a:pt x="1" y="0"/>
                      <a:pt x="1" y="0"/>
                      <a:pt x="1" y="0"/>
                    </a:cubicBezTo>
                    <a:cubicBezTo>
                      <a:pt x="0" y="3"/>
                      <a:pt x="0" y="3"/>
                      <a:pt x="0" y="3"/>
                    </a:cubicBezTo>
                    <a:cubicBezTo>
                      <a:pt x="0" y="4"/>
                      <a:pt x="0" y="4"/>
                      <a:pt x="0" y="4"/>
                    </a:cubicBezTo>
                    <a:cubicBezTo>
                      <a:pt x="2" y="5"/>
                      <a:pt x="4" y="6"/>
                      <a:pt x="6" y="7"/>
                    </a:cubicBezTo>
                    <a:cubicBezTo>
                      <a:pt x="6" y="7"/>
                      <a:pt x="6" y="7"/>
                      <a:pt x="6" y="7"/>
                    </a:cubicBezTo>
                    <a:cubicBezTo>
                      <a:pt x="8" y="4"/>
                      <a:pt x="8" y="4"/>
                      <a:pt x="8" y="4"/>
                    </a:cubicBezTo>
                    <a:cubicBezTo>
                      <a:pt x="7" y="3"/>
                      <a:pt x="7" y="3"/>
                      <a:pt x="7" y="3"/>
                    </a:cubicBezTo>
                    <a:cubicBezTo>
                      <a:pt x="6" y="3"/>
                      <a:pt x="4" y="2"/>
                      <a:pt x="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3" name="Freeform 52"/>
              <p:cNvSpPr>
                <a:spLocks noEditPoints="1"/>
              </p:cNvSpPr>
              <p:nvPr/>
            </p:nvSpPr>
            <p:spPr bwMode="auto">
              <a:xfrm>
                <a:off x="5694" y="2458"/>
                <a:ext cx="856" cy="639"/>
              </a:xfrm>
              <a:custGeom>
                <a:avLst/>
                <a:gdLst>
                  <a:gd name="T0" fmla="*/ 179 w 181"/>
                  <a:gd name="T1" fmla="*/ 46 h 135"/>
                  <a:gd name="T2" fmla="*/ 101 w 181"/>
                  <a:gd name="T3" fmla="*/ 1 h 135"/>
                  <a:gd name="T4" fmla="*/ 95 w 181"/>
                  <a:gd name="T5" fmla="*/ 1 h 135"/>
                  <a:gd name="T6" fmla="*/ 97 w 181"/>
                  <a:gd name="T7" fmla="*/ 95 h 135"/>
                  <a:gd name="T8" fmla="*/ 22 w 181"/>
                  <a:gd name="T9" fmla="*/ 86 h 135"/>
                  <a:gd name="T10" fmla="*/ 67 w 181"/>
                  <a:gd name="T11" fmla="*/ 119 h 135"/>
                  <a:gd name="T12" fmla="*/ 21 w 181"/>
                  <a:gd name="T13" fmla="*/ 88 h 135"/>
                  <a:gd name="T14" fmla="*/ 100 w 181"/>
                  <a:gd name="T15" fmla="*/ 102 h 135"/>
                  <a:gd name="T16" fmla="*/ 98 w 181"/>
                  <a:gd name="T17" fmla="*/ 135 h 135"/>
                  <a:gd name="T18" fmla="*/ 94 w 181"/>
                  <a:gd name="T19" fmla="*/ 134 h 135"/>
                  <a:gd name="T20" fmla="*/ 81 w 181"/>
                  <a:gd name="T21" fmla="*/ 122 h 135"/>
                  <a:gd name="T22" fmla="*/ 94 w 181"/>
                  <a:gd name="T23" fmla="*/ 127 h 135"/>
                  <a:gd name="T24" fmla="*/ 6 w 181"/>
                  <a:gd name="T25" fmla="*/ 55 h 135"/>
                  <a:gd name="T26" fmla="*/ 6 w 181"/>
                  <a:gd name="T27" fmla="*/ 77 h 135"/>
                  <a:gd name="T28" fmla="*/ 7 w 181"/>
                  <a:gd name="T29" fmla="*/ 85 h 135"/>
                  <a:gd name="T30" fmla="*/ 0 w 181"/>
                  <a:gd name="T31" fmla="*/ 81 h 135"/>
                  <a:gd name="T32" fmla="*/ 0 w 181"/>
                  <a:gd name="T33" fmla="*/ 51 h 135"/>
                  <a:gd name="T34" fmla="*/ 6 w 181"/>
                  <a:gd name="T35" fmla="*/ 47 h 135"/>
                  <a:gd name="T36" fmla="*/ 11 w 181"/>
                  <a:gd name="T37" fmla="*/ 50 h 135"/>
                  <a:gd name="T38" fmla="*/ 100 w 181"/>
                  <a:gd name="T39" fmla="*/ 102 h 135"/>
                  <a:gd name="T40" fmla="*/ 181 w 181"/>
                  <a:gd name="T41" fmla="*/ 51 h 135"/>
                  <a:gd name="T42" fmla="*/ 178 w 181"/>
                  <a:gd name="T43" fmla="*/ 81 h 135"/>
                  <a:gd name="T44" fmla="*/ 104 w 181"/>
                  <a:gd name="T45" fmla="*/ 102 h 135"/>
                  <a:gd name="T46" fmla="*/ 181 w 181"/>
                  <a:gd name="T47" fmla="*/ 50 h 135"/>
                  <a:gd name="T48" fmla="*/ 59 w 181"/>
                  <a:gd name="T49" fmla="*/ 100 h 135"/>
                  <a:gd name="T50" fmla="*/ 36 w 181"/>
                  <a:gd name="T51" fmla="*/ 87 h 135"/>
                  <a:gd name="T52" fmla="*/ 34 w 181"/>
                  <a:gd name="T53" fmla="*/ 82 h 135"/>
                  <a:gd name="T54" fmla="*/ 59 w 181"/>
                  <a:gd name="T55" fmla="*/ 93 h 135"/>
                  <a:gd name="T56" fmla="*/ 61 w 181"/>
                  <a:gd name="T57" fmla="*/ 99 h 135"/>
                  <a:gd name="T58" fmla="*/ 80 w 181"/>
                  <a:gd name="T59" fmla="*/ 117 h 135"/>
                  <a:gd name="T60" fmla="*/ 73 w 181"/>
                  <a:gd name="T61" fmla="*/ 124 h 135"/>
                  <a:gd name="T62" fmla="*/ 70 w 181"/>
                  <a:gd name="T63" fmla="*/ 121 h 135"/>
                  <a:gd name="T64" fmla="*/ 71 w 181"/>
                  <a:gd name="T65" fmla="*/ 104 h 135"/>
                  <a:gd name="T66" fmla="*/ 80 w 181"/>
                  <a:gd name="T67" fmla="*/ 100 h 135"/>
                  <a:gd name="T68" fmla="*/ 80 w 181"/>
                  <a:gd name="T69" fmla="*/ 103 h 135"/>
                  <a:gd name="T70" fmla="*/ 74 w 181"/>
                  <a:gd name="T71" fmla="*/ 118 h 135"/>
                  <a:gd name="T72" fmla="*/ 80 w 181"/>
                  <a:gd name="T73" fmla="*/ 117 h 135"/>
                  <a:gd name="T74" fmla="*/ 20 w 181"/>
                  <a:gd name="T75" fmla="*/ 86 h 135"/>
                  <a:gd name="T76" fmla="*/ 10 w 181"/>
                  <a:gd name="T77" fmla="*/ 89 h 135"/>
                  <a:gd name="T78" fmla="*/ 9 w 181"/>
                  <a:gd name="T79" fmla="*/ 72 h 135"/>
                  <a:gd name="T80" fmla="*/ 17 w 181"/>
                  <a:gd name="T81" fmla="*/ 66 h 135"/>
                  <a:gd name="T82" fmla="*/ 20 w 181"/>
                  <a:gd name="T83" fmla="*/ 66 h 135"/>
                  <a:gd name="T84" fmla="*/ 14 w 181"/>
                  <a:gd name="T85" fmla="*/ 72 h 135"/>
                  <a:gd name="T86" fmla="*/ 17 w 181"/>
                  <a:gd name="T87" fmla="*/ 8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 h="135">
                    <a:moveTo>
                      <a:pt x="97" y="95"/>
                    </a:moveTo>
                    <a:cubicBezTo>
                      <a:pt x="179" y="46"/>
                      <a:pt x="179" y="46"/>
                      <a:pt x="179" y="46"/>
                    </a:cubicBezTo>
                    <a:cubicBezTo>
                      <a:pt x="179" y="46"/>
                      <a:pt x="179" y="46"/>
                      <a:pt x="178" y="46"/>
                    </a:cubicBezTo>
                    <a:cubicBezTo>
                      <a:pt x="101" y="1"/>
                      <a:pt x="101" y="1"/>
                      <a:pt x="101" y="1"/>
                    </a:cubicBezTo>
                    <a:cubicBezTo>
                      <a:pt x="100" y="0"/>
                      <a:pt x="99" y="0"/>
                      <a:pt x="98" y="0"/>
                    </a:cubicBezTo>
                    <a:cubicBezTo>
                      <a:pt x="97" y="0"/>
                      <a:pt x="96" y="0"/>
                      <a:pt x="95" y="1"/>
                    </a:cubicBezTo>
                    <a:cubicBezTo>
                      <a:pt x="14" y="48"/>
                      <a:pt x="14" y="48"/>
                      <a:pt x="14" y="48"/>
                    </a:cubicBezTo>
                    <a:cubicBezTo>
                      <a:pt x="97" y="95"/>
                      <a:pt x="97" y="95"/>
                      <a:pt x="97" y="95"/>
                    </a:cubicBezTo>
                    <a:cubicBezTo>
                      <a:pt x="97" y="95"/>
                      <a:pt x="97" y="95"/>
                      <a:pt x="97" y="95"/>
                    </a:cubicBezTo>
                    <a:close/>
                    <a:moveTo>
                      <a:pt x="22" y="86"/>
                    </a:moveTo>
                    <a:cubicBezTo>
                      <a:pt x="67" y="112"/>
                      <a:pt x="67" y="112"/>
                      <a:pt x="67" y="112"/>
                    </a:cubicBezTo>
                    <a:cubicBezTo>
                      <a:pt x="67" y="119"/>
                      <a:pt x="67" y="119"/>
                      <a:pt x="67" y="119"/>
                    </a:cubicBezTo>
                    <a:cubicBezTo>
                      <a:pt x="17" y="90"/>
                      <a:pt x="17" y="90"/>
                      <a:pt x="17" y="90"/>
                    </a:cubicBezTo>
                    <a:cubicBezTo>
                      <a:pt x="21" y="88"/>
                      <a:pt x="21" y="88"/>
                      <a:pt x="21" y="88"/>
                    </a:cubicBezTo>
                    <a:cubicBezTo>
                      <a:pt x="21" y="87"/>
                      <a:pt x="22" y="87"/>
                      <a:pt x="22" y="86"/>
                    </a:cubicBezTo>
                    <a:close/>
                    <a:moveTo>
                      <a:pt x="100" y="102"/>
                    </a:moveTo>
                    <a:cubicBezTo>
                      <a:pt x="100" y="132"/>
                      <a:pt x="100" y="132"/>
                      <a:pt x="100" y="132"/>
                    </a:cubicBezTo>
                    <a:cubicBezTo>
                      <a:pt x="100" y="133"/>
                      <a:pt x="99" y="134"/>
                      <a:pt x="98" y="135"/>
                    </a:cubicBezTo>
                    <a:cubicBezTo>
                      <a:pt x="98" y="135"/>
                      <a:pt x="97" y="135"/>
                      <a:pt x="96" y="135"/>
                    </a:cubicBezTo>
                    <a:cubicBezTo>
                      <a:pt x="96" y="135"/>
                      <a:pt x="95" y="135"/>
                      <a:pt x="94" y="134"/>
                    </a:cubicBezTo>
                    <a:cubicBezTo>
                      <a:pt x="76" y="124"/>
                      <a:pt x="76" y="124"/>
                      <a:pt x="76" y="124"/>
                    </a:cubicBezTo>
                    <a:cubicBezTo>
                      <a:pt x="81" y="122"/>
                      <a:pt x="81" y="122"/>
                      <a:pt x="81" y="122"/>
                    </a:cubicBezTo>
                    <a:cubicBezTo>
                      <a:pt x="82" y="121"/>
                      <a:pt x="82" y="121"/>
                      <a:pt x="82" y="120"/>
                    </a:cubicBezTo>
                    <a:cubicBezTo>
                      <a:pt x="94" y="127"/>
                      <a:pt x="94" y="127"/>
                      <a:pt x="94" y="127"/>
                    </a:cubicBezTo>
                    <a:cubicBezTo>
                      <a:pt x="94" y="105"/>
                      <a:pt x="94" y="105"/>
                      <a:pt x="94" y="105"/>
                    </a:cubicBezTo>
                    <a:cubicBezTo>
                      <a:pt x="6" y="55"/>
                      <a:pt x="6" y="55"/>
                      <a:pt x="6" y="55"/>
                    </a:cubicBezTo>
                    <a:cubicBezTo>
                      <a:pt x="6" y="77"/>
                      <a:pt x="6" y="77"/>
                      <a:pt x="6" y="77"/>
                    </a:cubicBezTo>
                    <a:cubicBezTo>
                      <a:pt x="6" y="77"/>
                      <a:pt x="6" y="77"/>
                      <a:pt x="6" y="77"/>
                    </a:cubicBezTo>
                    <a:cubicBezTo>
                      <a:pt x="7" y="78"/>
                      <a:pt x="7" y="78"/>
                      <a:pt x="7" y="78"/>
                    </a:cubicBezTo>
                    <a:cubicBezTo>
                      <a:pt x="7" y="85"/>
                      <a:pt x="7" y="85"/>
                      <a:pt x="7" y="85"/>
                    </a:cubicBezTo>
                    <a:cubicBezTo>
                      <a:pt x="3" y="83"/>
                      <a:pt x="3" y="83"/>
                      <a:pt x="3" y="83"/>
                    </a:cubicBezTo>
                    <a:cubicBezTo>
                      <a:pt x="0" y="81"/>
                      <a:pt x="0" y="81"/>
                      <a:pt x="0" y="81"/>
                    </a:cubicBezTo>
                    <a:cubicBezTo>
                      <a:pt x="0" y="78"/>
                      <a:pt x="0" y="78"/>
                      <a:pt x="0" y="78"/>
                    </a:cubicBezTo>
                    <a:cubicBezTo>
                      <a:pt x="0" y="51"/>
                      <a:pt x="0" y="51"/>
                      <a:pt x="0" y="51"/>
                    </a:cubicBezTo>
                    <a:cubicBezTo>
                      <a:pt x="0" y="49"/>
                      <a:pt x="0" y="48"/>
                      <a:pt x="2" y="47"/>
                    </a:cubicBezTo>
                    <a:cubicBezTo>
                      <a:pt x="3" y="47"/>
                      <a:pt x="4" y="47"/>
                      <a:pt x="6" y="47"/>
                    </a:cubicBezTo>
                    <a:cubicBezTo>
                      <a:pt x="11" y="50"/>
                      <a:pt x="11" y="50"/>
                      <a:pt x="11" y="50"/>
                    </a:cubicBezTo>
                    <a:cubicBezTo>
                      <a:pt x="11" y="50"/>
                      <a:pt x="11" y="50"/>
                      <a:pt x="11" y="50"/>
                    </a:cubicBezTo>
                    <a:cubicBezTo>
                      <a:pt x="99" y="100"/>
                      <a:pt x="99" y="100"/>
                      <a:pt x="99" y="100"/>
                    </a:cubicBezTo>
                    <a:cubicBezTo>
                      <a:pt x="100" y="100"/>
                      <a:pt x="100" y="101"/>
                      <a:pt x="100" y="102"/>
                    </a:cubicBezTo>
                    <a:close/>
                    <a:moveTo>
                      <a:pt x="181" y="50"/>
                    </a:moveTo>
                    <a:cubicBezTo>
                      <a:pt x="181" y="50"/>
                      <a:pt x="181" y="50"/>
                      <a:pt x="181" y="51"/>
                    </a:cubicBezTo>
                    <a:cubicBezTo>
                      <a:pt x="181" y="76"/>
                      <a:pt x="181" y="76"/>
                      <a:pt x="181" y="76"/>
                    </a:cubicBezTo>
                    <a:cubicBezTo>
                      <a:pt x="181" y="78"/>
                      <a:pt x="180" y="80"/>
                      <a:pt x="178" y="81"/>
                    </a:cubicBezTo>
                    <a:cubicBezTo>
                      <a:pt x="104" y="123"/>
                      <a:pt x="104" y="123"/>
                      <a:pt x="104" y="123"/>
                    </a:cubicBezTo>
                    <a:cubicBezTo>
                      <a:pt x="104" y="102"/>
                      <a:pt x="104" y="102"/>
                      <a:pt x="104" y="102"/>
                    </a:cubicBezTo>
                    <a:cubicBezTo>
                      <a:pt x="104" y="100"/>
                      <a:pt x="103" y="98"/>
                      <a:pt x="101" y="97"/>
                    </a:cubicBezTo>
                    <a:cubicBezTo>
                      <a:pt x="181" y="50"/>
                      <a:pt x="181" y="50"/>
                      <a:pt x="181" y="50"/>
                    </a:cubicBezTo>
                    <a:cubicBezTo>
                      <a:pt x="181" y="50"/>
                      <a:pt x="181" y="50"/>
                      <a:pt x="181" y="50"/>
                    </a:cubicBezTo>
                    <a:close/>
                    <a:moveTo>
                      <a:pt x="59" y="100"/>
                    </a:moveTo>
                    <a:cubicBezTo>
                      <a:pt x="59" y="100"/>
                      <a:pt x="59" y="100"/>
                      <a:pt x="58" y="100"/>
                    </a:cubicBezTo>
                    <a:cubicBezTo>
                      <a:pt x="36" y="87"/>
                      <a:pt x="36" y="87"/>
                      <a:pt x="36" y="87"/>
                    </a:cubicBezTo>
                    <a:cubicBezTo>
                      <a:pt x="35" y="87"/>
                      <a:pt x="34" y="85"/>
                      <a:pt x="34" y="84"/>
                    </a:cubicBezTo>
                    <a:cubicBezTo>
                      <a:pt x="34" y="82"/>
                      <a:pt x="34" y="82"/>
                      <a:pt x="34" y="82"/>
                    </a:cubicBezTo>
                    <a:cubicBezTo>
                      <a:pt x="34" y="80"/>
                      <a:pt x="35" y="80"/>
                      <a:pt x="36" y="80"/>
                    </a:cubicBezTo>
                    <a:cubicBezTo>
                      <a:pt x="59" y="93"/>
                      <a:pt x="59" y="93"/>
                      <a:pt x="59" y="93"/>
                    </a:cubicBezTo>
                    <a:cubicBezTo>
                      <a:pt x="60" y="94"/>
                      <a:pt x="61" y="95"/>
                      <a:pt x="61" y="96"/>
                    </a:cubicBezTo>
                    <a:cubicBezTo>
                      <a:pt x="61" y="99"/>
                      <a:pt x="61" y="99"/>
                      <a:pt x="61" y="99"/>
                    </a:cubicBezTo>
                    <a:cubicBezTo>
                      <a:pt x="61" y="100"/>
                      <a:pt x="60" y="100"/>
                      <a:pt x="59" y="100"/>
                    </a:cubicBezTo>
                    <a:close/>
                    <a:moveTo>
                      <a:pt x="80" y="117"/>
                    </a:moveTo>
                    <a:cubicBezTo>
                      <a:pt x="81" y="118"/>
                      <a:pt x="81" y="119"/>
                      <a:pt x="80" y="120"/>
                    </a:cubicBezTo>
                    <a:cubicBezTo>
                      <a:pt x="73" y="124"/>
                      <a:pt x="73" y="124"/>
                      <a:pt x="73" y="124"/>
                    </a:cubicBezTo>
                    <a:cubicBezTo>
                      <a:pt x="72" y="124"/>
                      <a:pt x="71" y="124"/>
                      <a:pt x="70" y="123"/>
                    </a:cubicBezTo>
                    <a:cubicBezTo>
                      <a:pt x="70" y="123"/>
                      <a:pt x="70" y="121"/>
                      <a:pt x="70" y="121"/>
                    </a:cubicBezTo>
                    <a:cubicBezTo>
                      <a:pt x="70" y="106"/>
                      <a:pt x="70" y="106"/>
                      <a:pt x="70" y="106"/>
                    </a:cubicBezTo>
                    <a:cubicBezTo>
                      <a:pt x="70" y="106"/>
                      <a:pt x="70" y="104"/>
                      <a:pt x="71" y="104"/>
                    </a:cubicBezTo>
                    <a:cubicBezTo>
                      <a:pt x="77" y="100"/>
                      <a:pt x="77" y="100"/>
                      <a:pt x="77" y="100"/>
                    </a:cubicBezTo>
                    <a:cubicBezTo>
                      <a:pt x="78" y="99"/>
                      <a:pt x="80" y="100"/>
                      <a:pt x="80" y="100"/>
                    </a:cubicBezTo>
                    <a:cubicBezTo>
                      <a:pt x="80" y="100"/>
                      <a:pt x="80" y="100"/>
                      <a:pt x="80" y="100"/>
                    </a:cubicBezTo>
                    <a:cubicBezTo>
                      <a:pt x="81" y="101"/>
                      <a:pt x="81" y="103"/>
                      <a:pt x="80" y="103"/>
                    </a:cubicBezTo>
                    <a:cubicBezTo>
                      <a:pt x="74" y="106"/>
                      <a:pt x="74" y="106"/>
                      <a:pt x="74" y="106"/>
                    </a:cubicBezTo>
                    <a:cubicBezTo>
                      <a:pt x="74" y="118"/>
                      <a:pt x="74" y="118"/>
                      <a:pt x="74" y="118"/>
                    </a:cubicBezTo>
                    <a:cubicBezTo>
                      <a:pt x="77" y="117"/>
                      <a:pt x="77" y="117"/>
                      <a:pt x="77" y="117"/>
                    </a:cubicBezTo>
                    <a:cubicBezTo>
                      <a:pt x="78" y="116"/>
                      <a:pt x="80" y="116"/>
                      <a:pt x="80" y="117"/>
                    </a:cubicBezTo>
                    <a:close/>
                    <a:moveTo>
                      <a:pt x="20" y="83"/>
                    </a:moveTo>
                    <a:cubicBezTo>
                      <a:pt x="21" y="84"/>
                      <a:pt x="21" y="85"/>
                      <a:pt x="20" y="86"/>
                    </a:cubicBezTo>
                    <a:cubicBezTo>
                      <a:pt x="13" y="90"/>
                      <a:pt x="13" y="90"/>
                      <a:pt x="13" y="90"/>
                    </a:cubicBezTo>
                    <a:cubicBezTo>
                      <a:pt x="12" y="90"/>
                      <a:pt x="11" y="90"/>
                      <a:pt x="10" y="89"/>
                    </a:cubicBezTo>
                    <a:cubicBezTo>
                      <a:pt x="10" y="89"/>
                      <a:pt x="9" y="87"/>
                      <a:pt x="9" y="87"/>
                    </a:cubicBezTo>
                    <a:cubicBezTo>
                      <a:pt x="9" y="72"/>
                      <a:pt x="9" y="72"/>
                      <a:pt x="9" y="72"/>
                    </a:cubicBezTo>
                    <a:cubicBezTo>
                      <a:pt x="9" y="72"/>
                      <a:pt x="10" y="70"/>
                      <a:pt x="10" y="70"/>
                    </a:cubicBezTo>
                    <a:cubicBezTo>
                      <a:pt x="17" y="66"/>
                      <a:pt x="17" y="66"/>
                      <a:pt x="17" y="66"/>
                    </a:cubicBezTo>
                    <a:cubicBezTo>
                      <a:pt x="18" y="65"/>
                      <a:pt x="20" y="66"/>
                      <a:pt x="20" y="66"/>
                    </a:cubicBezTo>
                    <a:cubicBezTo>
                      <a:pt x="20" y="66"/>
                      <a:pt x="20" y="66"/>
                      <a:pt x="20" y="66"/>
                    </a:cubicBezTo>
                    <a:cubicBezTo>
                      <a:pt x="21" y="67"/>
                      <a:pt x="21" y="69"/>
                      <a:pt x="20" y="69"/>
                    </a:cubicBezTo>
                    <a:cubicBezTo>
                      <a:pt x="14" y="72"/>
                      <a:pt x="14" y="72"/>
                      <a:pt x="14" y="72"/>
                    </a:cubicBezTo>
                    <a:cubicBezTo>
                      <a:pt x="14" y="84"/>
                      <a:pt x="14" y="84"/>
                      <a:pt x="14" y="84"/>
                    </a:cubicBezTo>
                    <a:cubicBezTo>
                      <a:pt x="17" y="83"/>
                      <a:pt x="17" y="83"/>
                      <a:pt x="17" y="83"/>
                    </a:cubicBezTo>
                    <a:cubicBezTo>
                      <a:pt x="18" y="82"/>
                      <a:pt x="20" y="82"/>
                      <a:pt x="20" y="8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434" name="Group 1433"/>
          <p:cNvGrpSpPr/>
          <p:nvPr/>
        </p:nvGrpSpPr>
        <p:grpSpPr>
          <a:xfrm>
            <a:off x="4901737" y="5418514"/>
            <a:ext cx="1709352" cy="1313185"/>
            <a:chOff x="-2622270" y="5467655"/>
            <a:chExt cx="1992032" cy="1530350"/>
          </a:xfrm>
        </p:grpSpPr>
        <p:sp useBgFill="1">
          <p:nvSpPr>
            <p:cNvPr id="1435" name="Freeform 5"/>
            <p:cNvSpPr>
              <a:spLocks/>
            </p:cNvSpPr>
            <p:nvPr/>
          </p:nvSpPr>
          <p:spPr bwMode="auto">
            <a:xfrm>
              <a:off x="-2619376" y="5467655"/>
              <a:ext cx="1989138" cy="1530350"/>
            </a:xfrm>
            <a:custGeom>
              <a:avLst/>
              <a:gdLst>
                <a:gd name="T0" fmla="*/ 59 w 527"/>
                <a:gd name="T1" fmla="*/ 128 h 405"/>
                <a:gd name="T2" fmla="*/ 102 w 527"/>
                <a:gd name="T3" fmla="*/ 104 h 405"/>
                <a:gd name="T4" fmla="*/ 253 w 527"/>
                <a:gd name="T5" fmla="*/ 21 h 405"/>
                <a:gd name="T6" fmla="*/ 309 w 527"/>
                <a:gd name="T7" fmla="*/ 29 h 405"/>
                <a:gd name="T8" fmla="*/ 456 w 527"/>
                <a:gd name="T9" fmla="*/ 114 h 405"/>
                <a:gd name="T10" fmla="*/ 485 w 527"/>
                <a:gd name="T11" fmla="*/ 244 h 405"/>
                <a:gd name="T12" fmla="*/ 327 w 527"/>
                <a:gd name="T13" fmla="*/ 338 h 405"/>
                <a:gd name="T14" fmla="*/ 293 w 527"/>
                <a:gd name="T15" fmla="*/ 379 h 405"/>
                <a:gd name="T16" fmla="*/ 234 w 527"/>
                <a:gd name="T17" fmla="*/ 390 h 405"/>
                <a:gd name="T18" fmla="*/ 171 w 527"/>
                <a:gd name="T19" fmla="*/ 342 h 405"/>
                <a:gd name="T20" fmla="*/ 63 w 527"/>
                <a:gd name="T21" fmla="*/ 281 h 405"/>
                <a:gd name="T22" fmla="*/ 9 w 527"/>
                <a:gd name="T23" fmla="*/ 255 h 405"/>
                <a:gd name="T24" fmla="*/ 6 w 527"/>
                <a:gd name="T25" fmla="*/ 145 h 405"/>
                <a:gd name="T26" fmla="*/ 34 w 527"/>
                <a:gd name="T27" fmla="*/ 123 h 405"/>
                <a:gd name="T28" fmla="*/ 59 w 527"/>
                <a:gd name="T29" fmla="*/ 12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7" h="405">
                  <a:moveTo>
                    <a:pt x="59" y="128"/>
                  </a:moveTo>
                  <a:cubicBezTo>
                    <a:pt x="59" y="128"/>
                    <a:pt x="58" y="126"/>
                    <a:pt x="102" y="104"/>
                  </a:cubicBezTo>
                  <a:cubicBezTo>
                    <a:pt x="137" y="87"/>
                    <a:pt x="235" y="30"/>
                    <a:pt x="253" y="21"/>
                  </a:cubicBezTo>
                  <a:cubicBezTo>
                    <a:pt x="262" y="16"/>
                    <a:pt x="265" y="0"/>
                    <a:pt x="309" y="29"/>
                  </a:cubicBezTo>
                  <a:cubicBezTo>
                    <a:pt x="354" y="57"/>
                    <a:pt x="436" y="101"/>
                    <a:pt x="456" y="114"/>
                  </a:cubicBezTo>
                  <a:cubicBezTo>
                    <a:pt x="477" y="126"/>
                    <a:pt x="527" y="147"/>
                    <a:pt x="485" y="244"/>
                  </a:cubicBezTo>
                  <a:cubicBezTo>
                    <a:pt x="327" y="338"/>
                    <a:pt x="327" y="338"/>
                    <a:pt x="327" y="338"/>
                  </a:cubicBezTo>
                  <a:cubicBezTo>
                    <a:pt x="327" y="338"/>
                    <a:pt x="302" y="360"/>
                    <a:pt x="293" y="379"/>
                  </a:cubicBezTo>
                  <a:cubicBezTo>
                    <a:pt x="287" y="390"/>
                    <a:pt x="276" y="405"/>
                    <a:pt x="234" y="390"/>
                  </a:cubicBezTo>
                  <a:cubicBezTo>
                    <a:pt x="202" y="379"/>
                    <a:pt x="229" y="370"/>
                    <a:pt x="171" y="342"/>
                  </a:cubicBezTo>
                  <a:cubicBezTo>
                    <a:pt x="128" y="322"/>
                    <a:pt x="63" y="281"/>
                    <a:pt x="63" y="281"/>
                  </a:cubicBezTo>
                  <a:cubicBezTo>
                    <a:pt x="63" y="281"/>
                    <a:pt x="17" y="268"/>
                    <a:pt x="9" y="255"/>
                  </a:cubicBezTo>
                  <a:cubicBezTo>
                    <a:pt x="0" y="242"/>
                    <a:pt x="4" y="164"/>
                    <a:pt x="6" y="145"/>
                  </a:cubicBezTo>
                  <a:cubicBezTo>
                    <a:pt x="8" y="125"/>
                    <a:pt x="21" y="118"/>
                    <a:pt x="34" y="123"/>
                  </a:cubicBezTo>
                  <a:cubicBezTo>
                    <a:pt x="45" y="128"/>
                    <a:pt x="59" y="128"/>
                    <a:pt x="59" y="128"/>
                  </a:cubicBez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436" name="Group 4"/>
            <p:cNvGrpSpPr>
              <a:grpSpLocks noChangeAspect="1"/>
            </p:cNvGrpSpPr>
            <p:nvPr/>
          </p:nvGrpSpPr>
          <p:grpSpPr bwMode="auto">
            <a:xfrm>
              <a:off x="-2622270" y="5501881"/>
              <a:ext cx="1894559" cy="1461898"/>
              <a:chOff x="5618" y="2401"/>
              <a:chExt cx="994" cy="767"/>
            </a:xfrm>
          </p:grpSpPr>
          <p:sp>
            <p:nvSpPr>
              <p:cNvPr id="1437" name="AutoShape 3"/>
              <p:cNvSpPr>
                <a:spLocks noChangeAspect="1" noChangeArrowheads="1" noTextEdit="1"/>
              </p:cNvSpPr>
              <p:nvPr/>
            </p:nvSpPr>
            <p:spPr bwMode="auto">
              <a:xfrm>
                <a:off x="5618" y="2401"/>
                <a:ext cx="994" cy="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useBgFill="1">
            <p:nvSpPr>
              <p:cNvPr id="1438" name="Freeform 5"/>
              <p:cNvSpPr>
                <a:spLocks/>
              </p:cNvSpPr>
              <p:nvPr/>
            </p:nvSpPr>
            <p:spPr bwMode="auto">
              <a:xfrm>
                <a:off x="5722" y="2458"/>
                <a:ext cx="828" cy="625"/>
              </a:xfrm>
              <a:custGeom>
                <a:avLst/>
                <a:gdLst>
                  <a:gd name="T0" fmla="*/ 88 w 175"/>
                  <a:gd name="T1" fmla="*/ 1 h 132"/>
                  <a:gd name="T2" fmla="*/ 5 w 175"/>
                  <a:gd name="T3" fmla="*/ 50 h 132"/>
                  <a:gd name="T4" fmla="*/ 0 w 175"/>
                  <a:gd name="T5" fmla="*/ 55 h 132"/>
                  <a:gd name="T6" fmla="*/ 0 w 175"/>
                  <a:gd name="T7" fmla="*/ 84 h 132"/>
                  <a:gd name="T8" fmla="*/ 84 w 175"/>
                  <a:gd name="T9" fmla="*/ 132 h 132"/>
                  <a:gd name="T10" fmla="*/ 98 w 175"/>
                  <a:gd name="T11" fmla="*/ 123 h 132"/>
                  <a:gd name="T12" fmla="*/ 172 w 175"/>
                  <a:gd name="T13" fmla="*/ 81 h 132"/>
                  <a:gd name="T14" fmla="*/ 175 w 175"/>
                  <a:gd name="T15" fmla="*/ 50 h 132"/>
                  <a:gd name="T16" fmla="*/ 173 w 175"/>
                  <a:gd name="T17" fmla="*/ 46 h 132"/>
                  <a:gd name="T18" fmla="*/ 95 w 175"/>
                  <a:gd name="T19" fmla="*/ 1 h 132"/>
                  <a:gd name="T20" fmla="*/ 92 w 175"/>
                  <a:gd name="T21" fmla="*/ 0 h 132"/>
                  <a:gd name="T22" fmla="*/ 88 w 175"/>
                  <a:gd name="T23" fmla="*/ 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2">
                    <a:moveTo>
                      <a:pt x="88" y="1"/>
                    </a:moveTo>
                    <a:cubicBezTo>
                      <a:pt x="5" y="50"/>
                      <a:pt x="5" y="50"/>
                      <a:pt x="5" y="50"/>
                    </a:cubicBezTo>
                    <a:cubicBezTo>
                      <a:pt x="0" y="55"/>
                      <a:pt x="0" y="55"/>
                      <a:pt x="0" y="55"/>
                    </a:cubicBezTo>
                    <a:cubicBezTo>
                      <a:pt x="0" y="84"/>
                      <a:pt x="0" y="84"/>
                      <a:pt x="0" y="84"/>
                    </a:cubicBezTo>
                    <a:cubicBezTo>
                      <a:pt x="84" y="132"/>
                      <a:pt x="84" y="132"/>
                      <a:pt x="84" y="132"/>
                    </a:cubicBezTo>
                    <a:cubicBezTo>
                      <a:pt x="98" y="123"/>
                      <a:pt x="98" y="123"/>
                      <a:pt x="98" y="123"/>
                    </a:cubicBezTo>
                    <a:cubicBezTo>
                      <a:pt x="172" y="81"/>
                      <a:pt x="172" y="81"/>
                      <a:pt x="172" y="81"/>
                    </a:cubicBezTo>
                    <a:cubicBezTo>
                      <a:pt x="175" y="50"/>
                      <a:pt x="175" y="50"/>
                      <a:pt x="175" y="50"/>
                    </a:cubicBezTo>
                    <a:cubicBezTo>
                      <a:pt x="173" y="46"/>
                      <a:pt x="173" y="46"/>
                      <a:pt x="173" y="46"/>
                    </a:cubicBezTo>
                    <a:cubicBezTo>
                      <a:pt x="95" y="1"/>
                      <a:pt x="95" y="1"/>
                      <a:pt x="95" y="1"/>
                    </a:cubicBezTo>
                    <a:cubicBezTo>
                      <a:pt x="95" y="1"/>
                      <a:pt x="94" y="0"/>
                      <a:pt x="92" y="0"/>
                    </a:cubicBezTo>
                    <a:cubicBezTo>
                      <a:pt x="90" y="0"/>
                      <a:pt x="88" y="1"/>
                      <a:pt x="88" y="1"/>
                    </a:cubicBez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9" name="Freeform 6"/>
              <p:cNvSpPr>
                <a:spLocks/>
              </p:cNvSpPr>
              <p:nvPr/>
            </p:nvSpPr>
            <p:spPr bwMode="auto">
              <a:xfrm>
                <a:off x="5751" y="2605"/>
                <a:ext cx="37" cy="38"/>
              </a:xfrm>
              <a:custGeom>
                <a:avLst/>
                <a:gdLst>
                  <a:gd name="T0" fmla="*/ 37 w 37"/>
                  <a:gd name="T1" fmla="*/ 19 h 38"/>
                  <a:gd name="T2" fmla="*/ 28 w 37"/>
                  <a:gd name="T3" fmla="*/ 0 h 38"/>
                  <a:gd name="T4" fmla="*/ 0 w 37"/>
                  <a:gd name="T5" fmla="*/ 19 h 38"/>
                  <a:gd name="T6" fmla="*/ 9 w 37"/>
                  <a:gd name="T7" fmla="*/ 38 h 38"/>
                  <a:gd name="T8" fmla="*/ 37 w 37"/>
                  <a:gd name="T9" fmla="*/ 19 h 38"/>
                  <a:gd name="T10" fmla="*/ 37 w 37"/>
                  <a:gd name="T11" fmla="*/ 19 h 38"/>
                  <a:gd name="T12" fmla="*/ 37 w 37"/>
                  <a:gd name="T13" fmla="*/ 19 h 38"/>
                </a:gdLst>
                <a:ahLst/>
                <a:cxnLst>
                  <a:cxn ang="0">
                    <a:pos x="T0" y="T1"/>
                  </a:cxn>
                  <a:cxn ang="0">
                    <a:pos x="T2" y="T3"/>
                  </a:cxn>
                  <a:cxn ang="0">
                    <a:pos x="T4" y="T5"/>
                  </a:cxn>
                  <a:cxn ang="0">
                    <a:pos x="T6" y="T7"/>
                  </a:cxn>
                  <a:cxn ang="0">
                    <a:pos x="T8" y="T9"/>
                  </a:cxn>
                  <a:cxn ang="0">
                    <a:pos x="T10" y="T11"/>
                  </a:cxn>
                  <a:cxn ang="0">
                    <a:pos x="T12" y="T13"/>
                  </a:cxn>
                </a:cxnLst>
                <a:rect l="0" t="0" r="r" b="b"/>
                <a:pathLst>
                  <a:path w="37" h="38">
                    <a:moveTo>
                      <a:pt x="37" y="19"/>
                    </a:moveTo>
                    <a:lnTo>
                      <a:pt x="28" y="0"/>
                    </a:lnTo>
                    <a:lnTo>
                      <a:pt x="0" y="19"/>
                    </a:lnTo>
                    <a:lnTo>
                      <a:pt x="9" y="38"/>
                    </a:lnTo>
                    <a:lnTo>
                      <a:pt x="37" y="19"/>
                    </a:lnTo>
                    <a:lnTo>
                      <a:pt x="37" y="19"/>
                    </a:lnTo>
                    <a:lnTo>
                      <a:pt x="37"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0" name="Freeform 7"/>
              <p:cNvSpPr>
                <a:spLocks/>
              </p:cNvSpPr>
              <p:nvPr/>
            </p:nvSpPr>
            <p:spPr bwMode="auto">
              <a:xfrm>
                <a:off x="6001" y="2472"/>
                <a:ext cx="38" cy="33"/>
              </a:xfrm>
              <a:custGeom>
                <a:avLst/>
                <a:gdLst>
                  <a:gd name="T0" fmla="*/ 38 w 38"/>
                  <a:gd name="T1" fmla="*/ 14 h 33"/>
                  <a:gd name="T2" fmla="*/ 29 w 38"/>
                  <a:gd name="T3" fmla="*/ 0 h 33"/>
                  <a:gd name="T4" fmla="*/ 0 w 38"/>
                  <a:gd name="T5" fmla="*/ 14 h 33"/>
                  <a:gd name="T6" fmla="*/ 5 w 38"/>
                  <a:gd name="T7" fmla="*/ 33 h 33"/>
                  <a:gd name="T8" fmla="*/ 38 w 38"/>
                  <a:gd name="T9" fmla="*/ 14 h 33"/>
                  <a:gd name="T10" fmla="*/ 38 w 38"/>
                  <a:gd name="T11" fmla="*/ 14 h 33"/>
                  <a:gd name="T12" fmla="*/ 38 w 38"/>
                  <a:gd name="T13" fmla="*/ 14 h 33"/>
                </a:gdLst>
                <a:ahLst/>
                <a:cxnLst>
                  <a:cxn ang="0">
                    <a:pos x="T0" y="T1"/>
                  </a:cxn>
                  <a:cxn ang="0">
                    <a:pos x="T2" y="T3"/>
                  </a:cxn>
                  <a:cxn ang="0">
                    <a:pos x="T4" y="T5"/>
                  </a:cxn>
                  <a:cxn ang="0">
                    <a:pos x="T6" y="T7"/>
                  </a:cxn>
                  <a:cxn ang="0">
                    <a:pos x="T8" y="T9"/>
                  </a:cxn>
                  <a:cxn ang="0">
                    <a:pos x="T10" y="T11"/>
                  </a:cxn>
                  <a:cxn ang="0">
                    <a:pos x="T12" y="T13"/>
                  </a:cxn>
                </a:cxnLst>
                <a:rect l="0" t="0" r="r" b="b"/>
                <a:pathLst>
                  <a:path w="38" h="33">
                    <a:moveTo>
                      <a:pt x="38" y="14"/>
                    </a:moveTo>
                    <a:lnTo>
                      <a:pt x="29" y="0"/>
                    </a:lnTo>
                    <a:lnTo>
                      <a:pt x="0" y="14"/>
                    </a:lnTo>
                    <a:lnTo>
                      <a:pt x="5" y="33"/>
                    </a:lnTo>
                    <a:lnTo>
                      <a:pt x="38" y="14"/>
                    </a:lnTo>
                    <a:lnTo>
                      <a:pt x="38" y="14"/>
                    </a:lnTo>
                    <a:lnTo>
                      <a:pt x="38" y="1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1" name="Freeform 8"/>
              <p:cNvSpPr>
                <a:spLocks/>
              </p:cNvSpPr>
              <p:nvPr/>
            </p:nvSpPr>
            <p:spPr bwMode="auto">
              <a:xfrm>
                <a:off x="5850" y="2553"/>
                <a:ext cx="38" cy="33"/>
              </a:xfrm>
              <a:custGeom>
                <a:avLst/>
                <a:gdLst>
                  <a:gd name="T0" fmla="*/ 38 w 38"/>
                  <a:gd name="T1" fmla="*/ 14 h 33"/>
                  <a:gd name="T2" fmla="*/ 33 w 38"/>
                  <a:gd name="T3" fmla="*/ 0 h 33"/>
                  <a:gd name="T4" fmla="*/ 0 w 38"/>
                  <a:gd name="T5" fmla="*/ 19 h 33"/>
                  <a:gd name="T6" fmla="*/ 9 w 38"/>
                  <a:gd name="T7" fmla="*/ 33 h 33"/>
                  <a:gd name="T8" fmla="*/ 38 w 38"/>
                  <a:gd name="T9" fmla="*/ 14 h 33"/>
                  <a:gd name="T10" fmla="*/ 38 w 38"/>
                  <a:gd name="T11" fmla="*/ 14 h 33"/>
                  <a:gd name="T12" fmla="*/ 38 w 38"/>
                  <a:gd name="T13" fmla="*/ 14 h 33"/>
                </a:gdLst>
                <a:ahLst/>
                <a:cxnLst>
                  <a:cxn ang="0">
                    <a:pos x="T0" y="T1"/>
                  </a:cxn>
                  <a:cxn ang="0">
                    <a:pos x="T2" y="T3"/>
                  </a:cxn>
                  <a:cxn ang="0">
                    <a:pos x="T4" y="T5"/>
                  </a:cxn>
                  <a:cxn ang="0">
                    <a:pos x="T6" y="T7"/>
                  </a:cxn>
                  <a:cxn ang="0">
                    <a:pos x="T8" y="T9"/>
                  </a:cxn>
                  <a:cxn ang="0">
                    <a:pos x="T10" y="T11"/>
                  </a:cxn>
                  <a:cxn ang="0">
                    <a:pos x="T12" y="T13"/>
                  </a:cxn>
                </a:cxnLst>
                <a:rect l="0" t="0" r="r" b="b"/>
                <a:pathLst>
                  <a:path w="38" h="33">
                    <a:moveTo>
                      <a:pt x="38" y="14"/>
                    </a:moveTo>
                    <a:lnTo>
                      <a:pt x="33" y="0"/>
                    </a:lnTo>
                    <a:lnTo>
                      <a:pt x="0" y="19"/>
                    </a:lnTo>
                    <a:lnTo>
                      <a:pt x="9" y="33"/>
                    </a:lnTo>
                    <a:lnTo>
                      <a:pt x="38" y="14"/>
                    </a:lnTo>
                    <a:lnTo>
                      <a:pt x="38" y="14"/>
                    </a:lnTo>
                    <a:lnTo>
                      <a:pt x="38" y="1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2" name="Freeform 9"/>
              <p:cNvSpPr>
                <a:spLocks/>
              </p:cNvSpPr>
              <p:nvPr/>
            </p:nvSpPr>
            <p:spPr bwMode="auto">
              <a:xfrm>
                <a:off x="5897" y="2524"/>
                <a:ext cx="43" cy="33"/>
              </a:xfrm>
              <a:custGeom>
                <a:avLst/>
                <a:gdLst>
                  <a:gd name="T0" fmla="*/ 43 w 43"/>
                  <a:gd name="T1" fmla="*/ 19 h 33"/>
                  <a:gd name="T2" fmla="*/ 33 w 43"/>
                  <a:gd name="T3" fmla="*/ 0 h 33"/>
                  <a:gd name="T4" fmla="*/ 0 w 43"/>
                  <a:gd name="T5" fmla="*/ 19 h 33"/>
                  <a:gd name="T6" fmla="*/ 10 w 43"/>
                  <a:gd name="T7" fmla="*/ 33 h 33"/>
                  <a:gd name="T8" fmla="*/ 43 w 43"/>
                  <a:gd name="T9" fmla="*/ 19 h 33"/>
                  <a:gd name="T10" fmla="*/ 43 w 43"/>
                  <a:gd name="T11" fmla="*/ 19 h 33"/>
                  <a:gd name="T12" fmla="*/ 43 w 43"/>
                  <a:gd name="T13" fmla="*/ 19 h 33"/>
                </a:gdLst>
                <a:ahLst/>
                <a:cxnLst>
                  <a:cxn ang="0">
                    <a:pos x="T0" y="T1"/>
                  </a:cxn>
                  <a:cxn ang="0">
                    <a:pos x="T2" y="T3"/>
                  </a:cxn>
                  <a:cxn ang="0">
                    <a:pos x="T4" y="T5"/>
                  </a:cxn>
                  <a:cxn ang="0">
                    <a:pos x="T6" y="T7"/>
                  </a:cxn>
                  <a:cxn ang="0">
                    <a:pos x="T8" y="T9"/>
                  </a:cxn>
                  <a:cxn ang="0">
                    <a:pos x="T10" y="T11"/>
                  </a:cxn>
                  <a:cxn ang="0">
                    <a:pos x="T12" y="T13"/>
                  </a:cxn>
                </a:cxnLst>
                <a:rect l="0" t="0" r="r" b="b"/>
                <a:pathLst>
                  <a:path w="43" h="33">
                    <a:moveTo>
                      <a:pt x="43" y="19"/>
                    </a:moveTo>
                    <a:lnTo>
                      <a:pt x="33" y="0"/>
                    </a:lnTo>
                    <a:lnTo>
                      <a:pt x="0" y="19"/>
                    </a:lnTo>
                    <a:lnTo>
                      <a:pt x="10" y="33"/>
                    </a:lnTo>
                    <a:lnTo>
                      <a:pt x="43" y="19"/>
                    </a:lnTo>
                    <a:lnTo>
                      <a:pt x="43" y="19"/>
                    </a:lnTo>
                    <a:lnTo>
                      <a:pt x="43"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3" name="Freeform 10"/>
              <p:cNvSpPr>
                <a:spLocks/>
              </p:cNvSpPr>
              <p:nvPr/>
            </p:nvSpPr>
            <p:spPr bwMode="auto">
              <a:xfrm>
                <a:off x="5949" y="2496"/>
                <a:ext cx="43" cy="33"/>
              </a:xfrm>
              <a:custGeom>
                <a:avLst/>
                <a:gdLst>
                  <a:gd name="T0" fmla="*/ 43 w 43"/>
                  <a:gd name="T1" fmla="*/ 19 h 33"/>
                  <a:gd name="T2" fmla="*/ 34 w 43"/>
                  <a:gd name="T3" fmla="*/ 0 h 33"/>
                  <a:gd name="T4" fmla="*/ 0 w 43"/>
                  <a:gd name="T5" fmla="*/ 19 h 33"/>
                  <a:gd name="T6" fmla="*/ 10 w 43"/>
                  <a:gd name="T7" fmla="*/ 33 h 33"/>
                  <a:gd name="T8" fmla="*/ 43 w 43"/>
                  <a:gd name="T9" fmla="*/ 19 h 33"/>
                  <a:gd name="T10" fmla="*/ 43 w 43"/>
                  <a:gd name="T11" fmla="*/ 19 h 33"/>
                  <a:gd name="T12" fmla="*/ 43 w 43"/>
                  <a:gd name="T13" fmla="*/ 19 h 33"/>
                </a:gdLst>
                <a:ahLst/>
                <a:cxnLst>
                  <a:cxn ang="0">
                    <a:pos x="T0" y="T1"/>
                  </a:cxn>
                  <a:cxn ang="0">
                    <a:pos x="T2" y="T3"/>
                  </a:cxn>
                  <a:cxn ang="0">
                    <a:pos x="T4" y="T5"/>
                  </a:cxn>
                  <a:cxn ang="0">
                    <a:pos x="T6" y="T7"/>
                  </a:cxn>
                  <a:cxn ang="0">
                    <a:pos x="T8" y="T9"/>
                  </a:cxn>
                  <a:cxn ang="0">
                    <a:pos x="T10" y="T11"/>
                  </a:cxn>
                  <a:cxn ang="0">
                    <a:pos x="T12" y="T13"/>
                  </a:cxn>
                </a:cxnLst>
                <a:rect l="0" t="0" r="r" b="b"/>
                <a:pathLst>
                  <a:path w="43" h="33">
                    <a:moveTo>
                      <a:pt x="43" y="19"/>
                    </a:moveTo>
                    <a:lnTo>
                      <a:pt x="34" y="0"/>
                    </a:lnTo>
                    <a:lnTo>
                      <a:pt x="0" y="19"/>
                    </a:lnTo>
                    <a:lnTo>
                      <a:pt x="10" y="33"/>
                    </a:lnTo>
                    <a:lnTo>
                      <a:pt x="43" y="19"/>
                    </a:lnTo>
                    <a:lnTo>
                      <a:pt x="43" y="19"/>
                    </a:lnTo>
                    <a:lnTo>
                      <a:pt x="43"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4" name="Freeform 11"/>
              <p:cNvSpPr>
                <a:spLocks/>
              </p:cNvSpPr>
              <p:nvPr/>
            </p:nvSpPr>
            <p:spPr bwMode="auto">
              <a:xfrm>
                <a:off x="5623" y="2827"/>
                <a:ext cx="24" cy="38"/>
              </a:xfrm>
              <a:custGeom>
                <a:avLst/>
                <a:gdLst>
                  <a:gd name="T0" fmla="*/ 5 w 5"/>
                  <a:gd name="T1" fmla="*/ 7 h 8"/>
                  <a:gd name="T2" fmla="*/ 4 w 5"/>
                  <a:gd name="T3" fmla="*/ 1 h 8"/>
                  <a:gd name="T4" fmla="*/ 4 w 5"/>
                  <a:gd name="T5" fmla="*/ 0 h 8"/>
                  <a:gd name="T6" fmla="*/ 0 w 5"/>
                  <a:gd name="T7" fmla="*/ 1 h 8"/>
                  <a:gd name="T8" fmla="*/ 0 w 5"/>
                  <a:gd name="T9" fmla="*/ 1 h 8"/>
                  <a:gd name="T10" fmla="*/ 0 w 5"/>
                  <a:gd name="T11" fmla="*/ 7 h 8"/>
                  <a:gd name="T12" fmla="*/ 1 w 5"/>
                  <a:gd name="T13" fmla="*/ 8 h 8"/>
                  <a:gd name="T14" fmla="*/ 5 w 5"/>
                  <a:gd name="T15" fmla="*/ 8 h 8"/>
                  <a:gd name="T16" fmla="*/ 5 w 5"/>
                  <a:gd name="T17" fmla="*/ 7 h 8"/>
                  <a:gd name="T18" fmla="*/ 5 w 5"/>
                  <a:gd name="T19"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8">
                    <a:moveTo>
                      <a:pt x="5" y="7"/>
                    </a:moveTo>
                    <a:cubicBezTo>
                      <a:pt x="4" y="5"/>
                      <a:pt x="4" y="3"/>
                      <a:pt x="4" y="1"/>
                    </a:cubicBezTo>
                    <a:cubicBezTo>
                      <a:pt x="4" y="0"/>
                      <a:pt x="4" y="0"/>
                      <a:pt x="4" y="0"/>
                    </a:cubicBezTo>
                    <a:cubicBezTo>
                      <a:pt x="0" y="1"/>
                      <a:pt x="0" y="1"/>
                      <a:pt x="0" y="1"/>
                    </a:cubicBezTo>
                    <a:cubicBezTo>
                      <a:pt x="0" y="1"/>
                      <a:pt x="0" y="1"/>
                      <a:pt x="0" y="1"/>
                    </a:cubicBezTo>
                    <a:cubicBezTo>
                      <a:pt x="0" y="4"/>
                      <a:pt x="0" y="6"/>
                      <a:pt x="0" y="7"/>
                    </a:cubicBezTo>
                    <a:cubicBezTo>
                      <a:pt x="1" y="8"/>
                      <a:pt x="1" y="8"/>
                      <a:pt x="1" y="8"/>
                    </a:cubicBezTo>
                    <a:cubicBezTo>
                      <a:pt x="5" y="8"/>
                      <a:pt x="5" y="8"/>
                      <a:pt x="5" y="8"/>
                    </a:cubicBezTo>
                    <a:cubicBezTo>
                      <a:pt x="5" y="7"/>
                      <a:pt x="5" y="7"/>
                      <a:pt x="5" y="7"/>
                    </a:cubicBezTo>
                    <a:cubicBezTo>
                      <a:pt x="5" y="7"/>
                      <a:pt x="5" y="7"/>
                      <a:pt x="5"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5" name="Freeform 12"/>
              <p:cNvSpPr>
                <a:spLocks/>
              </p:cNvSpPr>
              <p:nvPr/>
            </p:nvSpPr>
            <p:spPr bwMode="auto">
              <a:xfrm>
                <a:off x="5699" y="2633"/>
                <a:ext cx="37" cy="19"/>
              </a:xfrm>
              <a:custGeom>
                <a:avLst/>
                <a:gdLst>
                  <a:gd name="T0" fmla="*/ 5 w 8"/>
                  <a:gd name="T1" fmla="*/ 4 h 4"/>
                  <a:gd name="T2" fmla="*/ 8 w 8"/>
                  <a:gd name="T3" fmla="*/ 4 h 4"/>
                  <a:gd name="T4" fmla="*/ 8 w 8"/>
                  <a:gd name="T5" fmla="*/ 4 h 4"/>
                  <a:gd name="T6" fmla="*/ 7 w 8"/>
                  <a:gd name="T7" fmla="*/ 0 h 4"/>
                  <a:gd name="T8" fmla="*/ 6 w 8"/>
                  <a:gd name="T9" fmla="*/ 0 h 4"/>
                  <a:gd name="T10" fmla="*/ 2 w 8"/>
                  <a:gd name="T11" fmla="*/ 0 h 4"/>
                  <a:gd name="T12" fmla="*/ 1 w 8"/>
                  <a:gd name="T13" fmla="*/ 0 h 4"/>
                  <a:gd name="T14" fmla="*/ 0 w 8"/>
                  <a:gd name="T15" fmla="*/ 3 h 4"/>
                  <a:gd name="T16" fmla="*/ 0 w 8"/>
                  <a:gd name="T17" fmla="*/ 4 h 4"/>
                  <a:gd name="T18" fmla="*/ 5 w 8"/>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
                    <a:moveTo>
                      <a:pt x="5" y="4"/>
                    </a:moveTo>
                    <a:cubicBezTo>
                      <a:pt x="6" y="4"/>
                      <a:pt x="7" y="4"/>
                      <a:pt x="8" y="4"/>
                    </a:cubicBezTo>
                    <a:cubicBezTo>
                      <a:pt x="8" y="4"/>
                      <a:pt x="8" y="4"/>
                      <a:pt x="8" y="4"/>
                    </a:cubicBezTo>
                    <a:cubicBezTo>
                      <a:pt x="7" y="0"/>
                      <a:pt x="7" y="0"/>
                      <a:pt x="7" y="0"/>
                    </a:cubicBezTo>
                    <a:cubicBezTo>
                      <a:pt x="6" y="0"/>
                      <a:pt x="6" y="0"/>
                      <a:pt x="6" y="0"/>
                    </a:cubicBezTo>
                    <a:cubicBezTo>
                      <a:pt x="5" y="1"/>
                      <a:pt x="4" y="0"/>
                      <a:pt x="2" y="0"/>
                    </a:cubicBezTo>
                    <a:cubicBezTo>
                      <a:pt x="1" y="0"/>
                      <a:pt x="1" y="0"/>
                      <a:pt x="1" y="0"/>
                    </a:cubicBezTo>
                    <a:cubicBezTo>
                      <a:pt x="0" y="3"/>
                      <a:pt x="0" y="3"/>
                      <a:pt x="0" y="3"/>
                    </a:cubicBezTo>
                    <a:cubicBezTo>
                      <a:pt x="0" y="4"/>
                      <a:pt x="0" y="4"/>
                      <a:pt x="0" y="4"/>
                    </a:cubicBezTo>
                    <a:cubicBezTo>
                      <a:pt x="2" y="4"/>
                      <a:pt x="4" y="4"/>
                      <a:pt x="5"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6" name="Freeform 13"/>
              <p:cNvSpPr>
                <a:spLocks/>
              </p:cNvSpPr>
              <p:nvPr/>
            </p:nvSpPr>
            <p:spPr bwMode="auto">
              <a:xfrm>
                <a:off x="5623" y="2770"/>
                <a:ext cx="19" cy="38"/>
              </a:xfrm>
              <a:custGeom>
                <a:avLst/>
                <a:gdLst>
                  <a:gd name="T0" fmla="*/ 4 w 4"/>
                  <a:gd name="T1" fmla="*/ 7 h 8"/>
                  <a:gd name="T2" fmla="*/ 4 w 4"/>
                  <a:gd name="T3" fmla="*/ 3 h 8"/>
                  <a:gd name="T4" fmla="*/ 4 w 4"/>
                  <a:gd name="T5" fmla="*/ 1 h 8"/>
                  <a:gd name="T6" fmla="*/ 4 w 4"/>
                  <a:gd name="T7" fmla="*/ 0 h 8"/>
                  <a:gd name="T8" fmla="*/ 0 w 4"/>
                  <a:gd name="T9" fmla="*/ 0 h 8"/>
                  <a:gd name="T10" fmla="*/ 0 w 4"/>
                  <a:gd name="T11" fmla="*/ 1 h 8"/>
                  <a:gd name="T12" fmla="*/ 0 w 4"/>
                  <a:gd name="T13" fmla="*/ 3 h 8"/>
                  <a:gd name="T14" fmla="*/ 0 w 4"/>
                  <a:gd name="T15" fmla="*/ 7 h 8"/>
                  <a:gd name="T16" fmla="*/ 0 w 4"/>
                  <a:gd name="T17" fmla="*/ 8 h 8"/>
                  <a:gd name="T18" fmla="*/ 4 w 4"/>
                  <a:gd name="T19" fmla="*/ 8 h 8"/>
                  <a:gd name="T20" fmla="*/ 4 w 4"/>
                  <a:gd name="T21" fmla="*/ 7 h 8"/>
                  <a:gd name="T22" fmla="*/ 4 w 4"/>
                  <a:gd name="T23"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8">
                    <a:moveTo>
                      <a:pt x="4" y="7"/>
                    </a:moveTo>
                    <a:cubicBezTo>
                      <a:pt x="4" y="6"/>
                      <a:pt x="4" y="4"/>
                      <a:pt x="4" y="3"/>
                    </a:cubicBezTo>
                    <a:cubicBezTo>
                      <a:pt x="4" y="2"/>
                      <a:pt x="4" y="2"/>
                      <a:pt x="4" y="1"/>
                    </a:cubicBezTo>
                    <a:cubicBezTo>
                      <a:pt x="4" y="0"/>
                      <a:pt x="4" y="0"/>
                      <a:pt x="4" y="0"/>
                    </a:cubicBezTo>
                    <a:cubicBezTo>
                      <a:pt x="0" y="0"/>
                      <a:pt x="0" y="0"/>
                      <a:pt x="0" y="0"/>
                    </a:cubicBezTo>
                    <a:cubicBezTo>
                      <a:pt x="0" y="1"/>
                      <a:pt x="0" y="1"/>
                      <a:pt x="0" y="1"/>
                    </a:cubicBezTo>
                    <a:cubicBezTo>
                      <a:pt x="0" y="2"/>
                      <a:pt x="0" y="2"/>
                      <a:pt x="0" y="3"/>
                    </a:cubicBezTo>
                    <a:cubicBezTo>
                      <a:pt x="0" y="4"/>
                      <a:pt x="0" y="6"/>
                      <a:pt x="0" y="7"/>
                    </a:cubicBezTo>
                    <a:cubicBezTo>
                      <a:pt x="0" y="8"/>
                      <a:pt x="0" y="8"/>
                      <a:pt x="0" y="8"/>
                    </a:cubicBezTo>
                    <a:cubicBezTo>
                      <a:pt x="4" y="8"/>
                      <a:pt x="4" y="8"/>
                      <a:pt x="4" y="8"/>
                    </a:cubicBezTo>
                    <a:cubicBezTo>
                      <a:pt x="4" y="7"/>
                      <a:pt x="4" y="7"/>
                      <a:pt x="4" y="7"/>
                    </a:cubicBezTo>
                    <a:cubicBezTo>
                      <a:pt x="4" y="7"/>
                      <a:pt x="4" y="7"/>
                      <a:pt x="4"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7" name="Freeform 14"/>
              <p:cNvSpPr>
                <a:spLocks/>
              </p:cNvSpPr>
              <p:nvPr/>
            </p:nvSpPr>
            <p:spPr bwMode="auto">
              <a:xfrm>
                <a:off x="6049" y="2444"/>
                <a:ext cx="42" cy="33"/>
              </a:xfrm>
              <a:custGeom>
                <a:avLst/>
                <a:gdLst>
                  <a:gd name="T0" fmla="*/ 42 w 42"/>
                  <a:gd name="T1" fmla="*/ 14 h 33"/>
                  <a:gd name="T2" fmla="*/ 33 w 42"/>
                  <a:gd name="T3" fmla="*/ 0 h 33"/>
                  <a:gd name="T4" fmla="*/ 0 w 42"/>
                  <a:gd name="T5" fmla="*/ 14 h 33"/>
                  <a:gd name="T6" fmla="*/ 9 w 42"/>
                  <a:gd name="T7" fmla="*/ 33 h 33"/>
                  <a:gd name="T8" fmla="*/ 42 w 42"/>
                  <a:gd name="T9" fmla="*/ 14 h 33"/>
                  <a:gd name="T10" fmla="*/ 42 w 42"/>
                  <a:gd name="T11" fmla="*/ 14 h 33"/>
                  <a:gd name="T12" fmla="*/ 42 w 42"/>
                  <a:gd name="T13" fmla="*/ 14 h 33"/>
                </a:gdLst>
                <a:ahLst/>
                <a:cxnLst>
                  <a:cxn ang="0">
                    <a:pos x="T0" y="T1"/>
                  </a:cxn>
                  <a:cxn ang="0">
                    <a:pos x="T2" y="T3"/>
                  </a:cxn>
                  <a:cxn ang="0">
                    <a:pos x="T4" y="T5"/>
                  </a:cxn>
                  <a:cxn ang="0">
                    <a:pos x="T6" y="T7"/>
                  </a:cxn>
                  <a:cxn ang="0">
                    <a:pos x="T8" y="T9"/>
                  </a:cxn>
                  <a:cxn ang="0">
                    <a:pos x="T10" y="T11"/>
                  </a:cxn>
                  <a:cxn ang="0">
                    <a:pos x="T12" y="T13"/>
                  </a:cxn>
                </a:cxnLst>
                <a:rect l="0" t="0" r="r" b="b"/>
                <a:pathLst>
                  <a:path w="42" h="33">
                    <a:moveTo>
                      <a:pt x="42" y="14"/>
                    </a:moveTo>
                    <a:lnTo>
                      <a:pt x="33" y="0"/>
                    </a:lnTo>
                    <a:lnTo>
                      <a:pt x="0" y="14"/>
                    </a:lnTo>
                    <a:lnTo>
                      <a:pt x="9" y="33"/>
                    </a:lnTo>
                    <a:lnTo>
                      <a:pt x="42" y="14"/>
                    </a:lnTo>
                    <a:lnTo>
                      <a:pt x="42" y="14"/>
                    </a:lnTo>
                    <a:lnTo>
                      <a:pt x="42" y="1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8" name="Freeform 15"/>
              <p:cNvSpPr>
                <a:spLocks/>
              </p:cNvSpPr>
              <p:nvPr/>
            </p:nvSpPr>
            <p:spPr bwMode="auto">
              <a:xfrm>
                <a:off x="5623" y="2714"/>
                <a:ext cx="24" cy="42"/>
              </a:xfrm>
              <a:custGeom>
                <a:avLst/>
                <a:gdLst>
                  <a:gd name="T0" fmla="*/ 4 w 5"/>
                  <a:gd name="T1" fmla="*/ 8 h 9"/>
                  <a:gd name="T2" fmla="*/ 4 w 5"/>
                  <a:gd name="T3" fmla="*/ 7 h 9"/>
                  <a:gd name="T4" fmla="*/ 5 w 5"/>
                  <a:gd name="T5" fmla="*/ 3 h 9"/>
                  <a:gd name="T6" fmla="*/ 5 w 5"/>
                  <a:gd name="T7" fmla="*/ 1 h 9"/>
                  <a:gd name="T8" fmla="*/ 5 w 5"/>
                  <a:gd name="T9" fmla="*/ 0 h 9"/>
                  <a:gd name="T10" fmla="*/ 1 w 5"/>
                  <a:gd name="T11" fmla="*/ 1 h 9"/>
                  <a:gd name="T12" fmla="*/ 1 w 5"/>
                  <a:gd name="T13" fmla="*/ 2 h 9"/>
                  <a:gd name="T14" fmla="*/ 1 w 5"/>
                  <a:gd name="T15" fmla="*/ 3 h 9"/>
                  <a:gd name="T16" fmla="*/ 1 w 5"/>
                  <a:gd name="T17" fmla="*/ 5 h 9"/>
                  <a:gd name="T18" fmla="*/ 0 w 5"/>
                  <a:gd name="T19" fmla="*/ 7 h 9"/>
                  <a:gd name="T20" fmla="*/ 0 w 5"/>
                  <a:gd name="T21" fmla="*/ 8 h 9"/>
                  <a:gd name="T22" fmla="*/ 4 w 5"/>
                  <a:gd name="T23" fmla="*/ 9 h 9"/>
                  <a:gd name="T24" fmla="*/ 4 w 5"/>
                  <a:gd name="T25" fmla="*/ 8 h 9"/>
                  <a:gd name="T26" fmla="*/ 4 w 5"/>
                  <a:gd name="T2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9">
                    <a:moveTo>
                      <a:pt x="4" y="8"/>
                    </a:moveTo>
                    <a:cubicBezTo>
                      <a:pt x="4" y="7"/>
                      <a:pt x="4" y="7"/>
                      <a:pt x="4" y="7"/>
                    </a:cubicBezTo>
                    <a:cubicBezTo>
                      <a:pt x="5" y="6"/>
                      <a:pt x="5" y="5"/>
                      <a:pt x="5" y="3"/>
                    </a:cubicBezTo>
                    <a:cubicBezTo>
                      <a:pt x="5" y="2"/>
                      <a:pt x="5" y="2"/>
                      <a:pt x="5" y="1"/>
                    </a:cubicBezTo>
                    <a:cubicBezTo>
                      <a:pt x="5" y="0"/>
                      <a:pt x="5" y="0"/>
                      <a:pt x="5" y="0"/>
                    </a:cubicBezTo>
                    <a:cubicBezTo>
                      <a:pt x="1" y="1"/>
                      <a:pt x="1" y="1"/>
                      <a:pt x="1" y="1"/>
                    </a:cubicBezTo>
                    <a:cubicBezTo>
                      <a:pt x="1" y="2"/>
                      <a:pt x="1" y="2"/>
                      <a:pt x="1" y="2"/>
                    </a:cubicBezTo>
                    <a:cubicBezTo>
                      <a:pt x="1" y="2"/>
                      <a:pt x="1" y="2"/>
                      <a:pt x="1" y="3"/>
                    </a:cubicBezTo>
                    <a:cubicBezTo>
                      <a:pt x="1" y="4"/>
                      <a:pt x="1" y="5"/>
                      <a:pt x="1" y="5"/>
                    </a:cubicBezTo>
                    <a:cubicBezTo>
                      <a:pt x="0" y="6"/>
                      <a:pt x="0" y="6"/>
                      <a:pt x="0" y="7"/>
                    </a:cubicBezTo>
                    <a:cubicBezTo>
                      <a:pt x="0" y="8"/>
                      <a:pt x="0" y="8"/>
                      <a:pt x="0" y="8"/>
                    </a:cubicBezTo>
                    <a:cubicBezTo>
                      <a:pt x="4" y="9"/>
                      <a:pt x="4" y="9"/>
                      <a:pt x="4" y="9"/>
                    </a:cubicBezTo>
                    <a:cubicBezTo>
                      <a:pt x="4" y="8"/>
                      <a:pt x="4" y="8"/>
                      <a:pt x="4" y="8"/>
                    </a:cubicBezTo>
                    <a:cubicBezTo>
                      <a:pt x="4" y="8"/>
                      <a:pt x="4" y="8"/>
                      <a:pt x="4" y="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9" name="Freeform 16"/>
              <p:cNvSpPr>
                <a:spLocks/>
              </p:cNvSpPr>
              <p:nvPr/>
            </p:nvSpPr>
            <p:spPr bwMode="auto">
              <a:xfrm>
                <a:off x="5623" y="2657"/>
                <a:ext cx="24" cy="42"/>
              </a:xfrm>
              <a:custGeom>
                <a:avLst/>
                <a:gdLst>
                  <a:gd name="T0" fmla="*/ 0 w 5"/>
                  <a:gd name="T1" fmla="*/ 9 h 9"/>
                  <a:gd name="T2" fmla="*/ 4 w 5"/>
                  <a:gd name="T3" fmla="*/ 8 h 9"/>
                  <a:gd name="T4" fmla="*/ 4 w 5"/>
                  <a:gd name="T5" fmla="*/ 7 h 9"/>
                  <a:gd name="T6" fmla="*/ 4 w 5"/>
                  <a:gd name="T7" fmla="*/ 5 h 9"/>
                  <a:gd name="T8" fmla="*/ 5 w 5"/>
                  <a:gd name="T9" fmla="*/ 2 h 9"/>
                  <a:gd name="T10" fmla="*/ 5 w 5"/>
                  <a:gd name="T11" fmla="*/ 1 h 9"/>
                  <a:gd name="T12" fmla="*/ 1 w 5"/>
                  <a:gd name="T13" fmla="*/ 0 h 9"/>
                  <a:gd name="T14" fmla="*/ 1 w 5"/>
                  <a:gd name="T15" fmla="*/ 1 h 9"/>
                  <a:gd name="T16" fmla="*/ 0 w 5"/>
                  <a:gd name="T17" fmla="*/ 5 h 9"/>
                  <a:gd name="T18" fmla="*/ 0 w 5"/>
                  <a:gd name="T19" fmla="*/ 8 h 9"/>
                  <a:gd name="T20" fmla="*/ 0 w 5"/>
                  <a:gd name="T21" fmla="*/ 9 h 9"/>
                  <a:gd name="T22" fmla="*/ 0 w 5"/>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9">
                    <a:moveTo>
                      <a:pt x="0" y="9"/>
                    </a:moveTo>
                    <a:cubicBezTo>
                      <a:pt x="4" y="8"/>
                      <a:pt x="4" y="8"/>
                      <a:pt x="4" y="8"/>
                    </a:cubicBezTo>
                    <a:cubicBezTo>
                      <a:pt x="4" y="7"/>
                      <a:pt x="4" y="7"/>
                      <a:pt x="4" y="7"/>
                    </a:cubicBezTo>
                    <a:cubicBezTo>
                      <a:pt x="4" y="6"/>
                      <a:pt x="4" y="5"/>
                      <a:pt x="4" y="5"/>
                    </a:cubicBezTo>
                    <a:cubicBezTo>
                      <a:pt x="4" y="5"/>
                      <a:pt x="4" y="4"/>
                      <a:pt x="5" y="2"/>
                    </a:cubicBezTo>
                    <a:cubicBezTo>
                      <a:pt x="5" y="1"/>
                      <a:pt x="5" y="1"/>
                      <a:pt x="5" y="1"/>
                    </a:cubicBezTo>
                    <a:cubicBezTo>
                      <a:pt x="1" y="0"/>
                      <a:pt x="1" y="0"/>
                      <a:pt x="1" y="0"/>
                    </a:cubicBezTo>
                    <a:cubicBezTo>
                      <a:pt x="1" y="1"/>
                      <a:pt x="1" y="1"/>
                      <a:pt x="1" y="1"/>
                    </a:cubicBezTo>
                    <a:cubicBezTo>
                      <a:pt x="1" y="2"/>
                      <a:pt x="0" y="4"/>
                      <a:pt x="0" y="5"/>
                    </a:cubicBezTo>
                    <a:cubicBezTo>
                      <a:pt x="0" y="6"/>
                      <a:pt x="0" y="6"/>
                      <a:pt x="0" y="8"/>
                    </a:cubicBezTo>
                    <a:cubicBezTo>
                      <a:pt x="0" y="9"/>
                      <a:pt x="0" y="9"/>
                      <a:pt x="0" y="9"/>
                    </a:cubicBezTo>
                    <a:cubicBezTo>
                      <a:pt x="0" y="9"/>
                      <a:pt x="0" y="9"/>
                      <a:pt x="0"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0" name="Freeform 17"/>
              <p:cNvSpPr>
                <a:spLocks/>
              </p:cNvSpPr>
              <p:nvPr/>
            </p:nvSpPr>
            <p:spPr bwMode="auto">
              <a:xfrm>
                <a:off x="6361" y="2515"/>
                <a:ext cx="43" cy="33"/>
              </a:xfrm>
              <a:custGeom>
                <a:avLst/>
                <a:gdLst>
                  <a:gd name="T0" fmla="*/ 7 w 9"/>
                  <a:gd name="T1" fmla="*/ 7 h 7"/>
                  <a:gd name="T2" fmla="*/ 7 w 9"/>
                  <a:gd name="T3" fmla="*/ 7 h 7"/>
                  <a:gd name="T4" fmla="*/ 9 w 9"/>
                  <a:gd name="T5" fmla="*/ 4 h 7"/>
                  <a:gd name="T6" fmla="*/ 9 w 9"/>
                  <a:gd name="T7" fmla="*/ 4 h 7"/>
                  <a:gd name="T8" fmla="*/ 3 w 9"/>
                  <a:gd name="T9" fmla="*/ 1 h 7"/>
                  <a:gd name="T10" fmla="*/ 2 w 9"/>
                  <a:gd name="T11" fmla="*/ 0 h 7"/>
                  <a:gd name="T12" fmla="*/ 0 w 9"/>
                  <a:gd name="T13" fmla="*/ 4 h 7"/>
                  <a:gd name="T14" fmla="*/ 1 w 9"/>
                  <a:gd name="T15" fmla="*/ 4 h 7"/>
                  <a:gd name="T16" fmla="*/ 7 w 9"/>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
                    <a:moveTo>
                      <a:pt x="7" y="7"/>
                    </a:moveTo>
                    <a:cubicBezTo>
                      <a:pt x="7" y="7"/>
                      <a:pt x="7" y="7"/>
                      <a:pt x="7" y="7"/>
                    </a:cubicBezTo>
                    <a:cubicBezTo>
                      <a:pt x="9" y="4"/>
                      <a:pt x="9" y="4"/>
                      <a:pt x="9" y="4"/>
                    </a:cubicBezTo>
                    <a:cubicBezTo>
                      <a:pt x="9" y="4"/>
                      <a:pt x="9" y="4"/>
                      <a:pt x="9" y="4"/>
                    </a:cubicBezTo>
                    <a:cubicBezTo>
                      <a:pt x="7" y="2"/>
                      <a:pt x="5" y="1"/>
                      <a:pt x="3" y="1"/>
                    </a:cubicBezTo>
                    <a:cubicBezTo>
                      <a:pt x="2" y="0"/>
                      <a:pt x="2" y="0"/>
                      <a:pt x="2" y="0"/>
                    </a:cubicBezTo>
                    <a:cubicBezTo>
                      <a:pt x="0" y="4"/>
                      <a:pt x="0" y="4"/>
                      <a:pt x="0" y="4"/>
                    </a:cubicBezTo>
                    <a:cubicBezTo>
                      <a:pt x="1" y="4"/>
                      <a:pt x="1" y="4"/>
                      <a:pt x="1" y="4"/>
                    </a:cubicBezTo>
                    <a:cubicBezTo>
                      <a:pt x="3" y="5"/>
                      <a:pt x="5" y="6"/>
                      <a:pt x="7"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1" name="Freeform 18"/>
              <p:cNvSpPr>
                <a:spLocks/>
              </p:cNvSpPr>
              <p:nvPr/>
            </p:nvSpPr>
            <p:spPr bwMode="auto">
              <a:xfrm>
                <a:off x="6513" y="2605"/>
                <a:ext cx="42" cy="38"/>
              </a:xfrm>
              <a:custGeom>
                <a:avLst/>
                <a:gdLst>
                  <a:gd name="T0" fmla="*/ 6 w 9"/>
                  <a:gd name="T1" fmla="*/ 7 h 8"/>
                  <a:gd name="T2" fmla="*/ 6 w 9"/>
                  <a:gd name="T3" fmla="*/ 8 h 8"/>
                  <a:gd name="T4" fmla="*/ 9 w 9"/>
                  <a:gd name="T5" fmla="*/ 4 h 8"/>
                  <a:gd name="T6" fmla="*/ 8 w 9"/>
                  <a:gd name="T7" fmla="*/ 4 h 8"/>
                  <a:gd name="T8" fmla="*/ 3 w 9"/>
                  <a:gd name="T9" fmla="*/ 0 h 8"/>
                  <a:gd name="T10" fmla="*/ 2 w 9"/>
                  <a:gd name="T11" fmla="*/ 0 h 8"/>
                  <a:gd name="T12" fmla="*/ 0 w 9"/>
                  <a:gd name="T13" fmla="*/ 3 h 8"/>
                  <a:gd name="T14" fmla="*/ 0 w 9"/>
                  <a:gd name="T15" fmla="*/ 4 h 8"/>
                  <a:gd name="T16" fmla="*/ 6 w 9"/>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6" y="7"/>
                    </a:moveTo>
                    <a:cubicBezTo>
                      <a:pt x="6" y="8"/>
                      <a:pt x="6" y="8"/>
                      <a:pt x="6" y="8"/>
                    </a:cubicBezTo>
                    <a:cubicBezTo>
                      <a:pt x="9" y="4"/>
                      <a:pt x="9" y="4"/>
                      <a:pt x="9" y="4"/>
                    </a:cubicBezTo>
                    <a:cubicBezTo>
                      <a:pt x="8" y="4"/>
                      <a:pt x="8" y="4"/>
                      <a:pt x="8" y="4"/>
                    </a:cubicBezTo>
                    <a:cubicBezTo>
                      <a:pt x="6" y="3"/>
                      <a:pt x="5" y="2"/>
                      <a:pt x="3" y="0"/>
                    </a:cubicBezTo>
                    <a:cubicBezTo>
                      <a:pt x="2" y="0"/>
                      <a:pt x="2" y="0"/>
                      <a:pt x="2" y="0"/>
                    </a:cubicBezTo>
                    <a:cubicBezTo>
                      <a:pt x="0" y="3"/>
                      <a:pt x="0" y="3"/>
                      <a:pt x="0" y="3"/>
                    </a:cubicBezTo>
                    <a:cubicBezTo>
                      <a:pt x="0" y="4"/>
                      <a:pt x="0" y="4"/>
                      <a:pt x="0" y="4"/>
                    </a:cubicBezTo>
                    <a:cubicBezTo>
                      <a:pt x="2" y="5"/>
                      <a:pt x="4" y="6"/>
                      <a:pt x="6"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2" name="Freeform 19"/>
              <p:cNvSpPr>
                <a:spLocks/>
              </p:cNvSpPr>
              <p:nvPr/>
            </p:nvSpPr>
            <p:spPr bwMode="auto">
              <a:xfrm>
                <a:off x="6460" y="2572"/>
                <a:ext cx="43" cy="37"/>
              </a:xfrm>
              <a:custGeom>
                <a:avLst/>
                <a:gdLst>
                  <a:gd name="T0" fmla="*/ 6 w 9"/>
                  <a:gd name="T1" fmla="*/ 7 h 8"/>
                  <a:gd name="T2" fmla="*/ 7 w 9"/>
                  <a:gd name="T3" fmla="*/ 8 h 8"/>
                  <a:gd name="T4" fmla="*/ 9 w 9"/>
                  <a:gd name="T5" fmla="*/ 4 h 8"/>
                  <a:gd name="T6" fmla="*/ 8 w 9"/>
                  <a:gd name="T7" fmla="*/ 4 h 8"/>
                  <a:gd name="T8" fmla="*/ 3 w 9"/>
                  <a:gd name="T9" fmla="*/ 1 h 8"/>
                  <a:gd name="T10" fmla="*/ 2 w 9"/>
                  <a:gd name="T11" fmla="*/ 0 h 8"/>
                  <a:gd name="T12" fmla="*/ 0 w 9"/>
                  <a:gd name="T13" fmla="*/ 4 h 8"/>
                  <a:gd name="T14" fmla="*/ 1 w 9"/>
                  <a:gd name="T15" fmla="*/ 4 h 8"/>
                  <a:gd name="T16" fmla="*/ 6 w 9"/>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6" y="7"/>
                    </a:moveTo>
                    <a:cubicBezTo>
                      <a:pt x="7" y="8"/>
                      <a:pt x="7" y="8"/>
                      <a:pt x="7" y="8"/>
                    </a:cubicBezTo>
                    <a:cubicBezTo>
                      <a:pt x="9" y="4"/>
                      <a:pt x="9" y="4"/>
                      <a:pt x="9" y="4"/>
                    </a:cubicBezTo>
                    <a:cubicBezTo>
                      <a:pt x="8" y="4"/>
                      <a:pt x="8" y="4"/>
                      <a:pt x="8" y="4"/>
                    </a:cubicBezTo>
                    <a:cubicBezTo>
                      <a:pt x="7" y="3"/>
                      <a:pt x="5" y="2"/>
                      <a:pt x="3" y="1"/>
                    </a:cubicBezTo>
                    <a:cubicBezTo>
                      <a:pt x="2" y="0"/>
                      <a:pt x="2" y="0"/>
                      <a:pt x="2" y="0"/>
                    </a:cubicBezTo>
                    <a:cubicBezTo>
                      <a:pt x="0" y="4"/>
                      <a:pt x="0" y="4"/>
                      <a:pt x="0" y="4"/>
                    </a:cubicBezTo>
                    <a:cubicBezTo>
                      <a:pt x="1" y="4"/>
                      <a:pt x="1" y="4"/>
                      <a:pt x="1" y="4"/>
                    </a:cubicBezTo>
                    <a:cubicBezTo>
                      <a:pt x="3" y="5"/>
                      <a:pt x="5" y="6"/>
                      <a:pt x="6"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3" name="Freeform 20"/>
              <p:cNvSpPr>
                <a:spLocks/>
              </p:cNvSpPr>
              <p:nvPr/>
            </p:nvSpPr>
            <p:spPr bwMode="auto">
              <a:xfrm>
                <a:off x="6584" y="2690"/>
                <a:ext cx="28" cy="38"/>
              </a:xfrm>
              <a:custGeom>
                <a:avLst/>
                <a:gdLst>
                  <a:gd name="T0" fmla="*/ 1 w 6"/>
                  <a:gd name="T1" fmla="*/ 1 h 8"/>
                  <a:gd name="T2" fmla="*/ 1 w 6"/>
                  <a:gd name="T3" fmla="*/ 7 h 8"/>
                  <a:gd name="T4" fmla="*/ 1 w 6"/>
                  <a:gd name="T5" fmla="*/ 8 h 8"/>
                  <a:gd name="T6" fmla="*/ 6 w 6"/>
                  <a:gd name="T7" fmla="*/ 7 h 8"/>
                  <a:gd name="T8" fmla="*/ 6 w 6"/>
                  <a:gd name="T9" fmla="*/ 7 h 8"/>
                  <a:gd name="T10" fmla="*/ 5 w 6"/>
                  <a:gd name="T11" fmla="*/ 0 h 8"/>
                  <a:gd name="T12" fmla="*/ 5 w 6"/>
                  <a:gd name="T13" fmla="*/ 0 h 8"/>
                  <a:gd name="T14" fmla="*/ 0 w 6"/>
                  <a:gd name="T15" fmla="*/ 0 h 8"/>
                  <a:gd name="T16" fmla="*/ 1 w 6"/>
                  <a:gd name="T17" fmla="*/ 1 h 8"/>
                  <a:gd name="T18" fmla="*/ 1 w 6"/>
                  <a:gd name="T1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8">
                    <a:moveTo>
                      <a:pt x="1" y="1"/>
                    </a:moveTo>
                    <a:cubicBezTo>
                      <a:pt x="1" y="3"/>
                      <a:pt x="1" y="5"/>
                      <a:pt x="1" y="7"/>
                    </a:cubicBezTo>
                    <a:cubicBezTo>
                      <a:pt x="1" y="8"/>
                      <a:pt x="1" y="8"/>
                      <a:pt x="1" y="8"/>
                    </a:cubicBezTo>
                    <a:cubicBezTo>
                      <a:pt x="6" y="7"/>
                      <a:pt x="6" y="7"/>
                      <a:pt x="6" y="7"/>
                    </a:cubicBezTo>
                    <a:cubicBezTo>
                      <a:pt x="6" y="7"/>
                      <a:pt x="6" y="7"/>
                      <a:pt x="6" y="7"/>
                    </a:cubicBezTo>
                    <a:cubicBezTo>
                      <a:pt x="5" y="4"/>
                      <a:pt x="5" y="2"/>
                      <a:pt x="5" y="0"/>
                    </a:cubicBezTo>
                    <a:cubicBezTo>
                      <a:pt x="5" y="0"/>
                      <a:pt x="5" y="0"/>
                      <a:pt x="5" y="0"/>
                    </a:cubicBezTo>
                    <a:cubicBezTo>
                      <a:pt x="0" y="0"/>
                      <a:pt x="0" y="0"/>
                      <a:pt x="0" y="0"/>
                    </a:cubicBezTo>
                    <a:cubicBezTo>
                      <a:pt x="1" y="1"/>
                      <a:pt x="1" y="1"/>
                      <a:pt x="1" y="1"/>
                    </a:cubicBezTo>
                    <a:cubicBezTo>
                      <a:pt x="1" y="1"/>
                      <a:pt x="1" y="1"/>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4" name="Freeform 21"/>
              <p:cNvSpPr>
                <a:spLocks/>
              </p:cNvSpPr>
              <p:nvPr/>
            </p:nvSpPr>
            <p:spPr bwMode="auto">
              <a:xfrm>
                <a:off x="6560" y="2638"/>
                <a:ext cx="38" cy="38"/>
              </a:xfrm>
              <a:custGeom>
                <a:avLst/>
                <a:gdLst>
                  <a:gd name="T0" fmla="*/ 4 w 8"/>
                  <a:gd name="T1" fmla="*/ 7 h 8"/>
                  <a:gd name="T2" fmla="*/ 4 w 8"/>
                  <a:gd name="T3" fmla="*/ 8 h 8"/>
                  <a:gd name="T4" fmla="*/ 8 w 8"/>
                  <a:gd name="T5" fmla="*/ 6 h 8"/>
                  <a:gd name="T6" fmla="*/ 7 w 8"/>
                  <a:gd name="T7" fmla="*/ 5 h 8"/>
                  <a:gd name="T8" fmla="*/ 3 w 8"/>
                  <a:gd name="T9" fmla="*/ 0 h 8"/>
                  <a:gd name="T10" fmla="*/ 2 w 8"/>
                  <a:gd name="T11" fmla="*/ 0 h 8"/>
                  <a:gd name="T12" fmla="*/ 0 w 8"/>
                  <a:gd name="T13" fmla="*/ 3 h 8"/>
                  <a:gd name="T14" fmla="*/ 0 w 8"/>
                  <a:gd name="T15" fmla="*/ 3 h 8"/>
                  <a:gd name="T16" fmla="*/ 4 w 8"/>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7"/>
                    </a:moveTo>
                    <a:cubicBezTo>
                      <a:pt x="4" y="8"/>
                      <a:pt x="4" y="8"/>
                      <a:pt x="4" y="8"/>
                    </a:cubicBezTo>
                    <a:cubicBezTo>
                      <a:pt x="8" y="6"/>
                      <a:pt x="8" y="6"/>
                      <a:pt x="8" y="6"/>
                    </a:cubicBezTo>
                    <a:cubicBezTo>
                      <a:pt x="7" y="5"/>
                      <a:pt x="7" y="5"/>
                      <a:pt x="7" y="5"/>
                    </a:cubicBezTo>
                    <a:cubicBezTo>
                      <a:pt x="7" y="4"/>
                      <a:pt x="5" y="2"/>
                      <a:pt x="3" y="0"/>
                    </a:cubicBezTo>
                    <a:cubicBezTo>
                      <a:pt x="2" y="0"/>
                      <a:pt x="2" y="0"/>
                      <a:pt x="2" y="0"/>
                    </a:cubicBezTo>
                    <a:cubicBezTo>
                      <a:pt x="0" y="3"/>
                      <a:pt x="0" y="3"/>
                      <a:pt x="0" y="3"/>
                    </a:cubicBezTo>
                    <a:cubicBezTo>
                      <a:pt x="0" y="3"/>
                      <a:pt x="0" y="3"/>
                      <a:pt x="0" y="3"/>
                    </a:cubicBezTo>
                    <a:cubicBezTo>
                      <a:pt x="3" y="6"/>
                      <a:pt x="4" y="7"/>
                      <a:pt x="4"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5" name="Freeform 22"/>
              <p:cNvSpPr>
                <a:spLocks/>
              </p:cNvSpPr>
              <p:nvPr/>
            </p:nvSpPr>
            <p:spPr bwMode="auto">
              <a:xfrm>
                <a:off x="6413" y="2543"/>
                <a:ext cx="43" cy="38"/>
              </a:xfrm>
              <a:custGeom>
                <a:avLst/>
                <a:gdLst>
                  <a:gd name="T0" fmla="*/ 6 w 9"/>
                  <a:gd name="T1" fmla="*/ 7 h 8"/>
                  <a:gd name="T2" fmla="*/ 7 w 9"/>
                  <a:gd name="T3" fmla="*/ 8 h 8"/>
                  <a:gd name="T4" fmla="*/ 9 w 9"/>
                  <a:gd name="T5" fmla="*/ 4 h 8"/>
                  <a:gd name="T6" fmla="*/ 8 w 9"/>
                  <a:gd name="T7" fmla="*/ 4 h 8"/>
                  <a:gd name="T8" fmla="*/ 3 w 9"/>
                  <a:gd name="T9" fmla="*/ 1 h 8"/>
                  <a:gd name="T10" fmla="*/ 2 w 9"/>
                  <a:gd name="T11" fmla="*/ 0 h 8"/>
                  <a:gd name="T12" fmla="*/ 0 w 9"/>
                  <a:gd name="T13" fmla="*/ 4 h 8"/>
                  <a:gd name="T14" fmla="*/ 1 w 9"/>
                  <a:gd name="T15" fmla="*/ 4 h 8"/>
                  <a:gd name="T16" fmla="*/ 6 w 9"/>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6" y="7"/>
                    </a:moveTo>
                    <a:cubicBezTo>
                      <a:pt x="7" y="8"/>
                      <a:pt x="7" y="8"/>
                      <a:pt x="7" y="8"/>
                    </a:cubicBezTo>
                    <a:cubicBezTo>
                      <a:pt x="9" y="4"/>
                      <a:pt x="9" y="4"/>
                      <a:pt x="9" y="4"/>
                    </a:cubicBezTo>
                    <a:cubicBezTo>
                      <a:pt x="8" y="4"/>
                      <a:pt x="8" y="4"/>
                      <a:pt x="8" y="4"/>
                    </a:cubicBezTo>
                    <a:cubicBezTo>
                      <a:pt x="6" y="3"/>
                      <a:pt x="5" y="2"/>
                      <a:pt x="3" y="1"/>
                    </a:cubicBezTo>
                    <a:cubicBezTo>
                      <a:pt x="2" y="0"/>
                      <a:pt x="2" y="0"/>
                      <a:pt x="2" y="0"/>
                    </a:cubicBezTo>
                    <a:cubicBezTo>
                      <a:pt x="0" y="4"/>
                      <a:pt x="0" y="4"/>
                      <a:pt x="0" y="4"/>
                    </a:cubicBezTo>
                    <a:cubicBezTo>
                      <a:pt x="1" y="4"/>
                      <a:pt x="1" y="4"/>
                      <a:pt x="1" y="4"/>
                    </a:cubicBezTo>
                    <a:cubicBezTo>
                      <a:pt x="2" y="5"/>
                      <a:pt x="4" y="6"/>
                      <a:pt x="6"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6" name="Freeform 23"/>
              <p:cNvSpPr>
                <a:spLocks/>
              </p:cNvSpPr>
              <p:nvPr/>
            </p:nvSpPr>
            <p:spPr bwMode="auto">
              <a:xfrm>
                <a:off x="6205" y="2425"/>
                <a:ext cx="38" cy="38"/>
              </a:xfrm>
              <a:custGeom>
                <a:avLst/>
                <a:gdLst>
                  <a:gd name="T0" fmla="*/ 6 w 8"/>
                  <a:gd name="T1" fmla="*/ 7 h 8"/>
                  <a:gd name="T2" fmla="*/ 6 w 8"/>
                  <a:gd name="T3" fmla="*/ 8 h 8"/>
                  <a:gd name="T4" fmla="*/ 8 w 8"/>
                  <a:gd name="T5" fmla="*/ 4 h 8"/>
                  <a:gd name="T6" fmla="*/ 8 w 8"/>
                  <a:gd name="T7" fmla="*/ 4 h 8"/>
                  <a:gd name="T8" fmla="*/ 2 w 8"/>
                  <a:gd name="T9" fmla="*/ 0 h 8"/>
                  <a:gd name="T10" fmla="*/ 2 w 8"/>
                  <a:gd name="T11" fmla="*/ 0 h 8"/>
                  <a:gd name="T12" fmla="*/ 0 w 8"/>
                  <a:gd name="T13" fmla="*/ 4 h 8"/>
                  <a:gd name="T14" fmla="*/ 1 w 8"/>
                  <a:gd name="T15" fmla="*/ 4 h 8"/>
                  <a:gd name="T16" fmla="*/ 6 w 8"/>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7"/>
                    </a:moveTo>
                    <a:cubicBezTo>
                      <a:pt x="6" y="8"/>
                      <a:pt x="6" y="8"/>
                      <a:pt x="6" y="8"/>
                    </a:cubicBezTo>
                    <a:cubicBezTo>
                      <a:pt x="8" y="4"/>
                      <a:pt x="8" y="4"/>
                      <a:pt x="8" y="4"/>
                    </a:cubicBezTo>
                    <a:cubicBezTo>
                      <a:pt x="8" y="4"/>
                      <a:pt x="8" y="4"/>
                      <a:pt x="8" y="4"/>
                    </a:cubicBezTo>
                    <a:cubicBezTo>
                      <a:pt x="6" y="2"/>
                      <a:pt x="4" y="1"/>
                      <a:pt x="2" y="0"/>
                    </a:cubicBezTo>
                    <a:cubicBezTo>
                      <a:pt x="2" y="0"/>
                      <a:pt x="2" y="0"/>
                      <a:pt x="2" y="0"/>
                    </a:cubicBezTo>
                    <a:cubicBezTo>
                      <a:pt x="0" y="4"/>
                      <a:pt x="0" y="4"/>
                      <a:pt x="0" y="4"/>
                    </a:cubicBezTo>
                    <a:cubicBezTo>
                      <a:pt x="1" y="4"/>
                      <a:pt x="1" y="4"/>
                      <a:pt x="1" y="4"/>
                    </a:cubicBezTo>
                    <a:cubicBezTo>
                      <a:pt x="2" y="5"/>
                      <a:pt x="4" y="6"/>
                      <a:pt x="6"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7" name="Freeform 24"/>
              <p:cNvSpPr>
                <a:spLocks/>
              </p:cNvSpPr>
              <p:nvPr/>
            </p:nvSpPr>
            <p:spPr bwMode="auto">
              <a:xfrm>
                <a:off x="6153" y="2406"/>
                <a:ext cx="38" cy="28"/>
              </a:xfrm>
              <a:custGeom>
                <a:avLst/>
                <a:gdLst>
                  <a:gd name="T0" fmla="*/ 1 w 8"/>
                  <a:gd name="T1" fmla="*/ 4 h 6"/>
                  <a:gd name="T2" fmla="*/ 2 w 8"/>
                  <a:gd name="T3" fmla="*/ 4 h 6"/>
                  <a:gd name="T4" fmla="*/ 6 w 8"/>
                  <a:gd name="T5" fmla="*/ 5 h 6"/>
                  <a:gd name="T6" fmla="*/ 7 w 8"/>
                  <a:gd name="T7" fmla="*/ 6 h 6"/>
                  <a:gd name="T8" fmla="*/ 8 w 8"/>
                  <a:gd name="T9" fmla="*/ 2 h 6"/>
                  <a:gd name="T10" fmla="*/ 8 w 8"/>
                  <a:gd name="T11" fmla="*/ 2 h 6"/>
                  <a:gd name="T12" fmla="*/ 2 w 8"/>
                  <a:gd name="T13" fmla="*/ 0 h 6"/>
                  <a:gd name="T14" fmla="*/ 1 w 8"/>
                  <a:gd name="T15" fmla="*/ 0 h 6"/>
                  <a:gd name="T16" fmla="*/ 1 w 8"/>
                  <a:gd name="T17" fmla="*/ 0 h 6"/>
                  <a:gd name="T18" fmla="*/ 0 w 8"/>
                  <a:gd name="T19" fmla="*/ 0 h 6"/>
                  <a:gd name="T20" fmla="*/ 0 w 8"/>
                  <a:gd name="T21" fmla="*/ 4 h 6"/>
                  <a:gd name="T22" fmla="*/ 1 w 8"/>
                  <a:gd name="T23" fmla="*/ 4 h 6"/>
                  <a:gd name="T24" fmla="*/ 1 w 8"/>
                  <a:gd name="T2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6">
                    <a:moveTo>
                      <a:pt x="1" y="4"/>
                    </a:moveTo>
                    <a:cubicBezTo>
                      <a:pt x="1" y="4"/>
                      <a:pt x="2" y="4"/>
                      <a:pt x="2" y="4"/>
                    </a:cubicBezTo>
                    <a:cubicBezTo>
                      <a:pt x="2" y="4"/>
                      <a:pt x="4" y="4"/>
                      <a:pt x="6" y="5"/>
                    </a:cubicBezTo>
                    <a:cubicBezTo>
                      <a:pt x="7" y="6"/>
                      <a:pt x="7" y="6"/>
                      <a:pt x="7" y="6"/>
                    </a:cubicBezTo>
                    <a:cubicBezTo>
                      <a:pt x="8" y="2"/>
                      <a:pt x="8" y="2"/>
                      <a:pt x="8" y="2"/>
                    </a:cubicBezTo>
                    <a:cubicBezTo>
                      <a:pt x="8" y="2"/>
                      <a:pt x="8" y="2"/>
                      <a:pt x="8" y="2"/>
                    </a:cubicBezTo>
                    <a:cubicBezTo>
                      <a:pt x="5" y="0"/>
                      <a:pt x="4" y="0"/>
                      <a:pt x="2" y="0"/>
                    </a:cubicBezTo>
                    <a:cubicBezTo>
                      <a:pt x="2" y="0"/>
                      <a:pt x="2" y="0"/>
                      <a:pt x="1" y="0"/>
                    </a:cubicBezTo>
                    <a:cubicBezTo>
                      <a:pt x="1" y="0"/>
                      <a:pt x="1" y="0"/>
                      <a:pt x="1" y="0"/>
                    </a:cubicBezTo>
                    <a:cubicBezTo>
                      <a:pt x="0" y="0"/>
                      <a:pt x="0" y="0"/>
                      <a:pt x="0" y="0"/>
                    </a:cubicBezTo>
                    <a:cubicBezTo>
                      <a:pt x="0" y="4"/>
                      <a:pt x="0" y="4"/>
                      <a:pt x="0" y="4"/>
                    </a:cubicBezTo>
                    <a:cubicBezTo>
                      <a:pt x="1" y="4"/>
                      <a:pt x="1" y="4"/>
                      <a:pt x="1" y="4"/>
                    </a:cubicBezTo>
                    <a:cubicBezTo>
                      <a:pt x="1" y="4"/>
                      <a:pt x="1" y="4"/>
                      <a:pt x="1"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8" name="Freeform 25"/>
              <p:cNvSpPr>
                <a:spLocks/>
              </p:cNvSpPr>
              <p:nvPr/>
            </p:nvSpPr>
            <p:spPr bwMode="auto">
              <a:xfrm>
                <a:off x="6101" y="2415"/>
                <a:ext cx="38" cy="33"/>
              </a:xfrm>
              <a:custGeom>
                <a:avLst/>
                <a:gdLst>
                  <a:gd name="T0" fmla="*/ 3 w 8"/>
                  <a:gd name="T1" fmla="*/ 6 h 7"/>
                  <a:gd name="T2" fmla="*/ 7 w 8"/>
                  <a:gd name="T3" fmla="*/ 3 h 7"/>
                  <a:gd name="T4" fmla="*/ 8 w 8"/>
                  <a:gd name="T5" fmla="*/ 3 h 7"/>
                  <a:gd name="T6" fmla="*/ 6 w 8"/>
                  <a:gd name="T7" fmla="*/ 0 h 7"/>
                  <a:gd name="T8" fmla="*/ 6 w 8"/>
                  <a:gd name="T9" fmla="*/ 0 h 7"/>
                  <a:gd name="T10" fmla="*/ 0 w 8"/>
                  <a:gd name="T11" fmla="*/ 3 h 7"/>
                  <a:gd name="T12" fmla="*/ 0 w 8"/>
                  <a:gd name="T13" fmla="*/ 4 h 7"/>
                  <a:gd name="T14" fmla="*/ 2 w 8"/>
                  <a:gd name="T15" fmla="*/ 7 h 7"/>
                  <a:gd name="T16" fmla="*/ 3 w 8"/>
                  <a:gd name="T17" fmla="*/ 6 h 7"/>
                  <a:gd name="T18" fmla="*/ 3 w 8"/>
                  <a:gd name="T1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7">
                    <a:moveTo>
                      <a:pt x="3" y="6"/>
                    </a:moveTo>
                    <a:cubicBezTo>
                      <a:pt x="4" y="5"/>
                      <a:pt x="6" y="4"/>
                      <a:pt x="7" y="3"/>
                    </a:cubicBezTo>
                    <a:cubicBezTo>
                      <a:pt x="8" y="3"/>
                      <a:pt x="8" y="3"/>
                      <a:pt x="8" y="3"/>
                    </a:cubicBezTo>
                    <a:cubicBezTo>
                      <a:pt x="6" y="0"/>
                      <a:pt x="6" y="0"/>
                      <a:pt x="6" y="0"/>
                    </a:cubicBezTo>
                    <a:cubicBezTo>
                      <a:pt x="6" y="0"/>
                      <a:pt x="6" y="0"/>
                      <a:pt x="6" y="0"/>
                    </a:cubicBezTo>
                    <a:cubicBezTo>
                      <a:pt x="4" y="1"/>
                      <a:pt x="2" y="2"/>
                      <a:pt x="0" y="3"/>
                    </a:cubicBezTo>
                    <a:cubicBezTo>
                      <a:pt x="0" y="4"/>
                      <a:pt x="0" y="4"/>
                      <a:pt x="0" y="4"/>
                    </a:cubicBezTo>
                    <a:cubicBezTo>
                      <a:pt x="2" y="7"/>
                      <a:pt x="2" y="7"/>
                      <a:pt x="2" y="7"/>
                    </a:cubicBezTo>
                    <a:cubicBezTo>
                      <a:pt x="3" y="6"/>
                      <a:pt x="3" y="6"/>
                      <a:pt x="3" y="6"/>
                    </a:cubicBezTo>
                    <a:cubicBezTo>
                      <a:pt x="3" y="6"/>
                      <a:pt x="3" y="6"/>
                      <a:pt x="3"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9" name="Freeform 26"/>
              <p:cNvSpPr>
                <a:spLocks/>
              </p:cNvSpPr>
              <p:nvPr/>
            </p:nvSpPr>
            <p:spPr bwMode="auto">
              <a:xfrm>
                <a:off x="5632" y="2879"/>
                <a:ext cx="43" cy="38"/>
              </a:xfrm>
              <a:custGeom>
                <a:avLst/>
                <a:gdLst>
                  <a:gd name="T0" fmla="*/ 4 w 9"/>
                  <a:gd name="T1" fmla="*/ 1 h 8"/>
                  <a:gd name="T2" fmla="*/ 3 w 9"/>
                  <a:gd name="T3" fmla="*/ 0 h 8"/>
                  <a:gd name="T4" fmla="*/ 0 w 9"/>
                  <a:gd name="T5" fmla="*/ 3 h 8"/>
                  <a:gd name="T6" fmla="*/ 1 w 9"/>
                  <a:gd name="T7" fmla="*/ 3 h 8"/>
                  <a:gd name="T8" fmla="*/ 6 w 9"/>
                  <a:gd name="T9" fmla="*/ 7 h 8"/>
                  <a:gd name="T10" fmla="*/ 7 w 9"/>
                  <a:gd name="T11" fmla="*/ 8 h 8"/>
                  <a:gd name="T12" fmla="*/ 9 w 9"/>
                  <a:gd name="T13" fmla="*/ 4 h 8"/>
                  <a:gd name="T14" fmla="*/ 8 w 9"/>
                  <a:gd name="T15" fmla="*/ 4 h 8"/>
                  <a:gd name="T16" fmla="*/ 4 w 9"/>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4" y="1"/>
                    </a:moveTo>
                    <a:cubicBezTo>
                      <a:pt x="3" y="0"/>
                      <a:pt x="3" y="0"/>
                      <a:pt x="3" y="0"/>
                    </a:cubicBezTo>
                    <a:cubicBezTo>
                      <a:pt x="0" y="3"/>
                      <a:pt x="0" y="3"/>
                      <a:pt x="0" y="3"/>
                    </a:cubicBezTo>
                    <a:cubicBezTo>
                      <a:pt x="1" y="3"/>
                      <a:pt x="1" y="3"/>
                      <a:pt x="1" y="3"/>
                    </a:cubicBezTo>
                    <a:cubicBezTo>
                      <a:pt x="2" y="5"/>
                      <a:pt x="5" y="6"/>
                      <a:pt x="6" y="7"/>
                    </a:cubicBezTo>
                    <a:cubicBezTo>
                      <a:pt x="7" y="8"/>
                      <a:pt x="7" y="8"/>
                      <a:pt x="7" y="8"/>
                    </a:cubicBezTo>
                    <a:cubicBezTo>
                      <a:pt x="9" y="4"/>
                      <a:pt x="9" y="4"/>
                      <a:pt x="9" y="4"/>
                    </a:cubicBezTo>
                    <a:cubicBezTo>
                      <a:pt x="8" y="4"/>
                      <a:pt x="8" y="4"/>
                      <a:pt x="8" y="4"/>
                    </a:cubicBezTo>
                    <a:cubicBezTo>
                      <a:pt x="6" y="3"/>
                      <a:pt x="5" y="2"/>
                      <a:pt x="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0" name="Freeform 27"/>
              <p:cNvSpPr>
                <a:spLocks/>
              </p:cNvSpPr>
              <p:nvPr/>
            </p:nvSpPr>
            <p:spPr bwMode="auto">
              <a:xfrm>
                <a:off x="6314" y="2486"/>
                <a:ext cx="38" cy="38"/>
              </a:xfrm>
              <a:custGeom>
                <a:avLst/>
                <a:gdLst>
                  <a:gd name="T0" fmla="*/ 6 w 8"/>
                  <a:gd name="T1" fmla="*/ 7 h 8"/>
                  <a:gd name="T2" fmla="*/ 7 w 8"/>
                  <a:gd name="T3" fmla="*/ 8 h 8"/>
                  <a:gd name="T4" fmla="*/ 8 w 8"/>
                  <a:gd name="T5" fmla="*/ 4 h 8"/>
                  <a:gd name="T6" fmla="*/ 8 w 8"/>
                  <a:gd name="T7" fmla="*/ 4 h 8"/>
                  <a:gd name="T8" fmla="*/ 2 w 8"/>
                  <a:gd name="T9" fmla="*/ 1 h 8"/>
                  <a:gd name="T10" fmla="*/ 2 w 8"/>
                  <a:gd name="T11" fmla="*/ 0 h 8"/>
                  <a:gd name="T12" fmla="*/ 0 w 8"/>
                  <a:gd name="T13" fmla="*/ 4 h 8"/>
                  <a:gd name="T14" fmla="*/ 1 w 8"/>
                  <a:gd name="T15" fmla="*/ 4 h 8"/>
                  <a:gd name="T16" fmla="*/ 6 w 8"/>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7"/>
                    </a:moveTo>
                    <a:cubicBezTo>
                      <a:pt x="7" y="8"/>
                      <a:pt x="7" y="8"/>
                      <a:pt x="7" y="8"/>
                    </a:cubicBezTo>
                    <a:cubicBezTo>
                      <a:pt x="8" y="4"/>
                      <a:pt x="8" y="4"/>
                      <a:pt x="8" y="4"/>
                    </a:cubicBezTo>
                    <a:cubicBezTo>
                      <a:pt x="8" y="4"/>
                      <a:pt x="8" y="4"/>
                      <a:pt x="8" y="4"/>
                    </a:cubicBezTo>
                    <a:cubicBezTo>
                      <a:pt x="6" y="3"/>
                      <a:pt x="4" y="2"/>
                      <a:pt x="2" y="1"/>
                    </a:cubicBezTo>
                    <a:cubicBezTo>
                      <a:pt x="2" y="0"/>
                      <a:pt x="2" y="0"/>
                      <a:pt x="2" y="0"/>
                    </a:cubicBezTo>
                    <a:cubicBezTo>
                      <a:pt x="0" y="4"/>
                      <a:pt x="0" y="4"/>
                      <a:pt x="0" y="4"/>
                    </a:cubicBezTo>
                    <a:cubicBezTo>
                      <a:pt x="1" y="4"/>
                      <a:pt x="1" y="4"/>
                      <a:pt x="1" y="4"/>
                    </a:cubicBezTo>
                    <a:cubicBezTo>
                      <a:pt x="2" y="5"/>
                      <a:pt x="4" y="6"/>
                      <a:pt x="6"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1" name="Freeform 28"/>
              <p:cNvSpPr>
                <a:spLocks/>
              </p:cNvSpPr>
              <p:nvPr/>
            </p:nvSpPr>
            <p:spPr bwMode="auto">
              <a:xfrm>
                <a:off x="6252" y="2453"/>
                <a:ext cx="52" cy="43"/>
              </a:xfrm>
              <a:custGeom>
                <a:avLst/>
                <a:gdLst>
                  <a:gd name="T0" fmla="*/ 2 w 11"/>
                  <a:gd name="T1" fmla="*/ 5 h 9"/>
                  <a:gd name="T2" fmla="*/ 3 w 11"/>
                  <a:gd name="T3" fmla="*/ 6 h 9"/>
                  <a:gd name="T4" fmla="*/ 3 w 11"/>
                  <a:gd name="T5" fmla="*/ 6 h 9"/>
                  <a:gd name="T6" fmla="*/ 8 w 11"/>
                  <a:gd name="T7" fmla="*/ 8 h 9"/>
                  <a:gd name="T8" fmla="*/ 9 w 11"/>
                  <a:gd name="T9" fmla="*/ 9 h 9"/>
                  <a:gd name="T10" fmla="*/ 11 w 11"/>
                  <a:gd name="T11" fmla="*/ 5 h 9"/>
                  <a:gd name="T12" fmla="*/ 10 w 11"/>
                  <a:gd name="T13" fmla="*/ 5 h 9"/>
                  <a:gd name="T14" fmla="*/ 5 w 11"/>
                  <a:gd name="T15" fmla="*/ 2 h 9"/>
                  <a:gd name="T16" fmla="*/ 5 w 11"/>
                  <a:gd name="T17" fmla="*/ 2 h 9"/>
                  <a:gd name="T18" fmla="*/ 3 w 11"/>
                  <a:gd name="T19" fmla="*/ 1 h 9"/>
                  <a:gd name="T20" fmla="*/ 2 w 11"/>
                  <a:gd name="T21" fmla="*/ 0 h 9"/>
                  <a:gd name="T22" fmla="*/ 0 w 11"/>
                  <a:gd name="T23" fmla="*/ 4 h 9"/>
                  <a:gd name="T24" fmla="*/ 0 w 11"/>
                  <a:gd name="T25" fmla="*/ 4 h 9"/>
                  <a:gd name="T26" fmla="*/ 2 w 11"/>
                  <a:gd name="T2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9">
                    <a:moveTo>
                      <a:pt x="2" y="5"/>
                    </a:moveTo>
                    <a:cubicBezTo>
                      <a:pt x="3" y="5"/>
                      <a:pt x="3" y="6"/>
                      <a:pt x="3" y="6"/>
                    </a:cubicBezTo>
                    <a:cubicBezTo>
                      <a:pt x="3" y="6"/>
                      <a:pt x="3" y="6"/>
                      <a:pt x="3" y="6"/>
                    </a:cubicBezTo>
                    <a:cubicBezTo>
                      <a:pt x="3" y="6"/>
                      <a:pt x="5" y="7"/>
                      <a:pt x="8" y="8"/>
                    </a:cubicBezTo>
                    <a:cubicBezTo>
                      <a:pt x="9" y="9"/>
                      <a:pt x="9" y="9"/>
                      <a:pt x="9" y="9"/>
                    </a:cubicBezTo>
                    <a:cubicBezTo>
                      <a:pt x="11" y="5"/>
                      <a:pt x="11" y="5"/>
                      <a:pt x="11" y="5"/>
                    </a:cubicBezTo>
                    <a:cubicBezTo>
                      <a:pt x="10" y="5"/>
                      <a:pt x="10" y="5"/>
                      <a:pt x="10" y="5"/>
                    </a:cubicBezTo>
                    <a:cubicBezTo>
                      <a:pt x="7" y="3"/>
                      <a:pt x="5" y="2"/>
                      <a:pt x="5" y="2"/>
                    </a:cubicBezTo>
                    <a:cubicBezTo>
                      <a:pt x="5" y="2"/>
                      <a:pt x="5" y="2"/>
                      <a:pt x="5" y="2"/>
                    </a:cubicBezTo>
                    <a:cubicBezTo>
                      <a:pt x="5" y="2"/>
                      <a:pt x="4" y="2"/>
                      <a:pt x="3" y="1"/>
                    </a:cubicBezTo>
                    <a:cubicBezTo>
                      <a:pt x="2" y="0"/>
                      <a:pt x="2" y="0"/>
                      <a:pt x="2" y="0"/>
                    </a:cubicBezTo>
                    <a:cubicBezTo>
                      <a:pt x="0" y="4"/>
                      <a:pt x="0" y="4"/>
                      <a:pt x="0" y="4"/>
                    </a:cubicBezTo>
                    <a:cubicBezTo>
                      <a:pt x="0" y="4"/>
                      <a:pt x="0" y="4"/>
                      <a:pt x="0" y="4"/>
                    </a:cubicBezTo>
                    <a:cubicBezTo>
                      <a:pt x="1" y="4"/>
                      <a:pt x="2" y="5"/>
                      <a:pt x="2"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2" name="Freeform 29"/>
              <p:cNvSpPr>
                <a:spLocks/>
              </p:cNvSpPr>
              <p:nvPr/>
            </p:nvSpPr>
            <p:spPr bwMode="auto">
              <a:xfrm>
                <a:off x="5798" y="2581"/>
                <a:ext cx="43" cy="33"/>
              </a:xfrm>
              <a:custGeom>
                <a:avLst/>
                <a:gdLst>
                  <a:gd name="T0" fmla="*/ 43 w 43"/>
                  <a:gd name="T1" fmla="*/ 14 h 33"/>
                  <a:gd name="T2" fmla="*/ 33 w 43"/>
                  <a:gd name="T3" fmla="*/ 0 h 33"/>
                  <a:gd name="T4" fmla="*/ 0 w 43"/>
                  <a:gd name="T5" fmla="*/ 14 h 33"/>
                  <a:gd name="T6" fmla="*/ 9 w 43"/>
                  <a:gd name="T7" fmla="*/ 33 h 33"/>
                  <a:gd name="T8" fmla="*/ 43 w 43"/>
                  <a:gd name="T9" fmla="*/ 14 h 33"/>
                  <a:gd name="T10" fmla="*/ 43 w 43"/>
                  <a:gd name="T11" fmla="*/ 14 h 33"/>
                  <a:gd name="T12" fmla="*/ 43 w 43"/>
                  <a:gd name="T13" fmla="*/ 14 h 33"/>
                </a:gdLst>
                <a:ahLst/>
                <a:cxnLst>
                  <a:cxn ang="0">
                    <a:pos x="T0" y="T1"/>
                  </a:cxn>
                  <a:cxn ang="0">
                    <a:pos x="T2" y="T3"/>
                  </a:cxn>
                  <a:cxn ang="0">
                    <a:pos x="T4" y="T5"/>
                  </a:cxn>
                  <a:cxn ang="0">
                    <a:pos x="T6" y="T7"/>
                  </a:cxn>
                  <a:cxn ang="0">
                    <a:pos x="T8" y="T9"/>
                  </a:cxn>
                  <a:cxn ang="0">
                    <a:pos x="T10" y="T11"/>
                  </a:cxn>
                  <a:cxn ang="0">
                    <a:pos x="T12" y="T13"/>
                  </a:cxn>
                </a:cxnLst>
                <a:rect l="0" t="0" r="r" b="b"/>
                <a:pathLst>
                  <a:path w="43" h="33">
                    <a:moveTo>
                      <a:pt x="43" y="14"/>
                    </a:moveTo>
                    <a:lnTo>
                      <a:pt x="33" y="0"/>
                    </a:lnTo>
                    <a:lnTo>
                      <a:pt x="0" y="14"/>
                    </a:lnTo>
                    <a:lnTo>
                      <a:pt x="9" y="33"/>
                    </a:lnTo>
                    <a:lnTo>
                      <a:pt x="43" y="14"/>
                    </a:lnTo>
                    <a:lnTo>
                      <a:pt x="43" y="14"/>
                    </a:lnTo>
                    <a:lnTo>
                      <a:pt x="43" y="1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3" name="Freeform 30"/>
              <p:cNvSpPr>
                <a:spLocks/>
              </p:cNvSpPr>
              <p:nvPr/>
            </p:nvSpPr>
            <p:spPr bwMode="auto">
              <a:xfrm>
                <a:off x="6399" y="2936"/>
                <a:ext cx="38" cy="38"/>
              </a:xfrm>
              <a:custGeom>
                <a:avLst/>
                <a:gdLst>
                  <a:gd name="T0" fmla="*/ 0 w 38"/>
                  <a:gd name="T1" fmla="*/ 19 h 38"/>
                  <a:gd name="T2" fmla="*/ 5 w 38"/>
                  <a:gd name="T3" fmla="*/ 38 h 38"/>
                  <a:gd name="T4" fmla="*/ 38 w 38"/>
                  <a:gd name="T5" fmla="*/ 19 h 38"/>
                  <a:gd name="T6" fmla="*/ 28 w 38"/>
                  <a:gd name="T7" fmla="*/ 0 h 38"/>
                  <a:gd name="T8" fmla="*/ 0 w 38"/>
                  <a:gd name="T9" fmla="*/ 19 h 38"/>
                  <a:gd name="T10" fmla="*/ 0 w 38"/>
                  <a:gd name="T11" fmla="*/ 19 h 38"/>
                  <a:gd name="T12" fmla="*/ 0 w 38"/>
                  <a:gd name="T13" fmla="*/ 19 h 38"/>
                </a:gdLst>
                <a:ahLst/>
                <a:cxnLst>
                  <a:cxn ang="0">
                    <a:pos x="T0" y="T1"/>
                  </a:cxn>
                  <a:cxn ang="0">
                    <a:pos x="T2" y="T3"/>
                  </a:cxn>
                  <a:cxn ang="0">
                    <a:pos x="T4" y="T5"/>
                  </a:cxn>
                  <a:cxn ang="0">
                    <a:pos x="T6" y="T7"/>
                  </a:cxn>
                  <a:cxn ang="0">
                    <a:pos x="T8" y="T9"/>
                  </a:cxn>
                  <a:cxn ang="0">
                    <a:pos x="T10" y="T11"/>
                  </a:cxn>
                  <a:cxn ang="0">
                    <a:pos x="T12" y="T13"/>
                  </a:cxn>
                </a:cxnLst>
                <a:rect l="0" t="0" r="r" b="b"/>
                <a:pathLst>
                  <a:path w="38" h="38">
                    <a:moveTo>
                      <a:pt x="0" y="19"/>
                    </a:moveTo>
                    <a:lnTo>
                      <a:pt x="5" y="38"/>
                    </a:lnTo>
                    <a:lnTo>
                      <a:pt x="38" y="19"/>
                    </a:lnTo>
                    <a:lnTo>
                      <a:pt x="28" y="0"/>
                    </a:lnTo>
                    <a:lnTo>
                      <a:pt x="0" y="19"/>
                    </a:lnTo>
                    <a:lnTo>
                      <a:pt x="0" y="19"/>
                    </a:lnTo>
                    <a:lnTo>
                      <a:pt x="0"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4" name="Freeform 31"/>
              <p:cNvSpPr>
                <a:spLocks/>
              </p:cNvSpPr>
              <p:nvPr/>
            </p:nvSpPr>
            <p:spPr bwMode="auto">
              <a:xfrm>
                <a:off x="6295" y="2998"/>
                <a:ext cx="42" cy="33"/>
              </a:xfrm>
              <a:custGeom>
                <a:avLst/>
                <a:gdLst>
                  <a:gd name="T0" fmla="*/ 6 w 9"/>
                  <a:gd name="T1" fmla="*/ 0 h 7"/>
                  <a:gd name="T2" fmla="*/ 1 w 9"/>
                  <a:gd name="T3" fmla="*/ 3 h 7"/>
                  <a:gd name="T4" fmla="*/ 0 w 9"/>
                  <a:gd name="T5" fmla="*/ 4 h 7"/>
                  <a:gd name="T6" fmla="*/ 2 w 9"/>
                  <a:gd name="T7" fmla="*/ 7 h 7"/>
                  <a:gd name="T8" fmla="*/ 3 w 9"/>
                  <a:gd name="T9" fmla="*/ 7 h 7"/>
                  <a:gd name="T10" fmla="*/ 8 w 9"/>
                  <a:gd name="T11" fmla="*/ 4 h 7"/>
                  <a:gd name="T12" fmla="*/ 9 w 9"/>
                  <a:gd name="T13" fmla="*/ 3 h 7"/>
                  <a:gd name="T14" fmla="*/ 7 w 9"/>
                  <a:gd name="T15" fmla="*/ 0 h 7"/>
                  <a:gd name="T16" fmla="*/ 6 w 9"/>
                  <a:gd name="T17" fmla="*/ 0 h 7"/>
                  <a:gd name="T18" fmla="*/ 6 w 9"/>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7">
                    <a:moveTo>
                      <a:pt x="6" y="0"/>
                    </a:moveTo>
                    <a:cubicBezTo>
                      <a:pt x="4" y="1"/>
                      <a:pt x="3" y="2"/>
                      <a:pt x="1" y="3"/>
                    </a:cubicBezTo>
                    <a:cubicBezTo>
                      <a:pt x="0" y="4"/>
                      <a:pt x="0" y="4"/>
                      <a:pt x="0" y="4"/>
                    </a:cubicBezTo>
                    <a:cubicBezTo>
                      <a:pt x="2" y="7"/>
                      <a:pt x="2" y="7"/>
                      <a:pt x="2" y="7"/>
                    </a:cubicBezTo>
                    <a:cubicBezTo>
                      <a:pt x="3" y="7"/>
                      <a:pt x="3" y="7"/>
                      <a:pt x="3" y="7"/>
                    </a:cubicBezTo>
                    <a:cubicBezTo>
                      <a:pt x="5" y="6"/>
                      <a:pt x="6" y="5"/>
                      <a:pt x="8" y="4"/>
                    </a:cubicBezTo>
                    <a:cubicBezTo>
                      <a:pt x="9" y="3"/>
                      <a:pt x="9" y="3"/>
                      <a:pt x="9" y="3"/>
                    </a:cubicBezTo>
                    <a:cubicBezTo>
                      <a:pt x="7" y="0"/>
                      <a:pt x="7" y="0"/>
                      <a:pt x="7" y="0"/>
                    </a:cubicBezTo>
                    <a:cubicBezTo>
                      <a:pt x="6" y="0"/>
                      <a:pt x="6" y="0"/>
                      <a:pt x="6" y="0"/>
                    </a:cubicBezTo>
                    <a:cubicBezTo>
                      <a:pt x="6" y="0"/>
                      <a:pt x="6" y="0"/>
                      <a:pt x="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5" name="Freeform 32"/>
              <p:cNvSpPr>
                <a:spLocks/>
              </p:cNvSpPr>
              <p:nvPr/>
            </p:nvSpPr>
            <p:spPr bwMode="auto">
              <a:xfrm>
                <a:off x="6347" y="2969"/>
                <a:ext cx="42" cy="33"/>
              </a:xfrm>
              <a:custGeom>
                <a:avLst/>
                <a:gdLst>
                  <a:gd name="T0" fmla="*/ 6 w 9"/>
                  <a:gd name="T1" fmla="*/ 0 h 7"/>
                  <a:gd name="T2" fmla="*/ 1 w 9"/>
                  <a:gd name="T3" fmla="*/ 3 h 7"/>
                  <a:gd name="T4" fmla="*/ 0 w 9"/>
                  <a:gd name="T5" fmla="*/ 4 h 7"/>
                  <a:gd name="T6" fmla="*/ 2 w 9"/>
                  <a:gd name="T7" fmla="*/ 7 h 7"/>
                  <a:gd name="T8" fmla="*/ 3 w 9"/>
                  <a:gd name="T9" fmla="*/ 6 h 7"/>
                  <a:gd name="T10" fmla="*/ 8 w 9"/>
                  <a:gd name="T11" fmla="*/ 3 h 7"/>
                  <a:gd name="T12" fmla="*/ 9 w 9"/>
                  <a:gd name="T13" fmla="*/ 3 h 7"/>
                  <a:gd name="T14" fmla="*/ 7 w 9"/>
                  <a:gd name="T15" fmla="*/ 0 h 7"/>
                  <a:gd name="T16" fmla="*/ 6 w 9"/>
                  <a:gd name="T17" fmla="*/ 0 h 7"/>
                  <a:gd name="T18" fmla="*/ 6 w 9"/>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7">
                    <a:moveTo>
                      <a:pt x="6" y="0"/>
                    </a:moveTo>
                    <a:cubicBezTo>
                      <a:pt x="4" y="1"/>
                      <a:pt x="2" y="2"/>
                      <a:pt x="1" y="3"/>
                    </a:cubicBezTo>
                    <a:cubicBezTo>
                      <a:pt x="0" y="4"/>
                      <a:pt x="0" y="4"/>
                      <a:pt x="0" y="4"/>
                    </a:cubicBezTo>
                    <a:cubicBezTo>
                      <a:pt x="2" y="7"/>
                      <a:pt x="2" y="7"/>
                      <a:pt x="2" y="7"/>
                    </a:cubicBezTo>
                    <a:cubicBezTo>
                      <a:pt x="3" y="6"/>
                      <a:pt x="3" y="6"/>
                      <a:pt x="3" y="6"/>
                    </a:cubicBezTo>
                    <a:cubicBezTo>
                      <a:pt x="4" y="5"/>
                      <a:pt x="6" y="5"/>
                      <a:pt x="8" y="3"/>
                    </a:cubicBezTo>
                    <a:cubicBezTo>
                      <a:pt x="9" y="3"/>
                      <a:pt x="9" y="3"/>
                      <a:pt x="9" y="3"/>
                    </a:cubicBezTo>
                    <a:cubicBezTo>
                      <a:pt x="7" y="0"/>
                      <a:pt x="7" y="0"/>
                      <a:pt x="7" y="0"/>
                    </a:cubicBezTo>
                    <a:cubicBezTo>
                      <a:pt x="6" y="0"/>
                      <a:pt x="6" y="0"/>
                      <a:pt x="6" y="0"/>
                    </a:cubicBezTo>
                    <a:cubicBezTo>
                      <a:pt x="6" y="0"/>
                      <a:pt x="6" y="0"/>
                      <a:pt x="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6" name="Freeform 33"/>
              <p:cNvSpPr>
                <a:spLocks/>
              </p:cNvSpPr>
              <p:nvPr/>
            </p:nvSpPr>
            <p:spPr bwMode="auto">
              <a:xfrm>
                <a:off x="6205" y="3059"/>
                <a:ext cx="38" cy="38"/>
              </a:xfrm>
              <a:custGeom>
                <a:avLst/>
                <a:gdLst>
                  <a:gd name="T0" fmla="*/ 5 w 8"/>
                  <a:gd name="T1" fmla="*/ 0 h 8"/>
                  <a:gd name="T2" fmla="*/ 1 w 8"/>
                  <a:gd name="T3" fmla="*/ 4 h 8"/>
                  <a:gd name="T4" fmla="*/ 0 w 8"/>
                  <a:gd name="T5" fmla="*/ 5 h 8"/>
                  <a:gd name="T6" fmla="*/ 0 w 8"/>
                  <a:gd name="T7" fmla="*/ 6 h 8"/>
                  <a:gd name="T8" fmla="*/ 3 w 8"/>
                  <a:gd name="T9" fmla="*/ 8 h 8"/>
                  <a:gd name="T10" fmla="*/ 4 w 8"/>
                  <a:gd name="T11" fmla="*/ 7 h 8"/>
                  <a:gd name="T12" fmla="*/ 4 w 8"/>
                  <a:gd name="T13" fmla="*/ 6 h 8"/>
                  <a:gd name="T14" fmla="*/ 7 w 8"/>
                  <a:gd name="T15" fmla="*/ 4 h 8"/>
                  <a:gd name="T16" fmla="*/ 8 w 8"/>
                  <a:gd name="T17" fmla="*/ 3 h 8"/>
                  <a:gd name="T18" fmla="*/ 6 w 8"/>
                  <a:gd name="T19" fmla="*/ 0 h 8"/>
                  <a:gd name="T20" fmla="*/ 5 w 8"/>
                  <a:gd name="T21" fmla="*/ 0 h 8"/>
                  <a:gd name="T22" fmla="*/ 5 w 8"/>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8">
                    <a:moveTo>
                      <a:pt x="5" y="0"/>
                    </a:moveTo>
                    <a:cubicBezTo>
                      <a:pt x="3" y="2"/>
                      <a:pt x="1" y="3"/>
                      <a:pt x="1" y="4"/>
                    </a:cubicBezTo>
                    <a:cubicBezTo>
                      <a:pt x="1" y="4"/>
                      <a:pt x="0" y="5"/>
                      <a:pt x="0" y="5"/>
                    </a:cubicBezTo>
                    <a:cubicBezTo>
                      <a:pt x="0" y="6"/>
                      <a:pt x="0" y="6"/>
                      <a:pt x="0" y="6"/>
                    </a:cubicBezTo>
                    <a:cubicBezTo>
                      <a:pt x="3" y="8"/>
                      <a:pt x="3" y="8"/>
                      <a:pt x="3" y="8"/>
                    </a:cubicBezTo>
                    <a:cubicBezTo>
                      <a:pt x="4" y="7"/>
                      <a:pt x="4" y="7"/>
                      <a:pt x="4" y="7"/>
                    </a:cubicBezTo>
                    <a:cubicBezTo>
                      <a:pt x="4" y="7"/>
                      <a:pt x="4" y="7"/>
                      <a:pt x="4" y="6"/>
                    </a:cubicBezTo>
                    <a:cubicBezTo>
                      <a:pt x="4" y="6"/>
                      <a:pt x="5" y="5"/>
                      <a:pt x="7" y="4"/>
                    </a:cubicBezTo>
                    <a:cubicBezTo>
                      <a:pt x="8" y="3"/>
                      <a:pt x="8" y="3"/>
                      <a:pt x="8" y="3"/>
                    </a:cubicBezTo>
                    <a:cubicBezTo>
                      <a:pt x="6" y="0"/>
                      <a:pt x="6" y="0"/>
                      <a:pt x="6" y="0"/>
                    </a:cubicBezTo>
                    <a:cubicBezTo>
                      <a:pt x="5" y="0"/>
                      <a:pt x="5" y="0"/>
                      <a:pt x="5" y="0"/>
                    </a:cubicBezTo>
                    <a:cubicBezTo>
                      <a:pt x="5" y="0"/>
                      <a:pt x="5" y="0"/>
                      <a:pt x="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7" name="Freeform 34"/>
              <p:cNvSpPr>
                <a:spLocks/>
              </p:cNvSpPr>
              <p:nvPr/>
            </p:nvSpPr>
            <p:spPr bwMode="auto">
              <a:xfrm>
                <a:off x="6248" y="3026"/>
                <a:ext cx="42" cy="33"/>
              </a:xfrm>
              <a:custGeom>
                <a:avLst/>
                <a:gdLst>
                  <a:gd name="T0" fmla="*/ 6 w 9"/>
                  <a:gd name="T1" fmla="*/ 1 h 7"/>
                  <a:gd name="T2" fmla="*/ 1 w 9"/>
                  <a:gd name="T3" fmla="*/ 4 h 7"/>
                  <a:gd name="T4" fmla="*/ 0 w 9"/>
                  <a:gd name="T5" fmla="*/ 4 h 7"/>
                  <a:gd name="T6" fmla="*/ 2 w 9"/>
                  <a:gd name="T7" fmla="*/ 7 h 7"/>
                  <a:gd name="T8" fmla="*/ 3 w 9"/>
                  <a:gd name="T9" fmla="*/ 7 h 7"/>
                  <a:gd name="T10" fmla="*/ 8 w 9"/>
                  <a:gd name="T11" fmla="*/ 4 h 7"/>
                  <a:gd name="T12" fmla="*/ 9 w 9"/>
                  <a:gd name="T13" fmla="*/ 3 h 7"/>
                  <a:gd name="T14" fmla="*/ 7 w 9"/>
                  <a:gd name="T15" fmla="*/ 0 h 7"/>
                  <a:gd name="T16" fmla="*/ 6 w 9"/>
                  <a:gd name="T17" fmla="*/ 1 h 7"/>
                  <a:gd name="T18" fmla="*/ 6 w 9"/>
                  <a:gd name="T19"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7">
                    <a:moveTo>
                      <a:pt x="6" y="1"/>
                    </a:moveTo>
                    <a:cubicBezTo>
                      <a:pt x="4" y="2"/>
                      <a:pt x="2" y="3"/>
                      <a:pt x="1" y="4"/>
                    </a:cubicBezTo>
                    <a:cubicBezTo>
                      <a:pt x="0" y="4"/>
                      <a:pt x="0" y="4"/>
                      <a:pt x="0" y="4"/>
                    </a:cubicBezTo>
                    <a:cubicBezTo>
                      <a:pt x="2" y="7"/>
                      <a:pt x="2" y="7"/>
                      <a:pt x="2" y="7"/>
                    </a:cubicBezTo>
                    <a:cubicBezTo>
                      <a:pt x="3" y="7"/>
                      <a:pt x="3" y="7"/>
                      <a:pt x="3" y="7"/>
                    </a:cubicBezTo>
                    <a:cubicBezTo>
                      <a:pt x="5" y="6"/>
                      <a:pt x="6" y="5"/>
                      <a:pt x="8" y="4"/>
                    </a:cubicBezTo>
                    <a:cubicBezTo>
                      <a:pt x="9" y="3"/>
                      <a:pt x="9" y="3"/>
                      <a:pt x="9" y="3"/>
                    </a:cubicBezTo>
                    <a:cubicBezTo>
                      <a:pt x="7" y="0"/>
                      <a:pt x="7" y="0"/>
                      <a:pt x="7" y="0"/>
                    </a:cubicBezTo>
                    <a:cubicBezTo>
                      <a:pt x="6" y="1"/>
                      <a:pt x="6" y="1"/>
                      <a:pt x="6" y="1"/>
                    </a:cubicBezTo>
                    <a:cubicBezTo>
                      <a:pt x="6" y="1"/>
                      <a:pt x="6" y="1"/>
                      <a:pt x="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8" name="Freeform 35"/>
              <p:cNvSpPr>
                <a:spLocks/>
              </p:cNvSpPr>
              <p:nvPr/>
            </p:nvSpPr>
            <p:spPr bwMode="auto">
              <a:xfrm>
                <a:off x="6446" y="2912"/>
                <a:ext cx="43" cy="33"/>
              </a:xfrm>
              <a:custGeom>
                <a:avLst/>
                <a:gdLst>
                  <a:gd name="T0" fmla="*/ 0 w 43"/>
                  <a:gd name="T1" fmla="*/ 15 h 33"/>
                  <a:gd name="T2" fmla="*/ 10 w 43"/>
                  <a:gd name="T3" fmla="*/ 33 h 33"/>
                  <a:gd name="T4" fmla="*/ 43 w 43"/>
                  <a:gd name="T5" fmla="*/ 15 h 33"/>
                  <a:gd name="T6" fmla="*/ 33 w 43"/>
                  <a:gd name="T7" fmla="*/ 0 h 33"/>
                  <a:gd name="T8" fmla="*/ 0 w 43"/>
                  <a:gd name="T9" fmla="*/ 15 h 33"/>
                  <a:gd name="T10" fmla="*/ 0 w 43"/>
                  <a:gd name="T11" fmla="*/ 15 h 33"/>
                  <a:gd name="T12" fmla="*/ 0 w 43"/>
                  <a:gd name="T13" fmla="*/ 15 h 33"/>
                </a:gdLst>
                <a:ahLst/>
                <a:cxnLst>
                  <a:cxn ang="0">
                    <a:pos x="T0" y="T1"/>
                  </a:cxn>
                  <a:cxn ang="0">
                    <a:pos x="T2" y="T3"/>
                  </a:cxn>
                  <a:cxn ang="0">
                    <a:pos x="T4" y="T5"/>
                  </a:cxn>
                  <a:cxn ang="0">
                    <a:pos x="T6" y="T7"/>
                  </a:cxn>
                  <a:cxn ang="0">
                    <a:pos x="T8" y="T9"/>
                  </a:cxn>
                  <a:cxn ang="0">
                    <a:pos x="T10" y="T11"/>
                  </a:cxn>
                  <a:cxn ang="0">
                    <a:pos x="T12" y="T13"/>
                  </a:cxn>
                </a:cxnLst>
                <a:rect l="0" t="0" r="r" b="b"/>
                <a:pathLst>
                  <a:path w="43" h="33">
                    <a:moveTo>
                      <a:pt x="0" y="15"/>
                    </a:moveTo>
                    <a:lnTo>
                      <a:pt x="10" y="33"/>
                    </a:lnTo>
                    <a:lnTo>
                      <a:pt x="43" y="15"/>
                    </a:lnTo>
                    <a:lnTo>
                      <a:pt x="33" y="0"/>
                    </a:lnTo>
                    <a:lnTo>
                      <a:pt x="0" y="15"/>
                    </a:lnTo>
                    <a:lnTo>
                      <a:pt x="0" y="15"/>
                    </a:lnTo>
                    <a:lnTo>
                      <a:pt x="0" y="1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9" name="Freeform 36"/>
              <p:cNvSpPr>
                <a:spLocks/>
              </p:cNvSpPr>
              <p:nvPr/>
            </p:nvSpPr>
            <p:spPr bwMode="auto">
              <a:xfrm>
                <a:off x="5642" y="2619"/>
                <a:ext cx="42" cy="28"/>
              </a:xfrm>
              <a:custGeom>
                <a:avLst/>
                <a:gdLst>
                  <a:gd name="T0" fmla="*/ 3 w 9"/>
                  <a:gd name="T1" fmla="*/ 1 h 6"/>
                  <a:gd name="T2" fmla="*/ 1 w 9"/>
                  <a:gd name="T3" fmla="*/ 3 h 6"/>
                  <a:gd name="T4" fmla="*/ 0 w 9"/>
                  <a:gd name="T5" fmla="*/ 4 h 6"/>
                  <a:gd name="T6" fmla="*/ 3 w 9"/>
                  <a:gd name="T7" fmla="*/ 6 h 6"/>
                  <a:gd name="T8" fmla="*/ 4 w 9"/>
                  <a:gd name="T9" fmla="*/ 6 h 6"/>
                  <a:gd name="T10" fmla="*/ 5 w 9"/>
                  <a:gd name="T11" fmla="*/ 5 h 6"/>
                  <a:gd name="T12" fmla="*/ 7 w 9"/>
                  <a:gd name="T13" fmla="*/ 5 h 6"/>
                  <a:gd name="T14" fmla="*/ 8 w 9"/>
                  <a:gd name="T15" fmla="*/ 5 h 6"/>
                  <a:gd name="T16" fmla="*/ 9 w 9"/>
                  <a:gd name="T17" fmla="*/ 1 h 6"/>
                  <a:gd name="T18" fmla="*/ 8 w 9"/>
                  <a:gd name="T19" fmla="*/ 1 h 6"/>
                  <a:gd name="T20" fmla="*/ 3 w 9"/>
                  <a:gd name="T21"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6">
                    <a:moveTo>
                      <a:pt x="3" y="1"/>
                    </a:moveTo>
                    <a:cubicBezTo>
                      <a:pt x="2" y="1"/>
                      <a:pt x="2" y="2"/>
                      <a:pt x="1" y="3"/>
                    </a:cubicBezTo>
                    <a:cubicBezTo>
                      <a:pt x="0" y="4"/>
                      <a:pt x="0" y="4"/>
                      <a:pt x="0" y="4"/>
                    </a:cubicBezTo>
                    <a:cubicBezTo>
                      <a:pt x="3" y="6"/>
                      <a:pt x="3" y="6"/>
                      <a:pt x="3" y="6"/>
                    </a:cubicBezTo>
                    <a:cubicBezTo>
                      <a:pt x="4" y="6"/>
                      <a:pt x="4" y="6"/>
                      <a:pt x="4" y="6"/>
                    </a:cubicBezTo>
                    <a:cubicBezTo>
                      <a:pt x="4" y="5"/>
                      <a:pt x="5" y="5"/>
                      <a:pt x="5" y="5"/>
                    </a:cubicBezTo>
                    <a:cubicBezTo>
                      <a:pt x="5" y="5"/>
                      <a:pt x="5" y="4"/>
                      <a:pt x="7" y="5"/>
                    </a:cubicBezTo>
                    <a:cubicBezTo>
                      <a:pt x="8" y="5"/>
                      <a:pt x="8" y="5"/>
                      <a:pt x="8" y="5"/>
                    </a:cubicBezTo>
                    <a:cubicBezTo>
                      <a:pt x="9" y="1"/>
                      <a:pt x="9" y="1"/>
                      <a:pt x="9" y="1"/>
                    </a:cubicBezTo>
                    <a:cubicBezTo>
                      <a:pt x="8" y="1"/>
                      <a:pt x="8" y="1"/>
                      <a:pt x="8" y="1"/>
                    </a:cubicBezTo>
                    <a:cubicBezTo>
                      <a:pt x="6" y="0"/>
                      <a:pt x="4" y="0"/>
                      <a:pt x="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0" name="Freeform 37"/>
              <p:cNvSpPr>
                <a:spLocks/>
              </p:cNvSpPr>
              <p:nvPr/>
            </p:nvSpPr>
            <p:spPr bwMode="auto">
              <a:xfrm>
                <a:off x="6579" y="2803"/>
                <a:ext cx="28" cy="38"/>
              </a:xfrm>
              <a:custGeom>
                <a:avLst/>
                <a:gdLst>
                  <a:gd name="T0" fmla="*/ 2 w 6"/>
                  <a:gd name="T1" fmla="*/ 0 h 8"/>
                  <a:gd name="T2" fmla="*/ 1 w 6"/>
                  <a:gd name="T3" fmla="*/ 6 h 8"/>
                  <a:gd name="T4" fmla="*/ 0 w 6"/>
                  <a:gd name="T5" fmla="*/ 7 h 8"/>
                  <a:gd name="T6" fmla="*/ 4 w 6"/>
                  <a:gd name="T7" fmla="*/ 8 h 8"/>
                  <a:gd name="T8" fmla="*/ 4 w 6"/>
                  <a:gd name="T9" fmla="*/ 7 h 8"/>
                  <a:gd name="T10" fmla="*/ 6 w 6"/>
                  <a:gd name="T11" fmla="*/ 1 h 8"/>
                  <a:gd name="T12" fmla="*/ 6 w 6"/>
                  <a:gd name="T13" fmla="*/ 0 h 8"/>
                  <a:gd name="T14" fmla="*/ 2 w 6"/>
                  <a:gd name="T15" fmla="*/ 0 h 8"/>
                  <a:gd name="T16" fmla="*/ 2 w 6"/>
                  <a:gd name="T17" fmla="*/ 0 h 8"/>
                  <a:gd name="T18" fmla="*/ 2 w 6"/>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8">
                    <a:moveTo>
                      <a:pt x="2" y="0"/>
                    </a:moveTo>
                    <a:cubicBezTo>
                      <a:pt x="1" y="3"/>
                      <a:pt x="1" y="5"/>
                      <a:pt x="1" y="6"/>
                    </a:cubicBezTo>
                    <a:cubicBezTo>
                      <a:pt x="0" y="7"/>
                      <a:pt x="0" y="7"/>
                      <a:pt x="0" y="7"/>
                    </a:cubicBezTo>
                    <a:cubicBezTo>
                      <a:pt x="4" y="8"/>
                      <a:pt x="4" y="8"/>
                      <a:pt x="4" y="8"/>
                    </a:cubicBezTo>
                    <a:cubicBezTo>
                      <a:pt x="4" y="7"/>
                      <a:pt x="4" y="7"/>
                      <a:pt x="4" y="7"/>
                    </a:cubicBezTo>
                    <a:cubicBezTo>
                      <a:pt x="5" y="6"/>
                      <a:pt x="5" y="4"/>
                      <a:pt x="6" y="1"/>
                    </a:cubicBezTo>
                    <a:cubicBezTo>
                      <a:pt x="6" y="0"/>
                      <a:pt x="6" y="0"/>
                      <a:pt x="6" y="0"/>
                    </a:cubicBezTo>
                    <a:cubicBezTo>
                      <a:pt x="2" y="0"/>
                      <a:pt x="2" y="0"/>
                      <a:pt x="2" y="0"/>
                    </a:cubicBezTo>
                    <a:cubicBezTo>
                      <a:pt x="2" y="0"/>
                      <a:pt x="2" y="0"/>
                      <a:pt x="2" y="0"/>
                    </a:cubicBezTo>
                    <a:cubicBezTo>
                      <a:pt x="2" y="0"/>
                      <a:pt x="2" y="0"/>
                      <a:pt x="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1" name="Freeform 38"/>
              <p:cNvSpPr>
                <a:spLocks/>
              </p:cNvSpPr>
              <p:nvPr/>
            </p:nvSpPr>
            <p:spPr bwMode="auto">
              <a:xfrm>
                <a:off x="6588" y="2747"/>
                <a:ext cx="24" cy="38"/>
              </a:xfrm>
              <a:custGeom>
                <a:avLst/>
                <a:gdLst>
                  <a:gd name="T0" fmla="*/ 1 w 5"/>
                  <a:gd name="T1" fmla="*/ 0 h 8"/>
                  <a:gd name="T2" fmla="*/ 1 w 5"/>
                  <a:gd name="T3" fmla="*/ 1 h 8"/>
                  <a:gd name="T4" fmla="*/ 0 w 5"/>
                  <a:gd name="T5" fmla="*/ 7 h 8"/>
                  <a:gd name="T6" fmla="*/ 0 w 5"/>
                  <a:gd name="T7" fmla="*/ 7 h 8"/>
                  <a:gd name="T8" fmla="*/ 4 w 5"/>
                  <a:gd name="T9" fmla="*/ 8 h 8"/>
                  <a:gd name="T10" fmla="*/ 4 w 5"/>
                  <a:gd name="T11" fmla="*/ 7 h 8"/>
                  <a:gd name="T12" fmla="*/ 5 w 5"/>
                  <a:gd name="T13" fmla="*/ 1 h 8"/>
                  <a:gd name="T14" fmla="*/ 5 w 5"/>
                  <a:gd name="T15" fmla="*/ 0 h 8"/>
                  <a:gd name="T16" fmla="*/ 1 w 5"/>
                  <a:gd name="T17" fmla="*/ 0 h 8"/>
                  <a:gd name="T18" fmla="*/ 1 w 5"/>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8">
                    <a:moveTo>
                      <a:pt x="1" y="0"/>
                    </a:moveTo>
                    <a:cubicBezTo>
                      <a:pt x="1" y="1"/>
                      <a:pt x="1" y="1"/>
                      <a:pt x="1" y="1"/>
                    </a:cubicBezTo>
                    <a:cubicBezTo>
                      <a:pt x="1" y="3"/>
                      <a:pt x="1" y="5"/>
                      <a:pt x="0" y="7"/>
                    </a:cubicBezTo>
                    <a:cubicBezTo>
                      <a:pt x="0" y="7"/>
                      <a:pt x="0" y="7"/>
                      <a:pt x="0" y="7"/>
                    </a:cubicBezTo>
                    <a:cubicBezTo>
                      <a:pt x="4" y="8"/>
                      <a:pt x="4" y="8"/>
                      <a:pt x="4" y="8"/>
                    </a:cubicBezTo>
                    <a:cubicBezTo>
                      <a:pt x="4" y="7"/>
                      <a:pt x="4" y="7"/>
                      <a:pt x="4" y="7"/>
                    </a:cubicBezTo>
                    <a:cubicBezTo>
                      <a:pt x="5" y="5"/>
                      <a:pt x="5" y="3"/>
                      <a:pt x="5" y="1"/>
                    </a:cubicBezTo>
                    <a:cubicBezTo>
                      <a:pt x="5" y="0"/>
                      <a:pt x="5" y="0"/>
                      <a:pt x="5" y="0"/>
                    </a:cubicBezTo>
                    <a:cubicBezTo>
                      <a:pt x="1" y="0"/>
                      <a:pt x="1" y="0"/>
                      <a:pt x="1" y="0"/>
                    </a:cubicBezTo>
                    <a:cubicBezTo>
                      <a:pt x="1" y="0"/>
                      <a:pt x="1" y="0"/>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2" name="Freeform 39"/>
              <p:cNvSpPr>
                <a:spLocks/>
              </p:cNvSpPr>
              <p:nvPr/>
            </p:nvSpPr>
            <p:spPr bwMode="auto">
              <a:xfrm>
                <a:off x="6172" y="3106"/>
                <a:ext cx="38" cy="43"/>
              </a:xfrm>
              <a:custGeom>
                <a:avLst/>
                <a:gdLst>
                  <a:gd name="T0" fmla="*/ 4 w 8"/>
                  <a:gd name="T1" fmla="*/ 0 h 9"/>
                  <a:gd name="T2" fmla="*/ 4 w 8"/>
                  <a:gd name="T3" fmla="*/ 1 h 9"/>
                  <a:gd name="T4" fmla="*/ 1 w 8"/>
                  <a:gd name="T5" fmla="*/ 6 h 9"/>
                  <a:gd name="T6" fmla="*/ 0 w 8"/>
                  <a:gd name="T7" fmla="*/ 6 h 9"/>
                  <a:gd name="T8" fmla="*/ 4 w 8"/>
                  <a:gd name="T9" fmla="*/ 9 h 9"/>
                  <a:gd name="T10" fmla="*/ 5 w 8"/>
                  <a:gd name="T11" fmla="*/ 8 h 9"/>
                  <a:gd name="T12" fmla="*/ 8 w 8"/>
                  <a:gd name="T13" fmla="*/ 2 h 9"/>
                  <a:gd name="T14" fmla="*/ 8 w 8"/>
                  <a:gd name="T15" fmla="*/ 2 h 9"/>
                  <a:gd name="T16" fmla="*/ 6 w 8"/>
                  <a:gd name="T17" fmla="*/ 1 h 9"/>
                  <a:gd name="T18" fmla="*/ 4 w 8"/>
                  <a:gd name="T19" fmla="*/ 0 h 9"/>
                  <a:gd name="T20" fmla="*/ 4 w 8"/>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4" y="0"/>
                    </a:moveTo>
                    <a:cubicBezTo>
                      <a:pt x="4" y="1"/>
                      <a:pt x="4" y="1"/>
                      <a:pt x="4" y="1"/>
                    </a:cubicBezTo>
                    <a:cubicBezTo>
                      <a:pt x="3" y="3"/>
                      <a:pt x="2" y="4"/>
                      <a:pt x="1" y="6"/>
                    </a:cubicBezTo>
                    <a:cubicBezTo>
                      <a:pt x="0" y="6"/>
                      <a:pt x="0" y="6"/>
                      <a:pt x="0" y="6"/>
                    </a:cubicBezTo>
                    <a:cubicBezTo>
                      <a:pt x="4" y="9"/>
                      <a:pt x="4" y="9"/>
                      <a:pt x="4" y="9"/>
                    </a:cubicBezTo>
                    <a:cubicBezTo>
                      <a:pt x="5" y="8"/>
                      <a:pt x="5" y="8"/>
                      <a:pt x="5" y="8"/>
                    </a:cubicBezTo>
                    <a:cubicBezTo>
                      <a:pt x="6" y="6"/>
                      <a:pt x="7" y="4"/>
                      <a:pt x="8" y="2"/>
                    </a:cubicBezTo>
                    <a:cubicBezTo>
                      <a:pt x="8" y="2"/>
                      <a:pt x="8" y="2"/>
                      <a:pt x="8" y="2"/>
                    </a:cubicBezTo>
                    <a:cubicBezTo>
                      <a:pt x="6" y="1"/>
                      <a:pt x="6" y="1"/>
                      <a:pt x="6" y="1"/>
                    </a:cubicBezTo>
                    <a:cubicBezTo>
                      <a:pt x="4" y="0"/>
                      <a:pt x="4" y="0"/>
                      <a:pt x="4" y="0"/>
                    </a:cubicBezTo>
                    <a:cubicBezTo>
                      <a:pt x="4" y="0"/>
                      <a:pt x="4" y="0"/>
                      <a:pt x="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3" name="Freeform 40"/>
              <p:cNvSpPr>
                <a:spLocks/>
              </p:cNvSpPr>
              <p:nvPr/>
            </p:nvSpPr>
            <p:spPr bwMode="auto">
              <a:xfrm>
                <a:off x="6494" y="2879"/>
                <a:ext cx="42" cy="38"/>
              </a:xfrm>
              <a:custGeom>
                <a:avLst/>
                <a:gdLst>
                  <a:gd name="T0" fmla="*/ 6 w 9"/>
                  <a:gd name="T1" fmla="*/ 1 h 8"/>
                  <a:gd name="T2" fmla="*/ 1 w 9"/>
                  <a:gd name="T3" fmla="*/ 4 h 8"/>
                  <a:gd name="T4" fmla="*/ 0 w 9"/>
                  <a:gd name="T5" fmla="*/ 4 h 8"/>
                  <a:gd name="T6" fmla="*/ 2 w 9"/>
                  <a:gd name="T7" fmla="*/ 8 h 8"/>
                  <a:gd name="T8" fmla="*/ 3 w 9"/>
                  <a:gd name="T9" fmla="*/ 7 h 8"/>
                  <a:gd name="T10" fmla="*/ 8 w 9"/>
                  <a:gd name="T11" fmla="*/ 4 h 8"/>
                  <a:gd name="T12" fmla="*/ 9 w 9"/>
                  <a:gd name="T13" fmla="*/ 4 h 8"/>
                  <a:gd name="T14" fmla="*/ 7 w 9"/>
                  <a:gd name="T15" fmla="*/ 0 h 8"/>
                  <a:gd name="T16" fmla="*/ 6 w 9"/>
                  <a:gd name="T17" fmla="*/ 1 h 8"/>
                  <a:gd name="T18" fmla="*/ 6 w 9"/>
                  <a:gd name="T1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8">
                    <a:moveTo>
                      <a:pt x="6" y="1"/>
                    </a:moveTo>
                    <a:cubicBezTo>
                      <a:pt x="4" y="2"/>
                      <a:pt x="3" y="3"/>
                      <a:pt x="1" y="4"/>
                    </a:cubicBezTo>
                    <a:cubicBezTo>
                      <a:pt x="0" y="4"/>
                      <a:pt x="0" y="4"/>
                      <a:pt x="0" y="4"/>
                    </a:cubicBezTo>
                    <a:cubicBezTo>
                      <a:pt x="2" y="8"/>
                      <a:pt x="2" y="8"/>
                      <a:pt x="2" y="8"/>
                    </a:cubicBezTo>
                    <a:cubicBezTo>
                      <a:pt x="3" y="7"/>
                      <a:pt x="3" y="7"/>
                      <a:pt x="3" y="7"/>
                    </a:cubicBezTo>
                    <a:cubicBezTo>
                      <a:pt x="5" y="6"/>
                      <a:pt x="7" y="5"/>
                      <a:pt x="8" y="4"/>
                    </a:cubicBezTo>
                    <a:cubicBezTo>
                      <a:pt x="9" y="4"/>
                      <a:pt x="9" y="4"/>
                      <a:pt x="9" y="4"/>
                    </a:cubicBezTo>
                    <a:cubicBezTo>
                      <a:pt x="7" y="0"/>
                      <a:pt x="7" y="0"/>
                      <a:pt x="7" y="0"/>
                    </a:cubicBezTo>
                    <a:cubicBezTo>
                      <a:pt x="6" y="1"/>
                      <a:pt x="6" y="1"/>
                      <a:pt x="6" y="1"/>
                    </a:cubicBezTo>
                    <a:cubicBezTo>
                      <a:pt x="6" y="1"/>
                      <a:pt x="6" y="1"/>
                      <a:pt x="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4" name="Freeform 41"/>
              <p:cNvSpPr>
                <a:spLocks/>
              </p:cNvSpPr>
              <p:nvPr/>
            </p:nvSpPr>
            <p:spPr bwMode="auto">
              <a:xfrm>
                <a:off x="6546" y="2851"/>
                <a:ext cx="38" cy="33"/>
              </a:xfrm>
              <a:custGeom>
                <a:avLst/>
                <a:gdLst>
                  <a:gd name="T0" fmla="*/ 5 w 8"/>
                  <a:gd name="T1" fmla="*/ 0 h 7"/>
                  <a:gd name="T2" fmla="*/ 1 w 8"/>
                  <a:gd name="T3" fmla="*/ 4 h 7"/>
                  <a:gd name="T4" fmla="*/ 0 w 8"/>
                  <a:gd name="T5" fmla="*/ 4 h 7"/>
                  <a:gd name="T6" fmla="*/ 2 w 8"/>
                  <a:gd name="T7" fmla="*/ 7 h 7"/>
                  <a:gd name="T8" fmla="*/ 3 w 8"/>
                  <a:gd name="T9" fmla="*/ 7 h 7"/>
                  <a:gd name="T10" fmla="*/ 8 w 8"/>
                  <a:gd name="T11" fmla="*/ 3 h 7"/>
                  <a:gd name="T12" fmla="*/ 8 w 8"/>
                  <a:gd name="T13" fmla="*/ 3 h 7"/>
                  <a:gd name="T14" fmla="*/ 6 w 8"/>
                  <a:gd name="T15" fmla="*/ 0 h 7"/>
                  <a:gd name="T16" fmla="*/ 5 w 8"/>
                  <a:gd name="T17" fmla="*/ 0 h 7"/>
                  <a:gd name="T18" fmla="*/ 5 w 8"/>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7">
                    <a:moveTo>
                      <a:pt x="5" y="0"/>
                    </a:moveTo>
                    <a:cubicBezTo>
                      <a:pt x="4" y="1"/>
                      <a:pt x="3" y="2"/>
                      <a:pt x="1" y="4"/>
                    </a:cubicBezTo>
                    <a:cubicBezTo>
                      <a:pt x="0" y="4"/>
                      <a:pt x="0" y="4"/>
                      <a:pt x="0" y="4"/>
                    </a:cubicBezTo>
                    <a:cubicBezTo>
                      <a:pt x="2" y="7"/>
                      <a:pt x="2" y="7"/>
                      <a:pt x="2" y="7"/>
                    </a:cubicBezTo>
                    <a:cubicBezTo>
                      <a:pt x="3" y="7"/>
                      <a:pt x="3" y="7"/>
                      <a:pt x="3" y="7"/>
                    </a:cubicBezTo>
                    <a:cubicBezTo>
                      <a:pt x="5" y="5"/>
                      <a:pt x="7" y="4"/>
                      <a:pt x="8" y="3"/>
                    </a:cubicBezTo>
                    <a:cubicBezTo>
                      <a:pt x="8" y="3"/>
                      <a:pt x="8" y="3"/>
                      <a:pt x="8" y="3"/>
                    </a:cubicBezTo>
                    <a:cubicBezTo>
                      <a:pt x="6" y="0"/>
                      <a:pt x="6" y="0"/>
                      <a:pt x="6" y="0"/>
                    </a:cubicBezTo>
                    <a:cubicBezTo>
                      <a:pt x="5" y="0"/>
                      <a:pt x="5" y="0"/>
                      <a:pt x="5" y="0"/>
                    </a:cubicBezTo>
                    <a:cubicBezTo>
                      <a:pt x="5" y="0"/>
                      <a:pt x="5" y="0"/>
                      <a:pt x="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5" name="Freeform 42"/>
              <p:cNvSpPr>
                <a:spLocks/>
              </p:cNvSpPr>
              <p:nvPr/>
            </p:nvSpPr>
            <p:spPr bwMode="auto">
              <a:xfrm>
                <a:off x="5836" y="2979"/>
                <a:ext cx="42" cy="33"/>
              </a:xfrm>
              <a:custGeom>
                <a:avLst/>
                <a:gdLst>
                  <a:gd name="T0" fmla="*/ 3 w 9"/>
                  <a:gd name="T1" fmla="*/ 0 h 7"/>
                  <a:gd name="T2" fmla="*/ 2 w 9"/>
                  <a:gd name="T3" fmla="*/ 0 h 7"/>
                  <a:gd name="T4" fmla="*/ 0 w 9"/>
                  <a:gd name="T5" fmla="*/ 3 h 7"/>
                  <a:gd name="T6" fmla="*/ 1 w 9"/>
                  <a:gd name="T7" fmla="*/ 4 h 7"/>
                  <a:gd name="T8" fmla="*/ 6 w 9"/>
                  <a:gd name="T9" fmla="*/ 7 h 7"/>
                  <a:gd name="T10" fmla="*/ 7 w 9"/>
                  <a:gd name="T11" fmla="*/ 7 h 7"/>
                  <a:gd name="T12" fmla="*/ 9 w 9"/>
                  <a:gd name="T13" fmla="*/ 4 h 7"/>
                  <a:gd name="T14" fmla="*/ 8 w 9"/>
                  <a:gd name="T15" fmla="*/ 3 h 7"/>
                  <a:gd name="T16" fmla="*/ 3 w 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
                    <a:moveTo>
                      <a:pt x="3" y="0"/>
                    </a:moveTo>
                    <a:cubicBezTo>
                      <a:pt x="2" y="0"/>
                      <a:pt x="2" y="0"/>
                      <a:pt x="2" y="0"/>
                    </a:cubicBezTo>
                    <a:cubicBezTo>
                      <a:pt x="0" y="3"/>
                      <a:pt x="0" y="3"/>
                      <a:pt x="0" y="3"/>
                    </a:cubicBezTo>
                    <a:cubicBezTo>
                      <a:pt x="1" y="4"/>
                      <a:pt x="1" y="4"/>
                      <a:pt x="1" y="4"/>
                    </a:cubicBezTo>
                    <a:cubicBezTo>
                      <a:pt x="3" y="5"/>
                      <a:pt x="5" y="6"/>
                      <a:pt x="6" y="7"/>
                    </a:cubicBezTo>
                    <a:cubicBezTo>
                      <a:pt x="7" y="7"/>
                      <a:pt x="7" y="7"/>
                      <a:pt x="7" y="7"/>
                    </a:cubicBezTo>
                    <a:cubicBezTo>
                      <a:pt x="9" y="4"/>
                      <a:pt x="9" y="4"/>
                      <a:pt x="9" y="4"/>
                    </a:cubicBezTo>
                    <a:cubicBezTo>
                      <a:pt x="8" y="3"/>
                      <a:pt x="8" y="3"/>
                      <a:pt x="8" y="3"/>
                    </a:cubicBezTo>
                    <a:cubicBezTo>
                      <a:pt x="7" y="2"/>
                      <a:pt x="5" y="1"/>
                      <a:pt x="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6" name="Freeform 43"/>
              <p:cNvSpPr>
                <a:spLocks/>
              </p:cNvSpPr>
              <p:nvPr/>
            </p:nvSpPr>
            <p:spPr bwMode="auto">
              <a:xfrm>
                <a:off x="5888" y="3007"/>
                <a:ext cx="42" cy="33"/>
              </a:xfrm>
              <a:custGeom>
                <a:avLst/>
                <a:gdLst>
                  <a:gd name="T0" fmla="*/ 0 w 42"/>
                  <a:gd name="T1" fmla="*/ 19 h 33"/>
                  <a:gd name="T2" fmla="*/ 33 w 42"/>
                  <a:gd name="T3" fmla="*/ 33 h 33"/>
                  <a:gd name="T4" fmla="*/ 42 w 42"/>
                  <a:gd name="T5" fmla="*/ 19 h 33"/>
                  <a:gd name="T6" fmla="*/ 9 w 42"/>
                  <a:gd name="T7" fmla="*/ 0 h 33"/>
                  <a:gd name="T8" fmla="*/ 0 w 42"/>
                  <a:gd name="T9" fmla="*/ 19 h 33"/>
                  <a:gd name="T10" fmla="*/ 0 w 42"/>
                  <a:gd name="T11" fmla="*/ 19 h 33"/>
                  <a:gd name="T12" fmla="*/ 0 w 42"/>
                  <a:gd name="T13" fmla="*/ 19 h 33"/>
                </a:gdLst>
                <a:ahLst/>
                <a:cxnLst>
                  <a:cxn ang="0">
                    <a:pos x="T0" y="T1"/>
                  </a:cxn>
                  <a:cxn ang="0">
                    <a:pos x="T2" y="T3"/>
                  </a:cxn>
                  <a:cxn ang="0">
                    <a:pos x="T4" y="T5"/>
                  </a:cxn>
                  <a:cxn ang="0">
                    <a:pos x="T6" y="T7"/>
                  </a:cxn>
                  <a:cxn ang="0">
                    <a:pos x="T8" y="T9"/>
                  </a:cxn>
                  <a:cxn ang="0">
                    <a:pos x="T10" y="T11"/>
                  </a:cxn>
                  <a:cxn ang="0">
                    <a:pos x="T12" y="T13"/>
                  </a:cxn>
                </a:cxnLst>
                <a:rect l="0" t="0" r="r" b="b"/>
                <a:pathLst>
                  <a:path w="42" h="33">
                    <a:moveTo>
                      <a:pt x="0" y="19"/>
                    </a:moveTo>
                    <a:lnTo>
                      <a:pt x="33" y="33"/>
                    </a:lnTo>
                    <a:lnTo>
                      <a:pt x="42" y="19"/>
                    </a:lnTo>
                    <a:lnTo>
                      <a:pt x="9" y="0"/>
                    </a:lnTo>
                    <a:lnTo>
                      <a:pt x="0" y="19"/>
                    </a:lnTo>
                    <a:lnTo>
                      <a:pt x="0" y="19"/>
                    </a:lnTo>
                    <a:lnTo>
                      <a:pt x="0"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7" name="Freeform 44"/>
              <p:cNvSpPr>
                <a:spLocks/>
              </p:cNvSpPr>
              <p:nvPr/>
            </p:nvSpPr>
            <p:spPr bwMode="auto">
              <a:xfrm>
                <a:off x="5788" y="2950"/>
                <a:ext cx="43" cy="33"/>
              </a:xfrm>
              <a:custGeom>
                <a:avLst/>
                <a:gdLst>
                  <a:gd name="T0" fmla="*/ 3 w 9"/>
                  <a:gd name="T1" fmla="*/ 0 h 7"/>
                  <a:gd name="T2" fmla="*/ 2 w 9"/>
                  <a:gd name="T3" fmla="*/ 0 h 7"/>
                  <a:gd name="T4" fmla="*/ 0 w 9"/>
                  <a:gd name="T5" fmla="*/ 3 h 7"/>
                  <a:gd name="T6" fmla="*/ 1 w 9"/>
                  <a:gd name="T7" fmla="*/ 4 h 7"/>
                  <a:gd name="T8" fmla="*/ 6 w 9"/>
                  <a:gd name="T9" fmla="*/ 7 h 7"/>
                  <a:gd name="T10" fmla="*/ 7 w 9"/>
                  <a:gd name="T11" fmla="*/ 7 h 7"/>
                  <a:gd name="T12" fmla="*/ 9 w 9"/>
                  <a:gd name="T13" fmla="*/ 4 h 7"/>
                  <a:gd name="T14" fmla="*/ 8 w 9"/>
                  <a:gd name="T15" fmla="*/ 3 h 7"/>
                  <a:gd name="T16" fmla="*/ 3 w 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
                    <a:moveTo>
                      <a:pt x="3" y="0"/>
                    </a:moveTo>
                    <a:cubicBezTo>
                      <a:pt x="2" y="0"/>
                      <a:pt x="2" y="0"/>
                      <a:pt x="2" y="0"/>
                    </a:cubicBezTo>
                    <a:cubicBezTo>
                      <a:pt x="0" y="3"/>
                      <a:pt x="0" y="3"/>
                      <a:pt x="0" y="3"/>
                    </a:cubicBezTo>
                    <a:cubicBezTo>
                      <a:pt x="1" y="4"/>
                      <a:pt x="1" y="4"/>
                      <a:pt x="1" y="4"/>
                    </a:cubicBezTo>
                    <a:cubicBezTo>
                      <a:pt x="2" y="5"/>
                      <a:pt x="4" y="6"/>
                      <a:pt x="6" y="7"/>
                    </a:cubicBezTo>
                    <a:cubicBezTo>
                      <a:pt x="7" y="7"/>
                      <a:pt x="7" y="7"/>
                      <a:pt x="7" y="7"/>
                    </a:cubicBezTo>
                    <a:cubicBezTo>
                      <a:pt x="9" y="4"/>
                      <a:pt x="9" y="4"/>
                      <a:pt x="9" y="4"/>
                    </a:cubicBezTo>
                    <a:cubicBezTo>
                      <a:pt x="8" y="3"/>
                      <a:pt x="8" y="3"/>
                      <a:pt x="8" y="3"/>
                    </a:cubicBezTo>
                    <a:cubicBezTo>
                      <a:pt x="6" y="2"/>
                      <a:pt x="4" y="1"/>
                      <a:pt x="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8" name="Freeform 45"/>
              <p:cNvSpPr>
                <a:spLocks/>
              </p:cNvSpPr>
              <p:nvPr/>
            </p:nvSpPr>
            <p:spPr bwMode="auto">
              <a:xfrm>
                <a:off x="5736" y="2922"/>
                <a:ext cx="43" cy="33"/>
              </a:xfrm>
              <a:custGeom>
                <a:avLst/>
                <a:gdLst>
                  <a:gd name="T0" fmla="*/ 3 w 9"/>
                  <a:gd name="T1" fmla="*/ 0 h 7"/>
                  <a:gd name="T2" fmla="*/ 2 w 9"/>
                  <a:gd name="T3" fmla="*/ 0 h 7"/>
                  <a:gd name="T4" fmla="*/ 0 w 9"/>
                  <a:gd name="T5" fmla="*/ 4 h 7"/>
                  <a:gd name="T6" fmla="*/ 1 w 9"/>
                  <a:gd name="T7" fmla="*/ 4 h 7"/>
                  <a:gd name="T8" fmla="*/ 6 w 9"/>
                  <a:gd name="T9" fmla="*/ 7 h 7"/>
                  <a:gd name="T10" fmla="*/ 7 w 9"/>
                  <a:gd name="T11" fmla="*/ 7 h 7"/>
                  <a:gd name="T12" fmla="*/ 9 w 9"/>
                  <a:gd name="T13" fmla="*/ 4 h 7"/>
                  <a:gd name="T14" fmla="*/ 8 w 9"/>
                  <a:gd name="T15" fmla="*/ 3 h 7"/>
                  <a:gd name="T16" fmla="*/ 3 w 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
                    <a:moveTo>
                      <a:pt x="3" y="0"/>
                    </a:moveTo>
                    <a:cubicBezTo>
                      <a:pt x="2" y="0"/>
                      <a:pt x="2" y="0"/>
                      <a:pt x="2" y="0"/>
                    </a:cubicBezTo>
                    <a:cubicBezTo>
                      <a:pt x="0" y="4"/>
                      <a:pt x="0" y="4"/>
                      <a:pt x="0" y="4"/>
                    </a:cubicBezTo>
                    <a:cubicBezTo>
                      <a:pt x="1" y="4"/>
                      <a:pt x="1" y="4"/>
                      <a:pt x="1" y="4"/>
                    </a:cubicBezTo>
                    <a:cubicBezTo>
                      <a:pt x="3" y="5"/>
                      <a:pt x="4" y="6"/>
                      <a:pt x="6" y="7"/>
                    </a:cubicBezTo>
                    <a:cubicBezTo>
                      <a:pt x="7" y="7"/>
                      <a:pt x="7" y="7"/>
                      <a:pt x="7" y="7"/>
                    </a:cubicBezTo>
                    <a:cubicBezTo>
                      <a:pt x="9" y="4"/>
                      <a:pt x="9" y="4"/>
                      <a:pt x="9" y="4"/>
                    </a:cubicBezTo>
                    <a:cubicBezTo>
                      <a:pt x="8" y="3"/>
                      <a:pt x="8" y="3"/>
                      <a:pt x="8" y="3"/>
                    </a:cubicBezTo>
                    <a:cubicBezTo>
                      <a:pt x="6" y="2"/>
                      <a:pt x="4" y="1"/>
                      <a:pt x="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9" name="Freeform 46"/>
              <p:cNvSpPr>
                <a:spLocks/>
              </p:cNvSpPr>
              <p:nvPr/>
            </p:nvSpPr>
            <p:spPr bwMode="auto">
              <a:xfrm>
                <a:off x="5684" y="2908"/>
                <a:ext cx="43" cy="23"/>
              </a:xfrm>
              <a:custGeom>
                <a:avLst/>
                <a:gdLst>
                  <a:gd name="T0" fmla="*/ 7 w 9"/>
                  <a:gd name="T1" fmla="*/ 1 h 5"/>
                  <a:gd name="T2" fmla="*/ 7 w 9"/>
                  <a:gd name="T3" fmla="*/ 1 h 5"/>
                  <a:gd name="T4" fmla="*/ 2 w 9"/>
                  <a:gd name="T5" fmla="*/ 0 h 5"/>
                  <a:gd name="T6" fmla="*/ 2 w 9"/>
                  <a:gd name="T7" fmla="*/ 0 h 5"/>
                  <a:gd name="T8" fmla="*/ 0 w 9"/>
                  <a:gd name="T9" fmla="*/ 3 h 5"/>
                  <a:gd name="T10" fmla="*/ 1 w 9"/>
                  <a:gd name="T11" fmla="*/ 4 h 5"/>
                  <a:gd name="T12" fmla="*/ 7 w 9"/>
                  <a:gd name="T13" fmla="*/ 5 h 5"/>
                  <a:gd name="T14" fmla="*/ 7 w 9"/>
                  <a:gd name="T15" fmla="*/ 5 h 5"/>
                  <a:gd name="T16" fmla="*/ 7 w 9"/>
                  <a:gd name="T17" fmla="*/ 5 h 5"/>
                  <a:gd name="T18" fmla="*/ 8 w 9"/>
                  <a:gd name="T19" fmla="*/ 5 h 5"/>
                  <a:gd name="T20" fmla="*/ 9 w 9"/>
                  <a:gd name="T21" fmla="*/ 1 h 5"/>
                  <a:gd name="T22" fmla="*/ 8 w 9"/>
                  <a:gd name="T23" fmla="*/ 1 h 5"/>
                  <a:gd name="T24" fmla="*/ 7 w 9"/>
                  <a:gd name="T25"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5">
                    <a:moveTo>
                      <a:pt x="7" y="1"/>
                    </a:moveTo>
                    <a:cubicBezTo>
                      <a:pt x="7" y="1"/>
                      <a:pt x="7" y="1"/>
                      <a:pt x="7" y="1"/>
                    </a:cubicBezTo>
                    <a:cubicBezTo>
                      <a:pt x="6" y="1"/>
                      <a:pt x="4" y="1"/>
                      <a:pt x="2" y="0"/>
                    </a:cubicBezTo>
                    <a:cubicBezTo>
                      <a:pt x="2" y="0"/>
                      <a:pt x="2" y="0"/>
                      <a:pt x="2" y="0"/>
                    </a:cubicBezTo>
                    <a:cubicBezTo>
                      <a:pt x="0" y="3"/>
                      <a:pt x="0" y="3"/>
                      <a:pt x="0" y="3"/>
                    </a:cubicBezTo>
                    <a:cubicBezTo>
                      <a:pt x="1" y="4"/>
                      <a:pt x="1" y="4"/>
                      <a:pt x="1" y="4"/>
                    </a:cubicBezTo>
                    <a:cubicBezTo>
                      <a:pt x="3" y="4"/>
                      <a:pt x="5" y="5"/>
                      <a:pt x="7" y="5"/>
                    </a:cubicBezTo>
                    <a:cubicBezTo>
                      <a:pt x="7" y="5"/>
                      <a:pt x="7" y="5"/>
                      <a:pt x="7" y="5"/>
                    </a:cubicBezTo>
                    <a:cubicBezTo>
                      <a:pt x="7" y="5"/>
                      <a:pt x="7" y="5"/>
                      <a:pt x="7" y="5"/>
                    </a:cubicBezTo>
                    <a:cubicBezTo>
                      <a:pt x="8" y="5"/>
                      <a:pt x="8" y="5"/>
                      <a:pt x="8" y="5"/>
                    </a:cubicBezTo>
                    <a:cubicBezTo>
                      <a:pt x="9" y="1"/>
                      <a:pt x="9" y="1"/>
                      <a:pt x="9" y="1"/>
                    </a:cubicBezTo>
                    <a:cubicBezTo>
                      <a:pt x="8" y="1"/>
                      <a:pt x="8" y="1"/>
                      <a:pt x="8" y="1"/>
                    </a:cubicBezTo>
                    <a:cubicBezTo>
                      <a:pt x="8" y="1"/>
                      <a:pt x="7" y="1"/>
                      <a:pt x="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0" name="Freeform 47"/>
              <p:cNvSpPr>
                <a:spLocks/>
              </p:cNvSpPr>
              <p:nvPr/>
            </p:nvSpPr>
            <p:spPr bwMode="auto">
              <a:xfrm>
                <a:off x="6129" y="3149"/>
                <a:ext cx="43" cy="19"/>
              </a:xfrm>
              <a:custGeom>
                <a:avLst/>
                <a:gdLst>
                  <a:gd name="T0" fmla="*/ 7 w 9"/>
                  <a:gd name="T1" fmla="*/ 0 h 4"/>
                  <a:gd name="T2" fmla="*/ 6 w 9"/>
                  <a:gd name="T3" fmla="*/ 0 h 4"/>
                  <a:gd name="T4" fmla="*/ 2 w 9"/>
                  <a:gd name="T5" fmla="*/ 0 h 4"/>
                  <a:gd name="T6" fmla="*/ 1 w 9"/>
                  <a:gd name="T7" fmla="*/ 0 h 4"/>
                  <a:gd name="T8" fmla="*/ 0 w 9"/>
                  <a:gd name="T9" fmla="*/ 4 h 4"/>
                  <a:gd name="T10" fmla="*/ 1 w 9"/>
                  <a:gd name="T11" fmla="*/ 4 h 4"/>
                  <a:gd name="T12" fmla="*/ 4 w 9"/>
                  <a:gd name="T13" fmla="*/ 4 h 4"/>
                  <a:gd name="T14" fmla="*/ 7 w 9"/>
                  <a:gd name="T15" fmla="*/ 4 h 4"/>
                  <a:gd name="T16" fmla="*/ 8 w 9"/>
                  <a:gd name="T17" fmla="*/ 3 h 4"/>
                  <a:gd name="T18" fmla="*/ 9 w 9"/>
                  <a:gd name="T19" fmla="*/ 3 h 4"/>
                  <a:gd name="T20" fmla="*/ 7 w 9"/>
                  <a:gd name="T21" fmla="*/ 0 h 4"/>
                  <a:gd name="T22" fmla="*/ 7 w 9"/>
                  <a:gd name="T23" fmla="*/ 0 h 4"/>
                  <a:gd name="T24" fmla="*/ 7 w 9"/>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4">
                    <a:moveTo>
                      <a:pt x="7" y="0"/>
                    </a:moveTo>
                    <a:cubicBezTo>
                      <a:pt x="7" y="0"/>
                      <a:pt x="6" y="0"/>
                      <a:pt x="6" y="0"/>
                    </a:cubicBezTo>
                    <a:cubicBezTo>
                      <a:pt x="5" y="0"/>
                      <a:pt x="3" y="0"/>
                      <a:pt x="2" y="0"/>
                    </a:cubicBezTo>
                    <a:cubicBezTo>
                      <a:pt x="1" y="0"/>
                      <a:pt x="1" y="0"/>
                      <a:pt x="1" y="0"/>
                    </a:cubicBezTo>
                    <a:cubicBezTo>
                      <a:pt x="0" y="4"/>
                      <a:pt x="0" y="4"/>
                      <a:pt x="0" y="4"/>
                    </a:cubicBezTo>
                    <a:cubicBezTo>
                      <a:pt x="1" y="4"/>
                      <a:pt x="1" y="4"/>
                      <a:pt x="1" y="4"/>
                    </a:cubicBezTo>
                    <a:cubicBezTo>
                      <a:pt x="2" y="4"/>
                      <a:pt x="3" y="4"/>
                      <a:pt x="4" y="4"/>
                    </a:cubicBezTo>
                    <a:cubicBezTo>
                      <a:pt x="5" y="4"/>
                      <a:pt x="6" y="4"/>
                      <a:pt x="7" y="4"/>
                    </a:cubicBezTo>
                    <a:cubicBezTo>
                      <a:pt x="7" y="4"/>
                      <a:pt x="8" y="4"/>
                      <a:pt x="8" y="3"/>
                    </a:cubicBezTo>
                    <a:cubicBezTo>
                      <a:pt x="9" y="3"/>
                      <a:pt x="9" y="3"/>
                      <a:pt x="9" y="3"/>
                    </a:cubicBezTo>
                    <a:cubicBezTo>
                      <a:pt x="7" y="0"/>
                      <a:pt x="7" y="0"/>
                      <a:pt x="7" y="0"/>
                    </a:cubicBezTo>
                    <a:cubicBezTo>
                      <a:pt x="7" y="0"/>
                      <a:pt x="7" y="0"/>
                      <a:pt x="7" y="0"/>
                    </a:cubicBezTo>
                    <a:cubicBezTo>
                      <a:pt x="7" y="0"/>
                      <a:pt x="7" y="0"/>
                      <a:pt x="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1" name="Freeform 48"/>
              <p:cNvSpPr>
                <a:spLocks/>
              </p:cNvSpPr>
              <p:nvPr/>
            </p:nvSpPr>
            <p:spPr bwMode="auto">
              <a:xfrm>
                <a:off x="6030" y="3097"/>
                <a:ext cx="38" cy="43"/>
              </a:xfrm>
              <a:custGeom>
                <a:avLst/>
                <a:gdLst>
                  <a:gd name="T0" fmla="*/ 6 w 8"/>
                  <a:gd name="T1" fmla="*/ 4 h 9"/>
                  <a:gd name="T2" fmla="*/ 6 w 8"/>
                  <a:gd name="T3" fmla="*/ 4 h 9"/>
                  <a:gd name="T4" fmla="*/ 4 w 8"/>
                  <a:gd name="T5" fmla="*/ 1 h 9"/>
                  <a:gd name="T6" fmla="*/ 4 w 8"/>
                  <a:gd name="T7" fmla="*/ 0 h 9"/>
                  <a:gd name="T8" fmla="*/ 0 w 8"/>
                  <a:gd name="T9" fmla="*/ 2 h 9"/>
                  <a:gd name="T10" fmla="*/ 1 w 8"/>
                  <a:gd name="T11" fmla="*/ 3 h 9"/>
                  <a:gd name="T12" fmla="*/ 2 w 8"/>
                  <a:gd name="T13" fmla="*/ 6 h 9"/>
                  <a:gd name="T14" fmla="*/ 4 w 8"/>
                  <a:gd name="T15" fmla="*/ 8 h 9"/>
                  <a:gd name="T16" fmla="*/ 4 w 8"/>
                  <a:gd name="T17" fmla="*/ 9 h 9"/>
                  <a:gd name="T18" fmla="*/ 8 w 8"/>
                  <a:gd name="T19" fmla="*/ 7 h 9"/>
                  <a:gd name="T20" fmla="*/ 7 w 8"/>
                  <a:gd name="T21" fmla="*/ 6 h 9"/>
                  <a:gd name="T22" fmla="*/ 6 w 8"/>
                  <a:gd name="T23"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9">
                    <a:moveTo>
                      <a:pt x="6" y="4"/>
                    </a:moveTo>
                    <a:cubicBezTo>
                      <a:pt x="6" y="4"/>
                      <a:pt x="6" y="4"/>
                      <a:pt x="6" y="4"/>
                    </a:cubicBezTo>
                    <a:cubicBezTo>
                      <a:pt x="6" y="3"/>
                      <a:pt x="5" y="2"/>
                      <a:pt x="4" y="1"/>
                    </a:cubicBezTo>
                    <a:cubicBezTo>
                      <a:pt x="4" y="0"/>
                      <a:pt x="4" y="0"/>
                      <a:pt x="4" y="0"/>
                    </a:cubicBezTo>
                    <a:cubicBezTo>
                      <a:pt x="0" y="2"/>
                      <a:pt x="0" y="2"/>
                      <a:pt x="0" y="2"/>
                    </a:cubicBezTo>
                    <a:cubicBezTo>
                      <a:pt x="1" y="3"/>
                      <a:pt x="1" y="3"/>
                      <a:pt x="1" y="3"/>
                    </a:cubicBezTo>
                    <a:cubicBezTo>
                      <a:pt x="1" y="4"/>
                      <a:pt x="2" y="5"/>
                      <a:pt x="2" y="6"/>
                    </a:cubicBezTo>
                    <a:cubicBezTo>
                      <a:pt x="3" y="7"/>
                      <a:pt x="3" y="8"/>
                      <a:pt x="4" y="8"/>
                    </a:cubicBezTo>
                    <a:cubicBezTo>
                      <a:pt x="4" y="9"/>
                      <a:pt x="4" y="9"/>
                      <a:pt x="4" y="9"/>
                    </a:cubicBezTo>
                    <a:cubicBezTo>
                      <a:pt x="8" y="7"/>
                      <a:pt x="8" y="7"/>
                      <a:pt x="8" y="7"/>
                    </a:cubicBezTo>
                    <a:cubicBezTo>
                      <a:pt x="7" y="6"/>
                      <a:pt x="7" y="6"/>
                      <a:pt x="7" y="6"/>
                    </a:cubicBezTo>
                    <a:cubicBezTo>
                      <a:pt x="7" y="6"/>
                      <a:pt x="7" y="5"/>
                      <a:pt x="6"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2" name="Freeform 49"/>
              <p:cNvSpPr>
                <a:spLocks/>
              </p:cNvSpPr>
              <p:nvPr/>
            </p:nvSpPr>
            <p:spPr bwMode="auto">
              <a:xfrm>
                <a:off x="5987" y="3064"/>
                <a:ext cx="38" cy="33"/>
              </a:xfrm>
              <a:custGeom>
                <a:avLst/>
                <a:gdLst>
                  <a:gd name="T0" fmla="*/ 3 w 8"/>
                  <a:gd name="T1" fmla="*/ 0 h 7"/>
                  <a:gd name="T2" fmla="*/ 2 w 8"/>
                  <a:gd name="T3" fmla="*/ 0 h 7"/>
                  <a:gd name="T4" fmla="*/ 0 w 8"/>
                  <a:gd name="T5" fmla="*/ 3 h 7"/>
                  <a:gd name="T6" fmla="*/ 1 w 8"/>
                  <a:gd name="T7" fmla="*/ 4 h 7"/>
                  <a:gd name="T8" fmla="*/ 6 w 8"/>
                  <a:gd name="T9" fmla="*/ 7 h 7"/>
                  <a:gd name="T10" fmla="*/ 7 w 8"/>
                  <a:gd name="T11" fmla="*/ 7 h 7"/>
                  <a:gd name="T12" fmla="*/ 8 w 8"/>
                  <a:gd name="T13" fmla="*/ 3 h 7"/>
                  <a:gd name="T14" fmla="*/ 7 w 8"/>
                  <a:gd name="T15" fmla="*/ 3 h 7"/>
                  <a:gd name="T16" fmla="*/ 3 w 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3" y="0"/>
                    </a:moveTo>
                    <a:cubicBezTo>
                      <a:pt x="2" y="0"/>
                      <a:pt x="2" y="0"/>
                      <a:pt x="2" y="0"/>
                    </a:cubicBezTo>
                    <a:cubicBezTo>
                      <a:pt x="0" y="3"/>
                      <a:pt x="0" y="3"/>
                      <a:pt x="0" y="3"/>
                    </a:cubicBezTo>
                    <a:cubicBezTo>
                      <a:pt x="1" y="4"/>
                      <a:pt x="1" y="4"/>
                      <a:pt x="1" y="4"/>
                    </a:cubicBezTo>
                    <a:cubicBezTo>
                      <a:pt x="5" y="6"/>
                      <a:pt x="6" y="7"/>
                      <a:pt x="6" y="7"/>
                    </a:cubicBezTo>
                    <a:cubicBezTo>
                      <a:pt x="7" y="7"/>
                      <a:pt x="7" y="7"/>
                      <a:pt x="7" y="7"/>
                    </a:cubicBezTo>
                    <a:cubicBezTo>
                      <a:pt x="8" y="3"/>
                      <a:pt x="8" y="3"/>
                      <a:pt x="8" y="3"/>
                    </a:cubicBezTo>
                    <a:cubicBezTo>
                      <a:pt x="7" y="3"/>
                      <a:pt x="7" y="3"/>
                      <a:pt x="7" y="3"/>
                    </a:cubicBezTo>
                    <a:cubicBezTo>
                      <a:pt x="7" y="3"/>
                      <a:pt x="6" y="2"/>
                      <a:pt x="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3" name="Freeform 50"/>
              <p:cNvSpPr>
                <a:spLocks/>
              </p:cNvSpPr>
              <p:nvPr/>
            </p:nvSpPr>
            <p:spPr bwMode="auto">
              <a:xfrm>
                <a:off x="6072" y="3135"/>
                <a:ext cx="43" cy="28"/>
              </a:xfrm>
              <a:custGeom>
                <a:avLst/>
                <a:gdLst>
                  <a:gd name="T0" fmla="*/ 2 w 9"/>
                  <a:gd name="T1" fmla="*/ 1 h 6"/>
                  <a:gd name="T2" fmla="*/ 1 w 9"/>
                  <a:gd name="T3" fmla="*/ 0 h 6"/>
                  <a:gd name="T4" fmla="*/ 0 w 9"/>
                  <a:gd name="T5" fmla="*/ 4 h 6"/>
                  <a:gd name="T6" fmla="*/ 1 w 9"/>
                  <a:gd name="T7" fmla="*/ 4 h 6"/>
                  <a:gd name="T8" fmla="*/ 7 w 9"/>
                  <a:gd name="T9" fmla="*/ 6 h 6"/>
                  <a:gd name="T10" fmla="*/ 8 w 9"/>
                  <a:gd name="T11" fmla="*/ 6 h 6"/>
                  <a:gd name="T12" fmla="*/ 9 w 9"/>
                  <a:gd name="T13" fmla="*/ 2 h 6"/>
                  <a:gd name="T14" fmla="*/ 8 w 9"/>
                  <a:gd name="T15" fmla="*/ 2 h 6"/>
                  <a:gd name="T16" fmla="*/ 2 w 9"/>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6">
                    <a:moveTo>
                      <a:pt x="2" y="1"/>
                    </a:moveTo>
                    <a:cubicBezTo>
                      <a:pt x="1" y="0"/>
                      <a:pt x="1" y="0"/>
                      <a:pt x="1" y="0"/>
                    </a:cubicBezTo>
                    <a:cubicBezTo>
                      <a:pt x="0" y="4"/>
                      <a:pt x="0" y="4"/>
                      <a:pt x="0" y="4"/>
                    </a:cubicBezTo>
                    <a:cubicBezTo>
                      <a:pt x="1" y="4"/>
                      <a:pt x="1" y="4"/>
                      <a:pt x="1" y="4"/>
                    </a:cubicBezTo>
                    <a:cubicBezTo>
                      <a:pt x="3" y="5"/>
                      <a:pt x="5" y="5"/>
                      <a:pt x="7" y="6"/>
                    </a:cubicBezTo>
                    <a:cubicBezTo>
                      <a:pt x="8" y="6"/>
                      <a:pt x="8" y="6"/>
                      <a:pt x="8" y="6"/>
                    </a:cubicBezTo>
                    <a:cubicBezTo>
                      <a:pt x="9" y="2"/>
                      <a:pt x="9" y="2"/>
                      <a:pt x="9" y="2"/>
                    </a:cubicBezTo>
                    <a:cubicBezTo>
                      <a:pt x="8" y="2"/>
                      <a:pt x="8" y="2"/>
                      <a:pt x="8" y="2"/>
                    </a:cubicBezTo>
                    <a:cubicBezTo>
                      <a:pt x="6" y="1"/>
                      <a:pt x="4" y="1"/>
                      <a:pt x="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4" name="Freeform 51"/>
              <p:cNvSpPr>
                <a:spLocks/>
              </p:cNvSpPr>
              <p:nvPr/>
            </p:nvSpPr>
            <p:spPr bwMode="auto">
              <a:xfrm>
                <a:off x="5940" y="3035"/>
                <a:ext cx="38" cy="34"/>
              </a:xfrm>
              <a:custGeom>
                <a:avLst/>
                <a:gdLst>
                  <a:gd name="T0" fmla="*/ 2 w 8"/>
                  <a:gd name="T1" fmla="*/ 0 h 7"/>
                  <a:gd name="T2" fmla="*/ 1 w 8"/>
                  <a:gd name="T3" fmla="*/ 0 h 7"/>
                  <a:gd name="T4" fmla="*/ 0 w 8"/>
                  <a:gd name="T5" fmla="*/ 3 h 7"/>
                  <a:gd name="T6" fmla="*/ 0 w 8"/>
                  <a:gd name="T7" fmla="*/ 4 h 7"/>
                  <a:gd name="T8" fmla="*/ 6 w 8"/>
                  <a:gd name="T9" fmla="*/ 7 h 7"/>
                  <a:gd name="T10" fmla="*/ 6 w 8"/>
                  <a:gd name="T11" fmla="*/ 7 h 7"/>
                  <a:gd name="T12" fmla="*/ 8 w 8"/>
                  <a:gd name="T13" fmla="*/ 4 h 7"/>
                  <a:gd name="T14" fmla="*/ 7 w 8"/>
                  <a:gd name="T15" fmla="*/ 3 h 7"/>
                  <a:gd name="T16" fmla="*/ 2 w 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2" y="0"/>
                    </a:moveTo>
                    <a:cubicBezTo>
                      <a:pt x="1" y="0"/>
                      <a:pt x="1" y="0"/>
                      <a:pt x="1" y="0"/>
                    </a:cubicBezTo>
                    <a:cubicBezTo>
                      <a:pt x="0" y="3"/>
                      <a:pt x="0" y="3"/>
                      <a:pt x="0" y="3"/>
                    </a:cubicBezTo>
                    <a:cubicBezTo>
                      <a:pt x="0" y="4"/>
                      <a:pt x="0" y="4"/>
                      <a:pt x="0" y="4"/>
                    </a:cubicBezTo>
                    <a:cubicBezTo>
                      <a:pt x="2" y="5"/>
                      <a:pt x="4" y="6"/>
                      <a:pt x="6" y="7"/>
                    </a:cubicBezTo>
                    <a:cubicBezTo>
                      <a:pt x="6" y="7"/>
                      <a:pt x="6" y="7"/>
                      <a:pt x="6" y="7"/>
                    </a:cubicBezTo>
                    <a:cubicBezTo>
                      <a:pt x="8" y="4"/>
                      <a:pt x="8" y="4"/>
                      <a:pt x="8" y="4"/>
                    </a:cubicBezTo>
                    <a:cubicBezTo>
                      <a:pt x="7" y="3"/>
                      <a:pt x="7" y="3"/>
                      <a:pt x="7" y="3"/>
                    </a:cubicBezTo>
                    <a:cubicBezTo>
                      <a:pt x="6" y="3"/>
                      <a:pt x="4" y="2"/>
                      <a:pt x="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5" name="Freeform 52"/>
              <p:cNvSpPr>
                <a:spLocks noEditPoints="1"/>
              </p:cNvSpPr>
              <p:nvPr/>
            </p:nvSpPr>
            <p:spPr bwMode="auto">
              <a:xfrm>
                <a:off x="5694" y="2458"/>
                <a:ext cx="856" cy="639"/>
              </a:xfrm>
              <a:custGeom>
                <a:avLst/>
                <a:gdLst>
                  <a:gd name="T0" fmla="*/ 179 w 181"/>
                  <a:gd name="T1" fmla="*/ 46 h 135"/>
                  <a:gd name="T2" fmla="*/ 101 w 181"/>
                  <a:gd name="T3" fmla="*/ 1 h 135"/>
                  <a:gd name="T4" fmla="*/ 95 w 181"/>
                  <a:gd name="T5" fmla="*/ 1 h 135"/>
                  <a:gd name="T6" fmla="*/ 97 w 181"/>
                  <a:gd name="T7" fmla="*/ 95 h 135"/>
                  <a:gd name="T8" fmla="*/ 22 w 181"/>
                  <a:gd name="T9" fmla="*/ 86 h 135"/>
                  <a:gd name="T10" fmla="*/ 67 w 181"/>
                  <a:gd name="T11" fmla="*/ 119 h 135"/>
                  <a:gd name="T12" fmla="*/ 21 w 181"/>
                  <a:gd name="T13" fmla="*/ 88 h 135"/>
                  <a:gd name="T14" fmla="*/ 100 w 181"/>
                  <a:gd name="T15" fmla="*/ 102 h 135"/>
                  <a:gd name="T16" fmla="*/ 98 w 181"/>
                  <a:gd name="T17" fmla="*/ 135 h 135"/>
                  <a:gd name="T18" fmla="*/ 94 w 181"/>
                  <a:gd name="T19" fmla="*/ 134 h 135"/>
                  <a:gd name="T20" fmla="*/ 81 w 181"/>
                  <a:gd name="T21" fmla="*/ 122 h 135"/>
                  <a:gd name="T22" fmla="*/ 94 w 181"/>
                  <a:gd name="T23" fmla="*/ 127 h 135"/>
                  <a:gd name="T24" fmla="*/ 6 w 181"/>
                  <a:gd name="T25" fmla="*/ 55 h 135"/>
                  <a:gd name="T26" fmla="*/ 6 w 181"/>
                  <a:gd name="T27" fmla="*/ 77 h 135"/>
                  <a:gd name="T28" fmla="*/ 7 w 181"/>
                  <a:gd name="T29" fmla="*/ 85 h 135"/>
                  <a:gd name="T30" fmla="*/ 0 w 181"/>
                  <a:gd name="T31" fmla="*/ 81 h 135"/>
                  <a:gd name="T32" fmla="*/ 0 w 181"/>
                  <a:gd name="T33" fmla="*/ 51 h 135"/>
                  <a:gd name="T34" fmla="*/ 6 w 181"/>
                  <a:gd name="T35" fmla="*/ 47 h 135"/>
                  <a:gd name="T36" fmla="*/ 11 w 181"/>
                  <a:gd name="T37" fmla="*/ 50 h 135"/>
                  <a:gd name="T38" fmla="*/ 100 w 181"/>
                  <a:gd name="T39" fmla="*/ 102 h 135"/>
                  <a:gd name="T40" fmla="*/ 181 w 181"/>
                  <a:gd name="T41" fmla="*/ 51 h 135"/>
                  <a:gd name="T42" fmla="*/ 178 w 181"/>
                  <a:gd name="T43" fmla="*/ 81 h 135"/>
                  <a:gd name="T44" fmla="*/ 104 w 181"/>
                  <a:gd name="T45" fmla="*/ 102 h 135"/>
                  <a:gd name="T46" fmla="*/ 181 w 181"/>
                  <a:gd name="T47" fmla="*/ 50 h 135"/>
                  <a:gd name="T48" fmla="*/ 59 w 181"/>
                  <a:gd name="T49" fmla="*/ 100 h 135"/>
                  <a:gd name="T50" fmla="*/ 36 w 181"/>
                  <a:gd name="T51" fmla="*/ 87 h 135"/>
                  <a:gd name="T52" fmla="*/ 34 w 181"/>
                  <a:gd name="T53" fmla="*/ 82 h 135"/>
                  <a:gd name="T54" fmla="*/ 59 w 181"/>
                  <a:gd name="T55" fmla="*/ 93 h 135"/>
                  <a:gd name="T56" fmla="*/ 61 w 181"/>
                  <a:gd name="T57" fmla="*/ 99 h 135"/>
                  <a:gd name="T58" fmla="*/ 80 w 181"/>
                  <a:gd name="T59" fmla="*/ 117 h 135"/>
                  <a:gd name="T60" fmla="*/ 73 w 181"/>
                  <a:gd name="T61" fmla="*/ 124 h 135"/>
                  <a:gd name="T62" fmla="*/ 70 w 181"/>
                  <a:gd name="T63" fmla="*/ 121 h 135"/>
                  <a:gd name="T64" fmla="*/ 71 w 181"/>
                  <a:gd name="T65" fmla="*/ 104 h 135"/>
                  <a:gd name="T66" fmla="*/ 80 w 181"/>
                  <a:gd name="T67" fmla="*/ 100 h 135"/>
                  <a:gd name="T68" fmla="*/ 80 w 181"/>
                  <a:gd name="T69" fmla="*/ 103 h 135"/>
                  <a:gd name="T70" fmla="*/ 74 w 181"/>
                  <a:gd name="T71" fmla="*/ 118 h 135"/>
                  <a:gd name="T72" fmla="*/ 80 w 181"/>
                  <a:gd name="T73" fmla="*/ 117 h 135"/>
                  <a:gd name="T74" fmla="*/ 20 w 181"/>
                  <a:gd name="T75" fmla="*/ 86 h 135"/>
                  <a:gd name="T76" fmla="*/ 10 w 181"/>
                  <a:gd name="T77" fmla="*/ 89 h 135"/>
                  <a:gd name="T78" fmla="*/ 9 w 181"/>
                  <a:gd name="T79" fmla="*/ 72 h 135"/>
                  <a:gd name="T80" fmla="*/ 17 w 181"/>
                  <a:gd name="T81" fmla="*/ 66 h 135"/>
                  <a:gd name="T82" fmla="*/ 20 w 181"/>
                  <a:gd name="T83" fmla="*/ 66 h 135"/>
                  <a:gd name="T84" fmla="*/ 14 w 181"/>
                  <a:gd name="T85" fmla="*/ 72 h 135"/>
                  <a:gd name="T86" fmla="*/ 17 w 181"/>
                  <a:gd name="T87" fmla="*/ 8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 h="135">
                    <a:moveTo>
                      <a:pt x="97" y="95"/>
                    </a:moveTo>
                    <a:cubicBezTo>
                      <a:pt x="179" y="46"/>
                      <a:pt x="179" y="46"/>
                      <a:pt x="179" y="46"/>
                    </a:cubicBezTo>
                    <a:cubicBezTo>
                      <a:pt x="179" y="46"/>
                      <a:pt x="179" y="46"/>
                      <a:pt x="178" y="46"/>
                    </a:cubicBezTo>
                    <a:cubicBezTo>
                      <a:pt x="101" y="1"/>
                      <a:pt x="101" y="1"/>
                      <a:pt x="101" y="1"/>
                    </a:cubicBezTo>
                    <a:cubicBezTo>
                      <a:pt x="100" y="0"/>
                      <a:pt x="99" y="0"/>
                      <a:pt x="98" y="0"/>
                    </a:cubicBezTo>
                    <a:cubicBezTo>
                      <a:pt x="97" y="0"/>
                      <a:pt x="96" y="0"/>
                      <a:pt x="95" y="1"/>
                    </a:cubicBezTo>
                    <a:cubicBezTo>
                      <a:pt x="14" y="48"/>
                      <a:pt x="14" y="48"/>
                      <a:pt x="14" y="48"/>
                    </a:cubicBezTo>
                    <a:cubicBezTo>
                      <a:pt x="97" y="95"/>
                      <a:pt x="97" y="95"/>
                      <a:pt x="97" y="95"/>
                    </a:cubicBezTo>
                    <a:cubicBezTo>
                      <a:pt x="97" y="95"/>
                      <a:pt x="97" y="95"/>
                      <a:pt x="97" y="95"/>
                    </a:cubicBezTo>
                    <a:close/>
                    <a:moveTo>
                      <a:pt x="22" y="86"/>
                    </a:moveTo>
                    <a:cubicBezTo>
                      <a:pt x="67" y="112"/>
                      <a:pt x="67" y="112"/>
                      <a:pt x="67" y="112"/>
                    </a:cubicBezTo>
                    <a:cubicBezTo>
                      <a:pt x="67" y="119"/>
                      <a:pt x="67" y="119"/>
                      <a:pt x="67" y="119"/>
                    </a:cubicBezTo>
                    <a:cubicBezTo>
                      <a:pt x="17" y="90"/>
                      <a:pt x="17" y="90"/>
                      <a:pt x="17" y="90"/>
                    </a:cubicBezTo>
                    <a:cubicBezTo>
                      <a:pt x="21" y="88"/>
                      <a:pt x="21" y="88"/>
                      <a:pt x="21" y="88"/>
                    </a:cubicBezTo>
                    <a:cubicBezTo>
                      <a:pt x="21" y="87"/>
                      <a:pt x="22" y="87"/>
                      <a:pt x="22" y="86"/>
                    </a:cubicBezTo>
                    <a:close/>
                    <a:moveTo>
                      <a:pt x="100" y="102"/>
                    </a:moveTo>
                    <a:cubicBezTo>
                      <a:pt x="100" y="132"/>
                      <a:pt x="100" y="132"/>
                      <a:pt x="100" y="132"/>
                    </a:cubicBezTo>
                    <a:cubicBezTo>
                      <a:pt x="100" y="133"/>
                      <a:pt x="99" y="134"/>
                      <a:pt x="98" y="135"/>
                    </a:cubicBezTo>
                    <a:cubicBezTo>
                      <a:pt x="98" y="135"/>
                      <a:pt x="97" y="135"/>
                      <a:pt x="96" y="135"/>
                    </a:cubicBezTo>
                    <a:cubicBezTo>
                      <a:pt x="96" y="135"/>
                      <a:pt x="95" y="135"/>
                      <a:pt x="94" y="134"/>
                    </a:cubicBezTo>
                    <a:cubicBezTo>
                      <a:pt x="76" y="124"/>
                      <a:pt x="76" y="124"/>
                      <a:pt x="76" y="124"/>
                    </a:cubicBezTo>
                    <a:cubicBezTo>
                      <a:pt x="81" y="122"/>
                      <a:pt x="81" y="122"/>
                      <a:pt x="81" y="122"/>
                    </a:cubicBezTo>
                    <a:cubicBezTo>
                      <a:pt x="82" y="121"/>
                      <a:pt x="82" y="121"/>
                      <a:pt x="82" y="120"/>
                    </a:cubicBezTo>
                    <a:cubicBezTo>
                      <a:pt x="94" y="127"/>
                      <a:pt x="94" y="127"/>
                      <a:pt x="94" y="127"/>
                    </a:cubicBezTo>
                    <a:cubicBezTo>
                      <a:pt x="94" y="105"/>
                      <a:pt x="94" y="105"/>
                      <a:pt x="94" y="105"/>
                    </a:cubicBezTo>
                    <a:cubicBezTo>
                      <a:pt x="6" y="55"/>
                      <a:pt x="6" y="55"/>
                      <a:pt x="6" y="55"/>
                    </a:cubicBezTo>
                    <a:cubicBezTo>
                      <a:pt x="6" y="77"/>
                      <a:pt x="6" y="77"/>
                      <a:pt x="6" y="77"/>
                    </a:cubicBezTo>
                    <a:cubicBezTo>
                      <a:pt x="6" y="77"/>
                      <a:pt x="6" y="77"/>
                      <a:pt x="6" y="77"/>
                    </a:cubicBezTo>
                    <a:cubicBezTo>
                      <a:pt x="7" y="78"/>
                      <a:pt x="7" y="78"/>
                      <a:pt x="7" y="78"/>
                    </a:cubicBezTo>
                    <a:cubicBezTo>
                      <a:pt x="7" y="85"/>
                      <a:pt x="7" y="85"/>
                      <a:pt x="7" y="85"/>
                    </a:cubicBezTo>
                    <a:cubicBezTo>
                      <a:pt x="3" y="83"/>
                      <a:pt x="3" y="83"/>
                      <a:pt x="3" y="83"/>
                    </a:cubicBezTo>
                    <a:cubicBezTo>
                      <a:pt x="0" y="81"/>
                      <a:pt x="0" y="81"/>
                      <a:pt x="0" y="81"/>
                    </a:cubicBezTo>
                    <a:cubicBezTo>
                      <a:pt x="0" y="78"/>
                      <a:pt x="0" y="78"/>
                      <a:pt x="0" y="78"/>
                    </a:cubicBezTo>
                    <a:cubicBezTo>
                      <a:pt x="0" y="51"/>
                      <a:pt x="0" y="51"/>
                      <a:pt x="0" y="51"/>
                    </a:cubicBezTo>
                    <a:cubicBezTo>
                      <a:pt x="0" y="49"/>
                      <a:pt x="0" y="48"/>
                      <a:pt x="2" y="47"/>
                    </a:cubicBezTo>
                    <a:cubicBezTo>
                      <a:pt x="3" y="47"/>
                      <a:pt x="4" y="47"/>
                      <a:pt x="6" y="47"/>
                    </a:cubicBezTo>
                    <a:cubicBezTo>
                      <a:pt x="11" y="50"/>
                      <a:pt x="11" y="50"/>
                      <a:pt x="11" y="50"/>
                    </a:cubicBezTo>
                    <a:cubicBezTo>
                      <a:pt x="11" y="50"/>
                      <a:pt x="11" y="50"/>
                      <a:pt x="11" y="50"/>
                    </a:cubicBezTo>
                    <a:cubicBezTo>
                      <a:pt x="99" y="100"/>
                      <a:pt x="99" y="100"/>
                      <a:pt x="99" y="100"/>
                    </a:cubicBezTo>
                    <a:cubicBezTo>
                      <a:pt x="100" y="100"/>
                      <a:pt x="100" y="101"/>
                      <a:pt x="100" y="102"/>
                    </a:cubicBezTo>
                    <a:close/>
                    <a:moveTo>
                      <a:pt x="181" y="50"/>
                    </a:moveTo>
                    <a:cubicBezTo>
                      <a:pt x="181" y="50"/>
                      <a:pt x="181" y="50"/>
                      <a:pt x="181" y="51"/>
                    </a:cubicBezTo>
                    <a:cubicBezTo>
                      <a:pt x="181" y="76"/>
                      <a:pt x="181" y="76"/>
                      <a:pt x="181" y="76"/>
                    </a:cubicBezTo>
                    <a:cubicBezTo>
                      <a:pt x="181" y="78"/>
                      <a:pt x="180" y="80"/>
                      <a:pt x="178" y="81"/>
                    </a:cubicBezTo>
                    <a:cubicBezTo>
                      <a:pt x="104" y="123"/>
                      <a:pt x="104" y="123"/>
                      <a:pt x="104" y="123"/>
                    </a:cubicBezTo>
                    <a:cubicBezTo>
                      <a:pt x="104" y="102"/>
                      <a:pt x="104" y="102"/>
                      <a:pt x="104" y="102"/>
                    </a:cubicBezTo>
                    <a:cubicBezTo>
                      <a:pt x="104" y="100"/>
                      <a:pt x="103" y="98"/>
                      <a:pt x="101" y="97"/>
                    </a:cubicBezTo>
                    <a:cubicBezTo>
                      <a:pt x="181" y="50"/>
                      <a:pt x="181" y="50"/>
                      <a:pt x="181" y="50"/>
                    </a:cubicBezTo>
                    <a:cubicBezTo>
                      <a:pt x="181" y="50"/>
                      <a:pt x="181" y="50"/>
                      <a:pt x="181" y="50"/>
                    </a:cubicBezTo>
                    <a:close/>
                    <a:moveTo>
                      <a:pt x="59" y="100"/>
                    </a:moveTo>
                    <a:cubicBezTo>
                      <a:pt x="59" y="100"/>
                      <a:pt x="59" y="100"/>
                      <a:pt x="58" y="100"/>
                    </a:cubicBezTo>
                    <a:cubicBezTo>
                      <a:pt x="36" y="87"/>
                      <a:pt x="36" y="87"/>
                      <a:pt x="36" y="87"/>
                    </a:cubicBezTo>
                    <a:cubicBezTo>
                      <a:pt x="35" y="87"/>
                      <a:pt x="34" y="85"/>
                      <a:pt x="34" y="84"/>
                    </a:cubicBezTo>
                    <a:cubicBezTo>
                      <a:pt x="34" y="82"/>
                      <a:pt x="34" y="82"/>
                      <a:pt x="34" y="82"/>
                    </a:cubicBezTo>
                    <a:cubicBezTo>
                      <a:pt x="34" y="80"/>
                      <a:pt x="35" y="80"/>
                      <a:pt x="36" y="80"/>
                    </a:cubicBezTo>
                    <a:cubicBezTo>
                      <a:pt x="59" y="93"/>
                      <a:pt x="59" y="93"/>
                      <a:pt x="59" y="93"/>
                    </a:cubicBezTo>
                    <a:cubicBezTo>
                      <a:pt x="60" y="94"/>
                      <a:pt x="61" y="95"/>
                      <a:pt x="61" y="96"/>
                    </a:cubicBezTo>
                    <a:cubicBezTo>
                      <a:pt x="61" y="99"/>
                      <a:pt x="61" y="99"/>
                      <a:pt x="61" y="99"/>
                    </a:cubicBezTo>
                    <a:cubicBezTo>
                      <a:pt x="61" y="100"/>
                      <a:pt x="60" y="100"/>
                      <a:pt x="59" y="100"/>
                    </a:cubicBezTo>
                    <a:close/>
                    <a:moveTo>
                      <a:pt x="80" y="117"/>
                    </a:moveTo>
                    <a:cubicBezTo>
                      <a:pt x="81" y="118"/>
                      <a:pt x="81" y="119"/>
                      <a:pt x="80" y="120"/>
                    </a:cubicBezTo>
                    <a:cubicBezTo>
                      <a:pt x="73" y="124"/>
                      <a:pt x="73" y="124"/>
                      <a:pt x="73" y="124"/>
                    </a:cubicBezTo>
                    <a:cubicBezTo>
                      <a:pt x="72" y="124"/>
                      <a:pt x="71" y="124"/>
                      <a:pt x="70" y="123"/>
                    </a:cubicBezTo>
                    <a:cubicBezTo>
                      <a:pt x="70" y="123"/>
                      <a:pt x="70" y="121"/>
                      <a:pt x="70" y="121"/>
                    </a:cubicBezTo>
                    <a:cubicBezTo>
                      <a:pt x="70" y="106"/>
                      <a:pt x="70" y="106"/>
                      <a:pt x="70" y="106"/>
                    </a:cubicBezTo>
                    <a:cubicBezTo>
                      <a:pt x="70" y="106"/>
                      <a:pt x="70" y="104"/>
                      <a:pt x="71" y="104"/>
                    </a:cubicBezTo>
                    <a:cubicBezTo>
                      <a:pt x="77" y="100"/>
                      <a:pt x="77" y="100"/>
                      <a:pt x="77" y="100"/>
                    </a:cubicBezTo>
                    <a:cubicBezTo>
                      <a:pt x="78" y="99"/>
                      <a:pt x="80" y="100"/>
                      <a:pt x="80" y="100"/>
                    </a:cubicBezTo>
                    <a:cubicBezTo>
                      <a:pt x="80" y="100"/>
                      <a:pt x="80" y="100"/>
                      <a:pt x="80" y="100"/>
                    </a:cubicBezTo>
                    <a:cubicBezTo>
                      <a:pt x="81" y="101"/>
                      <a:pt x="81" y="103"/>
                      <a:pt x="80" y="103"/>
                    </a:cubicBezTo>
                    <a:cubicBezTo>
                      <a:pt x="74" y="106"/>
                      <a:pt x="74" y="106"/>
                      <a:pt x="74" y="106"/>
                    </a:cubicBezTo>
                    <a:cubicBezTo>
                      <a:pt x="74" y="118"/>
                      <a:pt x="74" y="118"/>
                      <a:pt x="74" y="118"/>
                    </a:cubicBezTo>
                    <a:cubicBezTo>
                      <a:pt x="77" y="117"/>
                      <a:pt x="77" y="117"/>
                      <a:pt x="77" y="117"/>
                    </a:cubicBezTo>
                    <a:cubicBezTo>
                      <a:pt x="78" y="116"/>
                      <a:pt x="80" y="116"/>
                      <a:pt x="80" y="117"/>
                    </a:cubicBezTo>
                    <a:close/>
                    <a:moveTo>
                      <a:pt x="20" y="83"/>
                    </a:moveTo>
                    <a:cubicBezTo>
                      <a:pt x="21" y="84"/>
                      <a:pt x="21" y="85"/>
                      <a:pt x="20" y="86"/>
                    </a:cubicBezTo>
                    <a:cubicBezTo>
                      <a:pt x="13" y="90"/>
                      <a:pt x="13" y="90"/>
                      <a:pt x="13" y="90"/>
                    </a:cubicBezTo>
                    <a:cubicBezTo>
                      <a:pt x="12" y="90"/>
                      <a:pt x="11" y="90"/>
                      <a:pt x="10" y="89"/>
                    </a:cubicBezTo>
                    <a:cubicBezTo>
                      <a:pt x="10" y="89"/>
                      <a:pt x="9" y="87"/>
                      <a:pt x="9" y="87"/>
                    </a:cubicBezTo>
                    <a:cubicBezTo>
                      <a:pt x="9" y="72"/>
                      <a:pt x="9" y="72"/>
                      <a:pt x="9" y="72"/>
                    </a:cubicBezTo>
                    <a:cubicBezTo>
                      <a:pt x="9" y="72"/>
                      <a:pt x="10" y="70"/>
                      <a:pt x="10" y="70"/>
                    </a:cubicBezTo>
                    <a:cubicBezTo>
                      <a:pt x="17" y="66"/>
                      <a:pt x="17" y="66"/>
                      <a:pt x="17" y="66"/>
                    </a:cubicBezTo>
                    <a:cubicBezTo>
                      <a:pt x="18" y="65"/>
                      <a:pt x="20" y="66"/>
                      <a:pt x="20" y="66"/>
                    </a:cubicBezTo>
                    <a:cubicBezTo>
                      <a:pt x="20" y="66"/>
                      <a:pt x="20" y="66"/>
                      <a:pt x="20" y="66"/>
                    </a:cubicBezTo>
                    <a:cubicBezTo>
                      <a:pt x="21" y="67"/>
                      <a:pt x="21" y="69"/>
                      <a:pt x="20" y="69"/>
                    </a:cubicBezTo>
                    <a:cubicBezTo>
                      <a:pt x="14" y="72"/>
                      <a:pt x="14" y="72"/>
                      <a:pt x="14" y="72"/>
                    </a:cubicBezTo>
                    <a:cubicBezTo>
                      <a:pt x="14" y="84"/>
                      <a:pt x="14" y="84"/>
                      <a:pt x="14" y="84"/>
                    </a:cubicBezTo>
                    <a:cubicBezTo>
                      <a:pt x="17" y="83"/>
                      <a:pt x="17" y="83"/>
                      <a:pt x="17" y="83"/>
                    </a:cubicBezTo>
                    <a:cubicBezTo>
                      <a:pt x="18" y="82"/>
                      <a:pt x="20" y="82"/>
                      <a:pt x="20" y="8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486" name="Group 1485"/>
          <p:cNvGrpSpPr/>
          <p:nvPr/>
        </p:nvGrpSpPr>
        <p:grpSpPr>
          <a:xfrm>
            <a:off x="6533307" y="5418514"/>
            <a:ext cx="1709352" cy="1313185"/>
            <a:chOff x="-2622270" y="5467655"/>
            <a:chExt cx="1992032" cy="1530350"/>
          </a:xfrm>
        </p:grpSpPr>
        <p:sp useBgFill="1">
          <p:nvSpPr>
            <p:cNvPr id="1487" name="Freeform 5"/>
            <p:cNvSpPr>
              <a:spLocks/>
            </p:cNvSpPr>
            <p:nvPr/>
          </p:nvSpPr>
          <p:spPr bwMode="auto">
            <a:xfrm>
              <a:off x="-2619376" y="5467655"/>
              <a:ext cx="1989138" cy="1530350"/>
            </a:xfrm>
            <a:custGeom>
              <a:avLst/>
              <a:gdLst>
                <a:gd name="T0" fmla="*/ 59 w 527"/>
                <a:gd name="T1" fmla="*/ 128 h 405"/>
                <a:gd name="T2" fmla="*/ 102 w 527"/>
                <a:gd name="T3" fmla="*/ 104 h 405"/>
                <a:gd name="T4" fmla="*/ 253 w 527"/>
                <a:gd name="T5" fmla="*/ 21 h 405"/>
                <a:gd name="T6" fmla="*/ 309 w 527"/>
                <a:gd name="T7" fmla="*/ 29 h 405"/>
                <a:gd name="T8" fmla="*/ 456 w 527"/>
                <a:gd name="T9" fmla="*/ 114 h 405"/>
                <a:gd name="T10" fmla="*/ 485 w 527"/>
                <a:gd name="T11" fmla="*/ 244 h 405"/>
                <a:gd name="T12" fmla="*/ 327 w 527"/>
                <a:gd name="T13" fmla="*/ 338 h 405"/>
                <a:gd name="T14" fmla="*/ 293 w 527"/>
                <a:gd name="T15" fmla="*/ 379 h 405"/>
                <a:gd name="T16" fmla="*/ 234 w 527"/>
                <a:gd name="T17" fmla="*/ 390 h 405"/>
                <a:gd name="T18" fmla="*/ 171 w 527"/>
                <a:gd name="T19" fmla="*/ 342 h 405"/>
                <a:gd name="T20" fmla="*/ 63 w 527"/>
                <a:gd name="T21" fmla="*/ 281 h 405"/>
                <a:gd name="T22" fmla="*/ 9 w 527"/>
                <a:gd name="T23" fmla="*/ 255 h 405"/>
                <a:gd name="T24" fmla="*/ 6 w 527"/>
                <a:gd name="T25" fmla="*/ 145 h 405"/>
                <a:gd name="T26" fmla="*/ 34 w 527"/>
                <a:gd name="T27" fmla="*/ 123 h 405"/>
                <a:gd name="T28" fmla="*/ 59 w 527"/>
                <a:gd name="T29" fmla="*/ 12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7" h="405">
                  <a:moveTo>
                    <a:pt x="59" y="128"/>
                  </a:moveTo>
                  <a:cubicBezTo>
                    <a:pt x="59" y="128"/>
                    <a:pt x="58" y="126"/>
                    <a:pt x="102" y="104"/>
                  </a:cubicBezTo>
                  <a:cubicBezTo>
                    <a:pt x="137" y="87"/>
                    <a:pt x="235" y="30"/>
                    <a:pt x="253" y="21"/>
                  </a:cubicBezTo>
                  <a:cubicBezTo>
                    <a:pt x="262" y="16"/>
                    <a:pt x="265" y="0"/>
                    <a:pt x="309" y="29"/>
                  </a:cubicBezTo>
                  <a:cubicBezTo>
                    <a:pt x="354" y="57"/>
                    <a:pt x="436" y="101"/>
                    <a:pt x="456" y="114"/>
                  </a:cubicBezTo>
                  <a:cubicBezTo>
                    <a:pt x="477" y="126"/>
                    <a:pt x="527" y="147"/>
                    <a:pt x="485" y="244"/>
                  </a:cubicBezTo>
                  <a:cubicBezTo>
                    <a:pt x="327" y="338"/>
                    <a:pt x="327" y="338"/>
                    <a:pt x="327" y="338"/>
                  </a:cubicBezTo>
                  <a:cubicBezTo>
                    <a:pt x="327" y="338"/>
                    <a:pt x="302" y="360"/>
                    <a:pt x="293" y="379"/>
                  </a:cubicBezTo>
                  <a:cubicBezTo>
                    <a:pt x="287" y="390"/>
                    <a:pt x="276" y="405"/>
                    <a:pt x="234" y="390"/>
                  </a:cubicBezTo>
                  <a:cubicBezTo>
                    <a:pt x="202" y="379"/>
                    <a:pt x="229" y="370"/>
                    <a:pt x="171" y="342"/>
                  </a:cubicBezTo>
                  <a:cubicBezTo>
                    <a:pt x="128" y="322"/>
                    <a:pt x="63" y="281"/>
                    <a:pt x="63" y="281"/>
                  </a:cubicBezTo>
                  <a:cubicBezTo>
                    <a:pt x="63" y="281"/>
                    <a:pt x="17" y="268"/>
                    <a:pt x="9" y="255"/>
                  </a:cubicBezTo>
                  <a:cubicBezTo>
                    <a:pt x="0" y="242"/>
                    <a:pt x="4" y="164"/>
                    <a:pt x="6" y="145"/>
                  </a:cubicBezTo>
                  <a:cubicBezTo>
                    <a:pt x="8" y="125"/>
                    <a:pt x="21" y="118"/>
                    <a:pt x="34" y="123"/>
                  </a:cubicBezTo>
                  <a:cubicBezTo>
                    <a:pt x="45" y="128"/>
                    <a:pt x="59" y="128"/>
                    <a:pt x="59" y="128"/>
                  </a:cubicBez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488" name="Group 4"/>
            <p:cNvGrpSpPr>
              <a:grpSpLocks noChangeAspect="1"/>
            </p:cNvGrpSpPr>
            <p:nvPr/>
          </p:nvGrpSpPr>
          <p:grpSpPr bwMode="auto">
            <a:xfrm>
              <a:off x="-2622270" y="5501881"/>
              <a:ext cx="1894559" cy="1461898"/>
              <a:chOff x="5618" y="2401"/>
              <a:chExt cx="994" cy="767"/>
            </a:xfrm>
          </p:grpSpPr>
          <p:sp>
            <p:nvSpPr>
              <p:cNvPr id="1489" name="AutoShape 3"/>
              <p:cNvSpPr>
                <a:spLocks noChangeAspect="1" noChangeArrowheads="1" noTextEdit="1"/>
              </p:cNvSpPr>
              <p:nvPr/>
            </p:nvSpPr>
            <p:spPr bwMode="auto">
              <a:xfrm>
                <a:off x="5618" y="2401"/>
                <a:ext cx="994" cy="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useBgFill="1">
            <p:nvSpPr>
              <p:cNvPr id="1490" name="Freeform 5"/>
              <p:cNvSpPr>
                <a:spLocks/>
              </p:cNvSpPr>
              <p:nvPr/>
            </p:nvSpPr>
            <p:spPr bwMode="auto">
              <a:xfrm>
                <a:off x="5722" y="2458"/>
                <a:ext cx="828" cy="625"/>
              </a:xfrm>
              <a:custGeom>
                <a:avLst/>
                <a:gdLst>
                  <a:gd name="T0" fmla="*/ 88 w 175"/>
                  <a:gd name="T1" fmla="*/ 1 h 132"/>
                  <a:gd name="T2" fmla="*/ 5 w 175"/>
                  <a:gd name="T3" fmla="*/ 50 h 132"/>
                  <a:gd name="T4" fmla="*/ 0 w 175"/>
                  <a:gd name="T5" fmla="*/ 55 h 132"/>
                  <a:gd name="T6" fmla="*/ 0 w 175"/>
                  <a:gd name="T7" fmla="*/ 84 h 132"/>
                  <a:gd name="T8" fmla="*/ 84 w 175"/>
                  <a:gd name="T9" fmla="*/ 132 h 132"/>
                  <a:gd name="T10" fmla="*/ 98 w 175"/>
                  <a:gd name="T11" fmla="*/ 123 h 132"/>
                  <a:gd name="T12" fmla="*/ 172 w 175"/>
                  <a:gd name="T13" fmla="*/ 81 h 132"/>
                  <a:gd name="T14" fmla="*/ 175 w 175"/>
                  <a:gd name="T15" fmla="*/ 50 h 132"/>
                  <a:gd name="T16" fmla="*/ 173 w 175"/>
                  <a:gd name="T17" fmla="*/ 46 h 132"/>
                  <a:gd name="T18" fmla="*/ 95 w 175"/>
                  <a:gd name="T19" fmla="*/ 1 h 132"/>
                  <a:gd name="T20" fmla="*/ 92 w 175"/>
                  <a:gd name="T21" fmla="*/ 0 h 132"/>
                  <a:gd name="T22" fmla="*/ 88 w 175"/>
                  <a:gd name="T23" fmla="*/ 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2">
                    <a:moveTo>
                      <a:pt x="88" y="1"/>
                    </a:moveTo>
                    <a:cubicBezTo>
                      <a:pt x="5" y="50"/>
                      <a:pt x="5" y="50"/>
                      <a:pt x="5" y="50"/>
                    </a:cubicBezTo>
                    <a:cubicBezTo>
                      <a:pt x="0" y="55"/>
                      <a:pt x="0" y="55"/>
                      <a:pt x="0" y="55"/>
                    </a:cubicBezTo>
                    <a:cubicBezTo>
                      <a:pt x="0" y="84"/>
                      <a:pt x="0" y="84"/>
                      <a:pt x="0" y="84"/>
                    </a:cubicBezTo>
                    <a:cubicBezTo>
                      <a:pt x="84" y="132"/>
                      <a:pt x="84" y="132"/>
                      <a:pt x="84" y="132"/>
                    </a:cubicBezTo>
                    <a:cubicBezTo>
                      <a:pt x="98" y="123"/>
                      <a:pt x="98" y="123"/>
                      <a:pt x="98" y="123"/>
                    </a:cubicBezTo>
                    <a:cubicBezTo>
                      <a:pt x="172" y="81"/>
                      <a:pt x="172" y="81"/>
                      <a:pt x="172" y="81"/>
                    </a:cubicBezTo>
                    <a:cubicBezTo>
                      <a:pt x="175" y="50"/>
                      <a:pt x="175" y="50"/>
                      <a:pt x="175" y="50"/>
                    </a:cubicBezTo>
                    <a:cubicBezTo>
                      <a:pt x="173" y="46"/>
                      <a:pt x="173" y="46"/>
                      <a:pt x="173" y="46"/>
                    </a:cubicBezTo>
                    <a:cubicBezTo>
                      <a:pt x="95" y="1"/>
                      <a:pt x="95" y="1"/>
                      <a:pt x="95" y="1"/>
                    </a:cubicBezTo>
                    <a:cubicBezTo>
                      <a:pt x="95" y="1"/>
                      <a:pt x="94" y="0"/>
                      <a:pt x="92" y="0"/>
                    </a:cubicBezTo>
                    <a:cubicBezTo>
                      <a:pt x="90" y="0"/>
                      <a:pt x="88" y="1"/>
                      <a:pt x="88" y="1"/>
                    </a:cubicBez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1" name="Freeform 6"/>
              <p:cNvSpPr>
                <a:spLocks/>
              </p:cNvSpPr>
              <p:nvPr/>
            </p:nvSpPr>
            <p:spPr bwMode="auto">
              <a:xfrm>
                <a:off x="5751" y="2605"/>
                <a:ext cx="37" cy="38"/>
              </a:xfrm>
              <a:custGeom>
                <a:avLst/>
                <a:gdLst>
                  <a:gd name="T0" fmla="*/ 37 w 37"/>
                  <a:gd name="T1" fmla="*/ 19 h 38"/>
                  <a:gd name="T2" fmla="*/ 28 w 37"/>
                  <a:gd name="T3" fmla="*/ 0 h 38"/>
                  <a:gd name="T4" fmla="*/ 0 w 37"/>
                  <a:gd name="T5" fmla="*/ 19 h 38"/>
                  <a:gd name="T6" fmla="*/ 9 w 37"/>
                  <a:gd name="T7" fmla="*/ 38 h 38"/>
                  <a:gd name="T8" fmla="*/ 37 w 37"/>
                  <a:gd name="T9" fmla="*/ 19 h 38"/>
                  <a:gd name="T10" fmla="*/ 37 w 37"/>
                  <a:gd name="T11" fmla="*/ 19 h 38"/>
                  <a:gd name="T12" fmla="*/ 37 w 37"/>
                  <a:gd name="T13" fmla="*/ 19 h 38"/>
                </a:gdLst>
                <a:ahLst/>
                <a:cxnLst>
                  <a:cxn ang="0">
                    <a:pos x="T0" y="T1"/>
                  </a:cxn>
                  <a:cxn ang="0">
                    <a:pos x="T2" y="T3"/>
                  </a:cxn>
                  <a:cxn ang="0">
                    <a:pos x="T4" y="T5"/>
                  </a:cxn>
                  <a:cxn ang="0">
                    <a:pos x="T6" y="T7"/>
                  </a:cxn>
                  <a:cxn ang="0">
                    <a:pos x="T8" y="T9"/>
                  </a:cxn>
                  <a:cxn ang="0">
                    <a:pos x="T10" y="T11"/>
                  </a:cxn>
                  <a:cxn ang="0">
                    <a:pos x="T12" y="T13"/>
                  </a:cxn>
                </a:cxnLst>
                <a:rect l="0" t="0" r="r" b="b"/>
                <a:pathLst>
                  <a:path w="37" h="38">
                    <a:moveTo>
                      <a:pt x="37" y="19"/>
                    </a:moveTo>
                    <a:lnTo>
                      <a:pt x="28" y="0"/>
                    </a:lnTo>
                    <a:lnTo>
                      <a:pt x="0" y="19"/>
                    </a:lnTo>
                    <a:lnTo>
                      <a:pt x="9" y="38"/>
                    </a:lnTo>
                    <a:lnTo>
                      <a:pt x="37" y="19"/>
                    </a:lnTo>
                    <a:lnTo>
                      <a:pt x="37" y="19"/>
                    </a:lnTo>
                    <a:lnTo>
                      <a:pt x="37"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2" name="Freeform 7"/>
              <p:cNvSpPr>
                <a:spLocks/>
              </p:cNvSpPr>
              <p:nvPr/>
            </p:nvSpPr>
            <p:spPr bwMode="auto">
              <a:xfrm>
                <a:off x="6001" y="2472"/>
                <a:ext cx="38" cy="33"/>
              </a:xfrm>
              <a:custGeom>
                <a:avLst/>
                <a:gdLst>
                  <a:gd name="T0" fmla="*/ 38 w 38"/>
                  <a:gd name="T1" fmla="*/ 14 h 33"/>
                  <a:gd name="T2" fmla="*/ 29 w 38"/>
                  <a:gd name="T3" fmla="*/ 0 h 33"/>
                  <a:gd name="T4" fmla="*/ 0 w 38"/>
                  <a:gd name="T5" fmla="*/ 14 h 33"/>
                  <a:gd name="T6" fmla="*/ 5 w 38"/>
                  <a:gd name="T7" fmla="*/ 33 h 33"/>
                  <a:gd name="T8" fmla="*/ 38 w 38"/>
                  <a:gd name="T9" fmla="*/ 14 h 33"/>
                  <a:gd name="T10" fmla="*/ 38 w 38"/>
                  <a:gd name="T11" fmla="*/ 14 h 33"/>
                  <a:gd name="T12" fmla="*/ 38 w 38"/>
                  <a:gd name="T13" fmla="*/ 14 h 33"/>
                </a:gdLst>
                <a:ahLst/>
                <a:cxnLst>
                  <a:cxn ang="0">
                    <a:pos x="T0" y="T1"/>
                  </a:cxn>
                  <a:cxn ang="0">
                    <a:pos x="T2" y="T3"/>
                  </a:cxn>
                  <a:cxn ang="0">
                    <a:pos x="T4" y="T5"/>
                  </a:cxn>
                  <a:cxn ang="0">
                    <a:pos x="T6" y="T7"/>
                  </a:cxn>
                  <a:cxn ang="0">
                    <a:pos x="T8" y="T9"/>
                  </a:cxn>
                  <a:cxn ang="0">
                    <a:pos x="T10" y="T11"/>
                  </a:cxn>
                  <a:cxn ang="0">
                    <a:pos x="T12" y="T13"/>
                  </a:cxn>
                </a:cxnLst>
                <a:rect l="0" t="0" r="r" b="b"/>
                <a:pathLst>
                  <a:path w="38" h="33">
                    <a:moveTo>
                      <a:pt x="38" y="14"/>
                    </a:moveTo>
                    <a:lnTo>
                      <a:pt x="29" y="0"/>
                    </a:lnTo>
                    <a:lnTo>
                      <a:pt x="0" y="14"/>
                    </a:lnTo>
                    <a:lnTo>
                      <a:pt x="5" y="33"/>
                    </a:lnTo>
                    <a:lnTo>
                      <a:pt x="38" y="14"/>
                    </a:lnTo>
                    <a:lnTo>
                      <a:pt x="38" y="14"/>
                    </a:lnTo>
                    <a:lnTo>
                      <a:pt x="38" y="1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3" name="Freeform 8"/>
              <p:cNvSpPr>
                <a:spLocks/>
              </p:cNvSpPr>
              <p:nvPr/>
            </p:nvSpPr>
            <p:spPr bwMode="auto">
              <a:xfrm>
                <a:off x="5850" y="2553"/>
                <a:ext cx="38" cy="33"/>
              </a:xfrm>
              <a:custGeom>
                <a:avLst/>
                <a:gdLst>
                  <a:gd name="T0" fmla="*/ 38 w 38"/>
                  <a:gd name="T1" fmla="*/ 14 h 33"/>
                  <a:gd name="T2" fmla="*/ 33 w 38"/>
                  <a:gd name="T3" fmla="*/ 0 h 33"/>
                  <a:gd name="T4" fmla="*/ 0 w 38"/>
                  <a:gd name="T5" fmla="*/ 19 h 33"/>
                  <a:gd name="T6" fmla="*/ 9 w 38"/>
                  <a:gd name="T7" fmla="*/ 33 h 33"/>
                  <a:gd name="T8" fmla="*/ 38 w 38"/>
                  <a:gd name="T9" fmla="*/ 14 h 33"/>
                  <a:gd name="T10" fmla="*/ 38 w 38"/>
                  <a:gd name="T11" fmla="*/ 14 h 33"/>
                  <a:gd name="T12" fmla="*/ 38 w 38"/>
                  <a:gd name="T13" fmla="*/ 14 h 33"/>
                </a:gdLst>
                <a:ahLst/>
                <a:cxnLst>
                  <a:cxn ang="0">
                    <a:pos x="T0" y="T1"/>
                  </a:cxn>
                  <a:cxn ang="0">
                    <a:pos x="T2" y="T3"/>
                  </a:cxn>
                  <a:cxn ang="0">
                    <a:pos x="T4" y="T5"/>
                  </a:cxn>
                  <a:cxn ang="0">
                    <a:pos x="T6" y="T7"/>
                  </a:cxn>
                  <a:cxn ang="0">
                    <a:pos x="T8" y="T9"/>
                  </a:cxn>
                  <a:cxn ang="0">
                    <a:pos x="T10" y="T11"/>
                  </a:cxn>
                  <a:cxn ang="0">
                    <a:pos x="T12" y="T13"/>
                  </a:cxn>
                </a:cxnLst>
                <a:rect l="0" t="0" r="r" b="b"/>
                <a:pathLst>
                  <a:path w="38" h="33">
                    <a:moveTo>
                      <a:pt x="38" y="14"/>
                    </a:moveTo>
                    <a:lnTo>
                      <a:pt x="33" y="0"/>
                    </a:lnTo>
                    <a:lnTo>
                      <a:pt x="0" y="19"/>
                    </a:lnTo>
                    <a:lnTo>
                      <a:pt x="9" y="33"/>
                    </a:lnTo>
                    <a:lnTo>
                      <a:pt x="38" y="14"/>
                    </a:lnTo>
                    <a:lnTo>
                      <a:pt x="38" y="14"/>
                    </a:lnTo>
                    <a:lnTo>
                      <a:pt x="38" y="1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4" name="Freeform 9"/>
              <p:cNvSpPr>
                <a:spLocks/>
              </p:cNvSpPr>
              <p:nvPr/>
            </p:nvSpPr>
            <p:spPr bwMode="auto">
              <a:xfrm>
                <a:off x="5897" y="2524"/>
                <a:ext cx="43" cy="33"/>
              </a:xfrm>
              <a:custGeom>
                <a:avLst/>
                <a:gdLst>
                  <a:gd name="T0" fmla="*/ 43 w 43"/>
                  <a:gd name="T1" fmla="*/ 19 h 33"/>
                  <a:gd name="T2" fmla="*/ 33 w 43"/>
                  <a:gd name="T3" fmla="*/ 0 h 33"/>
                  <a:gd name="T4" fmla="*/ 0 w 43"/>
                  <a:gd name="T5" fmla="*/ 19 h 33"/>
                  <a:gd name="T6" fmla="*/ 10 w 43"/>
                  <a:gd name="T7" fmla="*/ 33 h 33"/>
                  <a:gd name="T8" fmla="*/ 43 w 43"/>
                  <a:gd name="T9" fmla="*/ 19 h 33"/>
                  <a:gd name="T10" fmla="*/ 43 w 43"/>
                  <a:gd name="T11" fmla="*/ 19 h 33"/>
                  <a:gd name="T12" fmla="*/ 43 w 43"/>
                  <a:gd name="T13" fmla="*/ 19 h 33"/>
                </a:gdLst>
                <a:ahLst/>
                <a:cxnLst>
                  <a:cxn ang="0">
                    <a:pos x="T0" y="T1"/>
                  </a:cxn>
                  <a:cxn ang="0">
                    <a:pos x="T2" y="T3"/>
                  </a:cxn>
                  <a:cxn ang="0">
                    <a:pos x="T4" y="T5"/>
                  </a:cxn>
                  <a:cxn ang="0">
                    <a:pos x="T6" y="T7"/>
                  </a:cxn>
                  <a:cxn ang="0">
                    <a:pos x="T8" y="T9"/>
                  </a:cxn>
                  <a:cxn ang="0">
                    <a:pos x="T10" y="T11"/>
                  </a:cxn>
                  <a:cxn ang="0">
                    <a:pos x="T12" y="T13"/>
                  </a:cxn>
                </a:cxnLst>
                <a:rect l="0" t="0" r="r" b="b"/>
                <a:pathLst>
                  <a:path w="43" h="33">
                    <a:moveTo>
                      <a:pt x="43" y="19"/>
                    </a:moveTo>
                    <a:lnTo>
                      <a:pt x="33" y="0"/>
                    </a:lnTo>
                    <a:lnTo>
                      <a:pt x="0" y="19"/>
                    </a:lnTo>
                    <a:lnTo>
                      <a:pt x="10" y="33"/>
                    </a:lnTo>
                    <a:lnTo>
                      <a:pt x="43" y="19"/>
                    </a:lnTo>
                    <a:lnTo>
                      <a:pt x="43" y="19"/>
                    </a:lnTo>
                    <a:lnTo>
                      <a:pt x="43"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5" name="Freeform 10"/>
              <p:cNvSpPr>
                <a:spLocks/>
              </p:cNvSpPr>
              <p:nvPr/>
            </p:nvSpPr>
            <p:spPr bwMode="auto">
              <a:xfrm>
                <a:off x="5949" y="2496"/>
                <a:ext cx="43" cy="33"/>
              </a:xfrm>
              <a:custGeom>
                <a:avLst/>
                <a:gdLst>
                  <a:gd name="T0" fmla="*/ 43 w 43"/>
                  <a:gd name="T1" fmla="*/ 19 h 33"/>
                  <a:gd name="T2" fmla="*/ 34 w 43"/>
                  <a:gd name="T3" fmla="*/ 0 h 33"/>
                  <a:gd name="T4" fmla="*/ 0 w 43"/>
                  <a:gd name="T5" fmla="*/ 19 h 33"/>
                  <a:gd name="T6" fmla="*/ 10 w 43"/>
                  <a:gd name="T7" fmla="*/ 33 h 33"/>
                  <a:gd name="T8" fmla="*/ 43 w 43"/>
                  <a:gd name="T9" fmla="*/ 19 h 33"/>
                  <a:gd name="T10" fmla="*/ 43 w 43"/>
                  <a:gd name="T11" fmla="*/ 19 h 33"/>
                  <a:gd name="T12" fmla="*/ 43 w 43"/>
                  <a:gd name="T13" fmla="*/ 19 h 33"/>
                </a:gdLst>
                <a:ahLst/>
                <a:cxnLst>
                  <a:cxn ang="0">
                    <a:pos x="T0" y="T1"/>
                  </a:cxn>
                  <a:cxn ang="0">
                    <a:pos x="T2" y="T3"/>
                  </a:cxn>
                  <a:cxn ang="0">
                    <a:pos x="T4" y="T5"/>
                  </a:cxn>
                  <a:cxn ang="0">
                    <a:pos x="T6" y="T7"/>
                  </a:cxn>
                  <a:cxn ang="0">
                    <a:pos x="T8" y="T9"/>
                  </a:cxn>
                  <a:cxn ang="0">
                    <a:pos x="T10" y="T11"/>
                  </a:cxn>
                  <a:cxn ang="0">
                    <a:pos x="T12" y="T13"/>
                  </a:cxn>
                </a:cxnLst>
                <a:rect l="0" t="0" r="r" b="b"/>
                <a:pathLst>
                  <a:path w="43" h="33">
                    <a:moveTo>
                      <a:pt x="43" y="19"/>
                    </a:moveTo>
                    <a:lnTo>
                      <a:pt x="34" y="0"/>
                    </a:lnTo>
                    <a:lnTo>
                      <a:pt x="0" y="19"/>
                    </a:lnTo>
                    <a:lnTo>
                      <a:pt x="10" y="33"/>
                    </a:lnTo>
                    <a:lnTo>
                      <a:pt x="43" y="19"/>
                    </a:lnTo>
                    <a:lnTo>
                      <a:pt x="43" y="19"/>
                    </a:lnTo>
                    <a:lnTo>
                      <a:pt x="43"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6" name="Freeform 11"/>
              <p:cNvSpPr>
                <a:spLocks/>
              </p:cNvSpPr>
              <p:nvPr/>
            </p:nvSpPr>
            <p:spPr bwMode="auto">
              <a:xfrm>
                <a:off x="5623" y="2827"/>
                <a:ext cx="24" cy="38"/>
              </a:xfrm>
              <a:custGeom>
                <a:avLst/>
                <a:gdLst>
                  <a:gd name="T0" fmla="*/ 5 w 5"/>
                  <a:gd name="T1" fmla="*/ 7 h 8"/>
                  <a:gd name="T2" fmla="*/ 4 w 5"/>
                  <a:gd name="T3" fmla="*/ 1 h 8"/>
                  <a:gd name="T4" fmla="*/ 4 w 5"/>
                  <a:gd name="T5" fmla="*/ 0 h 8"/>
                  <a:gd name="T6" fmla="*/ 0 w 5"/>
                  <a:gd name="T7" fmla="*/ 1 h 8"/>
                  <a:gd name="T8" fmla="*/ 0 w 5"/>
                  <a:gd name="T9" fmla="*/ 1 h 8"/>
                  <a:gd name="T10" fmla="*/ 0 w 5"/>
                  <a:gd name="T11" fmla="*/ 7 h 8"/>
                  <a:gd name="T12" fmla="*/ 1 w 5"/>
                  <a:gd name="T13" fmla="*/ 8 h 8"/>
                  <a:gd name="T14" fmla="*/ 5 w 5"/>
                  <a:gd name="T15" fmla="*/ 8 h 8"/>
                  <a:gd name="T16" fmla="*/ 5 w 5"/>
                  <a:gd name="T17" fmla="*/ 7 h 8"/>
                  <a:gd name="T18" fmla="*/ 5 w 5"/>
                  <a:gd name="T19"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8">
                    <a:moveTo>
                      <a:pt x="5" y="7"/>
                    </a:moveTo>
                    <a:cubicBezTo>
                      <a:pt x="4" y="5"/>
                      <a:pt x="4" y="3"/>
                      <a:pt x="4" y="1"/>
                    </a:cubicBezTo>
                    <a:cubicBezTo>
                      <a:pt x="4" y="0"/>
                      <a:pt x="4" y="0"/>
                      <a:pt x="4" y="0"/>
                    </a:cubicBezTo>
                    <a:cubicBezTo>
                      <a:pt x="0" y="1"/>
                      <a:pt x="0" y="1"/>
                      <a:pt x="0" y="1"/>
                    </a:cubicBezTo>
                    <a:cubicBezTo>
                      <a:pt x="0" y="1"/>
                      <a:pt x="0" y="1"/>
                      <a:pt x="0" y="1"/>
                    </a:cubicBezTo>
                    <a:cubicBezTo>
                      <a:pt x="0" y="4"/>
                      <a:pt x="0" y="6"/>
                      <a:pt x="0" y="7"/>
                    </a:cubicBezTo>
                    <a:cubicBezTo>
                      <a:pt x="1" y="8"/>
                      <a:pt x="1" y="8"/>
                      <a:pt x="1" y="8"/>
                    </a:cubicBezTo>
                    <a:cubicBezTo>
                      <a:pt x="5" y="8"/>
                      <a:pt x="5" y="8"/>
                      <a:pt x="5" y="8"/>
                    </a:cubicBezTo>
                    <a:cubicBezTo>
                      <a:pt x="5" y="7"/>
                      <a:pt x="5" y="7"/>
                      <a:pt x="5" y="7"/>
                    </a:cubicBezTo>
                    <a:cubicBezTo>
                      <a:pt x="5" y="7"/>
                      <a:pt x="5" y="7"/>
                      <a:pt x="5"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7" name="Freeform 12"/>
              <p:cNvSpPr>
                <a:spLocks/>
              </p:cNvSpPr>
              <p:nvPr/>
            </p:nvSpPr>
            <p:spPr bwMode="auto">
              <a:xfrm>
                <a:off x="5699" y="2633"/>
                <a:ext cx="37" cy="19"/>
              </a:xfrm>
              <a:custGeom>
                <a:avLst/>
                <a:gdLst>
                  <a:gd name="T0" fmla="*/ 5 w 8"/>
                  <a:gd name="T1" fmla="*/ 4 h 4"/>
                  <a:gd name="T2" fmla="*/ 8 w 8"/>
                  <a:gd name="T3" fmla="*/ 4 h 4"/>
                  <a:gd name="T4" fmla="*/ 8 w 8"/>
                  <a:gd name="T5" fmla="*/ 4 h 4"/>
                  <a:gd name="T6" fmla="*/ 7 w 8"/>
                  <a:gd name="T7" fmla="*/ 0 h 4"/>
                  <a:gd name="T8" fmla="*/ 6 w 8"/>
                  <a:gd name="T9" fmla="*/ 0 h 4"/>
                  <a:gd name="T10" fmla="*/ 2 w 8"/>
                  <a:gd name="T11" fmla="*/ 0 h 4"/>
                  <a:gd name="T12" fmla="*/ 1 w 8"/>
                  <a:gd name="T13" fmla="*/ 0 h 4"/>
                  <a:gd name="T14" fmla="*/ 0 w 8"/>
                  <a:gd name="T15" fmla="*/ 3 h 4"/>
                  <a:gd name="T16" fmla="*/ 0 w 8"/>
                  <a:gd name="T17" fmla="*/ 4 h 4"/>
                  <a:gd name="T18" fmla="*/ 5 w 8"/>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
                    <a:moveTo>
                      <a:pt x="5" y="4"/>
                    </a:moveTo>
                    <a:cubicBezTo>
                      <a:pt x="6" y="4"/>
                      <a:pt x="7" y="4"/>
                      <a:pt x="8" y="4"/>
                    </a:cubicBezTo>
                    <a:cubicBezTo>
                      <a:pt x="8" y="4"/>
                      <a:pt x="8" y="4"/>
                      <a:pt x="8" y="4"/>
                    </a:cubicBezTo>
                    <a:cubicBezTo>
                      <a:pt x="7" y="0"/>
                      <a:pt x="7" y="0"/>
                      <a:pt x="7" y="0"/>
                    </a:cubicBezTo>
                    <a:cubicBezTo>
                      <a:pt x="6" y="0"/>
                      <a:pt x="6" y="0"/>
                      <a:pt x="6" y="0"/>
                    </a:cubicBezTo>
                    <a:cubicBezTo>
                      <a:pt x="5" y="1"/>
                      <a:pt x="4" y="0"/>
                      <a:pt x="2" y="0"/>
                    </a:cubicBezTo>
                    <a:cubicBezTo>
                      <a:pt x="1" y="0"/>
                      <a:pt x="1" y="0"/>
                      <a:pt x="1" y="0"/>
                    </a:cubicBezTo>
                    <a:cubicBezTo>
                      <a:pt x="0" y="3"/>
                      <a:pt x="0" y="3"/>
                      <a:pt x="0" y="3"/>
                    </a:cubicBezTo>
                    <a:cubicBezTo>
                      <a:pt x="0" y="4"/>
                      <a:pt x="0" y="4"/>
                      <a:pt x="0" y="4"/>
                    </a:cubicBezTo>
                    <a:cubicBezTo>
                      <a:pt x="2" y="4"/>
                      <a:pt x="4" y="4"/>
                      <a:pt x="5"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8" name="Freeform 13"/>
              <p:cNvSpPr>
                <a:spLocks/>
              </p:cNvSpPr>
              <p:nvPr/>
            </p:nvSpPr>
            <p:spPr bwMode="auto">
              <a:xfrm>
                <a:off x="5623" y="2770"/>
                <a:ext cx="19" cy="38"/>
              </a:xfrm>
              <a:custGeom>
                <a:avLst/>
                <a:gdLst>
                  <a:gd name="T0" fmla="*/ 4 w 4"/>
                  <a:gd name="T1" fmla="*/ 7 h 8"/>
                  <a:gd name="T2" fmla="*/ 4 w 4"/>
                  <a:gd name="T3" fmla="*/ 3 h 8"/>
                  <a:gd name="T4" fmla="*/ 4 w 4"/>
                  <a:gd name="T5" fmla="*/ 1 h 8"/>
                  <a:gd name="T6" fmla="*/ 4 w 4"/>
                  <a:gd name="T7" fmla="*/ 0 h 8"/>
                  <a:gd name="T8" fmla="*/ 0 w 4"/>
                  <a:gd name="T9" fmla="*/ 0 h 8"/>
                  <a:gd name="T10" fmla="*/ 0 w 4"/>
                  <a:gd name="T11" fmla="*/ 1 h 8"/>
                  <a:gd name="T12" fmla="*/ 0 w 4"/>
                  <a:gd name="T13" fmla="*/ 3 h 8"/>
                  <a:gd name="T14" fmla="*/ 0 w 4"/>
                  <a:gd name="T15" fmla="*/ 7 h 8"/>
                  <a:gd name="T16" fmla="*/ 0 w 4"/>
                  <a:gd name="T17" fmla="*/ 8 h 8"/>
                  <a:gd name="T18" fmla="*/ 4 w 4"/>
                  <a:gd name="T19" fmla="*/ 8 h 8"/>
                  <a:gd name="T20" fmla="*/ 4 w 4"/>
                  <a:gd name="T21" fmla="*/ 7 h 8"/>
                  <a:gd name="T22" fmla="*/ 4 w 4"/>
                  <a:gd name="T23"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8">
                    <a:moveTo>
                      <a:pt x="4" y="7"/>
                    </a:moveTo>
                    <a:cubicBezTo>
                      <a:pt x="4" y="6"/>
                      <a:pt x="4" y="4"/>
                      <a:pt x="4" y="3"/>
                    </a:cubicBezTo>
                    <a:cubicBezTo>
                      <a:pt x="4" y="2"/>
                      <a:pt x="4" y="2"/>
                      <a:pt x="4" y="1"/>
                    </a:cubicBezTo>
                    <a:cubicBezTo>
                      <a:pt x="4" y="0"/>
                      <a:pt x="4" y="0"/>
                      <a:pt x="4" y="0"/>
                    </a:cubicBezTo>
                    <a:cubicBezTo>
                      <a:pt x="0" y="0"/>
                      <a:pt x="0" y="0"/>
                      <a:pt x="0" y="0"/>
                    </a:cubicBezTo>
                    <a:cubicBezTo>
                      <a:pt x="0" y="1"/>
                      <a:pt x="0" y="1"/>
                      <a:pt x="0" y="1"/>
                    </a:cubicBezTo>
                    <a:cubicBezTo>
                      <a:pt x="0" y="2"/>
                      <a:pt x="0" y="2"/>
                      <a:pt x="0" y="3"/>
                    </a:cubicBezTo>
                    <a:cubicBezTo>
                      <a:pt x="0" y="4"/>
                      <a:pt x="0" y="6"/>
                      <a:pt x="0" y="7"/>
                    </a:cubicBezTo>
                    <a:cubicBezTo>
                      <a:pt x="0" y="8"/>
                      <a:pt x="0" y="8"/>
                      <a:pt x="0" y="8"/>
                    </a:cubicBezTo>
                    <a:cubicBezTo>
                      <a:pt x="4" y="8"/>
                      <a:pt x="4" y="8"/>
                      <a:pt x="4" y="8"/>
                    </a:cubicBezTo>
                    <a:cubicBezTo>
                      <a:pt x="4" y="7"/>
                      <a:pt x="4" y="7"/>
                      <a:pt x="4" y="7"/>
                    </a:cubicBezTo>
                    <a:cubicBezTo>
                      <a:pt x="4" y="7"/>
                      <a:pt x="4" y="7"/>
                      <a:pt x="4"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9" name="Freeform 14"/>
              <p:cNvSpPr>
                <a:spLocks/>
              </p:cNvSpPr>
              <p:nvPr/>
            </p:nvSpPr>
            <p:spPr bwMode="auto">
              <a:xfrm>
                <a:off x="6049" y="2444"/>
                <a:ext cx="42" cy="33"/>
              </a:xfrm>
              <a:custGeom>
                <a:avLst/>
                <a:gdLst>
                  <a:gd name="T0" fmla="*/ 42 w 42"/>
                  <a:gd name="T1" fmla="*/ 14 h 33"/>
                  <a:gd name="T2" fmla="*/ 33 w 42"/>
                  <a:gd name="T3" fmla="*/ 0 h 33"/>
                  <a:gd name="T4" fmla="*/ 0 w 42"/>
                  <a:gd name="T5" fmla="*/ 14 h 33"/>
                  <a:gd name="T6" fmla="*/ 9 w 42"/>
                  <a:gd name="T7" fmla="*/ 33 h 33"/>
                  <a:gd name="T8" fmla="*/ 42 w 42"/>
                  <a:gd name="T9" fmla="*/ 14 h 33"/>
                  <a:gd name="T10" fmla="*/ 42 w 42"/>
                  <a:gd name="T11" fmla="*/ 14 h 33"/>
                  <a:gd name="T12" fmla="*/ 42 w 42"/>
                  <a:gd name="T13" fmla="*/ 14 h 33"/>
                </a:gdLst>
                <a:ahLst/>
                <a:cxnLst>
                  <a:cxn ang="0">
                    <a:pos x="T0" y="T1"/>
                  </a:cxn>
                  <a:cxn ang="0">
                    <a:pos x="T2" y="T3"/>
                  </a:cxn>
                  <a:cxn ang="0">
                    <a:pos x="T4" y="T5"/>
                  </a:cxn>
                  <a:cxn ang="0">
                    <a:pos x="T6" y="T7"/>
                  </a:cxn>
                  <a:cxn ang="0">
                    <a:pos x="T8" y="T9"/>
                  </a:cxn>
                  <a:cxn ang="0">
                    <a:pos x="T10" y="T11"/>
                  </a:cxn>
                  <a:cxn ang="0">
                    <a:pos x="T12" y="T13"/>
                  </a:cxn>
                </a:cxnLst>
                <a:rect l="0" t="0" r="r" b="b"/>
                <a:pathLst>
                  <a:path w="42" h="33">
                    <a:moveTo>
                      <a:pt x="42" y="14"/>
                    </a:moveTo>
                    <a:lnTo>
                      <a:pt x="33" y="0"/>
                    </a:lnTo>
                    <a:lnTo>
                      <a:pt x="0" y="14"/>
                    </a:lnTo>
                    <a:lnTo>
                      <a:pt x="9" y="33"/>
                    </a:lnTo>
                    <a:lnTo>
                      <a:pt x="42" y="14"/>
                    </a:lnTo>
                    <a:lnTo>
                      <a:pt x="42" y="14"/>
                    </a:lnTo>
                    <a:lnTo>
                      <a:pt x="42" y="1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0" name="Freeform 15"/>
              <p:cNvSpPr>
                <a:spLocks/>
              </p:cNvSpPr>
              <p:nvPr/>
            </p:nvSpPr>
            <p:spPr bwMode="auto">
              <a:xfrm>
                <a:off x="5623" y="2714"/>
                <a:ext cx="24" cy="42"/>
              </a:xfrm>
              <a:custGeom>
                <a:avLst/>
                <a:gdLst>
                  <a:gd name="T0" fmla="*/ 4 w 5"/>
                  <a:gd name="T1" fmla="*/ 8 h 9"/>
                  <a:gd name="T2" fmla="*/ 4 w 5"/>
                  <a:gd name="T3" fmla="*/ 7 h 9"/>
                  <a:gd name="T4" fmla="*/ 5 w 5"/>
                  <a:gd name="T5" fmla="*/ 3 h 9"/>
                  <a:gd name="T6" fmla="*/ 5 w 5"/>
                  <a:gd name="T7" fmla="*/ 1 h 9"/>
                  <a:gd name="T8" fmla="*/ 5 w 5"/>
                  <a:gd name="T9" fmla="*/ 0 h 9"/>
                  <a:gd name="T10" fmla="*/ 1 w 5"/>
                  <a:gd name="T11" fmla="*/ 1 h 9"/>
                  <a:gd name="T12" fmla="*/ 1 w 5"/>
                  <a:gd name="T13" fmla="*/ 2 h 9"/>
                  <a:gd name="T14" fmla="*/ 1 w 5"/>
                  <a:gd name="T15" fmla="*/ 3 h 9"/>
                  <a:gd name="T16" fmla="*/ 1 w 5"/>
                  <a:gd name="T17" fmla="*/ 5 h 9"/>
                  <a:gd name="T18" fmla="*/ 0 w 5"/>
                  <a:gd name="T19" fmla="*/ 7 h 9"/>
                  <a:gd name="T20" fmla="*/ 0 w 5"/>
                  <a:gd name="T21" fmla="*/ 8 h 9"/>
                  <a:gd name="T22" fmla="*/ 4 w 5"/>
                  <a:gd name="T23" fmla="*/ 9 h 9"/>
                  <a:gd name="T24" fmla="*/ 4 w 5"/>
                  <a:gd name="T25" fmla="*/ 8 h 9"/>
                  <a:gd name="T26" fmla="*/ 4 w 5"/>
                  <a:gd name="T2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9">
                    <a:moveTo>
                      <a:pt x="4" y="8"/>
                    </a:moveTo>
                    <a:cubicBezTo>
                      <a:pt x="4" y="7"/>
                      <a:pt x="4" y="7"/>
                      <a:pt x="4" y="7"/>
                    </a:cubicBezTo>
                    <a:cubicBezTo>
                      <a:pt x="5" y="6"/>
                      <a:pt x="5" y="5"/>
                      <a:pt x="5" y="3"/>
                    </a:cubicBezTo>
                    <a:cubicBezTo>
                      <a:pt x="5" y="2"/>
                      <a:pt x="5" y="2"/>
                      <a:pt x="5" y="1"/>
                    </a:cubicBezTo>
                    <a:cubicBezTo>
                      <a:pt x="5" y="0"/>
                      <a:pt x="5" y="0"/>
                      <a:pt x="5" y="0"/>
                    </a:cubicBezTo>
                    <a:cubicBezTo>
                      <a:pt x="1" y="1"/>
                      <a:pt x="1" y="1"/>
                      <a:pt x="1" y="1"/>
                    </a:cubicBezTo>
                    <a:cubicBezTo>
                      <a:pt x="1" y="2"/>
                      <a:pt x="1" y="2"/>
                      <a:pt x="1" y="2"/>
                    </a:cubicBezTo>
                    <a:cubicBezTo>
                      <a:pt x="1" y="2"/>
                      <a:pt x="1" y="2"/>
                      <a:pt x="1" y="3"/>
                    </a:cubicBezTo>
                    <a:cubicBezTo>
                      <a:pt x="1" y="4"/>
                      <a:pt x="1" y="5"/>
                      <a:pt x="1" y="5"/>
                    </a:cubicBezTo>
                    <a:cubicBezTo>
                      <a:pt x="0" y="6"/>
                      <a:pt x="0" y="6"/>
                      <a:pt x="0" y="7"/>
                    </a:cubicBezTo>
                    <a:cubicBezTo>
                      <a:pt x="0" y="8"/>
                      <a:pt x="0" y="8"/>
                      <a:pt x="0" y="8"/>
                    </a:cubicBezTo>
                    <a:cubicBezTo>
                      <a:pt x="4" y="9"/>
                      <a:pt x="4" y="9"/>
                      <a:pt x="4" y="9"/>
                    </a:cubicBezTo>
                    <a:cubicBezTo>
                      <a:pt x="4" y="8"/>
                      <a:pt x="4" y="8"/>
                      <a:pt x="4" y="8"/>
                    </a:cubicBezTo>
                    <a:cubicBezTo>
                      <a:pt x="4" y="8"/>
                      <a:pt x="4" y="8"/>
                      <a:pt x="4" y="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1" name="Freeform 16"/>
              <p:cNvSpPr>
                <a:spLocks/>
              </p:cNvSpPr>
              <p:nvPr/>
            </p:nvSpPr>
            <p:spPr bwMode="auto">
              <a:xfrm>
                <a:off x="5623" y="2657"/>
                <a:ext cx="24" cy="42"/>
              </a:xfrm>
              <a:custGeom>
                <a:avLst/>
                <a:gdLst>
                  <a:gd name="T0" fmla="*/ 0 w 5"/>
                  <a:gd name="T1" fmla="*/ 9 h 9"/>
                  <a:gd name="T2" fmla="*/ 4 w 5"/>
                  <a:gd name="T3" fmla="*/ 8 h 9"/>
                  <a:gd name="T4" fmla="*/ 4 w 5"/>
                  <a:gd name="T5" fmla="*/ 7 h 9"/>
                  <a:gd name="T6" fmla="*/ 4 w 5"/>
                  <a:gd name="T7" fmla="*/ 5 h 9"/>
                  <a:gd name="T8" fmla="*/ 5 w 5"/>
                  <a:gd name="T9" fmla="*/ 2 h 9"/>
                  <a:gd name="T10" fmla="*/ 5 w 5"/>
                  <a:gd name="T11" fmla="*/ 1 h 9"/>
                  <a:gd name="T12" fmla="*/ 1 w 5"/>
                  <a:gd name="T13" fmla="*/ 0 h 9"/>
                  <a:gd name="T14" fmla="*/ 1 w 5"/>
                  <a:gd name="T15" fmla="*/ 1 h 9"/>
                  <a:gd name="T16" fmla="*/ 0 w 5"/>
                  <a:gd name="T17" fmla="*/ 5 h 9"/>
                  <a:gd name="T18" fmla="*/ 0 w 5"/>
                  <a:gd name="T19" fmla="*/ 8 h 9"/>
                  <a:gd name="T20" fmla="*/ 0 w 5"/>
                  <a:gd name="T21" fmla="*/ 9 h 9"/>
                  <a:gd name="T22" fmla="*/ 0 w 5"/>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9">
                    <a:moveTo>
                      <a:pt x="0" y="9"/>
                    </a:moveTo>
                    <a:cubicBezTo>
                      <a:pt x="4" y="8"/>
                      <a:pt x="4" y="8"/>
                      <a:pt x="4" y="8"/>
                    </a:cubicBezTo>
                    <a:cubicBezTo>
                      <a:pt x="4" y="7"/>
                      <a:pt x="4" y="7"/>
                      <a:pt x="4" y="7"/>
                    </a:cubicBezTo>
                    <a:cubicBezTo>
                      <a:pt x="4" y="6"/>
                      <a:pt x="4" y="5"/>
                      <a:pt x="4" y="5"/>
                    </a:cubicBezTo>
                    <a:cubicBezTo>
                      <a:pt x="4" y="5"/>
                      <a:pt x="4" y="4"/>
                      <a:pt x="5" y="2"/>
                    </a:cubicBezTo>
                    <a:cubicBezTo>
                      <a:pt x="5" y="1"/>
                      <a:pt x="5" y="1"/>
                      <a:pt x="5" y="1"/>
                    </a:cubicBezTo>
                    <a:cubicBezTo>
                      <a:pt x="1" y="0"/>
                      <a:pt x="1" y="0"/>
                      <a:pt x="1" y="0"/>
                    </a:cubicBezTo>
                    <a:cubicBezTo>
                      <a:pt x="1" y="1"/>
                      <a:pt x="1" y="1"/>
                      <a:pt x="1" y="1"/>
                    </a:cubicBezTo>
                    <a:cubicBezTo>
                      <a:pt x="1" y="2"/>
                      <a:pt x="0" y="4"/>
                      <a:pt x="0" y="5"/>
                    </a:cubicBezTo>
                    <a:cubicBezTo>
                      <a:pt x="0" y="6"/>
                      <a:pt x="0" y="6"/>
                      <a:pt x="0" y="8"/>
                    </a:cubicBezTo>
                    <a:cubicBezTo>
                      <a:pt x="0" y="9"/>
                      <a:pt x="0" y="9"/>
                      <a:pt x="0" y="9"/>
                    </a:cubicBezTo>
                    <a:cubicBezTo>
                      <a:pt x="0" y="9"/>
                      <a:pt x="0" y="9"/>
                      <a:pt x="0"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2" name="Freeform 17"/>
              <p:cNvSpPr>
                <a:spLocks/>
              </p:cNvSpPr>
              <p:nvPr/>
            </p:nvSpPr>
            <p:spPr bwMode="auto">
              <a:xfrm>
                <a:off x="6361" y="2515"/>
                <a:ext cx="43" cy="33"/>
              </a:xfrm>
              <a:custGeom>
                <a:avLst/>
                <a:gdLst>
                  <a:gd name="T0" fmla="*/ 7 w 9"/>
                  <a:gd name="T1" fmla="*/ 7 h 7"/>
                  <a:gd name="T2" fmla="*/ 7 w 9"/>
                  <a:gd name="T3" fmla="*/ 7 h 7"/>
                  <a:gd name="T4" fmla="*/ 9 w 9"/>
                  <a:gd name="T5" fmla="*/ 4 h 7"/>
                  <a:gd name="T6" fmla="*/ 9 w 9"/>
                  <a:gd name="T7" fmla="*/ 4 h 7"/>
                  <a:gd name="T8" fmla="*/ 3 w 9"/>
                  <a:gd name="T9" fmla="*/ 1 h 7"/>
                  <a:gd name="T10" fmla="*/ 2 w 9"/>
                  <a:gd name="T11" fmla="*/ 0 h 7"/>
                  <a:gd name="T12" fmla="*/ 0 w 9"/>
                  <a:gd name="T13" fmla="*/ 4 h 7"/>
                  <a:gd name="T14" fmla="*/ 1 w 9"/>
                  <a:gd name="T15" fmla="*/ 4 h 7"/>
                  <a:gd name="T16" fmla="*/ 7 w 9"/>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
                    <a:moveTo>
                      <a:pt x="7" y="7"/>
                    </a:moveTo>
                    <a:cubicBezTo>
                      <a:pt x="7" y="7"/>
                      <a:pt x="7" y="7"/>
                      <a:pt x="7" y="7"/>
                    </a:cubicBezTo>
                    <a:cubicBezTo>
                      <a:pt x="9" y="4"/>
                      <a:pt x="9" y="4"/>
                      <a:pt x="9" y="4"/>
                    </a:cubicBezTo>
                    <a:cubicBezTo>
                      <a:pt x="9" y="4"/>
                      <a:pt x="9" y="4"/>
                      <a:pt x="9" y="4"/>
                    </a:cubicBezTo>
                    <a:cubicBezTo>
                      <a:pt x="7" y="2"/>
                      <a:pt x="5" y="1"/>
                      <a:pt x="3" y="1"/>
                    </a:cubicBezTo>
                    <a:cubicBezTo>
                      <a:pt x="2" y="0"/>
                      <a:pt x="2" y="0"/>
                      <a:pt x="2" y="0"/>
                    </a:cubicBezTo>
                    <a:cubicBezTo>
                      <a:pt x="0" y="4"/>
                      <a:pt x="0" y="4"/>
                      <a:pt x="0" y="4"/>
                    </a:cubicBezTo>
                    <a:cubicBezTo>
                      <a:pt x="1" y="4"/>
                      <a:pt x="1" y="4"/>
                      <a:pt x="1" y="4"/>
                    </a:cubicBezTo>
                    <a:cubicBezTo>
                      <a:pt x="3" y="5"/>
                      <a:pt x="5" y="6"/>
                      <a:pt x="7"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3" name="Freeform 18"/>
              <p:cNvSpPr>
                <a:spLocks/>
              </p:cNvSpPr>
              <p:nvPr/>
            </p:nvSpPr>
            <p:spPr bwMode="auto">
              <a:xfrm>
                <a:off x="6513" y="2605"/>
                <a:ext cx="42" cy="38"/>
              </a:xfrm>
              <a:custGeom>
                <a:avLst/>
                <a:gdLst>
                  <a:gd name="T0" fmla="*/ 6 w 9"/>
                  <a:gd name="T1" fmla="*/ 7 h 8"/>
                  <a:gd name="T2" fmla="*/ 6 w 9"/>
                  <a:gd name="T3" fmla="*/ 8 h 8"/>
                  <a:gd name="T4" fmla="*/ 9 w 9"/>
                  <a:gd name="T5" fmla="*/ 4 h 8"/>
                  <a:gd name="T6" fmla="*/ 8 w 9"/>
                  <a:gd name="T7" fmla="*/ 4 h 8"/>
                  <a:gd name="T8" fmla="*/ 3 w 9"/>
                  <a:gd name="T9" fmla="*/ 0 h 8"/>
                  <a:gd name="T10" fmla="*/ 2 w 9"/>
                  <a:gd name="T11" fmla="*/ 0 h 8"/>
                  <a:gd name="T12" fmla="*/ 0 w 9"/>
                  <a:gd name="T13" fmla="*/ 3 h 8"/>
                  <a:gd name="T14" fmla="*/ 0 w 9"/>
                  <a:gd name="T15" fmla="*/ 4 h 8"/>
                  <a:gd name="T16" fmla="*/ 6 w 9"/>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6" y="7"/>
                    </a:moveTo>
                    <a:cubicBezTo>
                      <a:pt x="6" y="8"/>
                      <a:pt x="6" y="8"/>
                      <a:pt x="6" y="8"/>
                    </a:cubicBezTo>
                    <a:cubicBezTo>
                      <a:pt x="9" y="4"/>
                      <a:pt x="9" y="4"/>
                      <a:pt x="9" y="4"/>
                    </a:cubicBezTo>
                    <a:cubicBezTo>
                      <a:pt x="8" y="4"/>
                      <a:pt x="8" y="4"/>
                      <a:pt x="8" y="4"/>
                    </a:cubicBezTo>
                    <a:cubicBezTo>
                      <a:pt x="6" y="3"/>
                      <a:pt x="5" y="2"/>
                      <a:pt x="3" y="0"/>
                    </a:cubicBezTo>
                    <a:cubicBezTo>
                      <a:pt x="2" y="0"/>
                      <a:pt x="2" y="0"/>
                      <a:pt x="2" y="0"/>
                    </a:cubicBezTo>
                    <a:cubicBezTo>
                      <a:pt x="0" y="3"/>
                      <a:pt x="0" y="3"/>
                      <a:pt x="0" y="3"/>
                    </a:cubicBezTo>
                    <a:cubicBezTo>
                      <a:pt x="0" y="4"/>
                      <a:pt x="0" y="4"/>
                      <a:pt x="0" y="4"/>
                    </a:cubicBezTo>
                    <a:cubicBezTo>
                      <a:pt x="2" y="5"/>
                      <a:pt x="4" y="6"/>
                      <a:pt x="6"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4" name="Freeform 19"/>
              <p:cNvSpPr>
                <a:spLocks/>
              </p:cNvSpPr>
              <p:nvPr/>
            </p:nvSpPr>
            <p:spPr bwMode="auto">
              <a:xfrm>
                <a:off x="6460" y="2572"/>
                <a:ext cx="43" cy="37"/>
              </a:xfrm>
              <a:custGeom>
                <a:avLst/>
                <a:gdLst>
                  <a:gd name="T0" fmla="*/ 6 w 9"/>
                  <a:gd name="T1" fmla="*/ 7 h 8"/>
                  <a:gd name="T2" fmla="*/ 7 w 9"/>
                  <a:gd name="T3" fmla="*/ 8 h 8"/>
                  <a:gd name="T4" fmla="*/ 9 w 9"/>
                  <a:gd name="T5" fmla="*/ 4 h 8"/>
                  <a:gd name="T6" fmla="*/ 8 w 9"/>
                  <a:gd name="T7" fmla="*/ 4 h 8"/>
                  <a:gd name="T8" fmla="*/ 3 w 9"/>
                  <a:gd name="T9" fmla="*/ 1 h 8"/>
                  <a:gd name="T10" fmla="*/ 2 w 9"/>
                  <a:gd name="T11" fmla="*/ 0 h 8"/>
                  <a:gd name="T12" fmla="*/ 0 w 9"/>
                  <a:gd name="T13" fmla="*/ 4 h 8"/>
                  <a:gd name="T14" fmla="*/ 1 w 9"/>
                  <a:gd name="T15" fmla="*/ 4 h 8"/>
                  <a:gd name="T16" fmla="*/ 6 w 9"/>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6" y="7"/>
                    </a:moveTo>
                    <a:cubicBezTo>
                      <a:pt x="7" y="8"/>
                      <a:pt x="7" y="8"/>
                      <a:pt x="7" y="8"/>
                    </a:cubicBezTo>
                    <a:cubicBezTo>
                      <a:pt x="9" y="4"/>
                      <a:pt x="9" y="4"/>
                      <a:pt x="9" y="4"/>
                    </a:cubicBezTo>
                    <a:cubicBezTo>
                      <a:pt x="8" y="4"/>
                      <a:pt x="8" y="4"/>
                      <a:pt x="8" y="4"/>
                    </a:cubicBezTo>
                    <a:cubicBezTo>
                      <a:pt x="7" y="3"/>
                      <a:pt x="5" y="2"/>
                      <a:pt x="3" y="1"/>
                    </a:cubicBezTo>
                    <a:cubicBezTo>
                      <a:pt x="2" y="0"/>
                      <a:pt x="2" y="0"/>
                      <a:pt x="2" y="0"/>
                    </a:cubicBezTo>
                    <a:cubicBezTo>
                      <a:pt x="0" y="4"/>
                      <a:pt x="0" y="4"/>
                      <a:pt x="0" y="4"/>
                    </a:cubicBezTo>
                    <a:cubicBezTo>
                      <a:pt x="1" y="4"/>
                      <a:pt x="1" y="4"/>
                      <a:pt x="1" y="4"/>
                    </a:cubicBezTo>
                    <a:cubicBezTo>
                      <a:pt x="3" y="5"/>
                      <a:pt x="5" y="6"/>
                      <a:pt x="6"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5" name="Freeform 20"/>
              <p:cNvSpPr>
                <a:spLocks/>
              </p:cNvSpPr>
              <p:nvPr/>
            </p:nvSpPr>
            <p:spPr bwMode="auto">
              <a:xfrm>
                <a:off x="6584" y="2690"/>
                <a:ext cx="28" cy="38"/>
              </a:xfrm>
              <a:custGeom>
                <a:avLst/>
                <a:gdLst>
                  <a:gd name="T0" fmla="*/ 1 w 6"/>
                  <a:gd name="T1" fmla="*/ 1 h 8"/>
                  <a:gd name="T2" fmla="*/ 1 w 6"/>
                  <a:gd name="T3" fmla="*/ 7 h 8"/>
                  <a:gd name="T4" fmla="*/ 1 w 6"/>
                  <a:gd name="T5" fmla="*/ 8 h 8"/>
                  <a:gd name="T6" fmla="*/ 6 w 6"/>
                  <a:gd name="T7" fmla="*/ 7 h 8"/>
                  <a:gd name="T8" fmla="*/ 6 w 6"/>
                  <a:gd name="T9" fmla="*/ 7 h 8"/>
                  <a:gd name="T10" fmla="*/ 5 w 6"/>
                  <a:gd name="T11" fmla="*/ 0 h 8"/>
                  <a:gd name="T12" fmla="*/ 5 w 6"/>
                  <a:gd name="T13" fmla="*/ 0 h 8"/>
                  <a:gd name="T14" fmla="*/ 0 w 6"/>
                  <a:gd name="T15" fmla="*/ 0 h 8"/>
                  <a:gd name="T16" fmla="*/ 1 w 6"/>
                  <a:gd name="T17" fmla="*/ 1 h 8"/>
                  <a:gd name="T18" fmla="*/ 1 w 6"/>
                  <a:gd name="T1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8">
                    <a:moveTo>
                      <a:pt x="1" y="1"/>
                    </a:moveTo>
                    <a:cubicBezTo>
                      <a:pt x="1" y="3"/>
                      <a:pt x="1" y="5"/>
                      <a:pt x="1" y="7"/>
                    </a:cubicBezTo>
                    <a:cubicBezTo>
                      <a:pt x="1" y="8"/>
                      <a:pt x="1" y="8"/>
                      <a:pt x="1" y="8"/>
                    </a:cubicBezTo>
                    <a:cubicBezTo>
                      <a:pt x="6" y="7"/>
                      <a:pt x="6" y="7"/>
                      <a:pt x="6" y="7"/>
                    </a:cubicBezTo>
                    <a:cubicBezTo>
                      <a:pt x="6" y="7"/>
                      <a:pt x="6" y="7"/>
                      <a:pt x="6" y="7"/>
                    </a:cubicBezTo>
                    <a:cubicBezTo>
                      <a:pt x="5" y="4"/>
                      <a:pt x="5" y="2"/>
                      <a:pt x="5" y="0"/>
                    </a:cubicBezTo>
                    <a:cubicBezTo>
                      <a:pt x="5" y="0"/>
                      <a:pt x="5" y="0"/>
                      <a:pt x="5" y="0"/>
                    </a:cubicBezTo>
                    <a:cubicBezTo>
                      <a:pt x="0" y="0"/>
                      <a:pt x="0" y="0"/>
                      <a:pt x="0" y="0"/>
                    </a:cubicBezTo>
                    <a:cubicBezTo>
                      <a:pt x="1" y="1"/>
                      <a:pt x="1" y="1"/>
                      <a:pt x="1" y="1"/>
                    </a:cubicBezTo>
                    <a:cubicBezTo>
                      <a:pt x="1" y="1"/>
                      <a:pt x="1" y="1"/>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6" name="Freeform 21"/>
              <p:cNvSpPr>
                <a:spLocks/>
              </p:cNvSpPr>
              <p:nvPr/>
            </p:nvSpPr>
            <p:spPr bwMode="auto">
              <a:xfrm>
                <a:off x="6560" y="2638"/>
                <a:ext cx="38" cy="38"/>
              </a:xfrm>
              <a:custGeom>
                <a:avLst/>
                <a:gdLst>
                  <a:gd name="T0" fmla="*/ 4 w 8"/>
                  <a:gd name="T1" fmla="*/ 7 h 8"/>
                  <a:gd name="T2" fmla="*/ 4 w 8"/>
                  <a:gd name="T3" fmla="*/ 8 h 8"/>
                  <a:gd name="T4" fmla="*/ 8 w 8"/>
                  <a:gd name="T5" fmla="*/ 6 h 8"/>
                  <a:gd name="T6" fmla="*/ 7 w 8"/>
                  <a:gd name="T7" fmla="*/ 5 h 8"/>
                  <a:gd name="T8" fmla="*/ 3 w 8"/>
                  <a:gd name="T9" fmla="*/ 0 h 8"/>
                  <a:gd name="T10" fmla="*/ 2 w 8"/>
                  <a:gd name="T11" fmla="*/ 0 h 8"/>
                  <a:gd name="T12" fmla="*/ 0 w 8"/>
                  <a:gd name="T13" fmla="*/ 3 h 8"/>
                  <a:gd name="T14" fmla="*/ 0 w 8"/>
                  <a:gd name="T15" fmla="*/ 3 h 8"/>
                  <a:gd name="T16" fmla="*/ 4 w 8"/>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7"/>
                    </a:moveTo>
                    <a:cubicBezTo>
                      <a:pt x="4" y="8"/>
                      <a:pt x="4" y="8"/>
                      <a:pt x="4" y="8"/>
                    </a:cubicBezTo>
                    <a:cubicBezTo>
                      <a:pt x="8" y="6"/>
                      <a:pt x="8" y="6"/>
                      <a:pt x="8" y="6"/>
                    </a:cubicBezTo>
                    <a:cubicBezTo>
                      <a:pt x="7" y="5"/>
                      <a:pt x="7" y="5"/>
                      <a:pt x="7" y="5"/>
                    </a:cubicBezTo>
                    <a:cubicBezTo>
                      <a:pt x="7" y="4"/>
                      <a:pt x="5" y="2"/>
                      <a:pt x="3" y="0"/>
                    </a:cubicBezTo>
                    <a:cubicBezTo>
                      <a:pt x="2" y="0"/>
                      <a:pt x="2" y="0"/>
                      <a:pt x="2" y="0"/>
                    </a:cubicBezTo>
                    <a:cubicBezTo>
                      <a:pt x="0" y="3"/>
                      <a:pt x="0" y="3"/>
                      <a:pt x="0" y="3"/>
                    </a:cubicBezTo>
                    <a:cubicBezTo>
                      <a:pt x="0" y="3"/>
                      <a:pt x="0" y="3"/>
                      <a:pt x="0" y="3"/>
                    </a:cubicBezTo>
                    <a:cubicBezTo>
                      <a:pt x="3" y="6"/>
                      <a:pt x="4" y="7"/>
                      <a:pt x="4"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7" name="Freeform 22"/>
              <p:cNvSpPr>
                <a:spLocks/>
              </p:cNvSpPr>
              <p:nvPr/>
            </p:nvSpPr>
            <p:spPr bwMode="auto">
              <a:xfrm>
                <a:off x="6413" y="2543"/>
                <a:ext cx="43" cy="38"/>
              </a:xfrm>
              <a:custGeom>
                <a:avLst/>
                <a:gdLst>
                  <a:gd name="T0" fmla="*/ 6 w 9"/>
                  <a:gd name="T1" fmla="*/ 7 h 8"/>
                  <a:gd name="T2" fmla="*/ 7 w 9"/>
                  <a:gd name="T3" fmla="*/ 8 h 8"/>
                  <a:gd name="T4" fmla="*/ 9 w 9"/>
                  <a:gd name="T5" fmla="*/ 4 h 8"/>
                  <a:gd name="T6" fmla="*/ 8 w 9"/>
                  <a:gd name="T7" fmla="*/ 4 h 8"/>
                  <a:gd name="T8" fmla="*/ 3 w 9"/>
                  <a:gd name="T9" fmla="*/ 1 h 8"/>
                  <a:gd name="T10" fmla="*/ 2 w 9"/>
                  <a:gd name="T11" fmla="*/ 0 h 8"/>
                  <a:gd name="T12" fmla="*/ 0 w 9"/>
                  <a:gd name="T13" fmla="*/ 4 h 8"/>
                  <a:gd name="T14" fmla="*/ 1 w 9"/>
                  <a:gd name="T15" fmla="*/ 4 h 8"/>
                  <a:gd name="T16" fmla="*/ 6 w 9"/>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6" y="7"/>
                    </a:moveTo>
                    <a:cubicBezTo>
                      <a:pt x="7" y="8"/>
                      <a:pt x="7" y="8"/>
                      <a:pt x="7" y="8"/>
                    </a:cubicBezTo>
                    <a:cubicBezTo>
                      <a:pt x="9" y="4"/>
                      <a:pt x="9" y="4"/>
                      <a:pt x="9" y="4"/>
                    </a:cubicBezTo>
                    <a:cubicBezTo>
                      <a:pt x="8" y="4"/>
                      <a:pt x="8" y="4"/>
                      <a:pt x="8" y="4"/>
                    </a:cubicBezTo>
                    <a:cubicBezTo>
                      <a:pt x="6" y="3"/>
                      <a:pt x="5" y="2"/>
                      <a:pt x="3" y="1"/>
                    </a:cubicBezTo>
                    <a:cubicBezTo>
                      <a:pt x="2" y="0"/>
                      <a:pt x="2" y="0"/>
                      <a:pt x="2" y="0"/>
                    </a:cubicBezTo>
                    <a:cubicBezTo>
                      <a:pt x="0" y="4"/>
                      <a:pt x="0" y="4"/>
                      <a:pt x="0" y="4"/>
                    </a:cubicBezTo>
                    <a:cubicBezTo>
                      <a:pt x="1" y="4"/>
                      <a:pt x="1" y="4"/>
                      <a:pt x="1" y="4"/>
                    </a:cubicBezTo>
                    <a:cubicBezTo>
                      <a:pt x="2" y="5"/>
                      <a:pt x="4" y="6"/>
                      <a:pt x="6"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8" name="Freeform 23"/>
              <p:cNvSpPr>
                <a:spLocks/>
              </p:cNvSpPr>
              <p:nvPr/>
            </p:nvSpPr>
            <p:spPr bwMode="auto">
              <a:xfrm>
                <a:off x="6205" y="2425"/>
                <a:ext cx="38" cy="38"/>
              </a:xfrm>
              <a:custGeom>
                <a:avLst/>
                <a:gdLst>
                  <a:gd name="T0" fmla="*/ 6 w 8"/>
                  <a:gd name="T1" fmla="*/ 7 h 8"/>
                  <a:gd name="T2" fmla="*/ 6 w 8"/>
                  <a:gd name="T3" fmla="*/ 8 h 8"/>
                  <a:gd name="T4" fmla="*/ 8 w 8"/>
                  <a:gd name="T5" fmla="*/ 4 h 8"/>
                  <a:gd name="T6" fmla="*/ 8 w 8"/>
                  <a:gd name="T7" fmla="*/ 4 h 8"/>
                  <a:gd name="T8" fmla="*/ 2 w 8"/>
                  <a:gd name="T9" fmla="*/ 0 h 8"/>
                  <a:gd name="T10" fmla="*/ 2 w 8"/>
                  <a:gd name="T11" fmla="*/ 0 h 8"/>
                  <a:gd name="T12" fmla="*/ 0 w 8"/>
                  <a:gd name="T13" fmla="*/ 4 h 8"/>
                  <a:gd name="T14" fmla="*/ 1 w 8"/>
                  <a:gd name="T15" fmla="*/ 4 h 8"/>
                  <a:gd name="T16" fmla="*/ 6 w 8"/>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7"/>
                    </a:moveTo>
                    <a:cubicBezTo>
                      <a:pt x="6" y="8"/>
                      <a:pt x="6" y="8"/>
                      <a:pt x="6" y="8"/>
                    </a:cubicBezTo>
                    <a:cubicBezTo>
                      <a:pt x="8" y="4"/>
                      <a:pt x="8" y="4"/>
                      <a:pt x="8" y="4"/>
                    </a:cubicBezTo>
                    <a:cubicBezTo>
                      <a:pt x="8" y="4"/>
                      <a:pt x="8" y="4"/>
                      <a:pt x="8" y="4"/>
                    </a:cubicBezTo>
                    <a:cubicBezTo>
                      <a:pt x="6" y="2"/>
                      <a:pt x="4" y="1"/>
                      <a:pt x="2" y="0"/>
                    </a:cubicBezTo>
                    <a:cubicBezTo>
                      <a:pt x="2" y="0"/>
                      <a:pt x="2" y="0"/>
                      <a:pt x="2" y="0"/>
                    </a:cubicBezTo>
                    <a:cubicBezTo>
                      <a:pt x="0" y="4"/>
                      <a:pt x="0" y="4"/>
                      <a:pt x="0" y="4"/>
                    </a:cubicBezTo>
                    <a:cubicBezTo>
                      <a:pt x="1" y="4"/>
                      <a:pt x="1" y="4"/>
                      <a:pt x="1" y="4"/>
                    </a:cubicBezTo>
                    <a:cubicBezTo>
                      <a:pt x="2" y="5"/>
                      <a:pt x="4" y="6"/>
                      <a:pt x="6"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9" name="Freeform 24"/>
              <p:cNvSpPr>
                <a:spLocks/>
              </p:cNvSpPr>
              <p:nvPr/>
            </p:nvSpPr>
            <p:spPr bwMode="auto">
              <a:xfrm>
                <a:off x="6153" y="2406"/>
                <a:ext cx="38" cy="28"/>
              </a:xfrm>
              <a:custGeom>
                <a:avLst/>
                <a:gdLst>
                  <a:gd name="T0" fmla="*/ 1 w 8"/>
                  <a:gd name="T1" fmla="*/ 4 h 6"/>
                  <a:gd name="T2" fmla="*/ 2 w 8"/>
                  <a:gd name="T3" fmla="*/ 4 h 6"/>
                  <a:gd name="T4" fmla="*/ 6 w 8"/>
                  <a:gd name="T5" fmla="*/ 5 h 6"/>
                  <a:gd name="T6" fmla="*/ 7 w 8"/>
                  <a:gd name="T7" fmla="*/ 6 h 6"/>
                  <a:gd name="T8" fmla="*/ 8 w 8"/>
                  <a:gd name="T9" fmla="*/ 2 h 6"/>
                  <a:gd name="T10" fmla="*/ 8 w 8"/>
                  <a:gd name="T11" fmla="*/ 2 h 6"/>
                  <a:gd name="T12" fmla="*/ 2 w 8"/>
                  <a:gd name="T13" fmla="*/ 0 h 6"/>
                  <a:gd name="T14" fmla="*/ 1 w 8"/>
                  <a:gd name="T15" fmla="*/ 0 h 6"/>
                  <a:gd name="T16" fmla="*/ 1 w 8"/>
                  <a:gd name="T17" fmla="*/ 0 h 6"/>
                  <a:gd name="T18" fmla="*/ 0 w 8"/>
                  <a:gd name="T19" fmla="*/ 0 h 6"/>
                  <a:gd name="T20" fmla="*/ 0 w 8"/>
                  <a:gd name="T21" fmla="*/ 4 h 6"/>
                  <a:gd name="T22" fmla="*/ 1 w 8"/>
                  <a:gd name="T23" fmla="*/ 4 h 6"/>
                  <a:gd name="T24" fmla="*/ 1 w 8"/>
                  <a:gd name="T2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6">
                    <a:moveTo>
                      <a:pt x="1" y="4"/>
                    </a:moveTo>
                    <a:cubicBezTo>
                      <a:pt x="1" y="4"/>
                      <a:pt x="2" y="4"/>
                      <a:pt x="2" y="4"/>
                    </a:cubicBezTo>
                    <a:cubicBezTo>
                      <a:pt x="2" y="4"/>
                      <a:pt x="4" y="4"/>
                      <a:pt x="6" y="5"/>
                    </a:cubicBezTo>
                    <a:cubicBezTo>
                      <a:pt x="7" y="6"/>
                      <a:pt x="7" y="6"/>
                      <a:pt x="7" y="6"/>
                    </a:cubicBezTo>
                    <a:cubicBezTo>
                      <a:pt x="8" y="2"/>
                      <a:pt x="8" y="2"/>
                      <a:pt x="8" y="2"/>
                    </a:cubicBezTo>
                    <a:cubicBezTo>
                      <a:pt x="8" y="2"/>
                      <a:pt x="8" y="2"/>
                      <a:pt x="8" y="2"/>
                    </a:cubicBezTo>
                    <a:cubicBezTo>
                      <a:pt x="5" y="0"/>
                      <a:pt x="4" y="0"/>
                      <a:pt x="2" y="0"/>
                    </a:cubicBezTo>
                    <a:cubicBezTo>
                      <a:pt x="2" y="0"/>
                      <a:pt x="2" y="0"/>
                      <a:pt x="1" y="0"/>
                    </a:cubicBezTo>
                    <a:cubicBezTo>
                      <a:pt x="1" y="0"/>
                      <a:pt x="1" y="0"/>
                      <a:pt x="1" y="0"/>
                    </a:cubicBezTo>
                    <a:cubicBezTo>
                      <a:pt x="0" y="0"/>
                      <a:pt x="0" y="0"/>
                      <a:pt x="0" y="0"/>
                    </a:cubicBezTo>
                    <a:cubicBezTo>
                      <a:pt x="0" y="4"/>
                      <a:pt x="0" y="4"/>
                      <a:pt x="0" y="4"/>
                    </a:cubicBezTo>
                    <a:cubicBezTo>
                      <a:pt x="1" y="4"/>
                      <a:pt x="1" y="4"/>
                      <a:pt x="1" y="4"/>
                    </a:cubicBezTo>
                    <a:cubicBezTo>
                      <a:pt x="1" y="4"/>
                      <a:pt x="1" y="4"/>
                      <a:pt x="1"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0" name="Freeform 25"/>
              <p:cNvSpPr>
                <a:spLocks/>
              </p:cNvSpPr>
              <p:nvPr/>
            </p:nvSpPr>
            <p:spPr bwMode="auto">
              <a:xfrm>
                <a:off x="6101" y="2415"/>
                <a:ext cx="38" cy="33"/>
              </a:xfrm>
              <a:custGeom>
                <a:avLst/>
                <a:gdLst>
                  <a:gd name="T0" fmla="*/ 3 w 8"/>
                  <a:gd name="T1" fmla="*/ 6 h 7"/>
                  <a:gd name="T2" fmla="*/ 7 w 8"/>
                  <a:gd name="T3" fmla="*/ 3 h 7"/>
                  <a:gd name="T4" fmla="*/ 8 w 8"/>
                  <a:gd name="T5" fmla="*/ 3 h 7"/>
                  <a:gd name="T6" fmla="*/ 6 w 8"/>
                  <a:gd name="T7" fmla="*/ 0 h 7"/>
                  <a:gd name="T8" fmla="*/ 6 w 8"/>
                  <a:gd name="T9" fmla="*/ 0 h 7"/>
                  <a:gd name="T10" fmla="*/ 0 w 8"/>
                  <a:gd name="T11" fmla="*/ 3 h 7"/>
                  <a:gd name="T12" fmla="*/ 0 w 8"/>
                  <a:gd name="T13" fmla="*/ 4 h 7"/>
                  <a:gd name="T14" fmla="*/ 2 w 8"/>
                  <a:gd name="T15" fmla="*/ 7 h 7"/>
                  <a:gd name="T16" fmla="*/ 3 w 8"/>
                  <a:gd name="T17" fmla="*/ 6 h 7"/>
                  <a:gd name="T18" fmla="*/ 3 w 8"/>
                  <a:gd name="T1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7">
                    <a:moveTo>
                      <a:pt x="3" y="6"/>
                    </a:moveTo>
                    <a:cubicBezTo>
                      <a:pt x="4" y="5"/>
                      <a:pt x="6" y="4"/>
                      <a:pt x="7" y="3"/>
                    </a:cubicBezTo>
                    <a:cubicBezTo>
                      <a:pt x="8" y="3"/>
                      <a:pt x="8" y="3"/>
                      <a:pt x="8" y="3"/>
                    </a:cubicBezTo>
                    <a:cubicBezTo>
                      <a:pt x="6" y="0"/>
                      <a:pt x="6" y="0"/>
                      <a:pt x="6" y="0"/>
                    </a:cubicBezTo>
                    <a:cubicBezTo>
                      <a:pt x="6" y="0"/>
                      <a:pt x="6" y="0"/>
                      <a:pt x="6" y="0"/>
                    </a:cubicBezTo>
                    <a:cubicBezTo>
                      <a:pt x="4" y="1"/>
                      <a:pt x="2" y="2"/>
                      <a:pt x="0" y="3"/>
                    </a:cubicBezTo>
                    <a:cubicBezTo>
                      <a:pt x="0" y="4"/>
                      <a:pt x="0" y="4"/>
                      <a:pt x="0" y="4"/>
                    </a:cubicBezTo>
                    <a:cubicBezTo>
                      <a:pt x="2" y="7"/>
                      <a:pt x="2" y="7"/>
                      <a:pt x="2" y="7"/>
                    </a:cubicBezTo>
                    <a:cubicBezTo>
                      <a:pt x="3" y="6"/>
                      <a:pt x="3" y="6"/>
                      <a:pt x="3" y="6"/>
                    </a:cubicBezTo>
                    <a:cubicBezTo>
                      <a:pt x="3" y="6"/>
                      <a:pt x="3" y="6"/>
                      <a:pt x="3"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1" name="Freeform 26"/>
              <p:cNvSpPr>
                <a:spLocks/>
              </p:cNvSpPr>
              <p:nvPr/>
            </p:nvSpPr>
            <p:spPr bwMode="auto">
              <a:xfrm>
                <a:off x="5632" y="2879"/>
                <a:ext cx="43" cy="38"/>
              </a:xfrm>
              <a:custGeom>
                <a:avLst/>
                <a:gdLst>
                  <a:gd name="T0" fmla="*/ 4 w 9"/>
                  <a:gd name="T1" fmla="*/ 1 h 8"/>
                  <a:gd name="T2" fmla="*/ 3 w 9"/>
                  <a:gd name="T3" fmla="*/ 0 h 8"/>
                  <a:gd name="T4" fmla="*/ 0 w 9"/>
                  <a:gd name="T5" fmla="*/ 3 h 8"/>
                  <a:gd name="T6" fmla="*/ 1 w 9"/>
                  <a:gd name="T7" fmla="*/ 3 h 8"/>
                  <a:gd name="T8" fmla="*/ 6 w 9"/>
                  <a:gd name="T9" fmla="*/ 7 h 8"/>
                  <a:gd name="T10" fmla="*/ 7 w 9"/>
                  <a:gd name="T11" fmla="*/ 8 h 8"/>
                  <a:gd name="T12" fmla="*/ 9 w 9"/>
                  <a:gd name="T13" fmla="*/ 4 h 8"/>
                  <a:gd name="T14" fmla="*/ 8 w 9"/>
                  <a:gd name="T15" fmla="*/ 4 h 8"/>
                  <a:gd name="T16" fmla="*/ 4 w 9"/>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4" y="1"/>
                    </a:moveTo>
                    <a:cubicBezTo>
                      <a:pt x="3" y="0"/>
                      <a:pt x="3" y="0"/>
                      <a:pt x="3" y="0"/>
                    </a:cubicBezTo>
                    <a:cubicBezTo>
                      <a:pt x="0" y="3"/>
                      <a:pt x="0" y="3"/>
                      <a:pt x="0" y="3"/>
                    </a:cubicBezTo>
                    <a:cubicBezTo>
                      <a:pt x="1" y="3"/>
                      <a:pt x="1" y="3"/>
                      <a:pt x="1" y="3"/>
                    </a:cubicBezTo>
                    <a:cubicBezTo>
                      <a:pt x="2" y="5"/>
                      <a:pt x="5" y="6"/>
                      <a:pt x="6" y="7"/>
                    </a:cubicBezTo>
                    <a:cubicBezTo>
                      <a:pt x="7" y="8"/>
                      <a:pt x="7" y="8"/>
                      <a:pt x="7" y="8"/>
                    </a:cubicBezTo>
                    <a:cubicBezTo>
                      <a:pt x="9" y="4"/>
                      <a:pt x="9" y="4"/>
                      <a:pt x="9" y="4"/>
                    </a:cubicBezTo>
                    <a:cubicBezTo>
                      <a:pt x="8" y="4"/>
                      <a:pt x="8" y="4"/>
                      <a:pt x="8" y="4"/>
                    </a:cubicBezTo>
                    <a:cubicBezTo>
                      <a:pt x="6" y="3"/>
                      <a:pt x="5" y="2"/>
                      <a:pt x="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2" name="Freeform 27"/>
              <p:cNvSpPr>
                <a:spLocks/>
              </p:cNvSpPr>
              <p:nvPr/>
            </p:nvSpPr>
            <p:spPr bwMode="auto">
              <a:xfrm>
                <a:off x="6314" y="2486"/>
                <a:ext cx="38" cy="38"/>
              </a:xfrm>
              <a:custGeom>
                <a:avLst/>
                <a:gdLst>
                  <a:gd name="T0" fmla="*/ 6 w 8"/>
                  <a:gd name="T1" fmla="*/ 7 h 8"/>
                  <a:gd name="T2" fmla="*/ 7 w 8"/>
                  <a:gd name="T3" fmla="*/ 8 h 8"/>
                  <a:gd name="T4" fmla="*/ 8 w 8"/>
                  <a:gd name="T5" fmla="*/ 4 h 8"/>
                  <a:gd name="T6" fmla="*/ 8 w 8"/>
                  <a:gd name="T7" fmla="*/ 4 h 8"/>
                  <a:gd name="T8" fmla="*/ 2 w 8"/>
                  <a:gd name="T9" fmla="*/ 1 h 8"/>
                  <a:gd name="T10" fmla="*/ 2 w 8"/>
                  <a:gd name="T11" fmla="*/ 0 h 8"/>
                  <a:gd name="T12" fmla="*/ 0 w 8"/>
                  <a:gd name="T13" fmla="*/ 4 h 8"/>
                  <a:gd name="T14" fmla="*/ 1 w 8"/>
                  <a:gd name="T15" fmla="*/ 4 h 8"/>
                  <a:gd name="T16" fmla="*/ 6 w 8"/>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7"/>
                    </a:moveTo>
                    <a:cubicBezTo>
                      <a:pt x="7" y="8"/>
                      <a:pt x="7" y="8"/>
                      <a:pt x="7" y="8"/>
                    </a:cubicBezTo>
                    <a:cubicBezTo>
                      <a:pt x="8" y="4"/>
                      <a:pt x="8" y="4"/>
                      <a:pt x="8" y="4"/>
                    </a:cubicBezTo>
                    <a:cubicBezTo>
                      <a:pt x="8" y="4"/>
                      <a:pt x="8" y="4"/>
                      <a:pt x="8" y="4"/>
                    </a:cubicBezTo>
                    <a:cubicBezTo>
                      <a:pt x="6" y="3"/>
                      <a:pt x="4" y="2"/>
                      <a:pt x="2" y="1"/>
                    </a:cubicBezTo>
                    <a:cubicBezTo>
                      <a:pt x="2" y="0"/>
                      <a:pt x="2" y="0"/>
                      <a:pt x="2" y="0"/>
                    </a:cubicBezTo>
                    <a:cubicBezTo>
                      <a:pt x="0" y="4"/>
                      <a:pt x="0" y="4"/>
                      <a:pt x="0" y="4"/>
                    </a:cubicBezTo>
                    <a:cubicBezTo>
                      <a:pt x="1" y="4"/>
                      <a:pt x="1" y="4"/>
                      <a:pt x="1" y="4"/>
                    </a:cubicBezTo>
                    <a:cubicBezTo>
                      <a:pt x="2" y="5"/>
                      <a:pt x="4" y="6"/>
                      <a:pt x="6"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3" name="Freeform 28"/>
              <p:cNvSpPr>
                <a:spLocks/>
              </p:cNvSpPr>
              <p:nvPr/>
            </p:nvSpPr>
            <p:spPr bwMode="auto">
              <a:xfrm>
                <a:off x="6252" y="2453"/>
                <a:ext cx="52" cy="43"/>
              </a:xfrm>
              <a:custGeom>
                <a:avLst/>
                <a:gdLst>
                  <a:gd name="T0" fmla="*/ 2 w 11"/>
                  <a:gd name="T1" fmla="*/ 5 h 9"/>
                  <a:gd name="T2" fmla="*/ 3 w 11"/>
                  <a:gd name="T3" fmla="*/ 6 h 9"/>
                  <a:gd name="T4" fmla="*/ 3 w 11"/>
                  <a:gd name="T5" fmla="*/ 6 h 9"/>
                  <a:gd name="T6" fmla="*/ 8 w 11"/>
                  <a:gd name="T7" fmla="*/ 8 h 9"/>
                  <a:gd name="T8" fmla="*/ 9 w 11"/>
                  <a:gd name="T9" fmla="*/ 9 h 9"/>
                  <a:gd name="T10" fmla="*/ 11 w 11"/>
                  <a:gd name="T11" fmla="*/ 5 h 9"/>
                  <a:gd name="T12" fmla="*/ 10 w 11"/>
                  <a:gd name="T13" fmla="*/ 5 h 9"/>
                  <a:gd name="T14" fmla="*/ 5 w 11"/>
                  <a:gd name="T15" fmla="*/ 2 h 9"/>
                  <a:gd name="T16" fmla="*/ 5 w 11"/>
                  <a:gd name="T17" fmla="*/ 2 h 9"/>
                  <a:gd name="T18" fmla="*/ 3 w 11"/>
                  <a:gd name="T19" fmla="*/ 1 h 9"/>
                  <a:gd name="T20" fmla="*/ 2 w 11"/>
                  <a:gd name="T21" fmla="*/ 0 h 9"/>
                  <a:gd name="T22" fmla="*/ 0 w 11"/>
                  <a:gd name="T23" fmla="*/ 4 h 9"/>
                  <a:gd name="T24" fmla="*/ 0 w 11"/>
                  <a:gd name="T25" fmla="*/ 4 h 9"/>
                  <a:gd name="T26" fmla="*/ 2 w 11"/>
                  <a:gd name="T2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9">
                    <a:moveTo>
                      <a:pt x="2" y="5"/>
                    </a:moveTo>
                    <a:cubicBezTo>
                      <a:pt x="3" y="5"/>
                      <a:pt x="3" y="6"/>
                      <a:pt x="3" y="6"/>
                    </a:cubicBezTo>
                    <a:cubicBezTo>
                      <a:pt x="3" y="6"/>
                      <a:pt x="3" y="6"/>
                      <a:pt x="3" y="6"/>
                    </a:cubicBezTo>
                    <a:cubicBezTo>
                      <a:pt x="3" y="6"/>
                      <a:pt x="5" y="7"/>
                      <a:pt x="8" y="8"/>
                    </a:cubicBezTo>
                    <a:cubicBezTo>
                      <a:pt x="9" y="9"/>
                      <a:pt x="9" y="9"/>
                      <a:pt x="9" y="9"/>
                    </a:cubicBezTo>
                    <a:cubicBezTo>
                      <a:pt x="11" y="5"/>
                      <a:pt x="11" y="5"/>
                      <a:pt x="11" y="5"/>
                    </a:cubicBezTo>
                    <a:cubicBezTo>
                      <a:pt x="10" y="5"/>
                      <a:pt x="10" y="5"/>
                      <a:pt x="10" y="5"/>
                    </a:cubicBezTo>
                    <a:cubicBezTo>
                      <a:pt x="7" y="3"/>
                      <a:pt x="5" y="2"/>
                      <a:pt x="5" y="2"/>
                    </a:cubicBezTo>
                    <a:cubicBezTo>
                      <a:pt x="5" y="2"/>
                      <a:pt x="5" y="2"/>
                      <a:pt x="5" y="2"/>
                    </a:cubicBezTo>
                    <a:cubicBezTo>
                      <a:pt x="5" y="2"/>
                      <a:pt x="4" y="2"/>
                      <a:pt x="3" y="1"/>
                    </a:cubicBezTo>
                    <a:cubicBezTo>
                      <a:pt x="2" y="0"/>
                      <a:pt x="2" y="0"/>
                      <a:pt x="2" y="0"/>
                    </a:cubicBezTo>
                    <a:cubicBezTo>
                      <a:pt x="0" y="4"/>
                      <a:pt x="0" y="4"/>
                      <a:pt x="0" y="4"/>
                    </a:cubicBezTo>
                    <a:cubicBezTo>
                      <a:pt x="0" y="4"/>
                      <a:pt x="0" y="4"/>
                      <a:pt x="0" y="4"/>
                    </a:cubicBezTo>
                    <a:cubicBezTo>
                      <a:pt x="1" y="4"/>
                      <a:pt x="2" y="5"/>
                      <a:pt x="2"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4" name="Freeform 29"/>
              <p:cNvSpPr>
                <a:spLocks/>
              </p:cNvSpPr>
              <p:nvPr/>
            </p:nvSpPr>
            <p:spPr bwMode="auto">
              <a:xfrm>
                <a:off x="5798" y="2581"/>
                <a:ext cx="43" cy="33"/>
              </a:xfrm>
              <a:custGeom>
                <a:avLst/>
                <a:gdLst>
                  <a:gd name="T0" fmla="*/ 43 w 43"/>
                  <a:gd name="T1" fmla="*/ 14 h 33"/>
                  <a:gd name="T2" fmla="*/ 33 w 43"/>
                  <a:gd name="T3" fmla="*/ 0 h 33"/>
                  <a:gd name="T4" fmla="*/ 0 w 43"/>
                  <a:gd name="T5" fmla="*/ 14 h 33"/>
                  <a:gd name="T6" fmla="*/ 9 w 43"/>
                  <a:gd name="T7" fmla="*/ 33 h 33"/>
                  <a:gd name="T8" fmla="*/ 43 w 43"/>
                  <a:gd name="T9" fmla="*/ 14 h 33"/>
                  <a:gd name="T10" fmla="*/ 43 w 43"/>
                  <a:gd name="T11" fmla="*/ 14 h 33"/>
                  <a:gd name="T12" fmla="*/ 43 w 43"/>
                  <a:gd name="T13" fmla="*/ 14 h 33"/>
                </a:gdLst>
                <a:ahLst/>
                <a:cxnLst>
                  <a:cxn ang="0">
                    <a:pos x="T0" y="T1"/>
                  </a:cxn>
                  <a:cxn ang="0">
                    <a:pos x="T2" y="T3"/>
                  </a:cxn>
                  <a:cxn ang="0">
                    <a:pos x="T4" y="T5"/>
                  </a:cxn>
                  <a:cxn ang="0">
                    <a:pos x="T6" y="T7"/>
                  </a:cxn>
                  <a:cxn ang="0">
                    <a:pos x="T8" y="T9"/>
                  </a:cxn>
                  <a:cxn ang="0">
                    <a:pos x="T10" y="T11"/>
                  </a:cxn>
                  <a:cxn ang="0">
                    <a:pos x="T12" y="T13"/>
                  </a:cxn>
                </a:cxnLst>
                <a:rect l="0" t="0" r="r" b="b"/>
                <a:pathLst>
                  <a:path w="43" h="33">
                    <a:moveTo>
                      <a:pt x="43" y="14"/>
                    </a:moveTo>
                    <a:lnTo>
                      <a:pt x="33" y="0"/>
                    </a:lnTo>
                    <a:lnTo>
                      <a:pt x="0" y="14"/>
                    </a:lnTo>
                    <a:lnTo>
                      <a:pt x="9" y="33"/>
                    </a:lnTo>
                    <a:lnTo>
                      <a:pt x="43" y="14"/>
                    </a:lnTo>
                    <a:lnTo>
                      <a:pt x="43" y="14"/>
                    </a:lnTo>
                    <a:lnTo>
                      <a:pt x="43" y="1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5" name="Freeform 30"/>
              <p:cNvSpPr>
                <a:spLocks/>
              </p:cNvSpPr>
              <p:nvPr/>
            </p:nvSpPr>
            <p:spPr bwMode="auto">
              <a:xfrm>
                <a:off x="6399" y="2936"/>
                <a:ext cx="38" cy="38"/>
              </a:xfrm>
              <a:custGeom>
                <a:avLst/>
                <a:gdLst>
                  <a:gd name="T0" fmla="*/ 0 w 38"/>
                  <a:gd name="T1" fmla="*/ 19 h 38"/>
                  <a:gd name="T2" fmla="*/ 5 w 38"/>
                  <a:gd name="T3" fmla="*/ 38 h 38"/>
                  <a:gd name="T4" fmla="*/ 38 w 38"/>
                  <a:gd name="T5" fmla="*/ 19 h 38"/>
                  <a:gd name="T6" fmla="*/ 28 w 38"/>
                  <a:gd name="T7" fmla="*/ 0 h 38"/>
                  <a:gd name="T8" fmla="*/ 0 w 38"/>
                  <a:gd name="T9" fmla="*/ 19 h 38"/>
                  <a:gd name="T10" fmla="*/ 0 w 38"/>
                  <a:gd name="T11" fmla="*/ 19 h 38"/>
                  <a:gd name="T12" fmla="*/ 0 w 38"/>
                  <a:gd name="T13" fmla="*/ 19 h 38"/>
                </a:gdLst>
                <a:ahLst/>
                <a:cxnLst>
                  <a:cxn ang="0">
                    <a:pos x="T0" y="T1"/>
                  </a:cxn>
                  <a:cxn ang="0">
                    <a:pos x="T2" y="T3"/>
                  </a:cxn>
                  <a:cxn ang="0">
                    <a:pos x="T4" y="T5"/>
                  </a:cxn>
                  <a:cxn ang="0">
                    <a:pos x="T6" y="T7"/>
                  </a:cxn>
                  <a:cxn ang="0">
                    <a:pos x="T8" y="T9"/>
                  </a:cxn>
                  <a:cxn ang="0">
                    <a:pos x="T10" y="T11"/>
                  </a:cxn>
                  <a:cxn ang="0">
                    <a:pos x="T12" y="T13"/>
                  </a:cxn>
                </a:cxnLst>
                <a:rect l="0" t="0" r="r" b="b"/>
                <a:pathLst>
                  <a:path w="38" h="38">
                    <a:moveTo>
                      <a:pt x="0" y="19"/>
                    </a:moveTo>
                    <a:lnTo>
                      <a:pt x="5" y="38"/>
                    </a:lnTo>
                    <a:lnTo>
                      <a:pt x="38" y="19"/>
                    </a:lnTo>
                    <a:lnTo>
                      <a:pt x="28" y="0"/>
                    </a:lnTo>
                    <a:lnTo>
                      <a:pt x="0" y="19"/>
                    </a:lnTo>
                    <a:lnTo>
                      <a:pt x="0" y="19"/>
                    </a:lnTo>
                    <a:lnTo>
                      <a:pt x="0"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6" name="Freeform 31"/>
              <p:cNvSpPr>
                <a:spLocks/>
              </p:cNvSpPr>
              <p:nvPr/>
            </p:nvSpPr>
            <p:spPr bwMode="auto">
              <a:xfrm>
                <a:off x="6295" y="2998"/>
                <a:ext cx="42" cy="33"/>
              </a:xfrm>
              <a:custGeom>
                <a:avLst/>
                <a:gdLst>
                  <a:gd name="T0" fmla="*/ 6 w 9"/>
                  <a:gd name="T1" fmla="*/ 0 h 7"/>
                  <a:gd name="T2" fmla="*/ 1 w 9"/>
                  <a:gd name="T3" fmla="*/ 3 h 7"/>
                  <a:gd name="T4" fmla="*/ 0 w 9"/>
                  <a:gd name="T5" fmla="*/ 4 h 7"/>
                  <a:gd name="T6" fmla="*/ 2 w 9"/>
                  <a:gd name="T7" fmla="*/ 7 h 7"/>
                  <a:gd name="T8" fmla="*/ 3 w 9"/>
                  <a:gd name="T9" fmla="*/ 7 h 7"/>
                  <a:gd name="T10" fmla="*/ 8 w 9"/>
                  <a:gd name="T11" fmla="*/ 4 h 7"/>
                  <a:gd name="T12" fmla="*/ 9 w 9"/>
                  <a:gd name="T13" fmla="*/ 3 h 7"/>
                  <a:gd name="T14" fmla="*/ 7 w 9"/>
                  <a:gd name="T15" fmla="*/ 0 h 7"/>
                  <a:gd name="T16" fmla="*/ 6 w 9"/>
                  <a:gd name="T17" fmla="*/ 0 h 7"/>
                  <a:gd name="T18" fmla="*/ 6 w 9"/>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7">
                    <a:moveTo>
                      <a:pt x="6" y="0"/>
                    </a:moveTo>
                    <a:cubicBezTo>
                      <a:pt x="4" y="1"/>
                      <a:pt x="3" y="2"/>
                      <a:pt x="1" y="3"/>
                    </a:cubicBezTo>
                    <a:cubicBezTo>
                      <a:pt x="0" y="4"/>
                      <a:pt x="0" y="4"/>
                      <a:pt x="0" y="4"/>
                    </a:cubicBezTo>
                    <a:cubicBezTo>
                      <a:pt x="2" y="7"/>
                      <a:pt x="2" y="7"/>
                      <a:pt x="2" y="7"/>
                    </a:cubicBezTo>
                    <a:cubicBezTo>
                      <a:pt x="3" y="7"/>
                      <a:pt x="3" y="7"/>
                      <a:pt x="3" y="7"/>
                    </a:cubicBezTo>
                    <a:cubicBezTo>
                      <a:pt x="5" y="6"/>
                      <a:pt x="6" y="5"/>
                      <a:pt x="8" y="4"/>
                    </a:cubicBezTo>
                    <a:cubicBezTo>
                      <a:pt x="9" y="3"/>
                      <a:pt x="9" y="3"/>
                      <a:pt x="9" y="3"/>
                    </a:cubicBezTo>
                    <a:cubicBezTo>
                      <a:pt x="7" y="0"/>
                      <a:pt x="7" y="0"/>
                      <a:pt x="7" y="0"/>
                    </a:cubicBezTo>
                    <a:cubicBezTo>
                      <a:pt x="6" y="0"/>
                      <a:pt x="6" y="0"/>
                      <a:pt x="6" y="0"/>
                    </a:cubicBezTo>
                    <a:cubicBezTo>
                      <a:pt x="6" y="0"/>
                      <a:pt x="6" y="0"/>
                      <a:pt x="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7" name="Freeform 32"/>
              <p:cNvSpPr>
                <a:spLocks/>
              </p:cNvSpPr>
              <p:nvPr/>
            </p:nvSpPr>
            <p:spPr bwMode="auto">
              <a:xfrm>
                <a:off x="6347" y="2969"/>
                <a:ext cx="42" cy="33"/>
              </a:xfrm>
              <a:custGeom>
                <a:avLst/>
                <a:gdLst>
                  <a:gd name="T0" fmla="*/ 6 w 9"/>
                  <a:gd name="T1" fmla="*/ 0 h 7"/>
                  <a:gd name="T2" fmla="*/ 1 w 9"/>
                  <a:gd name="T3" fmla="*/ 3 h 7"/>
                  <a:gd name="T4" fmla="*/ 0 w 9"/>
                  <a:gd name="T5" fmla="*/ 4 h 7"/>
                  <a:gd name="T6" fmla="*/ 2 w 9"/>
                  <a:gd name="T7" fmla="*/ 7 h 7"/>
                  <a:gd name="T8" fmla="*/ 3 w 9"/>
                  <a:gd name="T9" fmla="*/ 6 h 7"/>
                  <a:gd name="T10" fmla="*/ 8 w 9"/>
                  <a:gd name="T11" fmla="*/ 3 h 7"/>
                  <a:gd name="T12" fmla="*/ 9 w 9"/>
                  <a:gd name="T13" fmla="*/ 3 h 7"/>
                  <a:gd name="T14" fmla="*/ 7 w 9"/>
                  <a:gd name="T15" fmla="*/ 0 h 7"/>
                  <a:gd name="T16" fmla="*/ 6 w 9"/>
                  <a:gd name="T17" fmla="*/ 0 h 7"/>
                  <a:gd name="T18" fmla="*/ 6 w 9"/>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7">
                    <a:moveTo>
                      <a:pt x="6" y="0"/>
                    </a:moveTo>
                    <a:cubicBezTo>
                      <a:pt x="4" y="1"/>
                      <a:pt x="2" y="2"/>
                      <a:pt x="1" y="3"/>
                    </a:cubicBezTo>
                    <a:cubicBezTo>
                      <a:pt x="0" y="4"/>
                      <a:pt x="0" y="4"/>
                      <a:pt x="0" y="4"/>
                    </a:cubicBezTo>
                    <a:cubicBezTo>
                      <a:pt x="2" y="7"/>
                      <a:pt x="2" y="7"/>
                      <a:pt x="2" y="7"/>
                    </a:cubicBezTo>
                    <a:cubicBezTo>
                      <a:pt x="3" y="6"/>
                      <a:pt x="3" y="6"/>
                      <a:pt x="3" y="6"/>
                    </a:cubicBezTo>
                    <a:cubicBezTo>
                      <a:pt x="4" y="5"/>
                      <a:pt x="6" y="5"/>
                      <a:pt x="8" y="3"/>
                    </a:cubicBezTo>
                    <a:cubicBezTo>
                      <a:pt x="9" y="3"/>
                      <a:pt x="9" y="3"/>
                      <a:pt x="9" y="3"/>
                    </a:cubicBezTo>
                    <a:cubicBezTo>
                      <a:pt x="7" y="0"/>
                      <a:pt x="7" y="0"/>
                      <a:pt x="7" y="0"/>
                    </a:cubicBezTo>
                    <a:cubicBezTo>
                      <a:pt x="6" y="0"/>
                      <a:pt x="6" y="0"/>
                      <a:pt x="6" y="0"/>
                    </a:cubicBezTo>
                    <a:cubicBezTo>
                      <a:pt x="6" y="0"/>
                      <a:pt x="6" y="0"/>
                      <a:pt x="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8" name="Freeform 33"/>
              <p:cNvSpPr>
                <a:spLocks/>
              </p:cNvSpPr>
              <p:nvPr/>
            </p:nvSpPr>
            <p:spPr bwMode="auto">
              <a:xfrm>
                <a:off x="6205" y="3059"/>
                <a:ext cx="38" cy="38"/>
              </a:xfrm>
              <a:custGeom>
                <a:avLst/>
                <a:gdLst>
                  <a:gd name="T0" fmla="*/ 5 w 8"/>
                  <a:gd name="T1" fmla="*/ 0 h 8"/>
                  <a:gd name="T2" fmla="*/ 1 w 8"/>
                  <a:gd name="T3" fmla="*/ 4 h 8"/>
                  <a:gd name="T4" fmla="*/ 0 w 8"/>
                  <a:gd name="T5" fmla="*/ 5 h 8"/>
                  <a:gd name="T6" fmla="*/ 0 w 8"/>
                  <a:gd name="T7" fmla="*/ 6 h 8"/>
                  <a:gd name="T8" fmla="*/ 3 w 8"/>
                  <a:gd name="T9" fmla="*/ 8 h 8"/>
                  <a:gd name="T10" fmla="*/ 4 w 8"/>
                  <a:gd name="T11" fmla="*/ 7 h 8"/>
                  <a:gd name="T12" fmla="*/ 4 w 8"/>
                  <a:gd name="T13" fmla="*/ 6 h 8"/>
                  <a:gd name="T14" fmla="*/ 7 w 8"/>
                  <a:gd name="T15" fmla="*/ 4 h 8"/>
                  <a:gd name="T16" fmla="*/ 8 w 8"/>
                  <a:gd name="T17" fmla="*/ 3 h 8"/>
                  <a:gd name="T18" fmla="*/ 6 w 8"/>
                  <a:gd name="T19" fmla="*/ 0 h 8"/>
                  <a:gd name="T20" fmla="*/ 5 w 8"/>
                  <a:gd name="T21" fmla="*/ 0 h 8"/>
                  <a:gd name="T22" fmla="*/ 5 w 8"/>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8">
                    <a:moveTo>
                      <a:pt x="5" y="0"/>
                    </a:moveTo>
                    <a:cubicBezTo>
                      <a:pt x="3" y="2"/>
                      <a:pt x="1" y="3"/>
                      <a:pt x="1" y="4"/>
                    </a:cubicBezTo>
                    <a:cubicBezTo>
                      <a:pt x="1" y="4"/>
                      <a:pt x="0" y="5"/>
                      <a:pt x="0" y="5"/>
                    </a:cubicBezTo>
                    <a:cubicBezTo>
                      <a:pt x="0" y="6"/>
                      <a:pt x="0" y="6"/>
                      <a:pt x="0" y="6"/>
                    </a:cubicBezTo>
                    <a:cubicBezTo>
                      <a:pt x="3" y="8"/>
                      <a:pt x="3" y="8"/>
                      <a:pt x="3" y="8"/>
                    </a:cubicBezTo>
                    <a:cubicBezTo>
                      <a:pt x="4" y="7"/>
                      <a:pt x="4" y="7"/>
                      <a:pt x="4" y="7"/>
                    </a:cubicBezTo>
                    <a:cubicBezTo>
                      <a:pt x="4" y="7"/>
                      <a:pt x="4" y="7"/>
                      <a:pt x="4" y="6"/>
                    </a:cubicBezTo>
                    <a:cubicBezTo>
                      <a:pt x="4" y="6"/>
                      <a:pt x="5" y="5"/>
                      <a:pt x="7" y="4"/>
                    </a:cubicBezTo>
                    <a:cubicBezTo>
                      <a:pt x="8" y="3"/>
                      <a:pt x="8" y="3"/>
                      <a:pt x="8" y="3"/>
                    </a:cubicBezTo>
                    <a:cubicBezTo>
                      <a:pt x="6" y="0"/>
                      <a:pt x="6" y="0"/>
                      <a:pt x="6" y="0"/>
                    </a:cubicBezTo>
                    <a:cubicBezTo>
                      <a:pt x="5" y="0"/>
                      <a:pt x="5" y="0"/>
                      <a:pt x="5" y="0"/>
                    </a:cubicBezTo>
                    <a:cubicBezTo>
                      <a:pt x="5" y="0"/>
                      <a:pt x="5" y="0"/>
                      <a:pt x="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9" name="Freeform 34"/>
              <p:cNvSpPr>
                <a:spLocks/>
              </p:cNvSpPr>
              <p:nvPr/>
            </p:nvSpPr>
            <p:spPr bwMode="auto">
              <a:xfrm>
                <a:off x="6248" y="3026"/>
                <a:ext cx="42" cy="33"/>
              </a:xfrm>
              <a:custGeom>
                <a:avLst/>
                <a:gdLst>
                  <a:gd name="T0" fmla="*/ 6 w 9"/>
                  <a:gd name="T1" fmla="*/ 1 h 7"/>
                  <a:gd name="T2" fmla="*/ 1 w 9"/>
                  <a:gd name="T3" fmla="*/ 4 h 7"/>
                  <a:gd name="T4" fmla="*/ 0 w 9"/>
                  <a:gd name="T5" fmla="*/ 4 h 7"/>
                  <a:gd name="T6" fmla="*/ 2 w 9"/>
                  <a:gd name="T7" fmla="*/ 7 h 7"/>
                  <a:gd name="T8" fmla="*/ 3 w 9"/>
                  <a:gd name="T9" fmla="*/ 7 h 7"/>
                  <a:gd name="T10" fmla="*/ 8 w 9"/>
                  <a:gd name="T11" fmla="*/ 4 h 7"/>
                  <a:gd name="T12" fmla="*/ 9 w 9"/>
                  <a:gd name="T13" fmla="*/ 3 h 7"/>
                  <a:gd name="T14" fmla="*/ 7 w 9"/>
                  <a:gd name="T15" fmla="*/ 0 h 7"/>
                  <a:gd name="T16" fmla="*/ 6 w 9"/>
                  <a:gd name="T17" fmla="*/ 1 h 7"/>
                  <a:gd name="T18" fmla="*/ 6 w 9"/>
                  <a:gd name="T19"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7">
                    <a:moveTo>
                      <a:pt x="6" y="1"/>
                    </a:moveTo>
                    <a:cubicBezTo>
                      <a:pt x="4" y="2"/>
                      <a:pt x="2" y="3"/>
                      <a:pt x="1" y="4"/>
                    </a:cubicBezTo>
                    <a:cubicBezTo>
                      <a:pt x="0" y="4"/>
                      <a:pt x="0" y="4"/>
                      <a:pt x="0" y="4"/>
                    </a:cubicBezTo>
                    <a:cubicBezTo>
                      <a:pt x="2" y="7"/>
                      <a:pt x="2" y="7"/>
                      <a:pt x="2" y="7"/>
                    </a:cubicBezTo>
                    <a:cubicBezTo>
                      <a:pt x="3" y="7"/>
                      <a:pt x="3" y="7"/>
                      <a:pt x="3" y="7"/>
                    </a:cubicBezTo>
                    <a:cubicBezTo>
                      <a:pt x="5" y="6"/>
                      <a:pt x="6" y="5"/>
                      <a:pt x="8" y="4"/>
                    </a:cubicBezTo>
                    <a:cubicBezTo>
                      <a:pt x="9" y="3"/>
                      <a:pt x="9" y="3"/>
                      <a:pt x="9" y="3"/>
                    </a:cubicBezTo>
                    <a:cubicBezTo>
                      <a:pt x="7" y="0"/>
                      <a:pt x="7" y="0"/>
                      <a:pt x="7" y="0"/>
                    </a:cubicBezTo>
                    <a:cubicBezTo>
                      <a:pt x="6" y="1"/>
                      <a:pt x="6" y="1"/>
                      <a:pt x="6" y="1"/>
                    </a:cubicBezTo>
                    <a:cubicBezTo>
                      <a:pt x="6" y="1"/>
                      <a:pt x="6" y="1"/>
                      <a:pt x="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0" name="Freeform 35"/>
              <p:cNvSpPr>
                <a:spLocks/>
              </p:cNvSpPr>
              <p:nvPr/>
            </p:nvSpPr>
            <p:spPr bwMode="auto">
              <a:xfrm>
                <a:off x="6446" y="2912"/>
                <a:ext cx="43" cy="33"/>
              </a:xfrm>
              <a:custGeom>
                <a:avLst/>
                <a:gdLst>
                  <a:gd name="T0" fmla="*/ 0 w 43"/>
                  <a:gd name="T1" fmla="*/ 15 h 33"/>
                  <a:gd name="T2" fmla="*/ 10 w 43"/>
                  <a:gd name="T3" fmla="*/ 33 h 33"/>
                  <a:gd name="T4" fmla="*/ 43 w 43"/>
                  <a:gd name="T5" fmla="*/ 15 h 33"/>
                  <a:gd name="T6" fmla="*/ 33 w 43"/>
                  <a:gd name="T7" fmla="*/ 0 h 33"/>
                  <a:gd name="T8" fmla="*/ 0 w 43"/>
                  <a:gd name="T9" fmla="*/ 15 h 33"/>
                  <a:gd name="T10" fmla="*/ 0 w 43"/>
                  <a:gd name="T11" fmla="*/ 15 h 33"/>
                  <a:gd name="T12" fmla="*/ 0 w 43"/>
                  <a:gd name="T13" fmla="*/ 15 h 33"/>
                </a:gdLst>
                <a:ahLst/>
                <a:cxnLst>
                  <a:cxn ang="0">
                    <a:pos x="T0" y="T1"/>
                  </a:cxn>
                  <a:cxn ang="0">
                    <a:pos x="T2" y="T3"/>
                  </a:cxn>
                  <a:cxn ang="0">
                    <a:pos x="T4" y="T5"/>
                  </a:cxn>
                  <a:cxn ang="0">
                    <a:pos x="T6" y="T7"/>
                  </a:cxn>
                  <a:cxn ang="0">
                    <a:pos x="T8" y="T9"/>
                  </a:cxn>
                  <a:cxn ang="0">
                    <a:pos x="T10" y="T11"/>
                  </a:cxn>
                  <a:cxn ang="0">
                    <a:pos x="T12" y="T13"/>
                  </a:cxn>
                </a:cxnLst>
                <a:rect l="0" t="0" r="r" b="b"/>
                <a:pathLst>
                  <a:path w="43" h="33">
                    <a:moveTo>
                      <a:pt x="0" y="15"/>
                    </a:moveTo>
                    <a:lnTo>
                      <a:pt x="10" y="33"/>
                    </a:lnTo>
                    <a:lnTo>
                      <a:pt x="43" y="15"/>
                    </a:lnTo>
                    <a:lnTo>
                      <a:pt x="33" y="0"/>
                    </a:lnTo>
                    <a:lnTo>
                      <a:pt x="0" y="15"/>
                    </a:lnTo>
                    <a:lnTo>
                      <a:pt x="0" y="15"/>
                    </a:lnTo>
                    <a:lnTo>
                      <a:pt x="0" y="1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1" name="Freeform 36"/>
              <p:cNvSpPr>
                <a:spLocks/>
              </p:cNvSpPr>
              <p:nvPr/>
            </p:nvSpPr>
            <p:spPr bwMode="auto">
              <a:xfrm>
                <a:off x="5642" y="2619"/>
                <a:ext cx="42" cy="28"/>
              </a:xfrm>
              <a:custGeom>
                <a:avLst/>
                <a:gdLst>
                  <a:gd name="T0" fmla="*/ 3 w 9"/>
                  <a:gd name="T1" fmla="*/ 1 h 6"/>
                  <a:gd name="T2" fmla="*/ 1 w 9"/>
                  <a:gd name="T3" fmla="*/ 3 h 6"/>
                  <a:gd name="T4" fmla="*/ 0 w 9"/>
                  <a:gd name="T5" fmla="*/ 4 h 6"/>
                  <a:gd name="T6" fmla="*/ 3 w 9"/>
                  <a:gd name="T7" fmla="*/ 6 h 6"/>
                  <a:gd name="T8" fmla="*/ 4 w 9"/>
                  <a:gd name="T9" fmla="*/ 6 h 6"/>
                  <a:gd name="T10" fmla="*/ 5 w 9"/>
                  <a:gd name="T11" fmla="*/ 5 h 6"/>
                  <a:gd name="T12" fmla="*/ 7 w 9"/>
                  <a:gd name="T13" fmla="*/ 5 h 6"/>
                  <a:gd name="T14" fmla="*/ 8 w 9"/>
                  <a:gd name="T15" fmla="*/ 5 h 6"/>
                  <a:gd name="T16" fmla="*/ 9 w 9"/>
                  <a:gd name="T17" fmla="*/ 1 h 6"/>
                  <a:gd name="T18" fmla="*/ 8 w 9"/>
                  <a:gd name="T19" fmla="*/ 1 h 6"/>
                  <a:gd name="T20" fmla="*/ 3 w 9"/>
                  <a:gd name="T21"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6">
                    <a:moveTo>
                      <a:pt x="3" y="1"/>
                    </a:moveTo>
                    <a:cubicBezTo>
                      <a:pt x="2" y="1"/>
                      <a:pt x="2" y="2"/>
                      <a:pt x="1" y="3"/>
                    </a:cubicBezTo>
                    <a:cubicBezTo>
                      <a:pt x="0" y="4"/>
                      <a:pt x="0" y="4"/>
                      <a:pt x="0" y="4"/>
                    </a:cubicBezTo>
                    <a:cubicBezTo>
                      <a:pt x="3" y="6"/>
                      <a:pt x="3" y="6"/>
                      <a:pt x="3" y="6"/>
                    </a:cubicBezTo>
                    <a:cubicBezTo>
                      <a:pt x="4" y="6"/>
                      <a:pt x="4" y="6"/>
                      <a:pt x="4" y="6"/>
                    </a:cubicBezTo>
                    <a:cubicBezTo>
                      <a:pt x="4" y="5"/>
                      <a:pt x="5" y="5"/>
                      <a:pt x="5" y="5"/>
                    </a:cubicBezTo>
                    <a:cubicBezTo>
                      <a:pt x="5" y="5"/>
                      <a:pt x="5" y="4"/>
                      <a:pt x="7" y="5"/>
                    </a:cubicBezTo>
                    <a:cubicBezTo>
                      <a:pt x="8" y="5"/>
                      <a:pt x="8" y="5"/>
                      <a:pt x="8" y="5"/>
                    </a:cubicBezTo>
                    <a:cubicBezTo>
                      <a:pt x="9" y="1"/>
                      <a:pt x="9" y="1"/>
                      <a:pt x="9" y="1"/>
                    </a:cubicBezTo>
                    <a:cubicBezTo>
                      <a:pt x="8" y="1"/>
                      <a:pt x="8" y="1"/>
                      <a:pt x="8" y="1"/>
                    </a:cubicBezTo>
                    <a:cubicBezTo>
                      <a:pt x="6" y="0"/>
                      <a:pt x="4" y="0"/>
                      <a:pt x="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2" name="Freeform 37"/>
              <p:cNvSpPr>
                <a:spLocks/>
              </p:cNvSpPr>
              <p:nvPr/>
            </p:nvSpPr>
            <p:spPr bwMode="auto">
              <a:xfrm>
                <a:off x="6579" y="2803"/>
                <a:ext cx="28" cy="38"/>
              </a:xfrm>
              <a:custGeom>
                <a:avLst/>
                <a:gdLst>
                  <a:gd name="T0" fmla="*/ 2 w 6"/>
                  <a:gd name="T1" fmla="*/ 0 h 8"/>
                  <a:gd name="T2" fmla="*/ 1 w 6"/>
                  <a:gd name="T3" fmla="*/ 6 h 8"/>
                  <a:gd name="T4" fmla="*/ 0 w 6"/>
                  <a:gd name="T5" fmla="*/ 7 h 8"/>
                  <a:gd name="T6" fmla="*/ 4 w 6"/>
                  <a:gd name="T7" fmla="*/ 8 h 8"/>
                  <a:gd name="T8" fmla="*/ 4 w 6"/>
                  <a:gd name="T9" fmla="*/ 7 h 8"/>
                  <a:gd name="T10" fmla="*/ 6 w 6"/>
                  <a:gd name="T11" fmla="*/ 1 h 8"/>
                  <a:gd name="T12" fmla="*/ 6 w 6"/>
                  <a:gd name="T13" fmla="*/ 0 h 8"/>
                  <a:gd name="T14" fmla="*/ 2 w 6"/>
                  <a:gd name="T15" fmla="*/ 0 h 8"/>
                  <a:gd name="T16" fmla="*/ 2 w 6"/>
                  <a:gd name="T17" fmla="*/ 0 h 8"/>
                  <a:gd name="T18" fmla="*/ 2 w 6"/>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8">
                    <a:moveTo>
                      <a:pt x="2" y="0"/>
                    </a:moveTo>
                    <a:cubicBezTo>
                      <a:pt x="1" y="3"/>
                      <a:pt x="1" y="5"/>
                      <a:pt x="1" y="6"/>
                    </a:cubicBezTo>
                    <a:cubicBezTo>
                      <a:pt x="0" y="7"/>
                      <a:pt x="0" y="7"/>
                      <a:pt x="0" y="7"/>
                    </a:cubicBezTo>
                    <a:cubicBezTo>
                      <a:pt x="4" y="8"/>
                      <a:pt x="4" y="8"/>
                      <a:pt x="4" y="8"/>
                    </a:cubicBezTo>
                    <a:cubicBezTo>
                      <a:pt x="4" y="7"/>
                      <a:pt x="4" y="7"/>
                      <a:pt x="4" y="7"/>
                    </a:cubicBezTo>
                    <a:cubicBezTo>
                      <a:pt x="5" y="6"/>
                      <a:pt x="5" y="4"/>
                      <a:pt x="6" y="1"/>
                    </a:cubicBezTo>
                    <a:cubicBezTo>
                      <a:pt x="6" y="0"/>
                      <a:pt x="6" y="0"/>
                      <a:pt x="6" y="0"/>
                    </a:cubicBezTo>
                    <a:cubicBezTo>
                      <a:pt x="2" y="0"/>
                      <a:pt x="2" y="0"/>
                      <a:pt x="2" y="0"/>
                    </a:cubicBezTo>
                    <a:cubicBezTo>
                      <a:pt x="2" y="0"/>
                      <a:pt x="2" y="0"/>
                      <a:pt x="2" y="0"/>
                    </a:cubicBezTo>
                    <a:cubicBezTo>
                      <a:pt x="2" y="0"/>
                      <a:pt x="2" y="0"/>
                      <a:pt x="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3" name="Freeform 38"/>
              <p:cNvSpPr>
                <a:spLocks/>
              </p:cNvSpPr>
              <p:nvPr/>
            </p:nvSpPr>
            <p:spPr bwMode="auto">
              <a:xfrm>
                <a:off x="6588" y="2747"/>
                <a:ext cx="24" cy="38"/>
              </a:xfrm>
              <a:custGeom>
                <a:avLst/>
                <a:gdLst>
                  <a:gd name="T0" fmla="*/ 1 w 5"/>
                  <a:gd name="T1" fmla="*/ 0 h 8"/>
                  <a:gd name="T2" fmla="*/ 1 w 5"/>
                  <a:gd name="T3" fmla="*/ 1 h 8"/>
                  <a:gd name="T4" fmla="*/ 0 w 5"/>
                  <a:gd name="T5" fmla="*/ 7 h 8"/>
                  <a:gd name="T6" fmla="*/ 0 w 5"/>
                  <a:gd name="T7" fmla="*/ 7 h 8"/>
                  <a:gd name="T8" fmla="*/ 4 w 5"/>
                  <a:gd name="T9" fmla="*/ 8 h 8"/>
                  <a:gd name="T10" fmla="*/ 4 w 5"/>
                  <a:gd name="T11" fmla="*/ 7 h 8"/>
                  <a:gd name="T12" fmla="*/ 5 w 5"/>
                  <a:gd name="T13" fmla="*/ 1 h 8"/>
                  <a:gd name="T14" fmla="*/ 5 w 5"/>
                  <a:gd name="T15" fmla="*/ 0 h 8"/>
                  <a:gd name="T16" fmla="*/ 1 w 5"/>
                  <a:gd name="T17" fmla="*/ 0 h 8"/>
                  <a:gd name="T18" fmla="*/ 1 w 5"/>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8">
                    <a:moveTo>
                      <a:pt x="1" y="0"/>
                    </a:moveTo>
                    <a:cubicBezTo>
                      <a:pt x="1" y="1"/>
                      <a:pt x="1" y="1"/>
                      <a:pt x="1" y="1"/>
                    </a:cubicBezTo>
                    <a:cubicBezTo>
                      <a:pt x="1" y="3"/>
                      <a:pt x="1" y="5"/>
                      <a:pt x="0" y="7"/>
                    </a:cubicBezTo>
                    <a:cubicBezTo>
                      <a:pt x="0" y="7"/>
                      <a:pt x="0" y="7"/>
                      <a:pt x="0" y="7"/>
                    </a:cubicBezTo>
                    <a:cubicBezTo>
                      <a:pt x="4" y="8"/>
                      <a:pt x="4" y="8"/>
                      <a:pt x="4" y="8"/>
                    </a:cubicBezTo>
                    <a:cubicBezTo>
                      <a:pt x="4" y="7"/>
                      <a:pt x="4" y="7"/>
                      <a:pt x="4" y="7"/>
                    </a:cubicBezTo>
                    <a:cubicBezTo>
                      <a:pt x="5" y="5"/>
                      <a:pt x="5" y="3"/>
                      <a:pt x="5" y="1"/>
                    </a:cubicBezTo>
                    <a:cubicBezTo>
                      <a:pt x="5" y="0"/>
                      <a:pt x="5" y="0"/>
                      <a:pt x="5" y="0"/>
                    </a:cubicBezTo>
                    <a:cubicBezTo>
                      <a:pt x="1" y="0"/>
                      <a:pt x="1" y="0"/>
                      <a:pt x="1" y="0"/>
                    </a:cubicBezTo>
                    <a:cubicBezTo>
                      <a:pt x="1" y="0"/>
                      <a:pt x="1" y="0"/>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4" name="Freeform 39"/>
              <p:cNvSpPr>
                <a:spLocks/>
              </p:cNvSpPr>
              <p:nvPr/>
            </p:nvSpPr>
            <p:spPr bwMode="auto">
              <a:xfrm>
                <a:off x="6172" y="3106"/>
                <a:ext cx="38" cy="43"/>
              </a:xfrm>
              <a:custGeom>
                <a:avLst/>
                <a:gdLst>
                  <a:gd name="T0" fmla="*/ 4 w 8"/>
                  <a:gd name="T1" fmla="*/ 0 h 9"/>
                  <a:gd name="T2" fmla="*/ 4 w 8"/>
                  <a:gd name="T3" fmla="*/ 1 h 9"/>
                  <a:gd name="T4" fmla="*/ 1 w 8"/>
                  <a:gd name="T5" fmla="*/ 6 h 9"/>
                  <a:gd name="T6" fmla="*/ 0 w 8"/>
                  <a:gd name="T7" fmla="*/ 6 h 9"/>
                  <a:gd name="T8" fmla="*/ 4 w 8"/>
                  <a:gd name="T9" fmla="*/ 9 h 9"/>
                  <a:gd name="T10" fmla="*/ 5 w 8"/>
                  <a:gd name="T11" fmla="*/ 8 h 9"/>
                  <a:gd name="T12" fmla="*/ 8 w 8"/>
                  <a:gd name="T13" fmla="*/ 2 h 9"/>
                  <a:gd name="T14" fmla="*/ 8 w 8"/>
                  <a:gd name="T15" fmla="*/ 2 h 9"/>
                  <a:gd name="T16" fmla="*/ 6 w 8"/>
                  <a:gd name="T17" fmla="*/ 1 h 9"/>
                  <a:gd name="T18" fmla="*/ 4 w 8"/>
                  <a:gd name="T19" fmla="*/ 0 h 9"/>
                  <a:gd name="T20" fmla="*/ 4 w 8"/>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4" y="0"/>
                    </a:moveTo>
                    <a:cubicBezTo>
                      <a:pt x="4" y="1"/>
                      <a:pt x="4" y="1"/>
                      <a:pt x="4" y="1"/>
                    </a:cubicBezTo>
                    <a:cubicBezTo>
                      <a:pt x="3" y="3"/>
                      <a:pt x="2" y="4"/>
                      <a:pt x="1" y="6"/>
                    </a:cubicBezTo>
                    <a:cubicBezTo>
                      <a:pt x="0" y="6"/>
                      <a:pt x="0" y="6"/>
                      <a:pt x="0" y="6"/>
                    </a:cubicBezTo>
                    <a:cubicBezTo>
                      <a:pt x="4" y="9"/>
                      <a:pt x="4" y="9"/>
                      <a:pt x="4" y="9"/>
                    </a:cubicBezTo>
                    <a:cubicBezTo>
                      <a:pt x="5" y="8"/>
                      <a:pt x="5" y="8"/>
                      <a:pt x="5" y="8"/>
                    </a:cubicBezTo>
                    <a:cubicBezTo>
                      <a:pt x="6" y="6"/>
                      <a:pt x="7" y="4"/>
                      <a:pt x="8" y="2"/>
                    </a:cubicBezTo>
                    <a:cubicBezTo>
                      <a:pt x="8" y="2"/>
                      <a:pt x="8" y="2"/>
                      <a:pt x="8" y="2"/>
                    </a:cubicBezTo>
                    <a:cubicBezTo>
                      <a:pt x="6" y="1"/>
                      <a:pt x="6" y="1"/>
                      <a:pt x="6" y="1"/>
                    </a:cubicBezTo>
                    <a:cubicBezTo>
                      <a:pt x="4" y="0"/>
                      <a:pt x="4" y="0"/>
                      <a:pt x="4" y="0"/>
                    </a:cubicBezTo>
                    <a:cubicBezTo>
                      <a:pt x="4" y="0"/>
                      <a:pt x="4" y="0"/>
                      <a:pt x="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5" name="Freeform 40"/>
              <p:cNvSpPr>
                <a:spLocks/>
              </p:cNvSpPr>
              <p:nvPr/>
            </p:nvSpPr>
            <p:spPr bwMode="auto">
              <a:xfrm>
                <a:off x="6494" y="2879"/>
                <a:ext cx="42" cy="38"/>
              </a:xfrm>
              <a:custGeom>
                <a:avLst/>
                <a:gdLst>
                  <a:gd name="T0" fmla="*/ 6 w 9"/>
                  <a:gd name="T1" fmla="*/ 1 h 8"/>
                  <a:gd name="T2" fmla="*/ 1 w 9"/>
                  <a:gd name="T3" fmla="*/ 4 h 8"/>
                  <a:gd name="T4" fmla="*/ 0 w 9"/>
                  <a:gd name="T5" fmla="*/ 4 h 8"/>
                  <a:gd name="T6" fmla="*/ 2 w 9"/>
                  <a:gd name="T7" fmla="*/ 8 h 8"/>
                  <a:gd name="T8" fmla="*/ 3 w 9"/>
                  <a:gd name="T9" fmla="*/ 7 h 8"/>
                  <a:gd name="T10" fmla="*/ 8 w 9"/>
                  <a:gd name="T11" fmla="*/ 4 h 8"/>
                  <a:gd name="T12" fmla="*/ 9 w 9"/>
                  <a:gd name="T13" fmla="*/ 4 h 8"/>
                  <a:gd name="T14" fmla="*/ 7 w 9"/>
                  <a:gd name="T15" fmla="*/ 0 h 8"/>
                  <a:gd name="T16" fmla="*/ 6 w 9"/>
                  <a:gd name="T17" fmla="*/ 1 h 8"/>
                  <a:gd name="T18" fmla="*/ 6 w 9"/>
                  <a:gd name="T1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8">
                    <a:moveTo>
                      <a:pt x="6" y="1"/>
                    </a:moveTo>
                    <a:cubicBezTo>
                      <a:pt x="4" y="2"/>
                      <a:pt x="3" y="3"/>
                      <a:pt x="1" y="4"/>
                    </a:cubicBezTo>
                    <a:cubicBezTo>
                      <a:pt x="0" y="4"/>
                      <a:pt x="0" y="4"/>
                      <a:pt x="0" y="4"/>
                    </a:cubicBezTo>
                    <a:cubicBezTo>
                      <a:pt x="2" y="8"/>
                      <a:pt x="2" y="8"/>
                      <a:pt x="2" y="8"/>
                    </a:cubicBezTo>
                    <a:cubicBezTo>
                      <a:pt x="3" y="7"/>
                      <a:pt x="3" y="7"/>
                      <a:pt x="3" y="7"/>
                    </a:cubicBezTo>
                    <a:cubicBezTo>
                      <a:pt x="5" y="6"/>
                      <a:pt x="7" y="5"/>
                      <a:pt x="8" y="4"/>
                    </a:cubicBezTo>
                    <a:cubicBezTo>
                      <a:pt x="9" y="4"/>
                      <a:pt x="9" y="4"/>
                      <a:pt x="9" y="4"/>
                    </a:cubicBezTo>
                    <a:cubicBezTo>
                      <a:pt x="7" y="0"/>
                      <a:pt x="7" y="0"/>
                      <a:pt x="7" y="0"/>
                    </a:cubicBezTo>
                    <a:cubicBezTo>
                      <a:pt x="6" y="1"/>
                      <a:pt x="6" y="1"/>
                      <a:pt x="6" y="1"/>
                    </a:cubicBezTo>
                    <a:cubicBezTo>
                      <a:pt x="6" y="1"/>
                      <a:pt x="6" y="1"/>
                      <a:pt x="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6" name="Freeform 41"/>
              <p:cNvSpPr>
                <a:spLocks/>
              </p:cNvSpPr>
              <p:nvPr/>
            </p:nvSpPr>
            <p:spPr bwMode="auto">
              <a:xfrm>
                <a:off x="6546" y="2851"/>
                <a:ext cx="38" cy="33"/>
              </a:xfrm>
              <a:custGeom>
                <a:avLst/>
                <a:gdLst>
                  <a:gd name="T0" fmla="*/ 5 w 8"/>
                  <a:gd name="T1" fmla="*/ 0 h 7"/>
                  <a:gd name="T2" fmla="*/ 1 w 8"/>
                  <a:gd name="T3" fmla="*/ 4 h 7"/>
                  <a:gd name="T4" fmla="*/ 0 w 8"/>
                  <a:gd name="T5" fmla="*/ 4 h 7"/>
                  <a:gd name="T6" fmla="*/ 2 w 8"/>
                  <a:gd name="T7" fmla="*/ 7 h 7"/>
                  <a:gd name="T8" fmla="*/ 3 w 8"/>
                  <a:gd name="T9" fmla="*/ 7 h 7"/>
                  <a:gd name="T10" fmla="*/ 8 w 8"/>
                  <a:gd name="T11" fmla="*/ 3 h 7"/>
                  <a:gd name="T12" fmla="*/ 8 w 8"/>
                  <a:gd name="T13" fmla="*/ 3 h 7"/>
                  <a:gd name="T14" fmla="*/ 6 w 8"/>
                  <a:gd name="T15" fmla="*/ 0 h 7"/>
                  <a:gd name="T16" fmla="*/ 5 w 8"/>
                  <a:gd name="T17" fmla="*/ 0 h 7"/>
                  <a:gd name="T18" fmla="*/ 5 w 8"/>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7">
                    <a:moveTo>
                      <a:pt x="5" y="0"/>
                    </a:moveTo>
                    <a:cubicBezTo>
                      <a:pt x="4" y="1"/>
                      <a:pt x="3" y="2"/>
                      <a:pt x="1" y="4"/>
                    </a:cubicBezTo>
                    <a:cubicBezTo>
                      <a:pt x="0" y="4"/>
                      <a:pt x="0" y="4"/>
                      <a:pt x="0" y="4"/>
                    </a:cubicBezTo>
                    <a:cubicBezTo>
                      <a:pt x="2" y="7"/>
                      <a:pt x="2" y="7"/>
                      <a:pt x="2" y="7"/>
                    </a:cubicBezTo>
                    <a:cubicBezTo>
                      <a:pt x="3" y="7"/>
                      <a:pt x="3" y="7"/>
                      <a:pt x="3" y="7"/>
                    </a:cubicBezTo>
                    <a:cubicBezTo>
                      <a:pt x="5" y="5"/>
                      <a:pt x="7" y="4"/>
                      <a:pt x="8" y="3"/>
                    </a:cubicBezTo>
                    <a:cubicBezTo>
                      <a:pt x="8" y="3"/>
                      <a:pt x="8" y="3"/>
                      <a:pt x="8" y="3"/>
                    </a:cubicBezTo>
                    <a:cubicBezTo>
                      <a:pt x="6" y="0"/>
                      <a:pt x="6" y="0"/>
                      <a:pt x="6" y="0"/>
                    </a:cubicBezTo>
                    <a:cubicBezTo>
                      <a:pt x="5" y="0"/>
                      <a:pt x="5" y="0"/>
                      <a:pt x="5" y="0"/>
                    </a:cubicBezTo>
                    <a:cubicBezTo>
                      <a:pt x="5" y="0"/>
                      <a:pt x="5" y="0"/>
                      <a:pt x="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7" name="Freeform 42"/>
              <p:cNvSpPr>
                <a:spLocks/>
              </p:cNvSpPr>
              <p:nvPr/>
            </p:nvSpPr>
            <p:spPr bwMode="auto">
              <a:xfrm>
                <a:off x="5836" y="2979"/>
                <a:ext cx="42" cy="33"/>
              </a:xfrm>
              <a:custGeom>
                <a:avLst/>
                <a:gdLst>
                  <a:gd name="T0" fmla="*/ 3 w 9"/>
                  <a:gd name="T1" fmla="*/ 0 h 7"/>
                  <a:gd name="T2" fmla="*/ 2 w 9"/>
                  <a:gd name="T3" fmla="*/ 0 h 7"/>
                  <a:gd name="T4" fmla="*/ 0 w 9"/>
                  <a:gd name="T5" fmla="*/ 3 h 7"/>
                  <a:gd name="T6" fmla="*/ 1 w 9"/>
                  <a:gd name="T7" fmla="*/ 4 h 7"/>
                  <a:gd name="T8" fmla="*/ 6 w 9"/>
                  <a:gd name="T9" fmla="*/ 7 h 7"/>
                  <a:gd name="T10" fmla="*/ 7 w 9"/>
                  <a:gd name="T11" fmla="*/ 7 h 7"/>
                  <a:gd name="T12" fmla="*/ 9 w 9"/>
                  <a:gd name="T13" fmla="*/ 4 h 7"/>
                  <a:gd name="T14" fmla="*/ 8 w 9"/>
                  <a:gd name="T15" fmla="*/ 3 h 7"/>
                  <a:gd name="T16" fmla="*/ 3 w 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
                    <a:moveTo>
                      <a:pt x="3" y="0"/>
                    </a:moveTo>
                    <a:cubicBezTo>
                      <a:pt x="2" y="0"/>
                      <a:pt x="2" y="0"/>
                      <a:pt x="2" y="0"/>
                    </a:cubicBezTo>
                    <a:cubicBezTo>
                      <a:pt x="0" y="3"/>
                      <a:pt x="0" y="3"/>
                      <a:pt x="0" y="3"/>
                    </a:cubicBezTo>
                    <a:cubicBezTo>
                      <a:pt x="1" y="4"/>
                      <a:pt x="1" y="4"/>
                      <a:pt x="1" y="4"/>
                    </a:cubicBezTo>
                    <a:cubicBezTo>
                      <a:pt x="3" y="5"/>
                      <a:pt x="5" y="6"/>
                      <a:pt x="6" y="7"/>
                    </a:cubicBezTo>
                    <a:cubicBezTo>
                      <a:pt x="7" y="7"/>
                      <a:pt x="7" y="7"/>
                      <a:pt x="7" y="7"/>
                    </a:cubicBezTo>
                    <a:cubicBezTo>
                      <a:pt x="9" y="4"/>
                      <a:pt x="9" y="4"/>
                      <a:pt x="9" y="4"/>
                    </a:cubicBezTo>
                    <a:cubicBezTo>
                      <a:pt x="8" y="3"/>
                      <a:pt x="8" y="3"/>
                      <a:pt x="8" y="3"/>
                    </a:cubicBezTo>
                    <a:cubicBezTo>
                      <a:pt x="7" y="2"/>
                      <a:pt x="5" y="1"/>
                      <a:pt x="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8" name="Freeform 43"/>
              <p:cNvSpPr>
                <a:spLocks/>
              </p:cNvSpPr>
              <p:nvPr/>
            </p:nvSpPr>
            <p:spPr bwMode="auto">
              <a:xfrm>
                <a:off x="5888" y="3007"/>
                <a:ext cx="42" cy="33"/>
              </a:xfrm>
              <a:custGeom>
                <a:avLst/>
                <a:gdLst>
                  <a:gd name="T0" fmla="*/ 0 w 42"/>
                  <a:gd name="T1" fmla="*/ 19 h 33"/>
                  <a:gd name="T2" fmla="*/ 33 w 42"/>
                  <a:gd name="T3" fmla="*/ 33 h 33"/>
                  <a:gd name="T4" fmla="*/ 42 w 42"/>
                  <a:gd name="T5" fmla="*/ 19 h 33"/>
                  <a:gd name="T6" fmla="*/ 9 w 42"/>
                  <a:gd name="T7" fmla="*/ 0 h 33"/>
                  <a:gd name="T8" fmla="*/ 0 w 42"/>
                  <a:gd name="T9" fmla="*/ 19 h 33"/>
                  <a:gd name="T10" fmla="*/ 0 w 42"/>
                  <a:gd name="T11" fmla="*/ 19 h 33"/>
                  <a:gd name="T12" fmla="*/ 0 w 42"/>
                  <a:gd name="T13" fmla="*/ 19 h 33"/>
                </a:gdLst>
                <a:ahLst/>
                <a:cxnLst>
                  <a:cxn ang="0">
                    <a:pos x="T0" y="T1"/>
                  </a:cxn>
                  <a:cxn ang="0">
                    <a:pos x="T2" y="T3"/>
                  </a:cxn>
                  <a:cxn ang="0">
                    <a:pos x="T4" y="T5"/>
                  </a:cxn>
                  <a:cxn ang="0">
                    <a:pos x="T6" y="T7"/>
                  </a:cxn>
                  <a:cxn ang="0">
                    <a:pos x="T8" y="T9"/>
                  </a:cxn>
                  <a:cxn ang="0">
                    <a:pos x="T10" y="T11"/>
                  </a:cxn>
                  <a:cxn ang="0">
                    <a:pos x="T12" y="T13"/>
                  </a:cxn>
                </a:cxnLst>
                <a:rect l="0" t="0" r="r" b="b"/>
                <a:pathLst>
                  <a:path w="42" h="33">
                    <a:moveTo>
                      <a:pt x="0" y="19"/>
                    </a:moveTo>
                    <a:lnTo>
                      <a:pt x="33" y="33"/>
                    </a:lnTo>
                    <a:lnTo>
                      <a:pt x="42" y="19"/>
                    </a:lnTo>
                    <a:lnTo>
                      <a:pt x="9" y="0"/>
                    </a:lnTo>
                    <a:lnTo>
                      <a:pt x="0" y="19"/>
                    </a:lnTo>
                    <a:lnTo>
                      <a:pt x="0" y="19"/>
                    </a:lnTo>
                    <a:lnTo>
                      <a:pt x="0"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9" name="Freeform 44"/>
              <p:cNvSpPr>
                <a:spLocks/>
              </p:cNvSpPr>
              <p:nvPr/>
            </p:nvSpPr>
            <p:spPr bwMode="auto">
              <a:xfrm>
                <a:off x="5788" y="2950"/>
                <a:ext cx="43" cy="33"/>
              </a:xfrm>
              <a:custGeom>
                <a:avLst/>
                <a:gdLst>
                  <a:gd name="T0" fmla="*/ 3 w 9"/>
                  <a:gd name="T1" fmla="*/ 0 h 7"/>
                  <a:gd name="T2" fmla="*/ 2 w 9"/>
                  <a:gd name="T3" fmla="*/ 0 h 7"/>
                  <a:gd name="T4" fmla="*/ 0 w 9"/>
                  <a:gd name="T5" fmla="*/ 3 h 7"/>
                  <a:gd name="T6" fmla="*/ 1 w 9"/>
                  <a:gd name="T7" fmla="*/ 4 h 7"/>
                  <a:gd name="T8" fmla="*/ 6 w 9"/>
                  <a:gd name="T9" fmla="*/ 7 h 7"/>
                  <a:gd name="T10" fmla="*/ 7 w 9"/>
                  <a:gd name="T11" fmla="*/ 7 h 7"/>
                  <a:gd name="T12" fmla="*/ 9 w 9"/>
                  <a:gd name="T13" fmla="*/ 4 h 7"/>
                  <a:gd name="T14" fmla="*/ 8 w 9"/>
                  <a:gd name="T15" fmla="*/ 3 h 7"/>
                  <a:gd name="T16" fmla="*/ 3 w 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
                    <a:moveTo>
                      <a:pt x="3" y="0"/>
                    </a:moveTo>
                    <a:cubicBezTo>
                      <a:pt x="2" y="0"/>
                      <a:pt x="2" y="0"/>
                      <a:pt x="2" y="0"/>
                    </a:cubicBezTo>
                    <a:cubicBezTo>
                      <a:pt x="0" y="3"/>
                      <a:pt x="0" y="3"/>
                      <a:pt x="0" y="3"/>
                    </a:cubicBezTo>
                    <a:cubicBezTo>
                      <a:pt x="1" y="4"/>
                      <a:pt x="1" y="4"/>
                      <a:pt x="1" y="4"/>
                    </a:cubicBezTo>
                    <a:cubicBezTo>
                      <a:pt x="2" y="5"/>
                      <a:pt x="4" y="6"/>
                      <a:pt x="6" y="7"/>
                    </a:cubicBezTo>
                    <a:cubicBezTo>
                      <a:pt x="7" y="7"/>
                      <a:pt x="7" y="7"/>
                      <a:pt x="7" y="7"/>
                    </a:cubicBezTo>
                    <a:cubicBezTo>
                      <a:pt x="9" y="4"/>
                      <a:pt x="9" y="4"/>
                      <a:pt x="9" y="4"/>
                    </a:cubicBezTo>
                    <a:cubicBezTo>
                      <a:pt x="8" y="3"/>
                      <a:pt x="8" y="3"/>
                      <a:pt x="8" y="3"/>
                    </a:cubicBezTo>
                    <a:cubicBezTo>
                      <a:pt x="6" y="2"/>
                      <a:pt x="4" y="1"/>
                      <a:pt x="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0" name="Freeform 45"/>
              <p:cNvSpPr>
                <a:spLocks/>
              </p:cNvSpPr>
              <p:nvPr/>
            </p:nvSpPr>
            <p:spPr bwMode="auto">
              <a:xfrm>
                <a:off x="5736" y="2922"/>
                <a:ext cx="43" cy="33"/>
              </a:xfrm>
              <a:custGeom>
                <a:avLst/>
                <a:gdLst>
                  <a:gd name="T0" fmla="*/ 3 w 9"/>
                  <a:gd name="T1" fmla="*/ 0 h 7"/>
                  <a:gd name="T2" fmla="*/ 2 w 9"/>
                  <a:gd name="T3" fmla="*/ 0 h 7"/>
                  <a:gd name="T4" fmla="*/ 0 w 9"/>
                  <a:gd name="T5" fmla="*/ 4 h 7"/>
                  <a:gd name="T6" fmla="*/ 1 w 9"/>
                  <a:gd name="T7" fmla="*/ 4 h 7"/>
                  <a:gd name="T8" fmla="*/ 6 w 9"/>
                  <a:gd name="T9" fmla="*/ 7 h 7"/>
                  <a:gd name="T10" fmla="*/ 7 w 9"/>
                  <a:gd name="T11" fmla="*/ 7 h 7"/>
                  <a:gd name="T12" fmla="*/ 9 w 9"/>
                  <a:gd name="T13" fmla="*/ 4 h 7"/>
                  <a:gd name="T14" fmla="*/ 8 w 9"/>
                  <a:gd name="T15" fmla="*/ 3 h 7"/>
                  <a:gd name="T16" fmla="*/ 3 w 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
                    <a:moveTo>
                      <a:pt x="3" y="0"/>
                    </a:moveTo>
                    <a:cubicBezTo>
                      <a:pt x="2" y="0"/>
                      <a:pt x="2" y="0"/>
                      <a:pt x="2" y="0"/>
                    </a:cubicBezTo>
                    <a:cubicBezTo>
                      <a:pt x="0" y="4"/>
                      <a:pt x="0" y="4"/>
                      <a:pt x="0" y="4"/>
                    </a:cubicBezTo>
                    <a:cubicBezTo>
                      <a:pt x="1" y="4"/>
                      <a:pt x="1" y="4"/>
                      <a:pt x="1" y="4"/>
                    </a:cubicBezTo>
                    <a:cubicBezTo>
                      <a:pt x="3" y="5"/>
                      <a:pt x="4" y="6"/>
                      <a:pt x="6" y="7"/>
                    </a:cubicBezTo>
                    <a:cubicBezTo>
                      <a:pt x="7" y="7"/>
                      <a:pt x="7" y="7"/>
                      <a:pt x="7" y="7"/>
                    </a:cubicBezTo>
                    <a:cubicBezTo>
                      <a:pt x="9" y="4"/>
                      <a:pt x="9" y="4"/>
                      <a:pt x="9" y="4"/>
                    </a:cubicBezTo>
                    <a:cubicBezTo>
                      <a:pt x="8" y="3"/>
                      <a:pt x="8" y="3"/>
                      <a:pt x="8" y="3"/>
                    </a:cubicBezTo>
                    <a:cubicBezTo>
                      <a:pt x="6" y="2"/>
                      <a:pt x="4" y="1"/>
                      <a:pt x="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1" name="Freeform 46"/>
              <p:cNvSpPr>
                <a:spLocks/>
              </p:cNvSpPr>
              <p:nvPr/>
            </p:nvSpPr>
            <p:spPr bwMode="auto">
              <a:xfrm>
                <a:off x="5684" y="2908"/>
                <a:ext cx="43" cy="23"/>
              </a:xfrm>
              <a:custGeom>
                <a:avLst/>
                <a:gdLst>
                  <a:gd name="T0" fmla="*/ 7 w 9"/>
                  <a:gd name="T1" fmla="*/ 1 h 5"/>
                  <a:gd name="T2" fmla="*/ 7 w 9"/>
                  <a:gd name="T3" fmla="*/ 1 h 5"/>
                  <a:gd name="T4" fmla="*/ 2 w 9"/>
                  <a:gd name="T5" fmla="*/ 0 h 5"/>
                  <a:gd name="T6" fmla="*/ 2 w 9"/>
                  <a:gd name="T7" fmla="*/ 0 h 5"/>
                  <a:gd name="T8" fmla="*/ 0 w 9"/>
                  <a:gd name="T9" fmla="*/ 3 h 5"/>
                  <a:gd name="T10" fmla="*/ 1 w 9"/>
                  <a:gd name="T11" fmla="*/ 4 h 5"/>
                  <a:gd name="T12" fmla="*/ 7 w 9"/>
                  <a:gd name="T13" fmla="*/ 5 h 5"/>
                  <a:gd name="T14" fmla="*/ 7 w 9"/>
                  <a:gd name="T15" fmla="*/ 5 h 5"/>
                  <a:gd name="T16" fmla="*/ 7 w 9"/>
                  <a:gd name="T17" fmla="*/ 5 h 5"/>
                  <a:gd name="T18" fmla="*/ 8 w 9"/>
                  <a:gd name="T19" fmla="*/ 5 h 5"/>
                  <a:gd name="T20" fmla="*/ 9 w 9"/>
                  <a:gd name="T21" fmla="*/ 1 h 5"/>
                  <a:gd name="T22" fmla="*/ 8 w 9"/>
                  <a:gd name="T23" fmla="*/ 1 h 5"/>
                  <a:gd name="T24" fmla="*/ 7 w 9"/>
                  <a:gd name="T25"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5">
                    <a:moveTo>
                      <a:pt x="7" y="1"/>
                    </a:moveTo>
                    <a:cubicBezTo>
                      <a:pt x="7" y="1"/>
                      <a:pt x="7" y="1"/>
                      <a:pt x="7" y="1"/>
                    </a:cubicBezTo>
                    <a:cubicBezTo>
                      <a:pt x="6" y="1"/>
                      <a:pt x="4" y="1"/>
                      <a:pt x="2" y="0"/>
                    </a:cubicBezTo>
                    <a:cubicBezTo>
                      <a:pt x="2" y="0"/>
                      <a:pt x="2" y="0"/>
                      <a:pt x="2" y="0"/>
                    </a:cubicBezTo>
                    <a:cubicBezTo>
                      <a:pt x="0" y="3"/>
                      <a:pt x="0" y="3"/>
                      <a:pt x="0" y="3"/>
                    </a:cubicBezTo>
                    <a:cubicBezTo>
                      <a:pt x="1" y="4"/>
                      <a:pt x="1" y="4"/>
                      <a:pt x="1" y="4"/>
                    </a:cubicBezTo>
                    <a:cubicBezTo>
                      <a:pt x="3" y="4"/>
                      <a:pt x="5" y="5"/>
                      <a:pt x="7" y="5"/>
                    </a:cubicBezTo>
                    <a:cubicBezTo>
                      <a:pt x="7" y="5"/>
                      <a:pt x="7" y="5"/>
                      <a:pt x="7" y="5"/>
                    </a:cubicBezTo>
                    <a:cubicBezTo>
                      <a:pt x="7" y="5"/>
                      <a:pt x="7" y="5"/>
                      <a:pt x="7" y="5"/>
                    </a:cubicBezTo>
                    <a:cubicBezTo>
                      <a:pt x="8" y="5"/>
                      <a:pt x="8" y="5"/>
                      <a:pt x="8" y="5"/>
                    </a:cubicBezTo>
                    <a:cubicBezTo>
                      <a:pt x="9" y="1"/>
                      <a:pt x="9" y="1"/>
                      <a:pt x="9" y="1"/>
                    </a:cubicBezTo>
                    <a:cubicBezTo>
                      <a:pt x="8" y="1"/>
                      <a:pt x="8" y="1"/>
                      <a:pt x="8" y="1"/>
                    </a:cubicBezTo>
                    <a:cubicBezTo>
                      <a:pt x="8" y="1"/>
                      <a:pt x="7" y="1"/>
                      <a:pt x="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2" name="Freeform 47"/>
              <p:cNvSpPr>
                <a:spLocks/>
              </p:cNvSpPr>
              <p:nvPr/>
            </p:nvSpPr>
            <p:spPr bwMode="auto">
              <a:xfrm>
                <a:off x="6129" y="3149"/>
                <a:ext cx="43" cy="19"/>
              </a:xfrm>
              <a:custGeom>
                <a:avLst/>
                <a:gdLst>
                  <a:gd name="T0" fmla="*/ 7 w 9"/>
                  <a:gd name="T1" fmla="*/ 0 h 4"/>
                  <a:gd name="T2" fmla="*/ 6 w 9"/>
                  <a:gd name="T3" fmla="*/ 0 h 4"/>
                  <a:gd name="T4" fmla="*/ 2 w 9"/>
                  <a:gd name="T5" fmla="*/ 0 h 4"/>
                  <a:gd name="T6" fmla="*/ 1 w 9"/>
                  <a:gd name="T7" fmla="*/ 0 h 4"/>
                  <a:gd name="T8" fmla="*/ 0 w 9"/>
                  <a:gd name="T9" fmla="*/ 4 h 4"/>
                  <a:gd name="T10" fmla="*/ 1 w 9"/>
                  <a:gd name="T11" fmla="*/ 4 h 4"/>
                  <a:gd name="T12" fmla="*/ 4 w 9"/>
                  <a:gd name="T13" fmla="*/ 4 h 4"/>
                  <a:gd name="T14" fmla="*/ 7 w 9"/>
                  <a:gd name="T15" fmla="*/ 4 h 4"/>
                  <a:gd name="T16" fmla="*/ 8 w 9"/>
                  <a:gd name="T17" fmla="*/ 3 h 4"/>
                  <a:gd name="T18" fmla="*/ 9 w 9"/>
                  <a:gd name="T19" fmla="*/ 3 h 4"/>
                  <a:gd name="T20" fmla="*/ 7 w 9"/>
                  <a:gd name="T21" fmla="*/ 0 h 4"/>
                  <a:gd name="T22" fmla="*/ 7 w 9"/>
                  <a:gd name="T23" fmla="*/ 0 h 4"/>
                  <a:gd name="T24" fmla="*/ 7 w 9"/>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4">
                    <a:moveTo>
                      <a:pt x="7" y="0"/>
                    </a:moveTo>
                    <a:cubicBezTo>
                      <a:pt x="7" y="0"/>
                      <a:pt x="6" y="0"/>
                      <a:pt x="6" y="0"/>
                    </a:cubicBezTo>
                    <a:cubicBezTo>
                      <a:pt x="5" y="0"/>
                      <a:pt x="3" y="0"/>
                      <a:pt x="2" y="0"/>
                    </a:cubicBezTo>
                    <a:cubicBezTo>
                      <a:pt x="1" y="0"/>
                      <a:pt x="1" y="0"/>
                      <a:pt x="1" y="0"/>
                    </a:cubicBezTo>
                    <a:cubicBezTo>
                      <a:pt x="0" y="4"/>
                      <a:pt x="0" y="4"/>
                      <a:pt x="0" y="4"/>
                    </a:cubicBezTo>
                    <a:cubicBezTo>
                      <a:pt x="1" y="4"/>
                      <a:pt x="1" y="4"/>
                      <a:pt x="1" y="4"/>
                    </a:cubicBezTo>
                    <a:cubicBezTo>
                      <a:pt x="2" y="4"/>
                      <a:pt x="3" y="4"/>
                      <a:pt x="4" y="4"/>
                    </a:cubicBezTo>
                    <a:cubicBezTo>
                      <a:pt x="5" y="4"/>
                      <a:pt x="6" y="4"/>
                      <a:pt x="7" y="4"/>
                    </a:cubicBezTo>
                    <a:cubicBezTo>
                      <a:pt x="7" y="4"/>
                      <a:pt x="8" y="4"/>
                      <a:pt x="8" y="3"/>
                    </a:cubicBezTo>
                    <a:cubicBezTo>
                      <a:pt x="9" y="3"/>
                      <a:pt x="9" y="3"/>
                      <a:pt x="9" y="3"/>
                    </a:cubicBezTo>
                    <a:cubicBezTo>
                      <a:pt x="7" y="0"/>
                      <a:pt x="7" y="0"/>
                      <a:pt x="7" y="0"/>
                    </a:cubicBezTo>
                    <a:cubicBezTo>
                      <a:pt x="7" y="0"/>
                      <a:pt x="7" y="0"/>
                      <a:pt x="7" y="0"/>
                    </a:cubicBezTo>
                    <a:cubicBezTo>
                      <a:pt x="7" y="0"/>
                      <a:pt x="7" y="0"/>
                      <a:pt x="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3" name="Freeform 48"/>
              <p:cNvSpPr>
                <a:spLocks/>
              </p:cNvSpPr>
              <p:nvPr/>
            </p:nvSpPr>
            <p:spPr bwMode="auto">
              <a:xfrm>
                <a:off x="6030" y="3097"/>
                <a:ext cx="38" cy="43"/>
              </a:xfrm>
              <a:custGeom>
                <a:avLst/>
                <a:gdLst>
                  <a:gd name="T0" fmla="*/ 6 w 8"/>
                  <a:gd name="T1" fmla="*/ 4 h 9"/>
                  <a:gd name="T2" fmla="*/ 6 w 8"/>
                  <a:gd name="T3" fmla="*/ 4 h 9"/>
                  <a:gd name="T4" fmla="*/ 4 w 8"/>
                  <a:gd name="T5" fmla="*/ 1 h 9"/>
                  <a:gd name="T6" fmla="*/ 4 w 8"/>
                  <a:gd name="T7" fmla="*/ 0 h 9"/>
                  <a:gd name="T8" fmla="*/ 0 w 8"/>
                  <a:gd name="T9" fmla="*/ 2 h 9"/>
                  <a:gd name="T10" fmla="*/ 1 w 8"/>
                  <a:gd name="T11" fmla="*/ 3 h 9"/>
                  <a:gd name="T12" fmla="*/ 2 w 8"/>
                  <a:gd name="T13" fmla="*/ 6 h 9"/>
                  <a:gd name="T14" fmla="*/ 4 w 8"/>
                  <a:gd name="T15" fmla="*/ 8 h 9"/>
                  <a:gd name="T16" fmla="*/ 4 w 8"/>
                  <a:gd name="T17" fmla="*/ 9 h 9"/>
                  <a:gd name="T18" fmla="*/ 8 w 8"/>
                  <a:gd name="T19" fmla="*/ 7 h 9"/>
                  <a:gd name="T20" fmla="*/ 7 w 8"/>
                  <a:gd name="T21" fmla="*/ 6 h 9"/>
                  <a:gd name="T22" fmla="*/ 6 w 8"/>
                  <a:gd name="T23"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9">
                    <a:moveTo>
                      <a:pt x="6" y="4"/>
                    </a:moveTo>
                    <a:cubicBezTo>
                      <a:pt x="6" y="4"/>
                      <a:pt x="6" y="4"/>
                      <a:pt x="6" y="4"/>
                    </a:cubicBezTo>
                    <a:cubicBezTo>
                      <a:pt x="6" y="3"/>
                      <a:pt x="5" y="2"/>
                      <a:pt x="4" y="1"/>
                    </a:cubicBezTo>
                    <a:cubicBezTo>
                      <a:pt x="4" y="0"/>
                      <a:pt x="4" y="0"/>
                      <a:pt x="4" y="0"/>
                    </a:cubicBezTo>
                    <a:cubicBezTo>
                      <a:pt x="0" y="2"/>
                      <a:pt x="0" y="2"/>
                      <a:pt x="0" y="2"/>
                    </a:cubicBezTo>
                    <a:cubicBezTo>
                      <a:pt x="1" y="3"/>
                      <a:pt x="1" y="3"/>
                      <a:pt x="1" y="3"/>
                    </a:cubicBezTo>
                    <a:cubicBezTo>
                      <a:pt x="1" y="4"/>
                      <a:pt x="2" y="5"/>
                      <a:pt x="2" y="6"/>
                    </a:cubicBezTo>
                    <a:cubicBezTo>
                      <a:pt x="3" y="7"/>
                      <a:pt x="3" y="8"/>
                      <a:pt x="4" y="8"/>
                    </a:cubicBezTo>
                    <a:cubicBezTo>
                      <a:pt x="4" y="9"/>
                      <a:pt x="4" y="9"/>
                      <a:pt x="4" y="9"/>
                    </a:cubicBezTo>
                    <a:cubicBezTo>
                      <a:pt x="8" y="7"/>
                      <a:pt x="8" y="7"/>
                      <a:pt x="8" y="7"/>
                    </a:cubicBezTo>
                    <a:cubicBezTo>
                      <a:pt x="7" y="6"/>
                      <a:pt x="7" y="6"/>
                      <a:pt x="7" y="6"/>
                    </a:cubicBezTo>
                    <a:cubicBezTo>
                      <a:pt x="7" y="6"/>
                      <a:pt x="7" y="5"/>
                      <a:pt x="6"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4" name="Freeform 49"/>
              <p:cNvSpPr>
                <a:spLocks/>
              </p:cNvSpPr>
              <p:nvPr/>
            </p:nvSpPr>
            <p:spPr bwMode="auto">
              <a:xfrm>
                <a:off x="5987" y="3064"/>
                <a:ext cx="38" cy="33"/>
              </a:xfrm>
              <a:custGeom>
                <a:avLst/>
                <a:gdLst>
                  <a:gd name="T0" fmla="*/ 3 w 8"/>
                  <a:gd name="T1" fmla="*/ 0 h 7"/>
                  <a:gd name="T2" fmla="*/ 2 w 8"/>
                  <a:gd name="T3" fmla="*/ 0 h 7"/>
                  <a:gd name="T4" fmla="*/ 0 w 8"/>
                  <a:gd name="T5" fmla="*/ 3 h 7"/>
                  <a:gd name="T6" fmla="*/ 1 w 8"/>
                  <a:gd name="T7" fmla="*/ 4 h 7"/>
                  <a:gd name="T8" fmla="*/ 6 w 8"/>
                  <a:gd name="T9" fmla="*/ 7 h 7"/>
                  <a:gd name="T10" fmla="*/ 7 w 8"/>
                  <a:gd name="T11" fmla="*/ 7 h 7"/>
                  <a:gd name="T12" fmla="*/ 8 w 8"/>
                  <a:gd name="T13" fmla="*/ 3 h 7"/>
                  <a:gd name="T14" fmla="*/ 7 w 8"/>
                  <a:gd name="T15" fmla="*/ 3 h 7"/>
                  <a:gd name="T16" fmla="*/ 3 w 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3" y="0"/>
                    </a:moveTo>
                    <a:cubicBezTo>
                      <a:pt x="2" y="0"/>
                      <a:pt x="2" y="0"/>
                      <a:pt x="2" y="0"/>
                    </a:cubicBezTo>
                    <a:cubicBezTo>
                      <a:pt x="0" y="3"/>
                      <a:pt x="0" y="3"/>
                      <a:pt x="0" y="3"/>
                    </a:cubicBezTo>
                    <a:cubicBezTo>
                      <a:pt x="1" y="4"/>
                      <a:pt x="1" y="4"/>
                      <a:pt x="1" y="4"/>
                    </a:cubicBezTo>
                    <a:cubicBezTo>
                      <a:pt x="5" y="6"/>
                      <a:pt x="6" y="7"/>
                      <a:pt x="6" y="7"/>
                    </a:cubicBezTo>
                    <a:cubicBezTo>
                      <a:pt x="7" y="7"/>
                      <a:pt x="7" y="7"/>
                      <a:pt x="7" y="7"/>
                    </a:cubicBezTo>
                    <a:cubicBezTo>
                      <a:pt x="8" y="3"/>
                      <a:pt x="8" y="3"/>
                      <a:pt x="8" y="3"/>
                    </a:cubicBezTo>
                    <a:cubicBezTo>
                      <a:pt x="7" y="3"/>
                      <a:pt x="7" y="3"/>
                      <a:pt x="7" y="3"/>
                    </a:cubicBezTo>
                    <a:cubicBezTo>
                      <a:pt x="7" y="3"/>
                      <a:pt x="6" y="2"/>
                      <a:pt x="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5" name="Freeform 50"/>
              <p:cNvSpPr>
                <a:spLocks/>
              </p:cNvSpPr>
              <p:nvPr/>
            </p:nvSpPr>
            <p:spPr bwMode="auto">
              <a:xfrm>
                <a:off x="6072" y="3135"/>
                <a:ext cx="43" cy="28"/>
              </a:xfrm>
              <a:custGeom>
                <a:avLst/>
                <a:gdLst>
                  <a:gd name="T0" fmla="*/ 2 w 9"/>
                  <a:gd name="T1" fmla="*/ 1 h 6"/>
                  <a:gd name="T2" fmla="*/ 1 w 9"/>
                  <a:gd name="T3" fmla="*/ 0 h 6"/>
                  <a:gd name="T4" fmla="*/ 0 w 9"/>
                  <a:gd name="T5" fmla="*/ 4 h 6"/>
                  <a:gd name="T6" fmla="*/ 1 w 9"/>
                  <a:gd name="T7" fmla="*/ 4 h 6"/>
                  <a:gd name="T8" fmla="*/ 7 w 9"/>
                  <a:gd name="T9" fmla="*/ 6 h 6"/>
                  <a:gd name="T10" fmla="*/ 8 w 9"/>
                  <a:gd name="T11" fmla="*/ 6 h 6"/>
                  <a:gd name="T12" fmla="*/ 9 w 9"/>
                  <a:gd name="T13" fmla="*/ 2 h 6"/>
                  <a:gd name="T14" fmla="*/ 8 w 9"/>
                  <a:gd name="T15" fmla="*/ 2 h 6"/>
                  <a:gd name="T16" fmla="*/ 2 w 9"/>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6">
                    <a:moveTo>
                      <a:pt x="2" y="1"/>
                    </a:moveTo>
                    <a:cubicBezTo>
                      <a:pt x="1" y="0"/>
                      <a:pt x="1" y="0"/>
                      <a:pt x="1" y="0"/>
                    </a:cubicBezTo>
                    <a:cubicBezTo>
                      <a:pt x="0" y="4"/>
                      <a:pt x="0" y="4"/>
                      <a:pt x="0" y="4"/>
                    </a:cubicBezTo>
                    <a:cubicBezTo>
                      <a:pt x="1" y="4"/>
                      <a:pt x="1" y="4"/>
                      <a:pt x="1" y="4"/>
                    </a:cubicBezTo>
                    <a:cubicBezTo>
                      <a:pt x="3" y="5"/>
                      <a:pt x="5" y="5"/>
                      <a:pt x="7" y="6"/>
                    </a:cubicBezTo>
                    <a:cubicBezTo>
                      <a:pt x="8" y="6"/>
                      <a:pt x="8" y="6"/>
                      <a:pt x="8" y="6"/>
                    </a:cubicBezTo>
                    <a:cubicBezTo>
                      <a:pt x="9" y="2"/>
                      <a:pt x="9" y="2"/>
                      <a:pt x="9" y="2"/>
                    </a:cubicBezTo>
                    <a:cubicBezTo>
                      <a:pt x="8" y="2"/>
                      <a:pt x="8" y="2"/>
                      <a:pt x="8" y="2"/>
                    </a:cubicBezTo>
                    <a:cubicBezTo>
                      <a:pt x="6" y="1"/>
                      <a:pt x="4" y="1"/>
                      <a:pt x="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6" name="Freeform 51"/>
              <p:cNvSpPr>
                <a:spLocks/>
              </p:cNvSpPr>
              <p:nvPr/>
            </p:nvSpPr>
            <p:spPr bwMode="auto">
              <a:xfrm>
                <a:off x="5940" y="3035"/>
                <a:ext cx="38" cy="34"/>
              </a:xfrm>
              <a:custGeom>
                <a:avLst/>
                <a:gdLst>
                  <a:gd name="T0" fmla="*/ 2 w 8"/>
                  <a:gd name="T1" fmla="*/ 0 h 7"/>
                  <a:gd name="T2" fmla="*/ 1 w 8"/>
                  <a:gd name="T3" fmla="*/ 0 h 7"/>
                  <a:gd name="T4" fmla="*/ 0 w 8"/>
                  <a:gd name="T5" fmla="*/ 3 h 7"/>
                  <a:gd name="T6" fmla="*/ 0 w 8"/>
                  <a:gd name="T7" fmla="*/ 4 h 7"/>
                  <a:gd name="T8" fmla="*/ 6 w 8"/>
                  <a:gd name="T9" fmla="*/ 7 h 7"/>
                  <a:gd name="T10" fmla="*/ 6 w 8"/>
                  <a:gd name="T11" fmla="*/ 7 h 7"/>
                  <a:gd name="T12" fmla="*/ 8 w 8"/>
                  <a:gd name="T13" fmla="*/ 4 h 7"/>
                  <a:gd name="T14" fmla="*/ 7 w 8"/>
                  <a:gd name="T15" fmla="*/ 3 h 7"/>
                  <a:gd name="T16" fmla="*/ 2 w 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2" y="0"/>
                    </a:moveTo>
                    <a:cubicBezTo>
                      <a:pt x="1" y="0"/>
                      <a:pt x="1" y="0"/>
                      <a:pt x="1" y="0"/>
                    </a:cubicBezTo>
                    <a:cubicBezTo>
                      <a:pt x="0" y="3"/>
                      <a:pt x="0" y="3"/>
                      <a:pt x="0" y="3"/>
                    </a:cubicBezTo>
                    <a:cubicBezTo>
                      <a:pt x="0" y="4"/>
                      <a:pt x="0" y="4"/>
                      <a:pt x="0" y="4"/>
                    </a:cubicBezTo>
                    <a:cubicBezTo>
                      <a:pt x="2" y="5"/>
                      <a:pt x="4" y="6"/>
                      <a:pt x="6" y="7"/>
                    </a:cubicBezTo>
                    <a:cubicBezTo>
                      <a:pt x="6" y="7"/>
                      <a:pt x="6" y="7"/>
                      <a:pt x="6" y="7"/>
                    </a:cubicBezTo>
                    <a:cubicBezTo>
                      <a:pt x="8" y="4"/>
                      <a:pt x="8" y="4"/>
                      <a:pt x="8" y="4"/>
                    </a:cubicBezTo>
                    <a:cubicBezTo>
                      <a:pt x="7" y="3"/>
                      <a:pt x="7" y="3"/>
                      <a:pt x="7" y="3"/>
                    </a:cubicBezTo>
                    <a:cubicBezTo>
                      <a:pt x="6" y="3"/>
                      <a:pt x="4" y="2"/>
                      <a:pt x="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7" name="Freeform 52"/>
              <p:cNvSpPr>
                <a:spLocks noEditPoints="1"/>
              </p:cNvSpPr>
              <p:nvPr/>
            </p:nvSpPr>
            <p:spPr bwMode="auto">
              <a:xfrm>
                <a:off x="5694" y="2458"/>
                <a:ext cx="856" cy="639"/>
              </a:xfrm>
              <a:custGeom>
                <a:avLst/>
                <a:gdLst>
                  <a:gd name="T0" fmla="*/ 179 w 181"/>
                  <a:gd name="T1" fmla="*/ 46 h 135"/>
                  <a:gd name="T2" fmla="*/ 101 w 181"/>
                  <a:gd name="T3" fmla="*/ 1 h 135"/>
                  <a:gd name="T4" fmla="*/ 95 w 181"/>
                  <a:gd name="T5" fmla="*/ 1 h 135"/>
                  <a:gd name="T6" fmla="*/ 97 w 181"/>
                  <a:gd name="T7" fmla="*/ 95 h 135"/>
                  <a:gd name="T8" fmla="*/ 22 w 181"/>
                  <a:gd name="T9" fmla="*/ 86 h 135"/>
                  <a:gd name="T10" fmla="*/ 67 w 181"/>
                  <a:gd name="T11" fmla="*/ 119 h 135"/>
                  <a:gd name="T12" fmla="*/ 21 w 181"/>
                  <a:gd name="T13" fmla="*/ 88 h 135"/>
                  <a:gd name="T14" fmla="*/ 100 w 181"/>
                  <a:gd name="T15" fmla="*/ 102 h 135"/>
                  <a:gd name="T16" fmla="*/ 98 w 181"/>
                  <a:gd name="T17" fmla="*/ 135 h 135"/>
                  <a:gd name="T18" fmla="*/ 94 w 181"/>
                  <a:gd name="T19" fmla="*/ 134 h 135"/>
                  <a:gd name="T20" fmla="*/ 81 w 181"/>
                  <a:gd name="T21" fmla="*/ 122 h 135"/>
                  <a:gd name="T22" fmla="*/ 94 w 181"/>
                  <a:gd name="T23" fmla="*/ 127 h 135"/>
                  <a:gd name="T24" fmla="*/ 6 w 181"/>
                  <a:gd name="T25" fmla="*/ 55 h 135"/>
                  <a:gd name="T26" fmla="*/ 6 w 181"/>
                  <a:gd name="T27" fmla="*/ 77 h 135"/>
                  <a:gd name="T28" fmla="*/ 7 w 181"/>
                  <a:gd name="T29" fmla="*/ 85 h 135"/>
                  <a:gd name="T30" fmla="*/ 0 w 181"/>
                  <a:gd name="T31" fmla="*/ 81 h 135"/>
                  <a:gd name="T32" fmla="*/ 0 w 181"/>
                  <a:gd name="T33" fmla="*/ 51 h 135"/>
                  <a:gd name="T34" fmla="*/ 6 w 181"/>
                  <a:gd name="T35" fmla="*/ 47 h 135"/>
                  <a:gd name="T36" fmla="*/ 11 w 181"/>
                  <a:gd name="T37" fmla="*/ 50 h 135"/>
                  <a:gd name="T38" fmla="*/ 100 w 181"/>
                  <a:gd name="T39" fmla="*/ 102 h 135"/>
                  <a:gd name="T40" fmla="*/ 181 w 181"/>
                  <a:gd name="T41" fmla="*/ 51 h 135"/>
                  <a:gd name="T42" fmla="*/ 178 w 181"/>
                  <a:gd name="T43" fmla="*/ 81 h 135"/>
                  <a:gd name="T44" fmla="*/ 104 w 181"/>
                  <a:gd name="T45" fmla="*/ 102 h 135"/>
                  <a:gd name="T46" fmla="*/ 181 w 181"/>
                  <a:gd name="T47" fmla="*/ 50 h 135"/>
                  <a:gd name="T48" fmla="*/ 59 w 181"/>
                  <a:gd name="T49" fmla="*/ 100 h 135"/>
                  <a:gd name="T50" fmla="*/ 36 w 181"/>
                  <a:gd name="T51" fmla="*/ 87 h 135"/>
                  <a:gd name="T52" fmla="*/ 34 w 181"/>
                  <a:gd name="T53" fmla="*/ 82 h 135"/>
                  <a:gd name="T54" fmla="*/ 59 w 181"/>
                  <a:gd name="T55" fmla="*/ 93 h 135"/>
                  <a:gd name="T56" fmla="*/ 61 w 181"/>
                  <a:gd name="T57" fmla="*/ 99 h 135"/>
                  <a:gd name="T58" fmla="*/ 80 w 181"/>
                  <a:gd name="T59" fmla="*/ 117 h 135"/>
                  <a:gd name="T60" fmla="*/ 73 w 181"/>
                  <a:gd name="T61" fmla="*/ 124 h 135"/>
                  <a:gd name="T62" fmla="*/ 70 w 181"/>
                  <a:gd name="T63" fmla="*/ 121 h 135"/>
                  <a:gd name="T64" fmla="*/ 71 w 181"/>
                  <a:gd name="T65" fmla="*/ 104 h 135"/>
                  <a:gd name="T66" fmla="*/ 80 w 181"/>
                  <a:gd name="T67" fmla="*/ 100 h 135"/>
                  <a:gd name="T68" fmla="*/ 80 w 181"/>
                  <a:gd name="T69" fmla="*/ 103 h 135"/>
                  <a:gd name="T70" fmla="*/ 74 w 181"/>
                  <a:gd name="T71" fmla="*/ 118 h 135"/>
                  <a:gd name="T72" fmla="*/ 80 w 181"/>
                  <a:gd name="T73" fmla="*/ 117 h 135"/>
                  <a:gd name="T74" fmla="*/ 20 w 181"/>
                  <a:gd name="T75" fmla="*/ 86 h 135"/>
                  <a:gd name="T76" fmla="*/ 10 w 181"/>
                  <a:gd name="T77" fmla="*/ 89 h 135"/>
                  <a:gd name="T78" fmla="*/ 9 w 181"/>
                  <a:gd name="T79" fmla="*/ 72 h 135"/>
                  <a:gd name="T80" fmla="*/ 17 w 181"/>
                  <a:gd name="T81" fmla="*/ 66 h 135"/>
                  <a:gd name="T82" fmla="*/ 20 w 181"/>
                  <a:gd name="T83" fmla="*/ 66 h 135"/>
                  <a:gd name="T84" fmla="*/ 14 w 181"/>
                  <a:gd name="T85" fmla="*/ 72 h 135"/>
                  <a:gd name="T86" fmla="*/ 17 w 181"/>
                  <a:gd name="T87" fmla="*/ 8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 h="135">
                    <a:moveTo>
                      <a:pt x="97" y="95"/>
                    </a:moveTo>
                    <a:cubicBezTo>
                      <a:pt x="179" y="46"/>
                      <a:pt x="179" y="46"/>
                      <a:pt x="179" y="46"/>
                    </a:cubicBezTo>
                    <a:cubicBezTo>
                      <a:pt x="179" y="46"/>
                      <a:pt x="179" y="46"/>
                      <a:pt x="178" y="46"/>
                    </a:cubicBezTo>
                    <a:cubicBezTo>
                      <a:pt x="101" y="1"/>
                      <a:pt x="101" y="1"/>
                      <a:pt x="101" y="1"/>
                    </a:cubicBezTo>
                    <a:cubicBezTo>
                      <a:pt x="100" y="0"/>
                      <a:pt x="99" y="0"/>
                      <a:pt x="98" y="0"/>
                    </a:cubicBezTo>
                    <a:cubicBezTo>
                      <a:pt x="97" y="0"/>
                      <a:pt x="96" y="0"/>
                      <a:pt x="95" y="1"/>
                    </a:cubicBezTo>
                    <a:cubicBezTo>
                      <a:pt x="14" y="48"/>
                      <a:pt x="14" y="48"/>
                      <a:pt x="14" y="48"/>
                    </a:cubicBezTo>
                    <a:cubicBezTo>
                      <a:pt x="97" y="95"/>
                      <a:pt x="97" y="95"/>
                      <a:pt x="97" y="95"/>
                    </a:cubicBezTo>
                    <a:cubicBezTo>
                      <a:pt x="97" y="95"/>
                      <a:pt x="97" y="95"/>
                      <a:pt x="97" y="95"/>
                    </a:cubicBezTo>
                    <a:close/>
                    <a:moveTo>
                      <a:pt x="22" y="86"/>
                    </a:moveTo>
                    <a:cubicBezTo>
                      <a:pt x="67" y="112"/>
                      <a:pt x="67" y="112"/>
                      <a:pt x="67" y="112"/>
                    </a:cubicBezTo>
                    <a:cubicBezTo>
                      <a:pt x="67" y="119"/>
                      <a:pt x="67" y="119"/>
                      <a:pt x="67" y="119"/>
                    </a:cubicBezTo>
                    <a:cubicBezTo>
                      <a:pt x="17" y="90"/>
                      <a:pt x="17" y="90"/>
                      <a:pt x="17" y="90"/>
                    </a:cubicBezTo>
                    <a:cubicBezTo>
                      <a:pt x="21" y="88"/>
                      <a:pt x="21" y="88"/>
                      <a:pt x="21" y="88"/>
                    </a:cubicBezTo>
                    <a:cubicBezTo>
                      <a:pt x="21" y="87"/>
                      <a:pt x="22" y="87"/>
                      <a:pt x="22" y="86"/>
                    </a:cubicBezTo>
                    <a:close/>
                    <a:moveTo>
                      <a:pt x="100" y="102"/>
                    </a:moveTo>
                    <a:cubicBezTo>
                      <a:pt x="100" y="132"/>
                      <a:pt x="100" y="132"/>
                      <a:pt x="100" y="132"/>
                    </a:cubicBezTo>
                    <a:cubicBezTo>
                      <a:pt x="100" y="133"/>
                      <a:pt x="99" y="134"/>
                      <a:pt x="98" y="135"/>
                    </a:cubicBezTo>
                    <a:cubicBezTo>
                      <a:pt x="98" y="135"/>
                      <a:pt x="97" y="135"/>
                      <a:pt x="96" y="135"/>
                    </a:cubicBezTo>
                    <a:cubicBezTo>
                      <a:pt x="96" y="135"/>
                      <a:pt x="95" y="135"/>
                      <a:pt x="94" y="134"/>
                    </a:cubicBezTo>
                    <a:cubicBezTo>
                      <a:pt x="76" y="124"/>
                      <a:pt x="76" y="124"/>
                      <a:pt x="76" y="124"/>
                    </a:cubicBezTo>
                    <a:cubicBezTo>
                      <a:pt x="81" y="122"/>
                      <a:pt x="81" y="122"/>
                      <a:pt x="81" y="122"/>
                    </a:cubicBezTo>
                    <a:cubicBezTo>
                      <a:pt x="82" y="121"/>
                      <a:pt x="82" y="121"/>
                      <a:pt x="82" y="120"/>
                    </a:cubicBezTo>
                    <a:cubicBezTo>
                      <a:pt x="94" y="127"/>
                      <a:pt x="94" y="127"/>
                      <a:pt x="94" y="127"/>
                    </a:cubicBezTo>
                    <a:cubicBezTo>
                      <a:pt x="94" y="105"/>
                      <a:pt x="94" y="105"/>
                      <a:pt x="94" y="105"/>
                    </a:cubicBezTo>
                    <a:cubicBezTo>
                      <a:pt x="6" y="55"/>
                      <a:pt x="6" y="55"/>
                      <a:pt x="6" y="55"/>
                    </a:cubicBezTo>
                    <a:cubicBezTo>
                      <a:pt x="6" y="77"/>
                      <a:pt x="6" y="77"/>
                      <a:pt x="6" y="77"/>
                    </a:cubicBezTo>
                    <a:cubicBezTo>
                      <a:pt x="6" y="77"/>
                      <a:pt x="6" y="77"/>
                      <a:pt x="6" y="77"/>
                    </a:cubicBezTo>
                    <a:cubicBezTo>
                      <a:pt x="7" y="78"/>
                      <a:pt x="7" y="78"/>
                      <a:pt x="7" y="78"/>
                    </a:cubicBezTo>
                    <a:cubicBezTo>
                      <a:pt x="7" y="85"/>
                      <a:pt x="7" y="85"/>
                      <a:pt x="7" y="85"/>
                    </a:cubicBezTo>
                    <a:cubicBezTo>
                      <a:pt x="3" y="83"/>
                      <a:pt x="3" y="83"/>
                      <a:pt x="3" y="83"/>
                    </a:cubicBezTo>
                    <a:cubicBezTo>
                      <a:pt x="0" y="81"/>
                      <a:pt x="0" y="81"/>
                      <a:pt x="0" y="81"/>
                    </a:cubicBezTo>
                    <a:cubicBezTo>
                      <a:pt x="0" y="78"/>
                      <a:pt x="0" y="78"/>
                      <a:pt x="0" y="78"/>
                    </a:cubicBezTo>
                    <a:cubicBezTo>
                      <a:pt x="0" y="51"/>
                      <a:pt x="0" y="51"/>
                      <a:pt x="0" y="51"/>
                    </a:cubicBezTo>
                    <a:cubicBezTo>
                      <a:pt x="0" y="49"/>
                      <a:pt x="0" y="48"/>
                      <a:pt x="2" y="47"/>
                    </a:cubicBezTo>
                    <a:cubicBezTo>
                      <a:pt x="3" y="47"/>
                      <a:pt x="4" y="47"/>
                      <a:pt x="6" y="47"/>
                    </a:cubicBezTo>
                    <a:cubicBezTo>
                      <a:pt x="11" y="50"/>
                      <a:pt x="11" y="50"/>
                      <a:pt x="11" y="50"/>
                    </a:cubicBezTo>
                    <a:cubicBezTo>
                      <a:pt x="11" y="50"/>
                      <a:pt x="11" y="50"/>
                      <a:pt x="11" y="50"/>
                    </a:cubicBezTo>
                    <a:cubicBezTo>
                      <a:pt x="99" y="100"/>
                      <a:pt x="99" y="100"/>
                      <a:pt x="99" y="100"/>
                    </a:cubicBezTo>
                    <a:cubicBezTo>
                      <a:pt x="100" y="100"/>
                      <a:pt x="100" y="101"/>
                      <a:pt x="100" y="102"/>
                    </a:cubicBezTo>
                    <a:close/>
                    <a:moveTo>
                      <a:pt x="181" y="50"/>
                    </a:moveTo>
                    <a:cubicBezTo>
                      <a:pt x="181" y="50"/>
                      <a:pt x="181" y="50"/>
                      <a:pt x="181" y="51"/>
                    </a:cubicBezTo>
                    <a:cubicBezTo>
                      <a:pt x="181" y="76"/>
                      <a:pt x="181" y="76"/>
                      <a:pt x="181" y="76"/>
                    </a:cubicBezTo>
                    <a:cubicBezTo>
                      <a:pt x="181" y="78"/>
                      <a:pt x="180" y="80"/>
                      <a:pt x="178" y="81"/>
                    </a:cubicBezTo>
                    <a:cubicBezTo>
                      <a:pt x="104" y="123"/>
                      <a:pt x="104" y="123"/>
                      <a:pt x="104" y="123"/>
                    </a:cubicBezTo>
                    <a:cubicBezTo>
                      <a:pt x="104" y="102"/>
                      <a:pt x="104" y="102"/>
                      <a:pt x="104" y="102"/>
                    </a:cubicBezTo>
                    <a:cubicBezTo>
                      <a:pt x="104" y="100"/>
                      <a:pt x="103" y="98"/>
                      <a:pt x="101" y="97"/>
                    </a:cubicBezTo>
                    <a:cubicBezTo>
                      <a:pt x="181" y="50"/>
                      <a:pt x="181" y="50"/>
                      <a:pt x="181" y="50"/>
                    </a:cubicBezTo>
                    <a:cubicBezTo>
                      <a:pt x="181" y="50"/>
                      <a:pt x="181" y="50"/>
                      <a:pt x="181" y="50"/>
                    </a:cubicBezTo>
                    <a:close/>
                    <a:moveTo>
                      <a:pt x="59" y="100"/>
                    </a:moveTo>
                    <a:cubicBezTo>
                      <a:pt x="59" y="100"/>
                      <a:pt x="59" y="100"/>
                      <a:pt x="58" y="100"/>
                    </a:cubicBezTo>
                    <a:cubicBezTo>
                      <a:pt x="36" y="87"/>
                      <a:pt x="36" y="87"/>
                      <a:pt x="36" y="87"/>
                    </a:cubicBezTo>
                    <a:cubicBezTo>
                      <a:pt x="35" y="87"/>
                      <a:pt x="34" y="85"/>
                      <a:pt x="34" y="84"/>
                    </a:cubicBezTo>
                    <a:cubicBezTo>
                      <a:pt x="34" y="82"/>
                      <a:pt x="34" y="82"/>
                      <a:pt x="34" y="82"/>
                    </a:cubicBezTo>
                    <a:cubicBezTo>
                      <a:pt x="34" y="80"/>
                      <a:pt x="35" y="80"/>
                      <a:pt x="36" y="80"/>
                    </a:cubicBezTo>
                    <a:cubicBezTo>
                      <a:pt x="59" y="93"/>
                      <a:pt x="59" y="93"/>
                      <a:pt x="59" y="93"/>
                    </a:cubicBezTo>
                    <a:cubicBezTo>
                      <a:pt x="60" y="94"/>
                      <a:pt x="61" y="95"/>
                      <a:pt x="61" y="96"/>
                    </a:cubicBezTo>
                    <a:cubicBezTo>
                      <a:pt x="61" y="99"/>
                      <a:pt x="61" y="99"/>
                      <a:pt x="61" y="99"/>
                    </a:cubicBezTo>
                    <a:cubicBezTo>
                      <a:pt x="61" y="100"/>
                      <a:pt x="60" y="100"/>
                      <a:pt x="59" y="100"/>
                    </a:cubicBezTo>
                    <a:close/>
                    <a:moveTo>
                      <a:pt x="80" y="117"/>
                    </a:moveTo>
                    <a:cubicBezTo>
                      <a:pt x="81" y="118"/>
                      <a:pt x="81" y="119"/>
                      <a:pt x="80" y="120"/>
                    </a:cubicBezTo>
                    <a:cubicBezTo>
                      <a:pt x="73" y="124"/>
                      <a:pt x="73" y="124"/>
                      <a:pt x="73" y="124"/>
                    </a:cubicBezTo>
                    <a:cubicBezTo>
                      <a:pt x="72" y="124"/>
                      <a:pt x="71" y="124"/>
                      <a:pt x="70" y="123"/>
                    </a:cubicBezTo>
                    <a:cubicBezTo>
                      <a:pt x="70" y="123"/>
                      <a:pt x="70" y="121"/>
                      <a:pt x="70" y="121"/>
                    </a:cubicBezTo>
                    <a:cubicBezTo>
                      <a:pt x="70" y="106"/>
                      <a:pt x="70" y="106"/>
                      <a:pt x="70" y="106"/>
                    </a:cubicBezTo>
                    <a:cubicBezTo>
                      <a:pt x="70" y="106"/>
                      <a:pt x="70" y="104"/>
                      <a:pt x="71" y="104"/>
                    </a:cubicBezTo>
                    <a:cubicBezTo>
                      <a:pt x="77" y="100"/>
                      <a:pt x="77" y="100"/>
                      <a:pt x="77" y="100"/>
                    </a:cubicBezTo>
                    <a:cubicBezTo>
                      <a:pt x="78" y="99"/>
                      <a:pt x="80" y="100"/>
                      <a:pt x="80" y="100"/>
                    </a:cubicBezTo>
                    <a:cubicBezTo>
                      <a:pt x="80" y="100"/>
                      <a:pt x="80" y="100"/>
                      <a:pt x="80" y="100"/>
                    </a:cubicBezTo>
                    <a:cubicBezTo>
                      <a:pt x="81" y="101"/>
                      <a:pt x="81" y="103"/>
                      <a:pt x="80" y="103"/>
                    </a:cubicBezTo>
                    <a:cubicBezTo>
                      <a:pt x="74" y="106"/>
                      <a:pt x="74" y="106"/>
                      <a:pt x="74" y="106"/>
                    </a:cubicBezTo>
                    <a:cubicBezTo>
                      <a:pt x="74" y="118"/>
                      <a:pt x="74" y="118"/>
                      <a:pt x="74" y="118"/>
                    </a:cubicBezTo>
                    <a:cubicBezTo>
                      <a:pt x="77" y="117"/>
                      <a:pt x="77" y="117"/>
                      <a:pt x="77" y="117"/>
                    </a:cubicBezTo>
                    <a:cubicBezTo>
                      <a:pt x="78" y="116"/>
                      <a:pt x="80" y="116"/>
                      <a:pt x="80" y="117"/>
                    </a:cubicBezTo>
                    <a:close/>
                    <a:moveTo>
                      <a:pt x="20" y="83"/>
                    </a:moveTo>
                    <a:cubicBezTo>
                      <a:pt x="21" y="84"/>
                      <a:pt x="21" y="85"/>
                      <a:pt x="20" y="86"/>
                    </a:cubicBezTo>
                    <a:cubicBezTo>
                      <a:pt x="13" y="90"/>
                      <a:pt x="13" y="90"/>
                      <a:pt x="13" y="90"/>
                    </a:cubicBezTo>
                    <a:cubicBezTo>
                      <a:pt x="12" y="90"/>
                      <a:pt x="11" y="90"/>
                      <a:pt x="10" y="89"/>
                    </a:cubicBezTo>
                    <a:cubicBezTo>
                      <a:pt x="10" y="89"/>
                      <a:pt x="9" y="87"/>
                      <a:pt x="9" y="87"/>
                    </a:cubicBezTo>
                    <a:cubicBezTo>
                      <a:pt x="9" y="72"/>
                      <a:pt x="9" y="72"/>
                      <a:pt x="9" y="72"/>
                    </a:cubicBezTo>
                    <a:cubicBezTo>
                      <a:pt x="9" y="72"/>
                      <a:pt x="10" y="70"/>
                      <a:pt x="10" y="70"/>
                    </a:cubicBezTo>
                    <a:cubicBezTo>
                      <a:pt x="17" y="66"/>
                      <a:pt x="17" y="66"/>
                      <a:pt x="17" y="66"/>
                    </a:cubicBezTo>
                    <a:cubicBezTo>
                      <a:pt x="18" y="65"/>
                      <a:pt x="20" y="66"/>
                      <a:pt x="20" y="66"/>
                    </a:cubicBezTo>
                    <a:cubicBezTo>
                      <a:pt x="20" y="66"/>
                      <a:pt x="20" y="66"/>
                      <a:pt x="20" y="66"/>
                    </a:cubicBezTo>
                    <a:cubicBezTo>
                      <a:pt x="21" y="67"/>
                      <a:pt x="21" y="69"/>
                      <a:pt x="20" y="69"/>
                    </a:cubicBezTo>
                    <a:cubicBezTo>
                      <a:pt x="14" y="72"/>
                      <a:pt x="14" y="72"/>
                      <a:pt x="14" y="72"/>
                    </a:cubicBezTo>
                    <a:cubicBezTo>
                      <a:pt x="14" y="84"/>
                      <a:pt x="14" y="84"/>
                      <a:pt x="14" y="84"/>
                    </a:cubicBezTo>
                    <a:cubicBezTo>
                      <a:pt x="17" y="83"/>
                      <a:pt x="17" y="83"/>
                      <a:pt x="17" y="83"/>
                    </a:cubicBezTo>
                    <a:cubicBezTo>
                      <a:pt x="18" y="82"/>
                      <a:pt x="20" y="82"/>
                      <a:pt x="20" y="8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538" name="Group 1537"/>
          <p:cNvGrpSpPr/>
          <p:nvPr/>
        </p:nvGrpSpPr>
        <p:grpSpPr>
          <a:xfrm>
            <a:off x="8164877" y="5418514"/>
            <a:ext cx="1709352" cy="1313185"/>
            <a:chOff x="-2622270" y="5467655"/>
            <a:chExt cx="1992032" cy="1530350"/>
          </a:xfrm>
        </p:grpSpPr>
        <p:sp useBgFill="1">
          <p:nvSpPr>
            <p:cNvPr id="1539" name="Freeform 5"/>
            <p:cNvSpPr>
              <a:spLocks/>
            </p:cNvSpPr>
            <p:nvPr/>
          </p:nvSpPr>
          <p:spPr bwMode="auto">
            <a:xfrm>
              <a:off x="-2619376" y="5467655"/>
              <a:ext cx="1989138" cy="1530350"/>
            </a:xfrm>
            <a:custGeom>
              <a:avLst/>
              <a:gdLst>
                <a:gd name="T0" fmla="*/ 59 w 527"/>
                <a:gd name="T1" fmla="*/ 128 h 405"/>
                <a:gd name="T2" fmla="*/ 102 w 527"/>
                <a:gd name="T3" fmla="*/ 104 h 405"/>
                <a:gd name="T4" fmla="*/ 253 w 527"/>
                <a:gd name="T5" fmla="*/ 21 h 405"/>
                <a:gd name="T6" fmla="*/ 309 w 527"/>
                <a:gd name="T7" fmla="*/ 29 h 405"/>
                <a:gd name="T8" fmla="*/ 456 w 527"/>
                <a:gd name="T9" fmla="*/ 114 h 405"/>
                <a:gd name="T10" fmla="*/ 485 w 527"/>
                <a:gd name="T11" fmla="*/ 244 h 405"/>
                <a:gd name="T12" fmla="*/ 327 w 527"/>
                <a:gd name="T13" fmla="*/ 338 h 405"/>
                <a:gd name="T14" fmla="*/ 293 w 527"/>
                <a:gd name="T15" fmla="*/ 379 h 405"/>
                <a:gd name="T16" fmla="*/ 234 w 527"/>
                <a:gd name="T17" fmla="*/ 390 h 405"/>
                <a:gd name="T18" fmla="*/ 171 w 527"/>
                <a:gd name="T19" fmla="*/ 342 h 405"/>
                <a:gd name="T20" fmla="*/ 63 w 527"/>
                <a:gd name="T21" fmla="*/ 281 h 405"/>
                <a:gd name="T22" fmla="*/ 9 w 527"/>
                <a:gd name="T23" fmla="*/ 255 h 405"/>
                <a:gd name="T24" fmla="*/ 6 w 527"/>
                <a:gd name="T25" fmla="*/ 145 h 405"/>
                <a:gd name="T26" fmla="*/ 34 w 527"/>
                <a:gd name="T27" fmla="*/ 123 h 405"/>
                <a:gd name="T28" fmla="*/ 59 w 527"/>
                <a:gd name="T29" fmla="*/ 12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7" h="405">
                  <a:moveTo>
                    <a:pt x="59" y="128"/>
                  </a:moveTo>
                  <a:cubicBezTo>
                    <a:pt x="59" y="128"/>
                    <a:pt x="58" y="126"/>
                    <a:pt x="102" y="104"/>
                  </a:cubicBezTo>
                  <a:cubicBezTo>
                    <a:pt x="137" y="87"/>
                    <a:pt x="235" y="30"/>
                    <a:pt x="253" y="21"/>
                  </a:cubicBezTo>
                  <a:cubicBezTo>
                    <a:pt x="262" y="16"/>
                    <a:pt x="265" y="0"/>
                    <a:pt x="309" y="29"/>
                  </a:cubicBezTo>
                  <a:cubicBezTo>
                    <a:pt x="354" y="57"/>
                    <a:pt x="436" y="101"/>
                    <a:pt x="456" y="114"/>
                  </a:cubicBezTo>
                  <a:cubicBezTo>
                    <a:pt x="477" y="126"/>
                    <a:pt x="527" y="147"/>
                    <a:pt x="485" y="244"/>
                  </a:cubicBezTo>
                  <a:cubicBezTo>
                    <a:pt x="327" y="338"/>
                    <a:pt x="327" y="338"/>
                    <a:pt x="327" y="338"/>
                  </a:cubicBezTo>
                  <a:cubicBezTo>
                    <a:pt x="327" y="338"/>
                    <a:pt x="302" y="360"/>
                    <a:pt x="293" y="379"/>
                  </a:cubicBezTo>
                  <a:cubicBezTo>
                    <a:pt x="287" y="390"/>
                    <a:pt x="276" y="405"/>
                    <a:pt x="234" y="390"/>
                  </a:cubicBezTo>
                  <a:cubicBezTo>
                    <a:pt x="202" y="379"/>
                    <a:pt x="229" y="370"/>
                    <a:pt x="171" y="342"/>
                  </a:cubicBezTo>
                  <a:cubicBezTo>
                    <a:pt x="128" y="322"/>
                    <a:pt x="63" y="281"/>
                    <a:pt x="63" y="281"/>
                  </a:cubicBezTo>
                  <a:cubicBezTo>
                    <a:pt x="63" y="281"/>
                    <a:pt x="17" y="268"/>
                    <a:pt x="9" y="255"/>
                  </a:cubicBezTo>
                  <a:cubicBezTo>
                    <a:pt x="0" y="242"/>
                    <a:pt x="4" y="164"/>
                    <a:pt x="6" y="145"/>
                  </a:cubicBezTo>
                  <a:cubicBezTo>
                    <a:pt x="8" y="125"/>
                    <a:pt x="21" y="118"/>
                    <a:pt x="34" y="123"/>
                  </a:cubicBezTo>
                  <a:cubicBezTo>
                    <a:pt x="45" y="128"/>
                    <a:pt x="59" y="128"/>
                    <a:pt x="59" y="128"/>
                  </a:cubicBez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540" name="Group 4"/>
            <p:cNvGrpSpPr>
              <a:grpSpLocks noChangeAspect="1"/>
            </p:cNvGrpSpPr>
            <p:nvPr/>
          </p:nvGrpSpPr>
          <p:grpSpPr bwMode="auto">
            <a:xfrm>
              <a:off x="-2622270" y="5501881"/>
              <a:ext cx="1894559" cy="1461898"/>
              <a:chOff x="5618" y="2401"/>
              <a:chExt cx="994" cy="767"/>
            </a:xfrm>
          </p:grpSpPr>
          <p:sp>
            <p:nvSpPr>
              <p:cNvPr id="1541" name="AutoShape 3"/>
              <p:cNvSpPr>
                <a:spLocks noChangeAspect="1" noChangeArrowheads="1" noTextEdit="1"/>
              </p:cNvSpPr>
              <p:nvPr/>
            </p:nvSpPr>
            <p:spPr bwMode="auto">
              <a:xfrm>
                <a:off x="5618" y="2401"/>
                <a:ext cx="994" cy="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useBgFill="1">
            <p:nvSpPr>
              <p:cNvPr id="1542" name="Freeform 5"/>
              <p:cNvSpPr>
                <a:spLocks/>
              </p:cNvSpPr>
              <p:nvPr/>
            </p:nvSpPr>
            <p:spPr bwMode="auto">
              <a:xfrm>
                <a:off x="5722" y="2458"/>
                <a:ext cx="828" cy="625"/>
              </a:xfrm>
              <a:custGeom>
                <a:avLst/>
                <a:gdLst>
                  <a:gd name="T0" fmla="*/ 88 w 175"/>
                  <a:gd name="T1" fmla="*/ 1 h 132"/>
                  <a:gd name="T2" fmla="*/ 5 w 175"/>
                  <a:gd name="T3" fmla="*/ 50 h 132"/>
                  <a:gd name="T4" fmla="*/ 0 w 175"/>
                  <a:gd name="T5" fmla="*/ 55 h 132"/>
                  <a:gd name="T6" fmla="*/ 0 w 175"/>
                  <a:gd name="T7" fmla="*/ 84 h 132"/>
                  <a:gd name="T8" fmla="*/ 84 w 175"/>
                  <a:gd name="T9" fmla="*/ 132 h 132"/>
                  <a:gd name="T10" fmla="*/ 98 w 175"/>
                  <a:gd name="T11" fmla="*/ 123 h 132"/>
                  <a:gd name="T12" fmla="*/ 172 w 175"/>
                  <a:gd name="T13" fmla="*/ 81 h 132"/>
                  <a:gd name="T14" fmla="*/ 175 w 175"/>
                  <a:gd name="T15" fmla="*/ 50 h 132"/>
                  <a:gd name="T16" fmla="*/ 173 w 175"/>
                  <a:gd name="T17" fmla="*/ 46 h 132"/>
                  <a:gd name="T18" fmla="*/ 95 w 175"/>
                  <a:gd name="T19" fmla="*/ 1 h 132"/>
                  <a:gd name="T20" fmla="*/ 92 w 175"/>
                  <a:gd name="T21" fmla="*/ 0 h 132"/>
                  <a:gd name="T22" fmla="*/ 88 w 175"/>
                  <a:gd name="T23" fmla="*/ 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2">
                    <a:moveTo>
                      <a:pt x="88" y="1"/>
                    </a:moveTo>
                    <a:cubicBezTo>
                      <a:pt x="5" y="50"/>
                      <a:pt x="5" y="50"/>
                      <a:pt x="5" y="50"/>
                    </a:cubicBezTo>
                    <a:cubicBezTo>
                      <a:pt x="0" y="55"/>
                      <a:pt x="0" y="55"/>
                      <a:pt x="0" y="55"/>
                    </a:cubicBezTo>
                    <a:cubicBezTo>
                      <a:pt x="0" y="84"/>
                      <a:pt x="0" y="84"/>
                      <a:pt x="0" y="84"/>
                    </a:cubicBezTo>
                    <a:cubicBezTo>
                      <a:pt x="84" y="132"/>
                      <a:pt x="84" y="132"/>
                      <a:pt x="84" y="132"/>
                    </a:cubicBezTo>
                    <a:cubicBezTo>
                      <a:pt x="98" y="123"/>
                      <a:pt x="98" y="123"/>
                      <a:pt x="98" y="123"/>
                    </a:cubicBezTo>
                    <a:cubicBezTo>
                      <a:pt x="172" y="81"/>
                      <a:pt x="172" y="81"/>
                      <a:pt x="172" y="81"/>
                    </a:cubicBezTo>
                    <a:cubicBezTo>
                      <a:pt x="175" y="50"/>
                      <a:pt x="175" y="50"/>
                      <a:pt x="175" y="50"/>
                    </a:cubicBezTo>
                    <a:cubicBezTo>
                      <a:pt x="173" y="46"/>
                      <a:pt x="173" y="46"/>
                      <a:pt x="173" y="46"/>
                    </a:cubicBezTo>
                    <a:cubicBezTo>
                      <a:pt x="95" y="1"/>
                      <a:pt x="95" y="1"/>
                      <a:pt x="95" y="1"/>
                    </a:cubicBezTo>
                    <a:cubicBezTo>
                      <a:pt x="95" y="1"/>
                      <a:pt x="94" y="0"/>
                      <a:pt x="92" y="0"/>
                    </a:cubicBezTo>
                    <a:cubicBezTo>
                      <a:pt x="90" y="0"/>
                      <a:pt x="88" y="1"/>
                      <a:pt x="88" y="1"/>
                    </a:cubicBez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3" name="Freeform 6"/>
              <p:cNvSpPr>
                <a:spLocks/>
              </p:cNvSpPr>
              <p:nvPr/>
            </p:nvSpPr>
            <p:spPr bwMode="auto">
              <a:xfrm>
                <a:off x="5751" y="2605"/>
                <a:ext cx="37" cy="38"/>
              </a:xfrm>
              <a:custGeom>
                <a:avLst/>
                <a:gdLst>
                  <a:gd name="T0" fmla="*/ 37 w 37"/>
                  <a:gd name="T1" fmla="*/ 19 h 38"/>
                  <a:gd name="T2" fmla="*/ 28 w 37"/>
                  <a:gd name="T3" fmla="*/ 0 h 38"/>
                  <a:gd name="T4" fmla="*/ 0 w 37"/>
                  <a:gd name="T5" fmla="*/ 19 h 38"/>
                  <a:gd name="T6" fmla="*/ 9 w 37"/>
                  <a:gd name="T7" fmla="*/ 38 h 38"/>
                  <a:gd name="T8" fmla="*/ 37 w 37"/>
                  <a:gd name="T9" fmla="*/ 19 h 38"/>
                  <a:gd name="T10" fmla="*/ 37 w 37"/>
                  <a:gd name="T11" fmla="*/ 19 h 38"/>
                  <a:gd name="T12" fmla="*/ 37 w 37"/>
                  <a:gd name="T13" fmla="*/ 19 h 38"/>
                </a:gdLst>
                <a:ahLst/>
                <a:cxnLst>
                  <a:cxn ang="0">
                    <a:pos x="T0" y="T1"/>
                  </a:cxn>
                  <a:cxn ang="0">
                    <a:pos x="T2" y="T3"/>
                  </a:cxn>
                  <a:cxn ang="0">
                    <a:pos x="T4" y="T5"/>
                  </a:cxn>
                  <a:cxn ang="0">
                    <a:pos x="T6" y="T7"/>
                  </a:cxn>
                  <a:cxn ang="0">
                    <a:pos x="T8" y="T9"/>
                  </a:cxn>
                  <a:cxn ang="0">
                    <a:pos x="T10" y="T11"/>
                  </a:cxn>
                  <a:cxn ang="0">
                    <a:pos x="T12" y="T13"/>
                  </a:cxn>
                </a:cxnLst>
                <a:rect l="0" t="0" r="r" b="b"/>
                <a:pathLst>
                  <a:path w="37" h="38">
                    <a:moveTo>
                      <a:pt x="37" y="19"/>
                    </a:moveTo>
                    <a:lnTo>
                      <a:pt x="28" y="0"/>
                    </a:lnTo>
                    <a:lnTo>
                      <a:pt x="0" y="19"/>
                    </a:lnTo>
                    <a:lnTo>
                      <a:pt x="9" y="38"/>
                    </a:lnTo>
                    <a:lnTo>
                      <a:pt x="37" y="19"/>
                    </a:lnTo>
                    <a:lnTo>
                      <a:pt x="37" y="19"/>
                    </a:lnTo>
                    <a:lnTo>
                      <a:pt x="37"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4" name="Freeform 7"/>
              <p:cNvSpPr>
                <a:spLocks/>
              </p:cNvSpPr>
              <p:nvPr/>
            </p:nvSpPr>
            <p:spPr bwMode="auto">
              <a:xfrm>
                <a:off x="6001" y="2472"/>
                <a:ext cx="38" cy="33"/>
              </a:xfrm>
              <a:custGeom>
                <a:avLst/>
                <a:gdLst>
                  <a:gd name="T0" fmla="*/ 38 w 38"/>
                  <a:gd name="T1" fmla="*/ 14 h 33"/>
                  <a:gd name="T2" fmla="*/ 29 w 38"/>
                  <a:gd name="T3" fmla="*/ 0 h 33"/>
                  <a:gd name="T4" fmla="*/ 0 w 38"/>
                  <a:gd name="T5" fmla="*/ 14 h 33"/>
                  <a:gd name="T6" fmla="*/ 5 w 38"/>
                  <a:gd name="T7" fmla="*/ 33 h 33"/>
                  <a:gd name="T8" fmla="*/ 38 w 38"/>
                  <a:gd name="T9" fmla="*/ 14 h 33"/>
                  <a:gd name="T10" fmla="*/ 38 w 38"/>
                  <a:gd name="T11" fmla="*/ 14 h 33"/>
                  <a:gd name="T12" fmla="*/ 38 w 38"/>
                  <a:gd name="T13" fmla="*/ 14 h 33"/>
                </a:gdLst>
                <a:ahLst/>
                <a:cxnLst>
                  <a:cxn ang="0">
                    <a:pos x="T0" y="T1"/>
                  </a:cxn>
                  <a:cxn ang="0">
                    <a:pos x="T2" y="T3"/>
                  </a:cxn>
                  <a:cxn ang="0">
                    <a:pos x="T4" y="T5"/>
                  </a:cxn>
                  <a:cxn ang="0">
                    <a:pos x="T6" y="T7"/>
                  </a:cxn>
                  <a:cxn ang="0">
                    <a:pos x="T8" y="T9"/>
                  </a:cxn>
                  <a:cxn ang="0">
                    <a:pos x="T10" y="T11"/>
                  </a:cxn>
                  <a:cxn ang="0">
                    <a:pos x="T12" y="T13"/>
                  </a:cxn>
                </a:cxnLst>
                <a:rect l="0" t="0" r="r" b="b"/>
                <a:pathLst>
                  <a:path w="38" h="33">
                    <a:moveTo>
                      <a:pt x="38" y="14"/>
                    </a:moveTo>
                    <a:lnTo>
                      <a:pt x="29" y="0"/>
                    </a:lnTo>
                    <a:lnTo>
                      <a:pt x="0" y="14"/>
                    </a:lnTo>
                    <a:lnTo>
                      <a:pt x="5" y="33"/>
                    </a:lnTo>
                    <a:lnTo>
                      <a:pt x="38" y="14"/>
                    </a:lnTo>
                    <a:lnTo>
                      <a:pt x="38" y="14"/>
                    </a:lnTo>
                    <a:lnTo>
                      <a:pt x="38" y="1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5" name="Freeform 8"/>
              <p:cNvSpPr>
                <a:spLocks/>
              </p:cNvSpPr>
              <p:nvPr/>
            </p:nvSpPr>
            <p:spPr bwMode="auto">
              <a:xfrm>
                <a:off x="5850" y="2553"/>
                <a:ext cx="38" cy="33"/>
              </a:xfrm>
              <a:custGeom>
                <a:avLst/>
                <a:gdLst>
                  <a:gd name="T0" fmla="*/ 38 w 38"/>
                  <a:gd name="T1" fmla="*/ 14 h 33"/>
                  <a:gd name="T2" fmla="*/ 33 w 38"/>
                  <a:gd name="T3" fmla="*/ 0 h 33"/>
                  <a:gd name="T4" fmla="*/ 0 w 38"/>
                  <a:gd name="T5" fmla="*/ 19 h 33"/>
                  <a:gd name="T6" fmla="*/ 9 w 38"/>
                  <a:gd name="T7" fmla="*/ 33 h 33"/>
                  <a:gd name="T8" fmla="*/ 38 w 38"/>
                  <a:gd name="T9" fmla="*/ 14 h 33"/>
                  <a:gd name="T10" fmla="*/ 38 w 38"/>
                  <a:gd name="T11" fmla="*/ 14 h 33"/>
                  <a:gd name="T12" fmla="*/ 38 w 38"/>
                  <a:gd name="T13" fmla="*/ 14 h 33"/>
                </a:gdLst>
                <a:ahLst/>
                <a:cxnLst>
                  <a:cxn ang="0">
                    <a:pos x="T0" y="T1"/>
                  </a:cxn>
                  <a:cxn ang="0">
                    <a:pos x="T2" y="T3"/>
                  </a:cxn>
                  <a:cxn ang="0">
                    <a:pos x="T4" y="T5"/>
                  </a:cxn>
                  <a:cxn ang="0">
                    <a:pos x="T6" y="T7"/>
                  </a:cxn>
                  <a:cxn ang="0">
                    <a:pos x="T8" y="T9"/>
                  </a:cxn>
                  <a:cxn ang="0">
                    <a:pos x="T10" y="T11"/>
                  </a:cxn>
                  <a:cxn ang="0">
                    <a:pos x="T12" y="T13"/>
                  </a:cxn>
                </a:cxnLst>
                <a:rect l="0" t="0" r="r" b="b"/>
                <a:pathLst>
                  <a:path w="38" h="33">
                    <a:moveTo>
                      <a:pt x="38" y="14"/>
                    </a:moveTo>
                    <a:lnTo>
                      <a:pt x="33" y="0"/>
                    </a:lnTo>
                    <a:lnTo>
                      <a:pt x="0" y="19"/>
                    </a:lnTo>
                    <a:lnTo>
                      <a:pt x="9" y="33"/>
                    </a:lnTo>
                    <a:lnTo>
                      <a:pt x="38" y="14"/>
                    </a:lnTo>
                    <a:lnTo>
                      <a:pt x="38" y="14"/>
                    </a:lnTo>
                    <a:lnTo>
                      <a:pt x="38" y="1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6" name="Freeform 9"/>
              <p:cNvSpPr>
                <a:spLocks/>
              </p:cNvSpPr>
              <p:nvPr/>
            </p:nvSpPr>
            <p:spPr bwMode="auto">
              <a:xfrm>
                <a:off x="5897" y="2524"/>
                <a:ext cx="43" cy="33"/>
              </a:xfrm>
              <a:custGeom>
                <a:avLst/>
                <a:gdLst>
                  <a:gd name="T0" fmla="*/ 43 w 43"/>
                  <a:gd name="T1" fmla="*/ 19 h 33"/>
                  <a:gd name="T2" fmla="*/ 33 w 43"/>
                  <a:gd name="T3" fmla="*/ 0 h 33"/>
                  <a:gd name="T4" fmla="*/ 0 w 43"/>
                  <a:gd name="T5" fmla="*/ 19 h 33"/>
                  <a:gd name="T6" fmla="*/ 10 w 43"/>
                  <a:gd name="T7" fmla="*/ 33 h 33"/>
                  <a:gd name="T8" fmla="*/ 43 w 43"/>
                  <a:gd name="T9" fmla="*/ 19 h 33"/>
                  <a:gd name="T10" fmla="*/ 43 w 43"/>
                  <a:gd name="T11" fmla="*/ 19 h 33"/>
                  <a:gd name="T12" fmla="*/ 43 w 43"/>
                  <a:gd name="T13" fmla="*/ 19 h 33"/>
                </a:gdLst>
                <a:ahLst/>
                <a:cxnLst>
                  <a:cxn ang="0">
                    <a:pos x="T0" y="T1"/>
                  </a:cxn>
                  <a:cxn ang="0">
                    <a:pos x="T2" y="T3"/>
                  </a:cxn>
                  <a:cxn ang="0">
                    <a:pos x="T4" y="T5"/>
                  </a:cxn>
                  <a:cxn ang="0">
                    <a:pos x="T6" y="T7"/>
                  </a:cxn>
                  <a:cxn ang="0">
                    <a:pos x="T8" y="T9"/>
                  </a:cxn>
                  <a:cxn ang="0">
                    <a:pos x="T10" y="T11"/>
                  </a:cxn>
                  <a:cxn ang="0">
                    <a:pos x="T12" y="T13"/>
                  </a:cxn>
                </a:cxnLst>
                <a:rect l="0" t="0" r="r" b="b"/>
                <a:pathLst>
                  <a:path w="43" h="33">
                    <a:moveTo>
                      <a:pt x="43" y="19"/>
                    </a:moveTo>
                    <a:lnTo>
                      <a:pt x="33" y="0"/>
                    </a:lnTo>
                    <a:lnTo>
                      <a:pt x="0" y="19"/>
                    </a:lnTo>
                    <a:lnTo>
                      <a:pt x="10" y="33"/>
                    </a:lnTo>
                    <a:lnTo>
                      <a:pt x="43" y="19"/>
                    </a:lnTo>
                    <a:lnTo>
                      <a:pt x="43" y="19"/>
                    </a:lnTo>
                    <a:lnTo>
                      <a:pt x="43"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7" name="Freeform 10"/>
              <p:cNvSpPr>
                <a:spLocks/>
              </p:cNvSpPr>
              <p:nvPr/>
            </p:nvSpPr>
            <p:spPr bwMode="auto">
              <a:xfrm>
                <a:off x="5949" y="2496"/>
                <a:ext cx="43" cy="33"/>
              </a:xfrm>
              <a:custGeom>
                <a:avLst/>
                <a:gdLst>
                  <a:gd name="T0" fmla="*/ 43 w 43"/>
                  <a:gd name="T1" fmla="*/ 19 h 33"/>
                  <a:gd name="T2" fmla="*/ 34 w 43"/>
                  <a:gd name="T3" fmla="*/ 0 h 33"/>
                  <a:gd name="T4" fmla="*/ 0 w 43"/>
                  <a:gd name="T5" fmla="*/ 19 h 33"/>
                  <a:gd name="T6" fmla="*/ 10 w 43"/>
                  <a:gd name="T7" fmla="*/ 33 h 33"/>
                  <a:gd name="T8" fmla="*/ 43 w 43"/>
                  <a:gd name="T9" fmla="*/ 19 h 33"/>
                  <a:gd name="T10" fmla="*/ 43 w 43"/>
                  <a:gd name="T11" fmla="*/ 19 h 33"/>
                  <a:gd name="T12" fmla="*/ 43 w 43"/>
                  <a:gd name="T13" fmla="*/ 19 h 33"/>
                </a:gdLst>
                <a:ahLst/>
                <a:cxnLst>
                  <a:cxn ang="0">
                    <a:pos x="T0" y="T1"/>
                  </a:cxn>
                  <a:cxn ang="0">
                    <a:pos x="T2" y="T3"/>
                  </a:cxn>
                  <a:cxn ang="0">
                    <a:pos x="T4" y="T5"/>
                  </a:cxn>
                  <a:cxn ang="0">
                    <a:pos x="T6" y="T7"/>
                  </a:cxn>
                  <a:cxn ang="0">
                    <a:pos x="T8" y="T9"/>
                  </a:cxn>
                  <a:cxn ang="0">
                    <a:pos x="T10" y="T11"/>
                  </a:cxn>
                  <a:cxn ang="0">
                    <a:pos x="T12" y="T13"/>
                  </a:cxn>
                </a:cxnLst>
                <a:rect l="0" t="0" r="r" b="b"/>
                <a:pathLst>
                  <a:path w="43" h="33">
                    <a:moveTo>
                      <a:pt x="43" y="19"/>
                    </a:moveTo>
                    <a:lnTo>
                      <a:pt x="34" y="0"/>
                    </a:lnTo>
                    <a:lnTo>
                      <a:pt x="0" y="19"/>
                    </a:lnTo>
                    <a:lnTo>
                      <a:pt x="10" y="33"/>
                    </a:lnTo>
                    <a:lnTo>
                      <a:pt x="43" y="19"/>
                    </a:lnTo>
                    <a:lnTo>
                      <a:pt x="43" y="19"/>
                    </a:lnTo>
                    <a:lnTo>
                      <a:pt x="43"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8" name="Freeform 11"/>
              <p:cNvSpPr>
                <a:spLocks/>
              </p:cNvSpPr>
              <p:nvPr/>
            </p:nvSpPr>
            <p:spPr bwMode="auto">
              <a:xfrm>
                <a:off x="5623" y="2827"/>
                <a:ext cx="24" cy="38"/>
              </a:xfrm>
              <a:custGeom>
                <a:avLst/>
                <a:gdLst>
                  <a:gd name="T0" fmla="*/ 5 w 5"/>
                  <a:gd name="T1" fmla="*/ 7 h 8"/>
                  <a:gd name="T2" fmla="*/ 4 w 5"/>
                  <a:gd name="T3" fmla="*/ 1 h 8"/>
                  <a:gd name="T4" fmla="*/ 4 w 5"/>
                  <a:gd name="T5" fmla="*/ 0 h 8"/>
                  <a:gd name="T6" fmla="*/ 0 w 5"/>
                  <a:gd name="T7" fmla="*/ 1 h 8"/>
                  <a:gd name="T8" fmla="*/ 0 w 5"/>
                  <a:gd name="T9" fmla="*/ 1 h 8"/>
                  <a:gd name="T10" fmla="*/ 0 w 5"/>
                  <a:gd name="T11" fmla="*/ 7 h 8"/>
                  <a:gd name="T12" fmla="*/ 1 w 5"/>
                  <a:gd name="T13" fmla="*/ 8 h 8"/>
                  <a:gd name="T14" fmla="*/ 5 w 5"/>
                  <a:gd name="T15" fmla="*/ 8 h 8"/>
                  <a:gd name="T16" fmla="*/ 5 w 5"/>
                  <a:gd name="T17" fmla="*/ 7 h 8"/>
                  <a:gd name="T18" fmla="*/ 5 w 5"/>
                  <a:gd name="T19"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8">
                    <a:moveTo>
                      <a:pt x="5" y="7"/>
                    </a:moveTo>
                    <a:cubicBezTo>
                      <a:pt x="4" y="5"/>
                      <a:pt x="4" y="3"/>
                      <a:pt x="4" y="1"/>
                    </a:cubicBezTo>
                    <a:cubicBezTo>
                      <a:pt x="4" y="0"/>
                      <a:pt x="4" y="0"/>
                      <a:pt x="4" y="0"/>
                    </a:cubicBezTo>
                    <a:cubicBezTo>
                      <a:pt x="0" y="1"/>
                      <a:pt x="0" y="1"/>
                      <a:pt x="0" y="1"/>
                    </a:cubicBezTo>
                    <a:cubicBezTo>
                      <a:pt x="0" y="1"/>
                      <a:pt x="0" y="1"/>
                      <a:pt x="0" y="1"/>
                    </a:cubicBezTo>
                    <a:cubicBezTo>
                      <a:pt x="0" y="4"/>
                      <a:pt x="0" y="6"/>
                      <a:pt x="0" y="7"/>
                    </a:cubicBezTo>
                    <a:cubicBezTo>
                      <a:pt x="1" y="8"/>
                      <a:pt x="1" y="8"/>
                      <a:pt x="1" y="8"/>
                    </a:cubicBezTo>
                    <a:cubicBezTo>
                      <a:pt x="5" y="8"/>
                      <a:pt x="5" y="8"/>
                      <a:pt x="5" y="8"/>
                    </a:cubicBezTo>
                    <a:cubicBezTo>
                      <a:pt x="5" y="7"/>
                      <a:pt x="5" y="7"/>
                      <a:pt x="5" y="7"/>
                    </a:cubicBezTo>
                    <a:cubicBezTo>
                      <a:pt x="5" y="7"/>
                      <a:pt x="5" y="7"/>
                      <a:pt x="5"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9" name="Freeform 12"/>
              <p:cNvSpPr>
                <a:spLocks/>
              </p:cNvSpPr>
              <p:nvPr/>
            </p:nvSpPr>
            <p:spPr bwMode="auto">
              <a:xfrm>
                <a:off x="5699" y="2633"/>
                <a:ext cx="37" cy="19"/>
              </a:xfrm>
              <a:custGeom>
                <a:avLst/>
                <a:gdLst>
                  <a:gd name="T0" fmla="*/ 5 w 8"/>
                  <a:gd name="T1" fmla="*/ 4 h 4"/>
                  <a:gd name="T2" fmla="*/ 8 w 8"/>
                  <a:gd name="T3" fmla="*/ 4 h 4"/>
                  <a:gd name="T4" fmla="*/ 8 w 8"/>
                  <a:gd name="T5" fmla="*/ 4 h 4"/>
                  <a:gd name="T6" fmla="*/ 7 w 8"/>
                  <a:gd name="T7" fmla="*/ 0 h 4"/>
                  <a:gd name="T8" fmla="*/ 6 w 8"/>
                  <a:gd name="T9" fmla="*/ 0 h 4"/>
                  <a:gd name="T10" fmla="*/ 2 w 8"/>
                  <a:gd name="T11" fmla="*/ 0 h 4"/>
                  <a:gd name="T12" fmla="*/ 1 w 8"/>
                  <a:gd name="T13" fmla="*/ 0 h 4"/>
                  <a:gd name="T14" fmla="*/ 0 w 8"/>
                  <a:gd name="T15" fmla="*/ 3 h 4"/>
                  <a:gd name="T16" fmla="*/ 0 w 8"/>
                  <a:gd name="T17" fmla="*/ 4 h 4"/>
                  <a:gd name="T18" fmla="*/ 5 w 8"/>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
                    <a:moveTo>
                      <a:pt x="5" y="4"/>
                    </a:moveTo>
                    <a:cubicBezTo>
                      <a:pt x="6" y="4"/>
                      <a:pt x="7" y="4"/>
                      <a:pt x="8" y="4"/>
                    </a:cubicBezTo>
                    <a:cubicBezTo>
                      <a:pt x="8" y="4"/>
                      <a:pt x="8" y="4"/>
                      <a:pt x="8" y="4"/>
                    </a:cubicBezTo>
                    <a:cubicBezTo>
                      <a:pt x="7" y="0"/>
                      <a:pt x="7" y="0"/>
                      <a:pt x="7" y="0"/>
                    </a:cubicBezTo>
                    <a:cubicBezTo>
                      <a:pt x="6" y="0"/>
                      <a:pt x="6" y="0"/>
                      <a:pt x="6" y="0"/>
                    </a:cubicBezTo>
                    <a:cubicBezTo>
                      <a:pt x="5" y="1"/>
                      <a:pt x="4" y="0"/>
                      <a:pt x="2" y="0"/>
                    </a:cubicBezTo>
                    <a:cubicBezTo>
                      <a:pt x="1" y="0"/>
                      <a:pt x="1" y="0"/>
                      <a:pt x="1" y="0"/>
                    </a:cubicBezTo>
                    <a:cubicBezTo>
                      <a:pt x="0" y="3"/>
                      <a:pt x="0" y="3"/>
                      <a:pt x="0" y="3"/>
                    </a:cubicBezTo>
                    <a:cubicBezTo>
                      <a:pt x="0" y="4"/>
                      <a:pt x="0" y="4"/>
                      <a:pt x="0" y="4"/>
                    </a:cubicBezTo>
                    <a:cubicBezTo>
                      <a:pt x="2" y="4"/>
                      <a:pt x="4" y="4"/>
                      <a:pt x="5"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0" name="Freeform 13"/>
              <p:cNvSpPr>
                <a:spLocks/>
              </p:cNvSpPr>
              <p:nvPr/>
            </p:nvSpPr>
            <p:spPr bwMode="auto">
              <a:xfrm>
                <a:off x="5623" y="2770"/>
                <a:ext cx="19" cy="38"/>
              </a:xfrm>
              <a:custGeom>
                <a:avLst/>
                <a:gdLst>
                  <a:gd name="T0" fmla="*/ 4 w 4"/>
                  <a:gd name="T1" fmla="*/ 7 h 8"/>
                  <a:gd name="T2" fmla="*/ 4 w 4"/>
                  <a:gd name="T3" fmla="*/ 3 h 8"/>
                  <a:gd name="T4" fmla="*/ 4 w 4"/>
                  <a:gd name="T5" fmla="*/ 1 h 8"/>
                  <a:gd name="T6" fmla="*/ 4 w 4"/>
                  <a:gd name="T7" fmla="*/ 0 h 8"/>
                  <a:gd name="T8" fmla="*/ 0 w 4"/>
                  <a:gd name="T9" fmla="*/ 0 h 8"/>
                  <a:gd name="T10" fmla="*/ 0 w 4"/>
                  <a:gd name="T11" fmla="*/ 1 h 8"/>
                  <a:gd name="T12" fmla="*/ 0 w 4"/>
                  <a:gd name="T13" fmla="*/ 3 h 8"/>
                  <a:gd name="T14" fmla="*/ 0 w 4"/>
                  <a:gd name="T15" fmla="*/ 7 h 8"/>
                  <a:gd name="T16" fmla="*/ 0 w 4"/>
                  <a:gd name="T17" fmla="*/ 8 h 8"/>
                  <a:gd name="T18" fmla="*/ 4 w 4"/>
                  <a:gd name="T19" fmla="*/ 8 h 8"/>
                  <a:gd name="T20" fmla="*/ 4 w 4"/>
                  <a:gd name="T21" fmla="*/ 7 h 8"/>
                  <a:gd name="T22" fmla="*/ 4 w 4"/>
                  <a:gd name="T23"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8">
                    <a:moveTo>
                      <a:pt x="4" y="7"/>
                    </a:moveTo>
                    <a:cubicBezTo>
                      <a:pt x="4" y="6"/>
                      <a:pt x="4" y="4"/>
                      <a:pt x="4" y="3"/>
                    </a:cubicBezTo>
                    <a:cubicBezTo>
                      <a:pt x="4" y="2"/>
                      <a:pt x="4" y="2"/>
                      <a:pt x="4" y="1"/>
                    </a:cubicBezTo>
                    <a:cubicBezTo>
                      <a:pt x="4" y="0"/>
                      <a:pt x="4" y="0"/>
                      <a:pt x="4" y="0"/>
                    </a:cubicBezTo>
                    <a:cubicBezTo>
                      <a:pt x="0" y="0"/>
                      <a:pt x="0" y="0"/>
                      <a:pt x="0" y="0"/>
                    </a:cubicBezTo>
                    <a:cubicBezTo>
                      <a:pt x="0" y="1"/>
                      <a:pt x="0" y="1"/>
                      <a:pt x="0" y="1"/>
                    </a:cubicBezTo>
                    <a:cubicBezTo>
                      <a:pt x="0" y="2"/>
                      <a:pt x="0" y="2"/>
                      <a:pt x="0" y="3"/>
                    </a:cubicBezTo>
                    <a:cubicBezTo>
                      <a:pt x="0" y="4"/>
                      <a:pt x="0" y="6"/>
                      <a:pt x="0" y="7"/>
                    </a:cubicBezTo>
                    <a:cubicBezTo>
                      <a:pt x="0" y="8"/>
                      <a:pt x="0" y="8"/>
                      <a:pt x="0" y="8"/>
                    </a:cubicBezTo>
                    <a:cubicBezTo>
                      <a:pt x="4" y="8"/>
                      <a:pt x="4" y="8"/>
                      <a:pt x="4" y="8"/>
                    </a:cubicBezTo>
                    <a:cubicBezTo>
                      <a:pt x="4" y="7"/>
                      <a:pt x="4" y="7"/>
                      <a:pt x="4" y="7"/>
                    </a:cubicBezTo>
                    <a:cubicBezTo>
                      <a:pt x="4" y="7"/>
                      <a:pt x="4" y="7"/>
                      <a:pt x="4"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1" name="Freeform 14"/>
              <p:cNvSpPr>
                <a:spLocks/>
              </p:cNvSpPr>
              <p:nvPr/>
            </p:nvSpPr>
            <p:spPr bwMode="auto">
              <a:xfrm>
                <a:off x="6049" y="2444"/>
                <a:ext cx="42" cy="33"/>
              </a:xfrm>
              <a:custGeom>
                <a:avLst/>
                <a:gdLst>
                  <a:gd name="T0" fmla="*/ 42 w 42"/>
                  <a:gd name="T1" fmla="*/ 14 h 33"/>
                  <a:gd name="T2" fmla="*/ 33 w 42"/>
                  <a:gd name="T3" fmla="*/ 0 h 33"/>
                  <a:gd name="T4" fmla="*/ 0 w 42"/>
                  <a:gd name="T5" fmla="*/ 14 h 33"/>
                  <a:gd name="T6" fmla="*/ 9 w 42"/>
                  <a:gd name="T7" fmla="*/ 33 h 33"/>
                  <a:gd name="T8" fmla="*/ 42 w 42"/>
                  <a:gd name="T9" fmla="*/ 14 h 33"/>
                  <a:gd name="T10" fmla="*/ 42 w 42"/>
                  <a:gd name="T11" fmla="*/ 14 h 33"/>
                  <a:gd name="T12" fmla="*/ 42 w 42"/>
                  <a:gd name="T13" fmla="*/ 14 h 33"/>
                </a:gdLst>
                <a:ahLst/>
                <a:cxnLst>
                  <a:cxn ang="0">
                    <a:pos x="T0" y="T1"/>
                  </a:cxn>
                  <a:cxn ang="0">
                    <a:pos x="T2" y="T3"/>
                  </a:cxn>
                  <a:cxn ang="0">
                    <a:pos x="T4" y="T5"/>
                  </a:cxn>
                  <a:cxn ang="0">
                    <a:pos x="T6" y="T7"/>
                  </a:cxn>
                  <a:cxn ang="0">
                    <a:pos x="T8" y="T9"/>
                  </a:cxn>
                  <a:cxn ang="0">
                    <a:pos x="T10" y="T11"/>
                  </a:cxn>
                  <a:cxn ang="0">
                    <a:pos x="T12" y="T13"/>
                  </a:cxn>
                </a:cxnLst>
                <a:rect l="0" t="0" r="r" b="b"/>
                <a:pathLst>
                  <a:path w="42" h="33">
                    <a:moveTo>
                      <a:pt x="42" y="14"/>
                    </a:moveTo>
                    <a:lnTo>
                      <a:pt x="33" y="0"/>
                    </a:lnTo>
                    <a:lnTo>
                      <a:pt x="0" y="14"/>
                    </a:lnTo>
                    <a:lnTo>
                      <a:pt x="9" y="33"/>
                    </a:lnTo>
                    <a:lnTo>
                      <a:pt x="42" y="14"/>
                    </a:lnTo>
                    <a:lnTo>
                      <a:pt x="42" y="14"/>
                    </a:lnTo>
                    <a:lnTo>
                      <a:pt x="42" y="1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2" name="Freeform 15"/>
              <p:cNvSpPr>
                <a:spLocks/>
              </p:cNvSpPr>
              <p:nvPr/>
            </p:nvSpPr>
            <p:spPr bwMode="auto">
              <a:xfrm>
                <a:off x="5623" y="2714"/>
                <a:ext cx="24" cy="42"/>
              </a:xfrm>
              <a:custGeom>
                <a:avLst/>
                <a:gdLst>
                  <a:gd name="T0" fmla="*/ 4 w 5"/>
                  <a:gd name="T1" fmla="*/ 8 h 9"/>
                  <a:gd name="T2" fmla="*/ 4 w 5"/>
                  <a:gd name="T3" fmla="*/ 7 h 9"/>
                  <a:gd name="T4" fmla="*/ 5 w 5"/>
                  <a:gd name="T5" fmla="*/ 3 h 9"/>
                  <a:gd name="T6" fmla="*/ 5 w 5"/>
                  <a:gd name="T7" fmla="*/ 1 h 9"/>
                  <a:gd name="T8" fmla="*/ 5 w 5"/>
                  <a:gd name="T9" fmla="*/ 0 h 9"/>
                  <a:gd name="T10" fmla="*/ 1 w 5"/>
                  <a:gd name="T11" fmla="*/ 1 h 9"/>
                  <a:gd name="T12" fmla="*/ 1 w 5"/>
                  <a:gd name="T13" fmla="*/ 2 h 9"/>
                  <a:gd name="T14" fmla="*/ 1 w 5"/>
                  <a:gd name="T15" fmla="*/ 3 h 9"/>
                  <a:gd name="T16" fmla="*/ 1 w 5"/>
                  <a:gd name="T17" fmla="*/ 5 h 9"/>
                  <a:gd name="T18" fmla="*/ 0 w 5"/>
                  <a:gd name="T19" fmla="*/ 7 h 9"/>
                  <a:gd name="T20" fmla="*/ 0 w 5"/>
                  <a:gd name="T21" fmla="*/ 8 h 9"/>
                  <a:gd name="T22" fmla="*/ 4 w 5"/>
                  <a:gd name="T23" fmla="*/ 9 h 9"/>
                  <a:gd name="T24" fmla="*/ 4 w 5"/>
                  <a:gd name="T25" fmla="*/ 8 h 9"/>
                  <a:gd name="T26" fmla="*/ 4 w 5"/>
                  <a:gd name="T2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9">
                    <a:moveTo>
                      <a:pt x="4" y="8"/>
                    </a:moveTo>
                    <a:cubicBezTo>
                      <a:pt x="4" y="7"/>
                      <a:pt x="4" y="7"/>
                      <a:pt x="4" y="7"/>
                    </a:cubicBezTo>
                    <a:cubicBezTo>
                      <a:pt x="5" y="6"/>
                      <a:pt x="5" y="5"/>
                      <a:pt x="5" y="3"/>
                    </a:cubicBezTo>
                    <a:cubicBezTo>
                      <a:pt x="5" y="2"/>
                      <a:pt x="5" y="2"/>
                      <a:pt x="5" y="1"/>
                    </a:cubicBezTo>
                    <a:cubicBezTo>
                      <a:pt x="5" y="0"/>
                      <a:pt x="5" y="0"/>
                      <a:pt x="5" y="0"/>
                    </a:cubicBezTo>
                    <a:cubicBezTo>
                      <a:pt x="1" y="1"/>
                      <a:pt x="1" y="1"/>
                      <a:pt x="1" y="1"/>
                    </a:cubicBezTo>
                    <a:cubicBezTo>
                      <a:pt x="1" y="2"/>
                      <a:pt x="1" y="2"/>
                      <a:pt x="1" y="2"/>
                    </a:cubicBezTo>
                    <a:cubicBezTo>
                      <a:pt x="1" y="2"/>
                      <a:pt x="1" y="2"/>
                      <a:pt x="1" y="3"/>
                    </a:cubicBezTo>
                    <a:cubicBezTo>
                      <a:pt x="1" y="4"/>
                      <a:pt x="1" y="5"/>
                      <a:pt x="1" y="5"/>
                    </a:cubicBezTo>
                    <a:cubicBezTo>
                      <a:pt x="0" y="6"/>
                      <a:pt x="0" y="6"/>
                      <a:pt x="0" y="7"/>
                    </a:cubicBezTo>
                    <a:cubicBezTo>
                      <a:pt x="0" y="8"/>
                      <a:pt x="0" y="8"/>
                      <a:pt x="0" y="8"/>
                    </a:cubicBezTo>
                    <a:cubicBezTo>
                      <a:pt x="4" y="9"/>
                      <a:pt x="4" y="9"/>
                      <a:pt x="4" y="9"/>
                    </a:cubicBezTo>
                    <a:cubicBezTo>
                      <a:pt x="4" y="8"/>
                      <a:pt x="4" y="8"/>
                      <a:pt x="4" y="8"/>
                    </a:cubicBezTo>
                    <a:cubicBezTo>
                      <a:pt x="4" y="8"/>
                      <a:pt x="4" y="8"/>
                      <a:pt x="4" y="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3" name="Freeform 16"/>
              <p:cNvSpPr>
                <a:spLocks/>
              </p:cNvSpPr>
              <p:nvPr/>
            </p:nvSpPr>
            <p:spPr bwMode="auto">
              <a:xfrm>
                <a:off x="5623" y="2657"/>
                <a:ext cx="24" cy="42"/>
              </a:xfrm>
              <a:custGeom>
                <a:avLst/>
                <a:gdLst>
                  <a:gd name="T0" fmla="*/ 0 w 5"/>
                  <a:gd name="T1" fmla="*/ 9 h 9"/>
                  <a:gd name="T2" fmla="*/ 4 w 5"/>
                  <a:gd name="T3" fmla="*/ 8 h 9"/>
                  <a:gd name="T4" fmla="*/ 4 w 5"/>
                  <a:gd name="T5" fmla="*/ 7 h 9"/>
                  <a:gd name="T6" fmla="*/ 4 w 5"/>
                  <a:gd name="T7" fmla="*/ 5 h 9"/>
                  <a:gd name="T8" fmla="*/ 5 w 5"/>
                  <a:gd name="T9" fmla="*/ 2 h 9"/>
                  <a:gd name="T10" fmla="*/ 5 w 5"/>
                  <a:gd name="T11" fmla="*/ 1 h 9"/>
                  <a:gd name="T12" fmla="*/ 1 w 5"/>
                  <a:gd name="T13" fmla="*/ 0 h 9"/>
                  <a:gd name="T14" fmla="*/ 1 w 5"/>
                  <a:gd name="T15" fmla="*/ 1 h 9"/>
                  <a:gd name="T16" fmla="*/ 0 w 5"/>
                  <a:gd name="T17" fmla="*/ 5 h 9"/>
                  <a:gd name="T18" fmla="*/ 0 w 5"/>
                  <a:gd name="T19" fmla="*/ 8 h 9"/>
                  <a:gd name="T20" fmla="*/ 0 w 5"/>
                  <a:gd name="T21" fmla="*/ 9 h 9"/>
                  <a:gd name="T22" fmla="*/ 0 w 5"/>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9">
                    <a:moveTo>
                      <a:pt x="0" y="9"/>
                    </a:moveTo>
                    <a:cubicBezTo>
                      <a:pt x="4" y="8"/>
                      <a:pt x="4" y="8"/>
                      <a:pt x="4" y="8"/>
                    </a:cubicBezTo>
                    <a:cubicBezTo>
                      <a:pt x="4" y="7"/>
                      <a:pt x="4" y="7"/>
                      <a:pt x="4" y="7"/>
                    </a:cubicBezTo>
                    <a:cubicBezTo>
                      <a:pt x="4" y="6"/>
                      <a:pt x="4" y="5"/>
                      <a:pt x="4" y="5"/>
                    </a:cubicBezTo>
                    <a:cubicBezTo>
                      <a:pt x="4" y="5"/>
                      <a:pt x="4" y="4"/>
                      <a:pt x="5" y="2"/>
                    </a:cubicBezTo>
                    <a:cubicBezTo>
                      <a:pt x="5" y="1"/>
                      <a:pt x="5" y="1"/>
                      <a:pt x="5" y="1"/>
                    </a:cubicBezTo>
                    <a:cubicBezTo>
                      <a:pt x="1" y="0"/>
                      <a:pt x="1" y="0"/>
                      <a:pt x="1" y="0"/>
                    </a:cubicBezTo>
                    <a:cubicBezTo>
                      <a:pt x="1" y="1"/>
                      <a:pt x="1" y="1"/>
                      <a:pt x="1" y="1"/>
                    </a:cubicBezTo>
                    <a:cubicBezTo>
                      <a:pt x="1" y="2"/>
                      <a:pt x="0" y="4"/>
                      <a:pt x="0" y="5"/>
                    </a:cubicBezTo>
                    <a:cubicBezTo>
                      <a:pt x="0" y="6"/>
                      <a:pt x="0" y="6"/>
                      <a:pt x="0" y="8"/>
                    </a:cubicBezTo>
                    <a:cubicBezTo>
                      <a:pt x="0" y="9"/>
                      <a:pt x="0" y="9"/>
                      <a:pt x="0" y="9"/>
                    </a:cubicBezTo>
                    <a:cubicBezTo>
                      <a:pt x="0" y="9"/>
                      <a:pt x="0" y="9"/>
                      <a:pt x="0"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4" name="Freeform 17"/>
              <p:cNvSpPr>
                <a:spLocks/>
              </p:cNvSpPr>
              <p:nvPr/>
            </p:nvSpPr>
            <p:spPr bwMode="auto">
              <a:xfrm>
                <a:off x="6361" y="2515"/>
                <a:ext cx="43" cy="33"/>
              </a:xfrm>
              <a:custGeom>
                <a:avLst/>
                <a:gdLst>
                  <a:gd name="T0" fmla="*/ 7 w 9"/>
                  <a:gd name="T1" fmla="*/ 7 h 7"/>
                  <a:gd name="T2" fmla="*/ 7 w 9"/>
                  <a:gd name="T3" fmla="*/ 7 h 7"/>
                  <a:gd name="T4" fmla="*/ 9 w 9"/>
                  <a:gd name="T5" fmla="*/ 4 h 7"/>
                  <a:gd name="T6" fmla="*/ 9 w 9"/>
                  <a:gd name="T7" fmla="*/ 4 h 7"/>
                  <a:gd name="T8" fmla="*/ 3 w 9"/>
                  <a:gd name="T9" fmla="*/ 1 h 7"/>
                  <a:gd name="T10" fmla="*/ 2 w 9"/>
                  <a:gd name="T11" fmla="*/ 0 h 7"/>
                  <a:gd name="T12" fmla="*/ 0 w 9"/>
                  <a:gd name="T13" fmla="*/ 4 h 7"/>
                  <a:gd name="T14" fmla="*/ 1 w 9"/>
                  <a:gd name="T15" fmla="*/ 4 h 7"/>
                  <a:gd name="T16" fmla="*/ 7 w 9"/>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
                    <a:moveTo>
                      <a:pt x="7" y="7"/>
                    </a:moveTo>
                    <a:cubicBezTo>
                      <a:pt x="7" y="7"/>
                      <a:pt x="7" y="7"/>
                      <a:pt x="7" y="7"/>
                    </a:cubicBezTo>
                    <a:cubicBezTo>
                      <a:pt x="9" y="4"/>
                      <a:pt x="9" y="4"/>
                      <a:pt x="9" y="4"/>
                    </a:cubicBezTo>
                    <a:cubicBezTo>
                      <a:pt x="9" y="4"/>
                      <a:pt x="9" y="4"/>
                      <a:pt x="9" y="4"/>
                    </a:cubicBezTo>
                    <a:cubicBezTo>
                      <a:pt x="7" y="2"/>
                      <a:pt x="5" y="1"/>
                      <a:pt x="3" y="1"/>
                    </a:cubicBezTo>
                    <a:cubicBezTo>
                      <a:pt x="2" y="0"/>
                      <a:pt x="2" y="0"/>
                      <a:pt x="2" y="0"/>
                    </a:cubicBezTo>
                    <a:cubicBezTo>
                      <a:pt x="0" y="4"/>
                      <a:pt x="0" y="4"/>
                      <a:pt x="0" y="4"/>
                    </a:cubicBezTo>
                    <a:cubicBezTo>
                      <a:pt x="1" y="4"/>
                      <a:pt x="1" y="4"/>
                      <a:pt x="1" y="4"/>
                    </a:cubicBezTo>
                    <a:cubicBezTo>
                      <a:pt x="3" y="5"/>
                      <a:pt x="5" y="6"/>
                      <a:pt x="7"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5" name="Freeform 18"/>
              <p:cNvSpPr>
                <a:spLocks/>
              </p:cNvSpPr>
              <p:nvPr/>
            </p:nvSpPr>
            <p:spPr bwMode="auto">
              <a:xfrm>
                <a:off x="6513" y="2605"/>
                <a:ext cx="42" cy="38"/>
              </a:xfrm>
              <a:custGeom>
                <a:avLst/>
                <a:gdLst>
                  <a:gd name="T0" fmla="*/ 6 w 9"/>
                  <a:gd name="T1" fmla="*/ 7 h 8"/>
                  <a:gd name="T2" fmla="*/ 6 w 9"/>
                  <a:gd name="T3" fmla="*/ 8 h 8"/>
                  <a:gd name="T4" fmla="*/ 9 w 9"/>
                  <a:gd name="T5" fmla="*/ 4 h 8"/>
                  <a:gd name="T6" fmla="*/ 8 w 9"/>
                  <a:gd name="T7" fmla="*/ 4 h 8"/>
                  <a:gd name="T8" fmla="*/ 3 w 9"/>
                  <a:gd name="T9" fmla="*/ 0 h 8"/>
                  <a:gd name="T10" fmla="*/ 2 w 9"/>
                  <a:gd name="T11" fmla="*/ 0 h 8"/>
                  <a:gd name="T12" fmla="*/ 0 w 9"/>
                  <a:gd name="T13" fmla="*/ 3 h 8"/>
                  <a:gd name="T14" fmla="*/ 0 w 9"/>
                  <a:gd name="T15" fmla="*/ 4 h 8"/>
                  <a:gd name="T16" fmla="*/ 6 w 9"/>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6" y="7"/>
                    </a:moveTo>
                    <a:cubicBezTo>
                      <a:pt x="6" y="8"/>
                      <a:pt x="6" y="8"/>
                      <a:pt x="6" y="8"/>
                    </a:cubicBezTo>
                    <a:cubicBezTo>
                      <a:pt x="9" y="4"/>
                      <a:pt x="9" y="4"/>
                      <a:pt x="9" y="4"/>
                    </a:cubicBezTo>
                    <a:cubicBezTo>
                      <a:pt x="8" y="4"/>
                      <a:pt x="8" y="4"/>
                      <a:pt x="8" y="4"/>
                    </a:cubicBezTo>
                    <a:cubicBezTo>
                      <a:pt x="6" y="3"/>
                      <a:pt x="5" y="2"/>
                      <a:pt x="3" y="0"/>
                    </a:cubicBezTo>
                    <a:cubicBezTo>
                      <a:pt x="2" y="0"/>
                      <a:pt x="2" y="0"/>
                      <a:pt x="2" y="0"/>
                    </a:cubicBezTo>
                    <a:cubicBezTo>
                      <a:pt x="0" y="3"/>
                      <a:pt x="0" y="3"/>
                      <a:pt x="0" y="3"/>
                    </a:cubicBezTo>
                    <a:cubicBezTo>
                      <a:pt x="0" y="4"/>
                      <a:pt x="0" y="4"/>
                      <a:pt x="0" y="4"/>
                    </a:cubicBezTo>
                    <a:cubicBezTo>
                      <a:pt x="2" y="5"/>
                      <a:pt x="4" y="6"/>
                      <a:pt x="6"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6" name="Freeform 19"/>
              <p:cNvSpPr>
                <a:spLocks/>
              </p:cNvSpPr>
              <p:nvPr/>
            </p:nvSpPr>
            <p:spPr bwMode="auto">
              <a:xfrm>
                <a:off x="6460" y="2572"/>
                <a:ext cx="43" cy="37"/>
              </a:xfrm>
              <a:custGeom>
                <a:avLst/>
                <a:gdLst>
                  <a:gd name="T0" fmla="*/ 6 w 9"/>
                  <a:gd name="T1" fmla="*/ 7 h 8"/>
                  <a:gd name="T2" fmla="*/ 7 w 9"/>
                  <a:gd name="T3" fmla="*/ 8 h 8"/>
                  <a:gd name="T4" fmla="*/ 9 w 9"/>
                  <a:gd name="T5" fmla="*/ 4 h 8"/>
                  <a:gd name="T6" fmla="*/ 8 w 9"/>
                  <a:gd name="T7" fmla="*/ 4 h 8"/>
                  <a:gd name="T8" fmla="*/ 3 w 9"/>
                  <a:gd name="T9" fmla="*/ 1 h 8"/>
                  <a:gd name="T10" fmla="*/ 2 w 9"/>
                  <a:gd name="T11" fmla="*/ 0 h 8"/>
                  <a:gd name="T12" fmla="*/ 0 w 9"/>
                  <a:gd name="T13" fmla="*/ 4 h 8"/>
                  <a:gd name="T14" fmla="*/ 1 w 9"/>
                  <a:gd name="T15" fmla="*/ 4 h 8"/>
                  <a:gd name="T16" fmla="*/ 6 w 9"/>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6" y="7"/>
                    </a:moveTo>
                    <a:cubicBezTo>
                      <a:pt x="7" y="8"/>
                      <a:pt x="7" y="8"/>
                      <a:pt x="7" y="8"/>
                    </a:cubicBezTo>
                    <a:cubicBezTo>
                      <a:pt x="9" y="4"/>
                      <a:pt x="9" y="4"/>
                      <a:pt x="9" y="4"/>
                    </a:cubicBezTo>
                    <a:cubicBezTo>
                      <a:pt x="8" y="4"/>
                      <a:pt x="8" y="4"/>
                      <a:pt x="8" y="4"/>
                    </a:cubicBezTo>
                    <a:cubicBezTo>
                      <a:pt x="7" y="3"/>
                      <a:pt x="5" y="2"/>
                      <a:pt x="3" y="1"/>
                    </a:cubicBezTo>
                    <a:cubicBezTo>
                      <a:pt x="2" y="0"/>
                      <a:pt x="2" y="0"/>
                      <a:pt x="2" y="0"/>
                    </a:cubicBezTo>
                    <a:cubicBezTo>
                      <a:pt x="0" y="4"/>
                      <a:pt x="0" y="4"/>
                      <a:pt x="0" y="4"/>
                    </a:cubicBezTo>
                    <a:cubicBezTo>
                      <a:pt x="1" y="4"/>
                      <a:pt x="1" y="4"/>
                      <a:pt x="1" y="4"/>
                    </a:cubicBezTo>
                    <a:cubicBezTo>
                      <a:pt x="3" y="5"/>
                      <a:pt x="5" y="6"/>
                      <a:pt x="6"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7" name="Freeform 20"/>
              <p:cNvSpPr>
                <a:spLocks/>
              </p:cNvSpPr>
              <p:nvPr/>
            </p:nvSpPr>
            <p:spPr bwMode="auto">
              <a:xfrm>
                <a:off x="6584" y="2690"/>
                <a:ext cx="28" cy="38"/>
              </a:xfrm>
              <a:custGeom>
                <a:avLst/>
                <a:gdLst>
                  <a:gd name="T0" fmla="*/ 1 w 6"/>
                  <a:gd name="T1" fmla="*/ 1 h 8"/>
                  <a:gd name="T2" fmla="*/ 1 w 6"/>
                  <a:gd name="T3" fmla="*/ 7 h 8"/>
                  <a:gd name="T4" fmla="*/ 1 w 6"/>
                  <a:gd name="T5" fmla="*/ 8 h 8"/>
                  <a:gd name="T6" fmla="*/ 6 w 6"/>
                  <a:gd name="T7" fmla="*/ 7 h 8"/>
                  <a:gd name="T8" fmla="*/ 6 w 6"/>
                  <a:gd name="T9" fmla="*/ 7 h 8"/>
                  <a:gd name="T10" fmla="*/ 5 w 6"/>
                  <a:gd name="T11" fmla="*/ 0 h 8"/>
                  <a:gd name="T12" fmla="*/ 5 w 6"/>
                  <a:gd name="T13" fmla="*/ 0 h 8"/>
                  <a:gd name="T14" fmla="*/ 0 w 6"/>
                  <a:gd name="T15" fmla="*/ 0 h 8"/>
                  <a:gd name="T16" fmla="*/ 1 w 6"/>
                  <a:gd name="T17" fmla="*/ 1 h 8"/>
                  <a:gd name="T18" fmla="*/ 1 w 6"/>
                  <a:gd name="T1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8">
                    <a:moveTo>
                      <a:pt x="1" y="1"/>
                    </a:moveTo>
                    <a:cubicBezTo>
                      <a:pt x="1" y="3"/>
                      <a:pt x="1" y="5"/>
                      <a:pt x="1" y="7"/>
                    </a:cubicBezTo>
                    <a:cubicBezTo>
                      <a:pt x="1" y="8"/>
                      <a:pt x="1" y="8"/>
                      <a:pt x="1" y="8"/>
                    </a:cubicBezTo>
                    <a:cubicBezTo>
                      <a:pt x="6" y="7"/>
                      <a:pt x="6" y="7"/>
                      <a:pt x="6" y="7"/>
                    </a:cubicBezTo>
                    <a:cubicBezTo>
                      <a:pt x="6" y="7"/>
                      <a:pt x="6" y="7"/>
                      <a:pt x="6" y="7"/>
                    </a:cubicBezTo>
                    <a:cubicBezTo>
                      <a:pt x="5" y="4"/>
                      <a:pt x="5" y="2"/>
                      <a:pt x="5" y="0"/>
                    </a:cubicBezTo>
                    <a:cubicBezTo>
                      <a:pt x="5" y="0"/>
                      <a:pt x="5" y="0"/>
                      <a:pt x="5" y="0"/>
                    </a:cubicBezTo>
                    <a:cubicBezTo>
                      <a:pt x="0" y="0"/>
                      <a:pt x="0" y="0"/>
                      <a:pt x="0" y="0"/>
                    </a:cubicBezTo>
                    <a:cubicBezTo>
                      <a:pt x="1" y="1"/>
                      <a:pt x="1" y="1"/>
                      <a:pt x="1" y="1"/>
                    </a:cubicBezTo>
                    <a:cubicBezTo>
                      <a:pt x="1" y="1"/>
                      <a:pt x="1" y="1"/>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8" name="Freeform 21"/>
              <p:cNvSpPr>
                <a:spLocks/>
              </p:cNvSpPr>
              <p:nvPr/>
            </p:nvSpPr>
            <p:spPr bwMode="auto">
              <a:xfrm>
                <a:off x="6560" y="2638"/>
                <a:ext cx="38" cy="38"/>
              </a:xfrm>
              <a:custGeom>
                <a:avLst/>
                <a:gdLst>
                  <a:gd name="T0" fmla="*/ 4 w 8"/>
                  <a:gd name="T1" fmla="*/ 7 h 8"/>
                  <a:gd name="T2" fmla="*/ 4 w 8"/>
                  <a:gd name="T3" fmla="*/ 8 h 8"/>
                  <a:gd name="T4" fmla="*/ 8 w 8"/>
                  <a:gd name="T5" fmla="*/ 6 h 8"/>
                  <a:gd name="T6" fmla="*/ 7 w 8"/>
                  <a:gd name="T7" fmla="*/ 5 h 8"/>
                  <a:gd name="T8" fmla="*/ 3 w 8"/>
                  <a:gd name="T9" fmla="*/ 0 h 8"/>
                  <a:gd name="T10" fmla="*/ 2 w 8"/>
                  <a:gd name="T11" fmla="*/ 0 h 8"/>
                  <a:gd name="T12" fmla="*/ 0 w 8"/>
                  <a:gd name="T13" fmla="*/ 3 h 8"/>
                  <a:gd name="T14" fmla="*/ 0 w 8"/>
                  <a:gd name="T15" fmla="*/ 3 h 8"/>
                  <a:gd name="T16" fmla="*/ 4 w 8"/>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7"/>
                    </a:moveTo>
                    <a:cubicBezTo>
                      <a:pt x="4" y="8"/>
                      <a:pt x="4" y="8"/>
                      <a:pt x="4" y="8"/>
                    </a:cubicBezTo>
                    <a:cubicBezTo>
                      <a:pt x="8" y="6"/>
                      <a:pt x="8" y="6"/>
                      <a:pt x="8" y="6"/>
                    </a:cubicBezTo>
                    <a:cubicBezTo>
                      <a:pt x="7" y="5"/>
                      <a:pt x="7" y="5"/>
                      <a:pt x="7" y="5"/>
                    </a:cubicBezTo>
                    <a:cubicBezTo>
                      <a:pt x="7" y="4"/>
                      <a:pt x="5" y="2"/>
                      <a:pt x="3" y="0"/>
                    </a:cubicBezTo>
                    <a:cubicBezTo>
                      <a:pt x="2" y="0"/>
                      <a:pt x="2" y="0"/>
                      <a:pt x="2" y="0"/>
                    </a:cubicBezTo>
                    <a:cubicBezTo>
                      <a:pt x="0" y="3"/>
                      <a:pt x="0" y="3"/>
                      <a:pt x="0" y="3"/>
                    </a:cubicBezTo>
                    <a:cubicBezTo>
                      <a:pt x="0" y="3"/>
                      <a:pt x="0" y="3"/>
                      <a:pt x="0" y="3"/>
                    </a:cubicBezTo>
                    <a:cubicBezTo>
                      <a:pt x="3" y="6"/>
                      <a:pt x="4" y="7"/>
                      <a:pt x="4"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9" name="Freeform 22"/>
              <p:cNvSpPr>
                <a:spLocks/>
              </p:cNvSpPr>
              <p:nvPr/>
            </p:nvSpPr>
            <p:spPr bwMode="auto">
              <a:xfrm>
                <a:off x="6413" y="2543"/>
                <a:ext cx="43" cy="38"/>
              </a:xfrm>
              <a:custGeom>
                <a:avLst/>
                <a:gdLst>
                  <a:gd name="T0" fmla="*/ 6 w 9"/>
                  <a:gd name="T1" fmla="*/ 7 h 8"/>
                  <a:gd name="T2" fmla="*/ 7 w 9"/>
                  <a:gd name="T3" fmla="*/ 8 h 8"/>
                  <a:gd name="T4" fmla="*/ 9 w 9"/>
                  <a:gd name="T5" fmla="*/ 4 h 8"/>
                  <a:gd name="T6" fmla="*/ 8 w 9"/>
                  <a:gd name="T7" fmla="*/ 4 h 8"/>
                  <a:gd name="T8" fmla="*/ 3 w 9"/>
                  <a:gd name="T9" fmla="*/ 1 h 8"/>
                  <a:gd name="T10" fmla="*/ 2 w 9"/>
                  <a:gd name="T11" fmla="*/ 0 h 8"/>
                  <a:gd name="T12" fmla="*/ 0 w 9"/>
                  <a:gd name="T13" fmla="*/ 4 h 8"/>
                  <a:gd name="T14" fmla="*/ 1 w 9"/>
                  <a:gd name="T15" fmla="*/ 4 h 8"/>
                  <a:gd name="T16" fmla="*/ 6 w 9"/>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6" y="7"/>
                    </a:moveTo>
                    <a:cubicBezTo>
                      <a:pt x="7" y="8"/>
                      <a:pt x="7" y="8"/>
                      <a:pt x="7" y="8"/>
                    </a:cubicBezTo>
                    <a:cubicBezTo>
                      <a:pt x="9" y="4"/>
                      <a:pt x="9" y="4"/>
                      <a:pt x="9" y="4"/>
                    </a:cubicBezTo>
                    <a:cubicBezTo>
                      <a:pt x="8" y="4"/>
                      <a:pt x="8" y="4"/>
                      <a:pt x="8" y="4"/>
                    </a:cubicBezTo>
                    <a:cubicBezTo>
                      <a:pt x="6" y="3"/>
                      <a:pt x="5" y="2"/>
                      <a:pt x="3" y="1"/>
                    </a:cubicBezTo>
                    <a:cubicBezTo>
                      <a:pt x="2" y="0"/>
                      <a:pt x="2" y="0"/>
                      <a:pt x="2" y="0"/>
                    </a:cubicBezTo>
                    <a:cubicBezTo>
                      <a:pt x="0" y="4"/>
                      <a:pt x="0" y="4"/>
                      <a:pt x="0" y="4"/>
                    </a:cubicBezTo>
                    <a:cubicBezTo>
                      <a:pt x="1" y="4"/>
                      <a:pt x="1" y="4"/>
                      <a:pt x="1" y="4"/>
                    </a:cubicBezTo>
                    <a:cubicBezTo>
                      <a:pt x="2" y="5"/>
                      <a:pt x="4" y="6"/>
                      <a:pt x="6"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0" name="Freeform 23"/>
              <p:cNvSpPr>
                <a:spLocks/>
              </p:cNvSpPr>
              <p:nvPr/>
            </p:nvSpPr>
            <p:spPr bwMode="auto">
              <a:xfrm>
                <a:off x="6205" y="2425"/>
                <a:ext cx="38" cy="38"/>
              </a:xfrm>
              <a:custGeom>
                <a:avLst/>
                <a:gdLst>
                  <a:gd name="T0" fmla="*/ 6 w 8"/>
                  <a:gd name="T1" fmla="*/ 7 h 8"/>
                  <a:gd name="T2" fmla="*/ 6 w 8"/>
                  <a:gd name="T3" fmla="*/ 8 h 8"/>
                  <a:gd name="T4" fmla="*/ 8 w 8"/>
                  <a:gd name="T5" fmla="*/ 4 h 8"/>
                  <a:gd name="T6" fmla="*/ 8 w 8"/>
                  <a:gd name="T7" fmla="*/ 4 h 8"/>
                  <a:gd name="T8" fmla="*/ 2 w 8"/>
                  <a:gd name="T9" fmla="*/ 0 h 8"/>
                  <a:gd name="T10" fmla="*/ 2 w 8"/>
                  <a:gd name="T11" fmla="*/ 0 h 8"/>
                  <a:gd name="T12" fmla="*/ 0 w 8"/>
                  <a:gd name="T13" fmla="*/ 4 h 8"/>
                  <a:gd name="T14" fmla="*/ 1 w 8"/>
                  <a:gd name="T15" fmla="*/ 4 h 8"/>
                  <a:gd name="T16" fmla="*/ 6 w 8"/>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7"/>
                    </a:moveTo>
                    <a:cubicBezTo>
                      <a:pt x="6" y="8"/>
                      <a:pt x="6" y="8"/>
                      <a:pt x="6" y="8"/>
                    </a:cubicBezTo>
                    <a:cubicBezTo>
                      <a:pt x="8" y="4"/>
                      <a:pt x="8" y="4"/>
                      <a:pt x="8" y="4"/>
                    </a:cubicBezTo>
                    <a:cubicBezTo>
                      <a:pt x="8" y="4"/>
                      <a:pt x="8" y="4"/>
                      <a:pt x="8" y="4"/>
                    </a:cubicBezTo>
                    <a:cubicBezTo>
                      <a:pt x="6" y="2"/>
                      <a:pt x="4" y="1"/>
                      <a:pt x="2" y="0"/>
                    </a:cubicBezTo>
                    <a:cubicBezTo>
                      <a:pt x="2" y="0"/>
                      <a:pt x="2" y="0"/>
                      <a:pt x="2" y="0"/>
                    </a:cubicBezTo>
                    <a:cubicBezTo>
                      <a:pt x="0" y="4"/>
                      <a:pt x="0" y="4"/>
                      <a:pt x="0" y="4"/>
                    </a:cubicBezTo>
                    <a:cubicBezTo>
                      <a:pt x="1" y="4"/>
                      <a:pt x="1" y="4"/>
                      <a:pt x="1" y="4"/>
                    </a:cubicBezTo>
                    <a:cubicBezTo>
                      <a:pt x="2" y="5"/>
                      <a:pt x="4" y="6"/>
                      <a:pt x="6"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1" name="Freeform 24"/>
              <p:cNvSpPr>
                <a:spLocks/>
              </p:cNvSpPr>
              <p:nvPr/>
            </p:nvSpPr>
            <p:spPr bwMode="auto">
              <a:xfrm>
                <a:off x="6153" y="2406"/>
                <a:ext cx="38" cy="28"/>
              </a:xfrm>
              <a:custGeom>
                <a:avLst/>
                <a:gdLst>
                  <a:gd name="T0" fmla="*/ 1 w 8"/>
                  <a:gd name="T1" fmla="*/ 4 h 6"/>
                  <a:gd name="T2" fmla="*/ 2 w 8"/>
                  <a:gd name="T3" fmla="*/ 4 h 6"/>
                  <a:gd name="T4" fmla="*/ 6 w 8"/>
                  <a:gd name="T5" fmla="*/ 5 h 6"/>
                  <a:gd name="T6" fmla="*/ 7 w 8"/>
                  <a:gd name="T7" fmla="*/ 6 h 6"/>
                  <a:gd name="T8" fmla="*/ 8 w 8"/>
                  <a:gd name="T9" fmla="*/ 2 h 6"/>
                  <a:gd name="T10" fmla="*/ 8 w 8"/>
                  <a:gd name="T11" fmla="*/ 2 h 6"/>
                  <a:gd name="T12" fmla="*/ 2 w 8"/>
                  <a:gd name="T13" fmla="*/ 0 h 6"/>
                  <a:gd name="T14" fmla="*/ 1 w 8"/>
                  <a:gd name="T15" fmla="*/ 0 h 6"/>
                  <a:gd name="T16" fmla="*/ 1 w 8"/>
                  <a:gd name="T17" fmla="*/ 0 h 6"/>
                  <a:gd name="T18" fmla="*/ 0 w 8"/>
                  <a:gd name="T19" fmla="*/ 0 h 6"/>
                  <a:gd name="T20" fmla="*/ 0 w 8"/>
                  <a:gd name="T21" fmla="*/ 4 h 6"/>
                  <a:gd name="T22" fmla="*/ 1 w 8"/>
                  <a:gd name="T23" fmla="*/ 4 h 6"/>
                  <a:gd name="T24" fmla="*/ 1 w 8"/>
                  <a:gd name="T2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6">
                    <a:moveTo>
                      <a:pt x="1" y="4"/>
                    </a:moveTo>
                    <a:cubicBezTo>
                      <a:pt x="1" y="4"/>
                      <a:pt x="2" y="4"/>
                      <a:pt x="2" y="4"/>
                    </a:cubicBezTo>
                    <a:cubicBezTo>
                      <a:pt x="2" y="4"/>
                      <a:pt x="4" y="4"/>
                      <a:pt x="6" y="5"/>
                    </a:cubicBezTo>
                    <a:cubicBezTo>
                      <a:pt x="7" y="6"/>
                      <a:pt x="7" y="6"/>
                      <a:pt x="7" y="6"/>
                    </a:cubicBezTo>
                    <a:cubicBezTo>
                      <a:pt x="8" y="2"/>
                      <a:pt x="8" y="2"/>
                      <a:pt x="8" y="2"/>
                    </a:cubicBezTo>
                    <a:cubicBezTo>
                      <a:pt x="8" y="2"/>
                      <a:pt x="8" y="2"/>
                      <a:pt x="8" y="2"/>
                    </a:cubicBezTo>
                    <a:cubicBezTo>
                      <a:pt x="5" y="0"/>
                      <a:pt x="4" y="0"/>
                      <a:pt x="2" y="0"/>
                    </a:cubicBezTo>
                    <a:cubicBezTo>
                      <a:pt x="2" y="0"/>
                      <a:pt x="2" y="0"/>
                      <a:pt x="1" y="0"/>
                    </a:cubicBezTo>
                    <a:cubicBezTo>
                      <a:pt x="1" y="0"/>
                      <a:pt x="1" y="0"/>
                      <a:pt x="1" y="0"/>
                    </a:cubicBezTo>
                    <a:cubicBezTo>
                      <a:pt x="0" y="0"/>
                      <a:pt x="0" y="0"/>
                      <a:pt x="0" y="0"/>
                    </a:cubicBezTo>
                    <a:cubicBezTo>
                      <a:pt x="0" y="4"/>
                      <a:pt x="0" y="4"/>
                      <a:pt x="0" y="4"/>
                    </a:cubicBezTo>
                    <a:cubicBezTo>
                      <a:pt x="1" y="4"/>
                      <a:pt x="1" y="4"/>
                      <a:pt x="1" y="4"/>
                    </a:cubicBezTo>
                    <a:cubicBezTo>
                      <a:pt x="1" y="4"/>
                      <a:pt x="1" y="4"/>
                      <a:pt x="1"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2" name="Freeform 25"/>
              <p:cNvSpPr>
                <a:spLocks/>
              </p:cNvSpPr>
              <p:nvPr/>
            </p:nvSpPr>
            <p:spPr bwMode="auto">
              <a:xfrm>
                <a:off x="6101" y="2415"/>
                <a:ext cx="38" cy="33"/>
              </a:xfrm>
              <a:custGeom>
                <a:avLst/>
                <a:gdLst>
                  <a:gd name="T0" fmla="*/ 3 w 8"/>
                  <a:gd name="T1" fmla="*/ 6 h 7"/>
                  <a:gd name="T2" fmla="*/ 7 w 8"/>
                  <a:gd name="T3" fmla="*/ 3 h 7"/>
                  <a:gd name="T4" fmla="*/ 8 w 8"/>
                  <a:gd name="T5" fmla="*/ 3 h 7"/>
                  <a:gd name="T6" fmla="*/ 6 w 8"/>
                  <a:gd name="T7" fmla="*/ 0 h 7"/>
                  <a:gd name="T8" fmla="*/ 6 w 8"/>
                  <a:gd name="T9" fmla="*/ 0 h 7"/>
                  <a:gd name="T10" fmla="*/ 0 w 8"/>
                  <a:gd name="T11" fmla="*/ 3 h 7"/>
                  <a:gd name="T12" fmla="*/ 0 w 8"/>
                  <a:gd name="T13" fmla="*/ 4 h 7"/>
                  <a:gd name="T14" fmla="*/ 2 w 8"/>
                  <a:gd name="T15" fmla="*/ 7 h 7"/>
                  <a:gd name="T16" fmla="*/ 3 w 8"/>
                  <a:gd name="T17" fmla="*/ 6 h 7"/>
                  <a:gd name="T18" fmla="*/ 3 w 8"/>
                  <a:gd name="T1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7">
                    <a:moveTo>
                      <a:pt x="3" y="6"/>
                    </a:moveTo>
                    <a:cubicBezTo>
                      <a:pt x="4" y="5"/>
                      <a:pt x="6" y="4"/>
                      <a:pt x="7" y="3"/>
                    </a:cubicBezTo>
                    <a:cubicBezTo>
                      <a:pt x="8" y="3"/>
                      <a:pt x="8" y="3"/>
                      <a:pt x="8" y="3"/>
                    </a:cubicBezTo>
                    <a:cubicBezTo>
                      <a:pt x="6" y="0"/>
                      <a:pt x="6" y="0"/>
                      <a:pt x="6" y="0"/>
                    </a:cubicBezTo>
                    <a:cubicBezTo>
                      <a:pt x="6" y="0"/>
                      <a:pt x="6" y="0"/>
                      <a:pt x="6" y="0"/>
                    </a:cubicBezTo>
                    <a:cubicBezTo>
                      <a:pt x="4" y="1"/>
                      <a:pt x="2" y="2"/>
                      <a:pt x="0" y="3"/>
                    </a:cubicBezTo>
                    <a:cubicBezTo>
                      <a:pt x="0" y="4"/>
                      <a:pt x="0" y="4"/>
                      <a:pt x="0" y="4"/>
                    </a:cubicBezTo>
                    <a:cubicBezTo>
                      <a:pt x="2" y="7"/>
                      <a:pt x="2" y="7"/>
                      <a:pt x="2" y="7"/>
                    </a:cubicBezTo>
                    <a:cubicBezTo>
                      <a:pt x="3" y="6"/>
                      <a:pt x="3" y="6"/>
                      <a:pt x="3" y="6"/>
                    </a:cubicBezTo>
                    <a:cubicBezTo>
                      <a:pt x="3" y="6"/>
                      <a:pt x="3" y="6"/>
                      <a:pt x="3"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3" name="Freeform 26"/>
              <p:cNvSpPr>
                <a:spLocks/>
              </p:cNvSpPr>
              <p:nvPr/>
            </p:nvSpPr>
            <p:spPr bwMode="auto">
              <a:xfrm>
                <a:off x="5632" y="2879"/>
                <a:ext cx="43" cy="38"/>
              </a:xfrm>
              <a:custGeom>
                <a:avLst/>
                <a:gdLst>
                  <a:gd name="T0" fmla="*/ 4 w 9"/>
                  <a:gd name="T1" fmla="*/ 1 h 8"/>
                  <a:gd name="T2" fmla="*/ 3 w 9"/>
                  <a:gd name="T3" fmla="*/ 0 h 8"/>
                  <a:gd name="T4" fmla="*/ 0 w 9"/>
                  <a:gd name="T5" fmla="*/ 3 h 8"/>
                  <a:gd name="T6" fmla="*/ 1 w 9"/>
                  <a:gd name="T7" fmla="*/ 3 h 8"/>
                  <a:gd name="T8" fmla="*/ 6 w 9"/>
                  <a:gd name="T9" fmla="*/ 7 h 8"/>
                  <a:gd name="T10" fmla="*/ 7 w 9"/>
                  <a:gd name="T11" fmla="*/ 8 h 8"/>
                  <a:gd name="T12" fmla="*/ 9 w 9"/>
                  <a:gd name="T13" fmla="*/ 4 h 8"/>
                  <a:gd name="T14" fmla="*/ 8 w 9"/>
                  <a:gd name="T15" fmla="*/ 4 h 8"/>
                  <a:gd name="T16" fmla="*/ 4 w 9"/>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4" y="1"/>
                    </a:moveTo>
                    <a:cubicBezTo>
                      <a:pt x="3" y="0"/>
                      <a:pt x="3" y="0"/>
                      <a:pt x="3" y="0"/>
                    </a:cubicBezTo>
                    <a:cubicBezTo>
                      <a:pt x="0" y="3"/>
                      <a:pt x="0" y="3"/>
                      <a:pt x="0" y="3"/>
                    </a:cubicBezTo>
                    <a:cubicBezTo>
                      <a:pt x="1" y="3"/>
                      <a:pt x="1" y="3"/>
                      <a:pt x="1" y="3"/>
                    </a:cubicBezTo>
                    <a:cubicBezTo>
                      <a:pt x="2" y="5"/>
                      <a:pt x="5" y="6"/>
                      <a:pt x="6" y="7"/>
                    </a:cubicBezTo>
                    <a:cubicBezTo>
                      <a:pt x="7" y="8"/>
                      <a:pt x="7" y="8"/>
                      <a:pt x="7" y="8"/>
                    </a:cubicBezTo>
                    <a:cubicBezTo>
                      <a:pt x="9" y="4"/>
                      <a:pt x="9" y="4"/>
                      <a:pt x="9" y="4"/>
                    </a:cubicBezTo>
                    <a:cubicBezTo>
                      <a:pt x="8" y="4"/>
                      <a:pt x="8" y="4"/>
                      <a:pt x="8" y="4"/>
                    </a:cubicBezTo>
                    <a:cubicBezTo>
                      <a:pt x="6" y="3"/>
                      <a:pt x="5" y="2"/>
                      <a:pt x="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4" name="Freeform 27"/>
              <p:cNvSpPr>
                <a:spLocks/>
              </p:cNvSpPr>
              <p:nvPr/>
            </p:nvSpPr>
            <p:spPr bwMode="auto">
              <a:xfrm>
                <a:off x="6314" y="2486"/>
                <a:ext cx="38" cy="38"/>
              </a:xfrm>
              <a:custGeom>
                <a:avLst/>
                <a:gdLst>
                  <a:gd name="T0" fmla="*/ 6 w 8"/>
                  <a:gd name="T1" fmla="*/ 7 h 8"/>
                  <a:gd name="T2" fmla="*/ 7 w 8"/>
                  <a:gd name="T3" fmla="*/ 8 h 8"/>
                  <a:gd name="T4" fmla="*/ 8 w 8"/>
                  <a:gd name="T5" fmla="*/ 4 h 8"/>
                  <a:gd name="T6" fmla="*/ 8 w 8"/>
                  <a:gd name="T7" fmla="*/ 4 h 8"/>
                  <a:gd name="T8" fmla="*/ 2 w 8"/>
                  <a:gd name="T9" fmla="*/ 1 h 8"/>
                  <a:gd name="T10" fmla="*/ 2 w 8"/>
                  <a:gd name="T11" fmla="*/ 0 h 8"/>
                  <a:gd name="T12" fmla="*/ 0 w 8"/>
                  <a:gd name="T13" fmla="*/ 4 h 8"/>
                  <a:gd name="T14" fmla="*/ 1 w 8"/>
                  <a:gd name="T15" fmla="*/ 4 h 8"/>
                  <a:gd name="T16" fmla="*/ 6 w 8"/>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7"/>
                    </a:moveTo>
                    <a:cubicBezTo>
                      <a:pt x="7" y="8"/>
                      <a:pt x="7" y="8"/>
                      <a:pt x="7" y="8"/>
                    </a:cubicBezTo>
                    <a:cubicBezTo>
                      <a:pt x="8" y="4"/>
                      <a:pt x="8" y="4"/>
                      <a:pt x="8" y="4"/>
                    </a:cubicBezTo>
                    <a:cubicBezTo>
                      <a:pt x="8" y="4"/>
                      <a:pt x="8" y="4"/>
                      <a:pt x="8" y="4"/>
                    </a:cubicBezTo>
                    <a:cubicBezTo>
                      <a:pt x="6" y="3"/>
                      <a:pt x="4" y="2"/>
                      <a:pt x="2" y="1"/>
                    </a:cubicBezTo>
                    <a:cubicBezTo>
                      <a:pt x="2" y="0"/>
                      <a:pt x="2" y="0"/>
                      <a:pt x="2" y="0"/>
                    </a:cubicBezTo>
                    <a:cubicBezTo>
                      <a:pt x="0" y="4"/>
                      <a:pt x="0" y="4"/>
                      <a:pt x="0" y="4"/>
                    </a:cubicBezTo>
                    <a:cubicBezTo>
                      <a:pt x="1" y="4"/>
                      <a:pt x="1" y="4"/>
                      <a:pt x="1" y="4"/>
                    </a:cubicBezTo>
                    <a:cubicBezTo>
                      <a:pt x="2" y="5"/>
                      <a:pt x="4" y="6"/>
                      <a:pt x="6"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5" name="Freeform 28"/>
              <p:cNvSpPr>
                <a:spLocks/>
              </p:cNvSpPr>
              <p:nvPr/>
            </p:nvSpPr>
            <p:spPr bwMode="auto">
              <a:xfrm>
                <a:off x="6252" y="2453"/>
                <a:ext cx="52" cy="43"/>
              </a:xfrm>
              <a:custGeom>
                <a:avLst/>
                <a:gdLst>
                  <a:gd name="T0" fmla="*/ 2 w 11"/>
                  <a:gd name="T1" fmla="*/ 5 h 9"/>
                  <a:gd name="T2" fmla="*/ 3 w 11"/>
                  <a:gd name="T3" fmla="*/ 6 h 9"/>
                  <a:gd name="T4" fmla="*/ 3 w 11"/>
                  <a:gd name="T5" fmla="*/ 6 h 9"/>
                  <a:gd name="T6" fmla="*/ 8 w 11"/>
                  <a:gd name="T7" fmla="*/ 8 h 9"/>
                  <a:gd name="T8" fmla="*/ 9 w 11"/>
                  <a:gd name="T9" fmla="*/ 9 h 9"/>
                  <a:gd name="T10" fmla="*/ 11 w 11"/>
                  <a:gd name="T11" fmla="*/ 5 h 9"/>
                  <a:gd name="T12" fmla="*/ 10 w 11"/>
                  <a:gd name="T13" fmla="*/ 5 h 9"/>
                  <a:gd name="T14" fmla="*/ 5 w 11"/>
                  <a:gd name="T15" fmla="*/ 2 h 9"/>
                  <a:gd name="T16" fmla="*/ 5 w 11"/>
                  <a:gd name="T17" fmla="*/ 2 h 9"/>
                  <a:gd name="T18" fmla="*/ 3 w 11"/>
                  <a:gd name="T19" fmla="*/ 1 h 9"/>
                  <a:gd name="T20" fmla="*/ 2 w 11"/>
                  <a:gd name="T21" fmla="*/ 0 h 9"/>
                  <a:gd name="T22" fmla="*/ 0 w 11"/>
                  <a:gd name="T23" fmla="*/ 4 h 9"/>
                  <a:gd name="T24" fmla="*/ 0 w 11"/>
                  <a:gd name="T25" fmla="*/ 4 h 9"/>
                  <a:gd name="T26" fmla="*/ 2 w 11"/>
                  <a:gd name="T2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9">
                    <a:moveTo>
                      <a:pt x="2" y="5"/>
                    </a:moveTo>
                    <a:cubicBezTo>
                      <a:pt x="3" y="5"/>
                      <a:pt x="3" y="6"/>
                      <a:pt x="3" y="6"/>
                    </a:cubicBezTo>
                    <a:cubicBezTo>
                      <a:pt x="3" y="6"/>
                      <a:pt x="3" y="6"/>
                      <a:pt x="3" y="6"/>
                    </a:cubicBezTo>
                    <a:cubicBezTo>
                      <a:pt x="3" y="6"/>
                      <a:pt x="5" y="7"/>
                      <a:pt x="8" y="8"/>
                    </a:cubicBezTo>
                    <a:cubicBezTo>
                      <a:pt x="9" y="9"/>
                      <a:pt x="9" y="9"/>
                      <a:pt x="9" y="9"/>
                    </a:cubicBezTo>
                    <a:cubicBezTo>
                      <a:pt x="11" y="5"/>
                      <a:pt x="11" y="5"/>
                      <a:pt x="11" y="5"/>
                    </a:cubicBezTo>
                    <a:cubicBezTo>
                      <a:pt x="10" y="5"/>
                      <a:pt x="10" y="5"/>
                      <a:pt x="10" y="5"/>
                    </a:cubicBezTo>
                    <a:cubicBezTo>
                      <a:pt x="7" y="3"/>
                      <a:pt x="5" y="2"/>
                      <a:pt x="5" y="2"/>
                    </a:cubicBezTo>
                    <a:cubicBezTo>
                      <a:pt x="5" y="2"/>
                      <a:pt x="5" y="2"/>
                      <a:pt x="5" y="2"/>
                    </a:cubicBezTo>
                    <a:cubicBezTo>
                      <a:pt x="5" y="2"/>
                      <a:pt x="4" y="2"/>
                      <a:pt x="3" y="1"/>
                    </a:cubicBezTo>
                    <a:cubicBezTo>
                      <a:pt x="2" y="0"/>
                      <a:pt x="2" y="0"/>
                      <a:pt x="2" y="0"/>
                    </a:cubicBezTo>
                    <a:cubicBezTo>
                      <a:pt x="0" y="4"/>
                      <a:pt x="0" y="4"/>
                      <a:pt x="0" y="4"/>
                    </a:cubicBezTo>
                    <a:cubicBezTo>
                      <a:pt x="0" y="4"/>
                      <a:pt x="0" y="4"/>
                      <a:pt x="0" y="4"/>
                    </a:cubicBezTo>
                    <a:cubicBezTo>
                      <a:pt x="1" y="4"/>
                      <a:pt x="2" y="5"/>
                      <a:pt x="2"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6" name="Freeform 29"/>
              <p:cNvSpPr>
                <a:spLocks/>
              </p:cNvSpPr>
              <p:nvPr/>
            </p:nvSpPr>
            <p:spPr bwMode="auto">
              <a:xfrm>
                <a:off x="5798" y="2581"/>
                <a:ext cx="43" cy="33"/>
              </a:xfrm>
              <a:custGeom>
                <a:avLst/>
                <a:gdLst>
                  <a:gd name="T0" fmla="*/ 43 w 43"/>
                  <a:gd name="T1" fmla="*/ 14 h 33"/>
                  <a:gd name="T2" fmla="*/ 33 w 43"/>
                  <a:gd name="T3" fmla="*/ 0 h 33"/>
                  <a:gd name="T4" fmla="*/ 0 w 43"/>
                  <a:gd name="T5" fmla="*/ 14 h 33"/>
                  <a:gd name="T6" fmla="*/ 9 w 43"/>
                  <a:gd name="T7" fmla="*/ 33 h 33"/>
                  <a:gd name="T8" fmla="*/ 43 w 43"/>
                  <a:gd name="T9" fmla="*/ 14 h 33"/>
                  <a:gd name="T10" fmla="*/ 43 w 43"/>
                  <a:gd name="T11" fmla="*/ 14 h 33"/>
                  <a:gd name="T12" fmla="*/ 43 w 43"/>
                  <a:gd name="T13" fmla="*/ 14 h 33"/>
                </a:gdLst>
                <a:ahLst/>
                <a:cxnLst>
                  <a:cxn ang="0">
                    <a:pos x="T0" y="T1"/>
                  </a:cxn>
                  <a:cxn ang="0">
                    <a:pos x="T2" y="T3"/>
                  </a:cxn>
                  <a:cxn ang="0">
                    <a:pos x="T4" y="T5"/>
                  </a:cxn>
                  <a:cxn ang="0">
                    <a:pos x="T6" y="T7"/>
                  </a:cxn>
                  <a:cxn ang="0">
                    <a:pos x="T8" y="T9"/>
                  </a:cxn>
                  <a:cxn ang="0">
                    <a:pos x="T10" y="T11"/>
                  </a:cxn>
                  <a:cxn ang="0">
                    <a:pos x="T12" y="T13"/>
                  </a:cxn>
                </a:cxnLst>
                <a:rect l="0" t="0" r="r" b="b"/>
                <a:pathLst>
                  <a:path w="43" h="33">
                    <a:moveTo>
                      <a:pt x="43" y="14"/>
                    </a:moveTo>
                    <a:lnTo>
                      <a:pt x="33" y="0"/>
                    </a:lnTo>
                    <a:lnTo>
                      <a:pt x="0" y="14"/>
                    </a:lnTo>
                    <a:lnTo>
                      <a:pt x="9" y="33"/>
                    </a:lnTo>
                    <a:lnTo>
                      <a:pt x="43" y="14"/>
                    </a:lnTo>
                    <a:lnTo>
                      <a:pt x="43" y="14"/>
                    </a:lnTo>
                    <a:lnTo>
                      <a:pt x="43" y="1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7" name="Freeform 30"/>
              <p:cNvSpPr>
                <a:spLocks/>
              </p:cNvSpPr>
              <p:nvPr/>
            </p:nvSpPr>
            <p:spPr bwMode="auto">
              <a:xfrm>
                <a:off x="6399" y="2936"/>
                <a:ext cx="38" cy="38"/>
              </a:xfrm>
              <a:custGeom>
                <a:avLst/>
                <a:gdLst>
                  <a:gd name="T0" fmla="*/ 0 w 38"/>
                  <a:gd name="T1" fmla="*/ 19 h 38"/>
                  <a:gd name="T2" fmla="*/ 5 w 38"/>
                  <a:gd name="T3" fmla="*/ 38 h 38"/>
                  <a:gd name="T4" fmla="*/ 38 w 38"/>
                  <a:gd name="T5" fmla="*/ 19 h 38"/>
                  <a:gd name="T6" fmla="*/ 28 w 38"/>
                  <a:gd name="T7" fmla="*/ 0 h 38"/>
                  <a:gd name="T8" fmla="*/ 0 w 38"/>
                  <a:gd name="T9" fmla="*/ 19 h 38"/>
                  <a:gd name="T10" fmla="*/ 0 w 38"/>
                  <a:gd name="T11" fmla="*/ 19 h 38"/>
                  <a:gd name="T12" fmla="*/ 0 w 38"/>
                  <a:gd name="T13" fmla="*/ 19 h 38"/>
                </a:gdLst>
                <a:ahLst/>
                <a:cxnLst>
                  <a:cxn ang="0">
                    <a:pos x="T0" y="T1"/>
                  </a:cxn>
                  <a:cxn ang="0">
                    <a:pos x="T2" y="T3"/>
                  </a:cxn>
                  <a:cxn ang="0">
                    <a:pos x="T4" y="T5"/>
                  </a:cxn>
                  <a:cxn ang="0">
                    <a:pos x="T6" y="T7"/>
                  </a:cxn>
                  <a:cxn ang="0">
                    <a:pos x="T8" y="T9"/>
                  </a:cxn>
                  <a:cxn ang="0">
                    <a:pos x="T10" y="T11"/>
                  </a:cxn>
                  <a:cxn ang="0">
                    <a:pos x="T12" y="T13"/>
                  </a:cxn>
                </a:cxnLst>
                <a:rect l="0" t="0" r="r" b="b"/>
                <a:pathLst>
                  <a:path w="38" h="38">
                    <a:moveTo>
                      <a:pt x="0" y="19"/>
                    </a:moveTo>
                    <a:lnTo>
                      <a:pt x="5" y="38"/>
                    </a:lnTo>
                    <a:lnTo>
                      <a:pt x="38" y="19"/>
                    </a:lnTo>
                    <a:lnTo>
                      <a:pt x="28" y="0"/>
                    </a:lnTo>
                    <a:lnTo>
                      <a:pt x="0" y="19"/>
                    </a:lnTo>
                    <a:lnTo>
                      <a:pt x="0" y="19"/>
                    </a:lnTo>
                    <a:lnTo>
                      <a:pt x="0"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8" name="Freeform 31"/>
              <p:cNvSpPr>
                <a:spLocks/>
              </p:cNvSpPr>
              <p:nvPr/>
            </p:nvSpPr>
            <p:spPr bwMode="auto">
              <a:xfrm>
                <a:off x="6295" y="2998"/>
                <a:ext cx="42" cy="33"/>
              </a:xfrm>
              <a:custGeom>
                <a:avLst/>
                <a:gdLst>
                  <a:gd name="T0" fmla="*/ 6 w 9"/>
                  <a:gd name="T1" fmla="*/ 0 h 7"/>
                  <a:gd name="T2" fmla="*/ 1 w 9"/>
                  <a:gd name="T3" fmla="*/ 3 h 7"/>
                  <a:gd name="T4" fmla="*/ 0 w 9"/>
                  <a:gd name="T5" fmla="*/ 4 h 7"/>
                  <a:gd name="T6" fmla="*/ 2 w 9"/>
                  <a:gd name="T7" fmla="*/ 7 h 7"/>
                  <a:gd name="T8" fmla="*/ 3 w 9"/>
                  <a:gd name="T9" fmla="*/ 7 h 7"/>
                  <a:gd name="T10" fmla="*/ 8 w 9"/>
                  <a:gd name="T11" fmla="*/ 4 h 7"/>
                  <a:gd name="T12" fmla="*/ 9 w 9"/>
                  <a:gd name="T13" fmla="*/ 3 h 7"/>
                  <a:gd name="T14" fmla="*/ 7 w 9"/>
                  <a:gd name="T15" fmla="*/ 0 h 7"/>
                  <a:gd name="T16" fmla="*/ 6 w 9"/>
                  <a:gd name="T17" fmla="*/ 0 h 7"/>
                  <a:gd name="T18" fmla="*/ 6 w 9"/>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7">
                    <a:moveTo>
                      <a:pt x="6" y="0"/>
                    </a:moveTo>
                    <a:cubicBezTo>
                      <a:pt x="4" y="1"/>
                      <a:pt x="3" y="2"/>
                      <a:pt x="1" y="3"/>
                    </a:cubicBezTo>
                    <a:cubicBezTo>
                      <a:pt x="0" y="4"/>
                      <a:pt x="0" y="4"/>
                      <a:pt x="0" y="4"/>
                    </a:cubicBezTo>
                    <a:cubicBezTo>
                      <a:pt x="2" y="7"/>
                      <a:pt x="2" y="7"/>
                      <a:pt x="2" y="7"/>
                    </a:cubicBezTo>
                    <a:cubicBezTo>
                      <a:pt x="3" y="7"/>
                      <a:pt x="3" y="7"/>
                      <a:pt x="3" y="7"/>
                    </a:cubicBezTo>
                    <a:cubicBezTo>
                      <a:pt x="5" y="6"/>
                      <a:pt x="6" y="5"/>
                      <a:pt x="8" y="4"/>
                    </a:cubicBezTo>
                    <a:cubicBezTo>
                      <a:pt x="9" y="3"/>
                      <a:pt x="9" y="3"/>
                      <a:pt x="9" y="3"/>
                    </a:cubicBezTo>
                    <a:cubicBezTo>
                      <a:pt x="7" y="0"/>
                      <a:pt x="7" y="0"/>
                      <a:pt x="7" y="0"/>
                    </a:cubicBezTo>
                    <a:cubicBezTo>
                      <a:pt x="6" y="0"/>
                      <a:pt x="6" y="0"/>
                      <a:pt x="6" y="0"/>
                    </a:cubicBezTo>
                    <a:cubicBezTo>
                      <a:pt x="6" y="0"/>
                      <a:pt x="6" y="0"/>
                      <a:pt x="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9" name="Freeform 32"/>
              <p:cNvSpPr>
                <a:spLocks/>
              </p:cNvSpPr>
              <p:nvPr/>
            </p:nvSpPr>
            <p:spPr bwMode="auto">
              <a:xfrm>
                <a:off x="6347" y="2969"/>
                <a:ext cx="42" cy="33"/>
              </a:xfrm>
              <a:custGeom>
                <a:avLst/>
                <a:gdLst>
                  <a:gd name="T0" fmla="*/ 6 w 9"/>
                  <a:gd name="T1" fmla="*/ 0 h 7"/>
                  <a:gd name="T2" fmla="*/ 1 w 9"/>
                  <a:gd name="T3" fmla="*/ 3 h 7"/>
                  <a:gd name="T4" fmla="*/ 0 w 9"/>
                  <a:gd name="T5" fmla="*/ 4 h 7"/>
                  <a:gd name="T6" fmla="*/ 2 w 9"/>
                  <a:gd name="T7" fmla="*/ 7 h 7"/>
                  <a:gd name="T8" fmla="*/ 3 w 9"/>
                  <a:gd name="T9" fmla="*/ 6 h 7"/>
                  <a:gd name="T10" fmla="*/ 8 w 9"/>
                  <a:gd name="T11" fmla="*/ 3 h 7"/>
                  <a:gd name="T12" fmla="*/ 9 w 9"/>
                  <a:gd name="T13" fmla="*/ 3 h 7"/>
                  <a:gd name="T14" fmla="*/ 7 w 9"/>
                  <a:gd name="T15" fmla="*/ 0 h 7"/>
                  <a:gd name="T16" fmla="*/ 6 w 9"/>
                  <a:gd name="T17" fmla="*/ 0 h 7"/>
                  <a:gd name="T18" fmla="*/ 6 w 9"/>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7">
                    <a:moveTo>
                      <a:pt x="6" y="0"/>
                    </a:moveTo>
                    <a:cubicBezTo>
                      <a:pt x="4" y="1"/>
                      <a:pt x="2" y="2"/>
                      <a:pt x="1" y="3"/>
                    </a:cubicBezTo>
                    <a:cubicBezTo>
                      <a:pt x="0" y="4"/>
                      <a:pt x="0" y="4"/>
                      <a:pt x="0" y="4"/>
                    </a:cubicBezTo>
                    <a:cubicBezTo>
                      <a:pt x="2" y="7"/>
                      <a:pt x="2" y="7"/>
                      <a:pt x="2" y="7"/>
                    </a:cubicBezTo>
                    <a:cubicBezTo>
                      <a:pt x="3" y="6"/>
                      <a:pt x="3" y="6"/>
                      <a:pt x="3" y="6"/>
                    </a:cubicBezTo>
                    <a:cubicBezTo>
                      <a:pt x="4" y="5"/>
                      <a:pt x="6" y="5"/>
                      <a:pt x="8" y="3"/>
                    </a:cubicBezTo>
                    <a:cubicBezTo>
                      <a:pt x="9" y="3"/>
                      <a:pt x="9" y="3"/>
                      <a:pt x="9" y="3"/>
                    </a:cubicBezTo>
                    <a:cubicBezTo>
                      <a:pt x="7" y="0"/>
                      <a:pt x="7" y="0"/>
                      <a:pt x="7" y="0"/>
                    </a:cubicBezTo>
                    <a:cubicBezTo>
                      <a:pt x="6" y="0"/>
                      <a:pt x="6" y="0"/>
                      <a:pt x="6" y="0"/>
                    </a:cubicBezTo>
                    <a:cubicBezTo>
                      <a:pt x="6" y="0"/>
                      <a:pt x="6" y="0"/>
                      <a:pt x="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0" name="Freeform 33"/>
              <p:cNvSpPr>
                <a:spLocks/>
              </p:cNvSpPr>
              <p:nvPr/>
            </p:nvSpPr>
            <p:spPr bwMode="auto">
              <a:xfrm>
                <a:off x="6205" y="3059"/>
                <a:ext cx="38" cy="38"/>
              </a:xfrm>
              <a:custGeom>
                <a:avLst/>
                <a:gdLst>
                  <a:gd name="T0" fmla="*/ 5 w 8"/>
                  <a:gd name="T1" fmla="*/ 0 h 8"/>
                  <a:gd name="T2" fmla="*/ 1 w 8"/>
                  <a:gd name="T3" fmla="*/ 4 h 8"/>
                  <a:gd name="T4" fmla="*/ 0 w 8"/>
                  <a:gd name="T5" fmla="*/ 5 h 8"/>
                  <a:gd name="T6" fmla="*/ 0 w 8"/>
                  <a:gd name="T7" fmla="*/ 6 h 8"/>
                  <a:gd name="T8" fmla="*/ 3 w 8"/>
                  <a:gd name="T9" fmla="*/ 8 h 8"/>
                  <a:gd name="T10" fmla="*/ 4 w 8"/>
                  <a:gd name="T11" fmla="*/ 7 h 8"/>
                  <a:gd name="T12" fmla="*/ 4 w 8"/>
                  <a:gd name="T13" fmla="*/ 6 h 8"/>
                  <a:gd name="T14" fmla="*/ 7 w 8"/>
                  <a:gd name="T15" fmla="*/ 4 h 8"/>
                  <a:gd name="T16" fmla="*/ 8 w 8"/>
                  <a:gd name="T17" fmla="*/ 3 h 8"/>
                  <a:gd name="T18" fmla="*/ 6 w 8"/>
                  <a:gd name="T19" fmla="*/ 0 h 8"/>
                  <a:gd name="T20" fmla="*/ 5 w 8"/>
                  <a:gd name="T21" fmla="*/ 0 h 8"/>
                  <a:gd name="T22" fmla="*/ 5 w 8"/>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8">
                    <a:moveTo>
                      <a:pt x="5" y="0"/>
                    </a:moveTo>
                    <a:cubicBezTo>
                      <a:pt x="3" y="2"/>
                      <a:pt x="1" y="3"/>
                      <a:pt x="1" y="4"/>
                    </a:cubicBezTo>
                    <a:cubicBezTo>
                      <a:pt x="1" y="4"/>
                      <a:pt x="0" y="5"/>
                      <a:pt x="0" y="5"/>
                    </a:cubicBezTo>
                    <a:cubicBezTo>
                      <a:pt x="0" y="6"/>
                      <a:pt x="0" y="6"/>
                      <a:pt x="0" y="6"/>
                    </a:cubicBezTo>
                    <a:cubicBezTo>
                      <a:pt x="3" y="8"/>
                      <a:pt x="3" y="8"/>
                      <a:pt x="3" y="8"/>
                    </a:cubicBezTo>
                    <a:cubicBezTo>
                      <a:pt x="4" y="7"/>
                      <a:pt x="4" y="7"/>
                      <a:pt x="4" y="7"/>
                    </a:cubicBezTo>
                    <a:cubicBezTo>
                      <a:pt x="4" y="7"/>
                      <a:pt x="4" y="7"/>
                      <a:pt x="4" y="6"/>
                    </a:cubicBezTo>
                    <a:cubicBezTo>
                      <a:pt x="4" y="6"/>
                      <a:pt x="5" y="5"/>
                      <a:pt x="7" y="4"/>
                    </a:cubicBezTo>
                    <a:cubicBezTo>
                      <a:pt x="8" y="3"/>
                      <a:pt x="8" y="3"/>
                      <a:pt x="8" y="3"/>
                    </a:cubicBezTo>
                    <a:cubicBezTo>
                      <a:pt x="6" y="0"/>
                      <a:pt x="6" y="0"/>
                      <a:pt x="6" y="0"/>
                    </a:cubicBezTo>
                    <a:cubicBezTo>
                      <a:pt x="5" y="0"/>
                      <a:pt x="5" y="0"/>
                      <a:pt x="5" y="0"/>
                    </a:cubicBezTo>
                    <a:cubicBezTo>
                      <a:pt x="5" y="0"/>
                      <a:pt x="5" y="0"/>
                      <a:pt x="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1" name="Freeform 34"/>
              <p:cNvSpPr>
                <a:spLocks/>
              </p:cNvSpPr>
              <p:nvPr/>
            </p:nvSpPr>
            <p:spPr bwMode="auto">
              <a:xfrm>
                <a:off x="6248" y="3026"/>
                <a:ext cx="42" cy="33"/>
              </a:xfrm>
              <a:custGeom>
                <a:avLst/>
                <a:gdLst>
                  <a:gd name="T0" fmla="*/ 6 w 9"/>
                  <a:gd name="T1" fmla="*/ 1 h 7"/>
                  <a:gd name="T2" fmla="*/ 1 w 9"/>
                  <a:gd name="T3" fmla="*/ 4 h 7"/>
                  <a:gd name="T4" fmla="*/ 0 w 9"/>
                  <a:gd name="T5" fmla="*/ 4 h 7"/>
                  <a:gd name="T6" fmla="*/ 2 w 9"/>
                  <a:gd name="T7" fmla="*/ 7 h 7"/>
                  <a:gd name="T8" fmla="*/ 3 w 9"/>
                  <a:gd name="T9" fmla="*/ 7 h 7"/>
                  <a:gd name="T10" fmla="*/ 8 w 9"/>
                  <a:gd name="T11" fmla="*/ 4 h 7"/>
                  <a:gd name="T12" fmla="*/ 9 w 9"/>
                  <a:gd name="T13" fmla="*/ 3 h 7"/>
                  <a:gd name="T14" fmla="*/ 7 w 9"/>
                  <a:gd name="T15" fmla="*/ 0 h 7"/>
                  <a:gd name="T16" fmla="*/ 6 w 9"/>
                  <a:gd name="T17" fmla="*/ 1 h 7"/>
                  <a:gd name="T18" fmla="*/ 6 w 9"/>
                  <a:gd name="T19"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7">
                    <a:moveTo>
                      <a:pt x="6" y="1"/>
                    </a:moveTo>
                    <a:cubicBezTo>
                      <a:pt x="4" y="2"/>
                      <a:pt x="2" y="3"/>
                      <a:pt x="1" y="4"/>
                    </a:cubicBezTo>
                    <a:cubicBezTo>
                      <a:pt x="0" y="4"/>
                      <a:pt x="0" y="4"/>
                      <a:pt x="0" y="4"/>
                    </a:cubicBezTo>
                    <a:cubicBezTo>
                      <a:pt x="2" y="7"/>
                      <a:pt x="2" y="7"/>
                      <a:pt x="2" y="7"/>
                    </a:cubicBezTo>
                    <a:cubicBezTo>
                      <a:pt x="3" y="7"/>
                      <a:pt x="3" y="7"/>
                      <a:pt x="3" y="7"/>
                    </a:cubicBezTo>
                    <a:cubicBezTo>
                      <a:pt x="5" y="6"/>
                      <a:pt x="6" y="5"/>
                      <a:pt x="8" y="4"/>
                    </a:cubicBezTo>
                    <a:cubicBezTo>
                      <a:pt x="9" y="3"/>
                      <a:pt x="9" y="3"/>
                      <a:pt x="9" y="3"/>
                    </a:cubicBezTo>
                    <a:cubicBezTo>
                      <a:pt x="7" y="0"/>
                      <a:pt x="7" y="0"/>
                      <a:pt x="7" y="0"/>
                    </a:cubicBezTo>
                    <a:cubicBezTo>
                      <a:pt x="6" y="1"/>
                      <a:pt x="6" y="1"/>
                      <a:pt x="6" y="1"/>
                    </a:cubicBezTo>
                    <a:cubicBezTo>
                      <a:pt x="6" y="1"/>
                      <a:pt x="6" y="1"/>
                      <a:pt x="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2" name="Freeform 35"/>
              <p:cNvSpPr>
                <a:spLocks/>
              </p:cNvSpPr>
              <p:nvPr/>
            </p:nvSpPr>
            <p:spPr bwMode="auto">
              <a:xfrm>
                <a:off x="6446" y="2912"/>
                <a:ext cx="43" cy="33"/>
              </a:xfrm>
              <a:custGeom>
                <a:avLst/>
                <a:gdLst>
                  <a:gd name="T0" fmla="*/ 0 w 43"/>
                  <a:gd name="T1" fmla="*/ 15 h 33"/>
                  <a:gd name="T2" fmla="*/ 10 w 43"/>
                  <a:gd name="T3" fmla="*/ 33 h 33"/>
                  <a:gd name="T4" fmla="*/ 43 w 43"/>
                  <a:gd name="T5" fmla="*/ 15 h 33"/>
                  <a:gd name="T6" fmla="*/ 33 w 43"/>
                  <a:gd name="T7" fmla="*/ 0 h 33"/>
                  <a:gd name="T8" fmla="*/ 0 w 43"/>
                  <a:gd name="T9" fmla="*/ 15 h 33"/>
                  <a:gd name="T10" fmla="*/ 0 w 43"/>
                  <a:gd name="T11" fmla="*/ 15 h 33"/>
                  <a:gd name="T12" fmla="*/ 0 w 43"/>
                  <a:gd name="T13" fmla="*/ 15 h 33"/>
                </a:gdLst>
                <a:ahLst/>
                <a:cxnLst>
                  <a:cxn ang="0">
                    <a:pos x="T0" y="T1"/>
                  </a:cxn>
                  <a:cxn ang="0">
                    <a:pos x="T2" y="T3"/>
                  </a:cxn>
                  <a:cxn ang="0">
                    <a:pos x="T4" y="T5"/>
                  </a:cxn>
                  <a:cxn ang="0">
                    <a:pos x="T6" y="T7"/>
                  </a:cxn>
                  <a:cxn ang="0">
                    <a:pos x="T8" y="T9"/>
                  </a:cxn>
                  <a:cxn ang="0">
                    <a:pos x="T10" y="T11"/>
                  </a:cxn>
                  <a:cxn ang="0">
                    <a:pos x="T12" y="T13"/>
                  </a:cxn>
                </a:cxnLst>
                <a:rect l="0" t="0" r="r" b="b"/>
                <a:pathLst>
                  <a:path w="43" h="33">
                    <a:moveTo>
                      <a:pt x="0" y="15"/>
                    </a:moveTo>
                    <a:lnTo>
                      <a:pt x="10" y="33"/>
                    </a:lnTo>
                    <a:lnTo>
                      <a:pt x="43" y="15"/>
                    </a:lnTo>
                    <a:lnTo>
                      <a:pt x="33" y="0"/>
                    </a:lnTo>
                    <a:lnTo>
                      <a:pt x="0" y="15"/>
                    </a:lnTo>
                    <a:lnTo>
                      <a:pt x="0" y="15"/>
                    </a:lnTo>
                    <a:lnTo>
                      <a:pt x="0" y="1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3" name="Freeform 36"/>
              <p:cNvSpPr>
                <a:spLocks/>
              </p:cNvSpPr>
              <p:nvPr/>
            </p:nvSpPr>
            <p:spPr bwMode="auto">
              <a:xfrm>
                <a:off x="5642" y="2619"/>
                <a:ext cx="42" cy="28"/>
              </a:xfrm>
              <a:custGeom>
                <a:avLst/>
                <a:gdLst>
                  <a:gd name="T0" fmla="*/ 3 w 9"/>
                  <a:gd name="T1" fmla="*/ 1 h 6"/>
                  <a:gd name="T2" fmla="*/ 1 w 9"/>
                  <a:gd name="T3" fmla="*/ 3 h 6"/>
                  <a:gd name="T4" fmla="*/ 0 w 9"/>
                  <a:gd name="T5" fmla="*/ 4 h 6"/>
                  <a:gd name="T6" fmla="*/ 3 w 9"/>
                  <a:gd name="T7" fmla="*/ 6 h 6"/>
                  <a:gd name="T8" fmla="*/ 4 w 9"/>
                  <a:gd name="T9" fmla="*/ 6 h 6"/>
                  <a:gd name="T10" fmla="*/ 5 w 9"/>
                  <a:gd name="T11" fmla="*/ 5 h 6"/>
                  <a:gd name="T12" fmla="*/ 7 w 9"/>
                  <a:gd name="T13" fmla="*/ 5 h 6"/>
                  <a:gd name="T14" fmla="*/ 8 w 9"/>
                  <a:gd name="T15" fmla="*/ 5 h 6"/>
                  <a:gd name="T16" fmla="*/ 9 w 9"/>
                  <a:gd name="T17" fmla="*/ 1 h 6"/>
                  <a:gd name="T18" fmla="*/ 8 w 9"/>
                  <a:gd name="T19" fmla="*/ 1 h 6"/>
                  <a:gd name="T20" fmla="*/ 3 w 9"/>
                  <a:gd name="T21"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6">
                    <a:moveTo>
                      <a:pt x="3" y="1"/>
                    </a:moveTo>
                    <a:cubicBezTo>
                      <a:pt x="2" y="1"/>
                      <a:pt x="2" y="2"/>
                      <a:pt x="1" y="3"/>
                    </a:cubicBezTo>
                    <a:cubicBezTo>
                      <a:pt x="0" y="4"/>
                      <a:pt x="0" y="4"/>
                      <a:pt x="0" y="4"/>
                    </a:cubicBezTo>
                    <a:cubicBezTo>
                      <a:pt x="3" y="6"/>
                      <a:pt x="3" y="6"/>
                      <a:pt x="3" y="6"/>
                    </a:cubicBezTo>
                    <a:cubicBezTo>
                      <a:pt x="4" y="6"/>
                      <a:pt x="4" y="6"/>
                      <a:pt x="4" y="6"/>
                    </a:cubicBezTo>
                    <a:cubicBezTo>
                      <a:pt x="4" y="5"/>
                      <a:pt x="5" y="5"/>
                      <a:pt x="5" y="5"/>
                    </a:cubicBezTo>
                    <a:cubicBezTo>
                      <a:pt x="5" y="5"/>
                      <a:pt x="5" y="4"/>
                      <a:pt x="7" y="5"/>
                    </a:cubicBezTo>
                    <a:cubicBezTo>
                      <a:pt x="8" y="5"/>
                      <a:pt x="8" y="5"/>
                      <a:pt x="8" y="5"/>
                    </a:cubicBezTo>
                    <a:cubicBezTo>
                      <a:pt x="9" y="1"/>
                      <a:pt x="9" y="1"/>
                      <a:pt x="9" y="1"/>
                    </a:cubicBezTo>
                    <a:cubicBezTo>
                      <a:pt x="8" y="1"/>
                      <a:pt x="8" y="1"/>
                      <a:pt x="8" y="1"/>
                    </a:cubicBezTo>
                    <a:cubicBezTo>
                      <a:pt x="6" y="0"/>
                      <a:pt x="4" y="0"/>
                      <a:pt x="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4" name="Freeform 37"/>
              <p:cNvSpPr>
                <a:spLocks/>
              </p:cNvSpPr>
              <p:nvPr/>
            </p:nvSpPr>
            <p:spPr bwMode="auto">
              <a:xfrm>
                <a:off x="6579" y="2803"/>
                <a:ext cx="28" cy="38"/>
              </a:xfrm>
              <a:custGeom>
                <a:avLst/>
                <a:gdLst>
                  <a:gd name="T0" fmla="*/ 2 w 6"/>
                  <a:gd name="T1" fmla="*/ 0 h 8"/>
                  <a:gd name="T2" fmla="*/ 1 w 6"/>
                  <a:gd name="T3" fmla="*/ 6 h 8"/>
                  <a:gd name="T4" fmla="*/ 0 w 6"/>
                  <a:gd name="T5" fmla="*/ 7 h 8"/>
                  <a:gd name="T6" fmla="*/ 4 w 6"/>
                  <a:gd name="T7" fmla="*/ 8 h 8"/>
                  <a:gd name="T8" fmla="*/ 4 w 6"/>
                  <a:gd name="T9" fmla="*/ 7 h 8"/>
                  <a:gd name="T10" fmla="*/ 6 w 6"/>
                  <a:gd name="T11" fmla="*/ 1 h 8"/>
                  <a:gd name="T12" fmla="*/ 6 w 6"/>
                  <a:gd name="T13" fmla="*/ 0 h 8"/>
                  <a:gd name="T14" fmla="*/ 2 w 6"/>
                  <a:gd name="T15" fmla="*/ 0 h 8"/>
                  <a:gd name="T16" fmla="*/ 2 w 6"/>
                  <a:gd name="T17" fmla="*/ 0 h 8"/>
                  <a:gd name="T18" fmla="*/ 2 w 6"/>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8">
                    <a:moveTo>
                      <a:pt x="2" y="0"/>
                    </a:moveTo>
                    <a:cubicBezTo>
                      <a:pt x="1" y="3"/>
                      <a:pt x="1" y="5"/>
                      <a:pt x="1" y="6"/>
                    </a:cubicBezTo>
                    <a:cubicBezTo>
                      <a:pt x="0" y="7"/>
                      <a:pt x="0" y="7"/>
                      <a:pt x="0" y="7"/>
                    </a:cubicBezTo>
                    <a:cubicBezTo>
                      <a:pt x="4" y="8"/>
                      <a:pt x="4" y="8"/>
                      <a:pt x="4" y="8"/>
                    </a:cubicBezTo>
                    <a:cubicBezTo>
                      <a:pt x="4" y="7"/>
                      <a:pt x="4" y="7"/>
                      <a:pt x="4" y="7"/>
                    </a:cubicBezTo>
                    <a:cubicBezTo>
                      <a:pt x="5" y="6"/>
                      <a:pt x="5" y="4"/>
                      <a:pt x="6" y="1"/>
                    </a:cubicBezTo>
                    <a:cubicBezTo>
                      <a:pt x="6" y="0"/>
                      <a:pt x="6" y="0"/>
                      <a:pt x="6" y="0"/>
                    </a:cubicBezTo>
                    <a:cubicBezTo>
                      <a:pt x="2" y="0"/>
                      <a:pt x="2" y="0"/>
                      <a:pt x="2" y="0"/>
                    </a:cubicBezTo>
                    <a:cubicBezTo>
                      <a:pt x="2" y="0"/>
                      <a:pt x="2" y="0"/>
                      <a:pt x="2" y="0"/>
                    </a:cubicBezTo>
                    <a:cubicBezTo>
                      <a:pt x="2" y="0"/>
                      <a:pt x="2" y="0"/>
                      <a:pt x="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5" name="Freeform 38"/>
              <p:cNvSpPr>
                <a:spLocks/>
              </p:cNvSpPr>
              <p:nvPr/>
            </p:nvSpPr>
            <p:spPr bwMode="auto">
              <a:xfrm>
                <a:off x="6588" y="2747"/>
                <a:ext cx="24" cy="38"/>
              </a:xfrm>
              <a:custGeom>
                <a:avLst/>
                <a:gdLst>
                  <a:gd name="T0" fmla="*/ 1 w 5"/>
                  <a:gd name="T1" fmla="*/ 0 h 8"/>
                  <a:gd name="T2" fmla="*/ 1 w 5"/>
                  <a:gd name="T3" fmla="*/ 1 h 8"/>
                  <a:gd name="T4" fmla="*/ 0 w 5"/>
                  <a:gd name="T5" fmla="*/ 7 h 8"/>
                  <a:gd name="T6" fmla="*/ 0 w 5"/>
                  <a:gd name="T7" fmla="*/ 7 h 8"/>
                  <a:gd name="T8" fmla="*/ 4 w 5"/>
                  <a:gd name="T9" fmla="*/ 8 h 8"/>
                  <a:gd name="T10" fmla="*/ 4 w 5"/>
                  <a:gd name="T11" fmla="*/ 7 h 8"/>
                  <a:gd name="T12" fmla="*/ 5 w 5"/>
                  <a:gd name="T13" fmla="*/ 1 h 8"/>
                  <a:gd name="T14" fmla="*/ 5 w 5"/>
                  <a:gd name="T15" fmla="*/ 0 h 8"/>
                  <a:gd name="T16" fmla="*/ 1 w 5"/>
                  <a:gd name="T17" fmla="*/ 0 h 8"/>
                  <a:gd name="T18" fmla="*/ 1 w 5"/>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8">
                    <a:moveTo>
                      <a:pt x="1" y="0"/>
                    </a:moveTo>
                    <a:cubicBezTo>
                      <a:pt x="1" y="1"/>
                      <a:pt x="1" y="1"/>
                      <a:pt x="1" y="1"/>
                    </a:cubicBezTo>
                    <a:cubicBezTo>
                      <a:pt x="1" y="3"/>
                      <a:pt x="1" y="5"/>
                      <a:pt x="0" y="7"/>
                    </a:cubicBezTo>
                    <a:cubicBezTo>
                      <a:pt x="0" y="7"/>
                      <a:pt x="0" y="7"/>
                      <a:pt x="0" y="7"/>
                    </a:cubicBezTo>
                    <a:cubicBezTo>
                      <a:pt x="4" y="8"/>
                      <a:pt x="4" y="8"/>
                      <a:pt x="4" y="8"/>
                    </a:cubicBezTo>
                    <a:cubicBezTo>
                      <a:pt x="4" y="7"/>
                      <a:pt x="4" y="7"/>
                      <a:pt x="4" y="7"/>
                    </a:cubicBezTo>
                    <a:cubicBezTo>
                      <a:pt x="5" y="5"/>
                      <a:pt x="5" y="3"/>
                      <a:pt x="5" y="1"/>
                    </a:cubicBezTo>
                    <a:cubicBezTo>
                      <a:pt x="5" y="0"/>
                      <a:pt x="5" y="0"/>
                      <a:pt x="5" y="0"/>
                    </a:cubicBezTo>
                    <a:cubicBezTo>
                      <a:pt x="1" y="0"/>
                      <a:pt x="1" y="0"/>
                      <a:pt x="1" y="0"/>
                    </a:cubicBezTo>
                    <a:cubicBezTo>
                      <a:pt x="1" y="0"/>
                      <a:pt x="1" y="0"/>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6" name="Freeform 39"/>
              <p:cNvSpPr>
                <a:spLocks/>
              </p:cNvSpPr>
              <p:nvPr/>
            </p:nvSpPr>
            <p:spPr bwMode="auto">
              <a:xfrm>
                <a:off x="6172" y="3106"/>
                <a:ext cx="38" cy="43"/>
              </a:xfrm>
              <a:custGeom>
                <a:avLst/>
                <a:gdLst>
                  <a:gd name="T0" fmla="*/ 4 w 8"/>
                  <a:gd name="T1" fmla="*/ 0 h 9"/>
                  <a:gd name="T2" fmla="*/ 4 w 8"/>
                  <a:gd name="T3" fmla="*/ 1 h 9"/>
                  <a:gd name="T4" fmla="*/ 1 w 8"/>
                  <a:gd name="T5" fmla="*/ 6 h 9"/>
                  <a:gd name="T6" fmla="*/ 0 w 8"/>
                  <a:gd name="T7" fmla="*/ 6 h 9"/>
                  <a:gd name="T8" fmla="*/ 4 w 8"/>
                  <a:gd name="T9" fmla="*/ 9 h 9"/>
                  <a:gd name="T10" fmla="*/ 5 w 8"/>
                  <a:gd name="T11" fmla="*/ 8 h 9"/>
                  <a:gd name="T12" fmla="*/ 8 w 8"/>
                  <a:gd name="T13" fmla="*/ 2 h 9"/>
                  <a:gd name="T14" fmla="*/ 8 w 8"/>
                  <a:gd name="T15" fmla="*/ 2 h 9"/>
                  <a:gd name="T16" fmla="*/ 6 w 8"/>
                  <a:gd name="T17" fmla="*/ 1 h 9"/>
                  <a:gd name="T18" fmla="*/ 4 w 8"/>
                  <a:gd name="T19" fmla="*/ 0 h 9"/>
                  <a:gd name="T20" fmla="*/ 4 w 8"/>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4" y="0"/>
                    </a:moveTo>
                    <a:cubicBezTo>
                      <a:pt x="4" y="1"/>
                      <a:pt x="4" y="1"/>
                      <a:pt x="4" y="1"/>
                    </a:cubicBezTo>
                    <a:cubicBezTo>
                      <a:pt x="3" y="3"/>
                      <a:pt x="2" y="4"/>
                      <a:pt x="1" y="6"/>
                    </a:cubicBezTo>
                    <a:cubicBezTo>
                      <a:pt x="0" y="6"/>
                      <a:pt x="0" y="6"/>
                      <a:pt x="0" y="6"/>
                    </a:cubicBezTo>
                    <a:cubicBezTo>
                      <a:pt x="4" y="9"/>
                      <a:pt x="4" y="9"/>
                      <a:pt x="4" y="9"/>
                    </a:cubicBezTo>
                    <a:cubicBezTo>
                      <a:pt x="5" y="8"/>
                      <a:pt x="5" y="8"/>
                      <a:pt x="5" y="8"/>
                    </a:cubicBezTo>
                    <a:cubicBezTo>
                      <a:pt x="6" y="6"/>
                      <a:pt x="7" y="4"/>
                      <a:pt x="8" y="2"/>
                    </a:cubicBezTo>
                    <a:cubicBezTo>
                      <a:pt x="8" y="2"/>
                      <a:pt x="8" y="2"/>
                      <a:pt x="8" y="2"/>
                    </a:cubicBezTo>
                    <a:cubicBezTo>
                      <a:pt x="6" y="1"/>
                      <a:pt x="6" y="1"/>
                      <a:pt x="6" y="1"/>
                    </a:cubicBezTo>
                    <a:cubicBezTo>
                      <a:pt x="4" y="0"/>
                      <a:pt x="4" y="0"/>
                      <a:pt x="4" y="0"/>
                    </a:cubicBezTo>
                    <a:cubicBezTo>
                      <a:pt x="4" y="0"/>
                      <a:pt x="4" y="0"/>
                      <a:pt x="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 name="Freeform 40"/>
              <p:cNvSpPr>
                <a:spLocks/>
              </p:cNvSpPr>
              <p:nvPr/>
            </p:nvSpPr>
            <p:spPr bwMode="auto">
              <a:xfrm>
                <a:off x="6494" y="2879"/>
                <a:ext cx="42" cy="38"/>
              </a:xfrm>
              <a:custGeom>
                <a:avLst/>
                <a:gdLst>
                  <a:gd name="T0" fmla="*/ 6 w 9"/>
                  <a:gd name="T1" fmla="*/ 1 h 8"/>
                  <a:gd name="T2" fmla="*/ 1 w 9"/>
                  <a:gd name="T3" fmla="*/ 4 h 8"/>
                  <a:gd name="T4" fmla="*/ 0 w 9"/>
                  <a:gd name="T5" fmla="*/ 4 h 8"/>
                  <a:gd name="T6" fmla="*/ 2 w 9"/>
                  <a:gd name="T7" fmla="*/ 8 h 8"/>
                  <a:gd name="T8" fmla="*/ 3 w 9"/>
                  <a:gd name="T9" fmla="*/ 7 h 8"/>
                  <a:gd name="T10" fmla="*/ 8 w 9"/>
                  <a:gd name="T11" fmla="*/ 4 h 8"/>
                  <a:gd name="T12" fmla="*/ 9 w 9"/>
                  <a:gd name="T13" fmla="*/ 4 h 8"/>
                  <a:gd name="T14" fmla="*/ 7 w 9"/>
                  <a:gd name="T15" fmla="*/ 0 h 8"/>
                  <a:gd name="T16" fmla="*/ 6 w 9"/>
                  <a:gd name="T17" fmla="*/ 1 h 8"/>
                  <a:gd name="T18" fmla="*/ 6 w 9"/>
                  <a:gd name="T1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8">
                    <a:moveTo>
                      <a:pt x="6" y="1"/>
                    </a:moveTo>
                    <a:cubicBezTo>
                      <a:pt x="4" y="2"/>
                      <a:pt x="3" y="3"/>
                      <a:pt x="1" y="4"/>
                    </a:cubicBezTo>
                    <a:cubicBezTo>
                      <a:pt x="0" y="4"/>
                      <a:pt x="0" y="4"/>
                      <a:pt x="0" y="4"/>
                    </a:cubicBezTo>
                    <a:cubicBezTo>
                      <a:pt x="2" y="8"/>
                      <a:pt x="2" y="8"/>
                      <a:pt x="2" y="8"/>
                    </a:cubicBezTo>
                    <a:cubicBezTo>
                      <a:pt x="3" y="7"/>
                      <a:pt x="3" y="7"/>
                      <a:pt x="3" y="7"/>
                    </a:cubicBezTo>
                    <a:cubicBezTo>
                      <a:pt x="5" y="6"/>
                      <a:pt x="7" y="5"/>
                      <a:pt x="8" y="4"/>
                    </a:cubicBezTo>
                    <a:cubicBezTo>
                      <a:pt x="9" y="4"/>
                      <a:pt x="9" y="4"/>
                      <a:pt x="9" y="4"/>
                    </a:cubicBezTo>
                    <a:cubicBezTo>
                      <a:pt x="7" y="0"/>
                      <a:pt x="7" y="0"/>
                      <a:pt x="7" y="0"/>
                    </a:cubicBezTo>
                    <a:cubicBezTo>
                      <a:pt x="6" y="1"/>
                      <a:pt x="6" y="1"/>
                      <a:pt x="6" y="1"/>
                    </a:cubicBezTo>
                    <a:cubicBezTo>
                      <a:pt x="6" y="1"/>
                      <a:pt x="6" y="1"/>
                      <a:pt x="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 name="Freeform 41"/>
              <p:cNvSpPr>
                <a:spLocks/>
              </p:cNvSpPr>
              <p:nvPr/>
            </p:nvSpPr>
            <p:spPr bwMode="auto">
              <a:xfrm>
                <a:off x="6546" y="2851"/>
                <a:ext cx="38" cy="33"/>
              </a:xfrm>
              <a:custGeom>
                <a:avLst/>
                <a:gdLst>
                  <a:gd name="T0" fmla="*/ 5 w 8"/>
                  <a:gd name="T1" fmla="*/ 0 h 7"/>
                  <a:gd name="T2" fmla="*/ 1 w 8"/>
                  <a:gd name="T3" fmla="*/ 4 h 7"/>
                  <a:gd name="T4" fmla="*/ 0 w 8"/>
                  <a:gd name="T5" fmla="*/ 4 h 7"/>
                  <a:gd name="T6" fmla="*/ 2 w 8"/>
                  <a:gd name="T7" fmla="*/ 7 h 7"/>
                  <a:gd name="T8" fmla="*/ 3 w 8"/>
                  <a:gd name="T9" fmla="*/ 7 h 7"/>
                  <a:gd name="T10" fmla="*/ 8 w 8"/>
                  <a:gd name="T11" fmla="*/ 3 h 7"/>
                  <a:gd name="T12" fmla="*/ 8 w 8"/>
                  <a:gd name="T13" fmla="*/ 3 h 7"/>
                  <a:gd name="T14" fmla="*/ 6 w 8"/>
                  <a:gd name="T15" fmla="*/ 0 h 7"/>
                  <a:gd name="T16" fmla="*/ 5 w 8"/>
                  <a:gd name="T17" fmla="*/ 0 h 7"/>
                  <a:gd name="T18" fmla="*/ 5 w 8"/>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7">
                    <a:moveTo>
                      <a:pt x="5" y="0"/>
                    </a:moveTo>
                    <a:cubicBezTo>
                      <a:pt x="4" y="1"/>
                      <a:pt x="3" y="2"/>
                      <a:pt x="1" y="4"/>
                    </a:cubicBezTo>
                    <a:cubicBezTo>
                      <a:pt x="0" y="4"/>
                      <a:pt x="0" y="4"/>
                      <a:pt x="0" y="4"/>
                    </a:cubicBezTo>
                    <a:cubicBezTo>
                      <a:pt x="2" y="7"/>
                      <a:pt x="2" y="7"/>
                      <a:pt x="2" y="7"/>
                    </a:cubicBezTo>
                    <a:cubicBezTo>
                      <a:pt x="3" y="7"/>
                      <a:pt x="3" y="7"/>
                      <a:pt x="3" y="7"/>
                    </a:cubicBezTo>
                    <a:cubicBezTo>
                      <a:pt x="5" y="5"/>
                      <a:pt x="7" y="4"/>
                      <a:pt x="8" y="3"/>
                    </a:cubicBezTo>
                    <a:cubicBezTo>
                      <a:pt x="8" y="3"/>
                      <a:pt x="8" y="3"/>
                      <a:pt x="8" y="3"/>
                    </a:cubicBezTo>
                    <a:cubicBezTo>
                      <a:pt x="6" y="0"/>
                      <a:pt x="6" y="0"/>
                      <a:pt x="6" y="0"/>
                    </a:cubicBezTo>
                    <a:cubicBezTo>
                      <a:pt x="5" y="0"/>
                      <a:pt x="5" y="0"/>
                      <a:pt x="5" y="0"/>
                    </a:cubicBezTo>
                    <a:cubicBezTo>
                      <a:pt x="5" y="0"/>
                      <a:pt x="5" y="0"/>
                      <a:pt x="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 name="Freeform 42"/>
              <p:cNvSpPr>
                <a:spLocks/>
              </p:cNvSpPr>
              <p:nvPr/>
            </p:nvSpPr>
            <p:spPr bwMode="auto">
              <a:xfrm>
                <a:off x="5836" y="2979"/>
                <a:ext cx="42" cy="33"/>
              </a:xfrm>
              <a:custGeom>
                <a:avLst/>
                <a:gdLst>
                  <a:gd name="T0" fmla="*/ 3 w 9"/>
                  <a:gd name="T1" fmla="*/ 0 h 7"/>
                  <a:gd name="T2" fmla="*/ 2 w 9"/>
                  <a:gd name="T3" fmla="*/ 0 h 7"/>
                  <a:gd name="T4" fmla="*/ 0 w 9"/>
                  <a:gd name="T5" fmla="*/ 3 h 7"/>
                  <a:gd name="T6" fmla="*/ 1 w 9"/>
                  <a:gd name="T7" fmla="*/ 4 h 7"/>
                  <a:gd name="T8" fmla="*/ 6 w 9"/>
                  <a:gd name="T9" fmla="*/ 7 h 7"/>
                  <a:gd name="T10" fmla="*/ 7 w 9"/>
                  <a:gd name="T11" fmla="*/ 7 h 7"/>
                  <a:gd name="T12" fmla="*/ 9 w 9"/>
                  <a:gd name="T13" fmla="*/ 4 h 7"/>
                  <a:gd name="T14" fmla="*/ 8 w 9"/>
                  <a:gd name="T15" fmla="*/ 3 h 7"/>
                  <a:gd name="T16" fmla="*/ 3 w 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
                    <a:moveTo>
                      <a:pt x="3" y="0"/>
                    </a:moveTo>
                    <a:cubicBezTo>
                      <a:pt x="2" y="0"/>
                      <a:pt x="2" y="0"/>
                      <a:pt x="2" y="0"/>
                    </a:cubicBezTo>
                    <a:cubicBezTo>
                      <a:pt x="0" y="3"/>
                      <a:pt x="0" y="3"/>
                      <a:pt x="0" y="3"/>
                    </a:cubicBezTo>
                    <a:cubicBezTo>
                      <a:pt x="1" y="4"/>
                      <a:pt x="1" y="4"/>
                      <a:pt x="1" y="4"/>
                    </a:cubicBezTo>
                    <a:cubicBezTo>
                      <a:pt x="3" y="5"/>
                      <a:pt x="5" y="6"/>
                      <a:pt x="6" y="7"/>
                    </a:cubicBezTo>
                    <a:cubicBezTo>
                      <a:pt x="7" y="7"/>
                      <a:pt x="7" y="7"/>
                      <a:pt x="7" y="7"/>
                    </a:cubicBezTo>
                    <a:cubicBezTo>
                      <a:pt x="9" y="4"/>
                      <a:pt x="9" y="4"/>
                      <a:pt x="9" y="4"/>
                    </a:cubicBezTo>
                    <a:cubicBezTo>
                      <a:pt x="8" y="3"/>
                      <a:pt x="8" y="3"/>
                      <a:pt x="8" y="3"/>
                    </a:cubicBezTo>
                    <a:cubicBezTo>
                      <a:pt x="7" y="2"/>
                      <a:pt x="5" y="1"/>
                      <a:pt x="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 name="Freeform 43"/>
              <p:cNvSpPr>
                <a:spLocks/>
              </p:cNvSpPr>
              <p:nvPr/>
            </p:nvSpPr>
            <p:spPr bwMode="auto">
              <a:xfrm>
                <a:off x="5888" y="3007"/>
                <a:ext cx="42" cy="33"/>
              </a:xfrm>
              <a:custGeom>
                <a:avLst/>
                <a:gdLst>
                  <a:gd name="T0" fmla="*/ 0 w 42"/>
                  <a:gd name="T1" fmla="*/ 19 h 33"/>
                  <a:gd name="T2" fmla="*/ 33 w 42"/>
                  <a:gd name="T3" fmla="*/ 33 h 33"/>
                  <a:gd name="T4" fmla="*/ 42 w 42"/>
                  <a:gd name="T5" fmla="*/ 19 h 33"/>
                  <a:gd name="T6" fmla="*/ 9 w 42"/>
                  <a:gd name="T7" fmla="*/ 0 h 33"/>
                  <a:gd name="T8" fmla="*/ 0 w 42"/>
                  <a:gd name="T9" fmla="*/ 19 h 33"/>
                  <a:gd name="T10" fmla="*/ 0 w 42"/>
                  <a:gd name="T11" fmla="*/ 19 h 33"/>
                  <a:gd name="T12" fmla="*/ 0 w 42"/>
                  <a:gd name="T13" fmla="*/ 19 h 33"/>
                </a:gdLst>
                <a:ahLst/>
                <a:cxnLst>
                  <a:cxn ang="0">
                    <a:pos x="T0" y="T1"/>
                  </a:cxn>
                  <a:cxn ang="0">
                    <a:pos x="T2" y="T3"/>
                  </a:cxn>
                  <a:cxn ang="0">
                    <a:pos x="T4" y="T5"/>
                  </a:cxn>
                  <a:cxn ang="0">
                    <a:pos x="T6" y="T7"/>
                  </a:cxn>
                  <a:cxn ang="0">
                    <a:pos x="T8" y="T9"/>
                  </a:cxn>
                  <a:cxn ang="0">
                    <a:pos x="T10" y="T11"/>
                  </a:cxn>
                  <a:cxn ang="0">
                    <a:pos x="T12" y="T13"/>
                  </a:cxn>
                </a:cxnLst>
                <a:rect l="0" t="0" r="r" b="b"/>
                <a:pathLst>
                  <a:path w="42" h="33">
                    <a:moveTo>
                      <a:pt x="0" y="19"/>
                    </a:moveTo>
                    <a:lnTo>
                      <a:pt x="33" y="33"/>
                    </a:lnTo>
                    <a:lnTo>
                      <a:pt x="42" y="19"/>
                    </a:lnTo>
                    <a:lnTo>
                      <a:pt x="9" y="0"/>
                    </a:lnTo>
                    <a:lnTo>
                      <a:pt x="0" y="19"/>
                    </a:lnTo>
                    <a:lnTo>
                      <a:pt x="0" y="19"/>
                    </a:lnTo>
                    <a:lnTo>
                      <a:pt x="0"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 name="Freeform 44"/>
              <p:cNvSpPr>
                <a:spLocks/>
              </p:cNvSpPr>
              <p:nvPr/>
            </p:nvSpPr>
            <p:spPr bwMode="auto">
              <a:xfrm>
                <a:off x="5788" y="2950"/>
                <a:ext cx="43" cy="33"/>
              </a:xfrm>
              <a:custGeom>
                <a:avLst/>
                <a:gdLst>
                  <a:gd name="T0" fmla="*/ 3 w 9"/>
                  <a:gd name="T1" fmla="*/ 0 h 7"/>
                  <a:gd name="T2" fmla="*/ 2 w 9"/>
                  <a:gd name="T3" fmla="*/ 0 h 7"/>
                  <a:gd name="T4" fmla="*/ 0 w 9"/>
                  <a:gd name="T5" fmla="*/ 3 h 7"/>
                  <a:gd name="T6" fmla="*/ 1 w 9"/>
                  <a:gd name="T7" fmla="*/ 4 h 7"/>
                  <a:gd name="T8" fmla="*/ 6 w 9"/>
                  <a:gd name="T9" fmla="*/ 7 h 7"/>
                  <a:gd name="T10" fmla="*/ 7 w 9"/>
                  <a:gd name="T11" fmla="*/ 7 h 7"/>
                  <a:gd name="T12" fmla="*/ 9 w 9"/>
                  <a:gd name="T13" fmla="*/ 4 h 7"/>
                  <a:gd name="T14" fmla="*/ 8 w 9"/>
                  <a:gd name="T15" fmla="*/ 3 h 7"/>
                  <a:gd name="T16" fmla="*/ 3 w 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
                    <a:moveTo>
                      <a:pt x="3" y="0"/>
                    </a:moveTo>
                    <a:cubicBezTo>
                      <a:pt x="2" y="0"/>
                      <a:pt x="2" y="0"/>
                      <a:pt x="2" y="0"/>
                    </a:cubicBezTo>
                    <a:cubicBezTo>
                      <a:pt x="0" y="3"/>
                      <a:pt x="0" y="3"/>
                      <a:pt x="0" y="3"/>
                    </a:cubicBezTo>
                    <a:cubicBezTo>
                      <a:pt x="1" y="4"/>
                      <a:pt x="1" y="4"/>
                      <a:pt x="1" y="4"/>
                    </a:cubicBezTo>
                    <a:cubicBezTo>
                      <a:pt x="2" y="5"/>
                      <a:pt x="4" y="6"/>
                      <a:pt x="6" y="7"/>
                    </a:cubicBezTo>
                    <a:cubicBezTo>
                      <a:pt x="7" y="7"/>
                      <a:pt x="7" y="7"/>
                      <a:pt x="7" y="7"/>
                    </a:cubicBezTo>
                    <a:cubicBezTo>
                      <a:pt x="9" y="4"/>
                      <a:pt x="9" y="4"/>
                      <a:pt x="9" y="4"/>
                    </a:cubicBezTo>
                    <a:cubicBezTo>
                      <a:pt x="8" y="3"/>
                      <a:pt x="8" y="3"/>
                      <a:pt x="8" y="3"/>
                    </a:cubicBezTo>
                    <a:cubicBezTo>
                      <a:pt x="6" y="2"/>
                      <a:pt x="4" y="1"/>
                      <a:pt x="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2" name="Freeform 45"/>
              <p:cNvSpPr>
                <a:spLocks/>
              </p:cNvSpPr>
              <p:nvPr/>
            </p:nvSpPr>
            <p:spPr bwMode="auto">
              <a:xfrm>
                <a:off x="5736" y="2922"/>
                <a:ext cx="43" cy="33"/>
              </a:xfrm>
              <a:custGeom>
                <a:avLst/>
                <a:gdLst>
                  <a:gd name="T0" fmla="*/ 3 w 9"/>
                  <a:gd name="T1" fmla="*/ 0 h 7"/>
                  <a:gd name="T2" fmla="*/ 2 w 9"/>
                  <a:gd name="T3" fmla="*/ 0 h 7"/>
                  <a:gd name="T4" fmla="*/ 0 w 9"/>
                  <a:gd name="T5" fmla="*/ 4 h 7"/>
                  <a:gd name="T6" fmla="*/ 1 w 9"/>
                  <a:gd name="T7" fmla="*/ 4 h 7"/>
                  <a:gd name="T8" fmla="*/ 6 w 9"/>
                  <a:gd name="T9" fmla="*/ 7 h 7"/>
                  <a:gd name="T10" fmla="*/ 7 w 9"/>
                  <a:gd name="T11" fmla="*/ 7 h 7"/>
                  <a:gd name="T12" fmla="*/ 9 w 9"/>
                  <a:gd name="T13" fmla="*/ 4 h 7"/>
                  <a:gd name="T14" fmla="*/ 8 w 9"/>
                  <a:gd name="T15" fmla="*/ 3 h 7"/>
                  <a:gd name="T16" fmla="*/ 3 w 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
                    <a:moveTo>
                      <a:pt x="3" y="0"/>
                    </a:moveTo>
                    <a:cubicBezTo>
                      <a:pt x="2" y="0"/>
                      <a:pt x="2" y="0"/>
                      <a:pt x="2" y="0"/>
                    </a:cubicBezTo>
                    <a:cubicBezTo>
                      <a:pt x="0" y="4"/>
                      <a:pt x="0" y="4"/>
                      <a:pt x="0" y="4"/>
                    </a:cubicBezTo>
                    <a:cubicBezTo>
                      <a:pt x="1" y="4"/>
                      <a:pt x="1" y="4"/>
                      <a:pt x="1" y="4"/>
                    </a:cubicBezTo>
                    <a:cubicBezTo>
                      <a:pt x="3" y="5"/>
                      <a:pt x="4" y="6"/>
                      <a:pt x="6" y="7"/>
                    </a:cubicBezTo>
                    <a:cubicBezTo>
                      <a:pt x="7" y="7"/>
                      <a:pt x="7" y="7"/>
                      <a:pt x="7" y="7"/>
                    </a:cubicBezTo>
                    <a:cubicBezTo>
                      <a:pt x="9" y="4"/>
                      <a:pt x="9" y="4"/>
                      <a:pt x="9" y="4"/>
                    </a:cubicBezTo>
                    <a:cubicBezTo>
                      <a:pt x="8" y="3"/>
                      <a:pt x="8" y="3"/>
                      <a:pt x="8" y="3"/>
                    </a:cubicBezTo>
                    <a:cubicBezTo>
                      <a:pt x="6" y="2"/>
                      <a:pt x="4" y="1"/>
                      <a:pt x="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3" name="Freeform 46"/>
              <p:cNvSpPr>
                <a:spLocks/>
              </p:cNvSpPr>
              <p:nvPr/>
            </p:nvSpPr>
            <p:spPr bwMode="auto">
              <a:xfrm>
                <a:off x="5684" y="2908"/>
                <a:ext cx="43" cy="23"/>
              </a:xfrm>
              <a:custGeom>
                <a:avLst/>
                <a:gdLst>
                  <a:gd name="T0" fmla="*/ 7 w 9"/>
                  <a:gd name="T1" fmla="*/ 1 h 5"/>
                  <a:gd name="T2" fmla="*/ 7 w 9"/>
                  <a:gd name="T3" fmla="*/ 1 h 5"/>
                  <a:gd name="T4" fmla="*/ 2 w 9"/>
                  <a:gd name="T5" fmla="*/ 0 h 5"/>
                  <a:gd name="T6" fmla="*/ 2 w 9"/>
                  <a:gd name="T7" fmla="*/ 0 h 5"/>
                  <a:gd name="T8" fmla="*/ 0 w 9"/>
                  <a:gd name="T9" fmla="*/ 3 h 5"/>
                  <a:gd name="T10" fmla="*/ 1 w 9"/>
                  <a:gd name="T11" fmla="*/ 4 h 5"/>
                  <a:gd name="T12" fmla="*/ 7 w 9"/>
                  <a:gd name="T13" fmla="*/ 5 h 5"/>
                  <a:gd name="T14" fmla="*/ 7 w 9"/>
                  <a:gd name="T15" fmla="*/ 5 h 5"/>
                  <a:gd name="T16" fmla="*/ 7 w 9"/>
                  <a:gd name="T17" fmla="*/ 5 h 5"/>
                  <a:gd name="T18" fmla="*/ 8 w 9"/>
                  <a:gd name="T19" fmla="*/ 5 h 5"/>
                  <a:gd name="T20" fmla="*/ 9 w 9"/>
                  <a:gd name="T21" fmla="*/ 1 h 5"/>
                  <a:gd name="T22" fmla="*/ 8 w 9"/>
                  <a:gd name="T23" fmla="*/ 1 h 5"/>
                  <a:gd name="T24" fmla="*/ 7 w 9"/>
                  <a:gd name="T25"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5">
                    <a:moveTo>
                      <a:pt x="7" y="1"/>
                    </a:moveTo>
                    <a:cubicBezTo>
                      <a:pt x="7" y="1"/>
                      <a:pt x="7" y="1"/>
                      <a:pt x="7" y="1"/>
                    </a:cubicBezTo>
                    <a:cubicBezTo>
                      <a:pt x="6" y="1"/>
                      <a:pt x="4" y="1"/>
                      <a:pt x="2" y="0"/>
                    </a:cubicBezTo>
                    <a:cubicBezTo>
                      <a:pt x="2" y="0"/>
                      <a:pt x="2" y="0"/>
                      <a:pt x="2" y="0"/>
                    </a:cubicBezTo>
                    <a:cubicBezTo>
                      <a:pt x="0" y="3"/>
                      <a:pt x="0" y="3"/>
                      <a:pt x="0" y="3"/>
                    </a:cubicBezTo>
                    <a:cubicBezTo>
                      <a:pt x="1" y="4"/>
                      <a:pt x="1" y="4"/>
                      <a:pt x="1" y="4"/>
                    </a:cubicBezTo>
                    <a:cubicBezTo>
                      <a:pt x="3" y="4"/>
                      <a:pt x="5" y="5"/>
                      <a:pt x="7" y="5"/>
                    </a:cubicBezTo>
                    <a:cubicBezTo>
                      <a:pt x="7" y="5"/>
                      <a:pt x="7" y="5"/>
                      <a:pt x="7" y="5"/>
                    </a:cubicBezTo>
                    <a:cubicBezTo>
                      <a:pt x="7" y="5"/>
                      <a:pt x="7" y="5"/>
                      <a:pt x="7" y="5"/>
                    </a:cubicBezTo>
                    <a:cubicBezTo>
                      <a:pt x="8" y="5"/>
                      <a:pt x="8" y="5"/>
                      <a:pt x="8" y="5"/>
                    </a:cubicBezTo>
                    <a:cubicBezTo>
                      <a:pt x="9" y="1"/>
                      <a:pt x="9" y="1"/>
                      <a:pt x="9" y="1"/>
                    </a:cubicBezTo>
                    <a:cubicBezTo>
                      <a:pt x="8" y="1"/>
                      <a:pt x="8" y="1"/>
                      <a:pt x="8" y="1"/>
                    </a:cubicBezTo>
                    <a:cubicBezTo>
                      <a:pt x="8" y="1"/>
                      <a:pt x="7" y="1"/>
                      <a:pt x="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4" name="Freeform 47"/>
              <p:cNvSpPr>
                <a:spLocks/>
              </p:cNvSpPr>
              <p:nvPr/>
            </p:nvSpPr>
            <p:spPr bwMode="auto">
              <a:xfrm>
                <a:off x="6129" y="3149"/>
                <a:ext cx="43" cy="19"/>
              </a:xfrm>
              <a:custGeom>
                <a:avLst/>
                <a:gdLst>
                  <a:gd name="T0" fmla="*/ 7 w 9"/>
                  <a:gd name="T1" fmla="*/ 0 h 4"/>
                  <a:gd name="T2" fmla="*/ 6 w 9"/>
                  <a:gd name="T3" fmla="*/ 0 h 4"/>
                  <a:gd name="T4" fmla="*/ 2 w 9"/>
                  <a:gd name="T5" fmla="*/ 0 h 4"/>
                  <a:gd name="T6" fmla="*/ 1 w 9"/>
                  <a:gd name="T7" fmla="*/ 0 h 4"/>
                  <a:gd name="T8" fmla="*/ 0 w 9"/>
                  <a:gd name="T9" fmla="*/ 4 h 4"/>
                  <a:gd name="T10" fmla="*/ 1 w 9"/>
                  <a:gd name="T11" fmla="*/ 4 h 4"/>
                  <a:gd name="T12" fmla="*/ 4 w 9"/>
                  <a:gd name="T13" fmla="*/ 4 h 4"/>
                  <a:gd name="T14" fmla="*/ 7 w 9"/>
                  <a:gd name="T15" fmla="*/ 4 h 4"/>
                  <a:gd name="T16" fmla="*/ 8 w 9"/>
                  <a:gd name="T17" fmla="*/ 3 h 4"/>
                  <a:gd name="T18" fmla="*/ 9 w 9"/>
                  <a:gd name="T19" fmla="*/ 3 h 4"/>
                  <a:gd name="T20" fmla="*/ 7 w 9"/>
                  <a:gd name="T21" fmla="*/ 0 h 4"/>
                  <a:gd name="T22" fmla="*/ 7 w 9"/>
                  <a:gd name="T23" fmla="*/ 0 h 4"/>
                  <a:gd name="T24" fmla="*/ 7 w 9"/>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4">
                    <a:moveTo>
                      <a:pt x="7" y="0"/>
                    </a:moveTo>
                    <a:cubicBezTo>
                      <a:pt x="7" y="0"/>
                      <a:pt x="6" y="0"/>
                      <a:pt x="6" y="0"/>
                    </a:cubicBezTo>
                    <a:cubicBezTo>
                      <a:pt x="5" y="0"/>
                      <a:pt x="3" y="0"/>
                      <a:pt x="2" y="0"/>
                    </a:cubicBezTo>
                    <a:cubicBezTo>
                      <a:pt x="1" y="0"/>
                      <a:pt x="1" y="0"/>
                      <a:pt x="1" y="0"/>
                    </a:cubicBezTo>
                    <a:cubicBezTo>
                      <a:pt x="0" y="4"/>
                      <a:pt x="0" y="4"/>
                      <a:pt x="0" y="4"/>
                    </a:cubicBezTo>
                    <a:cubicBezTo>
                      <a:pt x="1" y="4"/>
                      <a:pt x="1" y="4"/>
                      <a:pt x="1" y="4"/>
                    </a:cubicBezTo>
                    <a:cubicBezTo>
                      <a:pt x="2" y="4"/>
                      <a:pt x="3" y="4"/>
                      <a:pt x="4" y="4"/>
                    </a:cubicBezTo>
                    <a:cubicBezTo>
                      <a:pt x="5" y="4"/>
                      <a:pt x="6" y="4"/>
                      <a:pt x="7" y="4"/>
                    </a:cubicBezTo>
                    <a:cubicBezTo>
                      <a:pt x="7" y="4"/>
                      <a:pt x="8" y="4"/>
                      <a:pt x="8" y="3"/>
                    </a:cubicBezTo>
                    <a:cubicBezTo>
                      <a:pt x="9" y="3"/>
                      <a:pt x="9" y="3"/>
                      <a:pt x="9" y="3"/>
                    </a:cubicBezTo>
                    <a:cubicBezTo>
                      <a:pt x="7" y="0"/>
                      <a:pt x="7" y="0"/>
                      <a:pt x="7" y="0"/>
                    </a:cubicBezTo>
                    <a:cubicBezTo>
                      <a:pt x="7" y="0"/>
                      <a:pt x="7" y="0"/>
                      <a:pt x="7" y="0"/>
                    </a:cubicBezTo>
                    <a:cubicBezTo>
                      <a:pt x="7" y="0"/>
                      <a:pt x="7" y="0"/>
                      <a:pt x="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5" name="Freeform 48"/>
              <p:cNvSpPr>
                <a:spLocks/>
              </p:cNvSpPr>
              <p:nvPr/>
            </p:nvSpPr>
            <p:spPr bwMode="auto">
              <a:xfrm>
                <a:off x="6030" y="3097"/>
                <a:ext cx="38" cy="43"/>
              </a:xfrm>
              <a:custGeom>
                <a:avLst/>
                <a:gdLst>
                  <a:gd name="T0" fmla="*/ 6 w 8"/>
                  <a:gd name="T1" fmla="*/ 4 h 9"/>
                  <a:gd name="T2" fmla="*/ 6 w 8"/>
                  <a:gd name="T3" fmla="*/ 4 h 9"/>
                  <a:gd name="T4" fmla="*/ 4 w 8"/>
                  <a:gd name="T5" fmla="*/ 1 h 9"/>
                  <a:gd name="T6" fmla="*/ 4 w 8"/>
                  <a:gd name="T7" fmla="*/ 0 h 9"/>
                  <a:gd name="T8" fmla="*/ 0 w 8"/>
                  <a:gd name="T9" fmla="*/ 2 h 9"/>
                  <a:gd name="T10" fmla="*/ 1 w 8"/>
                  <a:gd name="T11" fmla="*/ 3 h 9"/>
                  <a:gd name="T12" fmla="*/ 2 w 8"/>
                  <a:gd name="T13" fmla="*/ 6 h 9"/>
                  <a:gd name="T14" fmla="*/ 4 w 8"/>
                  <a:gd name="T15" fmla="*/ 8 h 9"/>
                  <a:gd name="T16" fmla="*/ 4 w 8"/>
                  <a:gd name="T17" fmla="*/ 9 h 9"/>
                  <a:gd name="T18" fmla="*/ 8 w 8"/>
                  <a:gd name="T19" fmla="*/ 7 h 9"/>
                  <a:gd name="T20" fmla="*/ 7 w 8"/>
                  <a:gd name="T21" fmla="*/ 6 h 9"/>
                  <a:gd name="T22" fmla="*/ 6 w 8"/>
                  <a:gd name="T23"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9">
                    <a:moveTo>
                      <a:pt x="6" y="4"/>
                    </a:moveTo>
                    <a:cubicBezTo>
                      <a:pt x="6" y="4"/>
                      <a:pt x="6" y="4"/>
                      <a:pt x="6" y="4"/>
                    </a:cubicBezTo>
                    <a:cubicBezTo>
                      <a:pt x="6" y="3"/>
                      <a:pt x="5" y="2"/>
                      <a:pt x="4" y="1"/>
                    </a:cubicBezTo>
                    <a:cubicBezTo>
                      <a:pt x="4" y="0"/>
                      <a:pt x="4" y="0"/>
                      <a:pt x="4" y="0"/>
                    </a:cubicBezTo>
                    <a:cubicBezTo>
                      <a:pt x="0" y="2"/>
                      <a:pt x="0" y="2"/>
                      <a:pt x="0" y="2"/>
                    </a:cubicBezTo>
                    <a:cubicBezTo>
                      <a:pt x="1" y="3"/>
                      <a:pt x="1" y="3"/>
                      <a:pt x="1" y="3"/>
                    </a:cubicBezTo>
                    <a:cubicBezTo>
                      <a:pt x="1" y="4"/>
                      <a:pt x="2" y="5"/>
                      <a:pt x="2" y="6"/>
                    </a:cubicBezTo>
                    <a:cubicBezTo>
                      <a:pt x="3" y="7"/>
                      <a:pt x="3" y="8"/>
                      <a:pt x="4" y="8"/>
                    </a:cubicBezTo>
                    <a:cubicBezTo>
                      <a:pt x="4" y="9"/>
                      <a:pt x="4" y="9"/>
                      <a:pt x="4" y="9"/>
                    </a:cubicBezTo>
                    <a:cubicBezTo>
                      <a:pt x="8" y="7"/>
                      <a:pt x="8" y="7"/>
                      <a:pt x="8" y="7"/>
                    </a:cubicBezTo>
                    <a:cubicBezTo>
                      <a:pt x="7" y="6"/>
                      <a:pt x="7" y="6"/>
                      <a:pt x="7" y="6"/>
                    </a:cubicBezTo>
                    <a:cubicBezTo>
                      <a:pt x="7" y="6"/>
                      <a:pt x="7" y="5"/>
                      <a:pt x="6"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6" name="Freeform 49"/>
              <p:cNvSpPr>
                <a:spLocks/>
              </p:cNvSpPr>
              <p:nvPr/>
            </p:nvSpPr>
            <p:spPr bwMode="auto">
              <a:xfrm>
                <a:off x="5987" y="3064"/>
                <a:ext cx="38" cy="33"/>
              </a:xfrm>
              <a:custGeom>
                <a:avLst/>
                <a:gdLst>
                  <a:gd name="T0" fmla="*/ 3 w 8"/>
                  <a:gd name="T1" fmla="*/ 0 h 7"/>
                  <a:gd name="T2" fmla="*/ 2 w 8"/>
                  <a:gd name="T3" fmla="*/ 0 h 7"/>
                  <a:gd name="T4" fmla="*/ 0 w 8"/>
                  <a:gd name="T5" fmla="*/ 3 h 7"/>
                  <a:gd name="T6" fmla="*/ 1 w 8"/>
                  <a:gd name="T7" fmla="*/ 4 h 7"/>
                  <a:gd name="T8" fmla="*/ 6 w 8"/>
                  <a:gd name="T9" fmla="*/ 7 h 7"/>
                  <a:gd name="T10" fmla="*/ 7 w 8"/>
                  <a:gd name="T11" fmla="*/ 7 h 7"/>
                  <a:gd name="T12" fmla="*/ 8 w 8"/>
                  <a:gd name="T13" fmla="*/ 3 h 7"/>
                  <a:gd name="T14" fmla="*/ 7 w 8"/>
                  <a:gd name="T15" fmla="*/ 3 h 7"/>
                  <a:gd name="T16" fmla="*/ 3 w 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3" y="0"/>
                    </a:moveTo>
                    <a:cubicBezTo>
                      <a:pt x="2" y="0"/>
                      <a:pt x="2" y="0"/>
                      <a:pt x="2" y="0"/>
                    </a:cubicBezTo>
                    <a:cubicBezTo>
                      <a:pt x="0" y="3"/>
                      <a:pt x="0" y="3"/>
                      <a:pt x="0" y="3"/>
                    </a:cubicBezTo>
                    <a:cubicBezTo>
                      <a:pt x="1" y="4"/>
                      <a:pt x="1" y="4"/>
                      <a:pt x="1" y="4"/>
                    </a:cubicBezTo>
                    <a:cubicBezTo>
                      <a:pt x="5" y="6"/>
                      <a:pt x="6" y="7"/>
                      <a:pt x="6" y="7"/>
                    </a:cubicBezTo>
                    <a:cubicBezTo>
                      <a:pt x="7" y="7"/>
                      <a:pt x="7" y="7"/>
                      <a:pt x="7" y="7"/>
                    </a:cubicBezTo>
                    <a:cubicBezTo>
                      <a:pt x="8" y="3"/>
                      <a:pt x="8" y="3"/>
                      <a:pt x="8" y="3"/>
                    </a:cubicBezTo>
                    <a:cubicBezTo>
                      <a:pt x="7" y="3"/>
                      <a:pt x="7" y="3"/>
                      <a:pt x="7" y="3"/>
                    </a:cubicBezTo>
                    <a:cubicBezTo>
                      <a:pt x="7" y="3"/>
                      <a:pt x="6" y="2"/>
                      <a:pt x="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7" name="Freeform 50"/>
              <p:cNvSpPr>
                <a:spLocks/>
              </p:cNvSpPr>
              <p:nvPr/>
            </p:nvSpPr>
            <p:spPr bwMode="auto">
              <a:xfrm>
                <a:off x="6072" y="3135"/>
                <a:ext cx="43" cy="28"/>
              </a:xfrm>
              <a:custGeom>
                <a:avLst/>
                <a:gdLst>
                  <a:gd name="T0" fmla="*/ 2 w 9"/>
                  <a:gd name="T1" fmla="*/ 1 h 6"/>
                  <a:gd name="T2" fmla="*/ 1 w 9"/>
                  <a:gd name="T3" fmla="*/ 0 h 6"/>
                  <a:gd name="T4" fmla="*/ 0 w 9"/>
                  <a:gd name="T5" fmla="*/ 4 h 6"/>
                  <a:gd name="T6" fmla="*/ 1 w 9"/>
                  <a:gd name="T7" fmla="*/ 4 h 6"/>
                  <a:gd name="T8" fmla="*/ 7 w 9"/>
                  <a:gd name="T9" fmla="*/ 6 h 6"/>
                  <a:gd name="T10" fmla="*/ 8 w 9"/>
                  <a:gd name="T11" fmla="*/ 6 h 6"/>
                  <a:gd name="T12" fmla="*/ 9 w 9"/>
                  <a:gd name="T13" fmla="*/ 2 h 6"/>
                  <a:gd name="T14" fmla="*/ 8 w 9"/>
                  <a:gd name="T15" fmla="*/ 2 h 6"/>
                  <a:gd name="T16" fmla="*/ 2 w 9"/>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6">
                    <a:moveTo>
                      <a:pt x="2" y="1"/>
                    </a:moveTo>
                    <a:cubicBezTo>
                      <a:pt x="1" y="0"/>
                      <a:pt x="1" y="0"/>
                      <a:pt x="1" y="0"/>
                    </a:cubicBezTo>
                    <a:cubicBezTo>
                      <a:pt x="0" y="4"/>
                      <a:pt x="0" y="4"/>
                      <a:pt x="0" y="4"/>
                    </a:cubicBezTo>
                    <a:cubicBezTo>
                      <a:pt x="1" y="4"/>
                      <a:pt x="1" y="4"/>
                      <a:pt x="1" y="4"/>
                    </a:cubicBezTo>
                    <a:cubicBezTo>
                      <a:pt x="3" y="5"/>
                      <a:pt x="5" y="5"/>
                      <a:pt x="7" y="6"/>
                    </a:cubicBezTo>
                    <a:cubicBezTo>
                      <a:pt x="8" y="6"/>
                      <a:pt x="8" y="6"/>
                      <a:pt x="8" y="6"/>
                    </a:cubicBezTo>
                    <a:cubicBezTo>
                      <a:pt x="9" y="2"/>
                      <a:pt x="9" y="2"/>
                      <a:pt x="9" y="2"/>
                    </a:cubicBezTo>
                    <a:cubicBezTo>
                      <a:pt x="8" y="2"/>
                      <a:pt x="8" y="2"/>
                      <a:pt x="8" y="2"/>
                    </a:cubicBezTo>
                    <a:cubicBezTo>
                      <a:pt x="6" y="1"/>
                      <a:pt x="4" y="1"/>
                      <a:pt x="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8" name="Freeform 51"/>
              <p:cNvSpPr>
                <a:spLocks/>
              </p:cNvSpPr>
              <p:nvPr/>
            </p:nvSpPr>
            <p:spPr bwMode="auto">
              <a:xfrm>
                <a:off x="5940" y="3035"/>
                <a:ext cx="38" cy="34"/>
              </a:xfrm>
              <a:custGeom>
                <a:avLst/>
                <a:gdLst>
                  <a:gd name="T0" fmla="*/ 2 w 8"/>
                  <a:gd name="T1" fmla="*/ 0 h 7"/>
                  <a:gd name="T2" fmla="*/ 1 w 8"/>
                  <a:gd name="T3" fmla="*/ 0 h 7"/>
                  <a:gd name="T4" fmla="*/ 0 w 8"/>
                  <a:gd name="T5" fmla="*/ 3 h 7"/>
                  <a:gd name="T6" fmla="*/ 0 w 8"/>
                  <a:gd name="T7" fmla="*/ 4 h 7"/>
                  <a:gd name="T8" fmla="*/ 6 w 8"/>
                  <a:gd name="T9" fmla="*/ 7 h 7"/>
                  <a:gd name="T10" fmla="*/ 6 w 8"/>
                  <a:gd name="T11" fmla="*/ 7 h 7"/>
                  <a:gd name="T12" fmla="*/ 8 w 8"/>
                  <a:gd name="T13" fmla="*/ 4 h 7"/>
                  <a:gd name="T14" fmla="*/ 7 w 8"/>
                  <a:gd name="T15" fmla="*/ 3 h 7"/>
                  <a:gd name="T16" fmla="*/ 2 w 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2" y="0"/>
                    </a:moveTo>
                    <a:cubicBezTo>
                      <a:pt x="1" y="0"/>
                      <a:pt x="1" y="0"/>
                      <a:pt x="1" y="0"/>
                    </a:cubicBezTo>
                    <a:cubicBezTo>
                      <a:pt x="0" y="3"/>
                      <a:pt x="0" y="3"/>
                      <a:pt x="0" y="3"/>
                    </a:cubicBezTo>
                    <a:cubicBezTo>
                      <a:pt x="0" y="4"/>
                      <a:pt x="0" y="4"/>
                      <a:pt x="0" y="4"/>
                    </a:cubicBezTo>
                    <a:cubicBezTo>
                      <a:pt x="2" y="5"/>
                      <a:pt x="4" y="6"/>
                      <a:pt x="6" y="7"/>
                    </a:cubicBezTo>
                    <a:cubicBezTo>
                      <a:pt x="6" y="7"/>
                      <a:pt x="6" y="7"/>
                      <a:pt x="6" y="7"/>
                    </a:cubicBezTo>
                    <a:cubicBezTo>
                      <a:pt x="8" y="4"/>
                      <a:pt x="8" y="4"/>
                      <a:pt x="8" y="4"/>
                    </a:cubicBezTo>
                    <a:cubicBezTo>
                      <a:pt x="7" y="3"/>
                      <a:pt x="7" y="3"/>
                      <a:pt x="7" y="3"/>
                    </a:cubicBezTo>
                    <a:cubicBezTo>
                      <a:pt x="6" y="3"/>
                      <a:pt x="4" y="2"/>
                      <a:pt x="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9" name="Freeform 52"/>
              <p:cNvSpPr>
                <a:spLocks noEditPoints="1"/>
              </p:cNvSpPr>
              <p:nvPr/>
            </p:nvSpPr>
            <p:spPr bwMode="auto">
              <a:xfrm>
                <a:off x="5694" y="2458"/>
                <a:ext cx="856" cy="639"/>
              </a:xfrm>
              <a:custGeom>
                <a:avLst/>
                <a:gdLst>
                  <a:gd name="T0" fmla="*/ 179 w 181"/>
                  <a:gd name="T1" fmla="*/ 46 h 135"/>
                  <a:gd name="T2" fmla="*/ 101 w 181"/>
                  <a:gd name="T3" fmla="*/ 1 h 135"/>
                  <a:gd name="T4" fmla="*/ 95 w 181"/>
                  <a:gd name="T5" fmla="*/ 1 h 135"/>
                  <a:gd name="T6" fmla="*/ 97 w 181"/>
                  <a:gd name="T7" fmla="*/ 95 h 135"/>
                  <a:gd name="T8" fmla="*/ 22 w 181"/>
                  <a:gd name="T9" fmla="*/ 86 h 135"/>
                  <a:gd name="T10" fmla="*/ 67 w 181"/>
                  <a:gd name="T11" fmla="*/ 119 h 135"/>
                  <a:gd name="T12" fmla="*/ 21 w 181"/>
                  <a:gd name="T13" fmla="*/ 88 h 135"/>
                  <a:gd name="T14" fmla="*/ 100 w 181"/>
                  <a:gd name="T15" fmla="*/ 102 h 135"/>
                  <a:gd name="T16" fmla="*/ 98 w 181"/>
                  <a:gd name="T17" fmla="*/ 135 h 135"/>
                  <a:gd name="T18" fmla="*/ 94 w 181"/>
                  <a:gd name="T19" fmla="*/ 134 h 135"/>
                  <a:gd name="T20" fmla="*/ 81 w 181"/>
                  <a:gd name="T21" fmla="*/ 122 h 135"/>
                  <a:gd name="T22" fmla="*/ 94 w 181"/>
                  <a:gd name="T23" fmla="*/ 127 h 135"/>
                  <a:gd name="T24" fmla="*/ 6 w 181"/>
                  <a:gd name="T25" fmla="*/ 55 h 135"/>
                  <a:gd name="T26" fmla="*/ 6 w 181"/>
                  <a:gd name="T27" fmla="*/ 77 h 135"/>
                  <a:gd name="T28" fmla="*/ 7 w 181"/>
                  <a:gd name="T29" fmla="*/ 85 h 135"/>
                  <a:gd name="T30" fmla="*/ 0 w 181"/>
                  <a:gd name="T31" fmla="*/ 81 h 135"/>
                  <a:gd name="T32" fmla="*/ 0 w 181"/>
                  <a:gd name="T33" fmla="*/ 51 h 135"/>
                  <a:gd name="T34" fmla="*/ 6 w 181"/>
                  <a:gd name="T35" fmla="*/ 47 h 135"/>
                  <a:gd name="T36" fmla="*/ 11 w 181"/>
                  <a:gd name="T37" fmla="*/ 50 h 135"/>
                  <a:gd name="T38" fmla="*/ 100 w 181"/>
                  <a:gd name="T39" fmla="*/ 102 h 135"/>
                  <a:gd name="T40" fmla="*/ 181 w 181"/>
                  <a:gd name="T41" fmla="*/ 51 h 135"/>
                  <a:gd name="T42" fmla="*/ 178 w 181"/>
                  <a:gd name="T43" fmla="*/ 81 h 135"/>
                  <a:gd name="T44" fmla="*/ 104 w 181"/>
                  <a:gd name="T45" fmla="*/ 102 h 135"/>
                  <a:gd name="T46" fmla="*/ 181 w 181"/>
                  <a:gd name="T47" fmla="*/ 50 h 135"/>
                  <a:gd name="T48" fmla="*/ 59 w 181"/>
                  <a:gd name="T49" fmla="*/ 100 h 135"/>
                  <a:gd name="T50" fmla="*/ 36 w 181"/>
                  <a:gd name="T51" fmla="*/ 87 h 135"/>
                  <a:gd name="T52" fmla="*/ 34 w 181"/>
                  <a:gd name="T53" fmla="*/ 82 h 135"/>
                  <a:gd name="T54" fmla="*/ 59 w 181"/>
                  <a:gd name="T55" fmla="*/ 93 h 135"/>
                  <a:gd name="T56" fmla="*/ 61 w 181"/>
                  <a:gd name="T57" fmla="*/ 99 h 135"/>
                  <a:gd name="T58" fmla="*/ 80 w 181"/>
                  <a:gd name="T59" fmla="*/ 117 h 135"/>
                  <a:gd name="T60" fmla="*/ 73 w 181"/>
                  <a:gd name="T61" fmla="*/ 124 h 135"/>
                  <a:gd name="T62" fmla="*/ 70 w 181"/>
                  <a:gd name="T63" fmla="*/ 121 h 135"/>
                  <a:gd name="T64" fmla="*/ 71 w 181"/>
                  <a:gd name="T65" fmla="*/ 104 h 135"/>
                  <a:gd name="T66" fmla="*/ 80 w 181"/>
                  <a:gd name="T67" fmla="*/ 100 h 135"/>
                  <a:gd name="T68" fmla="*/ 80 w 181"/>
                  <a:gd name="T69" fmla="*/ 103 h 135"/>
                  <a:gd name="T70" fmla="*/ 74 w 181"/>
                  <a:gd name="T71" fmla="*/ 118 h 135"/>
                  <a:gd name="T72" fmla="*/ 80 w 181"/>
                  <a:gd name="T73" fmla="*/ 117 h 135"/>
                  <a:gd name="T74" fmla="*/ 20 w 181"/>
                  <a:gd name="T75" fmla="*/ 86 h 135"/>
                  <a:gd name="T76" fmla="*/ 10 w 181"/>
                  <a:gd name="T77" fmla="*/ 89 h 135"/>
                  <a:gd name="T78" fmla="*/ 9 w 181"/>
                  <a:gd name="T79" fmla="*/ 72 h 135"/>
                  <a:gd name="T80" fmla="*/ 17 w 181"/>
                  <a:gd name="T81" fmla="*/ 66 h 135"/>
                  <a:gd name="T82" fmla="*/ 20 w 181"/>
                  <a:gd name="T83" fmla="*/ 66 h 135"/>
                  <a:gd name="T84" fmla="*/ 14 w 181"/>
                  <a:gd name="T85" fmla="*/ 72 h 135"/>
                  <a:gd name="T86" fmla="*/ 17 w 181"/>
                  <a:gd name="T87" fmla="*/ 8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 h="135">
                    <a:moveTo>
                      <a:pt x="97" y="95"/>
                    </a:moveTo>
                    <a:cubicBezTo>
                      <a:pt x="179" y="46"/>
                      <a:pt x="179" y="46"/>
                      <a:pt x="179" y="46"/>
                    </a:cubicBezTo>
                    <a:cubicBezTo>
                      <a:pt x="179" y="46"/>
                      <a:pt x="179" y="46"/>
                      <a:pt x="178" y="46"/>
                    </a:cubicBezTo>
                    <a:cubicBezTo>
                      <a:pt x="101" y="1"/>
                      <a:pt x="101" y="1"/>
                      <a:pt x="101" y="1"/>
                    </a:cubicBezTo>
                    <a:cubicBezTo>
                      <a:pt x="100" y="0"/>
                      <a:pt x="99" y="0"/>
                      <a:pt x="98" y="0"/>
                    </a:cubicBezTo>
                    <a:cubicBezTo>
                      <a:pt x="97" y="0"/>
                      <a:pt x="96" y="0"/>
                      <a:pt x="95" y="1"/>
                    </a:cubicBezTo>
                    <a:cubicBezTo>
                      <a:pt x="14" y="48"/>
                      <a:pt x="14" y="48"/>
                      <a:pt x="14" y="48"/>
                    </a:cubicBezTo>
                    <a:cubicBezTo>
                      <a:pt x="97" y="95"/>
                      <a:pt x="97" y="95"/>
                      <a:pt x="97" y="95"/>
                    </a:cubicBezTo>
                    <a:cubicBezTo>
                      <a:pt x="97" y="95"/>
                      <a:pt x="97" y="95"/>
                      <a:pt x="97" y="95"/>
                    </a:cubicBezTo>
                    <a:close/>
                    <a:moveTo>
                      <a:pt x="22" y="86"/>
                    </a:moveTo>
                    <a:cubicBezTo>
                      <a:pt x="67" y="112"/>
                      <a:pt x="67" y="112"/>
                      <a:pt x="67" y="112"/>
                    </a:cubicBezTo>
                    <a:cubicBezTo>
                      <a:pt x="67" y="119"/>
                      <a:pt x="67" y="119"/>
                      <a:pt x="67" y="119"/>
                    </a:cubicBezTo>
                    <a:cubicBezTo>
                      <a:pt x="17" y="90"/>
                      <a:pt x="17" y="90"/>
                      <a:pt x="17" y="90"/>
                    </a:cubicBezTo>
                    <a:cubicBezTo>
                      <a:pt x="21" y="88"/>
                      <a:pt x="21" y="88"/>
                      <a:pt x="21" y="88"/>
                    </a:cubicBezTo>
                    <a:cubicBezTo>
                      <a:pt x="21" y="87"/>
                      <a:pt x="22" y="87"/>
                      <a:pt x="22" y="86"/>
                    </a:cubicBezTo>
                    <a:close/>
                    <a:moveTo>
                      <a:pt x="100" y="102"/>
                    </a:moveTo>
                    <a:cubicBezTo>
                      <a:pt x="100" y="132"/>
                      <a:pt x="100" y="132"/>
                      <a:pt x="100" y="132"/>
                    </a:cubicBezTo>
                    <a:cubicBezTo>
                      <a:pt x="100" y="133"/>
                      <a:pt x="99" y="134"/>
                      <a:pt x="98" y="135"/>
                    </a:cubicBezTo>
                    <a:cubicBezTo>
                      <a:pt x="98" y="135"/>
                      <a:pt x="97" y="135"/>
                      <a:pt x="96" y="135"/>
                    </a:cubicBezTo>
                    <a:cubicBezTo>
                      <a:pt x="96" y="135"/>
                      <a:pt x="95" y="135"/>
                      <a:pt x="94" y="134"/>
                    </a:cubicBezTo>
                    <a:cubicBezTo>
                      <a:pt x="76" y="124"/>
                      <a:pt x="76" y="124"/>
                      <a:pt x="76" y="124"/>
                    </a:cubicBezTo>
                    <a:cubicBezTo>
                      <a:pt x="81" y="122"/>
                      <a:pt x="81" y="122"/>
                      <a:pt x="81" y="122"/>
                    </a:cubicBezTo>
                    <a:cubicBezTo>
                      <a:pt x="82" y="121"/>
                      <a:pt x="82" y="121"/>
                      <a:pt x="82" y="120"/>
                    </a:cubicBezTo>
                    <a:cubicBezTo>
                      <a:pt x="94" y="127"/>
                      <a:pt x="94" y="127"/>
                      <a:pt x="94" y="127"/>
                    </a:cubicBezTo>
                    <a:cubicBezTo>
                      <a:pt x="94" y="105"/>
                      <a:pt x="94" y="105"/>
                      <a:pt x="94" y="105"/>
                    </a:cubicBezTo>
                    <a:cubicBezTo>
                      <a:pt x="6" y="55"/>
                      <a:pt x="6" y="55"/>
                      <a:pt x="6" y="55"/>
                    </a:cubicBezTo>
                    <a:cubicBezTo>
                      <a:pt x="6" y="77"/>
                      <a:pt x="6" y="77"/>
                      <a:pt x="6" y="77"/>
                    </a:cubicBezTo>
                    <a:cubicBezTo>
                      <a:pt x="6" y="77"/>
                      <a:pt x="6" y="77"/>
                      <a:pt x="6" y="77"/>
                    </a:cubicBezTo>
                    <a:cubicBezTo>
                      <a:pt x="7" y="78"/>
                      <a:pt x="7" y="78"/>
                      <a:pt x="7" y="78"/>
                    </a:cubicBezTo>
                    <a:cubicBezTo>
                      <a:pt x="7" y="85"/>
                      <a:pt x="7" y="85"/>
                      <a:pt x="7" y="85"/>
                    </a:cubicBezTo>
                    <a:cubicBezTo>
                      <a:pt x="3" y="83"/>
                      <a:pt x="3" y="83"/>
                      <a:pt x="3" y="83"/>
                    </a:cubicBezTo>
                    <a:cubicBezTo>
                      <a:pt x="0" y="81"/>
                      <a:pt x="0" y="81"/>
                      <a:pt x="0" y="81"/>
                    </a:cubicBezTo>
                    <a:cubicBezTo>
                      <a:pt x="0" y="78"/>
                      <a:pt x="0" y="78"/>
                      <a:pt x="0" y="78"/>
                    </a:cubicBezTo>
                    <a:cubicBezTo>
                      <a:pt x="0" y="51"/>
                      <a:pt x="0" y="51"/>
                      <a:pt x="0" y="51"/>
                    </a:cubicBezTo>
                    <a:cubicBezTo>
                      <a:pt x="0" y="49"/>
                      <a:pt x="0" y="48"/>
                      <a:pt x="2" y="47"/>
                    </a:cubicBezTo>
                    <a:cubicBezTo>
                      <a:pt x="3" y="47"/>
                      <a:pt x="4" y="47"/>
                      <a:pt x="6" y="47"/>
                    </a:cubicBezTo>
                    <a:cubicBezTo>
                      <a:pt x="11" y="50"/>
                      <a:pt x="11" y="50"/>
                      <a:pt x="11" y="50"/>
                    </a:cubicBezTo>
                    <a:cubicBezTo>
                      <a:pt x="11" y="50"/>
                      <a:pt x="11" y="50"/>
                      <a:pt x="11" y="50"/>
                    </a:cubicBezTo>
                    <a:cubicBezTo>
                      <a:pt x="99" y="100"/>
                      <a:pt x="99" y="100"/>
                      <a:pt x="99" y="100"/>
                    </a:cubicBezTo>
                    <a:cubicBezTo>
                      <a:pt x="100" y="100"/>
                      <a:pt x="100" y="101"/>
                      <a:pt x="100" y="102"/>
                    </a:cubicBezTo>
                    <a:close/>
                    <a:moveTo>
                      <a:pt x="181" y="50"/>
                    </a:moveTo>
                    <a:cubicBezTo>
                      <a:pt x="181" y="50"/>
                      <a:pt x="181" y="50"/>
                      <a:pt x="181" y="51"/>
                    </a:cubicBezTo>
                    <a:cubicBezTo>
                      <a:pt x="181" y="76"/>
                      <a:pt x="181" y="76"/>
                      <a:pt x="181" y="76"/>
                    </a:cubicBezTo>
                    <a:cubicBezTo>
                      <a:pt x="181" y="78"/>
                      <a:pt x="180" y="80"/>
                      <a:pt x="178" y="81"/>
                    </a:cubicBezTo>
                    <a:cubicBezTo>
                      <a:pt x="104" y="123"/>
                      <a:pt x="104" y="123"/>
                      <a:pt x="104" y="123"/>
                    </a:cubicBezTo>
                    <a:cubicBezTo>
                      <a:pt x="104" y="102"/>
                      <a:pt x="104" y="102"/>
                      <a:pt x="104" y="102"/>
                    </a:cubicBezTo>
                    <a:cubicBezTo>
                      <a:pt x="104" y="100"/>
                      <a:pt x="103" y="98"/>
                      <a:pt x="101" y="97"/>
                    </a:cubicBezTo>
                    <a:cubicBezTo>
                      <a:pt x="181" y="50"/>
                      <a:pt x="181" y="50"/>
                      <a:pt x="181" y="50"/>
                    </a:cubicBezTo>
                    <a:cubicBezTo>
                      <a:pt x="181" y="50"/>
                      <a:pt x="181" y="50"/>
                      <a:pt x="181" y="50"/>
                    </a:cubicBezTo>
                    <a:close/>
                    <a:moveTo>
                      <a:pt x="59" y="100"/>
                    </a:moveTo>
                    <a:cubicBezTo>
                      <a:pt x="59" y="100"/>
                      <a:pt x="59" y="100"/>
                      <a:pt x="58" y="100"/>
                    </a:cubicBezTo>
                    <a:cubicBezTo>
                      <a:pt x="36" y="87"/>
                      <a:pt x="36" y="87"/>
                      <a:pt x="36" y="87"/>
                    </a:cubicBezTo>
                    <a:cubicBezTo>
                      <a:pt x="35" y="87"/>
                      <a:pt x="34" y="85"/>
                      <a:pt x="34" y="84"/>
                    </a:cubicBezTo>
                    <a:cubicBezTo>
                      <a:pt x="34" y="82"/>
                      <a:pt x="34" y="82"/>
                      <a:pt x="34" y="82"/>
                    </a:cubicBezTo>
                    <a:cubicBezTo>
                      <a:pt x="34" y="80"/>
                      <a:pt x="35" y="80"/>
                      <a:pt x="36" y="80"/>
                    </a:cubicBezTo>
                    <a:cubicBezTo>
                      <a:pt x="59" y="93"/>
                      <a:pt x="59" y="93"/>
                      <a:pt x="59" y="93"/>
                    </a:cubicBezTo>
                    <a:cubicBezTo>
                      <a:pt x="60" y="94"/>
                      <a:pt x="61" y="95"/>
                      <a:pt x="61" y="96"/>
                    </a:cubicBezTo>
                    <a:cubicBezTo>
                      <a:pt x="61" y="99"/>
                      <a:pt x="61" y="99"/>
                      <a:pt x="61" y="99"/>
                    </a:cubicBezTo>
                    <a:cubicBezTo>
                      <a:pt x="61" y="100"/>
                      <a:pt x="60" y="100"/>
                      <a:pt x="59" y="100"/>
                    </a:cubicBezTo>
                    <a:close/>
                    <a:moveTo>
                      <a:pt x="80" y="117"/>
                    </a:moveTo>
                    <a:cubicBezTo>
                      <a:pt x="81" y="118"/>
                      <a:pt x="81" y="119"/>
                      <a:pt x="80" y="120"/>
                    </a:cubicBezTo>
                    <a:cubicBezTo>
                      <a:pt x="73" y="124"/>
                      <a:pt x="73" y="124"/>
                      <a:pt x="73" y="124"/>
                    </a:cubicBezTo>
                    <a:cubicBezTo>
                      <a:pt x="72" y="124"/>
                      <a:pt x="71" y="124"/>
                      <a:pt x="70" y="123"/>
                    </a:cubicBezTo>
                    <a:cubicBezTo>
                      <a:pt x="70" y="123"/>
                      <a:pt x="70" y="121"/>
                      <a:pt x="70" y="121"/>
                    </a:cubicBezTo>
                    <a:cubicBezTo>
                      <a:pt x="70" y="106"/>
                      <a:pt x="70" y="106"/>
                      <a:pt x="70" y="106"/>
                    </a:cubicBezTo>
                    <a:cubicBezTo>
                      <a:pt x="70" y="106"/>
                      <a:pt x="70" y="104"/>
                      <a:pt x="71" y="104"/>
                    </a:cubicBezTo>
                    <a:cubicBezTo>
                      <a:pt x="77" y="100"/>
                      <a:pt x="77" y="100"/>
                      <a:pt x="77" y="100"/>
                    </a:cubicBezTo>
                    <a:cubicBezTo>
                      <a:pt x="78" y="99"/>
                      <a:pt x="80" y="100"/>
                      <a:pt x="80" y="100"/>
                    </a:cubicBezTo>
                    <a:cubicBezTo>
                      <a:pt x="80" y="100"/>
                      <a:pt x="80" y="100"/>
                      <a:pt x="80" y="100"/>
                    </a:cubicBezTo>
                    <a:cubicBezTo>
                      <a:pt x="81" y="101"/>
                      <a:pt x="81" y="103"/>
                      <a:pt x="80" y="103"/>
                    </a:cubicBezTo>
                    <a:cubicBezTo>
                      <a:pt x="74" y="106"/>
                      <a:pt x="74" y="106"/>
                      <a:pt x="74" y="106"/>
                    </a:cubicBezTo>
                    <a:cubicBezTo>
                      <a:pt x="74" y="118"/>
                      <a:pt x="74" y="118"/>
                      <a:pt x="74" y="118"/>
                    </a:cubicBezTo>
                    <a:cubicBezTo>
                      <a:pt x="77" y="117"/>
                      <a:pt x="77" y="117"/>
                      <a:pt x="77" y="117"/>
                    </a:cubicBezTo>
                    <a:cubicBezTo>
                      <a:pt x="78" y="116"/>
                      <a:pt x="80" y="116"/>
                      <a:pt x="80" y="117"/>
                    </a:cubicBezTo>
                    <a:close/>
                    <a:moveTo>
                      <a:pt x="20" y="83"/>
                    </a:moveTo>
                    <a:cubicBezTo>
                      <a:pt x="21" y="84"/>
                      <a:pt x="21" y="85"/>
                      <a:pt x="20" y="86"/>
                    </a:cubicBezTo>
                    <a:cubicBezTo>
                      <a:pt x="13" y="90"/>
                      <a:pt x="13" y="90"/>
                      <a:pt x="13" y="90"/>
                    </a:cubicBezTo>
                    <a:cubicBezTo>
                      <a:pt x="12" y="90"/>
                      <a:pt x="11" y="90"/>
                      <a:pt x="10" y="89"/>
                    </a:cubicBezTo>
                    <a:cubicBezTo>
                      <a:pt x="10" y="89"/>
                      <a:pt x="9" y="87"/>
                      <a:pt x="9" y="87"/>
                    </a:cubicBezTo>
                    <a:cubicBezTo>
                      <a:pt x="9" y="72"/>
                      <a:pt x="9" y="72"/>
                      <a:pt x="9" y="72"/>
                    </a:cubicBezTo>
                    <a:cubicBezTo>
                      <a:pt x="9" y="72"/>
                      <a:pt x="10" y="70"/>
                      <a:pt x="10" y="70"/>
                    </a:cubicBezTo>
                    <a:cubicBezTo>
                      <a:pt x="17" y="66"/>
                      <a:pt x="17" y="66"/>
                      <a:pt x="17" y="66"/>
                    </a:cubicBezTo>
                    <a:cubicBezTo>
                      <a:pt x="18" y="65"/>
                      <a:pt x="20" y="66"/>
                      <a:pt x="20" y="66"/>
                    </a:cubicBezTo>
                    <a:cubicBezTo>
                      <a:pt x="20" y="66"/>
                      <a:pt x="20" y="66"/>
                      <a:pt x="20" y="66"/>
                    </a:cubicBezTo>
                    <a:cubicBezTo>
                      <a:pt x="21" y="67"/>
                      <a:pt x="21" y="69"/>
                      <a:pt x="20" y="69"/>
                    </a:cubicBezTo>
                    <a:cubicBezTo>
                      <a:pt x="14" y="72"/>
                      <a:pt x="14" y="72"/>
                      <a:pt x="14" y="72"/>
                    </a:cubicBezTo>
                    <a:cubicBezTo>
                      <a:pt x="14" y="84"/>
                      <a:pt x="14" y="84"/>
                      <a:pt x="14" y="84"/>
                    </a:cubicBezTo>
                    <a:cubicBezTo>
                      <a:pt x="17" y="83"/>
                      <a:pt x="17" y="83"/>
                      <a:pt x="17" y="83"/>
                    </a:cubicBezTo>
                    <a:cubicBezTo>
                      <a:pt x="18" y="82"/>
                      <a:pt x="20" y="82"/>
                      <a:pt x="20" y="8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590" name="Group 1589"/>
          <p:cNvGrpSpPr/>
          <p:nvPr/>
        </p:nvGrpSpPr>
        <p:grpSpPr>
          <a:xfrm>
            <a:off x="9796449" y="5418514"/>
            <a:ext cx="1709352" cy="1313185"/>
            <a:chOff x="-2622270" y="5467655"/>
            <a:chExt cx="1992032" cy="1530350"/>
          </a:xfrm>
        </p:grpSpPr>
        <p:sp useBgFill="1">
          <p:nvSpPr>
            <p:cNvPr id="1591" name="Freeform 5"/>
            <p:cNvSpPr>
              <a:spLocks/>
            </p:cNvSpPr>
            <p:nvPr/>
          </p:nvSpPr>
          <p:spPr bwMode="auto">
            <a:xfrm>
              <a:off x="-2619376" y="5467655"/>
              <a:ext cx="1989138" cy="1530350"/>
            </a:xfrm>
            <a:custGeom>
              <a:avLst/>
              <a:gdLst>
                <a:gd name="T0" fmla="*/ 59 w 527"/>
                <a:gd name="T1" fmla="*/ 128 h 405"/>
                <a:gd name="T2" fmla="*/ 102 w 527"/>
                <a:gd name="T3" fmla="*/ 104 h 405"/>
                <a:gd name="T4" fmla="*/ 253 w 527"/>
                <a:gd name="T5" fmla="*/ 21 h 405"/>
                <a:gd name="T6" fmla="*/ 309 w 527"/>
                <a:gd name="T7" fmla="*/ 29 h 405"/>
                <a:gd name="T8" fmla="*/ 456 w 527"/>
                <a:gd name="T9" fmla="*/ 114 h 405"/>
                <a:gd name="T10" fmla="*/ 485 w 527"/>
                <a:gd name="T11" fmla="*/ 244 h 405"/>
                <a:gd name="T12" fmla="*/ 327 w 527"/>
                <a:gd name="T13" fmla="*/ 338 h 405"/>
                <a:gd name="T14" fmla="*/ 293 w 527"/>
                <a:gd name="T15" fmla="*/ 379 h 405"/>
                <a:gd name="T16" fmla="*/ 234 w 527"/>
                <a:gd name="T17" fmla="*/ 390 h 405"/>
                <a:gd name="T18" fmla="*/ 171 w 527"/>
                <a:gd name="T19" fmla="*/ 342 h 405"/>
                <a:gd name="T20" fmla="*/ 63 w 527"/>
                <a:gd name="T21" fmla="*/ 281 h 405"/>
                <a:gd name="T22" fmla="*/ 9 w 527"/>
                <a:gd name="T23" fmla="*/ 255 h 405"/>
                <a:gd name="T24" fmla="*/ 6 w 527"/>
                <a:gd name="T25" fmla="*/ 145 h 405"/>
                <a:gd name="T26" fmla="*/ 34 w 527"/>
                <a:gd name="T27" fmla="*/ 123 h 405"/>
                <a:gd name="T28" fmla="*/ 59 w 527"/>
                <a:gd name="T29" fmla="*/ 12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7" h="405">
                  <a:moveTo>
                    <a:pt x="59" y="128"/>
                  </a:moveTo>
                  <a:cubicBezTo>
                    <a:pt x="59" y="128"/>
                    <a:pt x="58" y="126"/>
                    <a:pt x="102" y="104"/>
                  </a:cubicBezTo>
                  <a:cubicBezTo>
                    <a:pt x="137" y="87"/>
                    <a:pt x="235" y="30"/>
                    <a:pt x="253" y="21"/>
                  </a:cubicBezTo>
                  <a:cubicBezTo>
                    <a:pt x="262" y="16"/>
                    <a:pt x="265" y="0"/>
                    <a:pt x="309" y="29"/>
                  </a:cubicBezTo>
                  <a:cubicBezTo>
                    <a:pt x="354" y="57"/>
                    <a:pt x="436" y="101"/>
                    <a:pt x="456" y="114"/>
                  </a:cubicBezTo>
                  <a:cubicBezTo>
                    <a:pt x="477" y="126"/>
                    <a:pt x="527" y="147"/>
                    <a:pt x="485" y="244"/>
                  </a:cubicBezTo>
                  <a:cubicBezTo>
                    <a:pt x="327" y="338"/>
                    <a:pt x="327" y="338"/>
                    <a:pt x="327" y="338"/>
                  </a:cubicBezTo>
                  <a:cubicBezTo>
                    <a:pt x="327" y="338"/>
                    <a:pt x="302" y="360"/>
                    <a:pt x="293" y="379"/>
                  </a:cubicBezTo>
                  <a:cubicBezTo>
                    <a:pt x="287" y="390"/>
                    <a:pt x="276" y="405"/>
                    <a:pt x="234" y="390"/>
                  </a:cubicBezTo>
                  <a:cubicBezTo>
                    <a:pt x="202" y="379"/>
                    <a:pt x="229" y="370"/>
                    <a:pt x="171" y="342"/>
                  </a:cubicBezTo>
                  <a:cubicBezTo>
                    <a:pt x="128" y="322"/>
                    <a:pt x="63" y="281"/>
                    <a:pt x="63" y="281"/>
                  </a:cubicBezTo>
                  <a:cubicBezTo>
                    <a:pt x="63" y="281"/>
                    <a:pt x="17" y="268"/>
                    <a:pt x="9" y="255"/>
                  </a:cubicBezTo>
                  <a:cubicBezTo>
                    <a:pt x="0" y="242"/>
                    <a:pt x="4" y="164"/>
                    <a:pt x="6" y="145"/>
                  </a:cubicBezTo>
                  <a:cubicBezTo>
                    <a:pt x="8" y="125"/>
                    <a:pt x="21" y="118"/>
                    <a:pt x="34" y="123"/>
                  </a:cubicBezTo>
                  <a:cubicBezTo>
                    <a:pt x="45" y="128"/>
                    <a:pt x="59" y="128"/>
                    <a:pt x="59" y="128"/>
                  </a:cubicBez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592" name="Group 4"/>
            <p:cNvGrpSpPr>
              <a:grpSpLocks noChangeAspect="1"/>
            </p:cNvGrpSpPr>
            <p:nvPr/>
          </p:nvGrpSpPr>
          <p:grpSpPr bwMode="auto">
            <a:xfrm>
              <a:off x="-2622270" y="5501881"/>
              <a:ext cx="1894559" cy="1461898"/>
              <a:chOff x="5618" y="2401"/>
              <a:chExt cx="994" cy="767"/>
            </a:xfrm>
          </p:grpSpPr>
          <p:sp>
            <p:nvSpPr>
              <p:cNvPr id="1593" name="AutoShape 3"/>
              <p:cNvSpPr>
                <a:spLocks noChangeAspect="1" noChangeArrowheads="1" noTextEdit="1"/>
              </p:cNvSpPr>
              <p:nvPr/>
            </p:nvSpPr>
            <p:spPr bwMode="auto">
              <a:xfrm>
                <a:off x="5618" y="2401"/>
                <a:ext cx="994" cy="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useBgFill="1">
            <p:nvSpPr>
              <p:cNvPr id="1594" name="Freeform 5"/>
              <p:cNvSpPr>
                <a:spLocks/>
              </p:cNvSpPr>
              <p:nvPr/>
            </p:nvSpPr>
            <p:spPr bwMode="auto">
              <a:xfrm>
                <a:off x="5722" y="2458"/>
                <a:ext cx="828" cy="625"/>
              </a:xfrm>
              <a:custGeom>
                <a:avLst/>
                <a:gdLst>
                  <a:gd name="T0" fmla="*/ 88 w 175"/>
                  <a:gd name="T1" fmla="*/ 1 h 132"/>
                  <a:gd name="T2" fmla="*/ 5 w 175"/>
                  <a:gd name="T3" fmla="*/ 50 h 132"/>
                  <a:gd name="T4" fmla="*/ 0 w 175"/>
                  <a:gd name="T5" fmla="*/ 55 h 132"/>
                  <a:gd name="T6" fmla="*/ 0 w 175"/>
                  <a:gd name="T7" fmla="*/ 84 h 132"/>
                  <a:gd name="T8" fmla="*/ 84 w 175"/>
                  <a:gd name="T9" fmla="*/ 132 h 132"/>
                  <a:gd name="T10" fmla="*/ 98 w 175"/>
                  <a:gd name="T11" fmla="*/ 123 h 132"/>
                  <a:gd name="T12" fmla="*/ 172 w 175"/>
                  <a:gd name="T13" fmla="*/ 81 h 132"/>
                  <a:gd name="T14" fmla="*/ 175 w 175"/>
                  <a:gd name="T15" fmla="*/ 50 h 132"/>
                  <a:gd name="T16" fmla="*/ 173 w 175"/>
                  <a:gd name="T17" fmla="*/ 46 h 132"/>
                  <a:gd name="T18" fmla="*/ 95 w 175"/>
                  <a:gd name="T19" fmla="*/ 1 h 132"/>
                  <a:gd name="T20" fmla="*/ 92 w 175"/>
                  <a:gd name="T21" fmla="*/ 0 h 132"/>
                  <a:gd name="T22" fmla="*/ 88 w 175"/>
                  <a:gd name="T23" fmla="*/ 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2">
                    <a:moveTo>
                      <a:pt x="88" y="1"/>
                    </a:moveTo>
                    <a:cubicBezTo>
                      <a:pt x="5" y="50"/>
                      <a:pt x="5" y="50"/>
                      <a:pt x="5" y="50"/>
                    </a:cubicBezTo>
                    <a:cubicBezTo>
                      <a:pt x="0" y="55"/>
                      <a:pt x="0" y="55"/>
                      <a:pt x="0" y="55"/>
                    </a:cubicBezTo>
                    <a:cubicBezTo>
                      <a:pt x="0" y="84"/>
                      <a:pt x="0" y="84"/>
                      <a:pt x="0" y="84"/>
                    </a:cubicBezTo>
                    <a:cubicBezTo>
                      <a:pt x="84" y="132"/>
                      <a:pt x="84" y="132"/>
                      <a:pt x="84" y="132"/>
                    </a:cubicBezTo>
                    <a:cubicBezTo>
                      <a:pt x="98" y="123"/>
                      <a:pt x="98" y="123"/>
                      <a:pt x="98" y="123"/>
                    </a:cubicBezTo>
                    <a:cubicBezTo>
                      <a:pt x="172" y="81"/>
                      <a:pt x="172" y="81"/>
                      <a:pt x="172" y="81"/>
                    </a:cubicBezTo>
                    <a:cubicBezTo>
                      <a:pt x="175" y="50"/>
                      <a:pt x="175" y="50"/>
                      <a:pt x="175" y="50"/>
                    </a:cubicBezTo>
                    <a:cubicBezTo>
                      <a:pt x="173" y="46"/>
                      <a:pt x="173" y="46"/>
                      <a:pt x="173" y="46"/>
                    </a:cubicBezTo>
                    <a:cubicBezTo>
                      <a:pt x="95" y="1"/>
                      <a:pt x="95" y="1"/>
                      <a:pt x="95" y="1"/>
                    </a:cubicBezTo>
                    <a:cubicBezTo>
                      <a:pt x="95" y="1"/>
                      <a:pt x="94" y="0"/>
                      <a:pt x="92" y="0"/>
                    </a:cubicBezTo>
                    <a:cubicBezTo>
                      <a:pt x="90" y="0"/>
                      <a:pt x="88" y="1"/>
                      <a:pt x="88" y="1"/>
                    </a:cubicBez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5" name="Freeform 6"/>
              <p:cNvSpPr>
                <a:spLocks/>
              </p:cNvSpPr>
              <p:nvPr/>
            </p:nvSpPr>
            <p:spPr bwMode="auto">
              <a:xfrm>
                <a:off x="5751" y="2605"/>
                <a:ext cx="37" cy="38"/>
              </a:xfrm>
              <a:custGeom>
                <a:avLst/>
                <a:gdLst>
                  <a:gd name="T0" fmla="*/ 37 w 37"/>
                  <a:gd name="T1" fmla="*/ 19 h 38"/>
                  <a:gd name="T2" fmla="*/ 28 w 37"/>
                  <a:gd name="T3" fmla="*/ 0 h 38"/>
                  <a:gd name="T4" fmla="*/ 0 w 37"/>
                  <a:gd name="T5" fmla="*/ 19 h 38"/>
                  <a:gd name="T6" fmla="*/ 9 w 37"/>
                  <a:gd name="T7" fmla="*/ 38 h 38"/>
                  <a:gd name="T8" fmla="*/ 37 w 37"/>
                  <a:gd name="T9" fmla="*/ 19 h 38"/>
                  <a:gd name="T10" fmla="*/ 37 w 37"/>
                  <a:gd name="T11" fmla="*/ 19 h 38"/>
                  <a:gd name="T12" fmla="*/ 37 w 37"/>
                  <a:gd name="T13" fmla="*/ 19 h 38"/>
                </a:gdLst>
                <a:ahLst/>
                <a:cxnLst>
                  <a:cxn ang="0">
                    <a:pos x="T0" y="T1"/>
                  </a:cxn>
                  <a:cxn ang="0">
                    <a:pos x="T2" y="T3"/>
                  </a:cxn>
                  <a:cxn ang="0">
                    <a:pos x="T4" y="T5"/>
                  </a:cxn>
                  <a:cxn ang="0">
                    <a:pos x="T6" y="T7"/>
                  </a:cxn>
                  <a:cxn ang="0">
                    <a:pos x="T8" y="T9"/>
                  </a:cxn>
                  <a:cxn ang="0">
                    <a:pos x="T10" y="T11"/>
                  </a:cxn>
                  <a:cxn ang="0">
                    <a:pos x="T12" y="T13"/>
                  </a:cxn>
                </a:cxnLst>
                <a:rect l="0" t="0" r="r" b="b"/>
                <a:pathLst>
                  <a:path w="37" h="38">
                    <a:moveTo>
                      <a:pt x="37" y="19"/>
                    </a:moveTo>
                    <a:lnTo>
                      <a:pt x="28" y="0"/>
                    </a:lnTo>
                    <a:lnTo>
                      <a:pt x="0" y="19"/>
                    </a:lnTo>
                    <a:lnTo>
                      <a:pt x="9" y="38"/>
                    </a:lnTo>
                    <a:lnTo>
                      <a:pt x="37" y="19"/>
                    </a:lnTo>
                    <a:lnTo>
                      <a:pt x="37" y="19"/>
                    </a:lnTo>
                    <a:lnTo>
                      <a:pt x="37"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6" name="Freeform 7"/>
              <p:cNvSpPr>
                <a:spLocks/>
              </p:cNvSpPr>
              <p:nvPr/>
            </p:nvSpPr>
            <p:spPr bwMode="auto">
              <a:xfrm>
                <a:off x="6001" y="2472"/>
                <a:ext cx="38" cy="33"/>
              </a:xfrm>
              <a:custGeom>
                <a:avLst/>
                <a:gdLst>
                  <a:gd name="T0" fmla="*/ 38 w 38"/>
                  <a:gd name="T1" fmla="*/ 14 h 33"/>
                  <a:gd name="T2" fmla="*/ 29 w 38"/>
                  <a:gd name="T3" fmla="*/ 0 h 33"/>
                  <a:gd name="T4" fmla="*/ 0 w 38"/>
                  <a:gd name="T5" fmla="*/ 14 h 33"/>
                  <a:gd name="T6" fmla="*/ 5 w 38"/>
                  <a:gd name="T7" fmla="*/ 33 h 33"/>
                  <a:gd name="T8" fmla="*/ 38 w 38"/>
                  <a:gd name="T9" fmla="*/ 14 h 33"/>
                  <a:gd name="T10" fmla="*/ 38 w 38"/>
                  <a:gd name="T11" fmla="*/ 14 h 33"/>
                  <a:gd name="T12" fmla="*/ 38 w 38"/>
                  <a:gd name="T13" fmla="*/ 14 h 33"/>
                </a:gdLst>
                <a:ahLst/>
                <a:cxnLst>
                  <a:cxn ang="0">
                    <a:pos x="T0" y="T1"/>
                  </a:cxn>
                  <a:cxn ang="0">
                    <a:pos x="T2" y="T3"/>
                  </a:cxn>
                  <a:cxn ang="0">
                    <a:pos x="T4" y="T5"/>
                  </a:cxn>
                  <a:cxn ang="0">
                    <a:pos x="T6" y="T7"/>
                  </a:cxn>
                  <a:cxn ang="0">
                    <a:pos x="T8" y="T9"/>
                  </a:cxn>
                  <a:cxn ang="0">
                    <a:pos x="T10" y="T11"/>
                  </a:cxn>
                  <a:cxn ang="0">
                    <a:pos x="T12" y="T13"/>
                  </a:cxn>
                </a:cxnLst>
                <a:rect l="0" t="0" r="r" b="b"/>
                <a:pathLst>
                  <a:path w="38" h="33">
                    <a:moveTo>
                      <a:pt x="38" y="14"/>
                    </a:moveTo>
                    <a:lnTo>
                      <a:pt x="29" y="0"/>
                    </a:lnTo>
                    <a:lnTo>
                      <a:pt x="0" y="14"/>
                    </a:lnTo>
                    <a:lnTo>
                      <a:pt x="5" y="33"/>
                    </a:lnTo>
                    <a:lnTo>
                      <a:pt x="38" y="14"/>
                    </a:lnTo>
                    <a:lnTo>
                      <a:pt x="38" y="14"/>
                    </a:lnTo>
                    <a:lnTo>
                      <a:pt x="38" y="1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7" name="Freeform 8"/>
              <p:cNvSpPr>
                <a:spLocks/>
              </p:cNvSpPr>
              <p:nvPr/>
            </p:nvSpPr>
            <p:spPr bwMode="auto">
              <a:xfrm>
                <a:off x="5850" y="2553"/>
                <a:ext cx="38" cy="33"/>
              </a:xfrm>
              <a:custGeom>
                <a:avLst/>
                <a:gdLst>
                  <a:gd name="T0" fmla="*/ 38 w 38"/>
                  <a:gd name="T1" fmla="*/ 14 h 33"/>
                  <a:gd name="T2" fmla="*/ 33 w 38"/>
                  <a:gd name="T3" fmla="*/ 0 h 33"/>
                  <a:gd name="T4" fmla="*/ 0 w 38"/>
                  <a:gd name="T5" fmla="*/ 19 h 33"/>
                  <a:gd name="T6" fmla="*/ 9 w 38"/>
                  <a:gd name="T7" fmla="*/ 33 h 33"/>
                  <a:gd name="T8" fmla="*/ 38 w 38"/>
                  <a:gd name="T9" fmla="*/ 14 h 33"/>
                  <a:gd name="T10" fmla="*/ 38 w 38"/>
                  <a:gd name="T11" fmla="*/ 14 h 33"/>
                  <a:gd name="T12" fmla="*/ 38 w 38"/>
                  <a:gd name="T13" fmla="*/ 14 h 33"/>
                </a:gdLst>
                <a:ahLst/>
                <a:cxnLst>
                  <a:cxn ang="0">
                    <a:pos x="T0" y="T1"/>
                  </a:cxn>
                  <a:cxn ang="0">
                    <a:pos x="T2" y="T3"/>
                  </a:cxn>
                  <a:cxn ang="0">
                    <a:pos x="T4" y="T5"/>
                  </a:cxn>
                  <a:cxn ang="0">
                    <a:pos x="T6" y="T7"/>
                  </a:cxn>
                  <a:cxn ang="0">
                    <a:pos x="T8" y="T9"/>
                  </a:cxn>
                  <a:cxn ang="0">
                    <a:pos x="T10" y="T11"/>
                  </a:cxn>
                  <a:cxn ang="0">
                    <a:pos x="T12" y="T13"/>
                  </a:cxn>
                </a:cxnLst>
                <a:rect l="0" t="0" r="r" b="b"/>
                <a:pathLst>
                  <a:path w="38" h="33">
                    <a:moveTo>
                      <a:pt x="38" y="14"/>
                    </a:moveTo>
                    <a:lnTo>
                      <a:pt x="33" y="0"/>
                    </a:lnTo>
                    <a:lnTo>
                      <a:pt x="0" y="19"/>
                    </a:lnTo>
                    <a:lnTo>
                      <a:pt x="9" y="33"/>
                    </a:lnTo>
                    <a:lnTo>
                      <a:pt x="38" y="14"/>
                    </a:lnTo>
                    <a:lnTo>
                      <a:pt x="38" y="14"/>
                    </a:lnTo>
                    <a:lnTo>
                      <a:pt x="38" y="1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8" name="Freeform 9"/>
              <p:cNvSpPr>
                <a:spLocks/>
              </p:cNvSpPr>
              <p:nvPr/>
            </p:nvSpPr>
            <p:spPr bwMode="auto">
              <a:xfrm>
                <a:off x="5897" y="2524"/>
                <a:ext cx="43" cy="33"/>
              </a:xfrm>
              <a:custGeom>
                <a:avLst/>
                <a:gdLst>
                  <a:gd name="T0" fmla="*/ 43 w 43"/>
                  <a:gd name="T1" fmla="*/ 19 h 33"/>
                  <a:gd name="T2" fmla="*/ 33 w 43"/>
                  <a:gd name="T3" fmla="*/ 0 h 33"/>
                  <a:gd name="T4" fmla="*/ 0 w 43"/>
                  <a:gd name="T5" fmla="*/ 19 h 33"/>
                  <a:gd name="T6" fmla="*/ 10 w 43"/>
                  <a:gd name="T7" fmla="*/ 33 h 33"/>
                  <a:gd name="T8" fmla="*/ 43 w 43"/>
                  <a:gd name="T9" fmla="*/ 19 h 33"/>
                  <a:gd name="T10" fmla="*/ 43 w 43"/>
                  <a:gd name="T11" fmla="*/ 19 h 33"/>
                  <a:gd name="T12" fmla="*/ 43 w 43"/>
                  <a:gd name="T13" fmla="*/ 19 h 33"/>
                </a:gdLst>
                <a:ahLst/>
                <a:cxnLst>
                  <a:cxn ang="0">
                    <a:pos x="T0" y="T1"/>
                  </a:cxn>
                  <a:cxn ang="0">
                    <a:pos x="T2" y="T3"/>
                  </a:cxn>
                  <a:cxn ang="0">
                    <a:pos x="T4" y="T5"/>
                  </a:cxn>
                  <a:cxn ang="0">
                    <a:pos x="T6" y="T7"/>
                  </a:cxn>
                  <a:cxn ang="0">
                    <a:pos x="T8" y="T9"/>
                  </a:cxn>
                  <a:cxn ang="0">
                    <a:pos x="T10" y="T11"/>
                  </a:cxn>
                  <a:cxn ang="0">
                    <a:pos x="T12" y="T13"/>
                  </a:cxn>
                </a:cxnLst>
                <a:rect l="0" t="0" r="r" b="b"/>
                <a:pathLst>
                  <a:path w="43" h="33">
                    <a:moveTo>
                      <a:pt x="43" y="19"/>
                    </a:moveTo>
                    <a:lnTo>
                      <a:pt x="33" y="0"/>
                    </a:lnTo>
                    <a:lnTo>
                      <a:pt x="0" y="19"/>
                    </a:lnTo>
                    <a:lnTo>
                      <a:pt x="10" y="33"/>
                    </a:lnTo>
                    <a:lnTo>
                      <a:pt x="43" y="19"/>
                    </a:lnTo>
                    <a:lnTo>
                      <a:pt x="43" y="19"/>
                    </a:lnTo>
                    <a:lnTo>
                      <a:pt x="43"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9" name="Freeform 10"/>
              <p:cNvSpPr>
                <a:spLocks/>
              </p:cNvSpPr>
              <p:nvPr/>
            </p:nvSpPr>
            <p:spPr bwMode="auto">
              <a:xfrm>
                <a:off x="5949" y="2496"/>
                <a:ext cx="43" cy="33"/>
              </a:xfrm>
              <a:custGeom>
                <a:avLst/>
                <a:gdLst>
                  <a:gd name="T0" fmla="*/ 43 w 43"/>
                  <a:gd name="T1" fmla="*/ 19 h 33"/>
                  <a:gd name="T2" fmla="*/ 34 w 43"/>
                  <a:gd name="T3" fmla="*/ 0 h 33"/>
                  <a:gd name="T4" fmla="*/ 0 w 43"/>
                  <a:gd name="T5" fmla="*/ 19 h 33"/>
                  <a:gd name="T6" fmla="*/ 10 w 43"/>
                  <a:gd name="T7" fmla="*/ 33 h 33"/>
                  <a:gd name="T8" fmla="*/ 43 w 43"/>
                  <a:gd name="T9" fmla="*/ 19 h 33"/>
                  <a:gd name="T10" fmla="*/ 43 w 43"/>
                  <a:gd name="T11" fmla="*/ 19 h 33"/>
                  <a:gd name="T12" fmla="*/ 43 w 43"/>
                  <a:gd name="T13" fmla="*/ 19 h 33"/>
                </a:gdLst>
                <a:ahLst/>
                <a:cxnLst>
                  <a:cxn ang="0">
                    <a:pos x="T0" y="T1"/>
                  </a:cxn>
                  <a:cxn ang="0">
                    <a:pos x="T2" y="T3"/>
                  </a:cxn>
                  <a:cxn ang="0">
                    <a:pos x="T4" y="T5"/>
                  </a:cxn>
                  <a:cxn ang="0">
                    <a:pos x="T6" y="T7"/>
                  </a:cxn>
                  <a:cxn ang="0">
                    <a:pos x="T8" y="T9"/>
                  </a:cxn>
                  <a:cxn ang="0">
                    <a:pos x="T10" y="T11"/>
                  </a:cxn>
                  <a:cxn ang="0">
                    <a:pos x="T12" y="T13"/>
                  </a:cxn>
                </a:cxnLst>
                <a:rect l="0" t="0" r="r" b="b"/>
                <a:pathLst>
                  <a:path w="43" h="33">
                    <a:moveTo>
                      <a:pt x="43" y="19"/>
                    </a:moveTo>
                    <a:lnTo>
                      <a:pt x="34" y="0"/>
                    </a:lnTo>
                    <a:lnTo>
                      <a:pt x="0" y="19"/>
                    </a:lnTo>
                    <a:lnTo>
                      <a:pt x="10" y="33"/>
                    </a:lnTo>
                    <a:lnTo>
                      <a:pt x="43" y="19"/>
                    </a:lnTo>
                    <a:lnTo>
                      <a:pt x="43" y="19"/>
                    </a:lnTo>
                    <a:lnTo>
                      <a:pt x="43"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0" name="Freeform 11"/>
              <p:cNvSpPr>
                <a:spLocks/>
              </p:cNvSpPr>
              <p:nvPr/>
            </p:nvSpPr>
            <p:spPr bwMode="auto">
              <a:xfrm>
                <a:off x="5623" y="2827"/>
                <a:ext cx="24" cy="38"/>
              </a:xfrm>
              <a:custGeom>
                <a:avLst/>
                <a:gdLst>
                  <a:gd name="T0" fmla="*/ 5 w 5"/>
                  <a:gd name="T1" fmla="*/ 7 h 8"/>
                  <a:gd name="T2" fmla="*/ 4 w 5"/>
                  <a:gd name="T3" fmla="*/ 1 h 8"/>
                  <a:gd name="T4" fmla="*/ 4 w 5"/>
                  <a:gd name="T5" fmla="*/ 0 h 8"/>
                  <a:gd name="T6" fmla="*/ 0 w 5"/>
                  <a:gd name="T7" fmla="*/ 1 h 8"/>
                  <a:gd name="T8" fmla="*/ 0 w 5"/>
                  <a:gd name="T9" fmla="*/ 1 h 8"/>
                  <a:gd name="T10" fmla="*/ 0 w 5"/>
                  <a:gd name="T11" fmla="*/ 7 h 8"/>
                  <a:gd name="T12" fmla="*/ 1 w 5"/>
                  <a:gd name="T13" fmla="*/ 8 h 8"/>
                  <a:gd name="T14" fmla="*/ 5 w 5"/>
                  <a:gd name="T15" fmla="*/ 8 h 8"/>
                  <a:gd name="T16" fmla="*/ 5 w 5"/>
                  <a:gd name="T17" fmla="*/ 7 h 8"/>
                  <a:gd name="T18" fmla="*/ 5 w 5"/>
                  <a:gd name="T19"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8">
                    <a:moveTo>
                      <a:pt x="5" y="7"/>
                    </a:moveTo>
                    <a:cubicBezTo>
                      <a:pt x="4" y="5"/>
                      <a:pt x="4" y="3"/>
                      <a:pt x="4" y="1"/>
                    </a:cubicBezTo>
                    <a:cubicBezTo>
                      <a:pt x="4" y="0"/>
                      <a:pt x="4" y="0"/>
                      <a:pt x="4" y="0"/>
                    </a:cubicBezTo>
                    <a:cubicBezTo>
                      <a:pt x="0" y="1"/>
                      <a:pt x="0" y="1"/>
                      <a:pt x="0" y="1"/>
                    </a:cubicBezTo>
                    <a:cubicBezTo>
                      <a:pt x="0" y="1"/>
                      <a:pt x="0" y="1"/>
                      <a:pt x="0" y="1"/>
                    </a:cubicBezTo>
                    <a:cubicBezTo>
                      <a:pt x="0" y="4"/>
                      <a:pt x="0" y="6"/>
                      <a:pt x="0" y="7"/>
                    </a:cubicBezTo>
                    <a:cubicBezTo>
                      <a:pt x="1" y="8"/>
                      <a:pt x="1" y="8"/>
                      <a:pt x="1" y="8"/>
                    </a:cubicBezTo>
                    <a:cubicBezTo>
                      <a:pt x="5" y="8"/>
                      <a:pt x="5" y="8"/>
                      <a:pt x="5" y="8"/>
                    </a:cubicBezTo>
                    <a:cubicBezTo>
                      <a:pt x="5" y="7"/>
                      <a:pt x="5" y="7"/>
                      <a:pt x="5" y="7"/>
                    </a:cubicBezTo>
                    <a:cubicBezTo>
                      <a:pt x="5" y="7"/>
                      <a:pt x="5" y="7"/>
                      <a:pt x="5"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1" name="Freeform 12"/>
              <p:cNvSpPr>
                <a:spLocks/>
              </p:cNvSpPr>
              <p:nvPr/>
            </p:nvSpPr>
            <p:spPr bwMode="auto">
              <a:xfrm>
                <a:off x="5699" y="2633"/>
                <a:ext cx="37" cy="19"/>
              </a:xfrm>
              <a:custGeom>
                <a:avLst/>
                <a:gdLst>
                  <a:gd name="T0" fmla="*/ 5 w 8"/>
                  <a:gd name="T1" fmla="*/ 4 h 4"/>
                  <a:gd name="T2" fmla="*/ 8 w 8"/>
                  <a:gd name="T3" fmla="*/ 4 h 4"/>
                  <a:gd name="T4" fmla="*/ 8 w 8"/>
                  <a:gd name="T5" fmla="*/ 4 h 4"/>
                  <a:gd name="T6" fmla="*/ 7 w 8"/>
                  <a:gd name="T7" fmla="*/ 0 h 4"/>
                  <a:gd name="T8" fmla="*/ 6 w 8"/>
                  <a:gd name="T9" fmla="*/ 0 h 4"/>
                  <a:gd name="T10" fmla="*/ 2 w 8"/>
                  <a:gd name="T11" fmla="*/ 0 h 4"/>
                  <a:gd name="T12" fmla="*/ 1 w 8"/>
                  <a:gd name="T13" fmla="*/ 0 h 4"/>
                  <a:gd name="T14" fmla="*/ 0 w 8"/>
                  <a:gd name="T15" fmla="*/ 3 h 4"/>
                  <a:gd name="T16" fmla="*/ 0 w 8"/>
                  <a:gd name="T17" fmla="*/ 4 h 4"/>
                  <a:gd name="T18" fmla="*/ 5 w 8"/>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
                    <a:moveTo>
                      <a:pt x="5" y="4"/>
                    </a:moveTo>
                    <a:cubicBezTo>
                      <a:pt x="6" y="4"/>
                      <a:pt x="7" y="4"/>
                      <a:pt x="8" y="4"/>
                    </a:cubicBezTo>
                    <a:cubicBezTo>
                      <a:pt x="8" y="4"/>
                      <a:pt x="8" y="4"/>
                      <a:pt x="8" y="4"/>
                    </a:cubicBezTo>
                    <a:cubicBezTo>
                      <a:pt x="7" y="0"/>
                      <a:pt x="7" y="0"/>
                      <a:pt x="7" y="0"/>
                    </a:cubicBezTo>
                    <a:cubicBezTo>
                      <a:pt x="6" y="0"/>
                      <a:pt x="6" y="0"/>
                      <a:pt x="6" y="0"/>
                    </a:cubicBezTo>
                    <a:cubicBezTo>
                      <a:pt x="5" y="1"/>
                      <a:pt x="4" y="0"/>
                      <a:pt x="2" y="0"/>
                    </a:cubicBezTo>
                    <a:cubicBezTo>
                      <a:pt x="1" y="0"/>
                      <a:pt x="1" y="0"/>
                      <a:pt x="1" y="0"/>
                    </a:cubicBezTo>
                    <a:cubicBezTo>
                      <a:pt x="0" y="3"/>
                      <a:pt x="0" y="3"/>
                      <a:pt x="0" y="3"/>
                    </a:cubicBezTo>
                    <a:cubicBezTo>
                      <a:pt x="0" y="4"/>
                      <a:pt x="0" y="4"/>
                      <a:pt x="0" y="4"/>
                    </a:cubicBezTo>
                    <a:cubicBezTo>
                      <a:pt x="2" y="4"/>
                      <a:pt x="4" y="4"/>
                      <a:pt x="5"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2" name="Freeform 13"/>
              <p:cNvSpPr>
                <a:spLocks/>
              </p:cNvSpPr>
              <p:nvPr/>
            </p:nvSpPr>
            <p:spPr bwMode="auto">
              <a:xfrm>
                <a:off x="5623" y="2770"/>
                <a:ext cx="19" cy="38"/>
              </a:xfrm>
              <a:custGeom>
                <a:avLst/>
                <a:gdLst>
                  <a:gd name="T0" fmla="*/ 4 w 4"/>
                  <a:gd name="T1" fmla="*/ 7 h 8"/>
                  <a:gd name="T2" fmla="*/ 4 w 4"/>
                  <a:gd name="T3" fmla="*/ 3 h 8"/>
                  <a:gd name="T4" fmla="*/ 4 w 4"/>
                  <a:gd name="T5" fmla="*/ 1 h 8"/>
                  <a:gd name="T6" fmla="*/ 4 w 4"/>
                  <a:gd name="T7" fmla="*/ 0 h 8"/>
                  <a:gd name="T8" fmla="*/ 0 w 4"/>
                  <a:gd name="T9" fmla="*/ 0 h 8"/>
                  <a:gd name="T10" fmla="*/ 0 w 4"/>
                  <a:gd name="T11" fmla="*/ 1 h 8"/>
                  <a:gd name="T12" fmla="*/ 0 w 4"/>
                  <a:gd name="T13" fmla="*/ 3 h 8"/>
                  <a:gd name="T14" fmla="*/ 0 w 4"/>
                  <a:gd name="T15" fmla="*/ 7 h 8"/>
                  <a:gd name="T16" fmla="*/ 0 w 4"/>
                  <a:gd name="T17" fmla="*/ 8 h 8"/>
                  <a:gd name="T18" fmla="*/ 4 w 4"/>
                  <a:gd name="T19" fmla="*/ 8 h 8"/>
                  <a:gd name="T20" fmla="*/ 4 w 4"/>
                  <a:gd name="T21" fmla="*/ 7 h 8"/>
                  <a:gd name="T22" fmla="*/ 4 w 4"/>
                  <a:gd name="T23"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8">
                    <a:moveTo>
                      <a:pt x="4" y="7"/>
                    </a:moveTo>
                    <a:cubicBezTo>
                      <a:pt x="4" y="6"/>
                      <a:pt x="4" y="4"/>
                      <a:pt x="4" y="3"/>
                    </a:cubicBezTo>
                    <a:cubicBezTo>
                      <a:pt x="4" y="2"/>
                      <a:pt x="4" y="2"/>
                      <a:pt x="4" y="1"/>
                    </a:cubicBezTo>
                    <a:cubicBezTo>
                      <a:pt x="4" y="0"/>
                      <a:pt x="4" y="0"/>
                      <a:pt x="4" y="0"/>
                    </a:cubicBezTo>
                    <a:cubicBezTo>
                      <a:pt x="0" y="0"/>
                      <a:pt x="0" y="0"/>
                      <a:pt x="0" y="0"/>
                    </a:cubicBezTo>
                    <a:cubicBezTo>
                      <a:pt x="0" y="1"/>
                      <a:pt x="0" y="1"/>
                      <a:pt x="0" y="1"/>
                    </a:cubicBezTo>
                    <a:cubicBezTo>
                      <a:pt x="0" y="2"/>
                      <a:pt x="0" y="2"/>
                      <a:pt x="0" y="3"/>
                    </a:cubicBezTo>
                    <a:cubicBezTo>
                      <a:pt x="0" y="4"/>
                      <a:pt x="0" y="6"/>
                      <a:pt x="0" y="7"/>
                    </a:cubicBezTo>
                    <a:cubicBezTo>
                      <a:pt x="0" y="8"/>
                      <a:pt x="0" y="8"/>
                      <a:pt x="0" y="8"/>
                    </a:cubicBezTo>
                    <a:cubicBezTo>
                      <a:pt x="4" y="8"/>
                      <a:pt x="4" y="8"/>
                      <a:pt x="4" y="8"/>
                    </a:cubicBezTo>
                    <a:cubicBezTo>
                      <a:pt x="4" y="7"/>
                      <a:pt x="4" y="7"/>
                      <a:pt x="4" y="7"/>
                    </a:cubicBezTo>
                    <a:cubicBezTo>
                      <a:pt x="4" y="7"/>
                      <a:pt x="4" y="7"/>
                      <a:pt x="4"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3" name="Freeform 14"/>
              <p:cNvSpPr>
                <a:spLocks/>
              </p:cNvSpPr>
              <p:nvPr/>
            </p:nvSpPr>
            <p:spPr bwMode="auto">
              <a:xfrm>
                <a:off x="6049" y="2444"/>
                <a:ext cx="42" cy="33"/>
              </a:xfrm>
              <a:custGeom>
                <a:avLst/>
                <a:gdLst>
                  <a:gd name="T0" fmla="*/ 42 w 42"/>
                  <a:gd name="T1" fmla="*/ 14 h 33"/>
                  <a:gd name="T2" fmla="*/ 33 w 42"/>
                  <a:gd name="T3" fmla="*/ 0 h 33"/>
                  <a:gd name="T4" fmla="*/ 0 w 42"/>
                  <a:gd name="T5" fmla="*/ 14 h 33"/>
                  <a:gd name="T6" fmla="*/ 9 w 42"/>
                  <a:gd name="T7" fmla="*/ 33 h 33"/>
                  <a:gd name="T8" fmla="*/ 42 w 42"/>
                  <a:gd name="T9" fmla="*/ 14 h 33"/>
                  <a:gd name="T10" fmla="*/ 42 w 42"/>
                  <a:gd name="T11" fmla="*/ 14 h 33"/>
                  <a:gd name="T12" fmla="*/ 42 w 42"/>
                  <a:gd name="T13" fmla="*/ 14 h 33"/>
                </a:gdLst>
                <a:ahLst/>
                <a:cxnLst>
                  <a:cxn ang="0">
                    <a:pos x="T0" y="T1"/>
                  </a:cxn>
                  <a:cxn ang="0">
                    <a:pos x="T2" y="T3"/>
                  </a:cxn>
                  <a:cxn ang="0">
                    <a:pos x="T4" y="T5"/>
                  </a:cxn>
                  <a:cxn ang="0">
                    <a:pos x="T6" y="T7"/>
                  </a:cxn>
                  <a:cxn ang="0">
                    <a:pos x="T8" y="T9"/>
                  </a:cxn>
                  <a:cxn ang="0">
                    <a:pos x="T10" y="T11"/>
                  </a:cxn>
                  <a:cxn ang="0">
                    <a:pos x="T12" y="T13"/>
                  </a:cxn>
                </a:cxnLst>
                <a:rect l="0" t="0" r="r" b="b"/>
                <a:pathLst>
                  <a:path w="42" h="33">
                    <a:moveTo>
                      <a:pt x="42" y="14"/>
                    </a:moveTo>
                    <a:lnTo>
                      <a:pt x="33" y="0"/>
                    </a:lnTo>
                    <a:lnTo>
                      <a:pt x="0" y="14"/>
                    </a:lnTo>
                    <a:lnTo>
                      <a:pt x="9" y="33"/>
                    </a:lnTo>
                    <a:lnTo>
                      <a:pt x="42" y="14"/>
                    </a:lnTo>
                    <a:lnTo>
                      <a:pt x="42" y="14"/>
                    </a:lnTo>
                    <a:lnTo>
                      <a:pt x="42" y="1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4" name="Freeform 15"/>
              <p:cNvSpPr>
                <a:spLocks/>
              </p:cNvSpPr>
              <p:nvPr/>
            </p:nvSpPr>
            <p:spPr bwMode="auto">
              <a:xfrm>
                <a:off x="5623" y="2714"/>
                <a:ext cx="24" cy="42"/>
              </a:xfrm>
              <a:custGeom>
                <a:avLst/>
                <a:gdLst>
                  <a:gd name="T0" fmla="*/ 4 w 5"/>
                  <a:gd name="T1" fmla="*/ 8 h 9"/>
                  <a:gd name="T2" fmla="*/ 4 w 5"/>
                  <a:gd name="T3" fmla="*/ 7 h 9"/>
                  <a:gd name="T4" fmla="*/ 5 w 5"/>
                  <a:gd name="T5" fmla="*/ 3 h 9"/>
                  <a:gd name="T6" fmla="*/ 5 w 5"/>
                  <a:gd name="T7" fmla="*/ 1 h 9"/>
                  <a:gd name="T8" fmla="*/ 5 w 5"/>
                  <a:gd name="T9" fmla="*/ 0 h 9"/>
                  <a:gd name="T10" fmla="*/ 1 w 5"/>
                  <a:gd name="T11" fmla="*/ 1 h 9"/>
                  <a:gd name="T12" fmla="*/ 1 w 5"/>
                  <a:gd name="T13" fmla="*/ 2 h 9"/>
                  <a:gd name="T14" fmla="*/ 1 w 5"/>
                  <a:gd name="T15" fmla="*/ 3 h 9"/>
                  <a:gd name="T16" fmla="*/ 1 w 5"/>
                  <a:gd name="T17" fmla="*/ 5 h 9"/>
                  <a:gd name="T18" fmla="*/ 0 w 5"/>
                  <a:gd name="T19" fmla="*/ 7 h 9"/>
                  <a:gd name="T20" fmla="*/ 0 w 5"/>
                  <a:gd name="T21" fmla="*/ 8 h 9"/>
                  <a:gd name="T22" fmla="*/ 4 w 5"/>
                  <a:gd name="T23" fmla="*/ 9 h 9"/>
                  <a:gd name="T24" fmla="*/ 4 w 5"/>
                  <a:gd name="T25" fmla="*/ 8 h 9"/>
                  <a:gd name="T26" fmla="*/ 4 w 5"/>
                  <a:gd name="T2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9">
                    <a:moveTo>
                      <a:pt x="4" y="8"/>
                    </a:moveTo>
                    <a:cubicBezTo>
                      <a:pt x="4" y="7"/>
                      <a:pt x="4" y="7"/>
                      <a:pt x="4" y="7"/>
                    </a:cubicBezTo>
                    <a:cubicBezTo>
                      <a:pt x="5" y="6"/>
                      <a:pt x="5" y="5"/>
                      <a:pt x="5" y="3"/>
                    </a:cubicBezTo>
                    <a:cubicBezTo>
                      <a:pt x="5" y="2"/>
                      <a:pt x="5" y="2"/>
                      <a:pt x="5" y="1"/>
                    </a:cubicBezTo>
                    <a:cubicBezTo>
                      <a:pt x="5" y="0"/>
                      <a:pt x="5" y="0"/>
                      <a:pt x="5" y="0"/>
                    </a:cubicBezTo>
                    <a:cubicBezTo>
                      <a:pt x="1" y="1"/>
                      <a:pt x="1" y="1"/>
                      <a:pt x="1" y="1"/>
                    </a:cubicBezTo>
                    <a:cubicBezTo>
                      <a:pt x="1" y="2"/>
                      <a:pt x="1" y="2"/>
                      <a:pt x="1" y="2"/>
                    </a:cubicBezTo>
                    <a:cubicBezTo>
                      <a:pt x="1" y="2"/>
                      <a:pt x="1" y="2"/>
                      <a:pt x="1" y="3"/>
                    </a:cubicBezTo>
                    <a:cubicBezTo>
                      <a:pt x="1" y="4"/>
                      <a:pt x="1" y="5"/>
                      <a:pt x="1" y="5"/>
                    </a:cubicBezTo>
                    <a:cubicBezTo>
                      <a:pt x="0" y="6"/>
                      <a:pt x="0" y="6"/>
                      <a:pt x="0" y="7"/>
                    </a:cubicBezTo>
                    <a:cubicBezTo>
                      <a:pt x="0" y="8"/>
                      <a:pt x="0" y="8"/>
                      <a:pt x="0" y="8"/>
                    </a:cubicBezTo>
                    <a:cubicBezTo>
                      <a:pt x="4" y="9"/>
                      <a:pt x="4" y="9"/>
                      <a:pt x="4" y="9"/>
                    </a:cubicBezTo>
                    <a:cubicBezTo>
                      <a:pt x="4" y="8"/>
                      <a:pt x="4" y="8"/>
                      <a:pt x="4" y="8"/>
                    </a:cubicBezTo>
                    <a:cubicBezTo>
                      <a:pt x="4" y="8"/>
                      <a:pt x="4" y="8"/>
                      <a:pt x="4" y="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5" name="Freeform 16"/>
              <p:cNvSpPr>
                <a:spLocks/>
              </p:cNvSpPr>
              <p:nvPr/>
            </p:nvSpPr>
            <p:spPr bwMode="auto">
              <a:xfrm>
                <a:off x="5623" y="2657"/>
                <a:ext cx="24" cy="42"/>
              </a:xfrm>
              <a:custGeom>
                <a:avLst/>
                <a:gdLst>
                  <a:gd name="T0" fmla="*/ 0 w 5"/>
                  <a:gd name="T1" fmla="*/ 9 h 9"/>
                  <a:gd name="T2" fmla="*/ 4 w 5"/>
                  <a:gd name="T3" fmla="*/ 8 h 9"/>
                  <a:gd name="T4" fmla="*/ 4 w 5"/>
                  <a:gd name="T5" fmla="*/ 7 h 9"/>
                  <a:gd name="T6" fmla="*/ 4 w 5"/>
                  <a:gd name="T7" fmla="*/ 5 h 9"/>
                  <a:gd name="T8" fmla="*/ 5 w 5"/>
                  <a:gd name="T9" fmla="*/ 2 h 9"/>
                  <a:gd name="T10" fmla="*/ 5 w 5"/>
                  <a:gd name="T11" fmla="*/ 1 h 9"/>
                  <a:gd name="T12" fmla="*/ 1 w 5"/>
                  <a:gd name="T13" fmla="*/ 0 h 9"/>
                  <a:gd name="T14" fmla="*/ 1 w 5"/>
                  <a:gd name="T15" fmla="*/ 1 h 9"/>
                  <a:gd name="T16" fmla="*/ 0 w 5"/>
                  <a:gd name="T17" fmla="*/ 5 h 9"/>
                  <a:gd name="T18" fmla="*/ 0 w 5"/>
                  <a:gd name="T19" fmla="*/ 8 h 9"/>
                  <a:gd name="T20" fmla="*/ 0 w 5"/>
                  <a:gd name="T21" fmla="*/ 9 h 9"/>
                  <a:gd name="T22" fmla="*/ 0 w 5"/>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9">
                    <a:moveTo>
                      <a:pt x="0" y="9"/>
                    </a:moveTo>
                    <a:cubicBezTo>
                      <a:pt x="4" y="8"/>
                      <a:pt x="4" y="8"/>
                      <a:pt x="4" y="8"/>
                    </a:cubicBezTo>
                    <a:cubicBezTo>
                      <a:pt x="4" y="7"/>
                      <a:pt x="4" y="7"/>
                      <a:pt x="4" y="7"/>
                    </a:cubicBezTo>
                    <a:cubicBezTo>
                      <a:pt x="4" y="6"/>
                      <a:pt x="4" y="5"/>
                      <a:pt x="4" y="5"/>
                    </a:cubicBezTo>
                    <a:cubicBezTo>
                      <a:pt x="4" y="5"/>
                      <a:pt x="4" y="4"/>
                      <a:pt x="5" y="2"/>
                    </a:cubicBezTo>
                    <a:cubicBezTo>
                      <a:pt x="5" y="1"/>
                      <a:pt x="5" y="1"/>
                      <a:pt x="5" y="1"/>
                    </a:cubicBezTo>
                    <a:cubicBezTo>
                      <a:pt x="1" y="0"/>
                      <a:pt x="1" y="0"/>
                      <a:pt x="1" y="0"/>
                    </a:cubicBezTo>
                    <a:cubicBezTo>
                      <a:pt x="1" y="1"/>
                      <a:pt x="1" y="1"/>
                      <a:pt x="1" y="1"/>
                    </a:cubicBezTo>
                    <a:cubicBezTo>
                      <a:pt x="1" y="2"/>
                      <a:pt x="0" y="4"/>
                      <a:pt x="0" y="5"/>
                    </a:cubicBezTo>
                    <a:cubicBezTo>
                      <a:pt x="0" y="6"/>
                      <a:pt x="0" y="6"/>
                      <a:pt x="0" y="8"/>
                    </a:cubicBezTo>
                    <a:cubicBezTo>
                      <a:pt x="0" y="9"/>
                      <a:pt x="0" y="9"/>
                      <a:pt x="0" y="9"/>
                    </a:cubicBezTo>
                    <a:cubicBezTo>
                      <a:pt x="0" y="9"/>
                      <a:pt x="0" y="9"/>
                      <a:pt x="0"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6" name="Freeform 17"/>
              <p:cNvSpPr>
                <a:spLocks/>
              </p:cNvSpPr>
              <p:nvPr/>
            </p:nvSpPr>
            <p:spPr bwMode="auto">
              <a:xfrm>
                <a:off x="6361" y="2515"/>
                <a:ext cx="43" cy="33"/>
              </a:xfrm>
              <a:custGeom>
                <a:avLst/>
                <a:gdLst>
                  <a:gd name="T0" fmla="*/ 7 w 9"/>
                  <a:gd name="T1" fmla="*/ 7 h 7"/>
                  <a:gd name="T2" fmla="*/ 7 w 9"/>
                  <a:gd name="T3" fmla="*/ 7 h 7"/>
                  <a:gd name="T4" fmla="*/ 9 w 9"/>
                  <a:gd name="T5" fmla="*/ 4 h 7"/>
                  <a:gd name="T6" fmla="*/ 9 w 9"/>
                  <a:gd name="T7" fmla="*/ 4 h 7"/>
                  <a:gd name="T8" fmla="*/ 3 w 9"/>
                  <a:gd name="T9" fmla="*/ 1 h 7"/>
                  <a:gd name="T10" fmla="*/ 2 w 9"/>
                  <a:gd name="T11" fmla="*/ 0 h 7"/>
                  <a:gd name="T12" fmla="*/ 0 w 9"/>
                  <a:gd name="T13" fmla="*/ 4 h 7"/>
                  <a:gd name="T14" fmla="*/ 1 w 9"/>
                  <a:gd name="T15" fmla="*/ 4 h 7"/>
                  <a:gd name="T16" fmla="*/ 7 w 9"/>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
                    <a:moveTo>
                      <a:pt x="7" y="7"/>
                    </a:moveTo>
                    <a:cubicBezTo>
                      <a:pt x="7" y="7"/>
                      <a:pt x="7" y="7"/>
                      <a:pt x="7" y="7"/>
                    </a:cubicBezTo>
                    <a:cubicBezTo>
                      <a:pt x="9" y="4"/>
                      <a:pt x="9" y="4"/>
                      <a:pt x="9" y="4"/>
                    </a:cubicBezTo>
                    <a:cubicBezTo>
                      <a:pt x="9" y="4"/>
                      <a:pt x="9" y="4"/>
                      <a:pt x="9" y="4"/>
                    </a:cubicBezTo>
                    <a:cubicBezTo>
                      <a:pt x="7" y="2"/>
                      <a:pt x="5" y="1"/>
                      <a:pt x="3" y="1"/>
                    </a:cubicBezTo>
                    <a:cubicBezTo>
                      <a:pt x="2" y="0"/>
                      <a:pt x="2" y="0"/>
                      <a:pt x="2" y="0"/>
                    </a:cubicBezTo>
                    <a:cubicBezTo>
                      <a:pt x="0" y="4"/>
                      <a:pt x="0" y="4"/>
                      <a:pt x="0" y="4"/>
                    </a:cubicBezTo>
                    <a:cubicBezTo>
                      <a:pt x="1" y="4"/>
                      <a:pt x="1" y="4"/>
                      <a:pt x="1" y="4"/>
                    </a:cubicBezTo>
                    <a:cubicBezTo>
                      <a:pt x="3" y="5"/>
                      <a:pt x="5" y="6"/>
                      <a:pt x="7"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7" name="Freeform 18"/>
              <p:cNvSpPr>
                <a:spLocks/>
              </p:cNvSpPr>
              <p:nvPr/>
            </p:nvSpPr>
            <p:spPr bwMode="auto">
              <a:xfrm>
                <a:off x="6513" y="2605"/>
                <a:ext cx="42" cy="38"/>
              </a:xfrm>
              <a:custGeom>
                <a:avLst/>
                <a:gdLst>
                  <a:gd name="T0" fmla="*/ 6 w 9"/>
                  <a:gd name="T1" fmla="*/ 7 h 8"/>
                  <a:gd name="T2" fmla="*/ 6 w 9"/>
                  <a:gd name="T3" fmla="*/ 8 h 8"/>
                  <a:gd name="T4" fmla="*/ 9 w 9"/>
                  <a:gd name="T5" fmla="*/ 4 h 8"/>
                  <a:gd name="T6" fmla="*/ 8 w 9"/>
                  <a:gd name="T7" fmla="*/ 4 h 8"/>
                  <a:gd name="T8" fmla="*/ 3 w 9"/>
                  <a:gd name="T9" fmla="*/ 0 h 8"/>
                  <a:gd name="T10" fmla="*/ 2 w 9"/>
                  <a:gd name="T11" fmla="*/ 0 h 8"/>
                  <a:gd name="T12" fmla="*/ 0 w 9"/>
                  <a:gd name="T13" fmla="*/ 3 h 8"/>
                  <a:gd name="T14" fmla="*/ 0 w 9"/>
                  <a:gd name="T15" fmla="*/ 4 h 8"/>
                  <a:gd name="T16" fmla="*/ 6 w 9"/>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6" y="7"/>
                    </a:moveTo>
                    <a:cubicBezTo>
                      <a:pt x="6" y="8"/>
                      <a:pt x="6" y="8"/>
                      <a:pt x="6" y="8"/>
                    </a:cubicBezTo>
                    <a:cubicBezTo>
                      <a:pt x="9" y="4"/>
                      <a:pt x="9" y="4"/>
                      <a:pt x="9" y="4"/>
                    </a:cubicBezTo>
                    <a:cubicBezTo>
                      <a:pt x="8" y="4"/>
                      <a:pt x="8" y="4"/>
                      <a:pt x="8" y="4"/>
                    </a:cubicBezTo>
                    <a:cubicBezTo>
                      <a:pt x="6" y="3"/>
                      <a:pt x="5" y="2"/>
                      <a:pt x="3" y="0"/>
                    </a:cubicBezTo>
                    <a:cubicBezTo>
                      <a:pt x="2" y="0"/>
                      <a:pt x="2" y="0"/>
                      <a:pt x="2" y="0"/>
                    </a:cubicBezTo>
                    <a:cubicBezTo>
                      <a:pt x="0" y="3"/>
                      <a:pt x="0" y="3"/>
                      <a:pt x="0" y="3"/>
                    </a:cubicBezTo>
                    <a:cubicBezTo>
                      <a:pt x="0" y="4"/>
                      <a:pt x="0" y="4"/>
                      <a:pt x="0" y="4"/>
                    </a:cubicBezTo>
                    <a:cubicBezTo>
                      <a:pt x="2" y="5"/>
                      <a:pt x="4" y="6"/>
                      <a:pt x="6"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8" name="Freeform 19"/>
              <p:cNvSpPr>
                <a:spLocks/>
              </p:cNvSpPr>
              <p:nvPr/>
            </p:nvSpPr>
            <p:spPr bwMode="auto">
              <a:xfrm>
                <a:off x="6460" y="2572"/>
                <a:ext cx="43" cy="37"/>
              </a:xfrm>
              <a:custGeom>
                <a:avLst/>
                <a:gdLst>
                  <a:gd name="T0" fmla="*/ 6 w 9"/>
                  <a:gd name="T1" fmla="*/ 7 h 8"/>
                  <a:gd name="T2" fmla="*/ 7 w 9"/>
                  <a:gd name="T3" fmla="*/ 8 h 8"/>
                  <a:gd name="T4" fmla="*/ 9 w 9"/>
                  <a:gd name="T5" fmla="*/ 4 h 8"/>
                  <a:gd name="T6" fmla="*/ 8 w 9"/>
                  <a:gd name="T7" fmla="*/ 4 h 8"/>
                  <a:gd name="T8" fmla="*/ 3 w 9"/>
                  <a:gd name="T9" fmla="*/ 1 h 8"/>
                  <a:gd name="T10" fmla="*/ 2 w 9"/>
                  <a:gd name="T11" fmla="*/ 0 h 8"/>
                  <a:gd name="T12" fmla="*/ 0 w 9"/>
                  <a:gd name="T13" fmla="*/ 4 h 8"/>
                  <a:gd name="T14" fmla="*/ 1 w 9"/>
                  <a:gd name="T15" fmla="*/ 4 h 8"/>
                  <a:gd name="T16" fmla="*/ 6 w 9"/>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6" y="7"/>
                    </a:moveTo>
                    <a:cubicBezTo>
                      <a:pt x="7" y="8"/>
                      <a:pt x="7" y="8"/>
                      <a:pt x="7" y="8"/>
                    </a:cubicBezTo>
                    <a:cubicBezTo>
                      <a:pt x="9" y="4"/>
                      <a:pt x="9" y="4"/>
                      <a:pt x="9" y="4"/>
                    </a:cubicBezTo>
                    <a:cubicBezTo>
                      <a:pt x="8" y="4"/>
                      <a:pt x="8" y="4"/>
                      <a:pt x="8" y="4"/>
                    </a:cubicBezTo>
                    <a:cubicBezTo>
                      <a:pt x="7" y="3"/>
                      <a:pt x="5" y="2"/>
                      <a:pt x="3" y="1"/>
                    </a:cubicBezTo>
                    <a:cubicBezTo>
                      <a:pt x="2" y="0"/>
                      <a:pt x="2" y="0"/>
                      <a:pt x="2" y="0"/>
                    </a:cubicBezTo>
                    <a:cubicBezTo>
                      <a:pt x="0" y="4"/>
                      <a:pt x="0" y="4"/>
                      <a:pt x="0" y="4"/>
                    </a:cubicBezTo>
                    <a:cubicBezTo>
                      <a:pt x="1" y="4"/>
                      <a:pt x="1" y="4"/>
                      <a:pt x="1" y="4"/>
                    </a:cubicBezTo>
                    <a:cubicBezTo>
                      <a:pt x="3" y="5"/>
                      <a:pt x="5" y="6"/>
                      <a:pt x="6"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9" name="Freeform 20"/>
              <p:cNvSpPr>
                <a:spLocks/>
              </p:cNvSpPr>
              <p:nvPr/>
            </p:nvSpPr>
            <p:spPr bwMode="auto">
              <a:xfrm>
                <a:off x="6584" y="2690"/>
                <a:ext cx="28" cy="38"/>
              </a:xfrm>
              <a:custGeom>
                <a:avLst/>
                <a:gdLst>
                  <a:gd name="T0" fmla="*/ 1 w 6"/>
                  <a:gd name="T1" fmla="*/ 1 h 8"/>
                  <a:gd name="T2" fmla="*/ 1 w 6"/>
                  <a:gd name="T3" fmla="*/ 7 h 8"/>
                  <a:gd name="T4" fmla="*/ 1 w 6"/>
                  <a:gd name="T5" fmla="*/ 8 h 8"/>
                  <a:gd name="T6" fmla="*/ 6 w 6"/>
                  <a:gd name="T7" fmla="*/ 7 h 8"/>
                  <a:gd name="T8" fmla="*/ 6 w 6"/>
                  <a:gd name="T9" fmla="*/ 7 h 8"/>
                  <a:gd name="T10" fmla="*/ 5 w 6"/>
                  <a:gd name="T11" fmla="*/ 0 h 8"/>
                  <a:gd name="T12" fmla="*/ 5 w 6"/>
                  <a:gd name="T13" fmla="*/ 0 h 8"/>
                  <a:gd name="T14" fmla="*/ 0 w 6"/>
                  <a:gd name="T15" fmla="*/ 0 h 8"/>
                  <a:gd name="T16" fmla="*/ 1 w 6"/>
                  <a:gd name="T17" fmla="*/ 1 h 8"/>
                  <a:gd name="T18" fmla="*/ 1 w 6"/>
                  <a:gd name="T1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8">
                    <a:moveTo>
                      <a:pt x="1" y="1"/>
                    </a:moveTo>
                    <a:cubicBezTo>
                      <a:pt x="1" y="3"/>
                      <a:pt x="1" y="5"/>
                      <a:pt x="1" y="7"/>
                    </a:cubicBezTo>
                    <a:cubicBezTo>
                      <a:pt x="1" y="8"/>
                      <a:pt x="1" y="8"/>
                      <a:pt x="1" y="8"/>
                    </a:cubicBezTo>
                    <a:cubicBezTo>
                      <a:pt x="6" y="7"/>
                      <a:pt x="6" y="7"/>
                      <a:pt x="6" y="7"/>
                    </a:cubicBezTo>
                    <a:cubicBezTo>
                      <a:pt x="6" y="7"/>
                      <a:pt x="6" y="7"/>
                      <a:pt x="6" y="7"/>
                    </a:cubicBezTo>
                    <a:cubicBezTo>
                      <a:pt x="5" y="4"/>
                      <a:pt x="5" y="2"/>
                      <a:pt x="5" y="0"/>
                    </a:cubicBezTo>
                    <a:cubicBezTo>
                      <a:pt x="5" y="0"/>
                      <a:pt x="5" y="0"/>
                      <a:pt x="5" y="0"/>
                    </a:cubicBezTo>
                    <a:cubicBezTo>
                      <a:pt x="0" y="0"/>
                      <a:pt x="0" y="0"/>
                      <a:pt x="0" y="0"/>
                    </a:cubicBezTo>
                    <a:cubicBezTo>
                      <a:pt x="1" y="1"/>
                      <a:pt x="1" y="1"/>
                      <a:pt x="1" y="1"/>
                    </a:cubicBezTo>
                    <a:cubicBezTo>
                      <a:pt x="1" y="1"/>
                      <a:pt x="1" y="1"/>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0" name="Freeform 21"/>
              <p:cNvSpPr>
                <a:spLocks/>
              </p:cNvSpPr>
              <p:nvPr/>
            </p:nvSpPr>
            <p:spPr bwMode="auto">
              <a:xfrm>
                <a:off x="6560" y="2638"/>
                <a:ext cx="38" cy="38"/>
              </a:xfrm>
              <a:custGeom>
                <a:avLst/>
                <a:gdLst>
                  <a:gd name="T0" fmla="*/ 4 w 8"/>
                  <a:gd name="T1" fmla="*/ 7 h 8"/>
                  <a:gd name="T2" fmla="*/ 4 w 8"/>
                  <a:gd name="T3" fmla="*/ 8 h 8"/>
                  <a:gd name="T4" fmla="*/ 8 w 8"/>
                  <a:gd name="T5" fmla="*/ 6 h 8"/>
                  <a:gd name="T6" fmla="*/ 7 w 8"/>
                  <a:gd name="T7" fmla="*/ 5 h 8"/>
                  <a:gd name="T8" fmla="*/ 3 w 8"/>
                  <a:gd name="T9" fmla="*/ 0 h 8"/>
                  <a:gd name="T10" fmla="*/ 2 w 8"/>
                  <a:gd name="T11" fmla="*/ 0 h 8"/>
                  <a:gd name="T12" fmla="*/ 0 w 8"/>
                  <a:gd name="T13" fmla="*/ 3 h 8"/>
                  <a:gd name="T14" fmla="*/ 0 w 8"/>
                  <a:gd name="T15" fmla="*/ 3 h 8"/>
                  <a:gd name="T16" fmla="*/ 4 w 8"/>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7"/>
                    </a:moveTo>
                    <a:cubicBezTo>
                      <a:pt x="4" y="8"/>
                      <a:pt x="4" y="8"/>
                      <a:pt x="4" y="8"/>
                    </a:cubicBezTo>
                    <a:cubicBezTo>
                      <a:pt x="8" y="6"/>
                      <a:pt x="8" y="6"/>
                      <a:pt x="8" y="6"/>
                    </a:cubicBezTo>
                    <a:cubicBezTo>
                      <a:pt x="7" y="5"/>
                      <a:pt x="7" y="5"/>
                      <a:pt x="7" y="5"/>
                    </a:cubicBezTo>
                    <a:cubicBezTo>
                      <a:pt x="7" y="4"/>
                      <a:pt x="5" y="2"/>
                      <a:pt x="3" y="0"/>
                    </a:cubicBezTo>
                    <a:cubicBezTo>
                      <a:pt x="2" y="0"/>
                      <a:pt x="2" y="0"/>
                      <a:pt x="2" y="0"/>
                    </a:cubicBezTo>
                    <a:cubicBezTo>
                      <a:pt x="0" y="3"/>
                      <a:pt x="0" y="3"/>
                      <a:pt x="0" y="3"/>
                    </a:cubicBezTo>
                    <a:cubicBezTo>
                      <a:pt x="0" y="3"/>
                      <a:pt x="0" y="3"/>
                      <a:pt x="0" y="3"/>
                    </a:cubicBezTo>
                    <a:cubicBezTo>
                      <a:pt x="3" y="6"/>
                      <a:pt x="4" y="7"/>
                      <a:pt x="4"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1" name="Freeform 22"/>
              <p:cNvSpPr>
                <a:spLocks/>
              </p:cNvSpPr>
              <p:nvPr/>
            </p:nvSpPr>
            <p:spPr bwMode="auto">
              <a:xfrm>
                <a:off x="6413" y="2543"/>
                <a:ext cx="43" cy="38"/>
              </a:xfrm>
              <a:custGeom>
                <a:avLst/>
                <a:gdLst>
                  <a:gd name="T0" fmla="*/ 6 w 9"/>
                  <a:gd name="T1" fmla="*/ 7 h 8"/>
                  <a:gd name="T2" fmla="*/ 7 w 9"/>
                  <a:gd name="T3" fmla="*/ 8 h 8"/>
                  <a:gd name="T4" fmla="*/ 9 w 9"/>
                  <a:gd name="T5" fmla="*/ 4 h 8"/>
                  <a:gd name="T6" fmla="*/ 8 w 9"/>
                  <a:gd name="T7" fmla="*/ 4 h 8"/>
                  <a:gd name="T8" fmla="*/ 3 w 9"/>
                  <a:gd name="T9" fmla="*/ 1 h 8"/>
                  <a:gd name="T10" fmla="*/ 2 w 9"/>
                  <a:gd name="T11" fmla="*/ 0 h 8"/>
                  <a:gd name="T12" fmla="*/ 0 w 9"/>
                  <a:gd name="T13" fmla="*/ 4 h 8"/>
                  <a:gd name="T14" fmla="*/ 1 w 9"/>
                  <a:gd name="T15" fmla="*/ 4 h 8"/>
                  <a:gd name="T16" fmla="*/ 6 w 9"/>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6" y="7"/>
                    </a:moveTo>
                    <a:cubicBezTo>
                      <a:pt x="7" y="8"/>
                      <a:pt x="7" y="8"/>
                      <a:pt x="7" y="8"/>
                    </a:cubicBezTo>
                    <a:cubicBezTo>
                      <a:pt x="9" y="4"/>
                      <a:pt x="9" y="4"/>
                      <a:pt x="9" y="4"/>
                    </a:cubicBezTo>
                    <a:cubicBezTo>
                      <a:pt x="8" y="4"/>
                      <a:pt x="8" y="4"/>
                      <a:pt x="8" y="4"/>
                    </a:cubicBezTo>
                    <a:cubicBezTo>
                      <a:pt x="6" y="3"/>
                      <a:pt x="5" y="2"/>
                      <a:pt x="3" y="1"/>
                    </a:cubicBezTo>
                    <a:cubicBezTo>
                      <a:pt x="2" y="0"/>
                      <a:pt x="2" y="0"/>
                      <a:pt x="2" y="0"/>
                    </a:cubicBezTo>
                    <a:cubicBezTo>
                      <a:pt x="0" y="4"/>
                      <a:pt x="0" y="4"/>
                      <a:pt x="0" y="4"/>
                    </a:cubicBezTo>
                    <a:cubicBezTo>
                      <a:pt x="1" y="4"/>
                      <a:pt x="1" y="4"/>
                      <a:pt x="1" y="4"/>
                    </a:cubicBezTo>
                    <a:cubicBezTo>
                      <a:pt x="2" y="5"/>
                      <a:pt x="4" y="6"/>
                      <a:pt x="6"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2" name="Freeform 23"/>
              <p:cNvSpPr>
                <a:spLocks/>
              </p:cNvSpPr>
              <p:nvPr/>
            </p:nvSpPr>
            <p:spPr bwMode="auto">
              <a:xfrm>
                <a:off x="6205" y="2425"/>
                <a:ext cx="38" cy="38"/>
              </a:xfrm>
              <a:custGeom>
                <a:avLst/>
                <a:gdLst>
                  <a:gd name="T0" fmla="*/ 6 w 8"/>
                  <a:gd name="T1" fmla="*/ 7 h 8"/>
                  <a:gd name="T2" fmla="*/ 6 w 8"/>
                  <a:gd name="T3" fmla="*/ 8 h 8"/>
                  <a:gd name="T4" fmla="*/ 8 w 8"/>
                  <a:gd name="T5" fmla="*/ 4 h 8"/>
                  <a:gd name="T6" fmla="*/ 8 w 8"/>
                  <a:gd name="T7" fmla="*/ 4 h 8"/>
                  <a:gd name="T8" fmla="*/ 2 w 8"/>
                  <a:gd name="T9" fmla="*/ 0 h 8"/>
                  <a:gd name="T10" fmla="*/ 2 w 8"/>
                  <a:gd name="T11" fmla="*/ 0 h 8"/>
                  <a:gd name="T12" fmla="*/ 0 w 8"/>
                  <a:gd name="T13" fmla="*/ 4 h 8"/>
                  <a:gd name="T14" fmla="*/ 1 w 8"/>
                  <a:gd name="T15" fmla="*/ 4 h 8"/>
                  <a:gd name="T16" fmla="*/ 6 w 8"/>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7"/>
                    </a:moveTo>
                    <a:cubicBezTo>
                      <a:pt x="6" y="8"/>
                      <a:pt x="6" y="8"/>
                      <a:pt x="6" y="8"/>
                    </a:cubicBezTo>
                    <a:cubicBezTo>
                      <a:pt x="8" y="4"/>
                      <a:pt x="8" y="4"/>
                      <a:pt x="8" y="4"/>
                    </a:cubicBezTo>
                    <a:cubicBezTo>
                      <a:pt x="8" y="4"/>
                      <a:pt x="8" y="4"/>
                      <a:pt x="8" y="4"/>
                    </a:cubicBezTo>
                    <a:cubicBezTo>
                      <a:pt x="6" y="2"/>
                      <a:pt x="4" y="1"/>
                      <a:pt x="2" y="0"/>
                    </a:cubicBezTo>
                    <a:cubicBezTo>
                      <a:pt x="2" y="0"/>
                      <a:pt x="2" y="0"/>
                      <a:pt x="2" y="0"/>
                    </a:cubicBezTo>
                    <a:cubicBezTo>
                      <a:pt x="0" y="4"/>
                      <a:pt x="0" y="4"/>
                      <a:pt x="0" y="4"/>
                    </a:cubicBezTo>
                    <a:cubicBezTo>
                      <a:pt x="1" y="4"/>
                      <a:pt x="1" y="4"/>
                      <a:pt x="1" y="4"/>
                    </a:cubicBezTo>
                    <a:cubicBezTo>
                      <a:pt x="2" y="5"/>
                      <a:pt x="4" y="6"/>
                      <a:pt x="6"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3" name="Freeform 24"/>
              <p:cNvSpPr>
                <a:spLocks/>
              </p:cNvSpPr>
              <p:nvPr/>
            </p:nvSpPr>
            <p:spPr bwMode="auto">
              <a:xfrm>
                <a:off x="6153" y="2406"/>
                <a:ext cx="38" cy="28"/>
              </a:xfrm>
              <a:custGeom>
                <a:avLst/>
                <a:gdLst>
                  <a:gd name="T0" fmla="*/ 1 w 8"/>
                  <a:gd name="T1" fmla="*/ 4 h 6"/>
                  <a:gd name="T2" fmla="*/ 2 w 8"/>
                  <a:gd name="T3" fmla="*/ 4 h 6"/>
                  <a:gd name="T4" fmla="*/ 6 w 8"/>
                  <a:gd name="T5" fmla="*/ 5 h 6"/>
                  <a:gd name="T6" fmla="*/ 7 w 8"/>
                  <a:gd name="T7" fmla="*/ 6 h 6"/>
                  <a:gd name="T8" fmla="*/ 8 w 8"/>
                  <a:gd name="T9" fmla="*/ 2 h 6"/>
                  <a:gd name="T10" fmla="*/ 8 w 8"/>
                  <a:gd name="T11" fmla="*/ 2 h 6"/>
                  <a:gd name="T12" fmla="*/ 2 w 8"/>
                  <a:gd name="T13" fmla="*/ 0 h 6"/>
                  <a:gd name="T14" fmla="*/ 1 w 8"/>
                  <a:gd name="T15" fmla="*/ 0 h 6"/>
                  <a:gd name="T16" fmla="*/ 1 w 8"/>
                  <a:gd name="T17" fmla="*/ 0 h 6"/>
                  <a:gd name="T18" fmla="*/ 0 w 8"/>
                  <a:gd name="T19" fmla="*/ 0 h 6"/>
                  <a:gd name="T20" fmla="*/ 0 w 8"/>
                  <a:gd name="T21" fmla="*/ 4 h 6"/>
                  <a:gd name="T22" fmla="*/ 1 w 8"/>
                  <a:gd name="T23" fmla="*/ 4 h 6"/>
                  <a:gd name="T24" fmla="*/ 1 w 8"/>
                  <a:gd name="T2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6">
                    <a:moveTo>
                      <a:pt x="1" y="4"/>
                    </a:moveTo>
                    <a:cubicBezTo>
                      <a:pt x="1" y="4"/>
                      <a:pt x="2" y="4"/>
                      <a:pt x="2" y="4"/>
                    </a:cubicBezTo>
                    <a:cubicBezTo>
                      <a:pt x="2" y="4"/>
                      <a:pt x="4" y="4"/>
                      <a:pt x="6" y="5"/>
                    </a:cubicBezTo>
                    <a:cubicBezTo>
                      <a:pt x="7" y="6"/>
                      <a:pt x="7" y="6"/>
                      <a:pt x="7" y="6"/>
                    </a:cubicBezTo>
                    <a:cubicBezTo>
                      <a:pt x="8" y="2"/>
                      <a:pt x="8" y="2"/>
                      <a:pt x="8" y="2"/>
                    </a:cubicBezTo>
                    <a:cubicBezTo>
                      <a:pt x="8" y="2"/>
                      <a:pt x="8" y="2"/>
                      <a:pt x="8" y="2"/>
                    </a:cubicBezTo>
                    <a:cubicBezTo>
                      <a:pt x="5" y="0"/>
                      <a:pt x="4" y="0"/>
                      <a:pt x="2" y="0"/>
                    </a:cubicBezTo>
                    <a:cubicBezTo>
                      <a:pt x="2" y="0"/>
                      <a:pt x="2" y="0"/>
                      <a:pt x="1" y="0"/>
                    </a:cubicBezTo>
                    <a:cubicBezTo>
                      <a:pt x="1" y="0"/>
                      <a:pt x="1" y="0"/>
                      <a:pt x="1" y="0"/>
                    </a:cubicBezTo>
                    <a:cubicBezTo>
                      <a:pt x="0" y="0"/>
                      <a:pt x="0" y="0"/>
                      <a:pt x="0" y="0"/>
                    </a:cubicBezTo>
                    <a:cubicBezTo>
                      <a:pt x="0" y="4"/>
                      <a:pt x="0" y="4"/>
                      <a:pt x="0" y="4"/>
                    </a:cubicBezTo>
                    <a:cubicBezTo>
                      <a:pt x="1" y="4"/>
                      <a:pt x="1" y="4"/>
                      <a:pt x="1" y="4"/>
                    </a:cubicBezTo>
                    <a:cubicBezTo>
                      <a:pt x="1" y="4"/>
                      <a:pt x="1" y="4"/>
                      <a:pt x="1"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4" name="Freeform 25"/>
              <p:cNvSpPr>
                <a:spLocks/>
              </p:cNvSpPr>
              <p:nvPr/>
            </p:nvSpPr>
            <p:spPr bwMode="auto">
              <a:xfrm>
                <a:off x="6101" y="2415"/>
                <a:ext cx="38" cy="33"/>
              </a:xfrm>
              <a:custGeom>
                <a:avLst/>
                <a:gdLst>
                  <a:gd name="T0" fmla="*/ 3 w 8"/>
                  <a:gd name="T1" fmla="*/ 6 h 7"/>
                  <a:gd name="T2" fmla="*/ 7 w 8"/>
                  <a:gd name="T3" fmla="*/ 3 h 7"/>
                  <a:gd name="T4" fmla="*/ 8 w 8"/>
                  <a:gd name="T5" fmla="*/ 3 h 7"/>
                  <a:gd name="T6" fmla="*/ 6 w 8"/>
                  <a:gd name="T7" fmla="*/ 0 h 7"/>
                  <a:gd name="T8" fmla="*/ 6 w 8"/>
                  <a:gd name="T9" fmla="*/ 0 h 7"/>
                  <a:gd name="T10" fmla="*/ 0 w 8"/>
                  <a:gd name="T11" fmla="*/ 3 h 7"/>
                  <a:gd name="T12" fmla="*/ 0 w 8"/>
                  <a:gd name="T13" fmla="*/ 4 h 7"/>
                  <a:gd name="T14" fmla="*/ 2 w 8"/>
                  <a:gd name="T15" fmla="*/ 7 h 7"/>
                  <a:gd name="T16" fmla="*/ 3 w 8"/>
                  <a:gd name="T17" fmla="*/ 6 h 7"/>
                  <a:gd name="T18" fmla="*/ 3 w 8"/>
                  <a:gd name="T1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7">
                    <a:moveTo>
                      <a:pt x="3" y="6"/>
                    </a:moveTo>
                    <a:cubicBezTo>
                      <a:pt x="4" y="5"/>
                      <a:pt x="6" y="4"/>
                      <a:pt x="7" y="3"/>
                    </a:cubicBezTo>
                    <a:cubicBezTo>
                      <a:pt x="8" y="3"/>
                      <a:pt x="8" y="3"/>
                      <a:pt x="8" y="3"/>
                    </a:cubicBezTo>
                    <a:cubicBezTo>
                      <a:pt x="6" y="0"/>
                      <a:pt x="6" y="0"/>
                      <a:pt x="6" y="0"/>
                    </a:cubicBezTo>
                    <a:cubicBezTo>
                      <a:pt x="6" y="0"/>
                      <a:pt x="6" y="0"/>
                      <a:pt x="6" y="0"/>
                    </a:cubicBezTo>
                    <a:cubicBezTo>
                      <a:pt x="4" y="1"/>
                      <a:pt x="2" y="2"/>
                      <a:pt x="0" y="3"/>
                    </a:cubicBezTo>
                    <a:cubicBezTo>
                      <a:pt x="0" y="4"/>
                      <a:pt x="0" y="4"/>
                      <a:pt x="0" y="4"/>
                    </a:cubicBezTo>
                    <a:cubicBezTo>
                      <a:pt x="2" y="7"/>
                      <a:pt x="2" y="7"/>
                      <a:pt x="2" y="7"/>
                    </a:cubicBezTo>
                    <a:cubicBezTo>
                      <a:pt x="3" y="6"/>
                      <a:pt x="3" y="6"/>
                      <a:pt x="3" y="6"/>
                    </a:cubicBezTo>
                    <a:cubicBezTo>
                      <a:pt x="3" y="6"/>
                      <a:pt x="3" y="6"/>
                      <a:pt x="3"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5" name="Freeform 26"/>
              <p:cNvSpPr>
                <a:spLocks/>
              </p:cNvSpPr>
              <p:nvPr/>
            </p:nvSpPr>
            <p:spPr bwMode="auto">
              <a:xfrm>
                <a:off x="5632" y="2879"/>
                <a:ext cx="43" cy="38"/>
              </a:xfrm>
              <a:custGeom>
                <a:avLst/>
                <a:gdLst>
                  <a:gd name="T0" fmla="*/ 4 w 9"/>
                  <a:gd name="T1" fmla="*/ 1 h 8"/>
                  <a:gd name="T2" fmla="*/ 3 w 9"/>
                  <a:gd name="T3" fmla="*/ 0 h 8"/>
                  <a:gd name="T4" fmla="*/ 0 w 9"/>
                  <a:gd name="T5" fmla="*/ 3 h 8"/>
                  <a:gd name="T6" fmla="*/ 1 w 9"/>
                  <a:gd name="T7" fmla="*/ 3 h 8"/>
                  <a:gd name="T8" fmla="*/ 6 w 9"/>
                  <a:gd name="T9" fmla="*/ 7 h 8"/>
                  <a:gd name="T10" fmla="*/ 7 w 9"/>
                  <a:gd name="T11" fmla="*/ 8 h 8"/>
                  <a:gd name="T12" fmla="*/ 9 w 9"/>
                  <a:gd name="T13" fmla="*/ 4 h 8"/>
                  <a:gd name="T14" fmla="*/ 8 w 9"/>
                  <a:gd name="T15" fmla="*/ 4 h 8"/>
                  <a:gd name="T16" fmla="*/ 4 w 9"/>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4" y="1"/>
                    </a:moveTo>
                    <a:cubicBezTo>
                      <a:pt x="3" y="0"/>
                      <a:pt x="3" y="0"/>
                      <a:pt x="3" y="0"/>
                    </a:cubicBezTo>
                    <a:cubicBezTo>
                      <a:pt x="0" y="3"/>
                      <a:pt x="0" y="3"/>
                      <a:pt x="0" y="3"/>
                    </a:cubicBezTo>
                    <a:cubicBezTo>
                      <a:pt x="1" y="3"/>
                      <a:pt x="1" y="3"/>
                      <a:pt x="1" y="3"/>
                    </a:cubicBezTo>
                    <a:cubicBezTo>
                      <a:pt x="2" y="5"/>
                      <a:pt x="5" y="6"/>
                      <a:pt x="6" y="7"/>
                    </a:cubicBezTo>
                    <a:cubicBezTo>
                      <a:pt x="7" y="8"/>
                      <a:pt x="7" y="8"/>
                      <a:pt x="7" y="8"/>
                    </a:cubicBezTo>
                    <a:cubicBezTo>
                      <a:pt x="9" y="4"/>
                      <a:pt x="9" y="4"/>
                      <a:pt x="9" y="4"/>
                    </a:cubicBezTo>
                    <a:cubicBezTo>
                      <a:pt x="8" y="4"/>
                      <a:pt x="8" y="4"/>
                      <a:pt x="8" y="4"/>
                    </a:cubicBezTo>
                    <a:cubicBezTo>
                      <a:pt x="6" y="3"/>
                      <a:pt x="5" y="2"/>
                      <a:pt x="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6" name="Freeform 27"/>
              <p:cNvSpPr>
                <a:spLocks/>
              </p:cNvSpPr>
              <p:nvPr/>
            </p:nvSpPr>
            <p:spPr bwMode="auto">
              <a:xfrm>
                <a:off x="6314" y="2486"/>
                <a:ext cx="38" cy="38"/>
              </a:xfrm>
              <a:custGeom>
                <a:avLst/>
                <a:gdLst>
                  <a:gd name="T0" fmla="*/ 6 w 8"/>
                  <a:gd name="T1" fmla="*/ 7 h 8"/>
                  <a:gd name="T2" fmla="*/ 7 w 8"/>
                  <a:gd name="T3" fmla="*/ 8 h 8"/>
                  <a:gd name="T4" fmla="*/ 8 w 8"/>
                  <a:gd name="T5" fmla="*/ 4 h 8"/>
                  <a:gd name="T6" fmla="*/ 8 w 8"/>
                  <a:gd name="T7" fmla="*/ 4 h 8"/>
                  <a:gd name="T8" fmla="*/ 2 w 8"/>
                  <a:gd name="T9" fmla="*/ 1 h 8"/>
                  <a:gd name="T10" fmla="*/ 2 w 8"/>
                  <a:gd name="T11" fmla="*/ 0 h 8"/>
                  <a:gd name="T12" fmla="*/ 0 w 8"/>
                  <a:gd name="T13" fmla="*/ 4 h 8"/>
                  <a:gd name="T14" fmla="*/ 1 w 8"/>
                  <a:gd name="T15" fmla="*/ 4 h 8"/>
                  <a:gd name="T16" fmla="*/ 6 w 8"/>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7"/>
                    </a:moveTo>
                    <a:cubicBezTo>
                      <a:pt x="7" y="8"/>
                      <a:pt x="7" y="8"/>
                      <a:pt x="7" y="8"/>
                    </a:cubicBezTo>
                    <a:cubicBezTo>
                      <a:pt x="8" y="4"/>
                      <a:pt x="8" y="4"/>
                      <a:pt x="8" y="4"/>
                    </a:cubicBezTo>
                    <a:cubicBezTo>
                      <a:pt x="8" y="4"/>
                      <a:pt x="8" y="4"/>
                      <a:pt x="8" y="4"/>
                    </a:cubicBezTo>
                    <a:cubicBezTo>
                      <a:pt x="6" y="3"/>
                      <a:pt x="4" y="2"/>
                      <a:pt x="2" y="1"/>
                    </a:cubicBezTo>
                    <a:cubicBezTo>
                      <a:pt x="2" y="0"/>
                      <a:pt x="2" y="0"/>
                      <a:pt x="2" y="0"/>
                    </a:cubicBezTo>
                    <a:cubicBezTo>
                      <a:pt x="0" y="4"/>
                      <a:pt x="0" y="4"/>
                      <a:pt x="0" y="4"/>
                    </a:cubicBezTo>
                    <a:cubicBezTo>
                      <a:pt x="1" y="4"/>
                      <a:pt x="1" y="4"/>
                      <a:pt x="1" y="4"/>
                    </a:cubicBezTo>
                    <a:cubicBezTo>
                      <a:pt x="2" y="5"/>
                      <a:pt x="4" y="6"/>
                      <a:pt x="6" y="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7" name="Freeform 28"/>
              <p:cNvSpPr>
                <a:spLocks/>
              </p:cNvSpPr>
              <p:nvPr/>
            </p:nvSpPr>
            <p:spPr bwMode="auto">
              <a:xfrm>
                <a:off x="6252" y="2453"/>
                <a:ext cx="52" cy="43"/>
              </a:xfrm>
              <a:custGeom>
                <a:avLst/>
                <a:gdLst>
                  <a:gd name="T0" fmla="*/ 2 w 11"/>
                  <a:gd name="T1" fmla="*/ 5 h 9"/>
                  <a:gd name="T2" fmla="*/ 3 w 11"/>
                  <a:gd name="T3" fmla="*/ 6 h 9"/>
                  <a:gd name="T4" fmla="*/ 3 w 11"/>
                  <a:gd name="T5" fmla="*/ 6 h 9"/>
                  <a:gd name="T6" fmla="*/ 8 w 11"/>
                  <a:gd name="T7" fmla="*/ 8 h 9"/>
                  <a:gd name="T8" fmla="*/ 9 w 11"/>
                  <a:gd name="T9" fmla="*/ 9 h 9"/>
                  <a:gd name="T10" fmla="*/ 11 w 11"/>
                  <a:gd name="T11" fmla="*/ 5 h 9"/>
                  <a:gd name="T12" fmla="*/ 10 w 11"/>
                  <a:gd name="T13" fmla="*/ 5 h 9"/>
                  <a:gd name="T14" fmla="*/ 5 w 11"/>
                  <a:gd name="T15" fmla="*/ 2 h 9"/>
                  <a:gd name="T16" fmla="*/ 5 w 11"/>
                  <a:gd name="T17" fmla="*/ 2 h 9"/>
                  <a:gd name="T18" fmla="*/ 3 w 11"/>
                  <a:gd name="T19" fmla="*/ 1 h 9"/>
                  <a:gd name="T20" fmla="*/ 2 w 11"/>
                  <a:gd name="T21" fmla="*/ 0 h 9"/>
                  <a:gd name="T22" fmla="*/ 0 w 11"/>
                  <a:gd name="T23" fmla="*/ 4 h 9"/>
                  <a:gd name="T24" fmla="*/ 0 w 11"/>
                  <a:gd name="T25" fmla="*/ 4 h 9"/>
                  <a:gd name="T26" fmla="*/ 2 w 11"/>
                  <a:gd name="T2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9">
                    <a:moveTo>
                      <a:pt x="2" y="5"/>
                    </a:moveTo>
                    <a:cubicBezTo>
                      <a:pt x="3" y="5"/>
                      <a:pt x="3" y="6"/>
                      <a:pt x="3" y="6"/>
                    </a:cubicBezTo>
                    <a:cubicBezTo>
                      <a:pt x="3" y="6"/>
                      <a:pt x="3" y="6"/>
                      <a:pt x="3" y="6"/>
                    </a:cubicBezTo>
                    <a:cubicBezTo>
                      <a:pt x="3" y="6"/>
                      <a:pt x="5" y="7"/>
                      <a:pt x="8" y="8"/>
                    </a:cubicBezTo>
                    <a:cubicBezTo>
                      <a:pt x="9" y="9"/>
                      <a:pt x="9" y="9"/>
                      <a:pt x="9" y="9"/>
                    </a:cubicBezTo>
                    <a:cubicBezTo>
                      <a:pt x="11" y="5"/>
                      <a:pt x="11" y="5"/>
                      <a:pt x="11" y="5"/>
                    </a:cubicBezTo>
                    <a:cubicBezTo>
                      <a:pt x="10" y="5"/>
                      <a:pt x="10" y="5"/>
                      <a:pt x="10" y="5"/>
                    </a:cubicBezTo>
                    <a:cubicBezTo>
                      <a:pt x="7" y="3"/>
                      <a:pt x="5" y="2"/>
                      <a:pt x="5" y="2"/>
                    </a:cubicBezTo>
                    <a:cubicBezTo>
                      <a:pt x="5" y="2"/>
                      <a:pt x="5" y="2"/>
                      <a:pt x="5" y="2"/>
                    </a:cubicBezTo>
                    <a:cubicBezTo>
                      <a:pt x="5" y="2"/>
                      <a:pt x="4" y="2"/>
                      <a:pt x="3" y="1"/>
                    </a:cubicBezTo>
                    <a:cubicBezTo>
                      <a:pt x="2" y="0"/>
                      <a:pt x="2" y="0"/>
                      <a:pt x="2" y="0"/>
                    </a:cubicBezTo>
                    <a:cubicBezTo>
                      <a:pt x="0" y="4"/>
                      <a:pt x="0" y="4"/>
                      <a:pt x="0" y="4"/>
                    </a:cubicBezTo>
                    <a:cubicBezTo>
                      <a:pt x="0" y="4"/>
                      <a:pt x="0" y="4"/>
                      <a:pt x="0" y="4"/>
                    </a:cubicBezTo>
                    <a:cubicBezTo>
                      <a:pt x="1" y="4"/>
                      <a:pt x="2" y="5"/>
                      <a:pt x="2"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8" name="Freeform 29"/>
              <p:cNvSpPr>
                <a:spLocks/>
              </p:cNvSpPr>
              <p:nvPr/>
            </p:nvSpPr>
            <p:spPr bwMode="auto">
              <a:xfrm>
                <a:off x="5798" y="2581"/>
                <a:ext cx="43" cy="33"/>
              </a:xfrm>
              <a:custGeom>
                <a:avLst/>
                <a:gdLst>
                  <a:gd name="T0" fmla="*/ 43 w 43"/>
                  <a:gd name="T1" fmla="*/ 14 h 33"/>
                  <a:gd name="T2" fmla="*/ 33 w 43"/>
                  <a:gd name="T3" fmla="*/ 0 h 33"/>
                  <a:gd name="T4" fmla="*/ 0 w 43"/>
                  <a:gd name="T5" fmla="*/ 14 h 33"/>
                  <a:gd name="T6" fmla="*/ 9 w 43"/>
                  <a:gd name="T7" fmla="*/ 33 h 33"/>
                  <a:gd name="T8" fmla="*/ 43 w 43"/>
                  <a:gd name="T9" fmla="*/ 14 h 33"/>
                  <a:gd name="T10" fmla="*/ 43 w 43"/>
                  <a:gd name="T11" fmla="*/ 14 h 33"/>
                  <a:gd name="T12" fmla="*/ 43 w 43"/>
                  <a:gd name="T13" fmla="*/ 14 h 33"/>
                </a:gdLst>
                <a:ahLst/>
                <a:cxnLst>
                  <a:cxn ang="0">
                    <a:pos x="T0" y="T1"/>
                  </a:cxn>
                  <a:cxn ang="0">
                    <a:pos x="T2" y="T3"/>
                  </a:cxn>
                  <a:cxn ang="0">
                    <a:pos x="T4" y="T5"/>
                  </a:cxn>
                  <a:cxn ang="0">
                    <a:pos x="T6" y="T7"/>
                  </a:cxn>
                  <a:cxn ang="0">
                    <a:pos x="T8" y="T9"/>
                  </a:cxn>
                  <a:cxn ang="0">
                    <a:pos x="T10" y="T11"/>
                  </a:cxn>
                  <a:cxn ang="0">
                    <a:pos x="T12" y="T13"/>
                  </a:cxn>
                </a:cxnLst>
                <a:rect l="0" t="0" r="r" b="b"/>
                <a:pathLst>
                  <a:path w="43" h="33">
                    <a:moveTo>
                      <a:pt x="43" y="14"/>
                    </a:moveTo>
                    <a:lnTo>
                      <a:pt x="33" y="0"/>
                    </a:lnTo>
                    <a:lnTo>
                      <a:pt x="0" y="14"/>
                    </a:lnTo>
                    <a:lnTo>
                      <a:pt x="9" y="33"/>
                    </a:lnTo>
                    <a:lnTo>
                      <a:pt x="43" y="14"/>
                    </a:lnTo>
                    <a:lnTo>
                      <a:pt x="43" y="14"/>
                    </a:lnTo>
                    <a:lnTo>
                      <a:pt x="43" y="1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9" name="Freeform 30"/>
              <p:cNvSpPr>
                <a:spLocks/>
              </p:cNvSpPr>
              <p:nvPr/>
            </p:nvSpPr>
            <p:spPr bwMode="auto">
              <a:xfrm>
                <a:off x="6399" y="2936"/>
                <a:ext cx="38" cy="38"/>
              </a:xfrm>
              <a:custGeom>
                <a:avLst/>
                <a:gdLst>
                  <a:gd name="T0" fmla="*/ 0 w 38"/>
                  <a:gd name="T1" fmla="*/ 19 h 38"/>
                  <a:gd name="T2" fmla="*/ 5 w 38"/>
                  <a:gd name="T3" fmla="*/ 38 h 38"/>
                  <a:gd name="T4" fmla="*/ 38 w 38"/>
                  <a:gd name="T5" fmla="*/ 19 h 38"/>
                  <a:gd name="T6" fmla="*/ 28 w 38"/>
                  <a:gd name="T7" fmla="*/ 0 h 38"/>
                  <a:gd name="T8" fmla="*/ 0 w 38"/>
                  <a:gd name="T9" fmla="*/ 19 h 38"/>
                  <a:gd name="T10" fmla="*/ 0 w 38"/>
                  <a:gd name="T11" fmla="*/ 19 h 38"/>
                  <a:gd name="T12" fmla="*/ 0 w 38"/>
                  <a:gd name="T13" fmla="*/ 19 h 38"/>
                </a:gdLst>
                <a:ahLst/>
                <a:cxnLst>
                  <a:cxn ang="0">
                    <a:pos x="T0" y="T1"/>
                  </a:cxn>
                  <a:cxn ang="0">
                    <a:pos x="T2" y="T3"/>
                  </a:cxn>
                  <a:cxn ang="0">
                    <a:pos x="T4" y="T5"/>
                  </a:cxn>
                  <a:cxn ang="0">
                    <a:pos x="T6" y="T7"/>
                  </a:cxn>
                  <a:cxn ang="0">
                    <a:pos x="T8" y="T9"/>
                  </a:cxn>
                  <a:cxn ang="0">
                    <a:pos x="T10" y="T11"/>
                  </a:cxn>
                  <a:cxn ang="0">
                    <a:pos x="T12" y="T13"/>
                  </a:cxn>
                </a:cxnLst>
                <a:rect l="0" t="0" r="r" b="b"/>
                <a:pathLst>
                  <a:path w="38" h="38">
                    <a:moveTo>
                      <a:pt x="0" y="19"/>
                    </a:moveTo>
                    <a:lnTo>
                      <a:pt x="5" y="38"/>
                    </a:lnTo>
                    <a:lnTo>
                      <a:pt x="38" y="19"/>
                    </a:lnTo>
                    <a:lnTo>
                      <a:pt x="28" y="0"/>
                    </a:lnTo>
                    <a:lnTo>
                      <a:pt x="0" y="19"/>
                    </a:lnTo>
                    <a:lnTo>
                      <a:pt x="0" y="19"/>
                    </a:lnTo>
                    <a:lnTo>
                      <a:pt x="0"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0" name="Freeform 31"/>
              <p:cNvSpPr>
                <a:spLocks/>
              </p:cNvSpPr>
              <p:nvPr/>
            </p:nvSpPr>
            <p:spPr bwMode="auto">
              <a:xfrm>
                <a:off x="6295" y="2998"/>
                <a:ext cx="42" cy="33"/>
              </a:xfrm>
              <a:custGeom>
                <a:avLst/>
                <a:gdLst>
                  <a:gd name="T0" fmla="*/ 6 w 9"/>
                  <a:gd name="T1" fmla="*/ 0 h 7"/>
                  <a:gd name="T2" fmla="*/ 1 w 9"/>
                  <a:gd name="T3" fmla="*/ 3 h 7"/>
                  <a:gd name="T4" fmla="*/ 0 w 9"/>
                  <a:gd name="T5" fmla="*/ 4 h 7"/>
                  <a:gd name="T6" fmla="*/ 2 w 9"/>
                  <a:gd name="T7" fmla="*/ 7 h 7"/>
                  <a:gd name="T8" fmla="*/ 3 w 9"/>
                  <a:gd name="T9" fmla="*/ 7 h 7"/>
                  <a:gd name="T10" fmla="*/ 8 w 9"/>
                  <a:gd name="T11" fmla="*/ 4 h 7"/>
                  <a:gd name="T12" fmla="*/ 9 w 9"/>
                  <a:gd name="T13" fmla="*/ 3 h 7"/>
                  <a:gd name="T14" fmla="*/ 7 w 9"/>
                  <a:gd name="T15" fmla="*/ 0 h 7"/>
                  <a:gd name="T16" fmla="*/ 6 w 9"/>
                  <a:gd name="T17" fmla="*/ 0 h 7"/>
                  <a:gd name="T18" fmla="*/ 6 w 9"/>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7">
                    <a:moveTo>
                      <a:pt x="6" y="0"/>
                    </a:moveTo>
                    <a:cubicBezTo>
                      <a:pt x="4" y="1"/>
                      <a:pt x="3" y="2"/>
                      <a:pt x="1" y="3"/>
                    </a:cubicBezTo>
                    <a:cubicBezTo>
                      <a:pt x="0" y="4"/>
                      <a:pt x="0" y="4"/>
                      <a:pt x="0" y="4"/>
                    </a:cubicBezTo>
                    <a:cubicBezTo>
                      <a:pt x="2" y="7"/>
                      <a:pt x="2" y="7"/>
                      <a:pt x="2" y="7"/>
                    </a:cubicBezTo>
                    <a:cubicBezTo>
                      <a:pt x="3" y="7"/>
                      <a:pt x="3" y="7"/>
                      <a:pt x="3" y="7"/>
                    </a:cubicBezTo>
                    <a:cubicBezTo>
                      <a:pt x="5" y="6"/>
                      <a:pt x="6" y="5"/>
                      <a:pt x="8" y="4"/>
                    </a:cubicBezTo>
                    <a:cubicBezTo>
                      <a:pt x="9" y="3"/>
                      <a:pt x="9" y="3"/>
                      <a:pt x="9" y="3"/>
                    </a:cubicBezTo>
                    <a:cubicBezTo>
                      <a:pt x="7" y="0"/>
                      <a:pt x="7" y="0"/>
                      <a:pt x="7" y="0"/>
                    </a:cubicBezTo>
                    <a:cubicBezTo>
                      <a:pt x="6" y="0"/>
                      <a:pt x="6" y="0"/>
                      <a:pt x="6" y="0"/>
                    </a:cubicBezTo>
                    <a:cubicBezTo>
                      <a:pt x="6" y="0"/>
                      <a:pt x="6" y="0"/>
                      <a:pt x="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1" name="Freeform 32"/>
              <p:cNvSpPr>
                <a:spLocks/>
              </p:cNvSpPr>
              <p:nvPr/>
            </p:nvSpPr>
            <p:spPr bwMode="auto">
              <a:xfrm>
                <a:off x="6347" y="2969"/>
                <a:ext cx="42" cy="33"/>
              </a:xfrm>
              <a:custGeom>
                <a:avLst/>
                <a:gdLst>
                  <a:gd name="T0" fmla="*/ 6 w 9"/>
                  <a:gd name="T1" fmla="*/ 0 h 7"/>
                  <a:gd name="T2" fmla="*/ 1 w 9"/>
                  <a:gd name="T3" fmla="*/ 3 h 7"/>
                  <a:gd name="T4" fmla="*/ 0 w 9"/>
                  <a:gd name="T5" fmla="*/ 4 h 7"/>
                  <a:gd name="T6" fmla="*/ 2 w 9"/>
                  <a:gd name="T7" fmla="*/ 7 h 7"/>
                  <a:gd name="T8" fmla="*/ 3 w 9"/>
                  <a:gd name="T9" fmla="*/ 6 h 7"/>
                  <a:gd name="T10" fmla="*/ 8 w 9"/>
                  <a:gd name="T11" fmla="*/ 3 h 7"/>
                  <a:gd name="T12" fmla="*/ 9 w 9"/>
                  <a:gd name="T13" fmla="*/ 3 h 7"/>
                  <a:gd name="T14" fmla="*/ 7 w 9"/>
                  <a:gd name="T15" fmla="*/ 0 h 7"/>
                  <a:gd name="T16" fmla="*/ 6 w 9"/>
                  <a:gd name="T17" fmla="*/ 0 h 7"/>
                  <a:gd name="T18" fmla="*/ 6 w 9"/>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7">
                    <a:moveTo>
                      <a:pt x="6" y="0"/>
                    </a:moveTo>
                    <a:cubicBezTo>
                      <a:pt x="4" y="1"/>
                      <a:pt x="2" y="2"/>
                      <a:pt x="1" y="3"/>
                    </a:cubicBezTo>
                    <a:cubicBezTo>
                      <a:pt x="0" y="4"/>
                      <a:pt x="0" y="4"/>
                      <a:pt x="0" y="4"/>
                    </a:cubicBezTo>
                    <a:cubicBezTo>
                      <a:pt x="2" y="7"/>
                      <a:pt x="2" y="7"/>
                      <a:pt x="2" y="7"/>
                    </a:cubicBezTo>
                    <a:cubicBezTo>
                      <a:pt x="3" y="6"/>
                      <a:pt x="3" y="6"/>
                      <a:pt x="3" y="6"/>
                    </a:cubicBezTo>
                    <a:cubicBezTo>
                      <a:pt x="4" y="5"/>
                      <a:pt x="6" y="5"/>
                      <a:pt x="8" y="3"/>
                    </a:cubicBezTo>
                    <a:cubicBezTo>
                      <a:pt x="9" y="3"/>
                      <a:pt x="9" y="3"/>
                      <a:pt x="9" y="3"/>
                    </a:cubicBezTo>
                    <a:cubicBezTo>
                      <a:pt x="7" y="0"/>
                      <a:pt x="7" y="0"/>
                      <a:pt x="7" y="0"/>
                    </a:cubicBezTo>
                    <a:cubicBezTo>
                      <a:pt x="6" y="0"/>
                      <a:pt x="6" y="0"/>
                      <a:pt x="6" y="0"/>
                    </a:cubicBezTo>
                    <a:cubicBezTo>
                      <a:pt x="6" y="0"/>
                      <a:pt x="6" y="0"/>
                      <a:pt x="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2" name="Freeform 33"/>
              <p:cNvSpPr>
                <a:spLocks/>
              </p:cNvSpPr>
              <p:nvPr/>
            </p:nvSpPr>
            <p:spPr bwMode="auto">
              <a:xfrm>
                <a:off x="6205" y="3059"/>
                <a:ext cx="38" cy="38"/>
              </a:xfrm>
              <a:custGeom>
                <a:avLst/>
                <a:gdLst>
                  <a:gd name="T0" fmla="*/ 5 w 8"/>
                  <a:gd name="T1" fmla="*/ 0 h 8"/>
                  <a:gd name="T2" fmla="*/ 1 w 8"/>
                  <a:gd name="T3" fmla="*/ 4 h 8"/>
                  <a:gd name="T4" fmla="*/ 0 w 8"/>
                  <a:gd name="T5" fmla="*/ 5 h 8"/>
                  <a:gd name="T6" fmla="*/ 0 w 8"/>
                  <a:gd name="T7" fmla="*/ 6 h 8"/>
                  <a:gd name="T8" fmla="*/ 3 w 8"/>
                  <a:gd name="T9" fmla="*/ 8 h 8"/>
                  <a:gd name="T10" fmla="*/ 4 w 8"/>
                  <a:gd name="T11" fmla="*/ 7 h 8"/>
                  <a:gd name="T12" fmla="*/ 4 w 8"/>
                  <a:gd name="T13" fmla="*/ 6 h 8"/>
                  <a:gd name="T14" fmla="*/ 7 w 8"/>
                  <a:gd name="T15" fmla="*/ 4 h 8"/>
                  <a:gd name="T16" fmla="*/ 8 w 8"/>
                  <a:gd name="T17" fmla="*/ 3 h 8"/>
                  <a:gd name="T18" fmla="*/ 6 w 8"/>
                  <a:gd name="T19" fmla="*/ 0 h 8"/>
                  <a:gd name="T20" fmla="*/ 5 w 8"/>
                  <a:gd name="T21" fmla="*/ 0 h 8"/>
                  <a:gd name="T22" fmla="*/ 5 w 8"/>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8">
                    <a:moveTo>
                      <a:pt x="5" y="0"/>
                    </a:moveTo>
                    <a:cubicBezTo>
                      <a:pt x="3" y="2"/>
                      <a:pt x="1" y="3"/>
                      <a:pt x="1" y="4"/>
                    </a:cubicBezTo>
                    <a:cubicBezTo>
                      <a:pt x="1" y="4"/>
                      <a:pt x="0" y="5"/>
                      <a:pt x="0" y="5"/>
                    </a:cubicBezTo>
                    <a:cubicBezTo>
                      <a:pt x="0" y="6"/>
                      <a:pt x="0" y="6"/>
                      <a:pt x="0" y="6"/>
                    </a:cubicBezTo>
                    <a:cubicBezTo>
                      <a:pt x="3" y="8"/>
                      <a:pt x="3" y="8"/>
                      <a:pt x="3" y="8"/>
                    </a:cubicBezTo>
                    <a:cubicBezTo>
                      <a:pt x="4" y="7"/>
                      <a:pt x="4" y="7"/>
                      <a:pt x="4" y="7"/>
                    </a:cubicBezTo>
                    <a:cubicBezTo>
                      <a:pt x="4" y="7"/>
                      <a:pt x="4" y="7"/>
                      <a:pt x="4" y="6"/>
                    </a:cubicBezTo>
                    <a:cubicBezTo>
                      <a:pt x="4" y="6"/>
                      <a:pt x="5" y="5"/>
                      <a:pt x="7" y="4"/>
                    </a:cubicBezTo>
                    <a:cubicBezTo>
                      <a:pt x="8" y="3"/>
                      <a:pt x="8" y="3"/>
                      <a:pt x="8" y="3"/>
                    </a:cubicBezTo>
                    <a:cubicBezTo>
                      <a:pt x="6" y="0"/>
                      <a:pt x="6" y="0"/>
                      <a:pt x="6" y="0"/>
                    </a:cubicBezTo>
                    <a:cubicBezTo>
                      <a:pt x="5" y="0"/>
                      <a:pt x="5" y="0"/>
                      <a:pt x="5" y="0"/>
                    </a:cubicBezTo>
                    <a:cubicBezTo>
                      <a:pt x="5" y="0"/>
                      <a:pt x="5" y="0"/>
                      <a:pt x="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3" name="Freeform 34"/>
              <p:cNvSpPr>
                <a:spLocks/>
              </p:cNvSpPr>
              <p:nvPr/>
            </p:nvSpPr>
            <p:spPr bwMode="auto">
              <a:xfrm>
                <a:off x="6248" y="3026"/>
                <a:ext cx="42" cy="33"/>
              </a:xfrm>
              <a:custGeom>
                <a:avLst/>
                <a:gdLst>
                  <a:gd name="T0" fmla="*/ 6 w 9"/>
                  <a:gd name="T1" fmla="*/ 1 h 7"/>
                  <a:gd name="T2" fmla="*/ 1 w 9"/>
                  <a:gd name="T3" fmla="*/ 4 h 7"/>
                  <a:gd name="T4" fmla="*/ 0 w 9"/>
                  <a:gd name="T5" fmla="*/ 4 h 7"/>
                  <a:gd name="T6" fmla="*/ 2 w 9"/>
                  <a:gd name="T7" fmla="*/ 7 h 7"/>
                  <a:gd name="T8" fmla="*/ 3 w 9"/>
                  <a:gd name="T9" fmla="*/ 7 h 7"/>
                  <a:gd name="T10" fmla="*/ 8 w 9"/>
                  <a:gd name="T11" fmla="*/ 4 h 7"/>
                  <a:gd name="T12" fmla="*/ 9 w 9"/>
                  <a:gd name="T13" fmla="*/ 3 h 7"/>
                  <a:gd name="T14" fmla="*/ 7 w 9"/>
                  <a:gd name="T15" fmla="*/ 0 h 7"/>
                  <a:gd name="T16" fmla="*/ 6 w 9"/>
                  <a:gd name="T17" fmla="*/ 1 h 7"/>
                  <a:gd name="T18" fmla="*/ 6 w 9"/>
                  <a:gd name="T19"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7">
                    <a:moveTo>
                      <a:pt x="6" y="1"/>
                    </a:moveTo>
                    <a:cubicBezTo>
                      <a:pt x="4" y="2"/>
                      <a:pt x="2" y="3"/>
                      <a:pt x="1" y="4"/>
                    </a:cubicBezTo>
                    <a:cubicBezTo>
                      <a:pt x="0" y="4"/>
                      <a:pt x="0" y="4"/>
                      <a:pt x="0" y="4"/>
                    </a:cubicBezTo>
                    <a:cubicBezTo>
                      <a:pt x="2" y="7"/>
                      <a:pt x="2" y="7"/>
                      <a:pt x="2" y="7"/>
                    </a:cubicBezTo>
                    <a:cubicBezTo>
                      <a:pt x="3" y="7"/>
                      <a:pt x="3" y="7"/>
                      <a:pt x="3" y="7"/>
                    </a:cubicBezTo>
                    <a:cubicBezTo>
                      <a:pt x="5" y="6"/>
                      <a:pt x="6" y="5"/>
                      <a:pt x="8" y="4"/>
                    </a:cubicBezTo>
                    <a:cubicBezTo>
                      <a:pt x="9" y="3"/>
                      <a:pt x="9" y="3"/>
                      <a:pt x="9" y="3"/>
                    </a:cubicBezTo>
                    <a:cubicBezTo>
                      <a:pt x="7" y="0"/>
                      <a:pt x="7" y="0"/>
                      <a:pt x="7" y="0"/>
                    </a:cubicBezTo>
                    <a:cubicBezTo>
                      <a:pt x="6" y="1"/>
                      <a:pt x="6" y="1"/>
                      <a:pt x="6" y="1"/>
                    </a:cubicBezTo>
                    <a:cubicBezTo>
                      <a:pt x="6" y="1"/>
                      <a:pt x="6" y="1"/>
                      <a:pt x="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4" name="Freeform 35"/>
              <p:cNvSpPr>
                <a:spLocks/>
              </p:cNvSpPr>
              <p:nvPr/>
            </p:nvSpPr>
            <p:spPr bwMode="auto">
              <a:xfrm>
                <a:off x="6446" y="2912"/>
                <a:ext cx="43" cy="33"/>
              </a:xfrm>
              <a:custGeom>
                <a:avLst/>
                <a:gdLst>
                  <a:gd name="T0" fmla="*/ 0 w 43"/>
                  <a:gd name="T1" fmla="*/ 15 h 33"/>
                  <a:gd name="T2" fmla="*/ 10 w 43"/>
                  <a:gd name="T3" fmla="*/ 33 h 33"/>
                  <a:gd name="T4" fmla="*/ 43 w 43"/>
                  <a:gd name="T5" fmla="*/ 15 h 33"/>
                  <a:gd name="T6" fmla="*/ 33 w 43"/>
                  <a:gd name="T7" fmla="*/ 0 h 33"/>
                  <a:gd name="T8" fmla="*/ 0 w 43"/>
                  <a:gd name="T9" fmla="*/ 15 h 33"/>
                  <a:gd name="T10" fmla="*/ 0 w 43"/>
                  <a:gd name="T11" fmla="*/ 15 h 33"/>
                  <a:gd name="T12" fmla="*/ 0 w 43"/>
                  <a:gd name="T13" fmla="*/ 15 h 33"/>
                </a:gdLst>
                <a:ahLst/>
                <a:cxnLst>
                  <a:cxn ang="0">
                    <a:pos x="T0" y="T1"/>
                  </a:cxn>
                  <a:cxn ang="0">
                    <a:pos x="T2" y="T3"/>
                  </a:cxn>
                  <a:cxn ang="0">
                    <a:pos x="T4" y="T5"/>
                  </a:cxn>
                  <a:cxn ang="0">
                    <a:pos x="T6" y="T7"/>
                  </a:cxn>
                  <a:cxn ang="0">
                    <a:pos x="T8" y="T9"/>
                  </a:cxn>
                  <a:cxn ang="0">
                    <a:pos x="T10" y="T11"/>
                  </a:cxn>
                  <a:cxn ang="0">
                    <a:pos x="T12" y="T13"/>
                  </a:cxn>
                </a:cxnLst>
                <a:rect l="0" t="0" r="r" b="b"/>
                <a:pathLst>
                  <a:path w="43" h="33">
                    <a:moveTo>
                      <a:pt x="0" y="15"/>
                    </a:moveTo>
                    <a:lnTo>
                      <a:pt x="10" y="33"/>
                    </a:lnTo>
                    <a:lnTo>
                      <a:pt x="43" y="15"/>
                    </a:lnTo>
                    <a:lnTo>
                      <a:pt x="33" y="0"/>
                    </a:lnTo>
                    <a:lnTo>
                      <a:pt x="0" y="15"/>
                    </a:lnTo>
                    <a:lnTo>
                      <a:pt x="0" y="15"/>
                    </a:lnTo>
                    <a:lnTo>
                      <a:pt x="0" y="1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5" name="Freeform 36"/>
              <p:cNvSpPr>
                <a:spLocks/>
              </p:cNvSpPr>
              <p:nvPr/>
            </p:nvSpPr>
            <p:spPr bwMode="auto">
              <a:xfrm>
                <a:off x="5642" y="2619"/>
                <a:ext cx="42" cy="28"/>
              </a:xfrm>
              <a:custGeom>
                <a:avLst/>
                <a:gdLst>
                  <a:gd name="T0" fmla="*/ 3 w 9"/>
                  <a:gd name="T1" fmla="*/ 1 h 6"/>
                  <a:gd name="T2" fmla="*/ 1 w 9"/>
                  <a:gd name="T3" fmla="*/ 3 h 6"/>
                  <a:gd name="T4" fmla="*/ 0 w 9"/>
                  <a:gd name="T5" fmla="*/ 4 h 6"/>
                  <a:gd name="T6" fmla="*/ 3 w 9"/>
                  <a:gd name="T7" fmla="*/ 6 h 6"/>
                  <a:gd name="T8" fmla="*/ 4 w 9"/>
                  <a:gd name="T9" fmla="*/ 6 h 6"/>
                  <a:gd name="T10" fmla="*/ 5 w 9"/>
                  <a:gd name="T11" fmla="*/ 5 h 6"/>
                  <a:gd name="T12" fmla="*/ 7 w 9"/>
                  <a:gd name="T13" fmla="*/ 5 h 6"/>
                  <a:gd name="T14" fmla="*/ 8 w 9"/>
                  <a:gd name="T15" fmla="*/ 5 h 6"/>
                  <a:gd name="T16" fmla="*/ 9 w 9"/>
                  <a:gd name="T17" fmla="*/ 1 h 6"/>
                  <a:gd name="T18" fmla="*/ 8 w 9"/>
                  <a:gd name="T19" fmla="*/ 1 h 6"/>
                  <a:gd name="T20" fmla="*/ 3 w 9"/>
                  <a:gd name="T21"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6">
                    <a:moveTo>
                      <a:pt x="3" y="1"/>
                    </a:moveTo>
                    <a:cubicBezTo>
                      <a:pt x="2" y="1"/>
                      <a:pt x="2" y="2"/>
                      <a:pt x="1" y="3"/>
                    </a:cubicBezTo>
                    <a:cubicBezTo>
                      <a:pt x="0" y="4"/>
                      <a:pt x="0" y="4"/>
                      <a:pt x="0" y="4"/>
                    </a:cubicBezTo>
                    <a:cubicBezTo>
                      <a:pt x="3" y="6"/>
                      <a:pt x="3" y="6"/>
                      <a:pt x="3" y="6"/>
                    </a:cubicBezTo>
                    <a:cubicBezTo>
                      <a:pt x="4" y="6"/>
                      <a:pt x="4" y="6"/>
                      <a:pt x="4" y="6"/>
                    </a:cubicBezTo>
                    <a:cubicBezTo>
                      <a:pt x="4" y="5"/>
                      <a:pt x="5" y="5"/>
                      <a:pt x="5" y="5"/>
                    </a:cubicBezTo>
                    <a:cubicBezTo>
                      <a:pt x="5" y="5"/>
                      <a:pt x="5" y="4"/>
                      <a:pt x="7" y="5"/>
                    </a:cubicBezTo>
                    <a:cubicBezTo>
                      <a:pt x="8" y="5"/>
                      <a:pt x="8" y="5"/>
                      <a:pt x="8" y="5"/>
                    </a:cubicBezTo>
                    <a:cubicBezTo>
                      <a:pt x="9" y="1"/>
                      <a:pt x="9" y="1"/>
                      <a:pt x="9" y="1"/>
                    </a:cubicBezTo>
                    <a:cubicBezTo>
                      <a:pt x="8" y="1"/>
                      <a:pt x="8" y="1"/>
                      <a:pt x="8" y="1"/>
                    </a:cubicBezTo>
                    <a:cubicBezTo>
                      <a:pt x="6" y="0"/>
                      <a:pt x="4" y="0"/>
                      <a:pt x="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6" name="Freeform 37"/>
              <p:cNvSpPr>
                <a:spLocks/>
              </p:cNvSpPr>
              <p:nvPr/>
            </p:nvSpPr>
            <p:spPr bwMode="auto">
              <a:xfrm>
                <a:off x="6579" y="2803"/>
                <a:ext cx="28" cy="38"/>
              </a:xfrm>
              <a:custGeom>
                <a:avLst/>
                <a:gdLst>
                  <a:gd name="T0" fmla="*/ 2 w 6"/>
                  <a:gd name="T1" fmla="*/ 0 h 8"/>
                  <a:gd name="T2" fmla="*/ 1 w 6"/>
                  <a:gd name="T3" fmla="*/ 6 h 8"/>
                  <a:gd name="T4" fmla="*/ 0 w 6"/>
                  <a:gd name="T5" fmla="*/ 7 h 8"/>
                  <a:gd name="T6" fmla="*/ 4 w 6"/>
                  <a:gd name="T7" fmla="*/ 8 h 8"/>
                  <a:gd name="T8" fmla="*/ 4 w 6"/>
                  <a:gd name="T9" fmla="*/ 7 h 8"/>
                  <a:gd name="T10" fmla="*/ 6 w 6"/>
                  <a:gd name="T11" fmla="*/ 1 h 8"/>
                  <a:gd name="T12" fmla="*/ 6 w 6"/>
                  <a:gd name="T13" fmla="*/ 0 h 8"/>
                  <a:gd name="T14" fmla="*/ 2 w 6"/>
                  <a:gd name="T15" fmla="*/ 0 h 8"/>
                  <a:gd name="T16" fmla="*/ 2 w 6"/>
                  <a:gd name="T17" fmla="*/ 0 h 8"/>
                  <a:gd name="T18" fmla="*/ 2 w 6"/>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8">
                    <a:moveTo>
                      <a:pt x="2" y="0"/>
                    </a:moveTo>
                    <a:cubicBezTo>
                      <a:pt x="1" y="3"/>
                      <a:pt x="1" y="5"/>
                      <a:pt x="1" y="6"/>
                    </a:cubicBezTo>
                    <a:cubicBezTo>
                      <a:pt x="0" y="7"/>
                      <a:pt x="0" y="7"/>
                      <a:pt x="0" y="7"/>
                    </a:cubicBezTo>
                    <a:cubicBezTo>
                      <a:pt x="4" y="8"/>
                      <a:pt x="4" y="8"/>
                      <a:pt x="4" y="8"/>
                    </a:cubicBezTo>
                    <a:cubicBezTo>
                      <a:pt x="4" y="7"/>
                      <a:pt x="4" y="7"/>
                      <a:pt x="4" y="7"/>
                    </a:cubicBezTo>
                    <a:cubicBezTo>
                      <a:pt x="5" y="6"/>
                      <a:pt x="5" y="4"/>
                      <a:pt x="6" y="1"/>
                    </a:cubicBezTo>
                    <a:cubicBezTo>
                      <a:pt x="6" y="0"/>
                      <a:pt x="6" y="0"/>
                      <a:pt x="6" y="0"/>
                    </a:cubicBezTo>
                    <a:cubicBezTo>
                      <a:pt x="2" y="0"/>
                      <a:pt x="2" y="0"/>
                      <a:pt x="2" y="0"/>
                    </a:cubicBezTo>
                    <a:cubicBezTo>
                      <a:pt x="2" y="0"/>
                      <a:pt x="2" y="0"/>
                      <a:pt x="2" y="0"/>
                    </a:cubicBezTo>
                    <a:cubicBezTo>
                      <a:pt x="2" y="0"/>
                      <a:pt x="2" y="0"/>
                      <a:pt x="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7" name="Freeform 38"/>
              <p:cNvSpPr>
                <a:spLocks/>
              </p:cNvSpPr>
              <p:nvPr/>
            </p:nvSpPr>
            <p:spPr bwMode="auto">
              <a:xfrm>
                <a:off x="6588" y="2747"/>
                <a:ext cx="24" cy="38"/>
              </a:xfrm>
              <a:custGeom>
                <a:avLst/>
                <a:gdLst>
                  <a:gd name="T0" fmla="*/ 1 w 5"/>
                  <a:gd name="T1" fmla="*/ 0 h 8"/>
                  <a:gd name="T2" fmla="*/ 1 w 5"/>
                  <a:gd name="T3" fmla="*/ 1 h 8"/>
                  <a:gd name="T4" fmla="*/ 0 w 5"/>
                  <a:gd name="T5" fmla="*/ 7 h 8"/>
                  <a:gd name="T6" fmla="*/ 0 w 5"/>
                  <a:gd name="T7" fmla="*/ 7 h 8"/>
                  <a:gd name="T8" fmla="*/ 4 w 5"/>
                  <a:gd name="T9" fmla="*/ 8 h 8"/>
                  <a:gd name="T10" fmla="*/ 4 w 5"/>
                  <a:gd name="T11" fmla="*/ 7 h 8"/>
                  <a:gd name="T12" fmla="*/ 5 w 5"/>
                  <a:gd name="T13" fmla="*/ 1 h 8"/>
                  <a:gd name="T14" fmla="*/ 5 w 5"/>
                  <a:gd name="T15" fmla="*/ 0 h 8"/>
                  <a:gd name="T16" fmla="*/ 1 w 5"/>
                  <a:gd name="T17" fmla="*/ 0 h 8"/>
                  <a:gd name="T18" fmla="*/ 1 w 5"/>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8">
                    <a:moveTo>
                      <a:pt x="1" y="0"/>
                    </a:moveTo>
                    <a:cubicBezTo>
                      <a:pt x="1" y="1"/>
                      <a:pt x="1" y="1"/>
                      <a:pt x="1" y="1"/>
                    </a:cubicBezTo>
                    <a:cubicBezTo>
                      <a:pt x="1" y="3"/>
                      <a:pt x="1" y="5"/>
                      <a:pt x="0" y="7"/>
                    </a:cubicBezTo>
                    <a:cubicBezTo>
                      <a:pt x="0" y="7"/>
                      <a:pt x="0" y="7"/>
                      <a:pt x="0" y="7"/>
                    </a:cubicBezTo>
                    <a:cubicBezTo>
                      <a:pt x="4" y="8"/>
                      <a:pt x="4" y="8"/>
                      <a:pt x="4" y="8"/>
                    </a:cubicBezTo>
                    <a:cubicBezTo>
                      <a:pt x="4" y="7"/>
                      <a:pt x="4" y="7"/>
                      <a:pt x="4" y="7"/>
                    </a:cubicBezTo>
                    <a:cubicBezTo>
                      <a:pt x="5" y="5"/>
                      <a:pt x="5" y="3"/>
                      <a:pt x="5" y="1"/>
                    </a:cubicBezTo>
                    <a:cubicBezTo>
                      <a:pt x="5" y="0"/>
                      <a:pt x="5" y="0"/>
                      <a:pt x="5" y="0"/>
                    </a:cubicBezTo>
                    <a:cubicBezTo>
                      <a:pt x="1" y="0"/>
                      <a:pt x="1" y="0"/>
                      <a:pt x="1" y="0"/>
                    </a:cubicBezTo>
                    <a:cubicBezTo>
                      <a:pt x="1" y="0"/>
                      <a:pt x="1" y="0"/>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8" name="Freeform 39"/>
              <p:cNvSpPr>
                <a:spLocks/>
              </p:cNvSpPr>
              <p:nvPr/>
            </p:nvSpPr>
            <p:spPr bwMode="auto">
              <a:xfrm>
                <a:off x="6172" y="3106"/>
                <a:ext cx="38" cy="43"/>
              </a:xfrm>
              <a:custGeom>
                <a:avLst/>
                <a:gdLst>
                  <a:gd name="T0" fmla="*/ 4 w 8"/>
                  <a:gd name="T1" fmla="*/ 0 h 9"/>
                  <a:gd name="T2" fmla="*/ 4 w 8"/>
                  <a:gd name="T3" fmla="*/ 1 h 9"/>
                  <a:gd name="T4" fmla="*/ 1 w 8"/>
                  <a:gd name="T5" fmla="*/ 6 h 9"/>
                  <a:gd name="T6" fmla="*/ 0 w 8"/>
                  <a:gd name="T7" fmla="*/ 6 h 9"/>
                  <a:gd name="T8" fmla="*/ 4 w 8"/>
                  <a:gd name="T9" fmla="*/ 9 h 9"/>
                  <a:gd name="T10" fmla="*/ 5 w 8"/>
                  <a:gd name="T11" fmla="*/ 8 h 9"/>
                  <a:gd name="T12" fmla="*/ 8 w 8"/>
                  <a:gd name="T13" fmla="*/ 2 h 9"/>
                  <a:gd name="T14" fmla="*/ 8 w 8"/>
                  <a:gd name="T15" fmla="*/ 2 h 9"/>
                  <a:gd name="T16" fmla="*/ 6 w 8"/>
                  <a:gd name="T17" fmla="*/ 1 h 9"/>
                  <a:gd name="T18" fmla="*/ 4 w 8"/>
                  <a:gd name="T19" fmla="*/ 0 h 9"/>
                  <a:gd name="T20" fmla="*/ 4 w 8"/>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4" y="0"/>
                    </a:moveTo>
                    <a:cubicBezTo>
                      <a:pt x="4" y="1"/>
                      <a:pt x="4" y="1"/>
                      <a:pt x="4" y="1"/>
                    </a:cubicBezTo>
                    <a:cubicBezTo>
                      <a:pt x="3" y="3"/>
                      <a:pt x="2" y="4"/>
                      <a:pt x="1" y="6"/>
                    </a:cubicBezTo>
                    <a:cubicBezTo>
                      <a:pt x="0" y="6"/>
                      <a:pt x="0" y="6"/>
                      <a:pt x="0" y="6"/>
                    </a:cubicBezTo>
                    <a:cubicBezTo>
                      <a:pt x="4" y="9"/>
                      <a:pt x="4" y="9"/>
                      <a:pt x="4" y="9"/>
                    </a:cubicBezTo>
                    <a:cubicBezTo>
                      <a:pt x="5" y="8"/>
                      <a:pt x="5" y="8"/>
                      <a:pt x="5" y="8"/>
                    </a:cubicBezTo>
                    <a:cubicBezTo>
                      <a:pt x="6" y="6"/>
                      <a:pt x="7" y="4"/>
                      <a:pt x="8" y="2"/>
                    </a:cubicBezTo>
                    <a:cubicBezTo>
                      <a:pt x="8" y="2"/>
                      <a:pt x="8" y="2"/>
                      <a:pt x="8" y="2"/>
                    </a:cubicBezTo>
                    <a:cubicBezTo>
                      <a:pt x="6" y="1"/>
                      <a:pt x="6" y="1"/>
                      <a:pt x="6" y="1"/>
                    </a:cubicBezTo>
                    <a:cubicBezTo>
                      <a:pt x="4" y="0"/>
                      <a:pt x="4" y="0"/>
                      <a:pt x="4" y="0"/>
                    </a:cubicBezTo>
                    <a:cubicBezTo>
                      <a:pt x="4" y="0"/>
                      <a:pt x="4" y="0"/>
                      <a:pt x="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9" name="Freeform 40"/>
              <p:cNvSpPr>
                <a:spLocks/>
              </p:cNvSpPr>
              <p:nvPr/>
            </p:nvSpPr>
            <p:spPr bwMode="auto">
              <a:xfrm>
                <a:off x="6494" y="2879"/>
                <a:ext cx="42" cy="38"/>
              </a:xfrm>
              <a:custGeom>
                <a:avLst/>
                <a:gdLst>
                  <a:gd name="T0" fmla="*/ 6 w 9"/>
                  <a:gd name="T1" fmla="*/ 1 h 8"/>
                  <a:gd name="T2" fmla="*/ 1 w 9"/>
                  <a:gd name="T3" fmla="*/ 4 h 8"/>
                  <a:gd name="T4" fmla="*/ 0 w 9"/>
                  <a:gd name="T5" fmla="*/ 4 h 8"/>
                  <a:gd name="T6" fmla="*/ 2 w 9"/>
                  <a:gd name="T7" fmla="*/ 8 h 8"/>
                  <a:gd name="T8" fmla="*/ 3 w 9"/>
                  <a:gd name="T9" fmla="*/ 7 h 8"/>
                  <a:gd name="T10" fmla="*/ 8 w 9"/>
                  <a:gd name="T11" fmla="*/ 4 h 8"/>
                  <a:gd name="T12" fmla="*/ 9 w 9"/>
                  <a:gd name="T13" fmla="*/ 4 h 8"/>
                  <a:gd name="T14" fmla="*/ 7 w 9"/>
                  <a:gd name="T15" fmla="*/ 0 h 8"/>
                  <a:gd name="T16" fmla="*/ 6 w 9"/>
                  <a:gd name="T17" fmla="*/ 1 h 8"/>
                  <a:gd name="T18" fmla="*/ 6 w 9"/>
                  <a:gd name="T1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8">
                    <a:moveTo>
                      <a:pt x="6" y="1"/>
                    </a:moveTo>
                    <a:cubicBezTo>
                      <a:pt x="4" y="2"/>
                      <a:pt x="3" y="3"/>
                      <a:pt x="1" y="4"/>
                    </a:cubicBezTo>
                    <a:cubicBezTo>
                      <a:pt x="0" y="4"/>
                      <a:pt x="0" y="4"/>
                      <a:pt x="0" y="4"/>
                    </a:cubicBezTo>
                    <a:cubicBezTo>
                      <a:pt x="2" y="8"/>
                      <a:pt x="2" y="8"/>
                      <a:pt x="2" y="8"/>
                    </a:cubicBezTo>
                    <a:cubicBezTo>
                      <a:pt x="3" y="7"/>
                      <a:pt x="3" y="7"/>
                      <a:pt x="3" y="7"/>
                    </a:cubicBezTo>
                    <a:cubicBezTo>
                      <a:pt x="5" y="6"/>
                      <a:pt x="7" y="5"/>
                      <a:pt x="8" y="4"/>
                    </a:cubicBezTo>
                    <a:cubicBezTo>
                      <a:pt x="9" y="4"/>
                      <a:pt x="9" y="4"/>
                      <a:pt x="9" y="4"/>
                    </a:cubicBezTo>
                    <a:cubicBezTo>
                      <a:pt x="7" y="0"/>
                      <a:pt x="7" y="0"/>
                      <a:pt x="7" y="0"/>
                    </a:cubicBezTo>
                    <a:cubicBezTo>
                      <a:pt x="6" y="1"/>
                      <a:pt x="6" y="1"/>
                      <a:pt x="6" y="1"/>
                    </a:cubicBezTo>
                    <a:cubicBezTo>
                      <a:pt x="6" y="1"/>
                      <a:pt x="6" y="1"/>
                      <a:pt x="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0" name="Freeform 41"/>
              <p:cNvSpPr>
                <a:spLocks/>
              </p:cNvSpPr>
              <p:nvPr/>
            </p:nvSpPr>
            <p:spPr bwMode="auto">
              <a:xfrm>
                <a:off x="6546" y="2851"/>
                <a:ext cx="38" cy="33"/>
              </a:xfrm>
              <a:custGeom>
                <a:avLst/>
                <a:gdLst>
                  <a:gd name="T0" fmla="*/ 5 w 8"/>
                  <a:gd name="T1" fmla="*/ 0 h 7"/>
                  <a:gd name="T2" fmla="*/ 1 w 8"/>
                  <a:gd name="T3" fmla="*/ 4 h 7"/>
                  <a:gd name="T4" fmla="*/ 0 w 8"/>
                  <a:gd name="T5" fmla="*/ 4 h 7"/>
                  <a:gd name="T6" fmla="*/ 2 w 8"/>
                  <a:gd name="T7" fmla="*/ 7 h 7"/>
                  <a:gd name="T8" fmla="*/ 3 w 8"/>
                  <a:gd name="T9" fmla="*/ 7 h 7"/>
                  <a:gd name="T10" fmla="*/ 8 w 8"/>
                  <a:gd name="T11" fmla="*/ 3 h 7"/>
                  <a:gd name="T12" fmla="*/ 8 w 8"/>
                  <a:gd name="T13" fmla="*/ 3 h 7"/>
                  <a:gd name="T14" fmla="*/ 6 w 8"/>
                  <a:gd name="T15" fmla="*/ 0 h 7"/>
                  <a:gd name="T16" fmla="*/ 5 w 8"/>
                  <a:gd name="T17" fmla="*/ 0 h 7"/>
                  <a:gd name="T18" fmla="*/ 5 w 8"/>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7">
                    <a:moveTo>
                      <a:pt x="5" y="0"/>
                    </a:moveTo>
                    <a:cubicBezTo>
                      <a:pt x="4" y="1"/>
                      <a:pt x="3" y="2"/>
                      <a:pt x="1" y="4"/>
                    </a:cubicBezTo>
                    <a:cubicBezTo>
                      <a:pt x="0" y="4"/>
                      <a:pt x="0" y="4"/>
                      <a:pt x="0" y="4"/>
                    </a:cubicBezTo>
                    <a:cubicBezTo>
                      <a:pt x="2" y="7"/>
                      <a:pt x="2" y="7"/>
                      <a:pt x="2" y="7"/>
                    </a:cubicBezTo>
                    <a:cubicBezTo>
                      <a:pt x="3" y="7"/>
                      <a:pt x="3" y="7"/>
                      <a:pt x="3" y="7"/>
                    </a:cubicBezTo>
                    <a:cubicBezTo>
                      <a:pt x="5" y="5"/>
                      <a:pt x="7" y="4"/>
                      <a:pt x="8" y="3"/>
                    </a:cubicBezTo>
                    <a:cubicBezTo>
                      <a:pt x="8" y="3"/>
                      <a:pt x="8" y="3"/>
                      <a:pt x="8" y="3"/>
                    </a:cubicBezTo>
                    <a:cubicBezTo>
                      <a:pt x="6" y="0"/>
                      <a:pt x="6" y="0"/>
                      <a:pt x="6" y="0"/>
                    </a:cubicBezTo>
                    <a:cubicBezTo>
                      <a:pt x="5" y="0"/>
                      <a:pt x="5" y="0"/>
                      <a:pt x="5" y="0"/>
                    </a:cubicBezTo>
                    <a:cubicBezTo>
                      <a:pt x="5" y="0"/>
                      <a:pt x="5" y="0"/>
                      <a:pt x="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1" name="Freeform 42"/>
              <p:cNvSpPr>
                <a:spLocks/>
              </p:cNvSpPr>
              <p:nvPr/>
            </p:nvSpPr>
            <p:spPr bwMode="auto">
              <a:xfrm>
                <a:off x="5836" y="2979"/>
                <a:ext cx="42" cy="33"/>
              </a:xfrm>
              <a:custGeom>
                <a:avLst/>
                <a:gdLst>
                  <a:gd name="T0" fmla="*/ 3 w 9"/>
                  <a:gd name="T1" fmla="*/ 0 h 7"/>
                  <a:gd name="T2" fmla="*/ 2 w 9"/>
                  <a:gd name="T3" fmla="*/ 0 h 7"/>
                  <a:gd name="T4" fmla="*/ 0 w 9"/>
                  <a:gd name="T5" fmla="*/ 3 h 7"/>
                  <a:gd name="T6" fmla="*/ 1 w 9"/>
                  <a:gd name="T7" fmla="*/ 4 h 7"/>
                  <a:gd name="T8" fmla="*/ 6 w 9"/>
                  <a:gd name="T9" fmla="*/ 7 h 7"/>
                  <a:gd name="T10" fmla="*/ 7 w 9"/>
                  <a:gd name="T11" fmla="*/ 7 h 7"/>
                  <a:gd name="T12" fmla="*/ 9 w 9"/>
                  <a:gd name="T13" fmla="*/ 4 h 7"/>
                  <a:gd name="T14" fmla="*/ 8 w 9"/>
                  <a:gd name="T15" fmla="*/ 3 h 7"/>
                  <a:gd name="T16" fmla="*/ 3 w 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
                    <a:moveTo>
                      <a:pt x="3" y="0"/>
                    </a:moveTo>
                    <a:cubicBezTo>
                      <a:pt x="2" y="0"/>
                      <a:pt x="2" y="0"/>
                      <a:pt x="2" y="0"/>
                    </a:cubicBezTo>
                    <a:cubicBezTo>
                      <a:pt x="0" y="3"/>
                      <a:pt x="0" y="3"/>
                      <a:pt x="0" y="3"/>
                    </a:cubicBezTo>
                    <a:cubicBezTo>
                      <a:pt x="1" y="4"/>
                      <a:pt x="1" y="4"/>
                      <a:pt x="1" y="4"/>
                    </a:cubicBezTo>
                    <a:cubicBezTo>
                      <a:pt x="3" y="5"/>
                      <a:pt x="5" y="6"/>
                      <a:pt x="6" y="7"/>
                    </a:cubicBezTo>
                    <a:cubicBezTo>
                      <a:pt x="7" y="7"/>
                      <a:pt x="7" y="7"/>
                      <a:pt x="7" y="7"/>
                    </a:cubicBezTo>
                    <a:cubicBezTo>
                      <a:pt x="9" y="4"/>
                      <a:pt x="9" y="4"/>
                      <a:pt x="9" y="4"/>
                    </a:cubicBezTo>
                    <a:cubicBezTo>
                      <a:pt x="8" y="3"/>
                      <a:pt x="8" y="3"/>
                      <a:pt x="8" y="3"/>
                    </a:cubicBezTo>
                    <a:cubicBezTo>
                      <a:pt x="7" y="2"/>
                      <a:pt x="5" y="1"/>
                      <a:pt x="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2" name="Freeform 43"/>
              <p:cNvSpPr>
                <a:spLocks/>
              </p:cNvSpPr>
              <p:nvPr/>
            </p:nvSpPr>
            <p:spPr bwMode="auto">
              <a:xfrm>
                <a:off x="5888" y="3007"/>
                <a:ext cx="42" cy="33"/>
              </a:xfrm>
              <a:custGeom>
                <a:avLst/>
                <a:gdLst>
                  <a:gd name="T0" fmla="*/ 0 w 42"/>
                  <a:gd name="T1" fmla="*/ 19 h 33"/>
                  <a:gd name="T2" fmla="*/ 33 w 42"/>
                  <a:gd name="T3" fmla="*/ 33 h 33"/>
                  <a:gd name="T4" fmla="*/ 42 w 42"/>
                  <a:gd name="T5" fmla="*/ 19 h 33"/>
                  <a:gd name="T6" fmla="*/ 9 w 42"/>
                  <a:gd name="T7" fmla="*/ 0 h 33"/>
                  <a:gd name="T8" fmla="*/ 0 w 42"/>
                  <a:gd name="T9" fmla="*/ 19 h 33"/>
                  <a:gd name="T10" fmla="*/ 0 w 42"/>
                  <a:gd name="T11" fmla="*/ 19 h 33"/>
                  <a:gd name="T12" fmla="*/ 0 w 42"/>
                  <a:gd name="T13" fmla="*/ 19 h 33"/>
                </a:gdLst>
                <a:ahLst/>
                <a:cxnLst>
                  <a:cxn ang="0">
                    <a:pos x="T0" y="T1"/>
                  </a:cxn>
                  <a:cxn ang="0">
                    <a:pos x="T2" y="T3"/>
                  </a:cxn>
                  <a:cxn ang="0">
                    <a:pos x="T4" y="T5"/>
                  </a:cxn>
                  <a:cxn ang="0">
                    <a:pos x="T6" y="T7"/>
                  </a:cxn>
                  <a:cxn ang="0">
                    <a:pos x="T8" y="T9"/>
                  </a:cxn>
                  <a:cxn ang="0">
                    <a:pos x="T10" y="T11"/>
                  </a:cxn>
                  <a:cxn ang="0">
                    <a:pos x="T12" y="T13"/>
                  </a:cxn>
                </a:cxnLst>
                <a:rect l="0" t="0" r="r" b="b"/>
                <a:pathLst>
                  <a:path w="42" h="33">
                    <a:moveTo>
                      <a:pt x="0" y="19"/>
                    </a:moveTo>
                    <a:lnTo>
                      <a:pt x="33" y="33"/>
                    </a:lnTo>
                    <a:lnTo>
                      <a:pt x="42" y="19"/>
                    </a:lnTo>
                    <a:lnTo>
                      <a:pt x="9" y="0"/>
                    </a:lnTo>
                    <a:lnTo>
                      <a:pt x="0" y="19"/>
                    </a:lnTo>
                    <a:lnTo>
                      <a:pt x="0" y="19"/>
                    </a:lnTo>
                    <a:lnTo>
                      <a:pt x="0" y="1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3" name="Freeform 44"/>
              <p:cNvSpPr>
                <a:spLocks/>
              </p:cNvSpPr>
              <p:nvPr/>
            </p:nvSpPr>
            <p:spPr bwMode="auto">
              <a:xfrm>
                <a:off x="5788" y="2950"/>
                <a:ext cx="43" cy="33"/>
              </a:xfrm>
              <a:custGeom>
                <a:avLst/>
                <a:gdLst>
                  <a:gd name="T0" fmla="*/ 3 w 9"/>
                  <a:gd name="T1" fmla="*/ 0 h 7"/>
                  <a:gd name="T2" fmla="*/ 2 w 9"/>
                  <a:gd name="T3" fmla="*/ 0 h 7"/>
                  <a:gd name="T4" fmla="*/ 0 w 9"/>
                  <a:gd name="T5" fmla="*/ 3 h 7"/>
                  <a:gd name="T6" fmla="*/ 1 w 9"/>
                  <a:gd name="T7" fmla="*/ 4 h 7"/>
                  <a:gd name="T8" fmla="*/ 6 w 9"/>
                  <a:gd name="T9" fmla="*/ 7 h 7"/>
                  <a:gd name="T10" fmla="*/ 7 w 9"/>
                  <a:gd name="T11" fmla="*/ 7 h 7"/>
                  <a:gd name="T12" fmla="*/ 9 w 9"/>
                  <a:gd name="T13" fmla="*/ 4 h 7"/>
                  <a:gd name="T14" fmla="*/ 8 w 9"/>
                  <a:gd name="T15" fmla="*/ 3 h 7"/>
                  <a:gd name="T16" fmla="*/ 3 w 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
                    <a:moveTo>
                      <a:pt x="3" y="0"/>
                    </a:moveTo>
                    <a:cubicBezTo>
                      <a:pt x="2" y="0"/>
                      <a:pt x="2" y="0"/>
                      <a:pt x="2" y="0"/>
                    </a:cubicBezTo>
                    <a:cubicBezTo>
                      <a:pt x="0" y="3"/>
                      <a:pt x="0" y="3"/>
                      <a:pt x="0" y="3"/>
                    </a:cubicBezTo>
                    <a:cubicBezTo>
                      <a:pt x="1" y="4"/>
                      <a:pt x="1" y="4"/>
                      <a:pt x="1" y="4"/>
                    </a:cubicBezTo>
                    <a:cubicBezTo>
                      <a:pt x="2" y="5"/>
                      <a:pt x="4" y="6"/>
                      <a:pt x="6" y="7"/>
                    </a:cubicBezTo>
                    <a:cubicBezTo>
                      <a:pt x="7" y="7"/>
                      <a:pt x="7" y="7"/>
                      <a:pt x="7" y="7"/>
                    </a:cubicBezTo>
                    <a:cubicBezTo>
                      <a:pt x="9" y="4"/>
                      <a:pt x="9" y="4"/>
                      <a:pt x="9" y="4"/>
                    </a:cubicBezTo>
                    <a:cubicBezTo>
                      <a:pt x="8" y="3"/>
                      <a:pt x="8" y="3"/>
                      <a:pt x="8" y="3"/>
                    </a:cubicBezTo>
                    <a:cubicBezTo>
                      <a:pt x="6" y="2"/>
                      <a:pt x="4" y="1"/>
                      <a:pt x="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4" name="Freeform 45"/>
              <p:cNvSpPr>
                <a:spLocks/>
              </p:cNvSpPr>
              <p:nvPr/>
            </p:nvSpPr>
            <p:spPr bwMode="auto">
              <a:xfrm>
                <a:off x="5736" y="2922"/>
                <a:ext cx="43" cy="33"/>
              </a:xfrm>
              <a:custGeom>
                <a:avLst/>
                <a:gdLst>
                  <a:gd name="T0" fmla="*/ 3 w 9"/>
                  <a:gd name="T1" fmla="*/ 0 h 7"/>
                  <a:gd name="T2" fmla="*/ 2 w 9"/>
                  <a:gd name="T3" fmla="*/ 0 h 7"/>
                  <a:gd name="T4" fmla="*/ 0 w 9"/>
                  <a:gd name="T5" fmla="*/ 4 h 7"/>
                  <a:gd name="T6" fmla="*/ 1 w 9"/>
                  <a:gd name="T7" fmla="*/ 4 h 7"/>
                  <a:gd name="T8" fmla="*/ 6 w 9"/>
                  <a:gd name="T9" fmla="*/ 7 h 7"/>
                  <a:gd name="T10" fmla="*/ 7 w 9"/>
                  <a:gd name="T11" fmla="*/ 7 h 7"/>
                  <a:gd name="T12" fmla="*/ 9 w 9"/>
                  <a:gd name="T13" fmla="*/ 4 h 7"/>
                  <a:gd name="T14" fmla="*/ 8 w 9"/>
                  <a:gd name="T15" fmla="*/ 3 h 7"/>
                  <a:gd name="T16" fmla="*/ 3 w 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
                    <a:moveTo>
                      <a:pt x="3" y="0"/>
                    </a:moveTo>
                    <a:cubicBezTo>
                      <a:pt x="2" y="0"/>
                      <a:pt x="2" y="0"/>
                      <a:pt x="2" y="0"/>
                    </a:cubicBezTo>
                    <a:cubicBezTo>
                      <a:pt x="0" y="4"/>
                      <a:pt x="0" y="4"/>
                      <a:pt x="0" y="4"/>
                    </a:cubicBezTo>
                    <a:cubicBezTo>
                      <a:pt x="1" y="4"/>
                      <a:pt x="1" y="4"/>
                      <a:pt x="1" y="4"/>
                    </a:cubicBezTo>
                    <a:cubicBezTo>
                      <a:pt x="3" y="5"/>
                      <a:pt x="4" y="6"/>
                      <a:pt x="6" y="7"/>
                    </a:cubicBezTo>
                    <a:cubicBezTo>
                      <a:pt x="7" y="7"/>
                      <a:pt x="7" y="7"/>
                      <a:pt x="7" y="7"/>
                    </a:cubicBezTo>
                    <a:cubicBezTo>
                      <a:pt x="9" y="4"/>
                      <a:pt x="9" y="4"/>
                      <a:pt x="9" y="4"/>
                    </a:cubicBezTo>
                    <a:cubicBezTo>
                      <a:pt x="8" y="3"/>
                      <a:pt x="8" y="3"/>
                      <a:pt x="8" y="3"/>
                    </a:cubicBezTo>
                    <a:cubicBezTo>
                      <a:pt x="6" y="2"/>
                      <a:pt x="4" y="1"/>
                      <a:pt x="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5" name="Freeform 46"/>
              <p:cNvSpPr>
                <a:spLocks/>
              </p:cNvSpPr>
              <p:nvPr/>
            </p:nvSpPr>
            <p:spPr bwMode="auto">
              <a:xfrm>
                <a:off x="5684" y="2908"/>
                <a:ext cx="43" cy="23"/>
              </a:xfrm>
              <a:custGeom>
                <a:avLst/>
                <a:gdLst>
                  <a:gd name="T0" fmla="*/ 7 w 9"/>
                  <a:gd name="T1" fmla="*/ 1 h 5"/>
                  <a:gd name="T2" fmla="*/ 7 w 9"/>
                  <a:gd name="T3" fmla="*/ 1 h 5"/>
                  <a:gd name="T4" fmla="*/ 2 w 9"/>
                  <a:gd name="T5" fmla="*/ 0 h 5"/>
                  <a:gd name="T6" fmla="*/ 2 w 9"/>
                  <a:gd name="T7" fmla="*/ 0 h 5"/>
                  <a:gd name="T8" fmla="*/ 0 w 9"/>
                  <a:gd name="T9" fmla="*/ 3 h 5"/>
                  <a:gd name="T10" fmla="*/ 1 w 9"/>
                  <a:gd name="T11" fmla="*/ 4 h 5"/>
                  <a:gd name="T12" fmla="*/ 7 w 9"/>
                  <a:gd name="T13" fmla="*/ 5 h 5"/>
                  <a:gd name="T14" fmla="*/ 7 w 9"/>
                  <a:gd name="T15" fmla="*/ 5 h 5"/>
                  <a:gd name="T16" fmla="*/ 7 w 9"/>
                  <a:gd name="T17" fmla="*/ 5 h 5"/>
                  <a:gd name="T18" fmla="*/ 8 w 9"/>
                  <a:gd name="T19" fmla="*/ 5 h 5"/>
                  <a:gd name="T20" fmla="*/ 9 w 9"/>
                  <a:gd name="T21" fmla="*/ 1 h 5"/>
                  <a:gd name="T22" fmla="*/ 8 w 9"/>
                  <a:gd name="T23" fmla="*/ 1 h 5"/>
                  <a:gd name="T24" fmla="*/ 7 w 9"/>
                  <a:gd name="T25"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5">
                    <a:moveTo>
                      <a:pt x="7" y="1"/>
                    </a:moveTo>
                    <a:cubicBezTo>
                      <a:pt x="7" y="1"/>
                      <a:pt x="7" y="1"/>
                      <a:pt x="7" y="1"/>
                    </a:cubicBezTo>
                    <a:cubicBezTo>
                      <a:pt x="6" y="1"/>
                      <a:pt x="4" y="1"/>
                      <a:pt x="2" y="0"/>
                    </a:cubicBezTo>
                    <a:cubicBezTo>
                      <a:pt x="2" y="0"/>
                      <a:pt x="2" y="0"/>
                      <a:pt x="2" y="0"/>
                    </a:cubicBezTo>
                    <a:cubicBezTo>
                      <a:pt x="0" y="3"/>
                      <a:pt x="0" y="3"/>
                      <a:pt x="0" y="3"/>
                    </a:cubicBezTo>
                    <a:cubicBezTo>
                      <a:pt x="1" y="4"/>
                      <a:pt x="1" y="4"/>
                      <a:pt x="1" y="4"/>
                    </a:cubicBezTo>
                    <a:cubicBezTo>
                      <a:pt x="3" y="4"/>
                      <a:pt x="5" y="5"/>
                      <a:pt x="7" y="5"/>
                    </a:cubicBezTo>
                    <a:cubicBezTo>
                      <a:pt x="7" y="5"/>
                      <a:pt x="7" y="5"/>
                      <a:pt x="7" y="5"/>
                    </a:cubicBezTo>
                    <a:cubicBezTo>
                      <a:pt x="7" y="5"/>
                      <a:pt x="7" y="5"/>
                      <a:pt x="7" y="5"/>
                    </a:cubicBezTo>
                    <a:cubicBezTo>
                      <a:pt x="8" y="5"/>
                      <a:pt x="8" y="5"/>
                      <a:pt x="8" y="5"/>
                    </a:cubicBezTo>
                    <a:cubicBezTo>
                      <a:pt x="9" y="1"/>
                      <a:pt x="9" y="1"/>
                      <a:pt x="9" y="1"/>
                    </a:cubicBezTo>
                    <a:cubicBezTo>
                      <a:pt x="8" y="1"/>
                      <a:pt x="8" y="1"/>
                      <a:pt x="8" y="1"/>
                    </a:cubicBezTo>
                    <a:cubicBezTo>
                      <a:pt x="8" y="1"/>
                      <a:pt x="7" y="1"/>
                      <a:pt x="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6" name="Freeform 47"/>
              <p:cNvSpPr>
                <a:spLocks/>
              </p:cNvSpPr>
              <p:nvPr/>
            </p:nvSpPr>
            <p:spPr bwMode="auto">
              <a:xfrm>
                <a:off x="6129" y="3149"/>
                <a:ext cx="43" cy="19"/>
              </a:xfrm>
              <a:custGeom>
                <a:avLst/>
                <a:gdLst>
                  <a:gd name="T0" fmla="*/ 7 w 9"/>
                  <a:gd name="T1" fmla="*/ 0 h 4"/>
                  <a:gd name="T2" fmla="*/ 6 w 9"/>
                  <a:gd name="T3" fmla="*/ 0 h 4"/>
                  <a:gd name="T4" fmla="*/ 2 w 9"/>
                  <a:gd name="T5" fmla="*/ 0 h 4"/>
                  <a:gd name="T6" fmla="*/ 1 w 9"/>
                  <a:gd name="T7" fmla="*/ 0 h 4"/>
                  <a:gd name="T8" fmla="*/ 0 w 9"/>
                  <a:gd name="T9" fmla="*/ 4 h 4"/>
                  <a:gd name="T10" fmla="*/ 1 w 9"/>
                  <a:gd name="T11" fmla="*/ 4 h 4"/>
                  <a:gd name="T12" fmla="*/ 4 w 9"/>
                  <a:gd name="T13" fmla="*/ 4 h 4"/>
                  <a:gd name="T14" fmla="*/ 7 w 9"/>
                  <a:gd name="T15" fmla="*/ 4 h 4"/>
                  <a:gd name="T16" fmla="*/ 8 w 9"/>
                  <a:gd name="T17" fmla="*/ 3 h 4"/>
                  <a:gd name="T18" fmla="*/ 9 w 9"/>
                  <a:gd name="T19" fmla="*/ 3 h 4"/>
                  <a:gd name="T20" fmla="*/ 7 w 9"/>
                  <a:gd name="T21" fmla="*/ 0 h 4"/>
                  <a:gd name="T22" fmla="*/ 7 w 9"/>
                  <a:gd name="T23" fmla="*/ 0 h 4"/>
                  <a:gd name="T24" fmla="*/ 7 w 9"/>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4">
                    <a:moveTo>
                      <a:pt x="7" y="0"/>
                    </a:moveTo>
                    <a:cubicBezTo>
                      <a:pt x="7" y="0"/>
                      <a:pt x="6" y="0"/>
                      <a:pt x="6" y="0"/>
                    </a:cubicBezTo>
                    <a:cubicBezTo>
                      <a:pt x="5" y="0"/>
                      <a:pt x="3" y="0"/>
                      <a:pt x="2" y="0"/>
                    </a:cubicBezTo>
                    <a:cubicBezTo>
                      <a:pt x="1" y="0"/>
                      <a:pt x="1" y="0"/>
                      <a:pt x="1" y="0"/>
                    </a:cubicBezTo>
                    <a:cubicBezTo>
                      <a:pt x="0" y="4"/>
                      <a:pt x="0" y="4"/>
                      <a:pt x="0" y="4"/>
                    </a:cubicBezTo>
                    <a:cubicBezTo>
                      <a:pt x="1" y="4"/>
                      <a:pt x="1" y="4"/>
                      <a:pt x="1" y="4"/>
                    </a:cubicBezTo>
                    <a:cubicBezTo>
                      <a:pt x="2" y="4"/>
                      <a:pt x="3" y="4"/>
                      <a:pt x="4" y="4"/>
                    </a:cubicBezTo>
                    <a:cubicBezTo>
                      <a:pt x="5" y="4"/>
                      <a:pt x="6" y="4"/>
                      <a:pt x="7" y="4"/>
                    </a:cubicBezTo>
                    <a:cubicBezTo>
                      <a:pt x="7" y="4"/>
                      <a:pt x="8" y="4"/>
                      <a:pt x="8" y="3"/>
                    </a:cubicBezTo>
                    <a:cubicBezTo>
                      <a:pt x="9" y="3"/>
                      <a:pt x="9" y="3"/>
                      <a:pt x="9" y="3"/>
                    </a:cubicBezTo>
                    <a:cubicBezTo>
                      <a:pt x="7" y="0"/>
                      <a:pt x="7" y="0"/>
                      <a:pt x="7" y="0"/>
                    </a:cubicBezTo>
                    <a:cubicBezTo>
                      <a:pt x="7" y="0"/>
                      <a:pt x="7" y="0"/>
                      <a:pt x="7" y="0"/>
                    </a:cubicBezTo>
                    <a:cubicBezTo>
                      <a:pt x="7" y="0"/>
                      <a:pt x="7" y="0"/>
                      <a:pt x="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7" name="Freeform 48"/>
              <p:cNvSpPr>
                <a:spLocks/>
              </p:cNvSpPr>
              <p:nvPr/>
            </p:nvSpPr>
            <p:spPr bwMode="auto">
              <a:xfrm>
                <a:off x="6030" y="3097"/>
                <a:ext cx="38" cy="43"/>
              </a:xfrm>
              <a:custGeom>
                <a:avLst/>
                <a:gdLst>
                  <a:gd name="T0" fmla="*/ 6 w 8"/>
                  <a:gd name="T1" fmla="*/ 4 h 9"/>
                  <a:gd name="T2" fmla="*/ 6 w 8"/>
                  <a:gd name="T3" fmla="*/ 4 h 9"/>
                  <a:gd name="T4" fmla="*/ 4 w 8"/>
                  <a:gd name="T5" fmla="*/ 1 h 9"/>
                  <a:gd name="T6" fmla="*/ 4 w 8"/>
                  <a:gd name="T7" fmla="*/ 0 h 9"/>
                  <a:gd name="T8" fmla="*/ 0 w 8"/>
                  <a:gd name="T9" fmla="*/ 2 h 9"/>
                  <a:gd name="T10" fmla="*/ 1 w 8"/>
                  <a:gd name="T11" fmla="*/ 3 h 9"/>
                  <a:gd name="T12" fmla="*/ 2 w 8"/>
                  <a:gd name="T13" fmla="*/ 6 h 9"/>
                  <a:gd name="T14" fmla="*/ 4 w 8"/>
                  <a:gd name="T15" fmla="*/ 8 h 9"/>
                  <a:gd name="T16" fmla="*/ 4 w 8"/>
                  <a:gd name="T17" fmla="*/ 9 h 9"/>
                  <a:gd name="T18" fmla="*/ 8 w 8"/>
                  <a:gd name="T19" fmla="*/ 7 h 9"/>
                  <a:gd name="T20" fmla="*/ 7 w 8"/>
                  <a:gd name="T21" fmla="*/ 6 h 9"/>
                  <a:gd name="T22" fmla="*/ 6 w 8"/>
                  <a:gd name="T23"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9">
                    <a:moveTo>
                      <a:pt x="6" y="4"/>
                    </a:moveTo>
                    <a:cubicBezTo>
                      <a:pt x="6" y="4"/>
                      <a:pt x="6" y="4"/>
                      <a:pt x="6" y="4"/>
                    </a:cubicBezTo>
                    <a:cubicBezTo>
                      <a:pt x="6" y="3"/>
                      <a:pt x="5" y="2"/>
                      <a:pt x="4" y="1"/>
                    </a:cubicBezTo>
                    <a:cubicBezTo>
                      <a:pt x="4" y="0"/>
                      <a:pt x="4" y="0"/>
                      <a:pt x="4" y="0"/>
                    </a:cubicBezTo>
                    <a:cubicBezTo>
                      <a:pt x="0" y="2"/>
                      <a:pt x="0" y="2"/>
                      <a:pt x="0" y="2"/>
                    </a:cubicBezTo>
                    <a:cubicBezTo>
                      <a:pt x="1" y="3"/>
                      <a:pt x="1" y="3"/>
                      <a:pt x="1" y="3"/>
                    </a:cubicBezTo>
                    <a:cubicBezTo>
                      <a:pt x="1" y="4"/>
                      <a:pt x="2" y="5"/>
                      <a:pt x="2" y="6"/>
                    </a:cubicBezTo>
                    <a:cubicBezTo>
                      <a:pt x="3" y="7"/>
                      <a:pt x="3" y="8"/>
                      <a:pt x="4" y="8"/>
                    </a:cubicBezTo>
                    <a:cubicBezTo>
                      <a:pt x="4" y="9"/>
                      <a:pt x="4" y="9"/>
                      <a:pt x="4" y="9"/>
                    </a:cubicBezTo>
                    <a:cubicBezTo>
                      <a:pt x="8" y="7"/>
                      <a:pt x="8" y="7"/>
                      <a:pt x="8" y="7"/>
                    </a:cubicBezTo>
                    <a:cubicBezTo>
                      <a:pt x="7" y="6"/>
                      <a:pt x="7" y="6"/>
                      <a:pt x="7" y="6"/>
                    </a:cubicBezTo>
                    <a:cubicBezTo>
                      <a:pt x="7" y="6"/>
                      <a:pt x="7" y="5"/>
                      <a:pt x="6"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8" name="Freeform 49"/>
              <p:cNvSpPr>
                <a:spLocks/>
              </p:cNvSpPr>
              <p:nvPr/>
            </p:nvSpPr>
            <p:spPr bwMode="auto">
              <a:xfrm>
                <a:off x="5987" y="3064"/>
                <a:ext cx="38" cy="33"/>
              </a:xfrm>
              <a:custGeom>
                <a:avLst/>
                <a:gdLst>
                  <a:gd name="T0" fmla="*/ 3 w 8"/>
                  <a:gd name="T1" fmla="*/ 0 h 7"/>
                  <a:gd name="T2" fmla="*/ 2 w 8"/>
                  <a:gd name="T3" fmla="*/ 0 h 7"/>
                  <a:gd name="T4" fmla="*/ 0 w 8"/>
                  <a:gd name="T5" fmla="*/ 3 h 7"/>
                  <a:gd name="T6" fmla="*/ 1 w 8"/>
                  <a:gd name="T7" fmla="*/ 4 h 7"/>
                  <a:gd name="T8" fmla="*/ 6 w 8"/>
                  <a:gd name="T9" fmla="*/ 7 h 7"/>
                  <a:gd name="T10" fmla="*/ 7 w 8"/>
                  <a:gd name="T11" fmla="*/ 7 h 7"/>
                  <a:gd name="T12" fmla="*/ 8 w 8"/>
                  <a:gd name="T13" fmla="*/ 3 h 7"/>
                  <a:gd name="T14" fmla="*/ 7 w 8"/>
                  <a:gd name="T15" fmla="*/ 3 h 7"/>
                  <a:gd name="T16" fmla="*/ 3 w 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3" y="0"/>
                    </a:moveTo>
                    <a:cubicBezTo>
                      <a:pt x="2" y="0"/>
                      <a:pt x="2" y="0"/>
                      <a:pt x="2" y="0"/>
                    </a:cubicBezTo>
                    <a:cubicBezTo>
                      <a:pt x="0" y="3"/>
                      <a:pt x="0" y="3"/>
                      <a:pt x="0" y="3"/>
                    </a:cubicBezTo>
                    <a:cubicBezTo>
                      <a:pt x="1" y="4"/>
                      <a:pt x="1" y="4"/>
                      <a:pt x="1" y="4"/>
                    </a:cubicBezTo>
                    <a:cubicBezTo>
                      <a:pt x="5" y="6"/>
                      <a:pt x="6" y="7"/>
                      <a:pt x="6" y="7"/>
                    </a:cubicBezTo>
                    <a:cubicBezTo>
                      <a:pt x="7" y="7"/>
                      <a:pt x="7" y="7"/>
                      <a:pt x="7" y="7"/>
                    </a:cubicBezTo>
                    <a:cubicBezTo>
                      <a:pt x="8" y="3"/>
                      <a:pt x="8" y="3"/>
                      <a:pt x="8" y="3"/>
                    </a:cubicBezTo>
                    <a:cubicBezTo>
                      <a:pt x="7" y="3"/>
                      <a:pt x="7" y="3"/>
                      <a:pt x="7" y="3"/>
                    </a:cubicBezTo>
                    <a:cubicBezTo>
                      <a:pt x="7" y="3"/>
                      <a:pt x="6" y="2"/>
                      <a:pt x="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9" name="Freeform 50"/>
              <p:cNvSpPr>
                <a:spLocks/>
              </p:cNvSpPr>
              <p:nvPr/>
            </p:nvSpPr>
            <p:spPr bwMode="auto">
              <a:xfrm>
                <a:off x="6072" y="3135"/>
                <a:ext cx="43" cy="28"/>
              </a:xfrm>
              <a:custGeom>
                <a:avLst/>
                <a:gdLst>
                  <a:gd name="T0" fmla="*/ 2 w 9"/>
                  <a:gd name="T1" fmla="*/ 1 h 6"/>
                  <a:gd name="T2" fmla="*/ 1 w 9"/>
                  <a:gd name="T3" fmla="*/ 0 h 6"/>
                  <a:gd name="T4" fmla="*/ 0 w 9"/>
                  <a:gd name="T5" fmla="*/ 4 h 6"/>
                  <a:gd name="T6" fmla="*/ 1 w 9"/>
                  <a:gd name="T7" fmla="*/ 4 h 6"/>
                  <a:gd name="T8" fmla="*/ 7 w 9"/>
                  <a:gd name="T9" fmla="*/ 6 h 6"/>
                  <a:gd name="T10" fmla="*/ 8 w 9"/>
                  <a:gd name="T11" fmla="*/ 6 h 6"/>
                  <a:gd name="T12" fmla="*/ 9 w 9"/>
                  <a:gd name="T13" fmla="*/ 2 h 6"/>
                  <a:gd name="T14" fmla="*/ 8 w 9"/>
                  <a:gd name="T15" fmla="*/ 2 h 6"/>
                  <a:gd name="T16" fmla="*/ 2 w 9"/>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6">
                    <a:moveTo>
                      <a:pt x="2" y="1"/>
                    </a:moveTo>
                    <a:cubicBezTo>
                      <a:pt x="1" y="0"/>
                      <a:pt x="1" y="0"/>
                      <a:pt x="1" y="0"/>
                    </a:cubicBezTo>
                    <a:cubicBezTo>
                      <a:pt x="0" y="4"/>
                      <a:pt x="0" y="4"/>
                      <a:pt x="0" y="4"/>
                    </a:cubicBezTo>
                    <a:cubicBezTo>
                      <a:pt x="1" y="4"/>
                      <a:pt x="1" y="4"/>
                      <a:pt x="1" y="4"/>
                    </a:cubicBezTo>
                    <a:cubicBezTo>
                      <a:pt x="3" y="5"/>
                      <a:pt x="5" y="5"/>
                      <a:pt x="7" y="6"/>
                    </a:cubicBezTo>
                    <a:cubicBezTo>
                      <a:pt x="8" y="6"/>
                      <a:pt x="8" y="6"/>
                      <a:pt x="8" y="6"/>
                    </a:cubicBezTo>
                    <a:cubicBezTo>
                      <a:pt x="9" y="2"/>
                      <a:pt x="9" y="2"/>
                      <a:pt x="9" y="2"/>
                    </a:cubicBezTo>
                    <a:cubicBezTo>
                      <a:pt x="8" y="2"/>
                      <a:pt x="8" y="2"/>
                      <a:pt x="8" y="2"/>
                    </a:cubicBezTo>
                    <a:cubicBezTo>
                      <a:pt x="6" y="1"/>
                      <a:pt x="4" y="1"/>
                      <a:pt x="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0" name="Freeform 51"/>
              <p:cNvSpPr>
                <a:spLocks/>
              </p:cNvSpPr>
              <p:nvPr/>
            </p:nvSpPr>
            <p:spPr bwMode="auto">
              <a:xfrm>
                <a:off x="5940" y="3035"/>
                <a:ext cx="38" cy="34"/>
              </a:xfrm>
              <a:custGeom>
                <a:avLst/>
                <a:gdLst>
                  <a:gd name="T0" fmla="*/ 2 w 8"/>
                  <a:gd name="T1" fmla="*/ 0 h 7"/>
                  <a:gd name="T2" fmla="*/ 1 w 8"/>
                  <a:gd name="T3" fmla="*/ 0 h 7"/>
                  <a:gd name="T4" fmla="*/ 0 w 8"/>
                  <a:gd name="T5" fmla="*/ 3 h 7"/>
                  <a:gd name="T6" fmla="*/ 0 w 8"/>
                  <a:gd name="T7" fmla="*/ 4 h 7"/>
                  <a:gd name="T8" fmla="*/ 6 w 8"/>
                  <a:gd name="T9" fmla="*/ 7 h 7"/>
                  <a:gd name="T10" fmla="*/ 6 w 8"/>
                  <a:gd name="T11" fmla="*/ 7 h 7"/>
                  <a:gd name="T12" fmla="*/ 8 w 8"/>
                  <a:gd name="T13" fmla="*/ 4 h 7"/>
                  <a:gd name="T14" fmla="*/ 7 w 8"/>
                  <a:gd name="T15" fmla="*/ 3 h 7"/>
                  <a:gd name="T16" fmla="*/ 2 w 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2" y="0"/>
                    </a:moveTo>
                    <a:cubicBezTo>
                      <a:pt x="1" y="0"/>
                      <a:pt x="1" y="0"/>
                      <a:pt x="1" y="0"/>
                    </a:cubicBezTo>
                    <a:cubicBezTo>
                      <a:pt x="0" y="3"/>
                      <a:pt x="0" y="3"/>
                      <a:pt x="0" y="3"/>
                    </a:cubicBezTo>
                    <a:cubicBezTo>
                      <a:pt x="0" y="4"/>
                      <a:pt x="0" y="4"/>
                      <a:pt x="0" y="4"/>
                    </a:cubicBezTo>
                    <a:cubicBezTo>
                      <a:pt x="2" y="5"/>
                      <a:pt x="4" y="6"/>
                      <a:pt x="6" y="7"/>
                    </a:cubicBezTo>
                    <a:cubicBezTo>
                      <a:pt x="6" y="7"/>
                      <a:pt x="6" y="7"/>
                      <a:pt x="6" y="7"/>
                    </a:cubicBezTo>
                    <a:cubicBezTo>
                      <a:pt x="8" y="4"/>
                      <a:pt x="8" y="4"/>
                      <a:pt x="8" y="4"/>
                    </a:cubicBezTo>
                    <a:cubicBezTo>
                      <a:pt x="7" y="3"/>
                      <a:pt x="7" y="3"/>
                      <a:pt x="7" y="3"/>
                    </a:cubicBezTo>
                    <a:cubicBezTo>
                      <a:pt x="6" y="3"/>
                      <a:pt x="4" y="2"/>
                      <a:pt x="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1" name="Freeform 52"/>
              <p:cNvSpPr>
                <a:spLocks noEditPoints="1"/>
              </p:cNvSpPr>
              <p:nvPr/>
            </p:nvSpPr>
            <p:spPr bwMode="auto">
              <a:xfrm>
                <a:off x="5694" y="2458"/>
                <a:ext cx="856" cy="639"/>
              </a:xfrm>
              <a:custGeom>
                <a:avLst/>
                <a:gdLst>
                  <a:gd name="T0" fmla="*/ 179 w 181"/>
                  <a:gd name="T1" fmla="*/ 46 h 135"/>
                  <a:gd name="T2" fmla="*/ 101 w 181"/>
                  <a:gd name="T3" fmla="*/ 1 h 135"/>
                  <a:gd name="T4" fmla="*/ 95 w 181"/>
                  <a:gd name="T5" fmla="*/ 1 h 135"/>
                  <a:gd name="T6" fmla="*/ 97 w 181"/>
                  <a:gd name="T7" fmla="*/ 95 h 135"/>
                  <a:gd name="T8" fmla="*/ 22 w 181"/>
                  <a:gd name="T9" fmla="*/ 86 h 135"/>
                  <a:gd name="T10" fmla="*/ 67 w 181"/>
                  <a:gd name="T11" fmla="*/ 119 h 135"/>
                  <a:gd name="T12" fmla="*/ 21 w 181"/>
                  <a:gd name="T13" fmla="*/ 88 h 135"/>
                  <a:gd name="T14" fmla="*/ 100 w 181"/>
                  <a:gd name="T15" fmla="*/ 102 h 135"/>
                  <a:gd name="T16" fmla="*/ 98 w 181"/>
                  <a:gd name="T17" fmla="*/ 135 h 135"/>
                  <a:gd name="T18" fmla="*/ 94 w 181"/>
                  <a:gd name="T19" fmla="*/ 134 h 135"/>
                  <a:gd name="T20" fmla="*/ 81 w 181"/>
                  <a:gd name="T21" fmla="*/ 122 h 135"/>
                  <a:gd name="T22" fmla="*/ 94 w 181"/>
                  <a:gd name="T23" fmla="*/ 127 h 135"/>
                  <a:gd name="T24" fmla="*/ 6 w 181"/>
                  <a:gd name="T25" fmla="*/ 55 h 135"/>
                  <a:gd name="T26" fmla="*/ 6 w 181"/>
                  <a:gd name="T27" fmla="*/ 77 h 135"/>
                  <a:gd name="T28" fmla="*/ 7 w 181"/>
                  <a:gd name="T29" fmla="*/ 85 h 135"/>
                  <a:gd name="T30" fmla="*/ 0 w 181"/>
                  <a:gd name="T31" fmla="*/ 81 h 135"/>
                  <a:gd name="T32" fmla="*/ 0 w 181"/>
                  <a:gd name="T33" fmla="*/ 51 h 135"/>
                  <a:gd name="T34" fmla="*/ 6 w 181"/>
                  <a:gd name="T35" fmla="*/ 47 h 135"/>
                  <a:gd name="T36" fmla="*/ 11 w 181"/>
                  <a:gd name="T37" fmla="*/ 50 h 135"/>
                  <a:gd name="T38" fmla="*/ 100 w 181"/>
                  <a:gd name="T39" fmla="*/ 102 h 135"/>
                  <a:gd name="T40" fmla="*/ 181 w 181"/>
                  <a:gd name="T41" fmla="*/ 51 h 135"/>
                  <a:gd name="T42" fmla="*/ 178 w 181"/>
                  <a:gd name="T43" fmla="*/ 81 h 135"/>
                  <a:gd name="T44" fmla="*/ 104 w 181"/>
                  <a:gd name="T45" fmla="*/ 102 h 135"/>
                  <a:gd name="T46" fmla="*/ 181 w 181"/>
                  <a:gd name="T47" fmla="*/ 50 h 135"/>
                  <a:gd name="T48" fmla="*/ 59 w 181"/>
                  <a:gd name="T49" fmla="*/ 100 h 135"/>
                  <a:gd name="T50" fmla="*/ 36 w 181"/>
                  <a:gd name="T51" fmla="*/ 87 h 135"/>
                  <a:gd name="T52" fmla="*/ 34 w 181"/>
                  <a:gd name="T53" fmla="*/ 82 h 135"/>
                  <a:gd name="T54" fmla="*/ 59 w 181"/>
                  <a:gd name="T55" fmla="*/ 93 h 135"/>
                  <a:gd name="T56" fmla="*/ 61 w 181"/>
                  <a:gd name="T57" fmla="*/ 99 h 135"/>
                  <a:gd name="T58" fmla="*/ 80 w 181"/>
                  <a:gd name="T59" fmla="*/ 117 h 135"/>
                  <a:gd name="T60" fmla="*/ 73 w 181"/>
                  <a:gd name="T61" fmla="*/ 124 h 135"/>
                  <a:gd name="T62" fmla="*/ 70 w 181"/>
                  <a:gd name="T63" fmla="*/ 121 h 135"/>
                  <a:gd name="T64" fmla="*/ 71 w 181"/>
                  <a:gd name="T65" fmla="*/ 104 h 135"/>
                  <a:gd name="T66" fmla="*/ 80 w 181"/>
                  <a:gd name="T67" fmla="*/ 100 h 135"/>
                  <a:gd name="T68" fmla="*/ 80 w 181"/>
                  <a:gd name="T69" fmla="*/ 103 h 135"/>
                  <a:gd name="T70" fmla="*/ 74 w 181"/>
                  <a:gd name="T71" fmla="*/ 118 h 135"/>
                  <a:gd name="T72" fmla="*/ 80 w 181"/>
                  <a:gd name="T73" fmla="*/ 117 h 135"/>
                  <a:gd name="T74" fmla="*/ 20 w 181"/>
                  <a:gd name="T75" fmla="*/ 86 h 135"/>
                  <a:gd name="T76" fmla="*/ 10 w 181"/>
                  <a:gd name="T77" fmla="*/ 89 h 135"/>
                  <a:gd name="T78" fmla="*/ 9 w 181"/>
                  <a:gd name="T79" fmla="*/ 72 h 135"/>
                  <a:gd name="T80" fmla="*/ 17 w 181"/>
                  <a:gd name="T81" fmla="*/ 66 h 135"/>
                  <a:gd name="T82" fmla="*/ 20 w 181"/>
                  <a:gd name="T83" fmla="*/ 66 h 135"/>
                  <a:gd name="T84" fmla="*/ 14 w 181"/>
                  <a:gd name="T85" fmla="*/ 72 h 135"/>
                  <a:gd name="T86" fmla="*/ 17 w 181"/>
                  <a:gd name="T87" fmla="*/ 8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 h="135">
                    <a:moveTo>
                      <a:pt x="97" y="95"/>
                    </a:moveTo>
                    <a:cubicBezTo>
                      <a:pt x="179" y="46"/>
                      <a:pt x="179" y="46"/>
                      <a:pt x="179" y="46"/>
                    </a:cubicBezTo>
                    <a:cubicBezTo>
                      <a:pt x="179" y="46"/>
                      <a:pt x="179" y="46"/>
                      <a:pt x="178" y="46"/>
                    </a:cubicBezTo>
                    <a:cubicBezTo>
                      <a:pt x="101" y="1"/>
                      <a:pt x="101" y="1"/>
                      <a:pt x="101" y="1"/>
                    </a:cubicBezTo>
                    <a:cubicBezTo>
                      <a:pt x="100" y="0"/>
                      <a:pt x="99" y="0"/>
                      <a:pt x="98" y="0"/>
                    </a:cubicBezTo>
                    <a:cubicBezTo>
                      <a:pt x="97" y="0"/>
                      <a:pt x="96" y="0"/>
                      <a:pt x="95" y="1"/>
                    </a:cubicBezTo>
                    <a:cubicBezTo>
                      <a:pt x="14" y="48"/>
                      <a:pt x="14" y="48"/>
                      <a:pt x="14" y="48"/>
                    </a:cubicBezTo>
                    <a:cubicBezTo>
                      <a:pt x="97" y="95"/>
                      <a:pt x="97" y="95"/>
                      <a:pt x="97" y="95"/>
                    </a:cubicBezTo>
                    <a:cubicBezTo>
                      <a:pt x="97" y="95"/>
                      <a:pt x="97" y="95"/>
                      <a:pt x="97" y="95"/>
                    </a:cubicBezTo>
                    <a:close/>
                    <a:moveTo>
                      <a:pt x="22" y="86"/>
                    </a:moveTo>
                    <a:cubicBezTo>
                      <a:pt x="67" y="112"/>
                      <a:pt x="67" y="112"/>
                      <a:pt x="67" y="112"/>
                    </a:cubicBezTo>
                    <a:cubicBezTo>
                      <a:pt x="67" y="119"/>
                      <a:pt x="67" y="119"/>
                      <a:pt x="67" y="119"/>
                    </a:cubicBezTo>
                    <a:cubicBezTo>
                      <a:pt x="17" y="90"/>
                      <a:pt x="17" y="90"/>
                      <a:pt x="17" y="90"/>
                    </a:cubicBezTo>
                    <a:cubicBezTo>
                      <a:pt x="21" y="88"/>
                      <a:pt x="21" y="88"/>
                      <a:pt x="21" y="88"/>
                    </a:cubicBezTo>
                    <a:cubicBezTo>
                      <a:pt x="21" y="87"/>
                      <a:pt x="22" y="87"/>
                      <a:pt x="22" y="86"/>
                    </a:cubicBezTo>
                    <a:close/>
                    <a:moveTo>
                      <a:pt x="100" y="102"/>
                    </a:moveTo>
                    <a:cubicBezTo>
                      <a:pt x="100" y="132"/>
                      <a:pt x="100" y="132"/>
                      <a:pt x="100" y="132"/>
                    </a:cubicBezTo>
                    <a:cubicBezTo>
                      <a:pt x="100" y="133"/>
                      <a:pt x="99" y="134"/>
                      <a:pt x="98" y="135"/>
                    </a:cubicBezTo>
                    <a:cubicBezTo>
                      <a:pt x="98" y="135"/>
                      <a:pt x="97" y="135"/>
                      <a:pt x="96" y="135"/>
                    </a:cubicBezTo>
                    <a:cubicBezTo>
                      <a:pt x="96" y="135"/>
                      <a:pt x="95" y="135"/>
                      <a:pt x="94" y="134"/>
                    </a:cubicBezTo>
                    <a:cubicBezTo>
                      <a:pt x="76" y="124"/>
                      <a:pt x="76" y="124"/>
                      <a:pt x="76" y="124"/>
                    </a:cubicBezTo>
                    <a:cubicBezTo>
                      <a:pt x="81" y="122"/>
                      <a:pt x="81" y="122"/>
                      <a:pt x="81" y="122"/>
                    </a:cubicBezTo>
                    <a:cubicBezTo>
                      <a:pt x="82" y="121"/>
                      <a:pt x="82" y="121"/>
                      <a:pt x="82" y="120"/>
                    </a:cubicBezTo>
                    <a:cubicBezTo>
                      <a:pt x="94" y="127"/>
                      <a:pt x="94" y="127"/>
                      <a:pt x="94" y="127"/>
                    </a:cubicBezTo>
                    <a:cubicBezTo>
                      <a:pt x="94" y="105"/>
                      <a:pt x="94" y="105"/>
                      <a:pt x="94" y="105"/>
                    </a:cubicBezTo>
                    <a:cubicBezTo>
                      <a:pt x="6" y="55"/>
                      <a:pt x="6" y="55"/>
                      <a:pt x="6" y="55"/>
                    </a:cubicBezTo>
                    <a:cubicBezTo>
                      <a:pt x="6" y="77"/>
                      <a:pt x="6" y="77"/>
                      <a:pt x="6" y="77"/>
                    </a:cubicBezTo>
                    <a:cubicBezTo>
                      <a:pt x="6" y="77"/>
                      <a:pt x="6" y="77"/>
                      <a:pt x="6" y="77"/>
                    </a:cubicBezTo>
                    <a:cubicBezTo>
                      <a:pt x="7" y="78"/>
                      <a:pt x="7" y="78"/>
                      <a:pt x="7" y="78"/>
                    </a:cubicBezTo>
                    <a:cubicBezTo>
                      <a:pt x="7" y="85"/>
                      <a:pt x="7" y="85"/>
                      <a:pt x="7" y="85"/>
                    </a:cubicBezTo>
                    <a:cubicBezTo>
                      <a:pt x="3" y="83"/>
                      <a:pt x="3" y="83"/>
                      <a:pt x="3" y="83"/>
                    </a:cubicBezTo>
                    <a:cubicBezTo>
                      <a:pt x="0" y="81"/>
                      <a:pt x="0" y="81"/>
                      <a:pt x="0" y="81"/>
                    </a:cubicBezTo>
                    <a:cubicBezTo>
                      <a:pt x="0" y="78"/>
                      <a:pt x="0" y="78"/>
                      <a:pt x="0" y="78"/>
                    </a:cubicBezTo>
                    <a:cubicBezTo>
                      <a:pt x="0" y="51"/>
                      <a:pt x="0" y="51"/>
                      <a:pt x="0" y="51"/>
                    </a:cubicBezTo>
                    <a:cubicBezTo>
                      <a:pt x="0" y="49"/>
                      <a:pt x="0" y="48"/>
                      <a:pt x="2" y="47"/>
                    </a:cubicBezTo>
                    <a:cubicBezTo>
                      <a:pt x="3" y="47"/>
                      <a:pt x="4" y="47"/>
                      <a:pt x="6" y="47"/>
                    </a:cubicBezTo>
                    <a:cubicBezTo>
                      <a:pt x="11" y="50"/>
                      <a:pt x="11" y="50"/>
                      <a:pt x="11" y="50"/>
                    </a:cubicBezTo>
                    <a:cubicBezTo>
                      <a:pt x="11" y="50"/>
                      <a:pt x="11" y="50"/>
                      <a:pt x="11" y="50"/>
                    </a:cubicBezTo>
                    <a:cubicBezTo>
                      <a:pt x="99" y="100"/>
                      <a:pt x="99" y="100"/>
                      <a:pt x="99" y="100"/>
                    </a:cubicBezTo>
                    <a:cubicBezTo>
                      <a:pt x="100" y="100"/>
                      <a:pt x="100" y="101"/>
                      <a:pt x="100" y="102"/>
                    </a:cubicBezTo>
                    <a:close/>
                    <a:moveTo>
                      <a:pt x="181" y="50"/>
                    </a:moveTo>
                    <a:cubicBezTo>
                      <a:pt x="181" y="50"/>
                      <a:pt x="181" y="50"/>
                      <a:pt x="181" y="51"/>
                    </a:cubicBezTo>
                    <a:cubicBezTo>
                      <a:pt x="181" y="76"/>
                      <a:pt x="181" y="76"/>
                      <a:pt x="181" y="76"/>
                    </a:cubicBezTo>
                    <a:cubicBezTo>
                      <a:pt x="181" y="78"/>
                      <a:pt x="180" y="80"/>
                      <a:pt x="178" y="81"/>
                    </a:cubicBezTo>
                    <a:cubicBezTo>
                      <a:pt x="104" y="123"/>
                      <a:pt x="104" y="123"/>
                      <a:pt x="104" y="123"/>
                    </a:cubicBezTo>
                    <a:cubicBezTo>
                      <a:pt x="104" y="102"/>
                      <a:pt x="104" y="102"/>
                      <a:pt x="104" y="102"/>
                    </a:cubicBezTo>
                    <a:cubicBezTo>
                      <a:pt x="104" y="100"/>
                      <a:pt x="103" y="98"/>
                      <a:pt x="101" y="97"/>
                    </a:cubicBezTo>
                    <a:cubicBezTo>
                      <a:pt x="181" y="50"/>
                      <a:pt x="181" y="50"/>
                      <a:pt x="181" y="50"/>
                    </a:cubicBezTo>
                    <a:cubicBezTo>
                      <a:pt x="181" y="50"/>
                      <a:pt x="181" y="50"/>
                      <a:pt x="181" y="50"/>
                    </a:cubicBezTo>
                    <a:close/>
                    <a:moveTo>
                      <a:pt x="59" y="100"/>
                    </a:moveTo>
                    <a:cubicBezTo>
                      <a:pt x="59" y="100"/>
                      <a:pt x="59" y="100"/>
                      <a:pt x="58" y="100"/>
                    </a:cubicBezTo>
                    <a:cubicBezTo>
                      <a:pt x="36" y="87"/>
                      <a:pt x="36" y="87"/>
                      <a:pt x="36" y="87"/>
                    </a:cubicBezTo>
                    <a:cubicBezTo>
                      <a:pt x="35" y="87"/>
                      <a:pt x="34" y="85"/>
                      <a:pt x="34" y="84"/>
                    </a:cubicBezTo>
                    <a:cubicBezTo>
                      <a:pt x="34" y="82"/>
                      <a:pt x="34" y="82"/>
                      <a:pt x="34" y="82"/>
                    </a:cubicBezTo>
                    <a:cubicBezTo>
                      <a:pt x="34" y="80"/>
                      <a:pt x="35" y="80"/>
                      <a:pt x="36" y="80"/>
                    </a:cubicBezTo>
                    <a:cubicBezTo>
                      <a:pt x="59" y="93"/>
                      <a:pt x="59" y="93"/>
                      <a:pt x="59" y="93"/>
                    </a:cubicBezTo>
                    <a:cubicBezTo>
                      <a:pt x="60" y="94"/>
                      <a:pt x="61" y="95"/>
                      <a:pt x="61" y="96"/>
                    </a:cubicBezTo>
                    <a:cubicBezTo>
                      <a:pt x="61" y="99"/>
                      <a:pt x="61" y="99"/>
                      <a:pt x="61" y="99"/>
                    </a:cubicBezTo>
                    <a:cubicBezTo>
                      <a:pt x="61" y="100"/>
                      <a:pt x="60" y="100"/>
                      <a:pt x="59" y="100"/>
                    </a:cubicBezTo>
                    <a:close/>
                    <a:moveTo>
                      <a:pt x="80" y="117"/>
                    </a:moveTo>
                    <a:cubicBezTo>
                      <a:pt x="81" y="118"/>
                      <a:pt x="81" y="119"/>
                      <a:pt x="80" y="120"/>
                    </a:cubicBezTo>
                    <a:cubicBezTo>
                      <a:pt x="73" y="124"/>
                      <a:pt x="73" y="124"/>
                      <a:pt x="73" y="124"/>
                    </a:cubicBezTo>
                    <a:cubicBezTo>
                      <a:pt x="72" y="124"/>
                      <a:pt x="71" y="124"/>
                      <a:pt x="70" y="123"/>
                    </a:cubicBezTo>
                    <a:cubicBezTo>
                      <a:pt x="70" y="123"/>
                      <a:pt x="70" y="121"/>
                      <a:pt x="70" y="121"/>
                    </a:cubicBezTo>
                    <a:cubicBezTo>
                      <a:pt x="70" y="106"/>
                      <a:pt x="70" y="106"/>
                      <a:pt x="70" y="106"/>
                    </a:cubicBezTo>
                    <a:cubicBezTo>
                      <a:pt x="70" y="106"/>
                      <a:pt x="70" y="104"/>
                      <a:pt x="71" y="104"/>
                    </a:cubicBezTo>
                    <a:cubicBezTo>
                      <a:pt x="77" y="100"/>
                      <a:pt x="77" y="100"/>
                      <a:pt x="77" y="100"/>
                    </a:cubicBezTo>
                    <a:cubicBezTo>
                      <a:pt x="78" y="99"/>
                      <a:pt x="80" y="100"/>
                      <a:pt x="80" y="100"/>
                    </a:cubicBezTo>
                    <a:cubicBezTo>
                      <a:pt x="80" y="100"/>
                      <a:pt x="80" y="100"/>
                      <a:pt x="80" y="100"/>
                    </a:cubicBezTo>
                    <a:cubicBezTo>
                      <a:pt x="81" y="101"/>
                      <a:pt x="81" y="103"/>
                      <a:pt x="80" y="103"/>
                    </a:cubicBezTo>
                    <a:cubicBezTo>
                      <a:pt x="74" y="106"/>
                      <a:pt x="74" y="106"/>
                      <a:pt x="74" y="106"/>
                    </a:cubicBezTo>
                    <a:cubicBezTo>
                      <a:pt x="74" y="118"/>
                      <a:pt x="74" y="118"/>
                      <a:pt x="74" y="118"/>
                    </a:cubicBezTo>
                    <a:cubicBezTo>
                      <a:pt x="77" y="117"/>
                      <a:pt x="77" y="117"/>
                      <a:pt x="77" y="117"/>
                    </a:cubicBezTo>
                    <a:cubicBezTo>
                      <a:pt x="78" y="116"/>
                      <a:pt x="80" y="116"/>
                      <a:pt x="80" y="117"/>
                    </a:cubicBezTo>
                    <a:close/>
                    <a:moveTo>
                      <a:pt x="20" y="83"/>
                    </a:moveTo>
                    <a:cubicBezTo>
                      <a:pt x="21" y="84"/>
                      <a:pt x="21" y="85"/>
                      <a:pt x="20" y="86"/>
                    </a:cubicBezTo>
                    <a:cubicBezTo>
                      <a:pt x="13" y="90"/>
                      <a:pt x="13" y="90"/>
                      <a:pt x="13" y="90"/>
                    </a:cubicBezTo>
                    <a:cubicBezTo>
                      <a:pt x="12" y="90"/>
                      <a:pt x="11" y="90"/>
                      <a:pt x="10" y="89"/>
                    </a:cubicBezTo>
                    <a:cubicBezTo>
                      <a:pt x="10" y="89"/>
                      <a:pt x="9" y="87"/>
                      <a:pt x="9" y="87"/>
                    </a:cubicBezTo>
                    <a:cubicBezTo>
                      <a:pt x="9" y="72"/>
                      <a:pt x="9" y="72"/>
                      <a:pt x="9" y="72"/>
                    </a:cubicBezTo>
                    <a:cubicBezTo>
                      <a:pt x="9" y="72"/>
                      <a:pt x="10" y="70"/>
                      <a:pt x="10" y="70"/>
                    </a:cubicBezTo>
                    <a:cubicBezTo>
                      <a:pt x="17" y="66"/>
                      <a:pt x="17" y="66"/>
                      <a:pt x="17" y="66"/>
                    </a:cubicBezTo>
                    <a:cubicBezTo>
                      <a:pt x="18" y="65"/>
                      <a:pt x="20" y="66"/>
                      <a:pt x="20" y="66"/>
                    </a:cubicBezTo>
                    <a:cubicBezTo>
                      <a:pt x="20" y="66"/>
                      <a:pt x="20" y="66"/>
                      <a:pt x="20" y="66"/>
                    </a:cubicBezTo>
                    <a:cubicBezTo>
                      <a:pt x="21" y="67"/>
                      <a:pt x="21" y="69"/>
                      <a:pt x="20" y="69"/>
                    </a:cubicBezTo>
                    <a:cubicBezTo>
                      <a:pt x="14" y="72"/>
                      <a:pt x="14" y="72"/>
                      <a:pt x="14" y="72"/>
                    </a:cubicBezTo>
                    <a:cubicBezTo>
                      <a:pt x="14" y="84"/>
                      <a:pt x="14" y="84"/>
                      <a:pt x="14" y="84"/>
                    </a:cubicBezTo>
                    <a:cubicBezTo>
                      <a:pt x="17" y="83"/>
                      <a:pt x="17" y="83"/>
                      <a:pt x="17" y="83"/>
                    </a:cubicBezTo>
                    <a:cubicBezTo>
                      <a:pt x="18" y="82"/>
                      <a:pt x="20" y="82"/>
                      <a:pt x="20" y="8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8407290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63"/>
                                        </p:tgtEl>
                                        <p:attrNameLst>
                                          <p:attrName>style.visibility</p:attrName>
                                        </p:attrNameLst>
                                      </p:cBhvr>
                                      <p:to>
                                        <p:strVal val="visible"/>
                                      </p:to>
                                    </p:set>
                                    <p:animEffect transition="in" filter="wipe(down)">
                                      <p:cBhvr>
                                        <p:cTn id="7" dur="500"/>
                                        <p:tgtEl>
                                          <p:spTgt spid="36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66"/>
                                        </p:tgtEl>
                                        <p:attrNameLst>
                                          <p:attrName>style.visibility</p:attrName>
                                        </p:attrNameLst>
                                      </p:cBhvr>
                                      <p:to>
                                        <p:strVal val="visible"/>
                                      </p:to>
                                    </p:set>
                                    <p:animEffect transition="in" filter="wipe(down)">
                                      <p:cBhvr>
                                        <p:cTn id="11" dur="500"/>
                                        <p:tgtEl>
                                          <p:spTgt spid="36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67"/>
                                        </p:tgtEl>
                                        <p:attrNameLst>
                                          <p:attrName>style.visibility</p:attrName>
                                        </p:attrNameLst>
                                      </p:cBhvr>
                                      <p:to>
                                        <p:strVal val="visible"/>
                                      </p:to>
                                    </p:set>
                                    <p:animEffect transition="in" filter="wipe(down)">
                                      <p:cBhvr>
                                        <p:cTn id="15" dur="500"/>
                                        <p:tgtEl>
                                          <p:spTgt spid="36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68"/>
                                        </p:tgtEl>
                                        <p:attrNameLst>
                                          <p:attrName>style.visibility</p:attrName>
                                        </p:attrNameLst>
                                      </p:cBhvr>
                                      <p:to>
                                        <p:strVal val="visible"/>
                                      </p:to>
                                    </p:set>
                                    <p:animEffect transition="in" filter="wipe(down)">
                                      <p:cBhvr>
                                        <p:cTn id="19" dur="500"/>
                                        <p:tgtEl>
                                          <p:spTgt spid="36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90"/>
                                        </p:tgtEl>
                                        <p:attrNameLst>
                                          <p:attrName>style.visibility</p:attrName>
                                        </p:attrNameLst>
                                      </p:cBhvr>
                                      <p:to>
                                        <p:strVal val="visible"/>
                                      </p:to>
                                    </p:set>
                                    <p:animEffect transition="in" filter="wipe(down)">
                                      <p:cBhvr>
                                        <p:cTn id="23" dur="500"/>
                                        <p:tgtEl>
                                          <p:spTgt spid="390"/>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391"/>
                                        </p:tgtEl>
                                        <p:attrNameLst>
                                          <p:attrName>style.visibility</p:attrName>
                                        </p:attrNameLst>
                                      </p:cBhvr>
                                      <p:to>
                                        <p:strVal val="visible"/>
                                      </p:to>
                                    </p:set>
                                    <p:animEffect transition="in" filter="wipe(down)">
                                      <p:cBhvr>
                                        <p:cTn id="27" dur="500"/>
                                        <p:tgtEl>
                                          <p:spTgt spid="39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86"/>
                                        </p:tgtEl>
                                        <p:attrNameLst>
                                          <p:attrName>style.visibility</p:attrName>
                                        </p:attrNameLst>
                                      </p:cBhvr>
                                      <p:to>
                                        <p:strVal val="visible"/>
                                      </p:to>
                                    </p:set>
                                    <p:animEffect transition="in" filter="wipe(down)">
                                      <p:cBhvr>
                                        <p:cTn id="32" dur="500"/>
                                        <p:tgtEl>
                                          <p:spTgt spid="386"/>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84"/>
                                        </p:tgtEl>
                                        <p:attrNameLst>
                                          <p:attrName>style.visibility</p:attrName>
                                        </p:attrNameLst>
                                      </p:cBhvr>
                                      <p:to>
                                        <p:strVal val="visible"/>
                                      </p:to>
                                    </p:set>
                                    <p:animEffect transition="in" filter="wipe(down)">
                                      <p:cBhvr>
                                        <p:cTn id="35" dur="500"/>
                                        <p:tgtEl>
                                          <p:spTgt spid="384"/>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87"/>
                                        </p:tgtEl>
                                        <p:attrNameLst>
                                          <p:attrName>style.visibility</p:attrName>
                                        </p:attrNameLst>
                                      </p:cBhvr>
                                      <p:to>
                                        <p:strVal val="visible"/>
                                      </p:to>
                                    </p:set>
                                    <p:animEffect transition="in" filter="wipe(down)">
                                      <p:cBhvr>
                                        <p:cTn id="38" dur="500"/>
                                        <p:tgtEl>
                                          <p:spTgt spid="38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85"/>
                                        </p:tgtEl>
                                        <p:attrNameLst>
                                          <p:attrName>style.visibility</p:attrName>
                                        </p:attrNameLst>
                                      </p:cBhvr>
                                      <p:to>
                                        <p:strVal val="visible"/>
                                      </p:to>
                                    </p:set>
                                    <p:animEffect transition="in" filter="wipe(down)">
                                      <p:cBhvr>
                                        <p:cTn id="41" dur="500"/>
                                        <p:tgtEl>
                                          <p:spTgt spid="38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88"/>
                                        </p:tgtEl>
                                        <p:attrNameLst>
                                          <p:attrName>style.visibility</p:attrName>
                                        </p:attrNameLst>
                                      </p:cBhvr>
                                      <p:to>
                                        <p:strVal val="visible"/>
                                      </p:to>
                                    </p:set>
                                    <p:animEffect transition="in" filter="wipe(down)">
                                      <p:cBhvr>
                                        <p:cTn id="44" dur="500"/>
                                        <p:tgtEl>
                                          <p:spTgt spid="38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60"/>
                                        </p:tgtEl>
                                        <p:attrNameLst>
                                          <p:attrName>style.visibility</p:attrName>
                                        </p:attrNameLst>
                                      </p:cBhvr>
                                      <p:to>
                                        <p:strVal val="visible"/>
                                      </p:to>
                                    </p:set>
                                    <p:animEffect transition="in" filter="wipe(down)">
                                      <p:cBhvr>
                                        <p:cTn id="49" dur="250"/>
                                        <p:tgtEl>
                                          <p:spTgt spid="36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82"/>
                                        </p:tgtEl>
                                        <p:attrNameLst>
                                          <p:attrName>style.visibility</p:attrName>
                                        </p:attrNameLst>
                                      </p:cBhvr>
                                      <p:to>
                                        <p:strVal val="visible"/>
                                      </p:to>
                                    </p:set>
                                    <p:animEffect transition="in" filter="wipe(down)">
                                      <p:cBhvr>
                                        <p:cTn id="52" dur="250"/>
                                        <p:tgtEl>
                                          <p:spTgt spid="382"/>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83"/>
                                        </p:tgtEl>
                                        <p:attrNameLst>
                                          <p:attrName>style.visibility</p:attrName>
                                        </p:attrNameLst>
                                      </p:cBhvr>
                                      <p:to>
                                        <p:strVal val="visible"/>
                                      </p:to>
                                    </p:set>
                                    <p:animEffect transition="in" filter="wipe(down)">
                                      <p:cBhvr>
                                        <p:cTn id="55" dur="250"/>
                                        <p:tgtEl>
                                          <p:spTgt spid="383"/>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61"/>
                                        </p:tgtEl>
                                        <p:attrNameLst>
                                          <p:attrName>style.visibility</p:attrName>
                                        </p:attrNameLst>
                                      </p:cBhvr>
                                      <p:to>
                                        <p:strVal val="visible"/>
                                      </p:to>
                                    </p:set>
                                    <p:animEffect transition="in" filter="wipe(down)">
                                      <p:cBhvr>
                                        <p:cTn id="58" dur="250"/>
                                        <p:tgtEl>
                                          <p:spTgt spid="361"/>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62"/>
                                        </p:tgtEl>
                                        <p:attrNameLst>
                                          <p:attrName>style.visibility</p:attrName>
                                        </p:attrNameLst>
                                      </p:cBhvr>
                                      <p:to>
                                        <p:strVal val="visible"/>
                                      </p:to>
                                    </p:set>
                                    <p:animEffect transition="in" filter="wipe(down)">
                                      <p:cBhvr>
                                        <p:cTn id="61" dur="250"/>
                                        <p:tgtEl>
                                          <p:spTgt spid="362"/>
                                        </p:tgtEl>
                                      </p:cBhvr>
                                    </p:animEffect>
                                  </p:childTnLst>
                                </p:cTn>
                              </p:par>
                              <p:par>
                                <p:cTn id="62" presetID="10" presetClass="exit" presetSubtype="0" fill="hold" grpId="1" nodeType="withEffect">
                                  <p:stCondLst>
                                    <p:cond delay="0"/>
                                  </p:stCondLst>
                                  <p:childTnLst>
                                    <p:animEffect transition="out" filter="fade">
                                      <p:cBhvr>
                                        <p:cTn id="63" dur="500"/>
                                        <p:tgtEl>
                                          <p:spTgt spid="386"/>
                                        </p:tgtEl>
                                      </p:cBhvr>
                                    </p:animEffect>
                                    <p:set>
                                      <p:cBhvr>
                                        <p:cTn id="64" dur="1" fill="hold">
                                          <p:stCondLst>
                                            <p:cond delay="499"/>
                                          </p:stCondLst>
                                        </p:cTn>
                                        <p:tgtEl>
                                          <p:spTgt spid="386"/>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387"/>
                                        </p:tgtEl>
                                      </p:cBhvr>
                                    </p:animEffect>
                                    <p:set>
                                      <p:cBhvr>
                                        <p:cTn id="67" dur="1" fill="hold">
                                          <p:stCondLst>
                                            <p:cond delay="499"/>
                                          </p:stCondLst>
                                        </p:cTn>
                                        <p:tgtEl>
                                          <p:spTgt spid="387"/>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385"/>
                                        </p:tgtEl>
                                      </p:cBhvr>
                                    </p:animEffect>
                                    <p:set>
                                      <p:cBhvr>
                                        <p:cTn id="70" dur="1" fill="hold">
                                          <p:stCondLst>
                                            <p:cond delay="499"/>
                                          </p:stCondLst>
                                        </p:cTn>
                                        <p:tgtEl>
                                          <p:spTgt spid="385"/>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384"/>
                                        </p:tgtEl>
                                      </p:cBhvr>
                                    </p:animEffect>
                                    <p:set>
                                      <p:cBhvr>
                                        <p:cTn id="73" dur="1" fill="hold">
                                          <p:stCondLst>
                                            <p:cond delay="499"/>
                                          </p:stCondLst>
                                        </p:cTn>
                                        <p:tgtEl>
                                          <p:spTgt spid="384"/>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388"/>
                                        </p:tgtEl>
                                      </p:cBhvr>
                                    </p:animEffect>
                                    <p:set>
                                      <p:cBhvr>
                                        <p:cTn id="76" dur="1" fill="hold">
                                          <p:stCondLst>
                                            <p:cond delay="499"/>
                                          </p:stCondLst>
                                        </p:cTn>
                                        <p:tgtEl>
                                          <p:spTgt spid="388"/>
                                        </p:tgtEl>
                                        <p:attrNameLst>
                                          <p:attrName>style.visibility</p:attrName>
                                        </p:attrNameLst>
                                      </p:cBhvr>
                                      <p:to>
                                        <p:strVal val="hidden"/>
                                      </p:to>
                                    </p:set>
                                  </p:childTnLst>
                                </p:cTn>
                              </p:par>
                            </p:childTnLst>
                          </p:cTn>
                        </p:par>
                        <p:par>
                          <p:cTn id="77" fill="hold">
                            <p:stCondLst>
                              <p:cond delay="500"/>
                            </p:stCondLst>
                            <p:childTnLst>
                              <p:par>
                                <p:cTn id="78" presetID="7" presetClass="emph" presetSubtype="2" decel="100000" fill="hold" nodeType="afterEffect">
                                  <p:stCondLst>
                                    <p:cond delay="0"/>
                                  </p:stCondLst>
                                  <p:childTnLst>
                                    <p:animClr clrSpc="rgb" dir="cw">
                                      <p:cBhvr>
                                        <p:cTn id="79" dur="1000" fill="hold"/>
                                        <p:tgtEl>
                                          <p:spTgt spid="366"/>
                                        </p:tgtEl>
                                        <p:attrNameLst>
                                          <p:attrName>stroke.color</p:attrName>
                                        </p:attrNameLst>
                                      </p:cBhvr>
                                      <p:to>
                                        <a:srgbClr val="00188F"/>
                                      </p:to>
                                    </p:animClr>
                                    <p:set>
                                      <p:cBhvr>
                                        <p:cTn id="80" dur="1000" fill="hold"/>
                                        <p:tgtEl>
                                          <p:spTgt spid="366"/>
                                        </p:tgtEl>
                                        <p:attrNameLst>
                                          <p:attrName>stroke.on</p:attrName>
                                        </p:attrNameLst>
                                      </p:cBhvr>
                                      <p:to>
                                        <p:strVal val="true"/>
                                      </p:to>
                                    </p:set>
                                  </p:childTnLst>
                                </p:cTn>
                              </p:par>
                              <p:par>
                                <p:cTn id="81" presetID="7" presetClass="emph" presetSubtype="2" decel="100000" fill="hold" nodeType="withEffect">
                                  <p:stCondLst>
                                    <p:cond delay="0"/>
                                  </p:stCondLst>
                                  <p:childTnLst>
                                    <p:animClr clrSpc="rgb" dir="cw">
                                      <p:cBhvr>
                                        <p:cTn id="82" dur="1000" fill="hold"/>
                                        <p:tgtEl>
                                          <p:spTgt spid="367"/>
                                        </p:tgtEl>
                                        <p:attrNameLst>
                                          <p:attrName>stroke.color</p:attrName>
                                        </p:attrNameLst>
                                      </p:cBhvr>
                                      <p:to>
                                        <a:srgbClr val="00188F"/>
                                      </p:to>
                                    </p:animClr>
                                    <p:set>
                                      <p:cBhvr>
                                        <p:cTn id="83" dur="1000" fill="hold"/>
                                        <p:tgtEl>
                                          <p:spTgt spid="367"/>
                                        </p:tgtEl>
                                        <p:attrNameLst>
                                          <p:attrName>stroke.on</p:attrName>
                                        </p:attrNameLst>
                                      </p:cBhvr>
                                      <p:to>
                                        <p:strVal val="true"/>
                                      </p:to>
                                    </p:set>
                                  </p:childTnLst>
                                </p:cTn>
                              </p:par>
                              <p:par>
                                <p:cTn id="84" presetID="7" presetClass="emph" presetSubtype="2" decel="100000" fill="hold" nodeType="withEffect">
                                  <p:stCondLst>
                                    <p:cond delay="0"/>
                                  </p:stCondLst>
                                  <p:childTnLst>
                                    <p:animClr clrSpc="rgb" dir="cw">
                                      <p:cBhvr>
                                        <p:cTn id="85" dur="1000" fill="hold"/>
                                        <p:tgtEl>
                                          <p:spTgt spid="368"/>
                                        </p:tgtEl>
                                        <p:attrNameLst>
                                          <p:attrName>stroke.color</p:attrName>
                                        </p:attrNameLst>
                                      </p:cBhvr>
                                      <p:to>
                                        <a:srgbClr val="00188F"/>
                                      </p:to>
                                    </p:animClr>
                                    <p:set>
                                      <p:cBhvr>
                                        <p:cTn id="86" dur="1000" fill="hold"/>
                                        <p:tgtEl>
                                          <p:spTgt spid="368"/>
                                        </p:tgtEl>
                                        <p:attrNameLst>
                                          <p:attrName>stroke.on</p:attrName>
                                        </p:attrNameLst>
                                      </p:cBhvr>
                                      <p:to>
                                        <p:strVal val="true"/>
                                      </p:to>
                                    </p:set>
                                  </p:childTnLst>
                                </p:cTn>
                              </p:par>
                              <p:par>
                                <p:cTn id="87" presetID="7" presetClass="emph" presetSubtype="2" decel="100000" fill="hold" nodeType="withEffect">
                                  <p:stCondLst>
                                    <p:cond delay="0"/>
                                  </p:stCondLst>
                                  <p:childTnLst>
                                    <p:animClr clrSpc="rgb" dir="cw">
                                      <p:cBhvr>
                                        <p:cTn id="88" dur="1000" fill="hold"/>
                                        <p:tgtEl>
                                          <p:spTgt spid="390"/>
                                        </p:tgtEl>
                                        <p:attrNameLst>
                                          <p:attrName>stroke.color</p:attrName>
                                        </p:attrNameLst>
                                      </p:cBhvr>
                                      <p:to>
                                        <a:srgbClr val="00188F"/>
                                      </p:to>
                                    </p:animClr>
                                    <p:set>
                                      <p:cBhvr>
                                        <p:cTn id="89" dur="1000" fill="hold"/>
                                        <p:tgtEl>
                                          <p:spTgt spid="390"/>
                                        </p:tgtEl>
                                        <p:attrNameLst>
                                          <p:attrName>stroke.on</p:attrName>
                                        </p:attrNameLst>
                                      </p:cBhvr>
                                      <p:to>
                                        <p:strVal val="true"/>
                                      </p:to>
                                    </p:set>
                                  </p:childTnLst>
                                </p:cTn>
                              </p:par>
                              <p:par>
                                <p:cTn id="90" presetID="7" presetClass="emph" presetSubtype="2" decel="100000" fill="hold" nodeType="withEffect">
                                  <p:stCondLst>
                                    <p:cond delay="0"/>
                                  </p:stCondLst>
                                  <p:childTnLst>
                                    <p:animClr clrSpc="rgb" dir="cw">
                                      <p:cBhvr>
                                        <p:cTn id="91" dur="1000" fill="hold"/>
                                        <p:tgtEl>
                                          <p:spTgt spid="391"/>
                                        </p:tgtEl>
                                        <p:attrNameLst>
                                          <p:attrName>stroke.color</p:attrName>
                                        </p:attrNameLst>
                                      </p:cBhvr>
                                      <p:to>
                                        <a:srgbClr val="00188F"/>
                                      </p:to>
                                    </p:animClr>
                                    <p:set>
                                      <p:cBhvr>
                                        <p:cTn id="92" dur="1000" fill="hold"/>
                                        <p:tgtEl>
                                          <p:spTgt spid="391"/>
                                        </p:tgtEl>
                                        <p:attrNameLst>
                                          <p:attrName>stroke.on</p:attrName>
                                        </p:attrNameLst>
                                      </p:cBhvr>
                                      <p:to>
                                        <p:strVal val="true"/>
                                      </p:to>
                                    </p:set>
                                  </p:childTnLst>
                                </p:cTn>
                              </p:par>
                              <p:par>
                                <p:cTn id="93" presetID="7" presetClass="emph" presetSubtype="2" decel="100000" fill="hold" nodeType="withEffect">
                                  <p:stCondLst>
                                    <p:cond delay="0"/>
                                  </p:stCondLst>
                                  <p:childTnLst>
                                    <p:animClr clrSpc="rgb" dir="cw">
                                      <p:cBhvr>
                                        <p:cTn id="94" dur="1000" fill="hold"/>
                                        <p:tgtEl>
                                          <p:spTgt spid="361"/>
                                        </p:tgtEl>
                                        <p:attrNameLst>
                                          <p:attrName>stroke.color</p:attrName>
                                        </p:attrNameLst>
                                      </p:cBhvr>
                                      <p:to>
                                        <a:srgbClr val="00188F"/>
                                      </p:to>
                                    </p:animClr>
                                    <p:set>
                                      <p:cBhvr>
                                        <p:cTn id="95" dur="1000" fill="hold"/>
                                        <p:tgtEl>
                                          <p:spTgt spid="361"/>
                                        </p:tgtEl>
                                        <p:attrNameLst>
                                          <p:attrName>stroke.on</p:attrName>
                                        </p:attrNameLst>
                                      </p:cBhvr>
                                      <p:to>
                                        <p:strVal val="true"/>
                                      </p:to>
                                    </p:set>
                                  </p:childTnLst>
                                </p:cTn>
                              </p:par>
                              <p:par>
                                <p:cTn id="96" presetID="7" presetClass="emph" presetSubtype="2" decel="100000" fill="hold" nodeType="withEffect">
                                  <p:stCondLst>
                                    <p:cond delay="0"/>
                                  </p:stCondLst>
                                  <p:childTnLst>
                                    <p:animClr clrSpc="rgb" dir="cw">
                                      <p:cBhvr>
                                        <p:cTn id="97" dur="1000" fill="hold"/>
                                        <p:tgtEl>
                                          <p:spTgt spid="360"/>
                                        </p:tgtEl>
                                        <p:attrNameLst>
                                          <p:attrName>stroke.color</p:attrName>
                                        </p:attrNameLst>
                                      </p:cBhvr>
                                      <p:to>
                                        <a:srgbClr val="00188F"/>
                                      </p:to>
                                    </p:animClr>
                                    <p:set>
                                      <p:cBhvr>
                                        <p:cTn id="98" dur="1000" fill="hold"/>
                                        <p:tgtEl>
                                          <p:spTgt spid="360"/>
                                        </p:tgtEl>
                                        <p:attrNameLst>
                                          <p:attrName>stroke.on</p:attrName>
                                        </p:attrNameLst>
                                      </p:cBhvr>
                                      <p:to>
                                        <p:strVal val="true"/>
                                      </p:to>
                                    </p:set>
                                  </p:childTnLst>
                                </p:cTn>
                              </p:par>
                              <p:par>
                                <p:cTn id="99" presetID="7" presetClass="emph" presetSubtype="2" decel="100000" fill="hold" nodeType="withEffect">
                                  <p:stCondLst>
                                    <p:cond delay="0"/>
                                  </p:stCondLst>
                                  <p:childTnLst>
                                    <p:animClr clrSpc="rgb" dir="cw">
                                      <p:cBhvr>
                                        <p:cTn id="100" dur="1000" fill="hold"/>
                                        <p:tgtEl>
                                          <p:spTgt spid="363"/>
                                        </p:tgtEl>
                                        <p:attrNameLst>
                                          <p:attrName>stroke.color</p:attrName>
                                        </p:attrNameLst>
                                      </p:cBhvr>
                                      <p:to>
                                        <a:srgbClr val="00188F"/>
                                      </p:to>
                                    </p:animClr>
                                    <p:set>
                                      <p:cBhvr>
                                        <p:cTn id="101" dur="1000" fill="hold"/>
                                        <p:tgtEl>
                                          <p:spTgt spid="363"/>
                                        </p:tgtEl>
                                        <p:attrNameLst>
                                          <p:attrName>stroke.on</p:attrName>
                                        </p:attrNameLst>
                                      </p:cBhvr>
                                      <p:to>
                                        <p:strVal val="true"/>
                                      </p:to>
                                    </p:set>
                                  </p:childTnLst>
                                </p:cTn>
                              </p:par>
                              <p:par>
                                <p:cTn id="102" presetID="7" presetClass="emph" presetSubtype="2" decel="100000" fill="hold" nodeType="withEffect">
                                  <p:stCondLst>
                                    <p:cond delay="0"/>
                                  </p:stCondLst>
                                  <p:childTnLst>
                                    <p:animClr clrSpc="rgb" dir="cw">
                                      <p:cBhvr>
                                        <p:cTn id="103" dur="1000" fill="hold"/>
                                        <p:tgtEl>
                                          <p:spTgt spid="382"/>
                                        </p:tgtEl>
                                        <p:attrNameLst>
                                          <p:attrName>stroke.color</p:attrName>
                                        </p:attrNameLst>
                                      </p:cBhvr>
                                      <p:to>
                                        <a:srgbClr val="00188F"/>
                                      </p:to>
                                    </p:animClr>
                                    <p:set>
                                      <p:cBhvr>
                                        <p:cTn id="104" dur="1000" fill="hold"/>
                                        <p:tgtEl>
                                          <p:spTgt spid="382"/>
                                        </p:tgtEl>
                                        <p:attrNameLst>
                                          <p:attrName>stroke.on</p:attrName>
                                        </p:attrNameLst>
                                      </p:cBhvr>
                                      <p:to>
                                        <p:strVal val="true"/>
                                      </p:to>
                                    </p:set>
                                  </p:childTnLst>
                                </p:cTn>
                              </p:par>
                              <p:par>
                                <p:cTn id="105" presetID="7" presetClass="emph" presetSubtype="2" decel="100000" fill="hold" nodeType="withEffect">
                                  <p:stCondLst>
                                    <p:cond delay="0"/>
                                  </p:stCondLst>
                                  <p:childTnLst>
                                    <p:animClr clrSpc="rgb" dir="cw">
                                      <p:cBhvr>
                                        <p:cTn id="106" dur="1000" fill="hold"/>
                                        <p:tgtEl>
                                          <p:spTgt spid="383"/>
                                        </p:tgtEl>
                                        <p:attrNameLst>
                                          <p:attrName>stroke.color</p:attrName>
                                        </p:attrNameLst>
                                      </p:cBhvr>
                                      <p:to>
                                        <a:srgbClr val="00188F"/>
                                      </p:to>
                                    </p:animClr>
                                    <p:set>
                                      <p:cBhvr>
                                        <p:cTn id="107" dur="1000" fill="hold"/>
                                        <p:tgtEl>
                                          <p:spTgt spid="383"/>
                                        </p:tgtEl>
                                        <p:attrNameLst>
                                          <p:attrName>stroke.on</p:attrName>
                                        </p:attrNameLst>
                                      </p:cBhvr>
                                      <p:to>
                                        <p:strVal val="true"/>
                                      </p:to>
                                    </p:set>
                                  </p:childTnLst>
                                </p:cTn>
                              </p:par>
                              <p:par>
                                <p:cTn id="108" presetID="7" presetClass="emph" presetSubtype="2" decel="100000" fill="hold" nodeType="withEffect">
                                  <p:stCondLst>
                                    <p:cond delay="0"/>
                                  </p:stCondLst>
                                  <p:childTnLst>
                                    <p:animClr clrSpc="rgb" dir="cw">
                                      <p:cBhvr>
                                        <p:cTn id="109" dur="1000" fill="hold"/>
                                        <p:tgtEl>
                                          <p:spTgt spid="362"/>
                                        </p:tgtEl>
                                        <p:attrNameLst>
                                          <p:attrName>stroke.color</p:attrName>
                                        </p:attrNameLst>
                                      </p:cBhvr>
                                      <p:to>
                                        <a:srgbClr val="00188F"/>
                                      </p:to>
                                    </p:animClr>
                                    <p:set>
                                      <p:cBhvr>
                                        <p:cTn id="110" dur="1000" fill="hold"/>
                                        <p:tgtEl>
                                          <p:spTgt spid="362"/>
                                        </p:tgtEl>
                                        <p:attrNameLst>
                                          <p:attrName>stroke.on</p:attrName>
                                        </p:attrNameLst>
                                      </p:cBhvr>
                                      <p:to>
                                        <p:strVal val="true"/>
                                      </p:to>
                                    </p:set>
                                  </p:childTnLst>
                                </p:cTn>
                              </p:par>
                            </p:childTnLst>
                          </p:cTn>
                        </p:par>
                        <p:par>
                          <p:cTn id="111" fill="hold">
                            <p:stCondLst>
                              <p:cond delay="1500"/>
                            </p:stCondLst>
                            <p:childTnLst>
                              <p:par>
                                <p:cTn id="112" presetID="10" presetClass="entr" presetSubtype="0" fill="hold" grpId="0" nodeType="afterEffect">
                                  <p:stCondLst>
                                    <p:cond delay="0"/>
                                  </p:stCondLst>
                                  <p:childTnLst>
                                    <p:set>
                                      <p:cBhvr>
                                        <p:cTn id="113" dur="1" fill="hold">
                                          <p:stCondLst>
                                            <p:cond delay="0"/>
                                          </p:stCondLst>
                                        </p:cTn>
                                        <p:tgtEl>
                                          <p:spTgt spid="392"/>
                                        </p:tgtEl>
                                        <p:attrNameLst>
                                          <p:attrName>style.visibility</p:attrName>
                                        </p:attrNameLst>
                                      </p:cBhvr>
                                      <p:to>
                                        <p:strVal val="visible"/>
                                      </p:to>
                                    </p:set>
                                    <p:animEffect transition="in" filter="fade">
                                      <p:cBhvr>
                                        <p:cTn id="114" dur="500"/>
                                        <p:tgtEl>
                                          <p:spTgt spid="392"/>
                                        </p:tgtEl>
                                      </p:cBhvr>
                                    </p:animEffect>
                                  </p:childTnLst>
                                </p:cTn>
                              </p:par>
                            </p:childTnLst>
                          </p:cTn>
                        </p:par>
                        <p:par>
                          <p:cTn id="115" fill="hold">
                            <p:stCondLst>
                              <p:cond delay="2000"/>
                            </p:stCondLst>
                            <p:childTnLst>
                              <p:par>
                                <p:cTn id="116" presetID="63" presetClass="path" presetSubtype="0" decel="100000" fill="hold" grpId="1" nodeType="afterEffect">
                                  <p:stCondLst>
                                    <p:cond delay="0"/>
                                  </p:stCondLst>
                                  <p:childTnLst>
                                    <p:animMotion origin="layout" path="M -4.7664E-6 5.44712E-7 L 0.65178 5.44712E-7 " pathEditMode="relative" rAng="0" ptsTypes="AA">
                                      <p:cBhvr>
                                        <p:cTn id="117" dur="3000" fill="hold"/>
                                        <p:tgtEl>
                                          <p:spTgt spid="392"/>
                                        </p:tgtEl>
                                        <p:attrNameLst>
                                          <p:attrName>ppt_x</p:attrName>
                                          <p:attrName>ppt_y</p:attrName>
                                        </p:attrNameLst>
                                      </p:cBhvr>
                                      <p:rCtr x="32589" y="0"/>
                                    </p:animMotion>
                                  </p:childTnLst>
                                </p:cTn>
                              </p:par>
                              <p:par>
                                <p:cTn id="118" presetID="10" presetClass="exit" presetSubtype="0" fill="hold" grpId="2" nodeType="withEffect">
                                  <p:stCondLst>
                                    <p:cond delay="2500"/>
                                  </p:stCondLst>
                                  <p:childTnLst>
                                    <p:animEffect transition="out" filter="fade">
                                      <p:cBhvr>
                                        <p:cTn id="119" dur="500"/>
                                        <p:tgtEl>
                                          <p:spTgt spid="392"/>
                                        </p:tgtEl>
                                      </p:cBhvr>
                                    </p:animEffect>
                                    <p:set>
                                      <p:cBhvr>
                                        <p:cTn id="120" dur="1" fill="hold">
                                          <p:stCondLst>
                                            <p:cond delay="499"/>
                                          </p:stCondLst>
                                        </p:cTn>
                                        <p:tgtEl>
                                          <p:spTgt spid="392"/>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389"/>
                                        </p:tgtEl>
                                        <p:attrNameLst>
                                          <p:attrName>style.visibility</p:attrName>
                                        </p:attrNameLst>
                                      </p:cBhvr>
                                      <p:to>
                                        <p:strVal val="visible"/>
                                      </p:to>
                                    </p:set>
                                    <p:animEffect transition="in" filter="fade">
                                      <p:cBhvr>
                                        <p:cTn id="125" dur="500"/>
                                        <p:tgtEl>
                                          <p:spTgt spid="389"/>
                                        </p:tgtEl>
                                      </p:cBhvr>
                                    </p:animEffect>
                                  </p:childTnLst>
                                </p:cTn>
                              </p:par>
                            </p:childTnLst>
                          </p:cTn>
                        </p:par>
                        <p:par>
                          <p:cTn id="126" fill="hold">
                            <p:stCondLst>
                              <p:cond delay="500"/>
                            </p:stCondLst>
                            <p:childTnLst>
                              <p:par>
                                <p:cTn id="127" presetID="19" presetClass="emph" presetSubtype="0" fill="hold" grpId="1" nodeType="afterEffect">
                                  <p:stCondLst>
                                    <p:cond delay="250"/>
                                  </p:stCondLst>
                                  <p:childTnLst>
                                    <p:animClr clrSpc="rgb" dir="cw">
                                      <p:cBhvr override="childStyle">
                                        <p:cTn id="128" dur="2000" fill="hold"/>
                                        <p:tgtEl>
                                          <p:spTgt spid="363"/>
                                        </p:tgtEl>
                                        <p:attrNameLst>
                                          <p:attrName>style.color</p:attrName>
                                        </p:attrNameLst>
                                      </p:cBhvr>
                                      <p:to>
                                        <a:schemeClr val="accent2"/>
                                      </p:to>
                                    </p:animClr>
                                    <p:animClr clrSpc="rgb" dir="cw">
                                      <p:cBhvr>
                                        <p:cTn id="129" dur="2000" fill="hold"/>
                                        <p:tgtEl>
                                          <p:spTgt spid="363"/>
                                        </p:tgtEl>
                                        <p:attrNameLst>
                                          <p:attrName>fillcolor</p:attrName>
                                        </p:attrNameLst>
                                      </p:cBhvr>
                                      <p:to>
                                        <a:schemeClr val="accent2"/>
                                      </p:to>
                                    </p:animClr>
                                    <p:set>
                                      <p:cBhvr>
                                        <p:cTn id="130" dur="2000" fill="hold"/>
                                        <p:tgtEl>
                                          <p:spTgt spid="363"/>
                                        </p:tgtEl>
                                        <p:attrNameLst>
                                          <p:attrName>fill.type</p:attrName>
                                        </p:attrNameLst>
                                      </p:cBhvr>
                                      <p:to>
                                        <p:strVal val="solid"/>
                                      </p:to>
                                    </p:set>
                                    <p:set>
                                      <p:cBhvr>
                                        <p:cTn id="131" dur="2000" fill="hold"/>
                                        <p:tgtEl>
                                          <p:spTgt spid="363"/>
                                        </p:tgtEl>
                                        <p:attrNameLst>
                                          <p:attrName>fill.on</p:attrName>
                                        </p:attrNameLst>
                                      </p:cBhvr>
                                      <p:to>
                                        <p:strVal val="true"/>
                                      </p:to>
                                    </p:set>
                                  </p:childTnLst>
                                </p:cTn>
                              </p:par>
                              <p:par>
                                <p:cTn id="132" presetID="7" presetClass="emph" presetSubtype="2" decel="100000" fill="hold" nodeType="withEffect">
                                  <p:stCondLst>
                                    <p:cond delay="250"/>
                                  </p:stCondLst>
                                  <p:childTnLst>
                                    <p:animClr clrSpc="rgb" dir="cw">
                                      <p:cBhvr>
                                        <p:cTn id="133" dur="1000" fill="hold"/>
                                        <p:tgtEl>
                                          <p:spTgt spid="363"/>
                                        </p:tgtEl>
                                        <p:attrNameLst>
                                          <p:attrName>stroke.color</p:attrName>
                                        </p:attrNameLst>
                                      </p:cBhvr>
                                      <p:to>
                                        <a:srgbClr val="EFEFEF"/>
                                      </p:to>
                                    </p:animClr>
                                    <p:set>
                                      <p:cBhvr>
                                        <p:cTn id="134" dur="1000" fill="hold"/>
                                        <p:tgtEl>
                                          <p:spTgt spid="363"/>
                                        </p:tgtEl>
                                        <p:attrNameLst>
                                          <p:attrName>stroke.on</p:attrName>
                                        </p:attrNameLst>
                                      </p:cBhvr>
                                      <p:to>
                                        <p:strVal val="true"/>
                                      </p:to>
                                    </p:set>
                                  </p:childTnLst>
                                </p:cTn>
                              </p:par>
                              <p:par>
                                <p:cTn id="135" presetID="19" presetClass="emph" presetSubtype="0" fill="hold" grpId="1" nodeType="withEffect">
                                  <p:stCondLst>
                                    <p:cond delay="500"/>
                                  </p:stCondLst>
                                  <p:childTnLst>
                                    <p:animClr clrSpc="rgb" dir="cw">
                                      <p:cBhvr override="childStyle">
                                        <p:cTn id="136" dur="2000" fill="hold"/>
                                        <p:tgtEl>
                                          <p:spTgt spid="366"/>
                                        </p:tgtEl>
                                        <p:attrNameLst>
                                          <p:attrName>style.color</p:attrName>
                                        </p:attrNameLst>
                                      </p:cBhvr>
                                      <p:to>
                                        <a:schemeClr val="accent2"/>
                                      </p:to>
                                    </p:animClr>
                                    <p:animClr clrSpc="rgb" dir="cw">
                                      <p:cBhvr>
                                        <p:cTn id="137" dur="2000" fill="hold"/>
                                        <p:tgtEl>
                                          <p:spTgt spid="366"/>
                                        </p:tgtEl>
                                        <p:attrNameLst>
                                          <p:attrName>fillcolor</p:attrName>
                                        </p:attrNameLst>
                                      </p:cBhvr>
                                      <p:to>
                                        <a:schemeClr val="accent2"/>
                                      </p:to>
                                    </p:animClr>
                                    <p:set>
                                      <p:cBhvr>
                                        <p:cTn id="138" dur="2000" fill="hold"/>
                                        <p:tgtEl>
                                          <p:spTgt spid="366"/>
                                        </p:tgtEl>
                                        <p:attrNameLst>
                                          <p:attrName>fill.type</p:attrName>
                                        </p:attrNameLst>
                                      </p:cBhvr>
                                      <p:to>
                                        <p:strVal val="solid"/>
                                      </p:to>
                                    </p:set>
                                    <p:set>
                                      <p:cBhvr>
                                        <p:cTn id="139" dur="2000" fill="hold"/>
                                        <p:tgtEl>
                                          <p:spTgt spid="366"/>
                                        </p:tgtEl>
                                        <p:attrNameLst>
                                          <p:attrName>fill.on</p:attrName>
                                        </p:attrNameLst>
                                      </p:cBhvr>
                                      <p:to>
                                        <p:strVal val="true"/>
                                      </p:to>
                                    </p:set>
                                  </p:childTnLst>
                                </p:cTn>
                              </p:par>
                              <p:par>
                                <p:cTn id="140" presetID="7" presetClass="emph" presetSubtype="2" decel="100000" fill="hold" nodeType="withEffect">
                                  <p:stCondLst>
                                    <p:cond delay="500"/>
                                  </p:stCondLst>
                                  <p:childTnLst>
                                    <p:animClr clrSpc="rgb" dir="cw">
                                      <p:cBhvr>
                                        <p:cTn id="141" dur="1000" fill="hold"/>
                                        <p:tgtEl>
                                          <p:spTgt spid="366"/>
                                        </p:tgtEl>
                                        <p:attrNameLst>
                                          <p:attrName>stroke.color</p:attrName>
                                        </p:attrNameLst>
                                      </p:cBhvr>
                                      <p:to>
                                        <a:srgbClr val="EFEFEF"/>
                                      </p:to>
                                    </p:animClr>
                                    <p:set>
                                      <p:cBhvr>
                                        <p:cTn id="142" dur="1000" fill="hold"/>
                                        <p:tgtEl>
                                          <p:spTgt spid="366"/>
                                        </p:tgtEl>
                                        <p:attrNameLst>
                                          <p:attrName>stroke.on</p:attrName>
                                        </p:attrNameLst>
                                      </p:cBhvr>
                                      <p:to>
                                        <p:strVal val="true"/>
                                      </p:to>
                                    </p:set>
                                  </p:childTnLst>
                                </p:cTn>
                              </p:par>
                              <p:par>
                                <p:cTn id="143" presetID="19" presetClass="emph" presetSubtype="0" fill="hold" grpId="1" nodeType="withEffect">
                                  <p:stCondLst>
                                    <p:cond delay="500"/>
                                  </p:stCondLst>
                                  <p:childTnLst>
                                    <p:animClr clrSpc="rgb" dir="cw">
                                      <p:cBhvr override="childStyle">
                                        <p:cTn id="144" dur="2000" fill="hold"/>
                                        <p:tgtEl>
                                          <p:spTgt spid="360"/>
                                        </p:tgtEl>
                                        <p:attrNameLst>
                                          <p:attrName>style.color</p:attrName>
                                        </p:attrNameLst>
                                      </p:cBhvr>
                                      <p:to>
                                        <a:srgbClr val="C00000"/>
                                      </p:to>
                                    </p:animClr>
                                    <p:animClr clrSpc="rgb" dir="cw">
                                      <p:cBhvr>
                                        <p:cTn id="145" dur="2000" fill="hold"/>
                                        <p:tgtEl>
                                          <p:spTgt spid="360"/>
                                        </p:tgtEl>
                                        <p:attrNameLst>
                                          <p:attrName>fillcolor</p:attrName>
                                        </p:attrNameLst>
                                      </p:cBhvr>
                                      <p:to>
                                        <a:srgbClr val="C00000"/>
                                      </p:to>
                                    </p:animClr>
                                    <p:set>
                                      <p:cBhvr>
                                        <p:cTn id="146" dur="2000" fill="hold"/>
                                        <p:tgtEl>
                                          <p:spTgt spid="360"/>
                                        </p:tgtEl>
                                        <p:attrNameLst>
                                          <p:attrName>fill.type</p:attrName>
                                        </p:attrNameLst>
                                      </p:cBhvr>
                                      <p:to>
                                        <p:strVal val="solid"/>
                                      </p:to>
                                    </p:set>
                                    <p:set>
                                      <p:cBhvr>
                                        <p:cTn id="147" dur="2000" fill="hold"/>
                                        <p:tgtEl>
                                          <p:spTgt spid="360"/>
                                        </p:tgtEl>
                                        <p:attrNameLst>
                                          <p:attrName>fill.on</p:attrName>
                                        </p:attrNameLst>
                                      </p:cBhvr>
                                      <p:to>
                                        <p:strVal val="true"/>
                                      </p:to>
                                    </p:set>
                                  </p:childTnLst>
                                </p:cTn>
                              </p:par>
                              <p:par>
                                <p:cTn id="148" presetID="7" presetClass="emph" presetSubtype="2" decel="100000" fill="hold" nodeType="withEffect">
                                  <p:stCondLst>
                                    <p:cond delay="500"/>
                                  </p:stCondLst>
                                  <p:childTnLst>
                                    <p:animClr clrSpc="rgb" dir="cw">
                                      <p:cBhvr>
                                        <p:cTn id="149" dur="1000" fill="hold"/>
                                        <p:tgtEl>
                                          <p:spTgt spid="360"/>
                                        </p:tgtEl>
                                        <p:attrNameLst>
                                          <p:attrName>stroke.color</p:attrName>
                                        </p:attrNameLst>
                                      </p:cBhvr>
                                      <p:to>
                                        <a:srgbClr val="C00000"/>
                                      </p:to>
                                    </p:animClr>
                                    <p:set>
                                      <p:cBhvr>
                                        <p:cTn id="150" dur="1000" fill="hold"/>
                                        <p:tgtEl>
                                          <p:spTgt spid="360"/>
                                        </p:tgtEl>
                                        <p:attrNameLst>
                                          <p:attrName>stroke.on</p:attrName>
                                        </p:attrNameLst>
                                      </p:cBhvr>
                                      <p:to>
                                        <p:strVal val="true"/>
                                      </p:to>
                                    </p:set>
                                  </p:childTnLst>
                                </p:cTn>
                              </p:par>
                              <p:par>
                                <p:cTn id="151" presetID="19" presetClass="emph" presetSubtype="0" fill="hold" grpId="1" nodeType="withEffect">
                                  <p:stCondLst>
                                    <p:cond delay="750"/>
                                  </p:stCondLst>
                                  <p:childTnLst>
                                    <p:animClr clrSpc="rgb" dir="cw">
                                      <p:cBhvr override="childStyle">
                                        <p:cTn id="152" dur="2000" fill="hold"/>
                                        <p:tgtEl>
                                          <p:spTgt spid="367"/>
                                        </p:tgtEl>
                                        <p:attrNameLst>
                                          <p:attrName>style.color</p:attrName>
                                        </p:attrNameLst>
                                      </p:cBhvr>
                                      <p:to>
                                        <a:schemeClr val="accent2"/>
                                      </p:to>
                                    </p:animClr>
                                    <p:animClr clrSpc="rgb" dir="cw">
                                      <p:cBhvr>
                                        <p:cTn id="153" dur="2000" fill="hold"/>
                                        <p:tgtEl>
                                          <p:spTgt spid="367"/>
                                        </p:tgtEl>
                                        <p:attrNameLst>
                                          <p:attrName>fillcolor</p:attrName>
                                        </p:attrNameLst>
                                      </p:cBhvr>
                                      <p:to>
                                        <a:schemeClr val="accent2"/>
                                      </p:to>
                                    </p:animClr>
                                    <p:set>
                                      <p:cBhvr>
                                        <p:cTn id="154" dur="2000" fill="hold"/>
                                        <p:tgtEl>
                                          <p:spTgt spid="367"/>
                                        </p:tgtEl>
                                        <p:attrNameLst>
                                          <p:attrName>fill.type</p:attrName>
                                        </p:attrNameLst>
                                      </p:cBhvr>
                                      <p:to>
                                        <p:strVal val="solid"/>
                                      </p:to>
                                    </p:set>
                                    <p:set>
                                      <p:cBhvr>
                                        <p:cTn id="155" dur="2000" fill="hold"/>
                                        <p:tgtEl>
                                          <p:spTgt spid="367"/>
                                        </p:tgtEl>
                                        <p:attrNameLst>
                                          <p:attrName>fill.on</p:attrName>
                                        </p:attrNameLst>
                                      </p:cBhvr>
                                      <p:to>
                                        <p:strVal val="true"/>
                                      </p:to>
                                    </p:set>
                                  </p:childTnLst>
                                </p:cTn>
                              </p:par>
                              <p:par>
                                <p:cTn id="156" presetID="7" presetClass="emph" presetSubtype="2" decel="100000" fill="hold" nodeType="withEffect">
                                  <p:stCondLst>
                                    <p:cond delay="750"/>
                                  </p:stCondLst>
                                  <p:childTnLst>
                                    <p:animClr clrSpc="rgb" dir="cw">
                                      <p:cBhvr>
                                        <p:cTn id="157" dur="1000" fill="hold"/>
                                        <p:tgtEl>
                                          <p:spTgt spid="367"/>
                                        </p:tgtEl>
                                        <p:attrNameLst>
                                          <p:attrName>stroke.color</p:attrName>
                                        </p:attrNameLst>
                                      </p:cBhvr>
                                      <p:to>
                                        <a:srgbClr val="EFEFEF"/>
                                      </p:to>
                                    </p:animClr>
                                    <p:set>
                                      <p:cBhvr>
                                        <p:cTn id="158" dur="1000" fill="hold"/>
                                        <p:tgtEl>
                                          <p:spTgt spid="367"/>
                                        </p:tgtEl>
                                        <p:attrNameLst>
                                          <p:attrName>stroke.on</p:attrName>
                                        </p:attrNameLst>
                                      </p:cBhvr>
                                      <p:to>
                                        <p:strVal val="true"/>
                                      </p:to>
                                    </p:set>
                                  </p:childTnLst>
                                </p:cTn>
                              </p:par>
                              <p:par>
                                <p:cTn id="159" presetID="19" presetClass="emph" presetSubtype="0" fill="hold" grpId="1" nodeType="withEffect">
                                  <p:stCondLst>
                                    <p:cond delay="750"/>
                                  </p:stCondLst>
                                  <p:childTnLst>
                                    <p:animClr clrSpc="rgb" dir="cw">
                                      <p:cBhvr override="childStyle">
                                        <p:cTn id="160" dur="2000" fill="hold"/>
                                        <p:tgtEl>
                                          <p:spTgt spid="361"/>
                                        </p:tgtEl>
                                        <p:attrNameLst>
                                          <p:attrName>style.color</p:attrName>
                                        </p:attrNameLst>
                                      </p:cBhvr>
                                      <p:to>
                                        <a:srgbClr val="C00000"/>
                                      </p:to>
                                    </p:animClr>
                                    <p:animClr clrSpc="rgb" dir="cw">
                                      <p:cBhvr>
                                        <p:cTn id="161" dur="2000" fill="hold"/>
                                        <p:tgtEl>
                                          <p:spTgt spid="361"/>
                                        </p:tgtEl>
                                        <p:attrNameLst>
                                          <p:attrName>fillcolor</p:attrName>
                                        </p:attrNameLst>
                                      </p:cBhvr>
                                      <p:to>
                                        <a:srgbClr val="C00000"/>
                                      </p:to>
                                    </p:animClr>
                                    <p:set>
                                      <p:cBhvr>
                                        <p:cTn id="162" dur="2000" fill="hold"/>
                                        <p:tgtEl>
                                          <p:spTgt spid="361"/>
                                        </p:tgtEl>
                                        <p:attrNameLst>
                                          <p:attrName>fill.type</p:attrName>
                                        </p:attrNameLst>
                                      </p:cBhvr>
                                      <p:to>
                                        <p:strVal val="solid"/>
                                      </p:to>
                                    </p:set>
                                    <p:set>
                                      <p:cBhvr>
                                        <p:cTn id="163" dur="2000" fill="hold"/>
                                        <p:tgtEl>
                                          <p:spTgt spid="361"/>
                                        </p:tgtEl>
                                        <p:attrNameLst>
                                          <p:attrName>fill.on</p:attrName>
                                        </p:attrNameLst>
                                      </p:cBhvr>
                                      <p:to>
                                        <p:strVal val="true"/>
                                      </p:to>
                                    </p:set>
                                  </p:childTnLst>
                                </p:cTn>
                              </p:par>
                              <p:par>
                                <p:cTn id="164" presetID="7" presetClass="emph" presetSubtype="2" decel="100000" fill="hold" nodeType="withEffect">
                                  <p:stCondLst>
                                    <p:cond delay="750"/>
                                  </p:stCondLst>
                                  <p:childTnLst>
                                    <p:animClr clrSpc="rgb" dir="cw">
                                      <p:cBhvr>
                                        <p:cTn id="165" dur="1000" fill="hold"/>
                                        <p:tgtEl>
                                          <p:spTgt spid="361"/>
                                        </p:tgtEl>
                                        <p:attrNameLst>
                                          <p:attrName>stroke.color</p:attrName>
                                        </p:attrNameLst>
                                      </p:cBhvr>
                                      <p:to>
                                        <a:srgbClr val="C00000"/>
                                      </p:to>
                                    </p:animClr>
                                    <p:set>
                                      <p:cBhvr>
                                        <p:cTn id="166" dur="1000" fill="hold"/>
                                        <p:tgtEl>
                                          <p:spTgt spid="361"/>
                                        </p:tgtEl>
                                        <p:attrNameLst>
                                          <p:attrName>stroke.on</p:attrName>
                                        </p:attrNameLst>
                                      </p:cBhvr>
                                      <p:to>
                                        <p:strVal val="true"/>
                                      </p:to>
                                    </p:set>
                                  </p:childTnLst>
                                </p:cTn>
                              </p:par>
                              <p:par>
                                <p:cTn id="167" presetID="19" presetClass="emph" presetSubtype="0" fill="hold" grpId="1" nodeType="withEffect">
                                  <p:stCondLst>
                                    <p:cond delay="1000"/>
                                  </p:stCondLst>
                                  <p:childTnLst>
                                    <p:animClr clrSpc="rgb" dir="cw">
                                      <p:cBhvr override="childStyle">
                                        <p:cTn id="168" dur="2000" fill="hold"/>
                                        <p:tgtEl>
                                          <p:spTgt spid="368"/>
                                        </p:tgtEl>
                                        <p:attrNameLst>
                                          <p:attrName>style.color</p:attrName>
                                        </p:attrNameLst>
                                      </p:cBhvr>
                                      <p:to>
                                        <a:schemeClr val="accent2"/>
                                      </p:to>
                                    </p:animClr>
                                    <p:animClr clrSpc="rgb" dir="cw">
                                      <p:cBhvr>
                                        <p:cTn id="169" dur="2000" fill="hold"/>
                                        <p:tgtEl>
                                          <p:spTgt spid="368"/>
                                        </p:tgtEl>
                                        <p:attrNameLst>
                                          <p:attrName>fillcolor</p:attrName>
                                        </p:attrNameLst>
                                      </p:cBhvr>
                                      <p:to>
                                        <a:schemeClr val="accent2"/>
                                      </p:to>
                                    </p:animClr>
                                    <p:set>
                                      <p:cBhvr>
                                        <p:cTn id="170" dur="2000" fill="hold"/>
                                        <p:tgtEl>
                                          <p:spTgt spid="368"/>
                                        </p:tgtEl>
                                        <p:attrNameLst>
                                          <p:attrName>fill.type</p:attrName>
                                        </p:attrNameLst>
                                      </p:cBhvr>
                                      <p:to>
                                        <p:strVal val="solid"/>
                                      </p:to>
                                    </p:set>
                                    <p:set>
                                      <p:cBhvr>
                                        <p:cTn id="171" dur="2000" fill="hold"/>
                                        <p:tgtEl>
                                          <p:spTgt spid="368"/>
                                        </p:tgtEl>
                                        <p:attrNameLst>
                                          <p:attrName>fill.on</p:attrName>
                                        </p:attrNameLst>
                                      </p:cBhvr>
                                      <p:to>
                                        <p:strVal val="true"/>
                                      </p:to>
                                    </p:set>
                                  </p:childTnLst>
                                </p:cTn>
                              </p:par>
                              <p:par>
                                <p:cTn id="172" presetID="7" presetClass="emph" presetSubtype="2" decel="100000" fill="hold" nodeType="withEffect">
                                  <p:stCondLst>
                                    <p:cond delay="1000"/>
                                  </p:stCondLst>
                                  <p:childTnLst>
                                    <p:animClr clrSpc="rgb" dir="cw">
                                      <p:cBhvr>
                                        <p:cTn id="173" dur="1000" fill="hold"/>
                                        <p:tgtEl>
                                          <p:spTgt spid="368"/>
                                        </p:tgtEl>
                                        <p:attrNameLst>
                                          <p:attrName>stroke.color</p:attrName>
                                        </p:attrNameLst>
                                      </p:cBhvr>
                                      <p:to>
                                        <a:srgbClr val="EFEFEF"/>
                                      </p:to>
                                    </p:animClr>
                                    <p:set>
                                      <p:cBhvr>
                                        <p:cTn id="174" dur="1000" fill="hold"/>
                                        <p:tgtEl>
                                          <p:spTgt spid="368"/>
                                        </p:tgtEl>
                                        <p:attrNameLst>
                                          <p:attrName>stroke.on</p:attrName>
                                        </p:attrNameLst>
                                      </p:cBhvr>
                                      <p:to>
                                        <p:strVal val="true"/>
                                      </p:to>
                                    </p:set>
                                  </p:childTnLst>
                                </p:cTn>
                              </p:par>
                              <p:par>
                                <p:cTn id="175" presetID="19" presetClass="emph" presetSubtype="0" fill="hold" grpId="1" nodeType="withEffect">
                                  <p:stCondLst>
                                    <p:cond delay="1000"/>
                                  </p:stCondLst>
                                  <p:childTnLst>
                                    <p:animClr clrSpc="rgb" dir="cw">
                                      <p:cBhvr override="childStyle">
                                        <p:cTn id="176" dur="2000" fill="hold"/>
                                        <p:tgtEl>
                                          <p:spTgt spid="362"/>
                                        </p:tgtEl>
                                        <p:attrNameLst>
                                          <p:attrName>style.color</p:attrName>
                                        </p:attrNameLst>
                                      </p:cBhvr>
                                      <p:to>
                                        <a:srgbClr val="C00000"/>
                                      </p:to>
                                    </p:animClr>
                                    <p:animClr clrSpc="rgb" dir="cw">
                                      <p:cBhvr>
                                        <p:cTn id="177" dur="2000" fill="hold"/>
                                        <p:tgtEl>
                                          <p:spTgt spid="362"/>
                                        </p:tgtEl>
                                        <p:attrNameLst>
                                          <p:attrName>fillcolor</p:attrName>
                                        </p:attrNameLst>
                                      </p:cBhvr>
                                      <p:to>
                                        <a:srgbClr val="C00000"/>
                                      </p:to>
                                    </p:animClr>
                                    <p:set>
                                      <p:cBhvr>
                                        <p:cTn id="178" dur="2000" fill="hold"/>
                                        <p:tgtEl>
                                          <p:spTgt spid="362"/>
                                        </p:tgtEl>
                                        <p:attrNameLst>
                                          <p:attrName>fill.type</p:attrName>
                                        </p:attrNameLst>
                                      </p:cBhvr>
                                      <p:to>
                                        <p:strVal val="solid"/>
                                      </p:to>
                                    </p:set>
                                    <p:set>
                                      <p:cBhvr>
                                        <p:cTn id="179" dur="2000" fill="hold"/>
                                        <p:tgtEl>
                                          <p:spTgt spid="362"/>
                                        </p:tgtEl>
                                        <p:attrNameLst>
                                          <p:attrName>fill.on</p:attrName>
                                        </p:attrNameLst>
                                      </p:cBhvr>
                                      <p:to>
                                        <p:strVal val="true"/>
                                      </p:to>
                                    </p:set>
                                  </p:childTnLst>
                                </p:cTn>
                              </p:par>
                              <p:par>
                                <p:cTn id="180" presetID="7" presetClass="emph" presetSubtype="2" decel="100000" fill="hold" nodeType="withEffect">
                                  <p:stCondLst>
                                    <p:cond delay="1000"/>
                                  </p:stCondLst>
                                  <p:childTnLst>
                                    <p:animClr clrSpc="rgb" dir="cw">
                                      <p:cBhvr>
                                        <p:cTn id="181" dur="1000" fill="hold"/>
                                        <p:tgtEl>
                                          <p:spTgt spid="362"/>
                                        </p:tgtEl>
                                        <p:attrNameLst>
                                          <p:attrName>stroke.color</p:attrName>
                                        </p:attrNameLst>
                                      </p:cBhvr>
                                      <p:to>
                                        <a:srgbClr val="C00000"/>
                                      </p:to>
                                    </p:animClr>
                                    <p:set>
                                      <p:cBhvr>
                                        <p:cTn id="182" dur="1000" fill="hold"/>
                                        <p:tgtEl>
                                          <p:spTgt spid="362"/>
                                        </p:tgtEl>
                                        <p:attrNameLst>
                                          <p:attrName>stroke.on</p:attrName>
                                        </p:attrNameLst>
                                      </p:cBhvr>
                                      <p:to>
                                        <p:strVal val="true"/>
                                      </p:to>
                                    </p:set>
                                  </p:childTnLst>
                                </p:cTn>
                              </p:par>
                              <p:par>
                                <p:cTn id="183" presetID="19" presetClass="emph" presetSubtype="0" fill="hold" grpId="1" nodeType="withEffect">
                                  <p:stCondLst>
                                    <p:cond delay="1250"/>
                                  </p:stCondLst>
                                  <p:childTnLst>
                                    <p:animClr clrSpc="rgb" dir="cw">
                                      <p:cBhvr override="childStyle">
                                        <p:cTn id="184" dur="2000" fill="hold"/>
                                        <p:tgtEl>
                                          <p:spTgt spid="390"/>
                                        </p:tgtEl>
                                        <p:attrNameLst>
                                          <p:attrName>style.color</p:attrName>
                                        </p:attrNameLst>
                                      </p:cBhvr>
                                      <p:to>
                                        <a:schemeClr val="accent2"/>
                                      </p:to>
                                    </p:animClr>
                                    <p:animClr clrSpc="rgb" dir="cw">
                                      <p:cBhvr>
                                        <p:cTn id="185" dur="2000" fill="hold"/>
                                        <p:tgtEl>
                                          <p:spTgt spid="390"/>
                                        </p:tgtEl>
                                        <p:attrNameLst>
                                          <p:attrName>fillcolor</p:attrName>
                                        </p:attrNameLst>
                                      </p:cBhvr>
                                      <p:to>
                                        <a:schemeClr val="accent2"/>
                                      </p:to>
                                    </p:animClr>
                                    <p:set>
                                      <p:cBhvr>
                                        <p:cTn id="186" dur="2000" fill="hold"/>
                                        <p:tgtEl>
                                          <p:spTgt spid="390"/>
                                        </p:tgtEl>
                                        <p:attrNameLst>
                                          <p:attrName>fill.type</p:attrName>
                                        </p:attrNameLst>
                                      </p:cBhvr>
                                      <p:to>
                                        <p:strVal val="solid"/>
                                      </p:to>
                                    </p:set>
                                    <p:set>
                                      <p:cBhvr>
                                        <p:cTn id="187" dur="2000" fill="hold"/>
                                        <p:tgtEl>
                                          <p:spTgt spid="390"/>
                                        </p:tgtEl>
                                        <p:attrNameLst>
                                          <p:attrName>fill.on</p:attrName>
                                        </p:attrNameLst>
                                      </p:cBhvr>
                                      <p:to>
                                        <p:strVal val="true"/>
                                      </p:to>
                                    </p:set>
                                  </p:childTnLst>
                                </p:cTn>
                              </p:par>
                              <p:par>
                                <p:cTn id="188" presetID="7" presetClass="emph" presetSubtype="2" decel="100000" fill="hold" nodeType="withEffect">
                                  <p:stCondLst>
                                    <p:cond delay="1250"/>
                                  </p:stCondLst>
                                  <p:childTnLst>
                                    <p:animClr clrSpc="rgb" dir="cw">
                                      <p:cBhvr>
                                        <p:cTn id="189" dur="1000" fill="hold"/>
                                        <p:tgtEl>
                                          <p:spTgt spid="390"/>
                                        </p:tgtEl>
                                        <p:attrNameLst>
                                          <p:attrName>stroke.color</p:attrName>
                                        </p:attrNameLst>
                                      </p:cBhvr>
                                      <p:to>
                                        <a:srgbClr val="EFEFEF"/>
                                      </p:to>
                                    </p:animClr>
                                    <p:set>
                                      <p:cBhvr>
                                        <p:cTn id="190" dur="1000" fill="hold"/>
                                        <p:tgtEl>
                                          <p:spTgt spid="390"/>
                                        </p:tgtEl>
                                        <p:attrNameLst>
                                          <p:attrName>stroke.on</p:attrName>
                                        </p:attrNameLst>
                                      </p:cBhvr>
                                      <p:to>
                                        <p:strVal val="true"/>
                                      </p:to>
                                    </p:set>
                                  </p:childTnLst>
                                </p:cTn>
                              </p:par>
                              <p:par>
                                <p:cTn id="191" presetID="19" presetClass="emph" presetSubtype="0" fill="hold" grpId="1" nodeType="withEffect">
                                  <p:stCondLst>
                                    <p:cond delay="1250"/>
                                  </p:stCondLst>
                                  <p:childTnLst>
                                    <p:animClr clrSpc="rgb" dir="cw">
                                      <p:cBhvr override="childStyle">
                                        <p:cTn id="192" dur="2000" fill="hold"/>
                                        <p:tgtEl>
                                          <p:spTgt spid="382"/>
                                        </p:tgtEl>
                                        <p:attrNameLst>
                                          <p:attrName>style.color</p:attrName>
                                        </p:attrNameLst>
                                      </p:cBhvr>
                                      <p:to>
                                        <a:srgbClr val="C00000"/>
                                      </p:to>
                                    </p:animClr>
                                    <p:animClr clrSpc="rgb" dir="cw">
                                      <p:cBhvr>
                                        <p:cTn id="193" dur="2000" fill="hold"/>
                                        <p:tgtEl>
                                          <p:spTgt spid="382"/>
                                        </p:tgtEl>
                                        <p:attrNameLst>
                                          <p:attrName>fillcolor</p:attrName>
                                        </p:attrNameLst>
                                      </p:cBhvr>
                                      <p:to>
                                        <a:srgbClr val="C00000"/>
                                      </p:to>
                                    </p:animClr>
                                    <p:set>
                                      <p:cBhvr>
                                        <p:cTn id="194" dur="2000" fill="hold"/>
                                        <p:tgtEl>
                                          <p:spTgt spid="382"/>
                                        </p:tgtEl>
                                        <p:attrNameLst>
                                          <p:attrName>fill.type</p:attrName>
                                        </p:attrNameLst>
                                      </p:cBhvr>
                                      <p:to>
                                        <p:strVal val="solid"/>
                                      </p:to>
                                    </p:set>
                                    <p:set>
                                      <p:cBhvr>
                                        <p:cTn id="195" dur="2000" fill="hold"/>
                                        <p:tgtEl>
                                          <p:spTgt spid="382"/>
                                        </p:tgtEl>
                                        <p:attrNameLst>
                                          <p:attrName>fill.on</p:attrName>
                                        </p:attrNameLst>
                                      </p:cBhvr>
                                      <p:to>
                                        <p:strVal val="true"/>
                                      </p:to>
                                    </p:set>
                                  </p:childTnLst>
                                </p:cTn>
                              </p:par>
                              <p:par>
                                <p:cTn id="196" presetID="7" presetClass="emph" presetSubtype="2" decel="100000" fill="hold" nodeType="withEffect">
                                  <p:stCondLst>
                                    <p:cond delay="1250"/>
                                  </p:stCondLst>
                                  <p:childTnLst>
                                    <p:animClr clrSpc="rgb" dir="cw">
                                      <p:cBhvr>
                                        <p:cTn id="197" dur="1000" fill="hold"/>
                                        <p:tgtEl>
                                          <p:spTgt spid="382"/>
                                        </p:tgtEl>
                                        <p:attrNameLst>
                                          <p:attrName>stroke.color</p:attrName>
                                        </p:attrNameLst>
                                      </p:cBhvr>
                                      <p:to>
                                        <a:srgbClr val="C00000"/>
                                      </p:to>
                                    </p:animClr>
                                    <p:set>
                                      <p:cBhvr>
                                        <p:cTn id="198" dur="1000" fill="hold"/>
                                        <p:tgtEl>
                                          <p:spTgt spid="382"/>
                                        </p:tgtEl>
                                        <p:attrNameLst>
                                          <p:attrName>stroke.on</p:attrName>
                                        </p:attrNameLst>
                                      </p:cBhvr>
                                      <p:to>
                                        <p:strVal val="true"/>
                                      </p:to>
                                    </p:set>
                                  </p:childTnLst>
                                </p:cTn>
                              </p:par>
                              <p:par>
                                <p:cTn id="199" presetID="19" presetClass="emph" presetSubtype="0" fill="hold" grpId="1" nodeType="withEffect">
                                  <p:stCondLst>
                                    <p:cond delay="1500"/>
                                  </p:stCondLst>
                                  <p:childTnLst>
                                    <p:animClr clrSpc="rgb" dir="cw">
                                      <p:cBhvr override="childStyle">
                                        <p:cTn id="200" dur="2000" fill="hold"/>
                                        <p:tgtEl>
                                          <p:spTgt spid="391"/>
                                        </p:tgtEl>
                                        <p:attrNameLst>
                                          <p:attrName>style.color</p:attrName>
                                        </p:attrNameLst>
                                      </p:cBhvr>
                                      <p:to>
                                        <a:schemeClr val="accent2"/>
                                      </p:to>
                                    </p:animClr>
                                    <p:animClr clrSpc="rgb" dir="cw">
                                      <p:cBhvr>
                                        <p:cTn id="201" dur="2000" fill="hold"/>
                                        <p:tgtEl>
                                          <p:spTgt spid="391"/>
                                        </p:tgtEl>
                                        <p:attrNameLst>
                                          <p:attrName>fillcolor</p:attrName>
                                        </p:attrNameLst>
                                      </p:cBhvr>
                                      <p:to>
                                        <a:schemeClr val="accent2"/>
                                      </p:to>
                                    </p:animClr>
                                    <p:set>
                                      <p:cBhvr>
                                        <p:cTn id="202" dur="2000" fill="hold"/>
                                        <p:tgtEl>
                                          <p:spTgt spid="391"/>
                                        </p:tgtEl>
                                        <p:attrNameLst>
                                          <p:attrName>fill.type</p:attrName>
                                        </p:attrNameLst>
                                      </p:cBhvr>
                                      <p:to>
                                        <p:strVal val="solid"/>
                                      </p:to>
                                    </p:set>
                                    <p:set>
                                      <p:cBhvr>
                                        <p:cTn id="203" dur="2000" fill="hold"/>
                                        <p:tgtEl>
                                          <p:spTgt spid="391"/>
                                        </p:tgtEl>
                                        <p:attrNameLst>
                                          <p:attrName>fill.on</p:attrName>
                                        </p:attrNameLst>
                                      </p:cBhvr>
                                      <p:to>
                                        <p:strVal val="true"/>
                                      </p:to>
                                    </p:set>
                                  </p:childTnLst>
                                </p:cTn>
                              </p:par>
                              <p:par>
                                <p:cTn id="204" presetID="7" presetClass="emph" presetSubtype="2" decel="100000" fill="hold" nodeType="withEffect">
                                  <p:stCondLst>
                                    <p:cond delay="1500"/>
                                  </p:stCondLst>
                                  <p:childTnLst>
                                    <p:animClr clrSpc="rgb" dir="cw">
                                      <p:cBhvr>
                                        <p:cTn id="205" dur="1000" fill="hold"/>
                                        <p:tgtEl>
                                          <p:spTgt spid="391"/>
                                        </p:tgtEl>
                                        <p:attrNameLst>
                                          <p:attrName>stroke.color</p:attrName>
                                        </p:attrNameLst>
                                      </p:cBhvr>
                                      <p:to>
                                        <a:srgbClr val="EFEFEF"/>
                                      </p:to>
                                    </p:animClr>
                                    <p:set>
                                      <p:cBhvr>
                                        <p:cTn id="206" dur="1000" fill="hold"/>
                                        <p:tgtEl>
                                          <p:spTgt spid="391"/>
                                        </p:tgtEl>
                                        <p:attrNameLst>
                                          <p:attrName>stroke.on</p:attrName>
                                        </p:attrNameLst>
                                      </p:cBhvr>
                                      <p:to>
                                        <p:strVal val="true"/>
                                      </p:to>
                                    </p:set>
                                  </p:childTnLst>
                                </p:cTn>
                              </p:par>
                              <p:par>
                                <p:cTn id="207" presetID="19" presetClass="emph" presetSubtype="0" fill="hold" grpId="1" nodeType="withEffect">
                                  <p:stCondLst>
                                    <p:cond delay="1500"/>
                                  </p:stCondLst>
                                  <p:childTnLst>
                                    <p:animClr clrSpc="rgb" dir="cw">
                                      <p:cBhvr override="childStyle">
                                        <p:cTn id="208" dur="2000" fill="hold"/>
                                        <p:tgtEl>
                                          <p:spTgt spid="383"/>
                                        </p:tgtEl>
                                        <p:attrNameLst>
                                          <p:attrName>style.color</p:attrName>
                                        </p:attrNameLst>
                                      </p:cBhvr>
                                      <p:to>
                                        <a:srgbClr val="C00000"/>
                                      </p:to>
                                    </p:animClr>
                                    <p:animClr clrSpc="rgb" dir="cw">
                                      <p:cBhvr>
                                        <p:cTn id="209" dur="2000" fill="hold"/>
                                        <p:tgtEl>
                                          <p:spTgt spid="383"/>
                                        </p:tgtEl>
                                        <p:attrNameLst>
                                          <p:attrName>fillcolor</p:attrName>
                                        </p:attrNameLst>
                                      </p:cBhvr>
                                      <p:to>
                                        <a:srgbClr val="C00000"/>
                                      </p:to>
                                    </p:animClr>
                                    <p:set>
                                      <p:cBhvr>
                                        <p:cTn id="210" dur="2000" fill="hold"/>
                                        <p:tgtEl>
                                          <p:spTgt spid="383"/>
                                        </p:tgtEl>
                                        <p:attrNameLst>
                                          <p:attrName>fill.type</p:attrName>
                                        </p:attrNameLst>
                                      </p:cBhvr>
                                      <p:to>
                                        <p:strVal val="solid"/>
                                      </p:to>
                                    </p:set>
                                    <p:set>
                                      <p:cBhvr>
                                        <p:cTn id="211" dur="2000" fill="hold"/>
                                        <p:tgtEl>
                                          <p:spTgt spid="383"/>
                                        </p:tgtEl>
                                        <p:attrNameLst>
                                          <p:attrName>fill.on</p:attrName>
                                        </p:attrNameLst>
                                      </p:cBhvr>
                                      <p:to>
                                        <p:strVal val="true"/>
                                      </p:to>
                                    </p:set>
                                  </p:childTnLst>
                                </p:cTn>
                              </p:par>
                              <p:par>
                                <p:cTn id="212" presetID="7" presetClass="emph" presetSubtype="2" decel="100000" fill="hold" nodeType="withEffect">
                                  <p:stCondLst>
                                    <p:cond delay="1500"/>
                                  </p:stCondLst>
                                  <p:childTnLst>
                                    <p:animClr clrSpc="rgb" dir="cw">
                                      <p:cBhvr>
                                        <p:cTn id="213" dur="1000" fill="hold"/>
                                        <p:tgtEl>
                                          <p:spTgt spid="383"/>
                                        </p:tgtEl>
                                        <p:attrNameLst>
                                          <p:attrName>stroke.color</p:attrName>
                                        </p:attrNameLst>
                                      </p:cBhvr>
                                      <p:to>
                                        <a:srgbClr val="C00000"/>
                                      </p:to>
                                    </p:animClr>
                                    <p:set>
                                      <p:cBhvr>
                                        <p:cTn id="214" dur="1000" fill="hold"/>
                                        <p:tgtEl>
                                          <p:spTgt spid="383"/>
                                        </p:tgtEl>
                                        <p:attrNameLst>
                                          <p:attrName>stroke.on</p:attrName>
                                        </p:attrNameLst>
                                      </p:cBhvr>
                                      <p:to>
                                        <p:strVal val="true"/>
                                      </p:to>
                                    </p:set>
                                  </p:childTnLst>
                                </p:cTn>
                              </p:par>
                            </p:childTnLst>
                          </p:cTn>
                        </p:par>
                        <p:par>
                          <p:cTn id="215" fill="hold">
                            <p:stCondLst>
                              <p:cond delay="4000"/>
                            </p:stCondLst>
                            <p:childTnLst>
                              <p:par>
                                <p:cTn id="216" presetID="47" presetClass="exit" presetSubtype="0" fill="hold" grpId="2" nodeType="afterEffect">
                                  <p:stCondLst>
                                    <p:cond delay="1000"/>
                                  </p:stCondLst>
                                  <p:childTnLst>
                                    <p:animEffect transition="out" filter="fade">
                                      <p:cBhvr>
                                        <p:cTn id="217" dur="500"/>
                                        <p:tgtEl>
                                          <p:spTgt spid="383"/>
                                        </p:tgtEl>
                                      </p:cBhvr>
                                    </p:animEffect>
                                    <p:anim calcmode="lin" valueType="num">
                                      <p:cBhvr>
                                        <p:cTn id="218" dur="500"/>
                                        <p:tgtEl>
                                          <p:spTgt spid="383"/>
                                        </p:tgtEl>
                                        <p:attrNameLst>
                                          <p:attrName>ppt_x</p:attrName>
                                        </p:attrNameLst>
                                      </p:cBhvr>
                                      <p:tavLst>
                                        <p:tav tm="0">
                                          <p:val>
                                            <p:strVal val="ppt_x"/>
                                          </p:val>
                                        </p:tav>
                                        <p:tav tm="100000">
                                          <p:val>
                                            <p:strVal val="ppt_x"/>
                                          </p:val>
                                        </p:tav>
                                      </p:tavLst>
                                    </p:anim>
                                    <p:anim calcmode="lin" valueType="num">
                                      <p:cBhvr>
                                        <p:cTn id="219" dur="500"/>
                                        <p:tgtEl>
                                          <p:spTgt spid="383"/>
                                        </p:tgtEl>
                                        <p:attrNameLst>
                                          <p:attrName>ppt_y</p:attrName>
                                        </p:attrNameLst>
                                      </p:cBhvr>
                                      <p:tavLst>
                                        <p:tav tm="0">
                                          <p:val>
                                            <p:strVal val="ppt_y"/>
                                          </p:val>
                                        </p:tav>
                                        <p:tav tm="100000">
                                          <p:val>
                                            <p:strVal val="ppt_y-.1"/>
                                          </p:val>
                                        </p:tav>
                                      </p:tavLst>
                                    </p:anim>
                                    <p:set>
                                      <p:cBhvr>
                                        <p:cTn id="220" dur="1" fill="hold">
                                          <p:stCondLst>
                                            <p:cond delay="499"/>
                                          </p:stCondLst>
                                        </p:cTn>
                                        <p:tgtEl>
                                          <p:spTgt spid="383"/>
                                        </p:tgtEl>
                                        <p:attrNameLst>
                                          <p:attrName>style.visibility</p:attrName>
                                        </p:attrNameLst>
                                      </p:cBhvr>
                                      <p:to>
                                        <p:strVal val="hidden"/>
                                      </p:to>
                                    </p:set>
                                  </p:childTnLst>
                                </p:cTn>
                              </p:par>
                              <p:par>
                                <p:cTn id="221" presetID="47" presetClass="exit" presetSubtype="0" fill="hold" grpId="2" nodeType="withEffect">
                                  <p:stCondLst>
                                    <p:cond delay="1000"/>
                                  </p:stCondLst>
                                  <p:childTnLst>
                                    <p:animEffect transition="out" filter="fade">
                                      <p:cBhvr>
                                        <p:cTn id="222" dur="500"/>
                                        <p:tgtEl>
                                          <p:spTgt spid="382"/>
                                        </p:tgtEl>
                                      </p:cBhvr>
                                    </p:animEffect>
                                    <p:anim calcmode="lin" valueType="num">
                                      <p:cBhvr>
                                        <p:cTn id="223" dur="500"/>
                                        <p:tgtEl>
                                          <p:spTgt spid="382"/>
                                        </p:tgtEl>
                                        <p:attrNameLst>
                                          <p:attrName>ppt_x</p:attrName>
                                        </p:attrNameLst>
                                      </p:cBhvr>
                                      <p:tavLst>
                                        <p:tav tm="0">
                                          <p:val>
                                            <p:strVal val="ppt_x"/>
                                          </p:val>
                                        </p:tav>
                                        <p:tav tm="100000">
                                          <p:val>
                                            <p:strVal val="ppt_x"/>
                                          </p:val>
                                        </p:tav>
                                      </p:tavLst>
                                    </p:anim>
                                    <p:anim calcmode="lin" valueType="num">
                                      <p:cBhvr>
                                        <p:cTn id="224" dur="500"/>
                                        <p:tgtEl>
                                          <p:spTgt spid="382"/>
                                        </p:tgtEl>
                                        <p:attrNameLst>
                                          <p:attrName>ppt_y</p:attrName>
                                        </p:attrNameLst>
                                      </p:cBhvr>
                                      <p:tavLst>
                                        <p:tav tm="0">
                                          <p:val>
                                            <p:strVal val="ppt_y"/>
                                          </p:val>
                                        </p:tav>
                                        <p:tav tm="100000">
                                          <p:val>
                                            <p:strVal val="ppt_y-.1"/>
                                          </p:val>
                                        </p:tav>
                                      </p:tavLst>
                                    </p:anim>
                                    <p:set>
                                      <p:cBhvr>
                                        <p:cTn id="225" dur="1" fill="hold">
                                          <p:stCondLst>
                                            <p:cond delay="499"/>
                                          </p:stCondLst>
                                        </p:cTn>
                                        <p:tgtEl>
                                          <p:spTgt spid="382"/>
                                        </p:tgtEl>
                                        <p:attrNameLst>
                                          <p:attrName>style.visibility</p:attrName>
                                        </p:attrNameLst>
                                      </p:cBhvr>
                                      <p:to>
                                        <p:strVal val="hidden"/>
                                      </p:to>
                                    </p:set>
                                  </p:childTnLst>
                                </p:cTn>
                              </p:par>
                              <p:par>
                                <p:cTn id="226" presetID="47" presetClass="exit" presetSubtype="0" fill="hold" grpId="2" nodeType="withEffect">
                                  <p:stCondLst>
                                    <p:cond delay="1000"/>
                                  </p:stCondLst>
                                  <p:childTnLst>
                                    <p:animEffect transition="out" filter="fade">
                                      <p:cBhvr>
                                        <p:cTn id="227" dur="500"/>
                                        <p:tgtEl>
                                          <p:spTgt spid="362"/>
                                        </p:tgtEl>
                                      </p:cBhvr>
                                    </p:animEffect>
                                    <p:anim calcmode="lin" valueType="num">
                                      <p:cBhvr>
                                        <p:cTn id="228" dur="500"/>
                                        <p:tgtEl>
                                          <p:spTgt spid="362"/>
                                        </p:tgtEl>
                                        <p:attrNameLst>
                                          <p:attrName>ppt_x</p:attrName>
                                        </p:attrNameLst>
                                      </p:cBhvr>
                                      <p:tavLst>
                                        <p:tav tm="0">
                                          <p:val>
                                            <p:strVal val="ppt_x"/>
                                          </p:val>
                                        </p:tav>
                                        <p:tav tm="100000">
                                          <p:val>
                                            <p:strVal val="ppt_x"/>
                                          </p:val>
                                        </p:tav>
                                      </p:tavLst>
                                    </p:anim>
                                    <p:anim calcmode="lin" valueType="num">
                                      <p:cBhvr>
                                        <p:cTn id="229" dur="500"/>
                                        <p:tgtEl>
                                          <p:spTgt spid="362"/>
                                        </p:tgtEl>
                                        <p:attrNameLst>
                                          <p:attrName>ppt_y</p:attrName>
                                        </p:attrNameLst>
                                      </p:cBhvr>
                                      <p:tavLst>
                                        <p:tav tm="0">
                                          <p:val>
                                            <p:strVal val="ppt_y"/>
                                          </p:val>
                                        </p:tav>
                                        <p:tav tm="100000">
                                          <p:val>
                                            <p:strVal val="ppt_y-.1"/>
                                          </p:val>
                                        </p:tav>
                                      </p:tavLst>
                                    </p:anim>
                                    <p:set>
                                      <p:cBhvr>
                                        <p:cTn id="230" dur="1" fill="hold">
                                          <p:stCondLst>
                                            <p:cond delay="499"/>
                                          </p:stCondLst>
                                        </p:cTn>
                                        <p:tgtEl>
                                          <p:spTgt spid="362"/>
                                        </p:tgtEl>
                                        <p:attrNameLst>
                                          <p:attrName>style.visibility</p:attrName>
                                        </p:attrNameLst>
                                      </p:cBhvr>
                                      <p:to>
                                        <p:strVal val="hidden"/>
                                      </p:to>
                                    </p:set>
                                  </p:childTnLst>
                                </p:cTn>
                              </p:par>
                              <p:par>
                                <p:cTn id="231" presetID="47" presetClass="exit" presetSubtype="0" fill="hold" grpId="2" nodeType="withEffect">
                                  <p:stCondLst>
                                    <p:cond delay="1000"/>
                                  </p:stCondLst>
                                  <p:childTnLst>
                                    <p:animEffect transition="out" filter="fade">
                                      <p:cBhvr>
                                        <p:cTn id="232" dur="500"/>
                                        <p:tgtEl>
                                          <p:spTgt spid="361"/>
                                        </p:tgtEl>
                                      </p:cBhvr>
                                    </p:animEffect>
                                    <p:anim calcmode="lin" valueType="num">
                                      <p:cBhvr>
                                        <p:cTn id="233" dur="500"/>
                                        <p:tgtEl>
                                          <p:spTgt spid="361"/>
                                        </p:tgtEl>
                                        <p:attrNameLst>
                                          <p:attrName>ppt_x</p:attrName>
                                        </p:attrNameLst>
                                      </p:cBhvr>
                                      <p:tavLst>
                                        <p:tav tm="0">
                                          <p:val>
                                            <p:strVal val="ppt_x"/>
                                          </p:val>
                                        </p:tav>
                                        <p:tav tm="100000">
                                          <p:val>
                                            <p:strVal val="ppt_x"/>
                                          </p:val>
                                        </p:tav>
                                      </p:tavLst>
                                    </p:anim>
                                    <p:anim calcmode="lin" valueType="num">
                                      <p:cBhvr>
                                        <p:cTn id="234" dur="500"/>
                                        <p:tgtEl>
                                          <p:spTgt spid="361"/>
                                        </p:tgtEl>
                                        <p:attrNameLst>
                                          <p:attrName>ppt_y</p:attrName>
                                        </p:attrNameLst>
                                      </p:cBhvr>
                                      <p:tavLst>
                                        <p:tav tm="0">
                                          <p:val>
                                            <p:strVal val="ppt_y"/>
                                          </p:val>
                                        </p:tav>
                                        <p:tav tm="100000">
                                          <p:val>
                                            <p:strVal val="ppt_y-.1"/>
                                          </p:val>
                                        </p:tav>
                                      </p:tavLst>
                                    </p:anim>
                                    <p:set>
                                      <p:cBhvr>
                                        <p:cTn id="235" dur="1" fill="hold">
                                          <p:stCondLst>
                                            <p:cond delay="499"/>
                                          </p:stCondLst>
                                        </p:cTn>
                                        <p:tgtEl>
                                          <p:spTgt spid="361"/>
                                        </p:tgtEl>
                                        <p:attrNameLst>
                                          <p:attrName>style.visibility</p:attrName>
                                        </p:attrNameLst>
                                      </p:cBhvr>
                                      <p:to>
                                        <p:strVal val="hidden"/>
                                      </p:to>
                                    </p:set>
                                  </p:childTnLst>
                                </p:cTn>
                              </p:par>
                              <p:par>
                                <p:cTn id="236" presetID="47" presetClass="exit" presetSubtype="0" fill="hold" grpId="2" nodeType="withEffect">
                                  <p:stCondLst>
                                    <p:cond delay="1000"/>
                                  </p:stCondLst>
                                  <p:childTnLst>
                                    <p:animEffect transition="out" filter="fade">
                                      <p:cBhvr>
                                        <p:cTn id="237" dur="500"/>
                                        <p:tgtEl>
                                          <p:spTgt spid="360"/>
                                        </p:tgtEl>
                                      </p:cBhvr>
                                    </p:animEffect>
                                    <p:anim calcmode="lin" valueType="num">
                                      <p:cBhvr>
                                        <p:cTn id="238" dur="500"/>
                                        <p:tgtEl>
                                          <p:spTgt spid="360"/>
                                        </p:tgtEl>
                                        <p:attrNameLst>
                                          <p:attrName>ppt_x</p:attrName>
                                        </p:attrNameLst>
                                      </p:cBhvr>
                                      <p:tavLst>
                                        <p:tav tm="0">
                                          <p:val>
                                            <p:strVal val="ppt_x"/>
                                          </p:val>
                                        </p:tav>
                                        <p:tav tm="100000">
                                          <p:val>
                                            <p:strVal val="ppt_x"/>
                                          </p:val>
                                        </p:tav>
                                      </p:tavLst>
                                    </p:anim>
                                    <p:anim calcmode="lin" valueType="num">
                                      <p:cBhvr>
                                        <p:cTn id="239" dur="500"/>
                                        <p:tgtEl>
                                          <p:spTgt spid="360"/>
                                        </p:tgtEl>
                                        <p:attrNameLst>
                                          <p:attrName>ppt_y</p:attrName>
                                        </p:attrNameLst>
                                      </p:cBhvr>
                                      <p:tavLst>
                                        <p:tav tm="0">
                                          <p:val>
                                            <p:strVal val="ppt_y"/>
                                          </p:val>
                                        </p:tav>
                                        <p:tav tm="100000">
                                          <p:val>
                                            <p:strVal val="ppt_y-.1"/>
                                          </p:val>
                                        </p:tav>
                                      </p:tavLst>
                                    </p:anim>
                                    <p:set>
                                      <p:cBhvr>
                                        <p:cTn id="240" dur="1" fill="hold">
                                          <p:stCondLst>
                                            <p:cond delay="499"/>
                                          </p:stCondLst>
                                        </p:cTn>
                                        <p:tgtEl>
                                          <p:spTgt spid="3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 grpId="0" animBg="1"/>
      <p:bldP spid="360" grpId="1" animBg="1"/>
      <p:bldP spid="360" grpId="2" animBg="1"/>
      <p:bldP spid="361" grpId="0" animBg="1"/>
      <p:bldP spid="361" grpId="1" animBg="1"/>
      <p:bldP spid="361" grpId="2" animBg="1"/>
      <p:bldP spid="362" grpId="0" animBg="1"/>
      <p:bldP spid="362" grpId="1" animBg="1"/>
      <p:bldP spid="362" grpId="2" animBg="1"/>
      <p:bldP spid="363" grpId="0" animBg="1"/>
      <p:bldP spid="363" grpId="1" animBg="1"/>
      <p:bldP spid="366" grpId="0" animBg="1"/>
      <p:bldP spid="366" grpId="1" animBg="1"/>
      <p:bldP spid="367" grpId="0" animBg="1"/>
      <p:bldP spid="367" grpId="1" animBg="1"/>
      <p:bldP spid="368" grpId="0" animBg="1"/>
      <p:bldP spid="368" grpId="1" animBg="1"/>
      <p:bldP spid="382" grpId="0" animBg="1"/>
      <p:bldP spid="382" grpId="1" animBg="1"/>
      <p:bldP spid="382" grpId="2" animBg="1"/>
      <p:bldP spid="383" grpId="0" animBg="1"/>
      <p:bldP spid="383" grpId="1" animBg="1"/>
      <p:bldP spid="383" grpId="2" animBg="1"/>
      <p:bldP spid="384" grpId="0" animBg="1"/>
      <p:bldP spid="384" grpId="1" animBg="1"/>
      <p:bldP spid="385" grpId="0" animBg="1"/>
      <p:bldP spid="385" grpId="1" animBg="1"/>
      <p:bldP spid="386" grpId="0" animBg="1"/>
      <p:bldP spid="386" grpId="1" animBg="1"/>
      <p:bldP spid="387" grpId="0" animBg="1"/>
      <p:bldP spid="387" grpId="1" animBg="1"/>
      <p:bldP spid="388" grpId="0" animBg="1"/>
      <p:bldP spid="388" grpId="1" animBg="1"/>
      <p:bldP spid="389" grpId="0"/>
      <p:bldP spid="390" grpId="0" animBg="1"/>
      <p:bldP spid="390" grpId="1" animBg="1"/>
      <p:bldP spid="391" grpId="0" animBg="1"/>
      <p:bldP spid="391" grpId="1" animBg="1"/>
      <p:bldP spid="392" grpId="0"/>
      <p:bldP spid="392" grpId="1"/>
      <p:bldP spid="392"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Billing </a:t>
            </a:r>
            <a:r>
              <a:rPr lang="en-US" dirty="0"/>
              <a:t>stops when you stop!</a:t>
            </a:r>
          </a:p>
        </p:txBody>
      </p:sp>
      <p:sp>
        <p:nvSpPr>
          <p:cNvPr id="69" name="Freeform 144"/>
          <p:cNvSpPr>
            <a:spLocks noEditPoints="1"/>
          </p:cNvSpPr>
          <p:nvPr/>
        </p:nvSpPr>
        <p:spPr bwMode="black">
          <a:xfrm flipH="1">
            <a:off x="2770309" y="2428167"/>
            <a:ext cx="2418374" cy="4269498"/>
          </a:xfrm>
          <a:custGeom>
            <a:avLst/>
            <a:gdLst>
              <a:gd name="T0" fmla="*/ 35 w 46"/>
              <a:gd name="T1" fmla="*/ 7 h 84"/>
              <a:gd name="T2" fmla="*/ 29 w 46"/>
              <a:gd name="T3" fmla="*/ 14 h 84"/>
              <a:gd name="T4" fmla="*/ 22 w 46"/>
              <a:gd name="T5" fmla="*/ 7 h 84"/>
              <a:gd name="T6" fmla="*/ 29 w 46"/>
              <a:gd name="T7" fmla="*/ 0 h 84"/>
              <a:gd name="T8" fmla="*/ 35 w 46"/>
              <a:gd name="T9" fmla="*/ 7 h 84"/>
              <a:gd name="T10" fmla="*/ 20 w 46"/>
              <a:gd name="T11" fmla="*/ 12 h 84"/>
              <a:gd name="T12" fmla="*/ 2 w 46"/>
              <a:gd name="T13" fmla="*/ 22 h 84"/>
              <a:gd name="T14" fmla="*/ 0 w 46"/>
              <a:gd name="T15" fmla="*/ 41 h 84"/>
              <a:gd name="T16" fmla="*/ 6 w 46"/>
              <a:gd name="T17" fmla="*/ 41 h 84"/>
              <a:gd name="T18" fmla="*/ 7 w 46"/>
              <a:gd name="T19" fmla="*/ 26 h 84"/>
              <a:gd name="T20" fmla="*/ 15 w 46"/>
              <a:gd name="T21" fmla="*/ 22 h 84"/>
              <a:gd name="T22" fmla="*/ 10 w 46"/>
              <a:gd name="T23" fmla="*/ 37 h 84"/>
              <a:gd name="T24" fmla="*/ 12 w 46"/>
              <a:gd name="T25" fmla="*/ 45 h 84"/>
              <a:gd name="T26" fmla="*/ 0 w 46"/>
              <a:gd name="T27" fmla="*/ 82 h 84"/>
              <a:gd name="T28" fmla="*/ 8 w 46"/>
              <a:gd name="T29" fmla="*/ 84 h 84"/>
              <a:gd name="T30" fmla="*/ 18 w 46"/>
              <a:gd name="T31" fmla="*/ 57 h 84"/>
              <a:gd name="T32" fmla="*/ 21 w 46"/>
              <a:gd name="T33" fmla="*/ 62 h 84"/>
              <a:gd name="T34" fmla="*/ 27 w 46"/>
              <a:gd name="T35" fmla="*/ 84 h 84"/>
              <a:gd name="T36" fmla="*/ 36 w 46"/>
              <a:gd name="T37" fmla="*/ 81 h 84"/>
              <a:gd name="T38" fmla="*/ 29 w 46"/>
              <a:gd name="T39" fmla="*/ 56 h 84"/>
              <a:gd name="T40" fmla="*/ 22 w 46"/>
              <a:gd name="T41" fmla="*/ 45 h 84"/>
              <a:gd name="T42" fmla="*/ 27 w 46"/>
              <a:gd name="T43" fmla="*/ 29 h 84"/>
              <a:gd name="T44" fmla="*/ 29 w 46"/>
              <a:gd name="T45" fmla="*/ 35 h 84"/>
              <a:gd name="T46" fmla="*/ 44 w 46"/>
              <a:gd name="T47" fmla="*/ 41 h 84"/>
              <a:gd name="T48" fmla="*/ 46 w 46"/>
              <a:gd name="T49" fmla="*/ 35 h 84"/>
              <a:gd name="T50" fmla="*/ 35 w 46"/>
              <a:gd name="T51" fmla="*/ 30 h 84"/>
              <a:gd name="T52" fmla="*/ 31 w 46"/>
              <a:gd name="T53" fmla="*/ 17 h 84"/>
              <a:gd name="T54" fmla="*/ 20 w 46"/>
              <a:gd name="T55"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84">
                <a:moveTo>
                  <a:pt x="35" y="7"/>
                </a:moveTo>
                <a:cubicBezTo>
                  <a:pt x="35" y="11"/>
                  <a:pt x="33" y="14"/>
                  <a:pt x="29" y="14"/>
                </a:cubicBezTo>
                <a:cubicBezTo>
                  <a:pt x="25" y="14"/>
                  <a:pt x="22" y="11"/>
                  <a:pt x="22" y="7"/>
                </a:cubicBezTo>
                <a:cubicBezTo>
                  <a:pt x="22" y="3"/>
                  <a:pt x="25" y="0"/>
                  <a:pt x="29" y="0"/>
                </a:cubicBezTo>
                <a:cubicBezTo>
                  <a:pt x="33" y="0"/>
                  <a:pt x="35" y="3"/>
                  <a:pt x="35" y="7"/>
                </a:cubicBezTo>
                <a:moveTo>
                  <a:pt x="20" y="12"/>
                </a:moveTo>
                <a:cubicBezTo>
                  <a:pt x="2" y="22"/>
                  <a:pt x="2" y="22"/>
                  <a:pt x="2" y="22"/>
                </a:cubicBezTo>
                <a:cubicBezTo>
                  <a:pt x="0" y="41"/>
                  <a:pt x="0" y="41"/>
                  <a:pt x="0" y="41"/>
                </a:cubicBezTo>
                <a:cubicBezTo>
                  <a:pt x="6" y="41"/>
                  <a:pt x="6" y="41"/>
                  <a:pt x="6" y="41"/>
                </a:cubicBezTo>
                <a:cubicBezTo>
                  <a:pt x="7" y="26"/>
                  <a:pt x="7" y="26"/>
                  <a:pt x="7" y="26"/>
                </a:cubicBezTo>
                <a:cubicBezTo>
                  <a:pt x="15" y="22"/>
                  <a:pt x="15" y="22"/>
                  <a:pt x="15" y="22"/>
                </a:cubicBezTo>
                <a:cubicBezTo>
                  <a:pt x="15" y="22"/>
                  <a:pt x="11" y="34"/>
                  <a:pt x="10" y="37"/>
                </a:cubicBezTo>
                <a:cubicBezTo>
                  <a:pt x="9" y="39"/>
                  <a:pt x="11" y="43"/>
                  <a:pt x="12" y="45"/>
                </a:cubicBezTo>
                <a:cubicBezTo>
                  <a:pt x="0" y="82"/>
                  <a:pt x="0" y="82"/>
                  <a:pt x="0" y="82"/>
                </a:cubicBezTo>
                <a:cubicBezTo>
                  <a:pt x="8" y="84"/>
                  <a:pt x="8" y="84"/>
                  <a:pt x="8" y="84"/>
                </a:cubicBezTo>
                <a:cubicBezTo>
                  <a:pt x="18" y="57"/>
                  <a:pt x="18" y="57"/>
                  <a:pt x="18" y="57"/>
                </a:cubicBezTo>
                <a:cubicBezTo>
                  <a:pt x="21" y="62"/>
                  <a:pt x="21" y="62"/>
                  <a:pt x="21" y="62"/>
                </a:cubicBezTo>
                <a:cubicBezTo>
                  <a:pt x="27" y="84"/>
                  <a:pt x="27" y="84"/>
                  <a:pt x="27" y="84"/>
                </a:cubicBezTo>
                <a:cubicBezTo>
                  <a:pt x="36" y="81"/>
                  <a:pt x="36" y="81"/>
                  <a:pt x="36" y="81"/>
                </a:cubicBezTo>
                <a:cubicBezTo>
                  <a:pt x="29" y="56"/>
                  <a:pt x="29" y="56"/>
                  <a:pt x="29" y="56"/>
                </a:cubicBezTo>
                <a:cubicBezTo>
                  <a:pt x="22" y="45"/>
                  <a:pt x="22" y="45"/>
                  <a:pt x="22" y="45"/>
                </a:cubicBezTo>
                <a:cubicBezTo>
                  <a:pt x="27" y="29"/>
                  <a:pt x="27" y="29"/>
                  <a:pt x="27" y="29"/>
                </a:cubicBezTo>
                <a:cubicBezTo>
                  <a:pt x="29" y="35"/>
                  <a:pt x="29" y="35"/>
                  <a:pt x="29" y="35"/>
                </a:cubicBezTo>
                <a:cubicBezTo>
                  <a:pt x="44" y="41"/>
                  <a:pt x="44" y="41"/>
                  <a:pt x="44" y="41"/>
                </a:cubicBezTo>
                <a:cubicBezTo>
                  <a:pt x="46" y="35"/>
                  <a:pt x="46" y="35"/>
                  <a:pt x="46" y="35"/>
                </a:cubicBezTo>
                <a:cubicBezTo>
                  <a:pt x="35" y="30"/>
                  <a:pt x="35" y="30"/>
                  <a:pt x="35" y="30"/>
                </a:cubicBezTo>
                <a:cubicBezTo>
                  <a:pt x="31" y="17"/>
                  <a:pt x="31" y="17"/>
                  <a:pt x="31" y="17"/>
                </a:cubicBezTo>
                <a:lnTo>
                  <a:pt x="20" y="12"/>
                </a:lnTo>
                <a:close/>
              </a:path>
            </a:pathLst>
          </a:custGeom>
          <a:solidFill>
            <a:srgbClr val="969696"/>
          </a:solidFill>
          <a:ln>
            <a:noFill/>
          </a:ln>
          <a:extLst/>
        </p:spPr>
        <p:txBody>
          <a:bodyPr vert="horz" wrap="square" lIns="91440" tIns="45720" rIns="91440" bIns="45720" numCol="1" anchor="t" anchorCtr="0" compatLnSpc="1">
            <a:prstTxWarp prst="textNoShape">
              <a:avLst/>
            </a:prstTxWarp>
          </a:bodyPr>
          <a:lstStyle/>
          <a:p>
            <a:pPr marL="0" marR="0" lvl="0" indent="0" defTabSz="9317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grpSp>
        <p:nvGrpSpPr>
          <p:cNvPr id="70" name="Group 69"/>
          <p:cNvGrpSpPr/>
          <p:nvPr/>
        </p:nvGrpSpPr>
        <p:grpSpPr>
          <a:xfrm>
            <a:off x="2251683" y="4250409"/>
            <a:ext cx="5707502" cy="2110531"/>
            <a:chOff x="2251683" y="4250409"/>
            <a:chExt cx="5707502" cy="2110531"/>
          </a:xfrm>
        </p:grpSpPr>
        <p:sp>
          <p:nvSpPr>
            <p:cNvPr id="71" name="Freeform 70"/>
            <p:cNvSpPr/>
            <p:nvPr/>
          </p:nvSpPr>
          <p:spPr bwMode="auto">
            <a:xfrm rot="18900000">
              <a:off x="4599625" y="4345958"/>
              <a:ext cx="3359560" cy="1710092"/>
            </a:xfrm>
            <a:custGeom>
              <a:avLst/>
              <a:gdLst>
                <a:gd name="connsiteX0" fmla="*/ 3060092 w 3359560"/>
                <a:gd name="connsiteY0" fmla="*/ 222769 h 1710092"/>
                <a:gd name="connsiteX1" fmla="*/ 3359560 w 3359560"/>
                <a:gd name="connsiteY1" fmla="*/ 817330 h 1710092"/>
                <a:gd name="connsiteX2" fmla="*/ 3162625 w 3359560"/>
                <a:gd name="connsiteY2" fmla="*/ 834000 h 1710092"/>
                <a:gd name="connsiteX3" fmla="*/ 2440806 w 3359560"/>
                <a:gd name="connsiteY3" fmla="*/ 198272 h 1710092"/>
                <a:gd name="connsiteX4" fmla="*/ 1788518 w 3359560"/>
                <a:gd name="connsiteY4" fmla="*/ 756503 h 1710092"/>
                <a:gd name="connsiteX5" fmla="*/ 1781502 w 3359560"/>
                <a:gd name="connsiteY5" fmla="*/ 828096 h 1710092"/>
                <a:gd name="connsiteX6" fmla="*/ 1777672 w 3359560"/>
                <a:gd name="connsiteY6" fmla="*/ 906095 h 1710092"/>
                <a:gd name="connsiteX7" fmla="*/ 927097 w 3359560"/>
                <a:gd name="connsiteY7" fmla="*/ 1709284 h 1710092"/>
                <a:gd name="connsiteX8" fmla="*/ 0 w 3359560"/>
                <a:gd name="connsiteY8" fmla="*/ 892762 h 1710092"/>
                <a:gd name="connsiteX9" fmla="*/ 196935 w 3359560"/>
                <a:gd name="connsiteY9" fmla="*/ 876092 h 1710092"/>
                <a:gd name="connsiteX10" fmla="*/ 918754 w 3359560"/>
                <a:gd name="connsiteY10" fmla="*/ 1511820 h 1710092"/>
                <a:gd name="connsiteX11" fmla="*/ 1571041 w 3359560"/>
                <a:gd name="connsiteY11" fmla="*/ 953590 h 1710092"/>
                <a:gd name="connsiteX12" fmla="*/ 1578058 w 3359560"/>
                <a:gd name="connsiteY12" fmla="*/ 881997 h 1710092"/>
                <a:gd name="connsiteX13" fmla="*/ 1581888 w 3359560"/>
                <a:gd name="connsiteY13" fmla="*/ 803998 h 1710092"/>
                <a:gd name="connsiteX14" fmla="*/ 2432463 w 3359560"/>
                <a:gd name="connsiteY14" fmla="*/ 808 h 1710092"/>
                <a:gd name="connsiteX15" fmla="*/ 3060092 w 3359560"/>
                <a:gd name="connsiteY15" fmla="*/ 222769 h 171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59560" h="1710092">
                  <a:moveTo>
                    <a:pt x="3060092" y="222769"/>
                  </a:moveTo>
                  <a:cubicBezTo>
                    <a:pt x="3227087" y="369846"/>
                    <a:pt x="3339389" y="579024"/>
                    <a:pt x="3359560" y="817330"/>
                  </a:cubicBezTo>
                  <a:lnTo>
                    <a:pt x="3162625" y="834000"/>
                  </a:lnTo>
                  <a:cubicBezTo>
                    <a:pt x="3131215" y="462919"/>
                    <a:pt x="2812881" y="182553"/>
                    <a:pt x="2440806" y="198272"/>
                  </a:cubicBezTo>
                  <a:cubicBezTo>
                    <a:pt x="2115240" y="212026"/>
                    <a:pt x="1849793" y="448192"/>
                    <a:pt x="1788518" y="756503"/>
                  </a:cubicBezTo>
                  <a:lnTo>
                    <a:pt x="1781502" y="828096"/>
                  </a:lnTo>
                  <a:lnTo>
                    <a:pt x="1777672" y="906095"/>
                  </a:lnTo>
                  <a:cubicBezTo>
                    <a:pt x="1734499" y="1343499"/>
                    <a:pt x="1375119" y="1690356"/>
                    <a:pt x="927097" y="1709284"/>
                  </a:cubicBezTo>
                  <a:cubicBezTo>
                    <a:pt x="449207" y="1729473"/>
                    <a:pt x="40342" y="1369374"/>
                    <a:pt x="0" y="892762"/>
                  </a:cubicBezTo>
                  <a:lnTo>
                    <a:pt x="196935" y="876092"/>
                  </a:lnTo>
                  <a:cubicBezTo>
                    <a:pt x="228345" y="1247173"/>
                    <a:pt x="546679" y="1527539"/>
                    <a:pt x="918754" y="1511820"/>
                  </a:cubicBezTo>
                  <a:cubicBezTo>
                    <a:pt x="1244320" y="1498066"/>
                    <a:pt x="1509767" y="1261900"/>
                    <a:pt x="1571041" y="953590"/>
                  </a:cubicBezTo>
                  <a:lnTo>
                    <a:pt x="1578058" y="881997"/>
                  </a:lnTo>
                  <a:lnTo>
                    <a:pt x="1581888" y="803998"/>
                  </a:lnTo>
                  <a:cubicBezTo>
                    <a:pt x="1625060" y="366594"/>
                    <a:pt x="1984441" y="19736"/>
                    <a:pt x="2432463" y="808"/>
                  </a:cubicBezTo>
                  <a:cubicBezTo>
                    <a:pt x="2671408" y="-9286"/>
                    <a:pt x="2893097" y="75691"/>
                    <a:pt x="3060092" y="222769"/>
                  </a:cubicBezTo>
                  <a:close/>
                </a:path>
              </a:pathLst>
            </a:custGeom>
            <a:solidFill>
              <a:srgbClr val="505050"/>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72" name="Freeform 71"/>
            <p:cNvSpPr/>
            <p:nvPr/>
          </p:nvSpPr>
          <p:spPr bwMode="auto">
            <a:xfrm>
              <a:off x="2251683" y="4250409"/>
              <a:ext cx="2954215" cy="2110531"/>
            </a:xfrm>
            <a:custGeom>
              <a:avLst/>
              <a:gdLst>
                <a:gd name="connsiteX0" fmla="*/ 2954215 w 2954215"/>
                <a:gd name="connsiteY0" fmla="*/ 2110531 h 2110531"/>
                <a:gd name="connsiteX1" fmla="*/ 1770185 w 2954215"/>
                <a:gd name="connsiteY1" fmla="*/ 692038 h 2110531"/>
                <a:gd name="connsiteX2" fmla="*/ 984738 w 2954215"/>
                <a:gd name="connsiteY2" fmla="*/ 35546 h 2110531"/>
                <a:gd name="connsiteX3" fmla="*/ 0 w 2954215"/>
                <a:gd name="connsiteY3" fmla="*/ 82438 h 2110531"/>
                <a:gd name="connsiteX4" fmla="*/ 0 w 2954215"/>
                <a:gd name="connsiteY4" fmla="*/ 82438 h 2110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215" h="2110531">
                  <a:moveTo>
                    <a:pt x="2954215" y="2110531"/>
                  </a:moveTo>
                  <a:cubicBezTo>
                    <a:pt x="2526323" y="1574200"/>
                    <a:pt x="2098431" y="1037869"/>
                    <a:pt x="1770185" y="692038"/>
                  </a:cubicBezTo>
                  <a:cubicBezTo>
                    <a:pt x="1441939" y="346207"/>
                    <a:pt x="1279769" y="137146"/>
                    <a:pt x="984738" y="35546"/>
                  </a:cubicBezTo>
                  <a:cubicBezTo>
                    <a:pt x="689707" y="-66054"/>
                    <a:pt x="0" y="82438"/>
                    <a:pt x="0" y="82438"/>
                  </a:cubicBezTo>
                  <a:lnTo>
                    <a:pt x="0" y="82438"/>
                  </a:lnTo>
                </a:path>
              </a:pathLst>
            </a:custGeom>
            <a:noFill/>
            <a:ln w="200025" cap="flat" cmpd="sng" algn="ctr">
              <a:solidFill>
                <a:srgbClr val="505050"/>
              </a:solidFill>
              <a:prstDash val="solid"/>
              <a:headEnd type="none" w="med" len="med"/>
              <a:tailEnd type="none" w="med" len="med"/>
            </a:ln>
            <a:effectLst/>
          </p:spPr>
          <p:txBody>
            <a:bodyPr rtlCol="0" anchor="ctr"/>
            <a:lstStyle/>
            <a:p>
              <a:pPr marL="0" marR="0" lvl="0" indent="0" algn="ctr" defTabSz="9317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EFEFEF"/>
                </a:solidFill>
                <a:effectLst/>
                <a:uLnTx/>
                <a:uFillTx/>
                <a:latin typeface="Segoe UI"/>
              </a:endParaRPr>
            </a:p>
          </p:txBody>
        </p:sp>
      </p:grpSp>
      <p:sp>
        <p:nvSpPr>
          <p:cNvPr id="73" name="Slide Number Placeholder 2"/>
          <p:cNvSpPr txBox="1">
            <a:spLocks/>
          </p:cNvSpPr>
          <p:nvPr/>
        </p:nvSpPr>
        <p:spPr>
          <a:xfrm>
            <a:off x="11650175" y="6559166"/>
            <a:ext cx="511664" cy="138499"/>
          </a:xfrm>
          <a:prstGeom prst="rect">
            <a:avLst/>
          </a:prstGeom>
          <a:noFill/>
        </p:spPr>
        <p:txBody>
          <a:bodyPr wrap="square" lIns="0" tIns="0" rIns="182740" bIns="0" rtlCol="0" anchor="b" anchorCtr="0">
            <a:spAutoFit/>
          </a:bodyPr>
          <a:lstStyle>
            <a:defPPr>
              <a:defRPr lang="en-US"/>
            </a:defPPr>
            <a:lvl1pPr marL="0" algn="r" defTabSz="932742" rtl="0" eaLnBrk="1" latinLnBrk="0" hangingPunct="1">
              <a:defRPr lang="en-US" sz="1000" kern="1200" spc="-20" baseline="0" smtClean="0">
                <a:gradFill>
                  <a:gsLst>
                    <a:gs pos="0">
                      <a:schemeClr val="tx1"/>
                    </a:gs>
                    <a:gs pos="100000">
                      <a:schemeClr val="tx1"/>
                    </a:gs>
                  </a:gsLst>
                  <a:lin ang="5400000" scaled="0"/>
                </a:gra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r" defTabSz="932742" rtl="0" eaLnBrk="1" fontAlgn="auto" latinLnBrk="0" hangingPunct="1">
              <a:lnSpc>
                <a:spcPct val="90000"/>
              </a:lnSpc>
              <a:spcBef>
                <a:spcPts val="0"/>
              </a:spcBef>
              <a:spcAft>
                <a:spcPts val="0"/>
              </a:spcAft>
              <a:buClrTx/>
              <a:buSzTx/>
              <a:buFontTx/>
              <a:buNone/>
              <a:tabLst/>
              <a:defRPr/>
            </a:pPr>
            <a:fld id="{1BC86A1F-E589-44B2-A543-2EC98F5547A7}" type="slidenum">
              <a:rPr kumimoji="0" lang="en-US" sz="1000" b="0" i="0" u="none" strike="noStrike" kern="1200" cap="none" spc="-20" normalizeH="0" baseline="0" noProof="0" smtClean="0">
                <a:ln>
                  <a:noFill/>
                </a:ln>
                <a:gradFill>
                  <a:gsLst>
                    <a:gs pos="0">
                      <a:srgbClr val="505050"/>
                    </a:gs>
                    <a:gs pos="100000">
                      <a:srgbClr val="505050"/>
                    </a:gs>
                  </a:gsLst>
                  <a:lin ang="5400000" scaled="0"/>
                </a:gradFill>
                <a:effectLst/>
                <a:uLnTx/>
                <a:uFillTx/>
                <a:latin typeface="Segoe UI"/>
              </a:rPr>
              <a:pPr marL="0" marR="0" lvl="0" indent="0" algn="r" defTabSz="932742" rtl="0" eaLnBrk="1" fontAlgn="auto" latinLnBrk="0" hangingPunct="1">
                <a:lnSpc>
                  <a:spcPct val="90000"/>
                </a:lnSpc>
                <a:spcBef>
                  <a:spcPts val="0"/>
                </a:spcBef>
                <a:spcAft>
                  <a:spcPts val="0"/>
                </a:spcAft>
                <a:buClrTx/>
                <a:buSzTx/>
                <a:buFontTx/>
                <a:buNone/>
                <a:tabLst/>
                <a:defRPr/>
              </a:pPr>
              <a:t>19</a:t>
            </a:fld>
            <a:endParaRPr kumimoji="0" lang="en-US" sz="1000" b="0" i="0" u="none" strike="noStrike" kern="1200" cap="none" spc="-20" normalizeH="0" baseline="0" noProof="0" dirty="0">
              <a:ln>
                <a:noFill/>
              </a:ln>
              <a:gradFill>
                <a:gsLst>
                  <a:gs pos="0">
                    <a:srgbClr val="505050"/>
                  </a:gs>
                  <a:gs pos="100000">
                    <a:srgbClr val="505050"/>
                  </a:gs>
                </a:gsLst>
                <a:lin ang="5400000" scaled="0"/>
              </a:gradFill>
              <a:effectLst/>
              <a:uLnTx/>
              <a:uFillTx/>
              <a:latin typeface="Segoe UI"/>
            </a:endParaRPr>
          </a:p>
        </p:txBody>
      </p:sp>
      <p:grpSp>
        <p:nvGrpSpPr>
          <p:cNvPr id="74" name="Group 73"/>
          <p:cNvGrpSpPr/>
          <p:nvPr/>
        </p:nvGrpSpPr>
        <p:grpSpPr>
          <a:xfrm>
            <a:off x="2251683" y="4250409"/>
            <a:ext cx="5707502" cy="2110531"/>
            <a:chOff x="2251683" y="4249296"/>
            <a:chExt cx="5707502" cy="2110531"/>
          </a:xfrm>
        </p:grpSpPr>
        <p:sp>
          <p:nvSpPr>
            <p:cNvPr id="75" name="Freeform 74"/>
            <p:cNvSpPr/>
            <p:nvPr/>
          </p:nvSpPr>
          <p:spPr bwMode="auto">
            <a:xfrm rot="18900000">
              <a:off x="4599625" y="4344845"/>
              <a:ext cx="3359560" cy="1710092"/>
            </a:xfrm>
            <a:custGeom>
              <a:avLst/>
              <a:gdLst>
                <a:gd name="connsiteX0" fmla="*/ 3060092 w 3359560"/>
                <a:gd name="connsiteY0" fmla="*/ 222769 h 1710092"/>
                <a:gd name="connsiteX1" fmla="*/ 3359560 w 3359560"/>
                <a:gd name="connsiteY1" fmla="*/ 817330 h 1710092"/>
                <a:gd name="connsiteX2" fmla="*/ 3162625 w 3359560"/>
                <a:gd name="connsiteY2" fmla="*/ 834000 h 1710092"/>
                <a:gd name="connsiteX3" fmla="*/ 2440806 w 3359560"/>
                <a:gd name="connsiteY3" fmla="*/ 198272 h 1710092"/>
                <a:gd name="connsiteX4" fmla="*/ 1788518 w 3359560"/>
                <a:gd name="connsiteY4" fmla="*/ 756503 h 1710092"/>
                <a:gd name="connsiteX5" fmla="*/ 1781502 w 3359560"/>
                <a:gd name="connsiteY5" fmla="*/ 828096 h 1710092"/>
                <a:gd name="connsiteX6" fmla="*/ 1777672 w 3359560"/>
                <a:gd name="connsiteY6" fmla="*/ 906095 h 1710092"/>
                <a:gd name="connsiteX7" fmla="*/ 927097 w 3359560"/>
                <a:gd name="connsiteY7" fmla="*/ 1709284 h 1710092"/>
                <a:gd name="connsiteX8" fmla="*/ 0 w 3359560"/>
                <a:gd name="connsiteY8" fmla="*/ 892762 h 1710092"/>
                <a:gd name="connsiteX9" fmla="*/ 196935 w 3359560"/>
                <a:gd name="connsiteY9" fmla="*/ 876092 h 1710092"/>
                <a:gd name="connsiteX10" fmla="*/ 918754 w 3359560"/>
                <a:gd name="connsiteY10" fmla="*/ 1511820 h 1710092"/>
                <a:gd name="connsiteX11" fmla="*/ 1571041 w 3359560"/>
                <a:gd name="connsiteY11" fmla="*/ 953590 h 1710092"/>
                <a:gd name="connsiteX12" fmla="*/ 1578058 w 3359560"/>
                <a:gd name="connsiteY12" fmla="*/ 881997 h 1710092"/>
                <a:gd name="connsiteX13" fmla="*/ 1581888 w 3359560"/>
                <a:gd name="connsiteY13" fmla="*/ 803998 h 1710092"/>
                <a:gd name="connsiteX14" fmla="*/ 2432463 w 3359560"/>
                <a:gd name="connsiteY14" fmla="*/ 808 h 1710092"/>
                <a:gd name="connsiteX15" fmla="*/ 3060092 w 3359560"/>
                <a:gd name="connsiteY15" fmla="*/ 222769 h 171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59560" h="1710092">
                  <a:moveTo>
                    <a:pt x="3060092" y="222769"/>
                  </a:moveTo>
                  <a:cubicBezTo>
                    <a:pt x="3227087" y="369846"/>
                    <a:pt x="3339389" y="579024"/>
                    <a:pt x="3359560" y="817330"/>
                  </a:cubicBezTo>
                  <a:lnTo>
                    <a:pt x="3162625" y="834000"/>
                  </a:lnTo>
                  <a:cubicBezTo>
                    <a:pt x="3131215" y="462919"/>
                    <a:pt x="2812881" y="182553"/>
                    <a:pt x="2440806" y="198272"/>
                  </a:cubicBezTo>
                  <a:cubicBezTo>
                    <a:pt x="2115240" y="212026"/>
                    <a:pt x="1849793" y="448192"/>
                    <a:pt x="1788518" y="756503"/>
                  </a:cubicBezTo>
                  <a:lnTo>
                    <a:pt x="1781502" y="828096"/>
                  </a:lnTo>
                  <a:lnTo>
                    <a:pt x="1777672" y="906095"/>
                  </a:lnTo>
                  <a:cubicBezTo>
                    <a:pt x="1734499" y="1343499"/>
                    <a:pt x="1375119" y="1690356"/>
                    <a:pt x="927097" y="1709284"/>
                  </a:cubicBezTo>
                  <a:cubicBezTo>
                    <a:pt x="449207" y="1729473"/>
                    <a:pt x="40342" y="1369374"/>
                    <a:pt x="0" y="892762"/>
                  </a:cubicBezTo>
                  <a:lnTo>
                    <a:pt x="196935" y="876092"/>
                  </a:lnTo>
                  <a:cubicBezTo>
                    <a:pt x="228345" y="1247173"/>
                    <a:pt x="546679" y="1527539"/>
                    <a:pt x="918754" y="1511820"/>
                  </a:cubicBezTo>
                  <a:cubicBezTo>
                    <a:pt x="1244320" y="1498066"/>
                    <a:pt x="1509767" y="1261900"/>
                    <a:pt x="1571041" y="953590"/>
                  </a:cubicBezTo>
                  <a:lnTo>
                    <a:pt x="1578058" y="881997"/>
                  </a:lnTo>
                  <a:lnTo>
                    <a:pt x="1581888" y="803998"/>
                  </a:lnTo>
                  <a:cubicBezTo>
                    <a:pt x="1625060" y="366594"/>
                    <a:pt x="1984441" y="19736"/>
                    <a:pt x="2432463" y="808"/>
                  </a:cubicBezTo>
                  <a:cubicBezTo>
                    <a:pt x="2671408" y="-9286"/>
                    <a:pt x="2893097" y="75691"/>
                    <a:pt x="3060092" y="222769"/>
                  </a:cubicBezTo>
                  <a:close/>
                </a:path>
              </a:pathLst>
            </a:custGeom>
            <a:solidFill>
              <a:srgbClr val="00188F"/>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76" name="Freeform 75"/>
            <p:cNvSpPr/>
            <p:nvPr/>
          </p:nvSpPr>
          <p:spPr bwMode="auto">
            <a:xfrm>
              <a:off x="2251683" y="4249296"/>
              <a:ext cx="2954215" cy="2110531"/>
            </a:xfrm>
            <a:custGeom>
              <a:avLst/>
              <a:gdLst>
                <a:gd name="connsiteX0" fmla="*/ 2954215 w 2954215"/>
                <a:gd name="connsiteY0" fmla="*/ 2110531 h 2110531"/>
                <a:gd name="connsiteX1" fmla="*/ 1770185 w 2954215"/>
                <a:gd name="connsiteY1" fmla="*/ 692038 h 2110531"/>
                <a:gd name="connsiteX2" fmla="*/ 984738 w 2954215"/>
                <a:gd name="connsiteY2" fmla="*/ 35546 h 2110531"/>
                <a:gd name="connsiteX3" fmla="*/ 0 w 2954215"/>
                <a:gd name="connsiteY3" fmla="*/ 82438 h 2110531"/>
                <a:gd name="connsiteX4" fmla="*/ 0 w 2954215"/>
                <a:gd name="connsiteY4" fmla="*/ 82438 h 2110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215" h="2110531">
                  <a:moveTo>
                    <a:pt x="2954215" y="2110531"/>
                  </a:moveTo>
                  <a:cubicBezTo>
                    <a:pt x="2526323" y="1574200"/>
                    <a:pt x="2098431" y="1037869"/>
                    <a:pt x="1770185" y="692038"/>
                  </a:cubicBezTo>
                  <a:cubicBezTo>
                    <a:pt x="1441939" y="346207"/>
                    <a:pt x="1279769" y="137146"/>
                    <a:pt x="984738" y="35546"/>
                  </a:cubicBezTo>
                  <a:cubicBezTo>
                    <a:pt x="689707" y="-66054"/>
                    <a:pt x="0" y="82438"/>
                    <a:pt x="0" y="82438"/>
                  </a:cubicBezTo>
                  <a:lnTo>
                    <a:pt x="0" y="82438"/>
                  </a:lnTo>
                </a:path>
              </a:pathLst>
            </a:custGeom>
            <a:noFill/>
            <a:ln w="200025" cap="flat" cmpd="sng" algn="ctr">
              <a:solidFill>
                <a:srgbClr val="00188F"/>
              </a:solidFill>
              <a:prstDash val="solid"/>
              <a:headEnd type="none" w="med" len="med"/>
              <a:tailEnd type="none" w="med" len="med"/>
            </a:ln>
            <a:effectLst/>
          </p:spPr>
          <p:txBody>
            <a:bodyPr rtlCol="0" anchor="ctr"/>
            <a:lstStyle/>
            <a:p>
              <a:pPr marL="0" marR="0" lvl="0" indent="0" algn="ctr" defTabSz="9317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EFEFEF"/>
                </a:solidFill>
                <a:effectLst/>
                <a:uLnTx/>
                <a:uFillTx/>
                <a:latin typeface="Segoe UI"/>
              </a:endParaRPr>
            </a:p>
          </p:txBody>
        </p:sp>
      </p:grpSp>
      <p:grpSp>
        <p:nvGrpSpPr>
          <p:cNvPr id="77" name="Group 76"/>
          <p:cNvGrpSpPr/>
          <p:nvPr/>
        </p:nvGrpSpPr>
        <p:grpSpPr>
          <a:xfrm>
            <a:off x="2251683" y="4250409"/>
            <a:ext cx="5707502" cy="2110531"/>
            <a:chOff x="2404083" y="4401696"/>
            <a:chExt cx="5707502" cy="2110531"/>
          </a:xfrm>
        </p:grpSpPr>
        <p:sp>
          <p:nvSpPr>
            <p:cNvPr id="78" name="Freeform 77"/>
            <p:cNvSpPr/>
            <p:nvPr/>
          </p:nvSpPr>
          <p:spPr bwMode="auto">
            <a:xfrm rot="18900000">
              <a:off x="4752025" y="4497245"/>
              <a:ext cx="3359560" cy="1710092"/>
            </a:xfrm>
            <a:custGeom>
              <a:avLst/>
              <a:gdLst>
                <a:gd name="connsiteX0" fmla="*/ 3060092 w 3359560"/>
                <a:gd name="connsiteY0" fmla="*/ 222769 h 1710092"/>
                <a:gd name="connsiteX1" fmla="*/ 3359560 w 3359560"/>
                <a:gd name="connsiteY1" fmla="*/ 817330 h 1710092"/>
                <a:gd name="connsiteX2" fmla="*/ 3162625 w 3359560"/>
                <a:gd name="connsiteY2" fmla="*/ 834000 h 1710092"/>
                <a:gd name="connsiteX3" fmla="*/ 2440806 w 3359560"/>
                <a:gd name="connsiteY3" fmla="*/ 198272 h 1710092"/>
                <a:gd name="connsiteX4" fmla="*/ 1788518 w 3359560"/>
                <a:gd name="connsiteY4" fmla="*/ 756503 h 1710092"/>
                <a:gd name="connsiteX5" fmla="*/ 1781502 w 3359560"/>
                <a:gd name="connsiteY5" fmla="*/ 828096 h 1710092"/>
                <a:gd name="connsiteX6" fmla="*/ 1777672 w 3359560"/>
                <a:gd name="connsiteY6" fmla="*/ 906095 h 1710092"/>
                <a:gd name="connsiteX7" fmla="*/ 927097 w 3359560"/>
                <a:gd name="connsiteY7" fmla="*/ 1709284 h 1710092"/>
                <a:gd name="connsiteX8" fmla="*/ 0 w 3359560"/>
                <a:gd name="connsiteY8" fmla="*/ 892762 h 1710092"/>
                <a:gd name="connsiteX9" fmla="*/ 196935 w 3359560"/>
                <a:gd name="connsiteY9" fmla="*/ 876092 h 1710092"/>
                <a:gd name="connsiteX10" fmla="*/ 918754 w 3359560"/>
                <a:gd name="connsiteY10" fmla="*/ 1511820 h 1710092"/>
                <a:gd name="connsiteX11" fmla="*/ 1571041 w 3359560"/>
                <a:gd name="connsiteY11" fmla="*/ 953590 h 1710092"/>
                <a:gd name="connsiteX12" fmla="*/ 1578058 w 3359560"/>
                <a:gd name="connsiteY12" fmla="*/ 881997 h 1710092"/>
                <a:gd name="connsiteX13" fmla="*/ 1581888 w 3359560"/>
                <a:gd name="connsiteY13" fmla="*/ 803998 h 1710092"/>
                <a:gd name="connsiteX14" fmla="*/ 2432463 w 3359560"/>
                <a:gd name="connsiteY14" fmla="*/ 808 h 1710092"/>
                <a:gd name="connsiteX15" fmla="*/ 3060092 w 3359560"/>
                <a:gd name="connsiteY15" fmla="*/ 222769 h 171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59560" h="1710092">
                  <a:moveTo>
                    <a:pt x="3060092" y="222769"/>
                  </a:moveTo>
                  <a:cubicBezTo>
                    <a:pt x="3227087" y="369846"/>
                    <a:pt x="3339389" y="579024"/>
                    <a:pt x="3359560" y="817330"/>
                  </a:cubicBezTo>
                  <a:lnTo>
                    <a:pt x="3162625" y="834000"/>
                  </a:lnTo>
                  <a:cubicBezTo>
                    <a:pt x="3131215" y="462919"/>
                    <a:pt x="2812881" y="182553"/>
                    <a:pt x="2440806" y="198272"/>
                  </a:cubicBezTo>
                  <a:cubicBezTo>
                    <a:pt x="2115240" y="212026"/>
                    <a:pt x="1849793" y="448192"/>
                    <a:pt x="1788518" y="756503"/>
                  </a:cubicBezTo>
                  <a:lnTo>
                    <a:pt x="1781502" y="828096"/>
                  </a:lnTo>
                  <a:lnTo>
                    <a:pt x="1777672" y="906095"/>
                  </a:lnTo>
                  <a:cubicBezTo>
                    <a:pt x="1734499" y="1343499"/>
                    <a:pt x="1375119" y="1690356"/>
                    <a:pt x="927097" y="1709284"/>
                  </a:cubicBezTo>
                  <a:cubicBezTo>
                    <a:pt x="449207" y="1729473"/>
                    <a:pt x="40342" y="1369374"/>
                    <a:pt x="0" y="892762"/>
                  </a:cubicBezTo>
                  <a:lnTo>
                    <a:pt x="196935" y="876092"/>
                  </a:lnTo>
                  <a:cubicBezTo>
                    <a:pt x="228345" y="1247173"/>
                    <a:pt x="546679" y="1527539"/>
                    <a:pt x="918754" y="1511820"/>
                  </a:cubicBezTo>
                  <a:cubicBezTo>
                    <a:pt x="1244320" y="1498066"/>
                    <a:pt x="1509767" y="1261900"/>
                    <a:pt x="1571041" y="953590"/>
                  </a:cubicBezTo>
                  <a:lnTo>
                    <a:pt x="1578058" y="881997"/>
                  </a:lnTo>
                  <a:lnTo>
                    <a:pt x="1581888" y="803998"/>
                  </a:lnTo>
                  <a:cubicBezTo>
                    <a:pt x="1625060" y="366594"/>
                    <a:pt x="1984441" y="19736"/>
                    <a:pt x="2432463" y="808"/>
                  </a:cubicBezTo>
                  <a:cubicBezTo>
                    <a:pt x="2671408" y="-9286"/>
                    <a:pt x="2893097" y="75691"/>
                    <a:pt x="3060092" y="222769"/>
                  </a:cubicBezTo>
                  <a:close/>
                </a:path>
              </a:pathLst>
            </a:custGeom>
            <a:solidFill>
              <a:srgbClr val="7FBA00"/>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79" name="Freeform 78"/>
            <p:cNvSpPr/>
            <p:nvPr/>
          </p:nvSpPr>
          <p:spPr bwMode="auto">
            <a:xfrm>
              <a:off x="2404083" y="4401696"/>
              <a:ext cx="2954215" cy="2110531"/>
            </a:xfrm>
            <a:custGeom>
              <a:avLst/>
              <a:gdLst>
                <a:gd name="connsiteX0" fmla="*/ 2954215 w 2954215"/>
                <a:gd name="connsiteY0" fmla="*/ 2110531 h 2110531"/>
                <a:gd name="connsiteX1" fmla="*/ 1770185 w 2954215"/>
                <a:gd name="connsiteY1" fmla="*/ 692038 h 2110531"/>
                <a:gd name="connsiteX2" fmla="*/ 984738 w 2954215"/>
                <a:gd name="connsiteY2" fmla="*/ 35546 h 2110531"/>
                <a:gd name="connsiteX3" fmla="*/ 0 w 2954215"/>
                <a:gd name="connsiteY3" fmla="*/ 82438 h 2110531"/>
                <a:gd name="connsiteX4" fmla="*/ 0 w 2954215"/>
                <a:gd name="connsiteY4" fmla="*/ 82438 h 2110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215" h="2110531">
                  <a:moveTo>
                    <a:pt x="2954215" y="2110531"/>
                  </a:moveTo>
                  <a:cubicBezTo>
                    <a:pt x="2526323" y="1574200"/>
                    <a:pt x="2098431" y="1037869"/>
                    <a:pt x="1770185" y="692038"/>
                  </a:cubicBezTo>
                  <a:cubicBezTo>
                    <a:pt x="1441939" y="346207"/>
                    <a:pt x="1279769" y="137146"/>
                    <a:pt x="984738" y="35546"/>
                  </a:cubicBezTo>
                  <a:cubicBezTo>
                    <a:pt x="689707" y="-66054"/>
                    <a:pt x="0" y="82438"/>
                    <a:pt x="0" y="82438"/>
                  </a:cubicBezTo>
                  <a:lnTo>
                    <a:pt x="0" y="82438"/>
                  </a:lnTo>
                </a:path>
              </a:pathLst>
            </a:custGeom>
            <a:noFill/>
            <a:ln w="200025" cap="flat" cmpd="sng" algn="ctr">
              <a:solidFill>
                <a:srgbClr val="7FBA00"/>
              </a:solidFill>
              <a:prstDash val="solid"/>
              <a:headEnd type="none" w="med" len="med"/>
              <a:tailEnd type="none" w="med" len="med"/>
            </a:ln>
            <a:effectLst/>
          </p:spPr>
          <p:txBody>
            <a:bodyPr rtlCol="0" anchor="ctr"/>
            <a:lstStyle/>
            <a:p>
              <a:pPr marL="0" marR="0" lvl="0" indent="0" algn="ctr" defTabSz="9317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EFEFEF"/>
                </a:solidFill>
                <a:effectLst/>
                <a:uLnTx/>
                <a:uFillTx/>
                <a:latin typeface="Segoe UI"/>
              </a:endParaRPr>
            </a:p>
          </p:txBody>
        </p:sp>
      </p:grpSp>
      <p:sp>
        <p:nvSpPr>
          <p:cNvPr id="80" name="Rounded Rectangle 79"/>
          <p:cNvSpPr/>
          <p:nvPr/>
        </p:nvSpPr>
        <p:spPr bwMode="auto">
          <a:xfrm>
            <a:off x="7552958" y="3519601"/>
            <a:ext cx="1535723" cy="829979"/>
          </a:xfrm>
          <a:prstGeom prst="roundRect">
            <a:avLst/>
          </a:prstGeom>
          <a:solidFill>
            <a:srgbClr val="EFEFEF"/>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81" name="TextBox 80"/>
          <p:cNvSpPr txBox="1"/>
          <p:nvPr/>
        </p:nvSpPr>
        <p:spPr>
          <a:xfrm>
            <a:off x="7716863" y="3924848"/>
            <a:ext cx="1207911" cy="424732"/>
          </a:xfrm>
          <a:prstGeom prst="rect">
            <a:avLst/>
          </a:prstGeom>
          <a:solidFill>
            <a:srgbClr val="EFEFEF"/>
          </a:solidFill>
        </p:spPr>
        <p:txBody>
          <a:bodyPr wrap="square" lIns="91440" tIns="0" rIns="91440" bIns="91440" rtlCol="0">
            <a:spAutoFit/>
          </a:bodyPr>
          <a:lstStyle/>
          <a:p>
            <a:pPr marL="0" marR="0" lvl="0" indent="0" algn="ctr" defTabSz="931786" eaLnBrk="1" fontAlgn="auto" latinLnBrk="0" hangingPunct="1">
              <a:lnSpc>
                <a:spcPct val="90000"/>
              </a:lnSpc>
              <a:spcBef>
                <a:spcPts val="0"/>
              </a:spcBef>
              <a:spcAft>
                <a:spcPts val="0"/>
              </a:spcAft>
              <a:buClrTx/>
              <a:buSzTx/>
              <a:buFontTx/>
              <a:buNone/>
              <a:tabLst/>
              <a:defRPr/>
            </a:pPr>
            <a:r>
              <a:rPr kumimoji="0" lang="en-US" sz="2400" b="1" i="0" u="none" strike="noStrike" kern="0" cap="none" spc="-50" normalizeH="0" baseline="0" noProof="0" dirty="0" smtClean="0">
                <a:ln>
                  <a:noFill/>
                </a:ln>
                <a:gradFill>
                  <a:gsLst>
                    <a:gs pos="2917">
                      <a:srgbClr val="505050"/>
                    </a:gs>
                    <a:gs pos="30000">
                      <a:srgbClr val="505050"/>
                    </a:gs>
                  </a:gsLst>
                  <a:lin ang="5400000" scaled="0"/>
                </a:gradFill>
                <a:effectLst/>
                <a:uLnTx/>
                <a:uFillTx/>
              </a:rPr>
              <a:t>$$$$$$</a:t>
            </a:r>
          </a:p>
        </p:txBody>
      </p:sp>
      <p:sp>
        <p:nvSpPr>
          <p:cNvPr id="82" name="TextBox 81"/>
          <p:cNvSpPr txBox="1"/>
          <p:nvPr/>
        </p:nvSpPr>
        <p:spPr>
          <a:xfrm>
            <a:off x="7716863" y="3924848"/>
            <a:ext cx="1207911" cy="424732"/>
          </a:xfrm>
          <a:prstGeom prst="rect">
            <a:avLst/>
          </a:prstGeom>
          <a:solidFill>
            <a:srgbClr val="EFEFEF"/>
          </a:solidFill>
        </p:spPr>
        <p:txBody>
          <a:bodyPr wrap="square" lIns="91440" tIns="0" rIns="91440" bIns="91440" rtlCol="0">
            <a:spAutoFit/>
          </a:bodyPr>
          <a:lstStyle/>
          <a:p>
            <a:pPr marL="0" marR="0" lvl="0" indent="0" algn="ctr" defTabSz="931786" eaLnBrk="1" fontAlgn="auto" latinLnBrk="0" hangingPunct="1">
              <a:lnSpc>
                <a:spcPct val="90000"/>
              </a:lnSpc>
              <a:spcBef>
                <a:spcPts val="0"/>
              </a:spcBef>
              <a:spcAft>
                <a:spcPts val="0"/>
              </a:spcAft>
              <a:buClrTx/>
              <a:buSzTx/>
              <a:buFontTx/>
              <a:buNone/>
              <a:tabLst/>
              <a:defRPr/>
            </a:pPr>
            <a:r>
              <a:rPr kumimoji="0" lang="en-US" sz="2400" b="1" i="0" u="none" strike="noStrike" kern="0" cap="none" spc="-50" normalizeH="0" baseline="0" noProof="0" dirty="0" smtClean="0">
                <a:ln>
                  <a:noFill/>
                </a:ln>
                <a:gradFill>
                  <a:gsLst>
                    <a:gs pos="2917">
                      <a:srgbClr val="505050"/>
                    </a:gs>
                    <a:gs pos="30000">
                      <a:srgbClr val="505050"/>
                    </a:gs>
                  </a:gsLst>
                  <a:lin ang="5400000" scaled="0"/>
                </a:gradFill>
                <a:effectLst/>
                <a:uLnTx/>
                <a:uFillTx/>
              </a:rPr>
              <a:t>$$$$$$</a:t>
            </a:r>
          </a:p>
        </p:txBody>
      </p:sp>
      <p:sp>
        <p:nvSpPr>
          <p:cNvPr id="83" name="TextBox 82"/>
          <p:cNvSpPr txBox="1"/>
          <p:nvPr/>
        </p:nvSpPr>
        <p:spPr>
          <a:xfrm>
            <a:off x="7716863" y="3924848"/>
            <a:ext cx="1207911" cy="424732"/>
          </a:xfrm>
          <a:prstGeom prst="rect">
            <a:avLst/>
          </a:prstGeom>
          <a:solidFill>
            <a:srgbClr val="EFEFEF"/>
          </a:solidFill>
        </p:spPr>
        <p:txBody>
          <a:bodyPr wrap="square" lIns="91440" tIns="0" rIns="91440" bIns="91440" rtlCol="0">
            <a:spAutoFit/>
          </a:bodyPr>
          <a:lstStyle/>
          <a:p>
            <a:pPr marL="0" marR="0" lvl="0" indent="0" algn="ctr" defTabSz="931786" eaLnBrk="1" fontAlgn="auto" latinLnBrk="0" hangingPunct="1">
              <a:lnSpc>
                <a:spcPct val="90000"/>
              </a:lnSpc>
              <a:spcBef>
                <a:spcPts val="0"/>
              </a:spcBef>
              <a:spcAft>
                <a:spcPts val="0"/>
              </a:spcAft>
              <a:buClrTx/>
              <a:buSzTx/>
              <a:buFontTx/>
              <a:buNone/>
              <a:tabLst/>
              <a:defRPr/>
            </a:pPr>
            <a:r>
              <a:rPr kumimoji="0" lang="en-US" sz="2400" b="1" i="0" u="none" strike="noStrike" kern="0" cap="none" spc="-50" normalizeH="0" baseline="0" noProof="0" dirty="0" smtClean="0">
                <a:ln>
                  <a:noFill/>
                </a:ln>
                <a:gradFill>
                  <a:gsLst>
                    <a:gs pos="2917">
                      <a:srgbClr val="505050"/>
                    </a:gs>
                    <a:gs pos="30000">
                      <a:srgbClr val="505050"/>
                    </a:gs>
                  </a:gsLst>
                  <a:lin ang="5400000" scaled="0"/>
                </a:gradFill>
                <a:effectLst/>
                <a:uLnTx/>
                <a:uFillTx/>
              </a:rPr>
              <a:t>$$$$$$</a:t>
            </a:r>
          </a:p>
        </p:txBody>
      </p:sp>
      <p:sp>
        <p:nvSpPr>
          <p:cNvPr id="84" name="TextBox 83"/>
          <p:cNvSpPr txBox="1"/>
          <p:nvPr/>
        </p:nvSpPr>
        <p:spPr>
          <a:xfrm>
            <a:off x="7716863" y="3924848"/>
            <a:ext cx="1207911" cy="424732"/>
          </a:xfrm>
          <a:prstGeom prst="rect">
            <a:avLst/>
          </a:prstGeom>
          <a:solidFill>
            <a:srgbClr val="EFEFEF"/>
          </a:solidFill>
        </p:spPr>
        <p:txBody>
          <a:bodyPr wrap="square" lIns="91440" tIns="0" rIns="91440" bIns="91440" rtlCol="0">
            <a:spAutoFit/>
          </a:bodyPr>
          <a:lstStyle/>
          <a:p>
            <a:pPr marL="0" marR="0" lvl="0" indent="0" algn="ctr" defTabSz="931786" eaLnBrk="1" fontAlgn="auto" latinLnBrk="0" hangingPunct="1">
              <a:lnSpc>
                <a:spcPct val="90000"/>
              </a:lnSpc>
              <a:spcBef>
                <a:spcPts val="0"/>
              </a:spcBef>
              <a:spcAft>
                <a:spcPts val="0"/>
              </a:spcAft>
              <a:buClrTx/>
              <a:buSzTx/>
              <a:buFontTx/>
              <a:buNone/>
              <a:tabLst/>
              <a:defRPr/>
            </a:pPr>
            <a:r>
              <a:rPr kumimoji="0" lang="en-US" sz="2400" b="1" i="0" u="none" strike="noStrike" kern="0" cap="none" spc="-50" normalizeH="0" baseline="0" noProof="0" dirty="0" smtClean="0">
                <a:ln>
                  <a:noFill/>
                </a:ln>
                <a:gradFill>
                  <a:gsLst>
                    <a:gs pos="2917">
                      <a:srgbClr val="505050"/>
                    </a:gs>
                    <a:gs pos="30000">
                      <a:srgbClr val="505050"/>
                    </a:gs>
                  </a:gsLst>
                  <a:lin ang="5400000" scaled="0"/>
                </a:gradFill>
                <a:effectLst/>
                <a:uLnTx/>
                <a:uFillTx/>
              </a:rPr>
              <a:t>$$$$$$</a:t>
            </a:r>
          </a:p>
        </p:txBody>
      </p:sp>
      <p:sp>
        <p:nvSpPr>
          <p:cNvPr id="85" name="TextBox 84"/>
          <p:cNvSpPr txBox="1"/>
          <p:nvPr/>
        </p:nvSpPr>
        <p:spPr>
          <a:xfrm>
            <a:off x="7716863" y="3924848"/>
            <a:ext cx="1207911" cy="424732"/>
          </a:xfrm>
          <a:prstGeom prst="rect">
            <a:avLst/>
          </a:prstGeom>
          <a:solidFill>
            <a:srgbClr val="EFEFEF"/>
          </a:solidFill>
        </p:spPr>
        <p:txBody>
          <a:bodyPr wrap="square" lIns="91440" tIns="0" rIns="91440" bIns="91440" rtlCol="0">
            <a:spAutoFit/>
          </a:bodyPr>
          <a:lstStyle/>
          <a:p>
            <a:pPr marL="0" marR="0" lvl="0" indent="0" algn="ctr" defTabSz="931786" eaLnBrk="1" fontAlgn="auto" latinLnBrk="0" hangingPunct="1">
              <a:lnSpc>
                <a:spcPct val="90000"/>
              </a:lnSpc>
              <a:spcBef>
                <a:spcPts val="0"/>
              </a:spcBef>
              <a:spcAft>
                <a:spcPts val="0"/>
              </a:spcAft>
              <a:buClrTx/>
              <a:buSzTx/>
              <a:buFontTx/>
              <a:buNone/>
              <a:tabLst/>
              <a:defRPr/>
            </a:pPr>
            <a:r>
              <a:rPr kumimoji="0" lang="en-US" sz="2400" b="1" i="0" u="none" strike="noStrike" kern="0" cap="none" spc="-50" normalizeH="0" baseline="0" noProof="0" dirty="0" smtClean="0">
                <a:ln>
                  <a:noFill/>
                </a:ln>
                <a:gradFill>
                  <a:gsLst>
                    <a:gs pos="2917">
                      <a:srgbClr val="505050"/>
                    </a:gs>
                    <a:gs pos="30000">
                      <a:srgbClr val="505050"/>
                    </a:gs>
                  </a:gsLst>
                  <a:lin ang="5400000" scaled="0"/>
                </a:gradFill>
                <a:effectLst/>
                <a:uLnTx/>
                <a:uFillTx/>
              </a:rPr>
              <a:t>$$$$$$</a:t>
            </a:r>
          </a:p>
        </p:txBody>
      </p:sp>
      <p:sp>
        <p:nvSpPr>
          <p:cNvPr id="86" name="TextBox 85"/>
          <p:cNvSpPr txBox="1"/>
          <p:nvPr/>
        </p:nvSpPr>
        <p:spPr>
          <a:xfrm>
            <a:off x="7716863" y="3924848"/>
            <a:ext cx="1207911" cy="424732"/>
          </a:xfrm>
          <a:prstGeom prst="rect">
            <a:avLst/>
          </a:prstGeom>
          <a:solidFill>
            <a:srgbClr val="EFEFEF"/>
          </a:solidFill>
        </p:spPr>
        <p:txBody>
          <a:bodyPr wrap="square" lIns="91440" tIns="0" rIns="91440" bIns="91440" rtlCol="0">
            <a:spAutoFit/>
          </a:bodyPr>
          <a:lstStyle/>
          <a:p>
            <a:pPr marL="0" marR="0" lvl="0" indent="0" algn="ctr" defTabSz="931786" eaLnBrk="1" fontAlgn="auto" latinLnBrk="0" hangingPunct="1">
              <a:lnSpc>
                <a:spcPct val="90000"/>
              </a:lnSpc>
              <a:spcBef>
                <a:spcPts val="0"/>
              </a:spcBef>
              <a:spcAft>
                <a:spcPts val="0"/>
              </a:spcAft>
              <a:buClrTx/>
              <a:buSzTx/>
              <a:buFontTx/>
              <a:buNone/>
              <a:tabLst/>
              <a:defRPr/>
            </a:pPr>
            <a:r>
              <a:rPr kumimoji="0" lang="en-US" sz="2400" b="1" i="0" u="none" strike="noStrike" kern="0" cap="none" spc="-50" normalizeH="0" baseline="0" noProof="0" dirty="0" smtClean="0">
                <a:ln>
                  <a:noFill/>
                </a:ln>
                <a:gradFill>
                  <a:gsLst>
                    <a:gs pos="2917">
                      <a:srgbClr val="505050"/>
                    </a:gs>
                    <a:gs pos="30000">
                      <a:srgbClr val="505050"/>
                    </a:gs>
                  </a:gsLst>
                  <a:lin ang="5400000" scaled="0"/>
                </a:gradFill>
                <a:effectLst/>
                <a:uLnTx/>
                <a:uFillTx/>
              </a:rPr>
              <a:t>$$$$$$</a:t>
            </a:r>
          </a:p>
        </p:txBody>
      </p:sp>
      <p:sp>
        <p:nvSpPr>
          <p:cNvPr id="87" name="TextBox 86"/>
          <p:cNvSpPr txBox="1"/>
          <p:nvPr/>
        </p:nvSpPr>
        <p:spPr>
          <a:xfrm>
            <a:off x="7716863" y="3924848"/>
            <a:ext cx="1207911" cy="424732"/>
          </a:xfrm>
          <a:prstGeom prst="rect">
            <a:avLst/>
          </a:prstGeom>
          <a:solidFill>
            <a:srgbClr val="EFEFEF"/>
          </a:solidFill>
        </p:spPr>
        <p:txBody>
          <a:bodyPr wrap="square" lIns="91440" tIns="0" rIns="91440" bIns="91440" rtlCol="0">
            <a:spAutoFit/>
          </a:bodyPr>
          <a:lstStyle/>
          <a:p>
            <a:pPr marL="0" marR="0" lvl="0" indent="0" algn="ctr" defTabSz="931786" eaLnBrk="1" fontAlgn="auto" latinLnBrk="0" hangingPunct="1">
              <a:lnSpc>
                <a:spcPct val="90000"/>
              </a:lnSpc>
              <a:spcBef>
                <a:spcPts val="0"/>
              </a:spcBef>
              <a:spcAft>
                <a:spcPts val="0"/>
              </a:spcAft>
              <a:buClrTx/>
              <a:buSzTx/>
              <a:buFontTx/>
              <a:buNone/>
              <a:tabLst/>
              <a:defRPr/>
            </a:pPr>
            <a:r>
              <a:rPr kumimoji="0" lang="en-US" sz="2400" b="1" i="0" u="none" strike="noStrike" kern="0" cap="none" spc="-50" normalizeH="0" baseline="0" noProof="0" dirty="0" smtClean="0">
                <a:ln>
                  <a:noFill/>
                </a:ln>
                <a:gradFill>
                  <a:gsLst>
                    <a:gs pos="2917">
                      <a:srgbClr val="505050"/>
                    </a:gs>
                    <a:gs pos="30000">
                      <a:srgbClr val="505050"/>
                    </a:gs>
                  </a:gsLst>
                  <a:lin ang="5400000" scaled="0"/>
                </a:gradFill>
                <a:effectLst/>
                <a:uLnTx/>
                <a:uFillTx/>
              </a:rPr>
              <a:t>$$$$$$</a:t>
            </a:r>
          </a:p>
        </p:txBody>
      </p:sp>
      <p:sp>
        <p:nvSpPr>
          <p:cNvPr id="88" name="TextBox 87"/>
          <p:cNvSpPr txBox="1"/>
          <p:nvPr/>
        </p:nvSpPr>
        <p:spPr>
          <a:xfrm>
            <a:off x="7716863" y="3924848"/>
            <a:ext cx="1207911" cy="424732"/>
          </a:xfrm>
          <a:prstGeom prst="rect">
            <a:avLst/>
          </a:prstGeom>
          <a:solidFill>
            <a:srgbClr val="EFEFEF"/>
          </a:solidFill>
        </p:spPr>
        <p:txBody>
          <a:bodyPr wrap="square" lIns="91440" tIns="0" rIns="91440" bIns="91440" rtlCol="0">
            <a:spAutoFit/>
          </a:bodyPr>
          <a:lstStyle/>
          <a:p>
            <a:pPr marL="0" marR="0" lvl="0" indent="0" algn="ctr" defTabSz="931786" eaLnBrk="1" fontAlgn="auto" latinLnBrk="0" hangingPunct="1">
              <a:lnSpc>
                <a:spcPct val="90000"/>
              </a:lnSpc>
              <a:spcBef>
                <a:spcPts val="0"/>
              </a:spcBef>
              <a:spcAft>
                <a:spcPts val="0"/>
              </a:spcAft>
              <a:buClrTx/>
              <a:buSzTx/>
              <a:buFontTx/>
              <a:buNone/>
              <a:tabLst/>
              <a:defRPr/>
            </a:pPr>
            <a:r>
              <a:rPr kumimoji="0" lang="en-US" sz="2400" b="1" i="0" u="none" strike="noStrike" kern="0" cap="none" spc="-50" normalizeH="0" baseline="0" noProof="0" dirty="0" smtClean="0">
                <a:ln>
                  <a:noFill/>
                </a:ln>
                <a:gradFill>
                  <a:gsLst>
                    <a:gs pos="2917">
                      <a:srgbClr val="505050"/>
                    </a:gs>
                    <a:gs pos="30000">
                      <a:srgbClr val="505050"/>
                    </a:gs>
                  </a:gsLst>
                  <a:lin ang="5400000" scaled="0"/>
                </a:gradFill>
                <a:effectLst/>
                <a:uLnTx/>
                <a:uFillTx/>
              </a:rPr>
              <a:t>$$$$$$</a:t>
            </a:r>
          </a:p>
        </p:txBody>
      </p:sp>
      <p:sp>
        <p:nvSpPr>
          <p:cNvPr id="89" name="TextBox 88"/>
          <p:cNvSpPr txBox="1"/>
          <p:nvPr/>
        </p:nvSpPr>
        <p:spPr>
          <a:xfrm>
            <a:off x="7716863" y="3924848"/>
            <a:ext cx="1207911" cy="424732"/>
          </a:xfrm>
          <a:prstGeom prst="rect">
            <a:avLst/>
          </a:prstGeom>
          <a:solidFill>
            <a:srgbClr val="EFEFEF"/>
          </a:solidFill>
        </p:spPr>
        <p:txBody>
          <a:bodyPr wrap="square" lIns="91440" tIns="0" rIns="91440" bIns="91440" rtlCol="0">
            <a:spAutoFit/>
          </a:bodyPr>
          <a:lstStyle/>
          <a:p>
            <a:pPr marL="0" marR="0" lvl="0" indent="0" algn="ctr" defTabSz="931786" eaLnBrk="1" fontAlgn="auto" latinLnBrk="0" hangingPunct="1">
              <a:lnSpc>
                <a:spcPct val="90000"/>
              </a:lnSpc>
              <a:spcBef>
                <a:spcPts val="0"/>
              </a:spcBef>
              <a:spcAft>
                <a:spcPts val="0"/>
              </a:spcAft>
              <a:buClrTx/>
              <a:buSzTx/>
              <a:buFontTx/>
              <a:buNone/>
              <a:tabLst/>
              <a:defRPr/>
            </a:pPr>
            <a:r>
              <a:rPr kumimoji="0" lang="en-US" sz="2400" b="1" i="0" u="none" strike="noStrike" kern="0" cap="none" spc="-50" normalizeH="0" baseline="0" noProof="0" dirty="0" smtClean="0">
                <a:ln>
                  <a:noFill/>
                </a:ln>
                <a:gradFill>
                  <a:gsLst>
                    <a:gs pos="2917">
                      <a:srgbClr val="505050"/>
                    </a:gs>
                    <a:gs pos="30000">
                      <a:srgbClr val="505050"/>
                    </a:gs>
                  </a:gsLst>
                  <a:lin ang="5400000" scaled="0"/>
                </a:gradFill>
                <a:effectLst/>
                <a:uLnTx/>
                <a:uFillTx/>
              </a:rPr>
              <a:t>$$$$$$</a:t>
            </a:r>
          </a:p>
        </p:txBody>
      </p:sp>
      <p:sp>
        <p:nvSpPr>
          <p:cNvPr id="90" name="TextBox 89"/>
          <p:cNvSpPr txBox="1"/>
          <p:nvPr/>
        </p:nvSpPr>
        <p:spPr>
          <a:xfrm>
            <a:off x="7716863" y="3924848"/>
            <a:ext cx="1207911" cy="424732"/>
          </a:xfrm>
          <a:prstGeom prst="rect">
            <a:avLst/>
          </a:prstGeom>
          <a:solidFill>
            <a:srgbClr val="EFEFEF"/>
          </a:solidFill>
        </p:spPr>
        <p:txBody>
          <a:bodyPr wrap="square" lIns="91440" tIns="0" rIns="91440" bIns="91440" rtlCol="0">
            <a:spAutoFit/>
          </a:bodyPr>
          <a:lstStyle/>
          <a:p>
            <a:pPr marL="0" marR="0" lvl="0" indent="0" algn="ctr" defTabSz="931786" eaLnBrk="1" fontAlgn="auto" latinLnBrk="0" hangingPunct="1">
              <a:lnSpc>
                <a:spcPct val="90000"/>
              </a:lnSpc>
              <a:spcBef>
                <a:spcPts val="0"/>
              </a:spcBef>
              <a:spcAft>
                <a:spcPts val="0"/>
              </a:spcAft>
              <a:buClrTx/>
              <a:buSzTx/>
              <a:buFontTx/>
              <a:buNone/>
              <a:tabLst/>
              <a:defRPr/>
            </a:pPr>
            <a:r>
              <a:rPr kumimoji="0" lang="en-US" sz="2400" b="1" i="0" u="none" strike="noStrike" kern="0" cap="none" spc="-50" normalizeH="0" baseline="0" noProof="0" dirty="0" smtClean="0">
                <a:ln>
                  <a:noFill/>
                </a:ln>
                <a:gradFill>
                  <a:gsLst>
                    <a:gs pos="2917">
                      <a:srgbClr val="505050"/>
                    </a:gs>
                    <a:gs pos="30000">
                      <a:srgbClr val="505050"/>
                    </a:gs>
                  </a:gsLst>
                  <a:lin ang="5400000" scaled="0"/>
                </a:gradFill>
                <a:effectLst/>
                <a:uLnTx/>
                <a:uFillTx/>
              </a:rPr>
              <a:t>$$$$$$</a:t>
            </a:r>
          </a:p>
        </p:txBody>
      </p:sp>
      <p:sp>
        <p:nvSpPr>
          <p:cNvPr id="91" name="TextBox 90"/>
          <p:cNvSpPr txBox="1"/>
          <p:nvPr/>
        </p:nvSpPr>
        <p:spPr>
          <a:xfrm>
            <a:off x="7716863" y="3924848"/>
            <a:ext cx="1207911" cy="424732"/>
          </a:xfrm>
          <a:prstGeom prst="rect">
            <a:avLst/>
          </a:prstGeom>
          <a:solidFill>
            <a:srgbClr val="EFEFEF"/>
          </a:solidFill>
        </p:spPr>
        <p:txBody>
          <a:bodyPr wrap="square" lIns="91440" tIns="0" rIns="91440" bIns="91440" rtlCol="0">
            <a:spAutoFit/>
          </a:bodyPr>
          <a:lstStyle/>
          <a:p>
            <a:pPr marL="0" marR="0" lvl="0" indent="0" algn="ctr" defTabSz="931786" eaLnBrk="1" fontAlgn="auto" latinLnBrk="0" hangingPunct="1">
              <a:lnSpc>
                <a:spcPct val="90000"/>
              </a:lnSpc>
              <a:spcBef>
                <a:spcPts val="0"/>
              </a:spcBef>
              <a:spcAft>
                <a:spcPts val="0"/>
              </a:spcAft>
              <a:buClrTx/>
              <a:buSzTx/>
              <a:buFontTx/>
              <a:buNone/>
              <a:tabLst/>
              <a:defRPr/>
            </a:pPr>
            <a:r>
              <a:rPr kumimoji="0" lang="en-US" sz="2400" b="1" i="0" u="none" strike="noStrike" kern="0" cap="none" spc="-50" normalizeH="0" baseline="0" noProof="0" dirty="0" smtClean="0">
                <a:ln>
                  <a:noFill/>
                </a:ln>
                <a:gradFill>
                  <a:gsLst>
                    <a:gs pos="2917">
                      <a:srgbClr val="505050"/>
                    </a:gs>
                    <a:gs pos="30000">
                      <a:srgbClr val="505050"/>
                    </a:gs>
                  </a:gsLst>
                  <a:lin ang="5400000" scaled="0"/>
                </a:gradFill>
                <a:effectLst/>
                <a:uLnTx/>
                <a:uFillTx/>
              </a:rPr>
              <a:t>$$$$$$</a:t>
            </a:r>
          </a:p>
        </p:txBody>
      </p:sp>
      <p:sp>
        <p:nvSpPr>
          <p:cNvPr id="92" name="TextBox 91"/>
          <p:cNvSpPr txBox="1"/>
          <p:nvPr/>
        </p:nvSpPr>
        <p:spPr>
          <a:xfrm>
            <a:off x="7716863" y="3924848"/>
            <a:ext cx="1207911" cy="424732"/>
          </a:xfrm>
          <a:prstGeom prst="rect">
            <a:avLst/>
          </a:prstGeom>
          <a:solidFill>
            <a:srgbClr val="EFEFEF"/>
          </a:solidFill>
        </p:spPr>
        <p:txBody>
          <a:bodyPr wrap="square" lIns="91440" tIns="0" rIns="91440" bIns="91440" rtlCol="0">
            <a:spAutoFit/>
          </a:bodyPr>
          <a:lstStyle/>
          <a:p>
            <a:pPr marL="0" marR="0" lvl="0" indent="0" algn="ctr" defTabSz="931786" eaLnBrk="1" fontAlgn="auto" latinLnBrk="0" hangingPunct="1">
              <a:lnSpc>
                <a:spcPct val="90000"/>
              </a:lnSpc>
              <a:spcBef>
                <a:spcPts val="0"/>
              </a:spcBef>
              <a:spcAft>
                <a:spcPts val="0"/>
              </a:spcAft>
              <a:buClrTx/>
              <a:buSzTx/>
              <a:buFontTx/>
              <a:buNone/>
              <a:tabLst/>
              <a:defRPr/>
            </a:pPr>
            <a:r>
              <a:rPr kumimoji="0" lang="en-US" sz="2400" b="1" i="0" u="none" strike="noStrike" kern="0" cap="none" spc="-50" normalizeH="0" baseline="0" noProof="0" dirty="0" smtClean="0">
                <a:ln>
                  <a:noFill/>
                </a:ln>
                <a:gradFill>
                  <a:gsLst>
                    <a:gs pos="2917">
                      <a:srgbClr val="505050"/>
                    </a:gs>
                    <a:gs pos="30000">
                      <a:srgbClr val="505050"/>
                    </a:gs>
                  </a:gsLst>
                  <a:lin ang="5400000" scaled="0"/>
                </a:gradFill>
                <a:effectLst/>
                <a:uLnTx/>
                <a:uFillTx/>
              </a:rPr>
              <a:t>$$$$$$</a:t>
            </a:r>
          </a:p>
        </p:txBody>
      </p:sp>
      <p:sp>
        <p:nvSpPr>
          <p:cNvPr id="93" name="TextBox 92"/>
          <p:cNvSpPr txBox="1"/>
          <p:nvPr/>
        </p:nvSpPr>
        <p:spPr>
          <a:xfrm>
            <a:off x="7716863" y="3924848"/>
            <a:ext cx="1207911" cy="424732"/>
          </a:xfrm>
          <a:prstGeom prst="rect">
            <a:avLst/>
          </a:prstGeom>
          <a:solidFill>
            <a:srgbClr val="EFEFEF"/>
          </a:solidFill>
        </p:spPr>
        <p:txBody>
          <a:bodyPr wrap="square" lIns="91440" tIns="0" rIns="91440" bIns="91440" rtlCol="0">
            <a:spAutoFit/>
          </a:bodyPr>
          <a:lstStyle/>
          <a:p>
            <a:pPr marL="0" marR="0" lvl="0" indent="0" algn="ctr" defTabSz="931786" eaLnBrk="1" fontAlgn="auto" latinLnBrk="0" hangingPunct="1">
              <a:lnSpc>
                <a:spcPct val="90000"/>
              </a:lnSpc>
              <a:spcBef>
                <a:spcPts val="0"/>
              </a:spcBef>
              <a:spcAft>
                <a:spcPts val="0"/>
              </a:spcAft>
              <a:buClrTx/>
              <a:buSzTx/>
              <a:buFontTx/>
              <a:buNone/>
              <a:tabLst/>
              <a:defRPr/>
            </a:pPr>
            <a:r>
              <a:rPr kumimoji="0" lang="en-US" sz="2400" b="1" i="0" u="none" strike="noStrike" kern="0" cap="none" spc="-50" normalizeH="0" baseline="0" noProof="0" dirty="0" smtClean="0">
                <a:ln>
                  <a:noFill/>
                </a:ln>
                <a:gradFill>
                  <a:gsLst>
                    <a:gs pos="2917">
                      <a:srgbClr val="505050"/>
                    </a:gs>
                    <a:gs pos="30000">
                      <a:srgbClr val="505050"/>
                    </a:gs>
                  </a:gsLst>
                  <a:lin ang="5400000" scaled="0"/>
                </a:gradFill>
                <a:effectLst/>
                <a:uLnTx/>
                <a:uFillTx/>
              </a:rPr>
              <a:t>$$$$$$</a:t>
            </a:r>
          </a:p>
        </p:txBody>
      </p:sp>
      <p:sp>
        <p:nvSpPr>
          <p:cNvPr id="94" name="Rounded Rectangle 93"/>
          <p:cNvSpPr/>
          <p:nvPr/>
        </p:nvSpPr>
        <p:spPr bwMode="auto">
          <a:xfrm>
            <a:off x="7552958" y="3519601"/>
            <a:ext cx="1535723" cy="829979"/>
          </a:xfrm>
          <a:prstGeom prst="roundRect">
            <a:avLst/>
          </a:prstGeom>
          <a:solidFill>
            <a:srgbClr val="EFEFEF"/>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95" name="TextBox 94"/>
          <p:cNvSpPr txBox="1"/>
          <p:nvPr/>
        </p:nvSpPr>
        <p:spPr>
          <a:xfrm>
            <a:off x="7716863" y="3924848"/>
            <a:ext cx="1207911" cy="424732"/>
          </a:xfrm>
          <a:prstGeom prst="rect">
            <a:avLst/>
          </a:prstGeom>
          <a:solidFill>
            <a:srgbClr val="EFEFEF"/>
          </a:solidFill>
        </p:spPr>
        <p:txBody>
          <a:bodyPr wrap="square" lIns="91440" tIns="0" rIns="91440" bIns="91440" rtlCol="0">
            <a:spAutoFit/>
          </a:bodyPr>
          <a:lstStyle/>
          <a:p>
            <a:pPr marL="0" marR="0" lvl="0" indent="0" algn="ctr" defTabSz="931786" eaLnBrk="1" fontAlgn="auto" latinLnBrk="0" hangingPunct="1">
              <a:lnSpc>
                <a:spcPct val="90000"/>
              </a:lnSpc>
              <a:spcBef>
                <a:spcPts val="0"/>
              </a:spcBef>
              <a:spcAft>
                <a:spcPts val="0"/>
              </a:spcAft>
              <a:buClrTx/>
              <a:buSzTx/>
              <a:buFontTx/>
              <a:buNone/>
              <a:tabLst/>
              <a:defRPr/>
            </a:pPr>
            <a:r>
              <a:rPr kumimoji="0" lang="en-US" sz="2400" b="1" i="0" u="none" strike="noStrike" kern="0" cap="none" spc="-50" normalizeH="0" baseline="0" noProof="0" dirty="0" smtClean="0">
                <a:ln>
                  <a:noFill/>
                </a:ln>
                <a:gradFill>
                  <a:gsLst>
                    <a:gs pos="2917">
                      <a:srgbClr val="505050"/>
                    </a:gs>
                    <a:gs pos="30000">
                      <a:srgbClr val="505050"/>
                    </a:gs>
                  </a:gsLst>
                  <a:lin ang="5400000" scaled="0"/>
                </a:gradFill>
                <a:effectLst/>
                <a:uLnTx/>
                <a:uFillTx/>
              </a:rPr>
              <a:t>$$$$$$</a:t>
            </a:r>
          </a:p>
        </p:txBody>
      </p:sp>
      <p:sp>
        <p:nvSpPr>
          <p:cNvPr id="96" name="TextBox 95"/>
          <p:cNvSpPr txBox="1"/>
          <p:nvPr/>
        </p:nvSpPr>
        <p:spPr>
          <a:xfrm>
            <a:off x="7716863" y="3924848"/>
            <a:ext cx="1207911" cy="424732"/>
          </a:xfrm>
          <a:prstGeom prst="rect">
            <a:avLst/>
          </a:prstGeom>
          <a:solidFill>
            <a:srgbClr val="EFEFEF"/>
          </a:solidFill>
        </p:spPr>
        <p:txBody>
          <a:bodyPr wrap="square" lIns="91440" tIns="0" rIns="91440" bIns="91440" rtlCol="0">
            <a:spAutoFit/>
          </a:bodyPr>
          <a:lstStyle/>
          <a:p>
            <a:pPr marL="0" marR="0" lvl="0" indent="0" algn="ctr" defTabSz="931786" eaLnBrk="1" fontAlgn="auto" latinLnBrk="0" hangingPunct="1">
              <a:lnSpc>
                <a:spcPct val="90000"/>
              </a:lnSpc>
              <a:spcBef>
                <a:spcPts val="0"/>
              </a:spcBef>
              <a:spcAft>
                <a:spcPts val="0"/>
              </a:spcAft>
              <a:buClrTx/>
              <a:buSzTx/>
              <a:buFontTx/>
              <a:buNone/>
              <a:tabLst/>
              <a:defRPr/>
            </a:pPr>
            <a:r>
              <a:rPr kumimoji="0" lang="en-US" sz="2400" b="1" i="0" u="none" strike="noStrike" kern="0" cap="none" spc="-50" normalizeH="0" baseline="0" noProof="0" dirty="0" smtClean="0">
                <a:ln>
                  <a:noFill/>
                </a:ln>
                <a:gradFill>
                  <a:gsLst>
                    <a:gs pos="2917">
                      <a:srgbClr val="505050"/>
                    </a:gs>
                    <a:gs pos="30000">
                      <a:srgbClr val="505050"/>
                    </a:gs>
                  </a:gsLst>
                  <a:lin ang="5400000" scaled="0"/>
                </a:gradFill>
                <a:effectLst/>
                <a:uLnTx/>
                <a:uFillTx/>
              </a:rPr>
              <a:t>$$$$$$</a:t>
            </a:r>
          </a:p>
        </p:txBody>
      </p:sp>
      <p:sp>
        <p:nvSpPr>
          <p:cNvPr id="97" name="TextBox 96"/>
          <p:cNvSpPr txBox="1"/>
          <p:nvPr/>
        </p:nvSpPr>
        <p:spPr>
          <a:xfrm>
            <a:off x="7716863" y="3924848"/>
            <a:ext cx="1207911" cy="424732"/>
          </a:xfrm>
          <a:prstGeom prst="rect">
            <a:avLst/>
          </a:prstGeom>
          <a:solidFill>
            <a:srgbClr val="EFEFEF"/>
          </a:solidFill>
        </p:spPr>
        <p:txBody>
          <a:bodyPr wrap="square" lIns="91440" tIns="0" rIns="91440" bIns="91440" rtlCol="0">
            <a:spAutoFit/>
          </a:bodyPr>
          <a:lstStyle/>
          <a:p>
            <a:pPr marL="0" marR="0" lvl="0" indent="0" algn="ctr" defTabSz="931786" eaLnBrk="1" fontAlgn="auto" latinLnBrk="0" hangingPunct="1">
              <a:lnSpc>
                <a:spcPct val="90000"/>
              </a:lnSpc>
              <a:spcBef>
                <a:spcPts val="0"/>
              </a:spcBef>
              <a:spcAft>
                <a:spcPts val="0"/>
              </a:spcAft>
              <a:buClrTx/>
              <a:buSzTx/>
              <a:buFontTx/>
              <a:buNone/>
              <a:tabLst/>
              <a:defRPr/>
            </a:pPr>
            <a:r>
              <a:rPr kumimoji="0" lang="en-US" sz="2400" b="1" i="0" u="none" strike="noStrike" kern="0" cap="none" spc="-50" normalizeH="0" baseline="0" noProof="0" dirty="0" smtClean="0">
                <a:ln>
                  <a:noFill/>
                </a:ln>
                <a:gradFill>
                  <a:gsLst>
                    <a:gs pos="2917">
                      <a:srgbClr val="505050"/>
                    </a:gs>
                    <a:gs pos="30000">
                      <a:srgbClr val="505050"/>
                    </a:gs>
                  </a:gsLst>
                  <a:lin ang="5400000" scaled="0"/>
                </a:gradFill>
                <a:effectLst/>
                <a:uLnTx/>
                <a:uFillTx/>
              </a:rPr>
              <a:t>$$$$$$</a:t>
            </a:r>
          </a:p>
        </p:txBody>
      </p:sp>
      <p:sp>
        <p:nvSpPr>
          <p:cNvPr id="98" name="TextBox 97"/>
          <p:cNvSpPr txBox="1"/>
          <p:nvPr/>
        </p:nvSpPr>
        <p:spPr>
          <a:xfrm>
            <a:off x="7716863" y="3924848"/>
            <a:ext cx="1207911" cy="424732"/>
          </a:xfrm>
          <a:prstGeom prst="rect">
            <a:avLst/>
          </a:prstGeom>
          <a:solidFill>
            <a:srgbClr val="EFEFEF"/>
          </a:solidFill>
        </p:spPr>
        <p:txBody>
          <a:bodyPr wrap="square" lIns="91440" tIns="0" rIns="91440" bIns="91440" rtlCol="0">
            <a:spAutoFit/>
          </a:bodyPr>
          <a:lstStyle/>
          <a:p>
            <a:pPr marL="0" marR="0" lvl="0" indent="0" algn="ctr" defTabSz="931786" eaLnBrk="1" fontAlgn="auto" latinLnBrk="0" hangingPunct="1">
              <a:lnSpc>
                <a:spcPct val="90000"/>
              </a:lnSpc>
              <a:spcBef>
                <a:spcPts val="0"/>
              </a:spcBef>
              <a:spcAft>
                <a:spcPts val="0"/>
              </a:spcAft>
              <a:buClrTx/>
              <a:buSzTx/>
              <a:buFontTx/>
              <a:buNone/>
              <a:tabLst/>
              <a:defRPr/>
            </a:pPr>
            <a:r>
              <a:rPr kumimoji="0" lang="en-US" sz="2400" b="1" i="0" u="none" strike="noStrike" kern="0" cap="none" spc="-50" normalizeH="0" baseline="0" noProof="0" dirty="0" smtClean="0">
                <a:ln>
                  <a:noFill/>
                </a:ln>
                <a:gradFill>
                  <a:gsLst>
                    <a:gs pos="2917">
                      <a:srgbClr val="505050"/>
                    </a:gs>
                    <a:gs pos="30000">
                      <a:srgbClr val="505050"/>
                    </a:gs>
                  </a:gsLst>
                  <a:lin ang="5400000" scaled="0"/>
                </a:gradFill>
                <a:effectLst/>
                <a:uLnTx/>
                <a:uFillTx/>
              </a:rPr>
              <a:t>$$$$$$</a:t>
            </a:r>
          </a:p>
        </p:txBody>
      </p:sp>
      <p:sp>
        <p:nvSpPr>
          <p:cNvPr id="99" name="Freeform 98"/>
          <p:cNvSpPr/>
          <p:nvPr/>
        </p:nvSpPr>
        <p:spPr bwMode="auto">
          <a:xfrm>
            <a:off x="7214699" y="2951844"/>
            <a:ext cx="2203939" cy="3746934"/>
          </a:xfrm>
          <a:custGeom>
            <a:avLst/>
            <a:gdLst>
              <a:gd name="connsiteX0" fmla="*/ 472441 w 2203939"/>
              <a:gd name="connsiteY0" fmla="*/ 568870 h 3746934"/>
              <a:gd name="connsiteX1" fmla="*/ 334108 w 2203939"/>
              <a:gd name="connsiteY1" fmla="*/ 707203 h 3746934"/>
              <a:gd name="connsiteX2" fmla="*/ 334108 w 2203939"/>
              <a:gd name="connsiteY2" fmla="*/ 1260516 h 3746934"/>
              <a:gd name="connsiteX3" fmla="*/ 472441 w 2203939"/>
              <a:gd name="connsiteY3" fmla="*/ 1398849 h 3746934"/>
              <a:gd name="connsiteX4" fmla="*/ 1731498 w 2203939"/>
              <a:gd name="connsiteY4" fmla="*/ 1398849 h 3746934"/>
              <a:gd name="connsiteX5" fmla="*/ 1869831 w 2203939"/>
              <a:gd name="connsiteY5" fmla="*/ 1260516 h 3746934"/>
              <a:gd name="connsiteX6" fmla="*/ 1869831 w 2203939"/>
              <a:gd name="connsiteY6" fmla="*/ 707203 h 3746934"/>
              <a:gd name="connsiteX7" fmla="*/ 1731498 w 2203939"/>
              <a:gd name="connsiteY7" fmla="*/ 568870 h 3746934"/>
              <a:gd name="connsiteX8" fmla="*/ 0 w 2203939"/>
              <a:gd name="connsiteY8" fmla="*/ 0 h 3746934"/>
              <a:gd name="connsiteX9" fmla="*/ 2203939 w 2203939"/>
              <a:gd name="connsiteY9" fmla="*/ 0 h 3746934"/>
              <a:gd name="connsiteX10" fmla="*/ 2203939 w 2203939"/>
              <a:gd name="connsiteY10" fmla="*/ 3746934 h 3746934"/>
              <a:gd name="connsiteX11" fmla="*/ 0 w 2203939"/>
              <a:gd name="connsiteY11" fmla="*/ 3746934 h 374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3939" h="3746934">
                <a:moveTo>
                  <a:pt x="472441" y="568870"/>
                </a:moveTo>
                <a:cubicBezTo>
                  <a:pt x="396042" y="568870"/>
                  <a:pt x="334108" y="630804"/>
                  <a:pt x="334108" y="707203"/>
                </a:cubicBezTo>
                <a:lnTo>
                  <a:pt x="334108" y="1260516"/>
                </a:lnTo>
                <a:cubicBezTo>
                  <a:pt x="334108" y="1336915"/>
                  <a:pt x="396042" y="1398849"/>
                  <a:pt x="472441" y="1398849"/>
                </a:cubicBezTo>
                <a:lnTo>
                  <a:pt x="1731498" y="1398849"/>
                </a:lnTo>
                <a:cubicBezTo>
                  <a:pt x="1807897" y="1398849"/>
                  <a:pt x="1869831" y="1336915"/>
                  <a:pt x="1869831" y="1260516"/>
                </a:cubicBezTo>
                <a:lnTo>
                  <a:pt x="1869831" y="707203"/>
                </a:lnTo>
                <a:cubicBezTo>
                  <a:pt x="1869831" y="630804"/>
                  <a:pt x="1807897" y="568870"/>
                  <a:pt x="1731498" y="568870"/>
                </a:cubicBezTo>
                <a:close/>
                <a:moveTo>
                  <a:pt x="0" y="0"/>
                </a:moveTo>
                <a:lnTo>
                  <a:pt x="2203939" y="0"/>
                </a:lnTo>
                <a:lnTo>
                  <a:pt x="2203939" y="3746934"/>
                </a:lnTo>
                <a:lnTo>
                  <a:pt x="0" y="3746934"/>
                </a:lnTo>
                <a:close/>
              </a:path>
            </a:pathLst>
          </a:custGeom>
          <a:solidFill>
            <a:srgbClr val="505050"/>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100" name="Freeform 99"/>
          <p:cNvSpPr/>
          <p:nvPr/>
        </p:nvSpPr>
        <p:spPr bwMode="auto">
          <a:xfrm>
            <a:off x="7214699" y="2960536"/>
            <a:ext cx="2203939" cy="3746934"/>
          </a:xfrm>
          <a:custGeom>
            <a:avLst/>
            <a:gdLst>
              <a:gd name="connsiteX0" fmla="*/ 472441 w 2203939"/>
              <a:gd name="connsiteY0" fmla="*/ 568870 h 3746934"/>
              <a:gd name="connsiteX1" fmla="*/ 334108 w 2203939"/>
              <a:gd name="connsiteY1" fmla="*/ 707203 h 3746934"/>
              <a:gd name="connsiteX2" fmla="*/ 334108 w 2203939"/>
              <a:gd name="connsiteY2" fmla="*/ 1260516 h 3746934"/>
              <a:gd name="connsiteX3" fmla="*/ 472441 w 2203939"/>
              <a:gd name="connsiteY3" fmla="*/ 1398849 h 3746934"/>
              <a:gd name="connsiteX4" fmla="*/ 1731498 w 2203939"/>
              <a:gd name="connsiteY4" fmla="*/ 1398849 h 3746934"/>
              <a:gd name="connsiteX5" fmla="*/ 1869831 w 2203939"/>
              <a:gd name="connsiteY5" fmla="*/ 1260516 h 3746934"/>
              <a:gd name="connsiteX6" fmla="*/ 1869831 w 2203939"/>
              <a:gd name="connsiteY6" fmla="*/ 707203 h 3746934"/>
              <a:gd name="connsiteX7" fmla="*/ 1731498 w 2203939"/>
              <a:gd name="connsiteY7" fmla="*/ 568870 h 3746934"/>
              <a:gd name="connsiteX8" fmla="*/ 0 w 2203939"/>
              <a:gd name="connsiteY8" fmla="*/ 0 h 3746934"/>
              <a:gd name="connsiteX9" fmla="*/ 2203939 w 2203939"/>
              <a:gd name="connsiteY9" fmla="*/ 0 h 3746934"/>
              <a:gd name="connsiteX10" fmla="*/ 2203939 w 2203939"/>
              <a:gd name="connsiteY10" fmla="*/ 3746934 h 3746934"/>
              <a:gd name="connsiteX11" fmla="*/ 0 w 2203939"/>
              <a:gd name="connsiteY11" fmla="*/ 3746934 h 374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3939" h="3746934">
                <a:moveTo>
                  <a:pt x="472441" y="568870"/>
                </a:moveTo>
                <a:cubicBezTo>
                  <a:pt x="396042" y="568870"/>
                  <a:pt x="334108" y="630804"/>
                  <a:pt x="334108" y="707203"/>
                </a:cubicBezTo>
                <a:lnTo>
                  <a:pt x="334108" y="1260516"/>
                </a:lnTo>
                <a:cubicBezTo>
                  <a:pt x="334108" y="1336915"/>
                  <a:pt x="396042" y="1398849"/>
                  <a:pt x="472441" y="1398849"/>
                </a:cubicBezTo>
                <a:lnTo>
                  <a:pt x="1731498" y="1398849"/>
                </a:lnTo>
                <a:cubicBezTo>
                  <a:pt x="1807897" y="1398849"/>
                  <a:pt x="1869831" y="1336915"/>
                  <a:pt x="1869831" y="1260516"/>
                </a:cubicBezTo>
                <a:lnTo>
                  <a:pt x="1869831" y="707203"/>
                </a:lnTo>
                <a:cubicBezTo>
                  <a:pt x="1869831" y="630804"/>
                  <a:pt x="1807897" y="568870"/>
                  <a:pt x="1731498" y="568870"/>
                </a:cubicBezTo>
                <a:close/>
                <a:moveTo>
                  <a:pt x="0" y="0"/>
                </a:moveTo>
                <a:lnTo>
                  <a:pt x="2203939" y="0"/>
                </a:lnTo>
                <a:lnTo>
                  <a:pt x="2203939" y="3746934"/>
                </a:lnTo>
                <a:lnTo>
                  <a:pt x="0" y="3746934"/>
                </a:lnTo>
                <a:close/>
              </a:path>
            </a:pathLst>
          </a:custGeom>
          <a:solidFill>
            <a:srgbClr val="00188F"/>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1250">
                    <a:srgbClr val="EFEFEF"/>
                  </a:gs>
                  <a:gs pos="10417">
                    <a:srgbClr val="EFEFEF"/>
                  </a:gs>
                </a:gsLst>
                <a:lin ang="5400000" scaled="0"/>
              </a:gradFill>
              <a:effectLst/>
              <a:uLnTx/>
              <a:uFillTx/>
              <a:latin typeface="Segoe UI"/>
            </a:endParaRPr>
          </a:p>
        </p:txBody>
      </p:sp>
      <p:grpSp>
        <p:nvGrpSpPr>
          <p:cNvPr id="101" name="Group 100"/>
          <p:cNvGrpSpPr/>
          <p:nvPr/>
        </p:nvGrpSpPr>
        <p:grpSpPr>
          <a:xfrm>
            <a:off x="1897297" y="4067993"/>
            <a:ext cx="1004046" cy="691890"/>
            <a:chOff x="1897297" y="4067993"/>
            <a:chExt cx="1004046" cy="691890"/>
          </a:xfrm>
          <a:solidFill>
            <a:srgbClr val="505050"/>
          </a:solidFill>
        </p:grpSpPr>
        <p:grpSp>
          <p:nvGrpSpPr>
            <p:cNvPr id="102" name="Group 101"/>
            <p:cNvGrpSpPr/>
            <p:nvPr/>
          </p:nvGrpSpPr>
          <p:grpSpPr>
            <a:xfrm>
              <a:off x="1897297" y="4067993"/>
              <a:ext cx="1004046" cy="691890"/>
              <a:chOff x="1897297" y="4067993"/>
              <a:chExt cx="1004046" cy="691890"/>
            </a:xfrm>
            <a:grpFill/>
          </p:grpSpPr>
          <p:sp>
            <p:nvSpPr>
              <p:cNvPr id="105" name="Flowchart: Stored Data 104"/>
              <p:cNvSpPr/>
              <p:nvPr/>
            </p:nvSpPr>
            <p:spPr bwMode="auto">
              <a:xfrm rot="70271">
                <a:off x="2435066" y="4111306"/>
                <a:ext cx="466277" cy="295590"/>
              </a:xfrm>
              <a:prstGeom prst="flowChartOnlineStorage">
                <a:avLst/>
              </a:prstGeom>
              <a:grp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1250">
                        <a:srgbClr val="EFEFEF"/>
                      </a:gs>
                      <a:gs pos="10417">
                        <a:srgbClr val="EFEFEF"/>
                      </a:gs>
                    </a:gsLst>
                    <a:lin ang="5400000" scaled="0"/>
                  </a:gradFill>
                  <a:effectLst/>
                  <a:uLnTx/>
                  <a:uFillTx/>
                  <a:latin typeface="Segoe UI"/>
                </a:endParaRPr>
              </a:p>
            </p:txBody>
          </p:sp>
          <p:grpSp>
            <p:nvGrpSpPr>
              <p:cNvPr id="106" name="Group 105"/>
              <p:cNvGrpSpPr/>
              <p:nvPr/>
            </p:nvGrpSpPr>
            <p:grpSpPr>
              <a:xfrm>
                <a:off x="2218146" y="4106571"/>
                <a:ext cx="234511" cy="410358"/>
                <a:chOff x="2202813" y="4094945"/>
                <a:chExt cx="342851" cy="410358"/>
              </a:xfrm>
              <a:grpFill/>
            </p:grpSpPr>
            <p:sp>
              <p:nvSpPr>
                <p:cNvPr id="113" name="Oval 112"/>
                <p:cNvSpPr/>
                <p:nvPr/>
              </p:nvSpPr>
              <p:spPr bwMode="auto">
                <a:xfrm rot="20997665">
                  <a:off x="2284269" y="4105182"/>
                  <a:ext cx="182880" cy="389884"/>
                </a:xfrm>
                <a:prstGeom prst="ellipse">
                  <a:avLst/>
                </a:prstGeom>
                <a:grp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114" name="Oval 113"/>
                <p:cNvSpPr/>
                <p:nvPr/>
              </p:nvSpPr>
              <p:spPr bwMode="auto">
                <a:xfrm rot="20997665">
                  <a:off x="2362784" y="4094945"/>
                  <a:ext cx="182880" cy="389884"/>
                </a:xfrm>
                <a:prstGeom prst="ellipse">
                  <a:avLst/>
                </a:prstGeom>
                <a:grp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115" name="Oval 114"/>
                <p:cNvSpPr/>
                <p:nvPr/>
              </p:nvSpPr>
              <p:spPr bwMode="auto">
                <a:xfrm rot="20997665">
                  <a:off x="2202813" y="4115419"/>
                  <a:ext cx="182880" cy="389884"/>
                </a:xfrm>
                <a:prstGeom prst="ellipse">
                  <a:avLst/>
                </a:prstGeom>
                <a:grp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1250">
                          <a:srgbClr val="EFEFEF"/>
                        </a:gs>
                        <a:gs pos="10417">
                          <a:srgbClr val="EFEFEF"/>
                        </a:gs>
                      </a:gsLst>
                      <a:lin ang="5400000" scaled="0"/>
                    </a:gradFill>
                    <a:effectLst/>
                    <a:uLnTx/>
                    <a:uFillTx/>
                    <a:latin typeface="Segoe UI"/>
                  </a:endParaRPr>
                </a:p>
              </p:txBody>
            </p:sp>
          </p:grpSp>
          <p:grpSp>
            <p:nvGrpSpPr>
              <p:cNvPr id="107" name="Group 106"/>
              <p:cNvGrpSpPr/>
              <p:nvPr/>
            </p:nvGrpSpPr>
            <p:grpSpPr>
              <a:xfrm rot="268583">
                <a:off x="2379939" y="4067993"/>
                <a:ext cx="234511" cy="410358"/>
                <a:chOff x="2202813" y="4094945"/>
                <a:chExt cx="342851" cy="410358"/>
              </a:xfrm>
              <a:grpFill/>
            </p:grpSpPr>
            <p:sp>
              <p:nvSpPr>
                <p:cNvPr id="110" name="Oval 109"/>
                <p:cNvSpPr/>
                <p:nvPr/>
              </p:nvSpPr>
              <p:spPr bwMode="auto">
                <a:xfrm rot="20997665">
                  <a:off x="2284269" y="4105182"/>
                  <a:ext cx="182880" cy="389884"/>
                </a:xfrm>
                <a:prstGeom prst="ellipse">
                  <a:avLst/>
                </a:prstGeom>
                <a:grp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111" name="Oval 110"/>
                <p:cNvSpPr/>
                <p:nvPr/>
              </p:nvSpPr>
              <p:spPr bwMode="auto">
                <a:xfrm rot="20997665">
                  <a:off x="2362784" y="4094945"/>
                  <a:ext cx="182880" cy="389884"/>
                </a:xfrm>
                <a:prstGeom prst="ellipse">
                  <a:avLst/>
                </a:prstGeom>
                <a:grp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112" name="Oval 111"/>
                <p:cNvSpPr/>
                <p:nvPr/>
              </p:nvSpPr>
              <p:spPr bwMode="auto">
                <a:xfrm rot="20997665">
                  <a:off x="2202813" y="4115419"/>
                  <a:ext cx="182880" cy="389884"/>
                </a:xfrm>
                <a:prstGeom prst="ellipse">
                  <a:avLst/>
                </a:prstGeom>
                <a:grp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1250">
                          <a:srgbClr val="EFEFEF"/>
                        </a:gs>
                        <a:gs pos="10417">
                          <a:srgbClr val="EFEFEF"/>
                        </a:gs>
                      </a:gsLst>
                      <a:lin ang="5400000" scaled="0"/>
                    </a:gradFill>
                    <a:effectLst/>
                    <a:uLnTx/>
                    <a:uFillTx/>
                    <a:latin typeface="Segoe UI"/>
                  </a:endParaRPr>
                </a:p>
              </p:txBody>
            </p:sp>
          </p:grpSp>
          <p:sp>
            <p:nvSpPr>
              <p:cNvPr id="108" name="Rounded Rectangle 107"/>
              <p:cNvSpPr/>
              <p:nvPr/>
            </p:nvSpPr>
            <p:spPr bwMode="auto">
              <a:xfrm rot="15202672">
                <a:off x="2153220" y="4140108"/>
                <a:ext cx="131841" cy="363757"/>
              </a:xfrm>
              <a:prstGeom prst="roundRect">
                <a:avLst/>
              </a:prstGeom>
              <a:grp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109" name="Block Arc 108"/>
              <p:cNvSpPr/>
              <p:nvPr/>
            </p:nvSpPr>
            <p:spPr bwMode="auto">
              <a:xfrm rot="21443728">
                <a:off x="1897297" y="4289856"/>
                <a:ext cx="470027" cy="470027"/>
              </a:xfrm>
              <a:prstGeom prst="blockArc">
                <a:avLst>
                  <a:gd name="adj1" fmla="val 10800000"/>
                  <a:gd name="adj2" fmla="val 16512398"/>
                  <a:gd name="adj3" fmla="val 27047"/>
                </a:avLst>
              </a:prstGeom>
              <a:grp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1250">
                        <a:srgbClr val="EFEFEF"/>
                      </a:gs>
                      <a:gs pos="10417">
                        <a:srgbClr val="EFEFEF"/>
                      </a:gs>
                    </a:gsLst>
                    <a:lin ang="5400000" scaled="0"/>
                  </a:gradFill>
                  <a:effectLst/>
                  <a:uLnTx/>
                  <a:uFillTx/>
                  <a:latin typeface="Segoe UI"/>
                </a:endParaRPr>
              </a:p>
            </p:txBody>
          </p:sp>
        </p:grpSp>
        <p:sp>
          <p:nvSpPr>
            <p:cNvPr id="103" name="Donut 102"/>
            <p:cNvSpPr/>
            <p:nvPr/>
          </p:nvSpPr>
          <p:spPr bwMode="auto">
            <a:xfrm>
              <a:off x="2611948" y="4321986"/>
              <a:ext cx="202474" cy="202474"/>
            </a:xfrm>
            <a:prstGeom prst="donut">
              <a:avLst>
                <a:gd name="adj" fmla="val 13579"/>
              </a:avLst>
            </a:prstGeom>
            <a:grp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104" name="Block Arc 103"/>
            <p:cNvSpPr/>
            <p:nvPr/>
          </p:nvSpPr>
          <p:spPr bwMode="auto">
            <a:xfrm flipH="1">
              <a:off x="2589349" y="4372437"/>
              <a:ext cx="177984" cy="146957"/>
            </a:xfrm>
            <a:prstGeom prst="blockArc">
              <a:avLst>
                <a:gd name="adj1" fmla="val 10800000"/>
                <a:gd name="adj2" fmla="val 16577861"/>
                <a:gd name="adj3" fmla="val 22846"/>
              </a:avLst>
            </a:prstGeom>
            <a:grp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1250">
                      <a:srgbClr val="EFEFEF"/>
                    </a:gs>
                    <a:gs pos="10417">
                      <a:srgbClr val="EFEFEF"/>
                    </a:gs>
                  </a:gsLst>
                  <a:lin ang="5400000" scaled="0"/>
                </a:gradFill>
                <a:effectLst/>
                <a:uLnTx/>
                <a:uFillTx/>
                <a:latin typeface="Segoe UI"/>
              </a:endParaRPr>
            </a:p>
          </p:txBody>
        </p:sp>
      </p:grpSp>
      <p:grpSp>
        <p:nvGrpSpPr>
          <p:cNvPr id="116" name="Group 115"/>
          <p:cNvGrpSpPr/>
          <p:nvPr/>
        </p:nvGrpSpPr>
        <p:grpSpPr>
          <a:xfrm>
            <a:off x="1907586" y="4067993"/>
            <a:ext cx="1004046" cy="691890"/>
            <a:chOff x="1897297" y="4067993"/>
            <a:chExt cx="1004046" cy="691890"/>
          </a:xfrm>
        </p:grpSpPr>
        <p:grpSp>
          <p:nvGrpSpPr>
            <p:cNvPr id="117" name="Group 116"/>
            <p:cNvGrpSpPr/>
            <p:nvPr/>
          </p:nvGrpSpPr>
          <p:grpSpPr>
            <a:xfrm>
              <a:off x="1897297" y="4067993"/>
              <a:ext cx="1004046" cy="691890"/>
              <a:chOff x="1897297" y="4067993"/>
              <a:chExt cx="1004046" cy="691890"/>
            </a:xfrm>
          </p:grpSpPr>
          <p:sp>
            <p:nvSpPr>
              <p:cNvPr id="120" name="Flowchart: Stored Data 119"/>
              <p:cNvSpPr/>
              <p:nvPr/>
            </p:nvSpPr>
            <p:spPr bwMode="auto">
              <a:xfrm rot="70271">
                <a:off x="2435066" y="4111306"/>
                <a:ext cx="466277" cy="295590"/>
              </a:xfrm>
              <a:prstGeom prst="flowChartOnlineStorage">
                <a:avLst/>
              </a:prstGeom>
              <a:solidFill>
                <a:srgbClr val="00188F"/>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1250">
                        <a:srgbClr val="EFEFEF"/>
                      </a:gs>
                      <a:gs pos="10417">
                        <a:srgbClr val="EFEFEF"/>
                      </a:gs>
                    </a:gsLst>
                    <a:lin ang="5400000" scaled="0"/>
                  </a:gradFill>
                  <a:effectLst/>
                  <a:uLnTx/>
                  <a:uFillTx/>
                  <a:latin typeface="Segoe UI"/>
                </a:endParaRPr>
              </a:p>
            </p:txBody>
          </p:sp>
          <p:grpSp>
            <p:nvGrpSpPr>
              <p:cNvPr id="121" name="Group 120"/>
              <p:cNvGrpSpPr/>
              <p:nvPr/>
            </p:nvGrpSpPr>
            <p:grpSpPr>
              <a:xfrm>
                <a:off x="2218146" y="4106571"/>
                <a:ext cx="234511" cy="410358"/>
                <a:chOff x="2202813" y="4094945"/>
                <a:chExt cx="342851" cy="410358"/>
              </a:xfrm>
            </p:grpSpPr>
            <p:sp>
              <p:nvSpPr>
                <p:cNvPr id="128" name="Oval 127"/>
                <p:cNvSpPr/>
                <p:nvPr/>
              </p:nvSpPr>
              <p:spPr bwMode="auto">
                <a:xfrm rot="20997665">
                  <a:off x="2284269" y="4105182"/>
                  <a:ext cx="182880" cy="389884"/>
                </a:xfrm>
                <a:prstGeom prst="ellipse">
                  <a:avLst/>
                </a:prstGeom>
                <a:solidFill>
                  <a:srgbClr val="00188F"/>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129" name="Oval 128"/>
                <p:cNvSpPr/>
                <p:nvPr/>
              </p:nvSpPr>
              <p:spPr bwMode="auto">
                <a:xfrm rot="20997665">
                  <a:off x="2362784" y="4094945"/>
                  <a:ext cx="182880" cy="389884"/>
                </a:xfrm>
                <a:prstGeom prst="ellipse">
                  <a:avLst/>
                </a:prstGeom>
                <a:solidFill>
                  <a:srgbClr val="00188F"/>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130" name="Oval 129"/>
                <p:cNvSpPr/>
                <p:nvPr/>
              </p:nvSpPr>
              <p:spPr bwMode="auto">
                <a:xfrm rot="20997665">
                  <a:off x="2202813" y="4115419"/>
                  <a:ext cx="182880" cy="389884"/>
                </a:xfrm>
                <a:prstGeom prst="ellipse">
                  <a:avLst/>
                </a:prstGeom>
                <a:solidFill>
                  <a:srgbClr val="00188F"/>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1250">
                          <a:srgbClr val="EFEFEF"/>
                        </a:gs>
                        <a:gs pos="10417">
                          <a:srgbClr val="EFEFEF"/>
                        </a:gs>
                      </a:gsLst>
                      <a:lin ang="5400000" scaled="0"/>
                    </a:gradFill>
                    <a:effectLst/>
                    <a:uLnTx/>
                    <a:uFillTx/>
                    <a:latin typeface="Segoe UI"/>
                  </a:endParaRPr>
                </a:p>
              </p:txBody>
            </p:sp>
          </p:grpSp>
          <p:grpSp>
            <p:nvGrpSpPr>
              <p:cNvPr id="122" name="Group 121"/>
              <p:cNvGrpSpPr/>
              <p:nvPr/>
            </p:nvGrpSpPr>
            <p:grpSpPr>
              <a:xfrm rot="268583">
                <a:off x="2379939" y="4067993"/>
                <a:ext cx="234511" cy="410358"/>
                <a:chOff x="2202813" y="4094945"/>
                <a:chExt cx="342851" cy="410358"/>
              </a:xfrm>
            </p:grpSpPr>
            <p:sp>
              <p:nvSpPr>
                <p:cNvPr id="125" name="Oval 124"/>
                <p:cNvSpPr/>
                <p:nvPr/>
              </p:nvSpPr>
              <p:spPr bwMode="auto">
                <a:xfrm rot="20997665">
                  <a:off x="2284269" y="4105182"/>
                  <a:ext cx="182880" cy="389884"/>
                </a:xfrm>
                <a:prstGeom prst="ellipse">
                  <a:avLst/>
                </a:prstGeom>
                <a:solidFill>
                  <a:srgbClr val="00188F"/>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126" name="Oval 125"/>
                <p:cNvSpPr/>
                <p:nvPr/>
              </p:nvSpPr>
              <p:spPr bwMode="auto">
                <a:xfrm rot="20997665">
                  <a:off x="2362784" y="4094945"/>
                  <a:ext cx="182880" cy="389884"/>
                </a:xfrm>
                <a:prstGeom prst="ellipse">
                  <a:avLst/>
                </a:prstGeom>
                <a:solidFill>
                  <a:srgbClr val="00188F"/>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127" name="Oval 126"/>
                <p:cNvSpPr/>
                <p:nvPr/>
              </p:nvSpPr>
              <p:spPr bwMode="auto">
                <a:xfrm rot="20997665">
                  <a:off x="2202813" y="4115419"/>
                  <a:ext cx="182880" cy="389884"/>
                </a:xfrm>
                <a:prstGeom prst="ellipse">
                  <a:avLst/>
                </a:prstGeom>
                <a:solidFill>
                  <a:srgbClr val="00188F"/>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1250">
                          <a:srgbClr val="EFEFEF"/>
                        </a:gs>
                        <a:gs pos="10417">
                          <a:srgbClr val="EFEFEF"/>
                        </a:gs>
                      </a:gsLst>
                      <a:lin ang="5400000" scaled="0"/>
                    </a:gradFill>
                    <a:effectLst/>
                    <a:uLnTx/>
                    <a:uFillTx/>
                    <a:latin typeface="Segoe UI"/>
                  </a:endParaRPr>
                </a:p>
              </p:txBody>
            </p:sp>
          </p:grpSp>
          <p:sp>
            <p:nvSpPr>
              <p:cNvPr id="123" name="Rounded Rectangle 122"/>
              <p:cNvSpPr/>
              <p:nvPr/>
            </p:nvSpPr>
            <p:spPr bwMode="auto">
              <a:xfrm rot="15202672">
                <a:off x="2153220" y="4140108"/>
                <a:ext cx="131841" cy="363757"/>
              </a:xfrm>
              <a:prstGeom prst="roundRect">
                <a:avLst/>
              </a:prstGeom>
              <a:solidFill>
                <a:srgbClr val="00188F"/>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124" name="Block Arc 123"/>
              <p:cNvSpPr/>
              <p:nvPr/>
            </p:nvSpPr>
            <p:spPr bwMode="auto">
              <a:xfrm rot="21443728">
                <a:off x="1897297" y="4289856"/>
                <a:ext cx="470027" cy="470027"/>
              </a:xfrm>
              <a:prstGeom prst="blockArc">
                <a:avLst>
                  <a:gd name="adj1" fmla="val 10800000"/>
                  <a:gd name="adj2" fmla="val 16512398"/>
                  <a:gd name="adj3" fmla="val 27047"/>
                </a:avLst>
              </a:prstGeom>
              <a:solidFill>
                <a:srgbClr val="00188F"/>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1250">
                        <a:srgbClr val="EFEFEF"/>
                      </a:gs>
                      <a:gs pos="10417">
                        <a:srgbClr val="EFEFEF"/>
                      </a:gs>
                    </a:gsLst>
                    <a:lin ang="5400000" scaled="0"/>
                  </a:gradFill>
                  <a:effectLst/>
                  <a:uLnTx/>
                  <a:uFillTx/>
                  <a:latin typeface="Segoe UI"/>
                </a:endParaRPr>
              </a:p>
            </p:txBody>
          </p:sp>
        </p:grpSp>
        <p:sp>
          <p:nvSpPr>
            <p:cNvPr id="118" name="Donut 117"/>
            <p:cNvSpPr/>
            <p:nvPr/>
          </p:nvSpPr>
          <p:spPr bwMode="auto">
            <a:xfrm>
              <a:off x="2611948" y="4321986"/>
              <a:ext cx="202474" cy="202474"/>
            </a:xfrm>
            <a:prstGeom prst="donut">
              <a:avLst>
                <a:gd name="adj" fmla="val 13579"/>
              </a:avLst>
            </a:prstGeom>
            <a:solidFill>
              <a:srgbClr val="00188F"/>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119" name="Block Arc 118"/>
            <p:cNvSpPr/>
            <p:nvPr/>
          </p:nvSpPr>
          <p:spPr bwMode="auto">
            <a:xfrm flipH="1">
              <a:off x="2589349" y="4372437"/>
              <a:ext cx="177984" cy="146957"/>
            </a:xfrm>
            <a:prstGeom prst="blockArc">
              <a:avLst>
                <a:gd name="adj1" fmla="val 10800000"/>
                <a:gd name="adj2" fmla="val 16577861"/>
                <a:gd name="adj3" fmla="val 22846"/>
              </a:avLst>
            </a:prstGeom>
            <a:solidFill>
              <a:srgbClr val="00188F"/>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1250">
                      <a:srgbClr val="EFEFEF"/>
                    </a:gs>
                    <a:gs pos="10417">
                      <a:srgbClr val="EFEFEF"/>
                    </a:gs>
                  </a:gsLst>
                  <a:lin ang="5400000" scaled="0"/>
                </a:gradFill>
                <a:effectLst/>
                <a:uLnTx/>
                <a:uFillTx/>
                <a:latin typeface="Segoe UI"/>
              </a:endParaRPr>
            </a:p>
          </p:txBody>
        </p:sp>
      </p:grpSp>
      <p:sp>
        <p:nvSpPr>
          <p:cNvPr id="131" name="Freeform 127"/>
          <p:cNvSpPr>
            <a:spLocks noEditPoints="1"/>
          </p:cNvSpPr>
          <p:nvPr/>
        </p:nvSpPr>
        <p:spPr bwMode="black">
          <a:xfrm>
            <a:off x="-3012184" y="2515651"/>
            <a:ext cx="5049303" cy="4112764"/>
          </a:xfrm>
          <a:custGeom>
            <a:avLst/>
            <a:gdLst>
              <a:gd name="T0" fmla="*/ 72 w 75"/>
              <a:gd name="T1" fmla="*/ 23 h 61"/>
              <a:gd name="T2" fmla="*/ 71 w 75"/>
              <a:gd name="T3" fmla="*/ 22 h 61"/>
              <a:gd name="T4" fmla="*/ 63 w 75"/>
              <a:gd name="T5" fmla="*/ 3 h 61"/>
              <a:gd name="T6" fmla="*/ 59 w 75"/>
              <a:gd name="T7" fmla="*/ 0 h 61"/>
              <a:gd name="T8" fmla="*/ 16 w 75"/>
              <a:gd name="T9" fmla="*/ 0 h 61"/>
              <a:gd name="T10" fmla="*/ 13 w 75"/>
              <a:gd name="T11" fmla="*/ 3 h 61"/>
              <a:gd name="T12" fmla="*/ 4 w 75"/>
              <a:gd name="T13" fmla="*/ 23 h 61"/>
              <a:gd name="T14" fmla="*/ 0 w 75"/>
              <a:gd name="T15" fmla="*/ 28 h 61"/>
              <a:gd name="T16" fmla="*/ 0 w 75"/>
              <a:gd name="T17" fmla="*/ 45 h 61"/>
              <a:gd name="T18" fmla="*/ 5 w 75"/>
              <a:gd name="T19" fmla="*/ 50 h 61"/>
              <a:gd name="T20" fmla="*/ 10 w 75"/>
              <a:gd name="T21" fmla="*/ 50 h 61"/>
              <a:gd name="T22" fmla="*/ 10 w 75"/>
              <a:gd name="T23" fmla="*/ 56 h 61"/>
              <a:gd name="T24" fmla="*/ 14 w 75"/>
              <a:gd name="T25" fmla="*/ 61 h 61"/>
              <a:gd name="T26" fmla="*/ 19 w 75"/>
              <a:gd name="T27" fmla="*/ 56 h 61"/>
              <a:gd name="T28" fmla="*/ 19 w 75"/>
              <a:gd name="T29" fmla="*/ 50 h 61"/>
              <a:gd name="T30" fmla="*/ 56 w 75"/>
              <a:gd name="T31" fmla="*/ 50 h 61"/>
              <a:gd name="T32" fmla="*/ 56 w 75"/>
              <a:gd name="T33" fmla="*/ 56 h 61"/>
              <a:gd name="T34" fmla="*/ 61 w 75"/>
              <a:gd name="T35" fmla="*/ 61 h 61"/>
              <a:gd name="T36" fmla="*/ 66 w 75"/>
              <a:gd name="T37" fmla="*/ 56 h 61"/>
              <a:gd name="T38" fmla="*/ 66 w 75"/>
              <a:gd name="T39" fmla="*/ 50 h 61"/>
              <a:gd name="T40" fmla="*/ 70 w 75"/>
              <a:gd name="T41" fmla="*/ 50 h 61"/>
              <a:gd name="T42" fmla="*/ 75 w 75"/>
              <a:gd name="T43" fmla="*/ 45 h 61"/>
              <a:gd name="T44" fmla="*/ 75 w 75"/>
              <a:gd name="T45" fmla="*/ 28 h 61"/>
              <a:gd name="T46" fmla="*/ 72 w 75"/>
              <a:gd name="T47" fmla="*/ 23 h 61"/>
              <a:gd name="T48" fmla="*/ 18 w 75"/>
              <a:gd name="T49" fmla="*/ 8 h 61"/>
              <a:gd name="T50" fmla="*/ 57 w 75"/>
              <a:gd name="T51" fmla="*/ 8 h 61"/>
              <a:gd name="T52" fmla="*/ 62 w 75"/>
              <a:gd name="T53" fmla="*/ 20 h 61"/>
              <a:gd name="T54" fmla="*/ 13 w 75"/>
              <a:gd name="T55" fmla="*/ 20 h 61"/>
              <a:gd name="T56" fmla="*/ 18 w 75"/>
              <a:gd name="T57" fmla="*/ 8 h 61"/>
              <a:gd name="T58" fmla="*/ 14 w 75"/>
              <a:gd name="T59" fmla="*/ 38 h 61"/>
              <a:gd name="T60" fmla="*/ 9 w 75"/>
              <a:gd name="T61" fmla="*/ 33 h 61"/>
              <a:gd name="T62" fmla="*/ 14 w 75"/>
              <a:gd name="T63" fmla="*/ 28 h 61"/>
              <a:gd name="T64" fmla="*/ 19 w 75"/>
              <a:gd name="T65" fmla="*/ 33 h 61"/>
              <a:gd name="T66" fmla="*/ 14 w 75"/>
              <a:gd name="T67" fmla="*/ 38 h 61"/>
              <a:gd name="T68" fmla="*/ 61 w 75"/>
              <a:gd name="T69" fmla="*/ 38 h 61"/>
              <a:gd name="T70" fmla="*/ 56 w 75"/>
              <a:gd name="T71" fmla="*/ 33 h 61"/>
              <a:gd name="T72" fmla="*/ 61 w 75"/>
              <a:gd name="T73" fmla="*/ 28 h 61"/>
              <a:gd name="T74" fmla="*/ 67 w 75"/>
              <a:gd name="T75" fmla="*/ 33 h 61"/>
              <a:gd name="T76" fmla="*/ 61 w 75"/>
              <a:gd name="T77"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 h="61">
                <a:moveTo>
                  <a:pt x="72" y="23"/>
                </a:moveTo>
                <a:cubicBezTo>
                  <a:pt x="72" y="22"/>
                  <a:pt x="71" y="22"/>
                  <a:pt x="71" y="22"/>
                </a:cubicBezTo>
                <a:cubicBezTo>
                  <a:pt x="63" y="3"/>
                  <a:pt x="63" y="3"/>
                  <a:pt x="63" y="3"/>
                </a:cubicBezTo>
                <a:cubicBezTo>
                  <a:pt x="62" y="1"/>
                  <a:pt x="61" y="0"/>
                  <a:pt x="59" y="0"/>
                </a:cubicBezTo>
                <a:cubicBezTo>
                  <a:pt x="16" y="0"/>
                  <a:pt x="16" y="0"/>
                  <a:pt x="16" y="0"/>
                </a:cubicBezTo>
                <a:cubicBezTo>
                  <a:pt x="14" y="0"/>
                  <a:pt x="13" y="1"/>
                  <a:pt x="13" y="3"/>
                </a:cubicBezTo>
                <a:cubicBezTo>
                  <a:pt x="4" y="23"/>
                  <a:pt x="4" y="23"/>
                  <a:pt x="4" y="23"/>
                </a:cubicBezTo>
                <a:cubicBezTo>
                  <a:pt x="2" y="23"/>
                  <a:pt x="0" y="25"/>
                  <a:pt x="0" y="28"/>
                </a:cubicBezTo>
                <a:cubicBezTo>
                  <a:pt x="0" y="45"/>
                  <a:pt x="0" y="45"/>
                  <a:pt x="0" y="45"/>
                </a:cubicBezTo>
                <a:cubicBezTo>
                  <a:pt x="0" y="48"/>
                  <a:pt x="2" y="50"/>
                  <a:pt x="5" y="50"/>
                </a:cubicBezTo>
                <a:cubicBezTo>
                  <a:pt x="10" y="50"/>
                  <a:pt x="10" y="50"/>
                  <a:pt x="10" y="50"/>
                </a:cubicBezTo>
                <a:cubicBezTo>
                  <a:pt x="10" y="56"/>
                  <a:pt x="10" y="56"/>
                  <a:pt x="10" y="56"/>
                </a:cubicBezTo>
                <a:cubicBezTo>
                  <a:pt x="10" y="59"/>
                  <a:pt x="12" y="61"/>
                  <a:pt x="14" y="61"/>
                </a:cubicBezTo>
                <a:cubicBezTo>
                  <a:pt x="17" y="61"/>
                  <a:pt x="19" y="59"/>
                  <a:pt x="19" y="56"/>
                </a:cubicBezTo>
                <a:cubicBezTo>
                  <a:pt x="19" y="50"/>
                  <a:pt x="19" y="50"/>
                  <a:pt x="19" y="50"/>
                </a:cubicBezTo>
                <a:cubicBezTo>
                  <a:pt x="56" y="50"/>
                  <a:pt x="56" y="50"/>
                  <a:pt x="56" y="50"/>
                </a:cubicBezTo>
                <a:cubicBezTo>
                  <a:pt x="56" y="56"/>
                  <a:pt x="56" y="56"/>
                  <a:pt x="56" y="56"/>
                </a:cubicBezTo>
                <a:cubicBezTo>
                  <a:pt x="56" y="59"/>
                  <a:pt x="58" y="61"/>
                  <a:pt x="61" y="61"/>
                </a:cubicBezTo>
                <a:cubicBezTo>
                  <a:pt x="64" y="61"/>
                  <a:pt x="66" y="59"/>
                  <a:pt x="66" y="56"/>
                </a:cubicBezTo>
                <a:cubicBezTo>
                  <a:pt x="66" y="50"/>
                  <a:pt x="66" y="50"/>
                  <a:pt x="66" y="50"/>
                </a:cubicBezTo>
                <a:cubicBezTo>
                  <a:pt x="70" y="50"/>
                  <a:pt x="70" y="50"/>
                  <a:pt x="70" y="50"/>
                </a:cubicBezTo>
                <a:cubicBezTo>
                  <a:pt x="73" y="50"/>
                  <a:pt x="75" y="48"/>
                  <a:pt x="75" y="45"/>
                </a:cubicBezTo>
                <a:cubicBezTo>
                  <a:pt x="75" y="28"/>
                  <a:pt x="75" y="28"/>
                  <a:pt x="75" y="28"/>
                </a:cubicBezTo>
                <a:cubicBezTo>
                  <a:pt x="75" y="25"/>
                  <a:pt x="74" y="23"/>
                  <a:pt x="72" y="23"/>
                </a:cubicBezTo>
                <a:close/>
                <a:moveTo>
                  <a:pt x="18" y="8"/>
                </a:moveTo>
                <a:cubicBezTo>
                  <a:pt x="57" y="8"/>
                  <a:pt x="57" y="8"/>
                  <a:pt x="57" y="8"/>
                </a:cubicBezTo>
                <a:cubicBezTo>
                  <a:pt x="62" y="20"/>
                  <a:pt x="62" y="20"/>
                  <a:pt x="62" y="20"/>
                </a:cubicBezTo>
                <a:cubicBezTo>
                  <a:pt x="13" y="20"/>
                  <a:pt x="13" y="20"/>
                  <a:pt x="13" y="20"/>
                </a:cubicBezTo>
                <a:lnTo>
                  <a:pt x="18" y="8"/>
                </a:lnTo>
                <a:close/>
                <a:moveTo>
                  <a:pt x="14" y="38"/>
                </a:moveTo>
                <a:cubicBezTo>
                  <a:pt x="11" y="38"/>
                  <a:pt x="9" y="36"/>
                  <a:pt x="9" y="33"/>
                </a:cubicBezTo>
                <a:cubicBezTo>
                  <a:pt x="9" y="30"/>
                  <a:pt x="11" y="28"/>
                  <a:pt x="14" y="28"/>
                </a:cubicBezTo>
                <a:cubicBezTo>
                  <a:pt x="17" y="28"/>
                  <a:pt x="19" y="30"/>
                  <a:pt x="19" y="33"/>
                </a:cubicBezTo>
                <a:cubicBezTo>
                  <a:pt x="19" y="36"/>
                  <a:pt x="17" y="38"/>
                  <a:pt x="14" y="38"/>
                </a:cubicBezTo>
                <a:close/>
                <a:moveTo>
                  <a:pt x="61" y="38"/>
                </a:moveTo>
                <a:cubicBezTo>
                  <a:pt x="58" y="38"/>
                  <a:pt x="56" y="36"/>
                  <a:pt x="56" y="33"/>
                </a:cubicBezTo>
                <a:cubicBezTo>
                  <a:pt x="56" y="30"/>
                  <a:pt x="58" y="28"/>
                  <a:pt x="61" y="28"/>
                </a:cubicBezTo>
                <a:cubicBezTo>
                  <a:pt x="64" y="28"/>
                  <a:pt x="67" y="30"/>
                  <a:pt x="67" y="33"/>
                </a:cubicBezTo>
                <a:cubicBezTo>
                  <a:pt x="67" y="36"/>
                  <a:pt x="64" y="38"/>
                  <a:pt x="61" y="38"/>
                </a:cubicBezTo>
                <a:close/>
              </a:path>
            </a:pathLst>
          </a:custGeom>
          <a:solidFill>
            <a:srgbClr val="505050"/>
          </a:solidFill>
          <a:ln>
            <a:noFill/>
          </a:ln>
          <a:extLst/>
        </p:spPr>
        <p:txBody>
          <a:bodyPr vert="horz" wrap="square" lIns="91440" tIns="45720" rIns="91440" bIns="45720" numCol="1" anchor="t" anchorCtr="0" compatLnSpc="1">
            <a:prstTxWarp prst="textNoShape">
              <a:avLst/>
            </a:prstTxWarp>
          </a:bodyPr>
          <a:lstStyle/>
          <a:p>
            <a:pPr marL="0" marR="0" lvl="0" indent="0" defTabSz="9317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132" name="Freeform 127"/>
          <p:cNvSpPr>
            <a:spLocks noEditPoints="1"/>
          </p:cNvSpPr>
          <p:nvPr/>
        </p:nvSpPr>
        <p:spPr bwMode="black">
          <a:xfrm>
            <a:off x="-3015686" y="2506534"/>
            <a:ext cx="5049303" cy="4112764"/>
          </a:xfrm>
          <a:custGeom>
            <a:avLst/>
            <a:gdLst>
              <a:gd name="T0" fmla="*/ 72 w 75"/>
              <a:gd name="T1" fmla="*/ 23 h 61"/>
              <a:gd name="T2" fmla="*/ 71 w 75"/>
              <a:gd name="T3" fmla="*/ 22 h 61"/>
              <a:gd name="T4" fmla="*/ 63 w 75"/>
              <a:gd name="T5" fmla="*/ 3 h 61"/>
              <a:gd name="T6" fmla="*/ 59 w 75"/>
              <a:gd name="T7" fmla="*/ 0 h 61"/>
              <a:gd name="T8" fmla="*/ 16 w 75"/>
              <a:gd name="T9" fmla="*/ 0 h 61"/>
              <a:gd name="T10" fmla="*/ 13 w 75"/>
              <a:gd name="T11" fmla="*/ 3 h 61"/>
              <a:gd name="T12" fmla="*/ 4 w 75"/>
              <a:gd name="T13" fmla="*/ 23 h 61"/>
              <a:gd name="T14" fmla="*/ 0 w 75"/>
              <a:gd name="T15" fmla="*/ 28 h 61"/>
              <a:gd name="T16" fmla="*/ 0 w 75"/>
              <a:gd name="T17" fmla="*/ 45 h 61"/>
              <a:gd name="T18" fmla="*/ 5 w 75"/>
              <a:gd name="T19" fmla="*/ 50 h 61"/>
              <a:gd name="T20" fmla="*/ 10 w 75"/>
              <a:gd name="T21" fmla="*/ 50 h 61"/>
              <a:gd name="T22" fmla="*/ 10 w 75"/>
              <a:gd name="T23" fmla="*/ 56 h 61"/>
              <a:gd name="T24" fmla="*/ 14 w 75"/>
              <a:gd name="T25" fmla="*/ 61 h 61"/>
              <a:gd name="T26" fmla="*/ 19 w 75"/>
              <a:gd name="T27" fmla="*/ 56 h 61"/>
              <a:gd name="T28" fmla="*/ 19 w 75"/>
              <a:gd name="T29" fmla="*/ 50 h 61"/>
              <a:gd name="T30" fmla="*/ 56 w 75"/>
              <a:gd name="T31" fmla="*/ 50 h 61"/>
              <a:gd name="T32" fmla="*/ 56 w 75"/>
              <a:gd name="T33" fmla="*/ 56 h 61"/>
              <a:gd name="T34" fmla="*/ 61 w 75"/>
              <a:gd name="T35" fmla="*/ 61 h 61"/>
              <a:gd name="T36" fmla="*/ 66 w 75"/>
              <a:gd name="T37" fmla="*/ 56 h 61"/>
              <a:gd name="T38" fmla="*/ 66 w 75"/>
              <a:gd name="T39" fmla="*/ 50 h 61"/>
              <a:gd name="T40" fmla="*/ 70 w 75"/>
              <a:gd name="T41" fmla="*/ 50 h 61"/>
              <a:gd name="T42" fmla="*/ 75 w 75"/>
              <a:gd name="T43" fmla="*/ 45 h 61"/>
              <a:gd name="T44" fmla="*/ 75 w 75"/>
              <a:gd name="T45" fmla="*/ 28 h 61"/>
              <a:gd name="T46" fmla="*/ 72 w 75"/>
              <a:gd name="T47" fmla="*/ 23 h 61"/>
              <a:gd name="T48" fmla="*/ 18 w 75"/>
              <a:gd name="T49" fmla="*/ 8 h 61"/>
              <a:gd name="T50" fmla="*/ 57 w 75"/>
              <a:gd name="T51" fmla="*/ 8 h 61"/>
              <a:gd name="T52" fmla="*/ 62 w 75"/>
              <a:gd name="T53" fmla="*/ 20 h 61"/>
              <a:gd name="T54" fmla="*/ 13 w 75"/>
              <a:gd name="T55" fmla="*/ 20 h 61"/>
              <a:gd name="T56" fmla="*/ 18 w 75"/>
              <a:gd name="T57" fmla="*/ 8 h 61"/>
              <a:gd name="T58" fmla="*/ 14 w 75"/>
              <a:gd name="T59" fmla="*/ 38 h 61"/>
              <a:gd name="T60" fmla="*/ 9 w 75"/>
              <a:gd name="T61" fmla="*/ 33 h 61"/>
              <a:gd name="T62" fmla="*/ 14 w 75"/>
              <a:gd name="T63" fmla="*/ 28 h 61"/>
              <a:gd name="T64" fmla="*/ 19 w 75"/>
              <a:gd name="T65" fmla="*/ 33 h 61"/>
              <a:gd name="T66" fmla="*/ 14 w 75"/>
              <a:gd name="T67" fmla="*/ 38 h 61"/>
              <a:gd name="T68" fmla="*/ 61 w 75"/>
              <a:gd name="T69" fmla="*/ 38 h 61"/>
              <a:gd name="T70" fmla="*/ 56 w 75"/>
              <a:gd name="T71" fmla="*/ 33 h 61"/>
              <a:gd name="T72" fmla="*/ 61 w 75"/>
              <a:gd name="T73" fmla="*/ 28 h 61"/>
              <a:gd name="T74" fmla="*/ 67 w 75"/>
              <a:gd name="T75" fmla="*/ 33 h 61"/>
              <a:gd name="T76" fmla="*/ 61 w 75"/>
              <a:gd name="T77"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 h="61">
                <a:moveTo>
                  <a:pt x="72" y="23"/>
                </a:moveTo>
                <a:cubicBezTo>
                  <a:pt x="72" y="22"/>
                  <a:pt x="71" y="22"/>
                  <a:pt x="71" y="22"/>
                </a:cubicBezTo>
                <a:cubicBezTo>
                  <a:pt x="63" y="3"/>
                  <a:pt x="63" y="3"/>
                  <a:pt x="63" y="3"/>
                </a:cubicBezTo>
                <a:cubicBezTo>
                  <a:pt x="62" y="1"/>
                  <a:pt x="61" y="0"/>
                  <a:pt x="59" y="0"/>
                </a:cubicBezTo>
                <a:cubicBezTo>
                  <a:pt x="16" y="0"/>
                  <a:pt x="16" y="0"/>
                  <a:pt x="16" y="0"/>
                </a:cubicBezTo>
                <a:cubicBezTo>
                  <a:pt x="14" y="0"/>
                  <a:pt x="13" y="1"/>
                  <a:pt x="13" y="3"/>
                </a:cubicBezTo>
                <a:cubicBezTo>
                  <a:pt x="4" y="23"/>
                  <a:pt x="4" y="23"/>
                  <a:pt x="4" y="23"/>
                </a:cubicBezTo>
                <a:cubicBezTo>
                  <a:pt x="2" y="23"/>
                  <a:pt x="0" y="25"/>
                  <a:pt x="0" y="28"/>
                </a:cubicBezTo>
                <a:cubicBezTo>
                  <a:pt x="0" y="45"/>
                  <a:pt x="0" y="45"/>
                  <a:pt x="0" y="45"/>
                </a:cubicBezTo>
                <a:cubicBezTo>
                  <a:pt x="0" y="48"/>
                  <a:pt x="2" y="50"/>
                  <a:pt x="5" y="50"/>
                </a:cubicBezTo>
                <a:cubicBezTo>
                  <a:pt x="10" y="50"/>
                  <a:pt x="10" y="50"/>
                  <a:pt x="10" y="50"/>
                </a:cubicBezTo>
                <a:cubicBezTo>
                  <a:pt x="10" y="56"/>
                  <a:pt x="10" y="56"/>
                  <a:pt x="10" y="56"/>
                </a:cubicBezTo>
                <a:cubicBezTo>
                  <a:pt x="10" y="59"/>
                  <a:pt x="12" y="61"/>
                  <a:pt x="14" y="61"/>
                </a:cubicBezTo>
                <a:cubicBezTo>
                  <a:pt x="17" y="61"/>
                  <a:pt x="19" y="59"/>
                  <a:pt x="19" y="56"/>
                </a:cubicBezTo>
                <a:cubicBezTo>
                  <a:pt x="19" y="50"/>
                  <a:pt x="19" y="50"/>
                  <a:pt x="19" y="50"/>
                </a:cubicBezTo>
                <a:cubicBezTo>
                  <a:pt x="56" y="50"/>
                  <a:pt x="56" y="50"/>
                  <a:pt x="56" y="50"/>
                </a:cubicBezTo>
                <a:cubicBezTo>
                  <a:pt x="56" y="56"/>
                  <a:pt x="56" y="56"/>
                  <a:pt x="56" y="56"/>
                </a:cubicBezTo>
                <a:cubicBezTo>
                  <a:pt x="56" y="59"/>
                  <a:pt x="58" y="61"/>
                  <a:pt x="61" y="61"/>
                </a:cubicBezTo>
                <a:cubicBezTo>
                  <a:pt x="64" y="61"/>
                  <a:pt x="66" y="59"/>
                  <a:pt x="66" y="56"/>
                </a:cubicBezTo>
                <a:cubicBezTo>
                  <a:pt x="66" y="50"/>
                  <a:pt x="66" y="50"/>
                  <a:pt x="66" y="50"/>
                </a:cubicBezTo>
                <a:cubicBezTo>
                  <a:pt x="70" y="50"/>
                  <a:pt x="70" y="50"/>
                  <a:pt x="70" y="50"/>
                </a:cubicBezTo>
                <a:cubicBezTo>
                  <a:pt x="73" y="50"/>
                  <a:pt x="75" y="48"/>
                  <a:pt x="75" y="45"/>
                </a:cubicBezTo>
                <a:cubicBezTo>
                  <a:pt x="75" y="28"/>
                  <a:pt x="75" y="28"/>
                  <a:pt x="75" y="28"/>
                </a:cubicBezTo>
                <a:cubicBezTo>
                  <a:pt x="75" y="25"/>
                  <a:pt x="74" y="23"/>
                  <a:pt x="72" y="23"/>
                </a:cubicBezTo>
                <a:close/>
                <a:moveTo>
                  <a:pt x="18" y="8"/>
                </a:moveTo>
                <a:cubicBezTo>
                  <a:pt x="57" y="8"/>
                  <a:pt x="57" y="8"/>
                  <a:pt x="57" y="8"/>
                </a:cubicBezTo>
                <a:cubicBezTo>
                  <a:pt x="62" y="20"/>
                  <a:pt x="62" y="20"/>
                  <a:pt x="62" y="20"/>
                </a:cubicBezTo>
                <a:cubicBezTo>
                  <a:pt x="13" y="20"/>
                  <a:pt x="13" y="20"/>
                  <a:pt x="13" y="20"/>
                </a:cubicBezTo>
                <a:lnTo>
                  <a:pt x="18" y="8"/>
                </a:lnTo>
                <a:close/>
                <a:moveTo>
                  <a:pt x="14" y="38"/>
                </a:moveTo>
                <a:cubicBezTo>
                  <a:pt x="11" y="38"/>
                  <a:pt x="9" y="36"/>
                  <a:pt x="9" y="33"/>
                </a:cubicBezTo>
                <a:cubicBezTo>
                  <a:pt x="9" y="30"/>
                  <a:pt x="11" y="28"/>
                  <a:pt x="14" y="28"/>
                </a:cubicBezTo>
                <a:cubicBezTo>
                  <a:pt x="17" y="28"/>
                  <a:pt x="19" y="30"/>
                  <a:pt x="19" y="33"/>
                </a:cubicBezTo>
                <a:cubicBezTo>
                  <a:pt x="19" y="36"/>
                  <a:pt x="17" y="38"/>
                  <a:pt x="14" y="38"/>
                </a:cubicBezTo>
                <a:close/>
                <a:moveTo>
                  <a:pt x="61" y="38"/>
                </a:moveTo>
                <a:cubicBezTo>
                  <a:pt x="58" y="38"/>
                  <a:pt x="56" y="36"/>
                  <a:pt x="56" y="33"/>
                </a:cubicBezTo>
                <a:cubicBezTo>
                  <a:pt x="56" y="30"/>
                  <a:pt x="58" y="28"/>
                  <a:pt x="61" y="28"/>
                </a:cubicBezTo>
                <a:cubicBezTo>
                  <a:pt x="64" y="28"/>
                  <a:pt x="67" y="30"/>
                  <a:pt x="67" y="33"/>
                </a:cubicBezTo>
                <a:cubicBezTo>
                  <a:pt x="67" y="36"/>
                  <a:pt x="64" y="38"/>
                  <a:pt x="61" y="38"/>
                </a:cubicBezTo>
                <a:close/>
              </a:path>
            </a:pathLst>
          </a:custGeom>
          <a:solidFill>
            <a:srgbClr val="0070C0"/>
          </a:solidFill>
          <a:ln>
            <a:noFill/>
          </a:ln>
          <a:extLst/>
        </p:spPr>
        <p:txBody>
          <a:bodyPr vert="horz" wrap="square" lIns="91440" tIns="45720" rIns="91440" bIns="45720" numCol="1" anchor="t" anchorCtr="0" compatLnSpc="1">
            <a:prstTxWarp prst="textNoShape">
              <a:avLst/>
            </a:prstTxWarp>
          </a:bodyPr>
          <a:lstStyle/>
          <a:p>
            <a:pPr marL="0" marR="0" lvl="0" indent="0" defTabSz="9317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133" name="TextBox 132"/>
          <p:cNvSpPr txBox="1"/>
          <p:nvPr/>
        </p:nvSpPr>
        <p:spPr>
          <a:xfrm>
            <a:off x="9582543" y="2960536"/>
            <a:ext cx="2579296" cy="3706540"/>
          </a:xfrm>
          <a:prstGeom prst="rect">
            <a:avLst/>
          </a:prstGeom>
          <a:noFill/>
        </p:spPr>
        <p:txBody>
          <a:bodyPr wrap="square" lIns="0" tIns="0" rIns="0" bIns="0" rtlCol="0">
            <a:noAutofit/>
          </a:bodyPr>
          <a:lstStyle/>
          <a:p>
            <a:pPr marL="342900" marR="0" lvl="0" indent="-342900" defTabSz="931786" eaLnBrk="1" fontAlgn="auto" latinLnBrk="0" hangingPunct="1">
              <a:lnSpc>
                <a:spcPct val="90000"/>
              </a:lnSpc>
              <a:spcBef>
                <a:spcPts val="0"/>
              </a:spcBef>
              <a:spcAft>
                <a:spcPts val="0"/>
              </a:spcAft>
              <a:buClr>
                <a:srgbClr val="7FBA00">
                  <a:lumMod val="75000"/>
                </a:srgbClr>
              </a:buClr>
              <a:buSzTx/>
              <a:buFont typeface="Wingdings" panose="05000000000000000000" pitchFamily="2" charset="2"/>
              <a:buChar char="ü"/>
              <a:tabLst/>
              <a:defRPr/>
            </a:pPr>
            <a:r>
              <a:rPr kumimoji="0" lang="en-US" sz="2000" b="0" i="0" u="none" strike="noStrike" kern="0" cap="none" spc="-50" normalizeH="0" baseline="0" noProof="0" dirty="0" smtClean="0">
                <a:ln>
                  <a:noFill/>
                </a:ln>
                <a:gradFill>
                  <a:gsLst>
                    <a:gs pos="2917">
                      <a:srgbClr val="505050"/>
                    </a:gs>
                    <a:gs pos="30000">
                      <a:srgbClr val="505050"/>
                    </a:gs>
                  </a:gsLst>
                  <a:lin ang="5400000" scaled="0"/>
                </a:gradFill>
                <a:effectLst/>
                <a:uLnTx/>
                <a:uFillTx/>
              </a:rPr>
              <a:t>Stopping instance, stops billing</a:t>
            </a:r>
          </a:p>
          <a:p>
            <a:pPr marL="342900" marR="0" lvl="0" indent="-342900" defTabSz="931786" eaLnBrk="1" fontAlgn="auto" latinLnBrk="0" hangingPunct="1">
              <a:lnSpc>
                <a:spcPct val="90000"/>
              </a:lnSpc>
              <a:spcBef>
                <a:spcPts val="0"/>
              </a:spcBef>
              <a:spcAft>
                <a:spcPts val="0"/>
              </a:spcAft>
              <a:buClr>
                <a:srgbClr val="7FBA00">
                  <a:lumMod val="75000"/>
                </a:srgbClr>
              </a:buClr>
              <a:buSzTx/>
              <a:buFont typeface="Wingdings" panose="05000000000000000000" pitchFamily="2" charset="2"/>
              <a:buChar char="ü"/>
              <a:tabLst/>
              <a:defRPr/>
            </a:pPr>
            <a:endParaRPr kumimoji="0" lang="en-US" sz="2000" b="0" i="0" u="none" strike="noStrike" kern="0" cap="none" spc="-50" normalizeH="0" baseline="0" noProof="0" dirty="0" smtClean="0">
              <a:ln>
                <a:noFill/>
              </a:ln>
              <a:gradFill>
                <a:gsLst>
                  <a:gs pos="2917">
                    <a:srgbClr val="505050"/>
                  </a:gs>
                  <a:gs pos="30000">
                    <a:srgbClr val="505050"/>
                  </a:gs>
                </a:gsLst>
                <a:lin ang="5400000" scaled="0"/>
              </a:gradFill>
              <a:effectLst/>
              <a:uLnTx/>
              <a:uFillTx/>
            </a:endParaRPr>
          </a:p>
          <a:p>
            <a:pPr marL="342900" marR="0" lvl="0" indent="-342900" defTabSz="931786" eaLnBrk="1" fontAlgn="auto" latinLnBrk="0" hangingPunct="1">
              <a:lnSpc>
                <a:spcPct val="90000"/>
              </a:lnSpc>
              <a:spcBef>
                <a:spcPts val="0"/>
              </a:spcBef>
              <a:spcAft>
                <a:spcPts val="0"/>
              </a:spcAft>
              <a:buClr>
                <a:srgbClr val="7FBA00">
                  <a:lumMod val="75000"/>
                </a:srgbClr>
              </a:buClr>
              <a:buSzTx/>
              <a:buFont typeface="Wingdings" panose="05000000000000000000" pitchFamily="2" charset="2"/>
              <a:buChar char="ü"/>
              <a:tabLst/>
              <a:defRPr/>
            </a:pPr>
            <a:r>
              <a:rPr kumimoji="0" lang="en-US" sz="2000" b="0" i="0" u="none" strike="noStrike" kern="0" cap="none" spc="-50" normalizeH="0" baseline="0" noProof="0" dirty="0" smtClean="0">
                <a:ln>
                  <a:noFill/>
                </a:ln>
                <a:gradFill>
                  <a:gsLst>
                    <a:gs pos="2917">
                      <a:srgbClr val="505050"/>
                    </a:gs>
                    <a:gs pos="30000">
                      <a:srgbClr val="505050"/>
                    </a:gs>
                  </a:gsLst>
                  <a:lin ang="5400000" scaled="0"/>
                </a:gradFill>
                <a:effectLst/>
                <a:uLnTx/>
                <a:uFillTx/>
              </a:rPr>
              <a:t>No need to delete your virtual machine</a:t>
            </a:r>
          </a:p>
          <a:p>
            <a:pPr marL="342900" marR="0" lvl="0" indent="-342900" defTabSz="931786" eaLnBrk="1" fontAlgn="auto" latinLnBrk="0" hangingPunct="1">
              <a:lnSpc>
                <a:spcPct val="90000"/>
              </a:lnSpc>
              <a:spcBef>
                <a:spcPts val="0"/>
              </a:spcBef>
              <a:spcAft>
                <a:spcPts val="0"/>
              </a:spcAft>
              <a:buClr>
                <a:srgbClr val="7FBA00">
                  <a:lumMod val="75000"/>
                </a:srgbClr>
              </a:buClr>
              <a:buSzTx/>
              <a:buFont typeface="Wingdings" panose="05000000000000000000" pitchFamily="2" charset="2"/>
              <a:buChar char="ü"/>
              <a:tabLst/>
              <a:defRPr/>
            </a:pPr>
            <a:endParaRPr kumimoji="0" lang="en-US" sz="2000" b="0" i="0" u="none" strike="noStrike" kern="0" cap="none" spc="-50" normalizeH="0" baseline="0" noProof="0" dirty="0" smtClean="0">
              <a:ln>
                <a:noFill/>
              </a:ln>
              <a:gradFill>
                <a:gsLst>
                  <a:gs pos="2917">
                    <a:srgbClr val="505050"/>
                  </a:gs>
                  <a:gs pos="30000">
                    <a:srgbClr val="505050"/>
                  </a:gs>
                </a:gsLst>
                <a:lin ang="5400000" scaled="0"/>
              </a:gradFill>
              <a:effectLst/>
              <a:uLnTx/>
              <a:uFillTx/>
            </a:endParaRPr>
          </a:p>
          <a:p>
            <a:pPr marL="342900" marR="0" lvl="0" indent="-342900" defTabSz="931786" eaLnBrk="1" fontAlgn="auto" latinLnBrk="0" hangingPunct="1">
              <a:lnSpc>
                <a:spcPct val="90000"/>
              </a:lnSpc>
              <a:spcBef>
                <a:spcPts val="0"/>
              </a:spcBef>
              <a:spcAft>
                <a:spcPts val="0"/>
              </a:spcAft>
              <a:buClr>
                <a:srgbClr val="7FBA00">
                  <a:lumMod val="75000"/>
                </a:srgbClr>
              </a:buClr>
              <a:buSzTx/>
              <a:buFont typeface="Wingdings" panose="05000000000000000000" pitchFamily="2" charset="2"/>
              <a:buChar char="ü"/>
              <a:tabLst/>
              <a:defRPr/>
            </a:pPr>
            <a:r>
              <a:rPr kumimoji="0" lang="en-US" sz="2000" b="0" i="0" u="none" strike="noStrike" kern="0" cap="none" spc="-50" normalizeH="0" baseline="0" noProof="0" dirty="0" smtClean="0">
                <a:ln>
                  <a:noFill/>
                </a:ln>
                <a:gradFill>
                  <a:gsLst>
                    <a:gs pos="2917">
                      <a:srgbClr val="505050"/>
                    </a:gs>
                    <a:gs pos="30000">
                      <a:srgbClr val="505050"/>
                    </a:gs>
                  </a:gsLst>
                  <a:lin ang="5400000" scaled="0"/>
                </a:gradFill>
                <a:effectLst/>
                <a:uLnTx/>
                <a:uFillTx/>
              </a:rPr>
              <a:t>Start back with same disks attached &amp; same end-points configured </a:t>
            </a:r>
          </a:p>
        </p:txBody>
      </p:sp>
    </p:spTree>
    <p:extLst>
      <p:ext uri="{BB962C8B-B14F-4D97-AF65-F5344CB8AC3E}">
        <p14:creationId xmlns:p14="http://schemas.microsoft.com/office/powerpoint/2010/main" val="7392841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repeatCount="4000" fill="remove"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right)">
                                      <p:cBhvr>
                                        <p:cTn id="7" dur="1000"/>
                                        <p:tgtEl>
                                          <p:spTgt spid="7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fade">
                                      <p:cBhvr>
                                        <p:cTn id="10" dur="1000"/>
                                        <p:tgtEl>
                                          <p:spTgt spid="81"/>
                                        </p:tgtEl>
                                      </p:cBhvr>
                                    </p:animEffect>
                                    <p:anim calcmode="lin" valueType="num">
                                      <p:cBhvr>
                                        <p:cTn id="11" dur="1000" fill="hold"/>
                                        <p:tgtEl>
                                          <p:spTgt spid="81"/>
                                        </p:tgtEl>
                                        <p:attrNameLst>
                                          <p:attrName>ppt_x</p:attrName>
                                        </p:attrNameLst>
                                      </p:cBhvr>
                                      <p:tavLst>
                                        <p:tav tm="0">
                                          <p:val>
                                            <p:strVal val="#ppt_x"/>
                                          </p:val>
                                        </p:tav>
                                        <p:tav tm="100000">
                                          <p:val>
                                            <p:strVal val="#ppt_x"/>
                                          </p:val>
                                        </p:tav>
                                      </p:tavLst>
                                    </p:anim>
                                    <p:anim calcmode="lin" valueType="num">
                                      <p:cBhvr>
                                        <p:cTn id="12" dur="1000" fill="hold"/>
                                        <p:tgtEl>
                                          <p:spTgt spid="81"/>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1000"/>
                                  </p:stCondLst>
                                  <p:childTnLst>
                                    <p:set>
                                      <p:cBhvr>
                                        <p:cTn id="14" dur="1" fill="hold">
                                          <p:stCondLst>
                                            <p:cond delay="0"/>
                                          </p:stCondLst>
                                        </p:cTn>
                                        <p:tgtEl>
                                          <p:spTgt spid="82"/>
                                        </p:tgtEl>
                                        <p:attrNameLst>
                                          <p:attrName>style.visibility</p:attrName>
                                        </p:attrNameLst>
                                      </p:cBhvr>
                                      <p:to>
                                        <p:strVal val="visible"/>
                                      </p:to>
                                    </p:set>
                                    <p:animEffect transition="in" filter="fade">
                                      <p:cBhvr>
                                        <p:cTn id="15" dur="1000"/>
                                        <p:tgtEl>
                                          <p:spTgt spid="82"/>
                                        </p:tgtEl>
                                      </p:cBhvr>
                                    </p:animEffect>
                                    <p:anim calcmode="lin" valueType="num">
                                      <p:cBhvr>
                                        <p:cTn id="16" dur="1000" fill="hold"/>
                                        <p:tgtEl>
                                          <p:spTgt spid="82"/>
                                        </p:tgtEl>
                                        <p:attrNameLst>
                                          <p:attrName>ppt_x</p:attrName>
                                        </p:attrNameLst>
                                      </p:cBhvr>
                                      <p:tavLst>
                                        <p:tav tm="0">
                                          <p:val>
                                            <p:strVal val="#ppt_x"/>
                                          </p:val>
                                        </p:tav>
                                        <p:tav tm="100000">
                                          <p:val>
                                            <p:strVal val="#ppt_x"/>
                                          </p:val>
                                        </p:tav>
                                      </p:tavLst>
                                    </p:anim>
                                    <p:anim calcmode="lin" valueType="num">
                                      <p:cBhvr>
                                        <p:cTn id="17" dur="1000" fill="hold"/>
                                        <p:tgtEl>
                                          <p:spTgt spid="8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0"/>
                                  </p:stCondLst>
                                  <p:childTnLst>
                                    <p:set>
                                      <p:cBhvr>
                                        <p:cTn id="19" dur="1" fill="hold">
                                          <p:stCondLst>
                                            <p:cond delay="0"/>
                                          </p:stCondLst>
                                        </p:cTn>
                                        <p:tgtEl>
                                          <p:spTgt spid="83"/>
                                        </p:tgtEl>
                                        <p:attrNameLst>
                                          <p:attrName>style.visibility</p:attrName>
                                        </p:attrNameLst>
                                      </p:cBhvr>
                                      <p:to>
                                        <p:strVal val="visible"/>
                                      </p:to>
                                    </p:set>
                                    <p:animEffect transition="in" filter="fade">
                                      <p:cBhvr>
                                        <p:cTn id="20" dur="1000"/>
                                        <p:tgtEl>
                                          <p:spTgt spid="83"/>
                                        </p:tgtEl>
                                      </p:cBhvr>
                                    </p:animEffect>
                                    <p:anim calcmode="lin" valueType="num">
                                      <p:cBhvr>
                                        <p:cTn id="21" dur="1000" fill="hold"/>
                                        <p:tgtEl>
                                          <p:spTgt spid="83"/>
                                        </p:tgtEl>
                                        <p:attrNameLst>
                                          <p:attrName>ppt_x</p:attrName>
                                        </p:attrNameLst>
                                      </p:cBhvr>
                                      <p:tavLst>
                                        <p:tav tm="0">
                                          <p:val>
                                            <p:strVal val="#ppt_x"/>
                                          </p:val>
                                        </p:tav>
                                        <p:tav tm="100000">
                                          <p:val>
                                            <p:strVal val="#ppt_x"/>
                                          </p:val>
                                        </p:tav>
                                      </p:tavLst>
                                    </p:anim>
                                    <p:anim calcmode="lin" valueType="num">
                                      <p:cBhvr>
                                        <p:cTn id="22" dur="1000" fill="hold"/>
                                        <p:tgtEl>
                                          <p:spTgt spid="83"/>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3000"/>
                                  </p:stCondLst>
                                  <p:childTnLst>
                                    <p:set>
                                      <p:cBhvr>
                                        <p:cTn id="24" dur="1" fill="hold">
                                          <p:stCondLst>
                                            <p:cond delay="0"/>
                                          </p:stCondLst>
                                        </p:cTn>
                                        <p:tgtEl>
                                          <p:spTgt spid="84"/>
                                        </p:tgtEl>
                                        <p:attrNameLst>
                                          <p:attrName>style.visibility</p:attrName>
                                        </p:attrNameLst>
                                      </p:cBhvr>
                                      <p:to>
                                        <p:strVal val="visible"/>
                                      </p:to>
                                    </p:set>
                                    <p:animEffect transition="in" filter="fade">
                                      <p:cBhvr>
                                        <p:cTn id="25" dur="1000"/>
                                        <p:tgtEl>
                                          <p:spTgt spid="84"/>
                                        </p:tgtEl>
                                      </p:cBhvr>
                                    </p:animEffect>
                                    <p:anim calcmode="lin" valueType="num">
                                      <p:cBhvr>
                                        <p:cTn id="26" dur="1000" fill="hold"/>
                                        <p:tgtEl>
                                          <p:spTgt spid="84"/>
                                        </p:tgtEl>
                                        <p:attrNameLst>
                                          <p:attrName>ppt_x</p:attrName>
                                        </p:attrNameLst>
                                      </p:cBhvr>
                                      <p:tavLst>
                                        <p:tav tm="0">
                                          <p:val>
                                            <p:strVal val="#ppt_x"/>
                                          </p:val>
                                        </p:tav>
                                        <p:tav tm="100000">
                                          <p:val>
                                            <p:strVal val="#ppt_x"/>
                                          </p:val>
                                        </p:tav>
                                      </p:tavLst>
                                    </p:anim>
                                    <p:anim calcmode="lin" valueType="num">
                                      <p:cBhvr>
                                        <p:cTn id="27" dur="1000" fill="hold"/>
                                        <p:tgtEl>
                                          <p:spTgt spid="8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fade">
                                      <p:cBhvr>
                                        <p:cTn id="31" dur="1000"/>
                                        <p:tgtEl>
                                          <p:spTgt spid="85"/>
                                        </p:tgtEl>
                                      </p:cBhvr>
                                    </p:animEffect>
                                    <p:anim calcmode="lin" valueType="num">
                                      <p:cBhvr>
                                        <p:cTn id="32" dur="1000" fill="hold"/>
                                        <p:tgtEl>
                                          <p:spTgt spid="85"/>
                                        </p:tgtEl>
                                        <p:attrNameLst>
                                          <p:attrName>ppt_x</p:attrName>
                                        </p:attrNameLst>
                                      </p:cBhvr>
                                      <p:tavLst>
                                        <p:tav tm="0">
                                          <p:val>
                                            <p:strVal val="#ppt_x"/>
                                          </p:val>
                                        </p:tav>
                                        <p:tav tm="100000">
                                          <p:val>
                                            <p:strVal val="#ppt_x"/>
                                          </p:val>
                                        </p:tav>
                                      </p:tavLst>
                                    </p:anim>
                                    <p:anim calcmode="lin" valueType="num">
                                      <p:cBhvr>
                                        <p:cTn id="33" dur="1000" fill="hold"/>
                                        <p:tgtEl>
                                          <p:spTgt spid="85"/>
                                        </p:tgtEl>
                                        <p:attrNameLst>
                                          <p:attrName>ppt_y</p:attrName>
                                        </p:attrNameLst>
                                      </p:cBhvr>
                                      <p:tavLst>
                                        <p:tav tm="0">
                                          <p:val>
                                            <p:strVal val="#ppt_y+.1"/>
                                          </p:val>
                                        </p:tav>
                                        <p:tav tm="100000">
                                          <p:val>
                                            <p:strVal val="#ppt_y"/>
                                          </p:val>
                                        </p:tav>
                                      </p:tavLst>
                                    </p:anim>
                                  </p:childTnLst>
                                </p:cTn>
                              </p:par>
                              <p:par>
                                <p:cTn id="34" presetID="63" presetClass="path" presetSubtype="0" decel="100000" fill="hold" nodeType="withEffect">
                                  <p:stCondLst>
                                    <p:cond delay="0"/>
                                  </p:stCondLst>
                                  <p:childTnLst>
                                    <p:animMotion origin="layout" path="M 1.74623E-6 1.13482E-7 L 0.06561 1.13482E-7 " pathEditMode="relative" rAng="0" ptsTypes="AA">
                                      <p:cBhvr>
                                        <p:cTn id="35" dur="1000" fill="hold"/>
                                        <p:tgtEl>
                                          <p:spTgt spid="70"/>
                                        </p:tgtEl>
                                        <p:attrNameLst>
                                          <p:attrName>ppt_x</p:attrName>
                                          <p:attrName>ppt_y</p:attrName>
                                        </p:attrNameLst>
                                      </p:cBhvr>
                                      <p:rCtr x="3281" y="0"/>
                                    </p:animMotion>
                                  </p:childTnLst>
                                </p:cTn>
                              </p:par>
                              <p:par>
                                <p:cTn id="36" presetID="63" presetClass="path" presetSubtype="0" decel="100000" fill="hold" nodeType="withEffect">
                                  <p:stCondLst>
                                    <p:cond delay="0"/>
                                  </p:stCondLst>
                                  <p:childTnLst>
                                    <p:animMotion origin="layout" path="M -7.42915E-7 3.09124E-6 L 0.06025 3.09124E-6 " pathEditMode="relative" rAng="0" ptsTypes="AA">
                                      <p:cBhvr>
                                        <p:cTn id="37" dur="1000" fill="hold"/>
                                        <p:tgtEl>
                                          <p:spTgt spid="101"/>
                                        </p:tgtEl>
                                        <p:attrNameLst>
                                          <p:attrName>ppt_x</p:attrName>
                                          <p:attrName>ppt_y</p:attrName>
                                        </p:attrNameLst>
                                      </p:cBhvr>
                                      <p:rCtr x="3013" y="0"/>
                                    </p:animMotion>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Effect transition="in" filter="fade">
                                      <p:cBhvr>
                                        <p:cTn id="41" dur="1000"/>
                                        <p:tgtEl>
                                          <p:spTgt spid="86"/>
                                        </p:tgtEl>
                                      </p:cBhvr>
                                    </p:animEffect>
                                    <p:anim calcmode="lin" valueType="num">
                                      <p:cBhvr>
                                        <p:cTn id="42" dur="1000" fill="hold"/>
                                        <p:tgtEl>
                                          <p:spTgt spid="86"/>
                                        </p:tgtEl>
                                        <p:attrNameLst>
                                          <p:attrName>ppt_x</p:attrName>
                                        </p:attrNameLst>
                                      </p:cBhvr>
                                      <p:tavLst>
                                        <p:tav tm="0">
                                          <p:val>
                                            <p:strVal val="#ppt_x"/>
                                          </p:val>
                                        </p:tav>
                                        <p:tav tm="100000">
                                          <p:val>
                                            <p:strVal val="#ppt_x"/>
                                          </p:val>
                                        </p:tav>
                                      </p:tavLst>
                                    </p:anim>
                                    <p:anim calcmode="lin" valueType="num">
                                      <p:cBhvr>
                                        <p:cTn id="43" dur="1000" fill="hold"/>
                                        <p:tgtEl>
                                          <p:spTgt spid="86"/>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87"/>
                                        </p:tgtEl>
                                        <p:attrNameLst>
                                          <p:attrName>style.visibility</p:attrName>
                                        </p:attrNameLst>
                                      </p:cBhvr>
                                      <p:to>
                                        <p:strVal val="visible"/>
                                      </p:to>
                                    </p:set>
                                    <p:animEffect transition="in" filter="fade">
                                      <p:cBhvr>
                                        <p:cTn id="47" dur="1000"/>
                                        <p:tgtEl>
                                          <p:spTgt spid="87"/>
                                        </p:tgtEl>
                                      </p:cBhvr>
                                    </p:animEffect>
                                    <p:anim calcmode="lin" valueType="num">
                                      <p:cBhvr>
                                        <p:cTn id="48" dur="1000" fill="hold"/>
                                        <p:tgtEl>
                                          <p:spTgt spid="87"/>
                                        </p:tgtEl>
                                        <p:attrNameLst>
                                          <p:attrName>ppt_x</p:attrName>
                                        </p:attrNameLst>
                                      </p:cBhvr>
                                      <p:tavLst>
                                        <p:tav tm="0">
                                          <p:val>
                                            <p:strVal val="#ppt_x"/>
                                          </p:val>
                                        </p:tav>
                                        <p:tav tm="100000">
                                          <p:val>
                                            <p:strVal val="#ppt_x"/>
                                          </p:val>
                                        </p:tav>
                                      </p:tavLst>
                                    </p:anim>
                                    <p:anim calcmode="lin" valueType="num">
                                      <p:cBhvr>
                                        <p:cTn id="49" dur="1000" fill="hold"/>
                                        <p:tgtEl>
                                          <p:spTgt spid="87"/>
                                        </p:tgtEl>
                                        <p:attrNameLst>
                                          <p:attrName>ppt_y</p:attrName>
                                        </p:attrNameLst>
                                      </p:cBhvr>
                                      <p:tavLst>
                                        <p:tav tm="0">
                                          <p:val>
                                            <p:strVal val="#ppt_y+.1"/>
                                          </p:val>
                                        </p:tav>
                                        <p:tav tm="100000">
                                          <p:val>
                                            <p:strVal val="#ppt_y"/>
                                          </p:val>
                                        </p:tav>
                                      </p:tavLst>
                                    </p:anim>
                                  </p:childTnLst>
                                </p:cTn>
                              </p:par>
                            </p:childTnLst>
                          </p:cTn>
                        </p:par>
                        <p:par>
                          <p:cTn id="50" fill="hold">
                            <p:stCondLst>
                              <p:cond delay="7000"/>
                            </p:stCondLst>
                            <p:childTnLst>
                              <p:par>
                                <p:cTn id="51" presetID="42" presetClass="entr" presetSubtype="0"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Effect transition="in" filter="fade">
                                      <p:cBhvr>
                                        <p:cTn id="53" dur="1000"/>
                                        <p:tgtEl>
                                          <p:spTgt spid="88"/>
                                        </p:tgtEl>
                                      </p:cBhvr>
                                    </p:animEffect>
                                    <p:anim calcmode="lin" valueType="num">
                                      <p:cBhvr>
                                        <p:cTn id="54" dur="1000" fill="hold"/>
                                        <p:tgtEl>
                                          <p:spTgt spid="88"/>
                                        </p:tgtEl>
                                        <p:attrNameLst>
                                          <p:attrName>ppt_x</p:attrName>
                                        </p:attrNameLst>
                                      </p:cBhvr>
                                      <p:tavLst>
                                        <p:tav tm="0">
                                          <p:val>
                                            <p:strVal val="#ppt_x"/>
                                          </p:val>
                                        </p:tav>
                                        <p:tav tm="100000">
                                          <p:val>
                                            <p:strVal val="#ppt_x"/>
                                          </p:val>
                                        </p:tav>
                                      </p:tavLst>
                                    </p:anim>
                                    <p:anim calcmode="lin" valueType="num">
                                      <p:cBhvr>
                                        <p:cTn id="55" dur="1000" fill="hold"/>
                                        <p:tgtEl>
                                          <p:spTgt spid="88"/>
                                        </p:tgtEl>
                                        <p:attrNameLst>
                                          <p:attrName>ppt_y</p:attrName>
                                        </p:attrNameLst>
                                      </p:cBhvr>
                                      <p:tavLst>
                                        <p:tav tm="0">
                                          <p:val>
                                            <p:strVal val="#ppt_y+.1"/>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fade">
                                      <p:cBhvr>
                                        <p:cTn id="59" dur="1000"/>
                                        <p:tgtEl>
                                          <p:spTgt spid="89"/>
                                        </p:tgtEl>
                                      </p:cBhvr>
                                    </p:animEffect>
                                    <p:anim calcmode="lin" valueType="num">
                                      <p:cBhvr>
                                        <p:cTn id="60" dur="1000" fill="hold"/>
                                        <p:tgtEl>
                                          <p:spTgt spid="89"/>
                                        </p:tgtEl>
                                        <p:attrNameLst>
                                          <p:attrName>ppt_x</p:attrName>
                                        </p:attrNameLst>
                                      </p:cBhvr>
                                      <p:tavLst>
                                        <p:tav tm="0">
                                          <p:val>
                                            <p:strVal val="#ppt_x"/>
                                          </p:val>
                                        </p:tav>
                                        <p:tav tm="100000">
                                          <p:val>
                                            <p:strVal val="#ppt_x"/>
                                          </p:val>
                                        </p:tav>
                                      </p:tavLst>
                                    </p:anim>
                                    <p:anim calcmode="lin" valueType="num">
                                      <p:cBhvr>
                                        <p:cTn id="61" dur="1000" fill="hold"/>
                                        <p:tgtEl>
                                          <p:spTgt spid="89"/>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42" presetClass="entr" presetSubtype="0"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fade">
                                      <p:cBhvr>
                                        <p:cTn id="65" dur="1000"/>
                                        <p:tgtEl>
                                          <p:spTgt spid="90"/>
                                        </p:tgtEl>
                                      </p:cBhvr>
                                    </p:animEffect>
                                    <p:anim calcmode="lin" valueType="num">
                                      <p:cBhvr>
                                        <p:cTn id="66" dur="1000" fill="hold"/>
                                        <p:tgtEl>
                                          <p:spTgt spid="90"/>
                                        </p:tgtEl>
                                        <p:attrNameLst>
                                          <p:attrName>ppt_x</p:attrName>
                                        </p:attrNameLst>
                                      </p:cBhvr>
                                      <p:tavLst>
                                        <p:tav tm="0">
                                          <p:val>
                                            <p:strVal val="#ppt_x"/>
                                          </p:val>
                                        </p:tav>
                                        <p:tav tm="100000">
                                          <p:val>
                                            <p:strVal val="#ppt_x"/>
                                          </p:val>
                                        </p:tav>
                                      </p:tavLst>
                                    </p:anim>
                                    <p:anim calcmode="lin" valueType="num">
                                      <p:cBhvr>
                                        <p:cTn id="67" dur="1000" fill="hold"/>
                                        <p:tgtEl>
                                          <p:spTgt spid="90"/>
                                        </p:tgtEl>
                                        <p:attrNameLst>
                                          <p:attrName>ppt_y</p:attrName>
                                        </p:attrNameLst>
                                      </p:cBhvr>
                                      <p:tavLst>
                                        <p:tav tm="0">
                                          <p:val>
                                            <p:strVal val="#ppt_y+.1"/>
                                          </p:val>
                                        </p:tav>
                                        <p:tav tm="100000">
                                          <p:val>
                                            <p:strVal val="#ppt_y"/>
                                          </p:val>
                                        </p:tav>
                                      </p:tavLst>
                                    </p:anim>
                                  </p:childTnLst>
                                </p:cTn>
                              </p:par>
                            </p:childTnLst>
                          </p:cTn>
                        </p:par>
                        <p:par>
                          <p:cTn id="68" fill="hold">
                            <p:stCondLst>
                              <p:cond delay="10000"/>
                            </p:stCondLst>
                            <p:childTnLst>
                              <p:par>
                                <p:cTn id="69" presetID="42" presetClass="entr" presetSubtype="0"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fade">
                                      <p:cBhvr>
                                        <p:cTn id="71" dur="1000"/>
                                        <p:tgtEl>
                                          <p:spTgt spid="91"/>
                                        </p:tgtEl>
                                      </p:cBhvr>
                                    </p:animEffect>
                                    <p:anim calcmode="lin" valueType="num">
                                      <p:cBhvr>
                                        <p:cTn id="72" dur="1000" fill="hold"/>
                                        <p:tgtEl>
                                          <p:spTgt spid="91"/>
                                        </p:tgtEl>
                                        <p:attrNameLst>
                                          <p:attrName>ppt_x</p:attrName>
                                        </p:attrNameLst>
                                      </p:cBhvr>
                                      <p:tavLst>
                                        <p:tav tm="0">
                                          <p:val>
                                            <p:strVal val="#ppt_x"/>
                                          </p:val>
                                        </p:tav>
                                        <p:tav tm="100000">
                                          <p:val>
                                            <p:strVal val="#ppt_x"/>
                                          </p:val>
                                        </p:tav>
                                      </p:tavLst>
                                    </p:anim>
                                    <p:anim calcmode="lin" valueType="num">
                                      <p:cBhvr>
                                        <p:cTn id="73" dur="1000" fill="hold"/>
                                        <p:tgtEl>
                                          <p:spTgt spid="91"/>
                                        </p:tgtEl>
                                        <p:attrNameLst>
                                          <p:attrName>ppt_y</p:attrName>
                                        </p:attrNameLst>
                                      </p:cBhvr>
                                      <p:tavLst>
                                        <p:tav tm="0">
                                          <p:val>
                                            <p:strVal val="#ppt_y+.1"/>
                                          </p:val>
                                        </p:tav>
                                        <p:tav tm="100000">
                                          <p:val>
                                            <p:strVal val="#ppt_y"/>
                                          </p:val>
                                        </p:tav>
                                      </p:tavLst>
                                    </p:anim>
                                  </p:childTnLst>
                                </p:cTn>
                              </p:par>
                            </p:childTnLst>
                          </p:cTn>
                        </p:par>
                        <p:par>
                          <p:cTn id="74" fill="hold">
                            <p:stCondLst>
                              <p:cond delay="11000"/>
                            </p:stCondLst>
                            <p:childTnLst>
                              <p:par>
                                <p:cTn id="75" presetID="42" presetClass="entr" presetSubtype="0" fill="hold" grpId="0" nodeType="afterEffect">
                                  <p:stCondLst>
                                    <p:cond delay="0"/>
                                  </p:stCondLst>
                                  <p:childTnLst>
                                    <p:set>
                                      <p:cBhvr>
                                        <p:cTn id="76" dur="1" fill="hold">
                                          <p:stCondLst>
                                            <p:cond delay="0"/>
                                          </p:stCondLst>
                                        </p:cTn>
                                        <p:tgtEl>
                                          <p:spTgt spid="92"/>
                                        </p:tgtEl>
                                        <p:attrNameLst>
                                          <p:attrName>style.visibility</p:attrName>
                                        </p:attrNameLst>
                                      </p:cBhvr>
                                      <p:to>
                                        <p:strVal val="visible"/>
                                      </p:to>
                                    </p:set>
                                    <p:animEffect transition="in" filter="fade">
                                      <p:cBhvr>
                                        <p:cTn id="77" dur="1000"/>
                                        <p:tgtEl>
                                          <p:spTgt spid="92"/>
                                        </p:tgtEl>
                                      </p:cBhvr>
                                    </p:animEffect>
                                    <p:anim calcmode="lin" valueType="num">
                                      <p:cBhvr>
                                        <p:cTn id="78" dur="1000" fill="hold"/>
                                        <p:tgtEl>
                                          <p:spTgt spid="92"/>
                                        </p:tgtEl>
                                        <p:attrNameLst>
                                          <p:attrName>ppt_x</p:attrName>
                                        </p:attrNameLst>
                                      </p:cBhvr>
                                      <p:tavLst>
                                        <p:tav tm="0">
                                          <p:val>
                                            <p:strVal val="#ppt_x"/>
                                          </p:val>
                                        </p:tav>
                                        <p:tav tm="100000">
                                          <p:val>
                                            <p:strVal val="#ppt_x"/>
                                          </p:val>
                                        </p:tav>
                                      </p:tavLst>
                                    </p:anim>
                                    <p:anim calcmode="lin" valueType="num">
                                      <p:cBhvr>
                                        <p:cTn id="79" dur="1000" fill="hold"/>
                                        <p:tgtEl>
                                          <p:spTgt spid="92"/>
                                        </p:tgtEl>
                                        <p:attrNameLst>
                                          <p:attrName>ppt_y</p:attrName>
                                        </p:attrNameLst>
                                      </p:cBhvr>
                                      <p:tavLst>
                                        <p:tav tm="0">
                                          <p:val>
                                            <p:strVal val="#ppt_y+.1"/>
                                          </p:val>
                                        </p:tav>
                                        <p:tav tm="100000">
                                          <p:val>
                                            <p:strVal val="#ppt_y"/>
                                          </p:val>
                                        </p:tav>
                                      </p:tavLst>
                                    </p:anim>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fade">
                                      <p:cBhvr>
                                        <p:cTn id="83" dur="1000"/>
                                        <p:tgtEl>
                                          <p:spTgt spid="93"/>
                                        </p:tgtEl>
                                      </p:cBhvr>
                                    </p:animEffect>
                                    <p:anim calcmode="lin" valueType="num">
                                      <p:cBhvr>
                                        <p:cTn id="84" dur="1000" fill="hold"/>
                                        <p:tgtEl>
                                          <p:spTgt spid="93"/>
                                        </p:tgtEl>
                                        <p:attrNameLst>
                                          <p:attrName>ppt_x</p:attrName>
                                        </p:attrNameLst>
                                      </p:cBhvr>
                                      <p:tavLst>
                                        <p:tav tm="0">
                                          <p:val>
                                            <p:strVal val="#ppt_x"/>
                                          </p:val>
                                        </p:tav>
                                        <p:tav tm="100000">
                                          <p:val>
                                            <p:strVal val="#ppt_x"/>
                                          </p:val>
                                        </p:tav>
                                      </p:tavLst>
                                    </p:anim>
                                    <p:anim calcmode="lin" valueType="num">
                                      <p:cBhvr>
                                        <p:cTn id="85"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500"/>
                                        <p:tgtEl>
                                          <p:spTgt spid="70"/>
                                        </p:tgtEl>
                                      </p:cBhvr>
                                    </p:animEffect>
                                    <p:set>
                                      <p:cBhvr>
                                        <p:cTn id="90" dur="1" fill="hold">
                                          <p:stCondLst>
                                            <p:cond delay="499"/>
                                          </p:stCondLst>
                                        </p:cTn>
                                        <p:tgtEl>
                                          <p:spTgt spid="70"/>
                                        </p:tgtEl>
                                        <p:attrNameLst>
                                          <p:attrName>style.visibility</p:attrName>
                                        </p:attrNameLst>
                                      </p:cBhvr>
                                      <p:to>
                                        <p:strVal val="hidden"/>
                                      </p:to>
                                    </p:set>
                                  </p:childTnLst>
                                </p:cTn>
                              </p:par>
                              <p:par>
                                <p:cTn id="91" presetID="10" presetClass="exit" presetSubtype="0" fill="hold" grpId="0" nodeType="withEffect">
                                  <p:stCondLst>
                                    <p:cond delay="0"/>
                                  </p:stCondLst>
                                  <p:childTnLst>
                                    <p:animEffect transition="out" filter="fade">
                                      <p:cBhvr>
                                        <p:cTn id="92" dur="500"/>
                                        <p:tgtEl>
                                          <p:spTgt spid="99"/>
                                        </p:tgtEl>
                                      </p:cBhvr>
                                    </p:animEffect>
                                    <p:set>
                                      <p:cBhvr>
                                        <p:cTn id="93" dur="1" fill="hold">
                                          <p:stCondLst>
                                            <p:cond delay="499"/>
                                          </p:stCondLst>
                                        </p:cTn>
                                        <p:tgtEl>
                                          <p:spTgt spid="99"/>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101"/>
                                        </p:tgtEl>
                                      </p:cBhvr>
                                    </p:animEffect>
                                    <p:set>
                                      <p:cBhvr>
                                        <p:cTn id="96" dur="1" fill="hold">
                                          <p:stCondLst>
                                            <p:cond delay="499"/>
                                          </p:stCondLst>
                                        </p:cTn>
                                        <p:tgtEl>
                                          <p:spTgt spid="101"/>
                                        </p:tgtEl>
                                        <p:attrNameLst>
                                          <p:attrName>style.visibility</p:attrName>
                                        </p:attrNameLst>
                                      </p:cBhvr>
                                      <p:to>
                                        <p:strVal val="hidden"/>
                                      </p:to>
                                    </p:set>
                                  </p:childTnLst>
                                </p:cTn>
                              </p:par>
                              <p:par>
                                <p:cTn id="97" presetID="10" presetClass="entr" presetSubtype="0" fill="hold" nodeType="with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500"/>
                                        <p:tgtEl>
                                          <p:spTgt spid="74"/>
                                        </p:tgtEl>
                                      </p:cBhvr>
                                    </p:animEffect>
                                  </p:childTnLst>
                                </p:cTn>
                              </p:par>
                              <p:par>
                                <p:cTn id="100" presetID="10" presetClass="entr" presetSubtype="0" fill="hold" nodeType="withEffect">
                                  <p:stCondLst>
                                    <p:cond delay="0"/>
                                  </p:stCondLst>
                                  <p:childTnLst>
                                    <p:set>
                                      <p:cBhvr>
                                        <p:cTn id="101" dur="1" fill="hold">
                                          <p:stCondLst>
                                            <p:cond delay="0"/>
                                          </p:stCondLst>
                                        </p:cTn>
                                        <p:tgtEl>
                                          <p:spTgt spid="116"/>
                                        </p:tgtEl>
                                        <p:attrNameLst>
                                          <p:attrName>style.visibility</p:attrName>
                                        </p:attrNameLst>
                                      </p:cBhvr>
                                      <p:to>
                                        <p:strVal val="visible"/>
                                      </p:to>
                                    </p:set>
                                    <p:animEffect transition="in" filter="fade">
                                      <p:cBhvr>
                                        <p:cTn id="102" dur="500"/>
                                        <p:tgtEl>
                                          <p:spTgt spid="116"/>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00"/>
                                        </p:tgtEl>
                                        <p:attrNameLst>
                                          <p:attrName>style.visibility</p:attrName>
                                        </p:attrNameLst>
                                      </p:cBhvr>
                                      <p:to>
                                        <p:strVal val="visible"/>
                                      </p:to>
                                    </p:set>
                                    <p:animEffect transition="in" filter="fade">
                                      <p:cBhvr>
                                        <p:cTn id="105" dur="500"/>
                                        <p:tgtEl>
                                          <p:spTgt spid="100"/>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94"/>
                                        </p:tgtEl>
                                        <p:attrNameLst>
                                          <p:attrName>style.visibility</p:attrName>
                                        </p:attrNameLst>
                                      </p:cBhvr>
                                      <p:to>
                                        <p:strVal val="visible"/>
                                      </p:to>
                                    </p:set>
                                    <p:animEffect transition="in" filter="fade">
                                      <p:cBhvr>
                                        <p:cTn id="108" dur="500"/>
                                        <p:tgtEl>
                                          <p:spTgt spid="94"/>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32"/>
                                        </p:tgtEl>
                                        <p:attrNameLst>
                                          <p:attrName>style.visibility</p:attrName>
                                        </p:attrNameLst>
                                      </p:cBhvr>
                                      <p:to>
                                        <p:strVal val="visible"/>
                                      </p:to>
                                    </p:set>
                                    <p:animEffect transition="in" filter="fade">
                                      <p:cBhvr>
                                        <p:cTn id="111" dur="500"/>
                                        <p:tgtEl>
                                          <p:spTgt spid="132"/>
                                        </p:tgtEl>
                                      </p:cBhvr>
                                    </p:animEffect>
                                  </p:childTnLst>
                                </p:cTn>
                              </p:par>
                              <p:par>
                                <p:cTn id="112" presetID="35" presetClass="path" presetSubtype="0" accel="100000" fill="hold" nodeType="withEffect">
                                  <p:stCondLst>
                                    <p:cond delay="0"/>
                                  </p:stCondLst>
                                  <p:childTnLst>
                                    <p:animMotion origin="layout" path="M 0.06561 -1.1212E-6 L 1.74623E-6 -1.1212E-6 " pathEditMode="relative" rAng="0" ptsTypes="AA">
                                      <p:cBhvr>
                                        <p:cTn id="113" dur="1000" fill="hold"/>
                                        <p:tgtEl>
                                          <p:spTgt spid="74"/>
                                        </p:tgtEl>
                                        <p:attrNameLst>
                                          <p:attrName>ppt_x</p:attrName>
                                          <p:attrName>ppt_y</p:attrName>
                                        </p:attrNameLst>
                                      </p:cBhvr>
                                      <p:rCtr x="-3281" y="0"/>
                                    </p:animMotion>
                                  </p:childTnLst>
                                </p:cTn>
                              </p:par>
                              <p:par>
                                <p:cTn id="114" presetID="35" presetClass="path" presetSubtype="0" accel="100000" fill="hold" nodeType="withEffect">
                                  <p:stCondLst>
                                    <p:cond delay="0"/>
                                  </p:stCondLst>
                                  <p:childTnLst>
                                    <p:animMotion origin="layout" path="M 0.06204 2.21516E-6 L -7.42915E-7 2.21516E-6 " pathEditMode="relative" rAng="0" ptsTypes="AA">
                                      <p:cBhvr>
                                        <p:cTn id="115" dur="1000" fill="hold"/>
                                        <p:tgtEl>
                                          <p:spTgt spid="116"/>
                                        </p:tgtEl>
                                        <p:attrNameLst>
                                          <p:attrName>ppt_x</p:attrName>
                                          <p:attrName>ppt_y</p:attrName>
                                        </p:attrNameLst>
                                      </p:cBhvr>
                                      <p:rCtr x="-3102" y="0"/>
                                    </p:animMotion>
                                  </p:childTnLst>
                                </p:cTn>
                              </p:par>
                            </p:childTnLst>
                          </p:cTn>
                        </p:par>
                        <p:par>
                          <p:cTn id="116" fill="hold">
                            <p:stCondLst>
                              <p:cond delay="1000"/>
                            </p:stCondLst>
                            <p:childTnLst>
                              <p:par>
                                <p:cTn id="117" presetID="22" presetClass="entr" presetSubtype="2" repeatCount="4000" fill="remove" nodeType="afterEffect">
                                  <p:stCondLst>
                                    <p:cond delay="0"/>
                                  </p:stCondLst>
                                  <p:childTnLst>
                                    <p:set>
                                      <p:cBhvr>
                                        <p:cTn id="118" dur="1" fill="hold">
                                          <p:stCondLst>
                                            <p:cond delay="0"/>
                                          </p:stCondLst>
                                        </p:cTn>
                                        <p:tgtEl>
                                          <p:spTgt spid="77"/>
                                        </p:tgtEl>
                                        <p:attrNameLst>
                                          <p:attrName>style.visibility</p:attrName>
                                        </p:attrNameLst>
                                      </p:cBhvr>
                                      <p:to>
                                        <p:strVal val="visible"/>
                                      </p:to>
                                    </p:set>
                                    <p:animEffect transition="in" filter="wipe(right)">
                                      <p:cBhvr>
                                        <p:cTn id="119" dur="1000"/>
                                        <p:tgtEl>
                                          <p:spTgt spid="7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95"/>
                                        </p:tgtEl>
                                        <p:attrNameLst>
                                          <p:attrName>style.visibility</p:attrName>
                                        </p:attrNameLst>
                                      </p:cBhvr>
                                      <p:to>
                                        <p:strVal val="visible"/>
                                      </p:to>
                                    </p:set>
                                    <p:animEffect transition="in" filter="fade">
                                      <p:cBhvr>
                                        <p:cTn id="122" dur="1000"/>
                                        <p:tgtEl>
                                          <p:spTgt spid="95"/>
                                        </p:tgtEl>
                                      </p:cBhvr>
                                    </p:animEffect>
                                    <p:anim calcmode="lin" valueType="num">
                                      <p:cBhvr>
                                        <p:cTn id="123" dur="1000" fill="hold"/>
                                        <p:tgtEl>
                                          <p:spTgt spid="95"/>
                                        </p:tgtEl>
                                        <p:attrNameLst>
                                          <p:attrName>ppt_x</p:attrName>
                                        </p:attrNameLst>
                                      </p:cBhvr>
                                      <p:tavLst>
                                        <p:tav tm="0">
                                          <p:val>
                                            <p:strVal val="#ppt_x"/>
                                          </p:val>
                                        </p:tav>
                                        <p:tav tm="100000">
                                          <p:val>
                                            <p:strVal val="#ppt_x"/>
                                          </p:val>
                                        </p:tav>
                                      </p:tavLst>
                                    </p:anim>
                                    <p:anim calcmode="lin" valueType="num">
                                      <p:cBhvr>
                                        <p:cTn id="124" dur="1000" fill="hold"/>
                                        <p:tgtEl>
                                          <p:spTgt spid="95"/>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1000"/>
                                  </p:stCondLst>
                                  <p:childTnLst>
                                    <p:set>
                                      <p:cBhvr>
                                        <p:cTn id="126" dur="1" fill="hold">
                                          <p:stCondLst>
                                            <p:cond delay="0"/>
                                          </p:stCondLst>
                                        </p:cTn>
                                        <p:tgtEl>
                                          <p:spTgt spid="96"/>
                                        </p:tgtEl>
                                        <p:attrNameLst>
                                          <p:attrName>style.visibility</p:attrName>
                                        </p:attrNameLst>
                                      </p:cBhvr>
                                      <p:to>
                                        <p:strVal val="visible"/>
                                      </p:to>
                                    </p:set>
                                    <p:animEffect transition="in" filter="fade">
                                      <p:cBhvr>
                                        <p:cTn id="127" dur="1000"/>
                                        <p:tgtEl>
                                          <p:spTgt spid="96"/>
                                        </p:tgtEl>
                                      </p:cBhvr>
                                    </p:animEffect>
                                    <p:anim calcmode="lin" valueType="num">
                                      <p:cBhvr>
                                        <p:cTn id="128" dur="1000" fill="hold"/>
                                        <p:tgtEl>
                                          <p:spTgt spid="96"/>
                                        </p:tgtEl>
                                        <p:attrNameLst>
                                          <p:attrName>ppt_x</p:attrName>
                                        </p:attrNameLst>
                                      </p:cBhvr>
                                      <p:tavLst>
                                        <p:tav tm="0">
                                          <p:val>
                                            <p:strVal val="#ppt_x"/>
                                          </p:val>
                                        </p:tav>
                                        <p:tav tm="100000">
                                          <p:val>
                                            <p:strVal val="#ppt_x"/>
                                          </p:val>
                                        </p:tav>
                                      </p:tavLst>
                                    </p:anim>
                                    <p:anim calcmode="lin" valueType="num">
                                      <p:cBhvr>
                                        <p:cTn id="129" dur="1000" fill="hold"/>
                                        <p:tgtEl>
                                          <p:spTgt spid="96"/>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2000"/>
                                  </p:stCondLst>
                                  <p:childTnLst>
                                    <p:set>
                                      <p:cBhvr>
                                        <p:cTn id="131" dur="1" fill="hold">
                                          <p:stCondLst>
                                            <p:cond delay="0"/>
                                          </p:stCondLst>
                                        </p:cTn>
                                        <p:tgtEl>
                                          <p:spTgt spid="97"/>
                                        </p:tgtEl>
                                        <p:attrNameLst>
                                          <p:attrName>style.visibility</p:attrName>
                                        </p:attrNameLst>
                                      </p:cBhvr>
                                      <p:to>
                                        <p:strVal val="visible"/>
                                      </p:to>
                                    </p:set>
                                    <p:animEffect transition="in" filter="fade">
                                      <p:cBhvr>
                                        <p:cTn id="132" dur="1000"/>
                                        <p:tgtEl>
                                          <p:spTgt spid="97"/>
                                        </p:tgtEl>
                                      </p:cBhvr>
                                    </p:animEffect>
                                    <p:anim calcmode="lin" valueType="num">
                                      <p:cBhvr>
                                        <p:cTn id="133" dur="1000" fill="hold"/>
                                        <p:tgtEl>
                                          <p:spTgt spid="97"/>
                                        </p:tgtEl>
                                        <p:attrNameLst>
                                          <p:attrName>ppt_x</p:attrName>
                                        </p:attrNameLst>
                                      </p:cBhvr>
                                      <p:tavLst>
                                        <p:tav tm="0">
                                          <p:val>
                                            <p:strVal val="#ppt_x"/>
                                          </p:val>
                                        </p:tav>
                                        <p:tav tm="100000">
                                          <p:val>
                                            <p:strVal val="#ppt_x"/>
                                          </p:val>
                                        </p:tav>
                                      </p:tavLst>
                                    </p:anim>
                                    <p:anim calcmode="lin" valueType="num">
                                      <p:cBhvr>
                                        <p:cTn id="134" dur="1000" fill="hold"/>
                                        <p:tgtEl>
                                          <p:spTgt spid="97"/>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300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par>
                                <p:cTn id="140" presetID="63" presetClass="path" presetSubtype="0" decel="100000" fill="hold" nodeType="withEffect">
                                  <p:stCondLst>
                                    <p:cond delay="4000"/>
                                  </p:stCondLst>
                                  <p:childTnLst>
                                    <p:animMotion origin="layout" path="M 1.74623E-6 -1.1212E-6 L 0.06204 -1.1212E-6 " pathEditMode="relative" rAng="0" ptsTypes="AA">
                                      <p:cBhvr>
                                        <p:cTn id="141" dur="1000" fill="hold"/>
                                        <p:tgtEl>
                                          <p:spTgt spid="74"/>
                                        </p:tgtEl>
                                        <p:attrNameLst>
                                          <p:attrName>ppt_x</p:attrName>
                                          <p:attrName>ppt_y</p:attrName>
                                        </p:attrNameLst>
                                      </p:cBhvr>
                                      <p:rCtr x="3102" y="0"/>
                                    </p:animMotion>
                                  </p:childTnLst>
                                </p:cTn>
                              </p:par>
                              <p:par>
                                <p:cTn id="142" presetID="63" presetClass="path" presetSubtype="0" decel="100000" fill="hold" nodeType="withEffect">
                                  <p:stCondLst>
                                    <p:cond delay="4000"/>
                                  </p:stCondLst>
                                  <p:childTnLst>
                                    <p:animMotion origin="layout" path="M -7.42915E-7 2.21516E-6 L 0.06204 2.21516E-6 " pathEditMode="relative" rAng="0" ptsTypes="AA">
                                      <p:cBhvr>
                                        <p:cTn id="143" dur="1000" fill="hold"/>
                                        <p:tgtEl>
                                          <p:spTgt spid="116"/>
                                        </p:tgtEl>
                                        <p:attrNameLst>
                                          <p:attrName>ppt_x</p:attrName>
                                          <p:attrName>ppt_y</p:attrName>
                                        </p:attrNameLst>
                                      </p:cBhvr>
                                      <p:rCtr x="3102" y="0"/>
                                    </p:animMotion>
                                  </p:childTnLst>
                                </p:cTn>
                              </p:par>
                            </p:childTnLst>
                          </p:cTn>
                        </p:par>
                        <p:par>
                          <p:cTn id="144" fill="hold">
                            <p:stCondLst>
                              <p:cond delay="6000"/>
                            </p:stCondLst>
                            <p:childTnLst>
                              <p:par>
                                <p:cTn id="145" presetID="10" presetClass="entr" presetSubtype="0" fill="hold" grpId="0" nodeType="afterEffect">
                                  <p:stCondLst>
                                    <p:cond delay="0"/>
                                  </p:stCondLst>
                                  <p:childTnLst>
                                    <p:set>
                                      <p:cBhvr>
                                        <p:cTn id="146" dur="1" fill="hold">
                                          <p:stCondLst>
                                            <p:cond delay="0"/>
                                          </p:stCondLst>
                                        </p:cTn>
                                        <p:tgtEl>
                                          <p:spTgt spid="133">
                                            <p:txEl>
                                              <p:pRg st="0" end="0"/>
                                            </p:txEl>
                                          </p:spTgt>
                                        </p:tgtEl>
                                        <p:attrNameLst>
                                          <p:attrName>style.visibility</p:attrName>
                                        </p:attrNameLst>
                                      </p:cBhvr>
                                      <p:to>
                                        <p:strVal val="visible"/>
                                      </p:to>
                                    </p:set>
                                    <p:animEffect transition="in" filter="fade">
                                      <p:cBhvr>
                                        <p:cTn id="147" dur="500"/>
                                        <p:tgtEl>
                                          <p:spTgt spid="133">
                                            <p:txEl>
                                              <p:pRg st="0" end="0"/>
                                            </p:txEl>
                                          </p:spTgt>
                                        </p:tgtEl>
                                      </p:cBhvr>
                                    </p:animEffect>
                                  </p:childTnLst>
                                </p:cTn>
                              </p:par>
                            </p:childTnLst>
                          </p:cTn>
                        </p:par>
                        <p:par>
                          <p:cTn id="148" fill="hold">
                            <p:stCondLst>
                              <p:cond delay="6500"/>
                            </p:stCondLst>
                            <p:childTnLst>
                              <p:par>
                                <p:cTn id="149" presetID="10" presetClass="entr" presetSubtype="0" fill="hold" grpId="0" nodeType="afterEffect">
                                  <p:stCondLst>
                                    <p:cond delay="0"/>
                                  </p:stCondLst>
                                  <p:childTnLst>
                                    <p:set>
                                      <p:cBhvr>
                                        <p:cTn id="150" dur="1" fill="hold">
                                          <p:stCondLst>
                                            <p:cond delay="0"/>
                                          </p:stCondLst>
                                        </p:cTn>
                                        <p:tgtEl>
                                          <p:spTgt spid="133">
                                            <p:txEl>
                                              <p:pRg st="2" end="2"/>
                                            </p:txEl>
                                          </p:spTgt>
                                        </p:tgtEl>
                                        <p:attrNameLst>
                                          <p:attrName>style.visibility</p:attrName>
                                        </p:attrNameLst>
                                      </p:cBhvr>
                                      <p:to>
                                        <p:strVal val="visible"/>
                                      </p:to>
                                    </p:set>
                                    <p:animEffect transition="in" filter="fade">
                                      <p:cBhvr>
                                        <p:cTn id="151" dur="500"/>
                                        <p:tgtEl>
                                          <p:spTgt spid="133">
                                            <p:txEl>
                                              <p:pRg st="2" end="2"/>
                                            </p:txEl>
                                          </p:spTgt>
                                        </p:tgtEl>
                                      </p:cBhvr>
                                    </p:animEffect>
                                  </p:childTnLst>
                                </p:cTn>
                              </p:par>
                            </p:childTnLst>
                          </p:cTn>
                        </p:par>
                        <p:par>
                          <p:cTn id="152" fill="hold">
                            <p:stCondLst>
                              <p:cond delay="7000"/>
                            </p:stCondLst>
                            <p:childTnLst>
                              <p:par>
                                <p:cTn id="153" presetID="10" presetClass="entr" presetSubtype="0" fill="hold" grpId="0" nodeType="afterEffect">
                                  <p:stCondLst>
                                    <p:cond delay="0"/>
                                  </p:stCondLst>
                                  <p:childTnLst>
                                    <p:set>
                                      <p:cBhvr>
                                        <p:cTn id="154" dur="1" fill="hold">
                                          <p:stCondLst>
                                            <p:cond delay="0"/>
                                          </p:stCondLst>
                                        </p:cTn>
                                        <p:tgtEl>
                                          <p:spTgt spid="133">
                                            <p:txEl>
                                              <p:pRg st="4" end="4"/>
                                            </p:txEl>
                                          </p:spTgt>
                                        </p:tgtEl>
                                        <p:attrNameLst>
                                          <p:attrName>style.visibility</p:attrName>
                                        </p:attrNameLst>
                                      </p:cBhvr>
                                      <p:to>
                                        <p:strVal val="visible"/>
                                      </p:to>
                                    </p:set>
                                    <p:animEffect transition="in" filter="fade">
                                      <p:cBhvr>
                                        <p:cTn id="155" dur="500"/>
                                        <p:tgtEl>
                                          <p:spTgt spid="13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32" grpId="0" animBg="1"/>
      <p:bldP spid="13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dirty="0"/>
              <a:t>IaaS Hosting a Microsoft SharePoint 2013 Farm </a:t>
            </a:r>
            <a:r>
              <a:rPr lang="en-US" sz="4800" dirty="0" smtClean="0"/>
              <a:t>on </a:t>
            </a:r>
            <a:r>
              <a:rPr lang="en-US" sz="4800" dirty="0"/>
              <a:t>Windows Azure</a:t>
            </a:r>
          </a:p>
        </p:txBody>
      </p:sp>
      <p:sp>
        <p:nvSpPr>
          <p:cNvPr id="5" name="Text Placeholder 4"/>
          <p:cNvSpPr>
            <a:spLocks noGrp="1"/>
          </p:cNvSpPr>
          <p:nvPr>
            <p:ph type="body" sz="quarter" idx="12"/>
          </p:nvPr>
        </p:nvSpPr>
        <p:spPr/>
        <p:txBody>
          <a:bodyPr/>
          <a:lstStyle/>
          <a:p>
            <a:r>
              <a:rPr lang="en-US" dirty="0" smtClean="0"/>
              <a:t>Michael Washam</a:t>
            </a:r>
          </a:p>
          <a:p>
            <a:r>
              <a:rPr lang="en-US" dirty="0" smtClean="0"/>
              <a:t>Principal Cloud Architect </a:t>
            </a:r>
          </a:p>
          <a:p>
            <a:r>
              <a:rPr lang="en-US" dirty="0" err="1" smtClean="0"/>
              <a:t>Aditi</a:t>
            </a:r>
            <a:r>
              <a:rPr lang="en-US" dirty="0" smtClean="0"/>
              <a:t> - @</a:t>
            </a:r>
            <a:r>
              <a:rPr lang="en-US" dirty="0" err="1" smtClean="0"/>
              <a:t>MWashamMS</a:t>
            </a:r>
            <a:endParaRPr lang="en-US" dirty="0"/>
          </a:p>
        </p:txBody>
      </p:sp>
      <p:sp>
        <p:nvSpPr>
          <p:cNvPr id="14" name="Text Placeholder 13"/>
          <p:cNvSpPr>
            <a:spLocks noGrp="1"/>
          </p:cNvSpPr>
          <p:nvPr>
            <p:ph type="body" sz="quarter" idx="13"/>
          </p:nvPr>
        </p:nvSpPr>
        <p:spPr/>
        <p:txBody>
          <a:bodyPr/>
          <a:lstStyle/>
          <a:p>
            <a:r>
              <a:rPr lang="en-US" dirty="0" smtClean="0"/>
              <a:t>MDC-B213</a:t>
            </a:r>
            <a:endParaRPr lang="en-US" dirty="0"/>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MSDN Usage Improvements</a:t>
            </a:r>
            <a:endParaRPr lang="en-US" dirty="0"/>
          </a:p>
        </p:txBody>
      </p:sp>
      <p:sp>
        <p:nvSpPr>
          <p:cNvPr id="3" name="Slide Number Placeholder 2"/>
          <p:cNvSpPr>
            <a:spLocks noGrp="1"/>
          </p:cNvSpPr>
          <p:nvPr>
            <p:ph type="sldNum" sz="quarter" idx="4294967295"/>
          </p:nvPr>
        </p:nvSpPr>
        <p:spPr>
          <a:xfrm>
            <a:off x="11925300" y="6559550"/>
            <a:ext cx="511175" cy="138113"/>
          </a:xfrm>
          <a:prstGeom prst="rect">
            <a:avLst/>
          </a:prstGeom>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20</a:t>
            </a:fld>
            <a:endParaRPr dirty="0">
              <a:gradFill>
                <a:gsLst>
                  <a:gs pos="0">
                    <a:srgbClr val="505050"/>
                  </a:gs>
                  <a:gs pos="100000">
                    <a:srgbClr val="505050"/>
                  </a:gs>
                </a:gsLst>
                <a:lin ang="5400000" scaled="0"/>
              </a:gradFill>
            </a:endParaRPr>
          </a:p>
        </p:txBody>
      </p:sp>
      <p:pic>
        <p:nvPicPr>
          <p:cNvPr id="6" name="Picture 5"/>
          <p:cNvPicPr>
            <a:picLocks noChangeAspect="1"/>
          </p:cNvPicPr>
          <p:nvPr/>
        </p:nvPicPr>
        <p:blipFill>
          <a:blip r:embed="rId3"/>
          <a:stretch>
            <a:fillRect/>
          </a:stretch>
        </p:blipFill>
        <p:spPr>
          <a:xfrm>
            <a:off x="7483698" y="1191742"/>
            <a:ext cx="4422309" cy="3561751"/>
          </a:xfrm>
          <a:prstGeom prst="rect">
            <a:avLst/>
          </a:prstGeom>
          <a:ln>
            <a:noFill/>
          </a:ln>
          <a:effectLst>
            <a:outerShdw blurRad="292100" dist="139700" dir="2700000" algn="tl" rotWithShape="0">
              <a:srgbClr val="333333">
                <a:alpha val="65000"/>
              </a:srgbClr>
            </a:outerShdw>
          </a:effectLst>
        </p:spPr>
      </p:pic>
      <p:cxnSp>
        <p:nvCxnSpPr>
          <p:cNvPr id="8" name="Straight Connector 7"/>
          <p:cNvCxnSpPr/>
          <p:nvPr/>
        </p:nvCxnSpPr>
        <p:spPr>
          <a:xfrm>
            <a:off x="8135007" y="1548329"/>
            <a:ext cx="3184634" cy="2802954"/>
          </a:xfrm>
          <a:prstGeom prst="line">
            <a:avLst/>
          </a:prstGeom>
          <a:ln w="762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8135006" y="1548329"/>
            <a:ext cx="3184635" cy="2802954"/>
          </a:xfrm>
          <a:prstGeom prst="line">
            <a:avLst/>
          </a:prstGeom>
          <a:ln w="762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15" name="Table 14"/>
          <p:cNvGraphicFramePr>
            <a:graphicFrameLocks noGrp="1"/>
          </p:cNvGraphicFramePr>
          <p:nvPr>
            <p:extLst>
              <p:ext uri="{D42A27DB-BD31-4B8C-83A1-F6EECF244321}">
                <p14:modId xmlns:p14="http://schemas.microsoft.com/office/powerpoint/2010/main" val="3656667896"/>
              </p:ext>
            </p:extLst>
          </p:nvPr>
        </p:nvGraphicFramePr>
        <p:xfrm>
          <a:off x="13179972" y="1767315"/>
          <a:ext cx="5431878" cy="741680"/>
        </p:xfrm>
        <a:graphic>
          <a:graphicData uri="http://schemas.openxmlformats.org/drawingml/2006/table">
            <a:tbl>
              <a:tblPr firstRow="1" bandRow="1">
                <a:tableStyleId>{5C22544A-7EE6-4342-B048-85BDC9FD1C3A}</a:tableStyleId>
              </a:tblPr>
              <a:tblGrid>
                <a:gridCol w="1918335"/>
                <a:gridCol w="1818886"/>
                <a:gridCol w="1694657"/>
              </a:tblGrid>
              <a:tr h="370840">
                <a:tc>
                  <a:txBody>
                    <a:bodyPr/>
                    <a:lstStyle/>
                    <a:p>
                      <a:r>
                        <a:rPr lang="en-US" b="1" dirty="0" smtClean="0"/>
                        <a:t>Professional</a:t>
                      </a:r>
                      <a:endParaRPr lang="en-US" b="1" dirty="0"/>
                    </a:p>
                  </a:txBody>
                  <a:tcPr/>
                </a:tc>
                <a:tc>
                  <a:txBody>
                    <a:bodyPr/>
                    <a:lstStyle/>
                    <a:p>
                      <a:r>
                        <a:rPr lang="en-US" b="1" dirty="0" smtClean="0"/>
                        <a:t>Premium</a:t>
                      </a:r>
                      <a:endParaRPr lang="en-US" b="1" dirty="0"/>
                    </a:p>
                  </a:txBody>
                  <a:tcPr/>
                </a:tc>
                <a:tc>
                  <a:txBody>
                    <a:bodyPr/>
                    <a:lstStyle/>
                    <a:p>
                      <a:r>
                        <a:rPr lang="en-US" b="1" dirty="0" smtClean="0"/>
                        <a:t>Ultimate</a:t>
                      </a:r>
                      <a:endParaRPr lang="en-US" b="1" dirty="0"/>
                    </a:p>
                  </a:txBody>
                  <a:tcPr/>
                </a:tc>
              </a:tr>
              <a:tr h="370840">
                <a:tc>
                  <a:txBody>
                    <a:bodyPr/>
                    <a:lstStyle/>
                    <a:p>
                      <a:r>
                        <a:rPr lang="en-US" b="1" dirty="0" smtClean="0"/>
                        <a:t>$50</a:t>
                      </a:r>
                      <a:r>
                        <a:rPr lang="en-US" b="1" baseline="0" dirty="0" smtClean="0"/>
                        <a:t> </a:t>
                      </a:r>
                      <a:r>
                        <a:rPr lang="en-US" b="1" dirty="0" smtClean="0"/>
                        <a:t>/ Month</a:t>
                      </a:r>
                      <a:endParaRPr lang="en-US" b="1" dirty="0"/>
                    </a:p>
                  </a:txBody>
                  <a:tcPr/>
                </a:tc>
                <a:tc>
                  <a:txBody>
                    <a:bodyPr/>
                    <a:lstStyle/>
                    <a:p>
                      <a:pPr marL="0" marR="0" indent="0" algn="l" defTabSz="932024" rtl="0" eaLnBrk="1" fontAlgn="auto" latinLnBrk="0" hangingPunct="1">
                        <a:lnSpc>
                          <a:spcPct val="100000"/>
                        </a:lnSpc>
                        <a:spcBef>
                          <a:spcPts val="0"/>
                        </a:spcBef>
                        <a:spcAft>
                          <a:spcPts val="0"/>
                        </a:spcAft>
                        <a:buClrTx/>
                        <a:buSzTx/>
                        <a:buFontTx/>
                        <a:buNone/>
                        <a:tabLst/>
                        <a:defRPr/>
                      </a:pPr>
                      <a:r>
                        <a:rPr lang="en-US" b="1" dirty="0" smtClean="0"/>
                        <a:t>$100 / Month</a:t>
                      </a:r>
                    </a:p>
                  </a:txBody>
                  <a:tcPr/>
                </a:tc>
                <a:tc>
                  <a:txBody>
                    <a:bodyPr/>
                    <a:lstStyle/>
                    <a:p>
                      <a:pPr marL="0" marR="0" indent="0" algn="l" defTabSz="932024" rtl="0" eaLnBrk="1" fontAlgn="auto" latinLnBrk="0" hangingPunct="1">
                        <a:lnSpc>
                          <a:spcPct val="100000"/>
                        </a:lnSpc>
                        <a:spcBef>
                          <a:spcPts val="0"/>
                        </a:spcBef>
                        <a:spcAft>
                          <a:spcPts val="0"/>
                        </a:spcAft>
                        <a:buClrTx/>
                        <a:buSzTx/>
                        <a:buFontTx/>
                        <a:buNone/>
                        <a:tabLst/>
                        <a:defRPr/>
                      </a:pPr>
                      <a:r>
                        <a:rPr lang="en-US" b="1" dirty="0" smtClean="0"/>
                        <a:t>$150 / Month</a:t>
                      </a:r>
                    </a:p>
                  </a:txBody>
                  <a:tcPr/>
                </a:tc>
              </a:tr>
            </a:tbl>
          </a:graphicData>
        </a:graphic>
      </p:graphicFrame>
      <p:sp>
        <p:nvSpPr>
          <p:cNvPr id="13" name="TextBox 12"/>
          <p:cNvSpPr txBox="1"/>
          <p:nvPr/>
        </p:nvSpPr>
        <p:spPr>
          <a:xfrm>
            <a:off x="604591" y="1625330"/>
            <a:ext cx="5570237" cy="3128164"/>
          </a:xfrm>
          <a:prstGeom prst="rect">
            <a:avLst/>
          </a:prstGeom>
          <a:noFill/>
        </p:spPr>
        <p:txBody>
          <a:bodyPr wrap="square" lIns="0" tIns="0" rIns="0" bIns="0" rtlCol="0">
            <a:noAutofit/>
          </a:bodyPr>
          <a:lstStyle/>
          <a:p>
            <a:pPr marL="342900" indent="-342900" defTabSz="931786">
              <a:lnSpc>
                <a:spcPct val="90000"/>
              </a:lnSpc>
              <a:buClr>
                <a:srgbClr val="7FBA00">
                  <a:lumMod val="75000"/>
                </a:srgbClr>
              </a:buClr>
              <a:buFont typeface="Wingdings" panose="05000000000000000000" pitchFamily="2" charset="2"/>
              <a:buChar char="ü"/>
            </a:pPr>
            <a:r>
              <a:rPr lang="en-US" sz="3200" spc="-50" dirty="0" smtClean="0"/>
              <a:t>MSDN products can be used on Virtual Machines</a:t>
            </a:r>
          </a:p>
          <a:p>
            <a:pPr marL="342900" indent="-342900" defTabSz="931786">
              <a:lnSpc>
                <a:spcPct val="90000"/>
              </a:lnSpc>
              <a:buClr>
                <a:srgbClr val="7FBA00">
                  <a:lumMod val="75000"/>
                </a:srgbClr>
              </a:buClr>
              <a:buFont typeface="Wingdings" panose="05000000000000000000" pitchFamily="2" charset="2"/>
              <a:buChar char="ü"/>
            </a:pPr>
            <a:endParaRPr lang="en-US" sz="3200" spc="-50" dirty="0" smtClean="0"/>
          </a:p>
          <a:p>
            <a:pPr marL="342900" indent="-342900" defTabSz="931786">
              <a:lnSpc>
                <a:spcPct val="90000"/>
              </a:lnSpc>
              <a:buClr>
                <a:srgbClr val="7FBA00">
                  <a:lumMod val="75000"/>
                </a:srgbClr>
              </a:buClr>
              <a:buFont typeface="Wingdings" panose="05000000000000000000" pitchFamily="2" charset="2"/>
              <a:buChar char="ü"/>
            </a:pPr>
            <a:r>
              <a:rPr lang="en-US" sz="3200" spc="-50" dirty="0" smtClean="0"/>
              <a:t>Single monetary credit instead of plethora of meters.</a:t>
            </a:r>
          </a:p>
          <a:p>
            <a:pPr marL="342900" indent="-342900" defTabSz="931786">
              <a:lnSpc>
                <a:spcPct val="90000"/>
              </a:lnSpc>
              <a:buClr>
                <a:srgbClr val="7FBA00">
                  <a:lumMod val="75000"/>
                </a:srgbClr>
              </a:buClr>
              <a:buFont typeface="Wingdings" panose="05000000000000000000" pitchFamily="2" charset="2"/>
              <a:buChar char="ü"/>
            </a:pPr>
            <a:endParaRPr lang="en-US" sz="3200" spc="-50" dirty="0" smtClean="0"/>
          </a:p>
          <a:p>
            <a:pPr marL="342900" indent="-342900" defTabSz="931786">
              <a:lnSpc>
                <a:spcPct val="90000"/>
              </a:lnSpc>
              <a:buClr>
                <a:srgbClr val="7FBA00">
                  <a:lumMod val="75000"/>
                </a:srgbClr>
              </a:buClr>
              <a:buFont typeface="Wingdings" panose="05000000000000000000" pitchFamily="2" charset="2"/>
              <a:buChar char="ü"/>
            </a:pPr>
            <a:r>
              <a:rPr lang="en-US" sz="3200" spc="-50" dirty="0" smtClean="0"/>
              <a:t>Focusing on </a:t>
            </a:r>
            <a:r>
              <a:rPr lang="en-US" sz="3200" spc="-50" dirty="0" err="1" smtClean="0"/>
              <a:t>Dev</a:t>
            </a:r>
            <a:r>
              <a:rPr lang="en-US" sz="3200" spc="-50" dirty="0" smtClean="0"/>
              <a:t>/Test Usage</a:t>
            </a:r>
          </a:p>
        </p:txBody>
      </p:sp>
      <p:pic>
        <p:nvPicPr>
          <p:cNvPr id="7" name="Picture 6"/>
          <p:cNvPicPr>
            <a:picLocks noChangeAspect="1"/>
          </p:cNvPicPr>
          <p:nvPr/>
        </p:nvPicPr>
        <p:blipFill>
          <a:blip r:embed="rId4"/>
          <a:stretch>
            <a:fillRect/>
          </a:stretch>
        </p:blipFill>
        <p:spPr>
          <a:xfrm>
            <a:off x="6591602" y="3478599"/>
            <a:ext cx="5474100" cy="872683"/>
          </a:xfrm>
          <a:prstGeom prst="rect">
            <a:avLst/>
          </a:prstGeom>
        </p:spPr>
      </p:pic>
      <p:sp>
        <p:nvSpPr>
          <p:cNvPr id="16" name="Rectangle 15"/>
          <p:cNvSpPr/>
          <p:nvPr/>
        </p:nvSpPr>
        <p:spPr>
          <a:xfrm>
            <a:off x="604591" y="1178997"/>
            <a:ext cx="4909105" cy="369332"/>
          </a:xfrm>
          <a:prstGeom prst="rect">
            <a:avLst/>
          </a:prstGeom>
          <a:solidFill>
            <a:schemeClr val="accent2"/>
          </a:solidFill>
        </p:spPr>
        <p:txBody>
          <a:bodyPr wrap="square">
            <a:spAutoFit/>
          </a:bodyPr>
          <a:lstStyle/>
          <a:p>
            <a:r>
              <a:rPr lang="en-US" b="1" dirty="0" smtClean="0"/>
              <a:t>Looking for more on </a:t>
            </a:r>
            <a:r>
              <a:rPr lang="en-US" b="1" dirty="0" err="1" smtClean="0"/>
              <a:t>Dev</a:t>
            </a:r>
            <a:r>
              <a:rPr lang="en-US" b="1" dirty="0" smtClean="0"/>
              <a:t>/Test? MDC-B370</a:t>
            </a:r>
            <a:endParaRPr lang="en-US" b="1"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9102" y="3019071"/>
            <a:ext cx="6096851" cy="2629267"/>
          </a:xfrm>
          <a:prstGeom prst="rect">
            <a:avLst/>
          </a:prstGeom>
        </p:spPr>
      </p:pic>
    </p:spTree>
    <p:extLst>
      <p:ext uri="{BB962C8B-B14F-4D97-AF65-F5344CB8AC3E}">
        <p14:creationId xmlns:p14="http://schemas.microsoft.com/office/powerpoint/2010/main" val="11816646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500"/>
                                        <p:tgtEl>
                                          <p:spTgt spid="1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animEffect transition="in" filter="fade">
                                      <p:cBhvr>
                                        <p:cTn id="15" dur="500"/>
                                        <p:tgtEl>
                                          <p:spTgt spid="1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par>
                          <p:cTn id="40" fill="hold">
                            <p:stCondLst>
                              <p:cond delay="500"/>
                            </p:stCondLst>
                            <p:childTnLst>
                              <p:par>
                                <p:cTn id="41" presetID="42" presetClass="path" presetSubtype="0" accel="50000" decel="50000" fill="hold" nodeType="afterEffect">
                                  <p:stCondLst>
                                    <p:cond delay="0"/>
                                  </p:stCondLst>
                                  <p:childTnLst>
                                    <p:animMotion origin="layout" path="M -3.82436E-6 -1.33E-6 L 0.00281 -0.25806 " pathEditMode="relative" rAng="0" ptsTypes="AA">
                                      <p:cBhvr>
                                        <p:cTn id="42" dur="2000" fill="hold"/>
                                        <p:tgtEl>
                                          <p:spTgt spid="7"/>
                                        </p:tgtEl>
                                        <p:attrNameLst>
                                          <p:attrName>ppt_x</p:attrName>
                                          <p:attrName>ppt_y</p:attrName>
                                        </p:attrNameLst>
                                      </p:cBhvr>
                                      <p:rCtr x="140" y="-12914"/>
                                    </p:animMotion>
                                  </p:childTnLst>
                                </p:cTn>
                              </p:par>
                            </p:childTnLst>
                          </p:cTn>
                        </p:par>
                        <p:par>
                          <p:cTn id="43" fill="hold">
                            <p:stCondLst>
                              <p:cond delay="2500"/>
                            </p:stCondLst>
                            <p:childTnLst>
                              <p:par>
                                <p:cTn id="44" presetID="10" presetClass="entr" presetSubtype="0"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2884220"/>
          </a:xfrm>
        </p:spPr>
        <p:txBody>
          <a:bodyPr/>
          <a:lstStyle/>
          <a:p>
            <a:r>
              <a:rPr lang="en-US" dirty="0" smtClean="0"/>
              <a:t>1,800 SharePoint </a:t>
            </a:r>
            <a:r>
              <a:rPr lang="en-US" dirty="0"/>
              <a:t>lab VMs on Windows Azure</a:t>
            </a:r>
          </a:p>
        </p:txBody>
      </p:sp>
    </p:spTree>
    <p:extLst>
      <p:ext uri="{BB962C8B-B14F-4D97-AF65-F5344CB8AC3E}">
        <p14:creationId xmlns:p14="http://schemas.microsoft.com/office/powerpoint/2010/main" val="115063670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65DDE1C6-BA84-4D75-BD80-AC24D48F2521" descr="65DDE1C6-BA84-4D75-BD80-AC24D48F25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 y="0"/>
            <a:ext cx="12427406" cy="699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auto">
          <a:xfrm>
            <a:off x="389466" y="442986"/>
            <a:ext cx="4507583" cy="3652696"/>
          </a:xfrm>
          <a:prstGeom prst="rect">
            <a:avLst/>
          </a:prstGeom>
          <a:solidFill>
            <a:schemeClr val="accent1">
              <a:alpha val="88000"/>
            </a:schemeClr>
          </a:solidFill>
          <a:ln w="9525" cap="flat" cmpd="sng" algn="ctr">
            <a:noFill/>
            <a:prstDash val="solid"/>
            <a:headEnd type="none" w="med" len="med"/>
            <a:tailEnd type="none" w="med" len="med"/>
          </a:ln>
          <a:effectLst/>
        </p:spPr>
        <p:txBody>
          <a:bodyPr rot="0" spcFirstLastPara="0" vertOverflow="overflow" horzOverflow="overflow" vert="horz" wrap="square" lIns="47567" tIns="47567" rIns="47567" bIns="47567" numCol="1" spcCol="0" rtlCol="0" fromWordArt="0" anchor="b" anchorCtr="0" forceAA="0" compatLnSpc="1">
            <a:prstTxWarp prst="textNoShape">
              <a:avLst/>
            </a:prstTxWarp>
            <a:noAutofit/>
          </a:bodyPr>
          <a:lstStyle/>
          <a:p>
            <a:pPr defTabSz="951028" fontAlgn="base">
              <a:spcBef>
                <a:spcPct val="0"/>
              </a:spcBef>
              <a:spcAft>
                <a:spcPct val="0"/>
              </a:spcAft>
            </a:pPr>
            <a:endParaRPr lang="en-US" sz="1122" kern="0" spc="-72" dirty="0">
              <a:ea typeface="Segoe UI" pitchFamily="34" charset="0"/>
              <a:cs typeface="Segoe UI" pitchFamily="34" charset="0"/>
            </a:endParaRPr>
          </a:p>
        </p:txBody>
      </p:sp>
      <p:sp>
        <p:nvSpPr>
          <p:cNvPr id="3" name="Rectangle 2"/>
          <p:cNvSpPr/>
          <p:nvPr/>
        </p:nvSpPr>
        <p:spPr>
          <a:xfrm>
            <a:off x="840520" y="684284"/>
            <a:ext cx="3605474" cy="3170099"/>
          </a:xfrm>
          <a:prstGeom prst="rect">
            <a:avLst/>
          </a:prstGeom>
        </p:spPr>
        <p:txBody>
          <a:bodyPr wrap="none">
            <a:spAutoFit/>
          </a:bodyPr>
          <a:lstStyle/>
          <a:p>
            <a:r>
              <a:rPr lang="en-US" sz="4000" dirty="0" smtClean="0">
                <a:latin typeface="+mj-lt"/>
              </a:rPr>
              <a:t>2 Datacenters</a:t>
            </a:r>
          </a:p>
          <a:p>
            <a:r>
              <a:rPr lang="en-US" sz="4000" dirty="0" smtClean="0">
                <a:latin typeface="+mj-lt"/>
              </a:rPr>
              <a:t>14 </a:t>
            </a:r>
            <a:r>
              <a:rPr lang="en-US" sz="4000" dirty="0">
                <a:latin typeface="+mj-lt"/>
              </a:rPr>
              <a:t>S</a:t>
            </a:r>
            <a:r>
              <a:rPr lang="en-US" sz="4000" dirty="0" smtClean="0">
                <a:latin typeface="+mj-lt"/>
              </a:rPr>
              <a:t>ubscriptions</a:t>
            </a:r>
          </a:p>
          <a:p>
            <a:r>
              <a:rPr lang="en-US" sz="4000" dirty="0" smtClean="0">
                <a:latin typeface="+mj-lt"/>
              </a:rPr>
              <a:t>1800 VMs</a:t>
            </a:r>
          </a:p>
          <a:p>
            <a:r>
              <a:rPr lang="en-US" sz="4000" dirty="0" smtClean="0">
                <a:latin typeface="+mj-lt"/>
              </a:rPr>
              <a:t>13 </a:t>
            </a:r>
            <a:r>
              <a:rPr lang="en-US" sz="4000" dirty="0">
                <a:latin typeface="+mj-lt"/>
              </a:rPr>
              <a:t>TB M</a:t>
            </a:r>
            <a:r>
              <a:rPr lang="en-US" sz="4000" dirty="0" smtClean="0">
                <a:latin typeface="+mj-lt"/>
              </a:rPr>
              <a:t>emory</a:t>
            </a:r>
          </a:p>
          <a:p>
            <a:r>
              <a:rPr lang="en-US" sz="4000" dirty="0" smtClean="0">
                <a:latin typeface="+mj-lt"/>
              </a:rPr>
              <a:t>14,400 Cores</a:t>
            </a:r>
            <a:endParaRPr lang="en-US" sz="4000" dirty="0">
              <a:latin typeface="+mj-lt"/>
            </a:endParaRPr>
          </a:p>
        </p:txBody>
      </p:sp>
    </p:spTree>
    <p:extLst>
      <p:ext uri="{BB962C8B-B14F-4D97-AF65-F5344CB8AC3E}">
        <p14:creationId xmlns:p14="http://schemas.microsoft.com/office/powerpoint/2010/main" val="236422301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SharePoint 2013 in Windows Azure </a:t>
            </a:r>
            <a:r>
              <a:rPr lang="en-US" dirty="0" err="1" smtClean="0"/>
              <a:t>IaaS</a:t>
            </a:r>
            <a:endParaRPr lang="en-US" dirty="0"/>
          </a:p>
        </p:txBody>
      </p:sp>
    </p:spTree>
    <p:extLst>
      <p:ext uri="{BB962C8B-B14F-4D97-AF65-F5344CB8AC3E}">
        <p14:creationId xmlns:p14="http://schemas.microsoft.com/office/powerpoint/2010/main" val="409603299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Farm Goals</a:t>
            </a:r>
            <a:endParaRPr lang="en-US" dirty="0"/>
          </a:p>
        </p:txBody>
      </p:sp>
      <p:sp>
        <p:nvSpPr>
          <p:cNvPr id="3" name="Text Placeholder 2"/>
          <p:cNvSpPr>
            <a:spLocks noGrp="1"/>
          </p:cNvSpPr>
          <p:nvPr>
            <p:ph type="body" sz="quarter" idx="10"/>
          </p:nvPr>
        </p:nvSpPr>
        <p:spPr>
          <a:xfrm>
            <a:off x="274638" y="1212850"/>
            <a:ext cx="11887200" cy="5816977"/>
          </a:xfrm>
        </p:spPr>
        <p:txBody>
          <a:bodyPr/>
          <a:lstStyle/>
          <a:p>
            <a:r>
              <a:rPr lang="en-US" dirty="0" smtClean="0"/>
              <a:t>Follow best practices for deploying SharePoint</a:t>
            </a:r>
          </a:p>
          <a:p>
            <a:pPr lvl="1"/>
            <a:r>
              <a:rPr lang="en-US" dirty="0" smtClean="0"/>
              <a:t>Start with the SharePoint Product Line Architecture (</a:t>
            </a:r>
            <a:r>
              <a:rPr lang="en-US" dirty="0" smtClean="0">
                <a:hlinkClick r:id="rId3"/>
              </a:rPr>
              <a:t>PLA</a:t>
            </a:r>
            <a:r>
              <a:rPr lang="en-US" dirty="0" smtClean="0"/>
              <a:t>)</a:t>
            </a:r>
          </a:p>
          <a:p>
            <a:pPr lvl="1"/>
            <a:r>
              <a:rPr lang="en-US" dirty="0" smtClean="0"/>
              <a:t>Nearly identical to installing SharePoint on premise</a:t>
            </a:r>
          </a:p>
          <a:p>
            <a:r>
              <a:rPr lang="en-US" dirty="0" smtClean="0"/>
              <a:t>Balance performance and cost</a:t>
            </a:r>
          </a:p>
          <a:p>
            <a:pPr lvl="1"/>
            <a:r>
              <a:rPr lang="en-US" dirty="0" smtClean="0"/>
              <a:t>Use the smallest VM possible</a:t>
            </a:r>
          </a:p>
          <a:p>
            <a:pPr lvl="1"/>
            <a:r>
              <a:rPr lang="en-US" dirty="0" smtClean="0"/>
              <a:t>Use the smallest number of VMs possible</a:t>
            </a:r>
          </a:p>
          <a:p>
            <a:r>
              <a:rPr lang="en-US" dirty="0" smtClean="0"/>
              <a:t>Test in the cloud</a:t>
            </a:r>
          </a:p>
          <a:p>
            <a:pPr lvl="1"/>
            <a:r>
              <a:rPr lang="en-US" dirty="0" smtClean="0"/>
              <a:t>Load test </a:t>
            </a:r>
            <a:r>
              <a:rPr lang="en-US" dirty="0"/>
              <a:t>using Microsoft Visual Studio Team System Test </a:t>
            </a:r>
            <a:r>
              <a:rPr lang="en-US" dirty="0" smtClean="0"/>
              <a:t>Edition</a:t>
            </a:r>
          </a:p>
          <a:p>
            <a:pPr lvl="1"/>
            <a:r>
              <a:rPr lang="en-US" dirty="0" smtClean="0"/>
              <a:t>Scripted 78 different business test scenarios</a:t>
            </a:r>
          </a:p>
          <a:p>
            <a:r>
              <a:rPr lang="en-US" dirty="0" smtClean="0"/>
              <a:t>How Big is Small?</a:t>
            </a:r>
          </a:p>
          <a:p>
            <a:pPr lvl="1"/>
            <a:r>
              <a:rPr lang="en-US" dirty="0" smtClean="0"/>
              <a:t>300,000 users at about 250 requests per second (sub 2 second response times)</a:t>
            </a:r>
          </a:p>
          <a:p>
            <a:pPr lvl="1"/>
            <a:r>
              <a:rPr lang="en-US" dirty="0" smtClean="0"/>
              <a:t>400,000 unique documents for 220GB content database</a:t>
            </a:r>
          </a:p>
          <a:p>
            <a:pPr lvl="1"/>
            <a:endParaRPr lang="en-US" dirty="0"/>
          </a:p>
        </p:txBody>
      </p:sp>
    </p:spTree>
    <p:extLst>
      <p:ext uri="{BB962C8B-B14F-4D97-AF65-F5344CB8AC3E}">
        <p14:creationId xmlns:p14="http://schemas.microsoft.com/office/powerpoint/2010/main" val="45475816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Farm Architecture Tips</a:t>
            </a:r>
            <a:endParaRPr lang="en-US" dirty="0"/>
          </a:p>
        </p:txBody>
      </p:sp>
      <p:sp>
        <p:nvSpPr>
          <p:cNvPr id="3" name="Text Placeholder 2"/>
          <p:cNvSpPr>
            <a:spLocks noGrp="1"/>
          </p:cNvSpPr>
          <p:nvPr>
            <p:ph type="body" sz="quarter" idx="10"/>
          </p:nvPr>
        </p:nvSpPr>
        <p:spPr>
          <a:xfrm>
            <a:off x="274638" y="1212850"/>
            <a:ext cx="11887200" cy="4462760"/>
          </a:xfrm>
        </p:spPr>
        <p:txBody>
          <a:bodyPr/>
          <a:lstStyle/>
          <a:p>
            <a:r>
              <a:rPr lang="en-US" dirty="0" smtClean="0"/>
              <a:t>IOPS Most </a:t>
            </a:r>
            <a:r>
              <a:rPr lang="en-US" dirty="0"/>
              <a:t>I</a:t>
            </a:r>
            <a:r>
              <a:rPr lang="en-US" dirty="0" smtClean="0"/>
              <a:t>mportant </a:t>
            </a:r>
            <a:r>
              <a:rPr lang="en-US" dirty="0"/>
              <a:t>F</a:t>
            </a:r>
            <a:r>
              <a:rPr lang="en-US" dirty="0" smtClean="0"/>
              <a:t>actor</a:t>
            </a:r>
          </a:p>
          <a:p>
            <a:pPr lvl="1"/>
            <a:r>
              <a:rPr lang="en-US" dirty="0" smtClean="0"/>
              <a:t>SharePoint relies heavily on </a:t>
            </a:r>
            <a:r>
              <a:rPr lang="en-US" dirty="0" err="1" smtClean="0"/>
              <a:t>TempDB</a:t>
            </a:r>
            <a:r>
              <a:rPr lang="en-US" dirty="0" smtClean="0"/>
              <a:t> – Split and move </a:t>
            </a:r>
            <a:r>
              <a:rPr lang="en-US" dirty="0" err="1" smtClean="0"/>
              <a:t>TempDB</a:t>
            </a:r>
            <a:r>
              <a:rPr lang="en-US" dirty="0" smtClean="0"/>
              <a:t> to data disks (do not use D: )</a:t>
            </a:r>
          </a:p>
          <a:p>
            <a:pPr lvl="1"/>
            <a:r>
              <a:rPr lang="en-US" dirty="0" smtClean="0"/>
              <a:t>Split content database into multiple files</a:t>
            </a:r>
          </a:p>
          <a:p>
            <a:pPr lvl="1"/>
            <a:r>
              <a:rPr lang="en-US" dirty="0" smtClean="0"/>
              <a:t>Put log files on separate data disk</a:t>
            </a:r>
          </a:p>
          <a:p>
            <a:pPr lvl="1"/>
            <a:r>
              <a:rPr lang="en-US" dirty="0" smtClean="0"/>
              <a:t>Format data disks with Read Caching and 64kb blocks</a:t>
            </a:r>
          </a:p>
          <a:p>
            <a:pPr lvl="1"/>
            <a:r>
              <a:rPr lang="en-US" dirty="0" smtClean="0"/>
              <a:t>Only SharePoint is on the C: drive</a:t>
            </a:r>
          </a:p>
          <a:p>
            <a:r>
              <a:rPr lang="en-US" dirty="0" smtClean="0"/>
              <a:t>Scale Out </a:t>
            </a:r>
            <a:r>
              <a:rPr lang="en-US" dirty="0"/>
              <a:t>N</a:t>
            </a:r>
            <a:r>
              <a:rPr lang="en-US" dirty="0" smtClean="0"/>
              <a:t>ot Up</a:t>
            </a:r>
          </a:p>
          <a:p>
            <a:pPr lvl="1"/>
            <a:r>
              <a:rPr lang="en-US" dirty="0" smtClean="0"/>
              <a:t>Move content databases to separate SQL Servers</a:t>
            </a:r>
          </a:p>
          <a:p>
            <a:pPr lvl="1"/>
            <a:r>
              <a:rPr lang="en-US" dirty="0" smtClean="0"/>
              <a:t>Move search databases to separate SQL Servers</a:t>
            </a:r>
          </a:p>
          <a:p>
            <a:pPr lvl="1"/>
            <a:r>
              <a:rPr lang="en-US" dirty="0" smtClean="0"/>
              <a:t>Add more WFE for scaling SharePoint services</a:t>
            </a:r>
          </a:p>
          <a:p>
            <a:pPr lvl="1"/>
            <a:r>
              <a:rPr lang="en-US" dirty="0" smtClean="0"/>
              <a:t>Add dedicated Search Servers and SQL Server</a:t>
            </a:r>
          </a:p>
        </p:txBody>
      </p:sp>
    </p:spTree>
    <p:extLst>
      <p:ext uri="{BB962C8B-B14F-4D97-AF65-F5344CB8AC3E}">
        <p14:creationId xmlns:p14="http://schemas.microsoft.com/office/powerpoint/2010/main" val="16114023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SharePoint Farm Configuration</a:t>
            </a:r>
            <a:endParaRPr lang="en-US" dirty="0"/>
          </a:p>
        </p:txBody>
      </p:sp>
      <p:pic>
        <p:nvPicPr>
          <p:cNvPr id="8" name="Picture 7" descr="\\MAGNUM\Projects\Microsoft\Cloud Power FY12\Design\ICONS_PNG\Agility.png"/>
          <p:cNvPicPr>
            <a:picLocks noChangeAspect="1" noChangeArrowheads="1"/>
          </p:cNvPicPr>
          <p:nvPr/>
        </p:nvPicPr>
        <p:blipFill>
          <a:blip r:embed="rId3" cstate="email">
            <a:lum bright="70000" contrast="-70000"/>
            <a:extLst>
              <a:ext uri="{28A0092B-C50C-407E-A947-70E740481C1C}">
                <a14:useLocalDpi xmlns:a14="http://schemas.microsoft.com/office/drawing/2010/main" val="0"/>
              </a:ext>
            </a:extLst>
          </a:blip>
          <a:srcRect/>
          <a:stretch>
            <a:fillRect/>
          </a:stretch>
        </p:blipFill>
        <p:spPr bwMode="auto">
          <a:xfrm>
            <a:off x="1259723" y="3215111"/>
            <a:ext cx="932228" cy="932228"/>
          </a:xfrm>
          <a:prstGeom prst="rect">
            <a:avLst/>
          </a:prstGeom>
          <a:noFill/>
        </p:spPr>
      </p:pic>
      <p:cxnSp>
        <p:nvCxnSpPr>
          <p:cNvPr id="10" name="Elbow Connector 9"/>
          <p:cNvCxnSpPr/>
          <p:nvPr/>
        </p:nvCxnSpPr>
        <p:spPr>
          <a:xfrm rot="16200000" flipV="1">
            <a:off x="3381855" y="2815666"/>
            <a:ext cx="1342806" cy="221622"/>
          </a:xfrm>
          <a:prstGeom prst="bentConnector3">
            <a:avLst>
              <a:gd name="adj1" fmla="val 99653"/>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13" name="TextBox 16"/>
          <p:cNvSpPr txBox="1"/>
          <p:nvPr/>
        </p:nvSpPr>
        <p:spPr>
          <a:xfrm>
            <a:off x="7997651" y="1357971"/>
            <a:ext cx="1417471" cy="282383"/>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nSpc>
                <a:spcPct val="90000"/>
              </a:lnSpc>
              <a:spcBef>
                <a:spcPct val="20000"/>
              </a:spcBef>
              <a:buSzPct val="80000"/>
            </a:pPr>
            <a:r>
              <a:rPr lang="en-US" sz="1999" dirty="0"/>
              <a:t>AD/DC/DNS</a:t>
            </a:r>
          </a:p>
        </p:txBody>
      </p:sp>
      <p:cxnSp>
        <p:nvCxnSpPr>
          <p:cNvPr id="15" name="Straight Connector 14"/>
          <p:cNvCxnSpPr/>
          <p:nvPr/>
        </p:nvCxnSpPr>
        <p:spPr>
          <a:xfrm>
            <a:off x="1704892" y="1836902"/>
            <a:ext cx="2396" cy="1566802"/>
          </a:xfrm>
          <a:prstGeom prst="line">
            <a:avLst/>
          </a:prstGeom>
          <a:ln w="28575">
            <a:solidFill>
              <a:schemeClr val="accent3"/>
            </a:solidFill>
            <a:prstDash val="lg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681139" y="4193495"/>
            <a:ext cx="12989" cy="1352592"/>
          </a:xfrm>
          <a:prstGeom prst="line">
            <a:avLst/>
          </a:prstGeom>
          <a:ln w="28575">
            <a:solidFill>
              <a:schemeClr val="accent3"/>
            </a:solidFill>
            <a:prstDash val="lgDash"/>
          </a:ln>
        </p:spPr>
        <p:style>
          <a:lnRef idx="1">
            <a:schemeClr val="accent1"/>
          </a:lnRef>
          <a:fillRef idx="0">
            <a:schemeClr val="accent1"/>
          </a:fillRef>
          <a:effectRef idx="0">
            <a:schemeClr val="accent1"/>
          </a:effectRef>
          <a:fontRef idx="minor">
            <a:schemeClr val="tx1"/>
          </a:fontRef>
        </p:style>
      </p:cxnSp>
      <p:sp>
        <p:nvSpPr>
          <p:cNvPr id="17" name="TextBox 20"/>
          <p:cNvSpPr txBox="1"/>
          <p:nvPr/>
        </p:nvSpPr>
        <p:spPr>
          <a:xfrm>
            <a:off x="10466982" y="6312424"/>
            <a:ext cx="889067" cy="282383"/>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nSpc>
                <a:spcPct val="90000"/>
              </a:lnSpc>
              <a:spcBef>
                <a:spcPct val="20000"/>
              </a:spcBef>
              <a:buSzPct val="80000"/>
            </a:pPr>
            <a:r>
              <a:rPr lang="en-US" sz="1999" spc="-71" dirty="0" err="1">
                <a:gradFill>
                  <a:gsLst>
                    <a:gs pos="100000">
                      <a:schemeClr val="tx2"/>
                    </a:gs>
                    <a:gs pos="0">
                      <a:schemeClr val="tx2"/>
                    </a:gs>
                  </a:gsLst>
                  <a:lin ang="5400000" scaled="0"/>
                </a:gradFill>
              </a:rPr>
              <a:t>OnPrem</a:t>
            </a:r>
            <a:endParaRPr lang="en-US" sz="1999" spc="-71" dirty="0">
              <a:gradFill>
                <a:gsLst>
                  <a:gs pos="100000">
                    <a:schemeClr val="tx2"/>
                  </a:gs>
                  <a:gs pos="0">
                    <a:schemeClr val="tx2"/>
                  </a:gs>
                </a:gsLst>
                <a:lin ang="5400000" scaled="0"/>
              </a:gradFill>
            </a:endParaRPr>
          </a:p>
        </p:txBody>
      </p:sp>
      <p:sp>
        <p:nvSpPr>
          <p:cNvPr id="18" name="TextBox 21"/>
          <p:cNvSpPr txBox="1"/>
          <p:nvPr/>
        </p:nvSpPr>
        <p:spPr>
          <a:xfrm>
            <a:off x="1612795" y="1414469"/>
            <a:ext cx="273031" cy="282383"/>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nSpc>
                <a:spcPct val="90000"/>
              </a:lnSpc>
              <a:spcBef>
                <a:spcPct val="20000"/>
              </a:spcBef>
              <a:buSzPct val="80000"/>
            </a:pPr>
            <a:r>
              <a:rPr lang="en-US" sz="1999" dirty="0"/>
              <a:t>LB</a:t>
            </a:r>
          </a:p>
        </p:txBody>
      </p:sp>
      <p:sp>
        <p:nvSpPr>
          <p:cNvPr id="19" name="TextBox 22"/>
          <p:cNvSpPr txBox="1"/>
          <p:nvPr/>
        </p:nvSpPr>
        <p:spPr>
          <a:xfrm>
            <a:off x="3256089" y="1351260"/>
            <a:ext cx="503554" cy="282383"/>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nSpc>
                <a:spcPct val="90000"/>
              </a:lnSpc>
              <a:spcBef>
                <a:spcPct val="20000"/>
              </a:spcBef>
              <a:buSzPct val="80000"/>
            </a:pPr>
            <a:r>
              <a:rPr lang="en-US" sz="1999" dirty="0"/>
              <a:t>WFE</a:t>
            </a:r>
          </a:p>
        </p:txBody>
      </p:sp>
      <p:sp>
        <p:nvSpPr>
          <p:cNvPr id="20" name="TextBox 23"/>
          <p:cNvSpPr txBox="1"/>
          <p:nvPr/>
        </p:nvSpPr>
        <p:spPr>
          <a:xfrm>
            <a:off x="6367543" y="1336943"/>
            <a:ext cx="459411" cy="282383"/>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nSpc>
                <a:spcPct val="90000"/>
              </a:lnSpc>
              <a:spcBef>
                <a:spcPct val="20000"/>
              </a:spcBef>
              <a:buSzPct val="80000"/>
            </a:pPr>
            <a:r>
              <a:rPr lang="en-US" sz="1999" dirty="0"/>
              <a:t>SQL</a:t>
            </a:r>
          </a:p>
        </p:txBody>
      </p:sp>
      <p:cxnSp>
        <p:nvCxnSpPr>
          <p:cNvPr id="22" name="Elbow Connector 21"/>
          <p:cNvCxnSpPr>
            <a:stCxn id="43" idx="3"/>
            <a:endCxn id="8" idx="1"/>
          </p:cNvCxnSpPr>
          <p:nvPr/>
        </p:nvCxnSpPr>
        <p:spPr>
          <a:xfrm>
            <a:off x="1029217" y="3354239"/>
            <a:ext cx="230506" cy="326986"/>
          </a:xfrm>
          <a:prstGeom prst="bent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23" name="TextBox 26"/>
          <p:cNvSpPr txBox="1"/>
          <p:nvPr/>
        </p:nvSpPr>
        <p:spPr>
          <a:xfrm>
            <a:off x="4822644" y="1336784"/>
            <a:ext cx="825893" cy="282383"/>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nSpc>
                <a:spcPct val="90000"/>
              </a:lnSpc>
              <a:spcBef>
                <a:spcPct val="20000"/>
              </a:spcBef>
              <a:buSzPct val="80000"/>
            </a:pPr>
            <a:r>
              <a:rPr lang="en-US" sz="1999" dirty="0"/>
              <a:t>AppSvr</a:t>
            </a:r>
          </a:p>
        </p:txBody>
      </p:sp>
      <p:cxnSp>
        <p:nvCxnSpPr>
          <p:cNvPr id="24" name="Straight Connector 23"/>
          <p:cNvCxnSpPr/>
          <p:nvPr/>
        </p:nvCxnSpPr>
        <p:spPr>
          <a:xfrm flipH="1">
            <a:off x="10173061" y="1775550"/>
            <a:ext cx="9514" cy="3047901"/>
          </a:xfrm>
          <a:prstGeom prst="line">
            <a:avLst/>
          </a:prstGeom>
          <a:ln w="28575">
            <a:solidFill>
              <a:schemeClr val="accent3"/>
            </a:solidFill>
            <a:prstDash val="lgDash"/>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8" idx="3"/>
          </p:cNvCxnSpPr>
          <p:nvPr/>
        </p:nvCxnSpPr>
        <p:spPr>
          <a:xfrm>
            <a:off x="2191952" y="3681225"/>
            <a:ext cx="939657" cy="618410"/>
          </a:xfrm>
          <a:prstGeom prst="bent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32" name="Elbow Connector 31"/>
          <p:cNvCxnSpPr>
            <a:stCxn id="8" idx="3"/>
          </p:cNvCxnSpPr>
          <p:nvPr/>
        </p:nvCxnSpPr>
        <p:spPr>
          <a:xfrm flipV="1">
            <a:off x="2191952" y="3277356"/>
            <a:ext cx="939657" cy="403870"/>
          </a:xfrm>
          <a:prstGeom prst="bent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33" name="Elbow Connector 32"/>
          <p:cNvCxnSpPr>
            <a:stCxn id="8" idx="3"/>
          </p:cNvCxnSpPr>
          <p:nvPr/>
        </p:nvCxnSpPr>
        <p:spPr>
          <a:xfrm flipV="1">
            <a:off x="2191952" y="2255075"/>
            <a:ext cx="939657" cy="1426151"/>
          </a:xfrm>
          <a:prstGeom prst="bent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4" name="TextBox 39"/>
          <p:cNvSpPr txBox="1"/>
          <p:nvPr/>
        </p:nvSpPr>
        <p:spPr>
          <a:xfrm>
            <a:off x="1342604" y="3928755"/>
            <a:ext cx="804378" cy="282383"/>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nSpc>
                <a:spcPct val="90000"/>
              </a:lnSpc>
              <a:spcBef>
                <a:spcPct val="20000"/>
              </a:spcBef>
              <a:buSzPct val="80000"/>
            </a:pPr>
            <a:r>
              <a:rPr lang="en-US" sz="1999" dirty="0"/>
              <a:t>80/443</a:t>
            </a:r>
          </a:p>
        </p:txBody>
      </p:sp>
      <p:cxnSp>
        <p:nvCxnSpPr>
          <p:cNvPr id="35" name="Elbow Connector 34"/>
          <p:cNvCxnSpPr/>
          <p:nvPr/>
        </p:nvCxnSpPr>
        <p:spPr>
          <a:xfrm rot="10800000">
            <a:off x="3942447" y="3277356"/>
            <a:ext cx="443244" cy="20113"/>
          </a:xfrm>
          <a:prstGeom prst="bent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38" name="Elbow Connector 37"/>
          <p:cNvCxnSpPr/>
          <p:nvPr/>
        </p:nvCxnSpPr>
        <p:spPr>
          <a:xfrm rot="5400000">
            <a:off x="3662308" y="3797875"/>
            <a:ext cx="781902" cy="221621"/>
          </a:xfrm>
          <a:prstGeom prst="bentConnector3">
            <a:avLst>
              <a:gd name="adj1" fmla="val 99337"/>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39" name="Picture 38" descr="\\MAGNUM\Projects\Microsoft\Cloud Power FY12\Design\ICONS_PNG\Agility.png"/>
          <p:cNvPicPr>
            <a:picLocks noChangeAspect="1" noChangeArrowheads="1"/>
          </p:cNvPicPr>
          <p:nvPr/>
        </p:nvPicPr>
        <p:blipFill>
          <a:blip r:embed="rId3" cstate="email">
            <a:lum bright="70000" contrast="-70000"/>
            <a:extLst>
              <a:ext uri="{28A0092B-C50C-407E-A947-70E740481C1C}">
                <a14:useLocalDpi xmlns:a14="http://schemas.microsoft.com/office/drawing/2010/main" val="0"/>
              </a:ext>
            </a:extLst>
          </a:blip>
          <a:srcRect/>
          <a:stretch>
            <a:fillRect/>
          </a:stretch>
        </p:blipFill>
        <p:spPr bwMode="auto">
          <a:xfrm>
            <a:off x="1259723" y="5380195"/>
            <a:ext cx="932228" cy="932228"/>
          </a:xfrm>
          <a:prstGeom prst="rect">
            <a:avLst/>
          </a:prstGeom>
          <a:noFill/>
        </p:spPr>
      </p:pic>
      <p:sp>
        <p:nvSpPr>
          <p:cNvPr id="40" name="TextBox 45"/>
          <p:cNvSpPr txBox="1"/>
          <p:nvPr/>
        </p:nvSpPr>
        <p:spPr>
          <a:xfrm>
            <a:off x="1400727" y="6103954"/>
            <a:ext cx="562411" cy="282383"/>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nSpc>
                <a:spcPct val="90000"/>
              </a:lnSpc>
              <a:spcBef>
                <a:spcPct val="20000"/>
              </a:spcBef>
              <a:buSzPct val="80000"/>
            </a:pPr>
            <a:r>
              <a:rPr lang="en-US" sz="1999" dirty="0"/>
              <a:t>2013</a:t>
            </a:r>
          </a:p>
        </p:txBody>
      </p:sp>
      <p:cxnSp>
        <p:nvCxnSpPr>
          <p:cNvPr id="41" name="Elbow Connector 40"/>
          <p:cNvCxnSpPr/>
          <p:nvPr/>
        </p:nvCxnSpPr>
        <p:spPr>
          <a:xfrm flipV="1">
            <a:off x="2149405" y="4340142"/>
            <a:ext cx="3036718" cy="1534607"/>
          </a:xfrm>
          <a:prstGeom prst="bentConnector3">
            <a:avLst>
              <a:gd name="adj1" fmla="val 99521"/>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42" name="Picture 41" descr="\\MAGNUM\Projects\Microsoft\Cloud Power FY12\Design\Icons\PNGs\IT_guy.png"/>
          <p:cNvPicPr>
            <a:picLocks noChangeAspect="1" noChangeArrowheads="1"/>
          </p:cNvPicPr>
          <p:nvPr/>
        </p:nvPicPr>
        <p:blipFill>
          <a:blip r:embed="rId4" cstate="email">
            <a:lum bright="70000" contrast="-70000"/>
            <a:extLst>
              <a:ext uri="{28A0092B-C50C-407E-A947-70E740481C1C}">
                <a14:useLocalDpi xmlns:a14="http://schemas.microsoft.com/office/drawing/2010/main" val="0"/>
              </a:ext>
            </a:extLst>
          </a:blip>
          <a:srcRect/>
          <a:stretch>
            <a:fillRect/>
          </a:stretch>
        </p:blipFill>
        <p:spPr bwMode="auto">
          <a:xfrm>
            <a:off x="136395" y="2775485"/>
            <a:ext cx="1005314" cy="1005314"/>
          </a:xfrm>
          <a:prstGeom prst="rect">
            <a:avLst/>
          </a:prstGeom>
          <a:noFill/>
        </p:spPr>
      </p:pic>
      <p:pic>
        <p:nvPicPr>
          <p:cNvPr id="43" name="Picture 42" descr="\\MAGNUM\Projects\Microsoft\Cloud Power FY12\Design\Icons\PNGs\IT_guy.png"/>
          <p:cNvPicPr>
            <a:picLocks noChangeAspect="1" noChangeArrowheads="1"/>
          </p:cNvPicPr>
          <p:nvPr/>
        </p:nvPicPr>
        <p:blipFill>
          <a:blip r:embed="rId5" cstate="email">
            <a:lum bright="70000" contrast="-70000"/>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3902" y="2851581"/>
            <a:ext cx="1005314" cy="1005314"/>
          </a:xfrm>
          <a:prstGeom prst="rect">
            <a:avLst/>
          </a:prstGeom>
          <a:noFill/>
          <a:ln>
            <a:noFill/>
          </a:ln>
        </p:spPr>
      </p:pic>
      <p:pic>
        <p:nvPicPr>
          <p:cNvPr id="44" name="Picture 43" descr="\\MAGNUM\Projects\Microsoft\Cloud Power FY12\Design\Icons\PNGs\IT_guy.png"/>
          <p:cNvPicPr>
            <a:picLocks noChangeAspect="1" noChangeArrowheads="1"/>
          </p:cNvPicPr>
          <p:nvPr/>
        </p:nvPicPr>
        <p:blipFill>
          <a:blip r:embed="rId4" cstate="email">
            <a:lum bright="70000" contrast="-70000"/>
            <a:extLst>
              <a:ext uri="{28A0092B-C50C-407E-A947-70E740481C1C}">
                <a14:useLocalDpi xmlns:a14="http://schemas.microsoft.com/office/drawing/2010/main" val="0"/>
              </a:ext>
            </a:extLst>
          </a:blip>
          <a:srcRect/>
          <a:stretch>
            <a:fillRect/>
          </a:stretch>
        </p:blipFill>
        <p:spPr bwMode="auto">
          <a:xfrm>
            <a:off x="3383" y="4877537"/>
            <a:ext cx="1005314" cy="1005314"/>
          </a:xfrm>
          <a:prstGeom prst="rect">
            <a:avLst/>
          </a:prstGeom>
          <a:noFill/>
          <a:ln>
            <a:noFill/>
          </a:ln>
        </p:spPr>
      </p:pic>
      <p:cxnSp>
        <p:nvCxnSpPr>
          <p:cNvPr id="45" name="Elbow Connector 44"/>
          <p:cNvCxnSpPr>
            <a:stCxn id="44" idx="3"/>
            <a:endCxn id="39" idx="1"/>
          </p:cNvCxnSpPr>
          <p:nvPr/>
        </p:nvCxnSpPr>
        <p:spPr>
          <a:xfrm>
            <a:off x="1008697" y="5380194"/>
            <a:ext cx="251026" cy="466114"/>
          </a:xfrm>
          <a:prstGeom prst="bentConnector3">
            <a:avLst>
              <a:gd name="adj1" fmla="val 50000"/>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46" name="Elbow Connector 45"/>
          <p:cNvCxnSpPr/>
          <p:nvPr/>
        </p:nvCxnSpPr>
        <p:spPr>
          <a:xfrm rot="10800000" flipV="1">
            <a:off x="5851821" y="2851376"/>
            <a:ext cx="180562" cy="621457"/>
          </a:xfrm>
          <a:prstGeom prst="bentConnector2">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47" name="Elbow Connector 46"/>
          <p:cNvCxnSpPr/>
          <p:nvPr/>
        </p:nvCxnSpPr>
        <p:spPr>
          <a:xfrm rot="10800000">
            <a:off x="5671254" y="3157183"/>
            <a:ext cx="361127" cy="435591"/>
          </a:xfrm>
          <a:prstGeom prst="bent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52" name="Rectangle 51"/>
          <p:cNvSpPr/>
          <p:nvPr/>
        </p:nvSpPr>
        <p:spPr bwMode="auto">
          <a:xfrm>
            <a:off x="2402881" y="1838210"/>
            <a:ext cx="5174352" cy="4241634"/>
          </a:xfrm>
          <a:prstGeom prst="rect">
            <a:avLst/>
          </a:prstGeom>
          <a:noFill/>
          <a:ln w="38100">
            <a:solidFill>
              <a:schemeClr val="tx2"/>
            </a:solidFill>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3219" tIns="46609" rIns="93219" bIns="46609" numCol="1" rtlCol="0" anchor="ctr"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defTabSz="931920" fontAlgn="base">
              <a:spcBef>
                <a:spcPct val="0"/>
              </a:spcBef>
              <a:spcAft>
                <a:spcPct val="0"/>
              </a:spcAft>
            </a:pPr>
            <a:endParaRPr lang="en-US" sz="1999" dirty="0">
              <a:solidFill>
                <a:schemeClr val="tx1"/>
              </a:solidFill>
            </a:endParaRPr>
          </a:p>
        </p:txBody>
      </p:sp>
      <p:sp>
        <p:nvSpPr>
          <p:cNvPr id="53" name="Rectangle 52"/>
          <p:cNvSpPr/>
          <p:nvPr/>
        </p:nvSpPr>
        <p:spPr bwMode="auto">
          <a:xfrm>
            <a:off x="7740288" y="1838210"/>
            <a:ext cx="2095489" cy="2126468"/>
          </a:xfrm>
          <a:prstGeom prst="rect">
            <a:avLst/>
          </a:prstGeom>
          <a:noFill/>
          <a:ln w="38100">
            <a:solidFill>
              <a:schemeClr val="tx2"/>
            </a:solidFill>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3219" tIns="46609" rIns="93219" bIns="46609" numCol="1" rtlCol="0" anchor="ctr"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defTabSz="931920" fontAlgn="base">
              <a:spcBef>
                <a:spcPct val="0"/>
              </a:spcBef>
              <a:spcAft>
                <a:spcPct val="0"/>
              </a:spcAft>
            </a:pPr>
            <a:endParaRPr lang="en-US" sz="1999" dirty="0">
              <a:solidFill>
                <a:schemeClr val="tx1"/>
              </a:solidFill>
            </a:endParaRPr>
          </a:p>
        </p:txBody>
      </p:sp>
      <p:sp>
        <p:nvSpPr>
          <p:cNvPr id="54" name="Rectangle 53"/>
          <p:cNvSpPr/>
          <p:nvPr/>
        </p:nvSpPr>
        <p:spPr bwMode="auto">
          <a:xfrm>
            <a:off x="2325195" y="1758917"/>
            <a:ext cx="7629134" cy="4491206"/>
          </a:xfrm>
          <a:prstGeom prst="rect">
            <a:avLst/>
          </a:prstGeom>
          <a:noFill/>
          <a:ln w="38100">
            <a:solidFill>
              <a:schemeClr val="accent2"/>
            </a:solidFill>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3219" tIns="46609" rIns="93219" bIns="46609" numCol="1" rtlCol="0" anchor="ctr"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defTabSz="931920" fontAlgn="base">
              <a:spcBef>
                <a:spcPct val="0"/>
              </a:spcBef>
              <a:spcAft>
                <a:spcPct val="0"/>
              </a:spcAft>
            </a:pPr>
            <a:endParaRPr lang="en-US" sz="1999" dirty="0">
              <a:solidFill>
                <a:schemeClr val="tx1"/>
              </a:solidFill>
            </a:endParaRPr>
          </a:p>
        </p:txBody>
      </p:sp>
      <p:sp>
        <p:nvSpPr>
          <p:cNvPr id="55" name="Rectangle 54"/>
          <p:cNvSpPr/>
          <p:nvPr/>
        </p:nvSpPr>
        <p:spPr bwMode="auto">
          <a:xfrm>
            <a:off x="8967448" y="4578214"/>
            <a:ext cx="1821409" cy="83331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19" tIns="46609" rIns="93219" bIns="46609"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1920" fontAlgn="base">
              <a:spcBef>
                <a:spcPct val="0"/>
              </a:spcBef>
              <a:spcAft>
                <a:spcPct val="0"/>
              </a:spcAft>
            </a:pPr>
            <a:endParaRPr lang="en-US" sz="1999" dirty="0">
              <a:solidFill>
                <a:schemeClr val="tx1"/>
              </a:solidFill>
            </a:endParaRPr>
          </a:p>
        </p:txBody>
      </p:sp>
      <p:cxnSp>
        <p:nvCxnSpPr>
          <p:cNvPr id="56" name="Straight Connector 55"/>
          <p:cNvCxnSpPr/>
          <p:nvPr/>
        </p:nvCxnSpPr>
        <p:spPr>
          <a:xfrm>
            <a:off x="8942378" y="4876221"/>
            <a:ext cx="1821409" cy="8324"/>
          </a:xfrm>
          <a:prstGeom prst="line">
            <a:avLst/>
          </a:prstGeom>
          <a:solidFill>
            <a:schemeClr val="bg2"/>
          </a:solidFill>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942378" y="5237356"/>
            <a:ext cx="1821409" cy="8324"/>
          </a:xfrm>
          <a:prstGeom prst="line">
            <a:avLst/>
          </a:prstGeom>
          <a:solidFill>
            <a:schemeClr val="bg2"/>
          </a:solidFill>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9" name="TextBox 66"/>
          <p:cNvSpPr txBox="1"/>
          <p:nvPr/>
        </p:nvSpPr>
        <p:spPr>
          <a:xfrm>
            <a:off x="6371888" y="5715126"/>
            <a:ext cx="1131754" cy="282383"/>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nSpc>
                <a:spcPct val="90000"/>
              </a:lnSpc>
              <a:spcBef>
                <a:spcPct val="20000"/>
              </a:spcBef>
              <a:buSzPct val="80000"/>
            </a:pPr>
            <a:r>
              <a:rPr lang="en-US" sz="1999" dirty="0"/>
              <a:t>Cloud Svc</a:t>
            </a:r>
          </a:p>
        </p:txBody>
      </p:sp>
      <p:sp>
        <p:nvSpPr>
          <p:cNvPr id="60" name="TextBox 67"/>
          <p:cNvSpPr txBox="1"/>
          <p:nvPr/>
        </p:nvSpPr>
        <p:spPr>
          <a:xfrm>
            <a:off x="8640564" y="3615679"/>
            <a:ext cx="1131754" cy="282383"/>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nSpc>
                <a:spcPct val="90000"/>
              </a:lnSpc>
              <a:spcBef>
                <a:spcPct val="20000"/>
              </a:spcBef>
              <a:buSzPct val="80000"/>
            </a:pPr>
            <a:r>
              <a:rPr lang="en-US" sz="1999" dirty="0"/>
              <a:t>Cloud Svc</a:t>
            </a:r>
          </a:p>
        </p:txBody>
      </p:sp>
      <p:sp>
        <p:nvSpPr>
          <p:cNvPr id="61" name="TextBox 68"/>
          <p:cNvSpPr txBox="1"/>
          <p:nvPr/>
        </p:nvSpPr>
        <p:spPr>
          <a:xfrm>
            <a:off x="8074591" y="5923465"/>
            <a:ext cx="1814952" cy="282383"/>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nSpc>
                <a:spcPct val="90000"/>
              </a:lnSpc>
              <a:spcBef>
                <a:spcPct val="20000"/>
              </a:spcBef>
              <a:buSzPct val="80000"/>
            </a:pPr>
            <a:r>
              <a:rPr lang="en-US" sz="1999" dirty="0"/>
              <a:t>Virtual Network</a:t>
            </a:r>
          </a:p>
        </p:txBody>
      </p:sp>
      <p:sp>
        <p:nvSpPr>
          <p:cNvPr id="62" name="TextBox 69"/>
          <p:cNvSpPr txBox="1"/>
          <p:nvPr/>
        </p:nvSpPr>
        <p:spPr>
          <a:xfrm>
            <a:off x="5256597" y="6319560"/>
            <a:ext cx="613878" cy="282383"/>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nSpc>
                <a:spcPct val="90000"/>
              </a:lnSpc>
              <a:spcBef>
                <a:spcPct val="20000"/>
              </a:spcBef>
              <a:buSzPct val="80000"/>
            </a:pPr>
            <a:r>
              <a:rPr lang="en-US" sz="1999" spc="-71" dirty="0">
                <a:gradFill>
                  <a:gsLst>
                    <a:gs pos="100000">
                      <a:schemeClr val="tx2"/>
                    </a:gs>
                    <a:gs pos="0">
                      <a:schemeClr val="tx2"/>
                    </a:gs>
                  </a:gsLst>
                  <a:lin ang="5400000" scaled="0"/>
                </a:gradFill>
              </a:rPr>
              <a:t>Azure</a:t>
            </a:r>
          </a:p>
        </p:txBody>
      </p:sp>
      <p:cxnSp>
        <p:nvCxnSpPr>
          <p:cNvPr id="69" name="Straight Connector 68"/>
          <p:cNvCxnSpPr/>
          <p:nvPr/>
        </p:nvCxnSpPr>
        <p:spPr>
          <a:xfrm flipH="1">
            <a:off x="10163991" y="5367453"/>
            <a:ext cx="18142" cy="832900"/>
          </a:xfrm>
          <a:prstGeom prst="line">
            <a:avLst/>
          </a:prstGeom>
          <a:ln w="28575">
            <a:solidFill>
              <a:schemeClr val="accent3"/>
            </a:solidFill>
            <a:prstDash val="lgDash"/>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bwMode="auto">
          <a:xfrm>
            <a:off x="10402643" y="1740698"/>
            <a:ext cx="1856144" cy="4491206"/>
          </a:xfrm>
          <a:prstGeom prst="rect">
            <a:avLst/>
          </a:prstGeom>
          <a:noFill/>
          <a:ln w="38100">
            <a:solidFill>
              <a:schemeClr val="tx2">
                <a:lumMod val="50000"/>
                <a:lumOff val="50000"/>
              </a:schemeClr>
            </a:solidFill>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3219" tIns="46609" rIns="93219" bIns="46609" numCol="1" rtlCol="0" anchor="ctr"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defTabSz="931920" fontAlgn="base">
              <a:spcBef>
                <a:spcPct val="0"/>
              </a:spcBef>
              <a:spcAft>
                <a:spcPct val="0"/>
              </a:spcAft>
            </a:pPr>
            <a:endParaRPr lang="en-US" sz="1999" dirty="0">
              <a:solidFill>
                <a:schemeClr val="tx1"/>
              </a:solidFill>
            </a:endParaRPr>
          </a:p>
        </p:txBody>
      </p:sp>
      <p:sp>
        <p:nvSpPr>
          <p:cNvPr id="71" name="TextBox 68"/>
          <p:cNvSpPr txBox="1"/>
          <p:nvPr/>
        </p:nvSpPr>
        <p:spPr>
          <a:xfrm>
            <a:off x="11222858" y="5678129"/>
            <a:ext cx="1056957" cy="564765"/>
          </a:xfrm>
          <a:prstGeom prst="rect">
            <a:avLst/>
          </a:prstGeom>
          <a:noFill/>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nSpc>
                <a:spcPct val="90000"/>
              </a:lnSpc>
              <a:spcBef>
                <a:spcPct val="20000"/>
              </a:spcBef>
              <a:buSzPct val="80000"/>
            </a:pPr>
            <a:r>
              <a:rPr lang="en-US" sz="1999" dirty="0" err="1"/>
              <a:t>OnPrem</a:t>
            </a:r>
            <a:r>
              <a:rPr lang="en-US" sz="1999" dirty="0"/>
              <a:t> Network</a:t>
            </a:r>
          </a:p>
        </p:txBody>
      </p:sp>
      <p:sp>
        <p:nvSpPr>
          <p:cNvPr id="73" name="Rectangle 72"/>
          <p:cNvSpPr/>
          <p:nvPr/>
        </p:nvSpPr>
        <p:spPr>
          <a:xfrm>
            <a:off x="3184923" y="2917162"/>
            <a:ext cx="709607" cy="815544"/>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9" dirty="0">
                <a:solidFill>
                  <a:schemeClr val="tx1"/>
                </a:solidFill>
              </a:rPr>
              <a:t>WFE</a:t>
            </a:r>
            <a:br>
              <a:rPr lang="en-US" sz="1999" dirty="0">
                <a:solidFill>
                  <a:schemeClr val="tx1"/>
                </a:solidFill>
              </a:rPr>
            </a:br>
            <a:r>
              <a:rPr lang="en-US" sz="1999" dirty="0">
                <a:solidFill>
                  <a:schemeClr val="tx1"/>
                </a:solidFill>
              </a:rPr>
              <a:t>2</a:t>
            </a:r>
          </a:p>
        </p:txBody>
      </p:sp>
      <p:sp>
        <p:nvSpPr>
          <p:cNvPr id="74" name="Rectangle 73"/>
          <p:cNvSpPr/>
          <p:nvPr/>
        </p:nvSpPr>
        <p:spPr>
          <a:xfrm>
            <a:off x="3184923" y="3892527"/>
            <a:ext cx="709607" cy="815544"/>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9" dirty="0">
                <a:solidFill>
                  <a:schemeClr val="tx1"/>
                </a:solidFill>
              </a:rPr>
              <a:t>WFE</a:t>
            </a:r>
            <a:br>
              <a:rPr lang="en-US" sz="1999" dirty="0">
                <a:solidFill>
                  <a:schemeClr val="tx1"/>
                </a:solidFill>
              </a:rPr>
            </a:br>
            <a:r>
              <a:rPr lang="en-US" sz="1999" dirty="0">
                <a:solidFill>
                  <a:schemeClr val="tx1"/>
                </a:solidFill>
              </a:rPr>
              <a:t>3</a:t>
            </a:r>
          </a:p>
        </p:txBody>
      </p:sp>
      <p:sp>
        <p:nvSpPr>
          <p:cNvPr id="76" name="Rectangle 75"/>
          <p:cNvSpPr/>
          <p:nvPr/>
        </p:nvSpPr>
        <p:spPr>
          <a:xfrm>
            <a:off x="3177848" y="1950811"/>
            <a:ext cx="709607" cy="815544"/>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9" dirty="0">
                <a:solidFill>
                  <a:schemeClr val="tx1"/>
                </a:solidFill>
              </a:rPr>
              <a:t>WFE</a:t>
            </a:r>
            <a:br>
              <a:rPr lang="en-US" sz="1999" dirty="0">
                <a:solidFill>
                  <a:schemeClr val="tx1"/>
                </a:solidFill>
              </a:rPr>
            </a:br>
            <a:r>
              <a:rPr lang="en-US" sz="1999" dirty="0">
                <a:solidFill>
                  <a:schemeClr val="tx1"/>
                </a:solidFill>
              </a:rPr>
              <a:t>1</a:t>
            </a:r>
          </a:p>
        </p:txBody>
      </p:sp>
      <p:sp>
        <p:nvSpPr>
          <p:cNvPr id="78" name="Rectangle 77"/>
          <p:cNvSpPr/>
          <p:nvPr/>
        </p:nvSpPr>
        <p:spPr>
          <a:xfrm>
            <a:off x="4682812" y="2297007"/>
            <a:ext cx="709607" cy="815544"/>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schemeClr val="tx1"/>
                </a:solidFill>
              </a:rPr>
              <a:t>APP</a:t>
            </a:r>
            <a:r>
              <a:rPr lang="en-US" sz="1999" dirty="0">
                <a:solidFill>
                  <a:schemeClr val="tx1"/>
                </a:solidFill>
              </a:rPr>
              <a:t/>
            </a:r>
            <a:br>
              <a:rPr lang="en-US" sz="1999" dirty="0">
                <a:solidFill>
                  <a:schemeClr val="tx1"/>
                </a:solidFill>
              </a:rPr>
            </a:br>
            <a:r>
              <a:rPr lang="en-US" sz="1999" dirty="0">
                <a:solidFill>
                  <a:schemeClr val="tx1"/>
                </a:solidFill>
              </a:rPr>
              <a:t>1</a:t>
            </a:r>
          </a:p>
        </p:txBody>
      </p:sp>
      <p:sp>
        <p:nvSpPr>
          <p:cNvPr id="79" name="Rectangle 78"/>
          <p:cNvSpPr/>
          <p:nvPr/>
        </p:nvSpPr>
        <p:spPr>
          <a:xfrm>
            <a:off x="4686500" y="3324934"/>
            <a:ext cx="709607" cy="815544"/>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schemeClr val="tx1"/>
                </a:solidFill>
              </a:rPr>
              <a:t>APP</a:t>
            </a:r>
            <a:r>
              <a:rPr lang="en-US" sz="1999" dirty="0">
                <a:solidFill>
                  <a:schemeClr val="tx1"/>
                </a:solidFill>
              </a:rPr>
              <a:t/>
            </a:r>
            <a:br>
              <a:rPr lang="en-US" sz="1999" dirty="0">
                <a:solidFill>
                  <a:schemeClr val="tx1"/>
                </a:solidFill>
              </a:rPr>
            </a:br>
            <a:r>
              <a:rPr lang="en-US" sz="1999" dirty="0">
                <a:solidFill>
                  <a:schemeClr val="tx1"/>
                </a:solidFill>
              </a:rPr>
              <a:t>2</a:t>
            </a:r>
          </a:p>
        </p:txBody>
      </p:sp>
      <p:sp>
        <p:nvSpPr>
          <p:cNvPr id="80" name="Rectangle 79"/>
          <p:cNvSpPr/>
          <p:nvPr/>
        </p:nvSpPr>
        <p:spPr>
          <a:xfrm>
            <a:off x="6172700" y="3316546"/>
            <a:ext cx="709607" cy="815544"/>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9" dirty="0">
                <a:solidFill>
                  <a:schemeClr val="tx1"/>
                </a:solidFill>
              </a:rPr>
              <a:t>SQL</a:t>
            </a:r>
            <a:br>
              <a:rPr lang="en-US" sz="1999" dirty="0">
                <a:solidFill>
                  <a:schemeClr val="tx1"/>
                </a:solidFill>
              </a:rPr>
            </a:br>
            <a:r>
              <a:rPr lang="en-US" sz="1999" dirty="0">
                <a:solidFill>
                  <a:schemeClr val="tx1"/>
                </a:solidFill>
              </a:rPr>
              <a:t>2</a:t>
            </a:r>
          </a:p>
        </p:txBody>
      </p:sp>
      <p:sp>
        <p:nvSpPr>
          <p:cNvPr id="81" name="Rectangle 80"/>
          <p:cNvSpPr/>
          <p:nvPr/>
        </p:nvSpPr>
        <p:spPr>
          <a:xfrm>
            <a:off x="6165624" y="2350195"/>
            <a:ext cx="709607" cy="815544"/>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9" dirty="0">
                <a:solidFill>
                  <a:schemeClr val="tx1"/>
                </a:solidFill>
              </a:rPr>
              <a:t>SQL</a:t>
            </a:r>
            <a:br>
              <a:rPr lang="en-US" sz="1999" dirty="0">
                <a:solidFill>
                  <a:schemeClr val="tx1"/>
                </a:solidFill>
              </a:rPr>
            </a:br>
            <a:r>
              <a:rPr lang="en-US" sz="1999" dirty="0">
                <a:solidFill>
                  <a:schemeClr val="tx1"/>
                </a:solidFill>
              </a:rPr>
              <a:t>1</a:t>
            </a:r>
          </a:p>
        </p:txBody>
      </p:sp>
      <p:sp>
        <p:nvSpPr>
          <p:cNvPr id="82" name="Rectangle 81"/>
          <p:cNvSpPr/>
          <p:nvPr/>
        </p:nvSpPr>
        <p:spPr>
          <a:xfrm>
            <a:off x="8023544" y="2357452"/>
            <a:ext cx="709607" cy="815544"/>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schemeClr val="tx1"/>
                </a:solidFill>
              </a:rPr>
              <a:t>AD</a:t>
            </a:r>
            <a:r>
              <a:rPr lang="en-US" sz="1999" dirty="0">
                <a:solidFill>
                  <a:schemeClr val="tx1"/>
                </a:solidFill>
              </a:rPr>
              <a:t/>
            </a:r>
            <a:br>
              <a:rPr lang="en-US" sz="1999" dirty="0">
                <a:solidFill>
                  <a:schemeClr val="tx1"/>
                </a:solidFill>
              </a:rPr>
            </a:br>
            <a:r>
              <a:rPr lang="en-US" sz="1999" dirty="0">
                <a:solidFill>
                  <a:schemeClr val="tx1"/>
                </a:solidFill>
              </a:rPr>
              <a:t>1</a:t>
            </a:r>
          </a:p>
        </p:txBody>
      </p:sp>
      <p:sp>
        <p:nvSpPr>
          <p:cNvPr id="83" name="Rectangle 82"/>
          <p:cNvSpPr/>
          <p:nvPr/>
        </p:nvSpPr>
        <p:spPr>
          <a:xfrm>
            <a:off x="8844673" y="2357452"/>
            <a:ext cx="709607" cy="815544"/>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schemeClr val="tx1"/>
                </a:solidFill>
              </a:rPr>
              <a:t>AD</a:t>
            </a:r>
            <a:r>
              <a:rPr lang="en-US" sz="1999" dirty="0">
                <a:solidFill>
                  <a:schemeClr val="tx1"/>
                </a:solidFill>
              </a:rPr>
              <a:t/>
            </a:r>
            <a:br>
              <a:rPr lang="en-US" sz="1999" dirty="0">
                <a:solidFill>
                  <a:schemeClr val="tx1"/>
                </a:solidFill>
              </a:rPr>
            </a:br>
            <a:r>
              <a:rPr lang="en-US" sz="1999" dirty="0">
                <a:solidFill>
                  <a:schemeClr val="tx1"/>
                </a:solidFill>
              </a:rPr>
              <a:t>2</a:t>
            </a:r>
          </a:p>
        </p:txBody>
      </p:sp>
      <p:sp>
        <p:nvSpPr>
          <p:cNvPr id="84" name="Rectangle 83"/>
          <p:cNvSpPr/>
          <p:nvPr/>
        </p:nvSpPr>
        <p:spPr>
          <a:xfrm>
            <a:off x="10975911" y="2325692"/>
            <a:ext cx="709607" cy="815544"/>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schemeClr val="tx1"/>
                </a:solidFill>
              </a:rPr>
              <a:t>AD</a:t>
            </a:r>
            <a:r>
              <a:rPr lang="en-US" sz="1999" dirty="0">
                <a:solidFill>
                  <a:schemeClr val="tx1"/>
                </a:solidFill>
              </a:rPr>
              <a:t/>
            </a:r>
            <a:br>
              <a:rPr lang="en-US" sz="1999" dirty="0">
                <a:solidFill>
                  <a:schemeClr val="tx1"/>
                </a:solidFill>
              </a:rPr>
            </a:br>
            <a:r>
              <a:rPr lang="en-US" sz="1999" dirty="0">
                <a:solidFill>
                  <a:schemeClr val="tx1"/>
                </a:solidFill>
              </a:rPr>
              <a:t>1</a:t>
            </a:r>
          </a:p>
        </p:txBody>
      </p:sp>
      <p:grpSp>
        <p:nvGrpSpPr>
          <p:cNvPr id="49" name="Group 48"/>
          <p:cNvGrpSpPr/>
          <p:nvPr/>
        </p:nvGrpSpPr>
        <p:grpSpPr>
          <a:xfrm>
            <a:off x="10913534" y="4241040"/>
            <a:ext cx="1020474" cy="1126412"/>
            <a:chOff x="10698062" y="4158260"/>
            <a:chExt cx="1000556" cy="1104426"/>
          </a:xfrm>
        </p:grpSpPr>
        <p:sp>
          <p:nvSpPr>
            <p:cNvPr id="86" name="Rectangle 85"/>
            <p:cNvSpPr/>
            <p:nvPr/>
          </p:nvSpPr>
          <p:spPr>
            <a:xfrm>
              <a:off x="11002862" y="4463060"/>
              <a:ext cx="695756" cy="799626"/>
            </a:xfrm>
            <a:prstGeom prst="rect">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u="sng" dirty="0">
                  <a:solidFill>
                    <a:schemeClr val="tx1"/>
                  </a:solidFill>
                </a:rPr>
                <a:t>DATA</a:t>
              </a:r>
            </a:p>
          </p:txBody>
        </p:sp>
        <p:sp>
          <p:nvSpPr>
            <p:cNvPr id="87" name="Rectangle 86"/>
            <p:cNvSpPr/>
            <p:nvPr/>
          </p:nvSpPr>
          <p:spPr>
            <a:xfrm>
              <a:off x="10850462" y="4310660"/>
              <a:ext cx="695756" cy="799626"/>
            </a:xfrm>
            <a:prstGeom prst="rect">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u="sng" dirty="0">
                  <a:solidFill>
                    <a:schemeClr val="tx1"/>
                  </a:solidFill>
                </a:rPr>
                <a:t>DATA</a:t>
              </a:r>
            </a:p>
          </p:txBody>
        </p:sp>
        <p:sp>
          <p:nvSpPr>
            <p:cNvPr id="88" name="Rectangle 87"/>
            <p:cNvSpPr/>
            <p:nvPr/>
          </p:nvSpPr>
          <p:spPr>
            <a:xfrm>
              <a:off x="10698062" y="4158260"/>
              <a:ext cx="695756" cy="799626"/>
            </a:xfrm>
            <a:prstGeom prst="rect">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dirty="0">
                  <a:solidFill>
                    <a:schemeClr val="tx1"/>
                  </a:solidFill>
                </a:rPr>
                <a:t>APPS</a:t>
              </a:r>
            </a:p>
          </p:txBody>
        </p:sp>
      </p:grpSp>
      <p:sp>
        <p:nvSpPr>
          <p:cNvPr id="58" name="TextBox 65"/>
          <p:cNvSpPr txBox="1"/>
          <p:nvPr/>
        </p:nvSpPr>
        <p:spPr>
          <a:xfrm>
            <a:off x="9290939" y="4922508"/>
            <a:ext cx="1339191" cy="282383"/>
          </a:xfrm>
          <a:prstGeom prst="rect">
            <a:avLst/>
          </a:prstGeom>
          <a:solidFill>
            <a:schemeClr val="bg2"/>
          </a:solid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nSpc>
                <a:spcPct val="90000"/>
              </a:lnSpc>
              <a:spcBef>
                <a:spcPct val="20000"/>
              </a:spcBef>
              <a:buSzPct val="80000"/>
            </a:pPr>
            <a:r>
              <a:rPr lang="en-US" sz="1999" dirty="0"/>
              <a:t>VPN Tunnel</a:t>
            </a:r>
          </a:p>
        </p:txBody>
      </p:sp>
    </p:spTree>
    <p:extLst>
      <p:ext uri="{BB962C8B-B14F-4D97-AF65-F5344CB8AC3E}">
        <p14:creationId xmlns:p14="http://schemas.microsoft.com/office/powerpoint/2010/main" val="307573129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Front End Tier</a:t>
            </a:r>
            <a:endParaRPr lang="en-US" dirty="0"/>
          </a:p>
        </p:txBody>
      </p:sp>
      <p:pic>
        <p:nvPicPr>
          <p:cNvPr id="3" name="Picture 2"/>
          <p:cNvPicPr>
            <a:picLocks noChangeAspect="1"/>
          </p:cNvPicPr>
          <p:nvPr/>
        </p:nvPicPr>
        <p:blipFill>
          <a:blip r:embed="rId2"/>
          <a:stretch>
            <a:fillRect/>
          </a:stretch>
        </p:blipFill>
        <p:spPr>
          <a:xfrm>
            <a:off x="6650579" y="296896"/>
            <a:ext cx="5375837" cy="2339977"/>
          </a:xfrm>
          <a:prstGeom prst="rect">
            <a:avLst/>
          </a:prstGeom>
        </p:spPr>
      </p:pic>
      <p:pic>
        <p:nvPicPr>
          <p:cNvPr id="4" name="Picture 3"/>
          <p:cNvPicPr>
            <a:picLocks noChangeAspect="1"/>
          </p:cNvPicPr>
          <p:nvPr/>
        </p:nvPicPr>
        <p:blipFill>
          <a:blip r:embed="rId3"/>
          <a:stretch>
            <a:fillRect/>
          </a:stretch>
        </p:blipFill>
        <p:spPr>
          <a:xfrm>
            <a:off x="91440" y="2743200"/>
            <a:ext cx="12118112" cy="3455274"/>
          </a:xfrm>
          <a:prstGeom prst="rect">
            <a:avLst/>
          </a:prstGeom>
        </p:spPr>
      </p:pic>
      <p:sp>
        <p:nvSpPr>
          <p:cNvPr id="5" name="Rectangle 4"/>
          <p:cNvSpPr/>
          <p:nvPr/>
        </p:nvSpPr>
        <p:spPr bwMode="auto">
          <a:xfrm>
            <a:off x="7708605" y="273083"/>
            <a:ext cx="818708" cy="2363790"/>
          </a:xfrm>
          <a:prstGeom prst="rect">
            <a:avLst/>
          </a:prstGeom>
          <a:noFill/>
          <a:ln w="38100">
            <a:solidFill>
              <a:srgbClr val="FFFF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p:nvPicPr>
        <p:blipFill>
          <a:blip r:embed="rId4"/>
          <a:stretch>
            <a:fillRect/>
          </a:stretch>
        </p:blipFill>
        <p:spPr>
          <a:xfrm>
            <a:off x="1828800" y="914400"/>
            <a:ext cx="7772400" cy="5717911"/>
          </a:xfrm>
          <a:prstGeom prst="rect">
            <a:avLst/>
          </a:prstGeom>
        </p:spPr>
      </p:pic>
    </p:spTree>
    <p:extLst>
      <p:ext uri="{BB962C8B-B14F-4D97-AF65-F5344CB8AC3E}">
        <p14:creationId xmlns:p14="http://schemas.microsoft.com/office/powerpoint/2010/main" val="429104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 Server Tier</a:t>
            </a:r>
            <a:endParaRPr lang="en-US" dirty="0"/>
          </a:p>
        </p:txBody>
      </p:sp>
      <p:pic>
        <p:nvPicPr>
          <p:cNvPr id="3" name="Picture 2"/>
          <p:cNvPicPr>
            <a:picLocks noChangeAspect="1"/>
          </p:cNvPicPr>
          <p:nvPr/>
        </p:nvPicPr>
        <p:blipFill>
          <a:blip r:embed="rId2"/>
          <a:stretch>
            <a:fillRect/>
          </a:stretch>
        </p:blipFill>
        <p:spPr>
          <a:xfrm>
            <a:off x="6650579" y="296896"/>
            <a:ext cx="5375837" cy="2339977"/>
          </a:xfrm>
          <a:prstGeom prst="rect">
            <a:avLst/>
          </a:prstGeom>
        </p:spPr>
      </p:pic>
      <p:sp>
        <p:nvSpPr>
          <p:cNvPr id="4" name="Rectangle 3"/>
          <p:cNvSpPr/>
          <p:nvPr/>
        </p:nvSpPr>
        <p:spPr bwMode="auto">
          <a:xfrm>
            <a:off x="8519789" y="273082"/>
            <a:ext cx="818708" cy="2363790"/>
          </a:xfrm>
          <a:prstGeom prst="rect">
            <a:avLst/>
          </a:prstGeom>
          <a:noFill/>
          <a:ln w="38100">
            <a:solidFill>
              <a:srgbClr val="FFFF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5" name="Picture 4"/>
          <p:cNvPicPr>
            <a:picLocks noChangeAspect="1"/>
          </p:cNvPicPr>
          <p:nvPr/>
        </p:nvPicPr>
        <p:blipFill>
          <a:blip r:embed="rId3"/>
          <a:stretch>
            <a:fillRect/>
          </a:stretch>
        </p:blipFill>
        <p:spPr>
          <a:xfrm>
            <a:off x="91440" y="2743200"/>
            <a:ext cx="12115800" cy="3454615"/>
          </a:xfrm>
          <a:prstGeom prst="rect">
            <a:avLst/>
          </a:prstGeom>
        </p:spPr>
      </p:pic>
      <p:pic>
        <p:nvPicPr>
          <p:cNvPr id="6" name="Picture 5"/>
          <p:cNvPicPr>
            <a:picLocks noChangeAspect="1"/>
          </p:cNvPicPr>
          <p:nvPr/>
        </p:nvPicPr>
        <p:blipFill>
          <a:blip r:embed="rId4"/>
          <a:stretch>
            <a:fillRect/>
          </a:stretch>
        </p:blipFill>
        <p:spPr>
          <a:xfrm>
            <a:off x="1828800" y="914400"/>
            <a:ext cx="7772400" cy="5950346"/>
          </a:xfrm>
          <a:prstGeom prst="rect">
            <a:avLst/>
          </a:prstGeom>
        </p:spPr>
      </p:pic>
    </p:spTree>
    <p:extLst>
      <p:ext uri="{BB962C8B-B14F-4D97-AF65-F5344CB8AC3E}">
        <p14:creationId xmlns:p14="http://schemas.microsoft.com/office/powerpoint/2010/main" val="29868873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Server Tier</a:t>
            </a:r>
            <a:endParaRPr lang="en-US" dirty="0"/>
          </a:p>
        </p:txBody>
      </p:sp>
      <p:pic>
        <p:nvPicPr>
          <p:cNvPr id="3" name="Picture 2"/>
          <p:cNvPicPr>
            <a:picLocks noChangeAspect="1"/>
          </p:cNvPicPr>
          <p:nvPr/>
        </p:nvPicPr>
        <p:blipFill>
          <a:blip r:embed="rId2"/>
          <a:stretch>
            <a:fillRect/>
          </a:stretch>
        </p:blipFill>
        <p:spPr>
          <a:xfrm>
            <a:off x="6650579" y="296896"/>
            <a:ext cx="5375837" cy="2339977"/>
          </a:xfrm>
          <a:prstGeom prst="rect">
            <a:avLst/>
          </a:prstGeom>
        </p:spPr>
      </p:pic>
      <p:sp>
        <p:nvSpPr>
          <p:cNvPr id="4" name="Rectangle 3"/>
          <p:cNvSpPr/>
          <p:nvPr/>
        </p:nvSpPr>
        <p:spPr bwMode="auto">
          <a:xfrm>
            <a:off x="9094220" y="273083"/>
            <a:ext cx="818708" cy="2363790"/>
          </a:xfrm>
          <a:prstGeom prst="rect">
            <a:avLst/>
          </a:prstGeom>
          <a:noFill/>
          <a:ln w="38100">
            <a:solidFill>
              <a:srgbClr val="FFFF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p:nvPicPr>
        <p:blipFill>
          <a:blip r:embed="rId3"/>
          <a:stretch>
            <a:fillRect/>
          </a:stretch>
        </p:blipFill>
        <p:spPr>
          <a:xfrm>
            <a:off x="91440" y="2743200"/>
            <a:ext cx="12115800" cy="4001880"/>
          </a:xfrm>
          <a:prstGeom prst="rect">
            <a:avLst/>
          </a:prstGeom>
        </p:spPr>
      </p:pic>
      <p:pic>
        <p:nvPicPr>
          <p:cNvPr id="8" name="Picture 7"/>
          <p:cNvPicPr>
            <a:picLocks noChangeAspect="1"/>
          </p:cNvPicPr>
          <p:nvPr/>
        </p:nvPicPr>
        <p:blipFill>
          <a:blip r:embed="rId4"/>
          <a:stretch>
            <a:fillRect/>
          </a:stretch>
        </p:blipFill>
        <p:spPr>
          <a:xfrm>
            <a:off x="2592092" y="800099"/>
            <a:ext cx="6094207" cy="6069279"/>
          </a:xfrm>
          <a:prstGeom prst="rect">
            <a:avLst/>
          </a:prstGeom>
        </p:spPr>
      </p:pic>
    </p:spTree>
    <p:extLst>
      <p:ext uri="{BB962C8B-B14F-4D97-AF65-F5344CB8AC3E}">
        <p14:creationId xmlns:p14="http://schemas.microsoft.com/office/powerpoint/2010/main" val="35914527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 name="Rectangle 91"/>
          <p:cNvSpPr/>
          <p:nvPr/>
        </p:nvSpPr>
        <p:spPr bwMode="auto">
          <a:xfrm>
            <a:off x="4595783" y="2486751"/>
            <a:ext cx="7457826" cy="745784"/>
          </a:xfrm>
          <a:prstGeom prst="rect">
            <a:avLst/>
          </a:prstGeom>
          <a:noFill/>
          <a:ln w="3175" cap="flat" cmpd="sng" algn="ctr">
            <a:noFill/>
            <a:prstDash val="solid"/>
            <a:miter lim="800000"/>
            <a:headEnd type="none" w="med" len="med"/>
            <a:tailEnd type="none" w="med" len="med"/>
          </a:ln>
          <a:effectLst/>
        </p:spPr>
        <p:txBody>
          <a:bodyPr rot="0" spcFirstLastPara="0" vertOverflow="overflow" horzOverflow="overflow" vert="horz" wrap="square" lIns="93051" tIns="46528" rIns="46528" bIns="93051" numCol="1" spcCol="0" rtlCol="0" fromWordArt="0" anchor="ctr" anchorCtr="0" forceAA="0" compatLnSpc="1">
            <a:prstTxWarp prst="textNoShape">
              <a:avLst/>
            </a:prstTxWarp>
            <a:noAutofit/>
          </a:bodyPr>
          <a:lstStyle/>
          <a:p>
            <a:pPr marL="232618" defTabSz="930157" fontAlgn="base">
              <a:spcBef>
                <a:spcPct val="0"/>
              </a:spcBef>
              <a:spcAft>
                <a:spcPct val="0"/>
              </a:spcAft>
            </a:pPr>
            <a:r>
              <a:rPr lang="en-US" sz="2039" b="1" kern="0" dirty="0">
                <a:solidFill>
                  <a:srgbClr val="000000">
                    <a:alpha val="99000"/>
                  </a:srgbClr>
                </a:solidFill>
                <a:latin typeface="Segoe UI Light"/>
              </a:rPr>
              <a:t>	ACCELERATE INNOVATIONS USING CLOUD</a:t>
            </a:r>
          </a:p>
        </p:txBody>
      </p:sp>
      <p:sp>
        <p:nvSpPr>
          <p:cNvPr id="91" name="Rectangle 90"/>
          <p:cNvSpPr/>
          <p:nvPr/>
        </p:nvSpPr>
        <p:spPr bwMode="auto">
          <a:xfrm>
            <a:off x="4569888" y="3502640"/>
            <a:ext cx="7457826" cy="745784"/>
          </a:xfrm>
          <a:prstGeom prst="rect">
            <a:avLst/>
          </a:prstGeom>
          <a:noFill/>
          <a:ln w="3175" cap="flat" cmpd="sng" algn="ctr">
            <a:noFill/>
            <a:prstDash val="solid"/>
            <a:miter lim="800000"/>
            <a:headEnd type="none" w="med" len="med"/>
            <a:tailEnd type="none" w="med" len="med"/>
          </a:ln>
          <a:effectLst/>
        </p:spPr>
        <p:txBody>
          <a:bodyPr rot="0" spcFirstLastPara="0" vertOverflow="overflow" horzOverflow="overflow" vert="horz" wrap="square" lIns="93051" tIns="46528" rIns="46528" bIns="93051" numCol="1" spcCol="0" rtlCol="0" fromWordArt="0" anchor="ctr" anchorCtr="0" forceAA="0" compatLnSpc="1">
            <a:prstTxWarp prst="textNoShape">
              <a:avLst/>
            </a:prstTxWarp>
            <a:noAutofit/>
          </a:bodyPr>
          <a:lstStyle/>
          <a:p>
            <a:pPr marL="232618" defTabSz="930157" fontAlgn="base">
              <a:spcBef>
                <a:spcPct val="0"/>
              </a:spcBef>
              <a:spcAft>
                <a:spcPct val="0"/>
              </a:spcAft>
            </a:pPr>
            <a:r>
              <a:rPr lang="en-US" sz="2039" b="1" kern="0" dirty="0">
                <a:solidFill>
                  <a:srgbClr val="000000">
                    <a:alpha val="99000"/>
                  </a:srgbClr>
                </a:solidFill>
                <a:latin typeface="Segoe UI Light"/>
              </a:rPr>
              <a:t>	DIFFERENTIATE WITH DESIGN AND USER EXPERIENCE</a:t>
            </a:r>
          </a:p>
        </p:txBody>
      </p:sp>
      <p:sp>
        <p:nvSpPr>
          <p:cNvPr id="97" name="Rectangle 96"/>
          <p:cNvSpPr/>
          <p:nvPr/>
        </p:nvSpPr>
        <p:spPr bwMode="auto">
          <a:xfrm>
            <a:off x="4595786" y="4480684"/>
            <a:ext cx="7457826" cy="745784"/>
          </a:xfrm>
          <a:prstGeom prst="rect">
            <a:avLst/>
          </a:prstGeom>
          <a:noFill/>
          <a:ln w="3175" cap="flat" cmpd="sng" algn="ctr">
            <a:noFill/>
            <a:prstDash val="solid"/>
            <a:miter lim="800000"/>
            <a:headEnd type="none" w="med" len="med"/>
            <a:tailEnd type="none" w="med" len="med"/>
          </a:ln>
          <a:effectLst/>
        </p:spPr>
        <p:txBody>
          <a:bodyPr rot="0" spcFirstLastPara="0" vertOverflow="overflow" horzOverflow="overflow" vert="horz" wrap="square" lIns="93051" tIns="46528" rIns="46528" bIns="93051" numCol="1" spcCol="0" rtlCol="0" fromWordArt="0" anchor="ctr" anchorCtr="0" forceAA="0" compatLnSpc="1">
            <a:prstTxWarp prst="textNoShape">
              <a:avLst/>
            </a:prstTxWarp>
            <a:noAutofit/>
          </a:bodyPr>
          <a:lstStyle/>
          <a:p>
            <a:pPr marL="232618" defTabSz="930157" fontAlgn="base">
              <a:spcBef>
                <a:spcPct val="0"/>
              </a:spcBef>
              <a:spcAft>
                <a:spcPct val="0"/>
              </a:spcAft>
            </a:pPr>
            <a:r>
              <a:rPr lang="en-US" sz="2039" b="1" kern="0" dirty="0">
                <a:solidFill>
                  <a:srgbClr val="000000">
                    <a:alpha val="99000"/>
                  </a:srgbClr>
                </a:solidFill>
                <a:latin typeface="Segoe UI Light"/>
              </a:rPr>
              <a:t>	DELIVER SCALE AND AGILITY</a:t>
            </a:r>
          </a:p>
        </p:txBody>
      </p:sp>
      <p:sp>
        <p:nvSpPr>
          <p:cNvPr id="8" name="Flowchart: Process 7"/>
          <p:cNvSpPr/>
          <p:nvPr/>
        </p:nvSpPr>
        <p:spPr>
          <a:xfrm>
            <a:off x="3383" y="2482900"/>
            <a:ext cx="4350399" cy="2743571"/>
          </a:xfrm>
          <a:prstGeom prst="flowChartProcess">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4199" tIns="62100" rIns="124199" bIns="62100" spcCol="0" rtlCol="0" anchor="ctr"/>
          <a:lstStyle/>
          <a:p>
            <a:pPr algn="ctr" defTabSz="932283"/>
            <a:endParaRPr lang="en-US" sz="2447" dirty="0">
              <a:solidFill>
                <a:srgbClr val="FFFFFF"/>
              </a:solidFill>
            </a:endParaRPr>
          </a:p>
        </p:txBody>
      </p:sp>
      <p:sp>
        <p:nvSpPr>
          <p:cNvPr id="11" name="TextBox 10"/>
          <p:cNvSpPr txBox="1"/>
          <p:nvPr/>
        </p:nvSpPr>
        <p:spPr>
          <a:xfrm>
            <a:off x="341880" y="3222713"/>
            <a:ext cx="3673406" cy="1631235"/>
          </a:xfrm>
          <a:prstGeom prst="rect">
            <a:avLst/>
          </a:prstGeom>
          <a:noFill/>
        </p:spPr>
        <p:txBody>
          <a:bodyPr wrap="square" lIns="124199" tIns="62100" rIns="124199" bIns="62100" rtlCol="0">
            <a:spAutoFit/>
          </a:bodyPr>
          <a:lstStyle/>
          <a:p>
            <a:pPr algn="ctr" defTabSz="932283">
              <a:lnSpc>
                <a:spcPct val="150000"/>
              </a:lnSpc>
            </a:pPr>
            <a:r>
              <a:rPr lang="en-US" sz="3198" b="1" kern="0" dirty="0">
                <a:solidFill>
                  <a:srgbClr val="000000"/>
                </a:solidFill>
                <a:latin typeface="Segoe UI Light"/>
              </a:rPr>
              <a:t>TO THE CLOUD. </a:t>
            </a:r>
          </a:p>
          <a:p>
            <a:pPr algn="ctr" defTabSz="932283">
              <a:lnSpc>
                <a:spcPct val="150000"/>
              </a:lnSpc>
            </a:pPr>
            <a:r>
              <a:rPr lang="en-US" sz="3198" b="1" kern="0" dirty="0">
                <a:solidFill>
                  <a:srgbClr val="000000"/>
                </a:solidFill>
                <a:latin typeface="Segoe UI Light"/>
              </a:rPr>
              <a:t>THE RIGHT WAY.</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58880" r="27364"/>
          <a:stretch/>
        </p:blipFill>
        <p:spPr>
          <a:xfrm>
            <a:off x="4599882" y="2539054"/>
            <a:ext cx="829367" cy="664513"/>
          </a:xfrm>
          <a:prstGeom prst="rect">
            <a:avLst/>
          </a:prstGeom>
          <a:noFill/>
          <a:ln>
            <a:noFill/>
          </a:ln>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73500" r="13598"/>
          <a:stretch/>
        </p:blipFill>
        <p:spPr>
          <a:xfrm>
            <a:off x="4638735" y="3543277"/>
            <a:ext cx="777882" cy="664513"/>
          </a:xfrm>
          <a:prstGeom prst="rect">
            <a:avLst/>
          </a:prstGeom>
          <a:noFill/>
          <a:ln>
            <a:noFill/>
          </a:ln>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88453"/>
          <a:stretch/>
        </p:blipFill>
        <p:spPr>
          <a:xfrm>
            <a:off x="4666476" y="4506584"/>
            <a:ext cx="696188" cy="664513"/>
          </a:xfrm>
          <a:prstGeom prst="rect">
            <a:avLst/>
          </a:prstGeom>
        </p:spPr>
      </p:pic>
      <p:sp>
        <p:nvSpPr>
          <p:cNvPr id="2" name="Title 1"/>
          <p:cNvSpPr>
            <a:spLocks noGrp="1"/>
          </p:cNvSpPr>
          <p:nvPr>
            <p:ph type="title"/>
          </p:nvPr>
        </p:nvSpPr>
        <p:spPr/>
        <p:txBody>
          <a:bodyPr/>
          <a:lstStyle/>
          <a:p>
            <a:r>
              <a:rPr lang="en-US" dirty="0" smtClean="0">
                <a:solidFill>
                  <a:schemeClr val="bg1"/>
                </a:solidFill>
              </a:rPr>
              <a:t>What we do at Aditi</a:t>
            </a:r>
            <a:endParaRPr lang="en-US" dirty="0">
              <a:solidFill>
                <a:schemeClr val="bg1"/>
              </a:solidFill>
            </a:endParaRPr>
          </a:p>
        </p:txBody>
      </p:sp>
    </p:spTree>
    <p:extLst>
      <p:ext uri="{BB962C8B-B14F-4D97-AF65-F5344CB8AC3E}">
        <p14:creationId xmlns:p14="http://schemas.microsoft.com/office/powerpoint/2010/main" val="25377323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5507" kern="1200" spc="-102" dirty="0" smtClean="0">
                <a:ln w="3175">
                  <a:noFill/>
                </a:ln>
                <a:gradFill>
                  <a:gsLst>
                    <a:gs pos="1250">
                      <a:schemeClr val="tx1"/>
                    </a:gs>
                    <a:gs pos="100000">
                      <a:schemeClr val="tx1"/>
                    </a:gs>
                  </a:gsLst>
                  <a:lin ang="5400000" scaled="0"/>
                </a:gradFill>
                <a:latin typeface="+mj-lt"/>
                <a:ea typeface="+mn-ea"/>
                <a:cs typeface="Segoe UI" pitchFamily="34" charset="0"/>
              </a:rPr>
              <a:t>Windows Azure and SharePoint</a:t>
            </a:r>
            <a:endParaRPr lang="en-US" sz="5507" kern="1200" spc="-102" dirty="0">
              <a:ln w="3175">
                <a:noFill/>
              </a:ln>
              <a:gradFill>
                <a:gsLst>
                  <a:gs pos="1250">
                    <a:schemeClr val="tx1"/>
                  </a:gs>
                  <a:gs pos="100000">
                    <a:schemeClr val="tx1"/>
                  </a:gs>
                </a:gsLst>
                <a:lin ang="5400000" scaled="0"/>
              </a:gradFill>
              <a:latin typeface="+mj-lt"/>
              <a:ea typeface="+mn-ea"/>
              <a:cs typeface="Segoe UI" pitchFamily="34" charset="0"/>
            </a:endParaRPr>
          </a:p>
        </p:txBody>
      </p:sp>
      <p:sp>
        <p:nvSpPr>
          <p:cNvPr id="3" name="Text Placeholder 2"/>
          <p:cNvSpPr>
            <a:spLocks noGrp="1"/>
          </p:cNvSpPr>
          <p:nvPr>
            <p:ph type="body" sz="quarter" idx="4294967295"/>
          </p:nvPr>
        </p:nvSpPr>
        <p:spPr>
          <a:xfrm>
            <a:off x="274320" y="1373131"/>
            <a:ext cx="11854551" cy="6714146"/>
          </a:xfrm>
        </p:spPr>
        <p:txBody>
          <a:bodyPr/>
          <a:lstStyle/>
          <a:p>
            <a:pPr marL="0" lvl="1" indent="0">
              <a:spcBef>
                <a:spcPts val="2448"/>
              </a:spcBef>
              <a:buNone/>
            </a:pPr>
            <a:r>
              <a:rPr lang="en-US" sz="3600" dirty="0" smtClean="0">
                <a:solidFill>
                  <a:schemeClr val="tx2">
                    <a:alpha val="99000"/>
                  </a:schemeClr>
                </a:solidFill>
              </a:rPr>
              <a:t>Deploy Using a Virtual Network</a:t>
            </a:r>
            <a:endParaRPr lang="en-US" sz="3600" dirty="0">
              <a:solidFill>
                <a:schemeClr val="tx2">
                  <a:alpha val="99000"/>
                </a:schemeClr>
              </a:solidFill>
            </a:endParaRPr>
          </a:p>
          <a:p>
            <a:pPr marL="279779" lvl="1"/>
            <a:r>
              <a:rPr lang="en-US" sz="1800" dirty="0"/>
              <a:t>Virtual Machines deployed into a virtual network have an infinite DHCP </a:t>
            </a:r>
            <a:r>
              <a:rPr lang="en-US" sz="1800" dirty="0" smtClean="0"/>
              <a:t>lease – This is required for Active Directory in the Cloud!</a:t>
            </a:r>
            <a:endParaRPr lang="en-US" sz="1800" dirty="0"/>
          </a:p>
          <a:p>
            <a:pPr marL="0" lvl="1" indent="0">
              <a:spcBef>
                <a:spcPts val="1224"/>
              </a:spcBef>
              <a:buNone/>
            </a:pPr>
            <a:r>
              <a:rPr lang="en-US" sz="3600" dirty="0" smtClean="0">
                <a:solidFill>
                  <a:schemeClr val="tx2">
                    <a:alpha val="99000"/>
                  </a:schemeClr>
                </a:solidFill>
              </a:rPr>
              <a:t>Use Multiple Data Disks </a:t>
            </a:r>
          </a:p>
          <a:p>
            <a:pPr marL="285750" lvl="1" indent="-285750">
              <a:spcBef>
                <a:spcPts val="1224"/>
              </a:spcBef>
            </a:pPr>
            <a:r>
              <a:rPr lang="en-US" sz="1800" dirty="0" smtClean="0">
                <a:solidFill>
                  <a:schemeClr val="tx2">
                    <a:alpha val="99000"/>
                  </a:schemeClr>
                </a:solidFill>
              </a:rPr>
              <a:t>Spread the IOPs around (up to 16 1TB Data Disks per VM with </a:t>
            </a:r>
            <a:r>
              <a:rPr lang="en-US" sz="1800" dirty="0" err="1" smtClean="0">
                <a:solidFill>
                  <a:schemeClr val="tx2">
                    <a:alpha val="99000"/>
                  </a:schemeClr>
                </a:solidFill>
              </a:rPr>
              <a:t>XLarge</a:t>
            </a:r>
            <a:r>
              <a:rPr lang="en-US" sz="1800" dirty="0" smtClean="0">
                <a:solidFill>
                  <a:schemeClr val="tx2">
                    <a:alpha val="99000"/>
                  </a:schemeClr>
                </a:solidFill>
              </a:rPr>
              <a:t>+ VMs)</a:t>
            </a:r>
          </a:p>
          <a:p>
            <a:pPr marL="0" lvl="1" indent="0">
              <a:spcBef>
                <a:spcPts val="1224"/>
              </a:spcBef>
              <a:buNone/>
            </a:pPr>
            <a:r>
              <a:rPr lang="en-US" sz="3600" dirty="0" smtClean="0">
                <a:solidFill>
                  <a:schemeClr val="tx2">
                    <a:alpha val="99000"/>
                  </a:schemeClr>
                </a:solidFill>
              </a:rPr>
              <a:t>Group Multiple VM Tiers into Availability Sets</a:t>
            </a:r>
            <a:endParaRPr lang="en-US" sz="3600" dirty="0">
              <a:solidFill>
                <a:schemeClr val="tx2">
                  <a:alpha val="99000"/>
                </a:schemeClr>
              </a:solidFill>
            </a:endParaRPr>
          </a:p>
          <a:p>
            <a:pPr marL="279779" lvl="1"/>
            <a:r>
              <a:rPr lang="en-US" sz="1800" dirty="0" smtClean="0"/>
              <a:t>Remember: Availability Sets give your VMs hardware level high availability </a:t>
            </a:r>
            <a:endParaRPr lang="en-US" sz="1800" dirty="0"/>
          </a:p>
          <a:p>
            <a:pPr marL="0" lvl="1" indent="0">
              <a:spcBef>
                <a:spcPts val="1224"/>
              </a:spcBef>
              <a:buNone/>
            </a:pPr>
            <a:r>
              <a:rPr lang="en-US" sz="3600" dirty="0" smtClean="0">
                <a:solidFill>
                  <a:schemeClr val="tx2">
                    <a:alpha val="99000"/>
                  </a:schemeClr>
                </a:solidFill>
              </a:rPr>
              <a:t>Use HTTP Health Probes on Web Front Ends</a:t>
            </a:r>
          </a:p>
          <a:p>
            <a:pPr marL="285750" lvl="1" indent="-285750">
              <a:spcBef>
                <a:spcPts val="1224"/>
              </a:spcBef>
            </a:pPr>
            <a:r>
              <a:rPr lang="en-US" sz="1800" dirty="0" smtClean="0"/>
              <a:t>Have the load balancer help determine when your web front ends are available for additional HA.</a:t>
            </a:r>
            <a:endParaRPr lang="en-US" sz="1800" dirty="0" smtClean="0">
              <a:solidFill>
                <a:schemeClr val="tx2">
                  <a:alpha val="99000"/>
                </a:schemeClr>
              </a:solidFill>
            </a:endParaRPr>
          </a:p>
          <a:p>
            <a:pPr marL="0" lvl="1" indent="0">
              <a:spcBef>
                <a:spcPts val="1224"/>
              </a:spcBef>
              <a:buNone/>
            </a:pPr>
            <a:r>
              <a:rPr lang="en-US" sz="3600" dirty="0" smtClean="0">
                <a:solidFill>
                  <a:schemeClr val="tx2">
                    <a:alpha val="99000"/>
                  </a:schemeClr>
                </a:solidFill>
              </a:rPr>
              <a:t>Automate as Much as Possible</a:t>
            </a:r>
            <a:endParaRPr lang="en-US" sz="3600" dirty="0">
              <a:solidFill>
                <a:schemeClr val="tx2">
                  <a:alpha val="99000"/>
                </a:schemeClr>
              </a:solidFill>
            </a:endParaRPr>
          </a:p>
          <a:p>
            <a:pPr marL="279779" lvl="1"/>
            <a:r>
              <a:rPr lang="en-US" sz="1800" dirty="0" smtClean="0"/>
              <a:t>Deploying and managing SharePoint in the cloud can be scripted. </a:t>
            </a:r>
          </a:p>
          <a:p>
            <a:pPr marL="279779" lvl="1"/>
            <a:r>
              <a:rPr lang="en-US" sz="1800" dirty="0" smtClean="0"/>
              <a:t>Remember a Stopped VM doesn’t charge you!</a:t>
            </a:r>
          </a:p>
          <a:p>
            <a:pPr lvl="1"/>
            <a:endParaRPr lang="en-US" sz="700" dirty="0">
              <a:solidFill>
                <a:schemeClr val="accent2"/>
              </a:solidFill>
            </a:endParaRPr>
          </a:p>
          <a:p>
            <a:endParaRPr lang="en-US" sz="3200" dirty="0" smtClean="0"/>
          </a:p>
          <a:p>
            <a:endParaRPr lang="en-US" sz="3200" dirty="0"/>
          </a:p>
        </p:txBody>
      </p:sp>
    </p:spTree>
    <p:extLst>
      <p:ext uri="{BB962C8B-B14F-4D97-AF65-F5344CB8AC3E}">
        <p14:creationId xmlns:p14="http://schemas.microsoft.com/office/powerpoint/2010/main" val="3658223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Highly Available </a:t>
            </a:r>
            <a:br>
              <a:rPr lang="en-US" dirty="0" smtClean="0"/>
            </a:br>
            <a:r>
              <a:rPr lang="en-US" dirty="0" smtClean="0"/>
              <a:t>Farm Demo</a:t>
            </a:r>
            <a:endParaRPr lang="en-US" dirty="0"/>
          </a:p>
        </p:txBody>
      </p:sp>
      <p:sp>
        <p:nvSpPr>
          <p:cNvPr id="3" name="Text Placeholder 2"/>
          <p:cNvSpPr>
            <a:spLocks noGrp="1"/>
          </p:cNvSpPr>
          <p:nvPr>
            <p:ph type="body" sz="quarter" idx="12"/>
          </p:nvPr>
        </p:nvSpPr>
        <p:spPr/>
        <p:txBody>
          <a:bodyPr/>
          <a:lstStyle/>
          <a:p>
            <a:r>
              <a:rPr lang="en-US" dirty="0" smtClean="0"/>
              <a:t>Michael Washam</a:t>
            </a:r>
            <a:endParaRPr lang="en-US" dirty="0"/>
          </a:p>
        </p:txBody>
      </p:sp>
    </p:spTree>
    <p:extLst>
      <p:ext uri="{BB962C8B-B14F-4D97-AF65-F5344CB8AC3E}">
        <p14:creationId xmlns:p14="http://schemas.microsoft.com/office/powerpoint/2010/main" val="16957976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Automation </a:t>
            </a:r>
            <a:endParaRPr lang="en-US" dirty="0"/>
          </a:p>
        </p:txBody>
      </p:sp>
    </p:spTree>
    <p:extLst>
      <p:ext uri="{BB962C8B-B14F-4D97-AF65-F5344CB8AC3E}">
        <p14:creationId xmlns:p14="http://schemas.microsoft.com/office/powerpoint/2010/main" val="3575790633"/>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7029" y="1212851"/>
            <a:ext cx="11882419" cy="2825132"/>
          </a:xfrm>
        </p:spPr>
        <p:txBody>
          <a:bodyPr/>
          <a:lstStyle/>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err="1" smtClean="0"/>
              <a:t>DevOps</a:t>
            </a:r>
            <a:endParaRPr lang="en-US" dirty="0"/>
          </a:p>
        </p:txBody>
      </p:sp>
      <p:sp>
        <p:nvSpPr>
          <p:cNvPr id="4" name="TextBox 3"/>
          <p:cNvSpPr txBox="1"/>
          <p:nvPr/>
        </p:nvSpPr>
        <p:spPr>
          <a:xfrm>
            <a:off x="745670" y="1369761"/>
            <a:ext cx="11413778" cy="5326879"/>
          </a:xfrm>
          <a:prstGeom prst="rect">
            <a:avLst/>
          </a:prstGeom>
          <a:noFill/>
        </p:spPr>
        <p:txBody>
          <a:bodyPr wrap="square" lIns="186521" tIns="149217" rIns="186521" bIns="149217" rtlCol="0">
            <a:spAutoFit/>
          </a:bodyPr>
          <a:lstStyle/>
          <a:p>
            <a:pPr>
              <a:lnSpc>
                <a:spcPct val="90000"/>
              </a:lnSpc>
              <a:spcAft>
                <a:spcPts val="612"/>
              </a:spcAft>
            </a:pPr>
            <a:r>
              <a:rPr lang="en-US" sz="2856" dirty="0">
                <a:gradFill>
                  <a:gsLst>
                    <a:gs pos="2917">
                      <a:schemeClr val="tx1"/>
                    </a:gs>
                    <a:gs pos="30000">
                      <a:schemeClr val="tx1"/>
                    </a:gs>
                  </a:gsLst>
                  <a:lin ang="5400000" scaled="0"/>
                </a:gradFill>
              </a:rPr>
              <a:t>What you have heard</a:t>
            </a:r>
          </a:p>
          <a:p>
            <a:pPr marL="349724" indent="-349724">
              <a:lnSpc>
                <a:spcPct val="90000"/>
              </a:lnSpc>
              <a:spcAft>
                <a:spcPts val="612"/>
              </a:spcAft>
              <a:buFont typeface="Arial" panose="020B0604020202020204" pitchFamily="34" charset="0"/>
              <a:buChar char="•"/>
            </a:pPr>
            <a:r>
              <a:rPr lang="en-US" sz="2448" dirty="0">
                <a:gradFill>
                  <a:gsLst>
                    <a:gs pos="2917">
                      <a:schemeClr val="tx1"/>
                    </a:gs>
                    <a:gs pos="30000">
                      <a:schemeClr val="tx1"/>
                    </a:gs>
                  </a:gsLst>
                  <a:lin ang="5400000" scaled="0"/>
                </a:gradFill>
              </a:rPr>
              <a:t>IT and development working closely during the product life cycle</a:t>
            </a:r>
          </a:p>
          <a:p>
            <a:pPr>
              <a:lnSpc>
                <a:spcPct val="90000"/>
              </a:lnSpc>
              <a:spcAft>
                <a:spcPts val="612"/>
              </a:spcAft>
            </a:pPr>
            <a:endParaRPr lang="en-US" sz="2448" dirty="0">
              <a:gradFill>
                <a:gsLst>
                  <a:gs pos="2917">
                    <a:schemeClr val="tx1"/>
                  </a:gs>
                  <a:gs pos="30000">
                    <a:schemeClr val="tx1"/>
                  </a:gs>
                </a:gsLst>
                <a:lin ang="5400000" scaled="0"/>
              </a:gradFill>
            </a:endParaRPr>
          </a:p>
          <a:p>
            <a:pPr>
              <a:lnSpc>
                <a:spcPct val="90000"/>
              </a:lnSpc>
              <a:spcAft>
                <a:spcPts val="612"/>
              </a:spcAft>
            </a:pPr>
            <a:r>
              <a:rPr lang="en-US" sz="2856" dirty="0">
                <a:gradFill>
                  <a:gsLst>
                    <a:gs pos="2917">
                      <a:schemeClr val="tx1"/>
                    </a:gs>
                    <a:gs pos="30000">
                      <a:schemeClr val="tx1"/>
                    </a:gs>
                  </a:gsLst>
                  <a:lin ang="5400000" scaled="0"/>
                </a:gradFill>
              </a:rPr>
              <a:t>What it really means:</a:t>
            </a:r>
          </a:p>
          <a:p>
            <a:pPr marL="349724" indent="-349724">
              <a:lnSpc>
                <a:spcPct val="90000"/>
              </a:lnSpc>
              <a:spcAft>
                <a:spcPts val="612"/>
              </a:spcAft>
              <a:buFont typeface="Arial" panose="020B0604020202020204" pitchFamily="34" charset="0"/>
              <a:buChar char="•"/>
            </a:pPr>
            <a:r>
              <a:rPr lang="en-US" sz="2448" dirty="0">
                <a:gradFill>
                  <a:gsLst>
                    <a:gs pos="2917">
                      <a:schemeClr val="tx1"/>
                    </a:gs>
                    <a:gs pos="30000">
                      <a:schemeClr val="tx1"/>
                    </a:gs>
                  </a:gsLst>
                  <a:lin ang="5400000" scaled="0"/>
                </a:gradFill>
              </a:rPr>
              <a:t>Writing code to automate tasks that were traditionally manual processes</a:t>
            </a:r>
          </a:p>
          <a:p>
            <a:pPr marL="814638" lvl="1" indent="-349724">
              <a:lnSpc>
                <a:spcPct val="90000"/>
              </a:lnSpc>
              <a:spcAft>
                <a:spcPts val="612"/>
              </a:spcAft>
              <a:buFont typeface="Arial" panose="020B0604020202020204" pitchFamily="34" charset="0"/>
              <a:buChar char="•"/>
            </a:pPr>
            <a:endParaRPr lang="en-US" sz="2448" dirty="0">
              <a:gradFill>
                <a:gsLst>
                  <a:gs pos="2917">
                    <a:schemeClr val="tx1"/>
                  </a:gs>
                  <a:gs pos="30000">
                    <a:schemeClr val="tx1"/>
                  </a:gs>
                </a:gsLst>
                <a:lin ang="5400000" scaled="0"/>
              </a:gradFill>
            </a:endParaRPr>
          </a:p>
          <a:p>
            <a:pPr>
              <a:lnSpc>
                <a:spcPct val="90000"/>
              </a:lnSpc>
              <a:spcAft>
                <a:spcPts val="612"/>
              </a:spcAft>
            </a:pPr>
            <a:r>
              <a:rPr lang="en-US" sz="2856" dirty="0">
                <a:gradFill>
                  <a:gsLst>
                    <a:gs pos="2917">
                      <a:schemeClr val="tx1"/>
                    </a:gs>
                    <a:gs pos="30000">
                      <a:schemeClr val="tx1"/>
                    </a:gs>
                  </a:gsLst>
                  <a:lin ang="5400000" scaled="0"/>
                </a:gradFill>
              </a:rPr>
              <a:t>Benefits</a:t>
            </a:r>
            <a:endParaRPr lang="en-US" sz="2448" dirty="0">
              <a:gradFill>
                <a:gsLst>
                  <a:gs pos="2917">
                    <a:schemeClr val="tx1"/>
                  </a:gs>
                  <a:gs pos="30000">
                    <a:schemeClr val="tx1"/>
                  </a:gs>
                </a:gsLst>
                <a:lin ang="5400000" scaled="0"/>
              </a:gradFill>
            </a:endParaRPr>
          </a:p>
          <a:p>
            <a:pPr marL="349724" indent="-349724">
              <a:buFont typeface="Arial" panose="020B0604020202020204" pitchFamily="34" charset="0"/>
              <a:buChar char="•"/>
            </a:pPr>
            <a:r>
              <a:rPr lang="en-US" sz="2448" dirty="0"/>
              <a:t>Shorter development cycles and more agile</a:t>
            </a:r>
          </a:p>
          <a:p>
            <a:pPr marL="349724" indent="-349724">
              <a:buFont typeface="Arial" panose="020B0604020202020204" pitchFamily="34" charset="0"/>
              <a:buChar char="•"/>
            </a:pPr>
            <a:r>
              <a:rPr lang="en-US" sz="2448" dirty="0"/>
              <a:t>Reduced costs </a:t>
            </a:r>
          </a:p>
          <a:p>
            <a:pPr marL="349724" indent="-349724">
              <a:buFont typeface="Arial" panose="020B0604020202020204" pitchFamily="34" charset="0"/>
              <a:buChar char="•"/>
            </a:pPr>
            <a:r>
              <a:rPr lang="en-US" sz="2448" dirty="0"/>
              <a:t>Fewer deployment issues</a:t>
            </a:r>
          </a:p>
          <a:p>
            <a:pPr marL="349724" indent="-349724">
              <a:buFont typeface="Arial" panose="020B0604020202020204" pitchFamily="34" charset="0"/>
              <a:buChar char="•"/>
            </a:pPr>
            <a:r>
              <a:rPr lang="en-US" sz="2448" dirty="0"/>
              <a:t>Shared responsibilities between developers and IT </a:t>
            </a:r>
          </a:p>
          <a:p>
            <a:pPr>
              <a:lnSpc>
                <a:spcPct val="90000"/>
              </a:lnSpc>
              <a:spcAft>
                <a:spcPts val="612"/>
              </a:spcAft>
            </a:pPr>
            <a:endParaRPr lang="en-US" sz="2448"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471978447"/>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Deployment w/o Automation</a:t>
            </a:r>
            <a:endParaRPr lang="en-US" dirty="0"/>
          </a:p>
        </p:txBody>
      </p:sp>
      <p:pic>
        <p:nvPicPr>
          <p:cNvPr id="4" name="Picture 3" descr="C:\Users\mitchellg\AppData\Local\Microsoft\Windows\Temporary Internet Files\Content.Outlook\DRES7FCJ\Storage_white (2).png"/>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10173036" y="3082278"/>
            <a:ext cx="790728" cy="790728"/>
          </a:xfrm>
          <a:prstGeom prst="rect">
            <a:avLst/>
          </a:prstGeom>
          <a:noFill/>
        </p:spPr>
      </p:pic>
      <p:pic>
        <p:nvPicPr>
          <p:cNvPr id="5" name="Picture 2" descr="\\MAGNUM\Projects\Microsoft\Cloud Power FY12\Design\ICONS_PNG\Tower.png"/>
          <p:cNvPicPr>
            <a:picLocks noChangeAspect="1" noChangeArrowheads="1"/>
          </p:cNvPicPr>
          <p:nvPr/>
        </p:nvPicPr>
        <p:blipFill>
          <a:blip r:embed="rId3" cstate="print">
            <a:biLevel thresh="25000"/>
          </a:blip>
          <a:stretch>
            <a:fillRect/>
          </a:stretch>
        </p:blipFill>
        <p:spPr bwMode="auto">
          <a:xfrm>
            <a:off x="7107178" y="3027414"/>
            <a:ext cx="811163" cy="959433"/>
          </a:xfrm>
          <a:prstGeom prst="rect">
            <a:avLst/>
          </a:prstGeom>
          <a:noFill/>
        </p:spPr>
      </p:pic>
      <p:pic>
        <p:nvPicPr>
          <p:cNvPr id="6" name="Picture 4" descr="\\MAGNUM\Projects\Microsoft\Cloud Power FY12\Design\ICONS_PNG\Open_Web_Platform.png"/>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7474523" y="3469927"/>
            <a:ext cx="474500" cy="561232"/>
          </a:xfrm>
          <a:prstGeom prst="rect">
            <a:avLst/>
          </a:prstGeom>
          <a:noFill/>
        </p:spPr>
      </p:pic>
      <p:pic>
        <p:nvPicPr>
          <p:cNvPr id="7" name="Picture 4" descr="\\MAGNUM\Projects\Microsoft\Cloud Power FY12\Design\ICONS_PNG\Agility.png"/>
          <p:cNvPicPr>
            <a:picLocks noChangeAspect="1" noChangeArrowheads="1"/>
          </p:cNvPicPr>
          <p:nvPr/>
        </p:nvPicPr>
        <p:blipFill>
          <a:blip r:embed="rId5" cstate="print">
            <a:duotone>
              <a:prstClr val="black"/>
              <a:schemeClr val="accent3">
                <a:tint val="45000"/>
                <a:satMod val="400000"/>
              </a:schemeClr>
            </a:duotone>
          </a:blip>
          <a:srcRect/>
          <a:stretch>
            <a:fillRect/>
          </a:stretch>
        </p:blipFill>
        <p:spPr bwMode="auto">
          <a:xfrm>
            <a:off x="5234540" y="3561439"/>
            <a:ext cx="932603" cy="932603"/>
          </a:xfrm>
          <a:prstGeom prst="rect">
            <a:avLst/>
          </a:prstGeom>
          <a:noFill/>
        </p:spPr>
      </p:pic>
      <p:pic>
        <p:nvPicPr>
          <p:cNvPr id="8" name="Picture 2" descr="C:\Users\mitchellg\AppData\Local\Microsoft\Windows\Temporary Internet Files\Content.Outlook\DRES7FCJ\Storage_white (2).png"/>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10763864" y="3651346"/>
            <a:ext cx="790728" cy="790728"/>
          </a:xfrm>
          <a:prstGeom prst="rect">
            <a:avLst/>
          </a:prstGeom>
          <a:noFill/>
        </p:spPr>
      </p:pic>
      <p:cxnSp>
        <p:nvCxnSpPr>
          <p:cNvPr id="11" name="Straight Connector 10"/>
          <p:cNvCxnSpPr/>
          <p:nvPr/>
        </p:nvCxnSpPr>
        <p:spPr>
          <a:xfrm flipH="1">
            <a:off x="5682285" y="2575678"/>
            <a:ext cx="4207" cy="1174431"/>
          </a:xfrm>
          <a:prstGeom prst="line">
            <a:avLst/>
          </a:prstGeom>
          <a:ln w="28575">
            <a:solidFill>
              <a:schemeClr val="accent3"/>
            </a:solidFill>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656126" y="4554790"/>
            <a:ext cx="12994" cy="1353136"/>
          </a:xfrm>
          <a:prstGeom prst="line">
            <a:avLst/>
          </a:prstGeom>
          <a:ln w="28575">
            <a:solidFill>
              <a:schemeClr val="accent3"/>
            </a:solidFill>
            <a:prstDash val="lg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573085" y="2181995"/>
            <a:ext cx="268125" cy="288137"/>
          </a:xfrm>
          <a:prstGeom prst="rect">
            <a:avLst/>
          </a:prstGeom>
          <a:noFill/>
        </p:spPr>
        <p:txBody>
          <a:bodyPr wrap="none" lIns="0" tIns="0" rIns="0" bIns="0" rtlCol="0">
            <a:spAutoFit/>
          </a:bodyPr>
          <a:lstStyle/>
          <a:p>
            <a:pPr>
              <a:lnSpc>
                <a:spcPct val="90000"/>
              </a:lnSpc>
              <a:spcBef>
                <a:spcPct val="20000"/>
              </a:spcBef>
              <a:buSzPct val="80000"/>
            </a:pPr>
            <a:r>
              <a:rPr lang="en-US" sz="2040" dirty="0">
                <a:latin typeface="Segoe UI Light" pitchFamily="34" charset="0"/>
              </a:rPr>
              <a:t>LB</a:t>
            </a:r>
          </a:p>
        </p:txBody>
      </p:sp>
      <p:sp>
        <p:nvSpPr>
          <p:cNvPr id="14" name="TextBox 13"/>
          <p:cNvSpPr txBox="1"/>
          <p:nvPr/>
        </p:nvSpPr>
        <p:spPr>
          <a:xfrm>
            <a:off x="7259347" y="2280032"/>
            <a:ext cx="518268" cy="288137"/>
          </a:xfrm>
          <a:prstGeom prst="rect">
            <a:avLst/>
          </a:prstGeom>
          <a:noFill/>
        </p:spPr>
        <p:txBody>
          <a:bodyPr wrap="none" lIns="0" tIns="0" rIns="0" bIns="0" rtlCol="0">
            <a:spAutoFit/>
          </a:bodyPr>
          <a:lstStyle/>
          <a:p>
            <a:pPr>
              <a:lnSpc>
                <a:spcPct val="90000"/>
              </a:lnSpc>
              <a:spcBef>
                <a:spcPct val="20000"/>
              </a:spcBef>
              <a:buSzPct val="80000"/>
            </a:pPr>
            <a:r>
              <a:rPr lang="en-US" sz="2040" dirty="0">
                <a:latin typeface="Segoe UI Light" pitchFamily="34" charset="0"/>
              </a:rPr>
              <a:t>WEB</a:t>
            </a:r>
          </a:p>
        </p:txBody>
      </p:sp>
      <p:sp>
        <p:nvSpPr>
          <p:cNvPr id="15" name="TextBox 14"/>
          <p:cNvSpPr txBox="1"/>
          <p:nvPr/>
        </p:nvSpPr>
        <p:spPr>
          <a:xfrm>
            <a:off x="10396036" y="2280031"/>
            <a:ext cx="456141" cy="288137"/>
          </a:xfrm>
          <a:prstGeom prst="rect">
            <a:avLst/>
          </a:prstGeom>
          <a:noFill/>
        </p:spPr>
        <p:txBody>
          <a:bodyPr wrap="none" lIns="0" tIns="0" rIns="0" bIns="0" rtlCol="0">
            <a:spAutoFit/>
          </a:bodyPr>
          <a:lstStyle/>
          <a:p>
            <a:pPr>
              <a:lnSpc>
                <a:spcPct val="90000"/>
              </a:lnSpc>
              <a:spcBef>
                <a:spcPct val="20000"/>
              </a:spcBef>
              <a:buSzPct val="80000"/>
            </a:pPr>
            <a:r>
              <a:rPr lang="en-US" sz="2040" dirty="0">
                <a:latin typeface="Segoe UI Light" pitchFamily="34" charset="0"/>
              </a:rPr>
              <a:t>SQL</a:t>
            </a:r>
          </a:p>
        </p:txBody>
      </p:sp>
      <p:pic>
        <p:nvPicPr>
          <p:cNvPr id="16" name="Picture 2" descr="C:\Users\mitchellg\AppData\Local\Microsoft\Windows\Temporary Internet Files\Content.Outlook\DRES7FCJ\Storage_white (2).png"/>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10174494" y="4271744"/>
            <a:ext cx="790728" cy="790728"/>
          </a:xfrm>
          <a:prstGeom prst="rect">
            <a:avLst/>
          </a:prstGeom>
          <a:noFill/>
        </p:spPr>
      </p:pic>
      <p:sp>
        <p:nvSpPr>
          <p:cNvPr id="18" name="TextBox 17"/>
          <p:cNvSpPr txBox="1"/>
          <p:nvPr/>
        </p:nvSpPr>
        <p:spPr>
          <a:xfrm>
            <a:off x="8813730" y="2293165"/>
            <a:ext cx="459411" cy="288137"/>
          </a:xfrm>
          <a:prstGeom prst="rect">
            <a:avLst/>
          </a:prstGeom>
          <a:noFill/>
        </p:spPr>
        <p:txBody>
          <a:bodyPr wrap="none" lIns="0" tIns="0" rIns="0" bIns="0" rtlCol="0">
            <a:spAutoFit/>
          </a:bodyPr>
          <a:lstStyle/>
          <a:p>
            <a:pPr>
              <a:lnSpc>
                <a:spcPct val="90000"/>
              </a:lnSpc>
              <a:spcBef>
                <a:spcPct val="20000"/>
              </a:spcBef>
              <a:buSzPct val="80000"/>
            </a:pPr>
            <a:r>
              <a:rPr lang="en-US" sz="2040" dirty="0">
                <a:latin typeface="Segoe UI Light" pitchFamily="34" charset="0"/>
              </a:rPr>
              <a:t>APP</a:t>
            </a:r>
          </a:p>
        </p:txBody>
      </p:sp>
      <p:pic>
        <p:nvPicPr>
          <p:cNvPr id="20" name="Picture 2" descr="\\MAGNUM\Projects\Microsoft\Cloud Power FY12\Design\ICONS_PNG\Tower.png"/>
          <p:cNvPicPr>
            <a:picLocks noChangeAspect="1" noChangeArrowheads="1"/>
          </p:cNvPicPr>
          <p:nvPr/>
        </p:nvPicPr>
        <p:blipFill>
          <a:blip r:embed="rId3" cstate="print">
            <a:biLevel thresh="25000"/>
          </a:blip>
          <a:stretch>
            <a:fillRect/>
          </a:stretch>
        </p:blipFill>
        <p:spPr bwMode="auto">
          <a:xfrm>
            <a:off x="7107178" y="4050106"/>
            <a:ext cx="811163" cy="959433"/>
          </a:xfrm>
          <a:prstGeom prst="rect">
            <a:avLst/>
          </a:prstGeom>
          <a:noFill/>
        </p:spPr>
      </p:pic>
      <p:pic>
        <p:nvPicPr>
          <p:cNvPr id="21" name="Picture 4" descr="\\MAGNUM\Projects\Microsoft\Cloud Power FY12\Design\ICONS_PNG\Open_Web_Platform.png"/>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7474523" y="4492619"/>
            <a:ext cx="474500" cy="561232"/>
          </a:xfrm>
          <a:prstGeom prst="rect">
            <a:avLst/>
          </a:prstGeom>
          <a:noFill/>
        </p:spPr>
      </p:pic>
      <p:pic>
        <p:nvPicPr>
          <p:cNvPr id="22" name="Picture 2" descr="\\MAGNUM\Projects\Microsoft\Cloud Power FY12\Design\ICONS_PNG\Tower.png"/>
          <p:cNvPicPr>
            <a:picLocks noChangeAspect="1" noChangeArrowheads="1"/>
          </p:cNvPicPr>
          <p:nvPr/>
        </p:nvPicPr>
        <p:blipFill>
          <a:blip r:embed="rId3" cstate="print">
            <a:biLevel thresh="25000"/>
          </a:blip>
          <a:stretch>
            <a:fillRect/>
          </a:stretch>
        </p:blipFill>
        <p:spPr bwMode="auto">
          <a:xfrm>
            <a:off x="8735864" y="3008466"/>
            <a:ext cx="941925" cy="941925"/>
          </a:xfrm>
          <a:prstGeom prst="rect">
            <a:avLst/>
          </a:prstGeom>
          <a:noFill/>
        </p:spPr>
      </p:pic>
      <p:cxnSp>
        <p:nvCxnSpPr>
          <p:cNvPr id="23" name="Elbow Connector 22"/>
          <p:cNvCxnSpPr>
            <a:stCxn id="7" idx="3"/>
            <a:endCxn id="20" idx="1"/>
          </p:cNvCxnSpPr>
          <p:nvPr/>
        </p:nvCxnSpPr>
        <p:spPr>
          <a:xfrm>
            <a:off x="6167143" y="4027740"/>
            <a:ext cx="940035" cy="502082"/>
          </a:xfrm>
          <a:prstGeom prst="bent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24" name="Elbow Connector 23"/>
          <p:cNvCxnSpPr>
            <a:stCxn id="7" idx="3"/>
            <a:endCxn id="5" idx="1"/>
          </p:cNvCxnSpPr>
          <p:nvPr/>
        </p:nvCxnSpPr>
        <p:spPr>
          <a:xfrm flipV="1">
            <a:off x="6167143" y="3507130"/>
            <a:ext cx="940035" cy="520610"/>
          </a:xfrm>
          <a:prstGeom prst="bent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5476858" y="4257705"/>
            <a:ext cx="274665" cy="288137"/>
          </a:xfrm>
          <a:prstGeom prst="rect">
            <a:avLst/>
          </a:prstGeom>
          <a:noFill/>
        </p:spPr>
        <p:txBody>
          <a:bodyPr wrap="none" lIns="0" tIns="0" rIns="0" bIns="0" rtlCol="0">
            <a:spAutoFit/>
          </a:bodyPr>
          <a:lstStyle/>
          <a:p>
            <a:pPr>
              <a:lnSpc>
                <a:spcPct val="90000"/>
              </a:lnSpc>
              <a:spcBef>
                <a:spcPct val="20000"/>
              </a:spcBef>
              <a:buSzPct val="80000"/>
            </a:pPr>
            <a:r>
              <a:rPr lang="en-US" sz="2040" dirty="0">
                <a:latin typeface="Segoe UI Light" pitchFamily="34" charset="0"/>
              </a:rPr>
              <a:t>80</a:t>
            </a:r>
          </a:p>
        </p:txBody>
      </p:sp>
      <p:cxnSp>
        <p:nvCxnSpPr>
          <p:cNvPr id="31" name="Elbow Connector 30"/>
          <p:cNvCxnSpPr>
            <a:stCxn id="4" idx="1"/>
            <a:endCxn id="22" idx="3"/>
          </p:cNvCxnSpPr>
          <p:nvPr/>
        </p:nvCxnSpPr>
        <p:spPr>
          <a:xfrm rot="10800000" flipV="1">
            <a:off x="9677789" y="3477642"/>
            <a:ext cx="495247" cy="1787"/>
          </a:xfrm>
          <a:prstGeom prst="bent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32" name="Elbow Connector 31"/>
          <p:cNvCxnSpPr>
            <a:stCxn id="16" idx="1"/>
            <a:endCxn id="41" idx="3"/>
          </p:cNvCxnSpPr>
          <p:nvPr/>
        </p:nvCxnSpPr>
        <p:spPr>
          <a:xfrm rot="10800000">
            <a:off x="9641572" y="4665694"/>
            <a:ext cx="532923" cy="1414"/>
          </a:xfrm>
          <a:prstGeom prst="bent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33" name="Elbow Connector 32"/>
          <p:cNvCxnSpPr>
            <a:stCxn id="16" idx="0"/>
            <a:endCxn id="4" idx="2"/>
          </p:cNvCxnSpPr>
          <p:nvPr/>
        </p:nvCxnSpPr>
        <p:spPr>
          <a:xfrm rot="16200000" flipV="1">
            <a:off x="10369761" y="4071647"/>
            <a:ext cx="398738" cy="1457"/>
          </a:xfrm>
          <a:prstGeom prst="bent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34" name="Elbow Connector 33"/>
          <p:cNvCxnSpPr>
            <a:stCxn id="8" idx="0"/>
            <a:endCxn id="4" idx="3"/>
          </p:cNvCxnSpPr>
          <p:nvPr/>
        </p:nvCxnSpPr>
        <p:spPr>
          <a:xfrm rot="16200000" flipV="1">
            <a:off x="10974646" y="3466762"/>
            <a:ext cx="173703" cy="195464"/>
          </a:xfrm>
          <a:prstGeom prst="bentConnector2">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35" name="Elbow Connector 34"/>
          <p:cNvCxnSpPr>
            <a:stCxn id="16" idx="3"/>
            <a:endCxn id="8" idx="2"/>
          </p:cNvCxnSpPr>
          <p:nvPr/>
        </p:nvCxnSpPr>
        <p:spPr>
          <a:xfrm flipV="1">
            <a:off x="10965222" y="4442074"/>
            <a:ext cx="194007" cy="225034"/>
          </a:xfrm>
          <a:prstGeom prst="bentConnector2">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36" name="Elbow Connector 35"/>
          <p:cNvCxnSpPr>
            <a:stCxn id="4" idx="1"/>
            <a:endCxn id="41" idx="3"/>
          </p:cNvCxnSpPr>
          <p:nvPr/>
        </p:nvCxnSpPr>
        <p:spPr>
          <a:xfrm rot="10800000" flipV="1">
            <a:off x="9641570" y="3477642"/>
            <a:ext cx="531466" cy="1188052"/>
          </a:xfrm>
          <a:prstGeom prst="bent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8" name="Rectangle 37"/>
          <p:cNvSpPr/>
          <p:nvPr/>
        </p:nvSpPr>
        <p:spPr bwMode="auto">
          <a:xfrm>
            <a:off x="6300442" y="2066098"/>
            <a:ext cx="5476180" cy="4418408"/>
          </a:xfrm>
          <a:prstGeom prst="rect">
            <a:avLst/>
          </a:prstGeom>
          <a:noFill/>
          <a:ln>
            <a:solidFill>
              <a:schemeClr val="accent2">
                <a:lumMod val="60000"/>
                <a:lumOff val="40000"/>
              </a:schemeClr>
            </a:solidFill>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chemeClr val="tx1"/>
              </a:solidFill>
            </a:endParaRPr>
          </a:p>
        </p:txBody>
      </p:sp>
      <p:sp>
        <p:nvSpPr>
          <p:cNvPr id="40" name="TextBox 39"/>
          <p:cNvSpPr txBox="1"/>
          <p:nvPr/>
        </p:nvSpPr>
        <p:spPr>
          <a:xfrm>
            <a:off x="8686759" y="6081668"/>
            <a:ext cx="2821406" cy="288137"/>
          </a:xfrm>
          <a:prstGeom prst="rect">
            <a:avLst/>
          </a:prstGeom>
          <a:noFill/>
        </p:spPr>
        <p:txBody>
          <a:bodyPr wrap="none" lIns="0" tIns="0" rIns="0" bIns="0" rtlCol="0">
            <a:spAutoFit/>
          </a:bodyPr>
          <a:lstStyle/>
          <a:p>
            <a:pPr>
              <a:lnSpc>
                <a:spcPct val="90000"/>
              </a:lnSpc>
              <a:spcBef>
                <a:spcPct val="20000"/>
              </a:spcBef>
              <a:buSzPct val="80000"/>
            </a:pPr>
            <a:r>
              <a:rPr lang="en-US" sz="2040" dirty="0">
                <a:solidFill>
                  <a:schemeClr val="accent2">
                    <a:lumMod val="60000"/>
                    <a:lumOff val="40000"/>
                  </a:schemeClr>
                </a:solidFill>
                <a:latin typeface="Segoe UI Light" pitchFamily="34" charset="0"/>
              </a:rPr>
              <a:t>Networking Infrastructure</a:t>
            </a:r>
          </a:p>
        </p:txBody>
      </p:sp>
      <p:pic>
        <p:nvPicPr>
          <p:cNvPr id="41" name="Picture 2" descr="\\MAGNUM\Projects\Microsoft\Cloud Power FY12\Design\ICONS_PNG\Tower.png"/>
          <p:cNvPicPr>
            <a:picLocks noChangeAspect="1" noChangeArrowheads="1"/>
          </p:cNvPicPr>
          <p:nvPr/>
        </p:nvPicPr>
        <p:blipFill>
          <a:blip r:embed="rId3" cstate="print">
            <a:biLevel thresh="25000"/>
          </a:blip>
          <a:stretch>
            <a:fillRect/>
          </a:stretch>
        </p:blipFill>
        <p:spPr bwMode="auto">
          <a:xfrm>
            <a:off x="8699645" y="4194732"/>
            <a:ext cx="941925" cy="941925"/>
          </a:xfrm>
          <a:prstGeom prst="rect">
            <a:avLst/>
          </a:prstGeom>
          <a:noFill/>
        </p:spPr>
      </p:pic>
      <p:cxnSp>
        <p:nvCxnSpPr>
          <p:cNvPr id="42" name="Elbow Connector 41"/>
          <p:cNvCxnSpPr/>
          <p:nvPr/>
        </p:nvCxnSpPr>
        <p:spPr>
          <a:xfrm rot="10800000" flipV="1">
            <a:off x="8127603" y="3443075"/>
            <a:ext cx="495247" cy="1787"/>
          </a:xfrm>
          <a:prstGeom prst="bent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43" name="Elbow Connector 42"/>
          <p:cNvCxnSpPr/>
          <p:nvPr/>
        </p:nvCxnSpPr>
        <p:spPr>
          <a:xfrm rot="10800000">
            <a:off x="8091386" y="4631128"/>
            <a:ext cx="532923" cy="1414"/>
          </a:xfrm>
          <a:prstGeom prst="bent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8340500" y="3408176"/>
            <a:ext cx="0" cy="121962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bwMode="auto">
          <a:xfrm>
            <a:off x="7099746" y="2681233"/>
            <a:ext cx="1027858" cy="2750964"/>
          </a:xfrm>
          <a:prstGeom prst="rect">
            <a:avLst/>
          </a:prstGeom>
          <a:no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1632" dirty="0">
              <a:gradFill>
                <a:gsLst>
                  <a:gs pos="0">
                    <a:srgbClr val="FFFFFF"/>
                  </a:gs>
                  <a:gs pos="100000">
                    <a:srgbClr val="FFFFFF"/>
                  </a:gs>
                </a:gsLst>
                <a:lin ang="5400000" scaled="0"/>
              </a:gradFill>
              <a:ea typeface="Segoe UI" pitchFamily="34" charset="0"/>
              <a:cs typeface="Segoe UI" pitchFamily="34" charset="0"/>
            </a:endParaRPr>
          </a:p>
        </p:txBody>
      </p:sp>
      <p:sp>
        <p:nvSpPr>
          <p:cNvPr id="46" name="Rectangle 45"/>
          <p:cNvSpPr/>
          <p:nvPr/>
        </p:nvSpPr>
        <p:spPr bwMode="auto">
          <a:xfrm>
            <a:off x="8656434" y="2681233"/>
            <a:ext cx="1027858" cy="2761544"/>
          </a:xfrm>
          <a:prstGeom prst="rect">
            <a:avLst/>
          </a:prstGeom>
          <a:no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1632" dirty="0">
              <a:gradFill>
                <a:gsLst>
                  <a:gs pos="0">
                    <a:srgbClr val="FFFFFF"/>
                  </a:gs>
                  <a:gs pos="100000">
                    <a:srgbClr val="FFFFFF"/>
                  </a:gs>
                </a:gsLst>
                <a:lin ang="5400000" scaled="0"/>
              </a:gradFill>
              <a:ea typeface="Segoe UI" pitchFamily="34" charset="0"/>
              <a:cs typeface="Segoe UI" pitchFamily="34" charset="0"/>
            </a:endParaRPr>
          </a:p>
        </p:txBody>
      </p:sp>
      <p:sp>
        <p:nvSpPr>
          <p:cNvPr id="47" name="Rectangle 46"/>
          <p:cNvSpPr/>
          <p:nvPr/>
        </p:nvSpPr>
        <p:spPr bwMode="auto">
          <a:xfrm>
            <a:off x="10197691" y="2681233"/>
            <a:ext cx="1268096" cy="2750963"/>
          </a:xfrm>
          <a:prstGeom prst="rect">
            <a:avLst/>
          </a:prstGeom>
          <a:no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1632" dirty="0">
              <a:gradFill>
                <a:gsLst>
                  <a:gs pos="0">
                    <a:srgbClr val="FFFFFF"/>
                  </a:gs>
                  <a:gs pos="100000">
                    <a:srgbClr val="FFFFFF"/>
                  </a:gs>
                </a:gsLst>
                <a:lin ang="5400000" scaled="0"/>
              </a:gradFill>
              <a:ea typeface="Segoe UI" pitchFamily="34" charset="0"/>
              <a:cs typeface="Segoe UI" pitchFamily="34" charset="0"/>
            </a:endParaRPr>
          </a:p>
        </p:txBody>
      </p:sp>
      <p:sp>
        <p:nvSpPr>
          <p:cNvPr id="51" name="TextBox 50"/>
          <p:cNvSpPr txBox="1"/>
          <p:nvPr/>
        </p:nvSpPr>
        <p:spPr>
          <a:xfrm>
            <a:off x="410515" y="1806919"/>
            <a:ext cx="4548620" cy="647165"/>
          </a:xfrm>
          <a:prstGeom prst="rect">
            <a:avLst/>
          </a:prstGeom>
          <a:noFill/>
        </p:spPr>
        <p:txBody>
          <a:bodyPr wrap="square" lIns="186521" tIns="149217" rIns="186521" bIns="149217" rtlCol="0">
            <a:spAutoFit/>
          </a:bodyPr>
          <a:lstStyle/>
          <a:p>
            <a:pPr>
              <a:lnSpc>
                <a:spcPct val="90000"/>
              </a:lnSpc>
              <a:spcAft>
                <a:spcPts val="612"/>
              </a:spcAft>
            </a:pPr>
            <a:r>
              <a:rPr lang="en-US" sz="2448" dirty="0">
                <a:gradFill>
                  <a:gsLst>
                    <a:gs pos="2917">
                      <a:schemeClr val="tx1"/>
                    </a:gs>
                    <a:gs pos="30000">
                      <a:schemeClr val="tx1"/>
                    </a:gs>
                  </a:gsLst>
                  <a:lin ang="5400000" scaled="0"/>
                </a:gradFill>
              </a:rPr>
              <a:t>Setup Network Infrastructure</a:t>
            </a:r>
          </a:p>
        </p:txBody>
      </p:sp>
      <p:sp>
        <p:nvSpPr>
          <p:cNvPr id="52" name="TextBox 51"/>
          <p:cNvSpPr txBox="1"/>
          <p:nvPr/>
        </p:nvSpPr>
        <p:spPr>
          <a:xfrm>
            <a:off x="436890" y="2508223"/>
            <a:ext cx="4548620" cy="647165"/>
          </a:xfrm>
          <a:prstGeom prst="rect">
            <a:avLst/>
          </a:prstGeom>
          <a:noFill/>
        </p:spPr>
        <p:txBody>
          <a:bodyPr wrap="square" lIns="186521" tIns="149217" rIns="186521" bIns="149217" rtlCol="0">
            <a:spAutoFit/>
          </a:bodyPr>
          <a:lstStyle/>
          <a:p>
            <a:pPr>
              <a:lnSpc>
                <a:spcPct val="90000"/>
              </a:lnSpc>
              <a:spcAft>
                <a:spcPts val="612"/>
              </a:spcAft>
            </a:pPr>
            <a:r>
              <a:rPr lang="en-US" sz="2448" dirty="0">
                <a:gradFill>
                  <a:gsLst>
                    <a:gs pos="2917">
                      <a:schemeClr val="tx1"/>
                    </a:gs>
                    <a:gs pos="30000">
                      <a:schemeClr val="tx1"/>
                    </a:gs>
                  </a:gsLst>
                  <a:lin ang="5400000" scaled="0"/>
                </a:gradFill>
              </a:rPr>
              <a:t>Setup Server Infrastructure</a:t>
            </a:r>
          </a:p>
        </p:txBody>
      </p:sp>
      <p:sp>
        <p:nvSpPr>
          <p:cNvPr id="53" name="TextBox 52"/>
          <p:cNvSpPr txBox="1"/>
          <p:nvPr/>
        </p:nvSpPr>
        <p:spPr>
          <a:xfrm>
            <a:off x="402833" y="3209526"/>
            <a:ext cx="4548620" cy="647165"/>
          </a:xfrm>
          <a:prstGeom prst="rect">
            <a:avLst/>
          </a:prstGeom>
          <a:noFill/>
        </p:spPr>
        <p:txBody>
          <a:bodyPr wrap="square" lIns="186521" tIns="149217" rIns="186521" bIns="149217" rtlCol="0">
            <a:spAutoFit/>
          </a:bodyPr>
          <a:lstStyle/>
          <a:p>
            <a:pPr>
              <a:lnSpc>
                <a:spcPct val="90000"/>
              </a:lnSpc>
              <a:spcAft>
                <a:spcPts val="612"/>
              </a:spcAft>
            </a:pPr>
            <a:r>
              <a:rPr lang="en-US" sz="2448" dirty="0">
                <a:gradFill>
                  <a:gsLst>
                    <a:gs pos="2917">
                      <a:schemeClr val="tx1"/>
                    </a:gs>
                    <a:gs pos="30000">
                      <a:schemeClr val="tx1"/>
                    </a:gs>
                  </a:gsLst>
                  <a:lin ang="5400000" scaled="0"/>
                </a:gradFill>
              </a:rPr>
              <a:t>Install and Patch OS </a:t>
            </a:r>
          </a:p>
        </p:txBody>
      </p:sp>
      <p:sp>
        <p:nvSpPr>
          <p:cNvPr id="55" name="TextBox 54"/>
          <p:cNvSpPr txBox="1"/>
          <p:nvPr/>
        </p:nvSpPr>
        <p:spPr>
          <a:xfrm>
            <a:off x="379361" y="3987441"/>
            <a:ext cx="4548620" cy="647165"/>
          </a:xfrm>
          <a:prstGeom prst="rect">
            <a:avLst/>
          </a:prstGeom>
          <a:noFill/>
        </p:spPr>
        <p:txBody>
          <a:bodyPr wrap="square" lIns="186521" tIns="149217" rIns="186521" bIns="149217" rtlCol="0">
            <a:spAutoFit/>
          </a:bodyPr>
          <a:lstStyle/>
          <a:p>
            <a:pPr>
              <a:lnSpc>
                <a:spcPct val="90000"/>
              </a:lnSpc>
              <a:spcAft>
                <a:spcPts val="612"/>
              </a:spcAft>
            </a:pPr>
            <a:r>
              <a:rPr lang="en-US" sz="2448" dirty="0">
                <a:gradFill>
                  <a:gsLst>
                    <a:gs pos="2917">
                      <a:schemeClr val="tx1"/>
                    </a:gs>
                    <a:gs pos="30000">
                      <a:schemeClr val="tx1"/>
                    </a:gs>
                  </a:gsLst>
                  <a:lin ang="5400000" scaled="0"/>
                </a:gradFill>
              </a:rPr>
              <a:t>Install and Configure Apps</a:t>
            </a:r>
          </a:p>
        </p:txBody>
      </p:sp>
      <p:sp>
        <p:nvSpPr>
          <p:cNvPr id="56" name="TextBox 55"/>
          <p:cNvSpPr txBox="1"/>
          <p:nvPr/>
        </p:nvSpPr>
        <p:spPr>
          <a:xfrm>
            <a:off x="379361" y="4691322"/>
            <a:ext cx="4548620" cy="1071458"/>
          </a:xfrm>
          <a:prstGeom prst="rect">
            <a:avLst/>
          </a:prstGeom>
          <a:noFill/>
        </p:spPr>
        <p:txBody>
          <a:bodyPr wrap="square" lIns="186521" tIns="149217" rIns="186521" bIns="149217" rtlCol="0">
            <a:spAutoFit/>
          </a:bodyPr>
          <a:lstStyle/>
          <a:p>
            <a:pPr>
              <a:lnSpc>
                <a:spcPct val="90000"/>
              </a:lnSpc>
              <a:spcAft>
                <a:spcPts val="612"/>
              </a:spcAft>
            </a:pPr>
            <a:r>
              <a:rPr lang="en-US" sz="2448" dirty="0">
                <a:gradFill>
                  <a:gsLst>
                    <a:gs pos="2917">
                      <a:schemeClr val="tx1"/>
                    </a:gs>
                    <a:gs pos="30000">
                      <a:schemeClr val="tx1"/>
                    </a:gs>
                  </a:gsLst>
                  <a:lin ang="5400000" scaled="0"/>
                </a:gradFill>
              </a:rPr>
              <a:t>Multiple Environments?</a:t>
            </a:r>
          </a:p>
          <a:p>
            <a:pPr>
              <a:lnSpc>
                <a:spcPct val="90000"/>
              </a:lnSpc>
              <a:spcAft>
                <a:spcPts val="612"/>
              </a:spcAft>
            </a:pPr>
            <a:r>
              <a:rPr lang="en-US" sz="2448" dirty="0">
                <a:gradFill>
                  <a:gsLst>
                    <a:gs pos="2917">
                      <a:schemeClr val="tx1"/>
                    </a:gs>
                    <a:gs pos="30000">
                      <a:schemeClr val="tx1"/>
                    </a:gs>
                  </a:gsLst>
                  <a:lin ang="5400000" scaled="0"/>
                </a:gradFill>
              </a:rPr>
              <a:t>   Rinse and Repeat</a:t>
            </a:r>
          </a:p>
        </p:txBody>
      </p:sp>
    </p:spTree>
    <p:extLst>
      <p:ext uri="{BB962C8B-B14F-4D97-AF65-F5344CB8AC3E}">
        <p14:creationId xmlns:p14="http://schemas.microsoft.com/office/powerpoint/2010/main" val="27267771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par>
                                <p:cTn id="18" presetID="1"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par>
                                <p:cTn id="59" presetID="10" presetClass="entr" presetSubtype="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10" presetClass="entr" presetSubtype="0"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par>
                                <p:cTn id="65" presetID="10" presetClass="entr" presetSubtype="0" fill="hold"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par>
                                <p:cTn id="68" presetID="10" presetClass="entr" presetSubtype="0" fill="hold"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par>
                                <p:cTn id="71" presetID="10" presetClass="entr" presetSubtype="0" fill="hold"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par>
                                <p:cTn id="74" presetID="10" presetClass="entr" presetSubtype="0" fill="hold" nodeType="with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500"/>
                                        <p:tgtEl>
                                          <p:spTgt spid="34"/>
                                        </p:tgtEl>
                                      </p:cBhvr>
                                    </p:animEffect>
                                  </p:childTnLst>
                                </p:cTn>
                              </p:par>
                              <p:par>
                                <p:cTn id="77" presetID="10" presetClass="entr" presetSubtype="0"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500"/>
                                        <p:tgtEl>
                                          <p:spTgt spid="35"/>
                                        </p:tgtEl>
                                      </p:cBhvr>
                                    </p:animEffect>
                                  </p:childTnLst>
                                </p:cTn>
                              </p:par>
                              <p:par>
                                <p:cTn id="80" presetID="10" presetClass="entr" presetSubtype="0" fill="hold"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500"/>
                                        <p:tgtEl>
                                          <p:spTgt spid="36"/>
                                        </p:tgtEl>
                                      </p:cBhvr>
                                    </p:animEffect>
                                  </p:childTnLst>
                                </p:cTn>
                              </p:par>
                              <p:par>
                                <p:cTn id="83" presetID="10" presetClass="entr" presetSubtype="0" fill="hold"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500"/>
                                        <p:tgtEl>
                                          <p:spTgt spid="41"/>
                                        </p:tgtEl>
                                      </p:cBhvr>
                                    </p:animEffect>
                                  </p:childTnLst>
                                </p:cTn>
                              </p:par>
                              <p:par>
                                <p:cTn id="86" presetID="10" presetClass="entr" presetSubtype="0" fill="hold"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500"/>
                                        <p:tgtEl>
                                          <p:spTgt spid="42"/>
                                        </p:tgtEl>
                                      </p:cBhvr>
                                    </p:animEffect>
                                  </p:childTnLst>
                                </p:cTn>
                              </p:par>
                              <p:par>
                                <p:cTn id="89" presetID="10" presetClass="entr" presetSubtype="0" fill="hold" nodeType="with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fade">
                                      <p:cBhvr>
                                        <p:cTn id="91" dur="500"/>
                                        <p:tgtEl>
                                          <p:spTgt spid="43"/>
                                        </p:tgtEl>
                                      </p:cBhvr>
                                    </p:animEffect>
                                  </p:childTnLst>
                                </p:cTn>
                              </p:par>
                              <p:par>
                                <p:cTn id="92" presetID="10" presetClass="entr" presetSubtype="0"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fade">
                                      <p:cBhvr>
                                        <p:cTn id="94" dur="500"/>
                                        <p:tgtEl>
                                          <p:spTgt spid="44"/>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500"/>
                                        <p:tgtEl>
                                          <p:spTgt spid="52"/>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5"/>
                                        </p:tgtEl>
                                        <p:attrNameLst>
                                          <p:attrName>style.visibility</p:attrName>
                                        </p:attrNameLst>
                                      </p:cBhvr>
                                      <p:to>
                                        <p:strVal val="visible"/>
                                      </p:to>
                                    </p:set>
                                    <p:animEffect transition="in" filter="fade">
                                      <p:cBhvr>
                                        <p:cTn id="102" dur="500"/>
                                        <p:tgtEl>
                                          <p:spTgt spid="45"/>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fade">
                                      <p:cBhvr>
                                        <p:cTn id="105" dur="500"/>
                                        <p:tgtEl>
                                          <p:spTgt spid="4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fade">
                                      <p:cBhvr>
                                        <p:cTn id="108" dur="500"/>
                                        <p:tgtEl>
                                          <p:spTgt spid="47"/>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53"/>
                                        </p:tgtEl>
                                        <p:attrNameLst>
                                          <p:attrName>style.visibility</p:attrName>
                                        </p:attrNameLst>
                                      </p:cBhvr>
                                      <p:to>
                                        <p:strVal val="visible"/>
                                      </p:to>
                                    </p:set>
                                    <p:animEffect transition="in" filter="fade">
                                      <p:cBhvr>
                                        <p:cTn id="111" dur="500"/>
                                        <p:tgtEl>
                                          <p:spTgt spid="53"/>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55"/>
                                        </p:tgtEl>
                                        <p:attrNameLst>
                                          <p:attrName>style.visibility</p:attrName>
                                        </p:attrNameLst>
                                      </p:cBhvr>
                                      <p:to>
                                        <p:strVal val="visible"/>
                                      </p:to>
                                    </p:set>
                                    <p:animEffect transition="in" filter="fade">
                                      <p:cBhvr>
                                        <p:cTn id="116" dur="500"/>
                                        <p:tgtEl>
                                          <p:spTgt spid="55"/>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56"/>
                                        </p:tgtEl>
                                        <p:attrNameLst>
                                          <p:attrName>style.visibility</p:attrName>
                                        </p:attrNameLst>
                                      </p:cBhvr>
                                      <p:to>
                                        <p:strVal val="visible"/>
                                      </p:to>
                                    </p:set>
                                    <p:animEffect transition="in" filter="fade">
                                      <p:cBhvr>
                                        <p:cTn id="12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P spid="25" grpId="0"/>
      <p:bldP spid="38" grpId="0" animBg="1"/>
      <p:bldP spid="40" grpId="0"/>
      <p:bldP spid="45" grpId="0" animBg="1"/>
      <p:bldP spid="46" grpId="0" animBg="1"/>
      <p:bldP spid="47" grpId="0" animBg="1"/>
      <p:bldP spid="51" grpId="0"/>
      <p:bldP spid="52" grpId="0"/>
      <p:bldP spid="53" grpId="0"/>
      <p:bldP spid="55"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Deployment w/o Automation</a:t>
            </a:r>
            <a:endParaRPr lang="en-US" dirty="0"/>
          </a:p>
        </p:txBody>
      </p:sp>
      <p:pic>
        <p:nvPicPr>
          <p:cNvPr id="4" name="Picture 3" descr="C:\Users\mitchellg\AppData\Local\Microsoft\Windows\Temporary Internet Files\Content.Outlook\DRES7FCJ\Storage_white (2).png"/>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10173036" y="3082278"/>
            <a:ext cx="790728" cy="790728"/>
          </a:xfrm>
          <a:prstGeom prst="rect">
            <a:avLst/>
          </a:prstGeom>
          <a:noFill/>
        </p:spPr>
      </p:pic>
      <p:pic>
        <p:nvPicPr>
          <p:cNvPr id="5" name="Picture 2" descr="\\MAGNUM\Projects\Microsoft\Cloud Power FY12\Design\ICONS_PNG\Tower.png"/>
          <p:cNvPicPr>
            <a:picLocks noChangeAspect="1" noChangeArrowheads="1"/>
          </p:cNvPicPr>
          <p:nvPr/>
        </p:nvPicPr>
        <p:blipFill>
          <a:blip r:embed="rId3" cstate="print">
            <a:biLevel thresh="25000"/>
          </a:blip>
          <a:stretch>
            <a:fillRect/>
          </a:stretch>
        </p:blipFill>
        <p:spPr bwMode="auto">
          <a:xfrm>
            <a:off x="7107178" y="3027414"/>
            <a:ext cx="811163" cy="959433"/>
          </a:xfrm>
          <a:prstGeom prst="rect">
            <a:avLst/>
          </a:prstGeom>
          <a:noFill/>
        </p:spPr>
      </p:pic>
      <p:pic>
        <p:nvPicPr>
          <p:cNvPr id="6" name="Picture 4" descr="\\MAGNUM\Projects\Microsoft\Cloud Power FY12\Design\ICONS_PNG\Open_Web_Platform.png"/>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7474523" y="3469927"/>
            <a:ext cx="474500" cy="561232"/>
          </a:xfrm>
          <a:prstGeom prst="rect">
            <a:avLst/>
          </a:prstGeom>
          <a:noFill/>
        </p:spPr>
      </p:pic>
      <p:pic>
        <p:nvPicPr>
          <p:cNvPr id="7" name="Picture 4" descr="\\MAGNUM\Projects\Microsoft\Cloud Power FY12\Design\ICONS_PNG\Agility.png"/>
          <p:cNvPicPr>
            <a:picLocks noChangeAspect="1" noChangeArrowheads="1"/>
          </p:cNvPicPr>
          <p:nvPr/>
        </p:nvPicPr>
        <p:blipFill>
          <a:blip r:embed="rId5" cstate="print">
            <a:duotone>
              <a:prstClr val="black"/>
              <a:schemeClr val="accent3">
                <a:tint val="45000"/>
                <a:satMod val="400000"/>
              </a:schemeClr>
            </a:duotone>
          </a:blip>
          <a:srcRect/>
          <a:stretch>
            <a:fillRect/>
          </a:stretch>
        </p:blipFill>
        <p:spPr bwMode="auto">
          <a:xfrm>
            <a:off x="5234540" y="3561439"/>
            <a:ext cx="932603" cy="932603"/>
          </a:xfrm>
          <a:prstGeom prst="rect">
            <a:avLst/>
          </a:prstGeom>
          <a:noFill/>
        </p:spPr>
      </p:pic>
      <p:pic>
        <p:nvPicPr>
          <p:cNvPr id="8" name="Picture 2" descr="C:\Users\mitchellg\AppData\Local\Microsoft\Windows\Temporary Internet Files\Content.Outlook\DRES7FCJ\Storage_white (2).png"/>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10763864" y="3651346"/>
            <a:ext cx="790728" cy="790728"/>
          </a:xfrm>
          <a:prstGeom prst="rect">
            <a:avLst/>
          </a:prstGeom>
          <a:noFill/>
        </p:spPr>
      </p:pic>
      <p:cxnSp>
        <p:nvCxnSpPr>
          <p:cNvPr id="11" name="Straight Connector 10"/>
          <p:cNvCxnSpPr/>
          <p:nvPr/>
        </p:nvCxnSpPr>
        <p:spPr>
          <a:xfrm flipH="1">
            <a:off x="5682285" y="2575678"/>
            <a:ext cx="4207" cy="1174431"/>
          </a:xfrm>
          <a:prstGeom prst="line">
            <a:avLst/>
          </a:prstGeom>
          <a:ln w="28575">
            <a:solidFill>
              <a:schemeClr val="accent3"/>
            </a:solidFill>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656126" y="4554790"/>
            <a:ext cx="12994" cy="1353136"/>
          </a:xfrm>
          <a:prstGeom prst="line">
            <a:avLst/>
          </a:prstGeom>
          <a:ln w="28575">
            <a:solidFill>
              <a:schemeClr val="accent3"/>
            </a:solidFill>
            <a:prstDash val="lg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573085" y="2181995"/>
            <a:ext cx="268125" cy="288137"/>
          </a:xfrm>
          <a:prstGeom prst="rect">
            <a:avLst/>
          </a:prstGeom>
          <a:noFill/>
        </p:spPr>
        <p:txBody>
          <a:bodyPr wrap="none" lIns="0" tIns="0" rIns="0" bIns="0" rtlCol="0">
            <a:spAutoFit/>
          </a:bodyPr>
          <a:lstStyle/>
          <a:p>
            <a:pPr>
              <a:lnSpc>
                <a:spcPct val="90000"/>
              </a:lnSpc>
              <a:spcBef>
                <a:spcPct val="20000"/>
              </a:spcBef>
              <a:buSzPct val="80000"/>
            </a:pPr>
            <a:r>
              <a:rPr lang="en-US" sz="2040" dirty="0">
                <a:latin typeface="Segoe UI Light" pitchFamily="34" charset="0"/>
              </a:rPr>
              <a:t>LB</a:t>
            </a:r>
          </a:p>
        </p:txBody>
      </p:sp>
      <p:sp>
        <p:nvSpPr>
          <p:cNvPr id="14" name="TextBox 13"/>
          <p:cNvSpPr txBox="1"/>
          <p:nvPr/>
        </p:nvSpPr>
        <p:spPr>
          <a:xfrm>
            <a:off x="7259347" y="2280032"/>
            <a:ext cx="518268" cy="288137"/>
          </a:xfrm>
          <a:prstGeom prst="rect">
            <a:avLst/>
          </a:prstGeom>
          <a:noFill/>
        </p:spPr>
        <p:txBody>
          <a:bodyPr wrap="none" lIns="0" tIns="0" rIns="0" bIns="0" rtlCol="0">
            <a:spAutoFit/>
          </a:bodyPr>
          <a:lstStyle/>
          <a:p>
            <a:pPr>
              <a:lnSpc>
                <a:spcPct val="90000"/>
              </a:lnSpc>
              <a:spcBef>
                <a:spcPct val="20000"/>
              </a:spcBef>
              <a:buSzPct val="80000"/>
            </a:pPr>
            <a:r>
              <a:rPr lang="en-US" sz="2040" dirty="0">
                <a:latin typeface="Segoe UI Light" pitchFamily="34" charset="0"/>
              </a:rPr>
              <a:t>WEB</a:t>
            </a:r>
          </a:p>
        </p:txBody>
      </p:sp>
      <p:sp>
        <p:nvSpPr>
          <p:cNvPr id="15" name="TextBox 14"/>
          <p:cNvSpPr txBox="1"/>
          <p:nvPr/>
        </p:nvSpPr>
        <p:spPr>
          <a:xfrm>
            <a:off x="10396036" y="2280031"/>
            <a:ext cx="456141" cy="288137"/>
          </a:xfrm>
          <a:prstGeom prst="rect">
            <a:avLst/>
          </a:prstGeom>
          <a:noFill/>
        </p:spPr>
        <p:txBody>
          <a:bodyPr wrap="none" lIns="0" tIns="0" rIns="0" bIns="0" rtlCol="0">
            <a:spAutoFit/>
          </a:bodyPr>
          <a:lstStyle/>
          <a:p>
            <a:pPr>
              <a:lnSpc>
                <a:spcPct val="90000"/>
              </a:lnSpc>
              <a:spcBef>
                <a:spcPct val="20000"/>
              </a:spcBef>
              <a:buSzPct val="80000"/>
            </a:pPr>
            <a:r>
              <a:rPr lang="en-US" sz="2040" dirty="0">
                <a:latin typeface="Segoe UI Light" pitchFamily="34" charset="0"/>
              </a:rPr>
              <a:t>SQL</a:t>
            </a:r>
          </a:p>
        </p:txBody>
      </p:sp>
      <p:pic>
        <p:nvPicPr>
          <p:cNvPr id="16" name="Picture 2" descr="C:\Users\mitchellg\AppData\Local\Microsoft\Windows\Temporary Internet Files\Content.Outlook\DRES7FCJ\Storage_white (2).png"/>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10174494" y="4271744"/>
            <a:ext cx="790728" cy="790728"/>
          </a:xfrm>
          <a:prstGeom prst="rect">
            <a:avLst/>
          </a:prstGeom>
          <a:noFill/>
        </p:spPr>
      </p:pic>
      <p:sp>
        <p:nvSpPr>
          <p:cNvPr id="18" name="TextBox 17"/>
          <p:cNvSpPr txBox="1"/>
          <p:nvPr/>
        </p:nvSpPr>
        <p:spPr>
          <a:xfrm>
            <a:off x="8813730" y="2293165"/>
            <a:ext cx="459411" cy="288137"/>
          </a:xfrm>
          <a:prstGeom prst="rect">
            <a:avLst/>
          </a:prstGeom>
          <a:noFill/>
        </p:spPr>
        <p:txBody>
          <a:bodyPr wrap="none" lIns="0" tIns="0" rIns="0" bIns="0" rtlCol="0">
            <a:spAutoFit/>
          </a:bodyPr>
          <a:lstStyle/>
          <a:p>
            <a:pPr>
              <a:lnSpc>
                <a:spcPct val="90000"/>
              </a:lnSpc>
              <a:spcBef>
                <a:spcPct val="20000"/>
              </a:spcBef>
              <a:buSzPct val="80000"/>
            </a:pPr>
            <a:r>
              <a:rPr lang="en-US" sz="2040" dirty="0">
                <a:latin typeface="Segoe UI Light" pitchFamily="34" charset="0"/>
              </a:rPr>
              <a:t>APP</a:t>
            </a:r>
          </a:p>
        </p:txBody>
      </p:sp>
      <p:pic>
        <p:nvPicPr>
          <p:cNvPr id="20" name="Picture 2" descr="\\MAGNUM\Projects\Microsoft\Cloud Power FY12\Design\ICONS_PNG\Tower.png"/>
          <p:cNvPicPr>
            <a:picLocks noChangeAspect="1" noChangeArrowheads="1"/>
          </p:cNvPicPr>
          <p:nvPr/>
        </p:nvPicPr>
        <p:blipFill>
          <a:blip r:embed="rId3" cstate="print">
            <a:biLevel thresh="25000"/>
          </a:blip>
          <a:stretch>
            <a:fillRect/>
          </a:stretch>
        </p:blipFill>
        <p:spPr bwMode="auto">
          <a:xfrm>
            <a:off x="7107178" y="4050106"/>
            <a:ext cx="811163" cy="959433"/>
          </a:xfrm>
          <a:prstGeom prst="rect">
            <a:avLst/>
          </a:prstGeom>
          <a:noFill/>
        </p:spPr>
      </p:pic>
      <p:pic>
        <p:nvPicPr>
          <p:cNvPr id="21" name="Picture 4" descr="\\MAGNUM\Projects\Microsoft\Cloud Power FY12\Design\ICONS_PNG\Open_Web_Platform.png"/>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7474523" y="4492619"/>
            <a:ext cx="474500" cy="561232"/>
          </a:xfrm>
          <a:prstGeom prst="rect">
            <a:avLst/>
          </a:prstGeom>
          <a:noFill/>
        </p:spPr>
      </p:pic>
      <p:pic>
        <p:nvPicPr>
          <p:cNvPr id="22" name="Picture 2" descr="\\MAGNUM\Projects\Microsoft\Cloud Power FY12\Design\ICONS_PNG\Tower.png"/>
          <p:cNvPicPr>
            <a:picLocks noChangeAspect="1" noChangeArrowheads="1"/>
          </p:cNvPicPr>
          <p:nvPr/>
        </p:nvPicPr>
        <p:blipFill>
          <a:blip r:embed="rId3" cstate="print">
            <a:biLevel thresh="25000"/>
          </a:blip>
          <a:stretch>
            <a:fillRect/>
          </a:stretch>
        </p:blipFill>
        <p:spPr bwMode="auto">
          <a:xfrm>
            <a:off x="8735864" y="3008466"/>
            <a:ext cx="941925" cy="941925"/>
          </a:xfrm>
          <a:prstGeom prst="rect">
            <a:avLst/>
          </a:prstGeom>
          <a:noFill/>
        </p:spPr>
      </p:pic>
      <p:cxnSp>
        <p:nvCxnSpPr>
          <p:cNvPr id="23" name="Elbow Connector 22"/>
          <p:cNvCxnSpPr>
            <a:stCxn id="7" idx="3"/>
            <a:endCxn id="20" idx="1"/>
          </p:cNvCxnSpPr>
          <p:nvPr/>
        </p:nvCxnSpPr>
        <p:spPr>
          <a:xfrm>
            <a:off x="6167143" y="4027740"/>
            <a:ext cx="940035" cy="502082"/>
          </a:xfrm>
          <a:prstGeom prst="bent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24" name="Elbow Connector 23"/>
          <p:cNvCxnSpPr>
            <a:stCxn id="7" idx="3"/>
            <a:endCxn id="5" idx="1"/>
          </p:cNvCxnSpPr>
          <p:nvPr/>
        </p:nvCxnSpPr>
        <p:spPr>
          <a:xfrm flipV="1">
            <a:off x="6167143" y="3507130"/>
            <a:ext cx="940035" cy="520610"/>
          </a:xfrm>
          <a:prstGeom prst="bent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5476858" y="4257705"/>
            <a:ext cx="274665" cy="288137"/>
          </a:xfrm>
          <a:prstGeom prst="rect">
            <a:avLst/>
          </a:prstGeom>
          <a:noFill/>
        </p:spPr>
        <p:txBody>
          <a:bodyPr wrap="none" lIns="0" tIns="0" rIns="0" bIns="0" rtlCol="0">
            <a:spAutoFit/>
          </a:bodyPr>
          <a:lstStyle/>
          <a:p>
            <a:pPr>
              <a:lnSpc>
                <a:spcPct val="90000"/>
              </a:lnSpc>
              <a:spcBef>
                <a:spcPct val="20000"/>
              </a:spcBef>
              <a:buSzPct val="80000"/>
            </a:pPr>
            <a:r>
              <a:rPr lang="en-US" sz="2040" dirty="0">
                <a:latin typeface="Segoe UI Light" pitchFamily="34" charset="0"/>
              </a:rPr>
              <a:t>80</a:t>
            </a:r>
          </a:p>
        </p:txBody>
      </p:sp>
      <p:cxnSp>
        <p:nvCxnSpPr>
          <p:cNvPr id="31" name="Elbow Connector 30"/>
          <p:cNvCxnSpPr>
            <a:stCxn id="4" idx="1"/>
            <a:endCxn id="22" idx="3"/>
          </p:cNvCxnSpPr>
          <p:nvPr/>
        </p:nvCxnSpPr>
        <p:spPr>
          <a:xfrm rot="10800000" flipV="1">
            <a:off x="9677789" y="3477642"/>
            <a:ext cx="495247" cy="1787"/>
          </a:xfrm>
          <a:prstGeom prst="bent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32" name="Elbow Connector 31"/>
          <p:cNvCxnSpPr>
            <a:stCxn id="16" idx="1"/>
            <a:endCxn id="41" idx="3"/>
          </p:cNvCxnSpPr>
          <p:nvPr/>
        </p:nvCxnSpPr>
        <p:spPr>
          <a:xfrm rot="10800000">
            <a:off x="9641572" y="4665694"/>
            <a:ext cx="532923" cy="1414"/>
          </a:xfrm>
          <a:prstGeom prst="bent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33" name="Elbow Connector 32"/>
          <p:cNvCxnSpPr>
            <a:stCxn id="16" idx="0"/>
            <a:endCxn id="4" idx="2"/>
          </p:cNvCxnSpPr>
          <p:nvPr/>
        </p:nvCxnSpPr>
        <p:spPr>
          <a:xfrm rot="16200000" flipV="1">
            <a:off x="10369761" y="4071647"/>
            <a:ext cx="398738" cy="1457"/>
          </a:xfrm>
          <a:prstGeom prst="bent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34" name="Elbow Connector 33"/>
          <p:cNvCxnSpPr>
            <a:stCxn id="8" idx="0"/>
            <a:endCxn id="4" idx="3"/>
          </p:cNvCxnSpPr>
          <p:nvPr/>
        </p:nvCxnSpPr>
        <p:spPr>
          <a:xfrm rot="16200000" flipV="1">
            <a:off x="10974646" y="3466762"/>
            <a:ext cx="173703" cy="195464"/>
          </a:xfrm>
          <a:prstGeom prst="bentConnector2">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35" name="Elbow Connector 34"/>
          <p:cNvCxnSpPr>
            <a:stCxn id="16" idx="3"/>
            <a:endCxn id="8" idx="2"/>
          </p:cNvCxnSpPr>
          <p:nvPr/>
        </p:nvCxnSpPr>
        <p:spPr>
          <a:xfrm flipV="1">
            <a:off x="10965222" y="4442074"/>
            <a:ext cx="194007" cy="225034"/>
          </a:xfrm>
          <a:prstGeom prst="bentConnector2">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36" name="Elbow Connector 35"/>
          <p:cNvCxnSpPr>
            <a:stCxn id="4" idx="1"/>
            <a:endCxn id="41" idx="3"/>
          </p:cNvCxnSpPr>
          <p:nvPr/>
        </p:nvCxnSpPr>
        <p:spPr>
          <a:xfrm rot="10800000" flipV="1">
            <a:off x="9641570" y="3477642"/>
            <a:ext cx="531466" cy="1188052"/>
          </a:xfrm>
          <a:prstGeom prst="bent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8" name="Rectangle 37"/>
          <p:cNvSpPr/>
          <p:nvPr/>
        </p:nvSpPr>
        <p:spPr bwMode="auto">
          <a:xfrm>
            <a:off x="6300442" y="2066098"/>
            <a:ext cx="5476180" cy="4418408"/>
          </a:xfrm>
          <a:prstGeom prst="rect">
            <a:avLst/>
          </a:prstGeom>
          <a:noFill/>
          <a:ln>
            <a:solidFill>
              <a:schemeClr val="accent2">
                <a:lumMod val="60000"/>
                <a:lumOff val="40000"/>
              </a:schemeClr>
            </a:solidFill>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chemeClr val="tx1"/>
              </a:solidFill>
            </a:endParaRPr>
          </a:p>
        </p:txBody>
      </p:sp>
      <p:sp>
        <p:nvSpPr>
          <p:cNvPr id="40" name="TextBox 39"/>
          <p:cNvSpPr txBox="1"/>
          <p:nvPr/>
        </p:nvSpPr>
        <p:spPr>
          <a:xfrm>
            <a:off x="9847676" y="6065308"/>
            <a:ext cx="1734906" cy="288137"/>
          </a:xfrm>
          <a:prstGeom prst="rect">
            <a:avLst/>
          </a:prstGeom>
          <a:noFill/>
        </p:spPr>
        <p:txBody>
          <a:bodyPr wrap="none" lIns="0" tIns="0" rIns="0" bIns="0" rtlCol="0">
            <a:spAutoFit/>
          </a:bodyPr>
          <a:lstStyle/>
          <a:p>
            <a:pPr>
              <a:lnSpc>
                <a:spcPct val="90000"/>
              </a:lnSpc>
              <a:spcBef>
                <a:spcPct val="20000"/>
              </a:spcBef>
              <a:buSzPct val="80000"/>
            </a:pPr>
            <a:r>
              <a:rPr lang="en-US" sz="2040" dirty="0">
                <a:solidFill>
                  <a:schemeClr val="accent2">
                    <a:lumMod val="60000"/>
                    <a:lumOff val="40000"/>
                  </a:schemeClr>
                </a:solidFill>
                <a:latin typeface="Segoe UI Light" pitchFamily="34" charset="0"/>
              </a:rPr>
              <a:t>Virtual Network</a:t>
            </a:r>
          </a:p>
        </p:txBody>
      </p:sp>
      <p:pic>
        <p:nvPicPr>
          <p:cNvPr id="41" name="Picture 2" descr="\\MAGNUM\Projects\Microsoft\Cloud Power FY12\Design\ICONS_PNG\Tower.png"/>
          <p:cNvPicPr>
            <a:picLocks noChangeAspect="1" noChangeArrowheads="1"/>
          </p:cNvPicPr>
          <p:nvPr/>
        </p:nvPicPr>
        <p:blipFill>
          <a:blip r:embed="rId3" cstate="print">
            <a:biLevel thresh="25000"/>
          </a:blip>
          <a:stretch>
            <a:fillRect/>
          </a:stretch>
        </p:blipFill>
        <p:spPr bwMode="auto">
          <a:xfrm>
            <a:off x="8699645" y="4194732"/>
            <a:ext cx="941925" cy="941925"/>
          </a:xfrm>
          <a:prstGeom prst="rect">
            <a:avLst/>
          </a:prstGeom>
          <a:noFill/>
        </p:spPr>
      </p:pic>
      <p:cxnSp>
        <p:nvCxnSpPr>
          <p:cNvPr id="42" name="Elbow Connector 41"/>
          <p:cNvCxnSpPr/>
          <p:nvPr/>
        </p:nvCxnSpPr>
        <p:spPr>
          <a:xfrm rot="10800000" flipV="1">
            <a:off x="8127603" y="3443075"/>
            <a:ext cx="495247" cy="1787"/>
          </a:xfrm>
          <a:prstGeom prst="bent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43" name="Elbow Connector 42"/>
          <p:cNvCxnSpPr/>
          <p:nvPr/>
        </p:nvCxnSpPr>
        <p:spPr>
          <a:xfrm rot="10800000">
            <a:off x="8091386" y="4631128"/>
            <a:ext cx="532923" cy="1414"/>
          </a:xfrm>
          <a:prstGeom prst="bent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8340500" y="3408176"/>
            <a:ext cx="0" cy="121962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bwMode="auto">
          <a:xfrm>
            <a:off x="7099746" y="2681233"/>
            <a:ext cx="1027858" cy="2750964"/>
          </a:xfrm>
          <a:prstGeom prst="rect">
            <a:avLst/>
          </a:prstGeom>
          <a:no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1632" dirty="0">
              <a:gradFill>
                <a:gsLst>
                  <a:gs pos="0">
                    <a:srgbClr val="FFFFFF"/>
                  </a:gs>
                  <a:gs pos="100000">
                    <a:srgbClr val="FFFFFF"/>
                  </a:gs>
                </a:gsLst>
                <a:lin ang="5400000" scaled="0"/>
              </a:gradFill>
              <a:ea typeface="Segoe UI" pitchFamily="34" charset="0"/>
              <a:cs typeface="Segoe UI" pitchFamily="34" charset="0"/>
            </a:endParaRPr>
          </a:p>
        </p:txBody>
      </p:sp>
      <p:sp>
        <p:nvSpPr>
          <p:cNvPr id="46" name="Rectangle 45"/>
          <p:cNvSpPr/>
          <p:nvPr/>
        </p:nvSpPr>
        <p:spPr bwMode="auto">
          <a:xfrm>
            <a:off x="8656434" y="2681233"/>
            <a:ext cx="1027858" cy="2761544"/>
          </a:xfrm>
          <a:prstGeom prst="rect">
            <a:avLst/>
          </a:prstGeom>
          <a:no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1632" dirty="0">
              <a:gradFill>
                <a:gsLst>
                  <a:gs pos="0">
                    <a:srgbClr val="FFFFFF"/>
                  </a:gs>
                  <a:gs pos="100000">
                    <a:srgbClr val="FFFFFF"/>
                  </a:gs>
                </a:gsLst>
                <a:lin ang="5400000" scaled="0"/>
              </a:gradFill>
              <a:ea typeface="Segoe UI" pitchFamily="34" charset="0"/>
              <a:cs typeface="Segoe UI" pitchFamily="34" charset="0"/>
            </a:endParaRPr>
          </a:p>
        </p:txBody>
      </p:sp>
      <p:sp>
        <p:nvSpPr>
          <p:cNvPr id="47" name="Rectangle 46"/>
          <p:cNvSpPr/>
          <p:nvPr/>
        </p:nvSpPr>
        <p:spPr bwMode="auto">
          <a:xfrm>
            <a:off x="10197691" y="2681233"/>
            <a:ext cx="1268096" cy="2750963"/>
          </a:xfrm>
          <a:prstGeom prst="rect">
            <a:avLst/>
          </a:prstGeom>
          <a:no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1632" dirty="0">
              <a:gradFill>
                <a:gsLst>
                  <a:gs pos="0">
                    <a:srgbClr val="FFFFFF"/>
                  </a:gs>
                  <a:gs pos="100000">
                    <a:srgbClr val="FFFFFF"/>
                  </a:gs>
                </a:gsLst>
                <a:lin ang="5400000" scaled="0"/>
              </a:gradFill>
              <a:ea typeface="Segoe UI" pitchFamily="34" charset="0"/>
              <a:cs typeface="Segoe UI" pitchFamily="34" charset="0"/>
            </a:endParaRPr>
          </a:p>
        </p:txBody>
      </p:sp>
      <p:sp>
        <p:nvSpPr>
          <p:cNvPr id="51" name="TextBox 50"/>
          <p:cNvSpPr txBox="1"/>
          <p:nvPr/>
        </p:nvSpPr>
        <p:spPr>
          <a:xfrm>
            <a:off x="410515" y="1806919"/>
            <a:ext cx="4548620" cy="647165"/>
          </a:xfrm>
          <a:prstGeom prst="rect">
            <a:avLst/>
          </a:prstGeom>
          <a:noFill/>
        </p:spPr>
        <p:txBody>
          <a:bodyPr wrap="square" lIns="186521" tIns="149217" rIns="186521" bIns="149217" rtlCol="0">
            <a:spAutoFit/>
          </a:bodyPr>
          <a:lstStyle/>
          <a:p>
            <a:pPr>
              <a:lnSpc>
                <a:spcPct val="90000"/>
              </a:lnSpc>
              <a:spcAft>
                <a:spcPts val="612"/>
              </a:spcAft>
            </a:pPr>
            <a:r>
              <a:rPr lang="en-US" sz="2448" dirty="0">
                <a:gradFill>
                  <a:gsLst>
                    <a:gs pos="2917">
                      <a:schemeClr val="tx1"/>
                    </a:gs>
                    <a:gs pos="30000">
                      <a:schemeClr val="tx1"/>
                    </a:gs>
                  </a:gsLst>
                  <a:lin ang="5400000" scaled="0"/>
                </a:gradFill>
              </a:rPr>
              <a:t>Configure Network Settings</a:t>
            </a:r>
          </a:p>
        </p:txBody>
      </p:sp>
      <p:sp>
        <p:nvSpPr>
          <p:cNvPr id="52" name="TextBox 51"/>
          <p:cNvSpPr txBox="1"/>
          <p:nvPr/>
        </p:nvSpPr>
        <p:spPr>
          <a:xfrm>
            <a:off x="436890" y="2508223"/>
            <a:ext cx="4548620" cy="647165"/>
          </a:xfrm>
          <a:prstGeom prst="rect">
            <a:avLst/>
          </a:prstGeom>
          <a:noFill/>
        </p:spPr>
        <p:txBody>
          <a:bodyPr wrap="square" lIns="186521" tIns="149217" rIns="186521" bIns="149217" rtlCol="0">
            <a:spAutoFit/>
          </a:bodyPr>
          <a:lstStyle/>
          <a:p>
            <a:pPr>
              <a:lnSpc>
                <a:spcPct val="90000"/>
              </a:lnSpc>
              <a:spcAft>
                <a:spcPts val="612"/>
              </a:spcAft>
            </a:pPr>
            <a:r>
              <a:rPr lang="en-US" sz="2448" dirty="0">
                <a:gradFill>
                  <a:gsLst>
                    <a:gs pos="2917">
                      <a:schemeClr val="tx1"/>
                    </a:gs>
                    <a:gs pos="30000">
                      <a:schemeClr val="tx1"/>
                    </a:gs>
                  </a:gsLst>
                  <a:lin ang="5400000" scaled="0"/>
                </a:gradFill>
              </a:rPr>
              <a:t>Create Virtual Machines w/OS</a:t>
            </a:r>
          </a:p>
        </p:txBody>
      </p:sp>
      <p:sp>
        <p:nvSpPr>
          <p:cNvPr id="53" name="TextBox 52"/>
          <p:cNvSpPr txBox="1"/>
          <p:nvPr/>
        </p:nvSpPr>
        <p:spPr>
          <a:xfrm>
            <a:off x="402833" y="3209526"/>
            <a:ext cx="4548620" cy="647165"/>
          </a:xfrm>
          <a:prstGeom prst="rect">
            <a:avLst/>
          </a:prstGeom>
          <a:noFill/>
        </p:spPr>
        <p:txBody>
          <a:bodyPr wrap="square" lIns="186521" tIns="149217" rIns="186521" bIns="149217" rtlCol="0">
            <a:spAutoFit/>
          </a:bodyPr>
          <a:lstStyle/>
          <a:p>
            <a:pPr>
              <a:lnSpc>
                <a:spcPct val="90000"/>
              </a:lnSpc>
              <a:spcAft>
                <a:spcPts val="612"/>
              </a:spcAft>
            </a:pPr>
            <a:r>
              <a:rPr lang="en-US" sz="2448" dirty="0">
                <a:gradFill>
                  <a:gsLst>
                    <a:gs pos="2917">
                      <a:schemeClr val="tx1"/>
                    </a:gs>
                    <a:gs pos="30000">
                      <a:schemeClr val="tx1"/>
                    </a:gs>
                  </a:gsLst>
                  <a:lin ang="5400000" scaled="0"/>
                </a:gradFill>
              </a:rPr>
              <a:t>Patch OS </a:t>
            </a:r>
          </a:p>
        </p:txBody>
      </p:sp>
      <p:sp>
        <p:nvSpPr>
          <p:cNvPr id="55" name="TextBox 54"/>
          <p:cNvSpPr txBox="1"/>
          <p:nvPr/>
        </p:nvSpPr>
        <p:spPr>
          <a:xfrm>
            <a:off x="379361" y="3987441"/>
            <a:ext cx="4548620" cy="647165"/>
          </a:xfrm>
          <a:prstGeom prst="rect">
            <a:avLst/>
          </a:prstGeom>
          <a:noFill/>
        </p:spPr>
        <p:txBody>
          <a:bodyPr wrap="square" lIns="186521" tIns="149217" rIns="186521" bIns="149217" rtlCol="0">
            <a:spAutoFit/>
          </a:bodyPr>
          <a:lstStyle/>
          <a:p>
            <a:pPr>
              <a:lnSpc>
                <a:spcPct val="90000"/>
              </a:lnSpc>
              <a:spcAft>
                <a:spcPts val="612"/>
              </a:spcAft>
            </a:pPr>
            <a:r>
              <a:rPr lang="en-US" sz="2448" dirty="0">
                <a:gradFill>
                  <a:gsLst>
                    <a:gs pos="2917">
                      <a:schemeClr val="tx1"/>
                    </a:gs>
                    <a:gs pos="30000">
                      <a:schemeClr val="tx1"/>
                    </a:gs>
                  </a:gsLst>
                  <a:lin ang="5400000" scaled="0"/>
                </a:gradFill>
              </a:rPr>
              <a:t>Install and Configure Apps</a:t>
            </a:r>
          </a:p>
        </p:txBody>
      </p:sp>
      <p:sp>
        <p:nvSpPr>
          <p:cNvPr id="56" name="TextBox 55"/>
          <p:cNvSpPr txBox="1"/>
          <p:nvPr/>
        </p:nvSpPr>
        <p:spPr>
          <a:xfrm>
            <a:off x="379361" y="4691322"/>
            <a:ext cx="4548620" cy="1071458"/>
          </a:xfrm>
          <a:prstGeom prst="rect">
            <a:avLst/>
          </a:prstGeom>
          <a:noFill/>
        </p:spPr>
        <p:txBody>
          <a:bodyPr wrap="square" lIns="186521" tIns="149217" rIns="186521" bIns="149217" rtlCol="0">
            <a:spAutoFit/>
          </a:bodyPr>
          <a:lstStyle/>
          <a:p>
            <a:pPr>
              <a:lnSpc>
                <a:spcPct val="90000"/>
              </a:lnSpc>
              <a:spcAft>
                <a:spcPts val="612"/>
              </a:spcAft>
            </a:pPr>
            <a:r>
              <a:rPr lang="en-US" sz="2448" dirty="0">
                <a:gradFill>
                  <a:gsLst>
                    <a:gs pos="2917">
                      <a:schemeClr val="tx1"/>
                    </a:gs>
                    <a:gs pos="30000">
                      <a:schemeClr val="tx1"/>
                    </a:gs>
                  </a:gsLst>
                  <a:lin ang="5400000" scaled="0"/>
                </a:gradFill>
              </a:rPr>
              <a:t>Multiple Environments?</a:t>
            </a:r>
          </a:p>
          <a:p>
            <a:pPr>
              <a:lnSpc>
                <a:spcPct val="90000"/>
              </a:lnSpc>
              <a:spcAft>
                <a:spcPts val="612"/>
              </a:spcAft>
            </a:pPr>
            <a:r>
              <a:rPr lang="en-US" sz="2448" dirty="0">
                <a:gradFill>
                  <a:gsLst>
                    <a:gs pos="2917">
                      <a:schemeClr val="tx1"/>
                    </a:gs>
                    <a:gs pos="30000">
                      <a:schemeClr val="tx1"/>
                    </a:gs>
                  </a:gsLst>
                  <a:lin ang="5400000" scaled="0"/>
                </a:gradFill>
              </a:rPr>
              <a:t>    Rinse and Repeat</a:t>
            </a:r>
          </a:p>
        </p:txBody>
      </p:sp>
    </p:spTree>
    <p:extLst>
      <p:ext uri="{BB962C8B-B14F-4D97-AF65-F5344CB8AC3E}">
        <p14:creationId xmlns:p14="http://schemas.microsoft.com/office/powerpoint/2010/main" val="18600854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par>
                                <p:cTn id="52" presetID="10" presetClass="entr" presetSubtype="0"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par>
                                <p:cTn id="55" presetID="10" presetClass="entr" presetSubtype="0"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par>
                                <p:cTn id="58" presetID="10" presetClass="entr" presetSubtype="0"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par>
                                <p:cTn id="61" presetID="10" presetClass="entr" presetSubtype="0"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par>
                                <p:cTn id="64" presetID="10" presetClass="entr" presetSubtype="0" fill="hold"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par>
                                <p:cTn id="67" presetID="10" presetClass="entr" presetSubtype="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par>
                                <p:cTn id="70" presetID="10" presetClass="entr" presetSubtype="0" fill="hold"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500"/>
                                        <p:tgtEl>
                                          <p:spTgt spid="33"/>
                                        </p:tgtEl>
                                      </p:cBhvr>
                                    </p:animEffect>
                                  </p:childTnLst>
                                </p:cTn>
                              </p:par>
                              <p:par>
                                <p:cTn id="73" presetID="10" presetClass="entr" presetSubtype="0" fill="hold"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par>
                                <p:cTn id="76" presetID="10" presetClass="entr" presetSubtype="0" fill="hold" nodeType="with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fade">
                                      <p:cBhvr>
                                        <p:cTn id="78" dur="500"/>
                                        <p:tgtEl>
                                          <p:spTgt spid="35"/>
                                        </p:tgtEl>
                                      </p:cBhvr>
                                    </p:animEffect>
                                  </p:childTnLst>
                                </p:cTn>
                              </p:par>
                              <p:par>
                                <p:cTn id="79" presetID="10" presetClass="entr" presetSubtype="0" fill="hold"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500"/>
                                        <p:tgtEl>
                                          <p:spTgt spid="36"/>
                                        </p:tgtEl>
                                      </p:cBhvr>
                                    </p:animEffect>
                                  </p:childTnLst>
                                </p:cTn>
                              </p:par>
                              <p:par>
                                <p:cTn id="82" presetID="10" presetClass="entr" presetSubtype="0" fill="hold" nodeType="with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fade">
                                      <p:cBhvr>
                                        <p:cTn id="84" dur="500"/>
                                        <p:tgtEl>
                                          <p:spTgt spid="41"/>
                                        </p:tgtEl>
                                      </p:cBhvr>
                                    </p:animEffect>
                                  </p:childTnLst>
                                </p:cTn>
                              </p:par>
                              <p:par>
                                <p:cTn id="85" presetID="10" presetClass="entr" presetSubtype="0" fill="hold" nodeType="with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fade">
                                      <p:cBhvr>
                                        <p:cTn id="87" dur="500"/>
                                        <p:tgtEl>
                                          <p:spTgt spid="42"/>
                                        </p:tgtEl>
                                      </p:cBhvr>
                                    </p:animEffect>
                                  </p:childTnLst>
                                </p:cTn>
                              </p:par>
                              <p:par>
                                <p:cTn id="88" presetID="10" presetClass="entr" presetSubtype="0" fill="hold" nodeType="with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fade">
                                      <p:cBhvr>
                                        <p:cTn id="90" dur="500"/>
                                        <p:tgtEl>
                                          <p:spTgt spid="43"/>
                                        </p:tgtEl>
                                      </p:cBhvr>
                                    </p:animEffect>
                                  </p:childTnLst>
                                </p:cTn>
                              </p:par>
                              <p:par>
                                <p:cTn id="91" presetID="10" presetClass="entr" presetSubtype="0" fill="hold" nodeType="withEffect">
                                  <p:stCondLst>
                                    <p:cond delay="0"/>
                                  </p:stCondLst>
                                  <p:childTnLst>
                                    <p:set>
                                      <p:cBhvr>
                                        <p:cTn id="92" dur="1" fill="hold">
                                          <p:stCondLst>
                                            <p:cond delay="0"/>
                                          </p:stCondLst>
                                        </p:cTn>
                                        <p:tgtEl>
                                          <p:spTgt spid="44"/>
                                        </p:tgtEl>
                                        <p:attrNameLst>
                                          <p:attrName>style.visibility</p:attrName>
                                        </p:attrNameLst>
                                      </p:cBhvr>
                                      <p:to>
                                        <p:strVal val="visible"/>
                                      </p:to>
                                    </p:set>
                                    <p:animEffect transition="in" filter="fade">
                                      <p:cBhvr>
                                        <p:cTn id="93" dur="500"/>
                                        <p:tgtEl>
                                          <p:spTgt spid="44"/>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2"/>
                                        </p:tgtEl>
                                        <p:attrNameLst>
                                          <p:attrName>style.visibility</p:attrName>
                                        </p:attrNameLst>
                                      </p:cBhvr>
                                      <p:to>
                                        <p:strVal val="visible"/>
                                      </p:to>
                                    </p:set>
                                    <p:animEffect transition="in" filter="fade">
                                      <p:cBhvr>
                                        <p:cTn id="96" dur="500"/>
                                        <p:tgtEl>
                                          <p:spTgt spid="52"/>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500"/>
                                        <p:tgtEl>
                                          <p:spTgt spid="4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500"/>
                                        <p:tgtEl>
                                          <p:spTgt spid="46"/>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500"/>
                                        <p:tgtEl>
                                          <p:spTgt spid="47"/>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fade">
                                      <p:cBhvr>
                                        <p:cTn id="110" dur="500"/>
                                        <p:tgtEl>
                                          <p:spTgt spid="53"/>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fade">
                                      <p:cBhvr>
                                        <p:cTn id="115" dur="500"/>
                                        <p:tgtEl>
                                          <p:spTgt spid="55"/>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fade">
                                      <p:cBhvr>
                                        <p:cTn id="12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P spid="25" grpId="0"/>
      <p:bldP spid="38" grpId="0" animBg="1"/>
      <p:bldP spid="40" grpId="0"/>
      <p:bldP spid="45" grpId="0" animBg="1"/>
      <p:bldP spid="46" grpId="0" animBg="1"/>
      <p:bldP spid="47" grpId="0" animBg="1"/>
      <p:bldP spid="51" grpId="0"/>
      <p:bldP spid="52" grpId="0"/>
      <p:bldP spid="53" grpId="0"/>
      <p:bldP spid="55" grpId="0"/>
      <p:bldP spid="5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Deployment with Automation</a:t>
            </a:r>
            <a:endParaRPr lang="en-US" dirty="0"/>
          </a:p>
        </p:txBody>
      </p:sp>
      <p:pic>
        <p:nvPicPr>
          <p:cNvPr id="4" name="Picture 3" descr="C:\Users\mitchellg\AppData\Local\Microsoft\Windows\Temporary Internet Files\Content.Outlook\DRES7FCJ\Storage_white (2).png"/>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10173036" y="3082278"/>
            <a:ext cx="790728" cy="790728"/>
          </a:xfrm>
          <a:prstGeom prst="rect">
            <a:avLst/>
          </a:prstGeom>
          <a:noFill/>
        </p:spPr>
      </p:pic>
      <p:pic>
        <p:nvPicPr>
          <p:cNvPr id="5" name="Picture 2" descr="\\MAGNUM\Projects\Microsoft\Cloud Power FY12\Design\ICONS_PNG\Tower.png"/>
          <p:cNvPicPr>
            <a:picLocks noChangeAspect="1" noChangeArrowheads="1"/>
          </p:cNvPicPr>
          <p:nvPr/>
        </p:nvPicPr>
        <p:blipFill>
          <a:blip r:embed="rId3" cstate="print">
            <a:biLevel thresh="25000"/>
          </a:blip>
          <a:stretch>
            <a:fillRect/>
          </a:stretch>
        </p:blipFill>
        <p:spPr bwMode="auto">
          <a:xfrm>
            <a:off x="7107178" y="3027414"/>
            <a:ext cx="811163" cy="959433"/>
          </a:xfrm>
          <a:prstGeom prst="rect">
            <a:avLst/>
          </a:prstGeom>
          <a:noFill/>
        </p:spPr>
      </p:pic>
      <p:pic>
        <p:nvPicPr>
          <p:cNvPr id="6" name="Picture 4" descr="\\MAGNUM\Projects\Microsoft\Cloud Power FY12\Design\ICONS_PNG\Open_Web_Platform.png"/>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7474523" y="3469927"/>
            <a:ext cx="474500" cy="561232"/>
          </a:xfrm>
          <a:prstGeom prst="rect">
            <a:avLst/>
          </a:prstGeom>
          <a:noFill/>
        </p:spPr>
      </p:pic>
      <p:pic>
        <p:nvPicPr>
          <p:cNvPr id="7" name="Picture 4" descr="\\MAGNUM\Projects\Microsoft\Cloud Power FY12\Design\ICONS_PNG\Agility.png"/>
          <p:cNvPicPr>
            <a:picLocks noChangeAspect="1" noChangeArrowheads="1"/>
          </p:cNvPicPr>
          <p:nvPr/>
        </p:nvPicPr>
        <p:blipFill>
          <a:blip r:embed="rId5" cstate="print">
            <a:duotone>
              <a:prstClr val="black"/>
              <a:schemeClr val="accent3">
                <a:tint val="45000"/>
                <a:satMod val="400000"/>
              </a:schemeClr>
            </a:duotone>
          </a:blip>
          <a:srcRect/>
          <a:stretch>
            <a:fillRect/>
          </a:stretch>
        </p:blipFill>
        <p:spPr bwMode="auto">
          <a:xfrm>
            <a:off x="5234540" y="3561439"/>
            <a:ext cx="932603" cy="932603"/>
          </a:xfrm>
          <a:prstGeom prst="rect">
            <a:avLst/>
          </a:prstGeom>
          <a:noFill/>
        </p:spPr>
      </p:pic>
      <p:pic>
        <p:nvPicPr>
          <p:cNvPr id="8" name="Picture 2" descr="C:\Users\mitchellg\AppData\Local\Microsoft\Windows\Temporary Internet Files\Content.Outlook\DRES7FCJ\Storage_white (2).png"/>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10763864" y="3651346"/>
            <a:ext cx="790728" cy="790728"/>
          </a:xfrm>
          <a:prstGeom prst="rect">
            <a:avLst/>
          </a:prstGeom>
          <a:noFill/>
        </p:spPr>
      </p:pic>
      <p:cxnSp>
        <p:nvCxnSpPr>
          <p:cNvPr id="11" name="Straight Connector 10"/>
          <p:cNvCxnSpPr/>
          <p:nvPr/>
        </p:nvCxnSpPr>
        <p:spPr>
          <a:xfrm flipH="1">
            <a:off x="5682285" y="2575678"/>
            <a:ext cx="4207" cy="1174431"/>
          </a:xfrm>
          <a:prstGeom prst="line">
            <a:avLst/>
          </a:prstGeom>
          <a:ln w="28575">
            <a:solidFill>
              <a:schemeClr val="accent3"/>
            </a:solidFill>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656126" y="4554790"/>
            <a:ext cx="12994" cy="1353136"/>
          </a:xfrm>
          <a:prstGeom prst="line">
            <a:avLst/>
          </a:prstGeom>
          <a:ln w="28575">
            <a:solidFill>
              <a:schemeClr val="accent3"/>
            </a:solidFill>
            <a:prstDash val="lg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573085" y="2181995"/>
            <a:ext cx="268125" cy="288137"/>
          </a:xfrm>
          <a:prstGeom prst="rect">
            <a:avLst/>
          </a:prstGeom>
          <a:noFill/>
        </p:spPr>
        <p:txBody>
          <a:bodyPr wrap="none" lIns="0" tIns="0" rIns="0" bIns="0" rtlCol="0">
            <a:spAutoFit/>
          </a:bodyPr>
          <a:lstStyle/>
          <a:p>
            <a:pPr>
              <a:lnSpc>
                <a:spcPct val="90000"/>
              </a:lnSpc>
              <a:spcBef>
                <a:spcPct val="20000"/>
              </a:spcBef>
              <a:buSzPct val="80000"/>
            </a:pPr>
            <a:r>
              <a:rPr lang="en-US" sz="2040" dirty="0">
                <a:latin typeface="Segoe UI Light" pitchFamily="34" charset="0"/>
              </a:rPr>
              <a:t>LB</a:t>
            </a:r>
          </a:p>
        </p:txBody>
      </p:sp>
      <p:sp>
        <p:nvSpPr>
          <p:cNvPr id="14" name="TextBox 13"/>
          <p:cNvSpPr txBox="1"/>
          <p:nvPr/>
        </p:nvSpPr>
        <p:spPr>
          <a:xfrm>
            <a:off x="7259347" y="2280032"/>
            <a:ext cx="518268" cy="288137"/>
          </a:xfrm>
          <a:prstGeom prst="rect">
            <a:avLst/>
          </a:prstGeom>
          <a:noFill/>
        </p:spPr>
        <p:txBody>
          <a:bodyPr wrap="none" lIns="0" tIns="0" rIns="0" bIns="0" rtlCol="0">
            <a:spAutoFit/>
          </a:bodyPr>
          <a:lstStyle/>
          <a:p>
            <a:pPr>
              <a:lnSpc>
                <a:spcPct val="90000"/>
              </a:lnSpc>
              <a:spcBef>
                <a:spcPct val="20000"/>
              </a:spcBef>
              <a:buSzPct val="80000"/>
            </a:pPr>
            <a:r>
              <a:rPr lang="en-US" sz="2040" dirty="0">
                <a:latin typeface="Segoe UI Light" pitchFamily="34" charset="0"/>
              </a:rPr>
              <a:t>WEB</a:t>
            </a:r>
          </a:p>
        </p:txBody>
      </p:sp>
      <p:sp>
        <p:nvSpPr>
          <p:cNvPr id="15" name="TextBox 14"/>
          <p:cNvSpPr txBox="1"/>
          <p:nvPr/>
        </p:nvSpPr>
        <p:spPr>
          <a:xfrm>
            <a:off x="10396036" y="2280031"/>
            <a:ext cx="456141" cy="288137"/>
          </a:xfrm>
          <a:prstGeom prst="rect">
            <a:avLst/>
          </a:prstGeom>
          <a:noFill/>
        </p:spPr>
        <p:txBody>
          <a:bodyPr wrap="none" lIns="0" tIns="0" rIns="0" bIns="0" rtlCol="0">
            <a:spAutoFit/>
          </a:bodyPr>
          <a:lstStyle/>
          <a:p>
            <a:pPr>
              <a:lnSpc>
                <a:spcPct val="90000"/>
              </a:lnSpc>
              <a:spcBef>
                <a:spcPct val="20000"/>
              </a:spcBef>
              <a:buSzPct val="80000"/>
            </a:pPr>
            <a:r>
              <a:rPr lang="en-US" sz="2040" dirty="0">
                <a:latin typeface="Segoe UI Light" pitchFamily="34" charset="0"/>
              </a:rPr>
              <a:t>SQL</a:t>
            </a:r>
          </a:p>
        </p:txBody>
      </p:sp>
      <p:pic>
        <p:nvPicPr>
          <p:cNvPr id="16" name="Picture 2" descr="C:\Users\mitchellg\AppData\Local\Microsoft\Windows\Temporary Internet Files\Content.Outlook\DRES7FCJ\Storage_white (2).png"/>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10174494" y="4271744"/>
            <a:ext cx="790728" cy="790728"/>
          </a:xfrm>
          <a:prstGeom prst="rect">
            <a:avLst/>
          </a:prstGeom>
          <a:noFill/>
        </p:spPr>
      </p:pic>
      <p:sp>
        <p:nvSpPr>
          <p:cNvPr id="18" name="TextBox 17"/>
          <p:cNvSpPr txBox="1"/>
          <p:nvPr/>
        </p:nvSpPr>
        <p:spPr>
          <a:xfrm>
            <a:off x="8813730" y="2293165"/>
            <a:ext cx="459411" cy="288137"/>
          </a:xfrm>
          <a:prstGeom prst="rect">
            <a:avLst/>
          </a:prstGeom>
          <a:noFill/>
        </p:spPr>
        <p:txBody>
          <a:bodyPr wrap="none" lIns="0" tIns="0" rIns="0" bIns="0" rtlCol="0">
            <a:spAutoFit/>
          </a:bodyPr>
          <a:lstStyle/>
          <a:p>
            <a:pPr>
              <a:lnSpc>
                <a:spcPct val="90000"/>
              </a:lnSpc>
              <a:spcBef>
                <a:spcPct val="20000"/>
              </a:spcBef>
              <a:buSzPct val="80000"/>
            </a:pPr>
            <a:r>
              <a:rPr lang="en-US" sz="2040" dirty="0">
                <a:latin typeface="Segoe UI Light" pitchFamily="34" charset="0"/>
              </a:rPr>
              <a:t>APP</a:t>
            </a:r>
          </a:p>
        </p:txBody>
      </p:sp>
      <p:pic>
        <p:nvPicPr>
          <p:cNvPr id="20" name="Picture 2" descr="\\MAGNUM\Projects\Microsoft\Cloud Power FY12\Design\ICONS_PNG\Tower.png"/>
          <p:cNvPicPr>
            <a:picLocks noChangeAspect="1" noChangeArrowheads="1"/>
          </p:cNvPicPr>
          <p:nvPr/>
        </p:nvPicPr>
        <p:blipFill>
          <a:blip r:embed="rId3" cstate="print">
            <a:biLevel thresh="25000"/>
          </a:blip>
          <a:stretch>
            <a:fillRect/>
          </a:stretch>
        </p:blipFill>
        <p:spPr bwMode="auto">
          <a:xfrm>
            <a:off x="7107178" y="4050106"/>
            <a:ext cx="811163" cy="959433"/>
          </a:xfrm>
          <a:prstGeom prst="rect">
            <a:avLst/>
          </a:prstGeom>
          <a:noFill/>
        </p:spPr>
      </p:pic>
      <p:pic>
        <p:nvPicPr>
          <p:cNvPr id="21" name="Picture 4" descr="\\MAGNUM\Projects\Microsoft\Cloud Power FY12\Design\ICONS_PNG\Open_Web_Platform.png"/>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7474523" y="4492619"/>
            <a:ext cx="474500" cy="561232"/>
          </a:xfrm>
          <a:prstGeom prst="rect">
            <a:avLst/>
          </a:prstGeom>
          <a:noFill/>
        </p:spPr>
      </p:pic>
      <p:pic>
        <p:nvPicPr>
          <p:cNvPr id="22" name="Picture 2" descr="\\MAGNUM\Projects\Microsoft\Cloud Power FY12\Design\ICONS_PNG\Tower.png"/>
          <p:cNvPicPr>
            <a:picLocks noChangeAspect="1" noChangeArrowheads="1"/>
          </p:cNvPicPr>
          <p:nvPr/>
        </p:nvPicPr>
        <p:blipFill>
          <a:blip r:embed="rId3" cstate="print">
            <a:biLevel thresh="25000"/>
          </a:blip>
          <a:stretch>
            <a:fillRect/>
          </a:stretch>
        </p:blipFill>
        <p:spPr bwMode="auto">
          <a:xfrm>
            <a:off x="8735864" y="3008466"/>
            <a:ext cx="941925" cy="941925"/>
          </a:xfrm>
          <a:prstGeom prst="rect">
            <a:avLst/>
          </a:prstGeom>
          <a:noFill/>
        </p:spPr>
      </p:pic>
      <p:cxnSp>
        <p:nvCxnSpPr>
          <p:cNvPr id="23" name="Elbow Connector 22"/>
          <p:cNvCxnSpPr>
            <a:stCxn id="7" idx="3"/>
            <a:endCxn id="20" idx="1"/>
          </p:cNvCxnSpPr>
          <p:nvPr/>
        </p:nvCxnSpPr>
        <p:spPr>
          <a:xfrm>
            <a:off x="6167143" y="4027740"/>
            <a:ext cx="940035" cy="502082"/>
          </a:xfrm>
          <a:prstGeom prst="bent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24" name="Elbow Connector 23"/>
          <p:cNvCxnSpPr>
            <a:stCxn id="7" idx="3"/>
            <a:endCxn id="5" idx="1"/>
          </p:cNvCxnSpPr>
          <p:nvPr/>
        </p:nvCxnSpPr>
        <p:spPr>
          <a:xfrm flipV="1">
            <a:off x="6167143" y="3507130"/>
            <a:ext cx="940035" cy="520610"/>
          </a:xfrm>
          <a:prstGeom prst="bent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5476858" y="4257705"/>
            <a:ext cx="274665" cy="288137"/>
          </a:xfrm>
          <a:prstGeom prst="rect">
            <a:avLst/>
          </a:prstGeom>
          <a:noFill/>
        </p:spPr>
        <p:txBody>
          <a:bodyPr wrap="none" lIns="0" tIns="0" rIns="0" bIns="0" rtlCol="0">
            <a:spAutoFit/>
          </a:bodyPr>
          <a:lstStyle/>
          <a:p>
            <a:pPr>
              <a:lnSpc>
                <a:spcPct val="90000"/>
              </a:lnSpc>
              <a:spcBef>
                <a:spcPct val="20000"/>
              </a:spcBef>
              <a:buSzPct val="80000"/>
            </a:pPr>
            <a:r>
              <a:rPr lang="en-US" sz="2040" dirty="0">
                <a:latin typeface="Segoe UI Light" pitchFamily="34" charset="0"/>
              </a:rPr>
              <a:t>80</a:t>
            </a:r>
          </a:p>
        </p:txBody>
      </p:sp>
      <p:cxnSp>
        <p:nvCxnSpPr>
          <p:cNvPr id="31" name="Elbow Connector 30"/>
          <p:cNvCxnSpPr>
            <a:stCxn id="4" idx="1"/>
            <a:endCxn id="22" idx="3"/>
          </p:cNvCxnSpPr>
          <p:nvPr/>
        </p:nvCxnSpPr>
        <p:spPr>
          <a:xfrm rot="10800000" flipV="1">
            <a:off x="9677789" y="3477642"/>
            <a:ext cx="495247" cy="1787"/>
          </a:xfrm>
          <a:prstGeom prst="bent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32" name="Elbow Connector 31"/>
          <p:cNvCxnSpPr>
            <a:stCxn id="16" idx="1"/>
            <a:endCxn id="41" idx="3"/>
          </p:cNvCxnSpPr>
          <p:nvPr/>
        </p:nvCxnSpPr>
        <p:spPr>
          <a:xfrm rot="10800000">
            <a:off x="9641572" y="4665694"/>
            <a:ext cx="532923" cy="1414"/>
          </a:xfrm>
          <a:prstGeom prst="bent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33" name="Elbow Connector 32"/>
          <p:cNvCxnSpPr>
            <a:stCxn id="16" idx="0"/>
            <a:endCxn id="4" idx="2"/>
          </p:cNvCxnSpPr>
          <p:nvPr/>
        </p:nvCxnSpPr>
        <p:spPr>
          <a:xfrm rot="16200000" flipV="1">
            <a:off x="10369761" y="4071647"/>
            <a:ext cx="398738" cy="1457"/>
          </a:xfrm>
          <a:prstGeom prst="bent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34" name="Elbow Connector 33"/>
          <p:cNvCxnSpPr>
            <a:stCxn id="8" idx="0"/>
            <a:endCxn id="4" idx="3"/>
          </p:cNvCxnSpPr>
          <p:nvPr/>
        </p:nvCxnSpPr>
        <p:spPr>
          <a:xfrm rot="16200000" flipV="1">
            <a:off x="10974646" y="3466762"/>
            <a:ext cx="173703" cy="195464"/>
          </a:xfrm>
          <a:prstGeom prst="bentConnector2">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35" name="Elbow Connector 34"/>
          <p:cNvCxnSpPr>
            <a:stCxn id="16" idx="3"/>
            <a:endCxn id="8" idx="2"/>
          </p:cNvCxnSpPr>
          <p:nvPr/>
        </p:nvCxnSpPr>
        <p:spPr>
          <a:xfrm flipV="1">
            <a:off x="10965222" y="4442074"/>
            <a:ext cx="194007" cy="225034"/>
          </a:xfrm>
          <a:prstGeom prst="bentConnector2">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36" name="Elbow Connector 35"/>
          <p:cNvCxnSpPr>
            <a:stCxn id="4" idx="1"/>
            <a:endCxn id="41" idx="3"/>
          </p:cNvCxnSpPr>
          <p:nvPr/>
        </p:nvCxnSpPr>
        <p:spPr>
          <a:xfrm rot="10800000" flipV="1">
            <a:off x="9641570" y="3477642"/>
            <a:ext cx="531466" cy="1188052"/>
          </a:xfrm>
          <a:prstGeom prst="bent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8" name="Rectangle 37"/>
          <p:cNvSpPr/>
          <p:nvPr/>
        </p:nvSpPr>
        <p:spPr bwMode="auto">
          <a:xfrm>
            <a:off x="6300442" y="2066098"/>
            <a:ext cx="5476180" cy="4418408"/>
          </a:xfrm>
          <a:prstGeom prst="rect">
            <a:avLst/>
          </a:prstGeom>
          <a:noFill/>
          <a:ln>
            <a:solidFill>
              <a:schemeClr val="accent2">
                <a:lumMod val="60000"/>
                <a:lumOff val="40000"/>
              </a:schemeClr>
            </a:solidFill>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chemeClr val="tx1"/>
              </a:solidFill>
            </a:endParaRPr>
          </a:p>
        </p:txBody>
      </p:sp>
      <p:sp>
        <p:nvSpPr>
          <p:cNvPr id="40" name="TextBox 39"/>
          <p:cNvSpPr txBox="1"/>
          <p:nvPr/>
        </p:nvSpPr>
        <p:spPr>
          <a:xfrm>
            <a:off x="9847676" y="6065308"/>
            <a:ext cx="1734906" cy="288137"/>
          </a:xfrm>
          <a:prstGeom prst="rect">
            <a:avLst/>
          </a:prstGeom>
          <a:noFill/>
        </p:spPr>
        <p:txBody>
          <a:bodyPr wrap="none" lIns="0" tIns="0" rIns="0" bIns="0" rtlCol="0">
            <a:spAutoFit/>
          </a:bodyPr>
          <a:lstStyle/>
          <a:p>
            <a:pPr>
              <a:lnSpc>
                <a:spcPct val="90000"/>
              </a:lnSpc>
              <a:spcBef>
                <a:spcPct val="20000"/>
              </a:spcBef>
              <a:buSzPct val="80000"/>
            </a:pPr>
            <a:r>
              <a:rPr lang="en-US" sz="2040" dirty="0">
                <a:solidFill>
                  <a:schemeClr val="accent2">
                    <a:lumMod val="60000"/>
                    <a:lumOff val="40000"/>
                  </a:schemeClr>
                </a:solidFill>
                <a:latin typeface="Segoe UI Light" pitchFamily="34" charset="0"/>
              </a:rPr>
              <a:t>Virtual Network</a:t>
            </a:r>
          </a:p>
        </p:txBody>
      </p:sp>
      <p:pic>
        <p:nvPicPr>
          <p:cNvPr id="41" name="Picture 2" descr="\\MAGNUM\Projects\Microsoft\Cloud Power FY12\Design\ICONS_PNG\Tower.png"/>
          <p:cNvPicPr>
            <a:picLocks noChangeAspect="1" noChangeArrowheads="1"/>
          </p:cNvPicPr>
          <p:nvPr/>
        </p:nvPicPr>
        <p:blipFill>
          <a:blip r:embed="rId3" cstate="print">
            <a:biLevel thresh="25000"/>
          </a:blip>
          <a:stretch>
            <a:fillRect/>
          </a:stretch>
        </p:blipFill>
        <p:spPr bwMode="auto">
          <a:xfrm>
            <a:off x="8699645" y="4194732"/>
            <a:ext cx="941925" cy="941925"/>
          </a:xfrm>
          <a:prstGeom prst="rect">
            <a:avLst/>
          </a:prstGeom>
          <a:noFill/>
        </p:spPr>
      </p:pic>
      <p:cxnSp>
        <p:nvCxnSpPr>
          <p:cNvPr id="42" name="Elbow Connector 41"/>
          <p:cNvCxnSpPr/>
          <p:nvPr/>
        </p:nvCxnSpPr>
        <p:spPr>
          <a:xfrm rot="10800000" flipV="1">
            <a:off x="8127603" y="3443075"/>
            <a:ext cx="495247" cy="1787"/>
          </a:xfrm>
          <a:prstGeom prst="bent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43" name="Elbow Connector 42"/>
          <p:cNvCxnSpPr/>
          <p:nvPr/>
        </p:nvCxnSpPr>
        <p:spPr>
          <a:xfrm rot="10800000">
            <a:off x="8091386" y="4631128"/>
            <a:ext cx="532923" cy="1414"/>
          </a:xfrm>
          <a:prstGeom prst="bent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8340500" y="3408176"/>
            <a:ext cx="0" cy="121962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bwMode="auto">
          <a:xfrm>
            <a:off x="7099746" y="2681233"/>
            <a:ext cx="1027858" cy="2750964"/>
          </a:xfrm>
          <a:prstGeom prst="rect">
            <a:avLst/>
          </a:prstGeom>
          <a:no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1632" dirty="0">
              <a:gradFill>
                <a:gsLst>
                  <a:gs pos="0">
                    <a:srgbClr val="FFFFFF"/>
                  </a:gs>
                  <a:gs pos="100000">
                    <a:srgbClr val="FFFFFF"/>
                  </a:gs>
                </a:gsLst>
                <a:lin ang="5400000" scaled="0"/>
              </a:gradFill>
              <a:ea typeface="Segoe UI" pitchFamily="34" charset="0"/>
              <a:cs typeface="Segoe UI" pitchFamily="34" charset="0"/>
            </a:endParaRPr>
          </a:p>
        </p:txBody>
      </p:sp>
      <p:sp>
        <p:nvSpPr>
          <p:cNvPr id="46" name="Rectangle 45"/>
          <p:cNvSpPr/>
          <p:nvPr/>
        </p:nvSpPr>
        <p:spPr bwMode="auto">
          <a:xfrm>
            <a:off x="8656434" y="2681233"/>
            <a:ext cx="1027858" cy="2761544"/>
          </a:xfrm>
          <a:prstGeom prst="rect">
            <a:avLst/>
          </a:prstGeom>
          <a:no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1632" dirty="0">
              <a:gradFill>
                <a:gsLst>
                  <a:gs pos="0">
                    <a:srgbClr val="FFFFFF"/>
                  </a:gs>
                  <a:gs pos="100000">
                    <a:srgbClr val="FFFFFF"/>
                  </a:gs>
                </a:gsLst>
                <a:lin ang="5400000" scaled="0"/>
              </a:gradFill>
              <a:ea typeface="Segoe UI" pitchFamily="34" charset="0"/>
              <a:cs typeface="Segoe UI" pitchFamily="34" charset="0"/>
            </a:endParaRPr>
          </a:p>
        </p:txBody>
      </p:sp>
      <p:sp>
        <p:nvSpPr>
          <p:cNvPr id="47" name="Rectangle 46"/>
          <p:cNvSpPr/>
          <p:nvPr/>
        </p:nvSpPr>
        <p:spPr bwMode="auto">
          <a:xfrm>
            <a:off x="10197691" y="2681233"/>
            <a:ext cx="1268096" cy="2750963"/>
          </a:xfrm>
          <a:prstGeom prst="rect">
            <a:avLst/>
          </a:prstGeom>
          <a:no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1632" dirty="0">
              <a:gradFill>
                <a:gsLst>
                  <a:gs pos="0">
                    <a:srgbClr val="FFFFFF"/>
                  </a:gs>
                  <a:gs pos="100000">
                    <a:srgbClr val="FFFFFF"/>
                  </a:gs>
                </a:gsLst>
                <a:lin ang="5400000" scaled="0"/>
              </a:gradFill>
              <a:ea typeface="Segoe UI" pitchFamily="34" charset="0"/>
              <a:cs typeface="Segoe UI" pitchFamily="34" charset="0"/>
            </a:endParaRPr>
          </a:p>
        </p:txBody>
      </p:sp>
      <p:sp>
        <p:nvSpPr>
          <p:cNvPr id="51" name="TextBox 50"/>
          <p:cNvSpPr txBox="1"/>
          <p:nvPr/>
        </p:nvSpPr>
        <p:spPr>
          <a:xfrm>
            <a:off x="410515" y="1806919"/>
            <a:ext cx="4548620" cy="647165"/>
          </a:xfrm>
          <a:prstGeom prst="rect">
            <a:avLst/>
          </a:prstGeom>
          <a:noFill/>
        </p:spPr>
        <p:txBody>
          <a:bodyPr wrap="square" lIns="186521" tIns="149217" rIns="186521" bIns="149217" rtlCol="0">
            <a:spAutoFit/>
          </a:bodyPr>
          <a:lstStyle/>
          <a:p>
            <a:pPr>
              <a:lnSpc>
                <a:spcPct val="90000"/>
              </a:lnSpc>
              <a:spcAft>
                <a:spcPts val="612"/>
              </a:spcAft>
            </a:pPr>
            <a:r>
              <a:rPr lang="en-US" sz="2448" dirty="0">
                <a:gradFill>
                  <a:gsLst>
                    <a:gs pos="2917">
                      <a:schemeClr val="tx1"/>
                    </a:gs>
                    <a:gs pos="30000">
                      <a:schemeClr val="tx1"/>
                    </a:gs>
                  </a:gsLst>
                  <a:lin ang="5400000" scaled="0"/>
                </a:gradFill>
              </a:rPr>
              <a:t>Identify Repeatable Processes</a:t>
            </a:r>
          </a:p>
        </p:txBody>
      </p:sp>
      <p:sp>
        <p:nvSpPr>
          <p:cNvPr id="52" name="TextBox 51"/>
          <p:cNvSpPr txBox="1"/>
          <p:nvPr/>
        </p:nvSpPr>
        <p:spPr>
          <a:xfrm>
            <a:off x="422317" y="2508222"/>
            <a:ext cx="4881908" cy="640416"/>
          </a:xfrm>
          <a:prstGeom prst="rect">
            <a:avLst/>
          </a:prstGeom>
          <a:noFill/>
        </p:spPr>
        <p:txBody>
          <a:bodyPr wrap="square" lIns="186521" tIns="149217" rIns="186521" bIns="149217" rtlCol="0">
            <a:spAutoFit/>
          </a:bodyPr>
          <a:lstStyle/>
          <a:p>
            <a:pPr>
              <a:lnSpc>
                <a:spcPct val="90000"/>
              </a:lnSpc>
              <a:spcAft>
                <a:spcPts val="612"/>
              </a:spcAft>
            </a:pPr>
            <a:r>
              <a:rPr lang="en-US" sz="2448" dirty="0">
                <a:gradFill>
                  <a:gsLst>
                    <a:gs pos="2917">
                      <a:schemeClr val="tx1"/>
                    </a:gs>
                    <a:gs pos="30000">
                      <a:schemeClr val="tx1"/>
                    </a:gs>
                  </a:gsLst>
                  <a:lin ang="5400000" scaled="0"/>
                </a:gradFill>
              </a:rPr>
              <a:t>Create Configurable Automation</a:t>
            </a:r>
          </a:p>
        </p:txBody>
      </p:sp>
      <p:sp>
        <p:nvSpPr>
          <p:cNvPr id="53" name="TextBox 52"/>
          <p:cNvSpPr txBox="1"/>
          <p:nvPr/>
        </p:nvSpPr>
        <p:spPr>
          <a:xfrm>
            <a:off x="402833" y="3209526"/>
            <a:ext cx="4548620" cy="647165"/>
          </a:xfrm>
          <a:prstGeom prst="rect">
            <a:avLst/>
          </a:prstGeom>
          <a:noFill/>
        </p:spPr>
        <p:txBody>
          <a:bodyPr wrap="square" lIns="186521" tIns="149217" rIns="186521" bIns="149217" rtlCol="0">
            <a:spAutoFit/>
          </a:bodyPr>
          <a:lstStyle/>
          <a:p>
            <a:pPr>
              <a:lnSpc>
                <a:spcPct val="90000"/>
              </a:lnSpc>
              <a:spcAft>
                <a:spcPts val="612"/>
              </a:spcAft>
            </a:pPr>
            <a:r>
              <a:rPr lang="en-US" sz="2448" dirty="0">
                <a:gradFill>
                  <a:gsLst>
                    <a:gs pos="2917">
                      <a:schemeClr val="tx1"/>
                    </a:gs>
                    <a:gs pos="30000">
                      <a:schemeClr val="tx1"/>
                    </a:gs>
                  </a:gsLst>
                  <a:lin ang="5400000" scaled="0"/>
                </a:gradFill>
              </a:rPr>
              <a:t>Execute</a:t>
            </a:r>
          </a:p>
        </p:txBody>
      </p:sp>
      <p:sp>
        <p:nvSpPr>
          <p:cNvPr id="55" name="TextBox 54"/>
          <p:cNvSpPr txBox="1"/>
          <p:nvPr/>
        </p:nvSpPr>
        <p:spPr>
          <a:xfrm>
            <a:off x="378945" y="3915295"/>
            <a:ext cx="4855594" cy="647165"/>
          </a:xfrm>
          <a:prstGeom prst="rect">
            <a:avLst/>
          </a:prstGeom>
          <a:noFill/>
        </p:spPr>
        <p:txBody>
          <a:bodyPr wrap="square" lIns="186521" tIns="149217" rIns="186521" bIns="149217" rtlCol="0">
            <a:spAutoFit/>
          </a:bodyPr>
          <a:lstStyle/>
          <a:p>
            <a:pPr>
              <a:lnSpc>
                <a:spcPct val="90000"/>
              </a:lnSpc>
              <a:spcAft>
                <a:spcPts val="612"/>
              </a:spcAft>
            </a:pPr>
            <a:r>
              <a:rPr lang="en-US" sz="2448" dirty="0">
                <a:gradFill>
                  <a:gsLst>
                    <a:gs pos="2917">
                      <a:schemeClr val="tx1"/>
                    </a:gs>
                    <a:gs pos="30000">
                      <a:schemeClr val="tx1"/>
                    </a:gs>
                  </a:gsLst>
                  <a:lin ang="5400000" scaled="0"/>
                </a:gradFill>
              </a:rPr>
              <a:t>Perform Non-Repeatable Tasks</a:t>
            </a:r>
          </a:p>
        </p:txBody>
      </p:sp>
      <p:sp>
        <p:nvSpPr>
          <p:cNvPr id="56" name="TextBox 55"/>
          <p:cNvSpPr txBox="1"/>
          <p:nvPr/>
        </p:nvSpPr>
        <p:spPr>
          <a:xfrm>
            <a:off x="392924" y="4621064"/>
            <a:ext cx="4548620" cy="1056427"/>
          </a:xfrm>
          <a:prstGeom prst="rect">
            <a:avLst/>
          </a:prstGeom>
          <a:noFill/>
        </p:spPr>
        <p:txBody>
          <a:bodyPr wrap="square" lIns="186521" tIns="149217" rIns="186521" bIns="149217" rtlCol="0">
            <a:spAutoFit/>
          </a:bodyPr>
          <a:lstStyle/>
          <a:p>
            <a:pPr>
              <a:lnSpc>
                <a:spcPct val="90000"/>
              </a:lnSpc>
              <a:spcAft>
                <a:spcPts val="612"/>
              </a:spcAft>
            </a:pPr>
            <a:r>
              <a:rPr lang="en-US" sz="2448" dirty="0">
                <a:gradFill>
                  <a:gsLst>
                    <a:gs pos="2917">
                      <a:schemeClr val="tx1"/>
                    </a:gs>
                    <a:gs pos="30000">
                      <a:schemeClr val="tx1"/>
                    </a:gs>
                  </a:gsLst>
                  <a:lin ang="5400000" scaled="0"/>
                </a:gradFill>
              </a:rPr>
              <a:t>Multiple Environments?</a:t>
            </a:r>
          </a:p>
          <a:p>
            <a:pPr>
              <a:lnSpc>
                <a:spcPct val="90000"/>
              </a:lnSpc>
              <a:spcAft>
                <a:spcPts val="612"/>
              </a:spcAft>
            </a:pPr>
            <a:r>
              <a:rPr lang="en-US" sz="2448" dirty="0">
                <a:gradFill>
                  <a:gsLst>
                    <a:gs pos="2917">
                      <a:schemeClr val="tx1"/>
                    </a:gs>
                    <a:gs pos="30000">
                      <a:schemeClr val="tx1"/>
                    </a:gs>
                  </a:gsLst>
                  <a:lin ang="5400000" scaled="0"/>
                </a:gradFill>
              </a:rPr>
              <a:t>  Change Variable and Execute</a:t>
            </a:r>
          </a:p>
        </p:txBody>
      </p:sp>
    </p:spTree>
    <p:extLst>
      <p:ext uri="{BB962C8B-B14F-4D97-AF65-F5344CB8AC3E}">
        <p14:creationId xmlns:p14="http://schemas.microsoft.com/office/powerpoint/2010/main" val="21023520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par>
                                <p:cTn id="51" presetID="10"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par>
                                <p:cTn id="54" presetID="10" presetClass="entr" presetSubtype="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par>
                                <p:cTn id="57" presetID="10" presetClass="entr" presetSubtype="0"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par>
                                <p:cTn id="60" presetID="10" presetClass="entr" presetSubtype="0" fill="hold"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par>
                                <p:cTn id="63" presetID="10" presetClass="entr" presetSubtype="0" fill="hold"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par>
                                <p:cTn id="69" presetID="10" presetClass="entr" presetSubtype="0" fill="hold"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500"/>
                                        <p:tgtEl>
                                          <p:spTgt spid="31"/>
                                        </p:tgtEl>
                                      </p:cBhvr>
                                    </p:animEffect>
                                  </p:childTnLst>
                                </p:cTn>
                              </p:par>
                              <p:par>
                                <p:cTn id="72" presetID="10" presetClass="entr" presetSubtype="0" fill="hold" nodeType="with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500"/>
                                        <p:tgtEl>
                                          <p:spTgt spid="32"/>
                                        </p:tgtEl>
                                      </p:cBhvr>
                                    </p:animEffect>
                                  </p:childTnLst>
                                </p:cTn>
                              </p:par>
                              <p:par>
                                <p:cTn id="75" presetID="10" presetClass="entr" presetSubtype="0" fill="hold" nodeType="with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500"/>
                                        <p:tgtEl>
                                          <p:spTgt spid="33"/>
                                        </p:tgtEl>
                                      </p:cBhvr>
                                    </p:animEffect>
                                  </p:childTnLst>
                                </p:cTn>
                              </p:par>
                              <p:par>
                                <p:cTn id="78" presetID="10" presetClass="entr" presetSubtype="0" fill="hold"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500"/>
                                        <p:tgtEl>
                                          <p:spTgt spid="34"/>
                                        </p:tgtEl>
                                      </p:cBhvr>
                                    </p:animEffect>
                                  </p:childTnLst>
                                </p:cTn>
                              </p:par>
                              <p:par>
                                <p:cTn id="81" presetID="10" presetClass="entr" presetSubtype="0" fill="hold"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par>
                                <p:cTn id="84" presetID="10" presetClass="entr" presetSubtype="0" fill="hold"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500"/>
                                        <p:tgtEl>
                                          <p:spTgt spid="3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500"/>
                                        <p:tgtEl>
                                          <p:spTgt spid="38"/>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500"/>
                                        <p:tgtEl>
                                          <p:spTgt spid="40"/>
                                        </p:tgtEl>
                                      </p:cBhvr>
                                    </p:animEffect>
                                  </p:childTnLst>
                                </p:cTn>
                              </p:par>
                              <p:par>
                                <p:cTn id="93" presetID="10" presetClass="entr" presetSubtype="0" fill="hold" nodeType="withEffect">
                                  <p:stCondLst>
                                    <p:cond delay="0"/>
                                  </p:stCondLst>
                                  <p:childTnLst>
                                    <p:set>
                                      <p:cBhvr>
                                        <p:cTn id="94" dur="1" fill="hold">
                                          <p:stCondLst>
                                            <p:cond delay="0"/>
                                          </p:stCondLst>
                                        </p:cTn>
                                        <p:tgtEl>
                                          <p:spTgt spid="41"/>
                                        </p:tgtEl>
                                        <p:attrNameLst>
                                          <p:attrName>style.visibility</p:attrName>
                                        </p:attrNameLst>
                                      </p:cBhvr>
                                      <p:to>
                                        <p:strVal val="visible"/>
                                      </p:to>
                                    </p:set>
                                    <p:animEffect transition="in" filter="fade">
                                      <p:cBhvr>
                                        <p:cTn id="95" dur="500"/>
                                        <p:tgtEl>
                                          <p:spTgt spid="41"/>
                                        </p:tgtEl>
                                      </p:cBhvr>
                                    </p:animEffect>
                                  </p:childTnLst>
                                </p:cTn>
                              </p:par>
                              <p:par>
                                <p:cTn id="96" presetID="10" presetClass="entr" presetSubtype="0" fill="hold" nodeType="with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500"/>
                                        <p:tgtEl>
                                          <p:spTgt spid="42"/>
                                        </p:tgtEl>
                                      </p:cBhvr>
                                    </p:animEffect>
                                  </p:childTnLst>
                                </p:cTn>
                              </p:par>
                              <p:par>
                                <p:cTn id="99" presetID="10" presetClass="entr" presetSubtype="0" fill="hold" nodeType="withEffect">
                                  <p:stCondLst>
                                    <p:cond delay="0"/>
                                  </p:stCondLst>
                                  <p:childTnLst>
                                    <p:set>
                                      <p:cBhvr>
                                        <p:cTn id="100" dur="1" fill="hold">
                                          <p:stCondLst>
                                            <p:cond delay="0"/>
                                          </p:stCondLst>
                                        </p:cTn>
                                        <p:tgtEl>
                                          <p:spTgt spid="43"/>
                                        </p:tgtEl>
                                        <p:attrNameLst>
                                          <p:attrName>style.visibility</p:attrName>
                                        </p:attrNameLst>
                                      </p:cBhvr>
                                      <p:to>
                                        <p:strVal val="visible"/>
                                      </p:to>
                                    </p:set>
                                    <p:animEffect transition="in" filter="fade">
                                      <p:cBhvr>
                                        <p:cTn id="101" dur="500"/>
                                        <p:tgtEl>
                                          <p:spTgt spid="43"/>
                                        </p:tgtEl>
                                      </p:cBhvr>
                                    </p:animEffect>
                                  </p:childTnLst>
                                </p:cTn>
                              </p:par>
                              <p:par>
                                <p:cTn id="102" presetID="10" presetClass="entr" presetSubtype="0" fill="hold" nodeType="withEffect">
                                  <p:stCondLst>
                                    <p:cond delay="0"/>
                                  </p:stCondLst>
                                  <p:childTnLst>
                                    <p:set>
                                      <p:cBhvr>
                                        <p:cTn id="103" dur="1" fill="hold">
                                          <p:stCondLst>
                                            <p:cond delay="0"/>
                                          </p:stCondLst>
                                        </p:cTn>
                                        <p:tgtEl>
                                          <p:spTgt spid="44"/>
                                        </p:tgtEl>
                                        <p:attrNameLst>
                                          <p:attrName>style.visibility</p:attrName>
                                        </p:attrNameLst>
                                      </p:cBhvr>
                                      <p:to>
                                        <p:strVal val="visible"/>
                                      </p:to>
                                    </p:set>
                                    <p:animEffect transition="in" filter="fade">
                                      <p:cBhvr>
                                        <p:cTn id="104" dur="500"/>
                                        <p:tgtEl>
                                          <p:spTgt spid="44"/>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Effect transition="in" filter="fade">
                                      <p:cBhvr>
                                        <p:cTn id="107" dur="500"/>
                                        <p:tgtEl>
                                          <p:spTgt spid="45"/>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6"/>
                                        </p:tgtEl>
                                        <p:attrNameLst>
                                          <p:attrName>style.visibility</p:attrName>
                                        </p:attrNameLst>
                                      </p:cBhvr>
                                      <p:to>
                                        <p:strVal val="visible"/>
                                      </p:to>
                                    </p:set>
                                    <p:animEffect transition="in" filter="fade">
                                      <p:cBhvr>
                                        <p:cTn id="110" dur="500"/>
                                        <p:tgtEl>
                                          <p:spTgt spid="46"/>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47"/>
                                        </p:tgtEl>
                                        <p:attrNameLst>
                                          <p:attrName>style.visibility</p:attrName>
                                        </p:attrNameLst>
                                      </p:cBhvr>
                                      <p:to>
                                        <p:strVal val="visible"/>
                                      </p:to>
                                    </p:set>
                                    <p:animEffect transition="in" filter="fade">
                                      <p:cBhvr>
                                        <p:cTn id="113" dur="500"/>
                                        <p:tgtEl>
                                          <p:spTgt spid="47"/>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53"/>
                                        </p:tgtEl>
                                        <p:attrNameLst>
                                          <p:attrName>style.visibility</p:attrName>
                                        </p:attrNameLst>
                                      </p:cBhvr>
                                      <p:to>
                                        <p:strVal val="visible"/>
                                      </p:to>
                                    </p:set>
                                    <p:animEffect transition="in" filter="fade">
                                      <p:cBhvr>
                                        <p:cTn id="116" dur="500"/>
                                        <p:tgtEl>
                                          <p:spTgt spid="53"/>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fade">
                                      <p:cBhvr>
                                        <p:cTn id="121" dur="500"/>
                                        <p:tgtEl>
                                          <p:spTgt spid="55"/>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56"/>
                                        </p:tgtEl>
                                        <p:attrNameLst>
                                          <p:attrName>style.visibility</p:attrName>
                                        </p:attrNameLst>
                                      </p:cBhvr>
                                      <p:to>
                                        <p:strVal val="visible"/>
                                      </p:to>
                                    </p:set>
                                    <p:animEffect transition="in" filter="fade">
                                      <p:cBhvr>
                                        <p:cTn id="12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P spid="25" grpId="0"/>
      <p:bldP spid="38" grpId="0" animBg="1"/>
      <p:bldP spid="40" grpId="0"/>
      <p:bldP spid="45" grpId="0" animBg="1"/>
      <p:bldP spid="46" grpId="0" animBg="1"/>
      <p:bldP spid="47" grpId="0" animBg="1"/>
      <p:bldP spid="51" grpId="0"/>
      <p:bldP spid="52" grpId="0"/>
      <p:bldP spid="53" grpId="0"/>
      <p:bldP spid="55"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tasks are good for automation?</a:t>
            </a:r>
            <a:endParaRPr lang="en-US" dirty="0"/>
          </a:p>
        </p:txBody>
      </p:sp>
      <p:sp>
        <p:nvSpPr>
          <p:cNvPr id="3" name="Content Placeholder 2"/>
          <p:cNvSpPr>
            <a:spLocks noGrp="1"/>
          </p:cNvSpPr>
          <p:nvPr>
            <p:ph sz="quarter" idx="10"/>
          </p:nvPr>
        </p:nvSpPr>
        <p:spPr>
          <a:xfrm>
            <a:off x="276710" y="1467197"/>
            <a:ext cx="11882419" cy="5111135"/>
          </a:xfrm>
        </p:spPr>
        <p:txBody>
          <a:bodyPr/>
          <a:lstStyle/>
          <a:p>
            <a:r>
              <a:rPr lang="en-US" sz="3672" dirty="0"/>
              <a:t>Tasks that are repetitive </a:t>
            </a:r>
          </a:p>
          <a:p>
            <a:pPr lvl="1"/>
            <a:r>
              <a:rPr lang="en-US" sz="2040" dirty="0"/>
              <a:t>Deploying Web Server for Development and Test </a:t>
            </a:r>
          </a:p>
          <a:p>
            <a:pPr lvl="1"/>
            <a:endParaRPr lang="en-US" sz="2040" dirty="0"/>
          </a:p>
          <a:p>
            <a:r>
              <a:rPr lang="en-US" sz="3672" dirty="0"/>
              <a:t>Tasks that are complex</a:t>
            </a:r>
          </a:p>
          <a:p>
            <a:pPr lvl="1"/>
            <a:r>
              <a:rPr lang="en-US" sz="2040" dirty="0"/>
              <a:t>Deploying </a:t>
            </a:r>
            <a:r>
              <a:rPr lang="en-US" sz="2040" dirty="0" smtClean="0"/>
              <a:t>AD, SQL and SharePoint for lab environments / development and testing.</a:t>
            </a:r>
            <a:endParaRPr lang="en-US" sz="2040" dirty="0"/>
          </a:p>
          <a:p>
            <a:pPr marL="342764" lvl="1" indent="0">
              <a:buNone/>
            </a:pPr>
            <a:endParaRPr lang="en-US" sz="2040" dirty="0"/>
          </a:p>
          <a:p>
            <a:r>
              <a:rPr lang="en-US" sz="3672" dirty="0"/>
              <a:t>Tasks that can save you money </a:t>
            </a:r>
          </a:p>
          <a:p>
            <a:pPr lvl="1"/>
            <a:r>
              <a:rPr lang="en-US" sz="2040" dirty="0"/>
              <a:t>Scheduled Shutdown of Compute Instances</a:t>
            </a:r>
          </a:p>
          <a:p>
            <a:pPr lvl="1"/>
            <a:endParaRPr lang="en-US" sz="2040" dirty="0"/>
          </a:p>
          <a:p>
            <a:r>
              <a:rPr lang="en-US" sz="3672" dirty="0"/>
              <a:t>Domain Expertise </a:t>
            </a:r>
          </a:p>
          <a:p>
            <a:pPr lvl="1"/>
            <a:r>
              <a:rPr lang="en-US" sz="2040" dirty="0"/>
              <a:t>Security Hardening – Loss in translation from the experts </a:t>
            </a:r>
          </a:p>
        </p:txBody>
      </p:sp>
    </p:spTree>
    <p:extLst>
      <p:ext uri="{BB962C8B-B14F-4D97-AF65-F5344CB8AC3E}">
        <p14:creationId xmlns:p14="http://schemas.microsoft.com/office/powerpoint/2010/main" val="2230763815"/>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273904" y="2083785"/>
            <a:ext cx="11884782" cy="2384276"/>
          </a:xfrm>
          <a:prstGeom prst="rect">
            <a:avLst/>
          </a:prstGeom>
          <a:solidFill>
            <a:schemeClr val="tx2">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Windows Azure Automation</a:t>
            </a:r>
            <a:endParaRPr lang="en-US" dirty="0"/>
          </a:p>
        </p:txBody>
      </p:sp>
      <p:sp>
        <p:nvSpPr>
          <p:cNvPr id="4" name="Rectangle 3"/>
          <p:cNvSpPr/>
          <p:nvPr/>
        </p:nvSpPr>
        <p:spPr bwMode="auto">
          <a:xfrm>
            <a:off x="2704460" y="3453549"/>
            <a:ext cx="7023669" cy="83059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2448" dirty="0">
                <a:gradFill>
                  <a:gsLst>
                    <a:gs pos="0">
                      <a:srgbClr val="FFFFFF"/>
                    </a:gs>
                    <a:gs pos="100000">
                      <a:srgbClr val="FFFFFF"/>
                    </a:gs>
                  </a:gsLst>
                  <a:lin ang="5400000" scaled="0"/>
                </a:gradFill>
                <a:ea typeface="Segoe UI" pitchFamily="34" charset="0"/>
                <a:cs typeface="Segoe UI" pitchFamily="34" charset="0"/>
              </a:rPr>
              <a:t>Service Management API (RDFE)</a:t>
            </a:r>
          </a:p>
        </p:txBody>
      </p:sp>
      <p:sp>
        <p:nvSpPr>
          <p:cNvPr id="6" name="Rounded Rectangle 5"/>
          <p:cNvSpPr/>
          <p:nvPr/>
        </p:nvSpPr>
        <p:spPr bwMode="auto">
          <a:xfrm>
            <a:off x="1583246" y="4883463"/>
            <a:ext cx="2812380" cy="71653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2448" dirty="0">
                <a:gradFill>
                  <a:gsLst>
                    <a:gs pos="0">
                      <a:srgbClr val="FFFFFF"/>
                    </a:gs>
                    <a:gs pos="100000">
                      <a:srgbClr val="FFFFFF"/>
                    </a:gs>
                  </a:gsLst>
                  <a:lin ang="5400000" scaled="0"/>
                </a:gradFill>
                <a:ea typeface="Segoe UI" pitchFamily="34" charset="0"/>
                <a:cs typeface="Segoe UI" pitchFamily="34" charset="0"/>
              </a:rPr>
              <a:t>WA PowerShell</a:t>
            </a:r>
          </a:p>
        </p:txBody>
      </p:sp>
      <p:sp>
        <p:nvSpPr>
          <p:cNvPr id="7" name="Rounded Rectangle 6"/>
          <p:cNvSpPr/>
          <p:nvPr/>
        </p:nvSpPr>
        <p:spPr bwMode="auto">
          <a:xfrm>
            <a:off x="8053184" y="4867019"/>
            <a:ext cx="2896638" cy="71653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2448" dirty="0">
                <a:gradFill>
                  <a:gsLst>
                    <a:gs pos="0">
                      <a:srgbClr val="FFFFFF"/>
                    </a:gs>
                    <a:gs pos="100000">
                      <a:srgbClr val="FFFFFF"/>
                    </a:gs>
                  </a:gsLst>
                  <a:lin ang="5400000" scaled="0"/>
                </a:gradFill>
                <a:ea typeface="Segoe UI" pitchFamily="34" charset="0"/>
                <a:cs typeface="Segoe UI" pitchFamily="34" charset="0"/>
              </a:rPr>
              <a:t>X-Plat CLI</a:t>
            </a:r>
          </a:p>
        </p:txBody>
      </p:sp>
      <p:sp>
        <p:nvSpPr>
          <p:cNvPr id="8" name="Rectangle 7"/>
          <p:cNvSpPr/>
          <p:nvPr/>
        </p:nvSpPr>
        <p:spPr bwMode="auto">
          <a:xfrm>
            <a:off x="2704460" y="2202862"/>
            <a:ext cx="7023669" cy="83059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2448" dirty="0">
                <a:gradFill>
                  <a:gsLst>
                    <a:gs pos="0">
                      <a:srgbClr val="FFFFFF"/>
                    </a:gs>
                    <a:gs pos="100000">
                      <a:srgbClr val="FFFFFF"/>
                    </a:gs>
                  </a:gsLst>
                  <a:lin ang="5400000" scaled="0"/>
                </a:gradFill>
                <a:ea typeface="Segoe UI" pitchFamily="34" charset="0"/>
                <a:cs typeface="Segoe UI" pitchFamily="34" charset="0"/>
              </a:rPr>
              <a:t>Windows Azure Fabric Controller</a:t>
            </a:r>
          </a:p>
        </p:txBody>
      </p:sp>
      <p:cxnSp>
        <p:nvCxnSpPr>
          <p:cNvPr id="10" name="Straight Arrow Connector 9"/>
          <p:cNvCxnSpPr>
            <a:stCxn id="8" idx="2"/>
            <a:endCxn id="4" idx="0"/>
          </p:cNvCxnSpPr>
          <p:nvPr/>
        </p:nvCxnSpPr>
        <p:spPr>
          <a:xfrm>
            <a:off x="6216294" y="3033461"/>
            <a:ext cx="0" cy="420088"/>
          </a:xfrm>
          <a:prstGeom prst="straightConnector1">
            <a:avLst/>
          </a:prstGeom>
          <a:ln>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bwMode="auto">
          <a:xfrm>
            <a:off x="4606932" y="4878571"/>
            <a:ext cx="3218725" cy="71653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2448" dirty="0">
                <a:gradFill>
                  <a:gsLst>
                    <a:gs pos="0">
                      <a:srgbClr val="FFFFFF"/>
                    </a:gs>
                    <a:gs pos="100000">
                      <a:srgbClr val="FFFFFF"/>
                    </a:gs>
                  </a:gsLst>
                  <a:lin ang="5400000" scaled="0"/>
                </a:gradFill>
                <a:ea typeface="Segoe UI" pitchFamily="34" charset="0"/>
                <a:cs typeface="Segoe UI" pitchFamily="34" charset="0"/>
              </a:rPr>
              <a:t>Rich Apps/Services</a:t>
            </a:r>
          </a:p>
        </p:txBody>
      </p:sp>
      <p:sp>
        <p:nvSpPr>
          <p:cNvPr id="14" name="TextBox 13"/>
          <p:cNvSpPr txBox="1"/>
          <p:nvPr/>
        </p:nvSpPr>
        <p:spPr>
          <a:xfrm>
            <a:off x="10057521" y="3868848"/>
            <a:ext cx="2098358" cy="555610"/>
          </a:xfrm>
          <a:prstGeom prst="rect">
            <a:avLst/>
          </a:prstGeom>
          <a:noFill/>
        </p:spPr>
        <p:txBody>
          <a:bodyPr wrap="square" lIns="186521" tIns="149217" rIns="186521" bIns="149217" rtlCol="0">
            <a:spAutoFit/>
          </a:bodyPr>
          <a:lstStyle/>
          <a:p>
            <a:pPr>
              <a:lnSpc>
                <a:spcPct val="90000"/>
              </a:lnSpc>
              <a:spcAft>
                <a:spcPts val="612"/>
              </a:spcAft>
            </a:pPr>
            <a:r>
              <a:rPr lang="en-US" sz="1836" dirty="0">
                <a:solidFill>
                  <a:schemeClr val="accent1">
                    <a:lumMod val="75000"/>
                  </a:schemeClr>
                </a:solidFill>
              </a:rPr>
              <a:t>Windows Azure </a:t>
            </a:r>
          </a:p>
        </p:txBody>
      </p:sp>
      <p:sp>
        <p:nvSpPr>
          <p:cNvPr id="15" name="TextBox 14"/>
          <p:cNvSpPr txBox="1"/>
          <p:nvPr/>
        </p:nvSpPr>
        <p:spPr>
          <a:xfrm>
            <a:off x="10088264" y="6264057"/>
            <a:ext cx="2070422" cy="555610"/>
          </a:xfrm>
          <a:prstGeom prst="rect">
            <a:avLst/>
          </a:prstGeom>
          <a:noFill/>
        </p:spPr>
        <p:txBody>
          <a:bodyPr wrap="square" lIns="186521" tIns="149217" rIns="186521" bIns="149217" rtlCol="0">
            <a:spAutoFit/>
          </a:bodyPr>
          <a:lstStyle/>
          <a:p>
            <a:pPr>
              <a:lnSpc>
                <a:spcPct val="90000"/>
              </a:lnSpc>
              <a:spcAft>
                <a:spcPts val="612"/>
              </a:spcAft>
            </a:pPr>
            <a:r>
              <a:rPr lang="en-US" sz="1836" dirty="0"/>
              <a:t>External Clients</a:t>
            </a:r>
          </a:p>
        </p:txBody>
      </p:sp>
      <p:cxnSp>
        <p:nvCxnSpPr>
          <p:cNvPr id="16" name="Straight Arrow Connector 15"/>
          <p:cNvCxnSpPr>
            <a:endCxn id="6" idx="0"/>
          </p:cNvCxnSpPr>
          <p:nvPr/>
        </p:nvCxnSpPr>
        <p:spPr>
          <a:xfrm flipH="1">
            <a:off x="2989435" y="4240269"/>
            <a:ext cx="8135" cy="643194"/>
          </a:xfrm>
          <a:prstGeom prst="straightConnector1">
            <a:avLst/>
          </a:prstGeom>
          <a:ln>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2"/>
            <a:endCxn id="11" idx="0"/>
          </p:cNvCxnSpPr>
          <p:nvPr/>
        </p:nvCxnSpPr>
        <p:spPr>
          <a:xfrm>
            <a:off x="6216294" y="4284149"/>
            <a:ext cx="0" cy="594423"/>
          </a:xfrm>
          <a:prstGeom prst="straightConnector1">
            <a:avLst/>
          </a:prstGeom>
          <a:ln>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7" idx="0"/>
          </p:cNvCxnSpPr>
          <p:nvPr/>
        </p:nvCxnSpPr>
        <p:spPr>
          <a:xfrm>
            <a:off x="9501502" y="4284148"/>
            <a:ext cx="1" cy="582871"/>
          </a:xfrm>
          <a:prstGeom prst="straightConnector1">
            <a:avLst/>
          </a:prstGeom>
          <a:ln>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75590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SharePoint 2013 Automation Scripts</a:t>
            </a:r>
            <a:endParaRPr lang="en-US" dirty="0"/>
          </a:p>
        </p:txBody>
      </p:sp>
      <p:sp>
        <p:nvSpPr>
          <p:cNvPr id="5" name="Text Placeholder 4"/>
          <p:cNvSpPr>
            <a:spLocks noGrp="1"/>
          </p:cNvSpPr>
          <p:nvPr>
            <p:ph type="body" sz="quarter" idx="10"/>
          </p:nvPr>
        </p:nvSpPr>
        <p:spPr>
          <a:xfrm>
            <a:off x="276710" y="1428066"/>
            <a:ext cx="11882419" cy="5407709"/>
          </a:xfrm>
        </p:spPr>
        <p:txBody>
          <a:bodyPr/>
          <a:lstStyle/>
          <a:p>
            <a:r>
              <a:rPr lang="en-US" sz="3672" dirty="0"/>
              <a:t>PowerShell Scripts that use Remote PowerShell for automated deployment of Active Directory, SQL Server and SharePoint 2013.</a:t>
            </a:r>
          </a:p>
          <a:p>
            <a:endParaRPr lang="en-US" sz="3672" dirty="0"/>
          </a:p>
          <a:p>
            <a:r>
              <a:rPr lang="en-US" sz="3672" dirty="0"/>
              <a:t>Two Sample Configurations Available</a:t>
            </a:r>
          </a:p>
          <a:p>
            <a:r>
              <a:rPr lang="en-US" sz="3672" dirty="0" err="1"/>
              <a:t>HighlyAvailable</a:t>
            </a:r>
            <a:r>
              <a:rPr lang="en-US" sz="3672" dirty="0"/>
              <a:t> and </a:t>
            </a:r>
            <a:r>
              <a:rPr lang="en-US" sz="3672" dirty="0" err="1"/>
              <a:t>SingleVMs</a:t>
            </a:r>
            <a:endParaRPr lang="en-US" sz="3672" dirty="0"/>
          </a:p>
          <a:p>
            <a:endParaRPr lang="en-US" sz="3672" dirty="0"/>
          </a:p>
          <a:p>
            <a:r>
              <a:rPr lang="en-US" sz="3672" dirty="0"/>
              <a:t>Download from </a:t>
            </a:r>
            <a:r>
              <a:rPr lang="en-US" sz="3672" dirty="0" err="1"/>
              <a:t>GitHub</a:t>
            </a:r>
            <a:endParaRPr lang="en-US" sz="3672" dirty="0"/>
          </a:p>
          <a:p>
            <a:r>
              <a:rPr lang="en-US" sz="2856" dirty="0">
                <a:hlinkClick r:id="rId2"/>
              </a:rPr>
              <a:t>https://github.com/windowsazure/azure-sdk-tools-samples</a:t>
            </a:r>
            <a:endParaRPr lang="en-US" sz="3672" dirty="0"/>
          </a:p>
        </p:txBody>
      </p:sp>
    </p:spTree>
    <p:extLst>
      <p:ext uri="{BB962C8B-B14F-4D97-AF65-F5344CB8AC3E}">
        <p14:creationId xmlns:p14="http://schemas.microsoft.com/office/powerpoint/2010/main" val="212016113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5256" y="3228626"/>
            <a:ext cx="10987964" cy="349179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534" y="925512"/>
            <a:ext cx="10820933" cy="1589088"/>
          </a:xfrm>
          <a:prstGeom prst="rect">
            <a:avLst/>
          </a:prstGeom>
        </p:spPr>
      </p:pic>
      <p:sp>
        <p:nvSpPr>
          <p:cNvPr id="9" name="Rectangle 8"/>
          <p:cNvSpPr/>
          <p:nvPr/>
        </p:nvSpPr>
        <p:spPr bwMode="auto">
          <a:xfrm>
            <a:off x="0" y="19402"/>
            <a:ext cx="12436475" cy="3327400"/>
          </a:xfrm>
          <a:prstGeom prst="rect">
            <a:avLst/>
          </a:prstGeom>
          <a:solidFill>
            <a:srgbClr val="002050">
              <a:alpha val="92549"/>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p:nvSpPr>
        <p:spPr bwMode="auto">
          <a:xfrm>
            <a:off x="-37238" y="3387946"/>
            <a:ext cx="12436475" cy="3628321"/>
          </a:xfrm>
          <a:prstGeom prst="rect">
            <a:avLst/>
          </a:prstGeom>
          <a:solidFill>
            <a:srgbClr val="002050">
              <a:alpha val="92549"/>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1071157" y="688211"/>
            <a:ext cx="3754655" cy="2063689"/>
          </a:xfrm>
          <a:prstGeom prst="rect">
            <a:avLst/>
          </a:prstGeom>
          <a:solidFill>
            <a:schemeClr val="accent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56" tIns="46628" rIns="93256" bIns="46628" numCol="1" rtlCol="0" anchor="ctr" anchorCtr="0" compatLnSpc="1">
            <a:prstTxWarp prst="textNoShape">
              <a:avLst/>
            </a:prstTxWarp>
          </a:bodyPr>
          <a:lstStyle/>
          <a:p>
            <a:pPr algn="ctr" fontAlgn="base">
              <a:spcBef>
                <a:spcPct val="0"/>
              </a:spcBef>
              <a:spcAft>
                <a:spcPct val="0"/>
              </a:spcAft>
            </a:pPr>
            <a:r>
              <a:rPr lang="en-US" sz="4400" dirty="0" smtClean="0">
                <a:solidFill>
                  <a:schemeClr val="tx1"/>
                </a:solidFill>
                <a:latin typeface="Segoe UI Light" pitchFamily="34" charset="0"/>
              </a:rPr>
              <a:t>Cloud OS Workload </a:t>
            </a:r>
            <a:r>
              <a:rPr lang="en-US" sz="4400" dirty="0">
                <a:solidFill>
                  <a:schemeClr val="tx1"/>
                </a:solidFill>
                <a:latin typeface="Segoe UI Light" pitchFamily="34" charset="0"/>
              </a:rPr>
              <a:t>Mobility</a:t>
            </a:r>
          </a:p>
          <a:p>
            <a:pPr algn="ctr" fontAlgn="base">
              <a:spcBef>
                <a:spcPct val="0"/>
              </a:spcBef>
              <a:spcAft>
                <a:spcPct val="0"/>
              </a:spcAft>
            </a:pPr>
            <a:endParaRPr lang="en-US" sz="1100" dirty="0">
              <a:solidFill>
                <a:schemeClr val="tx1"/>
              </a:solidFill>
              <a:latin typeface="Segoe UI Light" pitchFamily="34" charset="0"/>
            </a:endParaRPr>
          </a:p>
        </p:txBody>
      </p:sp>
      <p:grpSp>
        <p:nvGrpSpPr>
          <p:cNvPr id="11" name="Group 10"/>
          <p:cNvGrpSpPr/>
          <p:nvPr/>
        </p:nvGrpSpPr>
        <p:grpSpPr>
          <a:xfrm>
            <a:off x="7616550" y="1064094"/>
            <a:ext cx="1906142" cy="1406626"/>
            <a:chOff x="2617458" y="2908143"/>
            <a:chExt cx="1402067" cy="1379171"/>
          </a:xfrm>
          <a:solidFill>
            <a:schemeClr val="bg2">
              <a:lumMod val="50000"/>
              <a:lumOff val="50000"/>
            </a:schemeClr>
          </a:solidFill>
        </p:grpSpPr>
        <p:sp>
          <p:nvSpPr>
            <p:cNvPr id="12" name="Rounded Rectangle 11"/>
            <p:cNvSpPr/>
            <p:nvPr/>
          </p:nvSpPr>
          <p:spPr bwMode="auto">
            <a:xfrm>
              <a:off x="2617458" y="2908143"/>
              <a:ext cx="1402067" cy="1379171"/>
            </a:xfrm>
            <a:prstGeom prst="roundRect">
              <a:avLst>
                <a:gd name="adj" fmla="val 0"/>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algn="ctr" defTabSz="699404" fontAlgn="base">
                <a:spcBef>
                  <a:spcPct val="0"/>
                </a:spcBef>
                <a:spcAft>
                  <a:spcPct val="0"/>
                </a:spcAft>
              </a:pPr>
              <a:r>
                <a:rPr lang="en-US" b="1" dirty="0">
                  <a:solidFill>
                    <a:schemeClr val="tx1"/>
                  </a:solidFill>
                  <a:ea typeface="Segoe UI" pitchFamily="34" charset="0"/>
                  <a:cs typeface="Segoe UI" pitchFamily="34" charset="0"/>
                </a:rPr>
                <a:t>PRIVATE</a:t>
              </a:r>
            </a:p>
          </p:txBody>
        </p:sp>
        <p:pic>
          <p:nvPicPr>
            <p:cNvPr id="13" name="Picture 4" descr="\\MAGNUM\Projects\Microsoft\Cloud Power FY12\Design\ICONS_PNG\Private_Cloud.png"/>
            <p:cNvPicPr>
              <a:picLocks noChangeAspect="1" noChangeArrowheads="1"/>
            </p:cNvPicPr>
            <p:nvPr/>
          </p:nvPicPr>
          <p:blipFill rotWithShape="1">
            <a:blip r:embed="rId5" cstate="print">
              <a:lum bright="100000"/>
            </a:blip>
            <a:srcRect t="17612" b="16424"/>
            <a:stretch/>
          </p:blipFill>
          <p:spPr bwMode="auto">
            <a:xfrm>
              <a:off x="2735677" y="2971093"/>
              <a:ext cx="1104760" cy="896541"/>
            </a:xfrm>
            <a:prstGeom prst="rect">
              <a:avLst/>
            </a:prstGeom>
            <a:grpFill/>
          </p:spPr>
        </p:pic>
      </p:grpSp>
      <p:grpSp>
        <p:nvGrpSpPr>
          <p:cNvPr id="14" name="Group 13"/>
          <p:cNvGrpSpPr/>
          <p:nvPr/>
        </p:nvGrpSpPr>
        <p:grpSpPr>
          <a:xfrm>
            <a:off x="5485862" y="1083102"/>
            <a:ext cx="1906142" cy="1406627"/>
            <a:chOff x="1074383" y="2908143"/>
            <a:chExt cx="1402067" cy="1379171"/>
          </a:xfrm>
          <a:solidFill>
            <a:schemeClr val="bg2">
              <a:lumMod val="50000"/>
              <a:lumOff val="50000"/>
            </a:schemeClr>
          </a:solidFill>
        </p:grpSpPr>
        <p:sp>
          <p:nvSpPr>
            <p:cNvPr id="15" name="Rounded Rectangle 14"/>
            <p:cNvSpPr/>
            <p:nvPr/>
          </p:nvSpPr>
          <p:spPr bwMode="auto">
            <a:xfrm>
              <a:off x="1074383" y="2908143"/>
              <a:ext cx="1402067" cy="1379171"/>
            </a:xfrm>
            <a:prstGeom prst="roundRect">
              <a:avLst>
                <a:gd name="adj" fmla="val 0"/>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algn="ctr" defTabSz="699404" fontAlgn="base">
                <a:spcBef>
                  <a:spcPct val="0"/>
                </a:spcBef>
                <a:spcAft>
                  <a:spcPct val="0"/>
                </a:spcAft>
              </a:pPr>
              <a:r>
                <a:rPr lang="en-US" b="1" dirty="0">
                  <a:solidFill>
                    <a:schemeClr val="tx1"/>
                  </a:solidFill>
                  <a:ea typeface="Segoe UI" pitchFamily="34" charset="0"/>
                  <a:cs typeface="Segoe UI" pitchFamily="34" charset="0"/>
                </a:rPr>
                <a:t>PUBLIC</a:t>
              </a:r>
            </a:p>
          </p:txBody>
        </p:sp>
        <p:pic>
          <p:nvPicPr>
            <p:cNvPr id="16" name="Picture 2" descr="C:\Users\chrisw\Desktop\Cloud Services 3.png"/>
            <p:cNvPicPr>
              <a:picLocks noChangeAspect="1" noChangeArrowheads="1"/>
            </p:cNvPicPr>
            <p:nvPr/>
          </p:nvPicPr>
          <p:blipFill>
            <a:blip r:embed="rId6" cstate="screen">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1266212" y="3037643"/>
              <a:ext cx="943588" cy="867493"/>
            </a:xfrm>
            <a:prstGeom prst="rect">
              <a:avLst/>
            </a:prstGeom>
            <a:grpFill/>
            <a:extLst/>
          </p:spPr>
        </p:pic>
      </p:grpSp>
      <p:grpSp>
        <p:nvGrpSpPr>
          <p:cNvPr id="17" name="Group 16"/>
          <p:cNvGrpSpPr/>
          <p:nvPr/>
        </p:nvGrpSpPr>
        <p:grpSpPr>
          <a:xfrm>
            <a:off x="9789146" y="1085749"/>
            <a:ext cx="1906142" cy="1406627"/>
            <a:chOff x="4160533" y="2908143"/>
            <a:chExt cx="1402067" cy="1379171"/>
          </a:xfrm>
          <a:solidFill>
            <a:schemeClr val="bg2">
              <a:lumMod val="50000"/>
              <a:lumOff val="50000"/>
            </a:schemeClr>
          </a:solidFill>
        </p:grpSpPr>
        <p:sp>
          <p:nvSpPr>
            <p:cNvPr id="18" name="Rounded Rectangle 17"/>
            <p:cNvSpPr/>
            <p:nvPr/>
          </p:nvSpPr>
          <p:spPr bwMode="auto">
            <a:xfrm>
              <a:off x="4160533" y="2908143"/>
              <a:ext cx="1402067" cy="1379171"/>
            </a:xfrm>
            <a:prstGeom prst="roundRect">
              <a:avLst>
                <a:gd name="adj" fmla="val 0"/>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algn="ctr" defTabSz="699404" fontAlgn="base">
                <a:spcBef>
                  <a:spcPct val="0"/>
                </a:spcBef>
                <a:spcAft>
                  <a:spcPct val="0"/>
                </a:spcAft>
              </a:pPr>
              <a:r>
                <a:rPr lang="en-US" b="1" dirty="0">
                  <a:solidFill>
                    <a:schemeClr val="tx1"/>
                  </a:solidFill>
                  <a:ea typeface="Segoe UI" pitchFamily="34" charset="0"/>
                  <a:cs typeface="Segoe UI" pitchFamily="34" charset="0"/>
                </a:rPr>
                <a:t>HOSTED</a:t>
              </a:r>
            </a:p>
          </p:txBody>
        </p:sp>
        <p:pic>
          <p:nvPicPr>
            <p:cNvPr id="19" name="Picture 3"/>
            <p:cNvPicPr>
              <a:picLocks noChangeAspect="1" noChangeArrowheads="1"/>
            </p:cNvPicPr>
            <p:nvPr/>
          </p:nvPicPr>
          <p:blipFill>
            <a:blip r:embed="rId8" cstate="email">
              <a:biLevel thresh="25000"/>
              <a:extLst>
                <a:ext uri="{28A0092B-C50C-407E-A947-70E740481C1C}">
                  <a14:useLocalDpi xmlns:a14="http://schemas.microsoft.com/office/drawing/2010/main"/>
                </a:ext>
              </a:extLst>
            </a:blip>
            <a:srcRect/>
            <a:stretch>
              <a:fillRect/>
            </a:stretch>
          </p:blipFill>
          <p:spPr bwMode="auto">
            <a:xfrm>
              <a:off x="4466522" y="3056622"/>
              <a:ext cx="891359" cy="68413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558800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grpId="1" nodeType="withEffect">
                                  <p:stCondLst>
                                    <p:cond delay="10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presetSubtype="0" fill="hold" nodeType="withEffect">
                                  <p:stCondLst>
                                    <p:cond delay="10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000"/>
                                        <p:tgtEl>
                                          <p:spTgt spid="14"/>
                                        </p:tgtEl>
                                      </p:cBhvr>
                                    </p:animEffect>
                                  </p:childTnLst>
                                </p:cTn>
                              </p:par>
                              <p:par>
                                <p:cTn id="14" presetID="10" presetClass="entr" presetSubtype="0" fill="hold" nodeType="withEffect">
                                  <p:stCondLst>
                                    <p:cond delay="10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childTnLst>
                                </p:cTn>
                              </p:par>
                              <p:par>
                                <p:cTn id="17" presetID="10" presetClass="entr" presetSubtype="0" fill="hold" nodeType="with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grpId="0" nodeType="clickEffect">
                                  <p:stCondLst>
                                    <p:cond delay="0"/>
                                  </p:stCondLst>
                                  <p:childTnLst>
                                    <p:animEffect transition="out" filter="fade">
                                      <p:cBhvr>
                                        <p:cTn id="23" dur="1000"/>
                                        <p:tgtEl>
                                          <p:spTgt spid="10"/>
                                        </p:tgtEl>
                                      </p:cBhvr>
                                    </p:animEffect>
                                    <p:anim calcmode="lin" valueType="num">
                                      <p:cBhvr>
                                        <p:cTn id="24" dur="1000"/>
                                        <p:tgtEl>
                                          <p:spTgt spid="10"/>
                                        </p:tgtEl>
                                        <p:attrNameLst>
                                          <p:attrName>ppt_x</p:attrName>
                                        </p:attrNameLst>
                                      </p:cBhvr>
                                      <p:tavLst>
                                        <p:tav tm="0">
                                          <p:val>
                                            <p:strVal val="ppt_x"/>
                                          </p:val>
                                        </p:tav>
                                        <p:tav tm="100000">
                                          <p:val>
                                            <p:strVal val="ppt_x"/>
                                          </p:val>
                                        </p:tav>
                                      </p:tavLst>
                                    </p:anim>
                                    <p:anim calcmode="lin" valueType="num">
                                      <p:cBhvr>
                                        <p:cTn id="25" dur="1000"/>
                                        <p:tgtEl>
                                          <p:spTgt spid="10"/>
                                        </p:tgtEl>
                                        <p:attrNameLst>
                                          <p:attrName>ppt_y</p:attrName>
                                        </p:attrNameLst>
                                      </p:cBhvr>
                                      <p:tavLst>
                                        <p:tav tm="0">
                                          <p:val>
                                            <p:strVal val="ppt_y"/>
                                          </p:val>
                                        </p:tav>
                                        <p:tav tm="100000">
                                          <p:val>
                                            <p:strVal val="ppt_y+.1"/>
                                          </p:val>
                                        </p:tav>
                                      </p:tavLst>
                                    </p:anim>
                                    <p:set>
                                      <p:cBhvr>
                                        <p:cTn id="26" dur="1" fill="hold">
                                          <p:stCondLst>
                                            <p:cond delay="999"/>
                                          </p:stCondLst>
                                        </p:cTn>
                                        <p:tgtEl>
                                          <p:spTgt spid="10"/>
                                        </p:tgtEl>
                                        <p:attrNameLst>
                                          <p:attrName>style.visibility</p:attrName>
                                        </p:attrNameLst>
                                      </p:cBhvr>
                                      <p:to>
                                        <p:strVal val="hidden"/>
                                      </p:to>
                                    </p:set>
                                  </p:childTnLst>
                                </p:cTn>
                              </p:par>
                              <p:par>
                                <p:cTn id="27" presetID="42" presetClass="exit" presetSubtype="0" fill="hold" nodeType="withEffect">
                                  <p:stCondLst>
                                    <p:cond delay="0"/>
                                  </p:stCondLst>
                                  <p:childTnLst>
                                    <p:animEffect transition="out" filter="fade">
                                      <p:cBhvr>
                                        <p:cTn id="28" dur="1000"/>
                                        <p:tgtEl>
                                          <p:spTgt spid="14"/>
                                        </p:tgtEl>
                                      </p:cBhvr>
                                    </p:animEffect>
                                    <p:anim calcmode="lin" valueType="num">
                                      <p:cBhvr>
                                        <p:cTn id="29" dur="1000"/>
                                        <p:tgtEl>
                                          <p:spTgt spid="14"/>
                                        </p:tgtEl>
                                        <p:attrNameLst>
                                          <p:attrName>ppt_x</p:attrName>
                                        </p:attrNameLst>
                                      </p:cBhvr>
                                      <p:tavLst>
                                        <p:tav tm="0">
                                          <p:val>
                                            <p:strVal val="ppt_x"/>
                                          </p:val>
                                        </p:tav>
                                        <p:tav tm="100000">
                                          <p:val>
                                            <p:strVal val="ppt_x"/>
                                          </p:val>
                                        </p:tav>
                                      </p:tavLst>
                                    </p:anim>
                                    <p:anim calcmode="lin" valueType="num">
                                      <p:cBhvr>
                                        <p:cTn id="30" dur="1000"/>
                                        <p:tgtEl>
                                          <p:spTgt spid="14"/>
                                        </p:tgtEl>
                                        <p:attrNameLst>
                                          <p:attrName>ppt_y</p:attrName>
                                        </p:attrNameLst>
                                      </p:cBhvr>
                                      <p:tavLst>
                                        <p:tav tm="0">
                                          <p:val>
                                            <p:strVal val="ppt_y"/>
                                          </p:val>
                                        </p:tav>
                                        <p:tav tm="100000">
                                          <p:val>
                                            <p:strVal val="ppt_y+.1"/>
                                          </p:val>
                                        </p:tav>
                                      </p:tavLst>
                                    </p:anim>
                                    <p:set>
                                      <p:cBhvr>
                                        <p:cTn id="31" dur="1" fill="hold">
                                          <p:stCondLst>
                                            <p:cond delay="999"/>
                                          </p:stCondLst>
                                        </p:cTn>
                                        <p:tgtEl>
                                          <p:spTgt spid="14"/>
                                        </p:tgtEl>
                                        <p:attrNameLst>
                                          <p:attrName>style.visibility</p:attrName>
                                        </p:attrNameLst>
                                      </p:cBhvr>
                                      <p:to>
                                        <p:strVal val="hidden"/>
                                      </p:to>
                                    </p:set>
                                  </p:childTnLst>
                                </p:cTn>
                              </p:par>
                              <p:par>
                                <p:cTn id="32" presetID="42" presetClass="exit" presetSubtype="0" fill="hold" nodeType="withEffect">
                                  <p:stCondLst>
                                    <p:cond delay="0"/>
                                  </p:stCondLst>
                                  <p:childTnLst>
                                    <p:animEffect transition="out" filter="fade">
                                      <p:cBhvr>
                                        <p:cTn id="33" dur="1000"/>
                                        <p:tgtEl>
                                          <p:spTgt spid="11"/>
                                        </p:tgtEl>
                                      </p:cBhvr>
                                    </p:animEffect>
                                    <p:anim calcmode="lin" valueType="num">
                                      <p:cBhvr>
                                        <p:cTn id="34" dur="1000"/>
                                        <p:tgtEl>
                                          <p:spTgt spid="11"/>
                                        </p:tgtEl>
                                        <p:attrNameLst>
                                          <p:attrName>ppt_x</p:attrName>
                                        </p:attrNameLst>
                                      </p:cBhvr>
                                      <p:tavLst>
                                        <p:tav tm="0">
                                          <p:val>
                                            <p:strVal val="ppt_x"/>
                                          </p:val>
                                        </p:tav>
                                        <p:tav tm="100000">
                                          <p:val>
                                            <p:strVal val="ppt_x"/>
                                          </p:val>
                                        </p:tav>
                                      </p:tavLst>
                                    </p:anim>
                                    <p:anim calcmode="lin" valueType="num">
                                      <p:cBhvr>
                                        <p:cTn id="35" dur="1000"/>
                                        <p:tgtEl>
                                          <p:spTgt spid="11"/>
                                        </p:tgtEl>
                                        <p:attrNameLst>
                                          <p:attrName>ppt_y</p:attrName>
                                        </p:attrNameLst>
                                      </p:cBhvr>
                                      <p:tavLst>
                                        <p:tav tm="0">
                                          <p:val>
                                            <p:strVal val="ppt_y"/>
                                          </p:val>
                                        </p:tav>
                                        <p:tav tm="100000">
                                          <p:val>
                                            <p:strVal val="ppt_y+.1"/>
                                          </p:val>
                                        </p:tav>
                                      </p:tavLst>
                                    </p:anim>
                                    <p:set>
                                      <p:cBhvr>
                                        <p:cTn id="36" dur="1" fill="hold">
                                          <p:stCondLst>
                                            <p:cond delay="999"/>
                                          </p:stCondLst>
                                        </p:cTn>
                                        <p:tgtEl>
                                          <p:spTgt spid="11"/>
                                        </p:tgtEl>
                                        <p:attrNameLst>
                                          <p:attrName>style.visibility</p:attrName>
                                        </p:attrNameLst>
                                      </p:cBhvr>
                                      <p:to>
                                        <p:strVal val="hidden"/>
                                      </p:to>
                                    </p:set>
                                  </p:childTnLst>
                                </p:cTn>
                              </p:par>
                              <p:par>
                                <p:cTn id="37" presetID="42" presetClass="exit" presetSubtype="0" fill="hold" nodeType="withEffect">
                                  <p:stCondLst>
                                    <p:cond delay="0"/>
                                  </p:stCondLst>
                                  <p:childTnLst>
                                    <p:animEffect transition="out" filter="fade">
                                      <p:cBhvr>
                                        <p:cTn id="38" dur="1000"/>
                                        <p:tgtEl>
                                          <p:spTgt spid="17"/>
                                        </p:tgtEl>
                                      </p:cBhvr>
                                    </p:animEffect>
                                    <p:anim calcmode="lin" valueType="num">
                                      <p:cBhvr>
                                        <p:cTn id="39" dur="1000"/>
                                        <p:tgtEl>
                                          <p:spTgt spid="17"/>
                                        </p:tgtEl>
                                        <p:attrNameLst>
                                          <p:attrName>ppt_x</p:attrName>
                                        </p:attrNameLst>
                                      </p:cBhvr>
                                      <p:tavLst>
                                        <p:tav tm="0">
                                          <p:val>
                                            <p:strVal val="ppt_x"/>
                                          </p:val>
                                        </p:tav>
                                        <p:tav tm="100000">
                                          <p:val>
                                            <p:strVal val="ppt_x"/>
                                          </p:val>
                                        </p:tav>
                                      </p:tavLst>
                                    </p:anim>
                                    <p:anim calcmode="lin" valueType="num">
                                      <p:cBhvr>
                                        <p:cTn id="40" dur="1000"/>
                                        <p:tgtEl>
                                          <p:spTgt spid="17"/>
                                        </p:tgtEl>
                                        <p:attrNameLst>
                                          <p:attrName>ppt_y</p:attrName>
                                        </p:attrNameLst>
                                      </p:cBhvr>
                                      <p:tavLst>
                                        <p:tav tm="0">
                                          <p:val>
                                            <p:strVal val="ppt_y"/>
                                          </p:val>
                                        </p:tav>
                                        <p:tav tm="100000">
                                          <p:val>
                                            <p:strVal val="ppt_y+.1"/>
                                          </p:val>
                                        </p:tav>
                                      </p:tavLst>
                                    </p:anim>
                                    <p:set>
                                      <p:cBhvr>
                                        <p:cTn id="41" dur="1" fill="hold">
                                          <p:stCondLst>
                                            <p:cond delay="999"/>
                                          </p:stCondLst>
                                        </p:cTn>
                                        <p:tgtEl>
                                          <p:spTgt spid="17"/>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2000"/>
                                        <p:tgtEl>
                                          <p:spTgt spid="9"/>
                                        </p:tgtEl>
                                      </p:cBhvr>
                                    </p:animEffect>
                                    <p:set>
                                      <p:cBhvr>
                                        <p:cTn id="44" dur="1" fill="hold">
                                          <p:stCondLst>
                                            <p:cond delay="1999"/>
                                          </p:stCondLst>
                                        </p:cTn>
                                        <p:tgtEl>
                                          <p:spTgt spid="9"/>
                                        </p:tgtEl>
                                        <p:attrNameLst>
                                          <p:attrName>style.visibility</p:attrName>
                                        </p:attrNameLst>
                                      </p:cBhvr>
                                      <p:to>
                                        <p:strVal val="hidden"/>
                                      </p:to>
                                    </p:set>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21" grpId="0" animBg="1"/>
      <p:bldP spid="10" grpId="0" animBg="1"/>
      <p:bldP spid="10"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96" dirty="0"/>
              <a:t>Highly Available Template</a:t>
            </a:r>
          </a:p>
        </p:txBody>
      </p:sp>
      <p:pic>
        <p:nvPicPr>
          <p:cNvPr id="3" name="Picture 2" descr="C:\Users\mitchellg\AppData\Local\Microsoft\Windows\Temporary Internet Files\Content.Outlook\DRES7FCJ\Storage_white (2).png"/>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8788701" y="2805412"/>
            <a:ext cx="790728" cy="790728"/>
          </a:xfrm>
          <a:prstGeom prst="rect">
            <a:avLst/>
          </a:prstGeom>
          <a:noFill/>
        </p:spPr>
      </p:pic>
      <p:pic>
        <p:nvPicPr>
          <p:cNvPr id="9" name="Picture 2" descr="\\MAGNUM\Projects\Microsoft\Cloud Power FY12\Design\ICONS_PNG\Tower.png"/>
          <p:cNvPicPr>
            <a:picLocks noChangeAspect="1" noChangeArrowheads="1"/>
          </p:cNvPicPr>
          <p:nvPr/>
        </p:nvPicPr>
        <p:blipFill>
          <a:blip r:embed="rId3" cstate="print">
            <a:biLevel thresh="25000"/>
          </a:blip>
          <a:stretch>
            <a:fillRect/>
          </a:stretch>
        </p:blipFill>
        <p:spPr bwMode="auto">
          <a:xfrm>
            <a:off x="5722842" y="2750548"/>
            <a:ext cx="811163" cy="959433"/>
          </a:xfrm>
          <a:prstGeom prst="rect">
            <a:avLst/>
          </a:prstGeom>
          <a:noFill/>
        </p:spPr>
      </p:pic>
      <p:pic>
        <p:nvPicPr>
          <p:cNvPr id="10" name="Picture 4" descr="\\MAGNUM\Projects\Microsoft\Cloud Power FY12\Design\ICONS_PNG\Open_Web_Platform.png"/>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6090187" y="3193061"/>
            <a:ext cx="474500" cy="561232"/>
          </a:xfrm>
          <a:prstGeom prst="rect">
            <a:avLst/>
          </a:prstGeom>
          <a:noFill/>
        </p:spPr>
      </p:pic>
      <p:pic>
        <p:nvPicPr>
          <p:cNvPr id="11" name="Picture 4" descr="\\MAGNUM\Projects\Microsoft\Cloud Power FY12\Design\ICONS_PNG\Agility.png"/>
          <p:cNvPicPr>
            <a:picLocks noChangeAspect="1" noChangeArrowheads="1"/>
          </p:cNvPicPr>
          <p:nvPr/>
        </p:nvPicPr>
        <p:blipFill>
          <a:blip r:embed="rId5" cstate="print">
            <a:duotone>
              <a:prstClr val="black"/>
              <a:schemeClr val="accent3">
                <a:tint val="45000"/>
                <a:satMod val="400000"/>
              </a:schemeClr>
            </a:duotone>
          </a:blip>
          <a:srcRect/>
          <a:stretch>
            <a:fillRect/>
          </a:stretch>
        </p:blipFill>
        <p:spPr bwMode="auto">
          <a:xfrm>
            <a:off x="3850204" y="3167996"/>
            <a:ext cx="932603" cy="932603"/>
          </a:xfrm>
          <a:prstGeom prst="rect">
            <a:avLst/>
          </a:prstGeom>
          <a:noFill/>
        </p:spPr>
      </p:pic>
      <p:pic>
        <p:nvPicPr>
          <p:cNvPr id="15" name="Picture 2" descr="C:\Users\mitchellg\AppData\Local\Microsoft\Windows\Temporary Internet Files\Content.Outlook\DRES7FCJ\Storage_white (2).png"/>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9379529" y="3374479"/>
            <a:ext cx="790728" cy="790728"/>
          </a:xfrm>
          <a:prstGeom prst="rect">
            <a:avLst/>
          </a:prstGeom>
          <a:noFill/>
        </p:spPr>
      </p:pic>
      <p:pic>
        <p:nvPicPr>
          <p:cNvPr id="16" name="Picture 2" descr="\\MAGNUM\Projects\Microsoft\Cloud Power FY12\Design\ICONS_PNG\Tower.png"/>
          <p:cNvPicPr>
            <a:picLocks noChangeAspect="1" noChangeArrowheads="1"/>
          </p:cNvPicPr>
          <p:nvPr/>
        </p:nvPicPr>
        <p:blipFill>
          <a:blip r:embed="rId3" cstate="print">
            <a:biLevel thresh="25000"/>
          </a:blip>
          <a:stretch>
            <a:fillRect/>
          </a:stretch>
        </p:blipFill>
        <p:spPr bwMode="auto">
          <a:xfrm>
            <a:off x="10752381" y="3828123"/>
            <a:ext cx="904550" cy="904550"/>
          </a:xfrm>
          <a:prstGeom prst="rect">
            <a:avLst/>
          </a:prstGeom>
          <a:noFill/>
        </p:spPr>
      </p:pic>
      <p:sp>
        <p:nvSpPr>
          <p:cNvPr id="17" name="TextBox 16"/>
          <p:cNvSpPr txBox="1"/>
          <p:nvPr/>
        </p:nvSpPr>
        <p:spPr>
          <a:xfrm>
            <a:off x="10590844" y="1310109"/>
            <a:ext cx="1391313" cy="288137"/>
          </a:xfrm>
          <a:prstGeom prst="rect">
            <a:avLst/>
          </a:prstGeom>
          <a:noFill/>
        </p:spPr>
        <p:txBody>
          <a:bodyPr wrap="none" lIns="0" tIns="0" rIns="0" bIns="0" rtlCol="0">
            <a:spAutoFit/>
          </a:bodyPr>
          <a:lstStyle/>
          <a:p>
            <a:pPr>
              <a:lnSpc>
                <a:spcPct val="90000"/>
              </a:lnSpc>
              <a:spcBef>
                <a:spcPct val="20000"/>
              </a:spcBef>
              <a:buSzPct val="80000"/>
            </a:pPr>
            <a:r>
              <a:rPr lang="en-US" sz="2040" dirty="0">
                <a:latin typeface="Segoe UI Light" pitchFamily="34" charset="0"/>
              </a:rPr>
              <a:t>AD/DC/DNS</a:t>
            </a:r>
          </a:p>
        </p:txBody>
      </p:sp>
      <p:cxnSp>
        <p:nvCxnSpPr>
          <p:cNvPr id="19" name="Straight Connector 18"/>
          <p:cNvCxnSpPr/>
          <p:nvPr/>
        </p:nvCxnSpPr>
        <p:spPr>
          <a:xfrm>
            <a:off x="4295552" y="1789233"/>
            <a:ext cx="2397" cy="1567433"/>
          </a:xfrm>
          <a:prstGeom prst="line">
            <a:avLst/>
          </a:prstGeom>
          <a:ln w="28575">
            <a:solidFill>
              <a:schemeClr val="accent3"/>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271790" y="4146775"/>
            <a:ext cx="12994" cy="1353136"/>
          </a:xfrm>
          <a:prstGeom prst="line">
            <a:avLst/>
          </a:prstGeom>
          <a:ln w="28575">
            <a:solidFill>
              <a:schemeClr val="accent3"/>
            </a:solidFill>
            <a:prstDash val="lg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203419" y="1366630"/>
            <a:ext cx="268125" cy="288137"/>
          </a:xfrm>
          <a:prstGeom prst="rect">
            <a:avLst/>
          </a:prstGeom>
          <a:noFill/>
        </p:spPr>
        <p:txBody>
          <a:bodyPr wrap="none" lIns="0" tIns="0" rIns="0" bIns="0" rtlCol="0">
            <a:spAutoFit/>
          </a:bodyPr>
          <a:lstStyle/>
          <a:p>
            <a:pPr>
              <a:lnSpc>
                <a:spcPct val="90000"/>
              </a:lnSpc>
              <a:spcBef>
                <a:spcPct val="20000"/>
              </a:spcBef>
              <a:buSzPct val="80000"/>
            </a:pPr>
            <a:r>
              <a:rPr lang="en-US" sz="2040" dirty="0">
                <a:latin typeface="Segoe UI Light" pitchFamily="34" charset="0"/>
              </a:rPr>
              <a:t>LB</a:t>
            </a:r>
          </a:p>
        </p:txBody>
      </p:sp>
      <p:sp>
        <p:nvSpPr>
          <p:cNvPr id="23" name="TextBox 22"/>
          <p:cNvSpPr txBox="1"/>
          <p:nvPr/>
        </p:nvSpPr>
        <p:spPr>
          <a:xfrm>
            <a:off x="5847373" y="1303395"/>
            <a:ext cx="518268" cy="288137"/>
          </a:xfrm>
          <a:prstGeom prst="rect">
            <a:avLst/>
          </a:prstGeom>
          <a:noFill/>
        </p:spPr>
        <p:txBody>
          <a:bodyPr wrap="none" lIns="0" tIns="0" rIns="0" bIns="0" rtlCol="0">
            <a:spAutoFit/>
          </a:bodyPr>
          <a:lstStyle/>
          <a:p>
            <a:pPr>
              <a:lnSpc>
                <a:spcPct val="90000"/>
              </a:lnSpc>
              <a:spcBef>
                <a:spcPct val="20000"/>
              </a:spcBef>
              <a:buSzPct val="80000"/>
            </a:pPr>
            <a:r>
              <a:rPr lang="en-US" sz="2040" dirty="0">
                <a:latin typeface="Segoe UI Light" pitchFamily="34" charset="0"/>
              </a:rPr>
              <a:t>WEB</a:t>
            </a:r>
          </a:p>
        </p:txBody>
      </p:sp>
      <p:sp>
        <p:nvSpPr>
          <p:cNvPr id="24" name="TextBox 23"/>
          <p:cNvSpPr txBox="1"/>
          <p:nvPr/>
        </p:nvSpPr>
        <p:spPr>
          <a:xfrm>
            <a:off x="8960081" y="1289072"/>
            <a:ext cx="456141" cy="288137"/>
          </a:xfrm>
          <a:prstGeom prst="rect">
            <a:avLst/>
          </a:prstGeom>
          <a:noFill/>
        </p:spPr>
        <p:txBody>
          <a:bodyPr wrap="none" lIns="0" tIns="0" rIns="0" bIns="0" rtlCol="0">
            <a:spAutoFit/>
          </a:bodyPr>
          <a:lstStyle/>
          <a:p>
            <a:pPr>
              <a:lnSpc>
                <a:spcPct val="90000"/>
              </a:lnSpc>
              <a:spcBef>
                <a:spcPct val="20000"/>
              </a:spcBef>
              <a:buSzPct val="80000"/>
            </a:pPr>
            <a:r>
              <a:rPr lang="en-US" sz="2040" dirty="0">
                <a:latin typeface="Segoe UI Light" pitchFamily="34" charset="0"/>
              </a:rPr>
              <a:t>SQL</a:t>
            </a:r>
          </a:p>
        </p:txBody>
      </p:sp>
      <p:pic>
        <p:nvPicPr>
          <p:cNvPr id="25" name="Picture 2" descr="C:\Users\mitchellg\AppData\Local\Microsoft\Windows\Temporary Internet Files\Content.Outlook\DRES7FCJ\Storage_white (2).png"/>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8790158" y="3994878"/>
            <a:ext cx="790728" cy="790728"/>
          </a:xfrm>
          <a:prstGeom prst="rect">
            <a:avLst/>
          </a:prstGeom>
          <a:noFill/>
        </p:spPr>
      </p:pic>
      <p:cxnSp>
        <p:nvCxnSpPr>
          <p:cNvPr id="26" name="Elbow Connector 25"/>
          <p:cNvCxnSpPr>
            <a:stCxn id="49" idx="3"/>
            <a:endCxn id="11" idx="1"/>
          </p:cNvCxnSpPr>
          <p:nvPr/>
        </p:nvCxnSpPr>
        <p:spPr>
          <a:xfrm>
            <a:off x="3599077" y="3297348"/>
            <a:ext cx="251127" cy="336950"/>
          </a:xfrm>
          <a:prstGeom prst="bent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7414559" y="1288913"/>
            <a:ext cx="459411" cy="288137"/>
          </a:xfrm>
          <a:prstGeom prst="rect">
            <a:avLst/>
          </a:prstGeom>
          <a:noFill/>
        </p:spPr>
        <p:txBody>
          <a:bodyPr wrap="none" lIns="0" tIns="0" rIns="0" bIns="0" rtlCol="0">
            <a:spAutoFit/>
          </a:bodyPr>
          <a:lstStyle/>
          <a:p>
            <a:pPr>
              <a:lnSpc>
                <a:spcPct val="90000"/>
              </a:lnSpc>
              <a:spcBef>
                <a:spcPct val="20000"/>
              </a:spcBef>
              <a:buSzPct val="80000"/>
            </a:pPr>
            <a:r>
              <a:rPr lang="en-US" sz="2040" dirty="0">
                <a:latin typeface="Segoe UI Light" pitchFamily="34" charset="0"/>
              </a:rPr>
              <a:t>APP</a:t>
            </a:r>
          </a:p>
        </p:txBody>
      </p:sp>
      <p:pic>
        <p:nvPicPr>
          <p:cNvPr id="29" name="Picture 2" descr="\\MAGNUM\Projects\Microsoft\Cloud Power FY12\Design\ICONS_PNG\Tower.png"/>
          <p:cNvPicPr>
            <a:picLocks noChangeAspect="1" noChangeArrowheads="1"/>
          </p:cNvPicPr>
          <p:nvPr/>
        </p:nvPicPr>
        <p:blipFill>
          <a:blip r:embed="rId3" cstate="print">
            <a:biLevel thresh="25000"/>
          </a:blip>
          <a:stretch>
            <a:fillRect/>
          </a:stretch>
        </p:blipFill>
        <p:spPr bwMode="auto">
          <a:xfrm>
            <a:off x="10752381" y="2837983"/>
            <a:ext cx="904550" cy="904550"/>
          </a:xfrm>
          <a:prstGeom prst="rect">
            <a:avLst/>
          </a:prstGeom>
          <a:noFill/>
        </p:spPr>
      </p:pic>
      <p:pic>
        <p:nvPicPr>
          <p:cNvPr id="31" name="Picture 2" descr="\\MAGNUM\Projects\Microsoft\Cloud Power FY12\Design\ICONS_PNG\Tower.png"/>
          <p:cNvPicPr>
            <a:picLocks noChangeAspect="1" noChangeArrowheads="1"/>
          </p:cNvPicPr>
          <p:nvPr/>
        </p:nvPicPr>
        <p:blipFill>
          <a:blip r:embed="rId3" cstate="print">
            <a:biLevel thresh="25000"/>
          </a:blip>
          <a:stretch>
            <a:fillRect/>
          </a:stretch>
        </p:blipFill>
        <p:spPr bwMode="auto">
          <a:xfrm>
            <a:off x="5722842" y="3773240"/>
            <a:ext cx="811163" cy="959433"/>
          </a:xfrm>
          <a:prstGeom prst="rect">
            <a:avLst/>
          </a:prstGeom>
          <a:noFill/>
        </p:spPr>
      </p:pic>
      <p:pic>
        <p:nvPicPr>
          <p:cNvPr id="32" name="Picture 4" descr="\\MAGNUM\Projects\Microsoft\Cloud Power FY12\Design\ICONS_PNG\Open_Web_Platform.png"/>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6090187" y="4215752"/>
            <a:ext cx="474500" cy="561232"/>
          </a:xfrm>
          <a:prstGeom prst="rect">
            <a:avLst/>
          </a:prstGeom>
          <a:noFill/>
        </p:spPr>
      </p:pic>
      <p:pic>
        <p:nvPicPr>
          <p:cNvPr id="36" name="Picture 2" descr="\\MAGNUM\Projects\Microsoft\Cloud Power FY12\Design\ICONS_PNG\Tower.png"/>
          <p:cNvPicPr>
            <a:picLocks noChangeAspect="1" noChangeArrowheads="1"/>
          </p:cNvPicPr>
          <p:nvPr/>
        </p:nvPicPr>
        <p:blipFill>
          <a:blip r:embed="rId3" cstate="print">
            <a:biLevel thresh="25000"/>
          </a:blip>
          <a:stretch>
            <a:fillRect/>
          </a:stretch>
        </p:blipFill>
        <p:spPr bwMode="auto">
          <a:xfrm>
            <a:off x="7351529" y="2731600"/>
            <a:ext cx="941925" cy="941925"/>
          </a:xfrm>
          <a:prstGeom prst="rect">
            <a:avLst/>
          </a:prstGeom>
          <a:noFill/>
        </p:spPr>
      </p:pic>
      <p:cxnSp>
        <p:nvCxnSpPr>
          <p:cNvPr id="37" name="Elbow Connector 36"/>
          <p:cNvCxnSpPr>
            <a:stCxn id="11" idx="3"/>
            <a:endCxn id="31" idx="1"/>
          </p:cNvCxnSpPr>
          <p:nvPr/>
        </p:nvCxnSpPr>
        <p:spPr>
          <a:xfrm>
            <a:off x="4782808" y="3634299"/>
            <a:ext cx="940035" cy="618658"/>
          </a:xfrm>
          <a:prstGeom prst="bent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38" name="Elbow Connector 37"/>
          <p:cNvCxnSpPr>
            <a:stCxn id="11" idx="3"/>
            <a:endCxn id="9" idx="1"/>
          </p:cNvCxnSpPr>
          <p:nvPr/>
        </p:nvCxnSpPr>
        <p:spPr>
          <a:xfrm flipV="1">
            <a:off x="4782808" y="3230265"/>
            <a:ext cx="940035" cy="404033"/>
          </a:xfrm>
          <a:prstGeom prst="bent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40" name="TextBox 39"/>
          <p:cNvSpPr txBox="1"/>
          <p:nvPr/>
        </p:nvSpPr>
        <p:spPr>
          <a:xfrm>
            <a:off x="4092523" y="3864262"/>
            <a:ext cx="274665" cy="288137"/>
          </a:xfrm>
          <a:prstGeom prst="rect">
            <a:avLst/>
          </a:prstGeom>
          <a:noFill/>
        </p:spPr>
        <p:txBody>
          <a:bodyPr wrap="none" lIns="0" tIns="0" rIns="0" bIns="0" rtlCol="0">
            <a:spAutoFit/>
          </a:bodyPr>
          <a:lstStyle/>
          <a:p>
            <a:pPr>
              <a:lnSpc>
                <a:spcPct val="90000"/>
              </a:lnSpc>
              <a:spcBef>
                <a:spcPct val="20000"/>
              </a:spcBef>
              <a:buSzPct val="80000"/>
            </a:pPr>
            <a:r>
              <a:rPr lang="en-US" sz="2040" dirty="0">
                <a:latin typeface="Segoe UI Light" pitchFamily="34" charset="0"/>
              </a:rPr>
              <a:t>80</a:t>
            </a:r>
          </a:p>
        </p:txBody>
      </p:sp>
      <p:pic>
        <p:nvPicPr>
          <p:cNvPr id="45" name="Picture 4" descr="\\MAGNUM\Projects\Microsoft\Cloud Power FY12\Design\ICONS_PNG\Agility.png"/>
          <p:cNvPicPr>
            <a:picLocks noChangeAspect="1" noChangeArrowheads="1"/>
          </p:cNvPicPr>
          <p:nvPr/>
        </p:nvPicPr>
        <p:blipFill>
          <a:blip r:embed="rId5" cstate="print">
            <a:duotone>
              <a:prstClr val="black"/>
              <a:schemeClr val="accent3">
                <a:tint val="45000"/>
                <a:satMod val="400000"/>
              </a:schemeClr>
            </a:duotone>
          </a:blip>
          <a:srcRect/>
          <a:stretch>
            <a:fillRect/>
          </a:stretch>
        </p:blipFill>
        <p:spPr bwMode="auto">
          <a:xfrm>
            <a:off x="3850204" y="5333951"/>
            <a:ext cx="932603" cy="932603"/>
          </a:xfrm>
          <a:prstGeom prst="rect">
            <a:avLst/>
          </a:prstGeom>
          <a:noFill/>
        </p:spPr>
      </p:pic>
      <p:sp>
        <p:nvSpPr>
          <p:cNvPr id="46" name="TextBox 45"/>
          <p:cNvSpPr txBox="1"/>
          <p:nvPr/>
        </p:nvSpPr>
        <p:spPr>
          <a:xfrm>
            <a:off x="3991266" y="6058001"/>
            <a:ext cx="686664" cy="288137"/>
          </a:xfrm>
          <a:prstGeom prst="rect">
            <a:avLst/>
          </a:prstGeom>
          <a:noFill/>
        </p:spPr>
        <p:txBody>
          <a:bodyPr wrap="none" lIns="0" tIns="0" rIns="0" bIns="0" rtlCol="0">
            <a:spAutoFit/>
          </a:bodyPr>
          <a:lstStyle/>
          <a:p>
            <a:pPr>
              <a:lnSpc>
                <a:spcPct val="90000"/>
              </a:lnSpc>
              <a:spcBef>
                <a:spcPct val="20000"/>
              </a:spcBef>
              <a:buSzPct val="80000"/>
            </a:pPr>
            <a:r>
              <a:rPr lang="en-US" sz="2040" dirty="0">
                <a:latin typeface="Segoe UI Light" pitchFamily="34" charset="0"/>
              </a:rPr>
              <a:t>20000</a:t>
            </a:r>
          </a:p>
        </p:txBody>
      </p:sp>
      <p:cxnSp>
        <p:nvCxnSpPr>
          <p:cNvPr id="47" name="Elbow Connector 46"/>
          <p:cNvCxnSpPr>
            <a:stCxn id="45" idx="3"/>
            <a:endCxn id="36" idx="2"/>
          </p:cNvCxnSpPr>
          <p:nvPr/>
        </p:nvCxnSpPr>
        <p:spPr>
          <a:xfrm flipV="1">
            <a:off x="4782808" y="3673526"/>
            <a:ext cx="3039684" cy="2126727"/>
          </a:xfrm>
          <a:prstGeom prst="bentConnector2">
            <a:avLst/>
          </a:prstGeom>
          <a:ln w="28575">
            <a:solidFill>
              <a:schemeClr val="accent6"/>
            </a:solidFill>
          </a:ln>
        </p:spPr>
        <p:style>
          <a:lnRef idx="1">
            <a:schemeClr val="dk1"/>
          </a:lnRef>
          <a:fillRef idx="0">
            <a:schemeClr val="dk1"/>
          </a:fillRef>
          <a:effectRef idx="0">
            <a:schemeClr val="dk1"/>
          </a:effectRef>
          <a:fontRef idx="minor">
            <a:schemeClr val="tx1"/>
          </a:fontRef>
        </p:style>
      </p:cxnSp>
      <p:pic>
        <p:nvPicPr>
          <p:cNvPr id="48" name="Picture 4" descr="\\MAGNUM\Projects\Microsoft\Cloud Power FY12\Design\Icons\PNGs\IT_guy.png"/>
          <p:cNvPicPr>
            <a:picLocks noChangeAspect="1" noChangeArrowheads="1"/>
          </p:cNvPicPr>
          <p:nvPr/>
        </p:nvPicPr>
        <p:blipFill>
          <a:blip r:embed="rId6" cstate="print">
            <a:duotone>
              <a:prstClr val="black"/>
              <a:schemeClr val="tx2">
                <a:tint val="45000"/>
                <a:satMod val="400000"/>
              </a:schemeClr>
            </a:duotone>
          </a:blip>
          <a:srcRect/>
          <a:stretch>
            <a:fillRect/>
          </a:stretch>
        </p:blipFill>
        <p:spPr bwMode="auto">
          <a:xfrm>
            <a:off x="2726424" y="2728194"/>
            <a:ext cx="1005718" cy="1005718"/>
          </a:xfrm>
          <a:prstGeom prst="rect">
            <a:avLst/>
          </a:prstGeom>
          <a:noFill/>
        </p:spPr>
      </p:pic>
      <p:pic>
        <p:nvPicPr>
          <p:cNvPr id="49" name="Picture 4" descr="\\MAGNUM\Projects\Microsoft\Cloud Power FY12\Design\Icons\PNGs\IT_guy.png"/>
          <p:cNvPicPr>
            <a:picLocks noChangeAspect="1" noChangeArrowheads="1"/>
          </p:cNvPicPr>
          <p:nvPr/>
        </p:nvPicPr>
        <p:blipFill>
          <a:blip r:embed="rId6" cstate="print">
            <a:duotone>
              <a:schemeClr val="bg2">
                <a:shade val="45000"/>
                <a:satMod val="135000"/>
              </a:schemeClr>
              <a:prstClr val="white"/>
            </a:duotone>
          </a:blip>
          <a:srcRect/>
          <a:stretch>
            <a:fillRect/>
          </a:stretch>
        </p:blipFill>
        <p:spPr bwMode="auto">
          <a:xfrm>
            <a:off x="2593359" y="2794489"/>
            <a:ext cx="1005718" cy="1005718"/>
          </a:xfrm>
          <a:prstGeom prst="rect">
            <a:avLst/>
          </a:prstGeom>
          <a:noFill/>
          <a:ln>
            <a:noFill/>
          </a:ln>
        </p:spPr>
      </p:pic>
      <p:pic>
        <p:nvPicPr>
          <p:cNvPr id="50" name="Picture 4" descr="\\MAGNUM\Projects\Microsoft\Cloud Power FY12\Design\Icons\PNGs\IT_guy.png"/>
          <p:cNvPicPr>
            <a:picLocks noChangeAspect="1" noChangeArrowheads="1"/>
          </p:cNvPicPr>
          <p:nvPr/>
        </p:nvPicPr>
        <p:blipFill>
          <a:blip r:embed="rId6" cstate="print">
            <a:duotone>
              <a:prstClr val="black"/>
              <a:schemeClr val="tx2">
                <a:tint val="45000"/>
                <a:satMod val="400000"/>
              </a:schemeClr>
            </a:duotone>
          </a:blip>
          <a:srcRect/>
          <a:stretch>
            <a:fillRect/>
          </a:stretch>
        </p:blipFill>
        <p:spPr bwMode="auto">
          <a:xfrm>
            <a:off x="2593359" y="4831092"/>
            <a:ext cx="1005718" cy="1005718"/>
          </a:xfrm>
          <a:prstGeom prst="rect">
            <a:avLst/>
          </a:prstGeom>
          <a:noFill/>
          <a:ln>
            <a:noFill/>
          </a:ln>
        </p:spPr>
      </p:pic>
      <p:cxnSp>
        <p:nvCxnSpPr>
          <p:cNvPr id="51" name="Elbow Connector 50"/>
          <p:cNvCxnSpPr>
            <a:stCxn id="50" idx="3"/>
            <a:endCxn id="45" idx="1"/>
          </p:cNvCxnSpPr>
          <p:nvPr/>
        </p:nvCxnSpPr>
        <p:spPr>
          <a:xfrm>
            <a:off x="3599077" y="5333951"/>
            <a:ext cx="251127" cy="466302"/>
          </a:xfrm>
          <a:prstGeom prst="bentConnector3">
            <a:avLst>
              <a:gd name="adj1" fmla="val 50000"/>
            </a:avLst>
          </a:prstGeom>
          <a:ln w="28575">
            <a:solidFill>
              <a:schemeClr val="accent6"/>
            </a:solidFill>
          </a:ln>
        </p:spPr>
        <p:style>
          <a:lnRef idx="1">
            <a:schemeClr val="dk1"/>
          </a:lnRef>
          <a:fillRef idx="0">
            <a:schemeClr val="dk1"/>
          </a:fillRef>
          <a:effectRef idx="0">
            <a:schemeClr val="dk1"/>
          </a:effectRef>
          <a:fontRef idx="minor">
            <a:schemeClr val="tx1"/>
          </a:fontRef>
        </p:style>
      </p:cxnSp>
      <p:cxnSp>
        <p:nvCxnSpPr>
          <p:cNvPr id="52" name="Elbow Connector 51"/>
          <p:cNvCxnSpPr>
            <a:stCxn id="3" idx="1"/>
            <a:endCxn id="36" idx="3"/>
          </p:cNvCxnSpPr>
          <p:nvPr/>
        </p:nvCxnSpPr>
        <p:spPr>
          <a:xfrm rot="10800000" flipV="1">
            <a:off x="8293454" y="3200776"/>
            <a:ext cx="495247" cy="1787"/>
          </a:xfrm>
          <a:prstGeom prst="bent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53" name="Elbow Connector 52"/>
          <p:cNvCxnSpPr>
            <a:stCxn id="25" idx="1"/>
            <a:endCxn id="4" idx="3"/>
          </p:cNvCxnSpPr>
          <p:nvPr/>
        </p:nvCxnSpPr>
        <p:spPr>
          <a:xfrm rot="10800000">
            <a:off x="8257236" y="4388828"/>
            <a:ext cx="532923" cy="1414"/>
          </a:xfrm>
          <a:prstGeom prst="bent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54" name="Elbow Connector 53"/>
          <p:cNvCxnSpPr>
            <a:stCxn id="25" idx="0"/>
            <a:endCxn id="3" idx="2"/>
          </p:cNvCxnSpPr>
          <p:nvPr/>
        </p:nvCxnSpPr>
        <p:spPr>
          <a:xfrm rot="16200000" flipV="1">
            <a:off x="8985426" y="3794781"/>
            <a:ext cx="398738" cy="1457"/>
          </a:xfrm>
          <a:prstGeom prst="bent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55" name="Elbow Connector 54"/>
          <p:cNvCxnSpPr>
            <a:stCxn id="15" idx="0"/>
            <a:endCxn id="3" idx="3"/>
          </p:cNvCxnSpPr>
          <p:nvPr/>
        </p:nvCxnSpPr>
        <p:spPr>
          <a:xfrm rot="16200000" flipV="1">
            <a:off x="9590311" y="3189896"/>
            <a:ext cx="173703" cy="195464"/>
          </a:xfrm>
          <a:prstGeom prst="bentConnector2">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56" name="Elbow Connector 55"/>
          <p:cNvCxnSpPr>
            <a:stCxn id="25" idx="3"/>
            <a:endCxn id="15" idx="2"/>
          </p:cNvCxnSpPr>
          <p:nvPr/>
        </p:nvCxnSpPr>
        <p:spPr>
          <a:xfrm flipV="1">
            <a:off x="9580886" y="4165208"/>
            <a:ext cx="194007" cy="225034"/>
          </a:xfrm>
          <a:prstGeom prst="bentConnector2">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57" name="Elbow Connector 56"/>
          <p:cNvCxnSpPr>
            <a:stCxn id="3" idx="1"/>
            <a:endCxn id="4" idx="3"/>
          </p:cNvCxnSpPr>
          <p:nvPr/>
        </p:nvCxnSpPr>
        <p:spPr>
          <a:xfrm rot="10800000" flipV="1">
            <a:off x="8257235" y="3200776"/>
            <a:ext cx="531466" cy="1188052"/>
          </a:xfrm>
          <a:prstGeom prst="bent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58" name="Rectangle 57"/>
          <p:cNvSpPr/>
          <p:nvPr/>
        </p:nvSpPr>
        <p:spPr bwMode="auto">
          <a:xfrm>
            <a:off x="4993823" y="1790542"/>
            <a:ext cx="6962176" cy="4243340"/>
          </a:xfrm>
          <a:prstGeom prst="rect">
            <a:avLst/>
          </a:prstGeom>
          <a:noFill/>
          <a:ln>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chemeClr val="tx1"/>
              </a:solidFill>
            </a:endParaRPr>
          </a:p>
        </p:txBody>
      </p:sp>
      <p:sp>
        <p:nvSpPr>
          <p:cNvPr id="60" name="Rectangle 59"/>
          <p:cNvSpPr/>
          <p:nvPr/>
        </p:nvSpPr>
        <p:spPr bwMode="auto">
          <a:xfrm>
            <a:off x="4916106" y="1711215"/>
            <a:ext cx="7245387" cy="4737348"/>
          </a:xfrm>
          <a:prstGeom prst="rect">
            <a:avLst/>
          </a:prstGeom>
          <a:noFill/>
          <a:ln>
            <a:solidFill>
              <a:schemeClr val="accent2">
                <a:lumMod val="60000"/>
                <a:lumOff val="40000"/>
              </a:schemeClr>
            </a:solidFill>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chemeClr val="tx1"/>
              </a:solidFill>
            </a:endParaRPr>
          </a:p>
        </p:txBody>
      </p:sp>
      <p:sp>
        <p:nvSpPr>
          <p:cNvPr id="67" name="TextBox 66"/>
          <p:cNvSpPr txBox="1"/>
          <p:nvPr/>
        </p:nvSpPr>
        <p:spPr>
          <a:xfrm>
            <a:off x="9025438" y="5669017"/>
            <a:ext cx="1531850" cy="288137"/>
          </a:xfrm>
          <a:prstGeom prst="rect">
            <a:avLst/>
          </a:prstGeom>
          <a:noFill/>
        </p:spPr>
        <p:txBody>
          <a:bodyPr wrap="none" lIns="0" tIns="0" rIns="0" bIns="0" rtlCol="0">
            <a:spAutoFit/>
          </a:bodyPr>
          <a:lstStyle/>
          <a:p>
            <a:pPr>
              <a:lnSpc>
                <a:spcPct val="90000"/>
              </a:lnSpc>
              <a:spcBef>
                <a:spcPct val="20000"/>
              </a:spcBef>
              <a:buSzPct val="80000"/>
            </a:pPr>
            <a:r>
              <a:rPr lang="en-US" sz="2040" dirty="0">
                <a:solidFill>
                  <a:schemeClr val="accent4"/>
                </a:solidFill>
                <a:latin typeface="Segoe UI Light" pitchFamily="34" charset="0"/>
              </a:rPr>
              <a:t>Cloud Service</a:t>
            </a:r>
          </a:p>
        </p:txBody>
      </p:sp>
      <p:sp>
        <p:nvSpPr>
          <p:cNvPr id="69" name="TextBox 68"/>
          <p:cNvSpPr txBox="1"/>
          <p:nvPr/>
        </p:nvSpPr>
        <p:spPr>
          <a:xfrm>
            <a:off x="10112185" y="6125298"/>
            <a:ext cx="1734906" cy="288137"/>
          </a:xfrm>
          <a:prstGeom prst="rect">
            <a:avLst/>
          </a:prstGeom>
          <a:noFill/>
        </p:spPr>
        <p:txBody>
          <a:bodyPr wrap="none" lIns="0" tIns="0" rIns="0" bIns="0" rtlCol="0">
            <a:spAutoFit/>
          </a:bodyPr>
          <a:lstStyle/>
          <a:p>
            <a:pPr>
              <a:lnSpc>
                <a:spcPct val="90000"/>
              </a:lnSpc>
              <a:spcBef>
                <a:spcPct val="20000"/>
              </a:spcBef>
              <a:buSzPct val="80000"/>
            </a:pPr>
            <a:r>
              <a:rPr lang="en-US" sz="2040" dirty="0">
                <a:solidFill>
                  <a:schemeClr val="accent2">
                    <a:lumMod val="60000"/>
                    <a:lumOff val="40000"/>
                  </a:schemeClr>
                </a:solidFill>
                <a:latin typeface="Segoe UI Light" pitchFamily="34" charset="0"/>
              </a:rPr>
              <a:t>Virtual Network</a:t>
            </a:r>
          </a:p>
        </p:txBody>
      </p:sp>
      <p:sp>
        <p:nvSpPr>
          <p:cNvPr id="70" name="TextBox 69"/>
          <p:cNvSpPr txBox="1"/>
          <p:nvPr/>
        </p:nvSpPr>
        <p:spPr>
          <a:xfrm>
            <a:off x="9651496" y="6514011"/>
            <a:ext cx="1922659" cy="345817"/>
          </a:xfrm>
          <a:prstGeom prst="rect">
            <a:avLst/>
          </a:prstGeom>
          <a:noFill/>
        </p:spPr>
        <p:txBody>
          <a:bodyPr wrap="none" lIns="0" tIns="0" rIns="0" bIns="0" rtlCol="0">
            <a:spAutoFit/>
          </a:bodyPr>
          <a:lstStyle/>
          <a:p>
            <a:pPr>
              <a:lnSpc>
                <a:spcPct val="90000"/>
              </a:lnSpc>
              <a:spcBef>
                <a:spcPct val="20000"/>
              </a:spcBef>
              <a:buSzPct val="80000"/>
            </a:pPr>
            <a:r>
              <a:rPr lang="en-US" sz="2448" spc="-102" dirty="0">
                <a:latin typeface="Segoe UI Light" pitchFamily="34" charset="0"/>
              </a:rPr>
              <a:t>Windows Azure</a:t>
            </a:r>
          </a:p>
        </p:txBody>
      </p:sp>
      <p:pic>
        <p:nvPicPr>
          <p:cNvPr id="4" name="Picture 2" descr="\\MAGNUM\Projects\Microsoft\Cloud Power FY12\Design\ICONS_PNG\Tower.png"/>
          <p:cNvPicPr>
            <a:picLocks noChangeAspect="1" noChangeArrowheads="1"/>
          </p:cNvPicPr>
          <p:nvPr/>
        </p:nvPicPr>
        <p:blipFill>
          <a:blip r:embed="rId3" cstate="print">
            <a:biLevel thresh="25000"/>
          </a:blip>
          <a:stretch>
            <a:fillRect/>
          </a:stretch>
        </p:blipFill>
        <p:spPr bwMode="auto">
          <a:xfrm>
            <a:off x="7315310" y="3917866"/>
            <a:ext cx="941925" cy="941925"/>
          </a:xfrm>
          <a:prstGeom prst="rect">
            <a:avLst/>
          </a:prstGeom>
          <a:noFill/>
        </p:spPr>
      </p:pic>
      <p:cxnSp>
        <p:nvCxnSpPr>
          <p:cNvPr id="74" name="Elbow Connector 73"/>
          <p:cNvCxnSpPr/>
          <p:nvPr/>
        </p:nvCxnSpPr>
        <p:spPr>
          <a:xfrm rot="10800000" flipV="1">
            <a:off x="6743268" y="3166209"/>
            <a:ext cx="495247" cy="1787"/>
          </a:xfrm>
          <a:prstGeom prst="bent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75" name="Elbow Connector 74"/>
          <p:cNvCxnSpPr/>
          <p:nvPr/>
        </p:nvCxnSpPr>
        <p:spPr>
          <a:xfrm rot="10800000">
            <a:off x="6707051" y="4354261"/>
            <a:ext cx="532923" cy="1414"/>
          </a:xfrm>
          <a:prstGeom prst="bent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6956164" y="3131310"/>
            <a:ext cx="0" cy="121962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bwMode="auto">
          <a:xfrm>
            <a:off x="5715411" y="2066374"/>
            <a:ext cx="1027858" cy="3088957"/>
          </a:xfrm>
          <a:prstGeom prst="rect">
            <a:avLst/>
          </a:prstGeom>
          <a:no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1632" dirty="0">
                <a:gradFill>
                  <a:gsLst>
                    <a:gs pos="0">
                      <a:srgbClr val="FFFFFF"/>
                    </a:gs>
                    <a:gs pos="100000">
                      <a:srgbClr val="FFFFFF"/>
                    </a:gs>
                  </a:gsLst>
                  <a:lin ang="5400000" scaled="0"/>
                </a:gradFill>
                <a:ea typeface="Segoe UI" pitchFamily="34" charset="0"/>
                <a:cs typeface="Segoe UI" pitchFamily="34" charset="0"/>
              </a:rPr>
              <a:t>AVSET</a:t>
            </a:r>
          </a:p>
          <a:p>
            <a:pPr algn="ctr" defTabSz="951028" fontAlgn="base">
              <a:lnSpc>
                <a:spcPct val="90000"/>
              </a:lnSpc>
              <a:spcBef>
                <a:spcPct val="0"/>
              </a:spcBef>
              <a:spcAft>
                <a:spcPct val="0"/>
              </a:spcAft>
            </a:pPr>
            <a:r>
              <a:rPr lang="en-US" sz="1632" dirty="0">
                <a:gradFill>
                  <a:gsLst>
                    <a:gs pos="0">
                      <a:srgbClr val="FFFFFF"/>
                    </a:gs>
                    <a:gs pos="100000">
                      <a:srgbClr val="FFFFFF"/>
                    </a:gs>
                  </a:gsLst>
                  <a:lin ang="5400000" scaled="0"/>
                </a:gradFill>
                <a:ea typeface="Segoe UI" pitchFamily="34" charset="0"/>
                <a:cs typeface="Segoe UI" pitchFamily="34" charset="0"/>
              </a:rPr>
              <a:t>SPWEB</a:t>
            </a:r>
          </a:p>
        </p:txBody>
      </p:sp>
      <p:sp>
        <p:nvSpPr>
          <p:cNvPr id="82" name="Rectangle 81"/>
          <p:cNvSpPr/>
          <p:nvPr/>
        </p:nvSpPr>
        <p:spPr bwMode="auto">
          <a:xfrm>
            <a:off x="7272098" y="2076954"/>
            <a:ext cx="1027858" cy="3088957"/>
          </a:xfrm>
          <a:prstGeom prst="rect">
            <a:avLst/>
          </a:prstGeom>
          <a:no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1632" dirty="0">
                <a:gradFill>
                  <a:gsLst>
                    <a:gs pos="0">
                      <a:srgbClr val="FFFFFF"/>
                    </a:gs>
                    <a:gs pos="100000">
                      <a:srgbClr val="FFFFFF"/>
                    </a:gs>
                  </a:gsLst>
                  <a:lin ang="5400000" scaled="0"/>
                </a:gradFill>
                <a:ea typeface="Segoe UI" pitchFamily="34" charset="0"/>
                <a:cs typeface="Segoe UI" pitchFamily="34" charset="0"/>
              </a:rPr>
              <a:t>AVSET</a:t>
            </a:r>
          </a:p>
          <a:p>
            <a:pPr algn="ctr" defTabSz="951028" fontAlgn="base">
              <a:lnSpc>
                <a:spcPct val="90000"/>
              </a:lnSpc>
              <a:spcBef>
                <a:spcPct val="0"/>
              </a:spcBef>
              <a:spcAft>
                <a:spcPct val="0"/>
              </a:spcAft>
            </a:pPr>
            <a:r>
              <a:rPr lang="en-US" sz="1632" dirty="0">
                <a:gradFill>
                  <a:gsLst>
                    <a:gs pos="0">
                      <a:srgbClr val="FFFFFF"/>
                    </a:gs>
                    <a:gs pos="100000">
                      <a:srgbClr val="FFFFFF"/>
                    </a:gs>
                  </a:gsLst>
                  <a:lin ang="5400000" scaled="0"/>
                </a:gradFill>
                <a:ea typeface="Segoe UI" pitchFamily="34" charset="0"/>
                <a:cs typeface="Segoe UI" pitchFamily="34" charset="0"/>
              </a:rPr>
              <a:t>SPAPP</a:t>
            </a:r>
          </a:p>
        </p:txBody>
      </p:sp>
      <p:sp>
        <p:nvSpPr>
          <p:cNvPr id="83" name="Rectangle 82"/>
          <p:cNvSpPr/>
          <p:nvPr/>
        </p:nvSpPr>
        <p:spPr bwMode="auto">
          <a:xfrm>
            <a:off x="8813356" y="2066374"/>
            <a:ext cx="1268096" cy="3088957"/>
          </a:xfrm>
          <a:prstGeom prst="rect">
            <a:avLst/>
          </a:prstGeom>
          <a:no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1632" dirty="0">
                <a:gradFill>
                  <a:gsLst>
                    <a:gs pos="0">
                      <a:srgbClr val="FFFFFF"/>
                    </a:gs>
                    <a:gs pos="100000">
                      <a:srgbClr val="FFFFFF"/>
                    </a:gs>
                  </a:gsLst>
                  <a:lin ang="5400000" scaled="0"/>
                </a:gradFill>
                <a:ea typeface="Segoe UI" pitchFamily="34" charset="0"/>
                <a:cs typeface="Segoe UI" pitchFamily="34" charset="0"/>
              </a:rPr>
              <a:t>AVSET</a:t>
            </a:r>
          </a:p>
          <a:p>
            <a:pPr algn="ctr" defTabSz="951028" fontAlgn="base">
              <a:lnSpc>
                <a:spcPct val="90000"/>
              </a:lnSpc>
              <a:spcBef>
                <a:spcPct val="0"/>
              </a:spcBef>
              <a:spcAft>
                <a:spcPct val="0"/>
              </a:spcAft>
            </a:pPr>
            <a:r>
              <a:rPr lang="en-US" sz="1632" dirty="0">
                <a:gradFill>
                  <a:gsLst>
                    <a:gs pos="0">
                      <a:srgbClr val="FFFFFF"/>
                    </a:gs>
                    <a:gs pos="100000">
                      <a:srgbClr val="FFFFFF"/>
                    </a:gs>
                  </a:gsLst>
                  <a:lin ang="5400000" scaled="0"/>
                </a:gradFill>
                <a:ea typeface="Segoe UI" pitchFamily="34" charset="0"/>
                <a:cs typeface="Segoe UI" pitchFamily="34" charset="0"/>
              </a:rPr>
              <a:t>SQLHA</a:t>
            </a:r>
          </a:p>
        </p:txBody>
      </p:sp>
      <p:sp>
        <p:nvSpPr>
          <p:cNvPr id="84" name="Rectangle 83"/>
          <p:cNvSpPr/>
          <p:nvPr/>
        </p:nvSpPr>
        <p:spPr bwMode="auto">
          <a:xfrm>
            <a:off x="10690727" y="2066374"/>
            <a:ext cx="1027858" cy="3088957"/>
          </a:xfrm>
          <a:prstGeom prst="rect">
            <a:avLst/>
          </a:prstGeom>
          <a:no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1632" dirty="0">
                <a:gradFill>
                  <a:gsLst>
                    <a:gs pos="0">
                      <a:srgbClr val="FFFFFF"/>
                    </a:gs>
                    <a:gs pos="100000">
                      <a:srgbClr val="FFFFFF"/>
                    </a:gs>
                  </a:gsLst>
                  <a:lin ang="5400000" scaled="0"/>
                </a:gradFill>
                <a:ea typeface="Segoe UI" pitchFamily="34" charset="0"/>
                <a:cs typeface="Segoe UI" pitchFamily="34" charset="0"/>
              </a:rPr>
              <a:t>AVSET</a:t>
            </a:r>
          </a:p>
          <a:p>
            <a:pPr algn="ctr" defTabSz="951028" fontAlgn="base">
              <a:lnSpc>
                <a:spcPct val="90000"/>
              </a:lnSpc>
              <a:spcBef>
                <a:spcPct val="0"/>
              </a:spcBef>
              <a:spcAft>
                <a:spcPct val="0"/>
              </a:spcAft>
            </a:pPr>
            <a:r>
              <a:rPr lang="en-US" sz="1632" dirty="0">
                <a:gradFill>
                  <a:gsLst>
                    <a:gs pos="0">
                      <a:srgbClr val="FFFFFF"/>
                    </a:gs>
                    <a:gs pos="100000">
                      <a:srgbClr val="FFFFFF"/>
                    </a:gs>
                  </a:gsLst>
                  <a:lin ang="5400000" scaled="0"/>
                </a:gradFill>
                <a:ea typeface="Segoe UI" pitchFamily="34" charset="0"/>
                <a:cs typeface="Segoe UI" pitchFamily="34" charset="0"/>
              </a:rPr>
              <a:t>DCSET</a:t>
            </a:r>
          </a:p>
        </p:txBody>
      </p:sp>
      <p:sp>
        <p:nvSpPr>
          <p:cNvPr id="85" name="TextBox 84"/>
          <p:cNvSpPr txBox="1"/>
          <p:nvPr/>
        </p:nvSpPr>
        <p:spPr>
          <a:xfrm>
            <a:off x="174422" y="1234460"/>
            <a:ext cx="2255491" cy="5590951"/>
          </a:xfrm>
          <a:prstGeom prst="rect">
            <a:avLst/>
          </a:prstGeom>
          <a:solidFill>
            <a:schemeClr val="accent1"/>
          </a:solidFill>
          <a:ln>
            <a:solidFill>
              <a:schemeClr val="accent1"/>
            </a:solidFill>
          </a:ln>
        </p:spPr>
        <p:txBody>
          <a:bodyPr wrap="square" lIns="186521" tIns="149217" rIns="186521" bIns="149217" rtlCol="0">
            <a:spAutoFit/>
          </a:bodyPr>
          <a:lstStyle/>
          <a:p>
            <a:pPr>
              <a:lnSpc>
                <a:spcPct val="90000"/>
              </a:lnSpc>
              <a:spcAft>
                <a:spcPts val="612"/>
              </a:spcAft>
            </a:pPr>
            <a:r>
              <a:rPr lang="en-US" sz="1836" b="1" dirty="0">
                <a:gradFill>
                  <a:gsLst>
                    <a:gs pos="2917">
                      <a:schemeClr val="tx1"/>
                    </a:gs>
                    <a:gs pos="30000">
                      <a:schemeClr val="tx1"/>
                    </a:gs>
                  </a:gsLst>
                  <a:lin ang="5400000" scaled="0"/>
                </a:gradFill>
              </a:rPr>
              <a:t>Web Tier</a:t>
            </a:r>
          </a:p>
          <a:p>
            <a:pPr>
              <a:lnSpc>
                <a:spcPct val="90000"/>
              </a:lnSpc>
              <a:spcAft>
                <a:spcPts val="612"/>
              </a:spcAft>
            </a:pPr>
            <a:r>
              <a:rPr lang="en-US" sz="1632" dirty="0"/>
              <a:t>2 x Large</a:t>
            </a:r>
          </a:p>
          <a:p>
            <a:pPr>
              <a:lnSpc>
                <a:spcPct val="90000"/>
              </a:lnSpc>
              <a:spcAft>
                <a:spcPts val="612"/>
              </a:spcAft>
            </a:pPr>
            <a:r>
              <a:rPr lang="en-US" sz="1632" dirty="0"/>
              <a:t>(4 Cores &amp; 7 GB)</a:t>
            </a:r>
          </a:p>
          <a:p>
            <a:pPr>
              <a:lnSpc>
                <a:spcPct val="90000"/>
              </a:lnSpc>
              <a:spcAft>
                <a:spcPts val="612"/>
              </a:spcAft>
            </a:pPr>
            <a:endParaRPr lang="en-US" sz="1632" dirty="0">
              <a:gradFill>
                <a:gsLst>
                  <a:gs pos="2917">
                    <a:schemeClr val="tx1"/>
                  </a:gs>
                  <a:gs pos="30000">
                    <a:schemeClr val="tx1"/>
                  </a:gs>
                </a:gsLst>
                <a:lin ang="5400000" scaled="0"/>
              </a:gradFill>
            </a:endParaRPr>
          </a:p>
          <a:p>
            <a:pPr>
              <a:lnSpc>
                <a:spcPct val="90000"/>
              </a:lnSpc>
              <a:spcAft>
                <a:spcPts val="612"/>
              </a:spcAft>
            </a:pPr>
            <a:r>
              <a:rPr lang="en-US" sz="1836" b="1" dirty="0"/>
              <a:t>App Tier</a:t>
            </a:r>
          </a:p>
          <a:p>
            <a:pPr>
              <a:lnSpc>
                <a:spcPct val="90000"/>
              </a:lnSpc>
              <a:spcAft>
                <a:spcPts val="612"/>
              </a:spcAft>
            </a:pPr>
            <a:r>
              <a:rPr lang="en-US" sz="1632" dirty="0"/>
              <a:t>2 x Large</a:t>
            </a:r>
          </a:p>
          <a:p>
            <a:pPr>
              <a:lnSpc>
                <a:spcPct val="90000"/>
              </a:lnSpc>
              <a:spcAft>
                <a:spcPts val="612"/>
              </a:spcAft>
            </a:pPr>
            <a:r>
              <a:rPr lang="en-US" sz="1632" dirty="0"/>
              <a:t>(4 Cores &amp; 7 GB)</a:t>
            </a:r>
          </a:p>
          <a:p>
            <a:pPr>
              <a:lnSpc>
                <a:spcPct val="90000"/>
              </a:lnSpc>
              <a:spcAft>
                <a:spcPts val="612"/>
              </a:spcAft>
            </a:pPr>
            <a:endParaRPr lang="en-US" sz="1632" dirty="0">
              <a:gradFill>
                <a:gsLst>
                  <a:gs pos="2917">
                    <a:schemeClr val="tx1"/>
                  </a:gs>
                  <a:gs pos="30000">
                    <a:schemeClr val="tx1"/>
                  </a:gs>
                </a:gsLst>
                <a:lin ang="5400000" scaled="0"/>
              </a:gradFill>
            </a:endParaRPr>
          </a:p>
          <a:p>
            <a:pPr>
              <a:lnSpc>
                <a:spcPct val="90000"/>
              </a:lnSpc>
              <a:spcAft>
                <a:spcPts val="612"/>
              </a:spcAft>
            </a:pPr>
            <a:r>
              <a:rPr lang="en-US" sz="1836" b="1" dirty="0"/>
              <a:t>Data Tier</a:t>
            </a:r>
          </a:p>
          <a:p>
            <a:pPr>
              <a:lnSpc>
                <a:spcPct val="90000"/>
              </a:lnSpc>
              <a:spcAft>
                <a:spcPts val="612"/>
              </a:spcAft>
            </a:pPr>
            <a:r>
              <a:rPr lang="en-US" sz="1632" dirty="0"/>
              <a:t>2 x A6</a:t>
            </a:r>
          </a:p>
          <a:p>
            <a:pPr>
              <a:lnSpc>
                <a:spcPct val="90000"/>
              </a:lnSpc>
              <a:spcAft>
                <a:spcPts val="612"/>
              </a:spcAft>
            </a:pPr>
            <a:r>
              <a:rPr lang="en-US" sz="1632" dirty="0"/>
              <a:t>(4 Cores &amp; 28 GB)</a:t>
            </a:r>
          </a:p>
          <a:p>
            <a:pPr>
              <a:lnSpc>
                <a:spcPct val="90000"/>
              </a:lnSpc>
              <a:spcAft>
                <a:spcPts val="612"/>
              </a:spcAft>
            </a:pPr>
            <a:r>
              <a:rPr lang="en-US" sz="1632" dirty="0">
                <a:gradFill>
                  <a:gsLst>
                    <a:gs pos="2917">
                      <a:schemeClr val="tx1"/>
                    </a:gs>
                    <a:gs pos="30000">
                      <a:schemeClr val="tx1"/>
                    </a:gs>
                  </a:gsLst>
                  <a:lin ang="5400000" scaled="0"/>
                </a:gradFill>
              </a:rPr>
              <a:t>1 x Small  (Quorum)</a:t>
            </a:r>
          </a:p>
          <a:p>
            <a:pPr>
              <a:lnSpc>
                <a:spcPct val="90000"/>
              </a:lnSpc>
              <a:spcAft>
                <a:spcPts val="612"/>
              </a:spcAft>
            </a:pPr>
            <a:r>
              <a:rPr lang="en-US" sz="1632" dirty="0">
                <a:gradFill>
                  <a:gsLst>
                    <a:gs pos="2917">
                      <a:schemeClr val="tx1"/>
                    </a:gs>
                    <a:gs pos="30000">
                      <a:schemeClr val="tx1"/>
                    </a:gs>
                  </a:gsLst>
                  <a:lin ang="5400000" scaled="0"/>
                </a:gradFill>
              </a:rPr>
              <a:t>(1 Core &amp; 1.75 GB)</a:t>
            </a:r>
          </a:p>
          <a:p>
            <a:pPr>
              <a:lnSpc>
                <a:spcPct val="90000"/>
              </a:lnSpc>
              <a:spcAft>
                <a:spcPts val="612"/>
              </a:spcAft>
            </a:pPr>
            <a:endParaRPr lang="en-US" sz="1632" dirty="0">
              <a:gradFill>
                <a:gsLst>
                  <a:gs pos="2917">
                    <a:schemeClr val="tx1"/>
                  </a:gs>
                  <a:gs pos="30000">
                    <a:schemeClr val="tx1"/>
                  </a:gs>
                </a:gsLst>
                <a:lin ang="5400000" scaled="0"/>
              </a:gradFill>
            </a:endParaRPr>
          </a:p>
          <a:p>
            <a:pPr>
              <a:lnSpc>
                <a:spcPct val="90000"/>
              </a:lnSpc>
              <a:spcAft>
                <a:spcPts val="612"/>
              </a:spcAft>
            </a:pPr>
            <a:r>
              <a:rPr lang="en-US" sz="1836" b="1" dirty="0">
                <a:gradFill>
                  <a:gsLst>
                    <a:gs pos="2917">
                      <a:schemeClr val="tx1"/>
                    </a:gs>
                    <a:gs pos="30000">
                      <a:schemeClr val="tx1"/>
                    </a:gs>
                  </a:gsLst>
                  <a:lin ang="5400000" scaled="0"/>
                </a:gradFill>
              </a:rPr>
              <a:t>Identity Tier</a:t>
            </a:r>
          </a:p>
          <a:p>
            <a:pPr>
              <a:lnSpc>
                <a:spcPct val="90000"/>
              </a:lnSpc>
              <a:spcAft>
                <a:spcPts val="612"/>
              </a:spcAft>
            </a:pPr>
            <a:r>
              <a:rPr lang="en-US" sz="1632" dirty="0">
                <a:gradFill>
                  <a:gsLst>
                    <a:gs pos="2917">
                      <a:schemeClr val="tx1"/>
                    </a:gs>
                    <a:gs pos="30000">
                      <a:schemeClr val="tx1"/>
                    </a:gs>
                  </a:gsLst>
                  <a:lin ang="5400000" scaled="0"/>
                </a:gradFill>
              </a:rPr>
              <a:t>2 Small</a:t>
            </a:r>
          </a:p>
          <a:p>
            <a:pPr>
              <a:lnSpc>
                <a:spcPct val="90000"/>
              </a:lnSpc>
              <a:spcAft>
                <a:spcPts val="612"/>
              </a:spcAft>
            </a:pPr>
            <a:r>
              <a:rPr lang="en-US" sz="1632" dirty="0">
                <a:gradFill>
                  <a:gsLst>
                    <a:gs pos="2917">
                      <a:schemeClr val="tx1"/>
                    </a:gs>
                    <a:gs pos="30000">
                      <a:schemeClr val="tx1"/>
                    </a:gs>
                  </a:gsLst>
                  <a:lin ang="5400000" scaled="0"/>
                </a:gradFill>
              </a:rPr>
              <a:t>(1 Core &amp; 1.75 GB)</a:t>
            </a:r>
          </a:p>
        </p:txBody>
      </p:sp>
    </p:spTree>
    <p:extLst>
      <p:ext uri="{BB962C8B-B14F-4D97-AF65-F5344CB8AC3E}">
        <p14:creationId xmlns:p14="http://schemas.microsoft.com/office/powerpoint/2010/main" val="624829574"/>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96" dirty="0"/>
              <a:t>Single Virtual Machines Template</a:t>
            </a:r>
          </a:p>
        </p:txBody>
      </p:sp>
      <p:pic>
        <p:nvPicPr>
          <p:cNvPr id="11" name="Picture 4" descr="\\MAGNUM\Projects\Microsoft\Cloud Power FY12\Design\ICONS_PNG\Agility.png"/>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4214556" y="2932751"/>
            <a:ext cx="932603" cy="932603"/>
          </a:xfrm>
          <a:prstGeom prst="rect">
            <a:avLst/>
          </a:prstGeom>
          <a:noFill/>
        </p:spPr>
      </p:pic>
      <p:pic>
        <p:nvPicPr>
          <p:cNvPr id="16" name="Picture 2" descr="\\MAGNUM\Projects\Microsoft\Cloud Power FY12\Design\ICONS_PNG\Tower.png"/>
          <p:cNvPicPr>
            <a:picLocks noChangeAspect="1" noChangeArrowheads="1"/>
          </p:cNvPicPr>
          <p:nvPr/>
        </p:nvPicPr>
        <p:blipFill>
          <a:blip r:embed="rId3" cstate="print">
            <a:biLevel thresh="25000"/>
          </a:blip>
          <a:stretch>
            <a:fillRect/>
          </a:stretch>
        </p:blipFill>
        <p:spPr bwMode="auto">
          <a:xfrm>
            <a:off x="8948648" y="2971368"/>
            <a:ext cx="904550" cy="904550"/>
          </a:xfrm>
          <a:prstGeom prst="rect">
            <a:avLst/>
          </a:prstGeom>
          <a:noFill/>
        </p:spPr>
      </p:pic>
      <p:sp>
        <p:nvSpPr>
          <p:cNvPr id="17" name="TextBox 16"/>
          <p:cNvSpPr txBox="1"/>
          <p:nvPr/>
        </p:nvSpPr>
        <p:spPr>
          <a:xfrm>
            <a:off x="8664057" y="1747613"/>
            <a:ext cx="1391313" cy="288137"/>
          </a:xfrm>
          <a:prstGeom prst="rect">
            <a:avLst/>
          </a:prstGeom>
          <a:noFill/>
        </p:spPr>
        <p:txBody>
          <a:bodyPr wrap="none" lIns="0" tIns="0" rIns="0" bIns="0" rtlCol="0">
            <a:spAutoFit/>
          </a:bodyPr>
          <a:lstStyle/>
          <a:p>
            <a:pPr>
              <a:lnSpc>
                <a:spcPct val="90000"/>
              </a:lnSpc>
              <a:spcBef>
                <a:spcPct val="20000"/>
              </a:spcBef>
              <a:buSzPct val="80000"/>
            </a:pPr>
            <a:r>
              <a:rPr lang="en-US" sz="2040" dirty="0">
                <a:latin typeface="Segoe UI Light" pitchFamily="34" charset="0"/>
              </a:rPr>
              <a:t>AD/DC/DNS</a:t>
            </a:r>
          </a:p>
        </p:txBody>
      </p:sp>
      <p:cxnSp>
        <p:nvCxnSpPr>
          <p:cNvPr id="19" name="Straight Connector 18"/>
          <p:cNvCxnSpPr/>
          <p:nvPr/>
        </p:nvCxnSpPr>
        <p:spPr>
          <a:xfrm>
            <a:off x="4649136" y="2323561"/>
            <a:ext cx="13165" cy="797859"/>
          </a:xfrm>
          <a:prstGeom prst="line">
            <a:avLst/>
          </a:prstGeom>
          <a:ln w="28575">
            <a:solidFill>
              <a:schemeClr val="accent3"/>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636142" y="3911529"/>
            <a:ext cx="12994" cy="1353136"/>
          </a:xfrm>
          <a:prstGeom prst="line">
            <a:avLst/>
          </a:prstGeom>
          <a:ln w="28575">
            <a:solidFill>
              <a:schemeClr val="accent3"/>
            </a:solidFill>
            <a:prstDash val="lg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538626" y="1787134"/>
            <a:ext cx="268125" cy="288137"/>
          </a:xfrm>
          <a:prstGeom prst="rect">
            <a:avLst/>
          </a:prstGeom>
          <a:noFill/>
        </p:spPr>
        <p:txBody>
          <a:bodyPr wrap="none" lIns="0" tIns="0" rIns="0" bIns="0" rtlCol="0">
            <a:spAutoFit/>
          </a:bodyPr>
          <a:lstStyle/>
          <a:p>
            <a:pPr>
              <a:lnSpc>
                <a:spcPct val="90000"/>
              </a:lnSpc>
              <a:spcBef>
                <a:spcPct val="20000"/>
              </a:spcBef>
              <a:buSzPct val="80000"/>
            </a:pPr>
            <a:r>
              <a:rPr lang="en-US" sz="2040" dirty="0">
                <a:latin typeface="Segoe UI Light" pitchFamily="34" charset="0"/>
              </a:rPr>
              <a:t>LB</a:t>
            </a:r>
          </a:p>
        </p:txBody>
      </p:sp>
      <p:sp>
        <p:nvSpPr>
          <p:cNvPr id="23" name="TextBox 22"/>
          <p:cNvSpPr txBox="1"/>
          <p:nvPr/>
        </p:nvSpPr>
        <p:spPr>
          <a:xfrm>
            <a:off x="5950346" y="1723899"/>
            <a:ext cx="1075774" cy="288137"/>
          </a:xfrm>
          <a:prstGeom prst="rect">
            <a:avLst/>
          </a:prstGeom>
          <a:noFill/>
        </p:spPr>
        <p:txBody>
          <a:bodyPr wrap="none" lIns="0" tIns="0" rIns="0" bIns="0" rtlCol="0">
            <a:spAutoFit/>
          </a:bodyPr>
          <a:lstStyle/>
          <a:p>
            <a:pPr>
              <a:lnSpc>
                <a:spcPct val="90000"/>
              </a:lnSpc>
              <a:spcBef>
                <a:spcPct val="20000"/>
              </a:spcBef>
              <a:buSzPct val="80000"/>
            </a:pPr>
            <a:r>
              <a:rPr lang="en-US" sz="2040" dirty="0">
                <a:latin typeface="Segoe UI Light" pitchFamily="34" charset="0"/>
              </a:rPr>
              <a:t>WEB/APP</a:t>
            </a:r>
          </a:p>
        </p:txBody>
      </p:sp>
      <p:sp>
        <p:nvSpPr>
          <p:cNvPr id="24" name="TextBox 23"/>
          <p:cNvSpPr txBox="1"/>
          <p:nvPr/>
        </p:nvSpPr>
        <p:spPr>
          <a:xfrm>
            <a:off x="7538610" y="1723899"/>
            <a:ext cx="456141" cy="288137"/>
          </a:xfrm>
          <a:prstGeom prst="rect">
            <a:avLst/>
          </a:prstGeom>
          <a:noFill/>
        </p:spPr>
        <p:txBody>
          <a:bodyPr wrap="none" lIns="0" tIns="0" rIns="0" bIns="0" rtlCol="0">
            <a:spAutoFit/>
          </a:bodyPr>
          <a:lstStyle/>
          <a:p>
            <a:pPr>
              <a:lnSpc>
                <a:spcPct val="90000"/>
              </a:lnSpc>
              <a:spcBef>
                <a:spcPct val="20000"/>
              </a:spcBef>
              <a:buSzPct val="80000"/>
            </a:pPr>
            <a:r>
              <a:rPr lang="en-US" sz="2040" dirty="0">
                <a:latin typeface="Segoe UI Light" pitchFamily="34" charset="0"/>
              </a:rPr>
              <a:t>SQL</a:t>
            </a:r>
          </a:p>
        </p:txBody>
      </p:sp>
      <p:pic>
        <p:nvPicPr>
          <p:cNvPr id="25" name="Picture 2" descr="C:\Users\mitchellg\AppData\Local\Microsoft\Windows\Temporary Internet Files\Content.Outlook\DRES7FCJ\Storage_white (2).png"/>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7539764" y="3003688"/>
            <a:ext cx="790728" cy="790728"/>
          </a:xfrm>
          <a:prstGeom prst="rect">
            <a:avLst/>
          </a:prstGeom>
          <a:noFill/>
        </p:spPr>
      </p:pic>
      <p:cxnSp>
        <p:nvCxnSpPr>
          <p:cNvPr id="26" name="Elbow Connector 25"/>
          <p:cNvCxnSpPr>
            <a:stCxn id="49" idx="3"/>
            <a:endCxn id="11" idx="1"/>
          </p:cNvCxnSpPr>
          <p:nvPr/>
        </p:nvCxnSpPr>
        <p:spPr>
          <a:xfrm>
            <a:off x="3963429" y="3062103"/>
            <a:ext cx="251127" cy="336950"/>
          </a:xfrm>
          <a:prstGeom prst="bent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31" name="Picture 2" descr="\\MAGNUM\Projects\Microsoft\Cloud Power FY12\Design\ICONS_PNG\Tower.png"/>
          <p:cNvPicPr>
            <a:picLocks noChangeAspect="1" noChangeArrowheads="1"/>
          </p:cNvPicPr>
          <p:nvPr/>
        </p:nvPicPr>
        <p:blipFill>
          <a:blip r:embed="rId3" cstate="print">
            <a:biLevel thresh="25000"/>
          </a:blip>
          <a:stretch>
            <a:fillRect/>
          </a:stretch>
        </p:blipFill>
        <p:spPr bwMode="auto">
          <a:xfrm>
            <a:off x="6079762" y="2848717"/>
            <a:ext cx="811163" cy="959433"/>
          </a:xfrm>
          <a:prstGeom prst="rect">
            <a:avLst/>
          </a:prstGeom>
          <a:noFill/>
        </p:spPr>
      </p:pic>
      <p:pic>
        <p:nvPicPr>
          <p:cNvPr id="32" name="Picture 4" descr="\\MAGNUM\Projects\Microsoft\Cloud Power FY12\Design\ICONS_PNG\Open_Web_Platform.png"/>
          <p:cNvPicPr>
            <a:picLocks noChangeAspect="1" noChangeArrowheads="1"/>
          </p:cNvPicPr>
          <p:nvPr/>
        </p:nvPicPr>
        <p:blipFill>
          <a:blip r:embed="rId5" cstate="print">
            <a:duotone>
              <a:schemeClr val="accent2">
                <a:shade val="45000"/>
                <a:satMod val="135000"/>
              </a:schemeClr>
              <a:prstClr val="white"/>
            </a:duotone>
          </a:blip>
          <a:srcRect/>
          <a:stretch>
            <a:fillRect/>
          </a:stretch>
        </p:blipFill>
        <p:spPr bwMode="auto">
          <a:xfrm>
            <a:off x="6447107" y="3378663"/>
            <a:ext cx="474500" cy="561232"/>
          </a:xfrm>
          <a:prstGeom prst="rect">
            <a:avLst/>
          </a:prstGeom>
          <a:noFill/>
        </p:spPr>
      </p:pic>
      <p:sp>
        <p:nvSpPr>
          <p:cNvPr id="40" name="TextBox 39"/>
          <p:cNvSpPr txBox="1"/>
          <p:nvPr/>
        </p:nvSpPr>
        <p:spPr>
          <a:xfrm>
            <a:off x="4456874" y="3629016"/>
            <a:ext cx="274665" cy="288137"/>
          </a:xfrm>
          <a:prstGeom prst="rect">
            <a:avLst/>
          </a:prstGeom>
          <a:noFill/>
        </p:spPr>
        <p:txBody>
          <a:bodyPr wrap="none" lIns="0" tIns="0" rIns="0" bIns="0" rtlCol="0">
            <a:spAutoFit/>
          </a:bodyPr>
          <a:lstStyle/>
          <a:p>
            <a:pPr>
              <a:lnSpc>
                <a:spcPct val="90000"/>
              </a:lnSpc>
              <a:spcBef>
                <a:spcPct val="20000"/>
              </a:spcBef>
              <a:buSzPct val="80000"/>
            </a:pPr>
            <a:r>
              <a:rPr lang="en-US" sz="2040" dirty="0">
                <a:latin typeface="Segoe UI Light" pitchFamily="34" charset="0"/>
              </a:rPr>
              <a:t>80</a:t>
            </a:r>
          </a:p>
        </p:txBody>
      </p:sp>
      <p:pic>
        <p:nvPicPr>
          <p:cNvPr id="45" name="Picture 4" descr="\\MAGNUM\Projects\Microsoft\Cloud Power FY12\Design\ICONS_PNG\Agility.png"/>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4214556" y="5098705"/>
            <a:ext cx="932603" cy="932603"/>
          </a:xfrm>
          <a:prstGeom prst="rect">
            <a:avLst/>
          </a:prstGeom>
          <a:noFill/>
        </p:spPr>
      </p:pic>
      <p:sp>
        <p:nvSpPr>
          <p:cNvPr id="46" name="TextBox 45"/>
          <p:cNvSpPr txBox="1"/>
          <p:nvPr/>
        </p:nvSpPr>
        <p:spPr>
          <a:xfrm>
            <a:off x="4355617" y="5822755"/>
            <a:ext cx="686664" cy="288137"/>
          </a:xfrm>
          <a:prstGeom prst="rect">
            <a:avLst/>
          </a:prstGeom>
          <a:noFill/>
        </p:spPr>
        <p:txBody>
          <a:bodyPr wrap="none" lIns="0" tIns="0" rIns="0" bIns="0" rtlCol="0">
            <a:spAutoFit/>
          </a:bodyPr>
          <a:lstStyle/>
          <a:p>
            <a:pPr>
              <a:lnSpc>
                <a:spcPct val="90000"/>
              </a:lnSpc>
              <a:spcBef>
                <a:spcPct val="20000"/>
              </a:spcBef>
              <a:buSzPct val="80000"/>
            </a:pPr>
            <a:r>
              <a:rPr lang="en-US" sz="2040" dirty="0">
                <a:latin typeface="Segoe UI Light" pitchFamily="34" charset="0"/>
              </a:rPr>
              <a:t>20000</a:t>
            </a:r>
          </a:p>
        </p:txBody>
      </p:sp>
      <p:cxnSp>
        <p:nvCxnSpPr>
          <p:cNvPr id="47" name="Elbow Connector 46"/>
          <p:cNvCxnSpPr>
            <a:stCxn id="45" idx="3"/>
          </p:cNvCxnSpPr>
          <p:nvPr/>
        </p:nvCxnSpPr>
        <p:spPr>
          <a:xfrm flipV="1">
            <a:off x="5147160" y="3805903"/>
            <a:ext cx="1299948" cy="1759105"/>
          </a:xfrm>
          <a:prstGeom prst="bentConnector2">
            <a:avLst/>
          </a:prstGeom>
          <a:ln w="28575">
            <a:solidFill>
              <a:schemeClr val="accent6"/>
            </a:solidFill>
          </a:ln>
        </p:spPr>
        <p:style>
          <a:lnRef idx="1">
            <a:schemeClr val="dk1"/>
          </a:lnRef>
          <a:fillRef idx="0">
            <a:schemeClr val="dk1"/>
          </a:fillRef>
          <a:effectRef idx="0">
            <a:schemeClr val="dk1"/>
          </a:effectRef>
          <a:fontRef idx="minor">
            <a:schemeClr val="tx1"/>
          </a:fontRef>
        </p:style>
      </p:cxnSp>
      <p:pic>
        <p:nvPicPr>
          <p:cNvPr id="48" name="Picture 4" descr="\\MAGNUM\Projects\Microsoft\Cloud Power FY12\Design\Icons\PNGs\IT_guy.png"/>
          <p:cNvPicPr>
            <a:picLocks noChangeAspect="1" noChangeArrowheads="1"/>
          </p:cNvPicPr>
          <p:nvPr/>
        </p:nvPicPr>
        <p:blipFill>
          <a:blip r:embed="rId6" cstate="print">
            <a:duotone>
              <a:prstClr val="black"/>
              <a:schemeClr val="tx2">
                <a:tint val="45000"/>
                <a:satMod val="400000"/>
              </a:schemeClr>
            </a:duotone>
          </a:blip>
          <a:srcRect/>
          <a:stretch>
            <a:fillRect/>
          </a:stretch>
        </p:blipFill>
        <p:spPr bwMode="auto">
          <a:xfrm>
            <a:off x="3090776" y="2492948"/>
            <a:ext cx="1005718" cy="1005718"/>
          </a:xfrm>
          <a:prstGeom prst="rect">
            <a:avLst/>
          </a:prstGeom>
          <a:noFill/>
        </p:spPr>
      </p:pic>
      <p:pic>
        <p:nvPicPr>
          <p:cNvPr id="49" name="Picture 4" descr="\\MAGNUM\Projects\Microsoft\Cloud Power FY12\Design\Icons\PNGs\IT_guy.png"/>
          <p:cNvPicPr>
            <a:picLocks noChangeAspect="1" noChangeArrowheads="1"/>
          </p:cNvPicPr>
          <p:nvPr/>
        </p:nvPicPr>
        <p:blipFill>
          <a:blip r:embed="rId6" cstate="print">
            <a:duotone>
              <a:schemeClr val="bg2">
                <a:shade val="45000"/>
                <a:satMod val="135000"/>
              </a:schemeClr>
              <a:prstClr val="white"/>
            </a:duotone>
          </a:blip>
          <a:srcRect/>
          <a:stretch>
            <a:fillRect/>
          </a:stretch>
        </p:blipFill>
        <p:spPr bwMode="auto">
          <a:xfrm>
            <a:off x="2957711" y="2559243"/>
            <a:ext cx="1005718" cy="1005718"/>
          </a:xfrm>
          <a:prstGeom prst="rect">
            <a:avLst/>
          </a:prstGeom>
          <a:noFill/>
          <a:ln>
            <a:noFill/>
          </a:ln>
        </p:spPr>
      </p:pic>
      <p:pic>
        <p:nvPicPr>
          <p:cNvPr id="50" name="Picture 4" descr="\\MAGNUM\Projects\Microsoft\Cloud Power FY12\Design\Icons\PNGs\IT_guy.png"/>
          <p:cNvPicPr>
            <a:picLocks noChangeAspect="1" noChangeArrowheads="1"/>
          </p:cNvPicPr>
          <p:nvPr/>
        </p:nvPicPr>
        <p:blipFill>
          <a:blip r:embed="rId6" cstate="print">
            <a:duotone>
              <a:prstClr val="black"/>
              <a:schemeClr val="tx2">
                <a:tint val="45000"/>
                <a:satMod val="400000"/>
              </a:schemeClr>
            </a:duotone>
          </a:blip>
          <a:srcRect/>
          <a:stretch>
            <a:fillRect/>
          </a:stretch>
        </p:blipFill>
        <p:spPr bwMode="auto">
          <a:xfrm>
            <a:off x="2957711" y="4595846"/>
            <a:ext cx="1005718" cy="1005718"/>
          </a:xfrm>
          <a:prstGeom prst="rect">
            <a:avLst/>
          </a:prstGeom>
          <a:noFill/>
          <a:ln>
            <a:noFill/>
          </a:ln>
        </p:spPr>
      </p:pic>
      <p:cxnSp>
        <p:nvCxnSpPr>
          <p:cNvPr id="51" name="Elbow Connector 50"/>
          <p:cNvCxnSpPr>
            <a:stCxn id="50" idx="3"/>
            <a:endCxn id="45" idx="1"/>
          </p:cNvCxnSpPr>
          <p:nvPr/>
        </p:nvCxnSpPr>
        <p:spPr>
          <a:xfrm>
            <a:off x="3963429" y="5098705"/>
            <a:ext cx="251127" cy="466302"/>
          </a:xfrm>
          <a:prstGeom prst="bentConnector3">
            <a:avLst>
              <a:gd name="adj1" fmla="val 50000"/>
            </a:avLst>
          </a:prstGeom>
          <a:ln w="28575">
            <a:solidFill>
              <a:schemeClr val="accent6"/>
            </a:solidFill>
          </a:ln>
        </p:spPr>
        <p:style>
          <a:lnRef idx="1">
            <a:schemeClr val="dk1"/>
          </a:lnRef>
          <a:fillRef idx="0">
            <a:schemeClr val="dk1"/>
          </a:fillRef>
          <a:effectRef idx="0">
            <a:schemeClr val="dk1"/>
          </a:effectRef>
          <a:fontRef idx="minor">
            <a:schemeClr val="tx1"/>
          </a:fontRef>
        </p:style>
      </p:cxnSp>
      <p:sp>
        <p:nvSpPr>
          <p:cNvPr id="58" name="Rectangle 57"/>
          <p:cNvSpPr/>
          <p:nvPr/>
        </p:nvSpPr>
        <p:spPr bwMode="auto">
          <a:xfrm>
            <a:off x="5358174" y="2369997"/>
            <a:ext cx="6074775" cy="3428640"/>
          </a:xfrm>
          <a:prstGeom prst="rect">
            <a:avLst/>
          </a:prstGeom>
          <a:noFill/>
          <a:ln>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chemeClr val="tx1"/>
              </a:solidFill>
            </a:endParaRPr>
          </a:p>
        </p:txBody>
      </p:sp>
      <p:sp>
        <p:nvSpPr>
          <p:cNvPr id="60" name="Rectangle 59"/>
          <p:cNvSpPr/>
          <p:nvPr/>
        </p:nvSpPr>
        <p:spPr bwMode="auto">
          <a:xfrm>
            <a:off x="5280458" y="2200001"/>
            <a:ext cx="6400214" cy="4013316"/>
          </a:xfrm>
          <a:prstGeom prst="rect">
            <a:avLst/>
          </a:prstGeom>
          <a:noFill/>
          <a:ln>
            <a:solidFill>
              <a:schemeClr val="accent2">
                <a:lumMod val="60000"/>
                <a:lumOff val="40000"/>
              </a:schemeClr>
            </a:solidFill>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chemeClr val="tx1"/>
              </a:solidFill>
            </a:endParaRPr>
          </a:p>
        </p:txBody>
      </p:sp>
      <p:sp>
        <p:nvSpPr>
          <p:cNvPr id="67" name="TextBox 66"/>
          <p:cNvSpPr txBox="1"/>
          <p:nvPr/>
        </p:nvSpPr>
        <p:spPr>
          <a:xfrm>
            <a:off x="9389790" y="5433771"/>
            <a:ext cx="1531850" cy="288137"/>
          </a:xfrm>
          <a:prstGeom prst="rect">
            <a:avLst/>
          </a:prstGeom>
          <a:noFill/>
        </p:spPr>
        <p:txBody>
          <a:bodyPr wrap="none" lIns="0" tIns="0" rIns="0" bIns="0" rtlCol="0">
            <a:spAutoFit/>
          </a:bodyPr>
          <a:lstStyle/>
          <a:p>
            <a:pPr>
              <a:lnSpc>
                <a:spcPct val="90000"/>
              </a:lnSpc>
              <a:spcBef>
                <a:spcPct val="20000"/>
              </a:spcBef>
              <a:buSzPct val="80000"/>
            </a:pPr>
            <a:r>
              <a:rPr lang="en-US" sz="2040" dirty="0">
                <a:solidFill>
                  <a:schemeClr val="accent4"/>
                </a:solidFill>
                <a:latin typeface="Segoe UI Light" pitchFamily="34" charset="0"/>
              </a:rPr>
              <a:t>Cloud Service</a:t>
            </a:r>
          </a:p>
        </p:txBody>
      </p:sp>
      <p:sp>
        <p:nvSpPr>
          <p:cNvPr id="69" name="TextBox 68"/>
          <p:cNvSpPr txBox="1"/>
          <p:nvPr/>
        </p:nvSpPr>
        <p:spPr>
          <a:xfrm>
            <a:off x="9853199" y="5886158"/>
            <a:ext cx="1734906" cy="288137"/>
          </a:xfrm>
          <a:prstGeom prst="rect">
            <a:avLst/>
          </a:prstGeom>
          <a:noFill/>
        </p:spPr>
        <p:txBody>
          <a:bodyPr wrap="none" lIns="0" tIns="0" rIns="0" bIns="0" rtlCol="0">
            <a:spAutoFit/>
          </a:bodyPr>
          <a:lstStyle/>
          <a:p>
            <a:pPr>
              <a:lnSpc>
                <a:spcPct val="90000"/>
              </a:lnSpc>
              <a:spcBef>
                <a:spcPct val="20000"/>
              </a:spcBef>
              <a:buSzPct val="80000"/>
            </a:pPr>
            <a:r>
              <a:rPr lang="en-US" sz="2040" dirty="0">
                <a:solidFill>
                  <a:schemeClr val="accent2">
                    <a:lumMod val="60000"/>
                    <a:lumOff val="40000"/>
                  </a:schemeClr>
                </a:solidFill>
                <a:latin typeface="Segoe UI Light" pitchFamily="34" charset="0"/>
              </a:rPr>
              <a:t>Virtual Network</a:t>
            </a:r>
          </a:p>
        </p:txBody>
      </p:sp>
      <p:sp>
        <p:nvSpPr>
          <p:cNvPr id="70" name="TextBox 69"/>
          <p:cNvSpPr txBox="1"/>
          <p:nvPr/>
        </p:nvSpPr>
        <p:spPr>
          <a:xfrm>
            <a:off x="9208615" y="6430405"/>
            <a:ext cx="1922659" cy="345817"/>
          </a:xfrm>
          <a:prstGeom prst="rect">
            <a:avLst/>
          </a:prstGeom>
          <a:noFill/>
        </p:spPr>
        <p:txBody>
          <a:bodyPr wrap="none" lIns="0" tIns="0" rIns="0" bIns="0" rtlCol="0">
            <a:spAutoFit/>
          </a:bodyPr>
          <a:lstStyle/>
          <a:p>
            <a:pPr>
              <a:lnSpc>
                <a:spcPct val="90000"/>
              </a:lnSpc>
              <a:spcBef>
                <a:spcPct val="20000"/>
              </a:spcBef>
              <a:buSzPct val="80000"/>
            </a:pPr>
            <a:r>
              <a:rPr lang="en-US" sz="2448" spc="-102" dirty="0">
                <a:latin typeface="Segoe UI Light" pitchFamily="34" charset="0"/>
              </a:rPr>
              <a:t>Windows Azure</a:t>
            </a:r>
          </a:p>
        </p:txBody>
      </p:sp>
      <p:cxnSp>
        <p:nvCxnSpPr>
          <p:cNvPr id="75" name="Elbow Connector 74"/>
          <p:cNvCxnSpPr/>
          <p:nvPr/>
        </p:nvCxnSpPr>
        <p:spPr>
          <a:xfrm rot="10800000">
            <a:off x="7020253" y="3429739"/>
            <a:ext cx="532923" cy="1414"/>
          </a:xfrm>
          <a:prstGeom prst="bent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59" name="Elbow Connector 58"/>
          <p:cNvCxnSpPr/>
          <p:nvPr/>
        </p:nvCxnSpPr>
        <p:spPr>
          <a:xfrm rot="10800000">
            <a:off x="8463791" y="3423710"/>
            <a:ext cx="532923" cy="1414"/>
          </a:xfrm>
          <a:prstGeom prst="bent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61" name="Elbow Connector 60"/>
          <p:cNvCxnSpPr/>
          <p:nvPr/>
        </p:nvCxnSpPr>
        <p:spPr>
          <a:xfrm rot="10800000">
            <a:off x="5602285" y="3397638"/>
            <a:ext cx="532923" cy="1414"/>
          </a:xfrm>
          <a:prstGeom prst="bent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3" name="TextBox 32"/>
          <p:cNvSpPr txBox="1"/>
          <p:nvPr/>
        </p:nvSpPr>
        <p:spPr>
          <a:xfrm>
            <a:off x="320438" y="2120510"/>
            <a:ext cx="2255491" cy="3708183"/>
          </a:xfrm>
          <a:prstGeom prst="rect">
            <a:avLst/>
          </a:prstGeom>
          <a:solidFill>
            <a:schemeClr val="accent1"/>
          </a:solidFill>
          <a:ln>
            <a:solidFill>
              <a:schemeClr val="accent1"/>
            </a:solidFill>
          </a:ln>
        </p:spPr>
        <p:txBody>
          <a:bodyPr wrap="square" lIns="186521" tIns="149217" rIns="186521" bIns="149217" rtlCol="0">
            <a:spAutoFit/>
          </a:bodyPr>
          <a:lstStyle/>
          <a:p>
            <a:pPr>
              <a:lnSpc>
                <a:spcPct val="90000"/>
              </a:lnSpc>
              <a:spcAft>
                <a:spcPts val="612"/>
              </a:spcAft>
            </a:pPr>
            <a:r>
              <a:rPr lang="en-US" sz="1836" b="1" dirty="0">
                <a:gradFill>
                  <a:gsLst>
                    <a:gs pos="2917">
                      <a:schemeClr val="tx1"/>
                    </a:gs>
                    <a:gs pos="30000">
                      <a:schemeClr val="tx1"/>
                    </a:gs>
                  </a:gsLst>
                  <a:lin ang="5400000" scaled="0"/>
                </a:gradFill>
              </a:rPr>
              <a:t>Web/App Tier</a:t>
            </a:r>
          </a:p>
          <a:p>
            <a:pPr>
              <a:lnSpc>
                <a:spcPct val="90000"/>
              </a:lnSpc>
              <a:spcAft>
                <a:spcPts val="612"/>
              </a:spcAft>
            </a:pPr>
            <a:r>
              <a:rPr lang="en-US" sz="1632" dirty="0"/>
              <a:t>1 x Large</a:t>
            </a:r>
          </a:p>
          <a:p>
            <a:pPr>
              <a:lnSpc>
                <a:spcPct val="90000"/>
              </a:lnSpc>
              <a:spcAft>
                <a:spcPts val="612"/>
              </a:spcAft>
            </a:pPr>
            <a:r>
              <a:rPr lang="en-US" sz="1632" dirty="0"/>
              <a:t>(4 Cores &amp; 7 GB)</a:t>
            </a:r>
          </a:p>
          <a:p>
            <a:pPr>
              <a:lnSpc>
                <a:spcPct val="90000"/>
              </a:lnSpc>
              <a:spcAft>
                <a:spcPts val="612"/>
              </a:spcAft>
            </a:pPr>
            <a:endParaRPr lang="en-US" sz="1632" dirty="0">
              <a:gradFill>
                <a:gsLst>
                  <a:gs pos="2917">
                    <a:schemeClr val="tx1"/>
                  </a:gs>
                  <a:gs pos="30000">
                    <a:schemeClr val="tx1"/>
                  </a:gs>
                </a:gsLst>
                <a:lin ang="5400000" scaled="0"/>
              </a:gradFill>
            </a:endParaRPr>
          </a:p>
          <a:p>
            <a:pPr>
              <a:lnSpc>
                <a:spcPct val="90000"/>
              </a:lnSpc>
              <a:spcAft>
                <a:spcPts val="612"/>
              </a:spcAft>
            </a:pPr>
            <a:r>
              <a:rPr lang="en-US" sz="1836" b="1" dirty="0"/>
              <a:t>Data Tier</a:t>
            </a:r>
          </a:p>
          <a:p>
            <a:pPr>
              <a:lnSpc>
                <a:spcPct val="90000"/>
              </a:lnSpc>
              <a:spcAft>
                <a:spcPts val="612"/>
              </a:spcAft>
            </a:pPr>
            <a:r>
              <a:rPr lang="en-US" sz="1632" dirty="0"/>
              <a:t>1 x A6</a:t>
            </a:r>
          </a:p>
          <a:p>
            <a:pPr>
              <a:lnSpc>
                <a:spcPct val="90000"/>
              </a:lnSpc>
              <a:spcAft>
                <a:spcPts val="612"/>
              </a:spcAft>
            </a:pPr>
            <a:r>
              <a:rPr lang="en-US" sz="1632" dirty="0"/>
              <a:t>(4 Cores &amp; 28 GB)</a:t>
            </a:r>
          </a:p>
          <a:p>
            <a:pPr>
              <a:lnSpc>
                <a:spcPct val="90000"/>
              </a:lnSpc>
              <a:spcAft>
                <a:spcPts val="612"/>
              </a:spcAft>
            </a:pPr>
            <a:endParaRPr lang="en-US" sz="1632" dirty="0">
              <a:gradFill>
                <a:gsLst>
                  <a:gs pos="2917">
                    <a:schemeClr val="tx1"/>
                  </a:gs>
                  <a:gs pos="30000">
                    <a:schemeClr val="tx1"/>
                  </a:gs>
                </a:gsLst>
                <a:lin ang="5400000" scaled="0"/>
              </a:gradFill>
            </a:endParaRPr>
          </a:p>
          <a:p>
            <a:pPr>
              <a:lnSpc>
                <a:spcPct val="90000"/>
              </a:lnSpc>
              <a:spcAft>
                <a:spcPts val="612"/>
              </a:spcAft>
            </a:pPr>
            <a:r>
              <a:rPr lang="en-US" sz="1836" b="1" dirty="0">
                <a:gradFill>
                  <a:gsLst>
                    <a:gs pos="2917">
                      <a:schemeClr val="tx1"/>
                    </a:gs>
                    <a:gs pos="30000">
                      <a:schemeClr val="tx1"/>
                    </a:gs>
                  </a:gsLst>
                  <a:lin ang="5400000" scaled="0"/>
                </a:gradFill>
              </a:rPr>
              <a:t>Identity Tier</a:t>
            </a:r>
          </a:p>
          <a:p>
            <a:pPr>
              <a:lnSpc>
                <a:spcPct val="90000"/>
              </a:lnSpc>
              <a:spcAft>
                <a:spcPts val="612"/>
              </a:spcAft>
            </a:pPr>
            <a:r>
              <a:rPr lang="en-US" sz="1632" dirty="0">
                <a:gradFill>
                  <a:gsLst>
                    <a:gs pos="2917">
                      <a:schemeClr val="tx1"/>
                    </a:gs>
                    <a:gs pos="30000">
                      <a:schemeClr val="tx1"/>
                    </a:gs>
                  </a:gsLst>
                  <a:lin ang="5400000" scaled="0"/>
                </a:gradFill>
              </a:rPr>
              <a:t>1 Small</a:t>
            </a:r>
          </a:p>
          <a:p>
            <a:pPr>
              <a:lnSpc>
                <a:spcPct val="90000"/>
              </a:lnSpc>
              <a:spcAft>
                <a:spcPts val="612"/>
              </a:spcAft>
            </a:pPr>
            <a:r>
              <a:rPr lang="en-US" sz="1632" dirty="0">
                <a:gradFill>
                  <a:gsLst>
                    <a:gs pos="2917">
                      <a:schemeClr val="tx1"/>
                    </a:gs>
                    <a:gs pos="30000">
                      <a:schemeClr val="tx1"/>
                    </a:gs>
                  </a:gsLst>
                  <a:lin ang="5400000" scaled="0"/>
                </a:gradFill>
              </a:rPr>
              <a:t>(1 Core &amp; 1.75 GB)</a:t>
            </a:r>
          </a:p>
        </p:txBody>
      </p:sp>
    </p:spTree>
    <p:extLst>
      <p:ext uri="{BB962C8B-B14F-4D97-AF65-F5344CB8AC3E}">
        <p14:creationId xmlns:p14="http://schemas.microsoft.com/office/powerpoint/2010/main" val="2964494464"/>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Automated SharePoint Farm Deployment</a:t>
            </a:r>
            <a:endParaRPr lang="en-US" dirty="0"/>
          </a:p>
        </p:txBody>
      </p:sp>
      <p:sp>
        <p:nvSpPr>
          <p:cNvPr id="5" name="Text Placeholder 4"/>
          <p:cNvSpPr>
            <a:spLocks noGrp="1"/>
          </p:cNvSpPr>
          <p:nvPr>
            <p:ph type="body" sz="quarter" idx="12"/>
          </p:nvPr>
        </p:nvSpPr>
        <p:spPr/>
        <p:txBody>
          <a:bodyPr/>
          <a:lstStyle/>
          <a:p>
            <a:r>
              <a:rPr lang="en-US" dirty="0" smtClean="0"/>
              <a:t>Michael Washam</a:t>
            </a:r>
            <a:endParaRPr lang="en-US" dirty="0"/>
          </a:p>
        </p:txBody>
      </p:sp>
      <p:sp>
        <p:nvSpPr>
          <p:cNvPr id="6" name="Rectangle 5"/>
          <p:cNvSpPr/>
          <p:nvPr/>
        </p:nvSpPr>
        <p:spPr>
          <a:xfrm>
            <a:off x="274638" y="5994362"/>
            <a:ext cx="5637432" cy="369332"/>
          </a:xfrm>
          <a:prstGeom prst="rect">
            <a:avLst/>
          </a:prstGeom>
          <a:solidFill>
            <a:schemeClr val="accent2"/>
          </a:solidFill>
        </p:spPr>
        <p:txBody>
          <a:bodyPr wrap="square">
            <a:spAutoFit/>
          </a:bodyPr>
          <a:lstStyle/>
          <a:p>
            <a:r>
              <a:rPr lang="en-US" b="1" dirty="0" smtClean="0"/>
              <a:t>Looking for more on WA PowerShell? WAD-B305</a:t>
            </a:r>
            <a:endParaRPr lang="en-US" b="1" dirty="0"/>
          </a:p>
        </p:txBody>
      </p:sp>
    </p:spTree>
    <p:extLst>
      <p:ext uri="{BB962C8B-B14F-4D97-AF65-F5344CB8AC3E}">
        <p14:creationId xmlns:p14="http://schemas.microsoft.com/office/powerpoint/2010/main" val="15625488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Virtual Machine </a:t>
            </a:r>
            <a:br>
              <a:rPr lang="en-US" dirty="0" smtClean="0"/>
            </a:br>
            <a:r>
              <a:rPr lang="en-US" dirty="0" smtClean="0"/>
              <a:t>Billing</a:t>
            </a:r>
            <a:endParaRPr lang="en-US" dirty="0"/>
          </a:p>
        </p:txBody>
      </p:sp>
      <p:sp>
        <p:nvSpPr>
          <p:cNvPr id="5" name="Text Placeholder 4"/>
          <p:cNvSpPr>
            <a:spLocks noGrp="1"/>
          </p:cNvSpPr>
          <p:nvPr>
            <p:ph type="body" sz="quarter" idx="12"/>
          </p:nvPr>
        </p:nvSpPr>
        <p:spPr/>
        <p:txBody>
          <a:bodyPr/>
          <a:lstStyle/>
          <a:p>
            <a:r>
              <a:rPr lang="en-US" dirty="0" smtClean="0"/>
              <a:t>Michael Washam</a:t>
            </a:r>
            <a:endParaRPr lang="en-US" dirty="0"/>
          </a:p>
        </p:txBody>
      </p:sp>
    </p:spTree>
    <p:extLst>
      <p:ext uri="{BB962C8B-B14F-4D97-AF65-F5344CB8AC3E}">
        <p14:creationId xmlns:p14="http://schemas.microsoft.com/office/powerpoint/2010/main" val="32275834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Questions</a:t>
            </a:r>
            <a:br>
              <a:rPr lang="en-US" dirty="0" smtClean="0"/>
            </a:br>
            <a:r>
              <a:rPr lang="en-US" dirty="0" smtClean="0"/>
              <a:t/>
            </a:r>
            <a:br>
              <a:rPr lang="en-US" dirty="0" smtClean="0"/>
            </a:br>
            <a:endParaRPr lang="en-US" dirty="0"/>
          </a:p>
        </p:txBody>
      </p:sp>
      <p:sp>
        <p:nvSpPr>
          <p:cNvPr id="6" name="TextBox 5"/>
          <p:cNvSpPr txBox="1"/>
          <p:nvPr/>
        </p:nvSpPr>
        <p:spPr>
          <a:xfrm>
            <a:off x="472966" y="4382814"/>
            <a:ext cx="7504386" cy="2299091"/>
          </a:xfrm>
          <a:prstGeom prst="rect">
            <a:avLst/>
          </a:prstGeom>
          <a:noFill/>
        </p:spPr>
        <p:txBody>
          <a:bodyPr wrap="square" lIns="182880" tIns="146304" rIns="182880" bIns="146304" rtlCol="0">
            <a:spAutoFit/>
          </a:bodyPr>
          <a:lstStyle/>
          <a:p>
            <a:pPr>
              <a:lnSpc>
                <a:spcPct val="90000"/>
              </a:lnSpc>
              <a:spcAft>
                <a:spcPts val="600"/>
              </a:spcAft>
            </a:pPr>
            <a:r>
              <a:rPr lang="en-US" sz="3200" dirty="0" smtClean="0">
                <a:gradFill>
                  <a:gsLst>
                    <a:gs pos="2917">
                      <a:schemeClr val="tx1"/>
                    </a:gs>
                    <a:gs pos="30000">
                      <a:schemeClr val="tx1"/>
                    </a:gs>
                  </a:gsLst>
                  <a:lin ang="5400000" scaled="0"/>
                </a:gradFill>
              </a:rPr>
              <a:t>Email: michaelwa@aditi.com</a:t>
            </a:r>
          </a:p>
          <a:p>
            <a:pPr>
              <a:lnSpc>
                <a:spcPct val="90000"/>
              </a:lnSpc>
              <a:spcAft>
                <a:spcPts val="600"/>
              </a:spcAft>
            </a:pPr>
            <a:r>
              <a:rPr lang="en-US" sz="3200" dirty="0" smtClean="0">
                <a:gradFill>
                  <a:gsLst>
                    <a:gs pos="2917">
                      <a:schemeClr val="tx1"/>
                    </a:gs>
                    <a:gs pos="30000">
                      <a:schemeClr val="tx1"/>
                    </a:gs>
                  </a:gsLst>
                  <a:lin ang="5400000" scaled="0"/>
                </a:gradFill>
              </a:rPr>
              <a:t>Twitter: </a:t>
            </a:r>
            <a:r>
              <a:rPr lang="en-US" sz="3200" dirty="0" err="1" smtClean="0">
                <a:gradFill>
                  <a:gsLst>
                    <a:gs pos="2917">
                      <a:schemeClr val="tx1"/>
                    </a:gs>
                    <a:gs pos="30000">
                      <a:schemeClr val="tx1"/>
                    </a:gs>
                  </a:gsLst>
                  <a:lin ang="5400000" scaled="0"/>
                </a:gradFill>
              </a:rPr>
              <a:t>MWashamMS</a:t>
            </a:r>
            <a:endParaRPr lang="en-US" sz="3200" dirty="0" smtClean="0">
              <a:gradFill>
                <a:gsLst>
                  <a:gs pos="2917">
                    <a:schemeClr val="tx1"/>
                  </a:gs>
                  <a:gs pos="30000">
                    <a:schemeClr val="tx1"/>
                  </a:gs>
                </a:gsLst>
                <a:lin ang="5400000" scaled="0"/>
              </a:gradFill>
            </a:endParaRPr>
          </a:p>
          <a:p>
            <a:pPr>
              <a:lnSpc>
                <a:spcPct val="90000"/>
              </a:lnSpc>
              <a:spcAft>
                <a:spcPts val="600"/>
              </a:spcAft>
            </a:pPr>
            <a:r>
              <a:rPr lang="en-US" sz="3200" dirty="0" smtClean="0">
                <a:gradFill>
                  <a:gsLst>
                    <a:gs pos="2917">
                      <a:schemeClr val="tx1"/>
                    </a:gs>
                    <a:gs pos="30000">
                      <a:schemeClr val="tx1"/>
                    </a:gs>
                  </a:gsLst>
                  <a:lin ang="5400000" scaled="0"/>
                </a:gradFill>
              </a:rPr>
              <a:t>Blog: http://michaelwasham.com</a:t>
            </a:r>
          </a:p>
          <a:p>
            <a:pPr>
              <a:lnSpc>
                <a:spcPct val="90000"/>
              </a:lnSpc>
              <a:spcAft>
                <a:spcPts val="600"/>
              </a:spcAft>
            </a:pPr>
            <a:endParaRPr lang="en-US" sz="32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786858451"/>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644348"/>
          </a:xfrm>
        </p:spPr>
        <p:txBody>
          <a:bodyPr/>
          <a:lstStyle/>
          <a:p>
            <a:pPr marL="0" indent="0">
              <a:buNone/>
            </a:pPr>
            <a:r>
              <a:rPr lang="en-US" sz="1800" dirty="0"/>
              <a:t>Getting Started with SQL Server in Windows Azure Virtual Machines</a:t>
            </a:r>
            <a:br>
              <a:rPr lang="en-US" sz="1800" dirty="0"/>
            </a:br>
            <a:r>
              <a:rPr lang="en-US" sz="1800" dirty="0">
                <a:hlinkClick r:id="rId2"/>
              </a:rPr>
              <a:t>http://</a:t>
            </a:r>
            <a:r>
              <a:rPr lang="en-US" sz="1800" dirty="0" smtClean="0">
                <a:hlinkClick r:id="rId2"/>
              </a:rPr>
              <a:t>msdn.microsoft.com/en-us/library/windowsazure/dn133151.aspx#sqlserver</a:t>
            </a:r>
            <a:r>
              <a:rPr lang="en-US" sz="1800" dirty="0" smtClean="0"/>
              <a:t> </a:t>
            </a:r>
            <a:endParaRPr lang="en-US" sz="1800" dirty="0"/>
          </a:p>
          <a:p>
            <a:pPr marL="0" indent="0">
              <a:buNone/>
            </a:pPr>
            <a:endParaRPr lang="en-US" sz="1800" dirty="0"/>
          </a:p>
          <a:p>
            <a:pPr marL="0" indent="0">
              <a:buNone/>
            </a:pPr>
            <a:r>
              <a:rPr lang="en-US" sz="1800" dirty="0"/>
              <a:t>Performance Considerations for SQL Server in Windows Azure Virtual Machines</a:t>
            </a:r>
          </a:p>
          <a:p>
            <a:pPr marL="0" indent="0">
              <a:buNone/>
            </a:pPr>
            <a:r>
              <a:rPr lang="en-US" sz="1800" dirty="0">
                <a:hlinkClick r:id="rId3"/>
              </a:rPr>
              <a:t>http://</a:t>
            </a:r>
            <a:r>
              <a:rPr lang="en-US" sz="1800" dirty="0" smtClean="0">
                <a:hlinkClick r:id="rId3"/>
              </a:rPr>
              <a:t>msdn.microsoft.com/en-us/library/windowsazure/dn133149.aspx</a:t>
            </a:r>
            <a:r>
              <a:rPr lang="en-US" sz="1800" dirty="0" smtClean="0"/>
              <a:t>  </a:t>
            </a:r>
            <a:endParaRPr lang="en-US" sz="1800" dirty="0"/>
          </a:p>
          <a:p>
            <a:pPr marL="0" indent="0">
              <a:buNone/>
            </a:pPr>
            <a:endParaRPr lang="en-US" sz="1800" dirty="0" smtClean="0"/>
          </a:p>
          <a:p>
            <a:pPr marL="0" indent="0">
              <a:buNone/>
            </a:pPr>
            <a:r>
              <a:rPr lang="en-US" sz="1800" dirty="0"/>
              <a:t>Visual Studio Load Test in Windows Azure Overview </a:t>
            </a:r>
          </a:p>
          <a:p>
            <a:pPr marL="0" indent="0">
              <a:buNone/>
            </a:pPr>
            <a:r>
              <a:rPr lang="en-US" sz="1800" dirty="0" smtClean="0">
                <a:hlinkClick r:id="rId4"/>
              </a:rPr>
              <a:t>http</a:t>
            </a:r>
            <a:r>
              <a:rPr lang="en-US" sz="1800" dirty="0">
                <a:hlinkClick r:id="rId4"/>
              </a:rPr>
              <a:t>://</a:t>
            </a:r>
            <a:r>
              <a:rPr lang="en-US" sz="1800" dirty="0" smtClean="0">
                <a:hlinkClick r:id="rId4"/>
              </a:rPr>
              <a:t>msdn.microsoft.com/en-us/library/windowsazure/hh674501.aspx</a:t>
            </a:r>
            <a:r>
              <a:rPr lang="en-US" sz="1800" dirty="0" smtClean="0"/>
              <a:t> </a:t>
            </a:r>
            <a:endParaRPr lang="en-US" sz="1800" dirty="0"/>
          </a:p>
          <a:p>
            <a:pPr marL="0" indent="0">
              <a:buNone/>
            </a:pPr>
            <a:endParaRPr lang="en-US" sz="1800" dirty="0"/>
          </a:p>
          <a:p>
            <a:pPr marL="0" indent="0">
              <a:buNone/>
            </a:pPr>
            <a:r>
              <a:rPr lang="en-US" sz="1800" dirty="0"/>
              <a:t>Introducing the SharePoint </a:t>
            </a:r>
            <a:r>
              <a:rPr lang="en-US" sz="1800" dirty="0" smtClean="0"/>
              <a:t>PLA</a:t>
            </a:r>
          </a:p>
          <a:p>
            <a:pPr marL="0" indent="0">
              <a:buNone/>
            </a:pPr>
            <a:r>
              <a:rPr lang="en-US" sz="1800" dirty="0" smtClean="0">
                <a:hlinkClick r:id="rId5"/>
              </a:rPr>
              <a:t>http</a:t>
            </a:r>
            <a:r>
              <a:rPr lang="en-US" sz="1800" dirty="0">
                <a:hlinkClick r:id="rId5"/>
              </a:rPr>
              <a:t>://</a:t>
            </a:r>
            <a:r>
              <a:rPr lang="en-US" sz="1800" dirty="0" smtClean="0">
                <a:hlinkClick r:id="rId5"/>
              </a:rPr>
              <a:t>blogs.technet.com/b/pla/archive/2013/04/09/introducing-the-microsoft-product-line-architecture.aspx</a:t>
            </a:r>
            <a:r>
              <a:rPr lang="en-US" sz="1800" dirty="0" smtClean="0"/>
              <a:t>  </a:t>
            </a:r>
            <a:endParaRPr lang="en-US" sz="1800" dirty="0"/>
          </a:p>
          <a:p>
            <a:pPr marL="0" indent="0">
              <a:buNone/>
            </a:pPr>
            <a:endParaRPr lang="en-US" sz="1800" dirty="0"/>
          </a:p>
          <a:p>
            <a:pPr marL="0" indent="0">
              <a:buNone/>
            </a:pPr>
            <a:r>
              <a:rPr lang="en-US" sz="1800" dirty="0"/>
              <a:t>Follow “Plan for SharePoint” on </a:t>
            </a:r>
            <a:r>
              <a:rPr lang="en-US" sz="1800" dirty="0" err="1" smtClean="0"/>
              <a:t>Technet</a:t>
            </a:r>
            <a:endParaRPr lang="en-US" sz="1800" dirty="0" smtClean="0"/>
          </a:p>
          <a:p>
            <a:pPr marL="0" indent="0">
              <a:buNone/>
            </a:pPr>
            <a:r>
              <a:rPr lang="en-US" sz="1800" dirty="0" smtClean="0">
                <a:hlinkClick r:id="rId6"/>
              </a:rPr>
              <a:t>http</a:t>
            </a:r>
            <a:r>
              <a:rPr lang="en-US" sz="1800" dirty="0">
                <a:hlinkClick r:id="rId6"/>
              </a:rPr>
              <a:t>://</a:t>
            </a:r>
            <a:r>
              <a:rPr lang="en-US" sz="1800" dirty="0" smtClean="0">
                <a:hlinkClick r:id="rId6"/>
              </a:rPr>
              <a:t>technet.microsoft.com/en-us/library/cc261834.aspx</a:t>
            </a:r>
            <a:r>
              <a:rPr lang="en-US" sz="1800" dirty="0" smtClean="0"/>
              <a:t> </a:t>
            </a:r>
            <a:endParaRPr lang="en-US" sz="1800" dirty="0"/>
          </a:p>
          <a:p>
            <a:pPr marL="0" indent="0">
              <a:buNone/>
            </a:pPr>
            <a:endParaRPr lang="en-US" sz="1800" dirty="0"/>
          </a:p>
        </p:txBody>
      </p:sp>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SharePoint Resources</a:t>
            </a:r>
            <a:endParaRPr lang="en-US" dirty="0"/>
          </a:p>
        </p:txBody>
      </p:sp>
    </p:spTree>
    <p:extLst>
      <p:ext uri="{BB962C8B-B14F-4D97-AF65-F5344CB8AC3E}">
        <p14:creationId xmlns:p14="http://schemas.microsoft.com/office/powerpoint/2010/main" val="1747338277"/>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7" name="TextBox 6"/>
          <p:cNvSpPr txBox="1"/>
          <p:nvPr/>
        </p:nvSpPr>
        <p:spPr>
          <a:xfrm>
            <a:off x="292249" y="2143592"/>
            <a:ext cx="4572318" cy="3003899"/>
          </a:xfrm>
          <a:prstGeom prst="rect">
            <a:avLst/>
          </a:prstGeom>
          <a:noFill/>
        </p:spPr>
        <p:txBody>
          <a:bodyPr wrap="square" lIns="182880" tIns="146304" rIns="182880" bIns="146304" rtlCol="0">
            <a:spAutoFit/>
          </a:bodyPr>
          <a:lstStyle/>
          <a:p>
            <a:r>
              <a:rPr lang="en-US" sz="4400" b="1" dirty="0" smtClean="0">
                <a:gradFill>
                  <a:gsLst>
                    <a:gs pos="83000">
                      <a:srgbClr val="FFFFFF"/>
                    </a:gs>
                    <a:gs pos="100000">
                      <a:srgbClr val="0072C6">
                        <a:lumMod val="30000"/>
                        <a:lumOff val="70000"/>
                      </a:srgbClr>
                    </a:gs>
                  </a:gsLst>
                  <a:lin ang="5400000" scaled="1"/>
                </a:gradFill>
              </a:rPr>
              <a:t>Scan </a:t>
            </a:r>
            <a:r>
              <a:rPr lang="en-US" sz="4400" b="1" dirty="0">
                <a:gradFill>
                  <a:gsLst>
                    <a:gs pos="83000">
                      <a:srgbClr val="FFFFFF"/>
                    </a:gs>
                    <a:gs pos="100000">
                      <a:srgbClr val="0072C6">
                        <a:lumMod val="30000"/>
                        <a:lumOff val="70000"/>
                      </a:srgbClr>
                    </a:gs>
                  </a:gsLst>
                  <a:lin ang="5400000" scaled="1"/>
                </a:gradFill>
              </a:rPr>
              <a:t>this QR code </a:t>
            </a:r>
            <a:r>
              <a:rPr lang="en-US" sz="4400" dirty="0">
                <a:gradFill>
                  <a:gsLst>
                    <a:gs pos="83000">
                      <a:srgbClr val="FFFFFF"/>
                    </a:gs>
                    <a:gs pos="100000">
                      <a:srgbClr val="0072C6">
                        <a:lumMod val="30000"/>
                        <a:lumOff val="70000"/>
                      </a:srgbClr>
                    </a:gs>
                  </a:gsLst>
                  <a:lin ang="5400000" scaled="1"/>
                </a:gradFill>
              </a:rPr>
              <a:t>to </a:t>
            </a:r>
          </a:p>
          <a:p>
            <a:r>
              <a:rPr lang="en-US" sz="4400" dirty="0">
                <a:gradFill>
                  <a:gsLst>
                    <a:gs pos="83000">
                      <a:srgbClr val="FFFFFF"/>
                    </a:gs>
                    <a:gs pos="100000">
                      <a:srgbClr val="0072C6">
                        <a:lumMod val="30000"/>
                        <a:lumOff val="70000"/>
                      </a:srgbClr>
                    </a:gs>
                  </a:gsLst>
                  <a:lin ang="5400000" scaled="1"/>
                </a:gradFill>
              </a:rPr>
              <a:t>evaluate this session.</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925918"/>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917532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81" y="99851"/>
            <a:ext cx="11887878" cy="846089"/>
          </a:xfrm>
        </p:spPr>
        <p:txBody>
          <a:bodyPr/>
          <a:lstStyle/>
          <a:p>
            <a:r>
              <a:rPr lang="en-US" sz="4352" dirty="0"/>
              <a:t>Infrastructure Services on Windows Azure</a:t>
            </a:r>
            <a:endParaRPr lang="en-US" sz="4352" dirty="0">
              <a:solidFill>
                <a:srgbClr val="FFFF00"/>
              </a:solidFill>
            </a:endParaRPr>
          </a:p>
        </p:txBody>
      </p:sp>
      <p:grpSp>
        <p:nvGrpSpPr>
          <p:cNvPr id="7" name="Group 6"/>
          <p:cNvGrpSpPr/>
          <p:nvPr/>
        </p:nvGrpSpPr>
        <p:grpSpPr>
          <a:xfrm>
            <a:off x="453193" y="1017356"/>
            <a:ext cx="5947606" cy="812790"/>
            <a:chOff x="453193" y="1017356"/>
            <a:chExt cx="5947606" cy="812790"/>
          </a:xfrm>
        </p:grpSpPr>
        <p:sp>
          <p:nvSpPr>
            <p:cNvPr id="27" name="Rectangle 26"/>
            <p:cNvSpPr/>
            <p:nvPr/>
          </p:nvSpPr>
          <p:spPr bwMode="auto">
            <a:xfrm>
              <a:off x="453193" y="1017356"/>
              <a:ext cx="747599" cy="81279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124347" bIns="124347" numCol="1" spcCol="0" rtlCol="0" fromWordArt="0" anchor="b" anchorCtr="0" forceAA="0" compatLnSpc="1">
              <a:prstTxWarp prst="textNoShape">
                <a:avLst/>
              </a:prstTxWarp>
              <a:noAutofit/>
            </a:bodyPr>
            <a:lstStyle/>
            <a:p>
              <a:pPr defTabSz="1243083" fontAlgn="base">
                <a:spcBef>
                  <a:spcPct val="0"/>
                </a:spcBef>
                <a:spcAft>
                  <a:spcPct val="0"/>
                </a:spcAft>
              </a:pPr>
              <a:endParaRPr lang="en-US" sz="1496" dirty="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bwMode="auto">
            <a:xfrm>
              <a:off x="1200792" y="1017356"/>
              <a:ext cx="5200007" cy="81279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124347" bIns="124347" numCol="1" spcCol="0" rtlCol="0" fromWordArt="0" anchor="ctr" anchorCtr="0" forceAA="0" compatLnSpc="1">
              <a:prstTxWarp prst="textNoShape">
                <a:avLst/>
              </a:prstTxWarp>
              <a:noAutofit/>
            </a:bodyPr>
            <a:lstStyle/>
            <a:p>
              <a:pPr marL="237473" lvl="1"/>
              <a:r>
                <a:rPr lang="en-US" sz="2176" dirty="0">
                  <a:solidFill>
                    <a:schemeClr val="bg1">
                      <a:alpha val="99000"/>
                    </a:schemeClr>
                  </a:solidFill>
                </a:rPr>
                <a:t>IT Pro </a:t>
              </a:r>
              <a:r>
                <a:rPr lang="en-US" sz="2176" dirty="0" smtClean="0">
                  <a:solidFill>
                    <a:schemeClr val="bg1">
                      <a:alpha val="99000"/>
                    </a:schemeClr>
                  </a:solidFill>
                </a:rPr>
                <a:t>experience</a:t>
              </a:r>
              <a:endParaRPr lang="en-US" sz="2176" dirty="0">
                <a:solidFill>
                  <a:schemeClr val="bg1">
                    <a:alpha val="99000"/>
                  </a:schemeClr>
                </a:solidFill>
              </a:endParaRPr>
            </a:p>
          </p:txBody>
        </p:sp>
        <p:sp>
          <p:nvSpPr>
            <p:cNvPr id="52" name="Freeform 53"/>
            <p:cNvSpPr>
              <a:spLocks noEditPoints="1"/>
            </p:cNvSpPr>
            <p:nvPr/>
          </p:nvSpPr>
          <p:spPr bwMode="black">
            <a:xfrm>
              <a:off x="623639" y="1155842"/>
              <a:ext cx="436710" cy="535818"/>
            </a:xfrm>
            <a:custGeom>
              <a:avLst/>
              <a:gdLst>
                <a:gd name="T0" fmla="*/ 466 w 1443"/>
                <a:gd name="T1" fmla="*/ 0 h 1627"/>
                <a:gd name="T2" fmla="*/ 466 w 1443"/>
                <a:gd name="T3" fmla="*/ 294 h 1627"/>
                <a:gd name="T4" fmla="*/ 0 w 1443"/>
                <a:gd name="T5" fmla="*/ 1173 h 1627"/>
                <a:gd name="T6" fmla="*/ 48 w 1443"/>
                <a:gd name="T7" fmla="*/ 1230 h 1627"/>
                <a:gd name="T8" fmla="*/ 186 w 1443"/>
                <a:gd name="T9" fmla="*/ 1363 h 1627"/>
                <a:gd name="T10" fmla="*/ 210 w 1443"/>
                <a:gd name="T11" fmla="*/ 1455 h 1627"/>
                <a:gd name="T12" fmla="*/ 31 w 1443"/>
                <a:gd name="T13" fmla="*/ 1545 h 1627"/>
                <a:gd name="T14" fmla="*/ 49 w 1443"/>
                <a:gd name="T15" fmla="*/ 1554 h 1627"/>
                <a:gd name="T16" fmla="*/ 61 w 1443"/>
                <a:gd name="T17" fmla="*/ 1620 h 1627"/>
                <a:gd name="T18" fmla="*/ 73 w 1443"/>
                <a:gd name="T19" fmla="*/ 1553 h 1627"/>
                <a:gd name="T20" fmla="*/ 210 w 1443"/>
                <a:gd name="T21" fmla="*/ 1525 h 1627"/>
                <a:gd name="T22" fmla="*/ 215 w 1443"/>
                <a:gd name="T23" fmla="*/ 1537 h 1627"/>
                <a:gd name="T24" fmla="*/ 228 w 1443"/>
                <a:gd name="T25" fmla="*/ 1594 h 1627"/>
                <a:gd name="T26" fmla="*/ 258 w 1443"/>
                <a:gd name="T27" fmla="*/ 1627 h 1627"/>
                <a:gd name="T28" fmla="*/ 271 w 1443"/>
                <a:gd name="T29" fmla="*/ 1594 h 1627"/>
                <a:gd name="T30" fmla="*/ 276 w 1443"/>
                <a:gd name="T31" fmla="*/ 1537 h 1627"/>
                <a:gd name="T32" fmla="*/ 411 w 1443"/>
                <a:gd name="T33" fmla="*/ 1541 h 1627"/>
                <a:gd name="T34" fmla="*/ 388 w 1443"/>
                <a:gd name="T35" fmla="*/ 1586 h 1627"/>
                <a:gd name="T36" fmla="*/ 457 w 1443"/>
                <a:gd name="T37" fmla="*/ 1586 h 1627"/>
                <a:gd name="T38" fmla="*/ 435 w 1443"/>
                <a:gd name="T39" fmla="*/ 1543 h 1627"/>
                <a:gd name="T40" fmla="*/ 452 w 1443"/>
                <a:gd name="T41" fmla="*/ 1504 h 1627"/>
                <a:gd name="T42" fmla="*/ 276 w 1443"/>
                <a:gd name="T43" fmla="*/ 1363 h 1627"/>
                <a:gd name="T44" fmla="*/ 299 w 1443"/>
                <a:gd name="T45" fmla="*/ 1230 h 1627"/>
                <a:gd name="T46" fmla="*/ 514 w 1443"/>
                <a:gd name="T47" fmla="*/ 1182 h 1627"/>
                <a:gd name="T48" fmla="*/ 494 w 1443"/>
                <a:gd name="T49" fmla="*/ 1134 h 1627"/>
                <a:gd name="T50" fmla="*/ 538 w 1443"/>
                <a:gd name="T51" fmla="*/ 1491 h 1627"/>
                <a:gd name="T52" fmla="*/ 722 w 1443"/>
                <a:gd name="T53" fmla="*/ 1528 h 1627"/>
                <a:gd name="T54" fmla="*/ 816 w 1443"/>
                <a:gd name="T55" fmla="*/ 1053 h 1627"/>
                <a:gd name="T56" fmla="*/ 817 w 1443"/>
                <a:gd name="T57" fmla="*/ 1052 h 1627"/>
                <a:gd name="T58" fmla="*/ 818 w 1443"/>
                <a:gd name="T59" fmla="*/ 1027 h 1627"/>
                <a:gd name="T60" fmla="*/ 439 w 1443"/>
                <a:gd name="T61" fmla="*/ 938 h 1627"/>
                <a:gd name="T62" fmla="*/ 820 w 1443"/>
                <a:gd name="T63" fmla="*/ 772 h 1627"/>
                <a:gd name="T64" fmla="*/ 1231 w 1443"/>
                <a:gd name="T65" fmla="*/ 760 h 1627"/>
                <a:gd name="T66" fmla="*/ 1245 w 1443"/>
                <a:gd name="T67" fmla="*/ 707 h 1627"/>
                <a:gd name="T68" fmla="*/ 1428 w 1443"/>
                <a:gd name="T69" fmla="*/ 267 h 1627"/>
                <a:gd name="T70" fmla="*/ 1235 w 1443"/>
                <a:gd name="T71" fmla="*/ 687 h 1627"/>
                <a:gd name="T72" fmla="*/ 1215 w 1443"/>
                <a:gd name="T73" fmla="*/ 700 h 1627"/>
                <a:gd name="T74" fmla="*/ 898 w 1443"/>
                <a:gd name="T75" fmla="*/ 693 h 1627"/>
                <a:gd name="T76" fmla="*/ 507 w 1443"/>
                <a:gd name="T77" fmla="*/ 615 h 1627"/>
                <a:gd name="T78" fmla="*/ 415 w 1443"/>
                <a:gd name="T79" fmla="*/ 354 h 1627"/>
                <a:gd name="T80" fmla="*/ 196 w 1443"/>
                <a:gd name="T81" fmla="*/ 456 h 1627"/>
                <a:gd name="T82" fmla="*/ 138 w 1443"/>
                <a:gd name="T83" fmla="*/ 730 h 1627"/>
                <a:gd name="T84" fmla="*/ 90 w 1443"/>
                <a:gd name="T85" fmla="*/ 530 h 1627"/>
                <a:gd name="T86" fmla="*/ 6 w 1443"/>
                <a:gd name="T87" fmla="*/ 578 h 1627"/>
                <a:gd name="T88" fmla="*/ 49 w 1443"/>
                <a:gd name="T89" fmla="*/ 966 h 1627"/>
                <a:gd name="T90" fmla="*/ 48 w 1443"/>
                <a:gd name="T91" fmla="*/ 1125 h 1627"/>
                <a:gd name="T92" fmla="*/ 96 w 1443"/>
                <a:gd name="T93" fmla="*/ 1084 h 1627"/>
                <a:gd name="T94" fmla="*/ 96 w 1443"/>
                <a:gd name="T95" fmla="*/ 1125 h 1627"/>
                <a:gd name="T96" fmla="*/ 1084 w 1443"/>
                <a:gd name="T97" fmla="*/ 1519 h 1627"/>
                <a:gd name="T98" fmla="*/ 824 w 1443"/>
                <a:gd name="T99" fmla="*/ 1618 h 1627"/>
                <a:gd name="T100" fmla="*/ 1443 w 1443"/>
                <a:gd name="T101" fmla="*/ 1519 h 1627"/>
                <a:gd name="T102" fmla="*/ 1293 w 1443"/>
                <a:gd name="T103" fmla="*/ 870 h 1627"/>
                <a:gd name="T104" fmla="*/ 1443 w 1443"/>
                <a:gd name="T105" fmla="*/ 772 h 1627"/>
                <a:gd name="T106" fmla="*/ 586 w 1443"/>
                <a:gd name="T107" fmla="*/ 870 h 1627"/>
                <a:gd name="T108" fmla="*/ 1084 w 1443"/>
                <a:gd name="T109" fmla="*/ 1519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 h="1627">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endParaRPr lang="en-US" sz="2448" dirty="0"/>
            </a:p>
          </p:txBody>
        </p:sp>
      </p:grpSp>
      <p:pic>
        <p:nvPicPr>
          <p:cNvPr id="8" name="Picture 7"/>
          <p:cNvPicPr>
            <a:picLocks noChangeAspect="1"/>
          </p:cNvPicPr>
          <p:nvPr/>
        </p:nvPicPr>
        <p:blipFill rotWithShape="1">
          <a:blip r:embed="rId3"/>
          <a:srcRect r="1410" b="67089"/>
          <a:stretch/>
        </p:blipFill>
        <p:spPr>
          <a:xfrm>
            <a:off x="1890108" y="2696030"/>
            <a:ext cx="9464829" cy="2531062"/>
          </a:xfrm>
          <a:prstGeom prst="rect">
            <a:avLst/>
          </a:prstGeom>
        </p:spPr>
      </p:pic>
    </p:spTree>
    <p:extLst>
      <p:ext uri="{BB962C8B-B14F-4D97-AF65-F5344CB8AC3E}">
        <p14:creationId xmlns:p14="http://schemas.microsoft.com/office/powerpoint/2010/main" val="3941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81" y="99851"/>
            <a:ext cx="11887878" cy="846089"/>
          </a:xfrm>
        </p:spPr>
        <p:txBody>
          <a:bodyPr/>
          <a:lstStyle/>
          <a:p>
            <a:r>
              <a:rPr lang="en-US" sz="4352" dirty="0"/>
              <a:t>Infrastructure Services on Windows Azure</a:t>
            </a:r>
            <a:endParaRPr lang="en-US" sz="4352" dirty="0">
              <a:solidFill>
                <a:srgbClr val="FFFF00"/>
              </a:solidFill>
            </a:endParaRPr>
          </a:p>
        </p:txBody>
      </p:sp>
      <p:grpSp>
        <p:nvGrpSpPr>
          <p:cNvPr id="9" name="Group 8"/>
          <p:cNvGrpSpPr/>
          <p:nvPr/>
        </p:nvGrpSpPr>
        <p:grpSpPr>
          <a:xfrm>
            <a:off x="453193" y="1892632"/>
            <a:ext cx="5947606" cy="812790"/>
            <a:chOff x="453193" y="1892632"/>
            <a:chExt cx="5947606" cy="812790"/>
          </a:xfrm>
        </p:grpSpPr>
        <p:sp>
          <p:nvSpPr>
            <p:cNvPr id="30" name="Rectangle 29"/>
            <p:cNvSpPr/>
            <p:nvPr/>
          </p:nvSpPr>
          <p:spPr bwMode="auto">
            <a:xfrm>
              <a:off x="453193" y="1892632"/>
              <a:ext cx="747599" cy="81279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124347" bIns="124347" numCol="1" spcCol="0" rtlCol="0" fromWordArt="0" anchor="b" anchorCtr="0" forceAA="0" compatLnSpc="1">
              <a:prstTxWarp prst="textNoShape">
                <a:avLst/>
              </a:prstTxWarp>
              <a:noAutofit/>
            </a:bodyPr>
            <a:lstStyle/>
            <a:p>
              <a:pPr defTabSz="1243083" fontAlgn="base">
                <a:spcBef>
                  <a:spcPct val="0"/>
                </a:spcBef>
                <a:spcAft>
                  <a:spcPct val="0"/>
                </a:spcAft>
              </a:pPr>
              <a:endParaRPr lang="en-US" sz="1496" dirty="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1200792" y="1892632"/>
              <a:ext cx="5200007" cy="81279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124347" bIns="124347" numCol="1" spcCol="0" rtlCol="0" fromWordArt="0" anchor="ctr" anchorCtr="0" forceAA="0" compatLnSpc="1">
              <a:prstTxWarp prst="textNoShape">
                <a:avLst/>
              </a:prstTxWarp>
              <a:noAutofit/>
            </a:bodyPr>
            <a:lstStyle/>
            <a:p>
              <a:pPr marL="237473" lvl="1"/>
              <a:r>
                <a:rPr lang="en-US" sz="2176" dirty="0">
                  <a:solidFill>
                    <a:schemeClr val="bg1">
                      <a:alpha val="99000"/>
                    </a:schemeClr>
                  </a:solidFill>
                </a:rPr>
                <a:t>Support for key server apps</a:t>
              </a:r>
            </a:p>
          </p:txBody>
        </p:sp>
        <p:sp>
          <p:nvSpPr>
            <p:cNvPr id="50" name="Freeform 80"/>
            <p:cNvSpPr>
              <a:spLocks noEditPoints="1"/>
            </p:cNvSpPr>
            <p:nvPr/>
          </p:nvSpPr>
          <p:spPr bwMode="black">
            <a:xfrm>
              <a:off x="612245" y="2006507"/>
              <a:ext cx="417625" cy="550847"/>
            </a:xfrm>
            <a:custGeom>
              <a:avLst/>
              <a:gdLst>
                <a:gd name="T0" fmla="*/ 952 w 1833"/>
                <a:gd name="T1" fmla="*/ 1301 h 2225"/>
                <a:gd name="T2" fmla="*/ 882 w 1833"/>
                <a:gd name="T3" fmla="*/ 1413 h 2225"/>
                <a:gd name="T4" fmla="*/ 677 w 1833"/>
                <a:gd name="T5" fmla="*/ 2162 h 2225"/>
                <a:gd name="T6" fmla="*/ 1156 w 1833"/>
                <a:gd name="T7" fmla="*/ 2162 h 2225"/>
                <a:gd name="T8" fmla="*/ 1071 w 1833"/>
                <a:gd name="T9" fmla="*/ 2089 h 2225"/>
                <a:gd name="T10" fmla="*/ 785 w 1833"/>
                <a:gd name="T11" fmla="*/ 2039 h 2225"/>
                <a:gd name="T12" fmla="*/ 1071 w 1833"/>
                <a:gd name="T13" fmla="*/ 2089 h 2225"/>
                <a:gd name="T14" fmla="*/ 760 w 1833"/>
                <a:gd name="T15" fmla="*/ 1949 h 2225"/>
                <a:gd name="T16" fmla="*/ 1096 w 1833"/>
                <a:gd name="T17" fmla="*/ 1949 h 2225"/>
                <a:gd name="T18" fmla="*/ 1026 w 1833"/>
                <a:gd name="T19" fmla="*/ 1801 h 2225"/>
                <a:gd name="T20" fmla="*/ 1061 w 1833"/>
                <a:gd name="T21" fmla="*/ 1836 h 2225"/>
                <a:gd name="T22" fmla="*/ 260 w 1833"/>
                <a:gd name="T23" fmla="*/ 1329 h 2225"/>
                <a:gd name="T24" fmla="*/ 748 w 1833"/>
                <a:gd name="T25" fmla="*/ 1136 h 2225"/>
                <a:gd name="T26" fmla="*/ 190 w 1833"/>
                <a:gd name="T27" fmla="*/ 1329 h 2225"/>
                <a:gd name="T28" fmla="*/ 0 w 1833"/>
                <a:gd name="T29" fmla="*/ 1476 h 2225"/>
                <a:gd name="T30" fmla="*/ 416 w 1833"/>
                <a:gd name="T31" fmla="*/ 2225 h 2225"/>
                <a:gd name="T32" fmla="*/ 416 w 1833"/>
                <a:gd name="T33" fmla="*/ 1413 h 2225"/>
                <a:gd name="T34" fmla="*/ 83 w 1833"/>
                <a:gd name="T35" fmla="*/ 2064 h 2225"/>
                <a:gd name="T36" fmla="*/ 419 w 1833"/>
                <a:gd name="T37" fmla="*/ 2064 h 2225"/>
                <a:gd name="T38" fmla="*/ 108 w 1833"/>
                <a:gd name="T39" fmla="*/ 1974 h 2225"/>
                <a:gd name="T40" fmla="*/ 394 w 1833"/>
                <a:gd name="T41" fmla="*/ 1924 h 2225"/>
                <a:gd name="T42" fmla="*/ 384 w 1833"/>
                <a:gd name="T43" fmla="*/ 1836 h 2225"/>
                <a:gd name="T44" fmla="*/ 419 w 1833"/>
                <a:gd name="T45" fmla="*/ 1801 h 2225"/>
                <a:gd name="T46" fmla="*/ 1643 w 1833"/>
                <a:gd name="T47" fmla="*/ 1413 h 2225"/>
                <a:gd name="T48" fmla="*/ 1082 w 1833"/>
                <a:gd name="T49" fmla="*/ 1101 h 2225"/>
                <a:gd name="T50" fmla="*/ 1415 w 1833"/>
                <a:gd name="T51" fmla="*/ 1171 h 2225"/>
                <a:gd name="T52" fmla="*/ 1417 w 1833"/>
                <a:gd name="T53" fmla="*/ 1413 h 2225"/>
                <a:gd name="T54" fmla="*/ 1417 w 1833"/>
                <a:gd name="T55" fmla="*/ 2225 h 2225"/>
                <a:gd name="T56" fmla="*/ 1833 w 1833"/>
                <a:gd name="T57" fmla="*/ 1476 h 2225"/>
                <a:gd name="T58" fmla="*/ 1462 w 1833"/>
                <a:gd name="T59" fmla="*/ 2089 h 2225"/>
                <a:gd name="T60" fmla="*/ 1748 w 1833"/>
                <a:gd name="T61" fmla="*/ 2039 h 2225"/>
                <a:gd name="T62" fmla="*/ 1748 w 1833"/>
                <a:gd name="T63" fmla="*/ 1974 h 2225"/>
                <a:gd name="T64" fmla="*/ 1462 w 1833"/>
                <a:gd name="T65" fmla="*/ 1924 h 2225"/>
                <a:gd name="T66" fmla="*/ 1748 w 1833"/>
                <a:gd name="T67" fmla="*/ 1974 h 2225"/>
                <a:gd name="T68" fmla="*/ 1738 w 1833"/>
                <a:gd name="T69" fmla="*/ 1766 h 2225"/>
                <a:gd name="T70" fmla="*/ 650 w 1833"/>
                <a:gd name="T71" fmla="*/ 592 h 2225"/>
                <a:gd name="T72" fmla="*/ 1296 w 1833"/>
                <a:gd name="T73" fmla="*/ 113 h 2225"/>
                <a:gd name="T74" fmla="*/ 537 w 1833"/>
                <a:gd name="T75" fmla="*/ 113 h 2225"/>
                <a:gd name="T76" fmla="*/ 603 w 1833"/>
                <a:gd name="T77" fmla="*/ 113 h 2225"/>
                <a:gd name="T78" fmla="*/ 1231 w 1833"/>
                <a:gd name="T79" fmla="*/ 113 h 2225"/>
                <a:gd name="T80" fmla="*/ 650 w 1833"/>
                <a:gd name="T81" fmla="*/ 526 h 2225"/>
                <a:gd name="T82" fmla="*/ 405 w 1833"/>
                <a:gd name="T83" fmla="*/ 902 h 2225"/>
                <a:gd name="T84" fmla="*/ 803 w 1833"/>
                <a:gd name="T85" fmla="*/ 1101 h 2225"/>
                <a:gd name="T86" fmla="*/ 882 w 1833"/>
                <a:gd name="T87" fmla="*/ 1250 h 2225"/>
                <a:gd name="T88" fmla="*/ 1031 w 1833"/>
                <a:gd name="T89" fmla="*/ 1171 h 2225"/>
                <a:gd name="T90" fmla="*/ 952 w 1833"/>
                <a:gd name="T91" fmla="*/ 1021 h 2225"/>
                <a:gd name="T92" fmla="*/ 1457 w 1833"/>
                <a:gd name="T93" fmla="*/ 874 h 2225"/>
                <a:gd name="T94" fmla="*/ 1303 w 1833"/>
                <a:gd name="T95" fmla="*/ 652 h 2225"/>
                <a:gd name="T96" fmla="*/ 530 w 1833"/>
                <a:gd name="T97" fmla="*/ 652 h 2225"/>
                <a:gd name="T98" fmla="*/ 377 w 1833"/>
                <a:gd name="T99" fmla="*/ 874 h 2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33" h="2225">
                  <a:moveTo>
                    <a:pt x="1093" y="1413"/>
                  </a:moveTo>
                  <a:cubicBezTo>
                    <a:pt x="952" y="1413"/>
                    <a:pt x="952" y="1413"/>
                    <a:pt x="952" y="1413"/>
                  </a:cubicBezTo>
                  <a:cubicBezTo>
                    <a:pt x="952" y="1301"/>
                    <a:pt x="952" y="1301"/>
                    <a:pt x="952" y="1301"/>
                  </a:cubicBezTo>
                  <a:cubicBezTo>
                    <a:pt x="940" y="1304"/>
                    <a:pt x="929" y="1305"/>
                    <a:pt x="917" y="1305"/>
                  </a:cubicBezTo>
                  <a:cubicBezTo>
                    <a:pt x="905" y="1305"/>
                    <a:pt x="893" y="1304"/>
                    <a:pt x="882" y="1301"/>
                  </a:cubicBezTo>
                  <a:cubicBezTo>
                    <a:pt x="882" y="1413"/>
                    <a:pt x="882" y="1413"/>
                    <a:pt x="882" y="1413"/>
                  </a:cubicBezTo>
                  <a:cubicBezTo>
                    <a:pt x="740" y="1413"/>
                    <a:pt x="740" y="1413"/>
                    <a:pt x="740" y="1413"/>
                  </a:cubicBezTo>
                  <a:cubicBezTo>
                    <a:pt x="705" y="1413"/>
                    <a:pt x="677" y="1441"/>
                    <a:pt x="677" y="1476"/>
                  </a:cubicBezTo>
                  <a:cubicBezTo>
                    <a:pt x="677" y="2162"/>
                    <a:pt x="677" y="2162"/>
                    <a:pt x="677" y="2162"/>
                  </a:cubicBezTo>
                  <a:cubicBezTo>
                    <a:pt x="677" y="2197"/>
                    <a:pt x="705" y="2225"/>
                    <a:pt x="740" y="2225"/>
                  </a:cubicBezTo>
                  <a:cubicBezTo>
                    <a:pt x="1093" y="2225"/>
                    <a:pt x="1093" y="2225"/>
                    <a:pt x="1093" y="2225"/>
                  </a:cubicBezTo>
                  <a:cubicBezTo>
                    <a:pt x="1128" y="2225"/>
                    <a:pt x="1156" y="2197"/>
                    <a:pt x="1156" y="2162"/>
                  </a:cubicBezTo>
                  <a:cubicBezTo>
                    <a:pt x="1156" y="1476"/>
                    <a:pt x="1156" y="1476"/>
                    <a:pt x="1156" y="1476"/>
                  </a:cubicBezTo>
                  <a:cubicBezTo>
                    <a:pt x="1156" y="1441"/>
                    <a:pt x="1128" y="1413"/>
                    <a:pt x="1093" y="1413"/>
                  </a:cubicBezTo>
                  <a:close/>
                  <a:moveTo>
                    <a:pt x="1071" y="2089"/>
                  </a:moveTo>
                  <a:cubicBezTo>
                    <a:pt x="785" y="2089"/>
                    <a:pt x="785" y="2089"/>
                    <a:pt x="785" y="2089"/>
                  </a:cubicBezTo>
                  <a:cubicBezTo>
                    <a:pt x="771" y="2089"/>
                    <a:pt x="760" y="2078"/>
                    <a:pt x="760" y="2064"/>
                  </a:cubicBezTo>
                  <a:cubicBezTo>
                    <a:pt x="760" y="2050"/>
                    <a:pt x="771" y="2039"/>
                    <a:pt x="785" y="2039"/>
                  </a:cubicBezTo>
                  <a:cubicBezTo>
                    <a:pt x="1071" y="2039"/>
                    <a:pt x="1071" y="2039"/>
                    <a:pt x="1071" y="2039"/>
                  </a:cubicBezTo>
                  <a:cubicBezTo>
                    <a:pt x="1085" y="2039"/>
                    <a:pt x="1096" y="2050"/>
                    <a:pt x="1096" y="2064"/>
                  </a:cubicBezTo>
                  <a:cubicBezTo>
                    <a:pt x="1096" y="2078"/>
                    <a:pt x="1085" y="2089"/>
                    <a:pt x="1071" y="2089"/>
                  </a:cubicBezTo>
                  <a:close/>
                  <a:moveTo>
                    <a:pt x="1071" y="1974"/>
                  </a:moveTo>
                  <a:cubicBezTo>
                    <a:pt x="785" y="1974"/>
                    <a:pt x="785" y="1974"/>
                    <a:pt x="785" y="1974"/>
                  </a:cubicBezTo>
                  <a:cubicBezTo>
                    <a:pt x="771" y="1974"/>
                    <a:pt x="760" y="1963"/>
                    <a:pt x="760" y="1949"/>
                  </a:cubicBezTo>
                  <a:cubicBezTo>
                    <a:pt x="760" y="1935"/>
                    <a:pt x="771" y="1924"/>
                    <a:pt x="785" y="1924"/>
                  </a:cubicBezTo>
                  <a:cubicBezTo>
                    <a:pt x="1071" y="1924"/>
                    <a:pt x="1071" y="1924"/>
                    <a:pt x="1071" y="1924"/>
                  </a:cubicBezTo>
                  <a:cubicBezTo>
                    <a:pt x="1085" y="1924"/>
                    <a:pt x="1096" y="1935"/>
                    <a:pt x="1096" y="1949"/>
                  </a:cubicBezTo>
                  <a:cubicBezTo>
                    <a:pt x="1096" y="1963"/>
                    <a:pt x="1085" y="1974"/>
                    <a:pt x="1071" y="1974"/>
                  </a:cubicBezTo>
                  <a:close/>
                  <a:moveTo>
                    <a:pt x="1061" y="1836"/>
                  </a:moveTo>
                  <a:cubicBezTo>
                    <a:pt x="1042" y="1836"/>
                    <a:pt x="1026" y="1820"/>
                    <a:pt x="1026" y="1801"/>
                  </a:cubicBezTo>
                  <a:cubicBezTo>
                    <a:pt x="1026" y="1782"/>
                    <a:pt x="1042" y="1766"/>
                    <a:pt x="1061" y="1766"/>
                  </a:cubicBezTo>
                  <a:cubicBezTo>
                    <a:pt x="1081" y="1766"/>
                    <a:pt x="1096" y="1782"/>
                    <a:pt x="1096" y="1801"/>
                  </a:cubicBezTo>
                  <a:cubicBezTo>
                    <a:pt x="1096" y="1820"/>
                    <a:pt x="1081" y="1836"/>
                    <a:pt x="1061" y="1836"/>
                  </a:cubicBezTo>
                  <a:close/>
                  <a:moveTo>
                    <a:pt x="416" y="1413"/>
                  </a:moveTo>
                  <a:cubicBezTo>
                    <a:pt x="260" y="1413"/>
                    <a:pt x="260" y="1413"/>
                    <a:pt x="260" y="1413"/>
                  </a:cubicBezTo>
                  <a:cubicBezTo>
                    <a:pt x="260" y="1329"/>
                    <a:pt x="260" y="1329"/>
                    <a:pt x="260" y="1329"/>
                  </a:cubicBezTo>
                  <a:cubicBezTo>
                    <a:pt x="260" y="1242"/>
                    <a:pt x="331" y="1171"/>
                    <a:pt x="418" y="1171"/>
                  </a:cubicBezTo>
                  <a:cubicBezTo>
                    <a:pt x="751" y="1171"/>
                    <a:pt x="751" y="1171"/>
                    <a:pt x="751" y="1171"/>
                  </a:cubicBezTo>
                  <a:cubicBezTo>
                    <a:pt x="749" y="1159"/>
                    <a:pt x="748" y="1148"/>
                    <a:pt x="748" y="1136"/>
                  </a:cubicBezTo>
                  <a:cubicBezTo>
                    <a:pt x="748" y="1124"/>
                    <a:pt x="749" y="1112"/>
                    <a:pt x="751" y="1101"/>
                  </a:cubicBezTo>
                  <a:cubicBezTo>
                    <a:pt x="418" y="1101"/>
                    <a:pt x="418" y="1101"/>
                    <a:pt x="418" y="1101"/>
                  </a:cubicBezTo>
                  <a:cubicBezTo>
                    <a:pt x="293" y="1101"/>
                    <a:pt x="190" y="1203"/>
                    <a:pt x="190" y="1329"/>
                  </a:cubicBezTo>
                  <a:cubicBezTo>
                    <a:pt x="190" y="1413"/>
                    <a:pt x="190" y="1413"/>
                    <a:pt x="190" y="1413"/>
                  </a:cubicBezTo>
                  <a:cubicBezTo>
                    <a:pt x="63" y="1413"/>
                    <a:pt x="63" y="1413"/>
                    <a:pt x="63" y="1413"/>
                  </a:cubicBezTo>
                  <a:cubicBezTo>
                    <a:pt x="28" y="1413"/>
                    <a:pt x="0" y="1441"/>
                    <a:pt x="0" y="1476"/>
                  </a:cubicBezTo>
                  <a:cubicBezTo>
                    <a:pt x="0" y="2162"/>
                    <a:pt x="0" y="2162"/>
                    <a:pt x="0" y="2162"/>
                  </a:cubicBezTo>
                  <a:cubicBezTo>
                    <a:pt x="0" y="2197"/>
                    <a:pt x="28" y="2225"/>
                    <a:pt x="63" y="2225"/>
                  </a:cubicBezTo>
                  <a:cubicBezTo>
                    <a:pt x="416" y="2225"/>
                    <a:pt x="416" y="2225"/>
                    <a:pt x="416" y="2225"/>
                  </a:cubicBezTo>
                  <a:cubicBezTo>
                    <a:pt x="451" y="2225"/>
                    <a:pt x="480" y="2197"/>
                    <a:pt x="480" y="2162"/>
                  </a:cubicBezTo>
                  <a:cubicBezTo>
                    <a:pt x="480" y="1476"/>
                    <a:pt x="480" y="1476"/>
                    <a:pt x="480" y="1476"/>
                  </a:cubicBezTo>
                  <a:cubicBezTo>
                    <a:pt x="480" y="1441"/>
                    <a:pt x="451" y="1413"/>
                    <a:pt x="416" y="1413"/>
                  </a:cubicBezTo>
                  <a:close/>
                  <a:moveTo>
                    <a:pt x="394" y="2089"/>
                  </a:moveTo>
                  <a:cubicBezTo>
                    <a:pt x="108" y="2089"/>
                    <a:pt x="108" y="2089"/>
                    <a:pt x="108" y="2089"/>
                  </a:cubicBezTo>
                  <a:cubicBezTo>
                    <a:pt x="94" y="2089"/>
                    <a:pt x="83" y="2078"/>
                    <a:pt x="83" y="2064"/>
                  </a:cubicBezTo>
                  <a:cubicBezTo>
                    <a:pt x="83" y="2050"/>
                    <a:pt x="94" y="2039"/>
                    <a:pt x="108" y="2039"/>
                  </a:cubicBezTo>
                  <a:cubicBezTo>
                    <a:pt x="394" y="2039"/>
                    <a:pt x="394" y="2039"/>
                    <a:pt x="394" y="2039"/>
                  </a:cubicBezTo>
                  <a:cubicBezTo>
                    <a:pt x="408" y="2039"/>
                    <a:pt x="419" y="2050"/>
                    <a:pt x="419" y="2064"/>
                  </a:cubicBezTo>
                  <a:cubicBezTo>
                    <a:pt x="419" y="2078"/>
                    <a:pt x="408" y="2089"/>
                    <a:pt x="394" y="2089"/>
                  </a:cubicBezTo>
                  <a:close/>
                  <a:moveTo>
                    <a:pt x="394" y="1974"/>
                  </a:moveTo>
                  <a:cubicBezTo>
                    <a:pt x="108" y="1974"/>
                    <a:pt x="108" y="1974"/>
                    <a:pt x="108" y="1974"/>
                  </a:cubicBezTo>
                  <a:cubicBezTo>
                    <a:pt x="94" y="1974"/>
                    <a:pt x="83" y="1963"/>
                    <a:pt x="83" y="1949"/>
                  </a:cubicBezTo>
                  <a:cubicBezTo>
                    <a:pt x="83" y="1935"/>
                    <a:pt x="94" y="1924"/>
                    <a:pt x="108" y="1924"/>
                  </a:cubicBezTo>
                  <a:cubicBezTo>
                    <a:pt x="394" y="1924"/>
                    <a:pt x="394" y="1924"/>
                    <a:pt x="394" y="1924"/>
                  </a:cubicBezTo>
                  <a:cubicBezTo>
                    <a:pt x="408" y="1924"/>
                    <a:pt x="419" y="1935"/>
                    <a:pt x="419" y="1949"/>
                  </a:cubicBezTo>
                  <a:cubicBezTo>
                    <a:pt x="419" y="1963"/>
                    <a:pt x="408" y="1974"/>
                    <a:pt x="394" y="1974"/>
                  </a:cubicBezTo>
                  <a:close/>
                  <a:moveTo>
                    <a:pt x="384" y="1836"/>
                  </a:moveTo>
                  <a:cubicBezTo>
                    <a:pt x="365" y="1836"/>
                    <a:pt x="350" y="1820"/>
                    <a:pt x="350" y="1801"/>
                  </a:cubicBezTo>
                  <a:cubicBezTo>
                    <a:pt x="350" y="1782"/>
                    <a:pt x="365" y="1766"/>
                    <a:pt x="384" y="1766"/>
                  </a:cubicBezTo>
                  <a:cubicBezTo>
                    <a:pt x="404" y="1766"/>
                    <a:pt x="419" y="1782"/>
                    <a:pt x="419" y="1801"/>
                  </a:cubicBezTo>
                  <a:cubicBezTo>
                    <a:pt x="419" y="1820"/>
                    <a:pt x="404" y="1836"/>
                    <a:pt x="384" y="1836"/>
                  </a:cubicBezTo>
                  <a:close/>
                  <a:moveTo>
                    <a:pt x="1770" y="1413"/>
                  </a:moveTo>
                  <a:cubicBezTo>
                    <a:pt x="1643" y="1413"/>
                    <a:pt x="1643" y="1413"/>
                    <a:pt x="1643" y="1413"/>
                  </a:cubicBezTo>
                  <a:cubicBezTo>
                    <a:pt x="1643" y="1329"/>
                    <a:pt x="1643" y="1329"/>
                    <a:pt x="1643" y="1329"/>
                  </a:cubicBezTo>
                  <a:cubicBezTo>
                    <a:pt x="1643" y="1203"/>
                    <a:pt x="1541" y="1101"/>
                    <a:pt x="1415" y="1101"/>
                  </a:cubicBezTo>
                  <a:cubicBezTo>
                    <a:pt x="1082" y="1101"/>
                    <a:pt x="1082" y="1101"/>
                    <a:pt x="1082" y="1101"/>
                  </a:cubicBezTo>
                  <a:cubicBezTo>
                    <a:pt x="1085" y="1112"/>
                    <a:pt x="1086" y="1124"/>
                    <a:pt x="1086" y="1136"/>
                  </a:cubicBezTo>
                  <a:cubicBezTo>
                    <a:pt x="1086" y="1148"/>
                    <a:pt x="1085" y="1159"/>
                    <a:pt x="1082" y="1171"/>
                  </a:cubicBezTo>
                  <a:cubicBezTo>
                    <a:pt x="1415" y="1171"/>
                    <a:pt x="1415" y="1171"/>
                    <a:pt x="1415" y="1171"/>
                  </a:cubicBezTo>
                  <a:cubicBezTo>
                    <a:pt x="1503" y="1171"/>
                    <a:pt x="1574" y="1242"/>
                    <a:pt x="1574" y="1329"/>
                  </a:cubicBezTo>
                  <a:cubicBezTo>
                    <a:pt x="1574" y="1413"/>
                    <a:pt x="1574" y="1413"/>
                    <a:pt x="1574" y="1413"/>
                  </a:cubicBezTo>
                  <a:cubicBezTo>
                    <a:pt x="1417" y="1413"/>
                    <a:pt x="1417" y="1413"/>
                    <a:pt x="1417" y="1413"/>
                  </a:cubicBezTo>
                  <a:cubicBezTo>
                    <a:pt x="1382" y="1413"/>
                    <a:pt x="1354" y="1441"/>
                    <a:pt x="1354" y="1476"/>
                  </a:cubicBezTo>
                  <a:cubicBezTo>
                    <a:pt x="1354" y="2162"/>
                    <a:pt x="1354" y="2162"/>
                    <a:pt x="1354" y="2162"/>
                  </a:cubicBezTo>
                  <a:cubicBezTo>
                    <a:pt x="1354" y="2197"/>
                    <a:pt x="1382" y="2225"/>
                    <a:pt x="1417" y="2225"/>
                  </a:cubicBezTo>
                  <a:cubicBezTo>
                    <a:pt x="1770" y="2225"/>
                    <a:pt x="1770" y="2225"/>
                    <a:pt x="1770" y="2225"/>
                  </a:cubicBezTo>
                  <a:cubicBezTo>
                    <a:pt x="1805" y="2225"/>
                    <a:pt x="1833" y="2197"/>
                    <a:pt x="1833" y="2162"/>
                  </a:cubicBezTo>
                  <a:cubicBezTo>
                    <a:pt x="1833" y="1476"/>
                    <a:pt x="1833" y="1476"/>
                    <a:pt x="1833" y="1476"/>
                  </a:cubicBezTo>
                  <a:cubicBezTo>
                    <a:pt x="1833" y="1441"/>
                    <a:pt x="1805" y="1413"/>
                    <a:pt x="1770" y="1413"/>
                  </a:cubicBezTo>
                  <a:close/>
                  <a:moveTo>
                    <a:pt x="1748" y="2089"/>
                  </a:moveTo>
                  <a:cubicBezTo>
                    <a:pt x="1462" y="2089"/>
                    <a:pt x="1462" y="2089"/>
                    <a:pt x="1462" y="2089"/>
                  </a:cubicBezTo>
                  <a:cubicBezTo>
                    <a:pt x="1448" y="2089"/>
                    <a:pt x="1437" y="2078"/>
                    <a:pt x="1437" y="2064"/>
                  </a:cubicBezTo>
                  <a:cubicBezTo>
                    <a:pt x="1437" y="2050"/>
                    <a:pt x="1448" y="2039"/>
                    <a:pt x="1462" y="2039"/>
                  </a:cubicBezTo>
                  <a:cubicBezTo>
                    <a:pt x="1748" y="2039"/>
                    <a:pt x="1748" y="2039"/>
                    <a:pt x="1748" y="2039"/>
                  </a:cubicBezTo>
                  <a:cubicBezTo>
                    <a:pt x="1762" y="2039"/>
                    <a:pt x="1773" y="2050"/>
                    <a:pt x="1773" y="2064"/>
                  </a:cubicBezTo>
                  <a:cubicBezTo>
                    <a:pt x="1773" y="2078"/>
                    <a:pt x="1762" y="2089"/>
                    <a:pt x="1748" y="2089"/>
                  </a:cubicBezTo>
                  <a:close/>
                  <a:moveTo>
                    <a:pt x="1748" y="1974"/>
                  </a:moveTo>
                  <a:cubicBezTo>
                    <a:pt x="1462" y="1974"/>
                    <a:pt x="1462" y="1974"/>
                    <a:pt x="1462" y="1974"/>
                  </a:cubicBezTo>
                  <a:cubicBezTo>
                    <a:pt x="1448" y="1974"/>
                    <a:pt x="1437" y="1963"/>
                    <a:pt x="1437" y="1949"/>
                  </a:cubicBezTo>
                  <a:cubicBezTo>
                    <a:pt x="1437" y="1935"/>
                    <a:pt x="1448" y="1924"/>
                    <a:pt x="1462" y="1924"/>
                  </a:cubicBezTo>
                  <a:cubicBezTo>
                    <a:pt x="1748" y="1924"/>
                    <a:pt x="1748" y="1924"/>
                    <a:pt x="1748" y="1924"/>
                  </a:cubicBezTo>
                  <a:cubicBezTo>
                    <a:pt x="1762" y="1924"/>
                    <a:pt x="1773" y="1935"/>
                    <a:pt x="1773" y="1949"/>
                  </a:cubicBezTo>
                  <a:cubicBezTo>
                    <a:pt x="1773" y="1963"/>
                    <a:pt x="1762" y="1974"/>
                    <a:pt x="1748" y="1974"/>
                  </a:cubicBezTo>
                  <a:close/>
                  <a:moveTo>
                    <a:pt x="1738" y="1836"/>
                  </a:moveTo>
                  <a:cubicBezTo>
                    <a:pt x="1719" y="1836"/>
                    <a:pt x="1703" y="1820"/>
                    <a:pt x="1703" y="1801"/>
                  </a:cubicBezTo>
                  <a:cubicBezTo>
                    <a:pt x="1703" y="1782"/>
                    <a:pt x="1719" y="1766"/>
                    <a:pt x="1738" y="1766"/>
                  </a:cubicBezTo>
                  <a:cubicBezTo>
                    <a:pt x="1757" y="1766"/>
                    <a:pt x="1773" y="1782"/>
                    <a:pt x="1773" y="1801"/>
                  </a:cubicBezTo>
                  <a:cubicBezTo>
                    <a:pt x="1773" y="1820"/>
                    <a:pt x="1757" y="1836"/>
                    <a:pt x="1738" y="1836"/>
                  </a:cubicBezTo>
                  <a:close/>
                  <a:moveTo>
                    <a:pt x="650" y="592"/>
                  </a:moveTo>
                  <a:cubicBezTo>
                    <a:pt x="1184" y="592"/>
                    <a:pt x="1184" y="592"/>
                    <a:pt x="1184" y="592"/>
                  </a:cubicBezTo>
                  <a:cubicBezTo>
                    <a:pt x="1246" y="592"/>
                    <a:pt x="1296" y="541"/>
                    <a:pt x="1296" y="479"/>
                  </a:cubicBezTo>
                  <a:cubicBezTo>
                    <a:pt x="1296" y="113"/>
                    <a:pt x="1296" y="113"/>
                    <a:pt x="1296" y="113"/>
                  </a:cubicBezTo>
                  <a:cubicBezTo>
                    <a:pt x="1296" y="51"/>
                    <a:pt x="1246" y="0"/>
                    <a:pt x="1184" y="0"/>
                  </a:cubicBezTo>
                  <a:cubicBezTo>
                    <a:pt x="650" y="0"/>
                    <a:pt x="650" y="0"/>
                    <a:pt x="650" y="0"/>
                  </a:cubicBezTo>
                  <a:cubicBezTo>
                    <a:pt x="588" y="0"/>
                    <a:pt x="537" y="51"/>
                    <a:pt x="537" y="113"/>
                  </a:cubicBezTo>
                  <a:cubicBezTo>
                    <a:pt x="537" y="479"/>
                    <a:pt x="537" y="479"/>
                    <a:pt x="537" y="479"/>
                  </a:cubicBezTo>
                  <a:cubicBezTo>
                    <a:pt x="537" y="541"/>
                    <a:pt x="588" y="592"/>
                    <a:pt x="650" y="592"/>
                  </a:cubicBezTo>
                  <a:close/>
                  <a:moveTo>
                    <a:pt x="603" y="113"/>
                  </a:moveTo>
                  <a:cubicBezTo>
                    <a:pt x="603" y="87"/>
                    <a:pt x="624" y="66"/>
                    <a:pt x="650" y="66"/>
                  </a:cubicBezTo>
                  <a:cubicBezTo>
                    <a:pt x="1184" y="66"/>
                    <a:pt x="1184" y="66"/>
                    <a:pt x="1184" y="66"/>
                  </a:cubicBezTo>
                  <a:cubicBezTo>
                    <a:pt x="1210" y="66"/>
                    <a:pt x="1231" y="87"/>
                    <a:pt x="1231" y="113"/>
                  </a:cubicBezTo>
                  <a:cubicBezTo>
                    <a:pt x="1231" y="479"/>
                    <a:pt x="1231" y="479"/>
                    <a:pt x="1231" y="479"/>
                  </a:cubicBezTo>
                  <a:cubicBezTo>
                    <a:pt x="1231" y="505"/>
                    <a:pt x="1210" y="526"/>
                    <a:pt x="1184" y="526"/>
                  </a:cubicBezTo>
                  <a:cubicBezTo>
                    <a:pt x="650" y="526"/>
                    <a:pt x="650" y="526"/>
                    <a:pt x="650" y="526"/>
                  </a:cubicBezTo>
                  <a:cubicBezTo>
                    <a:pt x="624" y="526"/>
                    <a:pt x="603" y="505"/>
                    <a:pt x="603" y="479"/>
                  </a:cubicBezTo>
                  <a:lnTo>
                    <a:pt x="603" y="113"/>
                  </a:lnTo>
                  <a:close/>
                  <a:moveTo>
                    <a:pt x="405" y="902"/>
                  </a:moveTo>
                  <a:cubicBezTo>
                    <a:pt x="882" y="902"/>
                    <a:pt x="882" y="902"/>
                    <a:pt x="882" y="902"/>
                  </a:cubicBezTo>
                  <a:cubicBezTo>
                    <a:pt x="882" y="1021"/>
                    <a:pt x="882" y="1021"/>
                    <a:pt x="882" y="1021"/>
                  </a:cubicBezTo>
                  <a:cubicBezTo>
                    <a:pt x="844" y="1033"/>
                    <a:pt x="814" y="1063"/>
                    <a:pt x="803" y="1101"/>
                  </a:cubicBezTo>
                  <a:cubicBezTo>
                    <a:pt x="799" y="1112"/>
                    <a:pt x="797" y="1124"/>
                    <a:pt x="797" y="1136"/>
                  </a:cubicBezTo>
                  <a:cubicBezTo>
                    <a:pt x="797" y="1148"/>
                    <a:pt x="799" y="1160"/>
                    <a:pt x="803" y="1171"/>
                  </a:cubicBezTo>
                  <a:cubicBezTo>
                    <a:pt x="814" y="1209"/>
                    <a:pt x="844" y="1238"/>
                    <a:pt x="882" y="1250"/>
                  </a:cubicBezTo>
                  <a:cubicBezTo>
                    <a:pt x="893" y="1253"/>
                    <a:pt x="905" y="1255"/>
                    <a:pt x="917" y="1255"/>
                  </a:cubicBezTo>
                  <a:cubicBezTo>
                    <a:pt x="929" y="1255"/>
                    <a:pt x="941" y="1253"/>
                    <a:pt x="952" y="1250"/>
                  </a:cubicBezTo>
                  <a:cubicBezTo>
                    <a:pt x="990" y="1238"/>
                    <a:pt x="1020" y="1209"/>
                    <a:pt x="1031" y="1171"/>
                  </a:cubicBezTo>
                  <a:cubicBezTo>
                    <a:pt x="1034" y="1160"/>
                    <a:pt x="1036" y="1148"/>
                    <a:pt x="1036" y="1136"/>
                  </a:cubicBezTo>
                  <a:cubicBezTo>
                    <a:pt x="1036" y="1124"/>
                    <a:pt x="1034" y="1112"/>
                    <a:pt x="1031" y="1101"/>
                  </a:cubicBezTo>
                  <a:cubicBezTo>
                    <a:pt x="1019" y="1063"/>
                    <a:pt x="990" y="1033"/>
                    <a:pt x="952" y="1021"/>
                  </a:cubicBezTo>
                  <a:cubicBezTo>
                    <a:pt x="952" y="902"/>
                    <a:pt x="952" y="902"/>
                    <a:pt x="952" y="902"/>
                  </a:cubicBezTo>
                  <a:cubicBezTo>
                    <a:pt x="1429" y="902"/>
                    <a:pt x="1429" y="902"/>
                    <a:pt x="1429" y="902"/>
                  </a:cubicBezTo>
                  <a:cubicBezTo>
                    <a:pt x="1444" y="902"/>
                    <a:pt x="1457" y="889"/>
                    <a:pt x="1457" y="874"/>
                  </a:cubicBezTo>
                  <a:cubicBezTo>
                    <a:pt x="1457" y="861"/>
                    <a:pt x="1457" y="861"/>
                    <a:pt x="1457" y="861"/>
                  </a:cubicBezTo>
                  <a:cubicBezTo>
                    <a:pt x="1457" y="845"/>
                    <a:pt x="1449" y="823"/>
                    <a:pt x="1439" y="811"/>
                  </a:cubicBezTo>
                  <a:cubicBezTo>
                    <a:pt x="1303" y="652"/>
                    <a:pt x="1303" y="652"/>
                    <a:pt x="1303" y="652"/>
                  </a:cubicBezTo>
                  <a:cubicBezTo>
                    <a:pt x="1293" y="640"/>
                    <a:pt x="1273" y="631"/>
                    <a:pt x="1257" y="631"/>
                  </a:cubicBezTo>
                  <a:cubicBezTo>
                    <a:pt x="577" y="631"/>
                    <a:pt x="577" y="631"/>
                    <a:pt x="577" y="631"/>
                  </a:cubicBezTo>
                  <a:cubicBezTo>
                    <a:pt x="561" y="631"/>
                    <a:pt x="540" y="640"/>
                    <a:pt x="530" y="652"/>
                  </a:cubicBezTo>
                  <a:cubicBezTo>
                    <a:pt x="395" y="811"/>
                    <a:pt x="395" y="811"/>
                    <a:pt x="395" y="811"/>
                  </a:cubicBezTo>
                  <a:cubicBezTo>
                    <a:pt x="385" y="823"/>
                    <a:pt x="377" y="845"/>
                    <a:pt x="377" y="861"/>
                  </a:cubicBezTo>
                  <a:cubicBezTo>
                    <a:pt x="377" y="874"/>
                    <a:pt x="377" y="874"/>
                    <a:pt x="377" y="874"/>
                  </a:cubicBezTo>
                  <a:cubicBezTo>
                    <a:pt x="377" y="889"/>
                    <a:pt x="389" y="902"/>
                    <a:pt x="405" y="902"/>
                  </a:cubicBezTo>
                  <a:close/>
                </a:path>
              </a:pathLst>
            </a:custGeom>
            <a:solidFill>
              <a:srgbClr val="FFFFFF"/>
            </a:solidFill>
            <a:ln>
              <a:noFill/>
            </a:ln>
          </p:spPr>
          <p:txBody>
            <a:bodyPr vert="horz" wrap="square" lIns="111925" tIns="55963" rIns="111925" bIns="55963" numCol="1" anchor="t" anchorCtr="0" compatLnSpc="1">
              <a:prstTxWarp prst="textNoShape">
                <a:avLst/>
              </a:prstTxWarp>
            </a:bodyPr>
            <a:lstStyle/>
            <a:p>
              <a:endParaRPr lang="en-US" sz="2176" dirty="0"/>
            </a:p>
          </p:txBody>
        </p:sp>
      </p:grpSp>
      <p:grpSp>
        <p:nvGrpSpPr>
          <p:cNvPr id="7" name="Group 6"/>
          <p:cNvGrpSpPr/>
          <p:nvPr/>
        </p:nvGrpSpPr>
        <p:grpSpPr>
          <a:xfrm>
            <a:off x="453193" y="1017356"/>
            <a:ext cx="5947606" cy="812790"/>
            <a:chOff x="453193" y="1017356"/>
            <a:chExt cx="5947606" cy="812790"/>
          </a:xfrm>
        </p:grpSpPr>
        <p:sp>
          <p:nvSpPr>
            <p:cNvPr id="27" name="Rectangle 26"/>
            <p:cNvSpPr/>
            <p:nvPr/>
          </p:nvSpPr>
          <p:spPr bwMode="auto">
            <a:xfrm>
              <a:off x="453193" y="1017356"/>
              <a:ext cx="747599" cy="81279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124347" bIns="124347" numCol="1" spcCol="0" rtlCol="0" fromWordArt="0" anchor="b" anchorCtr="0" forceAA="0" compatLnSpc="1">
              <a:prstTxWarp prst="textNoShape">
                <a:avLst/>
              </a:prstTxWarp>
              <a:noAutofit/>
            </a:bodyPr>
            <a:lstStyle/>
            <a:p>
              <a:pPr defTabSz="1243083" fontAlgn="base">
                <a:spcBef>
                  <a:spcPct val="0"/>
                </a:spcBef>
                <a:spcAft>
                  <a:spcPct val="0"/>
                </a:spcAft>
              </a:pPr>
              <a:endParaRPr lang="en-US" sz="1496" dirty="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bwMode="auto">
            <a:xfrm>
              <a:off x="1200792" y="1017356"/>
              <a:ext cx="5200007" cy="81279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124347" bIns="124347" numCol="1" spcCol="0" rtlCol="0" fromWordArt="0" anchor="ctr" anchorCtr="0" forceAA="0" compatLnSpc="1">
              <a:prstTxWarp prst="textNoShape">
                <a:avLst/>
              </a:prstTxWarp>
              <a:noAutofit/>
            </a:bodyPr>
            <a:lstStyle/>
            <a:p>
              <a:pPr marL="237473" lvl="1"/>
              <a:r>
                <a:rPr lang="en-US" sz="2176" dirty="0">
                  <a:solidFill>
                    <a:schemeClr val="bg1">
                      <a:alpha val="99000"/>
                    </a:schemeClr>
                  </a:solidFill>
                </a:rPr>
                <a:t>IT Pro </a:t>
              </a:r>
              <a:r>
                <a:rPr lang="en-US" sz="2176" dirty="0" smtClean="0">
                  <a:solidFill>
                    <a:schemeClr val="bg1">
                      <a:alpha val="99000"/>
                    </a:schemeClr>
                  </a:solidFill>
                </a:rPr>
                <a:t>experience</a:t>
              </a:r>
              <a:endParaRPr lang="en-US" sz="2176" dirty="0">
                <a:solidFill>
                  <a:schemeClr val="bg1">
                    <a:alpha val="99000"/>
                  </a:schemeClr>
                </a:solidFill>
              </a:endParaRPr>
            </a:p>
          </p:txBody>
        </p:sp>
        <p:sp>
          <p:nvSpPr>
            <p:cNvPr id="52" name="Freeform 53"/>
            <p:cNvSpPr>
              <a:spLocks noEditPoints="1"/>
            </p:cNvSpPr>
            <p:nvPr/>
          </p:nvSpPr>
          <p:spPr bwMode="black">
            <a:xfrm>
              <a:off x="623639" y="1155842"/>
              <a:ext cx="436710" cy="535818"/>
            </a:xfrm>
            <a:custGeom>
              <a:avLst/>
              <a:gdLst>
                <a:gd name="T0" fmla="*/ 466 w 1443"/>
                <a:gd name="T1" fmla="*/ 0 h 1627"/>
                <a:gd name="T2" fmla="*/ 466 w 1443"/>
                <a:gd name="T3" fmla="*/ 294 h 1627"/>
                <a:gd name="T4" fmla="*/ 0 w 1443"/>
                <a:gd name="T5" fmla="*/ 1173 h 1627"/>
                <a:gd name="T6" fmla="*/ 48 w 1443"/>
                <a:gd name="T7" fmla="*/ 1230 h 1627"/>
                <a:gd name="T8" fmla="*/ 186 w 1443"/>
                <a:gd name="T9" fmla="*/ 1363 h 1627"/>
                <a:gd name="T10" fmla="*/ 210 w 1443"/>
                <a:gd name="T11" fmla="*/ 1455 h 1627"/>
                <a:gd name="T12" fmla="*/ 31 w 1443"/>
                <a:gd name="T13" fmla="*/ 1545 h 1627"/>
                <a:gd name="T14" fmla="*/ 49 w 1443"/>
                <a:gd name="T15" fmla="*/ 1554 h 1627"/>
                <a:gd name="T16" fmla="*/ 61 w 1443"/>
                <a:gd name="T17" fmla="*/ 1620 h 1627"/>
                <a:gd name="T18" fmla="*/ 73 w 1443"/>
                <a:gd name="T19" fmla="*/ 1553 h 1627"/>
                <a:gd name="T20" fmla="*/ 210 w 1443"/>
                <a:gd name="T21" fmla="*/ 1525 h 1627"/>
                <a:gd name="T22" fmla="*/ 215 w 1443"/>
                <a:gd name="T23" fmla="*/ 1537 h 1627"/>
                <a:gd name="T24" fmla="*/ 228 w 1443"/>
                <a:gd name="T25" fmla="*/ 1594 h 1627"/>
                <a:gd name="T26" fmla="*/ 258 w 1443"/>
                <a:gd name="T27" fmla="*/ 1627 h 1627"/>
                <a:gd name="T28" fmla="*/ 271 w 1443"/>
                <a:gd name="T29" fmla="*/ 1594 h 1627"/>
                <a:gd name="T30" fmla="*/ 276 w 1443"/>
                <a:gd name="T31" fmla="*/ 1537 h 1627"/>
                <a:gd name="T32" fmla="*/ 411 w 1443"/>
                <a:gd name="T33" fmla="*/ 1541 h 1627"/>
                <a:gd name="T34" fmla="*/ 388 w 1443"/>
                <a:gd name="T35" fmla="*/ 1586 h 1627"/>
                <a:gd name="T36" fmla="*/ 457 w 1443"/>
                <a:gd name="T37" fmla="*/ 1586 h 1627"/>
                <a:gd name="T38" fmla="*/ 435 w 1443"/>
                <a:gd name="T39" fmla="*/ 1543 h 1627"/>
                <a:gd name="T40" fmla="*/ 452 w 1443"/>
                <a:gd name="T41" fmla="*/ 1504 h 1627"/>
                <a:gd name="T42" fmla="*/ 276 w 1443"/>
                <a:gd name="T43" fmla="*/ 1363 h 1627"/>
                <a:gd name="T44" fmla="*/ 299 w 1443"/>
                <a:gd name="T45" fmla="*/ 1230 h 1627"/>
                <a:gd name="T46" fmla="*/ 514 w 1443"/>
                <a:gd name="T47" fmla="*/ 1182 h 1627"/>
                <a:gd name="T48" fmla="*/ 494 w 1443"/>
                <a:gd name="T49" fmla="*/ 1134 h 1627"/>
                <a:gd name="T50" fmla="*/ 538 w 1443"/>
                <a:gd name="T51" fmla="*/ 1491 h 1627"/>
                <a:gd name="T52" fmla="*/ 722 w 1443"/>
                <a:gd name="T53" fmla="*/ 1528 h 1627"/>
                <a:gd name="T54" fmla="*/ 816 w 1443"/>
                <a:gd name="T55" fmla="*/ 1053 h 1627"/>
                <a:gd name="T56" fmla="*/ 817 w 1443"/>
                <a:gd name="T57" fmla="*/ 1052 h 1627"/>
                <a:gd name="T58" fmla="*/ 818 w 1443"/>
                <a:gd name="T59" fmla="*/ 1027 h 1627"/>
                <a:gd name="T60" fmla="*/ 439 w 1443"/>
                <a:gd name="T61" fmla="*/ 938 h 1627"/>
                <a:gd name="T62" fmla="*/ 820 w 1443"/>
                <a:gd name="T63" fmla="*/ 772 h 1627"/>
                <a:gd name="T64" fmla="*/ 1231 w 1443"/>
                <a:gd name="T65" fmla="*/ 760 h 1627"/>
                <a:gd name="T66" fmla="*/ 1245 w 1443"/>
                <a:gd name="T67" fmla="*/ 707 h 1627"/>
                <a:gd name="T68" fmla="*/ 1428 w 1443"/>
                <a:gd name="T69" fmla="*/ 267 h 1627"/>
                <a:gd name="T70" fmla="*/ 1235 w 1443"/>
                <a:gd name="T71" fmla="*/ 687 h 1627"/>
                <a:gd name="T72" fmla="*/ 1215 w 1443"/>
                <a:gd name="T73" fmla="*/ 700 h 1627"/>
                <a:gd name="T74" fmla="*/ 898 w 1443"/>
                <a:gd name="T75" fmla="*/ 693 h 1627"/>
                <a:gd name="T76" fmla="*/ 507 w 1443"/>
                <a:gd name="T77" fmla="*/ 615 h 1627"/>
                <a:gd name="T78" fmla="*/ 415 w 1443"/>
                <a:gd name="T79" fmla="*/ 354 h 1627"/>
                <a:gd name="T80" fmla="*/ 196 w 1443"/>
                <a:gd name="T81" fmla="*/ 456 h 1627"/>
                <a:gd name="T82" fmla="*/ 138 w 1443"/>
                <a:gd name="T83" fmla="*/ 730 h 1627"/>
                <a:gd name="T84" fmla="*/ 90 w 1443"/>
                <a:gd name="T85" fmla="*/ 530 h 1627"/>
                <a:gd name="T86" fmla="*/ 6 w 1443"/>
                <a:gd name="T87" fmla="*/ 578 h 1627"/>
                <a:gd name="T88" fmla="*/ 49 w 1443"/>
                <a:gd name="T89" fmla="*/ 966 h 1627"/>
                <a:gd name="T90" fmla="*/ 48 w 1443"/>
                <a:gd name="T91" fmla="*/ 1125 h 1627"/>
                <a:gd name="T92" fmla="*/ 96 w 1443"/>
                <a:gd name="T93" fmla="*/ 1084 h 1627"/>
                <a:gd name="T94" fmla="*/ 96 w 1443"/>
                <a:gd name="T95" fmla="*/ 1125 h 1627"/>
                <a:gd name="T96" fmla="*/ 1084 w 1443"/>
                <a:gd name="T97" fmla="*/ 1519 h 1627"/>
                <a:gd name="T98" fmla="*/ 824 w 1443"/>
                <a:gd name="T99" fmla="*/ 1618 h 1627"/>
                <a:gd name="T100" fmla="*/ 1443 w 1443"/>
                <a:gd name="T101" fmla="*/ 1519 h 1627"/>
                <a:gd name="T102" fmla="*/ 1293 w 1443"/>
                <a:gd name="T103" fmla="*/ 870 h 1627"/>
                <a:gd name="T104" fmla="*/ 1443 w 1443"/>
                <a:gd name="T105" fmla="*/ 772 h 1627"/>
                <a:gd name="T106" fmla="*/ 586 w 1443"/>
                <a:gd name="T107" fmla="*/ 870 h 1627"/>
                <a:gd name="T108" fmla="*/ 1084 w 1443"/>
                <a:gd name="T109" fmla="*/ 1519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 h="1627">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endParaRPr lang="en-US" sz="2448" dirty="0"/>
            </a:p>
          </p:txBody>
        </p:sp>
      </p:grpSp>
      <p:pic>
        <p:nvPicPr>
          <p:cNvPr id="35" name="Picture 12"/>
          <p:cNvPicPr>
            <a:picLocks noChangeAspect="1" noChangeArrowheads="1"/>
          </p:cNvPicPr>
          <p:nvPr>
            <p:custDataLst>
              <p:tags r:id="rId1"/>
            </p:custDataLst>
          </p:nvPr>
        </p:nvPicPr>
        <p:blipFill rotWithShape="1">
          <a:blip r:embed="rId4">
            <a:extLst>
              <a:ext uri="{28A0092B-C50C-407E-A947-70E740481C1C}">
                <a14:useLocalDpi xmlns:a14="http://schemas.microsoft.com/office/drawing/2010/main" val="0"/>
              </a:ext>
            </a:extLst>
          </a:blip>
          <a:srcRect b="12898"/>
          <a:stretch/>
        </p:blipFill>
        <p:spPr bwMode="auto">
          <a:xfrm>
            <a:off x="145358" y="3232906"/>
            <a:ext cx="2621658" cy="184435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1242" y="1374649"/>
            <a:ext cx="2866705" cy="910993"/>
          </a:xfrm>
          <a:prstGeom prst="rect">
            <a:avLst/>
          </a:prstGeom>
        </p:spPr>
      </p:pic>
      <p:sp>
        <p:nvSpPr>
          <p:cNvPr id="14" name="Rectangle 13"/>
          <p:cNvSpPr/>
          <p:nvPr/>
        </p:nvSpPr>
        <p:spPr bwMode="auto">
          <a:xfrm>
            <a:off x="9581495" y="1374649"/>
            <a:ext cx="2720781" cy="9271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SharePoint 2010</a:t>
            </a:r>
          </a:p>
          <a:p>
            <a:pPr defTabSz="932472" fontAlgn="base">
              <a:lnSpc>
                <a:spcPct val="90000"/>
              </a:lnSpc>
              <a:spcBef>
                <a:spcPct val="0"/>
              </a:spcBef>
              <a:spcAft>
                <a:spcPct val="0"/>
              </a:spcAft>
            </a:pPr>
            <a:r>
              <a:rPr lang="en-US" sz="2400" b="1" u="sng" dirty="0" smtClean="0">
                <a:gradFill>
                  <a:gsLst>
                    <a:gs pos="0">
                      <a:srgbClr val="FFFFFF"/>
                    </a:gs>
                    <a:gs pos="100000">
                      <a:srgbClr val="FFFFFF"/>
                    </a:gs>
                  </a:gsLst>
                  <a:lin ang="5400000" scaled="0"/>
                </a:gradFill>
                <a:ea typeface="Segoe UI" pitchFamily="34" charset="0"/>
                <a:cs typeface="Segoe UI" pitchFamily="34" charset="0"/>
              </a:rPr>
              <a:t>SharePoint 2013</a:t>
            </a:r>
          </a:p>
        </p:txBody>
      </p:sp>
      <p:sp>
        <p:nvSpPr>
          <p:cNvPr id="39" name="Rectangle 38"/>
          <p:cNvSpPr/>
          <p:nvPr/>
        </p:nvSpPr>
        <p:spPr bwMode="auto">
          <a:xfrm>
            <a:off x="3005046" y="2958032"/>
            <a:ext cx="3996255" cy="216612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SQL Server 2008 R2 </a:t>
            </a:r>
            <a:r>
              <a:rPr lang="en-US" sz="2000" dirty="0" smtClean="0">
                <a:gradFill>
                  <a:gsLst>
                    <a:gs pos="0">
                      <a:srgbClr val="FFFFFF"/>
                    </a:gs>
                    <a:gs pos="100000">
                      <a:srgbClr val="FFFFFF"/>
                    </a:gs>
                  </a:gsLst>
                  <a:lin ang="5400000" scaled="0"/>
                </a:gradFill>
                <a:ea typeface="Segoe UI" pitchFamily="34" charset="0"/>
                <a:cs typeface="Segoe UI" pitchFamily="34" charset="0"/>
              </a:rPr>
              <a:t>Web</a:t>
            </a:r>
            <a:endParaRPr lang="en-US" sz="2000" dirty="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r>
              <a:rPr lang="en-US" sz="2000" b="1" u="sng" dirty="0" smtClean="0">
                <a:gradFill>
                  <a:gsLst>
                    <a:gs pos="0">
                      <a:srgbClr val="FFFFFF"/>
                    </a:gs>
                    <a:gs pos="100000">
                      <a:srgbClr val="FFFFFF"/>
                    </a:gs>
                  </a:gsLst>
                  <a:lin ang="5400000" scaled="0"/>
                </a:gradFill>
                <a:ea typeface="Segoe UI" pitchFamily="34" charset="0"/>
                <a:cs typeface="Segoe UI" pitchFamily="34" charset="0"/>
              </a:rPr>
              <a:t>SQL Server 2008 R2 Standard</a:t>
            </a:r>
          </a:p>
          <a:p>
            <a:pPr defTabSz="932472" fontAlgn="base">
              <a:lnSpc>
                <a:spcPct val="90000"/>
              </a:lnSpc>
              <a:spcBef>
                <a:spcPct val="0"/>
              </a:spcBef>
              <a:spcAft>
                <a:spcPct val="0"/>
              </a:spcAft>
            </a:pPr>
            <a:r>
              <a:rPr lang="en-US" sz="2000" b="1" u="sng" dirty="0" smtClean="0">
                <a:gradFill>
                  <a:gsLst>
                    <a:gs pos="0">
                      <a:srgbClr val="FFFFFF"/>
                    </a:gs>
                    <a:gs pos="100000">
                      <a:srgbClr val="FFFFFF"/>
                    </a:gs>
                  </a:gsLst>
                  <a:lin ang="5400000" scaled="0"/>
                </a:gradFill>
                <a:ea typeface="Segoe UI" pitchFamily="34" charset="0"/>
                <a:cs typeface="Segoe UI" pitchFamily="34" charset="0"/>
              </a:rPr>
              <a:t>SQL </a:t>
            </a:r>
            <a:r>
              <a:rPr lang="en-US" sz="2000" b="1" u="sng" dirty="0">
                <a:gradFill>
                  <a:gsLst>
                    <a:gs pos="0">
                      <a:srgbClr val="FFFFFF"/>
                    </a:gs>
                    <a:gs pos="100000">
                      <a:srgbClr val="FFFFFF"/>
                    </a:gs>
                  </a:gsLst>
                  <a:lin ang="5400000" scaled="0"/>
                </a:gradFill>
                <a:ea typeface="Segoe UI" pitchFamily="34" charset="0"/>
                <a:cs typeface="Segoe UI" pitchFamily="34" charset="0"/>
              </a:rPr>
              <a:t>Server 2008 R2 </a:t>
            </a:r>
            <a:r>
              <a:rPr lang="en-US" sz="2000" b="1" u="sng" dirty="0" smtClean="0">
                <a:gradFill>
                  <a:gsLst>
                    <a:gs pos="0">
                      <a:srgbClr val="FFFFFF"/>
                    </a:gs>
                    <a:gs pos="100000">
                      <a:srgbClr val="FFFFFF"/>
                    </a:gs>
                  </a:gsLst>
                  <a:lin ang="5400000" scaled="0"/>
                </a:gradFill>
                <a:ea typeface="Segoe UI" pitchFamily="34" charset="0"/>
                <a:cs typeface="Segoe UI" pitchFamily="34" charset="0"/>
              </a:rPr>
              <a:t>Enterprise</a:t>
            </a:r>
          </a:p>
          <a:p>
            <a:pP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SQL Server 2012 Express</a:t>
            </a:r>
          </a:p>
          <a:p>
            <a:pPr defTabSz="932472" fontAlgn="base">
              <a:lnSpc>
                <a:spcPct val="90000"/>
              </a:lnSpc>
              <a:spcBef>
                <a:spcPct val="0"/>
              </a:spcBef>
              <a:spcAft>
                <a:spcPct val="0"/>
              </a:spcAft>
            </a:pPr>
            <a:r>
              <a:rPr lang="en-US" sz="2000" b="1" u="sng" dirty="0" smtClean="0">
                <a:gradFill>
                  <a:gsLst>
                    <a:gs pos="0">
                      <a:srgbClr val="FFFFFF"/>
                    </a:gs>
                    <a:gs pos="100000">
                      <a:srgbClr val="FFFFFF"/>
                    </a:gs>
                  </a:gsLst>
                  <a:lin ang="5400000" scaled="0"/>
                </a:gradFill>
                <a:ea typeface="Segoe UI" pitchFamily="34" charset="0"/>
                <a:cs typeface="Segoe UI" pitchFamily="34" charset="0"/>
              </a:rPr>
              <a:t>SQL Server 2012 Web</a:t>
            </a:r>
          </a:p>
          <a:p>
            <a:pPr defTabSz="932472" fontAlgn="base">
              <a:lnSpc>
                <a:spcPct val="90000"/>
              </a:lnSpc>
              <a:spcBef>
                <a:spcPct val="0"/>
              </a:spcBef>
              <a:spcAft>
                <a:spcPct val="0"/>
              </a:spcAft>
            </a:pPr>
            <a:r>
              <a:rPr lang="en-US" sz="2000" b="1" u="sng" dirty="0" smtClean="0">
                <a:gradFill>
                  <a:gsLst>
                    <a:gs pos="0">
                      <a:srgbClr val="FFFFFF"/>
                    </a:gs>
                    <a:gs pos="100000">
                      <a:srgbClr val="FFFFFF"/>
                    </a:gs>
                  </a:gsLst>
                  <a:lin ang="5400000" scaled="0"/>
                </a:gradFill>
                <a:ea typeface="Segoe UI" pitchFamily="34" charset="0"/>
                <a:cs typeface="Segoe UI" pitchFamily="34" charset="0"/>
              </a:rPr>
              <a:t>SQL </a:t>
            </a:r>
            <a:r>
              <a:rPr lang="en-US" sz="2000" b="1" u="sng" dirty="0">
                <a:gradFill>
                  <a:gsLst>
                    <a:gs pos="0">
                      <a:srgbClr val="FFFFFF"/>
                    </a:gs>
                    <a:gs pos="100000">
                      <a:srgbClr val="FFFFFF"/>
                    </a:gs>
                  </a:gsLst>
                  <a:lin ang="5400000" scaled="0"/>
                </a:gradFill>
                <a:ea typeface="Segoe UI" pitchFamily="34" charset="0"/>
                <a:cs typeface="Segoe UI" pitchFamily="34" charset="0"/>
              </a:rPr>
              <a:t>Server </a:t>
            </a:r>
            <a:r>
              <a:rPr lang="en-US" sz="2000" b="1" u="sng" dirty="0" smtClean="0">
                <a:gradFill>
                  <a:gsLst>
                    <a:gs pos="0">
                      <a:srgbClr val="FFFFFF"/>
                    </a:gs>
                    <a:gs pos="100000">
                      <a:srgbClr val="FFFFFF"/>
                    </a:gs>
                  </a:gsLst>
                  <a:lin ang="5400000" scaled="0"/>
                </a:gradFill>
                <a:ea typeface="Segoe UI" pitchFamily="34" charset="0"/>
                <a:cs typeface="Segoe UI" pitchFamily="34" charset="0"/>
              </a:rPr>
              <a:t>2012 Standard</a:t>
            </a:r>
            <a:endParaRPr lang="en-US" sz="2000" b="1" u="sng" dirty="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r>
              <a:rPr lang="en-US" sz="2000" b="1" u="sng" dirty="0">
                <a:gradFill>
                  <a:gsLst>
                    <a:gs pos="0">
                      <a:srgbClr val="FFFFFF"/>
                    </a:gs>
                    <a:gs pos="100000">
                      <a:srgbClr val="FFFFFF"/>
                    </a:gs>
                  </a:gsLst>
                  <a:lin ang="5400000" scaled="0"/>
                </a:gradFill>
                <a:ea typeface="Segoe UI" pitchFamily="34" charset="0"/>
                <a:cs typeface="Segoe UI" pitchFamily="34" charset="0"/>
              </a:rPr>
              <a:t>SQL Server 2012 </a:t>
            </a:r>
            <a:r>
              <a:rPr lang="en-US" sz="2000" b="1" u="sng" dirty="0" smtClean="0">
                <a:gradFill>
                  <a:gsLst>
                    <a:gs pos="0">
                      <a:srgbClr val="FFFFFF"/>
                    </a:gs>
                    <a:gs pos="100000">
                      <a:srgbClr val="FFFFFF"/>
                    </a:gs>
                  </a:gsLst>
                  <a:lin ang="5400000" scaled="0"/>
                </a:gradFill>
                <a:ea typeface="Segoe UI" pitchFamily="34" charset="0"/>
                <a:cs typeface="Segoe UI" pitchFamily="34" charset="0"/>
              </a:rPr>
              <a:t> </a:t>
            </a:r>
            <a:r>
              <a:rPr lang="en-US" sz="2000" b="1" u="sng" dirty="0">
                <a:gradFill>
                  <a:gsLst>
                    <a:gs pos="0">
                      <a:srgbClr val="FFFFFF"/>
                    </a:gs>
                    <a:gs pos="100000">
                      <a:srgbClr val="FFFFFF"/>
                    </a:gs>
                  </a:gsLst>
                  <a:lin ang="5400000" scaled="0"/>
                </a:gradFill>
                <a:ea typeface="Segoe UI" pitchFamily="34" charset="0"/>
                <a:cs typeface="Segoe UI" pitchFamily="34" charset="0"/>
              </a:rPr>
              <a:t>Enterpri</a:t>
            </a:r>
            <a:r>
              <a:rPr lang="en-US" sz="2000" b="1" i="1" u="sng" dirty="0">
                <a:gradFill>
                  <a:gsLst>
                    <a:gs pos="0">
                      <a:srgbClr val="FFFFFF"/>
                    </a:gs>
                    <a:gs pos="100000">
                      <a:srgbClr val="FFFFFF"/>
                    </a:gs>
                  </a:gsLst>
                  <a:lin ang="5400000" scaled="0"/>
                </a:gradFill>
                <a:ea typeface="Segoe UI" pitchFamily="34" charset="0"/>
                <a:cs typeface="Segoe UI" pitchFamily="34" charset="0"/>
              </a:rPr>
              <a:t>se</a:t>
            </a:r>
          </a:p>
          <a:p>
            <a:pP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bwMode="auto">
          <a:xfrm>
            <a:off x="7615450" y="4175283"/>
            <a:ext cx="4394579" cy="214363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000" b="1" u="sng" dirty="0" smtClean="0">
                <a:gradFill>
                  <a:gsLst>
                    <a:gs pos="0">
                      <a:srgbClr val="FFFFFF"/>
                    </a:gs>
                    <a:gs pos="100000">
                      <a:srgbClr val="FFFFFF"/>
                    </a:gs>
                  </a:gsLst>
                  <a:lin ang="5400000" scaled="0"/>
                </a:gradFill>
                <a:ea typeface="Segoe UI" pitchFamily="34" charset="0"/>
                <a:cs typeface="Segoe UI" pitchFamily="34" charset="0"/>
              </a:rPr>
              <a:t>BizTalk Server 2013</a:t>
            </a:r>
          </a:p>
          <a:p>
            <a:pPr defTabSz="932472" fontAlgn="base">
              <a:lnSpc>
                <a:spcPct val="90000"/>
              </a:lnSpc>
              <a:spcBef>
                <a:spcPct val="0"/>
              </a:spcBef>
              <a:spcAft>
                <a:spcPct val="0"/>
              </a:spcAft>
            </a:pPr>
            <a:r>
              <a:rPr lang="en-US" sz="2000" dirty="0" err="1" smtClean="0">
                <a:gradFill>
                  <a:gsLst>
                    <a:gs pos="0">
                      <a:srgbClr val="FFFFFF"/>
                    </a:gs>
                    <a:gs pos="100000">
                      <a:srgbClr val="FFFFFF"/>
                    </a:gs>
                  </a:gsLst>
                  <a:lin ang="5400000" scaled="0"/>
                </a:gradFill>
                <a:ea typeface="Segoe UI" pitchFamily="34" charset="0"/>
                <a:cs typeface="Segoe UI" pitchFamily="34" charset="0"/>
              </a:rPr>
              <a:t>Dynamcis</a:t>
            </a:r>
            <a:r>
              <a:rPr lang="en-US" sz="2000" dirty="0" smtClean="0">
                <a:gradFill>
                  <a:gsLst>
                    <a:gs pos="0">
                      <a:srgbClr val="FFFFFF"/>
                    </a:gs>
                    <a:gs pos="100000">
                      <a:srgbClr val="FFFFFF"/>
                    </a:gs>
                  </a:gsLst>
                  <a:lin ang="5400000" scaled="0"/>
                </a:gradFill>
                <a:ea typeface="Segoe UI" pitchFamily="34" charset="0"/>
                <a:cs typeface="Segoe UI" pitchFamily="34" charset="0"/>
              </a:rPr>
              <a:t> GP 2013+</a:t>
            </a:r>
          </a:p>
          <a:p>
            <a:pP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Dynamics NAV 2013+</a:t>
            </a:r>
          </a:p>
          <a:p>
            <a:pP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Forefront Identity Manager 2010 R2</a:t>
            </a:r>
          </a:p>
          <a:p>
            <a:pP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Project Server 2013</a:t>
            </a:r>
          </a:p>
          <a:p>
            <a:pP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System Center Suite</a:t>
            </a:r>
          </a:p>
          <a:p>
            <a:pP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Team Foundation Server</a:t>
            </a:r>
            <a:endParaRPr lang="en-US" sz="2000" dirty="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9023098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500"/>
                                        <p:tgtEl>
                                          <p:spTgt spid="3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Windows Azure Virtual Machines</a:t>
            </a:r>
            <a:endParaRPr lang="en-US" dirty="0"/>
          </a:p>
        </p:txBody>
      </p:sp>
    </p:spTree>
    <p:extLst>
      <p:ext uri="{BB962C8B-B14F-4D97-AF65-F5344CB8AC3E}">
        <p14:creationId xmlns:p14="http://schemas.microsoft.com/office/powerpoint/2010/main" val="8797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81" y="99851"/>
            <a:ext cx="11887878" cy="846089"/>
          </a:xfrm>
        </p:spPr>
        <p:txBody>
          <a:bodyPr/>
          <a:lstStyle/>
          <a:p>
            <a:r>
              <a:rPr lang="en-US" sz="4352" dirty="0"/>
              <a:t>Infrastructure Services on Windows Azure</a:t>
            </a:r>
            <a:endParaRPr lang="en-US" sz="4352" dirty="0">
              <a:solidFill>
                <a:srgbClr val="FFFF00"/>
              </a:solidFill>
            </a:endParaRPr>
          </a:p>
        </p:txBody>
      </p:sp>
      <p:grpSp>
        <p:nvGrpSpPr>
          <p:cNvPr id="10" name="Group 9"/>
          <p:cNvGrpSpPr/>
          <p:nvPr/>
        </p:nvGrpSpPr>
        <p:grpSpPr>
          <a:xfrm>
            <a:off x="453193" y="2767907"/>
            <a:ext cx="5947605" cy="812790"/>
            <a:chOff x="453193" y="2767907"/>
            <a:chExt cx="5947605" cy="812790"/>
          </a:xfrm>
        </p:grpSpPr>
        <p:sp>
          <p:nvSpPr>
            <p:cNvPr id="33" name="Rectangle 32"/>
            <p:cNvSpPr/>
            <p:nvPr/>
          </p:nvSpPr>
          <p:spPr bwMode="auto">
            <a:xfrm>
              <a:off x="453193" y="2767907"/>
              <a:ext cx="747599" cy="81279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124347" bIns="124347" numCol="1" spcCol="0" rtlCol="0" fromWordArt="0" anchor="b" anchorCtr="0" forceAA="0" compatLnSpc="1">
              <a:prstTxWarp prst="textNoShape">
                <a:avLst/>
              </a:prstTxWarp>
              <a:noAutofit/>
            </a:bodyPr>
            <a:lstStyle/>
            <a:p>
              <a:pPr defTabSz="1243083" fontAlgn="base">
                <a:spcBef>
                  <a:spcPct val="0"/>
                </a:spcBef>
                <a:spcAft>
                  <a:spcPct val="0"/>
                </a:spcAft>
              </a:pPr>
              <a:endParaRPr lang="en-US" sz="1496" dirty="0">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33"/>
            <p:cNvSpPr/>
            <p:nvPr/>
          </p:nvSpPr>
          <p:spPr bwMode="auto">
            <a:xfrm>
              <a:off x="1200793" y="2767907"/>
              <a:ext cx="5200005" cy="81279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124347" bIns="124347" numCol="1" spcCol="0" rtlCol="0" fromWordArt="0" anchor="ctr" anchorCtr="0" forceAA="0" compatLnSpc="1">
              <a:prstTxWarp prst="textNoShape">
                <a:avLst/>
              </a:prstTxWarp>
              <a:noAutofit/>
            </a:bodyPr>
            <a:lstStyle/>
            <a:p>
              <a:pPr marL="237473" lvl="1"/>
              <a:r>
                <a:rPr lang="en-US" sz="2176" dirty="0" smtClean="0">
                  <a:solidFill>
                    <a:schemeClr val="bg1">
                      <a:alpha val="99000"/>
                    </a:schemeClr>
                  </a:solidFill>
                </a:rPr>
                <a:t>Storage Manageability and Mobility</a:t>
              </a:r>
              <a:endParaRPr lang="en-US" sz="2176" dirty="0">
                <a:solidFill>
                  <a:schemeClr val="bg1">
                    <a:alpha val="99000"/>
                  </a:schemeClr>
                </a:solidFill>
              </a:endParaRPr>
            </a:p>
          </p:txBody>
        </p:sp>
        <p:sp>
          <p:nvSpPr>
            <p:cNvPr id="48" name="Freeform 79"/>
            <p:cNvSpPr>
              <a:spLocks noEditPoints="1"/>
            </p:cNvSpPr>
            <p:nvPr/>
          </p:nvSpPr>
          <p:spPr bwMode="black">
            <a:xfrm>
              <a:off x="655087" y="2919338"/>
              <a:ext cx="333400" cy="490018"/>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11925" tIns="55963" rIns="111925" bIns="55963" numCol="1" anchor="t" anchorCtr="0" compatLnSpc="1">
              <a:prstTxWarp prst="textNoShape">
                <a:avLst/>
              </a:prstTxWarp>
            </a:bodyPr>
            <a:lstStyle/>
            <a:p>
              <a:endParaRPr lang="en-US" sz="2176" dirty="0"/>
            </a:p>
          </p:txBody>
        </p:sp>
      </p:grpSp>
      <p:grpSp>
        <p:nvGrpSpPr>
          <p:cNvPr id="9" name="Group 8"/>
          <p:cNvGrpSpPr/>
          <p:nvPr/>
        </p:nvGrpSpPr>
        <p:grpSpPr>
          <a:xfrm>
            <a:off x="453193" y="1892632"/>
            <a:ext cx="5947606" cy="812790"/>
            <a:chOff x="453193" y="1892632"/>
            <a:chExt cx="5947606" cy="812790"/>
          </a:xfrm>
        </p:grpSpPr>
        <p:sp>
          <p:nvSpPr>
            <p:cNvPr id="30" name="Rectangle 29"/>
            <p:cNvSpPr/>
            <p:nvPr/>
          </p:nvSpPr>
          <p:spPr bwMode="auto">
            <a:xfrm>
              <a:off x="453193" y="1892632"/>
              <a:ext cx="747599" cy="81279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124347" bIns="124347" numCol="1" spcCol="0" rtlCol="0" fromWordArt="0" anchor="b" anchorCtr="0" forceAA="0" compatLnSpc="1">
              <a:prstTxWarp prst="textNoShape">
                <a:avLst/>
              </a:prstTxWarp>
              <a:noAutofit/>
            </a:bodyPr>
            <a:lstStyle/>
            <a:p>
              <a:pPr defTabSz="1243083" fontAlgn="base">
                <a:spcBef>
                  <a:spcPct val="0"/>
                </a:spcBef>
                <a:spcAft>
                  <a:spcPct val="0"/>
                </a:spcAft>
              </a:pPr>
              <a:endParaRPr lang="en-US" sz="1496" dirty="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1200792" y="1892632"/>
              <a:ext cx="5200007" cy="81279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124347" bIns="124347" numCol="1" spcCol="0" rtlCol="0" fromWordArt="0" anchor="ctr" anchorCtr="0" forceAA="0" compatLnSpc="1">
              <a:prstTxWarp prst="textNoShape">
                <a:avLst/>
              </a:prstTxWarp>
              <a:noAutofit/>
            </a:bodyPr>
            <a:lstStyle/>
            <a:p>
              <a:pPr marL="237473" lvl="1"/>
              <a:r>
                <a:rPr lang="en-US" sz="2176" dirty="0">
                  <a:solidFill>
                    <a:schemeClr val="bg1">
                      <a:alpha val="99000"/>
                    </a:schemeClr>
                  </a:solidFill>
                </a:rPr>
                <a:t>Support for key server apps</a:t>
              </a:r>
            </a:p>
          </p:txBody>
        </p:sp>
        <p:sp>
          <p:nvSpPr>
            <p:cNvPr id="50" name="Freeform 80"/>
            <p:cNvSpPr>
              <a:spLocks noEditPoints="1"/>
            </p:cNvSpPr>
            <p:nvPr/>
          </p:nvSpPr>
          <p:spPr bwMode="black">
            <a:xfrm>
              <a:off x="612245" y="2006507"/>
              <a:ext cx="417625" cy="550847"/>
            </a:xfrm>
            <a:custGeom>
              <a:avLst/>
              <a:gdLst>
                <a:gd name="T0" fmla="*/ 952 w 1833"/>
                <a:gd name="T1" fmla="*/ 1301 h 2225"/>
                <a:gd name="T2" fmla="*/ 882 w 1833"/>
                <a:gd name="T3" fmla="*/ 1413 h 2225"/>
                <a:gd name="T4" fmla="*/ 677 w 1833"/>
                <a:gd name="T5" fmla="*/ 2162 h 2225"/>
                <a:gd name="T6" fmla="*/ 1156 w 1833"/>
                <a:gd name="T7" fmla="*/ 2162 h 2225"/>
                <a:gd name="T8" fmla="*/ 1071 w 1833"/>
                <a:gd name="T9" fmla="*/ 2089 h 2225"/>
                <a:gd name="T10" fmla="*/ 785 w 1833"/>
                <a:gd name="T11" fmla="*/ 2039 h 2225"/>
                <a:gd name="T12" fmla="*/ 1071 w 1833"/>
                <a:gd name="T13" fmla="*/ 2089 h 2225"/>
                <a:gd name="T14" fmla="*/ 760 w 1833"/>
                <a:gd name="T15" fmla="*/ 1949 h 2225"/>
                <a:gd name="T16" fmla="*/ 1096 w 1833"/>
                <a:gd name="T17" fmla="*/ 1949 h 2225"/>
                <a:gd name="T18" fmla="*/ 1026 w 1833"/>
                <a:gd name="T19" fmla="*/ 1801 h 2225"/>
                <a:gd name="T20" fmla="*/ 1061 w 1833"/>
                <a:gd name="T21" fmla="*/ 1836 h 2225"/>
                <a:gd name="T22" fmla="*/ 260 w 1833"/>
                <a:gd name="T23" fmla="*/ 1329 h 2225"/>
                <a:gd name="T24" fmla="*/ 748 w 1833"/>
                <a:gd name="T25" fmla="*/ 1136 h 2225"/>
                <a:gd name="T26" fmla="*/ 190 w 1833"/>
                <a:gd name="T27" fmla="*/ 1329 h 2225"/>
                <a:gd name="T28" fmla="*/ 0 w 1833"/>
                <a:gd name="T29" fmla="*/ 1476 h 2225"/>
                <a:gd name="T30" fmla="*/ 416 w 1833"/>
                <a:gd name="T31" fmla="*/ 2225 h 2225"/>
                <a:gd name="T32" fmla="*/ 416 w 1833"/>
                <a:gd name="T33" fmla="*/ 1413 h 2225"/>
                <a:gd name="T34" fmla="*/ 83 w 1833"/>
                <a:gd name="T35" fmla="*/ 2064 h 2225"/>
                <a:gd name="T36" fmla="*/ 419 w 1833"/>
                <a:gd name="T37" fmla="*/ 2064 h 2225"/>
                <a:gd name="T38" fmla="*/ 108 w 1833"/>
                <a:gd name="T39" fmla="*/ 1974 h 2225"/>
                <a:gd name="T40" fmla="*/ 394 w 1833"/>
                <a:gd name="T41" fmla="*/ 1924 h 2225"/>
                <a:gd name="T42" fmla="*/ 384 w 1833"/>
                <a:gd name="T43" fmla="*/ 1836 h 2225"/>
                <a:gd name="T44" fmla="*/ 419 w 1833"/>
                <a:gd name="T45" fmla="*/ 1801 h 2225"/>
                <a:gd name="T46" fmla="*/ 1643 w 1833"/>
                <a:gd name="T47" fmla="*/ 1413 h 2225"/>
                <a:gd name="T48" fmla="*/ 1082 w 1833"/>
                <a:gd name="T49" fmla="*/ 1101 h 2225"/>
                <a:gd name="T50" fmla="*/ 1415 w 1833"/>
                <a:gd name="T51" fmla="*/ 1171 h 2225"/>
                <a:gd name="T52" fmla="*/ 1417 w 1833"/>
                <a:gd name="T53" fmla="*/ 1413 h 2225"/>
                <a:gd name="T54" fmla="*/ 1417 w 1833"/>
                <a:gd name="T55" fmla="*/ 2225 h 2225"/>
                <a:gd name="T56" fmla="*/ 1833 w 1833"/>
                <a:gd name="T57" fmla="*/ 1476 h 2225"/>
                <a:gd name="T58" fmla="*/ 1462 w 1833"/>
                <a:gd name="T59" fmla="*/ 2089 h 2225"/>
                <a:gd name="T60" fmla="*/ 1748 w 1833"/>
                <a:gd name="T61" fmla="*/ 2039 h 2225"/>
                <a:gd name="T62" fmla="*/ 1748 w 1833"/>
                <a:gd name="T63" fmla="*/ 1974 h 2225"/>
                <a:gd name="T64" fmla="*/ 1462 w 1833"/>
                <a:gd name="T65" fmla="*/ 1924 h 2225"/>
                <a:gd name="T66" fmla="*/ 1748 w 1833"/>
                <a:gd name="T67" fmla="*/ 1974 h 2225"/>
                <a:gd name="T68" fmla="*/ 1738 w 1833"/>
                <a:gd name="T69" fmla="*/ 1766 h 2225"/>
                <a:gd name="T70" fmla="*/ 650 w 1833"/>
                <a:gd name="T71" fmla="*/ 592 h 2225"/>
                <a:gd name="T72" fmla="*/ 1296 w 1833"/>
                <a:gd name="T73" fmla="*/ 113 h 2225"/>
                <a:gd name="T74" fmla="*/ 537 w 1833"/>
                <a:gd name="T75" fmla="*/ 113 h 2225"/>
                <a:gd name="T76" fmla="*/ 603 w 1833"/>
                <a:gd name="T77" fmla="*/ 113 h 2225"/>
                <a:gd name="T78" fmla="*/ 1231 w 1833"/>
                <a:gd name="T79" fmla="*/ 113 h 2225"/>
                <a:gd name="T80" fmla="*/ 650 w 1833"/>
                <a:gd name="T81" fmla="*/ 526 h 2225"/>
                <a:gd name="T82" fmla="*/ 405 w 1833"/>
                <a:gd name="T83" fmla="*/ 902 h 2225"/>
                <a:gd name="T84" fmla="*/ 803 w 1833"/>
                <a:gd name="T85" fmla="*/ 1101 h 2225"/>
                <a:gd name="T86" fmla="*/ 882 w 1833"/>
                <a:gd name="T87" fmla="*/ 1250 h 2225"/>
                <a:gd name="T88" fmla="*/ 1031 w 1833"/>
                <a:gd name="T89" fmla="*/ 1171 h 2225"/>
                <a:gd name="T90" fmla="*/ 952 w 1833"/>
                <a:gd name="T91" fmla="*/ 1021 h 2225"/>
                <a:gd name="T92" fmla="*/ 1457 w 1833"/>
                <a:gd name="T93" fmla="*/ 874 h 2225"/>
                <a:gd name="T94" fmla="*/ 1303 w 1833"/>
                <a:gd name="T95" fmla="*/ 652 h 2225"/>
                <a:gd name="T96" fmla="*/ 530 w 1833"/>
                <a:gd name="T97" fmla="*/ 652 h 2225"/>
                <a:gd name="T98" fmla="*/ 377 w 1833"/>
                <a:gd name="T99" fmla="*/ 874 h 2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33" h="2225">
                  <a:moveTo>
                    <a:pt x="1093" y="1413"/>
                  </a:moveTo>
                  <a:cubicBezTo>
                    <a:pt x="952" y="1413"/>
                    <a:pt x="952" y="1413"/>
                    <a:pt x="952" y="1413"/>
                  </a:cubicBezTo>
                  <a:cubicBezTo>
                    <a:pt x="952" y="1301"/>
                    <a:pt x="952" y="1301"/>
                    <a:pt x="952" y="1301"/>
                  </a:cubicBezTo>
                  <a:cubicBezTo>
                    <a:pt x="940" y="1304"/>
                    <a:pt x="929" y="1305"/>
                    <a:pt x="917" y="1305"/>
                  </a:cubicBezTo>
                  <a:cubicBezTo>
                    <a:pt x="905" y="1305"/>
                    <a:pt x="893" y="1304"/>
                    <a:pt x="882" y="1301"/>
                  </a:cubicBezTo>
                  <a:cubicBezTo>
                    <a:pt x="882" y="1413"/>
                    <a:pt x="882" y="1413"/>
                    <a:pt x="882" y="1413"/>
                  </a:cubicBezTo>
                  <a:cubicBezTo>
                    <a:pt x="740" y="1413"/>
                    <a:pt x="740" y="1413"/>
                    <a:pt x="740" y="1413"/>
                  </a:cubicBezTo>
                  <a:cubicBezTo>
                    <a:pt x="705" y="1413"/>
                    <a:pt x="677" y="1441"/>
                    <a:pt x="677" y="1476"/>
                  </a:cubicBezTo>
                  <a:cubicBezTo>
                    <a:pt x="677" y="2162"/>
                    <a:pt x="677" y="2162"/>
                    <a:pt x="677" y="2162"/>
                  </a:cubicBezTo>
                  <a:cubicBezTo>
                    <a:pt x="677" y="2197"/>
                    <a:pt x="705" y="2225"/>
                    <a:pt x="740" y="2225"/>
                  </a:cubicBezTo>
                  <a:cubicBezTo>
                    <a:pt x="1093" y="2225"/>
                    <a:pt x="1093" y="2225"/>
                    <a:pt x="1093" y="2225"/>
                  </a:cubicBezTo>
                  <a:cubicBezTo>
                    <a:pt x="1128" y="2225"/>
                    <a:pt x="1156" y="2197"/>
                    <a:pt x="1156" y="2162"/>
                  </a:cubicBezTo>
                  <a:cubicBezTo>
                    <a:pt x="1156" y="1476"/>
                    <a:pt x="1156" y="1476"/>
                    <a:pt x="1156" y="1476"/>
                  </a:cubicBezTo>
                  <a:cubicBezTo>
                    <a:pt x="1156" y="1441"/>
                    <a:pt x="1128" y="1413"/>
                    <a:pt x="1093" y="1413"/>
                  </a:cubicBezTo>
                  <a:close/>
                  <a:moveTo>
                    <a:pt x="1071" y="2089"/>
                  </a:moveTo>
                  <a:cubicBezTo>
                    <a:pt x="785" y="2089"/>
                    <a:pt x="785" y="2089"/>
                    <a:pt x="785" y="2089"/>
                  </a:cubicBezTo>
                  <a:cubicBezTo>
                    <a:pt x="771" y="2089"/>
                    <a:pt x="760" y="2078"/>
                    <a:pt x="760" y="2064"/>
                  </a:cubicBezTo>
                  <a:cubicBezTo>
                    <a:pt x="760" y="2050"/>
                    <a:pt x="771" y="2039"/>
                    <a:pt x="785" y="2039"/>
                  </a:cubicBezTo>
                  <a:cubicBezTo>
                    <a:pt x="1071" y="2039"/>
                    <a:pt x="1071" y="2039"/>
                    <a:pt x="1071" y="2039"/>
                  </a:cubicBezTo>
                  <a:cubicBezTo>
                    <a:pt x="1085" y="2039"/>
                    <a:pt x="1096" y="2050"/>
                    <a:pt x="1096" y="2064"/>
                  </a:cubicBezTo>
                  <a:cubicBezTo>
                    <a:pt x="1096" y="2078"/>
                    <a:pt x="1085" y="2089"/>
                    <a:pt x="1071" y="2089"/>
                  </a:cubicBezTo>
                  <a:close/>
                  <a:moveTo>
                    <a:pt x="1071" y="1974"/>
                  </a:moveTo>
                  <a:cubicBezTo>
                    <a:pt x="785" y="1974"/>
                    <a:pt x="785" y="1974"/>
                    <a:pt x="785" y="1974"/>
                  </a:cubicBezTo>
                  <a:cubicBezTo>
                    <a:pt x="771" y="1974"/>
                    <a:pt x="760" y="1963"/>
                    <a:pt x="760" y="1949"/>
                  </a:cubicBezTo>
                  <a:cubicBezTo>
                    <a:pt x="760" y="1935"/>
                    <a:pt x="771" y="1924"/>
                    <a:pt x="785" y="1924"/>
                  </a:cubicBezTo>
                  <a:cubicBezTo>
                    <a:pt x="1071" y="1924"/>
                    <a:pt x="1071" y="1924"/>
                    <a:pt x="1071" y="1924"/>
                  </a:cubicBezTo>
                  <a:cubicBezTo>
                    <a:pt x="1085" y="1924"/>
                    <a:pt x="1096" y="1935"/>
                    <a:pt x="1096" y="1949"/>
                  </a:cubicBezTo>
                  <a:cubicBezTo>
                    <a:pt x="1096" y="1963"/>
                    <a:pt x="1085" y="1974"/>
                    <a:pt x="1071" y="1974"/>
                  </a:cubicBezTo>
                  <a:close/>
                  <a:moveTo>
                    <a:pt x="1061" y="1836"/>
                  </a:moveTo>
                  <a:cubicBezTo>
                    <a:pt x="1042" y="1836"/>
                    <a:pt x="1026" y="1820"/>
                    <a:pt x="1026" y="1801"/>
                  </a:cubicBezTo>
                  <a:cubicBezTo>
                    <a:pt x="1026" y="1782"/>
                    <a:pt x="1042" y="1766"/>
                    <a:pt x="1061" y="1766"/>
                  </a:cubicBezTo>
                  <a:cubicBezTo>
                    <a:pt x="1081" y="1766"/>
                    <a:pt x="1096" y="1782"/>
                    <a:pt x="1096" y="1801"/>
                  </a:cubicBezTo>
                  <a:cubicBezTo>
                    <a:pt x="1096" y="1820"/>
                    <a:pt x="1081" y="1836"/>
                    <a:pt x="1061" y="1836"/>
                  </a:cubicBezTo>
                  <a:close/>
                  <a:moveTo>
                    <a:pt x="416" y="1413"/>
                  </a:moveTo>
                  <a:cubicBezTo>
                    <a:pt x="260" y="1413"/>
                    <a:pt x="260" y="1413"/>
                    <a:pt x="260" y="1413"/>
                  </a:cubicBezTo>
                  <a:cubicBezTo>
                    <a:pt x="260" y="1329"/>
                    <a:pt x="260" y="1329"/>
                    <a:pt x="260" y="1329"/>
                  </a:cubicBezTo>
                  <a:cubicBezTo>
                    <a:pt x="260" y="1242"/>
                    <a:pt x="331" y="1171"/>
                    <a:pt x="418" y="1171"/>
                  </a:cubicBezTo>
                  <a:cubicBezTo>
                    <a:pt x="751" y="1171"/>
                    <a:pt x="751" y="1171"/>
                    <a:pt x="751" y="1171"/>
                  </a:cubicBezTo>
                  <a:cubicBezTo>
                    <a:pt x="749" y="1159"/>
                    <a:pt x="748" y="1148"/>
                    <a:pt x="748" y="1136"/>
                  </a:cubicBezTo>
                  <a:cubicBezTo>
                    <a:pt x="748" y="1124"/>
                    <a:pt x="749" y="1112"/>
                    <a:pt x="751" y="1101"/>
                  </a:cubicBezTo>
                  <a:cubicBezTo>
                    <a:pt x="418" y="1101"/>
                    <a:pt x="418" y="1101"/>
                    <a:pt x="418" y="1101"/>
                  </a:cubicBezTo>
                  <a:cubicBezTo>
                    <a:pt x="293" y="1101"/>
                    <a:pt x="190" y="1203"/>
                    <a:pt x="190" y="1329"/>
                  </a:cubicBezTo>
                  <a:cubicBezTo>
                    <a:pt x="190" y="1413"/>
                    <a:pt x="190" y="1413"/>
                    <a:pt x="190" y="1413"/>
                  </a:cubicBezTo>
                  <a:cubicBezTo>
                    <a:pt x="63" y="1413"/>
                    <a:pt x="63" y="1413"/>
                    <a:pt x="63" y="1413"/>
                  </a:cubicBezTo>
                  <a:cubicBezTo>
                    <a:pt x="28" y="1413"/>
                    <a:pt x="0" y="1441"/>
                    <a:pt x="0" y="1476"/>
                  </a:cubicBezTo>
                  <a:cubicBezTo>
                    <a:pt x="0" y="2162"/>
                    <a:pt x="0" y="2162"/>
                    <a:pt x="0" y="2162"/>
                  </a:cubicBezTo>
                  <a:cubicBezTo>
                    <a:pt x="0" y="2197"/>
                    <a:pt x="28" y="2225"/>
                    <a:pt x="63" y="2225"/>
                  </a:cubicBezTo>
                  <a:cubicBezTo>
                    <a:pt x="416" y="2225"/>
                    <a:pt x="416" y="2225"/>
                    <a:pt x="416" y="2225"/>
                  </a:cubicBezTo>
                  <a:cubicBezTo>
                    <a:pt x="451" y="2225"/>
                    <a:pt x="480" y="2197"/>
                    <a:pt x="480" y="2162"/>
                  </a:cubicBezTo>
                  <a:cubicBezTo>
                    <a:pt x="480" y="1476"/>
                    <a:pt x="480" y="1476"/>
                    <a:pt x="480" y="1476"/>
                  </a:cubicBezTo>
                  <a:cubicBezTo>
                    <a:pt x="480" y="1441"/>
                    <a:pt x="451" y="1413"/>
                    <a:pt x="416" y="1413"/>
                  </a:cubicBezTo>
                  <a:close/>
                  <a:moveTo>
                    <a:pt x="394" y="2089"/>
                  </a:moveTo>
                  <a:cubicBezTo>
                    <a:pt x="108" y="2089"/>
                    <a:pt x="108" y="2089"/>
                    <a:pt x="108" y="2089"/>
                  </a:cubicBezTo>
                  <a:cubicBezTo>
                    <a:pt x="94" y="2089"/>
                    <a:pt x="83" y="2078"/>
                    <a:pt x="83" y="2064"/>
                  </a:cubicBezTo>
                  <a:cubicBezTo>
                    <a:pt x="83" y="2050"/>
                    <a:pt x="94" y="2039"/>
                    <a:pt x="108" y="2039"/>
                  </a:cubicBezTo>
                  <a:cubicBezTo>
                    <a:pt x="394" y="2039"/>
                    <a:pt x="394" y="2039"/>
                    <a:pt x="394" y="2039"/>
                  </a:cubicBezTo>
                  <a:cubicBezTo>
                    <a:pt x="408" y="2039"/>
                    <a:pt x="419" y="2050"/>
                    <a:pt x="419" y="2064"/>
                  </a:cubicBezTo>
                  <a:cubicBezTo>
                    <a:pt x="419" y="2078"/>
                    <a:pt x="408" y="2089"/>
                    <a:pt x="394" y="2089"/>
                  </a:cubicBezTo>
                  <a:close/>
                  <a:moveTo>
                    <a:pt x="394" y="1974"/>
                  </a:moveTo>
                  <a:cubicBezTo>
                    <a:pt x="108" y="1974"/>
                    <a:pt x="108" y="1974"/>
                    <a:pt x="108" y="1974"/>
                  </a:cubicBezTo>
                  <a:cubicBezTo>
                    <a:pt x="94" y="1974"/>
                    <a:pt x="83" y="1963"/>
                    <a:pt x="83" y="1949"/>
                  </a:cubicBezTo>
                  <a:cubicBezTo>
                    <a:pt x="83" y="1935"/>
                    <a:pt x="94" y="1924"/>
                    <a:pt x="108" y="1924"/>
                  </a:cubicBezTo>
                  <a:cubicBezTo>
                    <a:pt x="394" y="1924"/>
                    <a:pt x="394" y="1924"/>
                    <a:pt x="394" y="1924"/>
                  </a:cubicBezTo>
                  <a:cubicBezTo>
                    <a:pt x="408" y="1924"/>
                    <a:pt x="419" y="1935"/>
                    <a:pt x="419" y="1949"/>
                  </a:cubicBezTo>
                  <a:cubicBezTo>
                    <a:pt x="419" y="1963"/>
                    <a:pt x="408" y="1974"/>
                    <a:pt x="394" y="1974"/>
                  </a:cubicBezTo>
                  <a:close/>
                  <a:moveTo>
                    <a:pt x="384" y="1836"/>
                  </a:moveTo>
                  <a:cubicBezTo>
                    <a:pt x="365" y="1836"/>
                    <a:pt x="350" y="1820"/>
                    <a:pt x="350" y="1801"/>
                  </a:cubicBezTo>
                  <a:cubicBezTo>
                    <a:pt x="350" y="1782"/>
                    <a:pt x="365" y="1766"/>
                    <a:pt x="384" y="1766"/>
                  </a:cubicBezTo>
                  <a:cubicBezTo>
                    <a:pt x="404" y="1766"/>
                    <a:pt x="419" y="1782"/>
                    <a:pt x="419" y="1801"/>
                  </a:cubicBezTo>
                  <a:cubicBezTo>
                    <a:pt x="419" y="1820"/>
                    <a:pt x="404" y="1836"/>
                    <a:pt x="384" y="1836"/>
                  </a:cubicBezTo>
                  <a:close/>
                  <a:moveTo>
                    <a:pt x="1770" y="1413"/>
                  </a:moveTo>
                  <a:cubicBezTo>
                    <a:pt x="1643" y="1413"/>
                    <a:pt x="1643" y="1413"/>
                    <a:pt x="1643" y="1413"/>
                  </a:cubicBezTo>
                  <a:cubicBezTo>
                    <a:pt x="1643" y="1329"/>
                    <a:pt x="1643" y="1329"/>
                    <a:pt x="1643" y="1329"/>
                  </a:cubicBezTo>
                  <a:cubicBezTo>
                    <a:pt x="1643" y="1203"/>
                    <a:pt x="1541" y="1101"/>
                    <a:pt x="1415" y="1101"/>
                  </a:cubicBezTo>
                  <a:cubicBezTo>
                    <a:pt x="1082" y="1101"/>
                    <a:pt x="1082" y="1101"/>
                    <a:pt x="1082" y="1101"/>
                  </a:cubicBezTo>
                  <a:cubicBezTo>
                    <a:pt x="1085" y="1112"/>
                    <a:pt x="1086" y="1124"/>
                    <a:pt x="1086" y="1136"/>
                  </a:cubicBezTo>
                  <a:cubicBezTo>
                    <a:pt x="1086" y="1148"/>
                    <a:pt x="1085" y="1159"/>
                    <a:pt x="1082" y="1171"/>
                  </a:cubicBezTo>
                  <a:cubicBezTo>
                    <a:pt x="1415" y="1171"/>
                    <a:pt x="1415" y="1171"/>
                    <a:pt x="1415" y="1171"/>
                  </a:cubicBezTo>
                  <a:cubicBezTo>
                    <a:pt x="1503" y="1171"/>
                    <a:pt x="1574" y="1242"/>
                    <a:pt x="1574" y="1329"/>
                  </a:cubicBezTo>
                  <a:cubicBezTo>
                    <a:pt x="1574" y="1413"/>
                    <a:pt x="1574" y="1413"/>
                    <a:pt x="1574" y="1413"/>
                  </a:cubicBezTo>
                  <a:cubicBezTo>
                    <a:pt x="1417" y="1413"/>
                    <a:pt x="1417" y="1413"/>
                    <a:pt x="1417" y="1413"/>
                  </a:cubicBezTo>
                  <a:cubicBezTo>
                    <a:pt x="1382" y="1413"/>
                    <a:pt x="1354" y="1441"/>
                    <a:pt x="1354" y="1476"/>
                  </a:cubicBezTo>
                  <a:cubicBezTo>
                    <a:pt x="1354" y="2162"/>
                    <a:pt x="1354" y="2162"/>
                    <a:pt x="1354" y="2162"/>
                  </a:cubicBezTo>
                  <a:cubicBezTo>
                    <a:pt x="1354" y="2197"/>
                    <a:pt x="1382" y="2225"/>
                    <a:pt x="1417" y="2225"/>
                  </a:cubicBezTo>
                  <a:cubicBezTo>
                    <a:pt x="1770" y="2225"/>
                    <a:pt x="1770" y="2225"/>
                    <a:pt x="1770" y="2225"/>
                  </a:cubicBezTo>
                  <a:cubicBezTo>
                    <a:pt x="1805" y="2225"/>
                    <a:pt x="1833" y="2197"/>
                    <a:pt x="1833" y="2162"/>
                  </a:cubicBezTo>
                  <a:cubicBezTo>
                    <a:pt x="1833" y="1476"/>
                    <a:pt x="1833" y="1476"/>
                    <a:pt x="1833" y="1476"/>
                  </a:cubicBezTo>
                  <a:cubicBezTo>
                    <a:pt x="1833" y="1441"/>
                    <a:pt x="1805" y="1413"/>
                    <a:pt x="1770" y="1413"/>
                  </a:cubicBezTo>
                  <a:close/>
                  <a:moveTo>
                    <a:pt x="1748" y="2089"/>
                  </a:moveTo>
                  <a:cubicBezTo>
                    <a:pt x="1462" y="2089"/>
                    <a:pt x="1462" y="2089"/>
                    <a:pt x="1462" y="2089"/>
                  </a:cubicBezTo>
                  <a:cubicBezTo>
                    <a:pt x="1448" y="2089"/>
                    <a:pt x="1437" y="2078"/>
                    <a:pt x="1437" y="2064"/>
                  </a:cubicBezTo>
                  <a:cubicBezTo>
                    <a:pt x="1437" y="2050"/>
                    <a:pt x="1448" y="2039"/>
                    <a:pt x="1462" y="2039"/>
                  </a:cubicBezTo>
                  <a:cubicBezTo>
                    <a:pt x="1748" y="2039"/>
                    <a:pt x="1748" y="2039"/>
                    <a:pt x="1748" y="2039"/>
                  </a:cubicBezTo>
                  <a:cubicBezTo>
                    <a:pt x="1762" y="2039"/>
                    <a:pt x="1773" y="2050"/>
                    <a:pt x="1773" y="2064"/>
                  </a:cubicBezTo>
                  <a:cubicBezTo>
                    <a:pt x="1773" y="2078"/>
                    <a:pt x="1762" y="2089"/>
                    <a:pt x="1748" y="2089"/>
                  </a:cubicBezTo>
                  <a:close/>
                  <a:moveTo>
                    <a:pt x="1748" y="1974"/>
                  </a:moveTo>
                  <a:cubicBezTo>
                    <a:pt x="1462" y="1974"/>
                    <a:pt x="1462" y="1974"/>
                    <a:pt x="1462" y="1974"/>
                  </a:cubicBezTo>
                  <a:cubicBezTo>
                    <a:pt x="1448" y="1974"/>
                    <a:pt x="1437" y="1963"/>
                    <a:pt x="1437" y="1949"/>
                  </a:cubicBezTo>
                  <a:cubicBezTo>
                    <a:pt x="1437" y="1935"/>
                    <a:pt x="1448" y="1924"/>
                    <a:pt x="1462" y="1924"/>
                  </a:cubicBezTo>
                  <a:cubicBezTo>
                    <a:pt x="1748" y="1924"/>
                    <a:pt x="1748" y="1924"/>
                    <a:pt x="1748" y="1924"/>
                  </a:cubicBezTo>
                  <a:cubicBezTo>
                    <a:pt x="1762" y="1924"/>
                    <a:pt x="1773" y="1935"/>
                    <a:pt x="1773" y="1949"/>
                  </a:cubicBezTo>
                  <a:cubicBezTo>
                    <a:pt x="1773" y="1963"/>
                    <a:pt x="1762" y="1974"/>
                    <a:pt x="1748" y="1974"/>
                  </a:cubicBezTo>
                  <a:close/>
                  <a:moveTo>
                    <a:pt x="1738" y="1836"/>
                  </a:moveTo>
                  <a:cubicBezTo>
                    <a:pt x="1719" y="1836"/>
                    <a:pt x="1703" y="1820"/>
                    <a:pt x="1703" y="1801"/>
                  </a:cubicBezTo>
                  <a:cubicBezTo>
                    <a:pt x="1703" y="1782"/>
                    <a:pt x="1719" y="1766"/>
                    <a:pt x="1738" y="1766"/>
                  </a:cubicBezTo>
                  <a:cubicBezTo>
                    <a:pt x="1757" y="1766"/>
                    <a:pt x="1773" y="1782"/>
                    <a:pt x="1773" y="1801"/>
                  </a:cubicBezTo>
                  <a:cubicBezTo>
                    <a:pt x="1773" y="1820"/>
                    <a:pt x="1757" y="1836"/>
                    <a:pt x="1738" y="1836"/>
                  </a:cubicBezTo>
                  <a:close/>
                  <a:moveTo>
                    <a:pt x="650" y="592"/>
                  </a:moveTo>
                  <a:cubicBezTo>
                    <a:pt x="1184" y="592"/>
                    <a:pt x="1184" y="592"/>
                    <a:pt x="1184" y="592"/>
                  </a:cubicBezTo>
                  <a:cubicBezTo>
                    <a:pt x="1246" y="592"/>
                    <a:pt x="1296" y="541"/>
                    <a:pt x="1296" y="479"/>
                  </a:cubicBezTo>
                  <a:cubicBezTo>
                    <a:pt x="1296" y="113"/>
                    <a:pt x="1296" y="113"/>
                    <a:pt x="1296" y="113"/>
                  </a:cubicBezTo>
                  <a:cubicBezTo>
                    <a:pt x="1296" y="51"/>
                    <a:pt x="1246" y="0"/>
                    <a:pt x="1184" y="0"/>
                  </a:cubicBezTo>
                  <a:cubicBezTo>
                    <a:pt x="650" y="0"/>
                    <a:pt x="650" y="0"/>
                    <a:pt x="650" y="0"/>
                  </a:cubicBezTo>
                  <a:cubicBezTo>
                    <a:pt x="588" y="0"/>
                    <a:pt x="537" y="51"/>
                    <a:pt x="537" y="113"/>
                  </a:cubicBezTo>
                  <a:cubicBezTo>
                    <a:pt x="537" y="479"/>
                    <a:pt x="537" y="479"/>
                    <a:pt x="537" y="479"/>
                  </a:cubicBezTo>
                  <a:cubicBezTo>
                    <a:pt x="537" y="541"/>
                    <a:pt x="588" y="592"/>
                    <a:pt x="650" y="592"/>
                  </a:cubicBezTo>
                  <a:close/>
                  <a:moveTo>
                    <a:pt x="603" y="113"/>
                  </a:moveTo>
                  <a:cubicBezTo>
                    <a:pt x="603" y="87"/>
                    <a:pt x="624" y="66"/>
                    <a:pt x="650" y="66"/>
                  </a:cubicBezTo>
                  <a:cubicBezTo>
                    <a:pt x="1184" y="66"/>
                    <a:pt x="1184" y="66"/>
                    <a:pt x="1184" y="66"/>
                  </a:cubicBezTo>
                  <a:cubicBezTo>
                    <a:pt x="1210" y="66"/>
                    <a:pt x="1231" y="87"/>
                    <a:pt x="1231" y="113"/>
                  </a:cubicBezTo>
                  <a:cubicBezTo>
                    <a:pt x="1231" y="479"/>
                    <a:pt x="1231" y="479"/>
                    <a:pt x="1231" y="479"/>
                  </a:cubicBezTo>
                  <a:cubicBezTo>
                    <a:pt x="1231" y="505"/>
                    <a:pt x="1210" y="526"/>
                    <a:pt x="1184" y="526"/>
                  </a:cubicBezTo>
                  <a:cubicBezTo>
                    <a:pt x="650" y="526"/>
                    <a:pt x="650" y="526"/>
                    <a:pt x="650" y="526"/>
                  </a:cubicBezTo>
                  <a:cubicBezTo>
                    <a:pt x="624" y="526"/>
                    <a:pt x="603" y="505"/>
                    <a:pt x="603" y="479"/>
                  </a:cubicBezTo>
                  <a:lnTo>
                    <a:pt x="603" y="113"/>
                  </a:lnTo>
                  <a:close/>
                  <a:moveTo>
                    <a:pt x="405" y="902"/>
                  </a:moveTo>
                  <a:cubicBezTo>
                    <a:pt x="882" y="902"/>
                    <a:pt x="882" y="902"/>
                    <a:pt x="882" y="902"/>
                  </a:cubicBezTo>
                  <a:cubicBezTo>
                    <a:pt x="882" y="1021"/>
                    <a:pt x="882" y="1021"/>
                    <a:pt x="882" y="1021"/>
                  </a:cubicBezTo>
                  <a:cubicBezTo>
                    <a:pt x="844" y="1033"/>
                    <a:pt x="814" y="1063"/>
                    <a:pt x="803" y="1101"/>
                  </a:cubicBezTo>
                  <a:cubicBezTo>
                    <a:pt x="799" y="1112"/>
                    <a:pt x="797" y="1124"/>
                    <a:pt x="797" y="1136"/>
                  </a:cubicBezTo>
                  <a:cubicBezTo>
                    <a:pt x="797" y="1148"/>
                    <a:pt x="799" y="1160"/>
                    <a:pt x="803" y="1171"/>
                  </a:cubicBezTo>
                  <a:cubicBezTo>
                    <a:pt x="814" y="1209"/>
                    <a:pt x="844" y="1238"/>
                    <a:pt x="882" y="1250"/>
                  </a:cubicBezTo>
                  <a:cubicBezTo>
                    <a:pt x="893" y="1253"/>
                    <a:pt x="905" y="1255"/>
                    <a:pt x="917" y="1255"/>
                  </a:cubicBezTo>
                  <a:cubicBezTo>
                    <a:pt x="929" y="1255"/>
                    <a:pt x="941" y="1253"/>
                    <a:pt x="952" y="1250"/>
                  </a:cubicBezTo>
                  <a:cubicBezTo>
                    <a:pt x="990" y="1238"/>
                    <a:pt x="1020" y="1209"/>
                    <a:pt x="1031" y="1171"/>
                  </a:cubicBezTo>
                  <a:cubicBezTo>
                    <a:pt x="1034" y="1160"/>
                    <a:pt x="1036" y="1148"/>
                    <a:pt x="1036" y="1136"/>
                  </a:cubicBezTo>
                  <a:cubicBezTo>
                    <a:pt x="1036" y="1124"/>
                    <a:pt x="1034" y="1112"/>
                    <a:pt x="1031" y="1101"/>
                  </a:cubicBezTo>
                  <a:cubicBezTo>
                    <a:pt x="1019" y="1063"/>
                    <a:pt x="990" y="1033"/>
                    <a:pt x="952" y="1021"/>
                  </a:cubicBezTo>
                  <a:cubicBezTo>
                    <a:pt x="952" y="902"/>
                    <a:pt x="952" y="902"/>
                    <a:pt x="952" y="902"/>
                  </a:cubicBezTo>
                  <a:cubicBezTo>
                    <a:pt x="1429" y="902"/>
                    <a:pt x="1429" y="902"/>
                    <a:pt x="1429" y="902"/>
                  </a:cubicBezTo>
                  <a:cubicBezTo>
                    <a:pt x="1444" y="902"/>
                    <a:pt x="1457" y="889"/>
                    <a:pt x="1457" y="874"/>
                  </a:cubicBezTo>
                  <a:cubicBezTo>
                    <a:pt x="1457" y="861"/>
                    <a:pt x="1457" y="861"/>
                    <a:pt x="1457" y="861"/>
                  </a:cubicBezTo>
                  <a:cubicBezTo>
                    <a:pt x="1457" y="845"/>
                    <a:pt x="1449" y="823"/>
                    <a:pt x="1439" y="811"/>
                  </a:cubicBezTo>
                  <a:cubicBezTo>
                    <a:pt x="1303" y="652"/>
                    <a:pt x="1303" y="652"/>
                    <a:pt x="1303" y="652"/>
                  </a:cubicBezTo>
                  <a:cubicBezTo>
                    <a:pt x="1293" y="640"/>
                    <a:pt x="1273" y="631"/>
                    <a:pt x="1257" y="631"/>
                  </a:cubicBezTo>
                  <a:cubicBezTo>
                    <a:pt x="577" y="631"/>
                    <a:pt x="577" y="631"/>
                    <a:pt x="577" y="631"/>
                  </a:cubicBezTo>
                  <a:cubicBezTo>
                    <a:pt x="561" y="631"/>
                    <a:pt x="540" y="640"/>
                    <a:pt x="530" y="652"/>
                  </a:cubicBezTo>
                  <a:cubicBezTo>
                    <a:pt x="395" y="811"/>
                    <a:pt x="395" y="811"/>
                    <a:pt x="395" y="811"/>
                  </a:cubicBezTo>
                  <a:cubicBezTo>
                    <a:pt x="385" y="823"/>
                    <a:pt x="377" y="845"/>
                    <a:pt x="377" y="861"/>
                  </a:cubicBezTo>
                  <a:cubicBezTo>
                    <a:pt x="377" y="874"/>
                    <a:pt x="377" y="874"/>
                    <a:pt x="377" y="874"/>
                  </a:cubicBezTo>
                  <a:cubicBezTo>
                    <a:pt x="377" y="889"/>
                    <a:pt x="389" y="902"/>
                    <a:pt x="405" y="902"/>
                  </a:cubicBezTo>
                  <a:close/>
                </a:path>
              </a:pathLst>
            </a:custGeom>
            <a:solidFill>
              <a:srgbClr val="FFFFFF"/>
            </a:solidFill>
            <a:ln>
              <a:noFill/>
            </a:ln>
          </p:spPr>
          <p:txBody>
            <a:bodyPr vert="horz" wrap="square" lIns="111925" tIns="55963" rIns="111925" bIns="55963" numCol="1" anchor="t" anchorCtr="0" compatLnSpc="1">
              <a:prstTxWarp prst="textNoShape">
                <a:avLst/>
              </a:prstTxWarp>
            </a:bodyPr>
            <a:lstStyle/>
            <a:p>
              <a:endParaRPr lang="en-US" sz="2176" dirty="0"/>
            </a:p>
          </p:txBody>
        </p:sp>
      </p:grpSp>
      <p:grpSp>
        <p:nvGrpSpPr>
          <p:cNvPr id="7" name="Group 6"/>
          <p:cNvGrpSpPr/>
          <p:nvPr/>
        </p:nvGrpSpPr>
        <p:grpSpPr>
          <a:xfrm>
            <a:off x="453193" y="1017356"/>
            <a:ext cx="5947606" cy="812790"/>
            <a:chOff x="453193" y="1017356"/>
            <a:chExt cx="5947606" cy="812790"/>
          </a:xfrm>
        </p:grpSpPr>
        <p:sp>
          <p:nvSpPr>
            <p:cNvPr id="27" name="Rectangle 26"/>
            <p:cNvSpPr/>
            <p:nvPr/>
          </p:nvSpPr>
          <p:spPr bwMode="auto">
            <a:xfrm>
              <a:off x="453193" y="1017356"/>
              <a:ext cx="747599" cy="81279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124347" bIns="124347" numCol="1" spcCol="0" rtlCol="0" fromWordArt="0" anchor="b" anchorCtr="0" forceAA="0" compatLnSpc="1">
              <a:prstTxWarp prst="textNoShape">
                <a:avLst/>
              </a:prstTxWarp>
              <a:noAutofit/>
            </a:bodyPr>
            <a:lstStyle/>
            <a:p>
              <a:pPr defTabSz="1243083" fontAlgn="base">
                <a:spcBef>
                  <a:spcPct val="0"/>
                </a:spcBef>
                <a:spcAft>
                  <a:spcPct val="0"/>
                </a:spcAft>
              </a:pPr>
              <a:endParaRPr lang="en-US" sz="1496" dirty="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bwMode="auto">
            <a:xfrm>
              <a:off x="1200792" y="1017356"/>
              <a:ext cx="5200007" cy="81279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124347" bIns="124347" numCol="1" spcCol="0" rtlCol="0" fromWordArt="0" anchor="ctr" anchorCtr="0" forceAA="0" compatLnSpc="1">
              <a:prstTxWarp prst="textNoShape">
                <a:avLst/>
              </a:prstTxWarp>
              <a:noAutofit/>
            </a:bodyPr>
            <a:lstStyle/>
            <a:p>
              <a:pPr marL="237473" lvl="1"/>
              <a:r>
                <a:rPr lang="en-US" sz="2176" dirty="0">
                  <a:solidFill>
                    <a:schemeClr val="bg1">
                      <a:alpha val="99000"/>
                    </a:schemeClr>
                  </a:solidFill>
                </a:rPr>
                <a:t>IT Pro </a:t>
              </a:r>
              <a:r>
                <a:rPr lang="en-US" sz="2176" dirty="0" smtClean="0">
                  <a:solidFill>
                    <a:schemeClr val="bg1">
                      <a:alpha val="99000"/>
                    </a:schemeClr>
                  </a:solidFill>
                </a:rPr>
                <a:t>experience</a:t>
              </a:r>
              <a:endParaRPr lang="en-US" sz="2176" dirty="0">
                <a:solidFill>
                  <a:schemeClr val="bg1">
                    <a:alpha val="99000"/>
                  </a:schemeClr>
                </a:solidFill>
              </a:endParaRPr>
            </a:p>
          </p:txBody>
        </p:sp>
        <p:sp>
          <p:nvSpPr>
            <p:cNvPr id="52" name="Freeform 53"/>
            <p:cNvSpPr>
              <a:spLocks noEditPoints="1"/>
            </p:cNvSpPr>
            <p:nvPr/>
          </p:nvSpPr>
          <p:spPr bwMode="black">
            <a:xfrm>
              <a:off x="623639" y="1155842"/>
              <a:ext cx="436710" cy="535818"/>
            </a:xfrm>
            <a:custGeom>
              <a:avLst/>
              <a:gdLst>
                <a:gd name="T0" fmla="*/ 466 w 1443"/>
                <a:gd name="T1" fmla="*/ 0 h 1627"/>
                <a:gd name="T2" fmla="*/ 466 w 1443"/>
                <a:gd name="T3" fmla="*/ 294 h 1627"/>
                <a:gd name="T4" fmla="*/ 0 w 1443"/>
                <a:gd name="T5" fmla="*/ 1173 h 1627"/>
                <a:gd name="T6" fmla="*/ 48 w 1443"/>
                <a:gd name="T7" fmla="*/ 1230 h 1627"/>
                <a:gd name="T8" fmla="*/ 186 w 1443"/>
                <a:gd name="T9" fmla="*/ 1363 h 1627"/>
                <a:gd name="T10" fmla="*/ 210 w 1443"/>
                <a:gd name="T11" fmla="*/ 1455 h 1627"/>
                <a:gd name="T12" fmla="*/ 31 w 1443"/>
                <a:gd name="T13" fmla="*/ 1545 h 1627"/>
                <a:gd name="T14" fmla="*/ 49 w 1443"/>
                <a:gd name="T15" fmla="*/ 1554 h 1627"/>
                <a:gd name="T16" fmla="*/ 61 w 1443"/>
                <a:gd name="T17" fmla="*/ 1620 h 1627"/>
                <a:gd name="T18" fmla="*/ 73 w 1443"/>
                <a:gd name="T19" fmla="*/ 1553 h 1627"/>
                <a:gd name="T20" fmla="*/ 210 w 1443"/>
                <a:gd name="T21" fmla="*/ 1525 h 1627"/>
                <a:gd name="T22" fmla="*/ 215 w 1443"/>
                <a:gd name="T23" fmla="*/ 1537 h 1627"/>
                <a:gd name="T24" fmla="*/ 228 w 1443"/>
                <a:gd name="T25" fmla="*/ 1594 h 1627"/>
                <a:gd name="T26" fmla="*/ 258 w 1443"/>
                <a:gd name="T27" fmla="*/ 1627 h 1627"/>
                <a:gd name="T28" fmla="*/ 271 w 1443"/>
                <a:gd name="T29" fmla="*/ 1594 h 1627"/>
                <a:gd name="T30" fmla="*/ 276 w 1443"/>
                <a:gd name="T31" fmla="*/ 1537 h 1627"/>
                <a:gd name="T32" fmla="*/ 411 w 1443"/>
                <a:gd name="T33" fmla="*/ 1541 h 1627"/>
                <a:gd name="T34" fmla="*/ 388 w 1443"/>
                <a:gd name="T35" fmla="*/ 1586 h 1627"/>
                <a:gd name="T36" fmla="*/ 457 w 1443"/>
                <a:gd name="T37" fmla="*/ 1586 h 1627"/>
                <a:gd name="T38" fmla="*/ 435 w 1443"/>
                <a:gd name="T39" fmla="*/ 1543 h 1627"/>
                <a:gd name="T40" fmla="*/ 452 w 1443"/>
                <a:gd name="T41" fmla="*/ 1504 h 1627"/>
                <a:gd name="T42" fmla="*/ 276 w 1443"/>
                <a:gd name="T43" fmla="*/ 1363 h 1627"/>
                <a:gd name="T44" fmla="*/ 299 w 1443"/>
                <a:gd name="T45" fmla="*/ 1230 h 1627"/>
                <a:gd name="T46" fmla="*/ 514 w 1443"/>
                <a:gd name="T47" fmla="*/ 1182 h 1627"/>
                <a:gd name="T48" fmla="*/ 494 w 1443"/>
                <a:gd name="T49" fmla="*/ 1134 h 1627"/>
                <a:gd name="T50" fmla="*/ 538 w 1443"/>
                <a:gd name="T51" fmla="*/ 1491 h 1627"/>
                <a:gd name="T52" fmla="*/ 722 w 1443"/>
                <a:gd name="T53" fmla="*/ 1528 h 1627"/>
                <a:gd name="T54" fmla="*/ 816 w 1443"/>
                <a:gd name="T55" fmla="*/ 1053 h 1627"/>
                <a:gd name="T56" fmla="*/ 817 w 1443"/>
                <a:gd name="T57" fmla="*/ 1052 h 1627"/>
                <a:gd name="T58" fmla="*/ 818 w 1443"/>
                <a:gd name="T59" fmla="*/ 1027 h 1627"/>
                <a:gd name="T60" fmla="*/ 439 w 1443"/>
                <a:gd name="T61" fmla="*/ 938 h 1627"/>
                <a:gd name="T62" fmla="*/ 820 w 1443"/>
                <a:gd name="T63" fmla="*/ 772 h 1627"/>
                <a:gd name="T64" fmla="*/ 1231 w 1443"/>
                <a:gd name="T65" fmla="*/ 760 h 1627"/>
                <a:gd name="T66" fmla="*/ 1245 w 1443"/>
                <a:gd name="T67" fmla="*/ 707 h 1627"/>
                <a:gd name="T68" fmla="*/ 1428 w 1443"/>
                <a:gd name="T69" fmla="*/ 267 h 1627"/>
                <a:gd name="T70" fmla="*/ 1235 w 1443"/>
                <a:gd name="T71" fmla="*/ 687 h 1627"/>
                <a:gd name="T72" fmla="*/ 1215 w 1443"/>
                <a:gd name="T73" fmla="*/ 700 h 1627"/>
                <a:gd name="T74" fmla="*/ 898 w 1443"/>
                <a:gd name="T75" fmla="*/ 693 h 1627"/>
                <a:gd name="T76" fmla="*/ 507 w 1443"/>
                <a:gd name="T77" fmla="*/ 615 h 1627"/>
                <a:gd name="T78" fmla="*/ 415 w 1443"/>
                <a:gd name="T79" fmla="*/ 354 h 1627"/>
                <a:gd name="T80" fmla="*/ 196 w 1443"/>
                <a:gd name="T81" fmla="*/ 456 h 1627"/>
                <a:gd name="T82" fmla="*/ 138 w 1443"/>
                <a:gd name="T83" fmla="*/ 730 h 1627"/>
                <a:gd name="T84" fmla="*/ 90 w 1443"/>
                <a:gd name="T85" fmla="*/ 530 h 1627"/>
                <a:gd name="T86" fmla="*/ 6 w 1443"/>
                <a:gd name="T87" fmla="*/ 578 h 1627"/>
                <a:gd name="T88" fmla="*/ 49 w 1443"/>
                <a:gd name="T89" fmla="*/ 966 h 1627"/>
                <a:gd name="T90" fmla="*/ 48 w 1443"/>
                <a:gd name="T91" fmla="*/ 1125 h 1627"/>
                <a:gd name="T92" fmla="*/ 96 w 1443"/>
                <a:gd name="T93" fmla="*/ 1084 h 1627"/>
                <a:gd name="T94" fmla="*/ 96 w 1443"/>
                <a:gd name="T95" fmla="*/ 1125 h 1627"/>
                <a:gd name="T96" fmla="*/ 1084 w 1443"/>
                <a:gd name="T97" fmla="*/ 1519 h 1627"/>
                <a:gd name="T98" fmla="*/ 824 w 1443"/>
                <a:gd name="T99" fmla="*/ 1618 h 1627"/>
                <a:gd name="T100" fmla="*/ 1443 w 1443"/>
                <a:gd name="T101" fmla="*/ 1519 h 1627"/>
                <a:gd name="T102" fmla="*/ 1293 w 1443"/>
                <a:gd name="T103" fmla="*/ 870 h 1627"/>
                <a:gd name="T104" fmla="*/ 1443 w 1443"/>
                <a:gd name="T105" fmla="*/ 772 h 1627"/>
                <a:gd name="T106" fmla="*/ 586 w 1443"/>
                <a:gd name="T107" fmla="*/ 870 h 1627"/>
                <a:gd name="T108" fmla="*/ 1084 w 1443"/>
                <a:gd name="T109" fmla="*/ 1519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 h="1627">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endParaRPr lang="en-US" sz="2448" dirty="0"/>
            </a:p>
          </p:txBody>
        </p:sp>
      </p:grpSp>
      <p:pic>
        <p:nvPicPr>
          <p:cNvPr id="32" name="Picture 31"/>
          <p:cNvPicPr>
            <a:picLocks noChangeAspect="1"/>
          </p:cNvPicPr>
          <p:nvPr/>
        </p:nvPicPr>
        <p:blipFill rotWithShape="1">
          <a:blip r:embed="rId3"/>
          <a:srcRect b="13319"/>
          <a:stretch/>
        </p:blipFill>
        <p:spPr>
          <a:xfrm>
            <a:off x="544784" y="4264078"/>
            <a:ext cx="6544419" cy="2220983"/>
          </a:xfrm>
          <a:prstGeom prst="rect">
            <a:avLst/>
          </a:prstGeom>
        </p:spPr>
      </p:pic>
      <p:sp>
        <p:nvSpPr>
          <p:cNvPr id="35" name="Rounded Rectangle 34"/>
          <p:cNvSpPr/>
          <p:nvPr/>
        </p:nvSpPr>
        <p:spPr bwMode="auto">
          <a:xfrm>
            <a:off x="9690890" y="1563568"/>
            <a:ext cx="2996560" cy="1491335"/>
          </a:xfrm>
          <a:prstGeom prst="roundRect">
            <a:avLst/>
          </a:prstGeom>
          <a:solidFill>
            <a:srgbClr val="FFFFFF">
              <a:alpha val="7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1836" dirty="0">
              <a:solidFill>
                <a:srgbClr val="FFFFFF"/>
              </a:solidFill>
            </a:endParaRPr>
          </a:p>
        </p:txBody>
      </p:sp>
      <p:sp>
        <p:nvSpPr>
          <p:cNvPr id="38" name="Rounded Rectangle 37"/>
          <p:cNvSpPr/>
          <p:nvPr/>
        </p:nvSpPr>
        <p:spPr bwMode="auto">
          <a:xfrm>
            <a:off x="7634638" y="1426764"/>
            <a:ext cx="3097249" cy="1704996"/>
          </a:xfrm>
          <a:prstGeom prst="roundRect">
            <a:avLst>
              <a:gd name="adj" fmla="val 19324"/>
            </a:avLst>
          </a:prstGeom>
          <a:solidFill>
            <a:srgbClr val="FFFFFF">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1836" dirty="0">
              <a:solidFill>
                <a:srgbClr val="FFFFFF"/>
              </a:solidFill>
            </a:endParaRPr>
          </a:p>
        </p:txBody>
      </p:sp>
      <p:sp>
        <p:nvSpPr>
          <p:cNvPr id="39" name="Rounded Rectangle 38"/>
          <p:cNvSpPr/>
          <p:nvPr/>
        </p:nvSpPr>
        <p:spPr bwMode="auto">
          <a:xfrm>
            <a:off x="8166388" y="1155842"/>
            <a:ext cx="3480273" cy="2288264"/>
          </a:xfrm>
          <a:prstGeom prst="roundRect">
            <a:avLst/>
          </a:prstGeom>
          <a:solidFill>
            <a:srgbClr val="FFFFFF">
              <a:alpha val="94118"/>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1836" dirty="0">
              <a:solidFill>
                <a:srgbClr val="FFFFFF"/>
              </a:solidFill>
            </a:endParaRPr>
          </a:p>
        </p:txBody>
      </p:sp>
      <p:sp>
        <p:nvSpPr>
          <p:cNvPr id="40" name="Rounded Rectangle 39"/>
          <p:cNvSpPr/>
          <p:nvPr/>
        </p:nvSpPr>
        <p:spPr bwMode="auto">
          <a:xfrm>
            <a:off x="7265021" y="2064464"/>
            <a:ext cx="2768957" cy="1236010"/>
          </a:xfrm>
          <a:prstGeom prst="roundRect">
            <a:avLst/>
          </a:prstGeom>
          <a:solidFill>
            <a:srgbClr val="FFFFFF">
              <a:alpha val="7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1836" dirty="0">
              <a:solidFill>
                <a:srgbClr val="FFFFFF"/>
              </a:solidFill>
            </a:endParaRPr>
          </a:p>
        </p:txBody>
      </p:sp>
      <p:sp>
        <p:nvSpPr>
          <p:cNvPr id="43" name="Rounded Rectangle 42"/>
          <p:cNvSpPr/>
          <p:nvPr/>
        </p:nvSpPr>
        <p:spPr bwMode="auto">
          <a:xfrm>
            <a:off x="10370388" y="1368685"/>
            <a:ext cx="1835967" cy="918616"/>
          </a:xfrm>
          <a:prstGeom prst="roundRect">
            <a:avLst>
              <a:gd name="adj" fmla="val 19324"/>
            </a:avLst>
          </a:prstGeom>
          <a:solidFill>
            <a:srgbClr val="FFFFFF">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1836" dirty="0">
              <a:solidFill>
                <a:srgbClr val="FFFFFF"/>
              </a:solidFill>
            </a:endParaRPr>
          </a:p>
        </p:txBody>
      </p:sp>
      <p:sp>
        <p:nvSpPr>
          <p:cNvPr id="46" name="Rounded Rectangle 45"/>
          <p:cNvSpPr/>
          <p:nvPr/>
        </p:nvSpPr>
        <p:spPr bwMode="auto">
          <a:xfrm>
            <a:off x="7772002" y="4770205"/>
            <a:ext cx="4193954" cy="2156645"/>
          </a:xfrm>
          <a:prstGeom prst="roundRect">
            <a:avLst>
              <a:gd name="adj" fmla="val 6579"/>
            </a:avLst>
          </a:prstGeom>
          <a:noFill/>
          <a:ln w="28575">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rgbClr val="000000"/>
              </a:solidFill>
            </a:endParaRPr>
          </a:p>
        </p:txBody>
      </p:sp>
      <p:grpSp>
        <p:nvGrpSpPr>
          <p:cNvPr id="47" name="Group 46"/>
          <p:cNvGrpSpPr/>
          <p:nvPr/>
        </p:nvGrpSpPr>
        <p:grpSpPr>
          <a:xfrm>
            <a:off x="10338060" y="4924674"/>
            <a:ext cx="737312" cy="635613"/>
            <a:chOff x="328301" y="3881331"/>
            <a:chExt cx="722921" cy="623207"/>
          </a:xfrm>
        </p:grpSpPr>
        <p:sp>
          <p:nvSpPr>
            <p:cNvPr id="54" name="Hexagon 53"/>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55" name="Picture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sp>
        <p:nvSpPr>
          <p:cNvPr id="56" name="Oval 55"/>
          <p:cNvSpPr/>
          <p:nvPr/>
        </p:nvSpPr>
        <p:spPr bwMode="auto">
          <a:xfrm>
            <a:off x="9077087" y="1270131"/>
            <a:ext cx="111024" cy="111024"/>
          </a:xfrm>
          <a:prstGeom prst="ellipse">
            <a:avLst/>
          </a:prstGeom>
          <a:solidFill>
            <a:srgbClr val="FFFFFF">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1836" dirty="0">
              <a:solidFill>
                <a:srgbClr val="FFFFFF"/>
              </a:solidFill>
            </a:endParaRPr>
          </a:p>
        </p:txBody>
      </p:sp>
      <p:sp>
        <p:nvSpPr>
          <p:cNvPr id="57" name="TextBox 56"/>
          <p:cNvSpPr txBox="1"/>
          <p:nvPr/>
        </p:nvSpPr>
        <p:spPr>
          <a:xfrm>
            <a:off x="8407515" y="810611"/>
            <a:ext cx="2894816" cy="358570"/>
          </a:xfrm>
          <a:prstGeom prst="rect">
            <a:avLst/>
          </a:prstGeom>
          <a:noFill/>
        </p:spPr>
        <p:txBody>
          <a:bodyPr wrap="square" lIns="0" tIns="0" rIns="0" bIns="0" rtlCol="0">
            <a:spAutoFit/>
          </a:bodyPr>
          <a:lstStyle/>
          <a:p>
            <a:pPr algn="ctr" defTabSz="932559">
              <a:lnSpc>
                <a:spcPct val="80000"/>
              </a:lnSpc>
              <a:spcBef>
                <a:spcPct val="20000"/>
              </a:spcBef>
              <a:buSzPct val="80000"/>
            </a:pPr>
            <a:r>
              <a:rPr lang="en-US" sz="2856" b="1" dirty="0"/>
              <a:t>Windows Azure</a:t>
            </a:r>
          </a:p>
        </p:txBody>
      </p:sp>
      <p:sp>
        <p:nvSpPr>
          <p:cNvPr id="58" name="TextBox 57"/>
          <p:cNvSpPr txBox="1"/>
          <p:nvPr/>
        </p:nvSpPr>
        <p:spPr>
          <a:xfrm>
            <a:off x="7772002" y="4333420"/>
            <a:ext cx="3612487" cy="351571"/>
          </a:xfrm>
          <a:prstGeom prst="rect">
            <a:avLst/>
          </a:prstGeom>
          <a:noFill/>
        </p:spPr>
        <p:txBody>
          <a:bodyPr wrap="square" lIns="0" tIns="0" rIns="0" bIns="0" rtlCol="0">
            <a:spAutoFit/>
          </a:bodyPr>
          <a:lstStyle/>
          <a:p>
            <a:pPr algn="r" defTabSz="932559">
              <a:lnSpc>
                <a:spcPct val="80000"/>
              </a:lnSpc>
              <a:spcBef>
                <a:spcPct val="20000"/>
              </a:spcBef>
              <a:buSzPct val="80000"/>
            </a:pPr>
            <a:r>
              <a:rPr lang="en-US" sz="2856" b="1" dirty="0"/>
              <a:t>Your Data Center</a:t>
            </a:r>
          </a:p>
        </p:txBody>
      </p:sp>
      <p:grpSp>
        <p:nvGrpSpPr>
          <p:cNvPr id="59" name="Group 58"/>
          <p:cNvGrpSpPr/>
          <p:nvPr/>
        </p:nvGrpSpPr>
        <p:grpSpPr>
          <a:xfrm>
            <a:off x="9655261" y="4924674"/>
            <a:ext cx="737312" cy="635613"/>
            <a:chOff x="328301" y="3881331"/>
            <a:chExt cx="722921" cy="623207"/>
          </a:xfrm>
        </p:grpSpPr>
        <p:sp>
          <p:nvSpPr>
            <p:cNvPr id="60" name="Hexagon 59"/>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61" name="Picture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62" name="Group 61"/>
          <p:cNvGrpSpPr/>
          <p:nvPr/>
        </p:nvGrpSpPr>
        <p:grpSpPr>
          <a:xfrm>
            <a:off x="8972461" y="4924674"/>
            <a:ext cx="737312" cy="635613"/>
            <a:chOff x="328301" y="3881331"/>
            <a:chExt cx="722921" cy="623207"/>
          </a:xfrm>
        </p:grpSpPr>
        <p:sp>
          <p:nvSpPr>
            <p:cNvPr id="63" name="Hexagon 62"/>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p:spPr>
        </p:pic>
      </p:grpSp>
      <p:grpSp>
        <p:nvGrpSpPr>
          <p:cNvPr id="65" name="Group 64"/>
          <p:cNvGrpSpPr/>
          <p:nvPr/>
        </p:nvGrpSpPr>
        <p:grpSpPr>
          <a:xfrm>
            <a:off x="10020303" y="2137778"/>
            <a:ext cx="737312" cy="635613"/>
            <a:chOff x="328301" y="3881331"/>
            <a:chExt cx="722921" cy="623207"/>
          </a:xfrm>
          <a:solidFill>
            <a:srgbClr val="660066"/>
          </a:solidFill>
        </p:grpSpPr>
        <p:sp>
          <p:nvSpPr>
            <p:cNvPr id="66" name="Hexagon 65"/>
            <p:cNvSpPr/>
            <p:nvPr/>
          </p:nvSpPr>
          <p:spPr bwMode="auto">
            <a:xfrm rot="19780699">
              <a:off x="328301" y="3881331"/>
              <a:ext cx="722921" cy="623207"/>
            </a:xfrm>
            <a:prstGeom prst="hexagon">
              <a:avLst>
                <a:gd name="adj" fmla="val 28905"/>
                <a:gd name="vf" fmla="val 115470"/>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67" name="Picture 6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a:grpFill/>
          </p:spPr>
        </p:pic>
      </p:grpSp>
      <p:grpSp>
        <p:nvGrpSpPr>
          <p:cNvPr id="68" name="Group 67"/>
          <p:cNvGrpSpPr/>
          <p:nvPr/>
        </p:nvGrpSpPr>
        <p:grpSpPr>
          <a:xfrm>
            <a:off x="9320850" y="2137778"/>
            <a:ext cx="737312" cy="635613"/>
            <a:chOff x="328301" y="3881331"/>
            <a:chExt cx="722921" cy="623207"/>
          </a:xfrm>
          <a:solidFill>
            <a:srgbClr val="660066"/>
          </a:solidFill>
        </p:grpSpPr>
        <p:sp>
          <p:nvSpPr>
            <p:cNvPr id="69" name="Hexagon 68"/>
            <p:cNvSpPr/>
            <p:nvPr/>
          </p:nvSpPr>
          <p:spPr bwMode="auto">
            <a:xfrm rot="19780699">
              <a:off x="328301" y="3881331"/>
              <a:ext cx="722921" cy="623207"/>
            </a:xfrm>
            <a:prstGeom prst="hexagon">
              <a:avLst>
                <a:gd name="adj" fmla="val 28905"/>
                <a:gd name="vf" fmla="val 115470"/>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70" name="Picture 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a:grpFill/>
          </p:spPr>
        </p:pic>
      </p:grpSp>
      <p:grpSp>
        <p:nvGrpSpPr>
          <p:cNvPr id="71" name="Group 70"/>
          <p:cNvGrpSpPr/>
          <p:nvPr/>
        </p:nvGrpSpPr>
        <p:grpSpPr>
          <a:xfrm>
            <a:off x="8377342" y="5702808"/>
            <a:ext cx="3007147" cy="882211"/>
            <a:chOff x="3849232" y="5927272"/>
            <a:chExt cx="2948451" cy="864991"/>
          </a:xfrm>
        </p:grpSpPr>
        <p:grpSp>
          <p:nvGrpSpPr>
            <p:cNvPr id="72" name="Group 71"/>
            <p:cNvGrpSpPr/>
            <p:nvPr/>
          </p:nvGrpSpPr>
          <p:grpSpPr>
            <a:xfrm>
              <a:off x="3849232" y="6384280"/>
              <a:ext cx="2948451" cy="407983"/>
              <a:chOff x="-830593" y="6105876"/>
              <a:chExt cx="5019459" cy="694552"/>
            </a:xfrm>
          </p:grpSpPr>
          <p:pic>
            <p:nvPicPr>
              <p:cNvPr id="77" name="Picture 7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77326" y="6105876"/>
                <a:ext cx="1607803" cy="694552"/>
              </a:xfrm>
              <a:prstGeom prst="rect">
                <a:avLst/>
              </a:prstGeom>
            </p:spPr>
          </p:pic>
          <p:pic>
            <p:nvPicPr>
              <p:cNvPr id="78" name="Picture 7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581063" y="6105876"/>
                <a:ext cx="1607803" cy="694552"/>
              </a:xfrm>
              <a:prstGeom prst="rect">
                <a:avLst/>
              </a:prstGeom>
            </p:spPr>
          </p:pic>
          <p:pic>
            <p:nvPicPr>
              <p:cNvPr id="79" name="Picture 7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30593" y="6105876"/>
                <a:ext cx="1607803" cy="694552"/>
              </a:xfrm>
              <a:prstGeom prst="rect">
                <a:avLst/>
              </a:prstGeom>
            </p:spPr>
          </p:pic>
        </p:grpSp>
        <p:grpSp>
          <p:nvGrpSpPr>
            <p:cNvPr id="73" name="Group 72"/>
            <p:cNvGrpSpPr/>
            <p:nvPr/>
          </p:nvGrpSpPr>
          <p:grpSpPr>
            <a:xfrm>
              <a:off x="3849232" y="5927272"/>
              <a:ext cx="2948451" cy="407983"/>
              <a:chOff x="-830593" y="6105876"/>
              <a:chExt cx="5019459" cy="694552"/>
            </a:xfrm>
          </p:grpSpPr>
          <p:pic>
            <p:nvPicPr>
              <p:cNvPr id="74" name="Picture 7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77326" y="6105876"/>
                <a:ext cx="1607803" cy="694552"/>
              </a:xfrm>
              <a:prstGeom prst="rect">
                <a:avLst/>
              </a:prstGeom>
            </p:spPr>
          </p:pic>
          <p:pic>
            <p:nvPicPr>
              <p:cNvPr id="75" name="Picture 7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581063" y="6105876"/>
                <a:ext cx="1607803" cy="694552"/>
              </a:xfrm>
              <a:prstGeom prst="rect">
                <a:avLst/>
              </a:prstGeom>
            </p:spPr>
          </p:pic>
          <p:pic>
            <p:nvPicPr>
              <p:cNvPr id="76" name="Picture 7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30593" y="6105876"/>
                <a:ext cx="1607803" cy="694552"/>
              </a:xfrm>
              <a:prstGeom prst="rect">
                <a:avLst/>
              </a:prstGeom>
            </p:spPr>
          </p:pic>
        </p:grpSp>
      </p:grpSp>
      <p:grpSp>
        <p:nvGrpSpPr>
          <p:cNvPr id="80" name="Group 79"/>
          <p:cNvGrpSpPr/>
          <p:nvPr/>
        </p:nvGrpSpPr>
        <p:grpSpPr>
          <a:xfrm>
            <a:off x="9665127" y="1535846"/>
            <a:ext cx="737312" cy="635613"/>
            <a:chOff x="328301" y="3881331"/>
            <a:chExt cx="722921" cy="623207"/>
          </a:xfrm>
          <a:solidFill>
            <a:srgbClr val="660066"/>
          </a:solidFill>
        </p:grpSpPr>
        <p:sp>
          <p:nvSpPr>
            <p:cNvPr id="81" name="Hexagon 80"/>
            <p:cNvSpPr/>
            <p:nvPr/>
          </p:nvSpPr>
          <p:spPr bwMode="auto">
            <a:xfrm rot="19780699">
              <a:off x="328301" y="3881331"/>
              <a:ext cx="722921" cy="623207"/>
            </a:xfrm>
            <a:prstGeom prst="hexagon">
              <a:avLst>
                <a:gd name="adj" fmla="val 28905"/>
                <a:gd name="vf" fmla="val 115470"/>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a:grpFill/>
          </p:spPr>
        </p:pic>
      </p:grpSp>
      <p:grpSp>
        <p:nvGrpSpPr>
          <p:cNvPr id="83" name="Group 82"/>
          <p:cNvGrpSpPr/>
          <p:nvPr/>
        </p:nvGrpSpPr>
        <p:grpSpPr>
          <a:xfrm>
            <a:off x="8967219" y="1539112"/>
            <a:ext cx="737312" cy="635613"/>
            <a:chOff x="328301" y="3881331"/>
            <a:chExt cx="722921" cy="623207"/>
          </a:xfrm>
          <a:solidFill>
            <a:srgbClr val="660066"/>
          </a:solidFill>
        </p:grpSpPr>
        <p:sp>
          <p:nvSpPr>
            <p:cNvPr id="84" name="Hexagon 83"/>
            <p:cNvSpPr/>
            <p:nvPr/>
          </p:nvSpPr>
          <p:spPr bwMode="auto">
            <a:xfrm rot="19780699">
              <a:off x="328301" y="3881331"/>
              <a:ext cx="722921" cy="623207"/>
            </a:xfrm>
            <a:prstGeom prst="hexagon">
              <a:avLst>
                <a:gd name="adj" fmla="val 28905"/>
                <a:gd name="vf" fmla="val 115470"/>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85" name="Picture 8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a:grpFill/>
          </p:spPr>
        </p:pic>
      </p:grpSp>
      <p:grpSp>
        <p:nvGrpSpPr>
          <p:cNvPr id="86" name="Group 85"/>
          <p:cNvGrpSpPr/>
          <p:nvPr/>
        </p:nvGrpSpPr>
        <p:grpSpPr>
          <a:xfrm>
            <a:off x="8616156" y="2126942"/>
            <a:ext cx="737312" cy="635613"/>
            <a:chOff x="328301" y="3881331"/>
            <a:chExt cx="722921" cy="623207"/>
          </a:xfrm>
          <a:solidFill>
            <a:srgbClr val="660066"/>
          </a:solidFill>
        </p:grpSpPr>
        <p:sp>
          <p:nvSpPr>
            <p:cNvPr id="87" name="Hexagon 86"/>
            <p:cNvSpPr/>
            <p:nvPr/>
          </p:nvSpPr>
          <p:spPr bwMode="auto">
            <a:xfrm rot="19780699">
              <a:off x="328301" y="3881331"/>
              <a:ext cx="722921" cy="623207"/>
            </a:xfrm>
            <a:prstGeom prst="hexagon">
              <a:avLst>
                <a:gd name="adj" fmla="val 28905"/>
                <a:gd name="vf" fmla="val 115470"/>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88" name="Picture 8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298" y="4051799"/>
              <a:ext cx="314925" cy="314925"/>
            </a:xfrm>
            <a:prstGeom prst="rect">
              <a:avLst/>
            </a:prstGeom>
            <a:grpFill/>
          </p:spPr>
        </p:pic>
      </p:grpSp>
      <p:sp>
        <p:nvSpPr>
          <p:cNvPr id="3" name="Rectangle 2"/>
          <p:cNvSpPr/>
          <p:nvPr/>
        </p:nvSpPr>
        <p:spPr bwMode="auto">
          <a:xfrm>
            <a:off x="7265021" y="3013916"/>
            <a:ext cx="5171454" cy="64024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600" b="1" dirty="0" smtClean="0">
                <a:gradFill>
                  <a:gsLst>
                    <a:gs pos="0">
                      <a:srgbClr val="FFFFFF"/>
                    </a:gs>
                    <a:gs pos="100000">
                      <a:srgbClr val="FFFFFF"/>
                    </a:gs>
                  </a:gsLst>
                  <a:lin ang="5400000" scaled="0"/>
                </a:gradFill>
                <a:ea typeface="Segoe UI" pitchFamily="34" charset="0"/>
                <a:cs typeface="Segoe UI" pitchFamily="34" charset="0"/>
              </a:rPr>
              <a:t>Windows Server 2012</a:t>
            </a:r>
          </a:p>
        </p:txBody>
      </p:sp>
    </p:spTree>
    <p:extLst>
      <p:ext uri="{BB962C8B-B14F-4D97-AF65-F5344CB8AC3E}">
        <p14:creationId xmlns:p14="http://schemas.microsoft.com/office/powerpoint/2010/main" val="29568008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750"/>
                                        <p:tgtEl>
                                          <p:spTgt spid="38"/>
                                        </p:tgtEl>
                                      </p:cBhvr>
                                    </p:animEffect>
                                    <p:anim calcmode="lin" valueType="num">
                                      <p:cBhvr>
                                        <p:cTn id="13" dur="750" fill="hold"/>
                                        <p:tgtEl>
                                          <p:spTgt spid="38"/>
                                        </p:tgtEl>
                                        <p:attrNameLst>
                                          <p:attrName>ppt_x</p:attrName>
                                        </p:attrNameLst>
                                      </p:cBhvr>
                                      <p:tavLst>
                                        <p:tav tm="0">
                                          <p:val>
                                            <p:strVal val="#ppt_x"/>
                                          </p:val>
                                        </p:tav>
                                        <p:tav tm="100000">
                                          <p:val>
                                            <p:strVal val="#ppt_x"/>
                                          </p:val>
                                        </p:tav>
                                      </p:tavLst>
                                    </p:anim>
                                    <p:anim calcmode="lin" valueType="num">
                                      <p:cBhvr>
                                        <p:cTn id="14" dur="750" fill="hold"/>
                                        <p:tgtEl>
                                          <p:spTgt spid="3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500"/>
                                        <p:tgtEl>
                                          <p:spTgt spid="43"/>
                                        </p:tgtEl>
                                      </p:cBhvr>
                                    </p:animEffect>
                                    <p:anim calcmode="lin" valueType="num">
                                      <p:cBhvr>
                                        <p:cTn id="18" dur="1500" fill="hold"/>
                                        <p:tgtEl>
                                          <p:spTgt spid="43"/>
                                        </p:tgtEl>
                                        <p:attrNameLst>
                                          <p:attrName>ppt_x</p:attrName>
                                        </p:attrNameLst>
                                      </p:cBhvr>
                                      <p:tavLst>
                                        <p:tav tm="0">
                                          <p:val>
                                            <p:strVal val="#ppt_x"/>
                                          </p:val>
                                        </p:tav>
                                        <p:tav tm="100000">
                                          <p:val>
                                            <p:strVal val="#ppt_x"/>
                                          </p:val>
                                        </p:tav>
                                      </p:tavLst>
                                    </p:anim>
                                    <p:anim calcmode="lin" valueType="num">
                                      <p:cBhvr>
                                        <p:cTn id="19" dur="1500" fill="hold"/>
                                        <p:tgtEl>
                                          <p:spTgt spid="43"/>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10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2000"/>
                                        <p:tgtEl>
                                          <p:spTgt spid="39"/>
                                        </p:tgtEl>
                                      </p:cBhvr>
                                    </p:animEffect>
                                  </p:childTnLst>
                                </p:cTn>
                              </p:par>
                              <p:par>
                                <p:cTn id="23" presetID="42" presetClass="entr" presetSubtype="0" fill="hold" grpId="0" nodeType="withEffect">
                                  <p:stCondLst>
                                    <p:cond delay="20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1500"/>
                                        <p:tgtEl>
                                          <p:spTgt spid="40"/>
                                        </p:tgtEl>
                                      </p:cBhvr>
                                    </p:animEffect>
                                    <p:anim calcmode="lin" valueType="num">
                                      <p:cBhvr>
                                        <p:cTn id="26" dur="1500" fill="hold"/>
                                        <p:tgtEl>
                                          <p:spTgt spid="40"/>
                                        </p:tgtEl>
                                        <p:attrNameLst>
                                          <p:attrName>ppt_x</p:attrName>
                                        </p:attrNameLst>
                                      </p:cBhvr>
                                      <p:tavLst>
                                        <p:tav tm="0">
                                          <p:val>
                                            <p:strVal val="#ppt_x"/>
                                          </p:val>
                                        </p:tav>
                                        <p:tav tm="100000">
                                          <p:val>
                                            <p:strVal val="#ppt_x"/>
                                          </p:val>
                                        </p:tav>
                                      </p:tavLst>
                                    </p:anim>
                                    <p:anim calcmode="lin" valueType="num">
                                      <p:cBhvr>
                                        <p:cTn id="27" dur="1500" fill="hold"/>
                                        <p:tgtEl>
                                          <p:spTgt spid="4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30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1000"/>
                                        <p:tgtEl>
                                          <p:spTgt spid="35"/>
                                        </p:tgtEl>
                                      </p:cBhvr>
                                    </p:animEffect>
                                    <p:anim calcmode="lin" valueType="num">
                                      <p:cBhvr>
                                        <p:cTn id="31" dur="1000" fill="hold"/>
                                        <p:tgtEl>
                                          <p:spTgt spid="35"/>
                                        </p:tgtEl>
                                        <p:attrNameLst>
                                          <p:attrName>ppt_x</p:attrName>
                                        </p:attrNameLst>
                                      </p:cBhvr>
                                      <p:tavLst>
                                        <p:tav tm="0">
                                          <p:val>
                                            <p:strVal val="#ppt_x"/>
                                          </p:val>
                                        </p:tav>
                                        <p:tav tm="100000">
                                          <p:val>
                                            <p:strVal val="#ppt_x"/>
                                          </p:val>
                                        </p:tav>
                                      </p:tavLst>
                                    </p:anim>
                                    <p:anim calcmode="lin" valueType="num">
                                      <p:cBhvr>
                                        <p:cTn id="32" dur="1000" fill="hold"/>
                                        <p:tgtEl>
                                          <p:spTgt spid="35"/>
                                        </p:tgtEl>
                                        <p:attrNameLst>
                                          <p:attrName>ppt_y</p:attrName>
                                        </p:attrNameLst>
                                      </p:cBhvr>
                                      <p:tavLst>
                                        <p:tav tm="0">
                                          <p:val>
                                            <p:strVal val="#ppt_y+.1"/>
                                          </p:val>
                                        </p:tav>
                                        <p:tav tm="100000">
                                          <p:val>
                                            <p:strVal val="#ppt_y"/>
                                          </p:val>
                                        </p:tav>
                                      </p:tavLst>
                                    </p:anim>
                                  </p:childTnLst>
                                </p:cTn>
                              </p:par>
                              <p:par>
                                <p:cTn id="33" presetID="10" presetClass="entr" presetSubtype="0" fill="hold" grpId="0" nodeType="withEffect">
                                  <p:stCondLst>
                                    <p:cond delay="30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1000"/>
                                        <p:tgtEl>
                                          <p:spTgt spid="58"/>
                                        </p:tgtEl>
                                      </p:cBhvr>
                                    </p:animEffect>
                                  </p:childTnLst>
                                </p:cTn>
                              </p:par>
                              <p:par>
                                <p:cTn id="36" presetID="22" presetClass="entr" presetSubtype="1" fill="hold" grpId="0" nodeType="withEffect">
                                  <p:stCondLst>
                                    <p:cond delay="300"/>
                                  </p:stCondLst>
                                  <p:childTnLst>
                                    <p:set>
                                      <p:cBhvr>
                                        <p:cTn id="37" dur="1" fill="hold">
                                          <p:stCondLst>
                                            <p:cond delay="0"/>
                                          </p:stCondLst>
                                        </p:cTn>
                                        <p:tgtEl>
                                          <p:spTgt spid="46"/>
                                        </p:tgtEl>
                                        <p:attrNameLst>
                                          <p:attrName>style.visibility</p:attrName>
                                        </p:attrNameLst>
                                      </p:cBhvr>
                                      <p:to>
                                        <p:strVal val="visible"/>
                                      </p:to>
                                    </p:set>
                                    <p:animEffect transition="in" filter="wipe(up)">
                                      <p:cBhvr>
                                        <p:cTn id="38" dur="500"/>
                                        <p:tgtEl>
                                          <p:spTgt spid="4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500"/>
                                        <p:tgtEl>
                                          <p:spTgt spid="5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childTnLst>
                                </p:cTn>
                              </p:par>
                              <p:par>
                                <p:cTn id="45" presetID="10" presetClass="entr" presetSubtype="0" fill="hold" nodeType="with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fade">
                                      <p:cBhvr>
                                        <p:cTn id="47" dur="500"/>
                                        <p:tgtEl>
                                          <p:spTgt spid="71"/>
                                        </p:tgtEl>
                                      </p:cBhvr>
                                    </p:animEffect>
                                  </p:childTnLst>
                                </p:cTn>
                              </p:par>
                            </p:childTnLst>
                          </p:cTn>
                        </p:par>
                        <p:par>
                          <p:cTn id="48" fill="hold">
                            <p:stCondLst>
                              <p:cond delay="2100"/>
                            </p:stCondLst>
                            <p:childTnLst>
                              <p:par>
                                <p:cTn id="49" presetID="10" presetClass="entr" presetSubtype="0"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fade">
                                      <p:cBhvr>
                                        <p:cTn id="51" dur="500"/>
                                        <p:tgtEl>
                                          <p:spTgt spid="83"/>
                                        </p:tgtEl>
                                      </p:cBhvr>
                                    </p:animEffect>
                                  </p:childTnLst>
                                </p:cTn>
                              </p:par>
                              <p:par>
                                <p:cTn id="52" presetID="10" presetClass="entr" presetSubtype="0" fill="hold" nodeType="withEffect">
                                  <p:stCondLst>
                                    <p:cond delay="100"/>
                                  </p:stCondLst>
                                  <p:childTnLst>
                                    <p:set>
                                      <p:cBhvr>
                                        <p:cTn id="53" dur="1" fill="hold">
                                          <p:stCondLst>
                                            <p:cond delay="0"/>
                                          </p:stCondLst>
                                        </p:cTn>
                                        <p:tgtEl>
                                          <p:spTgt spid="65"/>
                                        </p:tgtEl>
                                        <p:attrNameLst>
                                          <p:attrName>style.visibility</p:attrName>
                                        </p:attrNameLst>
                                      </p:cBhvr>
                                      <p:to>
                                        <p:strVal val="visible"/>
                                      </p:to>
                                    </p:set>
                                    <p:animEffect transition="in" filter="fade">
                                      <p:cBhvr>
                                        <p:cTn id="54" dur="500"/>
                                        <p:tgtEl>
                                          <p:spTgt spid="65"/>
                                        </p:tgtEl>
                                      </p:cBhvr>
                                    </p:animEffect>
                                  </p:childTnLst>
                                </p:cTn>
                              </p:par>
                              <p:par>
                                <p:cTn id="55" presetID="10" presetClass="entr" presetSubtype="0" fill="hold" nodeType="withEffect">
                                  <p:stCondLst>
                                    <p:cond delay="20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500"/>
                                        <p:tgtEl>
                                          <p:spTgt spid="68"/>
                                        </p:tgtEl>
                                      </p:cBhvr>
                                    </p:animEffect>
                                  </p:childTnLst>
                                </p:cTn>
                              </p:par>
                            </p:childTnLst>
                          </p:cTn>
                        </p:par>
                        <p:par>
                          <p:cTn id="58" fill="hold">
                            <p:stCondLst>
                              <p:cond delay="2800"/>
                            </p:stCondLst>
                            <p:childTnLst>
                              <p:par>
                                <p:cTn id="59" presetID="10" presetClass="entr" presetSubtype="0" fill="hold" nodeType="afterEffect">
                                  <p:stCondLst>
                                    <p:cond delay="0"/>
                                  </p:stCondLst>
                                  <p:childTnLst>
                                    <p:set>
                                      <p:cBhvr>
                                        <p:cTn id="60" dur="1" fill="hold">
                                          <p:stCondLst>
                                            <p:cond delay="0"/>
                                          </p:stCondLst>
                                        </p:cTn>
                                        <p:tgtEl>
                                          <p:spTgt spid="86"/>
                                        </p:tgtEl>
                                        <p:attrNameLst>
                                          <p:attrName>style.visibility</p:attrName>
                                        </p:attrNameLst>
                                      </p:cBhvr>
                                      <p:to>
                                        <p:strVal val="visible"/>
                                      </p:to>
                                    </p:set>
                                    <p:animEffect transition="in" filter="fade">
                                      <p:cBhvr>
                                        <p:cTn id="61" dur="500"/>
                                        <p:tgtEl>
                                          <p:spTgt spid="86"/>
                                        </p:tgtEl>
                                      </p:cBhvr>
                                    </p:animEffect>
                                  </p:childTnLst>
                                </p:cTn>
                              </p:par>
                              <p:par>
                                <p:cTn id="62" presetID="10" presetClass="entr" presetSubtype="0" fill="hold" nodeType="withEffect">
                                  <p:stCondLst>
                                    <p:cond delay="400"/>
                                  </p:stCondLst>
                                  <p:childTnLst>
                                    <p:set>
                                      <p:cBhvr>
                                        <p:cTn id="63" dur="1" fill="hold">
                                          <p:stCondLst>
                                            <p:cond delay="0"/>
                                          </p:stCondLst>
                                        </p:cTn>
                                        <p:tgtEl>
                                          <p:spTgt spid="80"/>
                                        </p:tgtEl>
                                        <p:attrNameLst>
                                          <p:attrName>style.visibility</p:attrName>
                                        </p:attrNameLst>
                                      </p:cBhvr>
                                      <p:to>
                                        <p:strVal val="visible"/>
                                      </p:to>
                                    </p:set>
                                    <p:animEffect transition="in" filter="fade">
                                      <p:cBhvr>
                                        <p:cTn id="64" dur="500"/>
                                        <p:tgtEl>
                                          <p:spTgt spid="80"/>
                                        </p:tgtEl>
                                      </p:cBhvr>
                                    </p:animEffect>
                                  </p:childTnLst>
                                </p:cTn>
                              </p:par>
                            </p:childTnLst>
                          </p:cTn>
                        </p:par>
                        <p:par>
                          <p:cTn id="65" fill="hold">
                            <p:stCondLst>
                              <p:cond delay="3700"/>
                            </p:stCondLst>
                            <p:childTnLst>
                              <p:par>
                                <p:cTn id="66" presetID="10" presetClass="entr" presetSubtype="0"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500"/>
                                        <p:tgtEl>
                                          <p:spTgt spid="62"/>
                                        </p:tgtEl>
                                      </p:cBhvr>
                                    </p:animEffect>
                                  </p:childTnLst>
                                </p:cTn>
                              </p:par>
                              <p:par>
                                <p:cTn id="69" presetID="10" presetClass="entr" presetSubtype="0" fill="hold" nodeType="withEffect">
                                  <p:stCondLst>
                                    <p:cond delay="100"/>
                                  </p:stCondLst>
                                  <p:childTnLst>
                                    <p:set>
                                      <p:cBhvr>
                                        <p:cTn id="70" dur="1" fill="hold">
                                          <p:stCondLst>
                                            <p:cond delay="0"/>
                                          </p:stCondLst>
                                        </p:cTn>
                                        <p:tgtEl>
                                          <p:spTgt spid="47"/>
                                        </p:tgtEl>
                                        <p:attrNameLst>
                                          <p:attrName>style.visibility</p:attrName>
                                        </p:attrNameLst>
                                      </p:cBhvr>
                                      <p:to>
                                        <p:strVal val="visible"/>
                                      </p:to>
                                    </p:set>
                                    <p:animEffect transition="in" filter="fade">
                                      <p:cBhvr>
                                        <p:cTn id="71" dur="500"/>
                                        <p:tgtEl>
                                          <p:spTgt spid="47"/>
                                        </p:tgtEl>
                                      </p:cBhvr>
                                    </p:animEffect>
                                  </p:childTnLst>
                                </p:cTn>
                              </p:par>
                            </p:childTnLst>
                          </p:cTn>
                        </p:par>
                        <p:par>
                          <p:cTn id="72" fill="hold">
                            <p:stCondLst>
                              <p:cond delay="4300"/>
                            </p:stCondLst>
                            <p:childTnLst>
                              <p:par>
                                <p:cTn id="73" presetID="10" presetClass="entr" presetSubtype="0" fill="hold" nodeType="after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fade">
                                      <p:cBhvr>
                                        <p:cTn id="75" dur="500"/>
                                        <p:tgtEl>
                                          <p:spTgt spid="59"/>
                                        </p:tgtEl>
                                      </p:cBhvr>
                                    </p:animEffect>
                                  </p:childTnLst>
                                </p:cTn>
                              </p:par>
                            </p:childTnLst>
                          </p:cTn>
                        </p:par>
                      </p:childTnLst>
                    </p:cTn>
                  </p:par>
                  <p:par>
                    <p:cTn id="76" fill="hold">
                      <p:stCondLst>
                        <p:cond delay="indefinite"/>
                      </p:stCondLst>
                      <p:childTnLst>
                        <p:par>
                          <p:cTn id="77" fill="hold">
                            <p:stCondLst>
                              <p:cond delay="0"/>
                            </p:stCondLst>
                            <p:childTnLst>
                              <p:par>
                                <p:cTn id="78" presetID="64" presetClass="path" presetSubtype="0" accel="50000" decel="50000" fill="hold" nodeType="clickEffect">
                                  <p:stCondLst>
                                    <p:cond delay="0"/>
                                  </p:stCondLst>
                                  <p:childTnLst>
                                    <p:animMotion origin="layout" path="M -2.90528E-6 -0.00703 L 0.0023 -0.4832 " pathEditMode="relative" rAng="0" ptsTypes="AA">
                                      <p:cBhvr>
                                        <p:cTn id="79" dur="2000" fill="hold"/>
                                        <p:tgtEl>
                                          <p:spTgt spid="47"/>
                                        </p:tgtEl>
                                        <p:attrNameLst>
                                          <p:attrName>ppt_x</p:attrName>
                                          <p:attrName>ppt_y</p:attrName>
                                        </p:attrNameLst>
                                      </p:cBhvr>
                                      <p:rCtr x="115" y="-23808"/>
                                    </p:animMotion>
                                  </p:childTnLst>
                                </p:cTn>
                              </p:par>
                              <p:par>
                                <p:cTn id="80" presetID="64" presetClass="path" presetSubtype="0" accel="50000" decel="50000" fill="hold" nodeType="withEffect">
                                  <p:stCondLst>
                                    <p:cond delay="1000"/>
                                  </p:stCondLst>
                                  <p:childTnLst>
                                    <p:animMotion origin="layout" path="M -4.05412E-6 -3.37721E-6 L -0.02782 0.40173 " pathEditMode="relative" rAng="0" ptsTypes="AA">
                                      <p:cBhvr>
                                        <p:cTn id="81" dur="2000" fill="hold"/>
                                        <p:tgtEl>
                                          <p:spTgt spid="86"/>
                                        </p:tgtEl>
                                        <p:attrNameLst>
                                          <p:attrName>ppt_x</p:attrName>
                                          <p:attrName>ppt_y</p:attrName>
                                        </p:attrNameLst>
                                      </p:cBhvr>
                                      <p:rCtr x="-1391" y="20086"/>
                                    </p:animMotion>
                                  </p:childTnLst>
                                </p:cTn>
                              </p:par>
                              <p:par>
                                <p:cTn id="82" presetID="42" presetClass="path" presetSubtype="0" accel="50000" decel="50000" fill="hold" nodeType="withEffect">
                                  <p:stCondLst>
                                    <p:cond delay="1500"/>
                                  </p:stCondLst>
                                  <p:childTnLst>
                                    <p:animMotion origin="layout" path="M 2.26959E-6 -3.00953E-6 L 0.08182 0.39946 " pathEditMode="relative" rAng="0" ptsTypes="AA">
                                      <p:cBhvr>
                                        <p:cTn id="83" dur="2000" fill="hold"/>
                                        <p:tgtEl>
                                          <p:spTgt spid="68"/>
                                        </p:tgtEl>
                                        <p:attrNameLst>
                                          <p:attrName>ppt_x</p:attrName>
                                          <p:attrName>ppt_y</p:attrName>
                                        </p:attrNameLst>
                                      </p:cBhvr>
                                      <p:rCtr x="4085" y="19927"/>
                                    </p:animMotion>
                                  </p:childTnLst>
                                </p:cTn>
                              </p:par>
                              <p:par>
                                <p:cTn id="84" presetID="42" presetClass="path" presetSubtype="0" accel="50000" decel="50000" fill="hold" nodeType="withEffect">
                                  <p:stCondLst>
                                    <p:cond delay="2500"/>
                                  </p:stCondLst>
                                  <p:childTnLst>
                                    <p:animMotion origin="layout" path="M 4.98596E-6 -2.59192E-6 L -0.02872 -0.39991 " pathEditMode="relative" rAng="0" ptsTypes="AA">
                                      <p:cBhvr>
                                        <p:cTn id="85" dur="2000" fill="hold"/>
                                        <p:tgtEl>
                                          <p:spTgt spid="62"/>
                                        </p:tgtEl>
                                        <p:attrNameLst>
                                          <p:attrName>ppt_x</p:attrName>
                                          <p:attrName>ppt_y</p:attrName>
                                        </p:attrNameLst>
                                      </p:cBhvr>
                                      <p:rCtr x="-1404" y="-19859"/>
                                    </p:animMotion>
                                  </p:childTnLst>
                                </p:cTn>
                              </p:par>
                              <p:par>
                                <p:cTn id="86" presetID="42" presetClass="path" presetSubtype="0" accel="50000" decel="50000" fill="hold" nodeType="withEffect">
                                  <p:stCondLst>
                                    <p:cond delay="3000"/>
                                  </p:stCondLst>
                                  <p:childTnLst>
                                    <p:animMotion origin="layout" path="M -0.02783 0.40172 L -0.02757 -0.08443 " pathEditMode="relative" rAng="0" ptsTypes="AA">
                                      <p:cBhvr>
                                        <p:cTn id="87" dur="2000" fill="hold"/>
                                        <p:tgtEl>
                                          <p:spTgt spid="86"/>
                                        </p:tgtEl>
                                        <p:attrNameLst>
                                          <p:attrName>ppt_x</p:attrName>
                                          <p:attrName>ppt_y</p:attrName>
                                        </p:attrNameLst>
                                      </p:cBhvr>
                                      <p:rCtr x="38" y="-23627"/>
                                    </p:animMotion>
                                  </p:childTnLst>
                                </p:cTn>
                              </p:par>
                              <p:par>
                                <p:cTn id="88" presetID="42" presetClass="path" presetSubtype="0" accel="50000" decel="50000" fill="hold" nodeType="withEffect">
                                  <p:stCondLst>
                                    <p:cond delay="3000"/>
                                  </p:stCondLst>
                                  <p:childTnLst>
                                    <p:animMotion origin="layout" path="M -2.06791E-6 3.01861E-6 L 0.00038 0.48388 " pathEditMode="relative" rAng="0" ptsTypes="AA">
                                      <p:cBhvr>
                                        <p:cTn id="89" dur="2000" fill="hold"/>
                                        <p:tgtEl>
                                          <p:spTgt spid="83"/>
                                        </p:tgtEl>
                                        <p:attrNameLst>
                                          <p:attrName>ppt_x</p:attrName>
                                          <p:attrName>ppt_y</p:attrName>
                                        </p:attrNameLst>
                                      </p:cBhvr>
                                      <p:rCtr x="77" y="24149"/>
                                    </p:animMotion>
                                  </p:childTnLst>
                                </p:cTn>
                              </p:par>
                              <p:par>
                                <p:cTn id="90" presetID="42" presetClass="path" presetSubtype="0" accel="50000" decel="50000" fill="hold" nodeType="withEffect">
                                  <p:stCondLst>
                                    <p:cond delay="3500"/>
                                  </p:stCondLst>
                                  <p:childTnLst>
                                    <p:animMotion origin="layout" path="M -3.95966E-6 -2.59192E-6 L -0.02693 -0.39832 " pathEditMode="relative" rAng="0" ptsTypes="AA">
                                      <p:cBhvr>
                                        <p:cTn id="91" dur="2000" fill="hold"/>
                                        <p:tgtEl>
                                          <p:spTgt spid="59"/>
                                        </p:tgtEl>
                                        <p:attrNameLst>
                                          <p:attrName>ppt_x</p:attrName>
                                          <p:attrName>ppt_y</p:attrName>
                                        </p:attrNameLst>
                                      </p:cBhvr>
                                      <p:rCtr x="-1340" y="-19882"/>
                                    </p:animMotion>
                                  </p:childTnLst>
                                </p:cTn>
                              </p:par>
                              <p:par>
                                <p:cTn id="92" presetID="42" presetClass="path" presetSubtype="0" accel="50000" decel="50000" fill="hold" nodeType="withEffect">
                                  <p:stCondLst>
                                    <p:cond delay="4000"/>
                                  </p:stCondLst>
                                  <p:childTnLst>
                                    <p:animMotion origin="layout" path="M 1.48073E-7 3.90831E-6 L -0.00076 0.48456 " pathEditMode="relative" rAng="0" ptsTypes="AA">
                                      <p:cBhvr>
                                        <p:cTn id="93" dur="2000" fill="hold"/>
                                        <p:tgtEl>
                                          <p:spTgt spid="80"/>
                                        </p:tgtEl>
                                        <p:attrNameLst>
                                          <p:attrName>ppt_x</p:attrName>
                                          <p:attrName>ppt_y</p:attrName>
                                        </p:attrNameLst>
                                      </p:cBhvr>
                                      <p:rCtr x="38" y="24194"/>
                                    </p:animMotion>
                                  </p:childTnLst>
                                </p:cTn>
                              </p:par>
                            </p:childTnLst>
                          </p:cTn>
                        </p:par>
                        <p:par>
                          <p:cTn id="94" fill="hold">
                            <p:stCondLst>
                              <p:cond delay="6000"/>
                            </p:stCondLst>
                            <p:childTnLst>
                              <p:par>
                                <p:cTn id="95" presetID="10" presetClass="entr" presetSubtype="0" fill="hold" grpId="0"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fade">
                                      <p:cBhvr>
                                        <p:cTn id="97" dur="500"/>
                                        <p:tgtEl>
                                          <p:spTgt spid="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fade">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8" grpId="0" animBg="1"/>
      <p:bldP spid="39" grpId="0" animBg="1"/>
      <p:bldP spid="40" grpId="0" animBg="1"/>
      <p:bldP spid="43" grpId="0" animBg="1"/>
      <p:bldP spid="46" grpId="0" animBg="1"/>
      <p:bldP spid="56" grpId="0" animBg="1"/>
      <p:bldP spid="57" grpId="0"/>
      <p:bldP spid="58"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81" y="99851"/>
            <a:ext cx="11887878" cy="846089"/>
          </a:xfrm>
        </p:spPr>
        <p:txBody>
          <a:bodyPr/>
          <a:lstStyle/>
          <a:p>
            <a:r>
              <a:rPr lang="en-US" sz="4352" dirty="0"/>
              <a:t>Infrastructure Services on Windows Azure</a:t>
            </a:r>
            <a:endParaRPr lang="en-US" sz="4352" dirty="0">
              <a:solidFill>
                <a:srgbClr val="FFFF00"/>
              </a:solidFill>
            </a:endParaRPr>
          </a:p>
        </p:txBody>
      </p:sp>
      <p:grpSp>
        <p:nvGrpSpPr>
          <p:cNvPr id="10" name="Group 9"/>
          <p:cNvGrpSpPr/>
          <p:nvPr/>
        </p:nvGrpSpPr>
        <p:grpSpPr>
          <a:xfrm>
            <a:off x="453193" y="2767907"/>
            <a:ext cx="5947605" cy="812790"/>
            <a:chOff x="453193" y="2767907"/>
            <a:chExt cx="5947605" cy="812790"/>
          </a:xfrm>
        </p:grpSpPr>
        <p:sp>
          <p:nvSpPr>
            <p:cNvPr id="33" name="Rectangle 32"/>
            <p:cNvSpPr/>
            <p:nvPr/>
          </p:nvSpPr>
          <p:spPr bwMode="auto">
            <a:xfrm>
              <a:off x="453193" y="2767907"/>
              <a:ext cx="747599" cy="81279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124347" bIns="124347" numCol="1" spcCol="0" rtlCol="0" fromWordArt="0" anchor="b" anchorCtr="0" forceAA="0" compatLnSpc="1">
              <a:prstTxWarp prst="textNoShape">
                <a:avLst/>
              </a:prstTxWarp>
              <a:noAutofit/>
            </a:bodyPr>
            <a:lstStyle/>
            <a:p>
              <a:pPr defTabSz="1243083" fontAlgn="base">
                <a:spcBef>
                  <a:spcPct val="0"/>
                </a:spcBef>
                <a:spcAft>
                  <a:spcPct val="0"/>
                </a:spcAft>
              </a:pPr>
              <a:endParaRPr lang="en-US" sz="1496" dirty="0">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33"/>
            <p:cNvSpPr/>
            <p:nvPr/>
          </p:nvSpPr>
          <p:spPr bwMode="auto">
            <a:xfrm>
              <a:off x="1200793" y="2767907"/>
              <a:ext cx="5200005" cy="81279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124347" bIns="124347" numCol="1" spcCol="0" rtlCol="0" fromWordArt="0" anchor="ctr" anchorCtr="0" forceAA="0" compatLnSpc="1">
              <a:prstTxWarp prst="textNoShape">
                <a:avLst/>
              </a:prstTxWarp>
              <a:noAutofit/>
            </a:bodyPr>
            <a:lstStyle/>
            <a:p>
              <a:pPr marL="237473" lvl="1"/>
              <a:r>
                <a:rPr lang="en-US" sz="2176" dirty="0" smtClean="0">
                  <a:solidFill>
                    <a:schemeClr val="bg1">
                      <a:alpha val="99000"/>
                    </a:schemeClr>
                  </a:solidFill>
                </a:rPr>
                <a:t>Storage Manageability and Mobility</a:t>
              </a:r>
              <a:endParaRPr lang="en-US" sz="2176" dirty="0">
                <a:solidFill>
                  <a:schemeClr val="bg1">
                    <a:alpha val="99000"/>
                  </a:schemeClr>
                </a:solidFill>
              </a:endParaRPr>
            </a:p>
          </p:txBody>
        </p:sp>
        <p:sp>
          <p:nvSpPr>
            <p:cNvPr id="48" name="Freeform 79"/>
            <p:cNvSpPr>
              <a:spLocks noEditPoints="1"/>
            </p:cNvSpPr>
            <p:nvPr/>
          </p:nvSpPr>
          <p:spPr bwMode="black">
            <a:xfrm>
              <a:off x="655087" y="2919338"/>
              <a:ext cx="333400" cy="490018"/>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11925" tIns="55963" rIns="111925" bIns="55963" numCol="1" anchor="t" anchorCtr="0" compatLnSpc="1">
              <a:prstTxWarp prst="textNoShape">
                <a:avLst/>
              </a:prstTxWarp>
            </a:bodyPr>
            <a:lstStyle/>
            <a:p>
              <a:endParaRPr lang="en-US" sz="2176" dirty="0"/>
            </a:p>
          </p:txBody>
        </p:sp>
      </p:grpSp>
      <p:grpSp>
        <p:nvGrpSpPr>
          <p:cNvPr id="9" name="Group 8"/>
          <p:cNvGrpSpPr/>
          <p:nvPr/>
        </p:nvGrpSpPr>
        <p:grpSpPr>
          <a:xfrm>
            <a:off x="453193" y="1892632"/>
            <a:ext cx="5947606" cy="812790"/>
            <a:chOff x="453193" y="1892632"/>
            <a:chExt cx="5947606" cy="812790"/>
          </a:xfrm>
        </p:grpSpPr>
        <p:sp>
          <p:nvSpPr>
            <p:cNvPr id="30" name="Rectangle 29"/>
            <p:cNvSpPr/>
            <p:nvPr/>
          </p:nvSpPr>
          <p:spPr bwMode="auto">
            <a:xfrm>
              <a:off x="453193" y="1892632"/>
              <a:ext cx="747599" cy="81279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124347" bIns="124347" numCol="1" spcCol="0" rtlCol="0" fromWordArt="0" anchor="b" anchorCtr="0" forceAA="0" compatLnSpc="1">
              <a:prstTxWarp prst="textNoShape">
                <a:avLst/>
              </a:prstTxWarp>
              <a:noAutofit/>
            </a:bodyPr>
            <a:lstStyle/>
            <a:p>
              <a:pPr defTabSz="1243083" fontAlgn="base">
                <a:spcBef>
                  <a:spcPct val="0"/>
                </a:spcBef>
                <a:spcAft>
                  <a:spcPct val="0"/>
                </a:spcAft>
              </a:pPr>
              <a:endParaRPr lang="en-US" sz="1496" dirty="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1200792" y="1892632"/>
              <a:ext cx="5200007" cy="81279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124347" bIns="124347" numCol="1" spcCol="0" rtlCol="0" fromWordArt="0" anchor="ctr" anchorCtr="0" forceAA="0" compatLnSpc="1">
              <a:prstTxWarp prst="textNoShape">
                <a:avLst/>
              </a:prstTxWarp>
              <a:noAutofit/>
            </a:bodyPr>
            <a:lstStyle/>
            <a:p>
              <a:pPr marL="237473" lvl="1"/>
              <a:r>
                <a:rPr lang="en-US" sz="2176" dirty="0">
                  <a:solidFill>
                    <a:schemeClr val="bg1">
                      <a:alpha val="99000"/>
                    </a:schemeClr>
                  </a:solidFill>
                </a:rPr>
                <a:t>Support for key server apps</a:t>
              </a:r>
            </a:p>
          </p:txBody>
        </p:sp>
        <p:sp>
          <p:nvSpPr>
            <p:cNvPr id="50" name="Freeform 80"/>
            <p:cNvSpPr>
              <a:spLocks noEditPoints="1"/>
            </p:cNvSpPr>
            <p:nvPr/>
          </p:nvSpPr>
          <p:spPr bwMode="black">
            <a:xfrm>
              <a:off x="612245" y="2006507"/>
              <a:ext cx="417625" cy="550847"/>
            </a:xfrm>
            <a:custGeom>
              <a:avLst/>
              <a:gdLst>
                <a:gd name="T0" fmla="*/ 952 w 1833"/>
                <a:gd name="T1" fmla="*/ 1301 h 2225"/>
                <a:gd name="T2" fmla="*/ 882 w 1833"/>
                <a:gd name="T3" fmla="*/ 1413 h 2225"/>
                <a:gd name="T4" fmla="*/ 677 w 1833"/>
                <a:gd name="T5" fmla="*/ 2162 h 2225"/>
                <a:gd name="T6" fmla="*/ 1156 w 1833"/>
                <a:gd name="T7" fmla="*/ 2162 h 2225"/>
                <a:gd name="T8" fmla="*/ 1071 w 1833"/>
                <a:gd name="T9" fmla="*/ 2089 h 2225"/>
                <a:gd name="T10" fmla="*/ 785 w 1833"/>
                <a:gd name="T11" fmla="*/ 2039 h 2225"/>
                <a:gd name="T12" fmla="*/ 1071 w 1833"/>
                <a:gd name="T13" fmla="*/ 2089 h 2225"/>
                <a:gd name="T14" fmla="*/ 760 w 1833"/>
                <a:gd name="T15" fmla="*/ 1949 h 2225"/>
                <a:gd name="T16" fmla="*/ 1096 w 1833"/>
                <a:gd name="T17" fmla="*/ 1949 h 2225"/>
                <a:gd name="T18" fmla="*/ 1026 w 1833"/>
                <a:gd name="T19" fmla="*/ 1801 h 2225"/>
                <a:gd name="T20" fmla="*/ 1061 w 1833"/>
                <a:gd name="T21" fmla="*/ 1836 h 2225"/>
                <a:gd name="T22" fmla="*/ 260 w 1833"/>
                <a:gd name="T23" fmla="*/ 1329 h 2225"/>
                <a:gd name="T24" fmla="*/ 748 w 1833"/>
                <a:gd name="T25" fmla="*/ 1136 h 2225"/>
                <a:gd name="T26" fmla="*/ 190 w 1833"/>
                <a:gd name="T27" fmla="*/ 1329 h 2225"/>
                <a:gd name="T28" fmla="*/ 0 w 1833"/>
                <a:gd name="T29" fmla="*/ 1476 h 2225"/>
                <a:gd name="T30" fmla="*/ 416 w 1833"/>
                <a:gd name="T31" fmla="*/ 2225 h 2225"/>
                <a:gd name="T32" fmla="*/ 416 w 1833"/>
                <a:gd name="T33" fmla="*/ 1413 h 2225"/>
                <a:gd name="T34" fmla="*/ 83 w 1833"/>
                <a:gd name="T35" fmla="*/ 2064 h 2225"/>
                <a:gd name="T36" fmla="*/ 419 w 1833"/>
                <a:gd name="T37" fmla="*/ 2064 h 2225"/>
                <a:gd name="T38" fmla="*/ 108 w 1833"/>
                <a:gd name="T39" fmla="*/ 1974 h 2225"/>
                <a:gd name="T40" fmla="*/ 394 w 1833"/>
                <a:gd name="T41" fmla="*/ 1924 h 2225"/>
                <a:gd name="T42" fmla="*/ 384 w 1833"/>
                <a:gd name="T43" fmla="*/ 1836 h 2225"/>
                <a:gd name="T44" fmla="*/ 419 w 1833"/>
                <a:gd name="T45" fmla="*/ 1801 h 2225"/>
                <a:gd name="T46" fmla="*/ 1643 w 1833"/>
                <a:gd name="T47" fmla="*/ 1413 h 2225"/>
                <a:gd name="T48" fmla="*/ 1082 w 1833"/>
                <a:gd name="T49" fmla="*/ 1101 h 2225"/>
                <a:gd name="T50" fmla="*/ 1415 w 1833"/>
                <a:gd name="T51" fmla="*/ 1171 h 2225"/>
                <a:gd name="T52" fmla="*/ 1417 w 1833"/>
                <a:gd name="T53" fmla="*/ 1413 h 2225"/>
                <a:gd name="T54" fmla="*/ 1417 w 1833"/>
                <a:gd name="T55" fmla="*/ 2225 h 2225"/>
                <a:gd name="T56" fmla="*/ 1833 w 1833"/>
                <a:gd name="T57" fmla="*/ 1476 h 2225"/>
                <a:gd name="T58" fmla="*/ 1462 w 1833"/>
                <a:gd name="T59" fmla="*/ 2089 h 2225"/>
                <a:gd name="T60" fmla="*/ 1748 w 1833"/>
                <a:gd name="T61" fmla="*/ 2039 h 2225"/>
                <a:gd name="T62" fmla="*/ 1748 w 1833"/>
                <a:gd name="T63" fmla="*/ 1974 h 2225"/>
                <a:gd name="T64" fmla="*/ 1462 w 1833"/>
                <a:gd name="T65" fmla="*/ 1924 h 2225"/>
                <a:gd name="T66" fmla="*/ 1748 w 1833"/>
                <a:gd name="T67" fmla="*/ 1974 h 2225"/>
                <a:gd name="T68" fmla="*/ 1738 w 1833"/>
                <a:gd name="T69" fmla="*/ 1766 h 2225"/>
                <a:gd name="T70" fmla="*/ 650 w 1833"/>
                <a:gd name="T71" fmla="*/ 592 h 2225"/>
                <a:gd name="T72" fmla="*/ 1296 w 1833"/>
                <a:gd name="T73" fmla="*/ 113 h 2225"/>
                <a:gd name="T74" fmla="*/ 537 w 1833"/>
                <a:gd name="T75" fmla="*/ 113 h 2225"/>
                <a:gd name="T76" fmla="*/ 603 w 1833"/>
                <a:gd name="T77" fmla="*/ 113 h 2225"/>
                <a:gd name="T78" fmla="*/ 1231 w 1833"/>
                <a:gd name="T79" fmla="*/ 113 h 2225"/>
                <a:gd name="T80" fmla="*/ 650 w 1833"/>
                <a:gd name="T81" fmla="*/ 526 h 2225"/>
                <a:gd name="T82" fmla="*/ 405 w 1833"/>
                <a:gd name="T83" fmla="*/ 902 h 2225"/>
                <a:gd name="T84" fmla="*/ 803 w 1833"/>
                <a:gd name="T85" fmla="*/ 1101 h 2225"/>
                <a:gd name="T86" fmla="*/ 882 w 1833"/>
                <a:gd name="T87" fmla="*/ 1250 h 2225"/>
                <a:gd name="T88" fmla="*/ 1031 w 1833"/>
                <a:gd name="T89" fmla="*/ 1171 h 2225"/>
                <a:gd name="T90" fmla="*/ 952 w 1833"/>
                <a:gd name="T91" fmla="*/ 1021 h 2225"/>
                <a:gd name="T92" fmla="*/ 1457 w 1833"/>
                <a:gd name="T93" fmla="*/ 874 h 2225"/>
                <a:gd name="T94" fmla="*/ 1303 w 1833"/>
                <a:gd name="T95" fmla="*/ 652 h 2225"/>
                <a:gd name="T96" fmla="*/ 530 w 1833"/>
                <a:gd name="T97" fmla="*/ 652 h 2225"/>
                <a:gd name="T98" fmla="*/ 377 w 1833"/>
                <a:gd name="T99" fmla="*/ 874 h 2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33" h="2225">
                  <a:moveTo>
                    <a:pt x="1093" y="1413"/>
                  </a:moveTo>
                  <a:cubicBezTo>
                    <a:pt x="952" y="1413"/>
                    <a:pt x="952" y="1413"/>
                    <a:pt x="952" y="1413"/>
                  </a:cubicBezTo>
                  <a:cubicBezTo>
                    <a:pt x="952" y="1301"/>
                    <a:pt x="952" y="1301"/>
                    <a:pt x="952" y="1301"/>
                  </a:cubicBezTo>
                  <a:cubicBezTo>
                    <a:pt x="940" y="1304"/>
                    <a:pt x="929" y="1305"/>
                    <a:pt x="917" y="1305"/>
                  </a:cubicBezTo>
                  <a:cubicBezTo>
                    <a:pt x="905" y="1305"/>
                    <a:pt x="893" y="1304"/>
                    <a:pt x="882" y="1301"/>
                  </a:cubicBezTo>
                  <a:cubicBezTo>
                    <a:pt x="882" y="1413"/>
                    <a:pt x="882" y="1413"/>
                    <a:pt x="882" y="1413"/>
                  </a:cubicBezTo>
                  <a:cubicBezTo>
                    <a:pt x="740" y="1413"/>
                    <a:pt x="740" y="1413"/>
                    <a:pt x="740" y="1413"/>
                  </a:cubicBezTo>
                  <a:cubicBezTo>
                    <a:pt x="705" y="1413"/>
                    <a:pt x="677" y="1441"/>
                    <a:pt x="677" y="1476"/>
                  </a:cubicBezTo>
                  <a:cubicBezTo>
                    <a:pt x="677" y="2162"/>
                    <a:pt x="677" y="2162"/>
                    <a:pt x="677" y="2162"/>
                  </a:cubicBezTo>
                  <a:cubicBezTo>
                    <a:pt x="677" y="2197"/>
                    <a:pt x="705" y="2225"/>
                    <a:pt x="740" y="2225"/>
                  </a:cubicBezTo>
                  <a:cubicBezTo>
                    <a:pt x="1093" y="2225"/>
                    <a:pt x="1093" y="2225"/>
                    <a:pt x="1093" y="2225"/>
                  </a:cubicBezTo>
                  <a:cubicBezTo>
                    <a:pt x="1128" y="2225"/>
                    <a:pt x="1156" y="2197"/>
                    <a:pt x="1156" y="2162"/>
                  </a:cubicBezTo>
                  <a:cubicBezTo>
                    <a:pt x="1156" y="1476"/>
                    <a:pt x="1156" y="1476"/>
                    <a:pt x="1156" y="1476"/>
                  </a:cubicBezTo>
                  <a:cubicBezTo>
                    <a:pt x="1156" y="1441"/>
                    <a:pt x="1128" y="1413"/>
                    <a:pt x="1093" y="1413"/>
                  </a:cubicBezTo>
                  <a:close/>
                  <a:moveTo>
                    <a:pt x="1071" y="2089"/>
                  </a:moveTo>
                  <a:cubicBezTo>
                    <a:pt x="785" y="2089"/>
                    <a:pt x="785" y="2089"/>
                    <a:pt x="785" y="2089"/>
                  </a:cubicBezTo>
                  <a:cubicBezTo>
                    <a:pt x="771" y="2089"/>
                    <a:pt x="760" y="2078"/>
                    <a:pt x="760" y="2064"/>
                  </a:cubicBezTo>
                  <a:cubicBezTo>
                    <a:pt x="760" y="2050"/>
                    <a:pt x="771" y="2039"/>
                    <a:pt x="785" y="2039"/>
                  </a:cubicBezTo>
                  <a:cubicBezTo>
                    <a:pt x="1071" y="2039"/>
                    <a:pt x="1071" y="2039"/>
                    <a:pt x="1071" y="2039"/>
                  </a:cubicBezTo>
                  <a:cubicBezTo>
                    <a:pt x="1085" y="2039"/>
                    <a:pt x="1096" y="2050"/>
                    <a:pt x="1096" y="2064"/>
                  </a:cubicBezTo>
                  <a:cubicBezTo>
                    <a:pt x="1096" y="2078"/>
                    <a:pt x="1085" y="2089"/>
                    <a:pt x="1071" y="2089"/>
                  </a:cubicBezTo>
                  <a:close/>
                  <a:moveTo>
                    <a:pt x="1071" y="1974"/>
                  </a:moveTo>
                  <a:cubicBezTo>
                    <a:pt x="785" y="1974"/>
                    <a:pt x="785" y="1974"/>
                    <a:pt x="785" y="1974"/>
                  </a:cubicBezTo>
                  <a:cubicBezTo>
                    <a:pt x="771" y="1974"/>
                    <a:pt x="760" y="1963"/>
                    <a:pt x="760" y="1949"/>
                  </a:cubicBezTo>
                  <a:cubicBezTo>
                    <a:pt x="760" y="1935"/>
                    <a:pt x="771" y="1924"/>
                    <a:pt x="785" y="1924"/>
                  </a:cubicBezTo>
                  <a:cubicBezTo>
                    <a:pt x="1071" y="1924"/>
                    <a:pt x="1071" y="1924"/>
                    <a:pt x="1071" y="1924"/>
                  </a:cubicBezTo>
                  <a:cubicBezTo>
                    <a:pt x="1085" y="1924"/>
                    <a:pt x="1096" y="1935"/>
                    <a:pt x="1096" y="1949"/>
                  </a:cubicBezTo>
                  <a:cubicBezTo>
                    <a:pt x="1096" y="1963"/>
                    <a:pt x="1085" y="1974"/>
                    <a:pt x="1071" y="1974"/>
                  </a:cubicBezTo>
                  <a:close/>
                  <a:moveTo>
                    <a:pt x="1061" y="1836"/>
                  </a:moveTo>
                  <a:cubicBezTo>
                    <a:pt x="1042" y="1836"/>
                    <a:pt x="1026" y="1820"/>
                    <a:pt x="1026" y="1801"/>
                  </a:cubicBezTo>
                  <a:cubicBezTo>
                    <a:pt x="1026" y="1782"/>
                    <a:pt x="1042" y="1766"/>
                    <a:pt x="1061" y="1766"/>
                  </a:cubicBezTo>
                  <a:cubicBezTo>
                    <a:pt x="1081" y="1766"/>
                    <a:pt x="1096" y="1782"/>
                    <a:pt x="1096" y="1801"/>
                  </a:cubicBezTo>
                  <a:cubicBezTo>
                    <a:pt x="1096" y="1820"/>
                    <a:pt x="1081" y="1836"/>
                    <a:pt x="1061" y="1836"/>
                  </a:cubicBezTo>
                  <a:close/>
                  <a:moveTo>
                    <a:pt x="416" y="1413"/>
                  </a:moveTo>
                  <a:cubicBezTo>
                    <a:pt x="260" y="1413"/>
                    <a:pt x="260" y="1413"/>
                    <a:pt x="260" y="1413"/>
                  </a:cubicBezTo>
                  <a:cubicBezTo>
                    <a:pt x="260" y="1329"/>
                    <a:pt x="260" y="1329"/>
                    <a:pt x="260" y="1329"/>
                  </a:cubicBezTo>
                  <a:cubicBezTo>
                    <a:pt x="260" y="1242"/>
                    <a:pt x="331" y="1171"/>
                    <a:pt x="418" y="1171"/>
                  </a:cubicBezTo>
                  <a:cubicBezTo>
                    <a:pt x="751" y="1171"/>
                    <a:pt x="751" y="1171"/>
                    <a:pt x="751" y="1171"/>
                  </a:cubicBezTo>
                  <a:cubicBezTo>
                    <a:pt x="749" y="1159"/>
                    <a:pt x="748" y="1148"/>
                    <a:pt x="748" y="1136"/>
                  </a:cubicBezTo>
                  <a:cubicBezTo>
                    <a:pt x="748" y="1124"/>
                    <a:pt x="749" y="1112"/>
                    <a:pt x="751" y="1101"/>
                  </a:cubicBezTo>
                  <a:cubicBezTo>
                    <a:pt x="418" y="1101"/>
                    <a:pt x="418" y="1101"/>
                    <a:pt x="418" y="1101"/>
                  </a:cubicBezTo>
                  <a:cubicBezTo>
                    <a:pt x="293" y="1101"/>
                    <a:pt x="190" y="1203"/>
                    <a:pt x="190" y="1329"/>
                  </a:cubicBezTo>
                  <a:cubicBezTo>
                    <a:pt x="190" y="1413"/>
                    <a:pt x="190" y="1413"/>
                    <a:pt x="190" y="1413"/>
                  </a:cubicBezTo>
                  <a:cubicBezTo>
                    <a:pt x="63" y="1413"/>
                    <a:pt x="63" y="1413"/>
                    <a:pt x="63" y="1413"/>
                  </a:cubicBezTo>
                  <a:cubicBezTo>
                    <a:pt x="28" y="1413"/>
                    <a:pt x="0" y="1441"/>
                    <a:pt x="0" y="1476"/>
                  </a:cubicBezTo>
                  <a:cubicBezTo>
                    <a:pt x="0" y="2162"/>
                    <a:pt x="0" y="2162"/>
                    <a:pt x="0" y="2162"/>
                  </a:cubicBezTo>
                  <a:cubicBezTo>
                    <a:pt x="0" y="2197"/>
                    <a:pt x="28" y="2225"/>
                    <a:pt x="63" y="2225"/>
                  </a:cubicBezTo>
                  <a:cubicBezTo>
                    <a:pt x="416" y="2225"/>
                    <a:pt x="416" y="2225"/>
                    <a:pt x="416" y="2225"/>
                  </a:cubicBezTo>
                  <a:cubicBezTo>
                    <a:pt x="451" y="2225"/>
                    <a:pt x="480" y="2197"/>
                    <a:pt x="480" y="2162"/>
                  </a:cubicBezTo>
                  <a:cubicBezTo>
                    <a:pt x="480" y="1476"/>
                    <a:pt x="480" y="1476"/>
                    <a:pt x="480" y="1476"/>
                  </a:cubicBezTo>
                  <a:cubicBezTo>
                    <a:pt x="480" y="1441"/>
                    <a:pt x="451" y="1413"/>
                    <a:pt x="416" y="1413"/>
                  </a:cubicBezTo>
                  <a:close/>
                  <a:moveTo>
                    <a:pt x="394" y="2089"/>
                  </a:moveTo>
                  <a:cubicBezTo>
                    <a:pt x="108" y="2089"/>
                    <a:pt x="108" y="2089"/>
                    <a:pt x="108" y="2089"/>
                  </a:cubicBezTo>
                  <a:cubicBezTo>
                    <a:pt x="94" y="2089"/>
                    <a:pt x="83" y="2078"/>
                    <a:pt x="83" y="2064"/>
                  </a:cubicBezTo>
                  <a:cubicBezTo>
                    <a:pt x="83" y="2050"/>
                    <a:pt x="94" y="2039"/>
                    <a:pt x="108" y="2039"/>
                  </a:cubicBezTo>
                  <a:cubicBezTo>
                    <a:pt x="394" y="2039"/>
                    <a:pt x="394" y="2039"/>
                    <a:pt x="394" y="2039"/>
                  </a:cubicBezTo>
                  <a:cubicBezTo>
                    <a:pt x="408" y="2039"/>
                    <a:pt x="419" y="2050"/>
                    <a:pt x="419" y="2064"/>
                  </a:cubicBezTo>
                  <a:cubicBezTo>
                    <a:pt x="419" y="2078"/>
                    <a:pt x="408" y="2089"/>
                    <a:pt x="394" y="2089"/>
                  </a:cubicBezTo>
                  <a:close/>
                  <a:moveTo>
                    <a:pt x="394" y="1974"/>
                  </a:moveTo>
                  <a:cubicBezTo>
                    <a:pt x="108" y="1974"/>
                    <a:pt x="108" y="1974"/>
                    <a:pt x="108" y="1974"/>
                  </a:cubicBezTo>
                  <a:cubicBezTo>
                    <a:pt x="94" y="1974"/>
                    <a:pt x="83" y="1963"/>
                    <a:pt x="83" y="1949"/>
                  </a:cubicBezTo>
                  <a:cubicBezTo>
                    <a:pt x="83" y="1935"/>
                    <a:pt x="94" y="1924"/>
                    <a:pt x="108" y="1924"/>
                  </a:cubicBezTo>
                  <a:cubicBezTo>
                    <a:pt x="394" y="1924"/>
                    <a:pt x="394" y="1924"/>
                    <a:pt x="394" y="1924"/>
                  </a:cubicBezTo>
                  <a:cubicBezTo>
                    <a:pt x="408" y="1924"/>
                    <a:pt x="419" y="1935"/>
                    <a:pt x="419" y="1949"/>
                  </a:cubicBezTo>
                  <a:cubicBezTo>
                    <a:pt x="419" y="1963"/>
                    <a:pt x="408" y="1974"/>
                    <a:pt x="394" y="1974"/>
                  </a:cubicBezTo>
                  <a:close/>
                  <a:moveTo>
                    <a:pt x="384" y="1836"/>
                  </a:moveTo>
                  <a:cubicBezTo>
                    <a:pt x="365" y="1836"/>
                    <a:pt x="350" y="1820"/>
                    <a:pt x="350" y="1801"/>
                  </a:cubicBezTo>
                  <a:cubicBezTo>
                    <a:pt x="350" y="1782"/>
                    <a:pt x="365" y="1766"/>
                    <a:pt x="384" y="1766"/>
                  </a:cubicBezTo>
                  <a:cubicBezTo>
                    <a:pt x="404" y="1766"/>
                    <a:pt x="419" y="1782"/>
                    <a:pt x="419" y="1801"/>
                  </a:cubicBezTo>
                  <a:cubicBezTo>
                    <a:pt x="419" y="1820"/>
                    <a:pt x="404" y="1836"/>
                    <a:pt x="384" y="1836"/>
                  </a:cubicBezTo>
                  <a:close/>
                  <a:moveTo>
                    <a:pt x="1770" y="1413"/>
                  </a:moveTo>
                  <a:cubicBezTo>
                    <a:pt x="1643" y="1413"/>
                    <a:pt x="1643" y="1413"/>
                    <a:pt x="1643" y="1413"/>
                  </a:cubicBezTo>
                  <a:cubicBezTo>
                    <a:pt x="1643" y="1329"/>
                    <a:pt x="1643" y="1329"/>
                    <a:pt x="1643" y="1329"/>
                  </a:cubicBezTo>
                  <a:cubicBezTo>
                    <a:pt x="1643" y="1203"/>
                    <a:pt x="1541" y="1101"/>
                    <a:pt x="1415" y="1101"/>
                  </a:cubicBezTo>
                  <a:cubicBezTo>
                    <a:pt x="1082" y="1101"/>
                    <a:pt x="1082" y="1101"/>
                    <a:pt x="1082" y="1101"/>
                  </a:cubicBezTo>
                  <a:cubicBezTo>
                    <a:pt x="1085" y="1112"/>
                    <a:pt x="1086" y="1124"/>
                    <a:pt x="1086" y="1136"/>
                  </a:cubicBezTo>
                  <a:cubicBezTo>
                    <a:pt x="1086" y="1148"/>
                    <a:pt x="1085" y="1159"/>
                    <a:pt x="1082" y="1171"/>
                  </a:cubicBezTo>
                  <a:cubicBezTo>
                    <a:pt x="1415" y="1171"/>
                    <a:pt x="1415" y="1171"/>
                    <a:pt x="1415" y="1171"/>
                  </a:cubicBezTo>
                  <a:cubicBezTo>
                    <a:pt x="1503" y="1171"/>
                    <a:pt x="1574" y="1242"/>
                    <a:pt x="1574" y="1329"/>
                  </a:cubicBezTo>
                  <a:cubicBezTo>
                    <a:pt x="1574" y="1413"/>
                    <a:pt x="1574" y="1413"/>
                    <a:pt x="1574" y="1413"/>
                  </a:cubicBezTo>
                  <a:cubicBezTo>
                    <a:pt x="1417" y="1413"/>
                    <a:pt x="1417" y="1413"/>
                    <a:pt x="1417" y="1413"/>
                  </a:cubicBezTo>
                  <a:cubicBezTo>
                    <a:pt x="1382" y="1413"/>
                    <a:pt x="1354" y="1441"/>
                    <a:pt x="1354" y="1476"/>
                  </a:cubicBezTo>
                  <a:cubicBezTo>
                    <a:pt x="1354" y="2162"/>
                    <a:pt x="1354" y="2162"/>
                    <a:pt x="1354" y="2162"/>
                  </a:cubicBezTo>
                  <a:cubicBezTo>
                    <a:pt x="1354" y="2197"/>
                    <a:pt x="1382" y="2225"/>
                    <a:pt x="1417" y="2225"/>
                  </a:cubicBezTo>
                  <a:cubicBezTo>
                    <a:pt x="1770" y="2225"/>
                    <a:pt x="1770" y="2225"/>
                    <a:pt x="1770" y="2225"/>
                  </a:cubicBezTo>
                  <a:cubicBezTo>
                    <a:pt x="1805" y="2225"/>
                    <a:pt x="1833" y="2197"/>
                    <a:pt x="1833" y="2162"/>
                  </a:cubicBezTo>
                  <a:cubicBezTo>
                    <a:pt x="1833" y="1476"/>
                    <a:pt x="1833" y="1476"/>
                    <a:pt x="1833" y="1476"/>
                  </a:cubicBezTo>
                  <a:cubicBezTo>
                    <a:pt x="1833" y="1441"/>
                    <a:pt x="1805" y="1413"/>
                    <a:pt x="1770" y="1413"/>
                  </a:cubicBezTo>
                  <a:close/>
                  <a:moveTo>
                    <a:pt x="1748" y="2089"/>
                  </a:moveTo>
                  <a:cubicBezTo>
                    <a:pt x="1462" y="2089"/>
                    <a:pt x="1462" y="2089"/>
                    <a:pt x="1462" y="2089"/>
                  </a:cubicBezTo>
                  <a:cubicBezTo>
                    <a:pt x="1448" y="2089"/>
                    <a:pt x="1437" y="2078"/>
                    <a:pt x="1437" y="2064"/>
                  </a:cubicBezTo>
                  <a:cubicBezTo>
                    <a:pt x="1437" y="2050"/>
                    <a:pt x="1448" y="2039"/>
                    <a:pt x="1462" y="2039"/>
                  </a:cubicBezTo>
                  <a:cubicBezTo>
                    <a:pt x="1748" y="2039"/>
                    <a:pt x="1748" y="2039"/>
                    <a:pt x="1748" y="2039"/>
                  </a:cubicBezTo>
                  <a:cubicBezTo>
                    <a:pt x="1762" y="2039"/>
                    <a:pt x="1773" y="2050"/>
                    <a:pt x="1773" y="2064"/>
                  </a:cubicBezTo>
                  <a:cubicBezTo>
                    <a:pt x="1773" y="2078"/>
                    <a:pt x="1762" y="2089"/>
                    <a:pt x="1748" y="2089"/>
                  </a:cubicBezTo>
                  <a:close/>
                  <a:moveTo>
                    <a:pt x="1748" y="1974"/>
                  </a:moveTo>
                  <a:cubicBezTo>
                    <a:pt x="1462" y="1974"/>
                    <a:pt x="1462" y="1974"/>
                    <a:pt x="1462" y="1974"/>
                  </a:cubicBezTo>
                  <a:cubicBezTo>
                    <a:pt x="1448" y="1974"/>
                    <a:pt x="1437" y="1963"/>
                    <a:pt x="1437" y="1949"/>
                  </a:cubicBezTo>
                  <a:cubicBezTo>
                    <a:pt x="1437" y="1935"/>
                    <a:pt x="1448" y="1924"/>
                    <a:pt x="1462" y="1924"/>
                  </a:cubicBezTo>
                  <a:cubicBezTo>
                    <a:pt x="1748" y="1924"/>
                    <a:pt x="1748" y="1924"/>
                    <a:pt x="1748" y="1924"/>
                  </a:cubicBezTo>
                  <a:cubicBezTo>
                    <a:pt x="1762" y="1924"/>
                    <a:pt x="1773" y="1935"/>
                    <a:pt x="1773" y="1949"/>
                  </a:cubicBezTo>
                  <a:cubicBezTo>
                    <a:pt x="1773" y="1963"/>
                    <a:pt x="1762" y="1974"/>
                    <a:pt x="1748" y="1974"/>
                  </a:cubicBezTo>
                  <a:close/>
                  <a:moveTo>
                    <a:pt x="1738" y="1836"/>
                  </a:moveTo>
                  <a:cubicBezTo>
                    <a:pt x="1719" y="1836"/>
                    <a:pt x="1703" y="1820"/>
                    <a:pt x="1703" y="1801"/>
                  </a:cubicBezTo>
                  <a:cubicBezTo>
                    <a:pt x="1703" y="1782"/>
                    <a:pt x="1719" y="1766"/>
                    <a:pt x="1738" y="1766"/>
                  </a:cubicBezTo>
                  <a:cubicBezTo>
                    <a:pt x="1757" y="1766"/>
                    <a:pt x="1773" y="1782"/>
                    <a:pt x="1773" y="1801"/>
                  </a:cubicBezTo>
                  <a:cubicBezTo>
                    <a:pt x="1773" y="1820"/>
                    <a:pt x="1757" y="1836"/>
                    <a:pt x="1738" y="1836"/>
                  </a:cubicBezTo>
                  <a:close/>
                  <a:moveTo>
                    <a:pt x="650" y="592"/>
                  </a:moveTo>
                  <a:cubicBezTo>
                    <a:pt x="1184" y="592"/>
                    <a:pt x="1184" y="592"/>
                    <a:pt x="1184" y="592"/>
                  </a:cubicBezTo>
                  <a:cubicBezTo>
                    <a:pt x="1246" y="592"/>
                    <a:pt x="1296" y="541"/>
                    <a:pt x="1296" y="479"/>
                  </a:cubicBezTo>
                  <a:cubicBezTo>
                    <a:pt x="1296" y="113"/>
                    <a:pt x="1296" y="113"/>
                    <a:pt x="1296" y="113"/>
                  </a:cubicBezTo>
                  <a:cubicBezTo>
                    <a:pt x="1296" y="51"/>
                    <a:pt x="1246" y="0"/>
                    <a:pt x="1184" y="0"/>
                  </a:cubicBezTo>
                  <a:cubicBezTo>
                    <a:pt x="650" y="0"/>
                    <a:pt x="650" y="0"/>
                    <a:pt x="650" y="0"/>
                  </a:cubicBezTo>
                  <a:cubicBezTo>
                    <a:pt x="588" y="0"/>
                    <a:pt x="537" y="51"/>
                    <a:pt x="537" y="113"/>
                  </a:cubicBezTo>
                  <a:cubicBezTo>
                    <a:pt x="537" y="479"/>
                    <a:pt x="537" y="479"/>
                    <a:pt x="537" y="479"/>
                  </a:cubicBezTo>
                  <a:cubicBezTo>
                    <a:pt x="537" y="541"/>
                    <a:pt x="588" y="592"/>
                    <a:pt x="650" y="592"/>
                  </a:cubicBezTo>
                  <a:close/>
                  <a:moveTo>
                    <a:pt x="603" y="113"/>
                  </a:moveTo>
                  <a:cubicBezTo>
                    <a:pt x="603" y="87"/>
                    <a:pt x="624" y="66"/>
                    <a:pt x="650" y="66"/>
                  </a:cubicBezTo>
                  <a:cubicBezTo>
                    <a:pt x="1184" y="66"/>
                    <a:pt x="1184" y="66"/>
                    <a:pt x="1184" y="66"/>
                  </a:cubicBezTo>
                  <a:cubicBezTo>
                    <a:pt x="1210" y="66"/>
                    <a:pt x="1231" y="87"/>
                    <a:pt x="1231" y="113"/>
                  </a:cubicBezTo>
                  <a:cubicBezTo>
                    <a:pt x="1231" y="479"/>
                    <a:pt x="1231" y="479"/>
                    <a:pt x="1231" y="479"/>
                  </a:cubicBezTo>
                  <a:cubicBezTo>
                    <a:pt x="1231" y="505"/>
                    <a:pt x="1210" y="526"/>
                    <a:pt x="1184" y="526"/>
                  </a:cubicBezTo>
                  <a:cubicBezTo>
                    <a:pt x="650" y="526"/>
                    <a:pt x="650" y="526"/>
                    <a:pt x="650" y="526"/>
                  </a:cubicBezTo>
                  <a:cubicBezTo>
                    <a:pt x="624" y="526"/>
                    <a:pt x="603" y="505"/>
                    <a:pt x="603" y="479"/>
                  </a:cubicBezTo>
                  <a:lnTo>
                    <a:pt x="603" y="113"/>
                  </a:lnTo>
                  <a:close/>
                  <a:moveTo>
                    <a:pt x="405" y="902"/>
                  </a:moveTo>
                  <a:cubicBezTo>
                    <a:pt x="882" y="902"/>
                    <a:pt x="882" y="902"/>
                    <a:pt x="882" y="902"/>
                  </a:cubicBezTo>
                  <a:cubicBezTo>
                    <a:pt x="882" y="1021"/>
                    <a:pt x="882" y="1021"/>
                    <a:pt x="882" y="1021"/>
                  </a:cubicBezTo>
                  <a:cubicBezTo>
                    <a:pt x="844" y="1033"/>
                    <a:pt x="814" y="1063"/>
                    <a:pt x="803" y="1101"/>
                  </a:cubicBezTo>
                  <a:cubicBezTo>
                    <a:pt x="799" y="1112"/>
                    <a:pt x="797" y="1124"/>
                    <a:pt x="797" y="1136"/>
                  </a:cubicBezTo>
                  <a:cubicBezTo>
                    <a:pt x="797" y="1148"/>
                    <a:pt x="799" y="1160"/>
                    <a:pt x="803" y="1171"/>
                  </a:cubicBezTo>
                  <a:cubicBezTo>
                    <a:pt x="814" y="1209"/>
                    <a:pt x="844" y="1238"/>
                    <a:pt x="882" y="1250"/>
                  </a:cubicBezTo>
                  <a:cubicBezTo>
                    <a:pt x="893" y="1253"/>
                    <a:pt x="905" y="1255"/>
                    <a:pt x="917" y="1255"/>
                  </a:cubicBezTo>
                  <a:cubicBezTo>
                    <a:pt x="929" y="1255"/>
                    <a:pt x="941" y="1253"/>
                    <a:pt x="952" y="1250"/>
                  </a:cubicBezTo>
                  <a:cubicBezTo>
                    <a:pt x="990" y="1238"/>
                    <a:pt x="1020" y="1209"/>
                    <a:pt x="1031" y="1171"/>
                  </a:cubicBezTo>
                  <a:cubicBezTo>
                    <a:pt x="1034" y="1160"/>
                    <a:pt x="1036" y="1148"/>
                    <a:pt x="1036" y="1136"/>
                  </a:cubicBezTo>
                  <a:cubicBezTo>
                    <a:pt x="1036" y="1124"/>
                    <a:pt x="1034" y="1112"/>
                    <a:pt x="1031" y="1101"/>
                  </a:cubicBezTo>
                  <a:cubicBezTo>
                    <a:pt x="1019" y="1063"/>
                    <a:pt x="990" y="1033"/>
                    <a:pt x="952" y="1021"/>
                  </a:cubicBezTo>
                  <a:cubicBezTo>
                    <a:pt x="952" y="902"/>
                    <a:pt x="952" y="902"/>
                    <a:pt x="952" y="902"/>
                  </a:cubicBezTo>
                  <a:cubicBezTo>
                    <a:pt x="1429" y="902"/>
                    <a:pt x="1429" y="902"/>
                    <a:pt x="1429" y="902"/>
                  </a:cubicBezTo>
                  <a:cubicBezTo>
                    <a:pt x="1444" y="902"/>
                    <a:pt x="1457" y="889"/>
                    <a:pt x="1457" y="874"/>
                  </a:cubicBezTo>
                  <a:cubicBezTo>
                    <a:pt x="1457" y="861"/>
                    <a:pt x="1457" y="861"/>
                    <a:pt x="1457" y="861"/>
                  </a:cubicBezTo>
                  <a:cubicBezTo>
                    <a:pt x="1457" y="845"/>
                    <a:pt x="1449" y="823"/>
                    <a:pt x="1439" y="811"/>
                  </a:cubicBezTo>
                  <a:cubicBezTo>
                    <a:pt x="1303" y="652"/>
                    <a:pt x="1303" y="652"/>
                    <a:pt x="1303" y="652"/>
                  </a:cubicBezTo>
                  <a:cubicBezTo>
                    <a:pt x="1293" y="640"/>
                    <a:pt x="1273" y="631"/>
                    <a:pt x="1257" y="631"/>
                  </a:cubicBezTo>
                  <a:cubicBezTo>
                    <a:pt x="577" y="631"/>
                    <a:pt x="577" y="631"/>
                    <a:pt x="577" y="631"/>
                  </a:cubicBezTo>
                  <a:cubicBezTo>
                    <a:pt x="561" y="631"/>
                    <a:pt x="540" y="640"/>
                    <a:pt x="530" y="652"/>
                  </a:cubicBezTo>
                  <a:cubicBezTo>
                    <a:pt x="395" y="811"/>
                    <a:pt x="395" y="811"/>
                    <a:pt x="395" y="811"/>
                  </a:cubicBezTo>
                  <a:cubicBezTo>
                    <a:pt x="385" y="823"/>
                    <a:pt x="377" y="845"/>
                    <a:pt x="377" y="861"/>
                  </a:cubicBezTo>
                  <a:cubicBezTo>
                    <a:pt x="377" y="874"/>
                    <a:pt x="377" y="874"/>
                    <a:pt x="377" y="874"/>
                  </a:cubicBezTo>
                  <a:cubicBezTo>
                    <a:pt x="377" y="889"/>
                    <a:pt x="389" y="902"/>
                    <a:pt x="405" y="902"/>
                  </a:cubicBezTo>
                  <a:close/>
                </a:path>
              </a:pathLst>
            </a:custGeom>
            <a:solidFill>
              <a:srgbClr val="FFFFFF"/>
            </a:solidFill>
            <a:ln>
              <a:noFill/>
            </a:ln>
          </p:spPr>
          <p:txBody>
            <a:bodyPr vert="horz" wrap="square" lIns="111925" tIns="55963" rIns="111925" bIns="55963" numCol="1" anchor="t" anchorCtr="0" compatLnSpc="1">
              <a:prstTxWarp prst="textNoShape">
                <a:avLst/>
              </a:prstTxWarp>
            </a:bodyPr>
            <a:lstStyle/>
            <a:p>
              <a:endParaRPr lang="en-US" sz="2176" dirty="0"/>
            </a:p>
          </p:txBody>
        </p:sp>
      </p:grpSp>
      <p:grpSp>
        <p:nvGrpSpPr>
          <p:cNvPr id="7" name="Group 6"/>
          <p:cNvGrpSpPr/>
          <p:nvPr/>
        </p:nvGrpSpPr>
        <p:grpSpPr>
          <a:xfrm>
            <a:off x="453193" y="1017356"/>
            <a:ext cx="5947606" cy="812790"/>
            <a:chOff x="453193" y="1017356"/>
            <a:chExt cx="5947606" cy="812790"/>
          </a:xfrm>
        </p:grpSpPr>
        <p:sp>
          <p:nvSpPr>
            <p:cNvPr id="27" name="Rectangle 26"/>
            <p:cNvSpPr/>
            <p:nvPr/>
          </p:nvSpPr>
          <p:spPr bwMode="auto">
            <a:xfrm>
              <a:off x="453193" y="1017356"/>
              <a:ext cx="747599" cy="81279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124347" bIns="124347" numCol="1" spcCol="0" rtlCol="0" fromWordArt="0" anchor="b" anchorCtr="0" forceAA="0" compatLnSpc="1">
              <a:prstTxWarp prst="textNoShape">
                <a:avLst/>
              </a:prstTxWarp>
              <a:noAutofit/>
            </a:bodyPr>
            <a:lstStyle/>
            <a:p>
              <a:pPr defTabSz="1243083" fontAlgn="base">
                <a:spcBef>
                  <a:spcPct val="0"/>
                </a:spcBef>
                <a:spcAft>
                  <a:spcPct val="0"/>
                </a:spcAft>
              </a:pPr>
              <a:endParaRPr lang="en-US" sz="1496" dirty="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bwMode="auto">
            <a:xfrm>
              <a:off x="1200792" y="1017356"/>
              <a:ext cx="5200007" cy="81279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124347" bIns="124347" numCol="1" spcCol="0" rtlCol="0" fromWordArt="0" anchor="ctr" anchorCtr="0" forceAA="0" compatLnSpc="1">
              <a:prstTxWarp prst="textNoShape">
                <a:avLst/>
              </a:prstTxWarp>
              <a:noAutofit/>
            </a:bodyPr>
            <a:lstStyle/>
            <a:p>
              <a:pPr marL="237473" lvl="1"/>
              <a:r>
                <a:rPr lang="en-US" sz="2176" dirty="0">
                  <a:solidFill>
                    <a:schemeClr val="bg1">
                      <a:alpha val="99000"/>
                    </a:schemeClr>
                  </a:solidFill>
                </a:rPr>
                <a:t>IT Pro </a:t>
              </a:r>
              <a:r>
                <a:rPr lang="en-US" sz="2176" dirty="0" smtClean="0">
                  <a:solidFill>
                    <a:schemeClr val="bg1">
                      <a:alpha val="99000"/>
                    </a:schemeClr>
                  </a:solidFill>
                </a:rPr>
                <a:t>experience</a:t>
              </a:r>
              <a:endParaRPr lang="en-US" sz="2176" dirty="0">
                <a:solidFill>
                  <a:schemeClr val="bg1">
                    <a:alpha val="99000"/>
                  </a:schemeClr>
                </a:solidFill>
              </a:endParaRPr>
            </a:p>
          </p:txBody>
        </p:sp>
        <p:sp>
          <p:nvSpPr>
            <p:cNvPr id="52" name="Freeform 53"/>
            <p:cNvSpPr>
              <a:spLocks noEditPoints="1"/>
            </p:cNvSpPr>
            <p:nvPr/>
          </p:nvSpPr>
          <p:spPr bwMode="black">
            <a:xfrm>
              <a:off x="623639" y="1155842"/>
              <a:ext cx="436710" cy="535818"/>
            </a:xfrm>
            <a:custGeom>
              <a:avLst/>
              <a:gdLst>
                <a:gd name="T0" fmla="*/ 466 w 1443"/>
                <a:gd name="T1" fmla="*/ 0 h 1627"/>
                <a:gd name="T2" fmla="*/ 466 w 1443"/>
                <a:gd name="T3" fmla="*/ 294 h 1627"/>
                <a:gd name="T4" fmla="*/ 0 w 1443"/>
                <a:gd name="T5" fmla="*/ 1173 h 1627"/>
                <a:gd name="T6" fmla="*/ 48 w 1443"/>
                <a:gd name="T7" fmla="*/ 1230 h 1627"/>
                <a:gd name="T8" fmla="*/ 186 w 1443"/>
                <a:gd name="T9" fmla="*/ 1363 h 1627"/>
                <a:gd name="T10" fmla="*/ 210 w 1443"/>
                <a:gd name="T11" fmla="*/ 1455 h 1627"/>
                <a:gd name="T12" fmla="*/ 31 w 1443"/>
                <a:gd name="T13" fmla="*/ 1545 h 1627"/>
                <a:gd name="T14" fmla="*/ 49 w 1443"/>
                <a:gd name="T15" fmla="*/ 1554 h 1627"/>
                <a:gd name="T16" fmla="*/ 61 w 1443"/>
                <a:gd name="T17" fmla="*/ 1620 h 1627"/>
                <a:gd name="T18" fmla="*/ 73 w 1443"/>
                <a:gd name="T19" fmla="*/ 1553 h 1627"/>
                <a:gd name="T20" fmla="*/ 210 w 1443"/>
                <a:gd name="T21" fmla="*/ 1525 h 1627"/>
                <a:gd name="T22" fmla="*/ 215 w 1443"/>
                <a:gd name="T23" fmla="*/ 1537 h 1627"/>
                <a:gd name="T24" fmla="*/ 228 w 1443"/>
                <a:gd name="T25" fmla="*/ 1594 h 1627"/>
                <a:gd name="T26" fmla="*/ 258 w 1443"/>
                <a:gd name="T27" fmla="*/ 1627 h 1627"/>
                <a:gd name="T28" fmla="*/ 271 w 1443"/>
                <a:gd name="T29" fmla="*/ 1594 h 1627"/>
                <a:gd name="T30" fmla="*/ 276 w 1443"/>
                <a:gd name="T31" fmla="*/ 1537 h 1627"/>
                <a:gd name="T32" fmla="*/ 411 w 1443"/>
                <a:gd name="T33" fmla="*/ 1541 h 1627"/>
                <a:gd name="T34" fmla="*/ 388 w 1443"/>
                <a:gd name="T35" fmla="*/ 1586 h 1627"/>
                <a:gd name="T36" fmla="*/ 457 w 1443"/>
                <a:gd name="T37" fmla="*/ 1586 h 1627"/>
                <a:gd name="T38" fmla="*/ 435 w 1443"/>
                <a:gd name="T39" fmla="*/ 1543 h 1627"/>
                <a:gd name="T40" fmla="*/ 452 w 1443"/>
                <a:gd name="T41" fmla="*/ 1504 h 1627"/>
                <a:gd name="T42" fmla="*/ 276 w 1443"/>
                <a:gd name="T43" fmla="*/ 1363 h 1627"/>
                <a:gd name="T44" fmla="*/ 299 w 1443"/>
                <a:gd name="T45" fmla="*/ 1230 h 1627"/>
                <a:gd name="T46" fmla="*/ 514 w 1443"/>
                <a:gd name="T47" fmla="*/ 1182 h 1627"/>
                <a:gd name="T48" fmla="*/ 494 w 1443"/>
                <a:gd name="T49" fmla="*/ 1134 h 1627"/>
                <a:gd name="T50" fmla="*/ 538 w 1443"/>
                <a:gd name="T51" fmla="*/ 1491 h 1627"/>
                <a:gd name="T52" fmla="*/ 722 w 1443"/>
                <a:gd name="T53" fmla="*/ 1528 h 1627"/>
                <a:gd name="T54" fmla="*/ 816 w 1443"/>
                <a:gd name="T55" fmla="*/ 1053 h 1627"/>
                <a:gd name="T56" fmla="*/ 817 w 1443"/>
                <a:gd name="T57" fmla="*/ 1052 h 1627"/>
                <a:gd name="T58" fmla="*/ 818 w 1443"/>
                <a:gd name="T59" fmla="*/ 1027 h 1627"/>
                <a:gd name="T60" fmla="*/ 439 w 1443"/>
                <a:gd name="T61" fmla="*/ 938 h 1627"/>
                <a:gd name="T62" fmla="*/ 820 w 1443"/>
                <a:gd name="T63" fmla="*/ 772 h 1627"/>
                <a:gd name="T64" fmla="*/ 1231 w 1443"/>
                <a:gd name="T65" fmla="*/ 760 h 1627"/>
                <a:gd name="T66" fmla="*/ 1245 w 1443"/>
                <a:gd name="T67" fmla="*/ 707 h 1627"/>
                <a:gd name="T68" fmla="*/ 1428 w 1443"/>
                <a:gd name="T69" fmla="*/ 267 h 1627"/>
                <a:gd name="T70" fmla="*/ 1235 w 1443"/>
                <a:gd name="T71" fmla="*/ 687 h 1627"/>
                <a:gd name="T72" fmla="*/ 1215 w 1443"/>
                <a:gd name="T73" fmla="*/ 700 h 1627"/>
                <a:gd name="T74" fmla="*/ 898 w 1443"/>
                <a:gd name="T75" fmla="*/ 693 h 1627"/>
                <a:gd name="T76" fmla="*/ 507 w 1443"/>
                <a:gd name="T77" fmla="*/ 615 h 1627"/>
                <a:gd name="T78" fmla="*/ 415 w 1443"/>
                <a:gd name="T79" fmla="*/ 354 h 1627"/>
                <a:gd name="T80" fmla="*/ 196 w 1443"/>
                <a:gd name="T81" fmla="*/ 456 h 1627"/>
                <a:gd name="T82" fmla="*/ 138 w 1443"/>
                <a:gd name="T83" fmla="*/ 730 h 1627"/>
                <a:gd name="T84" fmla="*/ 90 w 1443"/>
                <a:gd name="T85" fmla="*/ 530 h 1627"/>
                <a:gd name="T86" fmla="*/ 6 w 1443"/>
                <a:gd name="T87" fmla="*/ 578 h 1627"/>
                <a:gd name="T88" fmla="*/ 49 w 1443"/>
                <a:gd name="T89" fmla="*/ 966 h 1627"/>
                <a:gd name="T90" fmla="*/ 48 w 1443"/>
                <a:gd name="T91" fmla="*/ 1125 h 1627"/>
                <a:gd name="T92" fmla="*/ 96 w 1443"/>
                <a:gd name="T93" fmla="*/ 1084 h 1627"/>
                <a:gd name="T94" fmla="*/ 96 w 1443"/>
                <a:gd name="T95" fmla="*/ 1125 h 1627"/>
                <a:gd name="T96" fmla="*/ 1084 w 1443"/>
                <a:gd name="T97" fmla="*/ 1519 h 1627"/>
                <a:gd name="T98" fmla="*/ 824 w 1443"/>
                <a:gd name="T99" fmla="*/ 1618 h 1627"/>
                <a:gd name="T100" fmla="*/ 1443 w 1443"/>
                <a:gd name="T101" fmla="*/ 1519 h 1627"/>
                <a:gd name="T102" fmla="*/ 1293 w 1443"/>
                <a:gd name="T103" fmla="*/ 870 h 1627"/>
                <a:gd name="T104" fmla="*/ 1443 w 1443"/>
                <a:gd name="T105" fmla="*/ 772 h 1627"/>
                <a:gd name="T106" fmla="*/ 586 w 1443"/>
                <a:gd name="T107" fmla="*/ 870 h 1627"/>
                <a:gd name="T108" fmla="*/ 1084 w 1443"/>
                <a:gd name="T109" fmla="*/ 1519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 h="1627">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endParaRPr lang="en-US" sz="2448" dirty="0"/>
            </a:p>
          </p:txBody>
        </p:sp>
      </p:grpSp>
      <p:grpSp>
        <p:nvGrpSpPr>
          <p:cNvPr id="11" name="Group 10"/>
          <p:cNvGrpSpPr/>
          <p:nvPr/>
        </p:nvGrpSpPr>
        <p:grpSpPr>
          <a:xfrm>
            <a:off x="453193" y="3643183"/>
            <a:ext cx="5947606" cy="812790"/>
            <a:chOff x="453193" y="3643183"/>
            <a:chExt cx="5947606" cy="812790"/>
          </a:xfrm>
        </p:grpSpPr>
        <p:sp>
          <p:nvSpPr>
            <p:cNvPr id="36" name="Rectangle 35"/>
            <p:cNvSpPr/>
            <p:nvPr/>
          </p:nvSpPr>
          <p:spPr bwMode="auto">
            <a:xfrm>
              <a:off x="453193" y="3643183"/>
              <a:ext cx="747599" cy="81279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124347" bIns="124347" numCol="1" spcCol="0" rtlCol="0" fromWordArt="0" anchor="b" anchorCtr="0" forceAA="0" compatLnSpc="1">
              <a:prstTxWarp prst="textNoShape">
                <a:avLst/>
              </a:prstTxWarp>
              <a:noAutofit/>
            </a:bodyPr>
            <a:lstStyle/>
            <a:p>
              <a:pPr defTabSz="1243083" fontAlgn="base">
                <a:spcBef>
                  <a:spcPct val="0"/>
                </a:spcBef>
                <a:spcAft>
                  <a:spcPct val="0"/>
                </a:spcAft>
              </a:pPr>
              <a:endParaRPr lang="en-US" sz="1496" dirty="0">
                <a:gradFill>
                  <a:gsLst>
                    <a:gs pos="0">
                      <a:srgbClr val="FFFFFF"/>
                    </a:gs>
                    <a:gs pos="100000">
                      <a:srgbClr val="FFFFFF"/>
                    </a:gs>
                  </a:gsLst>
                  <a:lin ang="5400000" scaled="0"/>
                </a:gradFill>
                <a:ea typeface="Segoe UI" pitchFamily="34" charset="0"/>
                <a:cs typeface="Segoe UI" pitchFamily="34" charset="0"/>
              </a:endParaRPr>
            </a:p>
          </p:txBody>
        </p:sp>
        <p:sp>
          <p:nvSpPr>
            <p:cNvPr id="37" name="Rectangle 36"/>
            <p:cNvSpPr/>
            <p:nvPr/>
          </p:nvSpPr>
          <p:spPr bwMode="auto">
            <a:xfrm>
              <a:off x="1200792" y="3643183"/>
              <a:ext cx="5200007" cy="81279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347" tIns="62174" rIns="124347" bIns="124347" numCol="1" spcCol="0" rtlCol="0" fromWordArt="0" anchor="ctr" anchorCtr="0" forceAA="0" compatLnSpc="1">
              <a:prstTxWarp prst="textNoShape">
                <a:avLst/>
              </a:prstTxWarp>
              <a:noAutofit/>
            </a:bodyPr>
            <a:lstStyle/>
            <a:p>
              <a:pPr marL="237473" lvl="1"/>
              <a:r>
                <a:rPr lang="en-US" sz="2176" dirty="0">
                  <a:solidFill>
                    <a:schemeClr val="bg1">
                      <a:alpha val="99000"/>
                    </a:schemeClr>
                  </a:solidFill>
                </a:rPr>
                <a:t>High availability features</a:t>
              </a:r>
            </a:p>
          </p:txBody>
        </p:sp>
        <p:sp>
          <p:nvSpPr>
            <p:cNvPr id="53" name="Freeform 25"/>
            <p:cNvSpPr>
              <a:spLocks noEditPoints="1"/>
            </p:cNvSpPr>
            <p:nvPr/>
          </p:nvSpPr>
          <p:spPr bwMode="black">
            <a:xfrm>
              <a:off x="540387" y="3791767"/>
              <a:ext cx="556994" cy="515622"/>
            </a:xfrm>
            <a:custGeom>
              <a:avLst/>
              <a:gdLst>
                <a:gd name="T0" fmla="*/ 300 w 300"/>
                <a:gd name="T1" fmla="*/ 201 h 255"/>
                <a:gd name="T2" fmla="*/ 288 w 300"/>
                <a:gd name="T3" fmla="*/ 210 h 255"/>
                <a:gd name="T4" fmla="*/ 285 w 300"/>
                <a:gd name="T5" fmla="*/ 214 h 255"/>
                <a:gd name="T6" fmla="*/ 266 w 300"/>
                <a:gd name="T7" fmla="*/ 230 h 255"/>
                <a:gd name="T8" fmla="*/ 229 w 300"/>
                <a:gd name="T9" fmla="*/ 245 h 255"/>
                <a:gd name="T10" fmla="*/ 169 w 300"/>
                <a:gd name="T11" fmla="*/ 253 h 255"/>
                <a:gd name="T12" fmla="*/ 47 w 300"/>
                <a:gd name="T13" fmla="*/ 231 h 255"/>
                <a:gd name="T14" fmla="*/ 47 w 300"/>
                <a:gd name="T15" fmla="*/ 186 h 255"/>
                <a:gd name="T16" fmla="*/ 89 w 300"/>
                <a:gd name="T17" fmla="*/ 168 h 255"/>
                <a:gd name="T18" fmla="*/ 130 w 300"/>
                <a:gd name="T19" fmla="*/ 171 h 255"/>
                <a:gd name="T20" fmla="*/ 163 w 300"/>
                <a:gd name="T21" fmla="*/ 174 h 255"/>
                <a:gd name="T22" fmla="*/ 198 w 300"/>
                <a:gd name="T23" fmla="*/ 169 h 255"/>
                <a:gd name="T24" fmla="*/ 219 w 300"/>
                <a:gd name="T25" fmla="*/ 182 h 255"/>
                <a:gd name="T26" fmla="*/ 201 w 300"/>
                <a:gd name="T27" fmla="*/ 195 h 255"/>
                <a:gd name="T28" fmla="*/ 174 w 300"/>
                <a:gd name="T29" fmla="*/ 194 h 255"/>
                <a:gd name="T30" fmla="*/ 144 w 300"/>
                <a:gd name="T31" fmla="*/ 202 h 255"/>
                <a:gd name="T32" fmla="*/ 177 w 300"/>
                <a:gd name="T33" fmla="*/ 217 h 255"/>
                <a:gd name="T34" fmla="*/ 223 w 300"/>
                <a:gd name="T35" fmla="*/ 218 h 255"/>
                <a:gd name="T36" fmla="*/ 255 w 300"/>
                <a:gd name="T37" fmla="*/ 209 h 255"/>
                <a:gd name="T38" fmla="*/ 287 w 300"/>
                <a:gd name="T39" fmla="*/ 193 h 255"/>
                <a:gd name="T40" fmla="*/ 300 w 300"/>
                <a:gd name="T41" fmla="*/ 201 h 255"/>
                <a:gd name="T42" fmla="*/ 34 w 300"/>
                <a:gd name="T43" fmla="*/ 173 h 255"/>
                <a:gd name="T44" fmla="*/ 0 w 300"/>
                <a:gd name="T45" fmla="*/ 173 h 255"/>
                <a:gd name="T46" fmla="*/ 0 w 300"/>
                <a:gd name="T47" fmla="*/ 240 h 255"/>
                <a:gd name="T48" fmla="*/ 34 w 300"/>
                <a:gd name="T49" fmla="*/ 240 h 255"/>
                <a:gd name="T50" fmla="*/ 39 w 300"/>
                <a:gd name="T51" fmla="*/ 235 h 255"/>
                <a:gd name="T52" fmla="*/ 39 w 300"/>
                <a:gd name="T53" fmla="*/ 177 h 255"/>
                <a:gd name="T54" fmla="*/ 34 w 300"/>
                <a:gd name="T55" fmla="*/ 173 h 255"/>
                <a:gd name="T56" fmla="*/ 246 w 300"/>
                <a:gd name="T57" fmla="*/ 24 h 255"/>
                <a:gd name="T58" fmla="*/ 246 w 300"/>
                <a:gd name="T59" fmla="*/ 147 h 255"/>
                <a:gd name="T60" fmla="*/ 123 w 300"/>
                <a:gd name="T61" fmla="*/ 147 h 255"/>
                <a:gd name="T62" fmla="*/ 123 w 300"/>
                <a:gd name="T63" fmla="*/ 122 h 255"/>
                <a:gd name="T64" fmla="*/ 99 w 300"/>
                <a:gd name="T65" fmla="*/ 122 h 255"/>
                <a:gd name="T66" fmla="*/ 99 w 300"/>
                <a:gd name="T67" fmla="*/ 0 h 255"/>
                <a:gd name="T68" fmla="*/ 221 w 300"/>
                <a:gd name="T69" fmla="*/ 0 h 255"/>
                <a:gd name="T70" fmla="*/ 221 w 300"/>
                <a:gd name="T71" fmla="*/ 24 h 255"/>
                <a:gd name="T72" fmla="*/ 246 w 300"/>
                <a:gd name="T73" fmla="*/ 24 h 255"/>
                <a:gd name="T74" fmla="*/ 123 w 300"/>
                <a:gd name="T75" fmla="*/ 116 h 255"/>
                <a:gd name="T76" fmla="*/ 123 w 300"/>
                <a:gd name="T77" fmla="*/ 24 h 255"/>
                <a:gd name="T78" fmla="*/ 215 w 300"/>
                <a:gd name="T79" fmla="*/ 24 h 255"/>
                <a:gd name="T80" fmla="*/ 215 w 300"/>
                <a:gd name="T81" fmla="*/ 6 h 255"/>
                <a:gd name="T82" fmla="*/ 105 w 300"/>
                <a:gd name="T83" fmla="*/ 6 h 255"/>
                <a:gd name="T84" fmla="*/ 105 w 300"/>
                <a:gd name="T85" fmla="*/ 116 h 255"/>
                <a:gd name="T86" fmla="*/ 123 w 300"/>
                <a:gd name="T87" fmla="*/ 116 h 255"/>
                <a:gd name="T88" fmla="*/ 224 w 300"/>
                <a:gd name="T89" fmla="*/ 85 h 255"/>
                <a:gd name="T90" fmla="*/ 183 w 300"/>
                <a:gd name="T91" fmla="*/ 56 h 255"/>
                <a:gd name="T92" fmla="*/ 183 w 300"/>
                <a:gd name="T93" fmla="*/ 76 h 255"/>
                <a:gd name="T94" fmla="*/ 145 w 300"/>
                <a:gd name="T95" fmla="*/ 76 h 255"/>
                <a:gd name="T96" fmla="*/ 145 w 300"/>
                <a:gd name="T97" fmla="*/ 94 h 255"/>
                <a:gd name="T98" fmla="*/ 183 w 300"/>
                <a:gd name="T99" fmla="*/ 94 h 255"/>
                <a:gd name="T100" fmla="*/ 183 w 300"/>
                <a:gd name="T101" fmla="*/ 115 h 255"/>
                <a:gd name="T102" fmla="*/ 224 w 300"/>
                <a:gd name="T103" fmla="*/ 8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0" h="255">
                  <a:moveTo>
                    <a:pt x="300" y="201"/>
                  </a:moveTo>
                  <a:cubicBezTo>
                    <a:pt x="300" y="201"/>
                    <a:pt x="299" y="202"/>
                    <a:pt x="288" y="210"/>
                  </a:cubicBezTo>
                  <a:cubicBezTo>
                    <a:pt x="288" y="210"/>
                    <a:pt x="286" y="214"/>
                    <a:pt x="285" y="214"/>
                  </a:cubicBezTo>
                  <a:cubicBezTo>
                    <a:pt x="280" y="218"/>
                    <a:pt x="275" y="223"/>
                    <a:pt x="266" y="230"/>
                  </a:cubicBezTo>
                  <a:cubicBezTo>
                    <a:pt x="257" y="231"/>
                    <a:pt x="238" y="240"/>
                    <a:pt x="229" y="245"/>
                  </a:cubicBezTo>
                  <a:cubicBezTo>
                    <a:pt x="212" y="244"/>
                    <a:pt x="187" y="248"/>
                    <a:pt x="169" y="253"/>
                  </a:cubicBezTo>
                  <a:cubicBezTo>
                    <a:pt x="143" y="249"/>
                    <a:pt x="140" y="255"/>
                    <a:pt x="47" y="231"/>
                  </a:cubicBezTo>
                  <a:cubicBezTo>
                    <a:pt x="47" y="231"/>
                    <a:pt x="47" y="194"/>
                    <a:pt x="47" y="186"/>
                  </a:cubicBezTo>
                  <a:cubicBezTo>
                    <a:pt x="64" y="182"/>
                    <a:pt x="69" y="171"/>
                    <a:pt x="89" y="168"/>
                  </a:cubicBezTo>
                  <a:cubicBezTo>
                    <a:pt x="103" y="166"/>
                    <a:pt x="116" y="167"/>
                    <a:pt x="130" y="171"/>
                  </a:cubicBezTo>
                  <a:cubicBezTo>
                    <a:pt x="139" y="174"/>
                    <a:pt x="148" y="176"/>
                    <a:pt x="163" y="174"/>
                  </a:cubicBezTo>
                  <a:cubicBezTo>
                    <a:pt x="176" y="173"/>
                    <a:pt x="181" y="169"/>
                    <a:pt x="198" y="169"/>
                  </a:cubicBezTo>
                  <a:cubicBezTo>
                    <a:pt x="209" y="169"/>
                    <a:pt x="220" y="176"/>
                    <a:pt x="219" y="182"/>
                  </a:cubicBezTo>
                  <a:cubicBezTo>
                    <a:pt x="219" y="188"/>
                    <a:pt x="208" y="194"/>
                    <a:pt x="201" y="195"/>
                  </a:cubicBezTo>
                  <a:cubicBezTo>
                    <a:pt x="185" y="195"/>
                    <a:pt x="189" y="194"/>
                    <a:pt x="174" y="194"/>
                  </a:cubicBezTo>
                  <a:cubicBezTo>
                    <a:pt x="156" y="194"/>
                    <a:pt x="155" y="197"/>
                    <a:pt x="144" y="202"/>
                  </a:cubicBezTo>
                  <a:cubicBezTo>
                    <a:pt x="155" y="205"/>
                    <a:pt x="162" y="209"/>
                    <a:pt x="177" y="217"/>
                  </a:cubicBezTo>
                  <a:cubicBezTo>
                    <a:pt x="193" y="215"/>
                    <a:pt x="209" y="217"/>
                    <a:pt x="223" y="218"/>
                  </a:cubicBezTo>
                  <a:cubicBezTo>
                    <a:pt x="235" y="215"/>
                    <a:pt x="241" y="210"/>
                    <a:pt x="255" y="209"/>
                  </a:cubicBezTo>
                  <a:cubicBezTo>
                    <a:pt x="264" y="202"/>
                    <a:pt x="276" y="191"/>
                    <a:pt x="287" y="193"/>
                  </a:cubicBezTo>
                  <a:cubicBezTo>
                    <a:pt x="293" y="194"/>
                    <a:pt x="300" y="201"/>
                    <a:pt x="300" y="201"/>
                  </a:cubicBezTo>
                  <a:close/>
                  <a:moveTo>
                    <a:pt x="34" y="173"/>
                  </a:moveTo>
                  <a:cubicBezTo>
                    <a:pt x="0" y="173"/>
                    <a:pt x="0" y="173"/>
                    <a:pt x="0" y="173"/>
                  </a:cubicBezTo>
                  <a:cubicBezTo>
                    <a:pt x="0" y="240"/>
                    <a:pt x="0" y="240"/>
                    <a:pt x="0" y="240"/>
                  </a:cubicBezTo>
                  <a:cubicBezTo>
                    <a:pt x="34" y="240"/>
                    <a:pt x="34" y="240"/>
                    <a:pt x="34" y="240"/>
                  </a:cubicBezTo>
                  <a:cubicBezTo>
                    <a:pt x="37" y="240"/>
                    <a:pt x="39" y="238"/>
                    <a:pt x="39" y="235"/>
                  </a:cubicBezTo>
                  <a:cubicBezTo>
                    <a:pt x="39" y="177"/>
                    <a:pt x="39" y="177"/>
                    <a:pt x="39" y="177"/>
                  </a:cubicBezTo>
                  <a:cubicBezTo>
                    <a:pt x="39" y="175"/>
                    <a:pt x="37" y="173"/>
                    <a:pt x="34" y="173"/>
                  </a:cubicBezTo>
                  <a:close/>
                  <a:moveTo>
                    <a:pt x="246" y="24"/>
                  </a:moveTo>
                  <a:cubicBezTo>
                    <a:pt x="246" y="147"/>
                    <a:pt x="246" y="147"/>
                    <a:pt x="246" y="147"/>
                  </a:cubicBezTo>
                  <a:cubicBezTo>
                    <a:pt x="123" y="147"/>
                    <a:pt x="123" y="147"/>
                    <a:pt x="123" y="147"/>
                  </a:cubicBezTo>
                  <a:cubicBezTo>
                    <a:pt x="123" y="122"/>
                    <a:pt x="123" y="122"/>
                    <a:pt x="123" y="122"/>
                  </a:cubicBezTo>
                  <a:cubicBezTo>
                    <a:pt x="99" y="122"/>
                    <a:pt x="99" y="122"/>
                    <a:pt x="99" y="122"/>
                  </a:cubicBezTo>
                  <a:cubicBezTo>
                    <a:pt x="99" y="0"/>
                    <a:pt x="99" y="0"/>
                    <a:pt x="99" y="0"/>
                  </a:cubicBezTo>
                  <a:cubicBezTo>
                    <a:pt x="221" y="0"/>
                    <a:pt x="221" y="0"/>
                    <a:pt x="221" y="0"/>
                  </a:cubicBezTo>
                  <a:cubicBezTo>
                    <a:pt x="221" y="24"/>
                    <a:pt x="221" y="24"/>
                    <a:pt x="221" y="24"/>
                  </a:cubicBezTo>
                  <a:lnTo>
                    <a:pt x="246" y="24"/>
                  </a:lnTo>
                  <a:close/>
                  <a:moveTo>
                    <a:pt x="123" y="116"/>
                  </a:moveTo>
                  <a:cubicBezTo>
                    <a:pt x="123" y="24"/>
                    <a:pt x="123" y="24"/>
                    <a:pt x="123" y="24"/>
                  </a:cubicBezTo>
                  <a:cubicBezTo>
                    <a:pt x="215" y="24"/>
                    <a:pt x="215" y="24"/>
                    <a:pt x="215" y="24"/>
                  </a:cubicBezTo>
                  <a:cubicBezTo>
                    <a:pt x="215" y="6"/>
                    <a:pt x="215" y="6"/>
                    <a:pt x="215" y="6"/>
                  </a:cubicBezTo>
                  <a:cubicBezTo>
                    <a:pt x="105" y="6"/>
                    <a:pt x="105" y="6"/>
                    <a:pt x="105" y="6"/>
                  </a:cubicBezTo>
                  <a:cubicBezTo>
                    <a:pt x="105" y="116"/>
                    <a:pt x="105" y="116"/>
                    <a:pt x="105" y="116"/>
                  </a:cubicBezTo>
                  <a:lnTo>
                    <a:pt x="123" y="116"/>
                  </a:lnTo>
                  <a:close/>
                  <a:moveTo>
                    <a:pt x="224" y="85"/>
                  </a:moveTo>
                  <a:cubicBezTo>
                    <a:pt x="183" y="56"/>
                    <a:pt x="183" y="56"/>
                    <a:pt x="183" y="56"/>
                  </a:cubicBezTo>
                  <a:cubicBezTo>
                    <a:pt x="183" y="76"/>
                    <a:pt x="183" y="76"/>
                    <a:pt x="183" y="76"/>
                  </a:cubicBezTo>
                  <a:cubicBezTo>
                    <a:pt x="145" y="76"/>
                    <a:pt x="145" y="76"/>
                    <a:pt x="145" y="76"/>
                  </a:cubicBezTo>
                  <a:cubicBezTo>
                    <a:pt x="145" y="94"/>
                    <a:pt x="145" y="94"/>
                    <a:pt x="145" y="94"/>
                  </a:cubicBezTo>
                  <a:cubicBezTo>
                    <a:pt x="183" y="94"/>
                    <a:pt x="183" y="94"/>
                    <a:pt x="183" y="94"/>
                  </a:cubicBezTo>
                  <a:cubicBezTo>
                    <a:pt x="183" y="115"/>
                    <a:pt x="183" y="115"/>
                    <a:pt x="183" y="115"/>
                  </a:cubicBezTo>
                  <a:lnTo>
                    <a:pt x="224" y="85"/>
                  </a:lnTo>
                  <a:close/>
                </a:path>
              </a:pathLst>
            </a:custGeom>
            <a:solidFill>
              <a:srgbClr val="FFFFFF"/>
            </a:solidFill>
            <a:ln>
              <a:noFill/>
            </a:ln>
          </p:spPr>
          <p:txBody>
            <a:bodyPr vert="horz" wrap="square" lIns="111925" tIns="55963" rIns="111925" bIns="55963" numCol="1" anchor="t" anchorCtr="0" compatLnSpc="1">
              <a:prstTxWarp prst="textNoShape">
                <a:avLst/>
              </a:prstTxWarp>
            </a:bodyPr>
            <a:lstStyle/>
            <a:p>
              <a:endParaRPr lang="en-US" sz="2176" dirty="0"/>
            </a:p>
          </p:txBody>
        </p:sp>
      </p:grpSp>
    </p:spTree>
    <p:extLst>
      <p:ext uri="{BB962C8B-B14F-4D97-AF65-F5344CB8AC3E}">
        <p14:creationId xmlns:p14="http://schemas.microsoft.com/office/powerpoint/2010/main" val="29699074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kQPRMQHNYkWkeE6_lGeigA"/>
</p:tagLst>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3-30070_Windows_Server_Management_Marketing_Template_16x9">
  <a:themeElements>
    <a:clrScheme name="WSMM_v02">
      <a:dk1>
        <a:srgbClr val="505050"/>
      </a:dk1>
      <a:lt1>
        <a:srgbClr val="EFEFEF"/>
      </a:lt1>
      <a:dk2>
        <a:srgbClr val="00188F"/>
      </a:dk2>
      <a:lt2>
        <a:srgbClr val="969696"/>
      </a:lt2>
      <a:accent1>
        <a:srgbClr val="00188F"/>
      </a:accent1>
      <a:accent2>
        <a:srgbClr val="7FBA00"/>
      </a:accent2>
      <a:accent3>
        <a:srgbClr val="FF8C00"/>
      </a:accent3>
      <a:accent4>
        <a:srgbClr val="002050"/>
      </a:accent4>
      <a:accent5>
        <a:srgbClr val="007233"/>
      </a:accent5>
      <a:accent6>
        <a:srgbClr val="FFB900"/>
      </a:accent6>
      <a:hlink>
        <a:srgbClr val="00188F"/>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a:noFill/>
          <a:headEnd type="none" w="med" len="med"/>
          <a:tailEnd type="none" w="med" len="med"/>
        </a:ln>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14099" fontAlgn="base">
          <a:lnSpc>
            <a:spcPct val="90000"/>
          </a:lnSpc>
          <a:spcBef>
            <a:spcPct val="0"/>
          </a:spcBef>
          <a:spcAft>
            <a:spcPct val="0"/>
          </a:spcAft>
          <a:defRPr sz="2000" spc="-50" dirty="0" smtClean="0">
            <a:gradFill>
              <a:gsLst>
                <a:gs pos="1250">
                  <a:schemeClr val="bg1"/>
                </a:gs>
                <a:gs pos="10417">
                  <a:schemeClr val="bg1"/>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spc="-5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ystem_Center_Marketing_Template_16x9.potx" id="{8F58127B-2DBD-4C1F-8F0E-1EA11AC3964C}" vid="{CBA365C4-D445-4E81-88F3-CDACCF814059}"/>
    </a:ext>
  </a:extLst>
</a:theme>
</file>

<file path=ppt/theme/theme3.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 2013 Speaker PPT Template.potx" id="{E8DFABE4-88D1-4ACE-A455-2F0815ECCC87}" vid="{87B015FB-85AC-4804-97B7-86A6F472A393}"/>
    </a:ext>
  </a:extLst>
</a:theme>
</file>

<file path=ppt/theme/theme4.xml><?xml version="1.0" encoding="utf-8"?>
<a:theme xmlns:a="http://schemas.openxmlformats.org/drawingml/2006/main" name="TechEd_2013_Speaker_PPT_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1C8FC68B344894D97880DD48FFD314E" ma:contentTypeVersion="0" ma:contentTypeDescription="Create a new document." ma:contentTypeScope="" ma:versionID="91d38e751d5b5f6ff5893d50d046506d">
  <xsd:schema xmlns:xsd="http://www.w3.org/2001/XMLSchema" xmlns:xs="http://www.w3.org/2001/XMLSchema" xmlns:p="http://schemas.microsoft.com/office/2006/metadata/properties" targetNamespace="http://schemas.microsoft.com/office/2006/metadata/properties" ma:root="true" ma:fieldsID="b88a78ed09c86cd933993830092a891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5EFA61ED-594D-421B-A133-30398E3299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3621</TotalTime>
  <Words>4129</Words>
  <Application>Microsoft Office PowerPoint</Application>
  <PresentationFormat>Custom</PresentationFormat>
  <Paragraphs>516</Paragraphs>
  <Slides>47</Slides>
  <Notes>25</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47</vt:i4>
      </vt:variant>
    </vt:vector>
  </HeadingPairs>
  <TitlesOfParts>
    <vt:vector size="57" baseType="lpstr">
      <vt:lpstr>Arial</vt:lpstr>
      <vt:lpstr>Consolas</vt:lpstr>
      <vt:lpstr>Segoe Semibold</vt:lpstr>
      <vt:lpstr>Segoe UI</vt:lpstr>
      <vt:lpstr>Segoe UI Light</vt:lpstr>
      <vt:lpstr>Wingdings</vt:lpstr>
      <vt:lpstr>TechEd_2013_Template_16x9</vt:lpstr>
      <vt:lpstr>3-30070_Windows_Server_Management_Marketing_Template_16x9</vt:lpstr>
      <vt:lpstr>1_TechEd_2013_Template_16x9</vt:lpstr>
      <vt:lpstr>TechEd_2013_Speaker_PPT_Template</vt:lpstr>
      <vt:lpstr>PowerPoint Presentation</vt:lpstr>
      <vt:lpstr>IaaS Hosting a Microsoft SharePoint 2013 Farm on Windows Azure</vt:lpstr>
      <vt:lpstr>What we do at Aditi</vt:lpstr>
      <vt:lpstr>PowerPoint Presentation</vt:lpstr>
      <vt:lpstr>Infrastructure Services on Windows Azure</vt:lpstr>
      <vt:lpstr>Infrastructure Services on Windows Azure</vt:lpstr>
      <vt:lpstr>Demo</vt:lpstr>
      <vt:lpstr>Infrastructure Services on Windows Azure</vt:lpstr>
      <vt:lpstr>Infrastructure Services on Windows Azure</vt:lpstr>
      <vt:lpstr>High availability features</vt:lpstr>
      <vt:lpstr>High availability features</vt:lpstr>
      <vt:lpstr>Demo</vt:lpstr>
      <vt:lpstr>Infrastructure Services on Windows Azure</vt:lpstr>
      <vt:lpstr>Virtual Networks – Site-to-Site</vt:lpstr>
      <vt:lpstr>More Options for Getting Your Virtual Network Started</vt:lpstr>
      <vt:lpstr>Virtual Networks – Point-to-Site</vt:lpstr>
      <vt:lpstr>Infrastructure Services on Windows Azure</vt:lpstr>
      <vt:lpstr>Pay by the minute!</vt:lpstr>
      <vt:lpstr>Billing stops when you stop!</vt:lpstr>
      <vt:lpstr>MSDN Usage Improvements</vt:lpstr>
      <vt:lpstr>1,800 SharePoint lab VMs on Windows Azure</vt:lpstr>
      <vt:lpstr>PowerPoint Presentation</vt:lpstr>
      <vt:lpstr>SharePoint 2013 in Windows Azure IaaS</vt:lpstr>
      <vt:lpstr>Small Farm Goals</vt:lpstr>
      <vt:lpstr>Small Farm Architecture Tips</vt:lpstr>
      <vt:lpstr>SharePoint Farm Configuration</vt:lpstr>
      <vt:lpstr>Web Front End Tier</vt:lpstr>
      <vt:lpstr>App Server Tier</vt:lpstr>
      <vt:lpstr>Data Server Tier</vt:lpstr>
      <vt:lpstr>Windows Azure and SharePoint</vt:lpstr>
      <vt:lpstr>Highly Available  Farm Demo</vt:lpstr>
      <vt:lpstr>Automation </vt:lpstr>
      <vt:lpstr>DevOps</vt:lpstr>
      <vt:lpstr>Traditional Deployment w/o Automation</vt:lpstr>
      <vt:lpstr>Cloud Deployment w/o Automation</vt:lpstr>
      <vt:lpstr>Cloud Deployment with Automation</vt:lpstr>
      <vt:lpstr>What tasks are good for automation?</vt:lpstr>
      <vt:lpstr>Windows Azure Automation</vt:lpstr>
      <vt:lpstr>SharePoint 2013 Automation Scripts</vt:lpstr>
      <vt:lpstr>Highly Available Template</vt:lpstr>
      <vt:lpstr>Single Virtual Machines Template</vt:lpstr>
      <vt:lpstr>Automated SharePoint Farm Deployment</vt:lpstr>
      <vt:lpstr>Virtual Machine  Billing</vt:lpstr>
      <vt:lpstr>Questions  </vt:lpstr>
      <vt:lpstr>SharePoint Resources</vt:lpstr>
      <vt:lpstr>Evaluate this session</vt:lpstr>
      <vt:lpstr>PowerPoint Presentation</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MDC-B213: IaaS Hosting a Microsoft SharePoint 2013 Farm on Windows Azure</dc:title>
  <dc:subject>TechEd 2013</dc:subject>
  <dc:creator> Michael Washam</dc:creator>
  <cp:keywords>TechEd 2013</cp:keywords>
  <dc:description>Template by: Jordan Cayabyab, Artitudes Design, Inc.
Formatting by: Priscila Mandryk, Silver Fox Productions, Inc.
Audience Type: Internal/External</dc:description>
  <cp:lastModifiedBy>Shows</cp:lastModifiedBy>
  <cp:revision>88</cp:revision>
  <dcterms:created xsi:type="dcterms:W3CDTF">2013-05-29T18:33:17Z</dcterms:created>
  <dcterms:modified xsi:type="dcterms:W3CDTF">2013-06-26T11:40:02Z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0x01010071C8FC68B344894D97880DD48FFD314E</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