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Lst>
  <p:notesMasterIdLst>
    <p:notesMasterId r:id="rId50"/>
  </p:notesMasterIdLst>
  <p:handoutMasterIdLst>
    <p:handoutMasterId r:id="rId51"/>
  </p:handoutMasterIdLst>
  <p:sldIdLst>
    <p:sldId id="1135" r:id="rId6"/>
    <p:sldId id="1151" r:id="rId7"/>
    <p:sldId id="1192" r:id="rId8"/>
    <p:sldId id="1157" r:id="rId9"/>
    <p:sldId id="1161" r:id="rId10"/>
    <p:sldId id="1164" r:id="rId11"/>
    <p:sldId id="1194" r:id="rId12"/>
    <p:sldId id="1195" r:id="rId13"/>
    <p:sldId id="1196" r:id="rId14"/>
    <p:sldId id="1197" r:id="rId15"/>
    <p:sldId id="1198" r:id="rId16"/>
    <p:sldId id="1199" r:id="rId17"/>
    <p:sldId id="1200" r:id="rId18"/>
    <p:sldId id="1201" r:id="rId19"/>
    <p:sldId id="1202" r:id="rId20"/>
    <p:sldId id="1162" r:id="rId21"/>
    <p:sldId id="1163" r:id="rId22"/>
    <p:sldId id="1171" r:id="rId23"/>
    <p:sldId id="1193" r:id="rId24"/>
    <p:sldId id="1172" r:id="rId25"/>
    <p:sldId id="1173" r:id="rId26"/>
    <p:sldId id="1174" r:id="rId27"/>
    <p:sldId id="1175" r:id="rId28"/>
    <p:sldId id="1176" r:id="rId29"/>
    <p:sldId id="1177" r:id="rId30"/>
    <p:sldId id="1178" r:id="rId31"/>
    <p:sldId id="1179" r:id="rId32"/>
    <p:sldId id="1180" r:id="rId33"/>
    <p:sldId id="1181" r:id="rId34"/>
    <p:sldId id="1182" r:id="rId35"/>
    <p:sldId id="1183" r:id="rId36"/>
    <p:sldId id="1184" r:id="rId37"/>
    <p:sldId id="1185" r:id="rId38"/>
    <p:sldId id="1186" r:id="rId39"/>
    <p:sldId id="1187" r:id="rId40"/>
    <p:sldId id="1188" r:id="rId41"/>
    <p:sldId id="1189" r:id="rId42"/>
    <p:sldId id="1190" r:id="rId43"/>
    <p:sldId id="1191" r:id="rId44"/>
    <p:sldId id="1204" r:id="rId45"/>
    <p:sldId id="1203" r:id="rId46"/>
    <p:sldId id="1144" r:id="rId47"/>
    <p:sldId id="1150" r:id="rId48"/>
    <p:sldId id="1076"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92"/>
            <p14:sldId id="1157"/>
            <p14:sldId id="1161"/>
            <p14:sldId id="1164"/>
            <p14:sldId id="1194"/>
            <p14:sldId id="1195"/>
            <p14:sldId id="1196"/>
            <p14:sldId id="1197"/>
            <p14:sldId id="1198"/>
            <p14:sldId id="1199"/>
            <p14:sldId id="1200"/>
            <p14:sldId id="1201"/>
            <p14:sldId id="1202"/>
            <p14:sldId id="1162"/>
            <p14:sldId id="1163"/>
            <p14:sldId id="1171"/>
            <p14:sldId id="1193"/>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204"/>
            <p14:sldId id="1203"/>
          </p14:sldIdLst>
        </p14:section>
        <p14:section name="Special content" id="{6925D2A1-AD53-4951-AB34-79DFA02CD676}">
          <p14:sldIdLst>
            <p14:sldId id="1144"/>
            <p14:sldId id="115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FF"/>
    <a:srgbClr val="7FBA00"/>
    <a:srgbClr val="007233"/>
    <a:srgbClr val="0072C6"/>
    <a:srgbClr val="B4009E"/>
    <a:srgbClr val="B0B186"/>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74014" autoAdjust="0"/>
  </p:normalViewPr>
  <p:slideViewPr>
    <p:cSldViewPr snapToGrid="0">
      <p:cViewPr varScale="1">
        <p:scale>
          <a:sx n="82" d="100"/>
          <a:sy n="82" d="100"/>
        </p:scale>
        <p:origin x="1620"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10:55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10:49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10:49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171450" indent="-171450">
              <a:spcAft>
                <a:spcPts val="800"/>
              </a:spcAft>
              <a:buFont typeface="Arial" panose="020B0604020202020204" pitchFamily="34" charset="0"/>
              <a:buChar char="•"/>
              <a:defRPr/>
            </a:pPr>
            <a:endParaRPr lang="en-US" dirty="0"/>
          </a:p>
        </p:txBody>
      </p:sp>
      <p:sp>
        <p:nvSpPr>
          <p:cNvPr id="16" name="Date Placeholder 15"/>
          <p:cNvSpPr>
            <a:spLocks noGrp="1"/>
          </p:cNvSpPr>
          <p:nvPr>
            <p:ph type="dt" idx="13"/>
          </p:nvPr>
        </p:nvSpPr>
        <p:spPr/>
        <p:txBody>
          <a:bodyPr/>
          <a:lstStyle/>
          <a:p>
            <a:fld id="{E976D732-92A1-4639-A0E1-31571E261172}" type="datetime8">
              <a:rPr lang="en-US" smtClean="0"/>
              <a:t>6/26/2013 10:55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9205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44515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24775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09374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90749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9388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95847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07790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0929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983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10:49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55031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23261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29511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17595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71562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33223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76564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90528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76369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1290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6/26/2013 10:49 AM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005690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22811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11679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6940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82268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38356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839835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65515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10:55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04804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10:55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10:55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729157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10:55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t>6/26/2013 10:55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6113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171450" lvl="0" indent="-171450">
              <a:spcAft>
                <a:spcPts val="800"/>
              </a:spcAft>
              <a:defRPr/>
            </a:pPr>
            <a:endParaRPr lang="en-US" dirty="0"/>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6/26/2013 10:55 AM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6599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171450" marR="0" indent="-171450" algn="l" defTabSz="932742"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lang="en-US" dirty="0"/>
          </a:p>
        </p:txBody>
      </p:sp>
      <p:sp>
        <p:nvSpPr>
          <p:cNvPr id="16" name="Date Placeholder 15"/>
          <p:cNvSpPr>
            <a:spLocks noGrp="1"/>
          </p:cNvSpPr>
          <p:nvPr>
            <p:ph type="dt" idx="13"/>
          </p:nvPr>
        </p:nvSpPr>
        <p:spPr/>
        <p:txBody>
          <a:bodyPr/>
          <a:lstStyle/>
          <a:p>
            <a:fld id="{E976D732-92A1-4639-A0E1-31571E261172}" type="datetime8">
              <a:rPr lang="en-US" smtClean="0"/>
              <a:t>6/26/2013 10:55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10714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171450" indent="-171450">
              <a:spcAft>
                <a:spcPts val="800"/>
              </a:spcAft>
              <a:buFont typeface="Arial" panose="020B0604020202020204" pitchFamily="34" charset="0"/>
              <a:buChar char="•"/>
              <a:defRPr/>
            </a:pPr>
            <a:endParaRPr lang="en-US" dirty="0"/>
          </a:p>
        </p:txBody>
      </p:sp>
      <p:sp>
        <p:nvSpPr>
          <p:cNvPr id="16" name="Date Placeholder 15"/>
          <p:cNvSpPr>
            <a:spLocks noGrp="1"/>
          </p:cNvSpPr>
          <p:nvPr>
            <p:ph type="dt" idx="13"/>
          </p:nvPr>
        </p:nvSpPr>
        <p:spPr/>
        <p:txBody>
          <a:bodyPr/>
          <a:lstStyle/>
          <a:p>
            <a:fld id="{E976D732-92A1-4639-A0E1-31571E261172}" type="datetime8">
              <a:rPr lang="en-US" smtClean="0">
                <a:solidFill>
                  <a:prstClr val="black"/>
                </a:solidFill>
              </a:rPr>
              <a:pPr/>
              <a:t>6/26/2013 10:55 AM</a:t>
            </a:fld>
            <a:endParaRPr lang="en-US" dirty="0">
              <a:solidFill>
                <a:prstClr val="black"/>
              </a:solidFill>
            </a:endParaRPr>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91078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171450" indent="-171450">
              <a:spcAft>
                <a:spcPts val="800"/>
              </a:spcAft>
              <a:buFont typeface="Arial" panose="020B0604020202020204" pitchFamily="34" charset="0"/>
              <a:buChar char="•"/>
              <a:defRPr/>
            </a:pPr>
            <a:endParaRPr lang="en-US" dirty="0"/>
          </a:p>
        </p:txBody>
      </p:sp>
      <p:sp>
        <p:nvSpPr>
          <p:cNvPr id="16" name="Date Placeholder 15"/>
          <p:cNvSpPr>
            <a:spLocks noGrp="1"/>
          </p:cNvSpPr>
          <p:nvPr>
            <p:ph type="dt" idx="13"/>
          </p:nvPr>
        </p:nvSpPr>
        <p:spPr/>
        <p:txBody>
          <a:bodyPr/>
          <a:lstStyle/>
          <a:p>
            <a:fld id="{E976D732-92A1-4639-A0E1-31571E261172}" type="datetime8">
              <a:rPr lang="en-US" smtClean="0"/>
              <a:t>6/26/2013 10:55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47001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1994977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16136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44159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77330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96317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14948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65546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3323222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4150335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4900592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042136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374533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289063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17774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610026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648830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5261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52574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1990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14350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278737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817166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sz="5507"/>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1147686"/>
          </a:xfrm>
        </p:spPr>
        <p:txBody>
          <a:bodyPr/>
          <a:lstStyle>
            <a:lvl1pPr marL="3238" indent="0">
              <a:spcBef>
                <a:spcPts val="0"/>
              </a:spcBef>
              <a:spcAft>
                <a:spcPts val="918"/>
              </a:spcAft>
              <a:buSzPct val="80000"/>
              <a:buFont typeface="Arial" pitchFamily="34" charset="0"/>
              <a:buNone/>
              <a:defRPr sz="4080" spc="-102" baseline="0">
                <a:gradFill>
                  <a:gsLst>
                    <a:gs pos="0">
                      <a:srgbClr val="595959"/>
                    </a:gs>
                    <a:gs pos="86000">
                      <a:srgbClr val="595959"/>
                    </a:gs>
                  </a:gsLst>
                  <a:lin ang="5400000" scaled="0"/>
                </a:gradFill>
                <a:latin typeface="Segoe UI Light" pitchFamily="34" charset="0"/>
              </a:defRPr>
            </a:lvl1pPr>
            <a:lvl2pPr marL="3238" indent="0">
              <a:spcBef>
                <a:spcPts val="0"/>
              </a:spcBef>
              <a:buSzPct val="80000"/>
              <a:buFont typeface="Arial" pitchFamily="34" charset="0"/>
              <a:buNone/>
              <a:defRPr sz="2040" spc="-51" baseline="0">
                <a:gradFill>
                  <a:gsLst>
                    <a:gs pos="0">
                      <a:srgbClr val="595959"/>
                    </a:gs>
                    <a:gs pos="86000">
                      <a:srgbClr val="595959"/>
                    </a:gs>
                  </a:gsLst>
                  <a:lin ang="5400000" scaled="0"/>
                </a:gradFill>
              </a:defRPr>
            </a:lvl2pPr>
            <a:lvl3pPr marL="1283940" indent="-4112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575843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0" y="1476624"/>
            <a:ext cx="5597872" cy="1995996"/>
          </a:xfrm>
        </p:spPr>
        <p:txBody>
          <a:bodyPr/>
          <a:lstStyle>
            <a:lvl1pPr marL="346727" indent="-346727">
              <a:lnSpc>
                <a:spcPct val="90000"/>
              </a:lnSpc>
              <a:defRPr sz="2856"/>
            </a:lvl1pPr>
            <a:lvl2pPr marL="686709" indent="-331887">
              <a:lnSpc>
                <a:spcPct val="90000"/>
              </a:lnSpc>
              <a:defRPr sz="2448"/>
            </a:lvl2pPr>
            <a:lvl3pPr marL="972725" indent="-294111">
              <a:lnSpc>
                <a:spcPct val="90000"/>
              </a:lnSpc>
              <a:defRPr sz="2040"/>
            </a:lvl3pPr>
            <a:lvl4pPr marL="1251995" indent="-279270">
              <a:lnSpc>
                <a:spcPct val="90000"/>
              </a:lnSpc>
              <a:defRPr sz="1938"/>
            </a:lvl4pPr>
            <a:lvl5pPr marL="1546106" indent="-286016">
              <a:lnSpc>
                <a:spcPct val="90000"/>
              </a:lnSpc>
              <a:defRPr sz="1938"/>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4"/>
            <a:ext cx="5597872" cy="1995996"/>
          </a:xfrm>
        </p:spPr>
        <p:txBody>
          <a:bodyPr/>
          <a:lstStyle>
            <a:lvl1pPr marL="354822" indent="-354822">
              <a:lnSpc>
                <a:spcPct val="90000"/>
              </a:lnSpc>
              <a:defRPr sz="2856"/>
            </a:lvl1pPr>
            <a:lvl2pPr marL="686709" indent="-346727">
              <a:lnSpc>
                <a:spcPct val="90000"/>
              </a:lnSpc>
              <a:defRPr sz="2448"/>
            </a:lvl2pPr>
            <a:lvl3pPr marL="980819" indent="-308951">
              <a:lnSpc>
                <a:spcPct val="90000"/>
              </a:lnSpc>
              <a:defRPr sz="2040"/>
            </a:lvl3pPr>
            <a:lvl4pPr marL="1251995" indent="-271176">
              <a:lnSpc>
                <a:spcPct val="90000"/>
              </a:lnSpc>
              <a:defRPr sz="1938"/>
            </a:lvl4pPr>
            <a:lvl5pPr marL="1546106" indent="-279270">
              <a:lnSpc>
                <a:spcPct val="90000"/>
              </a:lnSpc>
              <a:defRPr sz="1938"/>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10753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3082"/>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to market </a:t>
            </a:r>
            <a:endParaRPr lang="en-US" sz="3600" dirty="0"/>
          </a:p>
        </p:txBody>
      </p:sp>
      <p:sp>
        <p:nvSpPr>
          <p:cNvPr id="9" name="Rectangle 8"/>
          <p:cNvSpPr/>
          <p:nvPr/>
        </p:nvSpPr>
        <p:spPr bwMode="auto">
          <a:xfrm>
            <a:off x="323794" y="2125663"/>
            <a:ext cx="2880360" cy="28803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Create in minutes.</a:t>
            </a:r>
          </a:p>
        </p:txBody>
      </p:sp>
      <p:sp>
        <p:nvSpPr>
          <p:cNvPr id="10" name="Rectangle 9"/>
          <p:cNvSpPr/>
          <p:nvPr/>
        </p:nvSpPr>
        <p:spPr bwMode="auto">
          <a:xfrm>
            <a:off x="3263642" y="2125663"/>
            <a:ext cx="2880360" cy="28803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Use favorite tools.</a:t>
            </a:r>
          </a:p>
        </p:txBody>
      </p:sp>
      <p:sp>
        <p:nvSpPr>
          <p:cNvPr id="11" name="Rectangle 10"/>
          <p:cNvSpPr/>
          <p:nvPr/>
        </p:nvSpPr>
        <p:spPr bwMode="auto">
          <a:xfrm>
            <a:off x="6218238" y="2125663"/>
            <a:ext cx="2880360" cy="28803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Flexible deployment frameworks.</a:t>
            </a:r>
          </a:p>
        </p:txBody>
      </p:sp>
      <p:sp>
        <p:nvSpPr>
          <p:cNvPr id="12" name="Rectangle 11"/>
          <p:cNvSpPr/>
          <p:nvPr/>
        </p:nvSpPr>
        <p:spPr bwMode="auto">
          <a:xfrm>
            <a:off x="9172834" y="2125663"/>
            <a:ext cx="2880360" cy="288036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Continuous delivery.</a:t>
            </a:r>
          </a:p>
        </p:txBody>
      </p:sp>
      <p:sp>
        <p:nvSpPr>
          <p:cNvPr id="16" name="Freeform 58"/>
          <p:cNvSpPr>
            <a:spLocks noEditPoints="1"/>
          </p:cNvSpPr>
          <p:nvPr/>
        </p:nvSpPr>
        <p:spPr bwMode="black">
          <a:xfrm>
            <a:off x="10591800" y="2359604"/>
            <a:ext cx="1164693" cy="1248339"/>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7" name="Freeform 125"/>
          <p:cNvSpPr>
            <a:spLocks noEditPoints="1"/>
          </p:cNvSpPr>
          <p:nvPr/>
        </p:nvSpPr>
        <p:spPr bwMode="black">
          <a:xfrm>
            <a:off x="2073277" y="2324100"/>
            <a:ext cx="887376" cy="1221876"/>
          </a:xfrm>
          <a:custGeom>
            <a:avLst/>
            <a:gdLst>
              <a:gd name="T0" fmla="*/ 447 w 867"/>
              <a:gd name="T1" fmla="*/ 1019 h 1194"/>
              <a:gd name="T2" fmla="*/ 494 w 867"/>
              <a:gd name="T3" fmla="*/ 180 h 1194"/>
              <a:gd name="T4" fmla="*/ 292 w 867"/>
              <a:gd name="T5" fmla="*/ 541 h 1194"/>
              <a:gd name="T6" fmla="*/ 433 w 867"/>
              <a:gd name="T7" fmla="*/ 408 h 1194"/>
              <a:gd name="T8" fmla="*/ 413 w 867"/>
              <a:gd name="T9" fmla="*/ 804 h 1194"/>
              <a:gd name="T10" fmla="*/ 174 w 867"/>
              <a:gd name="T11" fmla="*/ 773 h 1194"/>
              <a:gd name="T12" fmla="*/ 552 w 867"/>
              <a:gd name="T13" fmla="*/ 528 h 1194"/>
              <a:gd name="T14" fmla="*/ 277 w 867"/>
              <a:gd name="T15" fmla="*/ 1057 h 1194"/>
              <a:gd name="T16" fmla="*/ 693 w 867"/>
              <a:gd name="T17" fmla="*/ 773 h 1194"/>
              <a:gd name="T18" fmla="*/ 447 w 867"/>
              <a:gd name="T19" fmla="*/ 1019 h 1194"/>
              <a:gd name="T20" fmla="*/ 447 w 867"/>
              <a:gd name="T21" fmla="*/ 500 h 1194"/>
              <a:gd name="T22" fmla="*/ 552 w 867"/>
              <a:gd name="T23" fmla="*/ 991 h 1194"/>
              <a:gd name="T24" fmla="*/ 202 w 867"/>
              <a:gd name="T25" fmla="*/ 641 h 1194"/>
              <a:gd name="T26" fmla="*/ 717 w 867"/>
              <a:gd name="T27" fmla="*/ 939 h 1194"/>
              <a:gd name="T28" fmla="*/ 315 w 867"/>
              <a:gd name="T29" fmla="*/ 528 h 1194"/>
              <a:gd name="T30" fmla="*/ 665 w 867"/>
              <a:gd name="T31" fmla="*/ 641 h 1194"/>
              <a:gd name="T32" fmla="*/ 432 w 867"/>
              <a:gd name="T33" fmla="*/ 517 h 1194"/>
              <a:gd name="T34" fmla="*/ 150 w 867"/>
              <a:gd name="T35" fmla="*/ 939 h 1194"/>
              <a:gd name="T36" fmla="*/ 575 w 867"/>
              <a:gd name="T37" fmla="*/ 541 h 1194"/>
              <a:gd name="T38" fmla="*/ 315 w 867"/>
              <a:gd name="T39" fmla="*/ 991 h 1194"/>
              <a:gd name="T40" fmla="*/ 433 w 867"/>
              <a:gd name="T41" fmla="*/ 1112 h 1194"/>
              <a:gd name="T42" fmla="*/ 457 w 867"/>
              <a:gd name="T43" fmla="*/ 847 h 1194"/>
              <a:gd name="T44" fmla="*/ 98 w 867"/>
              <a:gd name="T45" fmla="*/ 747 h 1194"/>
              <a:gd name="T46" fmla="*/ 590 w 867"/>
              <a:gd name="T47" fmla="*/ 1057 h 1194"/>
              <a:gd name="T48" fmla="*/ 215 w 867"/>
              <a:gd name="T49" fmla="*/ 619 h 1194"/>
              <a:gd name="T50" fmla="*/ 769 w 867"/>
              <a:gd name="T51" fmla="*/ 747 h 1194"/>
              <a:gd name="T52" fmla="*/ 420 w 867"/>
              <a:gd name="T53" fmla="*/ 1095 h 1194"/>
              <a:gd name="T54" fmla="*/ 420 w 867"/>
              <a:gd name="T55" fmla="*/ 425 h 1194"/>
              <a:gd name="T56" fmla="*/ 454 w 867"/>
              <a:gd name="T57" fmla="*/ 804 h 1194"/>
              <a:gd name="T58" fmla="*/ 215 w 867"/>
              <a:gd name="T59" fmla="*/ 901 h 1194"/>
              <a:gd name="T60" fmla="*/ 665 w 867"/>
              <a:gd name="T61" fmla="*/ 878 h 1194"/>
              <a:gd name="T62" fmla="*/ 255 w 867"/>
              <a:gd name="T63" fmla="*/ 476 h 1194"/>
              <a:gd name="T64" fmla="*/ 433 w 867"/>
              <a:gd name="T65" fmla="*/ 1155 h 1194"/>
              <a:gd name="T66" fmla="*/ 292 w 867"/>
              <a:gd name="T67" fmla="*/ 541 h 1194"/>
              <a:gd name="T68" fmla="*/ 652 w 867"/>
              <a:gd name="T69" fmla="*/ 619 h 1194"/>
              <a:gd name="T70" fmla="*/ 447 w 867"/>
              <a:gd name="T71" fmla="*/ 713 h 1194"/>
              <a:gd name="T72" fmla="*/ 137 w 867"/>
              <a:gd name="T73" fmla="*/ 916 h 1194"/>
              <a:gd name="T74" fmla="*/ 717 w 867"/>
              <a:gd name="T75" fmla="*/ 939 h 1194"/>
              <a:gd name="T76" fmla="*/ 277 w 867"/>
              <a:gd name="T77" fmla="*/ 1057 h 1194"/>
              <a:gd name="T78" fmla="*/ 786 w 867"/>
              <a:gd name="T79" fmla="*/ 760 h 1194"/>
              <a:gd name="T80" fmla="*/ 410 w 867"/>
              <a:gd name="T81" fmla="*/ 847 h 1194"/>
              <a:gd name="T82" fmla="*/ 174 w 867"/>
              <a:gd name="T83" fmla="*/ 747 h 1194"/>
              <a:gd name="T84" fmla="*/ 575 w 867"/>
              <a:gd name="T85" fmla="*/ 541 h 1194"/>
              <a:gd name="T86" fmla="*/ 202 w 867"/>
              <a:gd name="T87" fmla="*/ 641 h 1194"/>
              <a:gd name="T88" fmla="*/ 769 w 867"/>
              <a:gd name="T89" fmla="*/ 773 h 1194"/>
              <a:gd name="T90" fmla="*/ 420 w 867"/>
              <a:gd name="T91" fmla="*/ 1019 h 1194"/>
              <a:gd name="T92" fmla="*/ 447 w 867"/>
              <a:gd name="T93" fmla="*/ 425 h 1194"/>
              <a:gd name="T94" fmla="*/ 590 w 867"/>
              <a:gd name="T95" fmla="*/ 1057 h 1194"/>
              <a:gd name="T96" fmla="*/ 150 w 867"/>
              <a:gd name="T97" fmla="*/ 939 h 1194"/>
              <a:gd name="T98" fmla="*/ 730 w 867"/>
              <a:gd name="T99" fmla="*/ 916 h 1194"/>
              <a:gd name="T100" fmla="*/ 277 w 867"/>
              <a:gd name="T101" fmla="*/ 463 h 1194"/>
              <a:gd name="T102" fmla="*/ 730 w 867"/>
              <a:gd name="T103" fmla="*/ 603 h 1194"/>
              <a:gd name="T104" fmla="*/ 419 w 867"/>
              <a:gd name="T105" fmla="*/ 713 h 1194"/>
              <a:gd name="T106" fmla="*/ 98 w 867"/>
              <a:gd name="T107" fmla="*/ 747 h 1194"/>
              <a:gd name="T108" fmla="*/ 612 w 867"/>
              <a:gd name="T109" fmla="*/ 476 h 1194"/>
              <a:gd name="T110" fmla="*/ 292 w 867"/>
              <a:gd name="T111" fmla="*/ 978 h 1194"/>
              <a:gd name="T112" fmla="*/ 81 w 867"/>
              <a:gd name="T113" fmla="*/ 760 h 1194"/>
              <a:gd name="T114" fmla="*/ 454 w 867"/>
              <a:gd name="T115" fmla="*/ 804 h 1194"/>
              <a:gd name="T116" fmla="*/ 420 w 867"/>
              <a:gd name="T117" fmla="*/ 425 h 1194"/>
              <a:gd name="T118" fmla="*/ 612 w 867"/>
              <a:gd name="T119" fmla="*/ 1043 h 1194"/>
              <a:gd name="T120" fmla="*/ 150 w 867"/>
              <a:gd name="T121" fmla="*/ 581 h 1194"/>
              <a:gd name="T122" fmla="*/ 693 w 867"/>
              <a:gd name="T123" fmla="*/ 747 h 1194"/>
              <a:gd name="T124" fmla="*/ 447 w 867"/>
              <a:gd name="T125" fmla="*/ 109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7" h="1194">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398" y="135"/>
                </a:moveTo>
                <a:cubicBezTo>
                  <a:pt x="398" y="290"/>
                  <a:pt x="398" y="290"/>
                  <a:pt x="398" y="290"/>
                </a:cubicBezTo>
                <a:cubicBezTo>
                  <a:pt x="469" y="290"/>
                  <a:pt x="469" y="290"/>
                  <a:pt x="469" y="290"/>
                </a:cubicBezTo>
                <a:cubicBezTo>
                  <a:pt x="469" y="135"/>
                  <a:pt x="469" y="135"/>
                  <a:pt x="469" y="135"/>
                </a:cubicBezTo>
                <a:lnTo>
                  <a:pt x="398" y="135"/>
                </a:lnTo>
                <a:close/>
                <a:moveTo>
                  <a:pt x="433" y="0"/>
                </a:moveTo>
                <a:cubicBezTo>
                  <a:pt x="368" y="0"/>
                  <a:pt x="314" y="54"/>
                  <a:pt x="314" y="119"/>
                </a:cubicBezTo>
                <a:cubicBezTo>
                  <a:pt x="314" y="163"/>
                  <a:pt x="338" y="201"/>
                  <a:pt x="373" y="222"/>
                </a:cubicBezTo>
                <a:cubicBezTo>
                  <a:pt x="373" y="180"/>
                  <a:pt x="373" y="180"/>
                  <a:pt x="373" y="180"/>
                </a:cubicBezTo>
                <a:cubicBezTo>
                  <a:pt x="357" y="164"/>
                  <a:pt x="348" y="143"/>
                  <a:pt x="348" y="119"/>
                </a:cubicBezTo>
                <a:cubicBezTo>
                  <a:pt x="348" y="72"/>
                  <a:pt x="386" y="34"/>
                  <a:pt x="433" y="34"/>
                </a:cubicBezTo>
                <a:cubicBezTo>
                  <a:pt x="481" y="34"/>
                  <a:pt x="519" y="72"/>
                  <a:pt x="519" y="119"/>
                </a:cubicBezTo>
                <a:cubicBezTo>
                  <a:pt x="519" y="143"/>
                  <a:pt x="510" y="164"/>
                  <a:pt x="494" y="180"/>
                </a:cubicBezTo>
                <a:cubicBezTo>
                  <a:pt x="494" y="222"/>
                  <a:pt x="494" y="222"/>
                  <a:pt x="494" y="222"/>
                </a:cubicBezTo>
                <a:cubicBezTo>
                  <a:pt x="529" y="201"/>
                  <a:pt x="553" y="163"/>
                  <a:pt x="553" y="119"/>
                </a:cubicBezTo>
                <a:cubicBezTo>
                  <a:pt x="553" y="54"/>
                  <a:pt x="499" y="0"/>
                  <a:pt x="433" y="0"/>
                </a:cubicBezTo>
                <a:close/>
                <a:moveTo>
                  <a:pt x="725" y="277"/>
                </a:moveTo>
                <a:cubicBezTo>
                  <a:pt x="672" y="353"/>
                  <a:pt x="672" y="353"/>
                  <a:pt x="672" y="353"/>
                </a:cubicBezTo>
                <a:cubicBezTo>
                  <a:pt x="730" y="393"/>
                  <a:pt x="730" y="393"/>
                  <a:pt x="730" y="393"/>
                </a:cubicBezTo>
                <a:cubicBezTo>
                  <a:pt x="783" y="317"/>
                  <a:pt x="783" y="317"/>
                  <a:pt x="783" y="317"/>
                </a:cubicBezTo>
                <a:lnTo>
                  <a:pt x="725" y="277"/>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326"/>
                </a:moveTo>
                <a:cubicBezTo>
                  <a:pt x="195" y="326"/>
                  <a:pt x="0" y="521"/>
                  <a:pt x="0" y="760"/>
                </a:cubicBezTo>
                <a:cubicBezTo>
                  <a:pt x="0" y="999"/>
                  <a:pt x="195" y="1194"/>
                  <a:pt x="433" y="1194"/>
                </a:cubicBezTo>
                <a:cubicBezTo>
                  <a:pt x="672" y="1194"/>
                  <a:pt x="867" y="999"/>
                  <a:pt x="867" y="760"/>
                </a:cubicBezTo>
                <a:cubicBezTo>
                  <a:pt x="867" y="521"/>
                  <a:pt x="672" y="326"/>
                  <a:pt x="433" y="326"/>
                </a:cubicBezTo>
                <a:close/>
                <a:moveTo>
                  <a:pt x="433" y="1155"/>
                </a:moveTo>
                <a:cubicBezTo>
                  <a:pt x="216" y="1155"/>
                  <a:pt x="39" y="977"/>
                  <a:pt x="39" y="760"/>
                </a:cubicBezTo>
                <a:cubicBezTo>
                  <a:pt x="39" y="542"/>
                  <a:pt x="216" y="365"/>
                  <a:pt x="433" y="365"/>
                </a:cubicBezTo>
                <a:cubicBezTo>
                  <a:pt x="651" y="365"/>
                  <a:pt x="828" y="542"/>
                  <a:pt x="828" y="760"/>
                </a:cubicBezTo>
                <a:cubicBezTo>
                  <a:pt x="828" y="977"/>
                  <a:pt x="651" y="1155"/>
                  <a:pt x="433" y="1155"/>
                </a:cubicBez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18" name="Freeform 17"/>
          <p:cNvSpPr>
            <a:spLocks noEditPoints="1"/>
          </p:cNvSpPr>
          <p:nvPr/>
        </p:nvSpPr>
        <p:spPr bwMode="auto">
          <a:xfrm>
            <a:off x="4713934" y="2571750"/>
            <a:ext cx="1145833" cy="1029983"/>
          </a:xfrm>
          <a:custGeom>
            <a:avLst/>
            <a:gdLst>
              <a:gd name="T0" fmla="*/ 112 w 268"/>
              <a:gd name="T1" fmla="*/ 130 h 241"/>
              <a:gd name="T2" fmla="*/ 112 w 268"/>
              <a:gd name="T3" fmla="*/ 78 h 241"/>
              <a:gd name="T4" fmla="*/ 134 w 268"/>
              <a:gd name="T5" fmla="*/ 78 h 241"/>
              <a:gd name="T6" fmla="*/ 134 w 268"/>
              <a:gd name="T7" fmla="*/ 130 h 241"/>
              <a:gd name="T8" fmla="*/ 112 w 268"/>
              <a:gd name="T9" fmla="*/ 130 h 241"/>
              <a:gd name="T10" fmla="*/ 103 w 268"/>
              <a:gd name="T11" fmla="*/ 102 h 241"/>
              <a:gd name="T12" fmla="*/ 0 w 268"/>
              <a:gd name="T13" fmla="*/ 102 h 241"/>
              <a:gd name="T14" fmla="*/ 0 w 268"/>
              <a:gd name="T15" fmla="*/ 38 h 241"/>
              <a:gd name="T16" fmla="*/ 63 w 268"/>
              <a:gd name="T17" fmla="*/ 38 h 241"/>
              <a:gd name="T18" fmla="*/ 63 w 268"/>
              <a:gd name="T19" fmla="*/ 22 h 241"/>
              <a:gd name="T20" fmla="*/ 86 w 268"/>
              <a:gd name="T21" fmla="*/ 0 h 241"/>
              <a:gd name="T22" fmla="*/ 170 w 268"/>
              <a:gd name="T23" fmla="*/ 0 h 241"/>
              <a:gd name="T24" fmla="*/ 192 w 268"/>
              <a:gd name="T25" fmla="*/ 22 h 241"/>
              <a:gd name="T26" fmla="*/ 192 w 268"/>
              <a:gd name="T27" fmla="*/ 38 h 241"/>
              <a:gd name="T28" fmla="*/ 255 w 268"/>
              <a:gd name="T29" fmla="*/ 38 h 241"/>
              <a:gd name="T30" fmla="*/ 255 w 268"/>
              <a:gd name="T31" fmla="*/ 102 h 241"/>
              <a:gd name="T32" fmla="*/ 234 w 268"/>
              <a:gd name="T33" fmla="*/ 102 h 241"/>
              <a:gd name="T34" fmla="*/ 233 w 268"/>
              <a:gd name="T35" fmla="*/ 76 h 241"/>
              <a:gd name="T36" fmla="*/ 210 w 268"/>
              <a:gd name="T37" fmla="*/ 54 h 241"/>
              <a:gd name="T38" fmla="*/ 192 w 268"/>
              <a:gd name="T39" fmla="*/ 48 h 241"/>
              <a:gd name="T40" fmla="*/ 206 w 268"/>
              <a:gd name="T41" fmla="*/ 83 h 241"/>
              <a:gd name="T42" fmla="*/ 186 w 268"/>
              <a:gd name="T43" fmla="*/ 91 h 241"/>
              <a:gd name="T44" fmla="*/ 172 w 268"/>
              <a:gd name="T45" fmla="*/ 56 h 241"/>
              <a:gd name="T46" fmla="*/ 163 w 268"/>
              <a:gd name="T47" fmla="*/ 73 h 241"/>
              <a:gd name="T48" fmla="*/ 160 w 268"/>
              <a:gd name="T49" fmla="*/ 102 h 241"/>
              <a:gd name="T50" fmla="*/ 142 w 268"/>
              <a:gd name="T51" fmla="*/ 102 h 241"/>
              <a:gd name="T52" fmla="*/ 142 w 268"/>
              <a:gd name="T53" fmla="*/ 70 h 241"/>
              <a:gd name="T54" fmla="*/ 103 w 268"/>
              <a:gd name="T55" fmla="*/ 70 h 241"/>
              <a:gd name="T56" fmla="*/ 103 w 268"/>
              <a:gd name="T57" fmla="*/ 102 h 241"/>
              <a:gd name="T58" fmla="*/ 79 w 268"/>
              <a:gd name="T59" fmla="*/ 38 h 241"/>
              <a:gd name="T60" fmla="*/ 176 w 268"/>
              <a:gd name="T61" fmla="*/ 38 h 241"/>
              <a:gd name="T62" fmla="*/ 176 w 268"/>
              <a:gd name="T63" fmla="*/ 22 h 241"/>
              <a:gd name="T64" fmla="*/ 170 w 268"/>
              <a:gd name="T65" fmla="*/ 16 h 241"/>
              <a:gd name="T66" fmla="*/ 86 w 268"/>
              <a:gd name="T67" fmla="*/ 16 h 241"/>
              <a:gd name="T68" fmla="*/ 79 w 268"/>
              <a:gd name="T69" fmla="*/ 22 h 241"/>
              <a:gd name="T70" fmla="*/ 79 w 268"/>
              <a:gd name="T71" fmla="*/ 38 h 241"/>
              <a:gd name="T72" fmla="*/ 255 w 268"/>
              <a:gd name="T73" fmla="*/ 172 h 241"/>
              <a:gd name="T74" fmla="*/ 255 w 268"/>
              <a:gd name="T75" fmla="*/ 112 h 241"/>
              <a:gd name="T76" fmla="*/ 232 w 268"/>
              <a:gd name="T77" fmla="*/ 112 h 241"/>
              <a:gd name="T78" fmla="*/ 255 w 268"/>
              <a:gd name="T79" fmla="*/ 172 h 241"/>
              <a:gd name="T80" fmla="*/ 166 w 268"/>
              <a:gd name="T81" fmla="*/ 112 h 241"/>
              <a:gd name="T82" fmla="*/ 142 w 268"/>
              <a:gd name="T83" fmla="*/ 112 h 241"/>
              <a:gd name="T84" fmla="*/ 142 w 268"/>
              <a:gd name="T85" fmla="*/ 139 h 241"/>
              <a:gd name="T86" fmla="*/ 103 w 268"/>
              <a:gd name="T87" fmla="*/ 139 h 241"/>
              <a:gd name="T88" fmla="*/ 103 w 268"/>
              <a:gd name="T89" fmla="*/ 112 h 241"/>
              <a:gd name="T90" fmla="*/ 0 w 268"/>
              <a:gd name="T91" fmla="*/ 112 h 241"/>
              <a:gd name="T92" fmla="*/ 0 w 268"/>
              <a:gd name="T93" fmla="*/ 203 h 241"/>
              <a:gd name="T94" fmla="*/ 216 w 268"/>
              <a:gd name="T95" fmla="*/ 203 h 241"/>
              <a:gd name="T96" fmla="*/ 186 w 268"/>
              <a:gd name="T97" fmla="*/ 127 h 241"/>
              <a:gd name="T98" fmla="*/ 166 w 268"/>
              <a:gd name="T99" fmla="*/ 112 h 241"/>
              <a:gd name="T100" fmla="*/ 266 w 268"/>
              <a:gd name="T101" fmla="*/ 222 h 241"/>
              <a:gd name="T102" fmla="*/ 221 w 268"/>
              <a:gd name="T103" fmla="*/ 108 h 241"/>
              <a:gd name="T104" fmla="*/ 225 w 268"/>
              <a:gd name="T105" fmla="*/ 79 h 241"/>
              <a:gd name="T106" fmla="*/ 207 w 268"/>
              <a:gd name="T107" fmla="*/ 62 h 241"/>
              <a:gd name="T108" fmla="*/ 217 w 268"/>
              <a:gd name="T109" fmla="*/ 88 h 241"/>
              <a:gd name="T110" fmla="*/ 181 w 268"/>
              <a:gd name="T111" fmla="*/ 103 h 241"/>
              <a:gd name="T112" fmla="*/ 171 w 268"/>
              <a:gd name="T113" fmla="*/ 77 h 241"/>
              <a:gd name="T114" fmla="*/ 170 w 268"/>
              <a:gd name="T115" fmla="*/ 101 h 241"/>
              <a:gd name="T116" fmla="*/ 192 w 268"/>
              <a:gd name="T117" fmla="*/ 120 h 241"/>
              <a:gd name="T118" fmla="*/ 238 w 268"/>
              <a:gd name="T119" fmla="*/ 233 h 241"/>
              <a:gd name="T120" fmla="*/ 250 w 268"/>
              <a:gd name="T121" fmla="*/ 239 h 241"/>
              <a:gd name="T122" fmla="*/ 261 w 268"/>
              <a:gd name="T123" fmla="*/ 235 h 241"/>
              <a:gd name="T124" fmla="*/ 266 w 268"/>
              <a:gd name="T12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41">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noChangeAspect="1" noEditPoints="1"/>
          </p:cNvSpPr>
          <p:nvPr/>
        </p:nvSpPr>
        <p:spPr bwMode="black">
          <a:xfrm>
            <a:off x="7847105" y="2531010"/>
            <a:ext cx="1011127" cy="1012289"/>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400"/>
            <a:endParaRPr lang="en-US" sz="1600">
              <a:solidFill>
                <a:prstClr val="black"/>
              </a:solidFill>
            </a:endParaRPr>
          </a:p>
        </p:txBody>
      </p:sp>
    </p:spTree>
    <p:extLst>
      <p:ext uri="{BB962C8B-B14F-4D97-AF65-F5344CB8AC3E}">
        <p14:creationId xmlns:p14="http://schemas.microsoft.com/office/powerpoint/2010/main" val="297449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and flexible </a:t>
            </a:r>
            <a:endParaRPr lang="en-US" sz="3600" dirty="0"/>
          </a:p>
        </p:txBody>
      </p:sp>
      <p:sp>
        <p:nvSpPr>
          <p:cNvPr id="9" name="Rectangle 8"/>
          <p:cNvSpPr/>
          <p:nvPr/>
        </p:nvSpPr>
        <p:spPr bwMode="auto">
          <a:xfrm>
            <a:off x="323794" y="2125663"/>
            <a:ext cx="2880360" cy="28803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Choice of languages.</a:t>
            </a:r>
          </a:p>
        </p:txBody>
      </p:sp>
      <p:sp>
        <p:nvSpPr>
          <p:cNvPr id="10" name="Rectangle 9"/>
          <p:cNvSpPr/>
          <p:nvPr/>
        </p:nvSpPr>
        <p:spPr bwMode="auto">
          <a:xfrm>
            <a:off x="3263642" y="2125663"/>
            <a:ext cx="2880360" cy="28803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Choice of databases.</a:t>
            </a:r>
          </a:p>
        </p:txBody>
      </p:sp>
      <p:sp>
        <p:nvSpPr>
          <p:cNvPr id="11" name="Rectangle 10"/>
          <p:cNvSpPr/>
          <p:nvPr/>
        </p:nvSpPr>
        <p:spPr bwMode="auto">
          <a:xfrm>
            <a:off x="6218238" y="2125663"/>
            <a:ext cx="2880360" cy="28803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Web </a:t>
            </a:r>
            <a:r>
              <a:rPr lang="en-US" sz="3200" dirty="0" smtClean="0">
                <a:solidFill>
                  <a:srgbClr val="EFEFEF">
                    <a:alpha val="99000"/>
                  </a:srgbClr>
                </a:solidFill>
                <a:latin typeface="Segoe UI Light"/>
              </a:rPr>
              <a:t>app gallery</a:t>
            </a:r>
            <a:r>
              <a:rPr lang="en-US" sz="3200" dirty="0">
                <a:solidFill>
                  <a:srgbClr val="EFEFEF">
                    <a:alpha val="99000"/>
                  </a:srgbClr>
                </a:solidFill>
                <a:latin typeface="Segoe UI Light"/>
              </a:rPr>
              <a:t>.</a:t>
            </a:r>
          </a:p>
        </p:txBody>
      </p:sp>
      <p:sp>
        <p:nvSpPr>
          <p:cNvPr id="12" name="Rectangle 11"/>
          <p:cNvSpPr/>
          <p:nvPr/>
        </p:nvSpPr>
        <p:spPr bwMode="auto">
          <a:xfrm>
            <a:off x="9172834" y="2125663"/>
            <a:ext cx="2880360" cy="288036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Zero lock in.</a:t>
            </a:r>
          </a:p>
        </p:txBody>
      </p:sp>
      <p:sp>
        <p:nvSpPr>
          <p:cNvPr id="15" name="Freeform 80"/>
          <p:cNvSpPr>
            <a:spLocks noChangeAspect="1" noEditPoints="1"/>
          </p:cNvSpPr>
          <p:nvPr/>
        </p:nvSpPr>
        <p:spPr bwMode="black">
          <a:xfrm>
            <a:off x="4838700" y="2426414"/>
            <a:ext cx="968308" cy="1174759"/>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400"/>
            <a:endParaRPr lang="en-US" sz="1600">
              <a:solidFill>
                <a:prstClr val="black"/>
              </a:solidFill>
            </a:endParaRPr>
          </a:p>
        </p:txBody>
      </p:sp>
      <p:sp>
        <p:nvSpPr>
          <p:cNvPr id="16" name="Freeform 23"/>
          <p:cNvSpPr>
            <a:spLocks noChangeAspect="1" noEditPoints="1"/>
          </p:cNvSpPr>
          <p:nvPr/>
        </p:nvSpPr>
        <p:spPr bwMode="auto">
          <a:xfrm>
            <a:off x="7757293" y="2567652"/>
            <a:ext cx="954401" cy="670848"/>
          </a:xfrm>
          <a:custGeom>
            <a:avLst/>
            <a:gdLst>
              <a:gd name="T0" fmla="*/ 38 w 117"/>
              <a:gd name="T1" fmla="*/ 9 h 82"/>
              <a:gd name="T2" fmla="*/ 22 w 117"/>
              <a:gd name="T3" fmla="*/ 20 h 82"/>
              <a:gd name="T4" fmla="*/ 6 w 117"/>
              <a:gd name="T5" fmla="*/ 20 h 82"/>
              <a:gd name="T6" fmla="*/ 10 w 117"/>
              <a:gd name="T7" fmla="*/ 0 h 82"/>
              <a:gd name="T8" fmla="*/ 25 w 117"/>
              <a:gd name="T9" fmla="*/ 0 h 82"/>
              <a:gd name="T10" fmla="*/ 38 w 117"/>
              <a:gd name="T11" fmla="*/ 9 h 82"/>
              <a:gd name="T12" fmla="*/ 79 w 117"/>
              <a:gd name="T13" fmla="*/ 9 h 82"/>
              <a:gd name="T14" fmla="*/ 67 w 117"/>
              <a:gd name="T15" fmla="*/ 0 h 82"/>
              <a:gd name="T16" fmla="*/ 51 w 117"/>
              <a:gd name="T17" fmla="*/ 0 h 82"/>
              <a:gd name="T18" fmla="*/ 47 w 117"/>
              <a:gd name="T19" fmla="*/ 20 h 82"/>
              <a:gd name="T20" fmla="*/ 63 w 117"/>
              <a:gd name="T21" fmla="*/ 20 h 82"/>
              <a:gd name="T22" fmla="*/ 79 w 117"/>
              <a:gd name="T23" fmla="*/ 9 h 82"/>
              <a:gd name="T24" fmla="*/ 32 w 117"/>
              <a:gd name="T25" fmla="*/ 39 h 82"/>
              <a:gd name="T26" fmla="*/ 20 w 117"/>
              <a:gd name="T27" fmla="*/ 31 h 82"/>
              <a:gd name="T28" fmla="*/ 5 w 117"/>
              <a:gd name="T29" fmla="*/ 31 h 82"/>
              <a:gd name="T30" fmla="*/ 0 w 117"/>
              <a:gd name="T31" fmla="*/ 51 h 82"/>
              <a:gd name="T32" fmla="*/ 16 w 117"/>
              <a:gd name="T33" fmla="*/ 51 h 82"/>
              <a:gd name="T34" fmla="*/ 32 w 117"/>
              <a:gd name="T35" fmla="*/ 39 h 82"/>
              <a:gd name="T36" fmla="*/ 74 w 117"/>
              <a:gd name="T37" fmla="*/ 39 h 82"/>
              <a:gd name="T38" fmla="*/ 61 w 117"/>
              <a:gd name="T39" fmla="*/ 31 h 82"/>
              <a:gd name="T40" fmla="*/ 46 w 117"/>
              <a:gd name="T41" fmla="*/ 31 h 82"/>
              <a:gd name="T42" fmla="*/ 42 w 117"/>
              <a:gd name="T43" fmla="*/ 51 h 82"/>
              <a:gd name="T44" fmla="*/ 58 w 117"/>
              <a:gd name="T45" fmla="*/ 51 h 82"/>
              <a:gd name="T46" fmla="*/ 74 w 117"/>
              <a:gd name="T47" fmla="*/ 39 h 82"/>
              <a:gd name="T48" fmla="*/ 117 w 117"/>
              <a:gd name="T49" fmla="*/ 27 h 82"/>
              <a:gd name="T50" fmla="*/ 104 w 117"/>
              <a:gd name="T51" fmla="*/ 18 h 82"/>
              <a:gd name="T52" fmla="*/ 89 w 117"/>
              <a:gd name="T53" fmla="*/ 18 h 82"/>
              <a:gd name="T54" fmla="*/ 85 w 117"/>
              <a:gd name="T55" fmla="*/ 39 h 82"/>
              <a:gd name="T56" fmla="*/ 101 w 117"/>
              <a:gd name="T57" fmla="*/ 39 h 82"/>
              <a:gd name="T58" fmla="*/ 117 w 117"/>
              <a:gd name="T59" fmla="*/ 27 h 82"/>
              <a:gd name="T60" fmla="*/ 111 w 117"/>
              <a:gd name="T61" fmla="*/ 59 h 82"/>
              <a:gd name="T62" fmla="*/ 98 w 117"/>
              <a:gd name="T63" fmla="*/ 50 h 82"/>
              <a:gd name="T64" fmla="*/ 83 w 117"/>
              <a:gd name="T65" fmla="*/ 50 h 82"/>
              <a:gd name="T66" fmla="*/ 79 w 117"/>
              <a:gd name="T67" fmla="*/ 70 h 82"/>
              <a:gd name="T68" fmla="*/ 95 w 117"/>
              <a:gd name="T69" fmla="*/ 70 h 82"/>
              <a:gd name="T70" fmla="*/ 111 w 117"/>
              <a:gd name="T71" fmla="*/ 59 h 82"/>
              <a:gd name="T72" fmla="*/ 68 w 117"/>
              <a:gd name="T73" fmla="*/ 71 h 82"/>
              <a:gd name="T74" fmla="*/ 55 w 117"/>
              <a:gd name="T75" fmla="*/ 62 h 82"/>
              <a:gd name="T76" fmla="*/ 40 w 117"/>
              <a:gd name="T77" fmla="*/ 62 h 82"/>
              <a:gd name="T78" fmla="*/ 36 w 117"/>
              <a:gd name="T79" fmla="*/ 82 h 82"/>
              <a:gd name="T80" fmla="*/ 52 w 117"/>
              <a:gd name="T81" fmla="*/ 82 h 82"/>
              <a:gd name="T82" fmla="*/ 68 w 117"/>
              <a:gd name="T83" fmla="*/ 7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82">
                <a:moveTo>
                  <a:pt x="38" y="9"/>
                </a:moveTo>
                <a:cubicBezTo>
                  <a:pt x="38" y="15"/>
                  <a:pt x="34" y="20"/>
                  <a:pt x="22" y="20"/>
                </a:cubicBezTo>
                <a:cubicBezTo>
                  <a:pt x="14" y="20"/>
                  <a:pt x="6" y="20"/>
                  <a:pt x="6" y="20"/>
                </a:cubicBezTo>
                <a:cubicBezTo>
                  <a:pt x="10" y="0"/>
                  <a:pt x="10" y="0"/>
                  <a:pt x="10" y="0"/>
                </a:cubicBezTo>
                <a:cubicBezTo>
                  <a:pt x="10" y="0"/>
                  <a:pt x="21" y="0"/>
                  <a:pt x="25" y="0"/>
                </a:cubicBezTo>
                <a:cubicBezTo>
                  <a:pt x="35" y="0"/>
                  <a:pt x="38" y="5"/>
                  <a:pt x="38" y="9"/>
                </a:cubicBezTo>
                <a:close/>
                <a:moveTo>
                  <a:pt x="79" y="9"/>
                </a:moveTo>
                <a:cubicBezTo>
                  <a:pt x="79" y="5"/>
                  <a:pt x="77" y="0"/>
                  <a:pt x="67" y="0"/>
                </a:cubicBezTo>
                <a:cubicBezTo>
                  <a:pt x="63" y="0"/>
                  <a:pt x="51" y="0"/>
                  <a:pt x="51" y="0"/>
                </a:cubicBezTo>
                <a:cubicBezTo>
                  <a:pt x="47" y="20"/>
                  <a:pt x="47" y="20"/>
                  <a:pt x="47" y="20"/>
                </a:cubicBezTo>
                <a:cubicBezTo>
                  <a:pt x="47" y="20"/>
                  <a:pt x="55" y="20"/>
                  <a:pt x="63" y="20"/>
                </a:cubicBezTo>
                <a:cubicBezTo>
                  <a:pt x="76" y="20"/>
                  <a:pt x="79" y="15"/>
                  <a:pt x="79" y="9"/>
                </a:cubicBezTo>
                <a:close/>
                <a:moveTo>
                  <a:pt x="32" y="39"/>
                </a:moveTo>
                <a:cubicBezTo>
                  <a:pt x="32" y="36"/>
                  <a:pt x="30" y="31"/>
                  <a:pt x="20" y="31"/>
                </a:cubicBezTo>
                <a:cubicBezTo>
                  <a:pt x="16" y="31"/>
                  <a:pt x="5" y="31"/>
                  <a:pt x="5" y="31"/>
                </a:cubicBezTo>
                <a:cubicBezTo>
                  <a:pt x="0" y="51"/>
                  <a:pt x="0" y="51"/>
                  <a:pt x="0" y="51"/>
                </a:cubicBezTo>
                <a:cubicBezTo>
                  <a:pt x="0" y="51"/>
                  <a:pt x="9" y="51"/>
                  <a:pt x="16" y="51"/>
                </a:cubicBezTo>
                <a:cubicBezTo>
                  <a:pt x="29" y="51"/>
                  <a:pt x="32" y="45"/>
                  <a:pt x="32" y="39"/>
                </a:cubicBezTo>
                <a:close/>
                <a:moveTo>
                  <a:pt x="74" y="39"/>
                </a:moveTo>
                <a:cubicBezTo>
                  <a:pt x="74" y="36"/>
                  <a:pt x="71" y="31"/>
                  <a:pt x="61" y="31"/>
                </a:cubicBezTo>
                <a:cubicBezTo>
                  <a:pt x="57" y="31"/>
                  <a:pt x="46" y="31"/>
                  <a:pt x="46" y="31"/>
                </a:cubicBezTo>
                <a:cubicBezTo>
                  <a:pt x="42" y="51"/>
                  <a:pt x="42" y="51"/>
                  <a:pt x="42" y="51"/>
                </a:cubicBezTo>
                <a:cubicBezTo>
                  <a:pt x="42" y="51"/>
                  <a:pt x="50" y="51"/>
                  <a:pt x="58" y="51"/>
                </a:cubicBezTo>
                <a:cubicBezTo>
                  <a:pt x="70" y="51"/>
                  <a:pt x="74" y="45"/>
                  <a:pt x="74" y="39"/>
                </a:cubicBezTo>
                <a:close/>
                <a:moveTo>
                  <a:pt x="117" y="27"/>
                </a:moveTo>
                <a:cubicBezTo>
                  <a:pt x="117" y="23"/>
                  <a:pt x="114" y="18"/>
                  <a:pt x="104" y="18"/>
                </a:cubicBezTo>
                <a:cubicBezTo>
                  <a:pt x="100" y="18"/>
                  <a:pt x="89" y="18"/>
                  <a:pt x="89" y="18"/>
                </a:cubicBezTo>
                <a:cubicBezTo>
                  <a:pt x="85" y="39"/>
                  <a:pt x="85" y="39"/>
                  <a:pt x="85" y="39"/>
                </a:cubicBezTo>
                <a:cubicBezTo>
                  <a:pt x="85" y="39"/>
                  <a:pt x="93" y="39"/>
                  <a:pt x="101" y="39"/>
                </a:cubicBezTo>
                <a:cubicBezTo>
                  <a:pt x="113" y="39"/>
                  <a:pt x="117" y="33"/>
                  <a:pt x="117" y="27"/>
                </a:cubicBezTo>
                <a:close/>
                <a:moveTo>
                  <a:pt x="111" y="59"/>
                </a:moveTo>
                <a:cubicBezTo>
                  <a:pt x="111" y="55"/>
                  <a:pt x="108" y="50"/>
                  <a:pt x="98" y="50"/>
                </a:cubicBezTo>
                <a:cubicBezTo>
                  <a:pt x="94" y="50"/>
                  <a:pt x="83" y="50"/>
                  <a:pt x="83" y="50"/>
                </a:cubicBezTo>
                <a:cubicBezTo>
                  <a:pt x="79" y="70"/>
                  <a:pt x="79" y="70"/>
                  <a:pt x="79" y="70"/>
                </a:cubicBezTo>
                <a:cubicBezTo>
                  <a:pt x="79" y="70"/>
                  <a:pt x="87" y="70"/>
                  <a:pt x="95" y="70"/>
                </a:cubicBezTo>
                <a:cubicBezTo>
                  <a:pt x="107" y="70"/>
                  <a:pt x="111" y="64"/>
                  <a:pt x="111" y="59"/>
                </a:cubicBezTo>
                <a:close/>
                <a:moveTo>
                  <a:pt x="68" y="71"/>
                </a:moveTo>
                <a:cubicBezTo>
                  <a:pt x="68" y="67"/>
                  <a:pt x="65" y="62"/>
                  <a:pt x="55" y="62"/>
                </a:cubicBezTo>
                <a:cubicBezTo>
                  <a:pt x="51" y="62"/>
                  <a:pt x="40" y="62"/>
                  <a:pt x="40" y="62"/>
                </a:cubicBezTo>
                <a:cubicBezTo>
                  <a:pt x="36" y="82"/>
                  <a:pt x="36" y="82"/>
                  <a:pt x="36" y="82"/>
                </a:cubicBezTo>
                <a:cubicBezTo>
                  <a:pt x="36" y="82"/>
                  <a:pt x="44" y="82"/>
                  <a:pt x="52" y="82"/>
                </a:cubicBezTo>
                <a:cubicBezTo>
                  <a:pt x="64" y="82"/>
                  <a:pt x="68" y="76"/>
                  <a:pt x="68" y="7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nvGrpSpPr>
          <p:cNvPr id="5" name="Group 4"/>
          <p:cNvGrpSpPr/>
          <p:nvPr/>
        </p:nvGrpSpPr>
        <p:grpSpPr>
          <a:xfrm>
            <a:off x="10767621" y="2496554"/>
            <a:ext cx="927146" cy="929852"/>
            <a:chOff x="10767621" y="2496554"/>
            <a:chExt cx="927146" cy="929852"/>
          </a:xfrm>
        </p:grpSpPr>
        <p:grpSp>
          <p:nvGrpSpPr>
            <p:cNvPr id="3" name="Group 2"/>
            <p:cNvGrpSpPr/>
            <p:nvPr/>
          </p:nvGrpSpPr>
          <p:grpSpPr>
            <a:xfrm>
              <a:off x="10767621" y="2496554"/>
              <a:ext cx="927146" cy="929852"/>
              <a:chOff x="10767621" y="2496554"/>
              <a:chExt cx="927146" cy="929852"/>
            </a:xfrm>
            <a:solidFill>
              <a:srgbClr val="FFFFFF"/>
            </a:solidFill>
          </p:grpSpPr>
          <p:sp>
            <p:nvSpPr>
              <p:cNvPr id="17" name="Freeform 7"/>
              <p:cNvSpPr>
                <a:spLocks noEditPoints="1"/>
              </p:cNvSpPr>
              <p:nvPr/>
            </p:nvSpPr>
            <p:spPr bwMode="auto">
              <a:xfrm rot="10800000">
                <a:off x="10767621" y="2496554"/>
                <a:ext cx="927146" cy="929852"/>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92"/>
              <p:cNvSpPr>
                <a:spLocks noEditPoints="1"/>
              </p:cNvSpPr>
              <p:nvPr/>
            </p:nvSpPr>
            <p:spPr bwMode="black">
              <a:xfrm>
                <a:off x="11034804" y="2680995"/>
                <a:ext cx="395196" cy="538455"/>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 name="Rectangle 3"/>
            <p:cNvSpPr/>
            <p:nvPr/>
          </p:nvSpPr>
          <p:spPr bwMode="auto">
            <a:xfrm rot="19139088">
              <a:off x="10806113" y="2962276"/>
              <a:ext cx="881063" cy="5048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sp>
        <p:nvSpPr>
          <p:cNvPr id="20" name="Freeform 82"/>
          <p:cNvSpPr>
            <a:spLocks noChangeAspect="1" noEditPoints="1"/>
          </p:cNvSpPr>
          <p:nvPr/>
        </p:nvSpPr>
        <p:spPr bwMode="auto">
          <a:xfrm>
            <a:off x="1714500" y="2549352"/>
            <a:ext cx="1216589" cy="919711"/>
          </a:xfrm>
          <a:custGeom>
            <a:avLst/>
            <a:gdLst>
              <a:gd name="T0" fmla="*/ 77 w 400"/>
              <a:gd name="T1" fmla="*/ 143 h 302"/>
              <a:gd name="T2" fmla="*/ 18 w 400"/>
              <a:gd name="T3" fmla="*/ 118 h 302"/>
              <a:gd name="T4" fmla="*/ 42 w 400"/>
              <a:gd name="T5" fmla="*/ 18 h 302"/>
              <a:gd name="T6" fmla="*/ 220 w 400"/>
              <a:gd name="T7" fmla="*/ 44 h 302"/>
              <a:gd name="T8" fmla="*/ 196 w 400"/>
              <a:gd name="T9" fmla="*/ 143 h 302"/>
              <a:gd name="T10" fmla="*/ 238 w 400"/>
              <a:gd name="T11" fmla="*/ 118 h 302"/>
              <a:gd name="T12" fmla="*/ 196 w 400"/>
              <a:gd name="T13" fmla="*/ 0 h 302"/>
              <a:gd name="T14" fmla="*/ 0 w 400"/>
              <a:gd name="T15" fmla="*/ 44 h 302"/>
              <a:gd name="T16" fmla="*/ 42 w 400"/>
              <a:gd name="T17" fmla="*/ 161 h 302"/>
              <a:gd name="T18" fmla="*/ 59 w 400"/>
              <a:gd name="T19" fmla="*/ 193 h 302"/>
              <a:gd name="T20" fmla="*/ 71 w 400"/>
              <a:gd name="T21" fmla="*/ 205 h 302"/>
              <a:gd name="T22" fmla="*/ 113 w 400"/>
              <a:gd name="T23" fmla="*/ 161 h 302"/>
              <a:gd name="T24" fmla="*/ 146 w 400"/>
              <a:gd name="T25" fmla="*/ 143 h 302"/>
              <a:gd name="T26" fmla="*/ 77 w 400"/>
              <a:gd name="T27" fmla="*/ 176 h 302"/>
              <a:gd name="T28" fmla="*/ 254 w 400"/>
              <a:gd name="T29" fmla="*/ 97 h 302"/>
              <a:gd name="T30" fmla="*/ 358 w 400"/>
              <a:gd name="T31" fmla="*/ 115 h 302"/>
              <a:gd name="T32" fmla="*/ 382 w 400"/>
              <a:gd name="T33" fmla="*/ 215 h 302"/>
              <a:gd name="T34" fmla="*/ 323 w 400"/>
              <a:gd name="T35" fmla="*/ 240 h 302"/>
              <a:gd name="T36" fmla="*/ 295 w 400"/>
              <a:gd name="T37" fmla="*/ 240 h 302"/>
              <a:gd name="T38" fmla="*/ 180 w 400"/>
              <a:gd name="T39" fmla="*/ 215 h 302"/>
              <a:gd name="T40" fmla="*/ 204 w 400"/>
              <a:gd name="T41" fmla="*/ 115 h 302"/>
              <a:gd name="T42" fmla="*/ 162 w 400"/>
              <a:gd name="T43" fmla="*/ 141 h 302"/>
              <a:gd name="T44" fmla="*/ 204 w 400"/>
              <a:gd name="T45" fmla="*/ 258 h 302"/>
              <a:gd name="T46" fmla="*/ 321 w 400"/>
              <a:gd name="T47" fmla="*/ 298 h 302"/>
              <a:gd name="T48" fmla="*/ 333 w 400"/>
              <a:gd name="T49" fmla="*/ 301 h 302"/>
              <a:gd name="T50" fmla="*/ 341 w 400"/>
              <a:gd name="T51" fmla="*/ 258 h 302"/>
              <a:gd name="T52" fmla="*/ 400 w 400"/>
              <a:gd name="T53" fmla="*/ 215 h 302"/>
              <a:gd name="T54" fmla="*/ 358 w 400"/>
              <a:gd name="T55" fmla="*/ 97 h 302"/>
              <a:gd name="T56" fmla="*/ 74 w 400"/>
              <a:gd name="T57" fmla="*/ 114 h 302"/>
              <a:gd name="T58" fmla="*/ 100 w 400"/>
              <a:gd name="T59" fmla="*/ 95 h 302"/>
              <a:gd name="T60" fmla="*/ 137 w 400"/>
              <a:gd name="T61" fmla="*/ 114 h 302"/>
              <a:gd name="T62" fmla="*/ 125 w 400"/>
              <a:gd name="T63" fmla="*/ 30 h 302"/>
              <a:gd name="T64" fmla="*/ 104 w 400"/>
              <a:gd name="T65" fmla="*/ 81 h 302"/>
              <a:gd name="T66" fmla="*/ 116 w 400"/>
              <a:gd name="T67" fmla="*/ 51 h 302"/>
              <a:gd name="T68" fmla="*/ 104 w 400"/>
              <a:gd name="T69" fmla="*/ 81 h 302"/>
              <a:gd name="T70" fmla="*/ 256 w 400"/>
              <a:gd name="T71" fmla="*/ 212 h 302"/>
              <a:gd name="T72" fmla="*/ 301 w 400"/>
              <a:gd name="T73" fmla="*/ 177 h 302"/>
              <a:gd name="T74" fmla="*/ 282 w 400"/>
              <a:gd name="T75" fmla="*/ 207 h 302"/>
              <a:gd name="T76" fmla="*/ 324 w 400"/>
              <a:gd name="T77" fmla="*/ 189 h 302"/>
              <a:gd name="T78" fmla="*/ 306 w 400"/>
              <a:gd name="T79" fmla="*/ 161 h 302"/>
              <a:gd name="T80" fmla="*/ 291 w 400"/>
              <a:gd name="T81" fmla="*/ 162 h 302"/>
              <a:gd name="T82" fmla="*/ 278 w 400"/>
              <a:gd name="T83" fmla="*/ 150 h 302"/>
              <a:gd name="T84" fmla="*/ 312 w 400"/>
              <a:gd name="T85" fmla="*/ 133 h 302"/>
              <a:gd name="T86" fmla="*/ 280 w 400"/>
              <a:gd name="T87" fmla="*/ 126 h 302"/>
              <a:gd name="T88" fmla="*/ 264 w 400"/>
              <a:gd name="T89" fmla="*/ 137 h 302"/>
              <a:gd name="T90" fmla="*/ 246 w 400"/>
              <a:gd name="T91" fmla="*/ 151 h 302"/>
              <a:gd name="T92" fmla="*/ 264 w 400"/>
              <a:gd name="T93" fmla="*/ 151 h 302"/>
              <a:gd name="T94" fmla="*/ 240 w 400"/>
              <a:gd name="T95" fmla="*/ 197 h 302"/>
              <a:gd name="T96" fmla="*/ 279 w 400"/>
              <a:gd name="T97" fmla="*/ 185 h 302"/>
              <a:gd name="T98" fmla="*/ 286 w 400"/>
              <a:gd name="T99" fmla="*/ 174 h 302"/>
              <a:gd name="T100" fmla="*/ 267 w 400"/>
              <a:gd name="T101" fmla="*/ 196 h 302"/>
              <a:gd name="T102" fmla="*/ 255 w 400"/>
              <a:gd name="T103" fmla="*/ 1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0" h="302">
                <a:moveTo>
                  <a:pt x="77" y="176"/>
                </a:moveTo>
                <a:cubicBezTo>
                  <a:pt x="77" y="143"/>
                  <a:pt x="77" y="143"/>
                  <a:pt x="77" y="143"/>
                </a:cubicBezTo>
                <a:cubicBezTo>
                  <a:pt x="42" y="143"/>
                  <a:pt x="42" y="143"/>
                  <a:pt x="42" y="143"/>
                </a:cubicBezTo>
                <a:cubicBezTo>
                  <a:pt x="29" y="143"/>
                  <a:pt x="18" y="132"/>
                  <a:pt x="18" y="118"/>
                </a:cubicBezTo>
                <a:cubicBezTo>
                  <a:pt x="18" y="44"/>
                  <a:pt x="18" y="44"/>
                  <a:pt x="18" y="44"/>
                </a:cubicBezTo>
                <a:cubicBezTo>
                  <a:pt x="18" y="30"/>
                  <a:pt x="29" y="18"/>
                  <a:pt x="42" y="18"/>
                </a:cubicBezTo>
                <a:cubicBezTo>
                  <a:pt x="196" y="18"/>
                  <a:pt x="196" y="18"/>
                  <a:pt x="196" y="18"/>
                </a:cubicBezTo>
                <a:cubicBezTo>
                  <a:pt x="209" y="18"/>
                  <a:pt x="220" y="30"/>
                  <a:pt x="220" y="44"/>
                </a:cubicBezTo>
                <a:cubicBezTo>
                  <a:pt x="220" y="118"/>
                  <a:pt x="220" y="118"/>
                  <a:pt x="220" y="118"/>
                </a:cubicBezTo>
                <a:cubicBezTo>
                  <a:pt x="220" y="132"/>
                  <a:pt x="209" y="143"/>
                  <a:pt x="196" y="143"/>
                </a:cubicBezTo>
                <a:cubicBezTo>
                  <a:pt x="196" y="161"/>
                  <a:pt x="196" y="161"/>
                  <a:pt x="196" y="161"/>
                </a:cubicBezTo>
                <a:cubicBezTo>
                  <a:pt x="219" y="161"/>
                  <a:pt x="238" y="142"/>
                  <a:pt x="238" y="118"/>
                </a:cubicBezTo>
                <a:cubicBezTo>
                  <a:pt x="238" y="44"/>
                  <a:pt x="238" y="44"/>
                  <a:pt x="238" y="44"/>
                </a:cubicBezTo>
                <a:cubicBezTo>
                  <a:pt x="238" y="20"/>
                  <a:pt x="219" y="0"/>
                  <a:pt x="196" y="0"/>
                </a:cubicBezTo>
                <a:cubicBezTo>
                  <a:pt x="42" y="0"/>
                  <a:pt x="42" y="0"/>
                  <a:pt x="42" y="0"/>
                </a:cubicBezTo>
                <a:cubicBezTo>
                  <a:pt x="19" y="0"/>
                  <a:pt x="0" y="20"/>
                  <a:pt x="0" y="44"/>
                </a:cubicBezTo>
                <a:cubicBezTo>
                  <a:pt x="0" y="118"/>
                  <a:pt x="0" y="118"/>
                  <a:pt x="0" y="118"/>
                </a:cubicBezTo>
                <a:cubicBezTo>
                  <a:pt x="0" y="142"/>
                  <a:pt x="19" y="161"/>
                  <a:pt x="42" y="161"/>
                </a:cubicBezTo>
                <a:cubicBezTo>
                  <a:pt x="59" y="161"/>
                  <a:pt x="59" y="161"/>
                  <a:pt x="59" y="161"/>
                </a:cubicBezTo>
                <a:cubicBezTo>
                  <a:pt x="59" y="193"/>
                  <a:pt x="59" y="193"/>
                  <a:pt x="59" y="193"/>
                </a:cubicBezTo>
                <a:cubicBezTo>
                  <a:pt x="59" y="198"/>
                  <a:pt x="62" y="202"/>
                  <a:pt x="67" y="204"/>
                </a:cubicBezTo>
                <a:cubicBezTo>
                  <a:pt x="68" y="205"/>
                  <a:pt x="69" y="205"/>
                  <a:pt x="71" y="205"/>
                </a:cubicBezTo>
                <a:cubicBezTo>
                  <a:pt x="74" y="205"/>
                  <a:pt x="77" y="204"/>
                  <a:pt x="79" y="201"/>
                </a:cubicBezTo>
                <a:cubicBezTo>
                  <a:pt x="113" y="161"/>
                  <a:pt x="113" y="161"/>
                  <a:pt x="113" y="161"/>
                </a:cubicBezTo>
                <a:cubicBezTo>
                  <a:pt x="146" y="161"/>
                  <a:pt x="146" y="161"/>
                  <a:pt x="146" y="161"/>
                </a:cubicBezTo>
                <a:cubicBezTo>
                  <a:pt x="146" y="143"/>
                  <a:pt x="146" y="143"/>
                  <a:pt x="146" y="143"/>
                </a:cubicBezTo>
                <a:cubicBezTo>
                  <a:pt x="105" y="143"/>
                  <a:pt x="105" y="143"/>
                  <a:pt x="105" y="143"/>
                </a:cubicBezTo>
                <a:lnTo>
                  <a:pt x="77" y="176"/>
                </a:lnTo>
                <a:close/>
                <a:moveTo>
                  <a:pt x="358" y="97"/>
                </a:moveTo>
                <a:cubicBezTo>
                  <a:pt x="254" y="97"/>
                  <a:pt x="254" y="97"/>
                  <a:pt x="254" y="97"/>
                </a:cubicBezTo>
                <a:cubicBezTo>
                  <a:pt x="254" y="115"/>
                  <a:pt x="254" y="115"/>
                  <a:pt x="254" y="115"/>
                </a:cubicBezTo>
                <a:cubicBezTo>
                  <a:pt x="358" y="115"/>
                  <a:pt x="358" y="115"/>
                  <a:pt x="358" y="115"/>
                </a:cubicBezTo>
                <a:cubicBezTo>
                  <a:pt x="371" y="115"/>
                  <a:pt x="382" y="127"/>
                  <a:pt x="382" y="141"/>
                </a:cubicBezTo>
                <a:cubicBezTo>
                  <a:pt x="382" y="215"/>
                  <a:pt x="382" y="215"/>
                  <a:pt x="382" y="215"/>
                </a:cubicBezTo>
                <a:cubicBezTo>
                  <a:pt x="382" y="229"/>
                  <a:pt x="371" y="240"/>
                  <a:pt x="358" y="240"/>
                </a:cubicBezTo>
                <a:cubicBezTo>
                  <a:pt x="323" y="240"/>
                  <a:pt x="323" y="240"/>
                  <a:pt x="323" y="240"/>
                </a:cubicBezTo>
                <a:cubicBezTo>
                  <a:pt x="323" y="273"/>
                  <a:pt x="323" y="273"/>
                  <a:pt x="323" y="273"/>
                </a:cubicBezTo>
                <a:cubicBezTo>
                  <a:pt x="295" y="240"/>
                  <a:pt x="295" y="240"/>
                  <a:pt x="295" y="240"/>
                </a:cubicBezTo>
                <a:cubicBezTo>
                  <a:pt x="204" y="240"/>
                  <a:pt x="204" y="240"/>
                  <a:pt x="204" y="240"/>
                </a:cubicBezTo>
                <a:cubicBezTo>
                  <a:pt x="191" y="240"/>
                  <a:pt x="180" y="229"/>
                  <a:pt x="180" y="215"/>
                </a:cubicBezTo>
                <a:cubicBezTo>
                  <a:pt x="180" y="141"/>
                  <a:pt x="180" y="141"/>
                  <a:pt x="180" y="141"/>
                </a:cubicBezTo>
                <a:cubicBezTo>
                  <a:pt x="180" y="127"/>
                  <a:pt x="191" y="115"/>
                  <a:pt x="204" y="115"/>
                </a:cubicBezTo>
                <a:cubicBezTo>
                  <a:pt x="204" y="97"/>
                  <a:pt x="204" y="97"/>
                  <a:pt x="204" y="97"/>
                </a:cubicBezTo>
                <a:cubicBezTo>
                  <a:pt x="181" y="97"/>
                  <a:pt x="162" y="117"/>
                  <a:pt x="162" y="141"/>
                </a:cubicBezTo>
                <a:cubicBezTo>
                  <a:pt x="162" y="215"/>
                  <a:pt x="162" y="215"/>
                  <a:pt x="162" y="215"/>
                </a:cubicBezTo>
                <a:cubicBezTo>
                  <a:pt x="162" y="239"/>
                  <a:pt x="181" y="258"/>
                  <a:pt x="204" y="258"/>
                </a:cubicBezTo>
                <a:cubicBezTo>
                  <a:pt x="287" y="258"/>
                  <a:pt x="287" y="258"/>
                  <a:pt x="287" y="258"/>
                </a:cubicBezTo>
                <a:cubicBezTo>
                  <a:pt x="321" y="298"/>
                  <a:pt x="321" y="298"/>
                  <a:pt x="321" y="298"/>
                </a:cubicBezTo>
                <a:cubicBezTo>
                  <a:pt x="323" y="300"/>
                  <a:pt x="326" y="302"/>
                  <a:pt x="329" y="302"/>
                </a:cubicBezTo>
                <a:cubicBezTo>
                  <a:pt x="331" y="302"/>
                  <a:pt x="332" y="302"/>
                  <a:pt x="333" y="301"/>
                </a:cubicBezTo>
                <a:cubicBezTo>
                  <a:pt x="338" y="299"/>
                  <a:pt x="341" y="295"/>
                  <a:pt x="341" y="290"/>
                </a:cubicBezTo>
                <a:cubicBezTo>
                  <a:pt x="341" y="258"/>
                  <a:pt x="341" y="258"/>
                  <a:pt x="341" y="258"/>
                </a:cubicBezTo>
                <a:cubicBezTo>
                  <a:pt x="358" y="258"/>
                  <a:pt x="358" y="258"/>
                  <a:pt x="358" y="258"/>
                </a:cubicBezTo>
                <a:cubicBezTo>
                  <a:pt x="381" y="258"/>
                  <a:pt x="400" y="239"/>
                  <a:pt x="400" y="215"/>
                </a:cubicBezTo>
                <a:cubicBezTo>
                  <a:pt x="400" y="141"/>
                  <a:pt x="400" y="141"/>
                  <a:pt x="400" y="141"/>
                </a:cubicBezTo>
                <a:cubicBezTo>
                  <a:pt x="400" y="117"/>
                  <a:pt x="381" y="97"/>
                  <a:pt x="358" y="97"/>
                </a:cubicBezTo>
                <a:close/>
                <a:moveTo>
                  <a:pt x="106" y="30"/>
                </a:moveTo>
                <a:cubicBezTo>
                  <a:pt x="74" y="114"/>
                  <a:pt x="74" y="114"/>
                  <a:pt x="74" y="114"/>
                </a:cubicBezTo>
                <a:cubicBezTo>
                  <a:pt x="93" y="114"/>
                  <a:pt x="93" y="114"/>
                  <a:pt x="93" y="114"/>
                </a:cubicBezTo>
                <a:cubicBezTo>
                  <a:pt x="100" y="95"/>
                  <a:pt x="100" y="95"/>
                  <a:pt x="100" y="95"/>
                </a:cubicBezTo>
                <a:cubicBezTo>
                  <a:pt x="131" y="95"/>
                  <a:pt x="131" y="95"/>
                  <a:pt x="131" y="95"/>
                </a:cubicBezTo>
                <a:cubicBezTo>
                  <a:pt x="137" y="114"/>
                  <a:pt x="137" y="114"/>
                  <a:pt x="137" y="114"/>
                </a:cubicBezTo>
                <a:cubicBezTo>
                  <a:pt x="156" y="114"/>
                  <a:pt x="156" y="114"/>
                  <a:pt x="156" y="114"/>
                </a:cubicBezTo>
                <a:cubicBezTo>
                  <a:pt x="125" y="30"/>
                  <a:pt x="125" y="30"/>
                  <a:pt x="125" y="30"/>
                </a:cubicBezTo>
                <a:lnTo>
                  <a:pt x="106" y="30"/>
                </a:lnTo>
                <a:close/>
                <a:moveTo>
                  <a:pt x="104" y="81"/>
                </a:moveTo>
                <a:cubicBezTo>
                  <a:pt x="115" y="51"/>
                  <a:pt x="115" y="51"/>
                  <a:pt x="115" y="51"/>
                </a:cubicBezTo>
                <a:cubicBezTo>
                  <a:pt x="116" y="51"/>
                  <a:pt x="116" y="51"/>
                  <a:pt x="116" y="51"/>
                </a:cubicBezTo>
                <a:cubicBezTo>
                  <a:pt x="126" y="81"/>
                  <a:pt x="126" y="81"/>
                  <a:pt x="126" y="81"/>
                </a:cubicBezTo>
                <a:lnTo>
                  <a:pt x="104" y="81"/>
                </a:lnTo>
                <a:close/>
                <a:moveTo>
                  <a:pt x="240" y="197"/>
                </a:moveTo>
                <a:cubicBezTo>
                  <a:pt x="240" y="206"/>
                  <a:pt x="246" y="212"/>
                  <a:pt x="256" y="212"/>
                </a:cubicBezTo>
                <a:cubicBezTo>
                  <a:pt x="267" y="211"/>
                  <a:pt x="279" y="204"/>
                  <a:pt x="283" y="201"/>
                </a:cubicBezTo>
                <a:cubicBezTo>
                  <a:pt x="286" y="198"/>
                  <a:pt x="296" y="186"/>
                  <a:pt x="301" y="177"/>
                </a:cubicBezTo>
                <a:cubicBezTo>
                  <a:pt x="306" y="180"/>
                  <a:pt x="309" y="184"/>
                  <a:pt x="309" y="189"/>
                </a:cubicBezTo>
                <a:cubicBezTo>
                  <a:pt x="309" y="199"/>
                  <a:pt x="299" y="206"/>
                  <a:pt x="282" y="207"/>
                </a:cubicBezTo>
                <a:cubicBezTo>
                  <a:pt x="290" y="218"/>
                  <a:pt x="290" y="218"/>
                  <a:pt x="290" y="218"/>
                </a:cubicBezTo>
                <a:cubicBezTo>
                  <a:pt x="316" y="215"/>
                  <a:pt x="324" y="204"/>
                  <a:pt x="324" y="189"/>
                </a:cubicBezTo>
                <a:cubicBezTo>
                  <a:pt x="324" y="176"/>
                  <a:pt x="316" y="168"/>
                  <a:pt x="305" y="164"/>
                </a:cubicBezTo>
                <a:cubicBezTo>
                  <a:pt x="306" y="163"/>
                  <a:pt x="306" y="162"/>
                  <a:pt x="306" y="161"/>
                </a:cubicBezTo>
                <a:cubicBezTo>
                  <a:pt x="292" y="158"/>
                  <a:pt x="292" y="158"/>
                  <a:pt x="292" y="158"/>
                </a:cubicBezTo>
                <a:cubicBezTo>
                  <a:pt x="292" y="160"/>
                  <a:pt x="291" y="160"/>
                  <a:pt x="291" y="162"/>
                </a:cubicBezTo>
                <a:cubicBezTo>
                  <a:pt x="286" y="161"/>
                  <a:pt x="280" y="162"/>
                  <a:pt x="278" y="163"/>
                </a:cubicBezTo>
                <a:cubicBezTo>
                  <a:pt x="278" y="160"/>
                  <a:pt x="278" y="153"/>
                  <a:pt x="278" y="150"/>
                </a:cubicBezTo>
                <a:cubicBezTo>
                  <a:pt x="290" y="150"/>
                  <a:pt x="302" y="149"/>
                  <a:pt x="313" y="147"/>
                </a:cubicBezTo>
                <a:cubicBezTo>
                  <a:pt x="312" y="133"/>
                  <a:pt x="312" y="133"/>
                  <a:pt x="312" y="133"/>
                </a:cubicBezTo>
                <a:cubicBezTo>
                  <a:pt x="301" y="135"/>
                  <a:pt x="290" y="136"/>
                  <a:pt x="279" y="137"/>
                </a:cubicBezTo>
                <a:cubicBezTo>
                  <a:pt x="279" y="134"/>
                  <a:pt x="280" y="126"/>
                  <a:pt x="280" y="126"/>
                </a:cubicBezTo>
                <a:cubicBezTo>
                  <a:pt x="265" y="125"/>
                  <a:pt x="265" y="125"/>
                  <a:pt x="265" y="125"/>
                </a:cubicBezTo>
                <a:cubicBezTo>
                  <a:pt x="264" y="129"/>
                  <a:pt x="264" y="133"/>
                  <a:pt x="264" y="137"/>
                </a:cubicBezTo>
                <a:cubicBezTo>
                  <a:pt x="257" y="138"/>
                  <a:pt x="249" y="138"/>
                  <a:pt x="245" y="137"/>
                </a:cubicBezTo>
                <a:cubicBezTo>
                  <a:pt x="246" y="151"/>
                  <a:pt x="246" y="151"/>
                  <a:pt x="246" y="151"/>
                </a:cubicBezTo>
                <a:cubicBezTo>
                  <a:pt x="248" y="151"/>
                  <a:pt x="248" y="151"/>
                  <a:pt x="248" y="151"/>
                </a:cubicBezTo>
                <a:cubicBezTo>
                  <a:pt x="252" y="151"/>
                  <a:pt x="258" y="151"/>
                  <a:pt x="264" y="151"/>
                </a:cubicBezTo>
                <a:cubicBezTo>
                  <a:pt x="264" y="155"/>
                  <a:pt x="264" y="163"/>
                  <a:pt x="264" y="167"/>
                </a:cubicBezTo>
                <a:cubicBezTo>
                  <a:pt x="250" y="172"/>
                  <a:pt x="240" y="183"/>
                  <a:pt x="240" y="197"/>
                </a:cubicBezTo>
                <a:close/>
                <a:moveTo>
                  <a:pt x="286" y="174"/>
                </a:moveTo>
                <a:cubicBezTo>
                  <a:pt x="284" y="179"/>
                  <a:pt x="282" y="182"/>
                  <a:pt x="279" y="185"/>
                </a:cubicBezTo>
                <a:cubicBezTo>
                  <a:pt x="279" y="182"/>
                  <a:pt x="279" y="179"/>
                  <a:pt x="278" y="175"/>
                </a:cubicBezTo>
                <a:cubicBezTo>
                  <a:pt x="279" y="175"/>
                  <a:pt x="284" y="174"/>
                  <a:pt x="286" y="174"/>
                </a:cubicBezTo>
                <a:close/>
                <a:moveTo>
                  <a:pt x="265" y="180"/>
                </a:moveTo>
                <a:cubicBezTo>
                  <a:pt x="265" y="186"/>
                  <a:pt x="266" y="191"/>
                  <a:pt x="267" y="196"/>
                </a:cubicBezTo>
                <a:cubicBezTo>
                  <a:pt x="264" y="197"/>
                  <a:pt x="262" y="198"/>
                  <a:pt x="260" y="198"/>
                </a:cubicBezTo>
                <a:cubicBezTo>
                  <a:pt x="255" y="198"/>
                  <a:pt x="255" y="195"/>
                  <a:pt x="255" y="194"/>
                </a:cubicBezTo>
                <a:cubicBezTo>
                  <a:pt x="255" y="188"/>
                  <a:pt x="259" y="184"/>
                  <a:pt x="265" y="18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Tree>
    <p:extLst>
      <p:ext uri="{BB962C8B-B14F-4D97-AF65-F5344CB8AC3E}">
        <p14:creationId xmlns:p14="http://schemas.microsoft.com/office/powerpoint/2010/main" val="73004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274638" y="1211263"/>
            <a:ext cx="11838337" cy="5486400"/>
          </a:xfrm>
          <a:prstGeom prst="rect">
            <a:avLst/>
          </a:pr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4400" spc="-50" dirty="0">
              <a:gradFill>
                <a:gsLst>
                  <a:gs pos="36283">
                    <a:srgbClr val="00188F"/>
                  </a:gs>
                  <a:gs pos="28000">
                    <a:srgbClr val="00188F"/>
                  </a:gs>
                </a:gsLst>
                <a:lin ang="5400000" scaled="0"/>
              </a:gradFill>
              <a:latin typeface="Segoe UI Light"/>
            </a:endParaRPr>
          </a:p>
        </p:txBody>
      </p:sp>
      <p:sp>
        <p:nvSpPr>
          <p:cNvPr id="2" name="Title 1"/>
          <p:cNvSpPr>
            <a:spLocks noGrp="1"/>
          </p:cNvSpPr>
          <p:nvPr>
            <p:ph type="title"/>
          </p:nvPr>
        </p:nvSpPr>
        <p:spPr/>
        <p:txBody>
          <a:bodyPr/>
          <a:lstStyle/>
          <a:p>
            <a:r>
              <a:rPr lang="en-US" dirty="0" smtClean="0"/>
              <a:t>Modern web </a:t>
            </a:r>
            <a:r>
              <a:rPr lang="en-US" dirty="0" err="1" smtClean="0"/>
              <a:t>PaaS</a:t>
            </a:r>
            <a:r>
              <a:rPr lang="en-US" dirty="0" smtClean="0"/>
              <a:t> for—</a:t>
            </a:r>
            <a:endParaRPr lang="en-US" dirty="0"/>
          </a:p>
        </p:txBody>
      </p:sp>
      <p:sp>
        <p:nvSpPr>
          <p:cNvPr id="43" name="Rectangle 42"/>
          <p:cNvSpPr/>
          <p:nvPr/>
        </p:nvSpPr>
        <p:spPr bwMode="auto">
          <a:xfrm>
            <a:off x="356198" y="2427169"/>
            <a:ext cx="3815752" cy="102178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Digital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marketing campaigns.</a:t>
            </a:r>
            <a:endParaRPr lang="en-US" sz="2000" dirty="0">
              <a:gradFill>
                <a:gsLst>
                  <a:gs pos="0">
                    <a:srgbClr val="FFFFFF"/>
                  </a:gs>
                  <a:gs pos="100000">
                    <a:srgbClr val="FFFFFF"/>
                  </a:gs>
                </a:gsLst>
                <a:lin ang="5400000" scaled="0"/>
              </a:gradFill>
            </a:endParaRPr>
          </a:p>
        </p:txBody>
      </p:sp>
      <p:sp>
        <p:nvSpPr>
          <p:cNvPr id="46" name="Rectangle 45"/>
          <p:cNvSpPr/>
          <p:nvPr/>
        </p:nvSpPr>
        <p:spPr bwMode="auto">
          <a:xfrm>
            <a:off x="356198" y="3531619"/>
            <a:ext cx="3815752" cy="10217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Business applications.</a:t>
            </a:r>
            <a:endParaRPr lang="en-US" sz="2000" dirty="0">
              <a:gradFill>
                <a:gsLst>
                  <a:gs pos="0">
                    <a:srgbClr val="FFFFFF"/>
                  </a:gs>
                  <a:gs pos="100000">
                    <a:srgbClr val="FFFFFF"/>
                  </a:gs>
                </a:gsLst>
                <a:lin ang="5400000" scaled="0"/>
              </a:gradFill>
            </a:endParaRPr>
          </a:p>
        </p:txBody>
      </p:sp>
      <p:sp>
        <p:nvSpPr>
          <p:cNvPr id="49" name="Rectangle 48"/>
          <p:cNvSpPr/>
          <p:nvPr/>
        </p:nvSpPr>
        <p:spPr bwMode="auto">
          <a:xfrm>
            <a:off x="356198" y="4636068"/>
            <a:ext cx="3815752" cy="1021781"/>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Hosting providers</a:t>
            </a:r>
          </a:p>
          <a:p>
            <a:pPr defTabSz="932290" fontAlgn="base">
              <a:spcBef>
                <a:spcPct val="0"/>
              </a:spcBef>
              <a:spcAft>
                <a:spcPct val="0"/>
              </a:spcAft>
            </a:pPr>
            <a:r>
              <a:rPr lang="en-US" sz="2000" dirty="0" smtClean="0">
                <a:gradFill>
                  <a:gsLst>
                    <a:gs pos="0">
                      <a:srgbClr val="FFFFFF"/>
                    </a:gs>
                    <a:gs pos="100000">
                      <a:srgbClr val="FFFFFF"/>
                    </a:gs>
                  </a:gsLst>
                  <a:lin ang="5400000" scaled="0"/>
                </a:gradFill>
              </a:rPr>
              <a:t>(and private </a:t>
            </a:r>
            <a:r>
              <a:rPr lang="en-US" sz="2000" dirty="0">
                <a:gradFill>
                  <a:gsLst>
                    <a:gs pos="0">
                      <a:srgbClr val="FFFFFF"/>
                    </a:gs>
                    <a:gs pos="100000">
                      <a:srgbClr val="FFFFFF"/>
                    </a:gs>
                  </a:gsLst>
                  <a:lin ang="5400000" scaled="0"/>
                </a:gradFill>
              </a:rPr>
              <a:t>c</a:t>
            </a:r>
            <a:r>
              <a:rPr lang="en-US" sz="2000" dirty="0" smtClean="0">
                <a:gradFill>
                  <a:gsLst>
                    <a:gs pos="0">
                      <a:srgbClr val="FFFFFF"/>
                    </a:gs>
                    <a:gs pos="100000">
                      <a:srgbClr val="FFFFFF"/>
                    </a:gs>
                  </a:gsLst>
                  <a:lin ang="5400000" scaled="0"/>
                </a:gradFill>
              </a:rPr>
              <a:t>louds).</a:t>
            </a:r>
          </a:p>
        </p:txBody>
      </p:sp>
      <p:grpSp>
        <p:nvGrpSpPr>
          <p:cNvPr id="5" name="Group 4"/>
          <p:cNvGrpSpPr/>
          <p:nvPr/>
        </p:nvGrpSpPr>
        <p:grpSpPr>
          <a:xfrm>
            <a:off x="356198" y="1322720"/>
            <a:ext cx="3815752" cy="1021781"/>
            <a:chOff x="356198" y="1322720"/>
            <a:chExt cx="3815752" cy="1021781"/>
          </a:xfrm>
        </p:grpSpPr>
        <p:sp>
          <p:nvSpPr>
            <p:cNvPr id="13" name="Rectangle 12"/>
            <p:cNvSpPr/>
            <p:nvPr/>
          </p:nvSpPr>
          <p:spPr bwMode="auto">
            <a:xfrm>
              <a:off x="356198" y="1322720"/>
              <a:ext cx="3815752" cy="10217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Global web presence.</a:t>
              </a:r>
              <a:endParaRPr lang="en-US" sz="2000" dirty="0">
                <a:gradFill>
                  <a:gsLst>
                    <a:gs pos="0">
                      <a:srgbClr val="FFFFFF"/>
                    </a:gs>
                    <a:gs pos="100000">
                      <a:srgbClr val="FFFFFF"/>
                    </a:gs>
                  </a:gsLst>
                  <a:lin ang="5400000" scaled="0"/>
                </a:gradFill>
              </a:endParaRPr>
            </a:p>
          </p:txBody>
        </p:sp>
        <p:sp>
          <p:nvSpPr>
            <p:cNvPr id="17" name="Freeform 9"/>
            <p:cNvSpPr>
              <a:spLocks noEditPoints="1"/>
            </p:cNvSpPr>
            <p:nvPr/>
          </p:nvSpPr>
          <p:spPr bwMode="black">
            <a:xfrm>
              <a:off x="3325791" y="1458352"/>
              <a:ext cx="666622" cy="66933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46304" rIns="0" bIns="146304" numCol="1" spcCol="0" rtlCol="0" fromWordArt="0" anchor="ctr" anchorCtr="0" forceAA="0" compatLnSpc="1">
              <a:prstTxWarp prst="textNoShape">
                <a:avLst/>
              </a:prstTxWarp>
              <a:noAutofit/>
            </a:bodyPr>
            <a:lstStyle/>
            <a:p>
              <a:pPr defTabSz="932503"/>
              <a:endParaRPr lang="en-US" sz="3200">
                <a:gradFill>
                  <a:gsLst>
                    <a:gs pos="0">
                      <a:srgbClr val="FFFFFF"/>
                    </a:gs>
                    <a:gs pos="100000">
                      <a:srgbClr val="FFFFFF"/>
                    </a:gs>
                  </a:gsLst>
                  <a:lin ang="5400000" scaled="0"/>
                </a:gradFill>
                <a:latin typeface="Segoe UI Light"/>
              </a:endParaRPr>
            </a:p>
          </p:txBody>
        </p:sp>
      </p:grpSp>
      <p:sp>
        <p:nvSpPr>
          <p:cNvPr id="20" name="Rectangle 19"/>
          <p:cNvSpPr/>
          <p:nvPr/>
        </p:nvSpPr>
        <p:spPr bwMode="auto">
          <a:xfrm>
            <a:off x="4240112" y="1322721"/>
            <a:ext cx="7704238" cy="43351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t" anchorCtr="0" compatLnSpc="1">
            <a:prstTxWarp prst="textNoShape">
              <a:avLst/>
            </a:prstTxWarp>
          </a:bodyPr>
          <a:lstStyle/>
          <a:p>
            <a:pPr defTabSz="932290" fontAlgn="base">
              <a:spcBef>
                <a:spcPct val="0"/>
              </a:spcBef>
              <a:spcAft>
                <a:spcPct val="0"/>
              </a:spcAft>
              <a:defRPr/>
            </a:pPr>
            <a:r>
              <a:rPr lang="en-US" sz="2000" dirty="0">
                <a:gradFill>
                  <a:gsLst>
                    <a:gs pos="0">
                      <a:srgbClr val="FFFFFF"/>
                    </a:gs>
                    <a:gs pos="100000">
                      <a:srgbClr val="FFFFFF"/>
                    </a:gs>
                  </a:gsLst>
                  <a:lin ang="5400000" scaled="0"/>
                </a:gradFill>
              </a:rPr>
              <a:t>Secure, </a:t>
            </a:r>
            <a:r>
              <a:rPr lang="en-US" sz="2000" dirty="0" smtClean="0">
                <a:gradFill>
                  <a:gsLst>
                    <a:gs pos="0">
                      <a:srgbClr val="FFFFFF"/>
                    </a:gs>
                    <a:gs pos="100000">
                      <a:srgbClr val="FFFFFF"/>
                    </a:gs>
                  </a:gsLst>
                  <a:lin ang="5400000" scaled="0"/>
                </a:gradFill>
              </a:rPr>
              <a:t>scalable</a:t>
            </a:r>
            <a:r>
              <a:rPr lang="en-US" sz="2000" dirty="0">
                <a:gradFill>
                  <a:gsLst>
                    <a:gs pos="0">
                      <a:srgbClr val="FFFFFF"/>
                    </a:gs>
                    <a:gs pos="100000">
                      <a:srgbClr val="FFFFFF"/>
                    </a:gs>
                  </a:gsLst>
                  <a:lin ang="5400000" scaled="0"/>
                </a:gradFill>
              </a:rPr>
              <a:t>, and </a:t>
            </a:r>
            <a:r>
              <a:rPr lang="en-US" sz="2000" dirty="0" smtClean="0">
                <a:gradFill>
                  <a:gsLst>
                    <a:gs pos="0">
                      <a:srgbClr val="FFFFFF"/>
                    </a:gs>
                    <a:gs pos="100000">
                      <a:srgbClr val="FFFFFF"/>
                    </a:gs>
                  </a:gsLst>
                  <a:lin ang="5400000" scaled="0"/>
                </a:gradFill>
              </a:rPr>
              <a:t>reliable web </a:t>
            </a:r>
            <a:r>
              <a:rPr lang="en-US" sz="2000" dirty="0">
                <a:gradFill>
                  <a:gsLst>
                    <a:gs pos="0">
                      <a:srgbClr val="FFFFFF"/>
                    </a:gs>
                    <a:gs pos="100000">
                      <a:srgbClr val="FFFFFF"/>
                    </a:gs>
                  </a:gsLst>
                  <a:lin ang="5400000" scaled="0"/>
                </a:gradFill>
              </a:rPr>
              <a:t>h</a:t>
            </a:r>
            <a:r>
              <a:rPr lang="en-US" sz="2000" dirty="0" smtClean="0">
                <a:gradFill>
                  <a:gsLst>
                    <a:gs pos="0">
                      <a:srgbClr val="FFFFFF"/>
                    </a:gs>
                    <a:gs pos="100000">
                      <a:srgbClr val="FFFFFF"/>
                    </a:gs>
                  </a:gsLst>
                  <a:lin ang="5400000" scaled="0"/>
                </a:gradFill>
              </a:rPr>
              <a:t>osting.</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Easy to use </a:t>
            </a:r>
            <a:r>
              <a:rPr lang="en-US" sz="2000" dirty="0" smtClean="0">
                <a:gradFill>
                  <a:gsLst>
                    <a:gs pos="0">
                      <a:srgbClr val="FFFFFF"/>
                    </a:gs>
                    <a:gs pos="100000">
                      <a:srgbClr val="FFFFFF"/>
                    </a:gs>
                  </a:gsLst>
                  <a:lin ang="5400000" scaled="0"/>
                </a:gradFill>
              </a:rPr>
              <a:t>self-service </a:t>
            </a:r>
            <a:r>
              <a:rPr lang="en-US" sz="2000" dirty="0">
                <a:gradFill>
                  <a:gsLst>
                    <a:gs pos="0">
                      <a:srgbClr val="FFFFFF"/>
                    </a:gs>
                    <a:gs pos="100000">
                      <a:srgbClr val="FFFFFF"/>
                    </a:gs>
                  </a:gsLst>
                  <a:lin ang="5400000" scaled="0"/>
                </a:gradFill>
              </a:rPr>
              <a:t>p</a:t>
            </a:r>
            <a:r>
              <a:rPr lang="en-US" sz="2000" dirty="0" smtClean="0">
                <a:gradFill>
                  <a:gsLst>
                    <a:gs pos="0">
                      <a:srgbClr val="FFFFFF"/>
                    </a:gs>
                    <a:gs pos="100000">
                      <a:srgbClr val="FFFFFF"/>
                    </a:gs>
                  </a:gsLst>
                  <a:lin ang="5400000" scaled="0"/>
                </a:gradFill>
              </a:rPr>
              <a:t>ortal </a:t>
            </a:r>
            <a:r>
              <a:rPr lang="en-US" sz="2000" dirty="0">
                <a:gradFill>
                  <a:gsLst>
                    <a:gs pos="0">
                      <a:srgbClr val="FFFFFF"/>
                    </a:gs>
                    <a:gs pos="100000">
                      <a:srgbClr val="FFFFFF"/>
                    </a:gs>
                  </a:gsLst>
                  <a:lin ang="5400000" scaled="0"/>
                </a:gradFill>
              </a:rPr>
              <a:t>with a gallery of the </a:t>
            </a:r>
            <a:r>
              <a:rPr lang="en-US" sz="2000" dirty="0" smtClean="0">
                <a:gradFill>
                  <a:gsLst>
                    <a:gs pos="0">
                      <a:srgbClr val="FFFFFF"/>
                    </a:gs>
                    <a:gs pos="100000">
                      <a:srgbClr val="FFFFFF"/>
                    </a:gs>
                  </a:gsLst>
                  <a:lin ang="5400000" scaled="0"/>
                </a:gradFill>
              </a:rPr>
              <a:t>world’s </a:t>
            </a:r>
            <a:r>
              <a:rPr lang="en-US" sz="2000" dirty="0">
                <a:gradFill>
                  <a:gsLst>
                    <a:gs pos="0">
                      <a:srgbClr val="FFFFFF"/>
                    </a:gs>
                    <a:gs pos="100000">
                      <a:srgbClr val="FFFFFF"/>
                    </a:gs>
                  </a:gsLst>
                  <a:lin ang="5400000" scaled="0"/>
                </a:gradFill>
              </a:rPr>
              <a:t>most popular web </a:t>
            </a:r>
            <a:r>
              <a:rPr lang="en-US" sz="2000" dirty="0" smtClean="0">
                <a:gradFill>
                  <a:gsLst>
                    <a:gs pos="0">
                      <a:srgbClr val="FFFFFF"/>
                    </a:gs>
                    <a:gs pos="100000">
                      <a:srgbClr val="FFFFFF"/>
                    </a:gs>
                  </a:gsLst>
                  <a:lin ang="5400000" scaled="0"/>
                </a:gradFill>
              </a:rPr>
              <a:t>solutions.</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Move existing websites quickly and </a:t>
            </a:r>
            <a:r>
              <a:rPr lang="en-US" sz="2000" dirty="0" smtClean="0">
                <a:gradFill>
                  <a:gsLst>
                    <a:gs pos="0">
                      <a:srgbClr val="FFFFFF"/>
                    </a:gs>
                    <a:gs pos="100000">
                      <a:srgbClr val="FFFFFF"/>
                    </a:gs>
                  </a:gsLst>
                  <a:lin ang="5400000" scaled="0"/>
                </a:gradFill>
              </a:rPr>
              <a:t>easily. </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Connect your web application to existing services in Windows </a:t>
            </a:r>
            <a:r>
              <a:rPr lang="en-US" sz="2000" dirty="0" smtClean="0">
                <a:gradFill>
                  <a:gsLst>
                    <a:gs pos="0">
                      <a:srgbClr val="FFFFFF"/>
                    </a:gs>
                    <a:gs pos="100000">
                      <a:srgbClr val="FFFFFF"/>
                    </a:gs>
                  </a:gsLst>
                  <a:lin ang="5400000" scaled="0"/>
                </a:gradFill>
              </a:rPr>
              <a:t>Azure, a partner hosted cloud,  </a:t>
            </a:r>
            <a:r>
              <a:rPr lang="en-US" sz="2000" dirty="0">
                <a:gradFill>
                  <a:gsLst>
                    <a:gs pos="0">
                      <a:srgbClr val="FFFFFF"/>
                    </a:gs>
                    <a:gs pos="100000">
                      <a:srgbClr val="FFFFFF"/>
                    </a:gs>
                  </a:gsLst>
                  <a:lin ang="5400000" scaled="0"/>
                </a:gradFill>
              </a:rPr>
              <a:t>or on-premises</a:t>
            </a:r>
            <a:r>
              <a:rPr lang="en-US" sz="2000" dirty="0" smtClean="0">
                <a:gradFill>
                  <a:gsLst>
                    <a:gs pos="0">
                      <a:srgbClr val="FFFFFF"/>
                    </a:gs>
                    <a:gs pos="100000">
                      <a:srgbClr val="FFFFFF"/>
                    </a:gs>
                  </a:gsLst>
                  <a:lin ang="5400000" scaled="0"/>
                </a:gradFill>
              </a:rPr>
              <a:t>.</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Deploy and scale your web presence in any region of the world </a:t>
            </a:r>
            <a:r>
              <a:rPr lang="en-US" sz="2000" dirty="0" smtClean="0">
                <a:gradFill>
                  <a:gsLst>
                    <a:gs pos="0">
                      <a:srgbClr val="FFFFFF"/>
                    </a:gs>
                    <a:gs pos="100000">
                      <a:srgbClr val="FFFFFF"/>
                    </a:gs>
                  </a:gsLst>
                  <a:lin ang="5400000" scaled="0"/>
                </a:gradFill>
              </a:rPr>
              <a:t>on-demand.</a:t>
            </a:r>
            <a:endParaRPr lang="en-US" sz="2000" dirty="0">
              <a:gradFill>
                <a:gsLst>
                  <a:gs pos="0">
                    <a:srgbClr val="FFFFFF"/>
                  </a:gs>
                  <a:gs pos="100000">
                    <a:srgbClr val="FFFFFF"/>
                  </a:gs>
                </a:gsLst>
                <a:lin ang="5400000" scaled="0"/>
              </a:gradFill>
            </a:endParaRPr>
          </a:p>
          <a:p>
            <a:pPr indent="-218606" defTabSz="932290" fontAlgn="base">
              <a:spcBef>
                <a:spcPct val="0"/>
              </a:spcBef>
              <a:spcAft>
                <a:spcPct val="0"/>
              </a:spcAft>
              <a:buFont typeface="Arial" pitchFamily="34" charset="0"/>
              <a:buChar char="•"/>
              <a:defRPr/>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78157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4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8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4638" y="1211263"/>
            <a:ext cx="11838337" cy="5486400"/>
          </a:xfrm>
          <a:prstGeom prst="rect">
            <a:avLst/>
          </a:pr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4400" spc="-50" dirty="0">
              <a:gradFill>
                <a:gsLst>
                  <a:gs pos="36283">
                    <a:srgbClr val="00188F"/>
                  </a:gs>
                  <a:gs pos="28000">
                    <a:srgbClr val="00188F"/>
                  </a:gs>
                </a:gsLst>
                <a:lin ang="5400000" scaled="0"/>
              </a:gradFill>
              <a:latin typeface="Segoe UI Light"/>
            </a:endParaRPr>
          </a:p>
        </p:txBody>
      </p:sp>
      <p:sp>
        <p:nvSpPr>
          <p:cNvPr id="2" name="Title 1"/>
          <p:cNvSpPr>
            <a:spLocks noGrp="1"/>
          </p:cNvSpPr>
          <p:nvPr>
            <p:ph type="title"/>
          </p:nvPr>
        </p:nvSpPr>
        <p:spPr/>
        <p:txBody>
          <a:bodyPr/>
          <a:lstStyle/>
          <a:p>
            <a:r>
              <a:rPr lang="en-US" dirty="0" smtClean="0"/>
              <a:t>Modern web </a:t>
            </a:r>
            <a:r>
              <a:rPr lang="en-US" dirty="0" err="1" smtClean="0"/>
              <a:t>PaaS</a:t>
            </a:r>
            <a:r>
              <a:rPr lang="en-US" dirty="0" smtClean="0"/>
              <a:t> for—</a:t>
            </a:r>
            <a:endParaRPr lang="en-US" dirty="0"/>
          </a:p>
        </p:txBody>
      </p:sp>
      <p:sp>
        <p:nvSpPr>
          <p:cNvPr id="13" name="Rectangle 12"/>
          <p:cNvSpPr/>
          <p:nvPr/>
        </p:nvSpPr>
        <p:spPr bwMode="auto">
          <a:xfrm>
            <a:off x="356198" y="1322720"/>
            <a:ext cx="3815752" cy="10217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Global web presence.</a:t>
            </a:r>
            <a:endParaRPr lang="en-US" sz="2000" dirty="0">
              <a:gradFill>
                <a:gsLst>
                  <a:gs pos="0">
                    <a:srgbClr val="FFFFFF"/>
                  </a:gs>
                  <a:gs pos="100000">
                    <a:srgbClr val="FFFFFF"/>
                  </a:gs>
                </a:gsLst>
                <a:lin ang="5400000" scaled="0"/>
              </a:gradFill>
            </a:endParaRPr>
          </a:p>
        </p:txBody>
      </p:sp>
      <p:sp>
        <p:nvSpPr>
          <p:cNvPr id="43" name="Rectangle 42"/>
          <p:cNvSpPr/>
          <p:nvPr/>
        </p:nvSpPr>
        <p:spPr bwMode="auto">
          <a:xfrm>
            <a:off x="356198" y="2427169"/>
            <a:ext cx="3815752" cy="102178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Digital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marketing campaigns.</a:t>
            </a:r>
            <a:endParaRPr lang="en-US" sz="2000" dirty="0">
              <a:gradFill>
                <a:gsLst>
                  <a:gs pos="0">
                    <a:srgbClr val="FFFFFF"/>
                  </a:gs>
                  <a:gs pos="100000">
                    <a:srgbClr val="FFFFFF"/>
                  </a:gs>
                </a:gsLst>
                <a:lin ang="5400000" scaled="0"/>
              </a:gradFill>
            </a:endParaRPr>
          </a:p>
        </p:txBody>
      </p:sp>
      <p:sp>
        <p:nvSpPr>
          <p:cNvPr id="46" name="Rectangle 45"/>
          <p:cNvSpPr/>
          <p:nvPr/>
        </p:nvSpPr>
        <p:spPr bwMode="auto">
          <a:xfrm>
            <a:off x="356198" y="3531619"/>
            <a:ext cx="3815752" cy="10217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Business applications.</a:t>
            </a:r>
            <a:endParaRPr lang="en-US" sz="2000" dirty="0">
              <a:gradFill>
                <a:gsLst>
                  <a:gs pos="0">
                    <a:srgbClr val="FFFFFF"/>
                  </a:gs>
                  <a:gs pos="100000">
                    <a:srgbClr val="FFFFFF"/>
                  </a:gs>
                </a:gsLst>
                <a:lin ang="5400000" scaled="0"/>
              </a:gradFill>
            </a:endParaRPr>
          </a:p>
        </p:txBody>
      </p:sp>
      <p:sp>
        <p:nvSpPr>
          <p:cNvPr id="49" name="Rectangle 48"/>
          <p:cNvSpPr/>
          <p:nvPr/>
        </p:nvSpPr>
        <p:spPr bwMode="auto">
          <a:xfrm>
            <a:off x="356198" y="4636068"/>
            <a:ext cx="3815752" cy="1021781"/>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Hosting providers</a:t>
            </a:r>
          </a:p>
          <a:p>
            <a:pPr defTabSz="932290" fontAlgn="base">
              <a:spcBef>
                <a:spcPct val="0"/>
              </a:spcBef>
              <a:spcAft>
                <a:spcPct val="0"/>
              </a:spcAft>
            </a:pPr>
            <a:r>
              <a:rPr lang="en-US" sz="2000" dirty="0" smtClean="0">
                <a:gradFill>
                  <a:gsLst>
                    <a:gs pos="0">
                      <a:srgbClr val="FFFFFF"/>
                    </a:gs>
                    <a:gs pos="100000">
                      <a:srgbClr val="FFFFFF"/>
                    </a:gs>
                  </a:gsLst>
                  <a:lin ang="5400000" scaled="0"/>
                </a:gradFill>
              </a:rPr>
              <a:t>(and private </a:t>
            </a:r>
            <a:r>
              <a:rPr lang="en-US" sz="2000" dirty="0">
                <a:gradFill>
                  <a:gsLst>
                    <a:gs pos="0">
                      <a:srgbClr val="FFFFFF"/>
                    </a:gs>
                    <a:gs pos="100000">
                      <a:srgbClr val="FFFFFF"/>
                    </a:gs>
                  </a:gsLst>
                  <a:lin ang="5400000" scaled="0"/>
                </a:gradFill>
              </a:rPr>
              <a:t>c</a:t>
            </a:r>
            <a:r>
              <a:rPr lang="en-US" sz="2000" dirty="0" smtClean="0">
                <a:gradFill>
                  <a:gsLst>
                    <a:gs pos="0">
                      <a:srgbClr val="FFFFFF"/>
                    </a:gs>
                    <a:gs pos="100000">
                      <a:srgbClr val="FFFFFF"/>
                    </a:gs>
                  </a:gsLst>
                  <a:lin ang="5400000" scaled="0"/>
                </a:gradFill>
              </a:rPr>
              <a:t>louds).</a:t>
            </a:r>
          </a:p>
        </p:txBody>
      </p:sp>
      <p:sp>
        <p:nvSpPr>
          <p:cNvPr id="17" name="Freeform 9"/>
          <p:cNvSpPr>
            <a:spLocks noEditPoints="1"/>
          </p:cNvSpPr>
          <p:nvPr/>
        </p:nvSpPr>
        <p:spPr bwMode="black">
          <a:xfrm>
            <a:off x="3325791" y="2582302"/>
            <a:ext cx="666622" cy="66933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46304" rIns="0" bIns="146304" numCol="1" spcCol="0" rtlCol="0" fromWordArt="0" anchor="ctr" anchorCtr="0" forceAA="0" compatLnSpc="1">
            <a:prstTxWarp prst="textNoShape">
              <a:avLst/>
            </a:prstTxWarp>
            <a:noAutofit/>
          </a:bodyPr>
          <a:lstStyle/>
          <a:p>
            <a:pPr defTabSz="932503"/>
            <a:endParaRPr lang="en-US" sz="3200">
              <a:gradFill>
                <a:gsLst>
                  <a:gs pos="0">
                    <a:srgbClr val="FFFFFF"/>
                  </a:gs>
                  <a:gs pos="100000">
                    <a:srgbClr val="FFFFFF"/>
                  </a:gs>
                </a:gsLst>
                <a:lin ang="5400000" scaled="0"/>
              </a:gradFill>
              <a:latin typeface="Segoe UI Light"/>
            </a:endParaRPr>
          </a:p>
        </p:txBody>
      </p:sp>
      <p:sp>
        <p:nvSpPr>
          <p:cNvPr id="20" name="Rectangle 19"/>
          <p:cNvSpPr/>
          <p:nvPr/>
        </p:nvSpPr>
        <p:spPr bwMode="auto">
          <a:xfrm>
            <a:off x="4240112" y="1322721"/>
            <a:ext cx="7704238" cy="433512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t" anchorCtr="0" compatLnSpc="1">
            <a:prstTxWarp prst="textNoShape">
              <a:avLst/>
            </a:prstTxWarp>
          </a:bodyPr>
          <a:lstStyle/>
          <a:p>
            <a:pPr defTabSz="932290" fontAlgn="base">
              <a:spcBef>
                <a:spcPct val="0"/>
              </a:spcBef>
              <a:spcAft>
                <a:spcPct val="0"/>
              </a:spcAft>
              <a:defRPr/>
            </a:pPr>
            <a:r>
              <a:rPr lang="en-US" sz="2000" dirty="0">
                <a:gradFill>
                  <a:gsLst>
                    <a:gs pos="0">
                      <a:srgbClr val="FFFFFF"/>
                    </a:gs>
                    <a:gs pos="100000">
                      <a:srgbClr val="FFFFFF"/>
                    </a:gs>
                  </a:gsLst>
                  <a:lin ang="5400000" scaled="0"/>
                </a:gradFill>
              </a:rPr>
              <a:t>Create engaging customer web applications anywhere </a:t>
            </a:r>
            <a:r>
              <a:rPr lang="en-US" sz="2000" dirty="0" smtClean="0">
                <a:gradFill>
                  <a:gsLst>
                    <a:gs pos="0">
                      <a:srgbClr val="FFFFFF"/>
                    </a:gs>
                    <a:gs pos="100000">
                      <a:srgbClr val="FFFFFF"/>
                    </a:gs>
                  </a:gsLst>
                  <a:lin ang="5400000" scaled="0"/>
                </a:gradFill>
              </a:rPr>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and </a:t>
            </a:r>
            <a:r>
              <a:rPr lang="en-US" sz="2000" dirty="0">
                <a:gradFill>
                  <a:gsLst>
                    <a:gs pos="0">
                      <a:srgbClr val="FFFFFF"/>
                    </a:gs>
                    <a:gs pos="100000">
                      <a:srgbClr val="FFFFFF"/>
                    </a:gs>
                  </a:gsLst>
                  <a:lin ang="5400000" scaled="0"/>
                </a:gradFill>
              </a:rPr>
              <a:t>on any device.</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Design, develop and deliver experiences that reach your customers with </a:t>
            </a:r>
            <a:r>
              <a:rPr lang="en-US" sz="2000" dirty="0" smtClean="0">
                <a:gradFill>
                  <a:gsLst>
                    <a:gs pos="0">
                      <a:srgbClr val="FFFFFF"/>
                    </a:gs>
                    <a:gs pos="100000">
                      <a:srgbClr val="FFFFFF"/>
                    </a:gs>
                  </a:gsLst>
                  <a:lin ang="5400000" scaled="0"/>
                </a:gradFill>
              </a:rPr>
              <a:t>rich, interactive media</a:t>
            </a:r>
            <a:r>
              <a:rPr lang="en-US" sz="2000" dirty="0">
                <a:gradFill>
                  <a:gsLst>
                    <a:gs pos="0">
                      <a:srgbClr val="FFFFFF"/>
                    </a:gs>
                    <a:gs pos="100000">
                      <a:srgbClr val="FFFFFF"/>
                    </a:gs>
                  </a:gsLst>
                  <a:lin ang="5400000" scaled="0"/>
                </a:gradFill>
              </a:rPr>
              <a:t>.</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Start from scratch with a modern web framework or use </a:t>
            </a:r>
            <a:r>
              <a:rPr lang="en-US" sz="2000" dirty="0" smtClean="0">
                <a:gradFill>
                  <a:gsLst>
                    <a:gs pos="0">
                      <a:srgbClr val="FFFFFF"/>
                    </a:gs>
                    <a:gs pos="100000">
                      <a:srgbClr val="FFFFFF"/>
                    </a:gs>
                  </a:gsLst>
                  <a:lin ang="5400000" scaled="0"/>
                </a:gradFill>
              </a:rPr>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a </a:t>
            </a:r>
            <a:r>
              <a:rPr lang="en-US" sz="2000" dirty="0">
                <a:gradFill>
                  <a:gsLst>
                    <a:gs pos="0">
                      <a:srgbClr val="FFFFFF"/>
                    </a:gs>
                    <a:gs pos="100000">
                      <a:srgbClr val="FFFFFF"/>
                    </a:gs>
                  </a:gsLst>
                  <a:lin ang="5400000" scaled="0"/>
                </a:gradFill>
              </a:rPr>
              <a:t>Web App Gallery of </a:t>
            </a:r>
            <a:r>
              <a:rPr lang="en-US" sz="2000" dirty="0" smtClean="0">
                <a:gradFill>
                  <a:gsLst>
                    <a:gs pos="0">
                      <a:srgbClr val="FFFFFF"/>
                    </a:gs>
                    <a:gs pos="100000">
                      <a:srgbClr val="FFFFFF"/>
                    </a:gs>
                  </a:gsLst>
                  <a:lin ang="5400000" scaled="0"/>
                </a:gradFill>
              </a:rPr>
              <a:t>the </a:t>
            </a:r>
            <a:r>
              <a:rPr lang="en-US" sz="2000" dirty="0">
                <a:gradFill>
                  <a:gsLst>
                    <a:gs pos="0">
                      <a:srgbClr val="FFFFFF"/>
                    </a:gs>
                    <a:gs pos="100000">
                      <a:srgbClr val="FFFFFF"/>
                    </a:gs>
                  </a:gsLst>
                  <a:lin ang="5400000" scaled="0"/>
                </a:gradFill>
              </a:rPr>
              <a:t>world’s most popular open source </a:t>
            </a:r>
            <a:br>
              <a:rPr lang="en-US" sz="2000"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web applications.</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Scale up or down on demand for a great digital experience.</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08251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4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4638" y="1211263"/>
            <a:ext cx="11838337" cy="5486400"/>
          </a:xfrm>
          <a:prstGeom prst="rect">
            <a:avLst/>
          </a:pr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4400" spc="-50" dirty="0">
              <a:gradFill>
                <a:gsLst>
                  <a:gs pos="36283">
                    <a:srgbClr val="00188F"/>
                  </a:gs>
                  <a:gs pos="28000">
                    <a:srgbClr val="00188F"/>
                  </a:gs>
                </a:gsLst>
                <a:lin ang="5400000" scaled="0"/>
              </a:gradFill>
              <a:latin typeface="Segoe UI Light"/>
            </a:endParaRPr>
          </a:p>
        </p:txBody>
      </p:sp>
      <p:sp>
        <p:nvSpPr>
          <p:cNvPr id="2" name="Title 1"/>
          <p:cNvSpPr>
            <a:spLocks noGrp="1"/>
          </p:cNvSpPr>
          <p:nvPr>
            <p:ph type="title"/>
          </p:nvPr>
        </p:nvSpPr>
        <p:spPr/>
        <p:txBody>
          <a:bodyPr/>
          <a:lstStyle/>
          <a:p>
            <a:r>
              <a:rPr lang="en-US" dirty="0" smtClean="0"/>
              <a:t>Modern web </a:t>
            </a:r>
            <a:r>
              <a:rPr lang="en-US" dirty="0" err="1" smtClean="0"/>
              <a:t>PaaS</a:t>
            </a:r>
            <a:r>
              <a:rPr lang="en-US" dirty="0" smtClean="0"/>
              <a:t> for—</a:t>
            </a:r>
            <a:endParaRPr lang="en-US" dirty="0"/>
          </a:p>
        </p:txBody>
      </p:sp>
      <p:sp>
        <p:nvSpPr>
          <p:cNvPr id="13" name="Rectangle 12"/>
          <p:cNvSpPr/>
          <p:nvPr/>
        </p:nvSpPr>
        <p:spPr bwMode="auto">
          <a:xfrm>
            <a:off x="356198" y="1322720"/>
            <a:ext cx="3815752" cy="10217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Global web presence.</a:t>
            </a:r>
            <a:endParaRPr lang="en-US" sz="2000" dirty="0">
              <a:gradFill>
                <a:gsLst>
                  <a:gs pos="0">
                    <a:srgbClr val="FFFFFF"/>
                  </a:gs>
                  <a:gs pos="100000">
                    <a:srgbClr val="FFFFFF"/>
                  </a:gs>
                </a:gsLst>
                <a:lin ang="5400000" scaled="0"/>
              </a:gradFill>
            </a:endParaRPr>
          </a:p>
        </p:txBody>
      </p:sp>
      <p:sp>
        <p:nvSpPr>
          <p:cNvPr id="43" name="Rectangle 42"/>
          <p:cNvSpPr/>
          <p:nvPr/>
        </p:nvSpPr>
        <p:spPr bwMode="auto">
          <a:xfrm>
            <a:off x="356198" y="2427169"/>
            <a:ext cx="3815752" cy="102178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Digital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marketing campaigns.</a:t>
            </a:r>
            <a:endParaRPr lang="en-US" sz="2000" dirty="0">
              <a:gradFill>
                <a:gsLst>
                  <a:gs pos="0">
                    <a:srgbClr val="FFFFFF"/>
                  </a:gs>
                  <a:gs pos="100000">
                    <a:srgbClr val="FFFFFF"/>
                  </a:gs>
                </a:gsLst>
                <a:lin ang="5400000" scaled="0"/>
              </a:gradFill>
            </a:endParaRPr>
          </a:p>
        </p:txBody>
      </p:sp>
      <p:sp>
        <p:nvSpPr>
          <p:cNvPr id="46" name="Rectangle 45"/>
          <p:cNvSpPr/>
          <p:nvPr/>
        </p:nvSpPr>
        <p:spPr bwMode="auto">
          <a:xfrm>
            <a:off x="356198" y="3531619"/>
            <a:ext cx="3815752" cy="10217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Business applications.</a:t>
            </a:r>
            <a:endParaRPr lang="en-US" sz="2000" dirty="0">
              <a:gradFill>
                <a:gsLst>
                  <a:gs pos="0">
                    <a:srgbClr val="FFFFFF"/>
                  </a:gs>
                  <a:gs pos="100000">
                    <a:srgbClr val="FFFFFF"/>
                  </a:gs>
                </a:gsLst>
                <a:lin ang="5400000" scaled="0"/>
              </a:gradFill>
            </a:endParaRPr>
          </a:p>
        </p:txBody>
      </p:sp>
      <p:sp>
        <p:nvSpPr>
          <p:cNvPr id="49" name="Rectangle 48"/>
          <p:cNvSpPr/>
          <p:nvPr/>
        </p:nvSpPr>
        <p:spPr bwMode="auto">
          <a:xfrm>
            <a:off x="356198" y="4636068"/>
            <a:ext cx="3815752" cy="1021781"/>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Hosting providers</a:t>
            </a:r>
          </a:p>
          <a:p>
            <a:pPr defTabSz="932290" fontAlgn="base">
              <a:spcBef>
                <a:spcPct val="0"/>
              </a:spcBef>
              <a:spcAft>
                <a:spcPct val="0"/>
              </a:spcAft>
            </a:pPr>
            <a:r>
              <a:rPr lang="en-US" sz="2000" dirty="0" smtClean="0">
                <a:gradFill>
                  <a:gsLst>
                    <a:gs pos="0">
                      <a:srgbClr val="FFFFFF"/>
                    </a:gs>
                    <a:gs pos="100000">
                      <a:srgbClr val="FFFFFF"/>
                    </a:gs>
                  </a:gsLst>
                  <a:lin ang="5400000" scaled="0"/>
                </a:gradFill>
              </a:rPr>
              <a:t>and private clouds</a:t>
            </a:r>
          </a:p>
        </p:txBody>
      </p:sp>
      <p:sp>
        <p:nvSpPr>
          <p:cNvPr id="17" name="Freeform 9"/>
          <p:cNvSpPr>
            <a:spLocks noEditPoints="1"/>
          </p:cNvSpPr>
          <p:nvPr/>
        </p:nvSpPr>
        <p:spPr bwMode="black">
          <a:xfrm>
            <a:off x="3325791" y="3706252"/>
            <a:ext cx="666622" cy="66933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46304" rIns="0" bIns="146304" numCol="1" spcCol="0" rtlCol="0" fromWordArt="0" anchor="ctr" anchorCtr="0" forceAA="0" compatLnSpc="1">
            <a:prstTxWarp prst="textNoShape">
              <a:avLst/>
            </a:prstTxWarp>
            <a:noAutofit/>
          </a:bodyPr>
          <a:lstStyle/>
          <a:p>
            <a:pPr defTabSz="932503"/>
            <a:endParaRPr lang="en-US" sz="3200">
              <a:gradFill>
                <a:gsLst>
                  <a:gs pos="0">
                    <a:srgbClr val="FFFFFF"/>
                  </a:gs>
                  <a:gs pos="100000">
                    <a:srgbClr val="FFFFFF"/>
                  </a:gs>
                </a:gsLst>
                <a:lin ang="5400000" scaled="0"/>
              </a:gradFill>
              <a:latin typeface="Segoe UI Light"/>
            </a:endParaRPr>
          </a:p>
        </p:txBody>
      </p:sp>
      <p:sp>
        <p:nvSpPr>
          <p:cNvPr id="20" name="Rectangle 19"/>
          <p:cNvSpPr/>
          <p:nvPr/>
        </p:nvSpPr>
        <p:spPr bwMode="auto">
          <a:xfrm>
            <a:off x="4240112" y="1322721"/>
            <a:ext cx="7704238" cy="43351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t" anchorCtr="0" compatLnSpc="1">
            <a:prstTxWarp prst="textNoShape">
              <a:avLst/>
            </a:prstTxWarp>
          </a:bodyPr>
          <a:lstStyle/>
          <a:p>
            <a:pPr defTabSz="932290" fontAlgn="base">
              <a:spcBef>
                <a:spcPct val="0"/>
              </a:spcBef>
              <a:spcAft>
                <a:spcPct val="0"/>
              </a:spcAft>
              <a:defRPr/>
            </a:pPr>
            <a:r>
              <a:rPr lang="en-US" sz="2000" dirty="0">
                <a:gradFill>
                  <a:gsLst>
                    <a:gs pos="0">
                      <a:srgbClr val="FFFFFF"/>
                    </a:gs>
                    <a:gs pos="100000">
                      <a:srgbClr val="FFFFFF"/>
                    </a:gs>
                  </a:gsLst>
                  <a:lin ang="5400000" scaled="0"/>
                </a:gradFill>
              </a:rPr>
              <a:t>Harness the full power of .NET, Visual Studio and Windows </a:t>
            </a:r>
            <a:r>
              <a:rPr lang="en-US" sz="2000" dirty="0" smtClean="0">
                <a:gradFill>
                  <a:gsLst>
                    <a:gs pos="0">
                      <a:srgbClr val="FFFFFF"/>
                    </a:gs>
                    <a:gs pos="100000">
                      <a:srgbClr val="FFFFFF"/>
                    </a:gs>
                  </a:gsLst>
                  <a:lin ang="5400000" scaled="0"/>
                </a:gradFill>
              </a:rPr>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Azure Pack </a:t>
            </a:r>
            <a:r>
              <a:rPr lang="en-US" sz="2000" dirty="0">
                <a:gradFill>
                  <a:gsLst>
                    <a:gs pos="0">
                      <a:srgbClr val="FFFFFF"/>
                    </a:gs>
                    <a:gs pos="100000">
                      <a:srgbClr val="FFFFFF"/>
                    </a:gs>
                  </a:gsLst>
                  <a:lin ang="5400000" scaled="0"/>
                </a:gradFill>
              </a:rPr>
              <a:t>to build modern business applications.</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Use </a:t>
            </a:r>
            <a:r>
              <a:rPr lang="en-US" sz="2000" dirty="0" smtClean="0">
                <a:gradFill>
                  <a:gsLst>
                    <a:gs pos="0">
                      <a:srgbClr val="FFFFFF"/>
                    </a:gs>
                    <a:gs pos="100000">
                      <a:srgbClr val="FFFFFF"/>
                    </a:gs>
                  </a:gsLst>
                  <a:lin ang="5400000" scaled="0"/>
                </a:gradFill>
              </a:rPr>
              <a:t>Active </a:t>
            </a:r>
            <a:r>
              <a:rPr lang="en-US" sz="2000" dirty="0">
                <a:gradFill>
                  <a:gsLst>
                    <a:gs pos="0">
                      <a:srgbClr val="FFFFFF"/>
                    </a:gs>
                    <a:gs pos="100000">
                      <a:srgbClr val="FFFFFF"/>
                    </a:gs>
                  </a:gsLst>
                  <a:lin ang="5400000" scaled="0"/>
                </a:gradFill>
              </a:rPr>
              <a:t>Directory to federate identity </a:t>
            </a:r>
            <a:r>
              <a:rPr lang="en-US" sz="2000" dirty="0" smtClean="0">
                <a:gradFill>
                  <a:gsLst>
                    <a:gs pos="0">
                      <a:srgbClr val="FFFFFF"/>
                    </a:gs>
                    <a:gs pos="100000">
                      <a:srgbClr val="FFFFFF"/>
                    </a:gs>
                  </a:gsLst>
                  <a:lin ang="5400000" scaled="0"/>
                </a:gradFill>
              </a:rPr>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with </a:t>
            </a:r>
            <a:r>
              <a:rPr lang="en-US" sz="2000" dirty="0">
                <a:gradFill>
                  <a:gsLst>
                    <a:gs pos="0">
                      <a:srgbClr val="FFFFFF"/>
                    </a:gs>
                    <a:gs pos="100000">
                      <a:srgbClr val="FFFFFF"/>
                    </a:gs>
                  </a:gsLst>
                  <a:lin ang="5400000" scaled="0"/>
                </a:gradFill>
              </a:rPr>
              <a:t>your on-premises environment or Office 365 </a:t>
            </a:r>
            <a:r>
              <a:rPr lang="en-US" sz="2000" dirty="0" smtClean="0">
                <a:gradFill>
                  <a:gsLst>
                    <a:gs pos="0">
                      <a:srgbClr val="FFFFFF"/>
                    </a:gs>
                    <a:gs pos="100000">
                      <a:srgbClr val="FFFFFF"/>
                    </a:gs>
                  </a:gsLst>
                  <a:lin ang="5400000" scaled="0"/>
                </a:gradFill>
              </a:rPr>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to manage </a:t>
            </a:r>
            <a:r>
              <a:rPr lang="en-US" sz="2000" dirty="0">
                <a:gradFill>
                  <a:gsLst>
                    <a:gs pos="0">
                      <a:srgbClr val="FFFFFF"/>
                    </a:gs>
                    <a:gs pos="100000">
                      <a:srgbClr val="FFFFFF"/>
                    </a:gs>
                  </a:gsLst>
                  <a:lin ang="5400000" scaled="0"/>
                </a:gradFill>
              </a:rPr>
              <a:t>access to applications.</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Easily and </a:t>
            </a:r>
            <a:r>
              <a:rPr lang="en-US" sz="2000" dirty="0" smtClean="0">
                <a:gradFill>
                  <a:gsLst>
                    <a:gs pos="0">
                      <a:srgbClr val="FFFFFF"/>
                    </a:gs>
                    <a:gs pos="100000">
                      <a:srgbClr val="FFFFFF"/>
                    </a:gs>
                  </a:gsLst>
                  <a:lin ang="5400000" scaled="0"/>
                </a:gradFill>
              </a:rPr>
              <a:t>securely </a:t>
            </a:r>
            <a:r>
              <a:rPr lang="en-US" sz="2000" dirty="0">
                <a:gradFill>
                  <a:gsLst>
                    <a:gs pos="0">
                      <a:srgbClr val="FFFFFF"/>
                    </a:gs>
                    <a:gs pos="100000">
                      <a:srgbClr val="FFFFFF"/>
                    </a:gs>
                  </a:gsLst>
                  <a:lin ang="5400000" scaled="0"/>
                </a:gradFill>
              </a:rPr>
              <a:t>connect to </a:t>
            </a:r>
            <a:r>
              <a:rPr lang="en-US" sz="2000" dirty="0" smtClean="0">
                <a:gradFill>
                  <a:gsLst>
                    <a:gs pos="0">
                      <a:srgbClr val="FFFFFF"/>
                    </a:gs>
                    <a:gs pos="100000">
                      <a:srgbClr val="FFFFFF"/>
                    </a:gs>
                  </a:gsLst>
                  <a:lin ang="5400000" scaled="0"/>
                </a:gradFill>
              </a:rPr>
              <a:t>on-premises </a:t>
            </a:r>
            <a:r>
              <a:rPr lang="en-US" sz="2000" dirty="0">
                <a:gradFill>
                  <a:gsLst>
                    <a:gs pos="0">
                      <a:srgbClr val="FFFFFF"/>
                    </a:gs>
                    <a:gs pos="100000">
                      <a:srgbClr val="FFFFFF"/>
                    </a:gs>
                  </a:gsLst>
                  <a:lin ang="5400000" scaled="0"/>
                </a:gradFill>
              </a:rPr>
              <a:t>assets.</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Extend your applications into Office 365 </a:t>
            </a:r>
            <a:r>
              <a:rPr lang="en-US" sz="2000" dirty="0" smtClean="0">
                <a:gradFill>
                  <a:gsLst>
                    <a:gs pos="0">
                      <a:srgbClr val="FFFFFF"/>
                    </a:gs>
                    <a:gs pos="100000">
                      <a:srgbClr val="FFFFFF"/>
                    </a:gs>
                  </a:gsLst>
                  <a:lin ang="5400000" scaled="0"/>
                </a:gradFill>
              </a:rPr>
              <a:t>and </a:t>
            </a:r>
            <a:r>
              <a:rPr lang="en-US" sz="2000" dirty="0" err="1">
                <a:gradFill>
                  <a:gsLst>
                    <a:gs pos="0">
                      <a:srgbClr val="FFFFFF"/>
                    </a:gs>
                    <a:gs pos="100000">
                      <a:srgbClr val="FFFFFF"/>
                    </a:gs>
                  </a:gsLst>
                  <a:lin ang="5400000" scaled="0"/>
                </a:gradFill>
              </a:rPr>
              <a:t>Sharepoint</a:t>
            </a:r>
            <a:r>
              <a:rPr lang="en-US" sz="2000" dirty="0">
                <a:gradFill>
                  <a:gsLst>
                    <a:gs pos="0">
                      <a:srgbClr val="FFFFFF"/>
                    </a:gs>
                    <a:gs pos="100000">
                      <a:srgbClr val="FFFFFF"/>
                    </a:gs>
                  </a:gsLst>
                  <a:lin ang="5400000" scaled="0"/>
                </a:gradFill>
              </a:rPr>
              <a:t>.</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29765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4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4638" y="1211263"/>
            <a:ext cx="11838337" cy="5486400"/>
          </a:xfrm>
          <a:prstGeom prst="rect">
            <a:avLst/>
          </a:pr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4400" spc="-50" dirty="0">
              <a:gradFill>
                <a:gsLst>
                  <a:gs pos="36283">
                    <a:srgbClr val="00188F"/>
                  </a:gs>
                  <a:gs pos="28000">
                    <a:srgbClr val="00188F"/>
                  </a:gs>
                </a:gsLst>
                <a:lin ang="5400000" scaled="0"/>
              </a:gradFill>
              <a:latin typeface="Segoe UI Light"/>
            </a:endParaRPr>
          </a:p>
        </p:txBody>
      </p:sp>
      <p:sp>
        <p:nvSpPr>
          <p:cNvPr id="2" name="Title 1"/>
          <p:cNvSpPr>
            <a:spLocks noGrp="1"/>
          </p:cNvSpPr>
          <p:nvPr>
            <p:ph type="title"/>
          </p:nvPr>
        </p:nvSpPr>
        <p:spPr/>
        <p:txBody>
          <a:bodyPr/>
          <a:lstStyle/>
          <a:p>
            <a:r>
              <a:rPr lang="en-US" dirty="0" smtClean="0"/>
              <a:t>Modern web </a:t>
            </a:r>
            <a:r>
              <a:rPr lang="en-US" dirty="0" err="1" smtClean="0"/>
              <a:t>PaaS</a:t>
            </a:r>
            <a:r>
              <a:rPr lang="en-US" dirty="0" smtClean="0"/>
              <a:t> for—</a:t>
            </a:r>
            <a:endParaRPr lang="en-US" dirty="0"/>
          </a:p>
        </p:txBody>
      </p:sp>
      <p:sp>
        <p:nvSpPr>
          <p:cNvPr id="13" name="Rectangle 12"/>
          <p:cNvSpPr/>
          <p:nvPr/>
        </p:nvSpPr>
        <p:spPr bwMode="auto">
          <a:xfrm>
            <a:off x="356198" y="1322720"/>
            <a:ext cx="3815752" cy="10217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Global web presence.</a:t>
            </a:r>
            <a:endParaRPr lang="en-US" sz="2000" dirty="0">
              <a:gradFill>
                <a:gsLst>
                  <a:gs pos="0">
                    <a:srgbClr val="FFFFFF"/>
                  </a:gs>
                  <a:gs pos="100000">
                    <a:srgbClr val="FFFFFF"/>
                  </a:gs>
                </a:gsLst>
                <a:lin ang="5400000" scaled="0"/>
              </a:gradFill>
            </a:endParaRPr>
          </a:p>
        </p:txBody>
      </p:sp>
      <p:sp>
        <p:nvSpPr>
          <p:cNvPr id="43" name="Rectangle 42"/>
          <p:cNvSpPr/>
          <p:nvPr/>
        </p:nvSpPr>
        <p:spPr bwMode="auto">
          <a:xfrm>
            <a:off x="356198" y="2427169"/>
            <a:ext cx="3815752" cy="102178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Digital </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marketing campaigns.</a:t>
            </a:r>
            <a:endParaRPr lang="en-US" sz="2000" dirty="0">
              <a:gradFill>
                <a:gsLst>
                  <a:gs pos="0">
                    <a:srgbClr val="FFFFFF"/>
                  </a:gs>
                  <a:gs pos="100000">
                    <a:srgbClr val="FFFFFF"/>
                  </a:gs>
                </a:gsLst>
                <a:lin ang="5400000" scaled="0"/>
              </a:gradFill>
            </a:endParaRPr>
          </a:p>
        </p:txBody>
      </p:sp>
      <p:sp>
        <p:nvSpPr>
          <p:cNvPr id="46" name="Rectangle 45"/>
          <p:cNvSpPr/>
          <p:nvPr/>
        </p:nvSpPr>
        <p:spPr bwMode="auto">
          <a:xfrm>
            <a:off x="356198" y="3531619"/>
            <a:ext cx="3815752" cy="10217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Business applications.</a:t>
            </a:r>
            <a:endParaRPr lang="en-US" sz="2000" dirty="0">
              <a:gradFill>
                <a:gsLst>
                  <a:gs pos="0">
                    <a:srgbClr val="FFFFFF"/>
                  </a:gs>
                  <a:gs pos="100000">
                    <a:srgbClr val="FFFFFF"/>
                  </a:gs>
                </a:gsLst>
                <a:lin ang="5400000" scaled="0"/>
              </a:gradFill>
            </a:endParaRPr>
          </a:p>
        </p:txBody>
      </p:sp>
      <p:sp>
        <p:nvSpPr>
          <p:cNvPr id="49" name="Rectangle 48"/>
          <p:cNvSpPr/>
          <p:nvPr/>
        </p:nvSpPr>
        <p:spPr bwMode="auto">
          <a:xfrm>
            <a:off x="356198" y="4636068"/>
            <a:ext cx="3815752" cy="1021781"/>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2000" dirty="0" smtClean="0">
                <a:gradFill>
                  <a:gsLst>
                    <a:gs pos="0">
                      <a:srgbClr val="FFFFFF"/>
                    </a:gs>
                    <a:gs pos="100000">
                      <a:srgbClr val="FFFFFF"/>
                    </a:gs>
                  </a:gsLst>
                  <a:lin ang="5400000" scaled="0"/>
                </a:gradFill>
              </a:rPr>
              <a:t>Hosting providers</a:t>
            </a:r>
          </a:p>
          <a:p>
            <a:pPr defTabSz="932290" fontAlgn="base">
              <a:spcBef>
                <a:spcPct val="0"/>
              </a:spcBef>
              <a:spcAft>
                <a:spcPct val="0"/>
              </a:spcAft>
            </a:pPr>
            <a:r>
              <a:rPr lang="en-US" sz="2000" dirty="0" smtClean="0">
                <a:gradFill>
                  <a:gsLst>
                    <a:gs pos="0">
                      <a:srgbClr val="FFFFFF"/>
                    </a:gs>
                    <a:gs pos="100000">
                      <a:srgbClr val="FFFFFF"/>
                    </a:gs>
                  </a:gsLst>
                  <a:lin ang="5400000" scaled="0"/>
                </a:gradFill>
              </a:rPr>
              <a:t>(and private </a:t>
            </a:r>
            <a:r>
              <a:rPr lang="en-US" sz="2000" dirty="0">
                <a:gradFill>
                  <a:gsLst>
                    <a:gs pos="0">
                      <a:srgbClr val="FFFFFF"/>
                    </a:gs>
                    <a:gs pos="100000">
                      <a:srgbClr val="FFFFFF"/>
                    </a:gs>
                  </a:gsLst>
                  <a:lin ang="5400000" scaled="0"/>
                </a:gradFill>
              </a:rPr>
              <a:t>c</a:t>
            </a:r>
            <a:r>
              <a:rPr lang="en-US" sz="2000" dirty="0" smtClean="0">
                <a:gradFill>
                  <a:gsLst>
                    <a:gs pos="0">
                      <a:srgbClr val="FFFFFF"/>
                    </a:gs>
                    <a:gs pos="100000">
                      <a:srgbClr val="FFFFFF"/>
                    </a:gs>
                  </a:gsLst>
                  <a:lin ang="5400000" scaled="0"/>
                </a:gradFill>
              </a:rPr>
              <a:t>louds).</a:t>
            </a:r>
          </a:p>
        </p:txBody>
      </p:sp>
      <p:sp>
        <p:nvSpPr>
          <p:cNvPr id="17" name="Freeform 9"/>
          <p:cNvSpPr>
            <a:spLocks noEditPoints="1"/>
          </p:cNvSpPr>
          <p:nvPr/>
        </p:nvSpPr>
        <p:spPr bwMode="black">
          <a:xfrm>
            <a:off x="3325791" y="4811152"/>
            <a:ext cx="666622" cy="66933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46304" rIns="0" bIns="146304" numCol="1" spcCol="0" rtlCol="0" fromWordArt="0" anchor="ctr" anchorCtr="0" forceAA="0" compatLnSpc="1">
            <a:prstTxWarp prst="textNoShape">
              <a:avLst/>
            </a:prstTxWarp>
            <a:noAutofit/>
          </a:bodyPr>
          <a:lstStyle/>
          <a:p>
            <a:pPr defTabSz="932503"/>
            <a:endParaRPr lang="en-US" sz="3200">
              <a:gradFill>
                <a:gsLst>
                  <a:gs pos="0">
                    <a:srgbClr val="FFFFFF"/>
                  </a:gs>
                  <a:gs pos="100000">
                    <a:srgbClr val="FFFFFF"/>
                  </a:gs>
                </a:gsLst>
                <a:lin ang="5400000" scaled="0"/>
              </a:gradFill>
              <a:latin typeface="Segoe UI Light"/>
            </a:endParaRPr>
          </a:p>
        </p:txBody>
      </p:sp>
      <p:sp>
        <p:nvSpPr>
          <p:cNvPr id="20" name="Rectangle 19"/>
          <p:cNvSpPr/>
          <p:nvPr/>
        </p:nvSpPr>
        <p:spPr bwMode="auto">
          <a:xfrm>
            <a:off x="4240112" y="1314450"/>
            <a:ext cx="7704238" cy="4343400"/>
          </a:xfrm>
          <a:prstGeom prst="rect">
            <a:avLst/>
          </a:prstGeom>
          <a:solidFill>
            <a:srgbClr val="FFC0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t" anchorCtr="0" compatLnSpc="1">
            <a:prstTxWarp prst="textNoShape">
              <a:avLst/>
            </a:prstTxWarp>
          </a:bodyPr>
          <a:lstStyle/>
          <a:p>
            <a:pPr defTabSz="932290" fontAlgn="base">
              <a:spcBef>
                <a:spcPct val="0"/>
              </a:spcBef>
              <a:spcAft>
                <a:spcPct val="0"/>
              </a:spcAft>
              <a:defRPr/>
            </a:pPr>
            <a:r>
              <a:rPr lang="en-US" sz="2000" dirty="0">
                <a:gradFill>
                  <a:gsLst>
                    <a:gs pos="0">
                      <a:srgbClr val="FFFFFF"/>
                    </a:gs>
                    <a:gs pos="100000">
                      <a:srgbClr val="FFFFFF"/>
                    </a:gs>
                  </a:gsLst>
                  <a:lin ang="5400000" scaled="0"/>
                </a:gradFill>
              </a:rPr>
              <a:t>Provided as a ‘White Box’ solution for </a:t>
            </a:r>
            <a:r>
              <a:rPr lang="en-US" sz="2000" dirty="0" err="1" smtClean="0">
                <a:gradFill>
                  <a:gsLst>
                    <a:gs pos="0">
                      <a:srgbClr val="FFFFFF"/>
                    </a:gs>
                    <a:gs pos="100000">
                      <a:srgbClr val="FFFFFF"/>
                    </a:gs>
                  </a:gsLst>
                  <a:lin ang="5400000" scaled="0"/>
                </a:gradFill>
              </a:rPr>
              <a:t>hosters</a:t>
            </a:r>
            <a:r>
              <a:rPr lang="en-US" sz="2000" dirty="0" smtClean="0">
                <a:gradFill>
                  <a:gsLst>
                    <a:gs pos="0">
                      <a:srgbClr val="FFFFFF"/>
                    </a:gs>
                    <a:gs pos="100000">
                      <a:srgbClr val="FFFFFF"/>
                    </a:gs>
                  </a:gsLst>
                  <a:lin ang="5400000" scaled="0"/>
                </a:gradFill>
              </a:rPr>
              <a:t> </a:t>
            </a:r>
            <a:r>
              <a:rPr lang="en-US" sz="2000" dirty="0">
                <a:gradFill>
                  <a:gsLst>
                    <a:gs pos="0">
                      <a:srgbClr val="FFFFFF"/>
                    </a:gs>
                    <a:gs pos="100000">
                      <a:srgbClr val="FFFFFF"/>
                    </a:gs>
                  </a:gsLst>
                  <a:lin ang="5400000" scaled="0"/>
                </a:gradFill>
              </a:rPr>
              <a:t>and partners.</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Tap into the largest business application ecosystem in the world. </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Easy to customize portal experience </a:t>
            </a:r>
            <a:r>
              <a:rPr lang="en-US" sz="2000" dirty="0" smtClean="0">
                <a:gradFill>
                  <a:gsLst>
                    <a:gs pos="0">
                      <a:srgbClr val="FFFFFF"/>
                    </a:gs>
                    <a:gs pos="100000">
                      <a:srgbClr val="FFFFFF"/>
                    </a:gs>
                  </a:gsLst>
                  <a:lin ang="5400000" scaled="0"/>
                </a:gradFill>
              </a:rPr>
              <a:t>and </a:t>
            </a:r>
            <a:r>
              <a:rPr lang="en-US" sz="2000" dirty="0">
                <a:gradFill>
                  <a:gsLst>
                    <a:gs pos="0">
                      <a:srgbClr val="FFFFFF"/>
                    </a:gs>
                    <a:gs pos="100000">
                      <a:srgbClr val="FFFFFF"/>
                    </a:gs>
                  </a:gsLst>
                  <a:lin ang="5400000" scaled="0"/>
                </a:gradFill>
              </a:rPr>
              <a:t>powerful billing API. </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Delivered as a service on Windows Server based private clouds.</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a:p>
            <a:pPr defTabSz="932290" fontAlgn="base">
              <a:spcBef>
                <a:spcPct val="0"/>
              </a:spcBef>
              <a:spcAft>
                <a:spcPct val="0"/>
              </a:spcAft>
              <a:defRPr/>
            </a:pPr>
            <a:r>
              <a:rPr lang="en-US" sz="2000" dirty="0">
                <a:gradFill>
                  <a:gsLst>
                    <a:gs pos="0">
                      <a:srgbClr val="FFFFFF"/>
                    </a:gs>
                    <a:gs pos="100000">
                      <a:srgbClr val="FFFFFF"/>
                    </a:gs>
                  </a:gsLst>
                  <a:lin ang="5400000" scaled="0"/>
                </a:gradFill>
              </a:rPr>
              <a:t>Allows IT to host modern web applications in their private clouds</a:t>
            </a:r>
            <a:r>
              <a:rPr lang="en-US" sz="2000" dirty="0" smtClean="0">
                <a:gradFill>
                  <a:gsLst>
                    <a:gs pos="0">
                      <a:srgbClr val="FFFFFF"/>
                    </a:gs>
                    <a:gs pos="100000">
                      <a:srgbClr val="FFFFFF"/>
                    </a:gs>
                  </a:gsLst>
                  <a:lin ang="5400000" scaled="0"/>
                </a:gradFill>
              </a:rPr>
              <a:t>.</a:t>
            </a:r>
          </a:p>
          <a:p>
            <a:pPr defTabSz="932290" fontAlgn="base">
              <a:spcBef>
                <a:spcPct val="0"/>
              </a:spcBef>
              <a:spcAft>
                <a:spcPct val="0"/>
              </a:spcAft>
              <a:defRPr/>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68592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4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229805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60565" y="249238"/>
            <a:ext cx="11031626" cy="747897"/>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mtClean="0"/>
              <a:t>Under the Hood</a:t>
            </a:r>
            <a:endParaRPr lang="en-US"/>
          </a:p>
        </p:txBody>
      </p:sp>
      <p:grpSp>
        <p:nvGrpSpPr>
          <p:cNvPr id="2" name="Group 1"/>
          <p:cNvGrpSpPr/>
          <p:nvPr/>
        </p:nvGrpSpPr>
        <p:grpSpPr>
          <a:xfrm>
            <a:off x="3416135" y="1264993"/>
            <a:ext cx="8605873" cy="4850261"/>
            <a:chOff x="1715915" y="1693621"/>
            <a:chExt cx="8605873" cy="4850261"/>
          </a:xfrm>
        </p:grpSpPr>
        <p:grpSp>
          <p:nvGrpSpPr>
            <p:cNvPr id="5" name="Group 4"/>
            <p:cNvGrpSpPr/>
            <p:nvPr/>
          </p:nvGrpSpPr>
          <p:grpSpPr>
            <a:xfrm>
              <a:off x="1715915" y="1693621"/>
              <a:ext cx="8605873" cy="4850261"/>
              <a:chOff x="1848052" y="1746039"/>
              <a:chExt cx="7006343" cy="4101357"/>
            </a:xfrm>
          </p:grpSpPr>
          <p:cxnSp>
            <p:nvCxnSpPr>
              <p:cNvPr id="6" name="Straight Arrow Connector 5"/>
              <p:cNvCxnSpPr>
                <a:stCxn id="15" idx="2"/>
                <a:endCxn id="8" idx="0"/>
              </p:cNvCxnSpPr>
              <p:nvPr/>
            </p:nvCxnSpPr>
            <p:spPr>
              <a:xfrm flipH="1">
                <a:off x="5002642" y="2327744"/>
                <a:ext cx="1135976" cy="657485"/>
              </a:xfrm>
              <a:prstGeom prst="straightConnector1">
                <a:avLst/>
              </a:prstGeom>
              <a:ln w="38100">
                <a:tailEnd type="none"/>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4567893" y="2985229"/>
                <a:ext cx="869497" cy="5817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Web Worker</a:t>
                </a:r>
              </a:p>
            </p:txBody>
          </p:sp>
          <p:sp>
            <p:nvSpPr>
              <p:cNvPr id="9" name="Rectangle 8"/>
              <p:cNvSpPr/>
              <p:nvPr/>
            </p:nvSpPr>
            <p:spPr>
              <a:xfrm>
                <a:off x="5706894" y="2985229"/>
                <a:ext cx="869497" cy="5817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Web Worker</a:t>
                </a:r>
              </a:p>
            </p:txBody>
          </p:sp>
          <p:sp>
            <p:nvSpPr>
              <p:cNvPr id="10" name="Rectangle 9"/>
              <p:cNvSpPr/>
              <p:nvPr/>
            </p:nvSpPr>
            <p:spPr>
              <a:xfrm>
                <a:off x="6845896" y="2985229"/>
                <a:ext cx="869497" cy="5817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Web Worker</a:t>
                </a:r>
              </a:p>
            </p:txBody>
          </p:sp>
          <p:sp>
            <p:nvSpPr>
              <p:cNvPr id="11" name="Rectangle 10"/>
              <p:cNvSpPr/>
              <p:nvPr/>
            </p:nvSpPr>
            <p:spPr>
              <a:xfrm>
                <a:off x="7984898" y="2985229"/>
                <a:ext cx="869497" cy="5817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Web Worker</a:t>
                </a:r>
              </a:p>
            </p:txBody>
          </p:sp>
          <p:cxnSp>
            <p:nvCxnSpPr>
              <p:cNvPr id="12" name="Straight Arrow Connector 11"/>
              <p:cNvCxnSpPr>
                <a:stCxn id="15" idx="2"/>
                <a:endCxn id="9" idx="0"/>
              </p:cNvCxnSpPr>
              <p:nvPr/>
            </p:nvCxnSpPr>
            <p:spPr>
              <a:xfrm>
                <a:off x="6138617" y="2327744"/>
                <a:ext cx="3026" cy="657485"/>
              </a:xfrm>
              <a:prstGeom prst="straightConnector1">
                <a:avLst/>
              </a:prstGeom>
              <a:ln w="38100">
                <a:tailEnd type="none"/>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a:stCxn id="15" idx="2"/>
                <a:endCxn id="10" idx="0"/>
              </p:cNvCxnSpPr>
              <p:nvPr/>
            </p:nvCxnSpPr>
            <p:spPr>
              <a:xfrm>
                <a:off x="6138618" y="2327744"/>
                <a:ext cx="1142027" cy="657485"/>
              </a:xfrm>
              <a:prstGeom prst="straightConnector1">
                <a:avLst/>
              </a:prstGeom>
              <a:ln w="38100">
                <a:tailEnd type="none"/>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a:stCxn id="15" idx="2"/>
                <a:endCxn id="11" idx="0"/>
              </p:cNvCxnSpPr>
              <p:nvPr/>
            </p:nvCxnSpPr>
            <p:spPr>
              <a:xfrm>
                <a:off x="6138617" y="2327744"/>
                <a:ext cx="2281029" cy="657485"/>
              </a:xfrm>
              <a:prstGeom prst="straightConnector1">
                <a:avLst/>
              </a:prstGeom>
              <a:ln w="38100">
                <a:tailEnd type="none"/>
              </a:ln>
            </p:spPr>
            <p:style>
              <a:lnRef idx="2">
                <a:schemeClr val="accent6"/>
              </a:lnRef>
              <a:fillRef idx="0">
                <a:schemeClr val="accent6"/>
              </a:fillRef>
              <a:effectRef idx="1">
                <a:schemeClr val="accent6"/>
              </a:effectRef>
              <a:fontRef idx="minor">
                <a:schemeClr val="tx1"/>
              </a:fontRef>
            </p:style>
          </p:cxnSp>
          <p:sp>
            <p:nvSpPr>
              <p:cNvPr id="15" name="Rectangle 14"/>
              <p:cNvSpPr/>
              <p:nvPr/>
            </p:nvSpPr>
            <p:spPr>
              <a:xfrm>
                <a:off x="5703869" y="1746039"/>
                <a:ext cx="869497" cy="5817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Front End</a:t>
                </a:r>
              </a:p>
            </p:txBody>
          </p:sp>
          <p:sp>
            <p:nvSpPr>
              <p:cNvPr id="16" name="Rectangle 15"/>
              <p:cNvSpPr/>
              <p:nvPr/>
            </p:nvSpPr>
            <p:spPr>
              <a:xfrm>
                <a:off x="6884610" y="1746039"/>
                <a:ext cx="869497" cy="5817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Front End</a:t>
                </a:r>
              </a:p>
            </p:txBody>
          </p:sp>
          <p:cxnSp>
            <p:nvCxnSpPr>
              <p:cNvPr id="17" name="Straight Arrow Connector 16"/>
              <p:cNvCxnSpPr>
                <a:stCxn id="16" idx="2"/>
                <a:endCxn id="8" idx="0"/>
              </p:cNvCxnSpPr>
              <p:nvPr/>
            </p:nvCxnSpPr>
            <p:spPr>
              <a:xfrm flipH="1">
                <a:off x="5002641" y="2327744"/>
                <a:ext cx="2316718" cy="657485"/>
              </a:xfrm>
              <a:prstGeom prst="straightConnector1">
                <a:avLst/>
              </a:prstGeom>
              <a:ln w="38100">
                <a:solidFill>
                  <a:schemeClr val="tx1">
                    <a:lumMod val="5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a:stCxn id="16" idx="2"/>
                <a:endCxn id="9" idx="0"/>
              </p:cNvCxnSpPr>
              <p:nvPr/>
            </p:nvCxnSpPr>
            <p:spPr>
              <a:xfrm flipH="1">
                <a:off x="6141643" y="2327744"/>
                <a:ext cx="1177716" cy="657485"/>
              </a:xfrm>
              <a:prstGeom prst="straightConnector1">
                <a:avLst/>
              </a:prstGeom>
              <a:ln w="38100">
                <a:solidFill>
                  <a:schemeClr val="tx1">
                    <a:lumMod val="5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a:stCxn id="16" idx="2"/>
                <a:endCxn id="10" idx="0"/>
              </p:cNvCxnSpPr>
              <p:nvPr/>
            </p:nvCxnSpPr>
            <p:spPr>
              <a:xfrm flipH="1">
                <a:off x="7280645" y="2327744"/>
                <a:ext cx="38714" cy="657485"/>
              </a:xfrm>
              <a:prstGeom prst="straightConnector1">
                <a:avLst/>
              </a:prstGeom>
              <a:ln w="38100">
                <a:solidFill>
                  <a:schemeClr val="tx1">
                    <a:lumMod val="5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a:stCxn id="16" idx="2"/>
              </p:cNvCxnSpPr>
              <p:nvPr/>
            </p:nvCxnSpPr>
            <p:spPr>
              <a:xfrm>
                <a:off x="7319359" y="2327744"/>
                <a:ext cx="1135976" cy="696519"/>
              </a:xfrm>
              <a:prstGeom prst="straightConnector1">
                <a:avLst/>
              </a:prstGeom>
              <a:ln w="38100">
                <a:solidFill>
                  <a:schemeClr val="tx1">
                    <a:lumMod val="50000"/>
                  </a:schemeClr>
                </a:solidFill>
                <a:tailEnd type="none"/>
              </a:ln>
            </p:spPr>
            <p:style>
              <a:lnRef idx="2">
                <a:schemeClr val="accent6"/>
              </a:lnRef>
              <a:fillRef idx="0">
                <a:schemeClr val="accent6"/>
              </a:fillRef>
              <a:effectRef idx="1">
                <a:schemeClr val="accent6"/>
              </a:effectRef>
              <a:fontRef idx="minor">
                <a:schemeClr val="tx1"/>
              </a:fontRef>
            </p:style>
          </p:cxnSp>
          <p:sp>
            <p:nvSpPr>
              <p:cNvPr id="22" name="Rectangle 21"/>
              <p:cNvSpPr/>
              <p:nvPr/>
            </p:nvSpPr>
            <p:spPr>
              <a:xfrm>
                <a:off x="6184441" y="4217257"/>
                <a:ext cx="869497" cy="581705"/>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File Server</a:t>
                </a:r>
              </a:p>
            </p:txBody>
          </p:sp>
          <p:cxnSp>
            <p:nvCxnSpPr>
              <p:cNvPr id="23" name="Straight Arrow Connector 22"/>
              <p:cNvCxnSpPr>
                <a:stCxn id="8" idx="2"/>
              </p:cNvCxnSpPr>
              <p:nvPr/>
            </p:nvCxnSpPr>
            <p:spPr>
              <a:xfrm>
                <a:off x="5002642" y="3566934"/>
                <a:ext cx="227765" cy="650323"/>
              </a:xfrm>
              <a:prstGeom prst="straightConnector1">
                <a:avLst/>
              </a:prstGeom>
              <a:ln w="38100">
                <a:tailEnd type="none"/>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a:endCxn id="22" idx="0"/>
              </p:cNvCxnSpPr>
              <p:nvPr/>
            </p:nvCxnSpPr>
            <p:spPr>
              <a:xfrm>
                <a:off x="5002640" y="3570515"/>
                <a:ext cx="1616550" cy="646742"/>
              </a:xfrm>
              <a:prstGeom prst="straightConnector1">
                <a:avLst/>
              </a:prstGeom>
              <a:ln w="38100">
                <a:tailEnd type="none"/>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a:stCxn id="8" idx="2"/>
              </p:cNvCxnSpPr>
              <p:nvPr/>
            </p:nvCxnSpPr>
            <p:spPr>
              <a:xfrm>
                <a:off x="5002641" y="3566934"/>
                <a:ext cx="3093270" cy="650323"/>
              </a:xfrm>
              <a:prstGeom prst="straightConnector1">
                <a:avLst/>
              </a:prstGeom>
              <a:ln w="38100">
                <a:tailEnd type="none"/>
              </a:ln>
            </p:spPr>
            <p:style>
              <a:lnRef idx="2">
                <a:schemeClr val="accent6"/>
              </a:lnRef>
              <a:fillRef idx="0">
                <a:schemeClr val="accent6"/>
              </a:fillRef>
              <a:effectRef idx="1">
                <a:schemeClr val="accent6"/>
              </a:effectRef>
              <a:fontRef idx="minor">
                <a:schemeClr val="tx1"/>
              </a:fontRef>
            </p:style>
          </p:cxnSp>
          <p:cxnSp>
            <p:nvCxnSpPr>
              <p:cNvPr id="26" name="Straight Arrow Connector 25"/>
              <p:cNvCxnSpPr>
                <a:stCxn id="9" idx="2"/>
              </p:cNvCxnSpPr>
              <p:nvPr/>
            </p:nvCxnSpPr>
            <p:spPr>
              <a:xfrm flipH="1">
                <a:off x="5230406" y="3566934"/>
                <a:ext cx="911237" cy="650323"/>
              </a:xfrm>
              <a:prstGeom prst="straightConnector1">
                <a:avLst/>
              </a:prstGeom>
              <a:ln w="38100">
                <a:solidFill>
                  <a:schemeClr val="tx1">
                    <a:lumMod val="5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a:stCxn id="9" idx="2"/>
                <a:endCxn id="22" idx="0"/>
              </p:cNvCxnSpPr>
              <p:nvPr/>
            </p:nvCxnSpPr>
            <p:spPr>
              <a:xfrm>
                <a:off x="6141643" y="3566934"/>
                <a:ext cx="477547" cy="650323"/>
              </a:xfrm>
              <a:prstGeom prst="straightConnector1">
                <a:avLst/>
              </a:prstGeom>
              <a:ln w="38100">
                <a:solidFill>
                  <a:schemeClr val="tx1">
                    <a:lumMod val="5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a:stCxn id="9" idx="2"/>
              </p:cNvCxnSpPr>
              <p:nvPr/>
            </p:nvCxnSpPr>
            <p:spPr>
              <a:xfrm>
                <a:off x="6141643" y="3566934"/>
                <a:ext cx="1954268" cy="650323"/>
              </a:xfrm>
              <a:prstGeom prst="straightConnector1">
                <a:avLst/>
              </a:prstGeom>
              <a:ln w="38100">
                <a:solidFill>
                  <a:schemeClr val="tx1">
                    <a:lumMod val="5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a:stCxn id="10" idx="2"/>
              </p:cNvCxnSpPr>
              <p:nvPr/>
            </p:nvCxnSpPr>
            <p:spPr>
              <a:xfrm flipH="1">
                <a:off x="5230407" y="3566934"/>
                <a:ext cx="2050238" cy="650323"/>
              </a:xfrm>
              <a:prstGeom prst="straightConnector1">
                <a:avLst/>
              </a:prstGeom>
              <a:ln w="38100">
                <a:solidFill>
                  <a:schemeClr val="accent3">
                    <a:lumMod val="40000"/>
                    <a:lumOff val="6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30" name="Straight Arrow Connector 29"/>
              <p:cNvCxnSpPr>
                <a:stCxn id="10" idx="2"/>
                <a:endCxn id="22" idx="0"/>
              </p:cNvCxnSpPr>
              <p:nvPr/>
            </p:nvCxnSpPr>
            <p:spPr>
              <a:xfrm flipH="1">
                <a:off x="6619190" y="3566934"/>
                <a:ext cx="661455" cy="650323"/>
              </a:xfrm>
              <a:prstGeom prst="straightConnector1">
                <a:avLst/>
              </a:prstGeom>
              <a:ln w="38100">
                <a:solidFill>
                  <a:schemeClr val="accent3">
                    <a:lumMod val="40000"/>
                    <a:lumOff val="6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stCxn id="10" idx="2"/>
              </p:cNvCxnSpPr>
              <p:nvPr/>
            </p:nvCxnSpPr>
            <p:spPr>
              <a:xfrm>
                <a:off x="7280644" y="3566934"/>
                <a:ext cx="815267" cy="650323"/>
              </a:xfrm>
              <a:prstGeom prst="straightConnector1">
                <a:avLst/>
              </a:prstGeom>
              <a:ln w="38100">
                <a:solidFill>
                  <a:schemeClr val="accent3">
                    <a:lumMod val="40000"/>
                    <a:lumOff val="6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32" name="Straight Arrow Connector 31"/>
              <p:cNvCxnSpPr/>
              <p:nvPr/>
            </p:nvCxnSpPr>
            <p:spPr>
              <a:xfrm flipH="1">
                <a:off x="5230406" y="3563353"/>
                <a:ext cx="3208511" cy="653904"/>
              </a:xfrm>
              <a:prstGeom prst="straightConnector1">
                <a:avLst/>
              </a:prstGeom>
              <a:ln w="38100">
                <a:solidFill>
                  <a:schemeClr val="accent2">
                    <a:lumMod val="40000"/>
                    <a:lumOff val="6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a:stCxn id="11" idx="2"/>
                <a:endCxn id="22" idx="0"/>
              </p:cNvCxnSpPr>
              <p:nvPr/>
            </p:nvCxnSpPr>
            <p:spPr>
              <a:xfrm flipH="1">
                <a:off x="6619190" y="3566934"/>
                <a:ext cx="1800457" cy="650323"/>
              </a:xfrm>
              <a:prstGeom prst="straightConnector1">
                <a:avLst/>
              </a:prstGeom>
              <a:ln w="38100">
                <a:solidFill>
                  <a:schemeClr val="accent2">
                    <a:lumMod val="40000"/>
                    <a:lumOff val="6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34" name="Straight Arrow Connector 33"/>
              <p:cNvCxnSpPr>
                <a:stCxn id="11" idx="2"/>
              </p:cNvCxnSpPr>
              <p:nvPr/>
            </p:nvCxnSpPr>
            <p:spPr>
              <a:xfrm flipH="1">
                <a:off x="8095912" y="3566934"/>
                <a:ext cx="323735" cy="650323"/>
              </a:xfrm>
              <a:prstGeom prst="straightConnector1">
                <a:avLst/>
              </a:prstGeom>
              <a:ln w="38100">
                <a:solidFill>
                  <a:schemeClr val="accent2">
                    <a:lumMod val="40000"/>
                    <a:lumOff val="60000"/>
                  </a:schemeClr>
                </a:solidFill>
                <a:tailEnd type="none"/>
              </a:ln>
            </p:spPr>
            <p:style>
              <a:lnRef idx="2">
                <a:schemeClr val="accent6"/>
              </a:lnRef>
              <a:fillRef idx="0">
                <a:schemeClr val="accent6"/>
              </a:fillRef>
              <a:effectRef idx="1">
                <a:schemeClr val="accent6"/>
              </a:effectRef>
              <a:fontRef idx="minor">
                <a:schemeClr val="tx1"/>
              </a:fontRef>
            </p:style>
          </p:cxnSp>
          <p:sp>
            <p:nvSpPr>
              <p:cNvPr id="35" name="Rectangle 34"/>
              <p:cNvSpPr/>
              <p:nvPr/>
            </p:nvSpPr>
            <p:spPr>
              <a:xfrm>
                <a:off x="5562397" y="5265691"/>
                <a:ext cx="941237" cy="581705"/>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Publisher</a:t>
                </a:r>
              </a:p>
            </p:txBody>
          </p:sp>
          <p:sp>
            <p:nvSpPr>
              <p:cNvPr id="36" name="Rectangle 35"/>
              <p:cNvSpPr/>
              <p:nvPr/>
            </p:nvSpPr>
            <p:spPr>
              <a:xfrm>
                <a:off x="7009850" y="5265691"/>
                <a:ext cx="941237" cy="581705"/>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Publisher</a:t>
                </a:r>
              </a:p>
            </p:txBody>
          </p:sp>
          <p:cxnSp>
            <p:nvCxnSpPr>
              <p:cNvPr id="37" name="Straight Arrow Connector 36"/>
              <p:cNvCxnSpPr>
                <a:endCxn id="35" idx="0"/>
              </p:cNvCxnSpPr>
              <p:nvPr/>
            </p:nvCxnSpPr>
            <p:spPr>
              <a:xfrm>
                <a:off x="5230406" y="4798962"/>
                <a:ext cx="802610" cy="466729"/>
              </a:xfrm>
              <a:prstGeom prst="straightConnector1">
                <a:avLst/>
              </a:prstGeom>
              <a:ln w="38100">
                <a:solidFill>
                  <a:schemeClr val="accent4">
                    <a:lumMod val="20000"/>
                    <a:lumOff val="8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a:stCxn id="22" idx="2"/>
                <a:endCxn id="36" idx="0"/>
              </p:cNvCxnSpPr>
              <p:nvPr/>
            </p:nvCxnSpPr>
            <p:spPr>
              <a:xfrm>
                <a:off x="6619190" y="4798962"/>
                <a:ext cx="861279" cy="466729"/>
              </a:xfrm>
              <a:prstGeom prst="straightConnector1">
                <a:avLst/>
              </a:prstGeom>
              <a:ln w="38100">
                <a:solidFill>
                  <a:schemeClr val="tx1">
                    <a:lumMod val="7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a:endCxn id="36" idx="0"/>
              </p:cNvCxnSpPr>
              <p:nvPr/>
            </p:nvCxnSpPr>
            <p:spPr>
              <a:xfrm>
                <a:off x="5274351" y="4795381"/>
                <a:ext cx="2206118" cy="470310"/>
              </a:xfrm>
              <a:prstGeom prst="straightConnector1">
                <a:avLst/>
              </a:prstGeom>
              <a:ln w="38100">
                <a:solidFill>
                  <a:schemeClr val="accent4">
                    <a:lumMod val="20000"/>
                    <a:lumOff val="80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40" name="Straight Arrow Connector 39"/>
              <p:cNvCxnSpPr>
                <a:stCxn id="22" idx="2"/>
              </p:cNvCxnSpPr>
              <p:nvPr/>
            </p:nvCxnSpPr>
            <p:spPr>
              <a:xfrm flipH="1">
                <a:off x="5993220" y="4798962"/>
                <a:ext cx="625970" cy="466729"/>
              </a:xfrm>
              <a:prstGeom prst="straightConnector1">
                <a:avLst/>
              </a:prstGeom>
              <a:ln w="38100">
                <a:solidFill>
                  <a:schemeClr val="tx1">
                    <a:lumMod val="75000"/>
                  </a:schemeClr>
                </a:solidFill>
                <a:tailEnd type="none"/>
              </a:ln>
            </p:spPr>
            <p:style>
              <a:lnRef idx="2">
                <a:schemeClr val="accent6"/>
              </a:lnRef>
              <a:fillRef idx="0">
                <a:schemeClr val="accent6"/>
              </a:fillRef>
              <a:effectRef idx="1">
                <a:schemeClr val="accent6"/>
              </a:effectRef>
              <a:fontRef idx="minor">
                <a:schemeClr val="tx1"/>
              </a:fontRef>
            </p:style>
          </p:cxnSp>
          <p:sp>
            <p:nvSpPr>
              <p:cNvPr id="41" name="Rectangle 40"/>
              <p:cNvSpPr/>
              <p:nvPr/>
            </p:nvSpPr>
            <p:spPr>
              <a:xfrm>
                <a:off x="1848052" y="3755386"/>
                <a:ext cx="869497" cy="5817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bg2"/>
                    </a:solidFill>
                  </a:rPr>
                  <a:t>Mgmt</a:t>
                </a:r>
                <a:r>
                  <a:rPr lang="en-US" sz="1350" b="1" dirty="0">
                    <a:solidFill>
                      <a:schemeClr val="bg2"/>
                    </a:solidFill>
                  </a:rPr>
                  <a:t>. Server</a:t>
                </a:r>
              </a:p>
            </p:txBody>
          </p:sp>
          <p:sp>
            <p:nvSpPr>
              <p:cNvPr id="42" name="Rectangle 41"/>
              <p:cNvSpPr/>
              <p:nvPr/>
            </p:nvSpPr>
            <p:spPr>
              <a:xfrm>
                <a:off x="1848052" y="4705195"/>
                <a:ext cx="869497" cy="5817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Mgmt.</a:t>
                </a:r>
              </a:p>
              <a:p>
                <a:pPr algn="ctr"/>
                <a:r>
                  <a:rPr lang="en-US" sz="1350" b="1" dirty="0">
                    <a:solidFill>
                      <a:schemeClr val="bg2"/>
                    </a:solidFill>
                  </a:rPr>
                  <a:t>Server</a:t>
                </a:r>
              </a:p>
            </p:txBody>
          </p:sp>
          <p:sp>
            <p:nvSpPr>
              <p:cNvPr id="43" name="Rectangle 42"/>
              <p:cNvSpPr/>
              <p:nvPr/>
            </p:nvSpPr>
            <p:spPr>
              <a:xfrm>
                <a:off x="3198452" y="4694842"/>
                <a:ext cx="869497" cy="581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Controller</a:t>
                </a:r>
              </a:p>
            </p:txBody>
          </p:sp>
          <p:sp>
            <p:nvSpPr>
              <p:cNvPr id="44" name="Rectangle 43"/>
              <p:cNvSpPr/>
              <p:nvPr/>
            </p:nvSpPr>
            <p:spPr>
              <a:xfrm>
                <a:off x="3198452" y="3757411"/>
                <a:ext cx="869497" cy="5817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Controller</a:t>
                </a:r>
              </a:p>
            </p:txBody>
          </p:sp>
          <p:cxnSp>
            <p:nvCxnSpPr>
              <p:cNvPr id="45" name="Straight Arrow Connector 44"/>
              <p:cNvCxnSpPr>
                <a:stCxn id="41" idx="3"/>
                <a:endCxn id="43" idx="1"/>
              </p:cNvCxnSpPr>
              <p:nvPr/>
            </p:nvCxnSpPr>
            <p:spPr>
              <a:xfrm>
                <a:off x="2717549" y="4046239"/>
                <a:ext cx="480903" cy="939456"/>
              </a:xfrm>
              <a:prstGeom prst="straightConnector1">
                <a:avLst/>
              </a:prstGeom>
              <a:ln w="38100">
                <a:solidFill>
                  <a:schemeClr val="accent2"/>
                </a:solidFill>
                <a:tailEnd type="none"/>
              </a:ln>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a:stCxn id="41" idx="3"/>
                <a:endCxn id="44" idx="1"/>
              </p:cNvCxnSpPr>
              <p:nvPr/>
            </p:nvCxnSpPr>
            <p:spPr>
              <a:xfrm>
                <a:off x="2717549" y="4046239"/>
                <a:ext cx="480903" cy="2025"/>
              </a:xfrm>
              <a:prstGeom prst="straightConnector1">
                <a:avLst/>
              </a:prstGeom>
              <a:ln w="38100">
                <a:solidFill>
                  <a:schemeClr val="accent2"/>
                </a:solidFill>
                <a:tailEnd type="none"/>
              </a:ln>
            </p:spPr>
            <p:style>
              <a:lnRef idx="2">
                <a:schemeClr val="accent6"/>
              </a:lnRef>
              <a:fillRef idx="0">
                <a:schemeClr val="accent6"/>
              </a:fillRef>
              <a:effectRef idx="1">
                <a:schemeClr val="accent6"/>
              </a:effectRef>
              <a:fontRef idx="minor">
                <a:schemeClr val="tx1"/>
              </a:fontRef>
            </p:style>
          </p:cxnSp>
          <p:cxnSp>
            <p:nvCxnSpPr>
              <p:cNvPr id="47" name="Straight Arrow Connector 46"/>
              <p:cNvCxnSpPr>
                <a:stCxn id="42" idx="3"/>
                <a:endCxn id="43" idx="1"/>
              </p:cNvCxnSpPr>
              <p:nvPr/>
            </p:nvCxnSpPr>
            <p:spPr>
              <a:xfrm flipV="1">
                <a:off x="2717549" y="4985695"/>
                <a:ext cx="480903" cy="10353"/>
              </a:xfrm>
              <a:prstGeom prst="straightConnector1">
                <a:avLst/>
              </a:prstGeom>
              <a:ln w="38100">
                <a:solidFill>
                  <a:schemeClr val="accent1"/>
                </a:solidFill>
                <a:tailEnd type="none"/>
              </a:ln>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a:stCxn id="42" idx="3"/>
                <a:endCxn id="44" idx="1"/>
              </p:cNvCxnSpPr>
              <p:nvPr/>
            </p:nvCxnSpPr>
            <p:spPr>
              <a:xfrm flipV="1">
                <a:off x="2717549" y="4048264"/>
                <a:ext cx="480903" cy="947784"/>
              </a:xfrm>
              <a:prstGeom prst="straightConnector1">
                <a:avLst/>
              </a:prstGeom>
              <a:ln w="38100">
                <a:solidFill>
                  <a:schemeClr val="accent1"/>
                </a:solidFill>
                <a:tailEnd type="none"/>
              </a:ln>
            </p:spPr>
            <p:style>
              <a:lnRef idx="2">
                <a:schemeClr val="accent6"/>
              </a:lnRef>
              <a:fillRef idx="0">
                <a:schemeClr val="accent6"/>
              </a:fillRef>
              <a:effectRef idx="1">
                <a:schemeClr val="accent6"/>
              </a:effectRef>
              <a:fontRef idx="minor">
                <a:schemeClr val="tx1"/>
              </a:fontRef>
            </p:style>
          </p:cxnSp>
        </p:grpSp>
        <p:sp>
          <p:nvSpPr>
            <p:cNvPr id="54" name="Rectangle 53"/>
            <p:cNvSpPr/>
            <p:nvPr/>
          </p:nvSpPr>
          <p:spPr>
            <a:xfrm>
              <a:off x="8722151" y="4620316"/>
              <a:ext cx="1068001" cy="687924"/>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File Server</a:t>
              </a:r>
            </a:p>
          </p:txBody>
        </p:sp>
        <p:sp>
          <p:nvSpPr>
            <p:cNvPr id="63" name="Can 62"/>
            <p:cNvSpPr/>
            <p:nvPr/>
          </p:nvSpPr>
          <p:spPr>
            <a:xfrm>
              <a:off x="5124416" y="4616081"/>
              <a:ext cx="1284030" cy="687924"/>
            </a:xfrm>
            <a:prstGeom prst="can">
              <a:avLst/>
            </a:prstGeom>
            <a:solidFill>
              <a:srgbClr val="FFC0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Runtime DB</a:t>
              </a:r>
            </a:p>
          </p:txBody>
        </p:sp>
        <p:cxnSp>
          <p:nvCxnSpPr>
            <p:cNvPr id="64" name="Straight Arrow Connector 63"/>
            <p:cNvCxnSpPr>
              <a:stCxn id="43" idx="3"/>
              <a:endCxn id="63" idx="2"/>
            </p:cNvCxnSpPr>
            <p:nvPr/>
          </p:nvCxnSpPr>
          <p:spPr>
            <a:xfrm flipV="1">
              <a:off x="4442609" y="4960043"/>
              <a:ext cx="681807" cy="564792"/>
            </a:xfrm>
            <a:prstGeom prst="straightConnector1">
              <a:avLst/>
            </a:prstGeom>
            <a:ln w="38100">
              <a:solidFill>
                <a:schemeClr val="accent1"/>
              </a:solidFill>
              <a:tailEnd type="none"/>
            </a:ln>
          </p:spPr>
          <p:style>
            <a:lnRef idx="2">
              <a:schemeClr val="accent6"/>
            </a:lnRef>
            <a:fillRef idx="0">
              <a:schemeClr val="accent6"/>
            </a:fillRef>
            <a:effectRef idx="1">
              <a:schemeClr val="accent6"/>
            </a:effectRef>
            <a:fontRef idx="minor">
              <a:schemeClr val="tx1"/>
            </a:fontRef>
          </p:style>
        </p:cxnSp>
        <p:cxnSp>
          <p:nvCxnSpPr>
            <p:cNvPr id="67" name="Straight Arrow Connector 66"/>
            <p:cNvCxnSpPr>
              <a:stCxn id="44" idx="3"/>
              <a:endCxn id="63" idx="2"/>
            </p:cNvCxnSpPr>
            <p:nvPr/>
          </p:nvCxnSpPr>
          <p:spPr>
            <a:xfrm>
              <a:off x="4442609" y="4416230"/>
              <a:ext cx="681807" cy="543813"/>
            </a:xfrm>
            <a:prstGeom prst="straightConnector1">
              <a:avLst/>
            </a:prstGeom>
            <a:ln w="38100">
              <a:solidFill>
                <a:schemeClr val="accent1"/>
              </a:solidFill>
              <a:tailEnd type="none"/>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a:stCxn id="54" idx="2"/>
              <a:endCxn id="35" idx="0"/>
            </p:cNvCxnSpPr>
            <p:nvPr/>
          </p:nvCxnSpPr>
          <p:spPr>
            <a:xfrm flipH="1">
              <a:off x="6856295" y="5308240"/>
              <a:ext cx="2399857" cy="547718"/>
            </a:xfrm>
            <a:prstGeom prst="straightConnector1">
              <a:avLst/>
            </a:prstGeom>
            <a:ln w="38100">
              <a:solidFill>
                <a:schemeClr val="tx1">
                  <a:lumMod val="7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73" name="Straight Arrow Connector 72"/>
            <p:cNvCxnSpPr>
              <a:stCxn id="54" idx="2"/>
              <a:endCxn id="36" idx="0"/>
            </p:cNvCxnSpPr>
            <p:nvPr/>
          </p:nvCxnSpPr>
          <p:spPr>
            <a:xfrm flipH="1">
              <a:off x="8634198" y="5308240"/>
              <a:ext cx="621954" cy="547718"/>
            </a:xfrm>
            <a:prstGeom prst="straightConnector1">
              <a:avLst/>
            </a:prstGeom>
            <a:ln w="38100">
              <a:solidFill>
                <a:schemeClr val="tx1">
                  <a:lumMod val="75000"/>
                </a:schemeClr>
              </a:solidFill>
              <a:tailEnd type="none"/>
            </a:ln>
          </p:spPr>
          <p:style>
            <a:lnRef idx="2">
              <a:schemeClr val="accent6"/>
            </a:lnRef>
            <a:fillRef idx="0">
              <a:schemeClr val="accent6"/>
            </a:fillRef>
            <a:effectRef idx="1">
              <a:schemeClr val="accent6"/>
            </a:effectRef>
            <a:fontRef idx="minor">
              <a:schemeClr val="tx1"/>
            </a:fontRef>
          </p:style>
        </p:cxnSp>
      </p:grpSp>
      <p:sp>
        <p:nvSpPr>
          <p:cNvPr id="95" name="Rectangle 94"/>
          <p:cNvSpPr/>
          <p:nvPr/>
        </p:nvSpPr>
        <p:spPr>
          <a:xfrm>
            <a:off x="1838515" y="3641245"/>
            <a:ext cx="1068001" cy="6879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bg2"/>
                </a:solidFill>
              </a:rPr>
              <a:t>Service</a:t>
            </a:r>
          </a:p>
          <a:p>
            <a:pPr algn="ctr"/>
            <a:r>
              <a:rPr lang="en-US" sz="1350" b="1" dirty="0" err="1" smtClean="0">
                <a:solidFill>
                  <a:schemeClr val="bg2"/>
                </a:solidFill>
              </a:rPr>
              <a:t>Mgmt</a:t>
            </a:r>
            <a:endParaRPr lang="en-US" sz="1350" b="1" dirty="0">
              <a:solidFill>
                <a:schemeClr val="bg2"/>
              </a:solidFill>
            </a:endParaRPr>
          </a:p>
          <a:p>
            <a:pPr algn="ctr"/>
            <a:r>
              <a:rPr lang="en-US" sz="1350" b="1" dirty="0" smtClean="0">
                <a:solidFill>
                  <a:schemeClr val="bg2"/>
                </a:solidFill>
              </a:rPr>
              <a:t>API</a:t>
            </a:r>
            <a:endParaRPr lang="en-US" sz="1350" b="1" dirty="0">
              <a:solidFill>
                <a:schemeClr val="bg2"/>
              </a:solidFill>
            </a:endParaRPr>
          </a:p>
        </p:txBody>
      </p:sp>
      <p:sp>
        <p:nvSpPr>
          <p:cNvPr id="96" name="Rectangle 95"/>
          <p:cNvSpPr/>
          <p:nvPr/>
        </p:nvSpPr>
        <p:spPr>
          <a:xfrm>
            <a:off x="1838515" y="4764488"/>
            <a:ext cx="1068001" cy="6879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bg2"/>
                </a:solidFill>
              </a:rPr>
              <a:t>Service</a:t>
            </a:r>
          </a:p>
          <a:p>
            <a:pPr algn="ctr"/>
            <a:r>
              <a:rPr lang="en-US" sz="1350" b="1" dirty="0" err="1" smtClean="0">
                <a:solidFill>
                  <a:schemeClr val="bg2"/>
                </a:solidFill>
              </a:rPr>
              <a:t>Mgmt</a:t>
            </a:r>
            <a:endParaRPr lang="en-US" sz="1350" b="1" dirty="0">
              <a:solidFill>
                <a:schemeClr val="bg2"/>
              </a:solidFill>
            </a:endParaRPr>
          </a:p>
          <a:p>
            <a:pPr algn="ctr"/>
            <a:r>
              <a:rPr lang="en-US" sz="1350" b="1" dirty="0" smtClean="0">
                <a:solidFill>
                  <a:schemeClr val="bg2"/>
                </a:solidFill>
              </a:rPr>
              <a:t>API</a:t>
            </a:r>
            <a:endParaRPr lang="en-US" sz="1350" b="1" dirty="0">
              <a:solidFill>
                <a:schemeClr val="bg2"/>
              </a:solidFill>
            </a:endParaRPr>
          </a:p>
        </p:txBody>
      </p:sp>
      <p:sp>
        <p:nvSpPr>
          <p:cNvPr id="97" name="Rectangle 96"/>
          <p:cNvSpPr/>
          <p:nvPr/>
        </p:nvSpPr>
        <p:spPr>
          <a:xfrm>
            <a:off x="276379" y="3641245"/>
            <a:ext cx="1068001" cy="6879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bg2"/>
                </a:solidFill>
              </a:rPr>
              <a:t>Service</a:t>
            </a:r>
          </a:p>
          <a:p>
            <a:pPr algn="ctr"/>
            <a:r>
              <a:rPr lang="en-US" sz="1350" b="1" dirty="0" err="1" smtClean="0">
                <a:solidFill>
                  <a:schemeClr val="bg2"/>
                </a:solidFill>
              </a:rPr>
              <a:t>Mgmt</a:t>
            </a:r>
            <a:r>
              <a:rPr lang="en-US" sz="1350" b="1" dirty="0" smtClean="0">
                <a:solidFill>
                  <a:schemeClr val="bg2"/>
                </a:solidFill>
              </a:rPr>
              <a:t> Portal</a:t>
            </a:r>
            <a:endParaRPr lang="en-US" sz="1350" b="1" dirty="0">
              <a:solidFill>
                <a:schemeClr val="bg2"/>
              </a:solidFill>
            </a:endParaRPr>
          </a:p>
        </p:txBody>
      </p:sp>
      <p:sp>
        <p:nvSpPr>
          <p:cNvPr id="98" name="Rectangle 97"/>
          <p:cNvSpPr/>
          <p:nvPr/>
        </p:nvSpPr>
        <p:spPr>
          <a:xfrm>
            <a:off x="276379" y="4764488"/>
            <a:ext cx="1068001" cy="6879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bg2"/>
                </a:solidFill>
              </a:rPr>
              <a:t>Service</a:t>
            </a:r>
          </a:p>
          <a:p>
            <a:pPr algn="ctr"/>
            <a:r>
              <a:rPr lang="en-US" sz="1350" b="1" dirty="0" err="1" smtClean="0">
                <a:solidFill>
                  <a:schemeClr val="bg2"/>
                </a:solidFill>
              </a:rPr>
              <a:t>Mgmt</a:t>
            </a:r>
            <a:r>
              <a:rPr lang="en-US" sz="1350" b="1" dirty="0" smtClean="0">
                <a:solidFill>
                  <a:schemeClr val="bg2"/>
                </a:solidFill>
              </a:rPr>
              <a:t> Portal</a:t>
            </a:r>
            <a:endParaRPr lang="en-US" sz="1350" b="1" dirty="0">
              <a:solidFill>
                <a:schemeClr val="bg2"/>
              </a:solidFill>
            </a:endParaRPr>
          </a:p>
        </p:txBody>
      </p:sp>
      <p:cxnSp>
        <p:nvCxnSpPr>
          <p:cNvPr id="100" name="Straight Connector 99"/>
          <p:cNvCxnSpPr>
            <a:stCxn id="97" idx="3"/>
            <a:endCxn id="95" idx="1"/>
          </p:cNvCxnSpPr>
          <p:nvPr/>
        </p:nvCxnSpPr>
        <p:spPr>
          <a:xfrm>
            <a:off x="1344380" y="3985207"/>
            <a:ext cx="49413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8" idx="3"/>
            <a:endCxn id="96" idx="1"/>
          </p:cNvCxnSpPr>
          <p:nvPr/>
        </p:nvCxnSpPr>
        <p:spPr>
          <a:xfrm>
            <a:off x="1344380" y="5108450"/>
            <a:ext cx="49413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8" idx="3"/>
            <a:endCxn id="95" idx="1"/>
          </p:cNvCxnSpPr>
          <p:nvPr/>
        </p:nvCxnSpPr>
        <p:spPr>
          <a:xfrm flipV="1">
            <a:off x="1344380" y="3985207"/>
            <a:ext cx="494135" cy="112324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7" idx="3"/>
            <a:endCxn id="96" idx="1"/>
          </p:cNvCxnSpPr>
          <p:nvPr/>
        </p:nvCxnSpPr>
        <p:spPr>
          <a:xfrm>
            <a:off x="1344380" y="3985207"/>
            <a:ext cx="494135" cy="112324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96" idx="3"/>
            <a:endCxn id="42" idx="1"/>
          </p:cNvCxnSpPr>
          <p:nvPr/>
        </p:nvCxnSpPr>
        <p:spPr>
          <a:xfrm>
            <a:off x="2906516" y="5108450"/>
            <a:ext cx="50961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5" idx="3"/>
          </p:cNvCxnSpPr>
          <p:nvPr/>
        </p:nvCxnSpPr>
        <p:spPr>
          <a:xfrm>
            <a:off x="2906516" y="3985207"/>
            <a:ext cx="50961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96" idx="3"/>
            <a:endCxn id="41" idx="1"/>
          </p:cNvCxnSpPr>
          <p:nvPr/>
        </p:nvCxnSpPr>
        <p:spPr>
          <a:xfrm flipV="1">
            <a:off x="2906516" y="3985207"/>
            <a:ext cx="509619" cy="112324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5" idx="3"/>
            <a:endCxn id="42" idx="1"/>
          </p:cNvCxnSpPr>
          <p:nvPr/>
        </p:nvCxnSpPr>
        <p:spPr>
          <a:xfrm>
            <a:off x="2906516" y="3985207"/>
            <a:ext cx="509619" cy="112324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8726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Affairs</a:t>
            </a:r>
            <a:endParaRPr lang="en-US" dirty="0"/>
          </a:p>
        </p:txBody>
      </p:sp>
      <p:sp>
        <p:nvSpPr>
          <p:cNvPr id="10" name="Rectangle 9"/>
          <p:cNvSpPr/>
          <p:nvPr/>
        </p:nvSpPr>
        <p:spPr bwMode="auto">
          <a:xfrm>
            <a:off x="5057983" y="1468733"/>
            <a:ext cx="2286000" cy="228600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3239" algn="ctr"/>
            <a:r>
              <a:rPr lang="en-US" sz="2000" dirty="0" smtClean="0"/>
              <a:t>V1 Beta</a:t>
            </a:r>
          </a:p>
          <a:p>
            <a:pPr marL="3239" algn="ctr"/>
            <a:r>
              <a:rPr lang="en-US" sz="2000" dirty="0" smtClean="0"/>
              <a:t>October 2012 </a:t>
            </a:r>
            <a:endParaRPr lang="en-US" sz="2000" dirty="0"/>
          </a:p>
        </p:txBody>
      </p:sp>
      <p:sp>
        <p:nvSpPr>
          <p:cNvPr id="12" name="Rectangle 11"/>
          <p:cNvSpPr/>
          <p:nvPr/>
        </p:nvSpPr>
        <p:spPr bwMode="auto">
          <a:xfrm>
            <a:off x="8272010" y="1463831"/>
            <a:ext cx="2286000" cy="2286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3239" algn="ctr"/>
            <a:r>
              <a:rPr lang="en-US" sz="2000" dirty="0" smtClean="0"/>
              <a:t>V1 RTM</a:t>
            </a:r>
          </a:p>
          <a:p>
            <a:pPr marL="3239" algn="ctr"/>
            <a:r>
              <a:rPr lang="en-US" sz="2000" dirty="0" smtClean="0"/>
              <a:t>January 2013</a:t>
            </a:r>
            <a:endParaRPr lang="en-US" sz="2000" dirty="0"/>
          </a:p>
        </p:txBody>
      </p:sp>
      <p:sp>
        <p:nvSpPr>
          <p:cNvPr id="14" name="Rectangle 13"/>
          <p:cNvSpPr/>
          <p:nvPr/>
        </p:nvSpPr>
        <p:spPr bwMode="auto">
          <a:xfrm>
            <a:off x="1843956" y="1463831"/>
            <a:ext cx="2286000" cy="2286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3239" algn="ctr"/>
            <a:r>
              <a:rPr lang="en-US" sz="2000" dirty="0" smtClean="0"/>
              <a:t>V1</a:t>
            </a:r>
            <a:r>
              <a:rPr lang="en-US" sz="2000" dirty="0"/>
              <a:t> </a:t>
            </a:r>
            <a:r>
              <a:rPr lang="en-US" sz="2000" dirty="0" smtClean="0"/>
              <a:t>Preview</a:t>
            </a:r>
          </a:p>
          <a:p>
            <a:pPr marL="3239" algn="ctr"/>
            <a:r>
              <a:rPr lang="en-US" sz="2000" dirty="0" smtClean="0"/>
              <a:t>July 2012</a:t>
            </a:r>
          </a:p>
        </p:txBody>
      </p:sp>
      <p:sp>
        <p:nvSpPr>
          <p:cNvPr id="11" name="Rectangle 10"/>
          <p:cNvSpPr/>
          <p:nvPr/>
        </p:nvSpPr>
        <p:spPr bwMode="auto">
          <a:xfrm>
            <a:off x="6676873" y="4165923"/>
            <a:ext cx="2286000" cy="2286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3239" algn="ctr"/>
            <a:r>
              <a:rPr lang="en-US" sz="2000" dirty="0" err="1" smtClean="0"/>
              <a:t>vNext</a:t>
            </a:r>
            <a:r>
              <a:rPr lang="en-US" sz="2000" dirty="0" smtClean="0"/>
              <a:t> RTM</a:t>
            </a:r>
          </a:p>
          <a:p>
            <a:pPr marL="3239" algn="ctr"/>
            <a:r>
              <a:rPr lang="en-US" sz="2000" dirty="0" smtClean="0"/>
              <a:t>CY 2013 </a:t>
            </a:r>
            <a:endParaRPr lang="en-US" sz="2000" dirty="0"/>
          </a:p>
        </p:txBody>
      </p:sp>
      <p:sp>
        <p:nvSpPr>
          <p:cNvPr id="13" name="Rectangle 12"/>
          <p:cNvSpPr/>
          <p:nvPr/>
        </p:nvSpPr>
        <p:spPr bwMode="auto">
          <a:xfrm>
            <a:off x="3462846" y="4161021"/>
            <a:ext cx="2286000" cy="2286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3239" algn="ctr"/>
            <a:r>
              <a:rPr lang="en-US" sz="2000" dirty="0" err="1" smtClean="0"/>
              <a:t>vNext</a:t>
            </a:r>
            <a:r>
              <a:rPr lang="en-US" sz="2000" dirty="0" smtClean="0"/>
              <a:t> Preview</a:t>
            </a:r>
          </a:p>
          <a:p>
            <a:pPr marL="3239" algn="ctr"/>
            <a:r>
              <a:rPr lang="en-US" sz="2000" dirty="0" smtClean="0"/>
              <a:t>Available Today</a:t>
            </a:r>
          </a:p>
        </p:txBody>
      </p:sp>
      <p:sp>
        <p:nvSpPr>
          <p:cNvPr id="4" name="Right Arrow 3"/>
          <p:cNvSpPr/>
          <p:nvPr/>
        </p:nvSpPr>
        <p:spPr bwMode="auto">
          <a:xfrm>
            <a:off x="4252822" y="2355011"/>
            <a:ext cx="690113" cy="56071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ight Arrow 17"/>
          <p:cNvSpPr/>
          <p:nvPr/>
        </p:nvSpPr>
        <p:spPr bwMode="auto">
          <a:xfrm>
            <a:off x="7474816" y="2355011"/>
            <a:ext cx="690113" cy="56071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ight Arrow 18"/>
          <p:cNvSpPr/>
          <p:nvPr/>
        </p:nvSpPr>
        <p:spPr bwMode="auto">
          <a:xfrm>
            <a:off x="5874045" y="5023662"/>
            <a:ext cx="690113" cy="56071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75066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vNext</a:t>
            </a:r>
            <a:r>
              <a:rPr lang="en-US" dirty="0" smtClean="0"/>
              <a:t> Features</a:t>
            </a:r>
            <a:endParaRPr lang="en-US" dirty="0"/>
          </a:p>
        </p:txBody>
      </p:sp>
    </p:spTree>
    <p:extLst>
      <p:ext uri="{BB962C8B-B14F-4D97-AF65-F5344CB8AC3E}">
        <p14:creationId xmlns:p14="http://schemas.microsoft.com/office/powerpoint/2010/main" val="5670917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2125678"/>
            <a:ext cx="9555098" cy="1828786"/>
          </a:xfrm>
        </p:spPr>
        <p:txBody>
          <a:bodyPr/>
          <a:lstStyle/>
          <a:p>
            <a:r>
              <a:rPr lang="en-US" sz="5800" dirty="0"/>
              <a:t>Bringing Windows Azure Web Sites to the Private Cloud</a:t>
            </a:r>
          </a:p>
        </p:txBody>
      </p:sp>
      <p:sp>
        <p:nvSpPr>
          <p:cNvPr id="3" name="Text Placeholder 2"/>
          <p:cNvSpPr>
            <a:spLocks noGrp="1"/>
          </p:cNvSpPr>
          <p:nvPr>
            <p:ph type="body" sz="quarter" idx="12"/>
          </p:nvPr>
        </p:nvSpPr>
        <p:spPr/>
        <p:txBody>
          <a:bodyPr/>
          <a:lstStyle/>
          <a:p>
            <a:r>
              <a:rPr lang="en-US" dirty="0"/>
              <a:t>Ryan Jones</a:t>
            </a:r>
          </a:p>
          <a:p>
            <a:r>
              <a:rPr lang="en-US" dirty="0"/>
              <a:t>Senior Program </a:t>
            </a:r>
            <a:r>
              <a:rPr lang="en-US" dirty="0" smtClean="0"/>
              <a:t>Manager</a:t>
            </a:r>
            <a:endParaRPr lang="en-US" dirty="0"/>
          </a:p>
        </p:txBody>
      </p:sp>
      <p:sp>
        <p:nvSpPr>
          <p:cNvPr id="6" name="Text Placeholder 5"/>
          <p:cNvSpPr>
            <a:spLocks noGrp="1"/>
          </p:cNvSpPr>
          <p:nvPr>
            <p:ph type="body" sz="quarter" idx="13"/>
          </p:nvPr>
        </p:nvSpPr>
        <p:spPr>
          <a:xfrm>
            <a:off x="6492620" y="434695"/>
            <a:ext cx="5486400" cy="923330"/>
          </a:xfrm>
        </p:spPr>
        <p:txBody>
          <a:bodyPr/>
          <a:lstStyle/>
          <a:p>
            <a:r>
              <a:rPr lang="en-US" dirty="0" smtClean="0"/>
              <a:t>MDC-B225</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2625019"/>
          </a:xfrm>
        </p:spPr>
        <p:txBody>
          <a:bodyPr/>
          <a:lstStyle/>
          <a:p>
            <a:r>
              <a:rPr lang="en-US" dirty="0" smtClean="0"/>
              <a:t>Dynamic Site</a:t>
            </a:r>
            <a:br>
              <a:rPr lang="en-US" dirty="0" smtClean="0"/>
            </a:br>
            <a:r>
              <a:rPr lang="en-US" dirty="0" smtClean="0"/>
              <a:t>Hibernation</a:t>
            </a:r>
            <a:endParaRPr lang="en-US" dirty="0"/>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scenario:</a:t>
            </a:r>
          </a:p>
          <a:p>
            <a:pPr marL="0" indent="0">
              <a:buNone/>
            </a:pPr>
            <a:r>
              <a:rPr lang="en-US" sz="3998" dirty="0"/>
              <a:t>Balancing site density and performance</a:t>
            </a:r>
          </a:p>
        </p:txBody>
      </p:sp>
    </p:spTree>
    <p:extLst>
      <p:ext uri="{BB962C8B-B14F-4D97-AF65-F5344CB8AC3E}">
        <p14:creationId xmlns:p14="http://schemas.microsoft.com/office/powerpoint/2010/main" val="198716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2625019"/>
          </a:xfrm>
        </p:spPr>
        <p:txBody>
          <a:bodyPr/>
          <a:lstStyle/>
          <a:p>
            <a:r>
              <a:rPr lang="en-US" dirty="0"/>
              <a:t>Dynamic Site</a:t>
            </a:r>
            <a:br>
              <a:rPr lang="en-US" dirty="0"/>
            </a:br>
            <a:r>
              <a:rPr lang="en-US" dirty="0"/>
              <a:t>Hibernation</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challenge:</a:t>
            </a:r>
          </a:p>
          <a:p>
            <a:pPr marL="0" indent="0">
              <a:buNone/>
            </a:pPr>
            <a:r>
              <a:rPr lang="en-US" sz="3998" dirty="0"/>
              <a:t>Resource waste, long startup time</a:t>
            </a:r>
          </a:p>
        </p:txBody>
      </p:sp>
    </p:spTree>
    <p:extLst>
      <p:ext uri="{BB962C8B-B14F-4D97-AF65-F5344CB8AC3E}">
        <p14:creationId xmlns:p14="http://schemas.microsoft.com/office/powerpoint/2010/main" val="35816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2625019"/>
          </a:xfrm>
        </p:spPr>
        <p:txBody>
          <a:bodyPr/>
          <a:lstStyle/>
          <a:p>
            <a:r>
              <a:rPr lang="en-US" dirty="0"/>
              <a:t>Dynamic Site</a:t>
            </a:r>
            <a:br>
              <a:rPr lang="en-US" dirty="0"/>
            </a:br>
            <a:r>
              <a:rPr lang="en-US" dirty="0"/>
              <a:t>Hibernation</a:t>
            </a:r>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solution:</a:t>
            </a:r>
          </a:p>
          <a:p>
            <a:pPr marL="0" indent="0">
              <a:buNone/>
            </a:pPr>
            <a:r>
              <a:rPr lang="en-US" sz="3998" dirty="0"/>
              <a:t>Page-out WP, instead of terminating it</a:t>
            </a:r>
          </a:p>
        </p:txBody>
      </p:sp>
    </p:spTree>
    <p:extLst>
      <p:ext uri="{BB962C8B-B14F-4D97-AF65-F5344CB8AC3E}">
        <p14:creationId xmlns:p14="http://schemas.microsoft.com/office/powerpoint/2010/main" val="341329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2625019"/>
          </a:xfrm>
        </p:spPr>
        <p:txBody>
          <a:bodyPr/>
          <a:lstStyle/>
          <a:p>
            <a:r>
              <a:rPr lang="en-US" dirty="0"/>
              <a:t>Dynamic Site</a:t>
            </a:r>
            <a:br>
              <a:rPr lang="en-US" dirty="0"/>
            </a:br>
            <a:r>
              <a:rPr lang="en-US" dirty="0"/>
              <a:t>Hibernation</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What does it look like</a:t>
            </a:r>
            <a:r>
              <a:rPr lang="en-US" sz="3998" dirty="0" smtClean="0"/>
              <a:t>?</a:t>
            </a:r>
          </a:p>
          <a:p>
            <a:pPr marL="0" indent="0">
              <a:buNone/>
            </a:pPr>
            <a:r>
              <a:rPr lang="de-DE" sz="3998" dirty="0"/>
              <a:t>MDC-B303 June </a:t>
            </a:r>
            <a:r>
              <a:rPr lang="de-DE" sz="3998" dirty="0" smtClean="0"/>
              <a:t>26 </a:t>
            </a:r>
            <a:r>
              <a:rPr lang="de-DE" sz="3998" dirty="0"/>
              <a:t>2013, 8:30 am - 9:45am </a:t>
            </a:r>
            <a:r>
              <a:rPr lang="de-DE" sz="3998" dirty="0" smtClean="0"/>
              <a:t>in Hall 7.3</a:t>
            </a:r>
            <a:endParaRPr lang="de-DE" sz="3998" dirty="0"/>
          </a:p>
        </p:txBody>
      </p:sp>
    </p:spTree>
    <p:extLst>
      <p:ext uri="{BB962C8B-B14F-4D97-AF65-F5344CB8AC3E}">
        <p14:creationId xmlns:p14="http://schemas.microsoft.com/office/powerpoint/2010/main" val="85204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err="1" smtClean="0"/>
              <a:t>Websocket</a:t>
            </a:r>
            <a:r>
              <a:rPr lang="en-US" dirty="0" smtClean="0"/>
              <a:t> Support</a:t>
            </a:r>
            <a:endParaRPr lang="en-US" dirty="0"/>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scenario:</a:t>
            </a:r>
          </a:p>
          <a:p>
            <a:pPr marL="0" indent="0">
              <a:buNone/>
            </a:pPr>
            <a:r>
              <a:rPr lang="en-US" sz="3998" dirty="0"/>
              <a:t>Enabling modern web applications</a:t>
            </a:r>
          </a:p>
        </p:txBody>
      </p:sp>
    </p:spTree>
    <p:extLst>
      <p:ext uri="{BB962C8B-B14F-4D97-AF65-F5344CB8AC3E}">
        <p14:creationId xmlns:p14="http://schemas.microsoft.com/office/powerpoint/2010/main" val="20355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err="1"/>
              <a:t>Websocket</a:t>
            </a:r>
            <a:r>
              <a:rPr lang="en-US" dirty="0"/>
              <a:t> Support</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challenge:</a:t>
            </a:r>
          </a:p>
          <a:p>
            <a:pPr marL="0" indent="0">
              <a:buNone/>
            </a:pPr>
            <a:r>
              <a:rPr lang="en-US" sz="3998" dirty="0"/>
              <a:t>The web pulls, but modern apps push</a:t>
            </a:r>
          </a:p>
        </p:txBody>
      </p:sp>
    </p:spTree>
    <p:extLst>
      <p:ext uri="{BB962C8B-B14F-4D97-AF65-F5344CB8AC3E}">
        <p14:creationId xmlns:p14="http://schemas.microsoft.com/office/powerpoint/2010/main" val="170018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err="1"/>
              <a:t>Websocket</a:t>
            </a:r>
            <a:r>
              <a:rPr lang="en-US" dirty="0"/>
              <a:t> Support</a:t>
            </a:r>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solution:</a:t>
            </a:r>
          </a:p>
          <a:p>
            <a:pPr marL="0" indent="0">
              <a:buNone/>
            </a:pPr>
            <a:r>
              <a:rPr lang="en-US" sz="3998" dirty="0"/>
              <a:t>Enable bidirectional communication via HTTP/HTTPS</a:t>
            </a:r>
          </a:p>
        </p:txBody>
      </p:sp>
    </p:spTree>
    <p:extLst>
      <p:ext uri="{BB962C8B-B14F-4D97-AF65-F5344CB8AC3E}">
        <p14:creationId xmlns:p14="http://schemas.microsoft.com/office/powerpoint/2010/main" val="30664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err="1"/>
              <a:t>Websocket</a:t>
            </a:r>
            <a:r>
              <a:rPr lang="en-US" dirty="0"/>
              <a:t> Support</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What does it look like?</a:t>
            </a:r>
          </a:p>
        </p:txBody>
      </p:sp>
    </p:spTree>
    <p:extLst>
      <p:ext uri="{BB962C8B-B14F-4D97-AF65-F5344CB8AC3E}">
        <p14:creationId xmlns:p14="http://schemas.microsoft.com/office/powerpoint/2010/main" val="19665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smtClean="0"/>
              <a:t>64 bit processes</a:t>
            </a:r>
            <a:endParaRPr lang="en-US" dirty="0"/>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scenario:</a:t>
            </a:r>
          </a:p>
          <a:p>
            <a:pPr marL="0" indent="0">
              <a:buNone/>
            </a:pPr>
            <a:r>
              <a:rPr lang="en-US" sz="3998" dirty="0"/>
              <a:t>Enabling enterprise web applications</a:t>
            </a:r>
          </a:p>
        </p:txBody>
      </p:sp>
    </p:spTree>
    <p:extLst>
      <p:ext uri="{BB962C8B-B14F-4D97-AF65-F5344CB8AC3E}">
        <p14:creationId xmlns:p14="http://schemas.microsoft.com/office/powerpoint/2010/main" val="31697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64 bit processes</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challenge:</a:t>
            </a:r>
          </a:p>
          <a:p>
            <a:pPr marL="0" indent="0">
              <a:buNone/>
            </a:pPr>
            <a:r>
              <a:rPr lang="en-US" sz="3998" dirty="0"/>
              <a:t>Large memory footprint</a:t>
            </a:r>
          </a:p>
        </p:txBody>
      </p:sp>
    </p:spTree>
    <p:extLst>
      <p:ext uri="{BB962C8B-B14F-4D97-AF65-F5344CB8AC3E}">
        <p14:creationId xmlns:p14="http://schemas.microsoft.com/office/powerpoint/2010/main" val="26706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619" y="573484"/>
            <a:ext cx="1621576" cy="1621576"/>
          </a:xfrm>
          <a:prstGeom prst="rect">
            <a:avLst/>
          </a:prstGeom>
          <a:effectLst>
            <a:outerShdw blurRad="50800" dist="50800" dir="5400000" algn="ctr" rotWithShape="0">
              <a:schemeClr val="bg1">
                <a:alpha val="13000"/>
              </a:schemeClr>
            </a:outerShdw>
          </a:effectLst>
        </p:spPr>
      </p:pic>
      <p:sp>
        <p:nvSpPr>
          <p:cNvPr id="7" name="Rectangle 6"/>
          <p:cNvSpPr/>
          <p:nvPr/>
        </p:nvSpPr>
        <p:spPr bwMode="auto">
          <a:xfrm>
            <a:off x="0" y="2210776"/>
            <a:ext cx="12436475"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algn="ctr" fontAlgn="base">
              <a:spcBef>
                <a:spcPct val="0"/>
              </a:spcBef>
              <a:spcAft>
                <a:spcPct val="0"/>
              </a:spcAft>
              <a:buClr>
                <a:srgbClr val="FFFF99"/>
              </a:buClr>
              <a:buSzPct val="120000"/>
              <a:defRPr/>
            </a:pPr>
            <a:r>
              <a:rPr lang="en-US" altLang="zh-CN" sz="6000" spc="-100" dirty="0" err="1" smtClean="0">
                <a:ln w="3175">
                  <a:noFill/>
                </a:ln>
                <a:solidFill>
                  <a:srgbClr val="FFFFFF"/>
                </a:solidFill>
                <a:cs typeface="Arial" charset="0"/>
              </a:rPr>
              <a:t>PaaS</a:t>
            </a:r>
            <a:r>
              <a:rPr lang="en-US" altLang="zh-CN" sz="6000" spc="-100" dirty="0" smtClean="0">
                <a:ln w="3175">
                  <a:noFill/>
                </a:ln>
                <a:solidFill>
                  <a:srgbClr val="FFFFFF"/>
                </a:solidFill>
                <a:cs typeface="Arial" charset="0"/>
              </a:rPr>
              <a:t> for the Modern Web</a:t>
            </a:r>
            <a:endParaRPr lang="en-US" altLang="zh-CN" sz="6000" spc="-100" dirty="0">
              <a:ln w="3175">
                <a:noFill/>
              </a:ln>
              <a:solidFill>
                <a:srgbClr val="FFFFFF"/>
              </a:solidFill>
              <a:cs typeface="Arial" charset="0"/>
            </a:endParaRPr>
          </a:p>
        </p:txBody>
      </p:sp>
      <p:sp>
        <p:nvSpPr>
          <p:cNvPr id="8" name="Rectangle 7"/>
          <p:cNvSpPr/>
          <p:nvPr/>
        </p:nvSpPr>
        <p:spPr bwMode="auto">
          <a:xfrm>
            <a:off x="1825757" y="3192902"/>
            <a:ext cx="8513243" cy="533400"/>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algn="ctr" fontAlgn="base">
              <a:spcBef>
                <a:spcPct val="0"/>
              </a:spcBef>
              <a:spcAft>
                <a:spcPct val="0"/>
              </a:spcAft>
              <a:buClr>
                <a:srgbClr val="FFFF99"/>
              </a:buClr>
              <a:buSzPct val="120000"/>
              <a:defRPr/>
            </a:pPr>
            <a:r>
              <a:rPr lang="en-US" sz="2400" spc="-100" dirty="0">
                <a:ln w="3175">
                  <a:noFill/>
                </a:ln>
                <a:solidFill>
                  <a:srgbClr val="FFFFFF"/>
                </a:solidFill>
                <a:ea typeface="Segoe UI" pitchFamily="34" charset="0"/>
                <a:cs typeface="Segoe UI" pitchFamily="34" charset="0"/>
              </a:rPr>
              <a:t>A powerful self service platform for developers</a:t>
            </a:r>
          </a:p>
          <a:p>
            <a:pPr algn="ctr" fontAlgn="base">
              <a:spcBef>
                <a:spcPct val="0"/>
              </a:spcBef>
              <a:spcAft>
                <a:spcPct val="0"/>
              </a:spcAft>
              <a:buClr>
                <a:srgbClr val="FFFF99"/>
              </a:buClr>
              <a:buSzPct val="120000"/>
              <a:defRPr/>
            </a:pPr>
            <a:r>
              <a:rPr lang="en-US" sz="2400" spc="-100" dirty="0">
                <a:ln w="3175">
                  <a:noFill/>
                </a:ln>
                <a:solidFill>
                  <a:srgbClr val="FFFFFF"/>
                </a:solidFill>
                <a:ea typeface="Segoe UI" pitchFamily="34" charset="0"/>
                <a:cs typeface="Segoe UI" pitchFamily="34" charset="0"/>
              </a:rPr>
              <a:t>A flexible hosting solution for IT</a:t>
            </a:r>
          </a:p>
        </p:txBody>
      </p:sp>
      <p:sp>
        <p:nvSpPr>
          <p:cNvPr id="22" name="Rectangle 21"/>
          <p:cNvSpPr/>
          <p:nvPr/>
        </p:nvSpPr>
        <p:spPr>
          <a:xfrm>
            <a:off x="4393311" y="52574"/>
            <a:ext cx="3275013" cy="369332"/>
          </a:xfrm>
          <a:prstGeom prst="rect">
            <a:avLst/>
          </a:prstGeom>
        </p:spPr>
        <p:txBody>
          <a:bodyPr wrap="square">
            <a:spAutoFit/>
          </a:bodyPr>
          <a:lstStyle/>
          <a:p>
            <a:pPr algn="ctr"/>
            <a:r>
              <a:rPr lang="en-US" dirty="0" smtClean="0">
                <a:solidFill>
                  <a:srgbClr val="FFFFFF"/>
                </a:solidFill>
              </a:rPr>
              <a:t>Web Sites for Windows Server</a:t>
            </a:r>
            <a:endParaRPr lang="en-US" dirty="0">
              <a:solidFill>
                <a:srgbClr val="FFFFFF"/>
              </a:solidFill>
            </a:endParaRPr>
          </a:p>
        </p:txBody>
      </p:sp>
      <p:sp>
        <p:nvSpPr>
          <p:cNvPr id="2" name="Rectangle 1"/>
          <p:cNvSpPr/>
          <p:nvPr/>
        </p:nvSpPr>
        <p:spPr>
          <a:xfrm>
            <a:off x="828133" y="6009212"/>
            <a:ext cx="10532557" cy="646331"/>
          </a:xfrm>
          <a:prstGeom prst="rect">
            <a:avLst/>
          </a:prstGeom>
        </p:spPr>
        <p:txBody>
          <a:bodyPr wrap="square">
            <a:spAutoFit/>
          </a:bodyPr>
          <a:lstStyle/>
          <a:p>
            <a:pPr algn="ctr"/>
            <a:r>
              <a:rPr lang="en-US" dirty="0" smtClean="0">
                <a:ln w="3175">
                  <a:noFill/>
                </a:ln>
                <a:gradFill>
                  <a:gsLst>
                    <a:gs pos="0">
                      <a:schemeClr val="tx1"/>
                    </a:gs>
                    <a:gs pos="100000">
                      <a:schemeClr val="tx1"/>
                    </a:gs>
                  </a:gsLst>
                  <a:lin ang="5400000" scaled="0"/>
                </a:gradFill>
                <a:latin typeface="Segoe UI Light"/>
                <a:cs typeface="Segoe UI" pitchFamily="34" charset="0"/>
              </a:rPr>
              <a:t>Web Sites for Windows Server </a:t>
            </a:r>
            <a:r>
              <a:rPr lang="en-US" dirty="0">
                <a:ln w="3175">
                  <a:noFill/>
                </a:ln>
                <a:gradFill>
                  <a:gsLst>
                    <a:gs pos="0">
                      <a:schemeClr val="tx1"/>
                    </a:gs>
                    <a:gs pos="100000">
                      <a:schemeClr val="tx1"/>
                    </a:gs>
                  </a:gsLst>
                  <a:lin ang="5400000" scaled="0"/>
                </a:gradFill>
                <a:latin typeface="Segoe UI Light"/>
                <a:cs typeface="Segoe UI" pitchFamily="34" charset="0"/>
              </a:rPr>
              <a:t>is a scalable, secure and flexible platform for building powerful web applications to run your business, drive your brand or reach new customers.</a:t>
            </a:r>
          </a:p>
        </p:txBody>
      </p:sp>
      <p:grpSp>
        <p:nvGrpSpPr>
          <p:cNvPr id="19" name="Group 18"/>
          <p:cNvGrpSpPr/>
          <p:nvPr/>
        </p:nvGrpSpPr>
        <p:grpSpPr>
          <a:xfrm>
            <a:off x="828134" y="4290814"/>
            <a:ext cx="3572416" cy="1610366"/>
            <a:chOff x="828134" y="4017434"/>
            <a:chExt cx="3275013" cy="2220686"/>
          </a:xfrm>
          <a:solidFill>
            <a:schemeClr val="accent1"/>
          </a:solidFill>
        </p:grpSpPr>
        <p:sp>
          <p:nvSpPr>
            <p:cNvPr id="23" name="Rectangle 22"/>
            <p:cNvSpPr/>
            <p:nvPr/>
          </p:nvSpPr>
          <p:spPr bwMode="auto">
            <a:xfrm>
              <a:off x="828134" y="4017434"/>
              <a:ext cx="3275013" cy="222068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831503" y="4017434"/>
              <a:ext cx="2924068" cy="750509"/>
            </a:xfrm>
            <a:prstGeom prst="rect">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3200" spc="-100" dirty="0" smtClean="0">
                  <a:ln w="3175">
                    <a:noFill/>
                  </a:ln>
                  <a:solidFill>
                    <a:srgbClr val="FFFFFF"/>
                  </a:solidFill>
                  <a:latin typeface="+mj-lt"/>
                  <a:cs typeface="Arial" charset="0"/>
                </a:rPr>
                <a:t>Scalable</a:t>
              </a:r>
              <a:endParaRPr lang="en-US" altLang="zh-CN" sz="3200" spc="-100" dirty="0">
                <a:ln w="3175">
                  <a:noFill/>
                </a:ln>
                <a:solidFill>
                  <a:srgbClr val="FFFFFF"/>
                </a:solidFill>
                <a:latin typeface="+mj-lt"/>
                <a:cs typeface="Arial" charset="0"/>
              </a:endParaRPr>
            </a:p>
          </p:txBody>
        </p:sp>
        <p:sp>
          <p:nvSpPr>
            <p:cNvPr id="25" name="Rectangle 24"/>
            <p:cNvSpPr/>
            <p:nvPr/>
          </p:nvSpPr>
          <p:spPr bwMode="auto">
            <a:xfrm>
              <a:off x="828134" y="4789885"/>
              <a:ext cx="3135300" cy="1426293"/>
            </a:xfrm>
            <a:prstGeom prst="rect">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z="1400" spc="-100" dirty="0" smtClean="0">
                  <a:ln w="3175">
                    <a:noFill/>
                  </a:ln>
                  <a:solidFill>
                    <a:srgbClr val="FFFFFF"/>
                  </a:solidFill>
                  <a:ea typeface="Segoe UI" pitchFamily="34" charset="0"/>
                  <a:cs typeface="Segoe UI" pitchFamily="34" charset="0"/>
                </a:rPr>
                <a:t>Scale out or up in seconds on a Load Balanced, Always up to date, Multi-datacenter Infrastructure</a:t>
              </a:r>
              <a:endParaRPr lang="en-US" altLang="zh-CN" sz="1400" spc="-100" dirty="0">
                <a:ln w="3175">
                  <a:noFill/>
                </a:ln>
                <a:solidFill>
                  <a:srgbClr val="FFFFFF"/>
                </a:solidFill>
                <a:ea typeface="Segoe UI" pitchFamily="34" charset="0"/>
                <a:cs typeface="Segoe UI" pitchFamily="34" charset="0"/>
              </a:endParaRPr>
            </a:p>
          </p:txBody>
        </p:sp>
      </p:grpSp>
      <p:grpSp>
        <p:nvGrpSpPr>
          <p:cNvPr id="26" name="Group 25"/>
          <p:cNvGrpSpPr/>
          <p:nvPr/>
        </p:nvGrpSpPr>
        <p:grpSpPr>
          <a:xfrm>
            <a:off x="4456906" y="4290814"/>
            <a:ext cx="3563144" cy="1610366"/>
            <a:chOff x="4456906" y="4017434"/>
            <a:chExt cx="3275013" cy="2220686"/>
          </a:xfrm>
          <a:solidFill>
            <a:schemeClr val="accent5"/>
          </a:solidFill>
        </p:grpSpPr>
        <p:sp>
          <p:nvSpPr>
            <p:cNvPr id="27" name="Rectangle 26"/>
            <p:cNvSpPr/>
            <p:nvPr/>
          </p:nvSpPr>
          <p:spPr bwMode="auto">
            <a:xfrm>
              <a:off x="4456906" y="4017434"/>
              <a:ext cx="3275013" cy="222068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459840" y="4028320"/>
              <a:ext cx="2583217" cy="728737"/>
            </a:xfrm>
            <a:prstGeom prst="rect">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3200" spc="-100" dirty="0" smtClean="0">
                  <a:ln w="3175">
                    <a:noFill/>
                  </a:ln>
                  <a:solidFill>
                    <a:srgbClr val="FFFFFF"/>
                  </a:solidFill>
                  <a:latin typeface="+mj-lt"/>
                  <a:cs typeface="Arial" charset="0"/>
                </a:rPr>
                <a:t>Secure</a:t>
              </a:r>
              <a:endParaRPr lang="en-US" altLang="zh-CN" sz="3200" spc="-100" dirty="0">
                <a:ln w="3175">
                  <a:noFill/>
                </a:ln>
                <a:solidFill>
                  <a:srgbClr val="FFFFFF"/>
                </a:solidFill>
                <a:latin typeface="+mj-lt"/>
                <a:cs typeface="Arial" charset="0"/>
              </a:endParaRPr>
            </a:p>
          </p:txBody>
        </p:sp>
        <p:sp>
          <p:nvSpPr>
            <p:cNvPr id="29" name="Rectangle 28"/>
            <p:cNvSpPr/>
            <p:nvPr/>
          </p:nvSpPr>
          <p:spPr bwMode="auto">
            <a:xfrm>
              <a:off x="4460728" y="4803043"/>
              <a:ext cx="3207595" cy="1426293"/>
            </a:xfrm>
            <a:prstGeom prst="rect">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z="1400" spc="-100" dirty="0" smtClean="0">
                  <a:ln w="3175">
                    <a:noFill/>
                  </a:ln>
                  <a:solidFill>
                    <a:srgbClr val="FFFFFF"/>
                  </a:solidFill>
                  <a:ea typeface="Segoe UI" pitchFamily="34" charset="0"/>
                  <a:cs typeface="Segoe UI" pitchFamily="34" charset="0"/>
                </a:rPr>
                <a:t>Enterprise Grade Availability with support </a:t>
              </a:r>
              <a:br>
                <a:rPr lang="en-US" sz="1400" spc="-100" dirty="0" smtClean="0">
                  <a:ln w="3175">
                    <a:noFill/>
                  </a:ln>
                  <a:solidFill>
                    <a:srgbClr val="FFFFFF"/>
                  </a:solidFill>
                  <a:ea typeface="Segoe UI" pitchFamily="34" charset="0"/>
                  <a:cs typeface="Segoe UI" pitchFamily="34" charset="0"/>
                </a:rPr>
              </a:br>
              <a:r>
                <a:rPr lang="en-US" sz="1400" spc="-100" dirty="0" smtClean="0">
                  <a:ln w="3175">
                    <a:noFill/>
                  </a:ln>
                  <a:solidFill>
                    <a:srgbClr val="FFFFFF"/>
                  </a:solidFill>
                  <a:ea typeface="Segoe UI" pitchFamily="34" charset="0"/>
                  <a:cs typeface="Segoe UI" pitchFamily="34" charset="0"/>
                </a:rPr>
                <a:t>for SSL and AD authentication. </a:t>
              </a:r>
            </a:p>
          </p:txBody>
        </p:sp>
      </p:grpSp>
      <p:grpSp>
        <p:nvGrpSpPr>
          <p:cNvPr id="36" name="Group 35"/>
          <p:cNvGrpSpPr/>
          <p:nvPr/>
        </p:nvGrpSpPr>
        <p:grpSpPr>
          <a:xfrm>
            <a:off x="8085678" y="4290815"/>
            <a:ext cx="3325272" cy="1610366"/>
            <a:chOff x="8085678" y="4017434"/>
            <a:chExt cx="3325272" cy="2259686"/>
          </a:xfrm>
          <a:solidFill>
            <a:schemeClr val="accent2"/>
          </a:solidFill>
        </p:grpSpPr>
        <p:sp>
          <p:nvSpPr>
            <p:cNvPr id="37" name="Rectangle 36"/>
            <p:cNvSpPr/>
            <p:nvPr/>
          </p:nvSpPr>
          <p:spPr bwMode="auto">
            <a:xfrm>
              <a:off x="8085678" y="4017434"/>
              <a:ext cx="3325272" cy="222068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8085678" y="4850827"/>
              <a:ext cx="3306222" cy="1426293"/>
            </a:xfrm>
            <a:prstGeom prst="rect">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z="1400" spc="-100" dirty="0" smtClean="0">
                  <a:ln w="3175">
                    <a:noFill/>
                  </a:ln>
                  <a:solidFill>
                    <a:srgbClr val="FFFFFF"/>
                  </a:solidFill>
                  <a:ea typeface="Segoe UI" pitchFamily="34" charset="0"/>
                  <a:cs typeface="Segoe UI" pitchFamily="34" charset="0"/>
                </a:rPr>
                <a:t>Web hosting your way with choice of language, framework, database, and platform. </a:t>
              </a:r>
            </a:p>
          </p:txBody>
        </p:sp>
      </p:grpSp>
      <p:sp>
        <p:nvSpPr>
          <p:cNvPr id="39" name="Rectangle 38"/>
          <p:cNvSpPr/>
          <p:nvPr/>
        </p:nvSpPr>
        <p:spPr bwMode="auto">
          <a:xfrm>
            <a:off x="8067963" y="4290813"/>
            <a:ext cx="2583217" cy="520911"/>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3200" spc="-100" dirty="0" smtClean="0">
                <a:ln w="3175">
                  <a:noFill/>
                </a:ln>
                <a:solidFill>
                  <a:srgbClr val="FFFFFF"/>
                </a:solidFill>
                <a:latin typeface="+mj-lt"/>
                <a:cs typeface="Arial" charset="0"/>
              </a:rPr>
              <a:t>Flexible</a:t>
            </a:r>
            <a:endParaRPr lang="en-US" altLang="zh-CN" sz="4000" spc="-100" dirty="0">
              <a:ln w="3175">
                <a:noFill/>
              </a:ln>
              <a:solidFill>
                <a:srgbClr val="FFFFFF"/>
              </a:solidFill>
              <a:latin typeface="+mj-lt"/>
              <a:cs typeface="Arial" charset="0"/>
            </a:endParaRPr>
          </a:p>
        </p:txBody>
      </p:sp>
    </p:spTree>
    <p:extLst>
      <p:ext uri="{BB962C8B-B14F-4D97-AF65-F5344CB8AC3E}">
        <p14:creationId xmlns:p14="http://schemas.microsoft.com/office/powerpoint/2010/main" val="35284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64 bit processes</a:t>
            </a:r>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solution:</a:t>
            </a:r>
          </a:p>
          <a:p>
            <a:pPr marL="0" indent="0">
              <a:buNone/>
            </a:pPr>
            <a:r>
              <a:rPr lang="en-US" sz="3998" dirty="0"/>
              <a:t>Enable 64 bit worker processes</a:t>
            </a:r>
          </a:p>
        </p:txBody>
      </p:sp>
    </p:spTree>
    <p:extLst>
      <p:ext uri="{BB962C8B-B14F-4D97-AF65-F5344CB8AC3E}">
        <p14:creationId xmlns:p14="http://schemas.microsoft.com/office/powerpoint/2010/main" val="40173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64 bit processes</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What does it look like?</a:t>
            </a:r>
          </a:p>
        </p:txBody>
      </p:sp>
    </p:spTree>
    <p:extLst>
      <p:ext uri="{BB962C8B-B14F-4D97-AF65-F5344CB8AC3E}">
        <p14:creationId xmlns:p14="http://schemas.microsoft.com/office/powerpoint/2010/main" val="312696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smtClean="0"/>
              <a:t>IPv6</a:t>
            </a:r>
            <a:endParaRPr lang="en-US" dirty="0"/>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scenario:</a:t>
            </a:r>
          </a:p>
          <a:p>
            <a:pPr marL="0" indent="0">
              <a:buNone/>
            </a:pPr>
            <a:r>
              <a:rPr lang="en-US" sz="3998" dirty="0"/>
              <a:t>Addressing the IP address shortage</a:t>
            </a:r>
          </a:p>
        </p:txBody>
      </p:sp>
    </p:spTree>
    <p:extLst>
      <p:ext uri="{BB962C8B-B14F-4D97-AF65-F5344CB8AC3E}">
        <p14:creationId xmlns:p14="http://schemas.microsoft.com/office/powerpoint/2010/main" val="391931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IPv6</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challenge:</a:t>
            </a:r>
          </a:p>
          <a:p>
            <a:pPr marL="0" indent="0">
              <a:buNone/>
            </a:pPr>
            <a:r>
              <a:rPr lang="en-US" sz="3998" dirty="0"/>
              <a:t>(we didn’t get to it in V1) </a:t>
            </a:r>
            <a:r>
              <a:rPr lang="en-US" sz="3998" dirty="0">
                <a:sym typeface="Wingdings" panose="05000000000000000000" pitchFamily="2" charset="2"/>
              </a:rPr>
              <a:t></a:t>
            </a:r>
            <a:endParaRPr lang="en-US" sz="3998" dirty="0"/>
          </a:p>
        </p:txBody>
      </p:sp>
    </p:spTree>
    <p:extLst>
      <p:ext uri="{BB962C8B-B14F-4D97-AF65-F5344CB8AC3E}">
        <p14:creationId xmlns:p14="http://schemas.microsoft.com/office/powerpoint/2010/main" val="32133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IPv6</a:t>
            </a:r>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solution:</a:t>
            </a:r>
          </a:p>
          <a:p>
            <a:pPr marL="0" indent="0">
              <a:buNone/>
            </a:pPr>
            <a:r>
              <a:rPr lang="en-US" sz="3998" dirty="0"/>
              <a:t>Do it.</a:t>
            </a:r>
          </a:p>
        </p:txBody>
      </p:sp>
    </p:spTree>
    <p:extLst>
      <p:ext uri="{BB962C8B-B14F-4D97-AF65-F5344CB8AC3E}">
        <p14:creationId xmlns:p14="http://schemas.microsoft.com/office/powerpoint/2010/main" val="21416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IPv6</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What does it look like?</a:t>
            </a:r>
          </a:p>
        </p:txBody>
      </p:sp>
    </p:spTree>
    <p:extLst>
      <p:ext uri="{BB962C8B-B14F-4D97-AF65-F5344CB8AC3E}">
        <p14:creationId xmlns:p14="http://schemas.microsoft.com/office/powerpoint/2010/main" val="135088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smtClean="0"/>
              <a:t>Plans and Add-ons</a:t>
            </a:r>
            <a:endParaRPr lang="en-US" dirty="0"/>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scenario:</a:t>
            </a:r>
          </a:p>
          <a:p>
            <a:pPr marL="0" indent="0">
              <a:buNone/>
            </a:pPr>
            <a:r>
              <a:rPr lang="en-US" sz="3998" dirty="0"/>
              <a:t>Create offers for your customers</a:t>
            </a:r>
          </a:p>
        </p:txBody>
      </p:sp>
    </p:spTree>
    <p:extLst>
      <p:ext uri="{BB962C8B-B14F-4D97-AF65-F5344CB8AC3E}">
        <p14:creationId xmlns:p14="http://schemas.microsoft.com/office/powerpoint/2010/main" val="239324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Plans and Add-ons</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challenge:</a:t>
            </a:r>
          </a:p>
          <a:p>
            <a:pPr marL="0" indent="0">
              <a:buNone/>
            </a:pPr>
            <a:r>
              <a:rPr lang="en-US" sz="3998" dirty="0"/>
              <a:t>Balancing bundling with a la carte purchasing options</a:t>
            </a:r>
          </a:p>
        </p:txBody>
      </p:sp>
    </p:spTree>
    <p:extLst>
      <p:ext uri="{BB962C8B-B14F-4D97-AF65-F5344CB8AC3E}">
        <p14:creationId xmlns:p14="http://schemas.microsoft.com/office/powerpoint/2010/main" val="28997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Plans and Add-ons</a:t>
            </a:r>
          </a:p>
        </p:txBody>
      </p:sp>
      <p:sp>
        <p:nvSpPr>
          <p:cNvPr id="8" name="Text Placeholder 2"/>
          <p:cNvSpPr txBox="1">
            <a:spLocks/>
          </p:cNvSpPr>
          <p:nvPr/>
        </p:nvSpPr>
        <p:spPr>
          <a:xfrm>
            <a:off x="277029" y="4905334"/>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The solution:</a:t>
            </a:r>
          </a:p>
          <a:p>
            <a:pPr marL="0" indent="0">
              <a:buNone/>
            </a:pPr>
            <a:r>
              <a:rPr lang="en-US" sz="3998" dirty="0"/>
              <a:t>Provide base “plans” with optional “</a:t>
            </a:r>
            <a:r>
              <a:rPr lang="en-US" sz="3998" dirty="0" err="1"/>
              <a:t>addons</a:t>
            </a:r>
            <a:r>
              <a:rPr lang="en-US" sz="3998" dirty="0"/>
              <a:t>”</a:t>
            </a:r>
          </a:p>
        </p:txBody>
      </p:sp>
    </p:spTree>
    <p:extLst>
      <p:ext uri="{BB962C8B-B14F-4D97-AF65-F5344CB8AC3E}">
        <p14:creationId xmlns:p14="http://schemas.microsoft.com/office/powerpoint/2010/main" val="119476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029" y="2125662"/>
            <a:ext cx="11882419" cy="1406681"/>
          </a:xfrm>
        </p:spPr>
        <p:txBody>
          <a:bodyPr/>
          <a:lstStyle/>
          <a:p>
            <a:r>
              <a:rPr lang="en-US" dirty="0"/>
              <a:t>Plans and Add-ons</a:t>
            </a:r>
          </a:p>
        </p:txBody>
      </p:sp>
      <p:sp>
        <p:nvSpPr>
          <p:cNvPr id="8" name="Text Placeholder 2"/>
          <p:cNvSpPr txBox="1">
            <a:spLocks/>
          </p:cNvSpPr>
          <p:nvPr/>
        </p:nvSpPr>
        <p:spPr>
          <a:xfrm>
            <a:off x="277029" y="4901080"/>
            <a:ext cx="11882419" cy="209203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98" dirty="0"/>
              <a:t>What does it look like?</a:t>
            </a:r>
          </a:p>
        </p:txBody>
      </p:sp>
    </p:spTree>
    <p:extLst>
      <p:ext uri="{BB962C8B-B14F-4D97-AF65-F5344CB8AC3E}">
        <p14:creationId xmlns:p14="http://schemas.microsoft.com/office/powerpoint/2010/main" val="30047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519112" y="228600"/>
            <a:ext cx="11149013" cy="747897"/>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Azure Web Platform</a:t>
            </a:r>
            <a:endParaRPr lang="en-US" dirty="0"/>
          </a:p>
        </p:txBody>
      </p:sp>
      <p:sp>
        <p:nvSpPr>
          <p:cNvPr id="3" name="Pie 2"/>
          <p:cNvSpPr/>
          <p:nvPr/>
        </p:nvSpPr>
        <p:spPr bwMode="auto">
          <a:xfrm>
            <a:off x="622068" y="1512173"/>
            <a:ext cx="10972800" cy="10972800"/>
          </a:xfrm>
          <a:prstGeom prst="pie">
            <a:avLst>
              <a:gd name="adj1" fmla="val 10796032"/>
              <a:gd name="adj2" fmla="val 1620000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Pie 3"/>
          <p:cNvSpPr/>
          <p:nvPr/>
        </p:nvSpPr>
        <p:spPr bwMode="auto">
          <a:xfrm rot="5400000">
            <a:off x="616447" y="1512173"/>
            <a:ext cx="10972800" cy="10972800"/>
          </a:xfrm>
          <a:prstGeom prst="pie">
            <a:avLst>
              <a:gd name="adj1" fmla="val 10796032"/>
              <a:gd name="adj2" fmla="val 1620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3822468" y="4558507"/>
            <a:ext cx="4572000" cy="4572000"/>
          </a:xfrm>
          <a:prstGeom prst="ellipse">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r>
              <a:rPr lang="en-US" sz="4800" dirty="0" smtClean="0">
                <a:solidFill>
                  <a:schemeClr val="tx1"/>
                </a:solidFill>
                <a:ea typeface="Segoe UI" pitchFamily="34" charset="0"/>
                <a:cs typeface="Segoe UI" pitchFamily="34" charset="0"/>
              </a:rPr>
              <a:t>IIS</a:t>
            </a:r>
            <a:endParaRPr lang="en-US" sz="2400" dirty="0" smtClean="0">
              <a:solidFill>
                <a:schemeClr val="tx1"/>
              </a:solidFill>
              <a:ea typeface="Segoe UI" pitchFamily="34" charset="0"/>
              <a:cs typeface="Segoe UI" pitchFamily="34" charset="0"/>
            </a:endParaRPr>
          </a:p>
        </p:txBody>
      </p:sp>
      <p:sp>
        <p:nvSpPr>
          <p:cNvPr id="6" name="TextBox 12"/>
          <p:cNvSpPr txBox="1"/>
          <p:nvPr/>
        </p:nvSpPr>
        <p:spPr>
          <a:xfrm>
            <a:off x="1605479" y="3773515"/>
            <a:ext cx="4433977" cy="627864"/>
          </a:xfrm>
          <a:prstGeom prst="rect">
            <a:avLst/>
          </a:prstGeom>
          <a:noFill/>
        </p:spPr>
        <p:txBody>
          <a:bodyPr wrap="squar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2400" dirty="0" smtClean="0">
                <a:gradFill>
                  <a:gsLst>
                    <a:gs pos="2917">
                      <a:schemeClr val="tx1"/>
                    </a:gs>
                    <a:gs pos="30000">
                      <a:schemeClr val="tx1"/>
                    </a:gs>
                  </a:gsLst>
                  <a:lin ang="5400000" scaled="0"/>
                </a:gradFill>
              </a:rPr>
              <a:t>Web Sites for Windows Server</a:t>
            </a:r>
          </a:p>
        </p:txBody>
      </p:sp>
      <p:sp>
        <p:nvSpPr>
          <p:cNvPr id="7" name="TextBox 13"/>
          <p:cNvSpPr txBox="1"/>
          <p:nvPr/>
        </p:nvSpPr>
        <p:spPr>
          <a:xfrm>
            <a:off x="6157334" y="3770642"/>
            <a:ext cx="4433977" cy="627864"/>
          </a:xfrm>
          <a:prstGeom prst="rect">
            <a:avLst/>
          </a:prstGeom>
          <a:noFill/>
        </p:spPr>
        <p:txBody>
          <a:bodyPr wrap="squar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2400" dirty="0" smtClean="0">
                <a:gradFill>
                  <a:gsLst>
                    <a:gs pos="2917">
                      <a:schemeClr val="tx1"/>
                    </a:gs>
                    <a:gs pos="30000">
                      <a:schemeClr val="tx1"/>
                    </a:gs>
                  </a:gsLst>
                  <a:lin ang="5400000" scaled="0"/>
                </a:gradFill>
              </a:rPr>
              <a:t>Windows Azure Web Sites</a:t>
            </a:r>
          </a:p>
        </p:txBody>
      </p:sp>
      <p:sp>
        <p:nvSpPr>
          <p:cNvPr id="8" name="TextBox 14"/>
          <p:cNvSpPr txBox="1"/>
          <p:nvPr/>
        </p:nvSpPr>
        <p:spPr>
          <a:xfrm rot="16200000">
            <a:off x="-1588291" y="4263546"/>
            <a:ext cx="3829382" cy="627864"/>
          </a:xfrm>
          <a:prstGeom prst="rect">
            <a:avLst/>
          </a:prstGeom>
          <a:noFill/>
        </p:spPr>
        <p:txBody>
          <a:bodyPr wrap="non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chemeClr val="accent4"/>
                </a:solidFill>
              </a:rPr>
              <a:t>Hosted and Private Cloud</a:t>
            </a:r>
          </a:p>
        </p:txBody>
      </p:sp>
      <p:sp>
        <p:nvSpPr>
          <p:cNvPr id="9" name="TextBox 15"/>
          <p:cNvSpPr txBox="1"/>
          <p:nvPr/>
        </p:nvSpPr>
        <p:spPr>
          <a:xfrm rot="5400000">
            <a:off x="10822555" y="4095038"/>
            <a:ext cx="2079737" cy="627864"/>
          </a:xfrm>
          <a:prstGeom prst="rect">
            <a:avLst/>
          </a:prstGeom>
          <a:noFill/>
        </p:spPr>
        <p:txBody>
          <a:bodyPr wrap="non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chemeClr val="accent4"/>
                </a:solidFill>
              </a:rPr>
              <a:t>Public Cloud</a:t>
            </a:r>
          </a:p>
        </p:txBody>
      </p:sp>
      <p:sp>
        <p:nvSpPr>
          <p:cNvPr id="10" name="TextBox 16"/>
          <p:cNvSpPr txBox="1"/>
          <p:nvPr/>
        </p:nvSpPr>
        <p:spPr>
          <a:xfrm>
            <a:off x="5142370" y="6338292"/>
            <a:ext cx="1932196" cy="627864"/>
          </a:xfrm>
          <a:prstGeom prst="rect">
            <a:avLst/>
          </a:prstGeom>
          <a:noFill/>
        </p:spPr>
        <p:txBody>
          <a:bodyPr wrap="non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gradFill>
                  <a:gsLst>
                    <a:gs pos="2917">
                      <a:schemeClr val="tx1"/>
                    </a:gs>
                    <a:gs pos="30000">
                      <a:schemeClr val="tx1"/>
                    </a:gs>
                  </a:gsLst>
                  <a:lin ang="5400000" scaled="0"/>
                </a:gradFill>
              </a:rPr>
              <a:t>Web Server</a:t>
            </a:r>
          </a:p>
        </p:txBody>
      </p:sp>
    </p:spTree>
    <p:extLst>
      <p:ext uri="{BB962C8B-B14F-4D97-AF65-F5344CB8AC3E}">
        <p14:creationId xmlns:p14="http://schemas.microsoft.com/office/powerpoint/2010/main" val="66248816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Tree>
    <p:extLst>
      <p:ext uri="{BB962C8B-B14F-4D97-AF65-F5344CB8AC3E}">
        <p14:creationId xmlns:p14="http://schemas.microsoft.com/office/powerpoint/2010/main" val="252089564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summary</a:t>
            </a:r>
            <a:endParaRPr lang="sv-SE" dirty="0"/>
          </a:p>
        </p:txBody>
      </p:sp>
      <p:sp>
        <p:nvSpPr>
          <p:cNvPr id="24" name="Rectangle 23"/>
          <p:cNvSpPr/>
          <p:nvPr/>
        </p:nvSpPr>
        <p:spPr bwMode="auto">
          <a:xfrm>
            <a:off x="1447498" y="1704749"/>
            <a:ext cx="9536546" cy="17485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smtClean="0">
              <a:solidFill>
                <a:srgbClr val="FFFFFF"/>
              </a:solidFill>
              <a:ea typeface="Segoe UI" pitchFamily="34" charset="0"/>
              <a:cs typeface="Segoe UI" pitchFamily="34" charset="0"/>
            </a:endParaRPr>
          </a:p>
        </p:txBody>
      </p:sp>
      <p:sp>
        <p:nvSpPr>
          <p:cNvPr id="7" name="Rectangle 6"/>
          <p:cNvSpPr/>
          <p:nvPr/>
        </p:nvSpPr>
        <p:spPr>
          <a:xfrm>
            <a:off x="5285225" y="3502412"/>
            <a:ext cx="1866024" cy="249550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b" anchorCtr="0" forceAA="0" compatLnSpc="1">
            <a:prstTxWarp prst="textNoShape">
              <a:avLst/>
            </a:prstTxWarp>
            <a:noAutofit/>
          </a:bodyPr>
          <a:lstStyle/>
          <a:p>
            <a:pPr indent="-285750">
              <a:lnSpc>
                <a:spcPct val="90000"/>
              </a:lnSpc>
              <a:spcAft>
                <a:spcPts val="800"/>
              </a:spcAft>
              <a:defRPr/>
            </a:pPr>
            <a:r>
              <a:rPr lang="en-US" sz="2400" dirty="0" smtClean="0">
                <a:solidFill>
                  <a:srgbClr val="EFEFEF">
                    <a:alpha val="99000"/>
                  </a:srgbClr>
                </a:solidFill>
                <a:latin typeface="Segoe UI Light"/>
              </a:rPr>
              <a:t>Best visual studio experience.</a:t>
            </a:r>
            <a:endParaRPr lang="sv-SE" sz="2400" dirty="0" err="1">
              <a:solidFill>
                <a:srgbClr val="EFEFEF">
                  <a:alpha val="99000"/>
                </a:srgbClr>
              </a:solidFill>
              <a:latin typeface="Segoe UI Light"/>
            </a:endParaRPr>
          </a:p>
        </p:txBody>
      </p:sp>
      <p:sp>
        <p:nvSpPr>
          <p:cNvPr id="9" name="Rectangle 8"/>
          <p:cNvSpPr/>
          <p:nvPr/>
        </p:nvSpPr>
        <p:spPr>
          <a:xfrm>
            <a:off x="3366361" y="3502412"/>
            <a:ext cx="1866024" cy="249550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b" anchorCtr="0" forceAA="0" compatLnSpc="1">
            <a:prstTxWarp prst="textNoShape">
              <a:avLst/>
            </a:prstTxWarp>
            <a:noAutofit/>
          </a:bodyPr>
          <a:lstStyle/>
          <a:p>
            <a:pPr indent="-285750">
              <a:lnSpc>
                <a:spcPct val="90000"/>
              </a:lnSpc>
              <a:spcAft>
                <a:spcPts val="800"/>
              </a:spcAft>
              <a:defRPr/>
            </a:pPr>
            <a:r>
              <a:rPr lang="en-US" sz="2400" dirty="0" smtClean="0">
                <a:solidFill>
                  <a:srgbClr val="EFEFEF">
                    <a:alpha val="99000"/>
                  </a:srgbClr>
                </a:solidFill>
                <a:latin typeface="Segoe UI Light"/>
              </a:rPr>
              <a:t>Web scale world wide.</a:t>
            </a:r>
            <a:endParaRPr lang="sv-SE" sz="2400" dirty="0" err="1">
              <a:solidFill>
                <a:srgbClr val="EFEFEF">
                  <a:alpha val="99000"/>
                </a:srgbClr>
              </a:solidFill>
              <a:latin typeface="Segoe UI Light"/>
            </a:endParaRPr>
          </a:p>
        </p:txBody>
      </p:sp>
      <p:sp>
        <p:nvSpPr>
          <p:cNvPr id="11" name="Rectangle 10"/>
          <p:cNvSpPr/>
          <p:nvPr/>
        </p:nvSpPr>
        <p:spPr>
          <a:xfrm>
            <a:off x="1447498" y="3502412"/>
            <a:ext cx="1866024" cy="24955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b" anchorCtr="0" forceAA="0" compatLnSpc="1">
            <a:prstTxWarp prst="textNoShape">
              <a:avLst/>
            </a:prstTxWarp>
            <a:noAutofit/>
          </a:bodyPr>
          <a:lstStyle/>
          <a:p>
            <a:pPr indent="-285750">
              <a:lnSpc>
                <a:spcPct val="90000"/>
              </a:lnSpc>
              <a:spcAft>
                <a:spcPts val="800"/>
              </a:spcAft>
              <a:defRPr/>
            </a:pPr>
            <a:r>
              <a:rPr lang="en-US" sz="2400" dirty="0" smtClean="0">
                <a:solidFill>
                  <a:srgbClr val="EFEFEF">
                    <a:alpha val="99000"/>
                  </a:srgbClr>
                </a:solidFill>
                <a:latin typeface="Segoe UI Light"/>
              </a:rPr>
              <a:t>Ready for business.</a:t>
            </a:r>
          </a:p>
        </p:txBody>
      </p:sp>
      <p:sp>
        <p:nvSpPr>
          <p:cNvPr id="13" name="Rectangle 12"/>
          <p:cNvSpPr/>
          <p:nvPr/>
        </p:nvSpPr>
        <p:spPr>
          <a:xfrm>
            <a:off x="7204088" y="3502262"/>
            <a:ext cx="1866024" cy="249580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b" anchorCtr="0" forceAA="0" compatLnSpc="1">
            <a:prstTxWarp prst="textNoShape">
              <a:avLst/>
            </a:prstTxWarp>
            <a:noAutofit/>
          </a:bodyPr>
          <a:lstStyle/>
          <a:p>
            <a:pPr indent="-285750">
              <a:lnSpc>
                <a:spcPct val="90000"/>
              </a:lnSpc>
              <a:spcAft>
                <a:spcPts val="800"/>
              </a:spcAft>
              <a:defRPr/>
            </a:pPr>
            <a:r>
              <a:rPr lang="en-US" sz="2400" dirty="0" smtClean="0">
                <a:solidFill>
                  <a:srgbClr val="EFEFEF">
                    <a:alpha val="99000"/>
                  </a:srgbClr>
                </a:solidFill>
                <a:latin typeface="Segoe UI Light"/>
              </a:rPr>
              <a:t>Faster </a:t>
            </a:r>
            <a:br>
              <a:rPr lang="en-US" sz="2400" dirty="0" smtClean="0">
                <a:solidFill>
                  <a:srgbClr val="EFEFEF">
                    <a:alpha val="99000"/>
                  </a:srgbClr>
                </a:solidFill>
                <a:latin typeface="Segoe UI Light"/>
              </a:rPr>
            </a:br>
            <a:r>
              <a:rPr lang="en-US" sz="2400" dirty="0" smtClean="0">
                <a:solidFill>
                  <a:srgbClr val="EFEFEF">
                    <a:alpha val="99000"/>
                  </a:srgbClr>
                </a:solidFill>
                <a:latin typeface="Segoe UI Light"/>
              </a:rPr>
              <a:t>to market.</a:t>
            </a:r>
            <a:endParaRPr lang="sv-SE" sz="2400" dirty="0" err="1">
              <a:solidFill>
                <a:srgbClr val="EFEFEF">
                  <a:alpha val="99000"/>
                </a:srgbClr>
              </a:solidFill>
              <a:latin typeface="Segoe UI Light"/>
            </a:endParaRPr>
          </a:p>
        </p:txBody>
      </p:sp>
      <p:sp>
        <p:nvSpPr>
          <p:cNvPr id="2" name="Rectangle 1"/>
          <p:cNvSpPr/>
          <p:nvPr/>
        </p:nvSpPr>
        <p:spPr>
          <a:xfrm>
            <a:off x="3804231" y="1816942"/>
            <a:ext cx="7179814" cy="1569660"/>
          </a:xfrm>
          <a:prstGeom prst="rect">
            <a:avLst/>
          </a:prstGeom>
        </p:spPr>
        <p:txBody>
          <a:bodyPr wrap="square">
            <a:spAutoFit/>
          </a:bodyPr>
          <a:lstStyle/>
          <a:p>
            <a:r>
              <a:rPr lang="en-US" sz="3200" dirty="0" smtClean="0">
                <a:ln w="3175">
                  <a:noFill/>
                </a:ln>
                <a:solidFill>
                  <a:srgbClr val="FFFFFF"/>
                </a:solidFill>
                <a:latin typeface="Segoe UI Light"/>
                <a:cs typeface="Segoe UI" pitchFamily="34" charset="0"/>
              </a:rPr>
              <a:t>Scalable</a:t>
            </a:r>
            <a:r>
              <a:rPr lang="en-US" sz="3200" dirty="0">
                <a:ln w="3175">
                  <a:noFill/>
                </a:ln>
                <a:solidFill>
                  <a:srgbClr val="FFFFFF"/>
                </a:solidFill>
                <a:latin typeface="Segoe UI Light"/>
                <a:cs typeface="Segoe UI" pitchFamily="34" charset="0"/>
              </a:rPr>
              <a:t>, secure and flexible </a:t>
            </a:r>
            <a:r>
              <a:rPr lang="en-US" sz="3200" dirty="0" smtClean="0">
                <a:ln w="3175">
                  <a:noFill/>
                </a:ln>
                <a:solidFill>
                  <a:srgbClr val="FFFFFF"/>
                </a:solidFill>
                <a:latin typeface="Segoe UI Light"/>
                <a:cs typeface="Segoe UI" pitchFamily="34" charset="0"/>
              </a:rPr>
              <a:t>platform </a:t>
            </a:r>
            <a:br>
              <a:rPr lang="en-US" sz="3200" dirty="0" smtClean="0">
                <a:ln w="3175">
                  <a:noFill/>
                </a:ln>
                <a:solidFill>
                  <a:srgbClr val="FFFFFF"/>
                </a:solidFill>
                <a:latin typeface="Segoe UI Light"/>
                <a:cs typeface="Segoe UI" pitchFamily="34" charset="0"/>
              </a:rPr>
            </a:br>
            <a:r>
              <a:rPr lang="en-US" sz="3200" dirty="0" smtClean="0">
                <a:ln w="3175">
                  <a:noFill/>
                </a:ln>
                <a:solidFill>
                  <a:srgbClr val="FFFFFF"/>
                </a:solidFill>
                <a:latin typeface="Segoe UI Light"/>
                <a:cs typeface="Segoe UI" pitchFamily="34" charset="0"/>
              </a:rPr>
              <a:t>for building and hosting </a:t>
            </a:r>
            <a:r>
              <a:rPr lang="en-US" sz="3200" dirty="0">
                <a:ln w="3175">
                  <a:noFill/>
                </a:ln>
                <a:solidFill>
                  <a:srgbClr val="FFFFFF"/>
                </a:solidFill>
                <a:latin typeface="Segoe UI Light"/>
                <a:cs typeface="Segoe UI" pitchFamily="34" charset="0"/>
              </a:rPr>
              <a:t>powerful </a:t>
            </a:r>
            <a:r>
              <a:rPr lang="en-US" sz="3200" dirty="0" smtClean="0">
                <a:ln w="3175">
                  <a:noFill/>
                </a:ln>
                <a:solidFill>
                  <a:srgbClr val="FFFFFF"/>
                </a:solidFill>
                <a:latin typeface="Segoe UI Light"/>
                <a:cs typeface="Segoe UI" pitchFamily="34" charset="0"/>
              </a:rPr>
              <a:t/>
            </a:r>
            <a:br>
              <a:rPr lang="en-US" sz="3200" dirty="0" smtClean="0">
                <a:ln w="3175">
                  <a:noFill/>
                </a:ln>
                <a:solidFill>
                  <a:srgbClr val="FFFFFF"/>
                </a:solidFill>
                <a:latin typeface="Segoe UI Light"/>
                <a:cs typeface="Segoe UI" pitchFamily="34" charset="0"/>
              </a:rPr>
            </a:br>
            <a:r>
              <a:rPr lang="en-US" sz="3200" dirty="0" smtClean="0">
                <a:ln w="3175">
                  <a:noFill/>
                </a:ln>
                <a:solidFill>
                  <a:srgbClr val="FFFFFF"/>
                </a:solidFill>
                <a:latin typeface="Segoe UI Light"/>
                <a:cs typeface="Segoe UI" pitchFamily="34" charset="0"/>
              </a:rPr>
              <a:t>web applications.</a:t>
            </a:r>
            <a:endParaRPr lang="en-US" sz="3200" dirty="0">
              <a:ln w="3175">
                <a:noFill/>
              </a:ln>
              <a:solidFill>
                <a:srgbClr val="FFFFFF"/>
              </a:solidFill>
              <a:latin typeface="Segoe UI Light"/>
              <a:cs typeface="Segoe UI" pitchFamily="34" charset="0"/>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588" y="1816942"/>
            <a:ext cx="1505385" cy="1505385"/>
          </a:xfrm>
          <a:prstGeom prst="rect">
            <a:avLst/>
          </a:prstGeom>
          <a:effectLst>
            <a:outerShdw blurRad="50800" dist="50800" dir="5400000" algn="ctr" rotWithShape="0">
              <a:schemeClr val="bg1">
                <a:alpha val="13000"/>
              </a:schemeClr>
            </a:outerShdw>
          </a:effectLst>
        </p:spPr>
      </p:pic>
      <p:sp>
        <p:nvSpPr>
          <p:cNvPr id="28" name="Rectangle 27"/>
          <p:cNvSpPr/>
          <p:nvPr/>
        </p:nvSpPr>
        <p:spPr>
          <a:xfrm>
            <a:off x="9122953" y="3502262"/>
            <a:ext cx="1866024" cy="2495807"/>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b" anchorCtr="0" forceAA="0" compatLnSpc="1">
            <a:prstTxWarp prst="textNoShape">
              <a:avLst/>
            </a:prstTxWarp>
            <a:noAutofit/>
          </a:bodyPr>
          <a:lstStyle/>
          <a:p>
            <a:pPr indent="-285750">
              <a:lnSpc>
                <a:spcPct val="90000"/>
              </a:lnSpc>
              <a:spcAft>
                <a:spcPts val="800"/>
              </a:spcAft>
              <a:defRPr/>
            </a:pPr>
            <a:r>
              <a:rPr lang="en-US" sz="2400" dirty="0" smtClean="0">
                <a:solidFill>
                  <a:srgbClr val="EFEFEF">
                    <a:alpha val="99000"/>
                  </a:srgbClr>
                </a:solidFill>
                <a:latin typeface="Segoe UI Light"/>
              </a:rPr>
              <a:t>Open </a:t>
            </a:r>
            <a:br>
              <a:rPr lang="en-US" sz="2400" dirty="0" smtClean="0">
                <a:solidFill>
                  <a:srgbClr val="EFEFEF">
                    <a:alpha val="99000"/>
                  </a:srgbClr>
                </a:solidFill>
                <a:latin typeface="Segoe UI Light"/>
              </a:rPr>
            </a:br>
            <a:r>
              <a:rPr lang="en-US" sz="2400" dirty="0" smtClean="0">
                <a:solidFill>
                  <a:srgbClr val="EFEFEF">
                    <a:alpha val="99000"/>
                  </a:srgbClr>
                </a:solidFill>
                <a:latin typeface="Segoe UI Light"/>
              </a:rPr>
              <a:t>and flexible.</a:t>
            </a:r>
            <a:endParaRPr lang="sv-SE" sz="2400" dirty="0" err="1">
              <a:solidFill>
                <a:srgbClr val="EFEFEF">
                  <a:alpha val="99000"/>
                </a:srgbClr>
              </a:solidFill>
              <a:latin typeface="Segoe UI Light"/>
            </a:endParaRPr>
          </a:p>
        </p:txBody>
      </p:sp>
      <p:sp>
        <p:nvSpPr>
          <p:cNvPr id="29" name="Freeform 62"/>
          <p:cNvSpPr>
            <a:spLocks noChangeAspect="1" noEditPoints="1"/>
          </p:cNvSpPr>
          <p:nvPr/>
        </p:nvSpPr>
        <p:spPr bwMode="black">
          <a:xfrm>
            <a:off x="4227670" y="3703887"/>
            <a:ext cx="742402" cy="742208"/>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400"/>
            <a:endParaRPr lang="en-US" sz="1600">
              <a:solidFill>
                <a:prstClr val="black"/>
              </a:solidFill>
            </a:endParaRPr>
          </a:p>
        </p:txBody>
      </p:sp>
      <p:sp>
        <p:nvSpPr>
          <p:cNvPr id="30" name="Freeform 651"/>
          <p:cNvSpPr>
            <a:spLocks noChangeAspect="1" noEditPoints="1"/>
          </p:cNvSpPr>
          <p:nvPr/>
        </p:nvSpPr>
        <p:spPr bwMode="auto">
          <a:xfrm>
            <a:off x="6543440" y="3677757"/>
            <a:ext cx="377877" cy="794468"/>
          </a:xfrm>
          <a:custGeom>
            <a:avLst/>
            <a:gdLst>
              <a:gd name="T0" fmla="*/ 190 w 190"/>
              <a:gd name="T1" fmla="*/ 96 h 400"/>
              <a:gd name="T2" fmla="*/ 179 w 190"/>
              <a:gd name="T3" fmla="*/ 79 h 400"/>
              <a:gd name="T4" fmla="*/ 185 w 190"/>
              <a:gd name="T5" fmla="*/ 66 h 400"/>
              <a:gd name="T6" fmla="*/ 166 w 190"/>
              <a:gd name="T7" fmla="*/ 48 h 400"/>
              <a:gd name="T8" fmla="*/ 168 w 190"/>
              <a:gd name="T9" fmla="*/ 41 h 400"/>
              <a:gd name="T10" fmla="*/ 150 w 190"/>
              <a:gd name="T11" fmla="*/ 23 h 400"/>
              <a:gd name="T12" fmla="*/ 143 w 190"/>
              <a:gd name="T13" fmla="*/ 24 h 400"/>
              <a:gd name="T14" fmla="*/ 125 w 190"/>
              <a:gd name="T15" fmla="*/ 6 h 400"/>
              <a:gd name="T16" fmla="*/ 112 w 190"/>
              <a:gd name="T17" fmla="*/ 11 h 400"/>
              <a:gd name="T18" fmla="*/ 95 w 190"/>
              <a:gd name="T19" fmla="*/ 0 h 400"/>
              <a:gd name="T20" fmla="*/ 78 w 190"/>
              <a:gd name="T21" fmla="*/ 11 h 400"/>
              <a:gd name="T22" fmla="*/ 65 w 190"/>
              <a:gd name="T23" fmla="*/ 6 h 400"/>
              <a:gd name="T24" fmla="*/ 47 w 190"/>
              <a:gd name="T25" fmla="*/ 24 h 400"/>
              <a:gd name="T26" fmla="*/ 40 w 190"/>
              <a:gd name="T27" fmla="*/ 23 h 400"/>
              <a:gd name="T28" fmla="*/ 22 w 190"/>
              <a:gd name="T29" fmla="*/ 41 h 400"/>
              <a:gd name="T30" fmla="*/ 24 w 190"/>
              <a:gd name="T31" fmla="*/ 48 h 400"/>
              <a:gd name="T32" fmla="*/ 5 w 190"/>
              <a:gd name="T33" fmla="*/ 66 h 400"/>
              <a:gd name="T34" fmla="*/ 11 w 190"/>
              <a:gd name="T35" fmla="*/ 79 h 400"/>
              <a:gd name="T36" fmla="*/ 0 w 190"/>
              <a:gd name="T37" fmla="*/ 96 h 400"/>
              <a:gd name="T38" fmla="*/ 0 w 190"/>
              <a:gd name="T39" fmla="*/ 96 h 400"/>
              <a:gd name="T40" fmla="*/ 0 w 190"/>
              <a:gd name="T41" fmla="*/ 96 h 400"/>
              <a:gd name="T42" fmla="*/ 0 w 190"/>
              <a:gd name="T43" fmla="*/ 96 h 400"/>
              <a:gd name="T44" fmla="*/ 0 w 190"/>
              <a:gd name="T45" fmla="*/ 96 h 400"/>
              <a:gd name="T46" fmla="*/ 11 w 190"/>
              <a:gd name="T47" fmla="*/ 112 h 400"/>
              <a:gd name="T48" fmla="*/ 5 w 190"/>
              <a:gd name="T49" fmla="*/ 125 h 400"/>
              <a:gd name="T50" fmla="*/ 24 w 190"/>
              <a:gd name="T51" fmla="*/ 143 h 400"/>
              <a:gd name="T52" fmla="*/ 22 w 190"/>
              <a:gd name="T53" fmla="*/ 150 h 400"/>
              <a:gd name="T54" fmla="*/ 40 w 190"/>
              <a:gd name="T55" fmla="*/ 168 h 400"/>
              <a:gd name="T56" fmla="*/ 47 w 190"/>
              <a:gd name="T57" fmla="*/ 167 h 400"/>
              <a:gd name="T58" fmla="*/ 60 w 190"/>
              <a:gd name="T59" fmla="*/ 184 h 400"/>
              <a:gd name="T60" fmla="*/ 14 w 190"/>
              <a:gd name="T61" fmla="*/ 389 h 400"/>
              <a:gd name="T62" fmla="*/ 45 w 190"/>
              <a:gd name="T63" fmla="*/ 368 h 400"/>
              <a:gd name="T64" fmla="*/ 65 w 190"/>
              <a:gd name="T65" fmla="*/ 400 h 400"/>
              <a:gd name="T66" fmla="*/ 95 w 190"/>
              <a:gd name="T67" fmla="*/ 266 h 400"/>
              <a:gd name="T68" fmla="*/ 125 w 190"/>
              <a:gd name="T69" fmla="*/ 400 h 400"/>
              <a:gd name="T70" fmla="*/ 145 w 190"/>
              <a:gd name="T71" fmla="*/ 368 h 400"/>
              <a:gd name="T72" fmla="*/ 176 w 190"/>
              <a:gd name="T73" fmla="*/ 389 h 400"/>
              <a:gd name="T74" fmla="*/ 130 w 190"/>
              <a:gd name="T75" fmla="*/ 184 h 400"/>
              <a:gd name="T76" fmla="*/ 143 w 190"/>
              <a:gd name="T77" fmla="*/ 167 h 400"/>
              <a:gd name="T78" fmla="*/ 150 w 190"/>
              <a:gd name="T79" fmla="*/ 168 h 400"/>
              <a:gd name="T80" fmla="*/ 168 w 190"/>
              <a:gd name="T81" fmla="*/ 150 h 400"/>
              <a:gd name="T82" fmla="*/ 166 w 190"/>
              <a:gd name="T83" fmla="*/ 143 h 400"/>
              <a:gd name="T84" fmla="*/ 185 w 190"/>
              <a:gd name="T85" fmla="*/ 125 h 400"/>
              <a:gd name="T86" fmla="*/ 179 w 190"/>
              <a:gd name="T87" fmla="*/ 112 h 400"/>
              <a:gd name="T88" fmla="*/ 190 w 190"/>
              <a:gd name="T89" fmla="*/ 96 h 400"/>
              <a:gd name="T90" fmla="*/ 95 w 190"/>
              <a:gd name="T91" fmla="*/ 155 h 400"/>
              <a:gd name="T92" fmla="*/ 36 w 190"/>
              <a:gd name="T93" fmla="*/ 96 h 400"/>
              <a:gd name="T94" fmla="*/ 95 w 190"/>
              <a:gd name="T95" fmla="*/ 36 h 400"/>
              <a:gd name="T96" fmla="*/ 154 w 190"/>
              <a:gd name="T97" fmla="*/ 96 h 400"/>
              <a:gd name="T98" fmla="*/ 95 w 190"/>
              <a:gd name="T99" fmla="*/ 15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400">
                <a:moveTo>
                  <a:pt x="190" y="96"/>
                </a:moveTo>
                <a:cubicBezTo>
                  <a:pt x="190" y="88"/>
                  <a:pt x="186" y="82"/>
                  <a:pt x="179" y="79"/>
                </a:cubicBezTo>
                <a:cubicBezTo>
                  <a:pt x="183" y="75"/>
                  <a:pt x="185" y="71"/>
                  <a:pt x="185" y="66"/>
                </a:cubicBezTo>
                <a:cubicBezTo>
                  <a:pt x="185" y="56"/>
                  <a:pt x="176" y="48"/>
                  <a:pt x="166" y="48"/>
                </a:cubicBezTo>
                <a:cubicBezTo>
                  <a:pt x="167" y="46"/>
                  <a:pt x="168" y="43"/>
                  <a:pt x="168" y="41"/>
                </a:cubicBezTo>
                <a:cubicBezTo>
                  <a:pt x="168" y="31"/>
                  <a:pt x="160" y="23"/>
                  <a:pt x="150" y="23"/>
                </a:cubicBezTo>
                <a:cubicBezTo>
                  <a:pt x="147" y="23"/>
                  <a:pt x="145" y="23"/>
                  <a:pt x="143" y="24"/>
                </a:cubicBezTo>
                <a:cubicBezTo>
                  <a:pt x="143" y="14"/>
                  <a:pt x="135" y="6"/>
                  <a:pt x="125" y="6"/>
                </a:cubicBezTo>
                <a:cubicBezTo>
                  <a:pt x="120" y="6"/>
                  <a:pt x="115" y="8"/>
                  <a:pt x="112" y="11"/>
                </a:cubicBezTo>
                <a:cubicBezTo>
                  <a:pt x="109" y="5"/>
                  <a:pt x="103" y="0"/>
                  <a:pt x="95" y="0"/>
                </a:cubicBezTo>
                <a:cubicBezTo>
                  <a:pt x="87" y="0"/>
                  <a:pt x="81" y="5"/>
                  <a:pt x="78" y="11"/>
                </a:cubicBezTo>
                <a:cubicBezTo>
                  <a:pt x="75" y="8"/>
                  <a:pt x="70" y="6"/>
                  <a:pt x="65" y="6"/>
                </a:cubicBezTo>
                <a:cubicBezTo>
                  <a:pt x="55" y="6"/>
                  <a:pt x="47" y="14"/>
                  <a:pt x="47" y="24"/>
                </a:cubicBezTo>
                <a:cubicBezTo>
                  <a:pt x="45" y="23"/>
                  <a:pt x="43" y="23"/>
                  <a:pt x="40" y="23"/>
                </a:cubicBezTo>
                <a:cubicBezTo>
                  <a:pt x="30" y="23"/>
                  <a:pt x="22" y="31"/>
                  <a:pt x="22" y="41"/>
                </a:cubicBezTo>
                <a:cubicBezTo>
                  <a:pt x="22" y="43"/>
                  <a:pt x="23" y="46"/>
                  <a:pt x="24" y="48"/>
                </a:cubicBezTo>
                <a:cubicBezTo>
                  <a:pt x="14" y="48"/>
                  <a:pt x="5" y="56"/>
                  <a:pt x="5" y="66"/>
                </a:cubicBezTo>
                <a:cubicBezTo>
                  <a:pt x="5" y="71"/>
                  <a:pt x="7" y="75"/>
                  <a:pt x="11" y="79"/>
                </a:cubicBezTo>
                <a:cubicBezTo>
                  <a:pt x="4" y="82"/>
                  <a:pt x="0" y="88"/>
                  <a:pt x="0" y="96"/>
                </a:cubicBezTo>
                <a:cubicBezTo>
                  <a:pt x="0" y="96"/>
                  <a:pt x="0" y="96"/>
                  <a:pt x="0" y="96"/>
                </a:cubicBezTo>
                <a:cubicBezTo>
                  <a:pt x="0" y="96"/>
                  <a:pt x="0" y="96"/>
                  <a:pt x="0" y="96"/>
                </a:cubicBezTo>
                <a:cubicBezTo>
                  <a:pt x="0" y="96"/>
                  <a:pt x="0" y="96"/>
                  <a:pt x="0" y="96"/>
                </a:cubicBezTo>
                <a:cubicBezTo>
                  <a:pt x="0" y="96"/>
                  <a:pt x="0" y="96"/>
                  <a:pt x="0" y="96"/>
                </a:cubicBezTo>
                <a:cubicBezTo>
                  <a:pt x="0" y="103"/>
                  <a:pt x="4" y="110"/>
                  <a:pt x="11" y="112"/>
                </a:cubicBezTo>
                <a:cubicBezTo>
                  <a:pt x="7" y="116"/>
                  <a:pt x="5" y="120"/>
                  <a:pt x="5" y="125"/>
                </a:cubicBezTo>
                <a:cubicBezTo>
                  <a:pt x="5" y="135"/>
                  <a:pt x="14" y="143"/>
                  <a:pt x="24" y="143"/>
                </a:cubicBezTo>
                <a:cubicBezTo>
                  <a:pt x="23" y="145"/>
                  <a:pt x="22" y="148"/>
                  <a:pt x="22" y="150"/>
                </a:cubicBezTo>
                <a:cubicBezTo>
                  <a:pt x="22" y="160"/>
                  <a:pt x="30" y="168"/>
                  <a:pt x="40" y="168"/>
                </a:cubicBezTo>
                <a:cubicBezTo>
                  <a:pt x="43" y="168"/>
                  <a:pt x="45" y="168"/>
                  <a:pt x="47" y="167"/>
                </a:cubicBezTo>
                <a:cubicBezTo>
                  <a:pt x="47" y="175"/>
                  <a:pt x="53" y="182"/>
                  <a:pt x="60" y="184"/>
                </a:cubicBezTo>
                <a:cubicBezTo>
                  <a:pt x="14" y="389"/>
                  <a:pt x="14" y="389"/>
                  <a:pt x="14" y="389"/>
                </a:cubicBezTo>
                <a:cubicBezTo>
                  <a:pt x="45" y="368"/>
                  <a:pt x="45" y="368"/>
                  <a:pt x="45" y="368"/>
                </a:cubicBezTo>
                <a:cubicBezTo>
                  <a:pt x="65" y="400"/>
                  <a:pt x="65" y="400"/>
                  <a:pt x="65" y="400"/>
                </a:cubicBezTo>
                <a:cubicBezTo>
                  <a:pt x="95" y="266"/>
                  <a:pt x="95" y="266"/>
                  <a:pt x="95" y="266"/>
                </a:cubicBezTo>
                <a:cubicBezTo>
                  <a:pt x="125" y="400"/>
                  <a:pt x="125" y="400"/>
                  <a:pt x="125" y="400"/>
                </a:cubicBezTo>
                <a:cubicBezTo>
                  <a:pt x="145" y="368"/>
                  <a:pt x="145" y="368"/>
                  <a:pt x="145" y="368"/>
                </a:cubicBezTo>
                <a:cubicBezTo>
                  <a:pt x="176" y="389"/>
                  <a:pt x="176" y="389"/>
                  <a:pt x="176" y="389"/>
                </a:cubicBezTo>
                <a:cubicBezTo>
                  <a:pt x="130" y="184"/>
                  <a:pt x="130" y="184"/>
                  <a:pt x="130" y="184"/>
                </a:cubicBezTo>
                <a:cubicBezTo>
                  <a:pt x="137" y="182"/>
                  <a:pt x="143" y="175"/>
                  <a:pt x="143" y="167"/>
                </a:cubicBezTo>
                <a:cubicBezTo>
                  <a:pt x="145" y="168"/>
                  <a:pt x="147" y="168"/>
                  <a:pt x="150" y="168"/>
                </a:cubicBezTo>
                <a:cubicBezTo>
                  <a:pt x="160" y="168"/>
                  <a:pt x="168" y="160"/>
                  <a:pt x="168" y="150"/>
                </a:cubicBezTo>
                <a:cubicBezTo>
                  <a:pt x="168" y="148"/>
                  <a:pt x="167" y="145"/>
                  <a:pt x="166" y="143"/>
                </a:cubicBezTo>
                <a:cubicBezTo>
                  <a:pt x="176" y="143"/>
                  <a:pt x="185" y="135"/>
                  <a:pt x="185" y="125"/>
                </a:cubicBezTo>
                <a:cubicBezTo>
                  <a:pt x="185" y="120"/>
                  <a:pt x="183" y="116"/>
                  <a:pt x="179" y="112"/>
                </a:cubicBezTo>
                <a:cubicBezTo>
                  <a:pt x="186" y="110"/>
                  <a:pt x="190" y="103"/>
                  <a:pt x="190" y="96"/>
                </a:cubicBezTo>
                <a:close/>
                <a:moveTo>
                  <a:pt x="95" y="155"/>
                </a:moveTo>
                <a:cubicBezTo>
                  <a:pt x="62" y="155"/>
                  <a:pt x="36" y="128"/>
                  <a:pt x="36" y="96"/>
                </a:cubicBezTo>
                <a:cubicBezTo>
                  <a:pt x="36" y="63"/>
                  <a:pt x="62" y="36"/>
                  <a:pt x="95" y="36"/>
                </a:cubicBezTo>
                <a:cubicBezTo>
                  <a:pt x="128" y="36"/>
                  <a:pt x="154" y="63"/>
                  <a:pt x="154" y="96"/>
                </a:cubicBezTo>
                <a:cubicBezTo>
                  <a:pt x="154" y="128"/>
                  <a:pt x="128" y="155"/>
                  <a:pt x="95" y="155"/>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31" name="Freeform 125"/>
          <p:cNvSpPr>
            <a:spLocks noEditPoints="1"/>
          </p:cNvSpPr>
          <p:nvPr/>
        </p:nvSpPr>
        <p:spPr bwMode="black">
          <a:xfrm>
            <a:off x="8275447" y="3681419"/>
            <a:ext cx="571656" cy="787144"/>
          </a:xfrm>
          <a:custGeom>
            <a:avLst/>
            <a:gdLst>
              <a:gd name="T0" fmla="*/ 447 w 867"/>
              <a:gd name="T1" fmla="*/ 1019 h 1194"/>
              <a:gd name="T2" fmla="*/ 494 w 867"/>
              <a:gd name="T3" fmla="*/ 180 h 1194"/>
              <a:gd name="T4" fmla="*/ 292 w 867"/>
              <a:gd name="T5" fmla="*/ 541 h 1194"/>
              <a:gd name="T6" fmla="*/ 433 w 867"/>
              <a:gd name="T7" fmla="*/ 408 h 1194"/>
              <a:gd name="T8" fmla="*/ 413 w 867"/>
              <a:gd name="T9" fmla="*/ 804 h 1194"/>
              <a:gd name="T10" fmla="*/ 174 w 867"/>
              <a:gd name="T11" fmla="*/ 773 h 1194"/>
              <a:gd name="T12" fmla="*/ 552 w 867"/>
              <a:gd name="T13" fmla="*/ 528 h 1194"/>
              <a:gd name="T14" fmla="*/ 277 w 867"/>
              <a:gd name="T15" fmla="*/ 1057 h 1194"/>
              <a:gd name="T16" fmla="*/ 693 w 867"/>
              <a:gd name="T17" fmla="*/ 773 h 1194"/>
              <a:gd name="T18" fmla="*/ 447 w 867"/>
              <a:gd name="T19" fmla="*/ 1019 h 1194"/>
              <a:gd name="T20" fmla="*/ 447 w 867"/>
              <a:gd name="T21" fmla="*/ 500 h 1194"/>
              <a:gd name="T22" fmla="*/ 552 w 867"/>
              <a:gd name="T23" fmla="*/ 991 h 1194"/>
              <a:gd name="T24" fmla="*/ 202 w 867"/>
              <a:gd name="T25" fmla="*/ 641 h 1194"/>
              <a:gd name="T26" fmla="*/ 717 w 867"/>
              <a:gd name="T27" fmla="*/ 939 h 1194"/>
              <a:gd name="T28" fmla="*/ 315 w 867"/>
              <a:gd name="T29" fmla="*/ 528 h 1194"/>
              <a:gd name="T30" fmla="*/ 665 w 867"/>
              <a:gd name="T31" fmla="*/ 641 h 1194"/>
              <a:gd name="T32" fmla="*/ 432 w 867"/>
              <a:gd name="T33" fmla="*/ 517 h 1194"/>
              <a:gd name="T34" fmla="*/ 150 w 867"/>
              <a:gd name="T35" fmla="*/ 939 h 1194"/>
              <a:gd name="T36" fmla="*/ 575 w 867"/>
              <a:gd name="T37" fmla="*/ 541 h 1194"/>
              <a:gd name="T38" fmla="*/ 315 w 867"/>
              <a:gd name="T39" fmla="*/ 991 h 1194"/>
              <a:gd name="T40" fmla="*/ 433 w 867"/>
              <a:gd name="T41" fmla="*/ 1112 h 1194"/>
              <a:gd name="T42" fmla="*/ 457 w 867"/>
              <a:gd name="T43" fmla="*/ 847 h 1194"/>
              <a:gd name="T44" fmla="*/ 98 w 867"/>
              <a:gd name="T45" fmla="*/ 747 h 1194"/>
              <a:gd name="T46" fmla="*/ 590 w 867"/>
              <a:gd name="T47" fmla="*/ 1057 h 1194"/>
              <a:gd name="T48" fmla="*/ 215 w 867"/>
              <a:gd name="T49" fmla="*/ 619 h 1194"/>
              <a:gd name="T50" fmla="*/ 769 w 867"/>
              <a:gd name="T51" fmla="*/ 747 h 1194"/>
              <a:gd name="T52" fmla="*/ 420 w 867"/>
              <a:gd name="T53" fmla="*/ 1095 h 1194"/>
              <a:gd name="T54" fmla="*/ 420 w 867"/>
              <a:gd name="T55" fmla="*/ 425 h 1194"/>
              <a:gd name="T56" fmla="*/ 454 w 867"/>
              <a:gd name="T57" fmla="*/ 804 h 1194"/>
              <a:gd name="T58" fmla="*/ 215 w 867"/>
              <a:gd name="T59" fmla="*/ 901 h 1194"/>
              <a:gd name="T60" fmla="*/ 665 w 867"/>
              <a:gd name="T61" fmla="*/ 878 h 1194"/>
              <a:gd name="T62" fmla="*/ 255 w 867"/>
              <a:gd name="T63" fmla="*/ 476 h 1194"/>
              <a:gd name="T64" fmla="*/ 433 w 867"/>
              <a:gd name="T65" fmla="*/ 1155 h 1194"/>
              <a:gd name="T66" fmla="*/ 292 w 867"/>
              <a:gd name="T67" fmla="*/ 541 h 1194"/>
              <a:gd name="T68" fmla="*/ 652 w 867"/>
              <a:gd name="T69" fmla="*/ 619 h 1194"/>
              <a:gd name="T70" fmla="*/ 447 w 867"/>
              <a:gd name="T71" fmla="*/ 713 h 1194"/>
              <a:gd name="T72" fmla="*/ 137 w 867"/>
              <a:gd name="T73" fmla="*/ 916 h 1194"/>
              <a:gd name="T74" fmla="*/ 717 w 867"/>
              <a:gd name="T75" fmla="*/ 939 h 1194"/>
              <a:gd name="T76" fmla="*/ 277 w 867"/>
              <a:gd name="T77" fmla="*/ 1057 h 1194"/>
              <a:gd name="T78" fmla="*/ 786 w 867"/>
              <a:gd name="T79" fmla="*/ 760 h 1194"/>
              <a:gd name="T80" fmla="*/ 410 w 867"/>
              <a:gd name="T81" fmla="*/ 847 h 1194"/>
              <a:gd name="T82" fmla="*/ 174 w 867"/>
              <a:gd name="T83" fmla="*/ 747 h 1194"/>
              <a:gd name="T84" fmla="*/ 575 w 867"/>
              <a:gd name="T85" fmla="*/ 541 h 1194"/>
              <a:gd name="T86" fmla="*/ 202 w 867"/>
              <a:gd name="T87" fmla="*/ 641 h 1194"/>
              <a:gd name="T88" fmla="*/ 769 w 867"/>
              <a:gd name="T89" fmla="*/ 773 h 1194"/>
              <a:gd name="T90" fmla="*/ 420 w 867"/>
              <a:gd name="T91" fmla="*/ 1019 h 1194"/>
              <a:gd name="T92" fmla="*/ 447 w 867"/>
              <a:gd name="T93" fmla="*/ 425 h 1194"/>
              <a:gd name="T94" fmla="*/ 590 w 867"/>
              <a:gd name="T95" fmla="*/ 1057 h 1194"/>
              <a:gd name="T96" fmla="*/ 150 w 867"/>
              <a:gd name="T97" fmla="*/ 939 h 1194"/>
              <a:gd name="T98" fmla="*/ 730 w 867"/>
              <a:gd name="T99" fmla="*/ 916 h 1194"/>
              <a:gd name="T100" fmla="*/ 277 w 867"/>
              <a:gd name="T101" fmla="*/ 463 h 1194"/>
              <a:gd name="T102" fmla="*/ 730 w 867"/>
              <a:gd name="T103" fmla="*/ 603 h 1194"/>
              <a:gd name="T104" fmla="*/ 419 w 867"/>
              <a:gd name="T105" fmla="*/ 713 h 1194"/>
              <a:gd name="T106" fmla="*/ 98 w 867"/>
              <a:gd name="T107" fmla="*/ 747 h 1194"/>
              <a:gd name="T108" fmla="*/ 612 w 867"/>
              <a:gd name="T109" fmla="*/ 476 h 1194"/>
              <a:gd name="T110" fmla="*/ 292 w 867"/>
              <a:gd name="T111" fmla="*/ 978 h 1194"/>
              <a:gd name="T112" fmla="*/ 81 w 867"/>
              <a:gd name="T113" fmla="*/ 760 h 1194"/>
              <a:gd name="T114" fmla="*/ 454 w 867"/>
              <a:gd name="T115" fmla="*/ 804 h 1194"/>
              <a:gd name="T116" fmla="*/ 420 w 867"/>
              <a:gd name="T117" fmla="*/ 425 h 1194"/>
              <a:gd name="T118" fmla="*/ 612 w 867"/>
              <a:gd name="T119" fmla="*/ 1043 h 1194"/>
              <a:gd name="T120" fmla="*/ 150 w 867"/>
              <a:gd name="T121" fmla="*/ 581 h 1194"/>
              <a:gd name="T122" fmla="*/ 693 w 867"/>
              <a:gd name="T123" fmla="*/ 747 h 1194"/>
              <a:gd name="T124" fmla="*/ 447 w 867"/>
              <a:gd name="T125" fmla="*/ 109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7" h="1194">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398" y="135"/>
                </a:moveTo>
                <a:cubicBezTo>
                  <a:pt x="398" y="290"/>
                  <a:pt x="398" y="290"/>
                  <a:pt x="398" y="290"/>
                </a:cubicBezTo>
                <a:cubicBezTo>
                  <a:pt x="469" y="290"/>
                  <a:pt x="469" y="290"/>
                  <a:pt x="469" y="290"/>
                </a:cubicBezTo>
                <a:cubicBezTo>
                  <a:pt x="469" y="135"/>
                  <a:pt x="469" y="135"/>
                  <a:pt x="469" y="135"/>
                </a:cubicBezTo>
                <a:lnTo>
                  <a:pt x="398" y="135"/>
                </a:lnTo>
                <a:close/>
                <a:moveTo>
                  <a:pt x="433" y="0"/>
                </a:moveTo>
                <a:cubicBezTo>
                  <a:pt x="368" y="0"/>
                  <a:pt x="314" y="54"/>
                  <a:pt x="314" y="119"/>
                </a:cubicBezTo>
                <a:cubicBezTo>
                  <a:pt x="314" y="163"/>
                  <a:pt x="338" y="201"/>
                  <a:pt x="373" y="222"/>
                </a:cubicBezTo>
                <a:cubicBezTo>
                  <a:pt x="373" y="180"/>
                  <a:pt x="373" y="180"/>
                  <a:pt x="373" y="180"/>
                </a:cubicBezTo>
                <a:cubicBezTo>
                  <a:pt x="357" y="164"/>
                  <a:pt x="348" y="143"/>
                  <a:pt x="348" y="119"/>
                </a:cubicBezTo>
                <a:cubicBezTo>
                  <a:pt x="348" y="72"/>
                  <a:pt x="386" y="34"/>
                  <a:pt x="433" y="34"/>
                </a:cubicBezTo>
                <a:cubicBezTo>
                  <a:pt x="481" y="34"/>
                  <a:pt x="519" y="72"/>
                  <a:pt x="519" y="119"/>
                </a:cubicBezTo>
                <a:cubicBezTo>
                  <a:pt x="519" y="143"/>
                  <a:pt x="510" y="164"/>
                  <a:pt x="494" y="180"/>
                </a:cubicBezTo>
                <a:cubicBezTo>
                  <a:pt x="494" y="222"/>
                  <a:pt x="494" y="222"/>
                  <a:pt x="494" y="222"/>
                </a:cubicBezTo>
                <a:cubicBezTo>
                  <a:pt x="529" y="201"/>
                  <a:pt x="553" y="163"/>
                  <a:pt x="553" y="119"/>
                </a:cubicBezTo>
                <a:cubicBezTo>
                  <a:pt x="553" y="54"/>
                  <a:pt x="499" y="0"/>
                  <a:pt x="433" y="0"/>
                </a:cubicBezTo>
                <a:close/>
                <a:moveTo>
                  <a:pt x="725" y="277"/>
                </a:moveTo>
                <a:cubicBezTo>
                  <a:pt x="672" y="353"/>
                  <a:pt x="672" y="353"/>
                  <a:pt x="672" y="353"/>
                </a:cubicBezTo>
                <a:cubicBezTo>
                  <a:pt x="730" y="393"/>
                  <a:pt x="730" y="393"/>
                  <a:pt x="730" y="393"/>
                </a:cubicBezTo>
                <a:cubicBezTo>
                  <a:pt x="783" y="317"/>
                  <a:pt x="783" y="317"/>
                  <a:pt x="783" y="317"/>
                </a:cubicBezTo>
                <a:lnTo>
                  <a:pt x="725" y="277"/>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326"/>
                </a:moveTo>
                <a:cubicBezTo>
                  <a:pt x="195" y="326"/>
                  <a:pt x="0" y="521"/>
                  <a:pt x="0" y="760"/>
                </a:cubicBezTo>
                <a:cubicBezTo>
                  <a:pt x="0" y="999"/>
                  <a:pt x="195" y="1194"/>
                  <a:pt x="433" y="1194"/>
                </a:cubicBezTo>
                <a:cubicBezTo>
                  <a:pt x="672" y="1194"/>
                  <a:pt x="867" y="999"/>
                  <a:pt x="867" y="760"/>
                </a:cubicBezTo>
                <a:cubicBezTo>
                  <a:pt x="867" y="521"/>
                  <a:pt x="672" y="326"/>
                  <a:pt x="433" y="326"/>
                </a:cubicBezTo>
                <a:close/>
                <a:moveTo>
                  <a:pt x="433" y="1155"/>
                </a:moveTo>
                <a:cubicBezTo>
                  <a:pt x="216" y="1155"/>
                  <a:pt x="39" y="977"/>
                  <a:pt x="39" y="760"/>
                </a:cubicBezTo>
                <a:cubicBezTo>
                  <a:pt x="39" y="542"/>
                  <a:pt x="216" y="365"/>
                  <a:pt x="433" y="365"/>
                </a:cubicBezTo>
                <a:cubicBezTo>
                  <a:pt x="651" y="365"/>
                  <a:pt x="828" y="542"/>
                  <a:pt x="828" y="760"/>
                </a:cubicBezTo>
                <a:cubicBezTo>
                  <a:pt x="828" y="977"/>
                  <a:pt x="651" y="1155"/>
                  <a:pt x="433" y="1155"/>
                </a:cubicBez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32" name="Freeform 12"/>
          <p:cNvSpPr>
            <a:spLocks noChangeAspect="1" noEditPoints="1"/>
          </p:cNvSpPr>
          <p:nvPr/>
        </p:nvSpPr>
        <p:spPr bwMode="auto">
          <a:xfrm>
            <a:off x="10058400" y="3746991"/>
            <a:ext cx="734698" cy="656001"/>
          </a:xfrm>
          <a:custGeom>
            <a:avLst/>
            <a:gdLst>
              <a:gd name="T0" fmla="*/ 347 w 1167"/>
              <a:gd name="T1" fmla="*/ 0 h 1042"/>
              <a:gd name="T2" fmla="*/ 0 w 1167"/>
              <a:gd name="T3" fmla="*/ 215 h 1042"/>
              <a:gd name="T4" fmla="*/ 222 w 1167"/>
              <a:gd name="T5" fmla="*/ 399 h 1042"/>
              <a:gd name="T6" fmla="*/ 574 w 1167"/>
              <a:gd name="T7" fmla="*/ 182 h 1042"/>
              <a:gd name="T8" fmla="*/ 347 w 1167"/>
              <a:gd name="T9" fmla="*/ 0 h 1042"/>
              <a:gd name="T10" fmla="*/ 347 w 1167"/>
              <a:gd name="T11" fmla="*/ 0 h 1042"/>
              <a:gd name="T12" fmla="*/ 819 w 1167"/>
              <a:gd name="T13" fmla="*/ 0 h 1042"/>
              <a:gd name="T14" fmla="*/ 1167 w 1167"/>
              <a:gd name="T15" fmla="*/ 217 h 1042"/>
              <a:gd name="T16" fmla="*/ 944 w 1167"/>
              <a:gd name="T17" fmla="*/ 399 h 1042"/>
              <a:gd name="T18" fmla="*/ 597 w 1167"/>
              <a:gd name="T19" fmla="*/ 182 h 1042"/>
              <a:gd name="T20" fmla="*/ 819 w 1167"/>
              <a:gd name="T21" fmla="*/ 0 h 1042"/>
              <a:gd name="T22" fmla="*/ 819 w 1167"/>
              <a:gd name="T23" fmla="*/ 0 h 1042"/>
              <a:gd name="T24" fmla="*/ 349 w 1167"/>
              <a:gd name="T25" fmla="*/ 798 h 1042"/>
              <a:gd name="T26" fmla="*/ 14 w 1167"/>
              <a:gd name="T27" fmla="*/ 602 h 1042"/>
              <a:gd name="T28" fmla="*/ 217 w 1167"/>
              <a:gd name="T29" fmla="*/ 427 h 1042"/>
              <a:gd name="T30" fmla="*/ 548 w 1167"/>
              <a:gd name="T31" fmla="*/ 631 h 1042"/>
              <a:gd name="T32" fmla="*/ 349 w 1167"/>
              <a:gd name="T33" fmla="*/ 798 h 1042"/>
              <a:gd name="T34" fmla="*/ 349 w 1167"/>
              <a:gd name="T35" fmla="*/ 798 h 1042"/>
              <a:gd name="T36" fmla="*/ 815 w 1167"/>
              <a:gd name="T37" fmla="*/ 796 h 1042"/>
              <a:gd name="T38" fmla="*/ 1152 w 1167"/>
              <a:gd name="T39" fmla="*/ 598 h 1042"/>
              <a:gd name="T40" fmla="*/ 949 w 1167"/>
              <a:gd name="T41" fmla="*/ 427 h 1042"/>
              <a:gd name="T42" fmla="*/ 618 w 1167"/>
              <a:gd name="T43" fmla="*/ 626 h 1042"/>
              <a:gd name="T44" fmla="*/ 815 w 1167"/>
              <a:gd name="T45" fmla="*/ 796 h 1042"/>
              <a:gd name="T46" fmla="*/ 815 w 1167"/>
              <a:gd name="T47" fmla="*/ 796 h 1042"/>
              <a:gd name="T48" fmla="*/ 592 w 1167"/>
              <a:gd name="T49" fmla="*/ 642 h 1042"/>
              <a:gd name="T50" fmla="*/ 592 w 1167"/>
              <a:gd name="T51" fmla="*/ 1042 h 1042"/>
              <a:gd name="T52" fmla="*/ 933 w 1167"/>
              <a:gd name="T53" fmla="*/ 831 h 1042"/>
              <a:gd name="T54" fmla="*/ 933 w 1167"/>
              <a:gd name="T55" fmla="*/ 768 h 1042"/>
              <a:gd name="T56" fmla="*/ 819 w 1167"/>
              <a:gd name="T57" fmla="*/ 827 h 1042"/>
              <a:gd name="T58" fmla="*/ 592 w 1167"/>
              <a:gd name="T59" fmla="*/ 642 h 1042"/>
              <a:gd name="T60" fmla="*/ 592 w 1167"/>
              <a:gd name="T61" fmla="*/ 642 h 1042"/>
              <a:gd name="T62" fmla="*/ 569 w 1167"/>
              <a:gd name="T63" fmla="*/ 642 h 1042"/>
              <a:gd name="T64" fmla="*/ 569 w 1167"/>
              <a:gd name="T65" fmla="*/ 1042 h 1042"/>
              <a:gd name="T66" fmla="*/ 233 w 1167"/>
              <a:gd name="T67" fmla="*/ 831 h 1042"/>
              <a:gd name="T68" fmla="*/ 233 w 1167"/>
              <a:gd name="T69" fmla="*/ 768 h 1042"/>
              <a:gd name="T70" fmla="*/ 347 w 1167"/>
              <a:gd name="T71" fmla="*/ 827 h 1042"/>
              <a:gd name="T72" fmla="*/ 569 w 1167"/>
              <a:gd name="T73" fmla="*/ 642 h 1042"/>
              <a:gd name="T74" fmla="*/ 569 w 1167"/>
              <a:gd name="T75" fmla="*/ 6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7" h="1042">
                <a:moveTo>
                  <a:pt x="347" y="0"/>
                </a:moveTo>
                <a:lnTo>
                  <a:pt x="0" y="215"/>
                </a:lnTo>
                <a:lnTo>
                  <a:pt x="222" y="399"/>
                </a:lnTo>
                <a:lnTo>
                  <a:pt x="574" y="182"/>
                </a:lnTo>
                <a:lnTo>
                  <a:pt x="347" y="0"/>
                </a:lnTo>
                <a:lnTo>
                  <a:pt x="347" y="0"/>
                </a:lnTo>
                <a:close/>
                <a:moveTo>
                  <a:pt x="819" y="0"/>
                </a:moveTo>
                <a:lnTo>
                  <a:pt x="1167" y="217"/>
                </a:lnTo>
                <a:lnTo>
                  <a:pt x="944" y="399"/>
                </a:lnTo>
                <a:lnTo>
                  <a:pt x="597" y="182"/>
                </a:lnTo>
                <a:lnTo>
                  <a:pt x="819" y="0"/>
                </a:lnTo>
                <a:lnTo>
                  <a:pt x="819" y="0"/>
                </a:lnTo>
                <a:close/>
                <a:moveTo>
                  <a:pt x="349" y="798"/>
                </a:moveTo>
                <a:lnTo>
                  <a:pt x="14" y="602"/>
                </a:lnTo>
                <a:lnTo>
                  <a:pt x="217" y="427"/>
                </a:lnTo>
                <a:lnTo>
                  <a:pt x="548" y="631"/>
                </a:lnTo>
                <a:lnTo>
                  <a:pt x="349" y="798"/>
                </a:lnTo>
                <a:lnTo>
                  <a:pt x="349" y="798"/>
                </a:lnTo>
                <a:close/>
                <a:moveTo>
                  <a:pt x="815" y="796"/>
                </a:moveTo>
                <a:lnTo>
                  <a:pt x="1152" y="598"/>
                </a:lnTo>
                <a:lnTo>
                  <a:pt x="949" y="427"/>
                </a:lnTo>
                <a:lnTo>
                  <a:pt x="618" y="626"/>
                </a:lnTo>
                <a:lnTo>
                  <a:pt x="815" y="796"/>
                </a:lnTo>
                <a:lnTo>
                  <a:pt x="815" y="796"/>
                </a:lnTo>
                <a:close/>
                <a:moveTo>
                  <a:pt x="592" y="642"/>
                </a:moveTo>
                <a:lnTo>
                  <a:pt x="592" y="1042"/>
                </a:lnTo>
                <a:lnTo>
                  <a:pt x="933" y="831"/>
                </a:lnTo>
                <a:lnTo>
                  <a:pt x="933" y="768"/>
                </a:lnTo>
                <a:lnTo>
                  <a:pt x="819" y="827"/>
                </a:lnTo>
                <a:lnTo>
                  <a:pt x="592" y="642"/>
                </a:lnTo>
                <a:lnTo>
                  <a:pt x="592" y="642"/>
                </a:lnTo>
                <a:close/>
                <a:moveTo>
                  <a:pt x="569" y="642"/>
                </a:moveTo>
                <a:lnTo>
                  <a:pt x="569" y="1042"/>
                </a:lnTo>
                <a:lnTo>
                  <a:pt x="233" y="831"/>
                </a:lnTo>
                <a:lnTo>
                  <a:pt x="233" y="768"/>
                </a:lnTo>
                <a:lnTo>
                  <a:pt x="347" y="827"/>
                </a:lnTo>
                <a:lnTo>
                  <a:pt x="569" y="642"/>
                </a:lnTo>
                <a:lnTo>
                  <a:pt x="569" y="6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6"/>
          <p:cNvSpPr>
            <a:spLocks noChangeAspect="1" noEditPoints="1"/>
          </p:cNvSpPr>
          <p:nvPr/>
        </p:nvSpPr>
        <p:spPr bwMode="auto">
          <a:xfrm>
            <a:off x="2400300" y="3697381"/>
            <a:ext cx="753312" cy="755220"/>
          </a:xfrm>
          <a:custGeom>
            <a:avLst/>
            <a:gdLst>
              <a:gd name="T0" fmla="*/ 0 w 1088"/>
              <a:gd name="T1" fmla="*/ 313961 h 1088"/>
              <a:gd name="T2" fmla="*/ 626946 w 1088"/>
              <a:gd name="T3" fmla="*/ 313961 h 1088"/>
              <a:gd name="T4" fmla="*/ 313473 w 1088"/>
              <a:gd name="T5" fmla="*/ 581750 h 1088"/>
              <a:gd name="T6" fmla="*/ 103723 w 1088"/>
              <a:gd name="T7" fmla="*/ 369942 h 1088"/>
              <a:gd name="T8" fmla="*/ 87012 w 1088"/>
              <a:gd name="T9" fmla="*/ 171986 h 1088"/>
              <a:gd name="T10" fmla="*/ 552035 w 1088"/>
              <a:gd name="T11" fmla="*/ 192762 h 1088"/>
              <a:gd name="T12" fmla="*/ 529562 w 1088"/>
              <a:gd name="T13" fmla="*/ 369942 h 1088"/>
              <a:gd name="T14" fmla="*/ 313473 w 1088"/>
              <a:gd name="T15" fmla="*/ 581750 h 1088"/>
              <a:gd name="T16" fmla="*/ 464447 w 1088"/>
              <a:gd name="T17" fmla="*/ 417267 h 1088"/>
              <a:gd name="T18" fmla="*/ 384926 w 1088"/>
              <a:gd name="T19" fmla="*/ 365325 h 1088"/>
              <a:gd name="T20" fmla="*/ 446584 w 1088"/>
              <a:gd name="T21" fmla="*/ 413227 h 1088"/>
              <a:gd name="T22" fmla="*/ 424687 w 1088"/>
              <a:gd name="T23" fmla="*/ 440930 h 1088"/>
              <a:gd name="T24" fmla="*/ 347471 w 1088"/>
              <a:gd name="T25" fmla="*/ 389565 h 1088"/>
              <a:gd name="T26" fmla="*/ 406823 w 1088"/>
              <a:gd name="T27" fmla="*/ 436890 h 1088"/>
              <a:gd name="T28" fmla="*/ 384926 w 1088"/>
              <a:gd name="T29" fmla="*/ 462861 h 1088"/>
              <a:gd name="T30" fmla="*/ 327303 w 1088"/>
              <a:gd name="T31" fmla="*/ 427079 h 1088"/>
              <a:gd name="T32" fmla="*/ 361301 w 1088"/>
              <a:gd name="T33" fmla="*/ 457089 h 1088"/>
              <a:gd name="T34" fmla="*/ 341709 w 1088"/>
              <a:gd name="T35" fmla="*/ 482483 h 1088"/>
              <a:gd name="T36" fmla="*/ 311744 w 1088"/>
              <a:gd name="T37" fmla="*/ 429387 h 1088"/>
              <a:gd name="T38" fmla="*/ 284085 w 1088"/>
              <a:gd name="T39" fmla="*/ 387256 h 1088"/>
              <a:gd name="T40" fmla="*/ 273713 w 1088"/>
              <a:gd name="T41" fmla="*/ 385525 h 1088"/>
              <a:gd name="T42" fmla="*/ 244325 w 1088"/>
              <a:gd name="T43" fmla="*/ 357823 h 1088"/>
              <a:gd name="T44" fmla="*/ 202259 w 1088"/>
              <a:gd name="T45" fmla="*/ 353783 h 1088"/>
              <a:gd name="T46" fmla="*/ 178634 w 1088"/>
              <a:gd name="T47" fmla="*/ 357823 h 1088"/>
              <a:gd name="T48" fmla="*/ 146940 w 1088"/>
              <a:gd name="T49" fmla="*/ 349743 h 1088"/>
              <a:gd name="T50" fmla="*/ 116976 w 1088"/>
              <a:gd name="T51" fmla="*/ 367634 h 1088"/>
              <a:gd name="T52" fmla="*/ 176329 w 1088"/>
              <a:gd name="T53" fmla="*/ 210654 h 1088"/>
              <a:gd name="T54" fmla="*/ 166533 w 1088"/>
              <a:gd name="T55" fmla="*/ 264327 h 1088"/>
              <a:gd name="T56" fmla="*/ 226461 w 1088"/>
              <a:gd name="T57" fmla="*/ 282218 h 1088"/>
              <a:gd name="T58" fmla="*/ 285814 w 1088"/>
              <a:gd name="T59" fmla="*/ 248167 h 1088"/>
              <a:gd name="T60" fmla="*/ 478277 w 1088"/>
              <a:gd name="T61" fmla="*/ 377445 h 1088"/>
              <a:gd name="T62" fmla="*/ 478277 w 1088"/>
              <a:gd name="T63" fmla="*/ 226236 h 1088"/>
              <a:gd name="T64" fmla="*/ 488073 w 1088"/>
              <a:gd name="T65" fmla="*/ 367634 h 1088"/>
              <a:gd name="T66" fmla="*/ 388960 w 1088"/>
              <a:gd name="T67" fmla="*/ 295492 h 1088"/>
              <a:gd name="T68" fmla="*/ 286390 w 1088"/>
              <a:gd name="T69" fmla="*/ 232008 h 1088"/>
              <a:gd name="T70" fmla="*/ 202835 w 1088"/>
              <a:gd name="T71" fmla="*/ 271830 h 1088"/>
              <a:gd name="T72" fmla="*/ 191311 w 1088"/>
              <a:gd name="T73" fmla="*/ 218156 h 1088"/>
              <a:gd name="T74" fmla="*/ 270255 w 1088"/>
              <a:gd name="T75" fmla="*/ 174294 h 1088"/>
              <a:gd name="T76" fmla="*/ 409128 w 1088"/>
              <a:gd name="T77" fmla="*/ 223928 h 1088"/>
              <a:gd name="T78" fmla="*/ 478277 w 1088"/>
              <a:gd name="T79" fmla="*/ 226236 h 1088"/>
              <a:gd name="T80" fmla="*/ 289271 w 1088"/>
              <a:gd name="T81" fmla="*/ 461129 h 1088"/>
              <a:gd name="T82" fmla="*/ 263917 w 1088"/>
              <a:gd name="T83" fmla="*/ 479021 h 1088"/>
              <a:gd name="T84" fmla="*/ 225885 w 1088"/>
              <a:gd name="T85" fmla="*/ 465169 h 1088"/>
              <a:gd name="T86" fmla="*/ 206293 w 1088"/>
              <a:gd name="T87" fmla="*/ 439198 h 1088"/>
              <a:gd name="T88" fmla="*/ 186125 w 1088"/>
              <a:gd name="T89" fmla="*/ 447278 h 1088"/>
              <a:gd name="T90" fmla="*/ 168261 w 1088"/>
              <a:gd name="T91" fmla="*/ 431119 h 1088"/>
              <a:gd name="T92" fmla="*/ 158465 w 1088"/>
              <a:gd name="T93" fmla="*/ 433427 h 1088"/>
              <a:gd name="T94" fmla="*/ 132535 w 1088"/>
              <a:gd name="T95" fmla="*/ 388988 h 1088"/>
              <a:gd name="T96" fmla="*/ 176329 w 1088"/>
              <a:gd name="T97" fmla="*/ 381485 h 1088"/>
              <a:gd name="T98" fmla="*/ 217818 w 1088"/>
              <a:gd name="T99" fmla="*/ 388988 h 1088"/>
              <a:gd name="T100" fmla="*/ 243748 w 1088"/>
              <a:gd name="T101" fmla="*/ 371097 h 1088"/>
              <a:gd name="T102" fmla="*/ 257578 w 1088"/>
              <a:gd name="T103" fmla="*/ 411496 h 1088"/>
              <a:gd name="T104" fmla="*/ 297338 w 1088"/>
              <a:gd name="T105" fmla="*/ 427079 h 10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88"/>
              <a:gd name="T160" fmla="*/ 0 h 1088"/>
              <a:gd name="T161" fmla="*/ 1088 w 1088"/>
              <a:gd name="T162" fmla="*/ 1088 h 10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88" h="1088">
                <a:moveTo>
                  <a:pt x="544" y="0"/>
                </a:moveTo>
                <a:cubicBezTo>
                  <a:pt x="244" y="0"/>
                  <a:pt x="0" y="244"/>
                  <a:pt x="0" y="544"/>
                </a:cubicBezTo>
                <a:cubicBezTo>
                  <a:pt x="0" y="844"/>
                  <a:pt x="244" y="1088"/>
                  <a:pt x="544" y="1088"/>
                </a:cubicBezTo>
                <a:cubicBezTo>
                  <a:pt x="844" y="1088"/>
                  <a:pt x="1088" y="844"/>
                  <a:pt x="1088" y="544"/>
                </a:cubicBezTo>
                <a:cubicBezTo>
                  <a:pt x="1088" y="244"/>
                  <a:pt x="844" y="0"/>
                  <a:pt x="544" y="0"/>
                </a:cubicBezTo>
                <a:close/>
                <a:moveTo>
                  <a:pt x="544" y="1008"/>
                </a:moveTo>
                <a:cubicBezTo>
                  <a:pt x="315" y="1008"/>
                  <a:pt x="125" y="843"/>
                  <a:pt x="87" y="625"/>
                </a:cubicBezTo>
                <a:cubicBezTo>
                  <a:pt x="136" y="634"/>
                  <a:pt x="180" y="641"/>
                  <a:pt x="180" y="641"/>
                </a:cubicBezTo>
                <a:cubicBezTo>
                  <a:pt x="173" y="496"/>
                  <a:pt x="252" y="348"/>
                  <a:pt x="252" y="348"/>
                </a:cubicBezTo>
                <a:cubicBezTo>
                  <a:pt x="224" y="332"/>
                  <a:pt x="178" y="310"/>
                  <a:pt x="151" y="298"/>
                </a:cubicBezTo>
                <a:cubicBezTo>
                  <a:pt x="233" y="167"/>
                  <a:pt x="378" y="80"/>
                  <a:pt x="544" y="80"/>
                </a:cubicBezTo>
                <a:cubicBezTo>
                  <a:pt x="725" y="80"/>
                  <a:pt x="881" y="183"/>
                  <a:pt x="958" y="334"/>
                </a:cubicBezTo>
                <a:cubicBezTo>
                  <a:pt x="893" y="353"/>
                  <a:pt x="844" y="372"/>
                  <a:pt x="844" y="372"/>
                </a:cubicBezTo>
                <a:cubicBezTo>
                  <a:pt x="844" y="372"/>
                  <a:pt x="929" y="458"/>
                  <a:pt x="919" y="641"/>
                </a:cubicBezTo>
                <a:cubicBezTo>
                  <a:pt x="939" y="641"/>
                  <a:pt x="972" y="637"/>
                  <a:pt x="999" y="634"/>
                </a:cubicBezTo>
                <a:cubicBezTo>
                  <a:pt x="957" y="847"/>
                  <a:pt x="770" y="1008"/>
                  <a:pt x="544" y="1008"/>
                </a:cubicBezTo>
                <a:close/>
                <a:moveTo>
                  <a:pt x="837" y="706"/>
                </a:moveTo>
                <a:cubicBezTo>
                  <a:pt x="830" y="716"/>
                  <a:pt x="820" y="723"/>
                  <a:pt x="806" y="723"/>
                </a:cubicBezTo>
                <a:cubicBezTo>
                  <a:pt x="806" y="723"/>
                  <a:pt x="806" y="723"/>
                  <a:pt x="679" y="630"/>
                </a:cubicBezTo>
                <a:cubicBezTo>
                  <a:pt x="675" y="627"/>
                  <a:pt x="672" y="630"/>
                  <a:pt x="668" y="633"/>
                </a:cubicBezTo>
                <a:cubicBezTo>
                  <a:pt x="668" y="637"/>
                  <a:pt x="668" y="640"/>
                  <a:pt x="672" y="644"/>
                </a:cubicBezTo>
                <a:cubicBezTo>
                  <a:pt x="672" y="644"/>
                  <a:pt x="672" y="644"/>
                  <a:pt x="775" y="716"/>
                </a:cubicBezTo>
                <a:cubicBezTo>
                  <a:pt x="775" y="726"/>
                  <a:pt x="775" y="737"/>
                  <a:pt x="768" y="747"/>
                </a:cubicBezTo>
                <a:cubicBezTo>
                  <a:pt x="762" y="757"/>
                  <a:pt x="748" y="764"/>
                  <a:pt x="737" y="764"/>
                </a:cubicBezTo>
                <a:cubicBezTo>
                  <a:pt x="737" y="764"/>
                  <a:pt x="737" y="764"/>
                  <a:pt x="613" y="671"/>
                </a:cubicBezTo>
                <a:cubicBezTo>
                  <a:pt x="610" y="671"/>
                  <a:pt x="603" y="671"/>
                  <a:pt x="603" y="675"/>
                </a:cubicBezTo>
                <a:cubicBezTo>
                  <a:pt x="599" y="678"/>
                  <a:pt x="599" y="682"/>
                  <a:pt x="603" y="685"/>
                </a:cubicBezTo>
                <a:cubicBezTo>
                  <a:pt x="603" y="685"/>
                  <a:pt x="603" y="685"/>
                  <a:pt x="706" y="757"/>
                </a:cubicBezTo>
                <a:cubicBezTo>
                  <a:pt x="706" y="768"/>
                  <a:pt x="706" y="778"/>
                  <a:pt x="699" y="788"/>
                </a:cubicBezTo>
                <a:cubicBezTo>
                  <a:pt x="693" y="799"/>
                  <a:pt x="682" y="802"/>
                  <a:pt x="668" y="802"/>
                </a:cubicBezTo>
                <a:cubicBezTo>
                  <a:pt x="668" y="802"/>
                  <a:pt x="668" y="802"/>
                  <a:pt x="579" y="740"/>
                </a:cubicBezTo>
                <a:cubicBezTo>
                  <a:pt x="575" y="737"/>
                  <a:pt x="572" y="737"/>
                  <a:pt x="568" y="740"/>
                </a:cubicBezTo>
                <a:cubicBezTo>
                  <a:pt x="568" y="744"/>
                  <a:pt x="568" y="747"/>
                  <a:pt x="572" y="750"/>
                </a:cubicBezTo>
                <a:cubicBezTo>
                  <a:pt x="572" y="750"/>
                  <a:pt x="572" y="750"/>
                  <a:pt x="627" y="792"/>
                </a:cubicBezTo>
                <a:cubicBezTo>
                  <a:pt x="631" y="802"/>
                  <a:pt x="627" y="812"/>
                  <a:pt x="624" y="819"/>
                </a:cubicBezTo>
                <a:cubicBezTo>
                  <a:pt x="613" y="830"/>
                  <a:pt x="603" y="836"/>
                  <a:pt x="593" y="836"/>
                </a:cubicBezTo>
                <a:cubicBezTo>
                  <a:pt x="593" y="836"/>
                  <a:pt x="593" y="836"/>
                  <a:pt x="531" y="792"/>
                </a:cubicBezTo>
                <a:cubicBezTo>
                  <a:pt x="531" y="792"/>
                  <a:pt x="531" y="792"/>
                  <a:pt x="541" y="744"/>
                </a:cubicBezTo>
                <a:cubicBezTo>
                  <a:pt x="541" y="744"/>
                  <a:pt x="541" y="740"/>
                  <a:pt x="541" y="737"/>
                </a:cubicBezTo>
                <a:cubicBezTo>
                  <a:pt x="544" y="706"/>
                  <a:pt x="524" y="678"/>
                  <a:pt x="493" y="671"/>
                </a:cubicBezTo>
                <a:cubicBezTo>
                  <a:pt x="489" y="668"/>
                  <a:pt x="489" y="668"/>
                  <a:pt x="486" y="668"/>
                </a:cubicBezTo>
                <a:cubicBezTo>
                  <a:pt x="482" y="668"/>
                  <a:pt x="479" y="668"/>
                  <a:pt x="475" y="668"/>
                </a:cubicBezTo>
                <a:cubicBezTo>
                  <a:pt x="472" y="644"/>
                  <a:pt x="455" y="627"/>
                  <a:pt x="431" y="620"/>
                </a:cubicBezTo>
                <a:cubicBezTo>
                  <a:pt x="427" y="620"/>
                  <a:pt x="424" y="620"/>
                  <a:pt x="424" y="620"/>
                </a:cubicBezTo>
                <a:cubicBezTo>
                  <a:pt x="406" y="616"/>
                  <a:pt x="393" y="620"/>
                  <a:pt x="382" y="627"/>
                </a:cubicBezTo>
                <a:cubicBezTo>
                  <a:pt x="375" y="620"/>
                  <a:pt x="365" y="613"/>
                  <a:pt x="351" y="613"/>
                </a:cubicBezTo>
                <a:cubicBezTo>
                  <a:pt x="348" y="613"/>
                  <a:pt x="348" y="613"/>
                  <a:pt x="348" y="613"/>
                </a:cubicBezTo>
                <a:cubicBezTo>
                  <a:pt x="334" y="609"/>
                  <a:pt x="320" y="613"/>
                  <a:pt x="310" y="620"/>
                </a:cubicBezTo>
                <a:cubicBezTo>
                  <a:pt x="300" y="613"/>
                  <a:pt x="286" y="606"/>
                  <a:pt x="275" y="606"/>
                </a:cubicBezTo>
                <a:cubicBezTo>
                  <a:pt x="269" y="606"/>
                  <a:pt x="262" y="606"/>
                  <a:pt x="255" y="606"/>
                </a:cubicBezTo>
                <a:cubicBezTo>
                  <a:pt x="234" y="613"/>
                  <a:pt x="220" y="623"/>
                  <a:pt x="213" y="640"/>
                </a:cubicBezTo>
                <a:cubicBezTo>
                  <a:pt x="213" y="640"/>
                  <a:pt x="213" y="640"/>
                  <a:pt x="203" y="637"/>
                </a:cubicBezTo>
                <a:cubicBezTo>
                  <a:pt x="200" y="503"/>
                  <a:pt x="272" y="365"/>
                  <a:pt x="272" y="365"/>
                </a:cubicBezTo>
                <a:cubicBezTo>
                  <a:pt x="272" y="365"/>
                  <a:pt x="286" y="365"/>
                  <a:pt x="306" y="365"/>
                </a:cubicBezTo>
                <a:cubicBezTo>
                  <a:pt x="293" y="379"/>
                  <a:pt x="282" y="396"/>
                  <a:pt x="282" y="413"/>
                </a:cubicBezTo>
                <a:cubicBezTo>
                  <a:pt x="279" y="430"/>
                  <a:pt x="282" y="444"/>
                  <a:pt x="289" y="458"/>
                </a:cubicBezTo>
                <a:cubicBezTo>
                  <a:pt x="303" y="482"/>
                  <a:pt x="324" y="496"/>
                  <a:pt x="348" y="496"/>
                </a:cubicBezTo>
                <a:cubicBezTo>
                  <a:pt x="362" y="499"/>
                  <a:pt x="379" y="496"/>
                  <a:pt x="393" y="489"/>
                </a:cubicBezTo>
                <a:cubicBezTo>
                  <a:pt x="393" y="489"/>
                  <a:pt x="393" y="489"/>
                  <a:pt x="403" y="482"/>
                </a:cubicBezTo>
                <a:cubicBezTo>
                  <a:pt x="403" y="482"/>
                  <a:pt x="403" y="482"/>
                  <a:pt x="496" y="430"/>
                </a:cubicBezTo>
                <a:cubicBezTo>
                  <a:pt x="496" y="430"/>
                  <a:pt x="496" y="430"/>
                  <a:pt x="558" y="458"/>
                </a:cubicBezTo>
                <a:cubicBezTo>
                  <a:pt x="558" y="458"/>
                  <a:pt x="558" y="458"/>
                  <a:pt x="830" y="654"/>
                </a:cubicBezTo>
                <a:cubicBezTo>
                  <a:pt x="844" y="664"/>
                  <a:pt x="848" y="689"/>
                  <a:pt x="837" y="706"/>
                </a:cubicBezTo>
                <a:close/>
                <a:moveTo>
                  <a:pt x="830" y="392"/>
                </a:moveTo>
                <a:cubicBezTo>
                  <a:pt x="830" y="392"/>
                  <a:pt x="902" y="467"/>
                  <a:pt x="896" y="626"/>
                </a:cubicBezTo>
                <a:cubicBezTo>
                  <a:pt x="896" y="626"/>
                  <a:pt x="896" y="626"/>
                  <a:pt x="847" y="637"/>
                </a:cubicBezTo>
                <a:cubicBezTo>
                  <a:pt x="844" y="633"/>
                  <a:pt x="844" y="633"/>
                  <a:pt x="844" y="633"/>
                </a:cubicBezTo>
                <a:cubicBezTo>
                  <a:pt x="844" y="633"/>
                  <a:pt x="844" y="633"/>
                  <a:pt x="675" y="512"/>
                </a:cubicBezTo>
                <a:cubicBezTo>
                  <a:pt x="675" y="512"/>
                  <a:pt x="675" y="512"/>
                  <a:pt x="572" y="436"/>
                </a:cubicBezTo>
                <a:cubicBezTo>
                  <a:pt x="572" y="436"/>
                  <a:pt x="572" y="436"/>
                  <a:pt x="497" y="402"/>
                </a:cubicBezTo>
                <a:cubicBezTo>
                  <a:pt x="497" y="402"/>
                  <a:pt x="497" y="402"/>
                  <a:pt x="380" y="464"/>
                </a:cubicBezTo>
                <a:cubicBezTo>
                  <a:pt x="373" y="471"/>
                  <a:pt x="362" y="471"/>
                  <a:pt x="352" y="471"/>
                </a:cubicBezTo>
                <a:cubicBezTo>
                  <a:pt x="335" y="471"/>
                  <a:pt x="321" y="461"/>
                  <a:pt x="314" y="447"/>
                </a:cubicBezTo>
                <a:cubicBezTo>
                  <a:pt x="301" y="423"/>
                  <a:pt x="307" y="392"/>
                  <a:pt x="332" y="378"/>
                </a:cubicBezTo>
                <a:cubicBezTo>
                  <a:pt x="332" y="378"/>
                  <a:pt x="332" y="378"/>
                  <a:pt x="390" y="347"/>
                </a:cubicBezTo>
                <a:cubicBezTo>
                  <a:pt x="390" y="347"/>
                  <a:pt x="390" y="347"/>
                  <a:pt x="469" y="302"/>
                </a:cubicBezTo>
                <a:cubicBezTo>
                  <a:pt x="483" y="295"/>
                  <a:pt x="500" y="291"/>
                  <a:pt x="514" y="298"/>
                </a:cubicBezTo>
                <a:cubicBezTo>
                  <a:pt x="514" y="298"/>
                  <a:pt x="514" y="298"/>
                  <a:pt x="710" y="388"/>
                </a:cubicBezTo>
                <a:cubicBezTo>
                  <a:pt x="720" y="395"/>
                  <a:pt x="730" y="398"/>
                  <a:pt x="737" y="398"/>
                </a:cubicBezTo>
                <a:cubicBezTo>
                  <a:pt x="758" y="405"/>
                  <a:pt x="830" y="392"/>
                  <a:pt x="830" y="392"/>
                </a:cubicBezTo>
                <a:close/>
                <a:moveTo>
                  <a:pt x="516" y="740"/>
                </a:moveTo>
                <a:cubicBezTo>
                  <a:pt x="516" y="740"/>
                  <a:pt x="516" y="740"/>
                  <a:pt x="502" y="799"/>
                </a:cubicBezTo>
                <a:cubicBezTo>
                  <a:pt x="495" y="820"/>
                  <a:pt x="478" y="830"/>
                  <a:pt x="461" y="830"/>
                </a:cubicBezTo>
                <a:cubicBezTo>
                  <a:pt x="458" y="830"/>
                  <a:pt x="458" y="830"/>
                  <a:pt x="458" y="830"/>
                </a:cubicBezTo>
                <a:cubicBezTo>
                  <a:pt x="437" y="823"/>
                  <a:pt x="427" y="806"/>
                  <a:pt x="427" y="789"/>
                </a:cubicBezTo>
                <a:cubicBezTo>
                  <a:pt x="420" y="799"/>
                  <a:pt x="406" y="806"/>
                  <a:pt x="392" y="806"/>
                </a:cubicBezTo>
                <a:cubicBezTo>
                  <a:pt x="389" y="806"/>
                  <a:pt x="389" y="806"/>
                  <a:pt x="389" y="806"/>
                </a:cubicBezTo>
                <a:cubicBezTo>
                  <a:pt x="368" y="799"/>
                  <a:pt x="354" y="778"/>
                  <a:pt x="358" y="761"/>
                </a:cubicBezTo>
                <a:cubicBezTo>
                  <a:pt x="358" y="761"/>
                  <a:pt x="358" y="761"/>
                  <a:pt x="361" y="758"/>
                </a:cubicBezTo>
                <a:cubicBezTo>
                  <a:pt x="351" y="768"/>
                  <a:pt x="337" y="775"/>
                  <a:pt x="323" y="775"/>
                </a:cubicBezTo>
                <a:cubicBezTo>
                  <a:pt x="323" y="775"/>
                  <a:pt x="323" y="775"/>
                  <a:pt x="320" y="775"/>
                </a:cubicBezTo>
                <a:cubicBezTo>
                  <a:pt x="306" y="771"/>
                  <a:pt x="296" y="761"/>
                  <a:pt x="292" y="747"/>
                </a:cubicBezTo>
                <a:cubicBezTo>
                  <a:pt x="289" y="751"/>
                  <a:pt x="289" y="751"/>
                  <a:pt x="285" y="751"/>
                </a:cubicBezTo>
                <a:cubicBezTo>
                  <a:pt x="282" y="751"/>
                  <a:pt x="279" y="751"/>
                  <a:pt x="275" y="751"/>
                </a:cubicBezTo>
                <a:cubicBezTo>
                  <a:pt x="258" y="751"/>
                  <a:pt x="244" y="737"/>
                  <a:pt x="241" y="723"/>
                </a:cubicBezTo>
                <a:cubicBezTo>
                  <a:pt x="241" y="723"/>
                  <a:pt x="241" y="723"/>
                  <a:pt x="230" y="674"/>
                </a:cubicBezTo>
                <a:cubicBezTo>
                  <a:pt x="227" y="654"/>
                  <a:pt x="241" y="636"/>
                  <a:pt x="261" y="629"/>
                </a:cubicBezTo>
                <a:cubicBezTo>
                  <a:pt x="279" y="626"/>
                  <a:pt x="299" y="640"/>
                  <a:pt x="306" y="661"/>
                </a:cubicBezTo>
                <a:cubicBezTo>
                  <a:pt x="310" y="643"/>
                  <a:pt x="330" y="633"/>
                  <a:pt x="347" y="636"/>
                </a:cubicBezTo>
                <a:cubicBezTo>
                  <a:pt x="365" y="640"/>
                  <a:pt x="378" y="657"/>
                  <a:pt x="378" y="674"/>
                </a:cubicBezTo>
                <a:cubicBezTo>
                  <a:pt x="378" y="674"/>
                  <a:pt x="378" y="674"/>
                  <a:pt x="378" y="671"/>
                </a:cubicBezTo>
                <a:cubicBezTo>
                  <a:pt x="382" y="650"/>
                  <a:pt x="402" y="640"/>
                  <a:pt x="423" y="643"/>
                </a:cubicBezTo>
                <a:cubicBezTo>
                  <a:pt x="444" y="647"/>
                  <a:pt x="458" y="668"/>
                  <a:pt x="451" y="688"/>
                </a:cubicBezTo>
                <a:cubicBezTo>
                  <a:pt x="451" y="688"/>
                  <a:pt x="451" y="688"/>
                  <a:pt x="447" y="713"/>
                </a:cubicBezTo>
                <a:cubicBezTo>
                  <a:pt x="454" y="699"/>
                  <a:pt x="471" y="692"/>
                  <a:pt x="488" y="695"/>
                </a:cubicBezTo>
                <a:cubicBezTo>
                  <a:pt x="506" y="699"/>
                  <a:pt x="519" y="719"/>
                  <a:pt x="516" y="7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48"/>
          </a:p>
        </p:txBody>
      </p:sp>
    </p:spTree>
    <p:extLst>
      <p:ext uri="{BB962C8B-B14F-4D97-AF65-F5344CB8AC3E}">
        <p14:creationId xmlns:p14="http://schemas.microsoft.com/office/powerpoint/2010/main" val="73916780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635115"/>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Internet </a:t>
            </a:r>
            <a:r>
              <a:rPr lang="en-US" sz="3600" dirty="0">
                <a:gradFill>
                  <a:gsLst>
                    <a:gs pos="1250">
                      <a:schemeClr val="tx1"/>
                    </a:gs>
                    <a:gs pos="100000">
                      <a:schemeClr val="tx1"/>
                    </a:gs>
                  </a:gsLst>
                  <a:lin ang="5400000" scaled="0"/>
                </a:gradFill>
                <a:latin typeface="+mj-lt"/>
              </a:rPr>
              <a:t>Information Services: What’s New in </a:t>
            </a:r>
            <a:r>
              <a:rPr lang="en-US" sz="3600" dirty="0" smtClean="0">
                <a:gradFill>
                  <a:gsLst>
                    <a:gs pos="1250">
                      <a:schemeClr val="tx1"/>
                    </a:gs>
                    <a:gs pos="100000">
                      <a:schemeClr val="tx1"/>
                    </a:gs>
                  </a:gsLst>
                  <a:lin ang="5400000" scaled="0"/>
                </a:gradFill>
                <a:latin typeface="+mj-lt"/>
              </a:rPr>
              <a:t>Windows </a:t>
            </a:r>
            <a:r>
              <a:rPr lang="en-US" sz="3600" dirty="0">
                <a:gradFill>
                  <a:gsLst>
                    <a:gs pos="1250">
                      <a:schemeClr val="tx1"/>
                    </a:gs>
                    <a:gs pos="100000">
                      <a:schemeClr val="tx1"/>
                    </a:gs>
                  </a:gsLst>
                  <a:lin ang="5400000" scaled="0"/>
                </a:gradFill>
                <a:latin typeface="+mj-lt"/>
              </a:rPr>
              <a:t>Server 2012 </a:t>
            </a:r>
            <a:r>
              <a:rPr lang="en-US" sz="3600" dirty="0" smtClean="0">
                <a:gradFill>
                  <a:gsLst>
                    <a:gs pos="1250">
                      <a:schemeClr val="tx1"/>
                    </a:gs>
                    <a:gs pos="100000">
                      <a:schemeClr val="tx1"/>
                    </a:gs>
                  </a:gsLst>
                  <a:lin ang="5400000" scaled="0"/>
                </a:gradFill>
                <a:latin typeface="+mj-lt"/>
              </a:rPr>
              <a:t>R2 (</a:t>
            </a:r>
            <a:r>
              <a:rPr lang="de-DE" sz="3600" dirty="0" smtClean="0">
                <a:gradFill>
                  <a:gsLst>
                    <a:gs pos="1250">
                      <a:schemeClr val="tx1"/>
                    </a:gs>
                    <a:gs pos="100000">
                      <a:schemeClr val="tx1"/>
                    </a:gs>
                  </a:gsLst>
                  <a:lin ang="5400000" scaled="0"/>
                </a:gradFill>
                <a:latin typeface="+mj-lt"/>
              </a:rPr>
              <a:t>MDC-B303) </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a:t>
            </a:r>
            <a:r>
              <a:rPr lang="en-US" sz="3600" dirty="0">
                <a:gradFill>
                  <a:gsLst>
                    <a:gs pos="1250">
                      <a:schemeClr val="tx1"/>
                    </a:gs>
                    <a:gs pos="100000">
                      <a:schemeClr val="tx1"/>
                    </a:gs>
                  </a:gsLst>
                  <a:lin ang="5400000" scaled="0"/>
                </a:gradFill>
                <a:latin typeface="+mj-lt"/>
              </a:rPr>
              <a:t>Azure Web Sites: An Architecture and Technical Deep </a:t>
            </a:r>
            <a:r>
              <a:rPr lang="en-US" sz="3600" dirty="0" smtClean="0">
                <a:gradFill>
                  <a:gsLst>
                    <a:gs pos="1250">
                      <a:schemeClr val="tx1"/>
                    </a:gs>
                    <a:gs pos="100000">
                      <a:schemeClr val="tx1"/>
                    </a:gs>
                  </a:gsLst>
                  <a:lin ang="5400000" scaled="0"/>
                </a:gradFill>
                <a:latin typeface="+mj-lt"/>
              </a:rPr>
              <a:t>Dive (WAD-B329)</a:t>
            </a:r>
            <a:endParaRPr lang="de-DE" sz="3600" dirty="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endParaRPr lang="en-US" sz="3600" dirty="0" smtClean="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it for?</a:t>
            </a:r>
            <a:endParaRPr lang="en-US" dirty="0"/>
          </a:p>
        </p:txBody>
      </p:sp>
      <p:sp>
        <p:nvSpPr>
          <p:cNvPr id="3" name="Text Placeholder 2"/>
          <p:cNvSpPr>
            <a:spLocks noGrp="1"/>
          </p:cNvSpPr>
          <p:nvPr>
            <p:ph type="body" sz="quarter" idx="10"/>
          </p:nvPr>
        </p:nvSpPr>
        <p:spPr>
          <a:xfrm>
            <a:off x="274638" y="1212850"/>
            <a:ext cx="11887200" cy="4801314"/>
          </a:xfrm>
        </p:spPr>
        <p:txBody>
          <a:bodyPr/>
          <a:lstStyle/>
          <a:p>
            <a:r>
              <a:rPr lang="en-US" dirty="0" smtClean="0"/>
              <a:t>Hosting Service Providers</a:t>
            </a:r>
          </a:p>
          <a:p>
            <a:r>
              <a:rPr lang="en-US" dirty="0" smtClean="0"/>
              <a:t>Enterprise Central IT</a:t>
            </a:r>
          </a:p>
          <a:p>
            <a:r>
              <a:rPr lang="en-US" dirty="0" smtClean="0"/>
              <a:t>Web ISVs transitioning to </a:t>
            </a:r>
            <a:r>
              <a:rPr lang="en-US" dirty="0" err="1" smtClean="0"/>
              <a:t>SaaS</a:t>
            </a:r>
            <a:endParaRPr lang="en-US" dirty="0" smtClean="0"/>
          </a:p>
          <a:p>
            <a:r>
              <a:rPr lang="en-US" dirty="0" smtClean="0"/>
              <a:t>	-or-</a:t>
            </a:r>
            <a:endParaRPr lang="en-US" dirty="0"/>
          </a:p>
          <a:p>
            <a:r>
              <a:rPr lang="en-US" dirty="0" smtClean="0"/>
              <a:t>Many Web sites</a:t>
            </a:r>
          </a:p>
          <a:p>
            <a:r>
              <a:rPr lang="en-US" dirty="0" smtClean="0"/>
              <a:t>Many Servers</a:t>
            </a:r>
          </a:p>
          <a:p>
            <a:r>
              <a:rPr lang="en-US" dirty="0" smtClean="0"/>
              <a:t>Many Tenants</a:t>
            </a:r>
          </a:p>
        </p:txBody>
      </p:sp>
    </p:spTree>
    <p:extLst>
      <p:ext uri="{BB962C8B-B14F-4D97-AF65-F5344CB8AC3E}">
        <p14:creationId xmlns:p14="http://schemas.microsoft.com/office/powerpoint/2010/main" val="29035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FF">
                    <a:alpha val="99000"/>
                  </a:srgbClr>
                </a:solidFill>
              </a:rPr>
              <a:t>Benefits of Web Sites for Windows Server</a:t>
            </a:r>
            <a:endParaRPr lang="en-US" sz="3600" dirty="0"/>
          </a:p>
        </p:txBody>
      </p:sp>
      <p:sp>
        <p:nvSpPr>
          <p:cNvPr id="38" name="Rectangle 37"/>
          <p:cNvSpPr/>
          <p:nvPr/>
        </p:nvSpPr>
        <p:spPr bwMode="auto">
          <a:xfrm>
            <a:off x="479005" y="1429179"/>
            <a:ext cx="11684884" cy="8323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Ready for Business</a:t>
            </a:r>
          </a:p>
        </p:txBody>
      </p:sp>
      <p:sp>
        <p:nvSpPr>
          <p:cNvPr id="39" name="Rectangle 38"/>
          <p:cNvSpPr/>
          <p:nvPr/>
        </p:nvSpPr>
        <p:spPr bwMode="auto">
          <a:xfrm>
            <a:off x="479000" y="2476270"/>
            <a:ext cx="11684884" cy="8323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Web Scale, World Wide</a:t>
            </a:r>
          </a:p>
        </p:txBody>
      </p:sp>
      <p:sp>
        <p:nvSpPr>
          <p:cNvPr id="40" name="Rectangle 39"/>
          <p:cNvSpPr/>
          <p:nvPr/>
        </p:nvSpPr>
        <p:spPr bwMode="auto">
          <a:xfrm>
            <a:off x="479000" y="3523361"/>
            <a:ext cx="11684884" cy="83238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Best Visual Studio Experience</a:t>
            </a:r>
          </a:p>
        </p:txBody>
      </p:sp>
      <p:sp>
        <p:nvSpPr>
          <p:cNvPr id="41" name="Rectangle 40"/>
          <p:cNvSpPr/>
          <p:nvPr/>
        </p:nvSpPr>
        <p:spPr bwMode="auto">
          <a:xfrm>
            <a:off x="479000" y="4570452"/>
            <a:ext cx="11684884" cy="832384"/>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Faster to Market</a:t>
            </a:r>
          </a:p>
        </p:txBody>
      </p:sp>
      <p:sp>
        <p:nvSpPr>
          <p:cNvPr id="42" name="Rectangle 41"/>
          <p:cNvSpPr/>
          <p:nvPr/>
        </p:nvSpPr>
        <p:spPr bwMode="auto">
          <a:xfrm>
            <a:off x="479000" y="5617543"/>
            <a:ext cx="11684884" cy="832384"/>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Open and Flexible</a:t>
            </a:r>
          </a:p>
        </p:txBody>
      </p:sp>
    </p:spTree>
    <p:extLst>
      <p:ext uri="{BB962C8B-B14F-4D97-AF65-F5344CB8AC3E}">
        <p14:creationId xmlns:p14="http://schemas.microsoft.com/office/powerpoint/2010/main" val="298187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for business</a:t>
            </a:r>
            <a:endParaRPr lang="en-US" sz="3600" dirty="0"/>
          </a:p>
        </p:txBody>
      </p:sp>
      <p:sp>
        <p:nvSpPr>
          <p:cNvPr id="9" name="Rectangle 8"/>
          <p:cNvSpPr/>
          <p:nvPr/>
        </p:nvSpPr>
        <p:spPr bwMode="auto">
          <a:xfrm>
            <a:off x="1836738" y="2125663"/>
            <a:ext cx="2880360" cy="28803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lvl="0" indent="-285750">
              <a:spcAft>
                <a:spcPts val="800"/>
              </a:spcAft>
              <a:defRPr/>
            </a:pPr>
            <a:r>
              <a:rPr lang="en-US" sz="3200" dirty="0">
                <a:solidFill>
                  <a:srgbClr val="EFEFEF">
                    <a:alpha val="99000"/>
                  </a:srgbClr>
                </a:solidFill>
                <a:latin typeface="Segoe UI Light"/>
              </a:rPr>
              <a:t>Enterprise grade.</a:t>
            </a:r>
          </a:p>
        </p:txBody>
      </p:sp>
      <p:sp>
        <p:nvSpPr>
          <p:cNvPr id="10" name="Rectangle 9"/>
          <p:cNvSpPr/>
          <p:nvPr/>
        </p:nvSpPr>
        <p:spPr bwMode="auto">
          <a:xfrm>
            <a:off x="4776586" y="2125663"/>
            <a:ext cx="2880360" cy="28803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lvl="0" indent="-285750">
              <a:spcAft>
                <a:spcPts val="800"/>
              </a:spcAft>
              <a:defRPr/>
            </a:pPr>
            <a:r>
              <a:rPr lang="en-US" sz="3200" dirty="0">
                <a:solidFill>
                  <a:srgbClr val="EFEFEF">
                    <a:alpha val="99000"/>
                  </a:srgbClr>
                </a:solidFill>
                <a:latin typeface="Segoe UI Light"/>
              </a:rPr>
              <a:t>Secure </a:t>
            </a:r>
            <a:r>
              <a:rPr lang="en-US" sz="3200" dirty="0" smtClean="0">
                <a:solidFill>
                  <a:srgbClr val="EFEFEF">
                    <a:alpha val="99000"/>
                  </a:srgbClr>
                </a:solidFill>
                <a:latin typeface="Segoe UI Light"/>
              </a:rPr>
              <a:t/>
            </a:r>
            <a:br>
              <a:rPr lang="en-US" sz="3200" dirty="0" smtClean="0">
                <a:solidFill>
                  <a:srgbClr val="EFEFEF">
                    <a:alpha val="99000"/>
                  </a:srgbClr>
                </a:solidFill>
                <a:latin typeface="Segoe UI Light"/>
              </a:rPr>
            </a:br>
            <a:r>
              <a:rPr lang="en-US" sz="3200" dirty="0" smtClean="0">
                <a:solidFill>
                  <a:srgbClr val="EFEFEF">
                    <a:alpha val="99000"/>
                  </a:srgbClr>
                </a:solidFill>
                <a:latin typeface="Segoe UI Light"/>
              </a:rPr>
              <a:t>with </a:t>
            </a:r>
            <a:r>
              <a:rPr lang="en-US" sz="3200" dirty="0">
                <a:solidFill>
                  <a:srgbClr val="EFEFEF">
                    <a:alpha val="99000"/>
                  </a:srgbClr>
                </a:solidFill>
                <a:latin typeface="Segoe UI Light"/>
              </a:rPr>
              <a:t>SSL.</a:t>
            </a:r>
          </a:p>
        </p:txBody>
      </p:sp>
      <p:sp>
        <p:nvSpPr>
          <p:cNvPr id="11" name="Rectangle 10"/>
          <p:cNvSpPr/>
          <p:nvPr/>
        </p:nvSpPr>
        <p:spPr bwMode="auto">
          <a:xfrm>
            <a:off x="7731182" y="2125663"/>
            <a:ext cx="2880360" cy="28803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lvl="0" indent="-285750">
              <a:spcAft>
                <a:spcPts val="800"/>
              </a:spcAft>
              <a:defRPr/>
            </a:pPr>
            <a:r>
              <a:rPr lang="en-US" sz="3200" dirty="0">
                <a:solidFill>
                  <a:srgbClr val="EFEFEF">
                    <a:alpha val="99000"/>
                  </a:srgbClr>
                </a:solidFill>
                <a:latin typeface="Segoe UI Light"/>
              </a:rPr>
              <a:t>Access </a:t>
            </a:r>
            <a:r>
              <a:rPr lang="en-US" sz="3200" dirty="0" smtClean="0">
                <a:solidFill>
                  <a:srgbClr val="EFEFEF">
                    <a:alpha val="99000"/>
                  </a:srgbClr>
                </a:solidFill>
                <a:latin typeface="Segoe UI Light"/>
              </a:rPr>
              <a:t/>
            </a:r>
            <a:br>
              <a:rPr lang="en-US" sz="3200" dirty="0" smtClean="0">
                <a:solidFill>
                  <a:srgbClr val="EFEFEF">
                    <a:alpha val="99000"/>
                  </a:srgbClr>
                </a:solidFill>
                <a:latin typeface="Segoe UI Light"/>
              </a:rPr>
            </a:br>
            <a:r>
              <a:rPr lang="en-US" sz="3200" dirty="0" smtClean="0">
                <a:solidFill>
                  <a:srgbClr val="EFEFEF">
                    <a:alpha val="99000"/>
                  </a:srgbClr>
                </a:solidFill>
                <a:latin typeface="Segoe UI Light"/>
              </a:rPr>
              <a:t>to enterprise</a:t>
            </a:r>
            <a:br>
              <a:rPr lang="en-US" sz="3200" dirty="0" smtClean="0">
                <a:solidFill>
                  <a:srgbClr val="EFEFEF">
                    <a:alpha val="99000"/>
                  </a:srgbClr>
                </a:solidFill>
                <a:latin typeface="Segoe UI Light"/>
              </a:rPr>
            </a:br>
            <a:r>
              <a:rPr lang="en-US" sz="3200" dirty="0" smtClean="0">
                <a:solidFill>
                  <a:srgbClr val="EFEFEF">
                    <a:alpha val="99000"/>
                  </a:srgbClr>
                </a:solidFill>
                <a:latin typeface="Segoe UI Light"/>
              </a:rPr>
              <a:t>services</a:t>
            </a:r>
            <a:r>
              <a:rPr lang="en-US" sz="3200" dirty="0">
                <a:solidFill>
                  <a:srgbClr val="EFEFEF">
                    <a:alpha val="99000"/>
                  </a:srgbClr>
                </a:solidFill>
                <a:latin typeface="Segoe UI Light"/>
              </a:rPr>
              <a:t>.</a:t>
            </a:r>
          </a:p>
        </p:txBody>
      </p:sp>
      <p:sp>
        <p:nvSpPr>
          <p:cNvPr id="20" name="Freeform 651"/>
          <p:cNvSpPr>
            <a:spLocks noChangeAspect="1" noEditPoints="1"/>
          </p:cNvSpPr>
          <p:nvPr/>
        </p:nvSpPr>
        <p:spPr bwMode="auto">
          <a:xfrm>
            <a:off x="3771900" y="2405932"/>
            <a:ext cx="577667" cy="1214518"/>
          </a:xfrm>
          <a:custGeom>
            <a:avLst/>
            <a:gdLst>
              <a:gd name="T0" fmla="*/ 190 w 190"/>
              <a:gd name="T1" fmla="*/ 96 h 400"/>
              <a:gd name="T2" fmla="*/ 179 w 190"/>
              <a:gd name="T3" fmla="*/ 79 h 400"/>
              <a:gd name="T4" fmla="*/ 185 w 190"/>
              <a:gd name="T5" fmla="*/ 66 h 400"/>
              <a:gd name="T6" fmla="*/ 166 w 190"/>
              <a:gd name="T7" fmla="*/ 48 h 400"/>
              <a:gd name="T8" fmla="*/ 168 w 190"/>
              <a:gd name="T9" fmla="*/ 41 h 400"/>
              <a:gd name="T10" fmla="*/ 150 w 190"/>
              <a:gd name="T11" fmla="*/ 23 h 400"/>
              <a:gd name="T12" fmla="*/ 143 w 190"/>
              <a:gd name="T13" fmla="*/ 24 h 400"/>
              <a:gd name="T14" fmla="*/ 125 w 190"/>
              <a:gd name="T15" fmla="*/ 6 h 400"/>
              <a:gd name="T16" fmla="*/ 112 w 190"/>
              <a:gd name="T17" fmla="*/ 11 h 400"/>
              <a:gd name="T18" fmla="*/ 95 w 190"/>
              <a:gd name="T19" fmla="*/ 0 h 400"/>
              <a:gd name="T20" fmla="*/ 78 w 190"/>
              <a:gd name="T21" fmla="*/ 11 h 400"/>
              <a:gd name="T22" fmla="*/ 65 w 190"/>
              <a:gd name="T23" fmla="*/ 6 h 400"/>
              <a:gd name="T24" fmla="*/ 47 w 190"/>
              <a:gd name="T25" fmla="*/ 24 h 400"/>
              <a:gd name="T26" fmla="*/ 40 w 190"/>
              <a:gd name="T27" fmla="*/ 23 h 400"/>
              <a:gd name="T28" fmla="*/ 22 w 190"/>
              <a:gd name="T29" fmla="*/ 41 h 400"/>
              <a:gd name="T30" fmla="*/ 24 w 190"/>
              <a:gd name="T31" fmla="*/ 48 h 400"/>
              <a:gd name="T32" fmla="*/ 5 w 190"/>
              <a:gd name="T33" fmla="*/ 66 h 400"/>
              <a:gd name="T34" fmla="*/ 11 w 190"/>
              <a:gd name="T35" fmla="*/ 79 h 400"/>
              <a:gd name="T36" fmla="*/ 0 w 190"/>
              <a:gd name="T37" fmla="*/ 96 h 400"/>
              <a:gd name="T38" fmla="*/ 0 w 190"/>
              <a:gd name="T39" fmla="*/ 96 h 400"/>
              <a:gd name="T40" fmla="*/ 0 w 190"/>
              <a:gd name="T41" fmla="*/ 96 h 400"/>
              <a:gd name="T42" fmla="*/ 0 w 190"/>
              <a:gd name="T43" fmla="*/ 96 h 400"/>
              <a:gd name="T44" fmla="*/ 0 w 190"/>
              <a:gd name="T45" fmla="*/ 96 h 400"/>
              <a:gd name="T46" fmla="*/ 11 w 190"/>
              <a:gd name="T47" fmla="*/ 112 h 400"/>
              <a:gd name="T48" fmla="*/ 5 w 190"/>
              <a:gd name="T49" fmla="*/ 125 h 400"/>
              <a:gd name="T50" fmla="*/ 24 w 190"/>
              <a:gd name="T51" fmla="*/ 143 h 400"/>
              <a:gd name="T52" fmla="*/ 22 w 190"/>
              <a:gd name="T53" fmla="*/ 150 h 400"/>
              <a:gd name="T54" fmla="*/ 40 w 190"/>
              <a:gd name="T55" fmla="*/ 168 h 400"/>
              <a:gd name="T56" fmla="*/ 47 w 190"/>
              <a:gd name="T57" fmla="*/ 167 h 400"/>
              <a:gd name="T58" fmla="*/ 60 w 190"/>
              <a:gd name="T59" fmla="*/ 184 h 400"/>
              <a:gd name="T60" fmla="*/ 14 w 190"/>
              <a:gd name="T61" fmla="*/ 389 h 400"/>
              <a:gd name="T62" fmla="*/ 45 w 190"/>
              <a:gd name="T63" fmla="*/ 368 h 400"/>
              <a:gd name="T64" fmla="*/ 65 w 190"/>
              <a:gd name="T65" fmla="*/ 400 h 400"/>
              <a:gd name="T66" fmla="*/ 95 w 190"/>
              <a:gd name="T67" fmla="*/ 266 h 400"/>
              <a:gd name="T68" fmla="*/ 125 w 190"/>
              <a:gd name="T69" fmla="*/ 400 h 400"/>
              <a:gd name="T70" fmla="*/ 145 w 190"/>
              <a:gd name="T71" fmla="*/ 368 h 400"/>
              <a:gd name="T72" fmla="*/ 176 w 190"/>
              <a:gd name="T73" fmla="*/ 389 h 400"/>
              <a:gd name="T74" fmla="*/ 130 w 190"/>
              <a:gd name="T75" fmla="*/ 184 h 400"/>
              <a:gd name="T76" fmla="*/ 143 w 190"/>
              <a:gd name="T77" fmla="*/ 167 h 400"/>
              <a:gd name="T78" fmla="*/ 150 w 190"/>
              <a:gd name="T79" fmla="*/ 168 h 400"/>
              <a:gd name="T80" fmla="*/ 168 w 190"/>
              <a:gd name="T81" fmla="*/ 150 h 400"/>
              <a:gd name="T82" fmla="*/ 166 w 190"/>
              <a:gd name="T83" fmla="*/ 143 h 400"/>
              <a:gd name="T84" fmla="*/ 185 w 190"/>
              <a:gd name="T85" fmla="*/ 125 h 400"/>
              <a:gd name="T86" fmla="*/ 179 w 190"/>
              <a:gd name="T87" fmla="*/ 112 h 400"/>
              <a:gd name="T88" fmla="*/ 190 w 190"/>
              <a:gd name="T89" fmla="*/ 96 h 400"/>
              <a:gd name="T90" fmla="*/ 95 w 190"/>
              <a:gd name="T91" fmla="*/ 155 h 400"/>
              <a:gd name="T92" fmla="*/ 36 w 190"/>
              <a:gd name="T93" fmla="*/ 96 h 400"/>
              <a:gd name="T94" fmla="*/ 95 w 190"/>
              <a:gd name="T95" fmla="*/ 36 h 400"/>
              <a:gd name="T96" fmla="*/ 154 w 190"/>
              <a:gd name="T97" fmla="*/ 96 h 400"/>
              <a:gd name="T98" fmla="*/ 95 w 190"/>
              <a:gd name="T99" fmla="*/ 15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400">
                <a:moveTo>
                  <a:pt x="190" y="96"/>
                </a:moveTo>
                <a:cubicBezTo>
                  <a:pt x="190" y="88"/>
                  <a:pt x="186" y="82"/>
                  <a:pt x="179" y="79"/>
                </a:cubicBezTo>
                <a:cubicBezTo>
                  <a:pt x="183" y="75"/>
                  <a:pt x="185" y="71"/>
                  <a:pt x="185" y="66"/>
                </a:cubicBezTo>
                <a:cubicBezTo>
                  <a:pt x="185" y="56"/>
                  <a:pt x="176" y="48"/>
                  <a:pt x="166" y="48"/>
                </a:cubicBezTo>
                <a:cubicBezTo>
                  <a:pt x="167" y="46"/>
                  <a:pt x="168" y="43"/>
                  <a:pt x="168" y="41"/>
                </a:cubicBezTo>
                <a:cubicBezTo>
                  <a:pt x="168" y="31"/>
                  <a:pt x="160" y="23"/>
                  <a:pt x="150" y="23"/>
                </a:cubicBezTo>
                <a:cubicBezTo>
                  <a:pt x="147" y="23"/>
                  <a:pt x="145" y="23"/>
                  <a:pt x="143" y="24"/>
                </a:cubicBezTo>
                <a:cubicBezTo>
                  <a:pt x="143" y="14"/>
                  <a:pt x="135" y="6"/>
                  <a:pt x="125" y="6"/>
                </a:cubicBezTo>
                <a:cubicBezTo>
                  <a:pt x="120" y="6"/>
                  <a:pt x="115" y="8"/>
                  <a:pt x="112" y="11"/>
                </a:cubicBezTo>
                <a:cubicBezTo>
                  <a:pt x="109" y="5"/>
                  <a:pt x="103" y="0"/>
                  <a:pt x="95" y="0"/>
                </a:cubicBezTo>
                <a:cubicBezTo>
                  <a:pt x="87" y="0"/>
                  <a:pt x="81" y="5"/>
                  <a:pt x="78" y="11"/>
                </a:cubicBezTo>
                <a:cubicBezTo>
                  <a:pt x="75" y="8"/>
                  <a:pt x="70" y="6"/>
                  <a:pt x="65" y="6"/>
                </a:cubicBezTo>
                <a:cubicBezTo>
                  <a:pt x="55" y="6"/>
                  <a:pt x="47" y="14"/>
                  <a:pt x="47" y="24"/>
                </a:cubicBezTo>
                <a:cubicBezTo>
                  <a:pt x="45" y="23"/>
                  <a:pt x="43" y="23"/>
                  <a:pt x="40" y="23"/>
                </a:cubicBezTo>
                <a:cubicBezTo>
                  <a:pt x="30" y="23"/>
                  <a:pt x="22" y="31"/>
                  <a:pt x="22" y="41"/>
                </a:cubicBezTo>
                <a:cubicBezTo>
                  <a:pt x="22" y="43"/>
                  <a:pt x="23" y="46"/>
                  <a:pt x="24" y="48"/>
                </a:cubicBezTo>
                <a:cubicBezTo>
                  <a:pt x="14" y="48"/>
                  <a:pt x="5" y="56"/>
                  <a:pt x="5" y="66"/>
                </a:cubicBezTo>
                <a:cubicBezTo>
                  <a:pt x="5" y="71"/>
                  <a:pt x="7" y="75"/>
                  <a:pt x="11" y="79"/>
                </a:cubicBezTo>
                <a:cubicBezTo>
                  <a:pt x="4" y="82"/>
                  <a:pt x="0" y="88"/>
                  <a:pt x="0" y="96"/>
                </a:cubicBezTo>
                <a:cubicBezTo>
                  <a:pt x="0" y="96"/>
                  <a:pt x="0" y="96"/>
                  <a:pt x="0" y="96"/>
                </a:cubicBezTo>
                <a:cubicBezTo>
                  <a:pt x="0" y="96"/>
                  <a:pt x="0" y="96"/>
                  <a:pt x="0" y="96"/>
                </a:cubicBezTo>
                <a:cubicBezTo>
                  <a:pt x="0" y="96"/>
                  <a:pt x="0" y="96"/>
                  <a:pt x="0" y="96"/>
                </a:cubicBezTo>
                <a:cubicBezTo>
                  <a:pt x="0" y="96"/>
                  <a:pt x="0" y="96"/>
                  <a:pt x="0" y="96"/>
                </a:cubicBezTo>
                <a:cubicBezTo>
                  <a:pt x="0" y="103"/>
                  <a:pt x="4" y="110"/>
                  <a:pt x="11" y="112"/>
                </a:cubicBezTo>
                <a:cubicBezTo>
                  <a:pt x="7" y="116"/>
                  <a:pt x="5" y="120"/>
                  <a:pt x="5" y="125"/>
                </a:cubicBezTo>
                <a:cubicBezTo>
                  <a:pt x="5" y="135"/>
                  <a:pt x="14" y="143"/>
                  <a:pt x="24" y="143"/>
                </a:cubicBezTo>
                <a:cubicBezTo>
                  <a:pt x="23" y="145"/>
                  <a:pt x="22" y="148"/>
                  <a:pt x="22" y="150"/>
                </a:cubicBezTo>
                <a:cubicBezTo>
                  <a:pt x="22" y="160"/>
                  <a:pt x="30" y="168"/>
                  <a:pt x="40" y="168"/>
                </a:cubicBezTo>
                <a:cubicBezTo>
                  <a:pt x="43" y="168"/>
                  <a:pt x="45" y="168"/>
                  <a:pt x="47" y="167"/>
                </a:cubicBezTo>
                <a:cubicBezTo>
                  <a:pt x="47" y="175"/>
                  <a:pt x="53" y="182"/>
                  <a:pt x="60" y="184"/>
                </a:cubicBezTo>
                <a:cubicBezTo>
                  <a:pt x="14" y="389"/>
                  <a:pt x="14" y="389"/>
                  <a:pt x="14" y="389"/>
                </a:cubicBezTo>
                <a:cubicBezTo>
                  <a:pt x="45" y="368"/>
                  <a:pt x="45" y="368"/>
                  <a:pt x="45" y="368"/>
                </a:cubicBezTo>
                <a:cubicBezTo>
                  <a:pt x="65" y="400"/>
                  <a:pt x="65" y="400"/>
                  <a:pt x="65" y="400"/>
                </a:cubicBezTo>
                <a:cubicBezTo>
                  <a:pt x="95" y="266"/>
                  <a:pt x="95" y="266"/>
                  <a:pt x="95" y="266"/>
                </a:cubicBezTo>
                <a:cubicBezTo>
                  <a:pt x="125" y="400"/>
                  <a:pt x="125" y="400"/>
                  <a:pt x="125" y="400"/>
                </a:cubicBezTo>
                <a:cubicBezTo>
                  <a:pt x="145" y="368"/>
                  <a:pt x="145" y="368"/>
                  <a:pt x="145" y="368"/>
                </a:cubicBezTo>
                <a:cubicBezTo>
                  <a:pt x="176" y="389"/>
                  <a:pt x="176" y="389"/>
                  <a:pt x="176" y="389"/>
                </a:cubicBezTo>
                <a:cubicBezTo>
                  <a:pt x="130" y="184"/>
                  <a:pt x="130" y="184"/>
                  <a:pt x="130" y="184"/>
                </a:cubicBezTo>
                <a:cubicBezTo>
                  <a:pt x="137" y="182"/>
                  <a:pt x="143" y="175"/>
                  <a:pt x="143" y="167"/>
                </a:cubicBezTo>
                <a:cubicBezTo>
                  <a:pt x="145" y="168"/>
                  <a:pt x="147" y="168"/>
                  <a:pt x="150" y="168"/>
                </a:cubicBezTo>
                <a:cubicBezTo>
                  <a:pt x="160" y="168"/>
                  <a:pt x="168" y="160"/>
                  <a:pt x="168" y="150"/>
                </a:cubicBezTo>
                <a:cubicBezTo>
                  <a:pt x="168" y="148"/>
                  <a:pt x="167" y="145"/>
                  <a:pt x="166" y="143"/>
                </a:cubicBezTo>
                <a:cubicBezTo>
                  <a:pt x="176" y="143"/>
                  <a:pt x="185" y="135"/>
                  <a:pt x="185" y="125"/>
                </a:cubicBezTo>
                <a:cubicBezTo>
                  <a:pt x="185" y="120"/>
                  <a:pt x="183" y="116"/>
                  <a:pt x="179" y="112"/>
                </a:cubicBezTo>
                <a:cubicBezTo>
                  <a:pt x="186" y="110"/>
                  <a:pt x="190" y="103"/>
                  <a:pt x="190" y="96"/>
                </a:cubicBezTo>
                <a:close/>
                <a:moveTo>
                  <a:pt x="95" y="155"/>
                </a:moveTo>
                <a:cubicBezTo>
                  <a:pt x="62" y="155"/>
                  <a:pt x="36" y="128"/>
                  <a:pt x="36" y="96"/>
                </a:cubicBezTo>
                <a:cubicBezTo>
                  <a:pt x="36" y="63"/>
                  <a:pt x="62" y="36"/>
                  <a:pt x="95" y="36"/>
                </a:cubicBezTo>
                <a:cubicBezTo>
                  <a:pt x="128" y="36"/>
                  <a:pt x="154" y="63"/>
                  <a:pt x="154" y="96"/>
                </a:cubicBezTo>
                <a:cubicBezTo>
                  <a:pt x="154" y="128"/>
                  <a:pt x="128" y="155"/>
                  <a:pt x="95" y="155"/>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21" name="Freeform 18"/>
          <p:cNvSpPr>
            <a:spLocks noChangeAspect="1" noEditPoints="1"/>
          </p:cNvSpPr>
          <p:nvPr/>
        </p:nvSpPr>
        <p:spPr bwMode="black">
          <a:xfrm>
            <a:off x="6467191" y="2445948"/>
            <a:ext cx="933507" cy="1047402"/>
          </a:xfrm>
          <a:custGeom>
            <a:avLst/>
            <a:gdLst>
              <a:gd name="T0" fmla="*/ 977 w 983"/>
              <a:gd name="T1" fmla="*/ 759 h 1105"/>
              <a:gd name="T2" fmla="*/ 931 w 983"/>
              <a:gd name="T3" fmla="*/ 1067 h 1105"/>
              <a:gd name="T4" fmla="*/ 736 w 983"/>
              <a:gd name="T5" fmla="*/ 1062 h 1105"/>
              <a:gd name="T6" fmla="*/ 700 w 983"/>
              <a:gd name="T7" fmla="*/ 867 h 1105"/>
              <a:gd name="T8" fmla="*/ 777 w 983"/>
              <a:gd name="T9" fmla="*/ 966 h 1105"/>
              <a:gd name="T10" fmla="*/ 834 w 983"/>
              <a:gd name="T11" fmla="*/ 1026 h 1105"/>
              <a:gd name="T12" fmla="*/ 894 w 983"/>
              <a:gd name="T13" fmla="*/ 969 h 1105"/>
              <a:gd name="T14" fmla="*/ 898 w 983"/>
              <a:gd name="T15" fmla="*/ 788 h 1105"/>
              <a:gd name="T16" fmla="*/ 882 w 983"/>
              <a:gd name="T17" fmla="*/ 715 h 1105"/>
              <a:gd name="T18" fmla="*/ 821 w 983"/>
              <a:gd name="T19" fmla="*/ 701 h 1105"/>
              <a:gd name="T20" fmla="*/ 844 w 983"/>
              <a:gd name="T21" fmla="*/ 618 h 1105"/>
              <a:gd name="T22" fmla="*/ 944 w 983"/>
              <a:gd name="T23" fmla="*/ 458 h 1105"/>
              <a:gd name="T24" fmla="*/ 750 w 983"/>
              <a:gd name="T25" fmla="*/ 453 h 1105"/>
              <a:gd name="T26" fmla="*/ 707 w 983"/>
              <a:gd name="T27" fmla="*/ 550 h 1105"/>
              <a:gd name="T28" fmla="*/ 740 w 983"/>
              <a:gd name="T29" fmla="*/ 860 h 1105"/>
              <a:gd name="T30" fmla="*/ 857 w 983"/>
              <a:gd name="T31" fmla="*/ 900 h 1105"/>
              <a:gd name="T32" fmla="*/ 839 w 983"/>
              <a:gd name="T33" fmla="*/ 823 h 1105"/>
              <a:gd name="T34" fmla="*/ 781 w 983"/>
              <a:gd name="T35" fmla="*/ 764 h 1105"/>
              <a:gd name="T36" fmla="*/ 785 w 983"/>
              <a:gd name="T37" fmla="*/ 591 h 1105"/>
              <a:gd name="T38" fmla="*/ 804 w 983"/>
              <a:gd name="T39" fmla="*/ 511 h 1105"/>
              <a:gd name="T40" fmla="*/ 887 w 983"/>
              <a:gd name="T41" fmla="*/ 512 h 1105"/>
              <a:gd name="T42" fmla="*/ 902 w 983"/>
              <a:gd name="T43" fmla="*/ 586 h 1105"/>
              <a:gd name="T44" fmla="*/ 982 w 983"/>
              <a:gd name="T45" fmla="*/ 556 h 1105"/>
              <a:gd name="T46" fmla="*/ 543 w 983"/>
              <a:gd name="T47" fmla="*/ 902 h 1105"/>
              <a:gd name="T48" fmla="*/ 55 w 983"/>
              <a:gd name="T49" fmla="*/ 620 h 1105"/>
              <a:gd name="T50" fmla="*/ 27 w 983"/>
              <a:gd name="T51" fmla="*/ 170 h 1105"/>
              <a:gd name="T52" fmla="*/ 0 w 983"/>
              <a:gd name="T53" fmla="*/ 620 h 1105"/>
              <a:gd name="T54" fmla="*/ 541 w 983"/>
              <a:gd name="T55" fmla="*/ 957 h 1105"/>
              <a:gd name="T56" fmla="*/ 569 w 983"/>
              <a:gd name="T57" fmla="*/ 930 h 1105"/>
              <a:gd name="T58" fmla="*/ 193 w 983"/>
              <a:gd name="T59" fmla="*/ 498 h 1105"/>
              <a:gd name="T60" fmla="*/ 540 w 983"/>
              <a:gd name="T61" fmla="*/ 602 h 1105"/>
              <a:gd name="T62" fmla="*/ 661 w 983"/>
              <a:gd name="T63" fmla="*/ 641 h 1105"/>
              <a:gd name="T64" fmla="*/ 221 w 983"/>
              <a:gd name="T65" fmla="*/ 585 h 1105"/>
              <a:gd name="T66" fmla="*/ 193 w 983"/>
              <a:gd name="T67" fmla="*/ 620 h 1105"/>
              <a:gd name="T68" fmla="*/ 660 w 983"/>
              <a:gd name="T69" fmla="*/ 757 h 1105"/>
              <a:gd name="T70" fmla="*/ 659 w 983"/>
              <a:gd name="T71" fmla="*/ 837 h 1105"/>
              <a:gd name="T72" fmla="*/ 165 w 983"/>
              <a:gd name="T73" fmla="*/ 733 h 1105"/>
              <a:gd name="T74" fmla="*/ 114 w 983"/>
              <a:gd name="T75" fmla="*/ 199 h 1105"/>
              <a:gd name="T76" fmla="*/ 270 w 983"/>
              <a:gd name="T77" fmla="*/ 39 h 1105"/>
              <a:gd name="T78" fmla="*/ 916 w 983"/>
              <a:gd name="T79" fmla="*/ 91 h 1105"/>
              <a:gd name="T80" fmla="*/ 972 w 983"/>
              <a:gd name="T81" fmla="*/ 395 h 1105"/>
              <a:gd name="T82" fmla="*/ 894 w 983"/>
              <a:gd name="T83" fmla="*/ 368 h 1105"/>
              <a:gd name="T84" fmla="*/ 892 w 983"/>
              <a:gd name="T85" fmla="*/ 284 h 1105"/>
              <a:gd name="T86" fmla="*/ 544 w 983"/>
              <a:gd name="T87" fmla="*/ 366 h 1105"/>
              <a:gd name="T88" fmla="*/ 193 w 983"/>
              <a:gd name="T89" fmla="*/ 281 h 1105"/>
              <a:gd name="T90" fmla="*/ 542 w 983"/>
              <a:gd name="T91" fmla="*/ 456 h 1105"/>
              <a:gd name="T92" fmla="*/ 676 w 983"/>
              <a:gd name="T93" fmla="*/ 493 h 1105"/>
              <a:gd name="T94" fmla="*/ 222 w 983"/>
              <a:gd name="T95" fmla="*/ 440 h 1105"/>
              <a:gd name="T96" fmla="*/ 193 w 983"/>
              <a:gd name="T97" fmla="*/ 498 h 1105"/>
              <a:gd name="T98" fmla="*/ 544 w 983"/>
              <a:gd name="T99" fmla="*/ 319 h 1105"/>
              <a:gd name="T100" fmla="*/ 544 w 983"/>
              <a:gd name="T101" fmla="*/ 79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1105">
                <a:moveTo>
                  <a:pt x="940" y="661"/>
                </a:moveTo>
                <a:cubicBezTo>
                  <a:pt x="964" y="686"/>
                  <a:pt x="978" y="721"/>
                  <a:pt x="977" y="759"/>
                </a:cubicBezTo>
                <a:cubicBezTo>
                  <a:pt x="977" y="759"/>
                  <a:pt x="977" y="759"/>
                  <a:pt x="973" y="971"/>
                </a:cubicBezTo>
                <a:cubicBezTo>
                  <a:pt x="972" y="1009"/>
                  <a:pt x="956" y="1042"/>
                  <a:pt x="931" y="1067"/>
                </a:cubicBezTo>
                <a:cubicBezTo>
                  <a:pt x="905" y="1091"/>
                  <a:pt x="870" y="1105"/>
                  <a:pt x="832" y="1105"/>
                </a:cubicBezTo>
                <a:cubicBezTo>
                  <a:pt x="795" y="1104"/>
                  <a:pt x="760" y="1088"/>
                  <a:pt x="736" y="1062"/>
                </a:cubicBezTo>
                <a:cubicBezTo>
                  <a:pt x="711" y="1037"/>
                  <a:pt x="697" y="1002"/>
                  <a:pt x="698" y="965"/>
                </a:cubicBezTo>
                <a:cubicBezTo>
                  <a:pt x="698" y="965"/>
                  <a:pt x="698" y="965"/>
                  <a:pt x="700" y="867"/>
                </a:cubicBezTo>
                <a:cubicBezTo>
                  <a:pt x="710" y="889"/>
                  <a:pt x="731" y="918"/>
                  <a:pt x="778" y="934"/>
                </a:cubicBezTo>
                <a:cubicBezTo>
                  <a:pt x="778" y="934"/>
                  <a:pt x="778" y="934"/>
                  <a:pt x="777" y="966"/>
                </a:cubicBezTo>
                <a:cubicBezTo>
                  <a:pt x="776" y="982"/>
                  <a:pt x="783" y="997"/>
                  <a:pt x="793" y="1008"/>
                </a:cubicBezTo>
                <a:cubicBezTo>
                  <a:pt x="804" y="1019"/>
                  <a:pt x="818" y="1025"/>
                  <a:pt x="834" y="1026"/>
                </a:cubicBezTo>
                <a:cubicBezTo>
                  <a:pt x="850" y="1026"/>
                  <a:pt x="865" y="1020"/>
                  <a:pt x="876" y="1009"/>
                </a:cubicBezTo>
                <a:cubicBezTo>
                  <a:pt x="887" y="999"/>
                  <a:pt x="893" y="985"/>
                  <a:pt x="894" y="969"/>
                </a:cubicBezTo>
                <a:cubicBezTo>
                  <a:pt x="894" y="969"/>
                  <a:pt x="894" y="969"/>
                  <a:pt x="895" y="928"/>
                </a:cubicBezTo>
                <a:cubicBezTo>
                  <a:pt x="895" y="928"/>
                  <a:pt x="895" y="928"/>
                  <a:pt x="898" y="788"/>
                </a:cubicBezTo>
                <a:cubicBezTo>
                  <a:pt x="898" y="788"/>
                  <a:pt x="898" y="788"/>
                  <a:pt x="899" y="757"/>
                </a:cubicBezTo>
                <a:cubicBezTo>
                  <a:pt x="899" y="741"/>
                  <a:pt x="892" y="726"/>
                  <a:pt x="882" y="715"/>
                </a:cubicBezTo>
                <a:cubicBezTo>
                  <a:pt x="872" y="705"/>
                  <a:pt x="858" y="697"/>
                  <a:pt x="841" y="697"/>
                </a:cubicBezTo>
                <a:cubicBezTo>
                  <a:pt x="834" y="697"/>
                  <a:pt x="828" y="699"/>
                  <a:pt x="821" y="701"/>
                </a:cubicBezTo>
                <a:cubicBezTo>
                  <a:pt x="821" y="701"/>
                  <a:pt x="821" y="701"/>
                  <a:pt x="823" y="620"/>
                </a:cubicBezTo>
                <a:cubicBezTo>
                  <a:pt x="829" y="619"/>
                  <a:pt x="836" y="618"/>
                  <a:pt x="844" y="618"/>
                </a:cubicBezTo>
                <a:cubicBezTo>
                  <a:pt x="881" y="619"/>
                  <a:pt x="916" y="636"/>
                  <a:pt x="940" y="661"/>
                </a:cubicBezTo>
                <a:close/>
                <a:moveTo>
                  <a:pt x="944" y="458"/>
                </a:moveTo>
                <a:cubicBezTo>
                  <a:pt x="920" y="432"/>
                  <a:pt x="885" y="416"/>
                  <a:pt x="848" y="416"/>
                </a:cubicBezTo>
                <a:cubicBezTo>
                  <a:pt x="810" y="415"/>
                  <a:pt x="775" y="429"/>
                  <a:pt x="750" y="453"/>
                </a:cubicBezTo>
                <a:cubicBezTo>
                  <a:pt x="750" y="454"/>
                  <a:pt x="750" y="454"/>
                  <a:pt x="750" y="454"/>
                </a:cubicBezTo>
                <a:cubicBezTo>
                  <a:pt x="724" y="478"/>
                  <a:pt x="708" y="512"/>
                  <a:pt x="707" y="550"/>
                </a:cubicBezTo>
                <a:cubicBezTo>
                  <a:pt x="703" y="761"/>
                  <a:pt x="703" y="761"/>
                  <a:pt x="703" y="761"/>
                </a:cubicBezTo>
                <a:cubicBezTo>
                  <a:pt x="702" y="800"/>
                  <a:pt x="716" y="834"/>
                  <a:pt x="740" y="860"/>
                </a:cubicBezTo>
                <a:cubicBezTo>
                  <a:pt x="765" y="885"/>
                  <a:pt x="799" y="901"/>
                  <a:pt x="837" y="902"/>
                </a:cubicBezTo>
                <a:cubicBezTo>
                  <a:pt x="844" y="902"/>
                  <a:pt x="851" y="901"/>
                  <a:pt x="857" y="900"/>
                </a:cubicBezTo>
                <a:cubicBezTo>
                  <a:pt x="860" y="819"/>
                  <a:pt x="860" y="819"/>
                  <a:pt x="860" y="819"/>
                </a:cubicBezTo>
                <a:cubicBezTo>
                  <a:pt x="853" y="821"/>
                  <a:pt x="846" y="823"/>
                  <a:pt x="839" y="823"/>
                </a:cubicBezTo>
                <a:cubicBezTo>
                  <a:pt x="823" y="823"/>
                  <a:pt x="808" y="816"/>
                  <a:pt x="798" y="805"/>
                </a:cubicBezTo>
                <a:cubicBezTo>
                  <a:pt x="787" y="794"/>
                  <a:pt x="781" y="780"/>
                  <a:pt x="781" y="764"/>
                </a:cubicBezTo>
                <a:cubicBezTo>
                  <a:pt x="785" y="596"/>
                  <a:pt x="785" y="596"/>
                  <a:pt x="785" y="596"/>
                </a:cubicBezTo>
                <a:cubicBezTo>
                  <a:pt x="785" y="591"/>
                  <a:pt x="785" y="591"/>
                  <a:pt x="785" y="591"/>
                </a:cubicBezTo>
                <a:cubicBezTo>
                  <a:pt x="786" y="552"/>
                  <a:pt x="786" y="552"/>
                  <a:pt x="786" y="552"/>
                </a:cubicBezTo>
                <a:cubicBezTo>
                  <a:pt x="787" y="536"/>
                  <a:pt x="793" y="521"/>
                  <a:pt x="804" y="511"/>
                </a:cubicBezTo>
                <a:cubicBezTo>
                  <a:pt x="816" y="500"/>
                  <a:pt x="830" y="494"/>
                  <a:pt x="846" y="494"/>
                </a:cubicBezTo>
                <a:cubicBezTo>
                  <a:pt x="862" y="495"/>
                  <a:pt x="876" y="501"/>
                  <a:pt x="887" y="512"/>
                </a:cubicBezTo>
                <a:cubicBezTo>
                  <a:pt x="897" y="524"/>
                  <a:pt x="904" y="538"/>
                  <a:pt x="903" y="554"/>
                </a:cubicBezTo>
                <a:cubicBezTo>
                  <a:pt x="902" y="586"/>
                  <a:pt x="902" y="586"/>
                  <a:pt x="902" y="586"/>
                </a:cubicBezTo>
                <a:cubicBezTo>
                  <a:pt x="949" y="602"/>
                  <a:pt x="970" y="632"/>
                  <a:pt x="980" y="654"/>
                </a:cubicBezTo>
                <a:cubicBezTo>
                  <a:pt x="982" y="556"/>
                  <a:pt x="982" y="556"/>
                  <a:pt x="982" y="556"/>
                </a:cubicBezTo>
                <a:cubicBezTo>
                  <a:pt x="983" y="518"/>
                  <a:pt x="969" y="483"/>
                  <a:pt x="944" y="458"/>
                </a:cubicBezTo>
                <a:close/>
                <a:moveTo>
                  <a:pt x="543" y="902"/>
                </a:moveTo>
                <a:cubicBezTo>
                  <a:pt x="376" y="899"/>
                  <a:pt x="228" y="869"/>
                  <a:pt x="123" y="774"/>
                </a:cubicBezTo>
                <a:cubicBezTo>
                  <a:pt x="88" y="740"/>
                  <a:pt x="55" y="688"/>
                  <a:pt x="55" y="620"/>
                </a:cubicBezTo>
                <a:cubicBezTo>
                  <a:pt x="55" y="197"/>
                  <a:pt x="55" y="197"/>
                  <a:pt x="55" y="197"/>
                </a:cubicBezTo>
                <a:cubicBezTo>
                  <a:pt x="55" y="182"/>
                  <a:pt x="42" y="170"/>
                  <a:pt x="27" y="170"/>
                </a:cubicBezTo>
                <a:cubicBezTo>
                  <a:pt x="13" y="170"/>
                  <a:pt x="0" y="182"/>
                  <a:pt x="0" y="197"/>
                </a:cubicBezTo>
                <a:cubicBezTo>
                  <a:pt x="0" y="620"/>
                  <a:pt x="0" y="620"/>
                  <a:pt x="0" y="620"/>
                </a:cubicBezTo>
                <a:cubicBezTo>
                  <a:pt x="1" y="706"/>
                  <a:pt x="42" y="773"/>
                  <a:pt x="86" y="814"/>
                </a:cubicBezTo>
                <a:cubicBezTo>
                  <a:pt x="207" y="924"/>
                  <a:pt x="370" y="954"/>
                  <a:pt x="541" y="957"/>
                </a:cubicBezTo>
                <a:cubicBezTo>
                  <a:pt x="542" y="957"/>
                  <a:pt x="542" y="957"/>
                  <a:pt x="542" y="957"/>
                </a:cubicBezTo>
                <a:cubicBezTo>
                  <a:pt x="556" y="957"/>
                  <a:pt x="569" y="945"/>
                  <a:pt x="569" y="930"/>
                </a:cubicBezTo>
                <a:cubicBezTo>
                  <a:pt x="569" y="915"/>
                  <a:pt x="558" y="902"/>
                  <a:pt x="543" y="902"/>
                </a:cubicBezTo>
                <a:close/>
                <a:moveTo>
                  <a:pt x="193" y="498"/>
                </a:moveTo>
                <a:cubicBezTo>
                  <a:pt x="193" y="498"/>
                  <a:pt x="193" y="498"/>
                  <a:pt x="193" y="498"/>
                </a:cubicBezTo>
                <a:cubicBezTo>
                  <a:pt x="217" y="556"/>
                  <a:pt x="363" y="602"/>
                  <a:pt x="540" y="602"/>
                </a:cubicBezTo>
                <a:cubicBezTo>
                  <a:pt x="583" y="602"/>
                  <a:pt x="624" y="599"/>
                  <a:pt x="662" y="594"/>
                </a:cubicBezTo>
                <a:cubicBezTo>
                  <a:pt x="661" y="641"/>
                  <a:pt x="661" y="641"/>
                  <a:pt x="661" y="641"/>
                </a:cubicBezTo>
                <a:cubicBezTo>
                  <a:pt x="623" y="646"/>
                  <a:pt x="583" y="648"/>
                  <a:pt x="540" y="648"/>
                </a:cubicBezTo>
                <a:cubicBezTo>
                  <a:pt x="408" y="648"/>
                  <a:pt x="293" y="626"/>
                  <a:pt x="221" y="585"/>
                </a:cubicBezTo>
                <a:cubicBezTo>
                  <a:pt x="211" y="580"/>
                  <a:pt x="202" y="574"/>
                  <a:pt x="193" y="567"/>
                </a:cubicBezTo>
                <a:cubicBezTo>
                  <a:pt x="193" y="582"/>
                  <a:pt x="193" y="599"/>
                  <a:pt x="193" y="620"/>
                </a:cubicBezTo>
                <a:cubicBezTo>
                  <a:pt x="193" y="700"/>
                  <a:pt x="350" y="765"/>
                  <a:pt x="544" y="765"/>
                </a:cubicBezTo>
                <a:cubicBezTo>
                  <a:pt x="584" y="765"/>
                  <a:pt x="624" y="763"/>
                  <a:pt x="660" y="757"/>
                </a:cubicBezTo>
                <a:cubicBezTo>
                  <a:pt x="660" y="757"/>
                  <a:pt x="660" y="757"/>
                  <a:pt x="660" y="760"/>
                </a:cubicBezTo>
                <a:cubicBezTo>
                  <a:pt x="659" y="837"/>
                  <a:pt x="659" y="837"/>
                  <a:pt x="659" y="837"/>
                </a:cubicBezTo>
                <a:cubicBezTo>
                  <a:pt x="623" y="842"/>
                  <a:pt x="583" y="844"/>
                  <a:pt x="544" y="844"/>
                </a:cubicBezTo>
                <a:cubicBezTo>
                  <a:pt x="384" y="842"/>
                  <a:pt x="249" y="811"/>
                  <a:pt x="165" y="733"/>
                </a:cubicBezTo>
                <a:cubicBezTo>
                  <a:pt x="137" y="707"/>
                  <a:pt x="114" y="668"/>
                  <a:pt x="114" y="620"/>
                </a:cubicBezTo>
                <a:cubicBezTo>
                  <a:pt x="114" y="620"/>
                  <a:pt x="114" y="620"/>
                  <a:pt x="114" y="199"/>
                </a:cubicBezTo>
                <a:cubicBezTo>
                  <a:pt x="114" y="149"/>
                  <a:pt x="143" y="112"/>
                  <a:pt x="171" y="91"/>
                </a:cubicBezTo>
                <a:cubicBezTo>
                  <a:pt x="199" y="68"/>
                  <a:pt x="232" y="52"/>
                  <a:pt x="270" y="39"/>
                </a:cubicBezTo>
                <a:cubicBezTo>
                  <a:pt x="344" y="14"/>
                  <a:pt x="439" y="0"/>
                  <a:pt x="544" y="0"/>
                </a:cubicBezTo>
                <a:cubicBezTo>
                  <a:pt x="700" y="2"/>
                  <a:pt x="831" y="26"/>
                  <a:pt x="916" y="91"/>
                </a:cubicBezTo>
                <a:cubicBezTo>
                  <a:pt x="944" y="112"/>
                  <a:pt x="972" y="149"/>
                  <a:pt x="972" y="199"/>
                </a:cubicBezTo>
                <a:cubicBezTo>
                  <a:pt x="972" y="199"/>
                  <a:pt x="972" y="199"/>
                  <a:pt x="972" y="395"/>
                </a:cubicBezTo>
                <a:cubicBezTo>
                  <a:pt x="971" y="394"/>
                  <a:pt x="969" y="394"/>
                  <a:pt x="968" y="394"/>
                </a:cubicBezTo>
                <a:cubicBezTo>
                  <a:pt x="945" y="380"/>
                  <a:pt x="920" y="372"/>
                  <a:pt x="894" y="368"/>
                </a:cubicBezTo>
                <a:cubicBezTo>
                  <a:pt x="894" y="368"/>
                  <a:pt x="894" y="368"/>
                  <a:pt x="894" y="281"/>
                </a:cubicBezTo>
                <a:cubicBezTo>
                  <a:pt x="893" y="282"/>
                  <a:pt x="892" y="283"/>
                  <a:pt x="892" y="284"/>
                </a:cubicBezTo>
                <a:cubicBezTo>
                  <a:pt x="868" y="302"/>
                  <a:pt x="839" y="316"/>
                  <a:pt x="804" y="328"/>
                </a:cubicBezTo>
                <a:cubicBezTo>
                  <a:pt x="735" y="352"/>
                  <a:pt x="644" y="366"/>
                  <a:pt x="544" y="366"/>
                </a:cubicBezTo>
                <a:cubicBezTo>
                  <a:pt x="411" y="365"/>
                  <a:pt x="296" y="343"/>
                  <a:pt x="223" y="303"/>
                </a:cubicBezTo>
                <a:cubicBezTo>
                  <a:pt x="212" y="296"/>
                  <a:pt x="202" y="289"/>
                  <a:pt x="193" y="281"/>
                </a:cubicBezTo>
                <a:cubicBezTo>
                  <a:pt x="193" y="281"/>
                  <a:pt x="193" y="281"/>
                  <a:pt x="193" y="348"/>
                </a:cubicBezTo>
                <a:cubicBezTo>
                  <a:pt x="211" y="408"/>
                  <a:pt x="361" y="456"/>
                  <a:pt x="542" y="456"/>
                </a:cubicBezTo>
                <a:cubicBezTo>
                  <a:pt x="601" y="456"/>
                  <a:pt x="657" y="450"/>
                  <a:pt x="706" y="441"/>
                </a:cubicBezTo>
                <a:cubicBezTo>
                  <a:pt x="694" y="457"/>
                  <a:pt x="684" y="475"/>
                  <a:pt x="676" y="493"/>
                </a:cubicBezTo>
                <a:cubicBezTo>
                  <a:pt x="635" y="499"/>
                  <a:pt x="589" y="502"/>
                  <a:pt x="542" y="502"/>
                </a:cubicBezTo>
                <a:cubicBezTo>
                  <a:pt x="410" y="502"/>
                  <a:pt x="295" y="480"/>
                  <a:pt x="222" y="440"/>
                </a:cubicBezTo>
                <a:cubicBezTo>
                  <a:pt x="212" y="433"/>
                  <a:pt x="202" y="427"/>
                  <a:pt x="193" y="420"/>
                </a:cubicBezTo>
                <a:cubicBezTo>
                  <a:pt x="193" y="426"/>
                  <a:pt x="193" y="446"/>
                  <a:pt x="193" y="498"/>
                </a:cubicBezTo>
                <a:close/>
                <a:moveTo>
                  <a:pt x="193" y="199"/>
                </a:moveTo>
                <a:cubicBezTo>
                  <a:pt x="193" y="265"/>
                  <a:pt x="350" y="319"/>
                  <a:pt x="544" y="319"/>
                </a:cubicBezTo>
                <a:cubicBezTo>
                  <a:pt x="736" y="319"/>
                  <a:pt x="894" y="265"/>
                  <a:pt x="894" y="199"/>
                </a:cubicBezTo>
                <a:cubicBezTo>
                  <a:pt x="894" y="132"/>
                  <a:pt x="736" y="79"/>
                  <a:pt x="544" y="79"/>
                </a:cubicBezTo>
                <a:cubicBezTo>
                  <a:pt x="350" y="79"/>
                  <a:pt x="193" y="132"/>
                  <a:pt x="193"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pic>
        <p:nvPicPr>
          <p:cNvPr id="22" name="Picture 21"/>
          <p:cNvPicPr>
            <a:picLocks noChangeAspect="1"/>
          </p:cNvPicPr>
          <p:nvPr/>
        </p:nvPicPr>
        <p:blipFill>
          <a:blip r:embed="rId3"/>
          <a:stretch>
            <a:fillRect/>
          </a:stretch>
        </p:blipFill>
        <p:spPr>
          <a:xfrm>
            <a:off x="9440170" y="2523629"/>
            <a:ext cx="961600" cy="892041"/>
          </a:xfrm>
          <a:prstGeom prst="rect">
            <a:avLst/>
          </a:prstGeom>
        </p:spPr>
      </p:pic>
    </p:spTree>
    <p:extLst>
      <p:ext uri="{BB962C8B-B14F-4D97-AF65-F5344CB8AC3E}">
        <p14:creationId xmlns:p14="http://schemas.microsoft.com/office/powerpoint/2010/main" val="289880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scale, world wide</a:t>
            </a:r>
            <a:endParaRPr lang="en-US" sz="3600" dirty="0"/>
          </a:p>
        </p:txBody>
      </p:sp>
      <p:sp>
        <p:nvSpPr>
          <p:cNvPr id="9" name="Rectangle 8"/>
          <p:cNvSpPr/>
          <p:nvPr/>
        </p:nvSpPr>
        <p:spPr bwMode="auto">
          <a:xfrm>
            <a:off x="323794" y="2125663"/>
            <a:ext cx="2880360" cy="28803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a:spcAft>
                <a:spcPts val="800"/>
              </a:spcAft>
              <a:defRPr/>
            </a:pPr>
            <a:r>
              <a:rPr lang="en-US" sz="3200" dirty="0">
                <a:solidFill>
                  <a:schemeClr val="bg1">
                    <a:alpha val="99000"/>
                  </a:schemeClr>
                </a:solidFill>
                <a:latin typeface="+mj-lt"/>
              </a:rPr>
              <a:t>Load </a:t>
            </a:r>
            <a:r>
              <a:rPr lang="en-US" sz="3200" dirty="0" smtClean="0">
                <a:solidFill>
                  <a:schemeClr val="bg1">
                    <a:alpha val="99000"/>
                  </a:schemeClr>
                </a:solidFill>
                <a:latin typeface="+mj-lt"/>
              </a:rPr>
              <a:t>balanced</a:t>
            </a:r>
            <a:endParaRPr lang="en-US" sz="3200" dirty="0">
              <a:solidFill>
                <a:schemeClr val="bg1">
                  <a:alpha val="99000"/>
                </a:schemeClr>
              </a:solidFill>
              <a:latin typeface="+mj-lt"/>
            </a:endParaRPr>
          </a:p>
        </p:txBody>
      </p:sp>
      <p:sp>
        <p:nvSpPr>
          <p:cNvPr id="10" name="Rectangle 9"/>
          <p:cNvSpPr/>
          <p:nvPr/>
        </p:nvSpPr>
        <p:spPr bwMode="auto">
          <a:xfrm>
            <a:off x="3263642" y="2125663"/>
            <a:ext cx="2880360" cy="28803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a:spcAft>
                <a:spcPts val="800"/>
              </a:spcAft>
              <a:defRPr/>
            </a:pPr>
            <a:r>
              <a:rPr lang="en-US" sz="3200" dirty="0" smtClean="0">
                <a:solidFill>
                  <a:schemeClr val="bg1">
                    <a:alpha val="99000"/>
                  </a:schemeClr>
                </a:solidFill>
                <a:latin typeface="+mj-lt"/>
              </a:rPr>
              <a:t>Always up </a:t>
            </a:r>
            <a:br>
              <a:rPr lang="en-US" sz="3200" dirty="0" smtClean="0">
                <a:solidFill>
                  <a:schemeClr val="bg1">
                    <a:alpha val="99000"/>
                  </a:schemeClr>
                </a:solidFill>
                <a:latin typeface="+mj-lt"/>
              </a:rPr>
            </a:br>
            <a:r>
              <a:rPr lang="en-US" sz="3200" dirty="0" smtClean="0">
                <a:solidFill>
                  <a:schemeClr val="bg1">
                    <a:alpha val="99000"/>
                  </a:schemeClr>
                </a:solidFill>
                <a:latin typeface="+mj-lt"/>
              </a:rPr>
              <a:t>to date</a:t>
            </a:r>
            <a:endParaRPr lang="en-US" sz="3200" dirty="0">
              <a:solidFill>
                <a:schemeClr val="bg1">
                  <a:alpha val="99000"/>
                </a:schemeClr>
              </a:solidFill>
              <a:latin typeface="+mj-lt"/>
            </a:endParaRPr>
          </a:p>
        </p:txBody>
      </p:sp>
      <p:sp>
        <p:nvSpPr>
          <p:cNvPr id="11" name="Rectangle 10"/>
          <p:cNvSpPr/>
          <p:nvPr/>
        </p:nvSpPr>
        <p:spPr bwMode="auto">
          <a:xfrm>
            <a:off x="6218238" y="2125663"/>
            <a:ext cx="2880360" cy="28803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a:spcAft>
                <a:spcPts val="800"/>
              </a:spcAft>
              <a:defRPr/>
            </a:pPr>
            <a:r>
              <a:rPr lang="en-US" sz="3200" dirty="0">
                <a:solidFill>
                  <a:schemeClr val="bg1">
                    <a:alpha val="99000"/>
                  </a:schemeClr>
                </a:solidFill>
                <a:latin typeface="+mj-lt"/>
              </a:rPr>
              <a:t>Easily </a:t>
            </a:r>
            <a:r>
              <a:rPr lang="en-US" sz="3200" dirty="0" smtClean="0">
                <a:solidFill>
                  <a:schemeClr val="bg1">
                    <a:alpha val="99000"/>
                  </a:schemeClr>
                </a:solidFill>
                <a:latin typeface="+mj-lt"/>
              </a:rPr>
              <a:t>scale</a:t>
            </a:r>
            <a:endParaRPr lang="en-US" sz="3200" dirty="0">
              <a:solidFill>
                <a:schemeClr val="bg1">
                  <a:alpha val="99000"/>
                </a:schemeClr>
              </a:solidFill>
              <a:latin typeface="+mj-lt"/>
            </a:endParaRPr>
          </a:p>
        </p:txBody>
      </p:sp>
      <p:sp>
        <p:nvSpPr>
          <p:cNvPr id="12" name="Rectangle 11"/>
          <p:cNvSpPr/>
          <p:nvPr/>
        </p:nvSpPr>
        <p:spPr bwMode="auto">
          <a:xfrm>
            <a:off x="9172834" y="2125663"/>
            <a:ext cx="2880360" cy="288036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defTabSz="932290" fontAlgn="base">
              <a:spcBef>
                <a:spcPct val="0"/>
              </a:spcBef>
              <a:spcAft>
                <a:spcPct val="0"/>
              </a:spcAft>
            </a:pPr>
            <a:r>
              <a:rPr lang="en-US" sz="3200" dirty="0">
                <a:solidFill>
                  <a:schemeClr val="bg1">
                    <a:alpha val="99000"/>
                  </a:schemeClr>
                </a:solidFill>
                <a:latin typeface="+mj-lt"/>
              </a:rPr>
              <a:t>Economical</a:t>
            </a:r>
          </a:p>
        </p:txBody>
      </p:sp>
      <p:sp>
        <p:nvSpPr>
          <p:cNvPr id="15" name="Freeform 30"/>
          <p:cNvSpPr>
            <a:spLocks noEditPoints="1"/>
          </p:cNvSpPr>
          <p:nvPr/>
        </p:nvSpPr>
        <p:spPr bwMode="auto">
          <a:xfrm>
            <a:off x="10644103" y="2551984"/>
            <a:ext cx="995632" cy="857966"/>
          </a:xfrm>
          <a:custGeom>
            <a:avLst/>
            <a:gdLst>
              <a:gd name="T0" fmla="*/ 1430 w 2018"/>
              <a:gd name="T1" fmla="*/ 563 h 1739"/>
              <a:gd name="T2" fmla="*/ 1306 w 2018"/>
              <a:gd name="T3" fmla="*/ 576 h 1739"/>
              <a:gd name="T4" fmla="*/ 1307 w 2018"/>
              <a:gd name="T5" fmla="*/ 588 h 1739"/>
              <a:gd name="T6" fmla="*/ 852 w 2018"/>
              <a:gd name="T7" fmla="*/ 1256 h 1739"/>
              <a:gd name="T8" fmla="*/ 1430 w 2018"/>
              <a:gd name="T9" fmla="*/ 1739 h 1739"/>
              <a:gd name="T10" fmla="*/ 2018 w 2018"/>
              <a:gd name="T11" fmla="*/ 1151 h 1739"/>
              <a:gd name="T12" fmla="*/ 1430 w 2018"/>
              <a:gd name="T13" fmla="*/ 563 h 1739"/>
              <a:gd name="T14" fmla="*/ 1474 w 2018"/>
              <a:gd name="T15" fmla="*/ 1405 h 1739"/>
              <a:gd name="T16" fmla="*/ 1474 w 2018"/>
              <a:gd name="T17" fmla="*/ 1489 h 1739"/>
              <a:gd name="T18" fmla="*/ 1379 w 2018"/>
              <a:gd name="T19" fmla="*/ 1489 h 1739"/>
              <a:gd name="T20" fmla="*/ 1379 w 2018"/>
              <a:gd name="T21" fmla="*/ 1412 h 1739"/>
              <a:gd name="T22" fmla="*/ 1232 w 2018"/>
              <a:gd name="T23" fmla="*/ 1377 h 1739"/>
              <a:gd name="T24" fmla="*/ 1259 w 2018"/>
              <a:gd name="T25" fmla="*/ 1261 h 1739"/>
              <a:gd name="T26" fmla="*/ 1405 w 2018"/>
              <a:gd name="T27" fmla="*/ 1298 h 1739"/>
              <a:gd name="T28" fmla="*/ 1476 w 2018"/>
              <a:gd name="T29" fmla="*/ 1260 h 1739"/>
              <a:gd name="T30" fmla="*/ 1390 w 2018"/>
              <a:gd name="T31" fmla="*/ 1199 h 1739"/>
              <a:gd name="T32" fmla="*/ 1236 w 2018"/>
              <a:gd name="T33" fmla="*/ 1043 h 1739"/>
              <a:gd name="T34" fmla="*/ 1383 w 2018"/>
              <a:gd name="T35" fmla="*/ 888 h 1739"/>
              <a:gd name="T36" fmla="*/ 1383 w 2018"/>
              <a:gd name="T37" fmla="*/ 812 h 1739"/>
              <a:gd name="T38" fmla="*/ 1478 w 2018"/>
              <a:gd name="T39" fmla="*/ 812 h 1739"/>
              <a:gd name="T40" fmla="*/ 1478 w 2018"/>
              <a:gd name="T41" fmla="*/ 882 h 1739"/>
              <a:gd name="T42" fmla="*/ 1604 w 2018"/>
              <a:gd name="T43" fmla="*/ 908 h 1739"/>
              <a:gd name="T44" fmla="*/ 1577 w 2018"/>
              <a:gd name="T45" fmla="*/ 1019 h 1739"/>
              <a:gd name="T46" fmla="*/ 1451 w 2018"/>
              <a:gd name="T47" fmla="*/ 991 h 1739"/>
              <a:gd name="T48" fmla="*/ 1387 w 2018"/>
              <a:gd name="T49" fmla="*/ 1027 h 1739"/>
              <a:gd name="T50" fmla="*/ 1486 w 2018"/>
              <a:gd name="T51" fmla="*/ 1088 h 1739"/>
              <a:gd name="T52" fmla="*/ 1629 w 2018"/>
              <a:gd name="T53" fmla="*/ 1245 h 1739"/>
              <a:gd name="T54" fmla="*/ 1474 w 2018"/>
              <a:gd name="T55" fmla="*/ 1405 h 1739"/>
              <a:gd name="T56" fmla="*/ 1176 w 2018"/>
              <a:gd name="T57" fmla="*/ 620 h 1739"/>
              <a:gd name="T58" fmla="*/ 1176 w 2018"/>
              <a:gd name="T59" fmla="*/ 588 h 1739"/>
              <a:gd name="T60" fmla="*/ 588 w 2018"/>
              <a:gd name="T61" fmla="*/ 0 h 1739"/>
              <a:gd name="T62" fmla="*/ 0 w 2018"/>
              <a:gd name="T63" fmla="*/ 588 h 1739"/>
              <a:gd name="T64" fmla="*/ 588 w 2018"/>
              <a:gd name="T65" fmla="*/ 1176 h 1739"/>
              <a:gd name="T66" fmla="*/ 843 w 2018"/>
              <a:gd name="T67" fmla="*/ 1118 h 1739"/>
              <a:gd name="T68" fmla="*/ 1176 w 2018"/>
              <a:gd name="T69" fmla="*/ 620 h 1739"/>
              <a:gd name="T70" fmla="*/ 871 w 2018"/>
              <a:gd name="T71" fmla="*/ 969 h 1739"/>
              <a:gd name="T72" fmla="*/ 588 w 2018"/>
              <a:gd name="T73" fmla="*/ 1062 h 1739"/>
              <a:gd name="T74" fmla="*/ 114 w 2018"/>
              <a:gd name="T75" fmla="*/ 588 h 1739"/>
              <a:gd name="T76" fmla="*/ 588 w 2018"/>
              <a:gd name="T77" fmla="*/ 114 h 1739"/>
              <a:gd name="T78" fmla="*/ 1063 w 2018"/>
              <a:gd name="T79" fmla="*/ 588 h 1739"/>
              <a:gd name="T80" fmla="*/ 1049 w 2018"/>
              <a:gd name="T81" fmla="*/ 703 h 1739"/>
              <a:gd name="T82" fmla="*/ 871 w 2018"/>
              <a:gd name="T83" fmla="*/ 969 h 1739"/>
              <a:gd name="T84" fmla="*/ 787 w 2018"/>
              <a:gd name="T85" fmla="*/ 683 h 1739"/>
              <a:gd name="T86" fmla="*/ 632 w 2018"/>
              <a:gd name="T87" fmla="*/ 842 h 1739"/>
              <a:gd name="T88" fmla="*/ 632 w 2018"/>
              <a:gd name="T89" fmla="*/ 927 h 1739"/>
              <a:gd name="T90" fmla="*/ 537 w 2018"/>
              <a:gd name="T91" fmla="*/ 927 h 1739"/>
              <a:gd name="T92" fmla="*/ 537 w 2018"/>
              <a:gd name="T93" fmla="*/ 849 h 1739"/>
              <a:gd name="T94" fmla="*/ 390 w 2018"/>
              <a:gd name="T95" fmla="*/ 814 h 1739"/>
              <a:gd name="T96" fmla="*/ 417 w 2018"/>
              <a:gd name="T97" fmla="*/ 699 h 1739"/>
              <a:gd name="T98" fmla="*/ 563 w 2018"/>
              <a:gd name="T99" fmla="*/ 735 h 1739"/>
              <a:gd name="T100" fmla="*/ 635 w 2018"/>
              <a:gd name="T101" fmla="*/ 697 h 1739"/>
              <a:gd name="T102" fmla="*/ 548 w 2018"/>
              <a:gd name="T103" fmla="*/ 636 h 1739"/>
              <a:gd name="T104" fmla="*/ 394 w 2018"/>
              <a:gd name="T105" fmla="*/ 481 h 1739"/>
              <a:gd name="T106" fmla="*/ 541 w 2018"/>
              <a:gd name="T107" fmla="*/ 326 h 1739"/>
              <a:gd name="T108" fmla="*/ 541 w 2018"/>
              <a:gd name="T109" fmla="*/ 249 h 1739"/>
              <a:gd name="T110" fmla="*/ 636 w 2018"/>
              <a:gd name="T111" fmla="*/ 249 h 1739"/>
              <a:gd name="T112" fmla="*/ 636 w 2018"/>
              <a:gd name="T113" fmla="*/ 319 h 1739"/>
              <a:gd name="T114" fmla="*/ 762 w 2018"/>
              <a:gd name="T115" fmla="*/ 346 h 1739"/>
              <a:gd name="T116" fmla="*/ 735 w 2018"/>
              <a:gd name="T117" fmla="*/ 456 h 1739"/>
              <a:gd name="T118" fmla="*/ 610 w 2018"/>
              <a:gd name="T119" fmla="*/ 428 h 1739"/>
              <a:gd name="T120" fmla="*/ 546 w 2018"/>
              <a:gd name="T121" fmla="*/ 464 h 1739"/>
              <a:gd name="T122" fmla="*/ 644 w 2018"/>
              <a:gd name="T123" fmla="*/ 526 h 1739"/>
              <a:gd name="T124" fmla="*/ 787 w 2018"/>
              <a:gd name="T125" fmla="*/ 68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39">
                <a:moveTo>
                  <a:pt x="1430" y="563"/>
                </a:moveTo>
                <a:cubicBezTo>
                  <a:pt x="1388" y="563"/>
                  <a:pt x="1346" y="567"/>
                  <a:pt x="1306" y="576"/>
                </a:cubicBezTo>
                <a:cubicBezTo>
                  <a:pt x="1307" y="580"/>
                  <a:pt x="1307" y="584"/>
                  <a:pt x="1307" y="588"/>
                </a:cubicBezTo>
                <a:cubicBezTo>
                  <a:pt x="1307" y="892"/>
                  <a:pt x="1118" y="1151"/>
                  <a:pt x="852" y="1256"/>
                </a:cubicBezTo>
                <a:cubicBezTo>
                  <a:pt x="902" y="1531"/>
                  <a:pt x="1142" y="1739"/>
                  <a:pt x="1430" y="1739"/>
                </a:cubicBezTo>
                <a:cubicBezTo>
                  <a:pt x="1755" y="1739"/>
                  <a:pt x="2018" y="1475"/>
                  <a:pt x="2018" y="1151"/>
                </a:cubicBezTo>
                <a:cubicBezTo>
                  <a:pt x="2018" y="826"/>
                  <a:pt x="1755" y="563"/>
                  <a:pt x="1430" y="563"/>
                </a:cubicBezTo>
                <a:close/>
                <a:moveTo>
                  <a:pt x="1474" y="1405"/>
                </a:moveTo>
                <a:cubicBezTo>
                  <a:pt x="1474" y="1489"/>
                  <a:pt x="1474" y="1489"/>
                  <a:pt x="1474" y="1489"/>
                </a:cubicBezTo>
                <a:cubicBezTo>
                  <a:pt x="1379" y="1489"/>
                  <a:pt x="1379" y="1489"/>
                  <a:pt x="1379" y="1489"/>
                </a:cubicBezTo>
                <a:cubicBezTo>
                  <a:pt x="1379" y="1412"/>
                  <a:pt x="1379" y="1412"/>
                  <a:pt x="1379" y="1412"/>
                </a:cubicBezTo>
                <a:cubicBezTo>
                  <a:pt x="1321" y="1410"/>
                  <a:pt x="1264" y="1394"/>
                  <a:pt x="1232" y="1377"/>
                </a:cubicBezTo>
                <a:cubicBezTo>
                  <a:pt x="1259" y="1261"/>
                  <a:pt x="1259" y="1261"/>
                  <a:pt x="1259" y="1261"/>
                </a:cubicBezTo>
                <a:cubicBezTo>
                  <a:pt x="1297" y="1280"/>
                  <a:pt x="1348" y="1298"/>
                  <a:pt x="1405" y="1298"/>
                </a:cubicBezTo>
                <a:cubicBezTo>
                  <a:pt x="1447" y="1298"/>
                  <a:pt x="1476" y="1286"/>
                  <a:pt x="1476" y="1260"/>
                </a:cubicBezTo>
                <a:cubicBezTo>
                  <a:pt x="1476" y="1234"/>
                  <a:pt x="1452" y="1218"/>
                  <a:pt x="1390" y="1199"/>
                </a:cubicBezTo>
                <a:cubicBezTo>
                  <a:pt x="1300" y="1170"/>
                  <a:pt x="1236" y="1127"/>
                  <a:pt x="1236" y="1043"/>
                </a:cubicBezTo>
                <a:cubicBezTo>
                  <a:pt x="1236" y="967"/>
                  <a:pt x="1288" y="907"/>
                  <a:pt x="1383" y="888"/>
                </a:cubicBezTo>
                <a:cubicBezTo>
                  <a:pt x="1383" y="812"/>
                  <a:pt x="1383" y="812"/>
                  <a:pt x="1383" y="812"/>
                </a:cubicBezTo>
                <a:cubicBezTo>
                  <a:pt x="1478" y="812"/>
                  <a:pt x="1478" y="812"/>
                  <a:pt x="1478" y="812"/>
                </a:cubicBezTo>
                <a:cubicBezTo>
                  <a:pt x="1478" y="882"/>
                  <a:pt x="1478" y="882"/>
                  <a:pt x="1478" y="882"/>
                </a:cubicBezTo>
                <a:cubicBezTo>
                  <a:pt x="1536" y="884"/>
                  <a:pt x="1575" y="896"/>
                  <a:pt x="1604" y="908"/>
                </a:cubicBezTo>
                <a:cubicBezTo>
                  <a:pt x="1577" y="1019"/>
                  <a:pt x="1577" y="1019"/>
                  <a:pt x="1577" y="1019"/>
                </a:cubicBezTo>
                <a:cubicBezTo>
                  <a:pt x="1555" y="1010"/>
                  <a:pt x="1515" y="991"/>
                  <a:pt x="1451" y="991"/>
                </a:cubicBezTo>
                <a:cubicBezTo>
                  <a:pt x="1402" y="991"/>
                  <a:pt x="1387" y="1008"/>
                  <a:pt x="1387" y="1027"/>
                </a:cubicBezTo>
                <a:cubicBezTo>
                  <a:pt x="1387" y="1047"/>
                  <a:pt x="1416" y="1063"/>
                  <a:pt x="1486" y="1088"/>
                </a:cubicBezTo>
                <a:cubicBezTo>
                  <a:pt x="1590" y="1122"/>
                  <a:pt x="1629" y="1170"/>
                  <a:pt x="1629" y="1245"/>
                </a:cubicBezTo>
                <a:cubicBezTo>
                  <a:pt x="1629" y="1323"/>
                  <a:pt x="1574" y="1387"/>
                  <a:pt x="1474" y="1405"/>
                </a:cubicBezTo>
                <a:close/>
                <a:moveTo>
                  <a:pt x="1176" y="620"/>
                </a:moveTo>
                <a:cubicBezTo>
                  <a:pt x="1176" y="610"/>
                  <a:pt x="1176" y="599"/>
                  <a:pt x="1176" y="588"/>
                </a:cubicBezTo>
                <a:cubicBezTo>
                  <a:pt x="1176" y="263"/>
                  <a:pt x="913" y="0"/>
                  <a:pt x="588" y="0"/>
                </a:cubicBezTo>
                <a:cubicBezTo>
                  <a:pt x="264" y="0"/>
                  <a:pt x="0" y="263"/>
                  <a:pt x="0" y="588"/>
                </a:cubicBezTo>
                <a:cubicBezTo>
                  <a:pt x="0" y="913"/>
                  <a:pt x="264" y="1176"/>
                  <a:pt x="588" y="1176"/>
                </a:cubicBezTo>
                <a:cubicBezTo>
                  <a:pt x="680" y="1176"/>
                  <a:pt x="766" y="1155"/>
                  <a:pt x="843" y="1118"/>
                </a:cubicBezTo>
                <a:cubicBezTo>
                  <a:pt x="1031" y="1028"/>
                  <a:pt x="1164" y="840"/>
                  <a:pt x="1176" y="620"/>
                </a:cubicBezTo>
                <a:close/>
                <a:moveTo>
                  <a:pt x="871" y="969"/>
                </a:moveTo>
                <a:cubicBezTo>
                  <a:pt x="792" y="1028"/>
                  <a:pt x="694" y="1062"/>
                  <a:pt x="588" y="1062"/>
                </a:cubicBezTo>
                <a:cubicBezTo>
                  <a:pt x="326" y="1062"/>
                  <a:pt x="114" y="850"/>
                  <a:pt x="114" y="588"/>
                </a:cubicBezTo>
                <a:cubicBezTo>
                  <a:pt x="114" y="326"/>
                  <a:pt x="326" y="114"/>
                  <a:pt x="588" y="114"/>
                </a:cubicBezTo>
                <a:cubicBezTo>
                  <a:pt x="850" y="114"/>
                  <a:pt x="1063" y="326"/>
                  <a:pt x="1063" y="588"/>
                </a:cubicBezTo>
                <a:cubicBezTo>
                  <a:pt x="1063" y="628"/>
                  <a:pt x="1058" y="666"/>
                  <a:pt x="1049" y="703"/>
                </a:cubicBezTo>
                <a:cubicBezTo>
                  <a:pt x="1022" y="811"/>
                  <a:pt x="958" y="905"/>
                  <a:pt x="871" y="969"/>
                </a:cubicBezTo>
                <a:close/>
                <a:moveTo>
                  <a:pt x="787" y="683"/>
                </a:moveTo>
                <a:cubicBezTo>
                  <a:pt x="787" y="760"/>
                  <a:pt x="732" y="824"/>
                  <a:pt x="632" y="842"/>
                </a:cubicBezTo>
                <a:cubicBezTo>
                  <a:pt x="632" y="927"/>
                  <a:pt x="632" y="927"/>
                  <a:pt x="632" y="927"/>
                </a:cubicBezTo>
                <a:cubicBezTo>
                  <a:pt x="537" y="927"/>
                  <a:pt x="537" y="927"/>
                  <a:pt x="537" y="927"/>
                </a:cubicBezTo>
                <a:cubicBezTo>
                  <a:pt x="537" y="849"/>
                  <a:pt x="537" y="849"/>
                  <a:pt x="537" y="849"/>
                </a:cubicBezTo>
                <a:cubicBezTo>
                  <a:pt x="479" y="847"/>
                  <a:pt x="422" y="831"/>
                  <a:pt x="390" y="814"/>
                </a:cubicBezTo>
                <a:cubicBezTo>
                  <a:pt x="417" y="699"/>
                  <a:pt x="417" y="699"/>
                  <a:pt x="417" y="699"/>
                </a:cubicBezTo>
                <a:cubicBezTo>
                  <a:pt x="455" y="717"/>
                  <a:pt x="506" y="735"/>
                  <a:pt x="563" y="735"/>
                </a:cubicBezTo>
                <a:cubicBezTo>
                  <a:pt x="605" y="735"/>
                  <a:pt x="635" y="724"/>
                  <a:pt x="635" y="697"/>
                </a:cubicBezTo>
                <a:cubicBezTo>
                  <a:pt x="635" y="671"/>
                  <a:pt x="610" y="655"/>
                  <a:pt x="548" y="636"/>
                </a:cubicBezTo>
                <a:cubicBezTo>
                  <a:pt x="458" y="607"/>
                  <a:pt x="394" y="565"/>
                  <a:pt x="394" y="481"/>
                </a:cubicBezTo>
                <a:cubicBezTo>
                  <a:pt x="394" y="405"/>
                  <a:pt x="446" y="345"/>
                  <a:pt x="541" y="326"/>
                </a:cubicBezTo>
                <a:cubicBezTo>
                  <a:pt x="541" y="249"/>
                  <a:pt x="541" y="249"/>
                  <a:pt x="541" y="249"/>
                </a:cubicBezTo>
                <a:cubicBezTo>
                  <a:pt x="636" y="249"/>
                  <a:pt x="636" y="249"/>
                  <a:pt x="636" y="249"/>
                </a:cubicBezTo>
                <a:cubicBezTo>
                  <a:pt x="636" y="319"/>
                  <a:pt x="636" y="319"/>
                  <a:pt x="636" y="319"/>
                </a:cubicBezTo>
                <a:cubicBezTo>
                  <a:pt x="694" y="322"/>
                  <a:pt x="733" y="333"/>
                  <a:pt x="762" y="346"/>
                </a:cubicBezTo>
                <a:cubicBezTo>
                  <a:pt x="735" y="456"/>
                  <a:pt x="735" y="456"/>
                  <a:pt x="735" y="456"/>
                </a:cubicBezTo>
                <a:cubicBezTo>
                  <a:pt x="713" y="447"/>
                  <a:pt x="673" y="428"/>
                  <a:pt x="610" y="428"/>
                </a:cubicBezTo>
                <a:cubicBezTo>
                  <a:pt x="561" y="428"/>
                  <a:pt x="546" y="446"/>
                  <a:pt x="546" y="464"/>
                </a:cubicBezTo>
                <a:cubicBezTo>
                  <a:pt x="546" y="485"/>
                  <a:pt x="574" y="501"/>
                  <a:pt x="644" y="526"/>
                </a:cubicBezTo>
                <a:cubicBezTo>
                  <a:pt x="749" y="560"/>
                  <a:pt x="787" y="607"/>
                  <a:pt x="787" y="6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3" name="Group 42"/>
          <p:cNvGrpSpPr/>
          <p:nvPr/>
        </p:nvGrpSpPr>
        <p:grpSpPr>
          <a:xfrm>
            <a:off x="7922975" y="2559177"/>
            <a:ext cx="795774" cy="806758"/>
            <a:chOff x="5868362" y="4039186"/>
            <a:chExt cx="1459737" cy="1479887"/>
          </a:xfrm>
        </p:grpSpPr>
        <p:sp>
          <p:nvSpPr>
            <p:cNvPr id="39" name="Freeform 426"/>
            <p:cNvSpPr>
              <a:spLocks/>
            </p:cNvSpPr>
            <p:nvPr/>
          </p:nvSpPr>
          <p:spPr bwMode="auto">
            <a:xfrm>
              <a:off x="5868362" y="4039186"/>
              <a:ext cx="671658" cy="68061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solidFill>
              <a:srgbClr val="FFFFFF"/>
            </a:solid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Freeform 427"/>
            <p:cNvSpPr>
              <a:spLocks/>
            </p:cNvSpPr>
            <p:nvPr/>
          </p:nvSpPr>
          <p:spPr bwMode="auto">
            <a:xfrm>
              <a:off x="6656441" y="4039186"/>
              <a:ext cx="671658" cy="68061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solidFill>
              <a:srgbClr val="FFFFFF"/>
            </a:solid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428"/>
            <p:cNvSpPr>
              <a:spLocks/>
            </p:cNvSpPr>
            <p:nvPr/>
          </p:nvSpPr>
          <p:spPr bwMode="auto">
            <a:xfrm>
              <a:off x="5868362" y="4836220"/>
              <a:ext cx="671658" cy="682853"/>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solidFill>
              <a:srgbClr val="FFFFFF"/>
            </a:solid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 name="Freeform 429"/>
            <p:cNvSpPr>
              <a:spLocks/>
            </p:cNvSpPr>
            <p:nvPr/>
          </p:nvSpPr>
          <p:spPr bwMode="auto">
            <a:xfrm>
              <a:off x="6656441" y="4836220"/>
              <a:ext cx="671658" cy="682853"/>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solidFill>
              <a:srgbClr val="FFFFFF"/>
            </a:solid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44" name="Freeform 5"/>
          <p:cNvSpPr>
            <a:spLocks noChangeAspect="1"/>
          </p:cNvSpPr>
          <p:nvPr/>
        </p:nvSpPr>
        <p:spPr bwMode="auto">
          <a:xfrm rot="5400000">
            <a:off x="1917065" y="2424987"/>
            <a:ext cx="898607" cy="1075139"/>
          </a:xfrm>
          <a:custGeom>
            <a:avLst/>
            <a:gdLst>
              <a:gd name="T0" fmla="*/ 789 w 789"/>
              <a:gd name="T1" fmla="*/ 276 h 944"/>
              <a:gd name="T2" fmla="*/ 789 w 789"/>
              <a:gd name="T3" fmla="*/ 0 h 944"/>
              <a:gd name="T4" fmla="*/ 513 w 789"/>
              <a:gd name="T5" fmla="*/ 0 h 944"/>
              <a:gd name="T6" fmla="*/ 513 w 789"/>
              <a:gd name="T7" fmla="*/ 113 h 944"/>
              <a:gd name="T8" fmla="*/ 418 w 789"/>
              <a:gd name="T9" fmla="*/ 113 h 944"/>
              <a:gd name="T10" fmla="*/ 418 w 789"/>
              <a:gd name="T11" fmla="*/ 4 h 944"/>
              <a:gd name="T12" fmla="*/ 371 w 789"/>
              <a:gd name="T13" fmla="*/ 4 h 944"/>
              <a:gd name="T14" fmla="*/ 371 w 789"/>
              <a:gd name="T15" fmla="*/ 451 h 944"/>
              <a:gd name="T16" fmla="*/ 277 w 789"/>
              <a:gd name="T17" fmla="*/ 451 h 944"/>
              <a:gd name="T18" fmla="*/ 277 w 789"/>
              <a:gd name="T19" fmla="*/ 335 h 944"/>
              <a:gd name="T20" fmla="*/ 0 w 789"/>
              <a:gd name="T21" fmla="*/ 335 h 944"/>
              <a:gd name="T22" fmla="*/ 0 w 789"/>
              <a:gd name="T23" fmla="*/ 611 h 944"/>
              <a:gd name="T24" fmla="*/ 277 w 789"/>
              <a:gd name="T25" fmla="*/ 611 h 944"/>
              <a:gd name="T26" fmla="*/ 277 w 789"/>
              <a:gd name="T27" fmla="*/ 498 h 944"/>
              <a:gd name="T28" fmla="*/ 371 w 789"/>
              <a:gd name="T29" fmla="*/ 498 h 944"/>
              <a:gd name="T30" fmla="*/ 371 w 789"/>
              <a:gd name="T31" fmla="*/ 944 h 944"/>
              <a:gd name="T32" fmla="*/ 418 w 789"/>
              <a:gd name="T33" fmla="*/ 944 h 944"/>
              <a:gd name="T34" fmla="*/ 418 w 789"/>
              <a:gd name="T35" fmla="*/ 831 h 944"/>
              <a:gd name="T36" fmla="*/ 513 w 789"/>
              <a:gd name="T37" fmla="*/ 831 h 944"/>
              <a:gd name="T38" fmla="*/ 513 w 789"/>
              <a:gd name="T39" fmla="*/ 944 h 944"/>
              <a:gd name="T40" fmla="*/ 789 w 789"/>
              <a:gd name="T41" fmla="*/ 944 h 944"/>
              <a:gd name="T42" fmla="*/ 789 w 789"/>
              <a:gd name="T43" fmla="*/ 668 h 944"/>
              <a:gd name="T44" fmla="*/ 513 w 789"/>
              <a:gd name="T45" fmla="*/ 668 h 944"/>
              <a:gd name="T46" fmla="*/ 513 w 789"/>
              <a:gd name="T47" fmla="*/ 781 h 944"/>
              <a:gd name="T48" fmla="*/ 418 w 789"/>
              <a:gd name="T49" fmla="*/ 781 h 944"/>
              <a:gd name="T50" fmla="*/ 418 w 789"/>
              <a:gd name="T51" fmla="*/ 163 h 944"/>
              <a:gd name="T52" fmla="*/ 513 w 789"/>
              <a:gd name="T53" fmla="*/ 163 h 944"/>
              <a:gd name="T54" fmla="*/ 513 w 789"/>
              <a:gd name="T55" fmla="*/ 276 h 944"/>
              <a:gd name="T56" fmla="*/ 789 w 789"/>
              <a:gd name="T57" fmla="*/ 27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9" h="944">
                <a:moveTo>
                  <a:pt x="789" y="276"/>
                </a:moveTo>
                <a:lnTo>
                  <a:pt x="789" y="0"/>
                </a:lnTo>
                <a:lnTo>
                  <a:pt x="513" y="0"/>
                </a:lnTo>
                <a:lnTo>
                  <a:pt x="513" y="113"/>
                </a:lnTo>
                <a:lnTo>
                  <a:pt x="418" y="113"/>
                </a:lnTo>
                <a:lnTo>
                  <a:pt x="418" y="4"/>
                </a:lnTo>
                <a:lnTo>
                  <a:pt x="371" y="4"/>
                </a:lnTo>
                <a:lnTo>
                  <a:pt x="371" y="451"/>
                </a:lnTo>
                <a:lnTo>
                  <a:pt x="277" y="451"/>
                </a:lnTo>
                <a:lnTo>
                  <a:pt x="277" y="335"/>
                </a:lnTo>
                <a:lnTo>
                  <a:pt x="0" y="335"/>
                </a:lnTo>
                <a:lnTo>
                  <a:pt x="0" y="611"/>
                </a:lnTo>
                <a:lnTo>
                  <a:pt x="277" y="611"/>
                </a:lnTo>
                <a:lnTo>
                  <a:pt x="277" y="498"/>
                </a:lnTo>
                <a:lnTo>
                  <a:pt x="371" y="498"/>
                </a:lnTo>
                <a:lnTo>
                  <a:pt x="371" y="944"/>
                </a:lnTo>
                <a:lnTo>
                  <a:pt x="418" y="944"/>
                </a:lnTo>
                <a:lnTo>
                  <a:pt x="418" y="831"/>
                </a:lnTo>
                <a:lnTo>
                  <a:pt x="513" y="831"/>
                </a:lnTo>
                <a:lnTo>
                  <a:pt x="513" y="944"/>
                </a:lnTo>
                <a:lnTo>
                  <a:pt x="789" y="944"/>
                </a:lnTo>
                <a:lnTo>
                  <a:pt x="789" y="668"/>
                </a:lnTo>
                <a:lnTo>
                  <a:pt x="513" y="668"/>
                </a:lnTo>
                <a:lnTo>
                  <a:pt x="513" y="781"/>
                </a:lnTo>
                <a:lnTo>
                  <a:pt x="418" y="781"/>
                </a:lnTo>
                <a:lnTo>
                  <a:pt x="418" y="163"/>
                </a:lnTo>
                <a:lnTo>
                  <a:pt x="513" y="163"/>
                </a:lnTo>
                <a:lnTo>
                  <a:pt x="513" y="276"/>
                </a:lnTo>
                <a:lnTo>
                  <a:pt x="789" y="2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nvGrpSpPr>
          <p:cNvPr id="45" name="Group 46"/>
          <p:cNvGrpSpPr>
            <a:grpSpLocks noChangeAspect="1"/>
          </p:cNvGrpSpPr>
          <p:nvPr/>
        </p:nvGrpSpPr>
        <p:grpSpPr bwMode="auto">
          <a:xfrm>
            <a:off x="4916318" y="2438961"/>
            <a:ext cx="901870" cy="1047190"/>
            <a:chOff x="16287" y="-405"/>
            <a:chExt cx="813" cy="944"/>
          </a:xfrm>
          <a:solidFill>
            <a:srgbClr val="FFFFFF"/>
          </a:solidFill>
        </p:grpSpPr>
        <p:sp>
          <p:nvSpPr>
            <p:cNvPr id="46" name="Freeform 47"/>
            <p:cNvSpPr>
              <a:spLocks noEditPoints="1"/>
            </p:cNvSpPr>
            <p:nvPr/>
          </p:nvSpPr>
          <p:spPr bwMode="auto">
            <a:xfrm>
              <a:off x="16287" y="-89"/>
              <a:ext cx="813" cy="628"/>
            </a:xfrm>
            <a:custGeom>
              <a:avLst/>
              <a:gdLst>
                <a:gd name="T0" fmla="*/ 0 w 344"/>
                <a:gd name="T1" fmla="*/ 237 h 266"/>
                <a:gd name="T2" fmla="*/ 320 w 344"/>
                <a:gd name="T3" fmla="*/ 266 h 266"/>
                <a:gd name="T4" fmla="*/ 344 w 344"/>
                <a:gd name="T5" fmla="*/ 0 h 266"/>
                <a:gd name="T6" fmla="*/ 84 w 344"/>
                <a:gd name="T7" fmla="*/ 242 h 266"/>
                <a:gd name="T8" fmla="*/ 22 w 344"/>
                <a:gd name="T9" fmla="*/ 180 h 266"/>
                <a:gd name="T10" fmla="*/ 84 w 344"/>
                <a:gd name="T11" fmla="*/ 242 h 266"/>
                <a:gd name="T12" fmla="*/ 22 w 344"/>
                <a:gd name="T13" fmla="*/ 164 h 266"/>
                <a:gd name="T14" fmla="*/ 84 w 344"/>
                <a:gd name="T15" fmla="*/ 101 h 266"/>
                <a:gd name="T16" fmla="*/ 84 w 344"/>
                <a:gd name="T17" fmla="*/ 86 h 266"/>
                <a:gd name="T18" fmla="*/ 22 w 344"/>
                <a:gd name="T19" fmla="*/ 23 h 266"/>
                <a:gd name="T20" fmla="*/ 84 w 344"/>
                <a:gd name="T21" fmla="*/ 86 h 266"/>
                <a:gd name="T22" fmla="*/ 100 w 344"/>
                <a:gd name="T23" fmla="*/ 242 h 266"/>
                <a:gd name="T24" fmla="*/ 163 w 344"/>
                <a:gd name="T25" fmla="*/ 180 h 266"/>
                <a:gd name="T26" fmla="*/ 163 w 344"/>
                <a:gd name="T27" fmla="*/ 164 h 266"/>
                <a:gd name="T28" fmla="*/ 100 w 344"/>
                <a:gd name="T29" fmla="*/ 101 h 266"/>
                <a:gd name="T30" fmla="*/ 163 w 344"/>
                <a:gd name="T31" fmla="*/ 164 h 266"/>
                <a:gd name="T32" fmla="*/ 100 w 344"/>
                <a:gd name="T33" fmla="*/ 86 h 266"/>
                <a:gd name="T34" fmla="*/ 163 w 344"/>
                <a:gd name="T35" fmla="*/ 23 h 266"/>
                <a:gd name="T36" fmla="*/ 241 w 344"/>
                <a:gd name="T37" fmla="*/ 242 h 266"/>
                <a:gd name="T38" fmla="*/ 179 w 344"/>
                <a:gd name="T39" fmla="*/ 180 h 266"/>
                <a:gd name="T40" fmla="*/ 241 w 344"/>
                <a:gd name="T41" fmla="*/ 242 h 266"/>
                <a:gd name="T42" fmla="*/ 179 w 344"/>
                <a:gd name="T43" fmla="*/ 164 h 266"/>
                <a:gd name="T44" fmla="*/ 241 w 344"/>
                <a:gd name="T45" fmla="*/ 101 h 266"/>
                <a:gd name="T46" fmla="*/ 241 w 344"/>
                <a:gd name="T47" fmla="*/ 86 h 266"/>
                <a:gd name="T48" fmla="*/ 179 w 344"/>
                <a:gd name="T49" fmla="*/ 23 h 266"/>
                <a:gd name="T50" fmla="*/ 241 w 344"/>
                <a:gd name="T51" fmla="*/ 86 h 266"/>
                <a:gd name="T52" fmla="*/ 257 w 344"/>
                <a:gd name="T53" fmla="*/ 242 h 266"/>
                <a:gd name="T54" fmla="*/ 320 w 344"/>
                <a:gd name="T55" fmla="*/ 180 h 266"/>
                <a:gd name="T56" fmla="*/ 320 w 344"/>
                <a:gd name="T57" fmla="*/ 164 h 266"/>
                <a:gd name="T58" fmla="*/ 257 w 344"/>
                <a:gd name="T59" fmla="*/ 101 h 266"/>
                <a:gd name="T60" fmla="*/ 320 w 344"/>
                <a:gd name="T61" fmla="*/ 164 h 266"/>
                <a:gd name="T62" fmla="*/ 257 w 344"/>
                <a:gd name="T63" fmla="*/ 86 h 266"/>
                <a:gd name="T64" fmla="*/ 320 w 344"/>
                <a:gd name="T6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266">
                  <a:moveTo>
                    <a:pt x="0" y="0"/>
                  </a:moveTo>
                  <a:cubicBezTo>
                    <a:pt x="0" y="237"/>
                    <a:pt x="0" y="237"/>
                    <a:pt x="0" y="237"/>
                  </a:cubicBezTo>
                  <a:cubicBezTo>
                    <a:pt x="0" y="253"/>
                    <a:pt x="11" y="266"/>
                    <a:pt x="24" y="266"/>
                  </a:cubicBezTo>
                  <a:cubicBezTo>
                    <a:pt x="320" y="266"/>
                    <a:pt x="320" y="266"/>
                    <a:pt x="320" y="266"/>
                  </a:cubicBezTo>
                  <a:cubicBezTo>
                    <a:pt x="333" y="266"/>
                    <a:pt x="344" y="253"/>
                    <a:pt x="344" y="237"/>
                  </a:cubicBezTo>
                  <a:cubicBezTo>
                    <a:pt x="344" y="0"/>
                    <a:pt x="344" y="0"/>
                    <a:pt x="344" y="0"/>
                  </a:cubicBezTo>
                  <a:lnTo>
                    <a:pt x="0" y="0"/>
                  </a:lnTo>
                  <a:close/>
                  <a:moveTo>
                    <a:pt x="84" y="242"/>
                  </a:moveTo>
                  <a:cubicBezTo>
                    <a:pt x="22" y="242"/>
                    <a:pt x="22" y="242"/>
                    <a:pt x="22" y="242"/>
                  </a:cubicBezTo>
                  <a:cubicBezTo>
                    <a:pt x="22" y="180"/>
                    <a:pt x="22" y="180"/>
                    <a:pt x="22" y="180"/>
                  </a:cubicBezTo>
                  <a:cubicBezTo>
                    <a:pt x="84" y="180"/>
                    <a:pt x="84" y="180"/>
                    <a:pt x="84" y="180"/>
                  </a:cubicBezTo>
                  <a:lnTo>
                    <a:pt x="84" y="242"/>
                  </a:lnTo>
                  <a:close/>
                  <a:moveTo>
                    <a:pt x="84" y="164"/>
                  </a:moveTo>
                  <a:cubicBezTo>
                    <a:pt x="22" y="164"/>
                    <a:pt x="22" y="164"/>
                    <a:pt x="22" y="164"/>
                  </a:cubicBezTo>
                  <a:cubicBezTo>
                    <a:pt x="22" y="101"/>
                    <a:pt x="22" y="101"/>
                    <a:pt x="22" y="101"/>
                  </a:cubicBezTo>
                  <a:cubicBezTo>
                    <a:pt x="84" y="101"/>
                    <a:pt x="84" y="101"/>
                    <a:pt x="84" y="101"/>
                  </a:cubicBezTo>
                  <a:lnTo>
                    <a:pt x="84" y="164"/>
                  </a:lnTo>
                  <a:close/>
                  <a:moveTo>
                    <a:pt x="84" y="86"/>
                  </a:moveTo>
                  <a:cubicBezTo>
                    <a:pt x="22" y="86"/>
                    <a:pt x="22" y="86"/>
                    <a:pt x="22" y="86"/>
                  </a:cubicBezTo>
                  <a:cubicBezTo>
                    <a:pt x="22" y="23"/>
                    <a:pt x="22" y="23"/>
                    <a:pt x="22" y="23"/>
                  </a:cubicBezTo>
                  <a:cubicBezTo>
                    <a:pt x="84" y="23"/>
                    <a:pt x="84" y="23"/>
                    <a:pt x="84" y="23"/>
                  </a:cubicBezTo>
                  <a:lnTo>
                    <a:pt x="84" y="86"/>
                  </a:lnTo>
                  <a:close/>
                  <a:moveTo>
                    <a:pt x="163" y="242"/>
                  </a:moveTo>
                  <a:cubicBezTo>
                    <a:pt x="100" y="242"/>
                    <a:pt x="100" y="242"/>
                    <a:pt x="100" y="242"/>
                  </a:cubicBezTo>
                  <a:cubicBezTo>
                    <a:pt x="100" y="180"/>
                    <a:pt x="100" y="180"/>
                    <a:pt x="100" y="180"/>
                  </a:cubicBezTo>
                  <a:cubicBezTo>
                    <a:pt x="163" y="180"/>
                    <a:pt x="163" y="180"/>
                    <a:pt x="163" y="180"/>
                  </a:cubicBezTo>
                  <a:cubicBezTo>
                    <a:pt x="163" y="242"/>
                    <a:pt x="163" y="242"/>
                    <a:pt x="163" y="242"/>
                  </a:cubicBezTo>
                  <a:close/>
                  <a:moveTo>
                    <a:pt x="163" y="164"/>
                  </a:moveTo>
                  <a:cubicBezTo>
                    <a:pt x="100" y="164"/>
                    <a:pt x="100" y="164"/>
                    <a:pt x="100" y="164"/>
                  </a:cubicBezTo>
                  <a:cubicBezTo>
                    <a:pt x="100" y="101"/>
                    <a:pt x="100" y="101"/>
                    <a:pt x="100" y="101"/>
                  </a:cubicBezTo>
                  <a:cubicBezTo>
                    <a:pt x="163" y="101"/>
                    <a:pt x="163" y="101"/>
                    <a:pt x="163" y="101"/>
                  </a:cubicBezTo>
                  <a:cubicBezTo>
                    <a:pt x="163" y="164"/>
                    <a:pt x="163" y="164"/>
                    <a:pt x="163" y="164"/>
                  </a:cubicBezTo>
                  <a:close/>
                  <a:moveTo>
                    <a:pt x="163" y="86"/>
                  </a:moveTo>
                  <a:cubicBezTo>
                    <a:pt x="100" y="86"/>
                    <a:pt x="100" y="86"/>
                    <a:pt x="100" y="86"/>
                  </a:cubicBezTo>
                  <a:cubicBezTo>
                    <a:pt x="100" y="23"/>
                    <a:pt x="100" y="23"/>
                    <a:pt x="100" y="23"/>
                  </a:cubicBezTo>
                  <a:cubicBezTo>
                    <a:pt x="163" y="23"/>
                    <a:pt x="163" y="23"/>
                    <a:pt x="163" y="23"/>
                  </a:cubicBezTo>
                  <a:cubicBezTo>
                    <a:pt x="163" y="86"/>
                    <a:pt x="163" y="86"/>
                    <a:pt x="163" y="86"/>
                  </a:cubicBezTo>
                  <a:close/>
                  <a:moveTo>
                    <a:pt x="241" y="242"/>
                  </a:moveTo>
                  <a:cubicBezTo>
                    <a:pt x="179" y="242"/>
                    <a:pt x="179" y="242"/>
                    <a:pt x="179" y="242"/>
                  </a:cubicBezTo>
                  <a:cubicBezTo>
                    <a:pt x="179" y="180"/>
                    <a:pt x="179" y="180"/>
                    <a:pt x="179" y="180"/>
                  </a:cubicBezTo>
                  <a:cubicBezTo>
                    <a:pt x="241" y="180"/>
                    <a:pt x="241" y="180"/>
                    <a:pt x="241" y="180"/>
                  </a:cubicBezTo>
                  <a:lnTo>
                    <a:pt x="241" y="242"/>
                  </a:lnTo>
                  <a:close/>
                  <a:moveTo>
                    <a:pt x="241" y="164"/>
                  </a:moveTo>
                  <a:cubicBezTo>
                    <a:pt x="179" y="164"/>
                    <a:pt x="179" y="164"/>
                    <a:pt x="179" y="164"/>
                  </a:cubicBezTo>
                  <a:cubicBezTo>
                    <a:pt x="179" y="101"/>
                    <a:pt x="179" y="101"/>
                    <a:pt x="179" y="101"/>
                  </a:cubicBezTo>
                  <a:cubicBezTo>
                    <a:pt x="241" y="101"/>
                    <a:pt x="241" y="101"/>
                    <a:pt x="241" y="101"/>
                  </a:cubicBezTo>
                  <a:lnTo>
                    <a:pt x="241" y="164"/>
                  </a:lnTo>
                  <a:close/>
                  <a:moveTo>
                    <a:pt x="241" y="86"/>
                  </a:moveTo>
                  <a:cubicBezTo>
                    <a:pt x="179" y="86"/>
                    <a:pt x="179" y="86"/>
                    <a:pt x="179" y="86"/>
                  </a:cubicBezTo>
                  <a:cubicBezTo>
                    <a:pt x="179" y="23"/>
                    <a:pt x="179" y="23"/>
                    <a:pt x="179" y="23"/>
                  </a:cubicBezTo>
                  <a:cubicBezTo>
                    <a:pt x="241" y="23"/>
                    <a:pt x="241" y="23"/>
                    <a:pt x="241" y="23"/>
                  </a:cubicBezTo>
                  <a:lnTo>
                    <a:pt x="241" y="86"/>
                  </a:lnTo>
                  <a:close/>
                  <a:moveTo>
                    <a:pt x="320" y="242"/>
                  </a:moveTo>
                  <a:cubicBezTo>
                    <a:pt x="257" y="242"/>
                    <a:pt x="257" y="242"/>
                    <a:pt x="257" y="242"/>
                  </a:cubicBezTo>
                  <a:cubicBezTo>
                    <a:pt x="257" y="180"/>
                    <a:pt x="257" y="180"/>
                    <a:pt x="257" y="180"/>
                  </a:cubicBezTo>
                  <a:cubicBezTo>
                    <a:pt x="320" y="180"/>
                    <a:pt x="320" y="180"/>
                    <a:pt x="320" y="180"/>
                  </a:cubicBezTo>
                  <a:cubicBezTo>
                    <a:pt x="320" y="180"/>
                    <a:pt x="320" y="242"/>
                    <a:pt x="320" y="242"/>
                  </a:cubicBezTo>
                  <a:close/>
                  <a:moveTo>
                    <a:pt x="320" y="164"/>
                  </a:moveTo>
                  <a:cubicBezTo>
                    <a:pt x="257" y="164"/>
                    <a:pt x="257" y="164"/>
                    <a:pt x="257" y="164"/>
                  </a:cubicBezTo>
                  <a:cubicBezTo>
                    <a:pt x="257" y="101"/>
                    <a:pt x="257" y="101"/>
                    <a:pt x="257" y="101"/>
                  </a:cubicBezTo>
                  <a:cubicBezTo>
                    <a:pt x="320" y="101"/>
                    <a:pt x="320" y="101"/>
                    <a:pt x="320" y="101"/>
                  </a:cubicBezTo>
                  <a:cubicBezTo>
                    <a:pt x="320" y="101"/>
                    <a:pt x="320" y="164"/>
                    <a:pt x="320" y="164"/>
                  </a:cubicBezTo>
                  <a:close/>
                  <a:moveTo>
                    <a:pt x="320" y="86"/>
                  </a:moveTo>
                  <a:cubicBezTo>
                    <a:pt x="257" y="86"/>
                    <a:pt x="257" y="86"/>
                    <a:pt x="257" y="86"/>
                  </a:cubicBezTo>
                  <a:cubicBezTo>
                    <a:pt x="257" y="23"/>
                    <a:pt x="257" y="23"/>
                    <a:pt x="257" y="23"/>
                  </a:cubicBezTo>
                  <a:cubicBezTo>
                    <a:pt x="320" y="23"/>
                    <a:pt x="320" y="23"/>
                    <a:pt x="320" y="23"/>
                  </a:cubicBezTo>
                  <a:cubicBezTo>
                    <a:pt x="320" y="23"/>
                    <a:pt x="320" y="86"/>
                    <a:pt x="32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7" name="Freeform 48"/>
            <p:cNvSpPr>
              <a:spLocks noEditPoints="1"/>
            </p:cNvSpPr>
            <p:nvPr/>
          </p:nvSpPr>
          <p:spPr bwMode="auto">
            <a:xfrm>
              <a:off x="16287" y="-405"/>
              <a:ext cx="813" cy="288"/>
            </a:xfrm>
            <a:custGeom>
              <a:avLst/>
              <a:gdLst>
                <a:gd name="T0" fmla="*/ 320 w 344"/>
                <a:gd name="T1" fmla="*/ 51 h 122"/>
                <a:gd name="T2" fmla="*/ 261 w 344"/>
                <a:gd name="T3" fmla="*/ 51 h 122"/>
                <a:gd name="T4" fmla="*/ 261 w 344"/>
                <a:gd name="T5" fmla="*/ 15 h 122"/>
                <a:gd name="T6" fmla="*/ 249 w 344"/>
                <a:gd name="T7" fmla="*/ 0 h 122"/>
                <a:gd name="T8" fmla="*/ 237 w 344"/>
                <a:gd name="T9" fmla="*/ 15 h 122"/>
                <a:gd name="T10" fmla="*/ 237 w 344"/>
                <a:gd name="T11" fmla="*/ 51 h 122"/>
                <a:gd name="T12" fmla="*/ 104 w 344"/>
                <a:gd name="T13" fmla="*/ 51 h 122"/>
                <a:gd name="T14" fmla="*/ 104 w 344"/>
                <a:gd name="T15" fmla="*/ 15 h 122"/>
                <a:gd name="T16" fmla="*/ 92 w 344"/>
                <a:gd name="T17" fmla="*/ 0 h 122"/>
                <a:gd name="T18" fmla="*/ 80 w 344"/>
                <a:gd name="T19" fmla="*/ 15 h 122"/>
                <a:gd name="T20" fmla="*/ 80 w 344"/>
                <a:gd name="T21" fmla="*/ 51 h 122"/>
                <a:gd name="T22" fmla="*/ 24 w 344"/>
                <a:gd name="T23" fmla="*/ 51 h 122"/>
                <a:gd name="T24" fmla="*/ 0 w 344"/>
                <a:gd name="T25" fmla="*/ 80 h 122"/>
                <a:gd name="T26" fmla="*/ 0 w 344"/>
                <a:gd name="T27" fmla="*/ 122 h 122"/>
                <a:gd name="T28" fmla="*/ 344 w 344"/>
                <a:gd name="T29" fmla="*/ 122 h 122"/>
                <a:gd name="T30" fmla="*/ 344 w 344"/>
                <a:gd name="T31" fmla="*/ 80 h 122"/>
                <a:gd name="T32" fmla="*/ 320 w 344"/>
                <a:gd name="T33" fmla="*/ 51 h 122"/>
                <a:gd name="T34" fmla="*/ 92 w 344"/>
                <a:gd name="T35" fmla="*/ 106 h 122"/>
                <a:gd name="T36" fmla="*/ 70 w 344"/>
                <a:gd name="T37" fmla="*/ 83 h 122"/>
                <a:gd name="T38" fmla="*/ 80 w 344"/>
                <a:gd name="T39" fmla="*/ 64 h 122"/>
                <a:gd name="T40" fmla="*/ 80 w 344"/>
                <a:gd name="T41" fmla="*/ 75 h 122"/>
                <a:gd name="T42" fmla="*/ 92 w 344"/>
                <a:gd name="T43" fmla="*/ 90 h 122"/>
                <a:gd name="T44" fmla="*/ 104 w 344"/>
                <a:gd name="T45" fmla="*/ 75 h 122"/>
                <a:gd name="T46" fmla="*/ 104 w 344"/>
                <a:gd name="T47" fmla="*/ 64 h 122"/>
                <a:gd name="T48" fmla="*/ 115 w 344"/>
                <a:gd name="T49" fmla="*/ 83 h 122"/>
                <a:gd name="T50" fmla="*/ 92 w 344"/>
                <a:gd name="T51" fmla="*/ 106 h 122"/>
                <a:gd name="T52" fmla="*/ 249 w 344"/>
                <a:gd name="T53" fmla="*/ 106 h 122"/>
                <a:gd name="T54" fmla="*/ 227 w 344"/>
                <a:gd name="T55" fmla="*/ 83 h 122"/>
                <a:gd name="T56" fmla="*/ 237 w 344"/>
                <a:gd name="T57" fmla="*/ 64 h 122"/>
                <a:gd name="T58" fmla="*/ 237 w 344"/>
                <a:gd name="T59" fmla="*/ 75 h 122"/>
                <a:gd name="T60" fmla="*/ 249 w 344"/>
                <a:gd name="T61" fmla="*/ 90 h 122"/>
                <a:gd name="T62" fmla="*/ 261 w 344"/>
                <a:gd name="T63" fmla="*/ 75 h 122"/>
                <a:gd name="T64" fmla="*/ 261 w 344"/>
                <a:gd name="T65" fmla="*/ 64 h 122"/>
                <a:gd name="T66" fmla="*/ 272 w 344"/>
                <a:gd name="T67" fmla="*/ 83 h 122"/>
                <a:gd name="T68" fmla="*/ 249 w 344"/>
                <a:gd name="T6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122">
                  <a:moveTo>
                    <a:pt x="320" y="51"/>
                  </a:moveTo>
                  <a:cubicBezTo>
                    <a:pt x="261" y="51"/>
                    <a:pt x="261" y="51"/>
                    <a:pt x="261" y="51"/>
                  </a:cubicBezTo>
                  <a:cubicBezTo>
                    <a:pt x="261" y="15"/>
                    <a:pt x="261" y="15"/>
                    <a:pt x="261" y="15"/>
                  </a:cubicBezTo>
                  <a:cubicBezTo>
                    <a:pt x="261" y="7"/>
                    <a:pt x="256" y="0"/>
                    <a:pt x="249" y="0"/>
                  </a:cubicBezTo>
                  <a:cubicBezTo>
                    <a:pt x="242" y="0"/>
                    <a:pt x="237" y="7"/>
                    <a:pt x="237" y="15"/>
                  </a:cubicBezTo>
                  <a:cubicBezTo>
                    <a:pt x="237" y="51"/>
                    <a:pt x="237" y="51"/>
                    <a:pt x="237" y="51"/>
                  </a:cubicBezTo>
                  <a:cubicBezTo>
                    <a:pt x="104" y="51"/>
                    <a:pt x="104" y="51"/>
                    <a:pt x="104" y="51"/>
                  </a:cubicBezTo>
                  <a:cubicBezTo>
                    <a:pt x="104" y="15"/>
                    <a:pt x="104" y="15"/>
                    <a:pt x="104" y="15"/>
                  </a:cubicBezTo>
                  <a:cubicBezTo>
                    <a:pt x="104" y="7"/>
                    <a:pt x="99" y="0"/>
                    <a:pt x="92" y="0"/>
                  </a:cubicBezTo>
                  <a:cubicBezTo>
                    <a:pt x="85" y="0"/>
                    <a:pt x="80" y="7"/>
                    <a:pt x="80" y="15"/>
                  </a:cubicBezTo>
                  <a:cubicBezTo>
                    <a:pt x="80" y="51"/>
                    <a:pt x="80" y="51"/>
                    <a:pt x="80" y="51"/>
                  </a:cubicBezTo>
                  <a:cubicBezTo>
                    <a:pt x="24" y="51"/>
                    <a:pt x="24" y="51"/>
                    <a:pt x="24" y="51"/>
                  </a:cubicBezTo>
                  <a:cubicBezTo>
                    <a:pt x="11" y="51"/>
                    <a:pt x="0" y="64"/>
                    <a:pt x="0" y="80"/>
                  </a:cubicBezTo>
                  <a:cubicBezTo>
                    <a:pt x="0" y="122"/>
                    <a:pt x="0" y="122"/>
                    <a:pt x="0" y="122"/>
                  </a:cubicBezTo>
                  <a:cubicBezTo>
                    <a:pt x="344" y="122"/>
                    <a:pt x="344" y="122"/>
                    <a:pt x="344" y="122"/>
                  </a:cubicBezTo>
                  <a:cubicBezTo>
                    <a:pt x="344" y="80"/>
                    <a:pt x="344" y="80"/>
                    <a:pt x="344" y="80"/>
                  </a:cubicBezTo>
                  <a:cubicBezTo>
                    <a:pt x="344" y="64"/>
                    <a:pt x="333" y="51"/>
                    <a:pt x="320" y="51"/>
                  </a:cubicBezTo>
                  <a:close/>
                  <a:moveTo>
                    <a:pt x="92" y="106"/>
                  </a:moveTo>
                  <a:cubicBezTo>
                    <a:pt x="80" y="106"/>
                    <a:pt x="70" y="96"/>
                    <a:pt x="70" y="83"/>
                  </a:cubicBezTo>
                  <a:cubicBezTo>
                    <a:pt x="70" y="75"/>
                    <a:pt x="74" y="68"/>
                    <a:pt x="80" y="64"/>
                  </a:cubicBezTo>
                  <a:cubicBezTo>
                    <a:pt x="80" y="75"/>
                    <a:pt x="80" y="75"/>
                    <a:pt x="80" y="75"/>
                  </a:cubicBezTo>
                  <a:cubicBezTo>
                    <a:pt x="80" y="83"/>
                    <a:pt x="85" y="90"/>
                    <a:pt x="92" y="90"/>
                  </a:cubicBezTo>
                  <a:cubicBezTo>
                    <a:pt x="99" y="90"/>
                    <a:pt x="104" y="83"/>
                    <a:pt x="104" y="75"/>
                  </a:cubicBezTo>
                  <a:cubicBezTo>
                    <a:pt x="104" y="64"/>
                    <a:pt x="104" y="64"/>
                    <a:pt x="104" y="64"/>
                  </a:cubicBezTo>
                  <a:cubicBezTo>
                    <a:pt x="111" y="68"/>
                    <a:pt x="115" y="75"/>
                    <a:pt x="115" y="83"/>
                  </a:cubicBezTo>
                  <a:cubicBezTo>
                    <a:pt x="115" y="96"/>
                    <a:pt x="105" y="106"/>
                    <a:pt x="92" y="106"/>
                  </a:cubicBezTo>
                  <a:close/>
                  <a:moveTo>
                    <a:pt x="249" y="106"/>
                  </a:moveTo>
                  <a:cubicBezTo>
                    <a:pt x="237" y="106"/>
                    <a:pt x="227" y="96"/>
                    <a:pt x="227" y="83"/>
                  </a:cubicBezTo>
                  <a:cubicBezTo>
                    <a:pt x="227" y="75"/>
                    <a:pt x="231" y="68"/>
                    <a:pt x="237" y="64"/>
                  </a:cubicBezTo>
                  <a:cubicBezTo>
                    <a:pt x="237" y="75"/>
                    <a:pt x="237" y="75"/>
                    <a:pt x="237" y="75"/>
                  </a:cubicBezTo>
                  <a:cubicBezTo>
                    <a:pt x="237" y="83"/>
                    <a:pt x="242" y="90"/>
                    <a:pt x="249" y="90"/>
                  </a:cubicBezTo>
                  <a:cubicBezTo>
                    <a:pt x="256" y="90"/>
                    <a:pt x="261" y="83"/>
                    <a:pt x="261" y="75"/>
                  </a:cubicBezTo>
                  <a:cubicBezTo>
                    <a:pt x="261" y="64"/>
                    <a:pt x="261" y="64"/>
                    <a:pt x="261" y="64"/>
                  </a:cubicBezTo>
                  <a:cubicBezTo>
                    <a:pt x="268" y="68"/>
                    <a:pt x="272" y="75"/>
                    <a:pt x="272" y="83"/>
                  </a:cubicBezTo>
                  <a:cubicBezTo>
                    <a:pt x="272" y="96"/>
                    <a:pt x="262" y="106"/>
                    <a:pt x="249"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Tree>
    <p:extLst>
      <p:ext uri="{BB962C8B-B14F-4D97-AF65-F5344CB8AC3E}">
        <p14:creationId xmlns:p14="http://schemas.microsoft.com/office/powerpoint/2010/main" val="33090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2082"/>
            <a:ext cx="11375536" cy="932563"/>
          </a:xfrm>
        </p:spPr>
        <p:txBody>
          <a:bodyPr/>
          <a:lstStyle/>
          <a:p>
            <a:r>
              <a:rPr lang="en-US" dirty="0"/>
              <a:t>Best Visual Studio experience</a:t>
            </a:r>
            <a:endParaRPr lang="en-US" sz="3600" dirty="0"/>
          </a:p>
        </p:txBody>
      </p:sp>
      <p:sp>
        <p:nvSpPr>
          <p:cNvPr id="9" name="Rectangle 8"/>
          <p:cNvSpPr/>
          <p:nvPr/>
        </p:nvSpPr>
        <p:spPr bwMode="auto">
          <a:xfrm>
            <a:off x="1838210" y="2155826"/>
            <a:ext cx="2880360" cy="28803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Move existing ASP.NET websites.</a:t>
            </a:r>
          </a:p>
        </p:txBody>
      </p:sp>
      <p:sp>
        <p:nvSpPr>
          <p:cNvPr id="10" name="Rectangle 9"/>
          <p:cNvSpPr/>
          <p:nvPr/>
        </p:nvSpPr>
        <p:spPr bwMode="auto">
          <a:xfrm>
            <a:off x="4778058" y="2155826"/>
            <a:ext cx="2880360" cy="28803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a:solidFill>
                  <a:srgbClr val="EFEFEF">
                    <a:alpha val="99000"/>
                  </a:srgbClr>
                </a:solidFill>
                <a:latin typeface="Segoe UI Light"/>
              </a:rPr>
              <a:t>Deploy and manage in Visual Studio.</a:t>
            </a:r>
          </a:p>
        </p:txBody>
      </p:sp>
      <p:sp>
        <p:nvSpPr>
          <p:cNvPr id="11" name="Rectangle 10"/>
          <p:cNvSpPr/>
          <p:nvPr/>
        </p:nvSpPr>
        <p:spPr bwMode="auto">
          <a:xfrm>
            <a:off x="7732654" y="2155826"/>
            <a:ext cx="2880360" cy="28803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304" tIns="91440" rIns="146304" bIns="91440" numCol="1" rtlCol="0" anchor="b" anchorCtr="0" compatLnSpc="1">
            <a:prstTxWarp prst="textNoShape">
              <a:avLst/>
            </a:prstTxWarp>
          </a:bodyPr>
          <a:lstStyle/>
          <a:p>
            <a:pPr indent="-285750">
              <a:spcAft>
                <a:spcPts val="800"/>
              </a:spcAft>
              <a:defRPr/>
            </a:pPr>
            <a:r>
              <a:rPr lang="en-US" sz="3200" dirty="0" smtClean="0">
                <a:solidFill>
                  <a:srgbClr val="EFEFEF">
                    <a:alpha val="99000"/>
                  </a:srgbClr>
                </a:solidFill>
                <a:latin typeface="Segoe UI Light"/>
              </a:rPr>
              <a:t>Source</a:t>
            </a:r>
          </a:p>
          <a:p>
            <a:pPr indent="-285750">
              <a:spcAft>
                <a:spcPts val="800"/>
              </a:spcAft>
              <a:defRPr/>
            </a:pPr>
            <a:r>
              <a:rPr lang="en-US" sz="3200" dirty="0" smtClean="0">
                <a:solidFill>
                  <a:srgbClr val="EFEFEF">
                    <a:alpha val="99000"/>
                  </a:srgbClr>
                </a:solidFill>
                <a:latin typeface="Segoe UI Light"/>
              </a:rPr>
              <a:t>Control</a:t>
            </a:r>
          </a:p>
          <a:p>
            <a:pPr indent="-285750">
              <a:spcAft>
                <a:spcPts val="800"/>
              </a:spcAft>
              <a:defRPr/>
            </a:pPr>
            <a:r>
              <a:rPr lang="en-US" sz="3200" dirty="0" smtClean="0">
                <a:solidFill>
                  <a:srgbClr val="EFEFEF">
                    <a:alpha val="99000"/>
                  </a:srgbClr>
                </a:solidFill>
                <a:latin typeface="Segoe UI Light"/>
              </a:rPr>
              <a:t>integration</a:t>
            </a:r>
            <a:r>
              <a:rPr lang="en-US" sz="3200" dirty="0">
                <a:solidFill>
                  <a:srgbClr val="EFEFEF">
                    <a:alpha val="99000"/>
                  </a:srgbClr>
                </a:solidFill>
                <a:latin typeface="Segoe UI Light"/>
              </a:rPr>
              <a:t>.</a:t>
            </a:r>
          </a:p>
        </p:txBody>
      </p:sp>
      <p:sp>
        <p:nvSpPr>
          <p:cNvPr id="13" name="Freeform 35"/>
          <p:cNvSpPr>
            <a:spLocks noChangeAspect="1" noEditPoints="1"/>
          </p:cNvSpPr>
          <p:nvPr/>
        </p:nvSpPr>
        <p:spPr bwMode="black">
          <a:xfrm>
            <a:off x="9315450" y="2482149"/>
            <a:ext cx="917532" cy="929088"/>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400"/>
            <a:endParaRPr lang="en-US" sz="1600">
              <a:solidFill>
                <a:prstClr val="black"/>
              </a:solidFill>
            </a:endParaRPr>
          </a:p>
        </p:txBody>
      </p:sp>
      <p:sp>
        <p:nvSpPr>
          <p:cNvPr id="16" name="Freeform 14"/>
          <p:cNvSpPr>
            <a:spLocks noEditPoints="1"/>
          </p:cNvSpPr>
          <p:nvPr/>
        </p:nvSpPr>
        <p:spPr bwMode="black">
          <a:xfrm>
            <a:off x="3524250" y="2363832"/>
            <a:ext cx="990600" cy="990341"/>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7" name="Freeform 6"/>
          <p:cNvSpPr>
            <a:spLocks noChangeAspect="1" noEditPoints="1"/>
          </p:cNvSpPr>
          <p:nvPr/>
        </p:nvSpPr>
        <p:spPr bwMode="black">
          <a:xfrm>
            <a:off x="6313488" y="2404776"/>
            <a:ext cx="1103312" cy="954376"/>
          </a:xfrm>
          <a:custGeom>
            <a:avLst/>
            <a:gdLst>
              <a:gd name="T0" fmla="*/ 572 w 780"/>
              <a:gd name="T1" fmla="*/ 322 h 676"/>
              <a:gd name="T2" fmla="*/ 615 w 780"/>
              <a:gd name="T3" fmla="*/ 322 h 676"/>
              <a:gd name="T4" fmla="*/ 117 w 780"/>
              <a:gd name="T5" fmla="*/ 322 h 676"/>
              <a:gd name="T6" fmla="*/ 159 w 780"/>
              <a:gd name="T7" fmla="*/ 322 h 676"/>
              <a:gd name="T8" fmla="*/ 276 w 780"/>
              <a:gd name="T9" fmla="*/ 190 h 676"/>
              <a:gd name="T10" fmla="*/ 288 w 780"/>
              <a:gd name="T11" fmla="*/ 209 h 676"/>
              <a:gd name="T12" fmla="*/ 455 w 780"/>
              <a:gd name="T13" fmla="*/ 205 h 676"/>
              <a:gd name="T14" fmla="*/ 485 w 780"/>
              <a:gd name="T15" fmla="*/ 173 h 676"/>
              <a:gd name="T16" fmla="*/ 288 w 780"/>
              <a:gd name="T17" fmla="*/ 460 h 676"/>
              <a:gd name="T18" fmla="*/ 288 w 780"/>
              <a:gd name="T19" fmla="*/ 460 h 676"/>
              <a:gd name="T20" fmla="*/ 265 w 780"/>
              <a:gd name="T21" fmla="*/ 496 h 676"/>
              <a:gd name="T22" fmla="*/ 485 w 780"/>
              <a:gd name="T23" fmla="*/ 496 h 676"/>
              <a:gd name="T24" fmla="*/ 463 w 780"/>
              <a:gd name="T25" fmla="*/ 460 h 676"/>
              <a:gd name="T26" fmla="*/ 545 w 780"/>
              <a:gd name="T27" fmla="*/ 341 h 676"/>
              <a:gd name="T28" fmla="*/ 319 w 780"/>
              <a:gd name="T29" fmla="*/ 250 h 676"/>
              <a:gd name="T30" fmla="*/ 261 w 780"/>
              <a:gd name="T31" fmla="*/ 379 h 676"/>
              <a:gd name="T32" fmla="*/ 437 w 780"/>
              <a:gd name="T33" fmla="*/ 423 h 676"/>
              <a:gd name="T34" fmla="*/ 297 w 780"/>
              <a:gd name="T35" fmla="*/ 78 h 676"/>
              <a:gd name="T36" fmla="*/ 177 w 780"/>
              <a:gd name="T37" fmla="*/ 0 h 676"/>
              <a:gd name="T38" fmla="*/ 279 w 780"/>
              <a:gd name="T39" fmla="*/ 11 h 676"/>
              <a:gd name="T40" fmla="*/ 279 w 780"/>
              <a:gd name="T41" fmla="*/ 85 h 676"/>
              <a:gd name="T42" fmla="*/ 324 w 780"/>
              <a:gd name="T43" fmla="*/ 140 h 676"/>
              <a:gd name="T44" fmla="*/ 157 w 780"/>
              <a:gd name="T45" fmla="*/ 105 h 676"/>
              <a:gd name="T46" fmla="*/ 542 w 780"/>
              <a:gd name="T47" fmla="*/ 8 h 676"/>
              <a:gd name="T48" fmla="*/ 419 w 780"/>
              <a:gd name="T49" fmla="*/ 98 h 676"/>
              <a:gd name="T50" fmla="*/ 551 w 780"/>
              <a:gd name="T51" fmla="*/ 98 h 676"/>
              <a:gd name="T52" fmla="*/ 432 w 780"/>
              <a:gd name="T53" fmla="*/ 98 h 676"/>
              <a:gd name="T54" fmla="*/ 530 w 780"/>
              <a:gd name="T55" fmla="*/ 143 h 676"/>
              <a:gd name="T56" fmla="*/ 463 w 780"/>
              <a:gd name="T57" fmla="*/ 129 h 676"/>
              <a:gd name="T58" fmla="*/ 528 w 780"/>
              <a:gd name="T59" fmla="*/ 147 h 676"/>
              <a:gd name="T60" fmla="*/ 639 w 780"/>
              <a:gd name="T61" fmla="*/ 147 h 676"/>
              <a:gd name="T62" fmla="*/ 639 w 780"/>
              <a:gd name="T63" fmla="*/ 8 h 676"/>
              <a:gd name="T64" fmla="*/ 613 w 780"/>
              <a:gd name="T65" fmla="*/ 137 h 676"/>
              <a:gd name="T66" fmla="*/ 22 w 780"/>
              <a:gd name="T67" fmla="*/ 413 h 676"/>
              <a:gd name="T68" fmla="*/ 85 w 780"/>
              <a:gd name="T69" fmla="*/ 387 h 676"/>
              <a:gd name="T70" fmla="*/ 13 w 780"/>
              <a:gd name="T71" fmla="*/ 288 h 676"/>
              <a:gd name="T72" fmla="*/ 546 w 780"/>
              <a:gd name="T73" fmla="*/ 519 h 676"/>
              <a:gd name="T74" fmla="*/ 478 w 780"/>
              <a:gd name="T75" fmla="*/ 542 h 676"/>
              <a:gd name="T76" fmla="*/ 488 w 780"/>
              <a:gd name="T77" fmla="*/ 541 h 676"/>
              <a:gd name="T78" fmla="*/ 763 w 780"/>
              <a:gd name="T79" fmla="*/ 413 h 676"/>
              <a:gd name="T80" fmla="*/ 763 w 780"/>
              <a:gd name="T81" fmla="*/ 251 h 676"/>
              <a:gd name="T82" fmla="*/ 679 w 780"/>
              <a:gd name="T83" fmla="*/ 261 h 676"/>
              <a:gd name="T84" fmla="*/ 770 w 780"/>
              <a:gd name="T85" fmla="*/ 378 h 676"/>
              <a:gd name="T86" fmla="*/ 695 w 780"/>
              <a:gd name="T87" fmla="*/ 397 h 676"/>
              <a:gd name="T88" fmla="*/ 737 w 780"/>
              <a:gd name="T89" fmla="*/ 397 h 676"/>
              <a:gd name="T90" fmla="*/ 716 w 780"/>
              <a:gd name="T91" fmla="*/ 397 h 676"/>
              <a:gd name="T92" fmla="*/ 250 w 780"/>
              <a:gd name="T93" fmla="*/ 504 h 676"/>
              <a:gd name="T94" fmla="*/ 179 w 780"/>
              <a:gd name="T95" fmla="*/ 524 h 676"/>
              <a:gd name="T96" fmla="*/ 187 w 780"/>
              <a:gd name="T97" fmla="*/ 676 h 676"/>
              <a:gd name="T98" fmla="*/ 253 w 780"/>
              <a:gd name="T99" fmla="*/ 527 h 676"/>
              <a:gd name="T100" fmla="*/ 196 w 780"/>
              <a:gd name="T101" fmla="*/ 642 h 676"/>
              <a:gd name="T102" fmla="*/ 253 w 780"/>
              <a:gd name="T103" fmla="*/ 626 h 676"/>
              <a:gd name="T104" fmla="*/ 249 w 780"/>
              <a:gd name="T105" fmla="*/ 630 h 676"/>
              <a:gd name="T106" fmla="*/ 191 w 780"/>
              <a:gd name="T107" fmla="*/ 604 h 676"/>
              <a:gd name="T108" fmla="*/ 246 w 780"/>
              <a:gd name="T109" fmla="*/ 54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 h="676">
                <a:moveTo>
                  <a:pt x="572" y="322"/>
                </a:moveTo>
                <a:cubicBezTo>
                  <a:pt x="594" y="322"/>
                  <a:pt x="594" y="322"/>
                  <a:pt x="594" y="322"/>
                </a:cubicBezTo>
                <a:cubicBezTo>
                  <a:pt x="594" y="331"/>
                  <a:pt x="594" y="331"/>
                  <a:pt x="594" y="331"/>
                </a:cubicBezTo>
                <a:cubicBezTo>
                  <a:pt x="572" y="331"/>
                  <a:pt x="572" y="331"/>
                  <a:pt x="572" y="331"/>
                </a:cubicBezTo>
                <a:cubicBezTo>
                  <a:pt x="572" y="322"/>
                  <a:pt x="572" y="322"/>
                  <a:pt x="572" y="322"/>
                </a:cubicBezTo>
                <a:close/>
                <a:moveTo>
                  <a:pt x="615" y="322"/>
                </a:moveTo>
                <a:cubicBezTo>
                  <a:pt x="615" y="331"/>
                  <a:pt x="615" y="331"/>
                  <a:pt x="615" y="331"/>
                </a:cubicBezTo>
                <a:cubicBezTo>
                  <a:pt x="636" y="331"/>
                  <a:pt x="636" y="331"/>
                  <a:pt x="636" y="331"/>
                </a:cubicBezTo>
                <a:cubicBezTo>
                  <a:pt x="636" y="322"/>
                  <a:pt x="636" y="322"/>
                  <a:pt x="636" y="322"/>
                </a:cubicBezTo>
                <a:cubicBezTo>
                  <a:pt x="615" y="322"/>
                  <a:pt x="615" y="322"/>
                  <a:pt x="615" y="322"/>
                </a:cubicBezTo>
                <a:close/>
                <a:moveTo>
                  <a:pt x="117" y="322"/>
                </a:moveTo>
                <a:cubicBezTo>
                  <a:pt x="117" y="331"/>
                  <a:pt x="117" y="331"/>
                  <a:pt x="117" y="331"/>
                </a:cubicBezTo>
                <a:cubicBezTo>
                  <a:pt x="138" y="331"/>
                  <a:pt x="138" y="331"/>
                  <a:pt x="138" y="331"/>
                </a:cubicBezTo>
                <a:cubicBezTo>
                  <a:pt x="138" y="322"/>
                  <a:pt x="138" y="322"/>
                  <a:pt x="138" y="322"/>
                </a:cubicBezTo>
                <a:cubicBezTo>
                  <a:pt x="117" y="322"/>
                  <a:pt x="117" y="322"/>
                  <a:pt x="117" y="322"/>
                </a:cubicBezTo>
                <a:close/>
                <a:moveTo>
                  <a:pt x="159" y="322"/>
                </a:moveTo>
                <a:cubicBezTo>
                  <a:pt x="159" y="331"/>
                  <a:pt x="159" y="331"/>
                  <a:pt x="159" y="331"/>
                </a:cubicBezTo>
                <a:cubicBezTo>
                  <a:pt x="182" y="331"/>
                  <a:pt x="182" y="331"/>
                  <a:pt x="182" y="331"/>
                </a:cubicBezTo>
                <a:cubicBezTo>
                  <a:pt x="182" y="322"/>
                  <a:pt x="182" y="322"/>
                  <a:pt x="182" y="322"/>
                </a:cubicBezTo>
                <a:cubicBezTo>
                  <a:pt x="159" y="322"/>
                  <a:pt x="159" y="322"/>
                  <a:pt x="159" y="322"/>
                </a:cubicBezTo>
                <a:close/>
                <a:moveTo>
                  <a:pt x="276" y="190"/>
                </a:moveTo>
                <a:cubicBezTo>
                  <a:pt x="285" y="186"/>
                  <a:pt x="285" y="186"/>
                  <a:pt x="285" y="186"/>
                </a:cubicBezTo>
                <a:cubicBezTo>
                  <a:pt x="273" y="168"/>
                  <a:pt x="273" y="168"/>
                  <a:pt x="273" y="168"/>
                </a:cubicBezTo>
                <a:cubicBezTo>
                  <a:pt x="265" y="173"/>
                  <a:pt x="265" y="173"/>
                  <a:pt x="265" y="173"/>
                </a:cubicBezTo>
                <a:cubicBezTo>
                  <a:pt x="276" y="190"/>
                  <a:pt x="276" y="190"/>
                  <a:pt x="276" y="190"/>
                </a:cubicBezTo>
                <a:cubicBezTo>
                  <a:pt x="276" y="190"/>
                  <a:pt x="276" y="190"/>
                  <a:pt x="276" y="190"/>
                </a:cubicBezTo>
                <a:close/>
                <a:moveTo>
                  <a:pt x="298" y="227"/>
                </a:moveTo>
                <a:cubicBezTo>
                  <a:pt x="306" y="223"/>
                  <a:pt x="306" y="223"/>
                  <a:pt x="306" y="223"/>
                </a:cubicBezTo>
                <a:cubicBezTo>
                  <a:pt x="295" y="205"/>
                  <a:pt x="295" y="205"/>
                  <a:pt x="295" y="205"/>
                </a:cubicBezTo>
                <a:cubicBezTo>
                  <a:pt x="288" y="209"/>
                  <a:pt x="288" y="209"/>
                  <a:pt x="288" y="209"/>
                </a:cubicBezTo>
                <a:cubicBezTo>
                  <a:pt x="298" y="227"/>
                  <a:pt x="298" y="227"/>
                  <a:pt x="298" y="227"/>
                </a:cubicBezTo>
                <a:cubicBezTo>
                  <a:pt x="298" y="227"/>
                  <a:pt x="298" y="227"/>
                  <a:pt x="298" y="227"/>
                </a:cubicBezTo>
                <a:close/>
                <a:moveTo>
                  <a:pt x="452" y="227"/>
                </a:moveTo>
                <a:cubicBezTo>
                  <a:pt x="463" y="209"/>
                  <a:pt x="463" y="209"/>
                  <a:pt x="463" y="209"/>
                </a:cubicBezTo>
                <a:cubicBezTo>
                  <a:pt x="455" y="205"/>
                  <a:pt x="455" y="205"/>
                  <a:pt x="455" y="205"/>
                </a:cubicBezTo>
                <a:cubicBezTo>
                  <a:pt x="445" y="223"/>
                  <a:pt x="445" y="223"/>
                  <a:pt x="445" y="223"/>
                </a:cubicBezTo>
                <a:cubicBezTo>
                  <a:pt x="452" y="227"/>
                  <a:pt x="452" y="227"/>
                  <a:pt x="452" y="227"/>
                </a:cubicBezTo>
                <a:cubicBezTo>
                  <a:pt x="452" y="227"/>
                  <a:pt x="452" y="227"/>
                  <a:pt x="452" y="227"/>
                </a:cubicBezTo>
                <a:close/>
                <a:moveTo>
                  <a:pt x="475" y="190"/>
                </a:moveTo>
                <a:cubicBezTo>
                  <a:pt x="485" y="173"/>
                  <a:pt x="485" y="173"/>
                  <a:pt x="485" y="173"/>
                </a:cubicBezTo>
                <a:cubicBezTo>
                  <a:pt x="478" y="168"/>
                  <a:pt x="478" y="168"/>
                  <a:pt x="478" y="168"/>
                </a:cubicBezTo>
                <a:cubicBezTo>
                  <a:pt x="467" y="186"/>
                  <a:pt x="467" y="186"/>
                  <a:pt x="467" y="186"/>
                </a:cubicBezTo>
                <a:cubicBezTo>
                  <a:pt x="475" y="190"/>
                  <a:pt x="475" y="190"/>
                  <a:pt x="475" y="190"/>
                </a:cubicBezTo>
                <a:cubicBezTo>
                  <a:pt x="475" y="190"/>
                  <a:pt x="475" y="190"/>
                  <a:pt x="475" y="190"/>
                </a:cubicBezTo>
                <a:close/>
                <a:moveTo>
                  <a:pt x="288" y="460"/>
                </a:moveTo>
                <a:cubicBezTo>
                  <a:pt x="295" y="464"/>
                  <a:pt x="295" y="464"/>
                  <a:pt x="295" y="464"/>
                </a:cubicBezTo>
                <a:cubicBezTo>
                  <a:pt x="306" y="445"/>
                  <a:pt x="306" y="445"/>
                  <a:pt x="306" y="445"/>
                </a:cubicBezTo>
                <a:cubicBezTo>
                  <a:pt x="298" y="441"/>
                  <a:pt x="298" y="441"/>
                  <a:pt x="298" y="441"/>
                </a:cubicBezTo>
                <a:cubicBezTo>
                  <a:pt x="288" y="460"/>
                  <a:pt x="288" y="460"/>
                  <a:pt x="288" y="460"/>
                </a:cubicBezTo>
                <a:cubicBezTo>
                  <a:pt x="288" y="460"/>
                  <a:pt x="288" y="460"/>
                  <a:pt x="288" y="460"/>
                </a:cubicBezTo>
                <a:close/>
                <a:moveTo>
                  <a:pt x="265" y="496"/>
                </a:moveTo>
                <a:cubicBezTo>
                  <a:pt x="273" y="501"/>
                  <a:pt x="273" y="501"/>
                  <a:pt x="273" y="501"/>
                </a:cubicBezTo>
                <a:cubicBezTo>
                  <a:pt x="285" y="482"/>
                  <a:pt x="285" y="482"/>
                  <a:pt x="285" y="482"/>
                </a:cubicBezTo>
                <a:cubicBezTo>
                  <a:pt x="276" y="477"/>
                  <a:pt x="276" y="477"/>
                  <a:pt x="276" y="477"/>
                </a:cubicBezTo>
                <a:cubicBezTo>
                  <a:pt x="265" y="496"/>
                  <a:pt x="265" y="496"/>
                  <a:pt x="265" y="496"/>
                </a:cubicBezTo>
                <a:cubicBezTo>
                  <a:pt x="265" y="496"/>
                  <a:pt x="265" y="496"/>
                  <a:pt x="265" y="496"/>
                </a:cubicBezTo>
                <a:close/>
                <a:moveTo>
                  <a:pt x="475" y="477"/>
                </a:moveTo>
                <a:cubicBezTo>
                  <a:pt x="467" y="482"/>
                  <a:pt x="467" y="482"/>
                  <a:pt x="467" y="482"/>
                </a:cubicBezTo>
                <a:cubicBezTo>
                  <a:pt x="478" y="501"/>
                  <a:pt x="478" y="501"/>
                  <a:pt x="478" y="501"/>
                </a:cubicBezTo>
                <a:cubicBezTo>
                  <a:pt x="485" y="496"/>
                  <a:pt x="485" y="496"/>
                  <a:pt x="485" y="496"/>
                </a:cubicBezTo>
                <a:cubicBezTo>
                  <a:pt x="475" y="477"/>
                  <a:pt x="475" y="477"/>
                  <a:pt x="475" y="477"/>
                </a:cubicBezTo>
                <a:cubicBezTo>
                  <a:pt x="475" y="477"/>
                  <a:pt x="475" y="477"/>
                  <a:pt x="475" y="477"/>
                </a:cubicBezTo>
                <a:close/>
                <a:moveTo>
                  <a:pt x="445" y="445"/>
                </a:moveTo>
                <a:cubicBezTo>
                  <a:pt x="455" y="464"/>
                  <a:pt x="455" y="464"/>
                  <a:pt x="455" y="464"/>
                </a:cubicBezTo>
                <a:cubicBezTo>
                  <a:pt x="463" y="460"/>
                  <a:pt x="463" y="460"/>
                  <a:pt x="463" y="460"/>
                </a:cubicBezTo>
                <a:cubicBezTo>
                  <a:pt x="452" y="441"/>
                  <a:pt x="452" y="441"/>
                  <a:pt x="452" y="441"/>
                </a:cubicBezTo>
                <a:cubicBezTo>
                  <a:pt x="445" y="445"/>
                  <a:pt x="445" y="445"/>
                  <a:pt x="445" y="445"/>
                </a:cubicBezTo>
                <a:cubicBezTo>
                  <a:pt x="445" y="445"/>
                  <a:pt x="445" y="445"/>
                  <a:pt x="445" y="445"/>
                </a:cubicBezTo>
                <a:close/>
                <a:moveTo>
                  <a:pt x="494" y="392"/>
                </a:moveTo>
                <a:cubicBezTo>
                  <a:pt x="522" y="392"/>
                  <a:pt x="545" y="369"/>
                  <a:pt x="545" y="341"/>
                </a:cubicBezTo>
                <a:cubicBezTo>
                  <a:pt x="545" y="312"/>
                  <a:pt x="522" y="289"/>
                  <a:pt x="494" y="289"/>
                </a:cubicBezTo>
                <a:cubicBezTo>
                  <a:pt x="491" y="289"/>
                  <a:pt x="488" y="289"/>
                  <a:pt x="486" y="290"/>
                </a:cubicBezTo>
                <a:cubicBezTo>
                  <a:pt x="475" y="259"/>
                  <a:pt x="446" y="238"/>
                  <a:pt x="411" y="238"/>
                </a:cubicBezTo>
                <a:cubicBezTo>
                  <a:pt x="389" y="238"/>
                  <a:pt x="369" y="247"/>
                  <a:pt x="354" y="262"/>
                </a:cubicBezTo>
                <a:cubicBezTo>
                  <a:pt x="345" y="255"/>
                  <a:pt x="332" y="250"/>
                  <a:pt x="319" y="250"/>
                </a:cubicBezTo>
                <a:cubicBezTo>
                  <a:pt x="286" y="250"/>
                  <a:pt x="260" y="274"/>
                  <a:pt x="256" y="305"/>
                </a:cubicBezTo>
                <a:cubicBezTo>
                  <a:pt x="253" y="304"/>
                  <a:pt x="249" y="304"/>
                  <a:pt x="246" y="304"/>
                </a:cubicBezTo>
                <a:cubicBezTo>
                  <a:pt x="224" y="304"/>
                  <a:pt x="207" y="321"/>
                  <a:pt x="207" y="343"/>
                </a:cubicBezTo>
                <a:cubicBezTo>
                  <a:pt x="207" y="364"/>
                  <a:pt x="224" y="382"/>
                  <a:pt x="246" y="382"/>
                </a:cubicBezTo>
                <a:cubicBezTo>
                  <a:pt x="251" y="382"/>
                  <a:pt x="256" y="381"/>
                  <a:pt x="261" y="379"/>
                </a:cubicBezTo>
                <a:cubicBezTo>
                  <a:pt x="264" y="400"/>
                  <a:pt x="282" y="416"/>
                  <a:pt x="304" y="416"/>
                </a:cubicBezTo>
                <a:cubicBezTo>
                  <a:pt x="314" y="416"/>
                  <a:pt x="323" y="413"/>
                  <a:pt x="330" y="407"/>
                </a:cubicBezTo>
                <a:cubicBezTo>
                  <a:pt x="338" y="424"/>
                  <a:pt x="354" y="435"/>
                  <a:pt x="374" y="435"/>
                </a:cubicBezTo>
                <a:cubicBezTo>
                  <a:pt x="390" y="435"/>
                  <a:pt x="404" y="427"/>
                  <a:pt x="412" y="415"/>
                </a:cubicBezTo>
                <a:cubicBezTo>
                  <a:pt x="419" y="420"/>
                  <a:pt x="428" y="423"/>
                  <a:pt x="437" y="423"/>
                </a:cubicBezTo>
                <a:cubicBezTo>
                  <a:pt x="457" y="423"/>
                  <a:pt x="474" y="408"/>
                  <a:pt x="477" y="388"/>
                </a:cubicBezTo>
                <a:cubicBezTo>
                  <a:pt x="481" y="390"/>
                  <a:pt x="488" y="392"/>
                  <a:pt x="494" y="392"/>
                </a:cubicBezTo>
                <a:moveTo>
                  <a:pt x="279" y="0"/>
                </a:moveTo>
                <a:cubicBezTo>
                  <a:pt x="288" y="0"/>
                  <a:pt x="297" y="8"/>
                  <a:pt x="297" y="19"/>
                </a:cubicBezTo>
                <a:cubicBezTo>
                  <a:pt x="297" y="19"/>
                  <a:pt x="297" y="19"/>
                  <a:pt x="297" y="78"/>
                </a:cubicBezTo>
                <a:cubicBezTo>
                  <a:pt x="297" y="88"/>
                  <a:pt x="288" y="96"/>
                  <a:pt x="279" y="96"/>
                </a:cubicBezTo>
                <a:cubicBezTo>
                  <a:pt x="279" y="96"/>
                  <a:pt x="279" y="96"/>
                  <a:pt x="177" y="96"/>
                </a:cubicBezTo>
                <a:cubicBezTo>
                  <a:pt x="167" y="96"/>
                  <a:pt x="159" y="88"/>
                  <a:pt x="159" y="78"/>
                </a:cubicBezTo>
                <a:cubicBezTo>
                  <a:pt x="159" y="78"/>
                  <a:pt x="159" y="78"/>
                  <a:pt x="159" y="19"/>
                </a:cubicBezTo>
                <a:cubicBezTo>
                  <a:pt x="159" y="8"/>
                  <a:pt x="167" y="0"/>
                  <a:pt x="177" y="0"/>
                </a:cubicBezTo>
                <a:cubicBezTo>
                  <a:pt x="177" y="0"/>
                  <a:pt x="177" y="0"/>
                  <a:pt x="279" y="0"/>
                </a:cubicBezTo>
                <a:moveTo>
                  <a:pt x="286" y="78"/>
                </a:moveTo>
                <a:cubicBezTo>
                  <a:pt x="286" y="78"/>
                  <a:pt x="286" y="78"/>
                  <a:pt x="286" y="78"/>
                </a:cubicBezTo>
                <a:cubicBezTo>
                  <a:pt x="286" y="19"/>
                  <a:pt x="286" y="19"/>
                  <a:pt x="286" y="19"/>
                </a:cubicBezTo>
                <a:cubicBezTo>
                  <a:pt x="286" y="15"/>
                  <a:pt x="283" y="11"/>
                  <a:pt x="279" y="11"/>
                </a:cubicBezTo>
                <a:cubicBezTo>
                  <a:pt x="279" y="11"/>
                  <a:pt x="279" y="11"/>
                  <a:pt x="177" y="11"/>
                </a:cubicBezTo>
                <a:cubicBezTo>
                  <a:pt x="173" y="11"/>
                  <a:pt x="169" y="15"/>
                  <a:pt x="169" y="19"/>
                </a:cubicBezTo>
                <a:cubicBezTo>
                  <a:pt x="169" y="19"/>
                  <a:pt x="169" y="19"/>
                  <a:pt x="169" y="78"/>
                </a:cubicBezTo>
                <a:cubicBezTo>
                  <a:pt x="169" y="82"/>
                  <a:pt x="173" y="85"/>
                  <a:pt x="177" y="85"/>
                </a:cubicBezTo>
                <a:cubicBezTo>
                  <a:pt x="177" y="85"/>
                  <a:pt x="177" y="85"/>
                  <a:pt x="279" y="85"/>
                </a:cubicBezTo>
                <a:cubicBezTo>
                  <a:pt x="283" y="85"/>
                  <a:pt x="286" y="82"/>
                  <a:pt x="286" y="78"/>
                </a:cubicBezTo>
                <a:close/>
                <a:moveTo>
                  <a:pt x="137" y="147"/>
                </a:moveTo>
                <a:cubicBezTo>
                  <a:pt x="319" y="147"/>
                  <a:pt x="319" y="147"/>
                  <a:pt x="319" y="147"/>
                </a:cubicBezTo>
                <a:cubicBezTo>
                  <a:pt x="322" y="147"/>
                  <a:pt x="324" y="145"/>
                  <a:pt x="324" y="142"/>
                </a:cubicBezTo>
                <a:cubicBezTo>
                  <a:pt x="324" y="140"/>
                  <a:pt x="324" y="140"/>
                  <a:pt x="324" y="140"/>
                </a:cubicBezTo>
                <a:cubicBezTo>
                  <a:pt x="324" y="137"/>
                  <a:pt x="322" y="133"/>
                  <a:pt x="321" y="131"/>
                </a:cubicBezTo>
                <a:cubicBezTo>
                  <a:pt x="299" y="105"/>
                  <a:pt x="299" y="105"/>
                  <a:pt x="299" y="105"/>
                </a:cubicBezTo>
                <a:cubicBezTo>
                  <a:pt x="297" y="103"/>
                  <a:pt x="294" y="102"/>
                  <a:pt x="291" y="102"/>
                </a:cubicBezTo>
                <a:cubicBezTo>
                  <a:pt x="165" y="102"/>
                  <a:pt x="165" y="102"/>
                  <a:pt x="165" y="102"/>
                </a:cubicBezTo>
                <a:cubicBezTo>
                  <a:pt x="162" y="102"/>
                  <a:pt x="159" y="103"/>
                  <a:pt x="157" y="105"/>
                </a:cubicBezTo>
                <a:cubicBezTo>
                  <a:pt x="135" y="131"/>
                  <a:pt x="135" y="131"/>
                  <a:pt x="135" y="131"/>
                </a:cubicBezTo>
                <a:cubicBezTo>
                  <a:pt x="134" y="133"/>
                  <a:pt x="132" y="137"/>
                  <a:pt x="132" y="140"/>
                </a:cubicBezTo>
                <a:cubicBezTo>
                  <a:pt x="132" y="142"/>
                  <a:pt x="132" y="142"/>
                  <a:pt x="132" y="142"/>
                </a:cubicBezTo>
                <a:cubicBezTo>
                  <a:pt x="132" y="145"/>
                  <a:pt x="134" y="147"/>
                  <a:pt x="137" y="147"/>
                </a:cubicBezTo>
                <a:moveTo>
                  <a:pt x="542" y="8"/>
                </a:moveTo>
                <a:cubicBezTo>
                  <a:pt x="553" y="8"/>
                  <a:pt x="563" y="17"/>
                  <a:pt x="563" y="29"/>
                </a:cubicBezTo>
                <a:cubicBezTo>
                  <a:pt x="563" y="29"/>
                  <a:pt x="563" y="29"/>
                  <a:pt x="563" y="98"/>
                </a:cubicBezTo>
                <a:cubicBezTo>
                  <a:pt x="563" y="110"/>
                  <a:pt x="553" y="120"/>
                  <a:pt x="542" y="120"/>
                </a:cubicBezTo>
                <a:cubicBezTo>
                  <a:pt x="542" y="120"/>
                  <a:pt x="542" y="120"/>
                  <a:pt x="441" y="120"/>
                </a:cubicBezTo>
                <a:cubicBezTo>
                  <a:pt x="429" y="120"/>
                  <a:pt x="419" y="110"/>
                  <a:pt x="419" y="98"/>
                </a:cubicBezTo>
                <a:cubicBezTo>
                  <a:pt x="419" y="98"/>
                  <a:pt x="419" y="98"/>
                  <a:pt x="419" y="29"/>
                </a:cubicBezTo>
                <a:cubicBezTo>
                  <a:pt x="419" y="17"/>
                  <a:pt x="429" y="8"/>
                  <a:pt x="441" y="8"/>
                </a:cubicBezTo>
                <a:cubicBezTo>
                  <a:pt x="441" y="8"/>
                  <a:pt x="441" y="8"/>
                  <a:pt x="542" y="8"/>
                </a:cubicBezTo>
                <a:moveTo>
                  <a:pt x="551" y="98"/>
                </a:moveTo>
                <a:cubicBezTo>
                  <a:pt x="551" y="98"/>
                  <a:pt x="551" y="98"/>
                  <a:pt x="551" y="98"/>
                </a:cubicBezTo>
                <a:cubicBezTo>
                  <a:pt x="551" y="29"/>
                  <a:pt x="551" y="29"/>
                  <a:pt x="551" y="29"/>
                </a:cubicBezTo>
                <a:cubicBezTo>
                  <a:pt x="551" y="24"/>
                  <a:pt x="546" y="20"/>
                  <a:pt x="542" y="20"/>
                </a:cubicBezTo>
                <a:cubicBezTo>
                  <a:pt x="542" y="20"/>
                  <a:pt x="542" y="20"/>
                  <a:pt x="441" y="20"/>
                </a:cubicBezTo>
                <a:cubicBezTo>
                  <a:pt x="436" y="20"/>
                  <a:pt x="432" y="24"/>
                  <a:pt x="432" y="29"/>
                </a:cubicBezTo>
                <a:cubicBezTo>
                  <a:pt x="432" y="29"/>
                  <a:pt x="432" y="29"/>
                  <a:pt x="432" y="98"/>
                </a:cubicBezTo>
                <a:cubicBezTo>
                  <a:pt x="432" y="103"/>
                  <a:pt x="436" y="107"/>
                  <a:pt x="441" y="107"/>
                </a:cubicBezTo>
                <a:cubicBezTo>
                  <a:pt x="441" y="107"/>
                  <a:pt x="441" y="107"/>
                  <a:pt x="542" y="107"/>
                </a:cubicBezTo>
                <a:cubicBezTo>
                  <a:pt x="546" y="107"/>
                  <a:pt x="551" y="103"/>
                  <a:pt x="551" y="98"/>
                </a:cubicBezTo>
                <a:close/>
                <a:moveTo>
                  <a:pt x="530" y="145"/>
                </a:moveTo>
                <a:cubicBezTo>
                  <a:pt x="530" y="143"/>
                  <a:pt x="530" y="143"/>
                  <a:pt x="530" y="143"/>
                </a:cubicBezTo>
                <a:cubicBezTo>
                  <a:pt x="530" y="143"/>
                  <a:pt x="529" y="141"/>
                  <a:pt x="529" y="140"/>
                </a:cubicBezTo>
                <a:cubicBezTo>
                  <a:pt x="519" y="129"/>
                  <a:pt x="519" y="129"/>
                  <a:pt x="519" y="129"/>
                </a:cubicBezTo>
                <a:cubicBezTo>
                  <a:pt x="518" y="128"/>
                  <a:pt x="517" y="127"/>
                  <a:pt x="516" y="127"/>
                </a:cubicBezTo>
                <a:cubicBezTo>
                  <a:pt x="467" y="127"/>
                  <a:pt x="467" y="127"/>
                  <a:pt x="467" y="127"/>
                </a:cubicBezTo>
                <a:cubicBezTo>
                  <a:pt x="466" y="127"/>
                  <a:pt x="464" y="128"/>
                  <a:pt x="463" y="129"/>
                </a:cubicBezTo>
                <a:cubicBezTo>
                  <a:pt x="454" y="140"/>
                  <a:pt x="454" y="140"/>
                  <a:pt x="454" y="140"/>
                </a:cubicBezTo>
                <a:cubicBezTo>
                  <a:pt x="453" y="141"/>
                  <a:pt x="452" y="143"/>
                  <a:pt x="452" y="143"/>
                </a:cubicBezTo>
                <a:cubicBezTo>
                  <a:pt x="452" y="145"/>
                  <a:pt x="452" y="145"/>
                  <a:pt x="452" y="145"/>
                </a:cubicBezTo>
                <a:cubicBezTo>
                  <a:pt x="452" y="145"/>
                  <a:pt x="453" y="147"/>
                  <a:pt x="454" y="147"/>
                </a:cubicBezTo>
                <a:cubicBezTo>
                  <a:pt x="528" y="147"/>
                  <a:pt x="528" y="147"/>
                  <a:pt x="528" y="147"/>
                </a:cubicBezTo>
                <a:cubicBezTo>
                  <a:pt x="529" y="147"/>
                  <a:pt x="530" y="145"/>
                  <a:pt x="530" y="145"/>
                </a:cubicBezTo>
                <a:moveTo>
                  <a:pt x="639" y="8"/>
                </a:moveTo>
                <a:cubicBezTo>
                  <a:pt x="644" y="8"/>
                  <a:pt x="648" y="12"/>
                  <a:pt x="648" y="17"/>
                </a:cubicBezTo>
                <a:cubicBezTo>
                  <a:pt x="648" y="17"/>
                  <a:pt x="648" y="17"/>
                  <a:pt x="648" y="137"/>
                </a:cubicBezTo>
                <a:cubicBezTo>
                  <a:pt x="648" y="143"/>
                  <a:pt x="644" y="147"/>
                  <a:pt x="639" y="147"/>
                </a:cubicBezTo>
                <a:cubicBezTo>
                  <a:pt x="639" y="147"/>
                  <a:pt x="639" y="147"/>
                  <a:pt x="586" y="147"/>
                </a:cubicBezTo>
                <a:cubicBezTo>
                  <a:pt x="581" y="147"/>
                  <a:pt x="577" y="143"/>
                  <a:pt x="577" y="137"/>
                </a:cubicBezTo>
                <a:cubicBezTo>
                  <a:pt x="577" y="137"/>
                  <a:pt x="577" y="137"/>
                  <a:pt x="577" y="17"/>
                </a:cubicBezTo>
                <a:cubicBezTo>
                  <a:pt x="577" y="12"/>
                  <a:pt x="581" y="8"/>
                  <a:pt x="586" y="8"/>
                </a:cubicBezTo>
                <a:cubicBezTo>
                  <a:pt x="586" y="8"/>
                  <a:pt x="586" y="8"/>
                  <a:pt x="639" y="8"/>
                </a:cubicBezTo>
                <a:moveTo>
                  <a:pt x="613" y="137"/>
                </a:moveTo>
                <a:cubicBezTo>
                  <a:pt x="617" y="137"/>
                  <a:pt x="620" y="133"/>
                  <a:pt x="620" y="129"/>
                </a:cubicBezTo>
                <a:cubicBezTo>
                  <a:pt x="620" y="124"/>
                  <a:pt x="617" y="120"/>
                  <a:pt x="613" y="120"/>
                </a:cubicBezTo>
                <a:cubicBezTo>
                  <a:pt x="608" y="120"/>
                  <a:pt x="604" y="124"/>
                  <a:pt x="604" y="129"/>
                </a:cubicBezTo>
                <a:cubicBezTo>
                  <a:pt x="604" y="133"/>
                  <a:pt x="608" y="137"/>
                  <a:pt x="613" y="137"/>
                </a:cubicBezTo>
                <a:moveTo>
                  <a:pt x="76" y="263"/>
                </a:moveTo>
                <a:cubicBezTo>
                  <a:pt x="88" y="263"/>
                  <a:pt x="98" y="272"/>
                  <a:pt x="98" y="284"/>
                </a:cubicBezTo>
                <a:cubicBezTo>
                  <a:pt x="98" y="284"/>
                  <a:pt x="98" y="284"/>
                  <a:pt x="98" y="391"/>
                </a:cubicBezTo>
                <a:cubicBezTo>
                  <a:pt x="98" y="403"/>
                  <a:pt x="88" y="413"/>
                  <a:pt x="76" y="413"/>
                </a:cubicBezTo>
                <a:cubicBezTo>
                  <a:pt x="76" y="413"/>
                  <a:pt x="76" y="413"/>
                  <a:pt x="22" y="413"/>
                </a:cubicBezTo>
                <a:cubicBezTo>
                  <a:pt x="10" y="413"/>
                  <a:pt x="0" y="403"/>
                  <a:pt x="0" y="391"/>
                </a:cubicBezTo>
                <a:cubicBezTo>
                  <a:pt x="0" y="391"/>
                  <a:pt x="0" y="391"/>
                  <a:pt x="0" y="284"/>
                </a:cubicBezTo>
                <a:cubicBezTo>
                  <a:pt x="0" y="272"/>
                  <a:pt x="10" y="263"/>
                  <a:pt x="22" y="263"/>
                </a:cubicBezTo>
                <a:cubicBezTo>
                  <a:pt x="22" y="263"/>
                  <a:pt x="22" y="263"/>
                  <a:pt x="76" y="263"/>
                </a:cubicBezTo>
                <a:moveTo>
                  <a:pt x="85" y="387"/>
                </a:moveTo>
                <a:cubicBezTo>
                  <a:pt x="85" y="387"/>
                  <a:pt x="85" y="387"/>
                  <a:pt x="85" y="387"/>
                </a:cubicBezTo>
                <a:cubicBezTo>
                  <a:pt x="85" y="288"/>
                  <a:pt x="85" y="288"/>
                  <a:pt x="85" y="288"/>
                </a:cubicBezTo>
                <a:cubicBezTo>
                  <a:pt x="85" y="281"/>
                  <a:pt x="81" y="276"/>
                  <a:pt x="76" y="276"/>
                </a:cubicBezTo>
                <a:cubicBezTo>
                  <a:pt x="76" y="276"/>
                  <a:pt x="76" y="276"/>
                  <a:pt x="22" y="276"/>
                </a:cubicBezTo>
                <a:cubicBezTo>
                  <a:pt x="17" y="276"/>
                  <a:pt x="13" y="281"/>
                  <a:pt x="13" y="288"/>
                </a:cubicBezTo>
                <a:cubicBezTo>
                  <a:pt x="13" y="288"/>
                  <a:pt x="13" y="288"/>
                  <a:pt x="13" y="387"/>
                </a:cubicBezTo>
                <a:cubicBezTo>
                  <a:pt x="13" y="394"/>
                  <a:pt x="17" y="399"/>
                  <a:pt x="22" y="399"/>
                </a:cubicBezTo>
                <a:cubicBezTo>
                  <a:pt x="22" y="399"/>
                  <a:pt x="22" y="399"/>
                  <a:pt x="76" y="399"/>
                </a:cubicBezTo>
                <a:cubicBezTo>
                  <a:pt x="81" y="399"/>
                  <a:pt x="85" y="394"/>
                  <a:pt x="85" y="387"/>
                </a:cubicBezTo>
                <a:close/>
                <a:moveTo>
                  <a:pt x="546" y="519"/>
                </a:moveTo>
                <a:cubicBezTo>
                  <a:pt x="571" y="519"/>
                  <a:pt x="614" y="524"/>
                  <a:pt x="614" y="542"/>
                </a:cubicBezTo>
                <a:cubicBezTo>
                  <a:pt x="614" y="542"/>
                  <a:pt x="614" y="542"/>
                  <a:pt x="614" y="654"/>
                </a:cubicBezTo>
                <a:cubicBezTo>
                  <a:pt x="614" y="672"/>
                  <a:pt x="571" y="676"/>
                  <a:pt x="546" y="676"/>
                </a:cubicBezTo>
                <a:cubicBezTo>
                  <a:pt x="521" y="676"/>
                  <a:pt x="478" y="672"/>
                  <a:pt x="478" y="654"/>
                </a:cubicBezTo>
                <a:cubicBezTo>
                  <a:pt x="478" y="654"/>
                  <a:pt x="478" y="654"/>
                  <a:pt x="478" y="542"/>
                </a:cubicBezTo>
                <a:cubicBezTo>
                  <a:pt x="478" y="524"/>
                  <a:pt x="521" y="519"/>
                  <a:pt x="546" y="519"/>
                </a:cubicBezTo>
                <a:moveTo>
                  <a:pt x="546" y="557"/>
                </a:moveTo>
                <a:cubicBezTo>
                  <a:pt x="577" y="557"/>
                  <a:pt x="604" y="550"/>
                  <a:pt x="604" y="541"/>
                </a:cubicBezTo>
                <a:cubicBezTo>
                  <a:pt x="604" y="533"/>
                  <a:pt x="577" y="526"/>
                  <a:pt x="546" y="526"/>
                </a:cubicBezTo>
                <a:cubicBezTo>
                  <a:pt x="514" y="526"/>
                  <a:pt x="488" y="533"/>
                  <a:pt x="488" y="541"/>
                </a:cubicBezTo>
                <a:cubicBezTo>
                  <a:pt x="488" y="550"/>
                  <a:pt x="514" y="557"/>
                  <a:pt x="546" y="557"/>
                </a:cubicBezTo>
                <a:moveTo>
                  <a:pt x="763" y="251"/>
                </a:moveTo>
                <a:cubicBezTo>
                  <a:pt x="772" y="251"/>
                  <a:pt x="780" y="259"/>
                  <a:pt x="780" y="269"/>
                </a:cubicBezTo>
                <a:cubicBezTo>
                  <a:pt x="780" y="269"/>
                  <a:pt x="780" y="269"/>
                  <a:pt x="780" y="396"/>
                </a:cubicBezTo>
                <a:cubicBezTo>
                  <a:pt x="780" y="405"/>
                  <a:pt x="772" y="413"/>
                  <a:pt x="763" y="413"/>
                </a:cubicBezTo>
                <a:cubicBezTo>
                  <a:pt x="763" y="413"/>
                  <a:pt x="763" y="413"/>
                  <a:pt x="679" y="413"/>
                </a:cubicBezTo>
                <a:cubicBezTo>
                  <a:pt x="669" y="413"/>
                  <a:pt x="662" y="405"/>
                  <a:pt x="662" y="396"/>
                </a:cubicBezTo>
                <a:cubicBezTo>
                  <a:pt x="662" y="396"/>
                  <a:pt x="662" y="396"/>
                  <a:pt x="662" y="269"/>
                </a:cubicBezTo>
                <a:cubicBezTo>
                  <a:pt x="662" y="259"/>
                  <a:pt x="669" y="251"/>
                  <a:pt x="679" y="251"/>
                </a:cubicBezTo>
                <a:cubicBezTo>
                  <a:pt x="679" y="251"/>
                  <a:pt x="679" y="251"/>
                  <a:pt x="763" y="251"/>
                </a:cubicBezTo>
                <a:moveTo>
                  <a:pt x="770" y="378"/>
                </a:moveTo>
                <a:cubicBezTo>
                  <a:pt x="770" y="378"/>
                  <a:pt x="770" y="378"/>
                  <a:pt x="770" y="378"/>
                </a:cubicBezTo>
                <a:cubicBezTo>
                  <a:pt x="770" y="269"/>
                  <a:pt x="770" y="269"/>
                  <a:pt x="770" y="269"/>
                </a:cubicBezTo>
                <a:cubicBezTo>
                  <a:pt x="770" y="265"/>
                  <a:pt x="767" y="261"/>
                  <a:pt x="763" y="261"/>
                </a:cubicBezTo>
                <a:cubicBezTo>
                  <a:pt x="763" y="261"/>
                  <a:pt x="763" y="261"/>
                  <a:pt x="679" y="261"/>
                </a:cubicBezTo>
                <a:cubicBezTo>
                  <a:pt x="675" y="261"/>
                  <a:pt x="672" y="265"/>
                  <a:pt x="672" y="269"/>
                </a:cubicBezTo>
                <a:cubicBezTo>
                  <a:pt x="672" y="269"/>
                  <a:pt x="672" y="269"/>
                  <a:pt x="672" y="378"/>
                </a:cubicBezTo>
                <a:cubicBezTo>
                  <a:pt x="672" y="381"/>
                  <a:pt x="675" y="385"/>
                  <a:pt x="679" y="385"/>
                </a:cubicBezTo>
                <a:cubicBezTo>
                  <a:pt x="679" y="385"/>
                  <a:pt x="679" y="385"/>
                  <a:pt x="763" y="385"/>
                </a:cubicBezTo>
                <a:cubicBezTo>
                  <a:pt x="767" y="385"/>
                  <a:pt x="770" y="381"/>
                  <a:pt x="770" y="378"/>
                </a:cubicBezTo>
                <a:close/>
                <a:moveTo>
                  <a:pt x="695" y="397"/>
                </a:moveTo>
                <a:cubicBezTo>
                  <a:pt x="695" y="399"/>
                  <a:pt x="697" y="401"/>
                  <a:pt x="699" y="401"/>
                </a:cubicBezTo>
                <a:cubicBezTo>
                  <a:pt x="702" y="401"/>
                  <a:pt x="704" y="399"/>
                  <a:pt x="704" y="397"/>
                </a:cubicBezTo>
                <a:cubicBezTo>
                  <a:pt x="704" y="394"/>
                  <a:pt x="702" y="392"/>
                  <a:pt x="699" y="392"/>
                </a:cubicBezTo>
                <a:cubicBezTo>
                  <a:pt x="697" y="392"/>
                  <a:pt x="695" y="394"/>
                  <a:pt x="695" y="397"/>
                </a:cubicBezTo>
                <a:close/>
                <a:moveTo>
                  <a:pt x="737" y="397"/>
                </a:moveTo>
                <a:cubicBezTo>
                  <a:pt x="737" y="399"/>
                  <a:pt x="739" y="401"/>
                  <a:pt x="742" y="401"/>
                </a:cubicBezTo>
                <a:cubicBezTo>
                  <a:pt x="745" y="401"/>
                  <a:pt x="747" y="399"/>
                  <a:pt x="747" y="397"/>
                </a:cubicBezTo>
                <a:cubicBezTo>
                  <a:pt x="747" y="394"/>
                  <a:pt x="745" y="392"/>
                  <a:pt x="742" y="392"/>
                </a:cubicBezTo>
                <a:cubicBezTo>
                  <a:pt x="739" y="392"/>
                  <a:pt x="737" y="394"/>
                  <a:pt x="737" y="397"/>
                </a:cubicBezTo>
                <a:close/>
                <a:moveTo>
                  <a:pt x="716" y="397"/>
                </a:moveTo>
                <a:cubicBezTo>
                  <a:pt x="716" y="399"/>
                  <a:pt x="718" y="401"/>
                  <a:pt x="721" y="401"/>
                </a:cubicBezTo>
                <a:cubicBezTo>
                  <a:pt x="724" y="401"/>
                  <a:pt x="726" y="399"/>
                  <a:pt x="726" y="397"/>
                </a:cubicBezTo>
                <a:cubicBezTo>
                  <a:pt x="726" y="394"/>
                  <a:pt x="724" y="392"/>
                  <a:pt x="721" y="392"/>
                </a:cubicBezTo>
                <a:cubicBezTo>
                  <a:pt x="718" y="392"/>
                  <a:pt x="716" y="394"/>
                  <a:pt x="716" y="397"/>
                </a:cubicBezTo>
                <a:close/>
                <a:moveTo>
                  <a:pt x="179" y="524"/>
                </a:moveTo>
                <a:cubicBezTo>
                  <a:pt x="181" y="522"/>
                  <a:pt x="185" y="521"/>
                  <a:pt x="188" y="521"/>
                </a:cubicBezTo>
                <a:cubicBezTo>
                  <a:pt x="252" y="521"/>
                  <a:pt x="252" y="521"/>
                  <a:pt x="252" y="521"/>
                </a:cubicBezTo>
                <a:cubicBezTo>
                  <a:pt x="255" y="521"/>
                  <a:pt x="257" y="522"/>
                  <a:pt x="259" y="522"/>
                </a:cubicBezTo>
                <a:cubicBezTo>
                  <a:pt x="250" y="504"/>
                  <a:pt x="250" y="504"/>
                  <a:pt x="250" y="504"/>
                </a:cubicBezTo>
                <a:cubicBezTo>
                  <a:pt x="248" y="499"/>
                  <a:pt x="240" y="494"/>
                  <a:pt x="234" y="494"/>
                </a:cubicBezTo>
                <a:cubicBezTo>
                  <a:pt x="205" y="494"/>
                  <a:pt x="205" y="494"/>
                  <a:pt x="205" y="494"/>
                </a:cubicBezTo>
                <a:cubicBezTo>
                  <a:pt x="199" y="494"/>
                  <a:pt x="192" y="499"/>
                  <a:pt x="189" y="504"/>
                </a:cubicBezTo>
                <a:cubicBezTo>
                  <a:pt x="179" y="524"/>
                  <a:pt x="179" y="524"/>
                  <a:pt x="179" y="524"/>
                </a:cubicBezTo>
                <a:cubicBezTo>
                  <a:pt x="179" y="524"/>
                  <a:pt x="179" y="524"/>
                  <a:pt x="179" y="524"/>
                </a:cubicBezTo>
                <a:close/>
                <a:moveTo>
                  <a:pt x="258" y="528"/>
                </a:moveTo>
                <a:cubicBezTo>
                  <a:pt x="262" y="530"/>
                  <a:pt x="264" y="534"/>
                  <a:pt x="264" y="539"/>
                </a:cubicBezTo>
                <a:cubicBezTo>
                  <a:pt x="264" y="539"/>
                  <a:pt x="264" y="539"/>
                  <a:pt x="264" y="665"/>
                </a:cubicBezTo>
                <a:cubicBezTo>
                  <a:pt x="264" y="671"/>
                  <a:pt x="259" y="676"/>
                  <a:pt x="253" y="676"/>
                </a:cubicBezTo>
                <a:cubicBezTo>
                  <a:pt x="253" y="676"/>
                  <a:pt x="253" y="676"/>
                  <a:pt x="187" y="676"/>
                </a:cubicBezTo>
                <a:cubicBezTo>
                  <a:pt x="181" y="676"/>
                  <a:pt x="176" y="671"/>
                  <a:pt x="176" y="665"/>
                </a:cubicBezTo>
                <a:cubicBezTo>
                  <a:pt x="176" y="665"/>
                  <a:pt x="176" y="665"/>
                  <a:pt x="176" y="539"/>
                </a:cubicBezTo>
                <a:cubicBezTo>
                  <a:pt x="176" y="534"/>
                  <a:pt x="178" y="530"/>
                  <a:pt x="182" y="528"/>
                </a:cubicBezTo>
                <a:cubicBezTo>
                  <a:pt x="183" y="527"/>
                  <a:pt x="185" y="527"/>
                  <a:pt x="187" y="527"/>
                </a:cubicBezTo>
                <a:cubicBezTo>
                  <a:pt x="187" y="527"/>
                  <a:pt x="187" y="527"/>
                  <a:pt x="253" y="527"/>
                </a:cubicBezTo>
                <a:cubicBezTo>
                  <a:pt x="255" y="527"/>
                  <a:pt x="256" y="527"/>
                  <a:pt x="258" y="528"/>
                </a:cubicBezTo>
                <a:moveTo>
                  <a:pt x="249" y="651"/>
                </a:moveTo>
                <a:cubicBezTo>
                  <a:pt x="251" y="651"/>
                  <a:pt x="253" y="649"/>
                  <a:pt x="253" y="647"/>
                </a:cubicBezTo>
                <a:cubicBezTo>
                  <a:pt x="253" y="644"/>
                  <a:pt x="251" y="642"/>
                  <a:pt x="249" y="642"/>
                </a:cubicBezTo>
                <a:cubicBezTo>
                  <a:pt x="249" y="642"/>
                  <a:pt x="249" y="642"/>
                  <a:pt x="196" y="642"/>
                </a:cubicBezTo>
                <a:cubicBezTo>
                  <a:pt x="193" y="642"/>
                  <a:pt x="191" y="644"/>
                  <a:pt x="191" y="647"/>
                </a:cubicBezTo>
                <a:cubicBezTo>
                  <a:pt x="191" y="649"/>
                  <a:pt x="193" y="651"/>
                  <a:pt x="196" y="651"/>
                </a:cubicBezTo>
                <a:cubicBezTo>
                  <a:pt x="196" y="651"/>
                  <a:pt x="196" y="651"/>
                  <a:pt x="249" y="651"/>
                </a:cubicBezTo>
                <a:moveTo>
                  <a:pt x="249" y="630"/>
                </a:moveTo>
                <a:cubicBezTo>
                  <a:pt x="251" y="630"/>
                  <a:pt x="253" y="628"/>
                  <a:pt x="253" y="626"/>
                </a:cubicBezTo>
                <a:cubicBezTo>
                  <a:pt x="253" y="623"/>
                  <a:pt x="251" y="621"/>
                  <a:pt x="249" y="621"/>
                </a:cubicBezTo>
                <a:cubicBezTo>
                  <a:pt x="249" y="621"/>
                  <a:pt x="249" y="621"/>
                  <a:pt x="196" y="621"/>
                </a:cubicBezTo>
                <a:cubicBezTo>
                  <a:pt x="193" y="621"/>
                  <a:pt x="191" y="623"/>
                  <a:pt x="191" y="626"/>
                </a:cubicBezTo>
                <a:cubicBezTo>
                  <a:pt x="191" y="628"/>
                  <a:pt x="193" y="630"/>
                  <a:pt x="196" y="630"/>
                </a:cubicBezTo>
                <a:cubicBezTo>
                  <a:pt x="196" y="630"/>
                  <a:pt x="196" y="630"/>
                  <a:pt x="249" y="630"/>
                </a:cubicBezTo>
                <a:moveTo>
                  <a:pt x="249" y="609"/>
                </a:moveTo>
                <a:cubicBezTo>
                  <a:pt x="251" y="609"/>
                  <a:pt x="253" y="607"/>
                  <a:pt x="253" y="604"/>
                </a:cubicBezTo>
                <a:cubicBezTo>
                  <a:pt x="253" y="602"/>
                  <a:pt x="251" y="600"/>
                  <a:pt x="249" y="600"/>
                </a:cubicBezTo>
                <a:cubicBezTo>
                  <a:pt x="249" y="600"/>
                  <a:pt x="249" y="600"/>
                  <a:pt x="196" y="600"/>
                </a:cubicBezTo>
                <a:cubicBezTo>
                  <a:pt x="193" y="600"/>
                  <a:pt x="191" y="602"/>
                  <a:pt x="191" y="604"/>
                </a:cubicBezTo>
                <a:cubicBezTo>
                  <a:pt x="191" y="607"/>
                  <a:pt x="193" y="609"/>
                  <a:pt x="196" y="609"/>
                </a:cubicBezTo>
                <a:cubicBezTo>
                  <a:pt x="196" y="609"/>
                  <a:pt x="196" y="609"/>
                  <a:pt x="249" y="609"/>
                </a:cubicBezTo>
                <a:moveTo>
                  <a:pt x="246" y="554"/>
                </a:moveTo>
                <a:cubicBezTo>
                  <a:pt x="250" y="554"/>
                  <a:pt x="253" y="552"/>
                  <a:pt x="253" y="548"/>
                </a:cubicBezTo>
                <a:cubicBezTo>
                  <a:pt x="253" y="545"/>
                  <a:pt x="250" y="542"/>
                  <a:pt x="246" y="542"/>
                </a:cubicBezTo>
                <a:cubicBezTo>
                  <a:pt x="243" y="542"/>
                  <a:pt x="240" y="545"/>
                  <a:pt x="240" y="548"/>
                </a:cubicBezTo>
                <a:cubicBezTo>
                  <a:pt x="240" y="552"/>
                  <a:pt x="243" y="554"/>
                  <a:pt x="246" y="5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Tree>
    <p:extLst>
      <p:ext uri="{BB962C8B-B14F-4D97-AF65-F5344CB8AC3E}">
        <p14:creationId xmlns:p14="http://schemas.microsoft.com/office/powerpoint/2010/main" val="22616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CBB0EC41CB24B95EC185FD282030B" ma:contentTypeVersion="0" ma:contentTypeDescription="Create a new document." ma:contentTypeScope="" ma:versionID="374cadb7acbf77c56c0e6431e831f3b2">
  <xsd:schema xmlns:xsd="http://www.w3.org/2001/XMLSchema" xmlns:xs="http://www.w3.org/2001/XMLSchema" xmlns:p="http://schemas.microsoft.com/office/2006/metadata/properties" targetNamespace="http://schemas.microsoft.com/office/2006/metadata/properties" ma:root="true" ma:fieldsID="52cd58b5f495f7c478d07e4b7776a5f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179E2E-CF0D-449C-8508-45C8BCCCC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4580</TotalTime>
  <Words>5736</Words>
  <Application>Microsoft Office PowerPoint</Application>
  <PresentationFormat>Custom</PresentationFormat>
  <Paragraphs>368</Paragraphs>
  <Slides>44</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Consolas</vt:lpstr>
      <vt:lpstr>Segoe UI</vt:lpstr>
      <vt:lpstr>Segoe UI Light</vt:lpstr>
      <vt:lpstr>Wingdings</vt:lpstr>
      <vt:lpstr>TechEd_2013_Template_16x9</vt:lpstr>
      <vt:lpstr>TechEd_2013_Template_r09</vt:lpstr>
      <vt:lpstr>PowerPoint Presentation</vt:lpstr>
      <vt:lpstr>Bringing Windows Azure Web Sites to the Private Cloud</vt:lpstr>
      <vt:lpstr>PowerPoint Presentation</vt:lpstr>
      <vt:lpstr>PowerPoint Presentation</vt:lpstr>
      <vt:lpstr>Who is it for?</vt:lpstr>
      <vt:lpstr>Benefits of Web Sites for Windows Server</vt:lpstr>
      <vt:lpstr>Ready for business</vt:lpstr>
      <vt:lpstr>Web scale, world wide</vt:lpstr>
      <vt:lpstr>Best Visual Studio experience</vt:lpstr>
      <vt:lpstr>Faster to market </vt:lpstr>
      <vt:lpstr>Open and flexible </vt:lpstr>
      <vt:lpstr>Modern web PaaS for—</vt:lpstr>
      <vt:lpstr>Modern web PaaS for—</vt:lpstr>
      <vt:lpstr>Modern web PaaS for—</vt:lpstr>
      <vt:lpstr>Modern web PaaS for—</vt:lpstr>
      <vt:lpstr>Demo</vt:lpstr>
      <vt:lpstr>PowerPoint Presentation</vt:lpstr>
      <vt:lpstr>Current State of Affairs</vt:lpstr>
      <vt:lpstr>vNext Features</vt:lpstr>
      <vt:lpstr>Dynamic Site Hibernation</vt:lpstr>
      <vt:lpstr>Dynamic Site Hibernation</vt:lpstr>
      <vt:lpstr>Dynamic Site Hibernation</vt:lpstr>
      <vt:lpstr>Dynamic Site Hibernation</vt:lpstr>
      <vt:lpstr>Websocket Support</vt:lpstr>
      <vt:lpstr>Websocket Support</vt:lpstr>
      <vt:lpstr>Websocket Support</vt:lpstr>
      <vt:lpstr>Websocket Support</vt:lpstr>
      <vt:lpstr>64 bit processes</vt:lpstr>
      <vt:lpstr>64 bit processes</vt:lpstr>
      <vt:lpstr>64 bit processes</vt:lpstr>
      <vt:lpstr>64 bit processes</vt:lpstr>
      <vt:lpstr>IPv6</vt:lpstr>
      <vt:lpstr>IPv6</vt:lpstr>
      <vt:lpstr>IPv6</vt:lpstr>
      <vt:lpstr>IPv6</vt:lpstr>
      <vt:lpstr>Plans and Add-ons</vt:lpstr>
      <vt:lpstr>Plans and Add-ons</vt:lpstr>
      <vt:lpstr>Plans and Add-ons</vt:lpstr>
      <vt:lpstr>Plans and Add-ons</vt:lpstr>
      <vt:lpstr>Consistency</vt:lpstr>
      <vt:lpstr>Session summary</vt:lpstr>
      <vt:lpstr>Related content</vt:lpstr>
      <vt:lpstr>Resources</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Ryan Jones (ANTARES)</dc:creator>
  <cp:keywords>TechEd 2013</cp:keywords>
  <dc:description>Template by: Jordan Cayabyab, Artitudes Design, Inc.
Formatting by: 
Audience Type: Internal/External</dc:description>
  <cp:lastModifiedBy>Shows</cp:lastModifiedBy>
  <cp:revision>36</cp:revision>
  <dcterms:created xsi:type="dcterms:W3CDTF">2013-05-28T19:09:10Z</dcterms:created>
  <dcterms:modified xsi:type="dcterms:W3CDTF">2013-06-26T08:56:03Z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0x0101008A2CBB0EC41CB24B95EC185FD282030B</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