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191" r:id="rId5"/>
  </p:sldMasterIdLst>
  <p:notesMasterIdLst>
    <p:notesMasterId r:id="rId43"/>
  </p:notesMasterIdLst>
  <p:handoutMasterIdLst>
    <p:handoutMasterId r:id="rId44"/>
  </p:handoutMasterIdLst>
  <p:sldIdLst>
    <p:sldId id="1135" r:id="rId6"/>
    <p:sldId id="1054" r:id="rId7"/>
    <p:sldId id="1184" r:id="rId8"/>
    <p:sldId id="1157" r:id="rId9"/>
    <p:sldId id="1159" r:id="rId10"/>
    <p:sldId id="1167" r:id="rId11"/>
    <p:sldId id="1160" r:id="rId12"/>
    <p:sldId id="1185" r:id="rId13"/>
    <p:sldId id="1162" r:id="rId14"/>
    <p:sldId id="1164" r:id="rId15"/>
    <p:sldId id="1165" r:id="rId16"/>
    <p:sldId id="1166" r:id="rId17"/>
    <p:sldId id="1163" r:id="rId18"/>
    <p:sldId id="1168" r:id="rId19"/>
    <p:sldId id="1169" r:id="rId20"/>
    <p:sldId id="1170" r:id="rId21"/>
    <p:sldId id="1171" r:id="rId22"/>
    <p:sldId id="1186" r:id="rId23"/>
    <p:sldId id="1172" r:id="rId24"/>
    <p:sldId id="1173" r:id="rId25"/>
    <p:sldId id="1174" r:id="rId26"/>
    <p:sldId id="1175" r:id="rId27"/>
    <p:sldId id="1176" r:id="rId28"/>
    <p:sldId id="1177" r:id="rId29"/>
    <p:sldId id="1187" r:id="rId30"/>
    <p:sldId id="1178" r:id="rId31"/>
    <p:sldId id="1179" r:id="rId32"/>
    <p:sldId id="1180" r:id="rId33"/>
    <p:sldId id="1181" r:id="rId34"/>
    <p:sldId id="1182" r:id="rId35"/>
    <p:sldId id="1183" r:id="rId36"/>
    <p:sldId id="1144" r:id="rId37"/>
    <p:sldId id="1188" r:id="rId38"/>
    <p:sldId id="1150" r:id="rId39"/>
    <p:sldId id="1190" r:id="rId40"/>
    <p:sldId id="1076" r:id="rId41"/>
    <p:sldId id="1158" r:id="rId4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alk-in" id="{6DD5C800-9A2C-4823-B056-4AFFC9A97500}">
          <p14:sldIdLst>
            <p14:sldId id="1135"/>
          </p14:sldIdLst>
        </p14:section>
        <p14:section name="Intro" id="{5B140F2B-8E02-49BE-B8D2-517566A5B902}">
          <p14:sldIdLst>
            <p14:sldId id="1054"/>
            <p14:sldId id="1184"/>
          </p14:sldIdLst>
        </p14:section>
        <p14:section name="Private Cloud" id="{D9C47C52-F0B9-4502-B659-74A9BD87EFD4}">
          <p14:sldIdLst>
            <p14:sldId id="1157"/>
          </p14:sldIdLst>
        </p14:section>
        <p14:section name="No comparison" id="{DD209D78-3D67-4C27-BCC4-20025877F961}">
          <p14:sldIdLst>
            <p14:sldId id="1159"/>
            <p14:sldId id="1167"/>
          </p14:sldIdLst>
        </p14:section>
        <p14:section name="VMM" id="{F45B5FF4-598C-479F-B6D7-2F466A071356}">
          <p14:sldIdLst>
            <p14:sldId id="1160"/>
            <p14:sldId id="1185"/>
            <p14:sldId id="1162"/>
            <p14:sldId id="1164"/>
            <p14:sldId id="1165"/>
            <p14:sldId id="1166"/>
            <p14:sldId id="1163"/>
            <p14:sldId id="1168"/>
            <p14:sldId id="1169"/>
            <p14:sldId id="1170"/>
          </p14:sldIdLst>
        </p14:section>
        <p14:section name="OpsMgr" id="{37EC92FE-0F5C-4232-BD34-A0922B5349A5}">
          <p14:sldIdLst>
            <p14:sldId id="1171"/>
            <p14:sldId id="1186"/>
            <p14:sldId id="1172"/>
            <p14:sldId id="1173"/>
            <p14:sldId id="1174"/>
            <p14:sldId id="1175"/>
            <p14:sldId id="1176"/>
          </p14:sldIdLst>
        </p14:section>
        <p14:section name="scorch" id="{47D40C30-F104-4B8E-B062-006DC47670FB}">
          <p14:sldIdLst>
            <p14:sldId id="1177"/>
            <p14:sldId id="1187"/>
            <p14:sldId id="1178"/>
            <p14:sldId id="1179"/>
            <p14:sldId id="1180"/>
            <p14:sldId id="1181"/>
            <p14:sldId id="1182"/>
          </p14:sldIdLst>
        </p14:section>
        <p14:section name="Examples" id="{5F8743B3-EE4F-46CD-A0F9-4689D928B5D1}">
          <p14:sldIdLst>
            <p14:sldId id="1183"/>
          </p14:sldIdLst>
        </p14:section>
        <p14:section name="Special content" id="{6925D2A1-AD53-4951-AB34-79DFA02CD676}">
          <p14:sldIdLst>
            <p14:sldId id="1144"/>
            <p14:sldId id="1188"/>
            <p14:sldId id="1150"/>
            <p14:sldId id="1190"/>
            <p14:sldId id="1076"/>
            <p14:sldId id="1158"/>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233"/>
    <a:srgbClr val="7FBA00"/>
    <a:srgbClr val="0072C6"/>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85123" autoAdjust="0"/>
  </p:normalViewPr>
  <p:slideViewPr>
    <p:cSldViewPr snapToGrid="0">
      <p:cViewPr varScale="1">
        <p:scale>
          <a:sx n="94" d="100"/>
          <a:sy n="94" d="100"/>
        </p:scale>
        <p:origin x="1128" y="90"/>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notesViewPr>
    <p:cSldViewPr snapToGrid="0" showGuides="1">
      <p:cViewPr>
        <p:scale>
          <a:sx n="41" d="100"/>
          <a:sy n="41" d="100"/>
        </p:scale>
        <p:origin x="-3792" y="-84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6/23/2013 10:33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6/23/2013 10:30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6/23/2013 10:30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10:33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2165658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10:33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594498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10:33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4005012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10:33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11587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noTextEdit="1"/>
          </p:cNvSpPr>
          <p:nvPr>
            <p:ph type="sldImg"/>
          </p:nvPr>
        </p:nvSpPr>
        <p:spPr>
          <a:xfrm>
            <a:off x="722313" y="685800"/>
            <a:ext cx="3408362" cy="1917700"/>
          </a:xfrm>
          <a:ln/>
        </p:spPr>
      </p:sp>
      <p:sp>
        <p:nvSpPr>
          <p:cNvPr id="173058" name="Notes Placeholder 2"/>
          <p:cNvSpPr>
            <a:spLocks noGrp="1"/>
          </p:cNvSpPr>
          <p:nvPr>
            <p:ph type="body" idx="1"/>
          </p:nvPr>
        </p:nvSpPr>
        <p:spPr>
          <a:xfrm>
            <a:off x="685800" y="2672109"/>
            <a:ext cx="5486400" cy="4114800"/>
          </a:xfrm>
          <a:prstGeom prst="rect">
            <a:avLst/>
          </a:prstGeom>
          <a:noFill/>
          <a:ln/>
        </p:spPr>
        <p:txBody>
          <a:bodyPr lIns="89696" tIns="44847" rIns="89696" bIns="44847">
            <a:normAutofit/>
          </a:bodyPr>
          <a:lstStyle/>
          <a:p>
            <a:pPr>
              <a:lnSpc>
                <a:spcPct val="90000"/>
              </a:lnSpc>
            </a:pPr>
            <a:endParaRPr lang="en-US" dirty="0" smtClean="0"/>
          </a:p>
        </p:txBody>
      </p:sp>
      <p:sp>
        <p:nvSpPr>
          <p:cNvPr id="173059" name="Slide Number Placeholder 3"/>
          <p:cNvSpPr txBox="1">
            <a:spLocks noGrp="1"/>
          </p:cNvSpPr>
          <p:nvPr/>
        </p:nvSpPr>
        <p:spPr bwMode="auto">
          <a:xfrm>
            <a:off x="3884614" y="8685213"/>
            <a:ext cx="2971800" cy="457200"/>
          </a:xfrm>
          <a:prstGeom prst="rect">
            <a:avLst/>
          </a:prstGeom>
          <a:noFill/>
          <a:ln w="9525">
            <a:noFill/>
            <a:miter lim="800000"/>
            <a:headEnd/>
            <a:tailEnd/>
          </a:ln>
        </p:spPr>
        <p:txBody>
          <a:bodyPr lIns="89696" tIns="44847" rIns="89696" bIns="44847" anchor="b"/>
          <a:lstStyle/>
          <a:p>
            <a:pPr algn="r" defTabSz="879875" fontAlgn="auto">
              <a:spcBef>
                <a:spcPts val="0"/>
              </a:spcBef>
              <a:spcAft>
                <a:spcPts val="0"/>
              </a:spcAft>
            </a:pPr>
            <a:fld id="{FB076625-6071-42AD-B3B1-E6D54C585E3A}" type="slidenum">
              <a:rPr lang="en-US" sz="1200">
                <a:solidFill>
                  <a:prstClr val="black"/>
                </a:solidFill>
                <a:latin typeface="Calibri"/>
              </a:rPr>
              <a:pPr algn="r" defTabSz="879875" fontAlgn="auto">
                <a:spcBef>
                  <a:spcPts val="0"/>
                </a:spcBef>
                <a:spcAft>
                  <a:spcPts val="0"/>
                </a:spcAft>
              </a:pPr>
              <a:t>25</a:t>
            </a:fld>
            <a:endParaRPr lang="en-US" sz="1200" dirty="0">
              <a:solidFill>
                <a:prstClr val="black"/>
              </a:solidFill>
              <a:latin typeface="Calibri"/>
            </a:endParaRPr>
          </a:p>
        </p:txBody>
      </p:sp>
    </p:spTree>
    <p:extLst>
      <p:ext uri="{BB962C8B-B14F-4D97-AF65-F5344CB8AC3E}">
        <p14:creationId xmlns:p14="http://schemas.microsoft.com/office/powerpoint/2010/main" val="369580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32</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6/23/2013 10:33 AM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58860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33</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6/23/2013 10:33 AM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2988302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10:33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6/23/2013 10:33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4018129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36</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6/23/2013 10:33 AM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6/23/2013 10:30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42958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3137396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10:33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2758433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14775" y="522288"/>
            <a:ext cx="3278188" cy="1844675"/>
          </a:xfrm>
        </p:spPr>
      </p:sp>
      <p:sp>
        <p:nvSpPr>
          <p:cNvPr id="3" name="Notes Placeholder 2"/>
          <p:cNvSpPr>
            <a:spLocks noGrp="1"/>
          </p:cNvSpPr>
          <p:nvPr>
            <p:ph type="body" idx="1"/>
          </p:nvPr>
        </p:nvSpPr>
        <p:spPr/>
        <p:txBody>
          <a:bodyPr/>
          <a:lstStyle/>
          <a:p>
            <a:endParaRPr lang="nl-BE" dirty="0"/>
          </a:p>
        </p:txBody>
      </p:sp>
      <p:sp>
        <p:nvSpPr>
          <p:cNvPr id="4" name="Header Placeholder 3"/>
          <p:cNvSpPr>
            <a:spLocks noGrp="1"/>
          </p:cNvSpPr>
          <p:nvPr>
            <p:ph type="hdr" sz="quarter" idx="10"/>
          </p:nvPr>
        </p:nvSpPr>
        <p:spPr/>
        <p:txBody>
          <a:bodyPr/>
          <a:lstStyle/>
          <a:p>
            <a:endParaRPr lang="en-GB" dirty="0"/>
          </a:p>
        </p:txBody>
      </p:sp>
      <p:sp>
        <p:nvSpPr>
          <p:cNvPr id="5" name="Footer Placeholder 4"/>
          <p:cNvSpPr>
            <a:spLocks noGrp="1"/>
          </p:cNvSpPr>
          <p:nvPr>
            <p:ph type="ftr" sz="quarter" idx="11"/>
          </p:nvPr>
        </p:nvSpPr>
        <p:spPr/>
        <p:txBody>
          <a:bodyPr/>
          <a:lstStyle/>
          <a:p>
            <a:pPr defTabSz="901700">
              <a:spcBef>
                <a:spcPct val="50000"/>
              </a:spcBef>
              <a:defRPr/>
            </a:pPr>
            <a:r>
              <a:rPr lang="en-US" smtClean="0"/>
              <a:t>CLI-200</a:t>
            </a:r>
            <a:endParaRPr lang="en-US" dirty="0" smtClean="0"/>
          </a:p>
        </p:txBody>
      </p:sp>
      <p:sp>
        <p:nvSpPr>
          <p:cNvPr id="6" name="Slide Number Placeholder 5"/>
          <p:cNvSpPr>
            <a:spLocks noGrp="1"/>
          </p:cNvSpPr>
          <p:nvPr>
            <p:ph type="sldNum" sz="quarter" idx="12"/>
          </p:nvPr>
        </p:nvSpPr>
        <p:spPr/>
        <p:txBody>
          <a:bodyPr/>
          <a:lstStyle/>
          <a:p>
            <a:fld id="{1B7C2DFE-2994-4E7B-B9EE-8075D3F6AE92}" type="slidenum">
              <a:rPr lang="en-GB" smtClean="0"/>
              <a:pPr/>
              <a:t>8</a:t>
            </a:fld>
            <a:endParaRPr lang="en-GB" dirty="0"/>
          </a:p>
        </p:txBody>
      </p:sp>
    </p:spTree>
    <p:extLst>
      <p:ext uri="{BB962C8B-B14F-4D97-AF65-F5344CB8AC3E}">
        <p14:creationId xmlns:p14="http://schemas.microsoft.com/office/powerpoint/2010/main" val="419572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10:33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872298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10:33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816095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10:33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829762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White">
    <p:spTree>
      <p:nvGrpSpPr>
        <p:cNvPr id="1" name=""/>
        <p:cNvGrpSpPr/>
        <p:nvPr/>
      </p:nvGrpSpPr>
      <p:grpSpPr>
        <a:xfrm>
          <a:off x="0" y="0"/>
          <a:ext cx="0" cy="0"/>
          <a:chOff x="0" y="0"/>
          <a:chExt cx="0" cy="0"/>
        </a:xfrm>
      </p:grpSpPr>
      <p:sp>
        <p:nvSpPr>
          <p:cNvPr id="2" name="Rectangle 1"/>
          <p:cNvSpPr/>
          <p:nvPr userDrawn="1"/>
        </p:nvSpPr>
        <p:spPr bwMode="auto">
          <a:xfrm>
            <a:off x="0" y="6288039"/>
            <a:ext cx="12436475" cy="706486"/>
          </a:xfrm>
          <a:prstGeom prst="rect">
            <a:avLst/>
          </a:prstGeom>
          <a:solidFill>
            <a:srgbClr val="FBFB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ru-RU" sz="1836" spc="-51"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69574715"/>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42022273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915633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2502897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859692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4210276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288628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635397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56038871"/>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97947326"/>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0275965"/>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46449925"/>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105136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6268849"/>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079927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424178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8560974"/>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710253"/>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229203"/>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63954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89483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8766285"/>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4049616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222096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0"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358880"/>
      </p:ext>
    </p:extLst>
  </p:cSld>
  <p:clrMap bg1="dk1" tx1="lt1" bg2="dk2" tx2="lt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 id="2147484207" r:id="rId16"/>
    <p:sldLayoutId id="2147484208" r:id="rId17"/>
    <p:sldLayoutId id="2147484209" r:id="rId18"/>
    <p:sldLayoutId id="2147484210" r:id="rId19"/>
    <p:sldLayoutId id="2147484211" r:id="rId20"/>
    <p:sldLayoutId id="2147484212" r:id="rId21"/>
    <p:sldLayoutId id="2147484213" r:id="rId22"/>
    <p:sldLayoutId id="2147484214"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managementproducts.comtrade.com/"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http://www.veeam.com/vmware-microsoft-esx-monitoring.html"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15.png"/><Relationship Id="rId3" Type="http://schemas.openxmlformats.org/officeDocument/2006/relationships/notesSlide" Target="../notesSlides/notesSlide14.xml"/><Relationship Id="rId21" Type="http://schemas.openxmlformats.org/officeDocument/2006/relationships/image" Target="../media/image18.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14.png"/><Relationship Id="rId2" Type="http://schemas.openxmlformats.org/officeDocument/2006/relationships/slideLayout" Target="../slideLayouts/slideLayout17.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tags" Target="../tags/tag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16.png"/><Relationship Id="rId4" Type="http://schemas.openxmlformats.org/officeDocument/2006/relationships/image" Target="../media/image42.jpg"/><Relationship Id="rId9" Type="http://schemas.openxmlformats.org/officeDocument/2006/relationships/image" Target="../media/image47.png"/><Relationship Id="rId1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hyperlink" Target="http://aka.ms/SC2012R2" TargetMode="External"/><Relationship Id="rId4" Type="http://schemas.openxmlformats.org/officeDocument/2006/relationships/hyperlink" Target="http://aka.ms/WS2012R2"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hyperlink" Target="http://www.flickr.com/photos/25228175@N08/6317811370/sizes/o/in/photostream/" TargetMode="External"/><Relationship Id="rId2" Type="http://schemas.openxmlformats.org/officeDocument/2006/relationships/hyperlink" Target="http://www.flickr.com/photos/ozchris/5291291144/sizes/l/in/photostream/" TargetMode="External"/><Relationship Id="rId1" Type="http://schemas.openxmlformats.org/officeDocument/2006/relationships/slideLayout" Target="../slideLayouts/slideLayout12.xml"/><Relationship Id="rId4" Type="http://schemas.openxmlformats.org/officeDocument/2006/relationships/hyperlink" Target="http://www.flickr.com/photos/22856604@N05/3093969560/sizes/o/in/photostrea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1.png"/><Relationship Id="rId7"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3.JPG"/><Relationship Id="rId5" Type="http://schemas.openxmlformats.org/officeDocument/2006/relationships/image" Target="../media/image22.jpg"/><Relationship Id="rId4" Type="http://schemas.microsoft.com/office/2007/relationships/hdphoto" Target="../media/hdphoto2.wdp"/><Relationship Id="rId9"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8.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Features</a:t>
            </a:r>
            <a:endParaRPr lang="en-US" dirty="0"/>
          </a:p>
        </p:txBody>
      </p:sp>
      <p:sp>
        <p:nvSpPr>
          <p:cNvPr id="3" name="Content Placeholder 2"/>
          <p:cNvSpPr>
            <a:spLocks noGrp="1"/>
          </p:cNvSpPr>
          <p:nvPr>
            <p:ph sz="quarter" idx="10"/>
          </p:nvPr>
        </p:nvSpPr>
        <p:spPr>
          <a:xfrm>
            <a:off x="274638" y="1214438"/>
            <a:ext cx="11887200" cy="5539978"/>
          </a:xfrm>
        </p:spPr>
        <p:txBody>
          <a:bodyPr/>
          <a:lstStyle/>
          <a:p>
            <a:r>
              <a:rPr lang="nl-BE" sz="2000" dirty="0" smtClean="0"/>
              <a:t>VMM </a:t>
            </a:r>
            <a:r>
              <a:rPr lang="nl-BE" sz="2000" dirty="0" err="1" smtClean="0"/>
              <a:t>Command</a:t>
            </a:r>
            <a:r>
              <a:rPr lang="nl-BE" sz="2000" dirty="0" smtClean="0"/>
              <a:t> Shell</a:t>
            </a:r>
          </a:p>
          <a:p>
            <a:r>
              <a:rPr lang="en-US" sz="2000" dirty="0"/>
              <a:t>Adding </a:t>
            </a:r>
            <a:r>
              <a:rPr lang="en-US" sz="2000" dirty="0" err="1"/>
              <a:t>XenServer</a:t>
            </a:r>
            <a:r>
              <a:rPr lang="en-US" sz="2000" dirty="0"/>
              <a:t> hosts and </a:t>
            </a:r>
            <a:r>
              <a:rPr lang="en-US" sz="2000" dirty="0" smtClean="0"/>
              <a:t>pools</a:t>
            </a:r>
          </a:p>
          <a:p>
            <a:r>
              <a:rPr lang="en-US" sz="2000" dirty="0" smtClean="0"/>
              <a:t>Placement</a:t>
            </a:r>
          </a:p>
          <a:p>
            <a:r>
              <a:rPr lang="en-US" sz="2000" dirty="0" smtClean="0"/>
              <a:t>Services</a:t>
            </a:r>
          </a:p>
          <a:p>
            <a:r>
              <a:rPr lang="en-US" sz="2000" dirty="0"/>
              <a:t>Private </a:t>
            </a:r>
            <a:r>
              <a:rPr lang="en-US" sz="2000" dirty="0" smtClean="0"/>
              <a:t>clouds</a:t>
            </a:r>
          </a:p>
          <a:p>
            <a:r>
              <a:rPr lang="en-US" sz="2000" dirty="0"/>
              <a:t>Dynamic Optimization and Power </a:t>
            </a:r>
            <a:r>
              <a:rPr lang="en-US" sz="2000" dirty="0" smtClean="0"/>
              <a:t>Optimization</a:t>
            </a:r>
          </a:p>
          <a:p>
            <a:r>
              <a:rPr lang="en-US" sz="2000" dirty="0" smtClean="0"/>
              <a:t>Migration</a:t>
            </a:r>
          </a:p>
          <a:p>
            <a:r>
              <a:rPr lang="en-US" sz="2000" dirty="0"/>
              <a:t>Maintenance </a:t>
            </a:r>
            <a:r>
              <a:rPr lang="en-US" sz="2000" dirty="0" smtClean="0"/>
              <a:t>mode</a:t>
            </a:r>
          </a:p>
          <a:p>
            <a:r>
              <a:rPr lang="nl-BE" sz="2000" dirty="0" smtClean="0"/>
              <a:t>Library</a:t>
            </a:r>
          </a:p>
          <a:p>
            <a:r>
              <a:rPr lang="en-US" sz="2000" dirty="0" err="1"/>
              <a:t>XenServer</a:t>
            </a:r>
            <a:r>
              <a:rPr lang="en-US" sz="2000" dirty="0"/>
              <a:t> </a:t>
            </a:r>
            <a:r>
              <a:rPr lang="en-US" sz="2000" dirty="0" smtClean="0"/>
              <a:t>Templates</a:t>
            </a:r>
          </a:p>
          <a:p>
            <a:r>
              <a:rPr lang="en-US" sz="2000" dirty="0"/>
              <a:t>VMM </a:t>
            </a:r>
            <a:r>
              <a:rPr lang="en-US" sz="2000" dirty="0" smtClean="0"/>
              <a:t>Templates</a:t>
            </a:r>
          </a:p>
          <a:p>
            <a:r>
              <a:rPr lang="en-US" sz="2000" dirty="0" smtClean="0"/>
              <a:t>Networking</a:t>
            </a:r>
          </a:p>
          <a:p>
            <a:r>
              <a:rPr lang="en-US" sz="2000" dirty="0" smtClean="0"/>
              <a:t>Storage</a:t>
            </a:r>
          </a:p>
          <a:p>
            <a:r>
              <a:rPr lang="en-US" sz="2000" dirty="0"/>
              <a:t>Virtual machine </a:t>
            </a:r>
            <a:r>
              <a:rPr lang="en-US" sz="2000" dirty="0" smtClean="0"/>
              <a:t>management</a:t>
            </a:r>
          </a:p>
          <a:p>
            <a:r>
              <a:rPr lang="en-US" sz="2000" dirty="0"/>
              <a:t>Conversion</a:t>
            </a:r>
            <a:endParaRPr lang="en-US" sz="2000" dirty="0" smtClean="0"/>
          </a:p>
          <a:p>
            <a:r>
              <a:rPr lang="en-US" sz="2000" dirty="0"/>
              <a:t>Performance and Resource Optimization (PRO)</a:t>
            </a:r>
          </a:p>
        </p:txBody>
      </p:sp>
    </p:spTree>
    <p:extLst>
      <p:ext uri="{BB962C8B-B14F-4D97-AF65-F5344CB8AC3E}">
        <p14:creationId xmlns:p14="http://schemas.microsoft.com/office/powerpoint/2010/main" val="369086477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Not</a:t>
            </a:r>
            <a:r>
              <a:rPr lang="nl-BE" dirty="0" smtClean="0"/>
              <a:t> </a:t>
            </a:r>
            <a:r>
              <a:rPr lang="nl-BE" dirty="0" err="1" smtClean="0"/>
              <a:t>supported</a:t>
            </a:r>
            <a:endParaRPr lang="en-US" dirty="0"/>
          </a:p>
        </p:txBody>
      </p:sp>
      <p:sp>
        <p:nvSpPr>
          <p:cNvPr id="3" name="Content Placeholder 2"/>
          <p:cNvSpPr>
            <a:spLocks noGrp="1"/>
          </p:cNvSpPr>
          <p:nvPr>
            <p:ph sz="quarter" idx="10"/>
          </p:nvPr>
        </p:nvSpPr>
        <p:spPr>
          <a:xfrm>
            <a:off x="274638" y="1214438"/>
            <a:ext cx="11887200" cy="5072158"/>
          </a:xfrm>
        </p:spPr>
        <p:txBody>
          <a:bodyPr/>
          <a:lstStyle/>
          <a:p>
            <a:r>
              <a:rPr lang="en-US" sz="3600" dirty="0"/>
              <a:t>VMM does not support the host-to-host migration of stopped virtual machines (LAN migration) between </a:t>
            </a:r>
            <a:r>
              <a:rPr lang="en-US" sz="3600" dirty="0" err="1"/>
              <a:t>XenServer</a:t>
            </a:r>
            <a:r>
              <a:rPr lang="en-US" sz="3600" dirty="0"/>
              <a:t> and other </a:t>
            </a:r>
            <a:r>
              <a:rPr lang="en-US" sz="3600" dirty="0" smtClean="0"/>
              <a:t>hosts</a:t>
            </a:r>
          </a:p>
          <a:p>
            <a:r>
              <a:rPr lang="en-US" sz="3600" dirty="0" smtClean="0"/>
              <a:t>Update </a:t>
            </a:r>
            <a:r>
              <a:rPr lang="en-US" sz="3600" dirty="0"/>
              <a:t>management through VMM is not supported for </a:t>
            </a:r>
            <a:r>
              <a:rPr lang="en-US" sz="3600" dirty="0" err="1"/>
              <a:t>XenServer</a:t>
            </a:r>
            <a:r>
              <a:rPr lang="en-US" sz="3600" dirty="0"/>
              <a:t> hosts. You must use your existing solution to update </a:t>
            </a:r>
            <a:r>
              <a:rPr lang="en-US" sz="3600" dirty="0" err="1"/>
              <a:t>XenServer</a:t>
            </a:r>
            <a:r>
              <a:rPr lang="en-US" sz="3600" dirty="0"/>
              <a:t> </a:t>
            </a:r>
            <a:r>
              <a:rPr lang="en-US" sz="3600" dirty="0" smtClean="0"/>
              <a:t>hosts</a:t>
            </a:r>
          </a:p>
          <a:p>
            <a:r>
              <a:rPr lang="en-US" sz="3600" dirty="0"/>
              <a:t>The conversion of a bare-metal computer to a virtual machine host, and cluster creation through VMM is not supported with </a:t>
            </a:r>
            <a:r>
              <a:rPr lang="en-US" sz="3600" dirty="0" err="1"/>
              <a:t>XenServer</a:t>
            </a:r>
            <a:endParaRPr lang="en-US" sz="3600" dirty="0"/>
          </a:p>
        </p:txBody>
      </p:sp>
    </p:spTree>
    <p:extLst>
      <p:ext uri="{BB962C8B-B14F-4D97-AF65-F5344CB8AC3E}">
        <p14:creationId xmlns:p14="http://schemas.microsoft.com/office/powerpoint/2010/main" val="259999046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Adding</a:t>
            </a:r>
            <a:r>
              <a:rPr lang="nl-BE" dirty="0" smtClean="0"/>
              <a:t> Host / </a:t>
            </a:r>
            <a:r>
              <a:rPr lang="nl-BE" dirty="0" err="1" smtClean="0"/>
              <a:t>Troubleshooting</a:t>
            </a:r>
            <a:endParaRPr lang="en-US" dirty="0"/>
          </a:p>
        </p:txBody>
      </p:sp>
      <p:sp>
        <p:nvSpPr>
          <p:cNvPr id="3" name="Content Placeholder 2"/>
          <p:cNvSpPr>
            <a:spLocks noGrp="1"/>
          </p:cNvSpPr>
          <p:nvPr>
            <p:ph sz="quarter" idx="10"/>
          </p:nvPr>
        </p:nvSpPr>
        <p:spPr>
          <a:xfrm>
            <a:off x="274638" y="1214438"/>
            <a:ext cx="11887200" cy="3828740"/>
          </a:xfrm>
        </p:spPr>
        <p:txBody>
          <a:bodyPr/>
          <a:lstStyle/>
          <a:p>
            <a:r>
              <a:rPr lang="nl-BE" dirty="0" smtClean="0"/>
              <a:t>Ping / DNS </a:t>
            </a:r>
          </a:p>
          <a:p>
            <a:r>
              <a:rPr lang="nl-BE" dirty="0" err="1" smtClean="0"/>
              <a:t>Verify</a:t>
            </a:r>
            <a:r>
              <a:rPr lang="nl-BE" dirty="0" smtClean="0"/>
              <a:t> Supplement Pack</a:t>
            </a:r>
          </a:p>
          <a:p>
            <a:pPr lvl="1"/>
            <a:r>
              <a:rPr lang="en-US" b="1" dirty="0" err="1"/>
              <a:t>winrm</a:t>
            </a:r>
            <a:r>
              <a:rPr lang="en-US" b="1" dirty="0"/>
              <a:t> </a:t>
            </a:r>
            <a:r>
              <a:rPr lang="en-US" b="1" dirty="0" err="1"/>
              <a:t>enum</a:t>
            </a:r>
            <a:r>
              <a:rPr lang="en-US" b="1" dirty="0"/>
              <a:t> http://schemas.citrix.com/wbem/wscim/1/cim-schema/2/Xen_HostComputerSystem -</a:t>
            </a:r>
            <a:r>
              <a:rPr lang="en-US" b="1" dirty="0" err="1"/>
              <a:t>r:https</a:t>
            </a:r>
            <a:r>
              <a:rPr lang="en-US" b="1" dirty="0"/>
              <a:t>://&lt;HOSTNAME&gt;:5989 -encoding:utf-8 -</a:t>
            </a:r>
            <a:r>
              <a:rPr lang="en-US" b="1" dirty="0" err="1"/>
              <a:t>a:basic</a:t>
            </a:r>
            <a:r>
              <a:rPr lang="en-US" b="1" dirty="0"/>
              <a:t> -u:&lt;ROOT USER&gt; -p:&lt;PASSWORD&gt; -</a:t>
            </a:r>
            <a:r>
              <a:rPr lang="en-US" b="1" dirty="0" err="1"/>
              <a:t>skipcacheck</a:t>
            </a:r>
            <a:r>
              <a:rPr lang="en-US" b="1" dirty="0"/>
              <a:t> –</a:t>
            </a:r>
            <a:r>
              <a:rPr lang="en-US" b="1" dirty="0" err="1"/>
              <a:t>skipcncheck</a:t>
            </a:r>
            <a:r>
              <a:rPr lang="en-US" dirty="0"/>
              <a:t/>
            </a:r>
            <a:br>
              <a:rPr lang="en-US" dirty="0"/>
            </a:br>
            <a:endParaRPr lang="nl-BE" dirty="0" smtClean="0"/>
          </a:p>
          <a:p>
            <a:endParaRPr lang="en-US" dirty="0"/>
          </a:p>
        </p:txBody>
      </p:sp>
    </p:spTree>
    <p:extLst>
      <p:ext uri="{BB962C8B-B14F-4D97-AF65-F5344CB8AC3E}">
        <p14:creationId xmlns:p14="http://schemas.microsoft.com/office/powerpoint/2010/main" val="199600274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Adding</a:t>
            </a:r>
            <a:r>
              <a:rPr lang="nl-BE" dirty="0" smtClean="0"/>
              <a:t> </a:t>
            </a:r>
            <a:r>
              <a:rPr lang="nl-BE" dirty="0" err="1" smtClean="0"/>
              <a:t>VMware</a:t>
            </a:r>
            <a:r>
              <a:rPr lang="nl-BE" dirty="0" smtClean="0"/>
              <a:t> servers</a:t>
            </a:r>
            <a:endParaRPr lang="en-US" dirty="0"/>
          </a:p>
        </p:txBody>
      </p:sp>
      <p:sp>
        <p:nvSpPr>
          <p:cNvPr id="3" name="Content Placeholder 2"/>
          <p:cNvSpPr>
            <a:spLocks noGrp="1"/>
          </p:cNvSpPr>
          <p:nvPr>
            <p:ph sz="quarter" idx="10"/>
          </p:nvPr>
        </p:nvSpPr>
        <p:spPr>
          <a:xfrm>
            <a:off x="274638" y="1214438"/>
            <a:ext cx="11887200" cy="2092881"/>
          </a:xfrm>
        </p:spPr>
        <p:txBody>
          <a:bodyPr/>
          <a:lstStyle/>
          <a:p>
            <a:r>
              <a:rPr lang="nl-BE" dirty="0" err="1" smtClean="0"/>
              <a:t>vCenter</a:t>
            </a:r>
            <a:r>
              <a:rPr lang="nl-BE" dirty="0" smtClean="0"/>
              <a:t> 4.1, 5.0, 5.1 (VMM 2012 SP1)</a:t>
            </a:r>
          </a:p>
          <a:p>
            <a:r>
              <a:rPr lang="nl-BE" dirty="0" smtClean="0"/>
              <a:t>ESX 4.1</a:t>
            </a:r>
          </a:p>
          <a:p>
            <a:r>
              <a:rPr lang="nl-BE" dirty="0" err="1" smtClean="0"/>
              <a:t>ESXi</a:t>
            </a:r>
            <a:r>
              <a:rPr lang="nl-BE" dirty="0" smtClean="0"/>
              <a:t> 4.1, 5.0, 5.1</a:t>
            </a:r>
            <a:endParaRPr lang="en-US" dirty="0"/>
          </a:p>
        </p:txBody>
      </p:sp>
    </p:spTree>
    <p:extLst>
      <p:ext uri="{BB962C8B-B14F-4D97-AF65-F5344CB8AC3E}">
        <p14:creationId xmlns:p14="http://schemas.microsoft.com/office/powerpoint/2010/main" val="206062142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Features</a:t>
            </a:r>
            <a:endParaRPr lang="en-US" dirty="0"/>
          </a:p>
        </p:txBody>
      </p:sp>
      <p:sp>
        <p:nvSpPr>
          <p:cNvPr id="3" name="Content Placeholder 2"/>
          <p:cNvSpPr>
            <a:spLocks noGrp="1"/>
          </p:cNvSpPr>
          <p:nvPr>
            <p:ph sz="quarter" idx="10"/>
          </p:nvPr>
        </p:nvSpPr>
        <p:spPr>
          <a:xfrm>
            <a:off x="274638" y="1214438"/>
            <a:ext cx="11887200" cy="4524315"/>
          </a:xfrm>
        </p:spPr>
        <p:txBody>
          <a:bodyPr/>
          <a:lstStyle/>
          <a:p>
            <a:r>
              <a:rPr lang="en-US" sz="2000" dirty="0"/>
              <a:t>VMM command </a:t>
            </a:r>
            <a:r>
              <a:rPr lang="en-US" sz="2000" dirty="0" smtClean="0"/>
              <a:t>shell</a:t>
            </a:r>
          </a:p>
          <a:p>
            <a:r>
              <a:rPr lang="en-US" sz="2000" dirty="0" smtClean="0"/>
              <a:t>Placement</a:t>
            </a:r>
          </a:p>
          <a:p>
            <a:r>
              <a:rPr lang="en-US" sz="2000" dirty="0" smtClean="0"/>
              <a:t>Services</a:t>
            </a:r>
          </a:p>
          <a:p>
            <a:r>
              <a:rPr lang="en-US" sz="2000" dirty="0"/>
              <a:t>Private </a:t>
            </a:r>
            <a:r>
              <a:rPr lang="en-US" sz="2000" dirty="0" smtClean="0"/>
              <a:t>clouds</a:t>
            </a:r>
          </a:p>
          <a:p>
            <a:r>
              <a:rPr lang="en-US" sz="2000" dirty="0"/>
              <a:t>Dynamic Optimization and Power </a:t>
            </a:r>
            <a:r>
              <a:rPr lang="en-US" sz="2000" dirty="0" smtClean="0"/>
              <a:t>Optimization</a:t>
            </a:r>
          </a:p>
          <a:p>
            <a:r>
              <a:rPr lang="en-US" sz="2000" dirty="0" smtClean="0"/>
              <a:t>Migration</a:t>
            </a:r>
          </a:p>
          <a:p>
            <a:r>
              <a:rPr lang="en-US" sz="2000" dirty="0"/>
              <a:t>Maintenance </a:t>
            </a:r>
            <a:r>
              <a:rPr lang="en-US" sz="2000" dirty="0" smtClean="0"/>
              <a:t>mode</a:t>
            </a:r>
          </a:p>
          <a:p>
            <a:r>
              <a:rPr lang="en-US" sz="2000" dirty="0" smtClean="0"/>
              <a:t>Library</a:t>
            </a:r>
          </a:p>
          <a:p>
            <a:r>
              <a:rPr lang="en-US" sz="2000" dirty="0" smtClean="0"/>
              <a:t>Templates</a:t>
            </a:r>
          </a:p>
          <a:p>
            <a:r>
              <a:rPr lang="en-US" sz="2000" dirty="0" smtClean="0"/>
              <a:t>Networking</a:t>
            </a:r>
          </a:p>
          <a:p>
            <a:r>
              <a:rPr lang="en-US" sz="2000" dirty="0" smtClean="0"/>
              <a:t>Storage</a:t>
            </a:r>
          </a:p>
          <a:p>
            <a:r>
              <a:rPr lang="en-US" sz="2000" dirty="0" smtClean="0"/>
              <a:t>Conversion</a:t>
            </a:r>
          </a:p>
          <a:p>
            <a:r>
              <a:rPr lang="en-US" sz="2000" dirty="0"/>
              <a:t>Performance and Resource Optimization (PRO)</a:t>
            </a:r>
          </a:p>
        </p:txBody>
      </p:sp>
    </p:spTree>
    <p:extLst>
      <p:ext uri="{BB962C8B-B14F-4D97-AF65-F5344CB8AC3E}">
        <p14:creationId xmlns:p14="http://schemas.microsoft.com/office/powerpoint/2010/main" val="145851051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Not</a:t>
            </a:r>
            <a:r>
              <a:rPr lang="nl-BE" dirty="0" smtClean="0"/>
              <a:t> </a:t>
            </a:r>
            <a:r>
              <a:rPr lang="nl-BE" dirty="0" err="1" smtClean="0"/>
              <a:t>supported</a:t>
            </a:r>
            <a:endParaRPr lang="en-US" dirty="0"/>
          </a:p>
        </p:txBody>
      </p:sp>
      <p:sp>
        <p:nvSpPr>
          <p:cNvPr id="3" name="Content Placeholder 2"/>
          <p:cNvSpPr>
            <a:spLocks noGrp="1"/>
          </p:cNvSpPr>
          <p:nvPr>
            <p:ph sz="quarter" idx="10"/>
          </p:nvPr>
        </p:nvSpPr>
        <p:spPr>
          <a:xfrm>
            <a:off x="274638" y="1214438"/>
            <a:ext cx="11887200" cy="5392245"/>
          </a:xfrm>
        </p:spPr>
        <p:txBody>
          <a:bodyPr/>
          <a:lstStyle/>
          <a:p>
            <a:r>
              <a:rPr lang="en-US" sz="3600" dirty="0"/>
              <a:t>Update management through VMM is not supported for ESX hosts. You must use your existing solution to update VMware ESX </a:t>
            </a:r>
            <a:r>
              <a:rPr lang="en-US" sz="3600" dirty="0" smtClean="0"/>
              <a:t>hosts</a:t>
            </a:r>
          </a:p>
          <a:p>
            <a:r>
              <a:rPr lang="en-US" sz="3600" dirty="0"/>
              <a:t>The conversion of a bare-metal computer to a virtual machine host, and cluster creation through VMM is not supported for ESX </a:t>
            </a:r>
            <a:r>
              <a:rPr lang="en-US" sz="3600" dirty="0" smtClean="0"/>
              <a:t>hosts</a:t>
            </a:r>
          </a:p>
          <a:p>
            <a:r>
              <a:rPr lang="en-US" sz="3600" dirty="0"/>
              <a:t>The Dynamic Memory feature is not supported on ESX hosts. Dynamic Memory is only supported on Hyper-V hosts that are running an operating system that supports Dynamic Memory</a:t>
            </a:r>
          </a:p>
        </p:txBody>
      </p:sp>
    </p:spTree>
    <p:extLst>
      <p:ext uri="{BB962C8B-B14F-4D97-AF65-F5344CB8AC3E}">
        <p14:creationId xmlns:p14="http://schemas.microsoft.com/office/powerpoint/2010/main" val="305610302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Demo: </a:t>
            </a:r>
            <a:r>
              <a:rPr lang="nl-BE" dirty="0" err="1" smtClean="0"/>
              <a:t>VMware</a:t>
            </a:r>
            <a:r>
              <a:rPr lang="nl-BE" dirty="0" smtClean="0"/>
              <a:t> in SCVMM</a:t>
            </a:r>
            <a:endParaRPr lang="en-US" dirty="0"/>
          </a:p>
        </p:txBody>
      </p:sp>
      <p:sp>
        <p:nvSpPr>
          <p:cNvPr id="5" name="Text Placeholder 4"/>
          <p:cNvSpPr>
            <a:spLocks noGrp="1"/>
          </p:cNvSpPr>
          <p:nvPr>
            <p:ph type="body" sz="quarter" idx="12"/>
          </p:nvPr>
        </p:nvSpPr>
        <p:spPr/>
        <p:txBody>
          <a:bodyPr/>
          <a:lstStyle/>
          <a:p>
            <a:r>
              <a:rPr lang="nl-BE" dirty="0" err="1" smtClean="0"/>
              <a:t>Roundtrip</a:t>
            </a:r>
            <a:endParaRPr lang="en-US" dirty="0"/>
          </a:p>
        </p:txBody>
      </p:sp>
    </p:spTree>
    <p:extLst>
      <p:ext uri="{BB962C8B-B14F-4D97-AF65-F5344CB8AC3E}">
        <p14:creationId xmlns:p14="http://schemas.microsoft.com/office/powerpoint/2010/main" val="8519428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Operations Manager</a:t>
            </a:r>
            <a:endParaRPr lang="en-US" dirty="0"/>
          </a:p>
        </p:txBody>
      </p:sp>
    </p:spTree>
    <p:extLst>
      <p:ext uri="{BB962C8B-B14F-4D97-AF65-F5344CB8AC3E}">
        <p14:creationId xmlns:p14="http://schemas.microsoft.com/office/powerpoint/2010/main" val="252466648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436475" cy="77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2"/>
          <p:cNvGrpSpPr>
            <a:grpSpLocks/>
          </p:cNvGrpSpPr>
          <p:nvPr/>
        </p:nvGrpSpPr>
        <p:grpSpPr bwMode="auto">
          <a:xfrm>
            <a:off x="6916420" y="1942923"/>
            <a:ext cx="4863893" cy="932603"/>
            <a:chOff x="531813" y="2590800"/>
            <a:chExt cx="4768955" cy="914400"/>
          </a:xfrm>
          <a:solidFill>
            <a:schemeClr val="bg2"/>
          </a:solidFill>
        </p:grpSpPr>
        <p:sp>
          <p:nvSpPr>
            <p:cNvPr id="3" name="Rectangle 19"/>
            <p:cNvSpPr>
              <a:spLocks noChangeArrowheads="1"/>
            </p:cNvSpPr>
            <p:nvPr/>
          </p:nvSpPr>
          <p:spPr bwMode="auto">
            <a:xfrm>
              <a:off x="531813" y="2590800"/>
              <a:ext cx="4768955" cy="914400"/>
            </a:xfrm>
            <a:prstGeom prst="rect">
              <a:avLst/>
            </a:prstGeom>
            <a:grpFill/>
            <a:ln w="9525">
              <a:noFill/>
              <a:miter lim="800000"/>
              <a:headEnd/>
              <a:tailEnd/>
            </a:ln>
          </p:spPr>
          <p:txBody>
            <a:bodyPr lIns="186521" rIns="186521" anchor="ctr"/>
            <a:lstStyle/>
            <a:p>
              <a:pPr defTabSz="932597" fontAlgn="base">
                <a:spcBef>
                  <a:spcPct val="0"/>
                </a:spcBef>
                <a:spcAft>
                  <a:spcPct val="0"/>
                </a:spcAft>
              </a:pPr>
              <a:r>
                <a:rPr lang="en-US" sz="2448" dirty="0">
                  <a:solidFill>
                    <a:srgbClr val="FFFFFF"/>
                  </a:solidFill>
                  <a:latin typeface="Segoe UI" pitchFamily="34" charset="0"/>
                  <a:cs typeface="Segoe UI" pitchFamily="34" charset="0"/>
                </a:rPr>
                <a:t>                     Monitoring</a:t>
              </a:r>
            </a:p>
          </p:txBody>
        </p:sp>
        <p:pic>
          <p:nvPicPr>
            <p:cNvPr id="4" name="Picture 1"/>
            <p:cNvPicPr>
              <a:picLocks noChangeAspect="1"/>
            </p:cNvPicPr>
            <p:nvPr/>
          </p:nvPicPr>
          <p:blipFill>
            <a:blip r:embed="rId3" cstate="print"/>
            <a:srcRect/>
            <a:stretch>
              <a:fillRect/>
            </a:stretch>
          </p:blipFill>
          <p:spPr bwMode="auto">
            <a:xfrm>
              <a:off x="1011756" y="2764275"/>
              <a:ext cx="1040688" cy="567449"/>
            </a:xfrm>
            <a:prstGeom prst="rect">
              <a:avLst/>
            </a:prstGeom>
            <a:grpFill/>
            <a:ln w="9525">
              <a:noFill/>
              <a:miter lim="800000"/>
              <a:headEnd/>
              <a:tailEnd/>
            </a:ln>
          </p:spPr>
        </p:pic>
      </p:grpSp>
      <p:grpSp>
        <p:nvGrpSpPr>
          <p:cNvPr id="5" name="Group 1"/>
          <p:cNvGrpSpPr>
            <a:grpSpLocks/>
          </p:cNvGrpSpPr>
          <p:nvPr/>
        </p:nvGrpSpPr>
        <p:grpSpPr bwMode="auto">
          <a:xfrm>
            <a:off x="1165366" y="1942923"/>
            <a:ext cx="5131210" cy="932603"/>
            <a:chOff x="531813" y="1447800"/>
            <a:chExt cx="5031055" cy="914400"/>
          </a:xfrm>
          <a:solidFill>
            <a:schemeClr val="bg2">
              <a:alpha val="75000"/>
            </a:schemeClr>
          </a:solidFill>
        </p:grpSpPr>
        <p:sp>
          <p:nvSpPr>
            <p:cNvPr id="6" name="Rectangle 19"/>
            <p:cNvSpPr>
              <a:spLocks noChangeArrowheads="1"/>
            </p:cNvSpPr>
            <p:nvPr/>
          </p:nvSpPr>
          <p:spPr bwMode="auto">
            <a:xfrm>
              <a:off x="531813" y="1447800"/>
              <a:ext cx="5031055" cy="914400"/>
            </a:xfrm>
            <a:prstGeom prst="rect">
              <a:avLst/>
            </a:prstGeom>
            <a:solidFill>
              <a:schemeClr val="bg2"/>
            </a:solidFill>
            <a:ln w="9525">
              <a:noFill/>
              <a:miter lim="800000"/>
              <a:headEnd/>
              <a:tailEnd/>
            </a:ln>
          </p:spPr>
          <p:txBody>
            <a:bodyPr lIns="186521" rIns="186521" anchor="ctr"/>
            <a:lstStyle/>
            <a:p>
              <a:pPr defTabSz="932597" fontAlgn="base">
                <a:spcBef>
                  <a:spcPct val="0"/>
                </a:spcBef>
                <a:spcAft>
                  <a:spcPct val="0"/>
                </a:spcAft>
              </a:pPr>
              <a:r>
                <a:rPr lang="en-US" sz="2448" dirty="0">
                  <a:solidFill>
                    <a:srgbClr val="FFFFFF"/>
                  </a:solidFill>
                  <a:latin typeface="Segoe UI" pitchFamily="34" charset="0"/>
                  <a:cs typeface="Segoe UI" pitchFamily="34" charset="0"/>
                </a:rPr>
                <a:t>                     Discovery</a:t>
              </a:r>
            </a:p>
          </p:txBody>
        </p:sp>
        <p:pic>
          <p:nvPicPr>
            <p:cNvPr id="7" name="Picture 16"/>
            <p:cNvPicPr>
              <a:picLocks noChangeAspect="1"/>
            </p:cNvPicPr>
            <p:nvPr/>
          </p:nvPicPr>
          <p:blipFill>
            <a:blip r:embed="rId4" cstate="print"/>
            <a:srcRect/>
            <a:stretch>
              <a:fillRect/>
            </a:stretch>
          </p:blipFill>
          <p:spPr bwMode="auto">
            <a:xfrm>
              <a:off x="1108156" y="1541462"/>
              <a:ext cx="847888" cy="727075"/>
            </a:xfrm>
            <a:prstGeom prst="rect">
              <a:avLst/>
            </a:prstGeom>
            <a:grpFill/>
            <a:ln w="9525">
              <a:noFill/>
              <a:miter lim="800000"/>
              <a:headEnd/>
              <a:tailEnd/>
            </a:ln>
          </p:spPr>
        </p:pic>
      </p:grpSp>
      <p:grpSp>
        <p:nvGrpSpPr>
          <p:cNvPr id="8" name="Group 4"/>
          <p:cNvGrpSpPr>
            <a:grpSpLocks/>
          </p:cNvGrpSpPr>
          <p:nvPr/>
        </p:nvGrpSpPr>
        <p:grpSpPr bwMode="auto">
          <a:xfrm>
            <a:off x="6916420" y="3963564"/>
            <a:ext cx="4863893" cy="932603"/>
            <a:chOff x="531813" y="4876800"/>
            <a:chExt cx="4768955" cy="914400"/>
          </a:xfrm>
          <a:solidFill>
            <a:schemeClr val="bg2"/>
          </a:solidFill>
        </p:grpSpPr>
        <p:sp>
          <p:nvSpPr>
            <p:cNvPr id="9" name="Rectangle 19"/>
            <p:cNvSpPr>
              <a:spLocks noChangeArrowheads="1"/>
            </p:cNvSpPr>
            <p:nvPr/>
          </p:nvSpPr>
          <p:spPr bwMode="auto">
            <a:xfrm>
              <a:off x="531813" y="4876800"/>
              <a:ext cx="4768955" cy="914400"/>
            </a:xfrm>
            <a:prstGeom prst="rect">
              <a:avLst/>
            </a:prstGeom>
            <a:grpFill/>
            <a:ln w="9525">
              <a:noFill/>
              <a:miter lim="800000"/>
              <a:headEnd/>
              <a:tailEnd/>
            </a:ln>
          </p:spPr>
          <p:txBody>
            <a:bodyPr lIns="186521" rIns="186521" anchor="ctr"/>
            <a:lstStyle/>
            <a:p>
              <a:pPr defTabSz="932597" fontAlgn="base">
                <a:spcBef>
                  <a:spcPct val="0"/>
                </a:spcBef>
                <a:spcAft>
                  <a:spcPct val="0"/>
                </a:spcAft>
              </a:pPr>
              <a:r>
                <a:rPr lang="en-US" sz="2448" dirty="0">
                  <a:solidFill>
                    <a:srgbClr val="FFFFFF"/>
                  </a:solidFill>
                  <a:latin typeface="Segoe UI" pitchFamily="34" charset="0"/>
                  <a:cs typeface="Segoe UI" pitchFamily="34" charset="0"/>
                </a:rPr>
                <a:t>                     Reporting</a:t>
              </a:r>
            </a:p>
          </p:txBody>
        </p:sp>
        <p:grpSp>
          <p:nvGrpSpPr>
            <p:cNvPr id="10" name="Group 15"/>
            <p:cNvGrpSpPr>
              <a:grpSpLocks/>
            </p:cNvGrpSpPr>
            <p:nvPr/>
          </p:nvGrpSpPr>
          <p:grpSpPr bwMode="auto">
            <a:xfrm>
              <a:off x="1051881" y="4914900"/>
              <a:ext cx="960437" cy="838200"/>
              <a:chOff x="8791714" y="3810000"/>
              <a:chExt cx="960298" cy="990600"/>
            </a:xfrm>
            <a:grpFill/>
          </p:grpSpPr>
          <p:pic>
            <p:nvPicPr>
              <p:cNvPr id="11" name="Picture 13"/>
              <p:cNvPicPr>
                <a:picLocks noChangeAspect="1"/>
              </p:cNvPicPr>
              <p:nvPr/>
            </p:nvPicPr>
            <p:blipFill>
              <a:blip r:embed="rId5" cstate="print"/>
              <a:srcRect/>
              <a:stretch>
                <a:fillRect/>
              </a:stretch>
            </p:blipFill>
            <p:spPr bwMode="auto">
              <a:xfrm>
                <a:off x="8885237" y="3810000"/>
                <a:ext cx="866775" cy="990600"/>
              </a:xfrm>
              <a:prstGeom prst="rect">
                <a:avLst/>
              </a:prstGeom>
              <a:grpFill/>
              <a:ln w="9525">
                <a:noFill/>
                <a:miter lim="800000"/>
                <a:headEnd/>
                <a:tailEnd/>
              </a:ln>
            </p:spPr>
          </p:pic>
          <p:pic>
            <p:nvPicPr>
              <p:cNvPr id="12" name="Picture 14"/>
              <p:cNvPicPr>
                <a:picLocks noChangeAspect="1"/>
              </p:cNvPicPr>
              <p:nvPr/>
            </p:nvPicPr>
            <p:blipFill>
              <a:blip r:embed="rId6" cstate="print"/>
              <a:srcRect/>
              <a:stretch>
                <a:fillRect/>
              </a:stretch>
            </p:blipFill>
            <p:spPr bwMode="auto">
              <a:xfrm rot="-865089">
                <a:off x="8791714" y="4002670"/>
                <a:ext cx="110717" cy="742103"/>
              </a:xfrm>
              <a:prstGeom prst="rect">
                <a:avLst/>
              </a:prstGeom>
              <a:grpFill/>
              <a:ln w="9525">
                <a:noFill/>
                <a:miter lim="800000"/>
                <a:headEnd/>
                <a:tailEnd/>
              </a:ln>
            </p:spPr>
          </p:pic>
        </p:grpSp>
      </p:grpSp>
      <p:grpSp>
        <p:nvGrpSpPr>
          <p:cNvPr id="13" name="Group 3"/>
          <p:cNvGrpSpPr>
            <a:grpSpLocks/>
          </p:cNvGrpSpPr>
          <p:nvPr/>
        </p:nvGrpSpPr>
        <p:grpSpPr bwMode="auto">
          <a:xfrm>
            <a:off x="1165366" y="3957087"/>
            <a:ext cx="5131210" cy="932603"/>
            <a:chOff x="531813" y="3726951"/>
            <a:chExt cx="5031055" cy="914400"/>
          </a:xfrm>
          <a:solidFill>
            <a:schemeClr val="bg2"/>
          </a:solidFill>
        </p:grpSpPr>
        <p:sp>
          <p:nvSpPr>
            <p:cNvPr id="14" name="Rectangle 19"/>
            <p:cNvSpPr>
              <a:spLocks noChangeArrowheads="1"/>
            </p:cNvSpPr>
            <p:nvPr/>
          </p:nvSpPr>
          <p:spPr bwMode="auto">
            <a:xfrm>
              <a:off x="531813" y="3726951"/>
              <a:ext cx="5031055" cy="914400"/>
            </a:xfrm>
            <a:prstGeom prst="rect">
              <a:avLst/>
            </a:prstGeom>
            <a:grpFill/>
            <a:ln w="9525">
              <a:noFill/>
              <a:miter lim="800000"/>
              <a:headEnd/>
              <a:tailEnd/>
            </a:ln>
          </p:spPr>
          <p:txBody>
            <a:bodyPr lIns="186521" rIns="186521" anchor="ctr"/>
            <a:lstStyle/>
            <a:p>
              <a:pPr defTabSz="932597" fontAlgn="base">
                <a:spcBef>
                  <a:spcPct val="0"/>
                </a:spcBef>
                <a:spcAft>
                  <a:spcPct val="0"/>
                </a:spcAft>
              </a:pPr>
              <a:r>
                <a:rPr lang="en-US" sz="2448" dirty="0">
                  <a:solidFill>
                    <a:srgbClr val="FFFFFF"/>
                  </a:solidFill>
                  <a:latin typeface="Segoe UI" pitchFamily="34" charset="0"/>
                  <a:cs typeface="Segoe UI" pitchFamily="34" charset="0"/>
                </a:rPr>
                <a:t>                     Visualization</a:t>
              </a:r>
            </a:p>
          </p:txBody>
        </p:sp>
        <p:pic>
          <p:nvPicPr>
            <p:cNvPr id="15" name="Picture 17"/>
            <p:cNvPicPr>
              <a:picLocks noChangeAspect="1"/>
            </p:cNvPicPr>
            <p:nvPr/>
          </p:nvPicPr>
          <p:blipFill>
            <a:blip r:embed="rId7" cstate="print"/>
            <a:srcRect/>
            <a:stretch>
              <a:fillRect/>
            </a:stretch>
          </p:blipFill>
          <p:spPr bwMode="auto">
            <a:xfrm>
              <a:off x="1092444" y="3737327"/>
              <a:ext cx="879312" cy="893649"/>
            </a:xfrm>
            <a:prstGeom prst="rect">
              <a:avLst/>
            </a:prstGeom>
            <a:grpFill/>
            <a:ln w="9525">
              <a:noFill/>
              <a:miter lim="800000"/>
              <a:headEnd/>
              <a:tailEnd/>
            </a:ln>
          </p:spPr>
        </p:pic>
      </p:grpSp>
    </p:spTree>
    <p:extLst>
      <p:ext uri="{BB962C8B-B14F-4D97-AF65-F5344CB8AC3E}">
        <p14:creationId xmlns:p14="http://schemas.microsoft.com/office/powerpoint/2010/main" val="1356808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3184"/>
            <a:ext cx="12436475" cy="9415851"/>
          </a:xfrm>
          <a:prstGeom prst="rect">
            <a:avLst/>
          </a:prstGeom>
        </p:spPr>
      </p:pic>
      <p:sp>
        <p:nvSpPr>
          <p:cNvPr id="2" name="Title 1"/>
          <p:cNvSpPr>
            <a:spLocks noGrp="1"/>
          </p:cNvSpPr>
          <p:nvPr>
            <p:ph type="title"/>
          </p:nvPr>
        </p:nvSpPr>
        <p:spPr/>
        <p:txBody>
          <a:bodyPr/>
          <a:lstStyle/>
          <a:p>
            <a:r>
              <a:rPr lang="nl-BE" dirty="0" smtClean="0"/>
              <a:t>Operations Manager</a:t>
            </a:r>
            <a:endParaRPr lang="en-US" dirty="0"/>
          </a:p>
        </p:txBody>
      </p:sp>
      <p:sp>
        <p:nvSpPr>
          <p:cNvPr id="5" name="TextBox 4"/>
          <p:cNvSpPr txBox="1"/>
          <p:nvPr/>
        </p:nvSpPr>
        <p:spPr>
          <a:xfrm>
            <a:off x="-4270022" y="1466667"/>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SCVMM Management Pack</a:t>
            </a:r>
            <a:endParaRPr lang="en-GB" sz="4000" dirty="0">
              <a:latin typeface="Segoe" pitchFamily="34" charset="0"/>
            </a:endParaRPr>
          </a:p>
        </p:txBody>
      </p:sp>
      <p:sp>
        <p:nvSpPr>
          <p:cNvPr id="6" name="TextBox 5"/>
          <p:cNvSpPr txBox="1"/>
          <p:nvPr/>
        </p:nvSpPr>
        <p:spPr>
          <a:xfrm>
            <a:off x="-4270022" y="2283244"/>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Hyper-V Management Pack</a:t>
            </a:r>
            <a:endParaRPr lang="en-GB" sz="4000" dirty="0">
              <a:latin typeface="Segoe" pitchFamily="34" charset="0"/>
            </a:endParaRPr>
          </a:p>
        </p:txBody>
      </p:sp>
      <p:sp>
        <p:nvSpPr>
          <p:cNvPr id="7" name="TextBox 6"/>
          <p:cNvSpPr txBox="1"/>
          <p:nvPr/>
        </p:nvSpPr>
        <p:spPr>
          <a:xfrm>
            <a:off x="-4270022" y="3099821"/>
            <a:ext cx="12956425" cy="707886"/>
          </a:xfrm>
          <a:prstGeom prst="rect">
            <a:avLst/>
          </a:prstGeom>
          <a:solidFill>
            <a:schemeClr val="bg2">
              <a:alpha val="62000"/>
            </a:schemeClr>
          </a:solidFill>
        </p:spPr>
        <p:txBody>
          <a:bodyPr wrap="square" rtlCol="0">
            <a:spAutoFit/>
          </a:bodyPr>
          <a:lstStyle/>
          <a:p>
            <a:pPr algn="r"/>
            <a:r>
              <a:rPr lang="en-US" sz="4000" dirty="0" err="1" smtClean="0">
                <a:latin typeface="Segoe" pitchFamily="34" charset="0"/>
              </a:rPr>
              <a:t>Xen</a:t>
            </a:r>
            <a:r>
              <a:rPr lang="en-US" sz="4000" dirty="0" smtClean="0">
                <a:latin typeface="Segoe" pitchFamily="34" charset="0"/>
              </a:rPr>
              <a:t> Management Pack</a:t>
            </a:r>
            <a:endParaRPr lang="en-GB" sz="4000" dirty="0">
              <a:latin typeface="Segoe" pitchFamily="34" charset="0"/>
            </a:endParaRPr>
          </a:p>
        </p:txBody>
      </p:sp>
      <p:sp>
        <p:nvSpPr>
          <p:cNvPr id="9" name="TextBox 8"/>
          <p:cNvSpPr txBox="1"/>
          <p:nvPr/>
        </p:nvSpPr>
        <p:spPr>
          <a:xfrm>
            <a:off x="-4270022" y="3916398"/>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VMware Management Pack</a:t>
            </a:r>
            <a:endParaRPr lang="en-GB" sz="4000" dirty="0">
              <a:latin typeface="Segoe" pitchFamily="34" charset="0"/>
            </a:endParaRPr>
          </a:p>
        </p:txBody>
      </p:sp>
    </p:spTree>
    <p:extLst>
      <p:ext uri="{BB962C8B-B14F-4D97-AF65-F5344CB8AC3E}">
        <p14:creationId xmlns:p14="http://schemas.microsoft.com/office/powerpoint/2010/main" val="1402873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a:t>Managing Multi-Hypervisor Environments with System Center 2012 </a:t>
            </a:r>
          </a:p>
        </p:txBody>
      </p:sp>
      <p:sp>
        <p:nvSpPr>
          <p:cNvPr id="5" name="Text Placeholder 4"/>
          <p:cNvSpPr>
            <a:spLocks noGrp="1"/>
          </p:cNvSpPr>
          <p:nvPr>
            <p:ph type="body" sz="quarter" idx="12"/>
          </p:nvPr>
        </p:nvSpPr>
        <p:spPr/>
        <p:txBody>
          <a:bodyPr/>
          <a:lstStyle/>
          <a:p>
            <a:r>
              <a:rPr lang="nl-BE" dirty="0" smtClean="0"/>
              <a:t>Mike Resseler</a:t>
            </a:r>
          </a:p>
          <a:p>
            <a:r>
              <a:rPr lang="nl-BE" dirty="0" smtClean="0"/>
              <a:t>Microsoft Evangelist</a:t>
            </a:r>
          </a:p>
          <a:p>
            <a:r>
              <a:rPr lang="nl-BE" dirty="0" smtClean="0"/>
              <a:t>@</a:t>
            </a:r>
            <a:r>
              <a:rPr lang="nl-BE" dirty="0" err="1" smtClean="0"/>
              <a:t>MikeResseler</a:t>
            </a:r>
            <a:endParaRPr lang="en-US" dirty="0"/>
          </a:p>
        </p:txBody>
      </p:sp>
      <p:sp>
        <p:nvSpPr>
          <p:cNvPr id="14" name="Text Placeholder 13"/>
          <p:cNvSpPr>
            <a:spLocks noGrp="1"/>
          </p:cNvSpPr>
          <p:nvPr>
            <p:ph type="body" sz="quarter" idx="13"/>
          </p:nvPr>
        </p:nvSpPr>
        <p:spPr/>
        <p:txBody>
          <a:bodyPr/>
          <a:lstStyle/>
          <a:p>
            <a:r>
              <a:rPr lang="en-US" dirty="0"/>
              <a:t>MDC-B304</a:t>
            </a:r>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Xen</a:t>
            </a:r>
            <a:r>
              <a:rPr lang="nl-BE" dirty="0" smtClean="0"/>
              <a:t> Management Pack</a:t>
            </a:r>
            <a:endParaRPr lang="en-US" dirty="0"/>
          </a:p>
        </p:txBody>
      </p:sp>
      <p:sp>
        <p:nvSpPr>
          <p:cNvPr id="3" name="Content Placeholder 2"/>
          <p:cNvSpPr>
            <a:spLocks noGrp="1"/>
          </p:cNvSpPr>
          <p:nvPr>
            <p:ph sz="quarter" idx="10"/>
          </p:nvPr>
        </p:nvSpPr>
        <p:spPr>
          <a:xfrm>
            <a:off x="274638" y="1214438"/>
            <a:ext cx="11887200" cy="4678204"/>
          </a:xfrm>
        </p:spPr>
        <p:txBody>
          <a:bodyPr/>
          <a:lstStyle/>
          <a:p>
            <a:r>
              <a:rPr lang="nl-BE" dirty="0" err="1" smtClean="0"/>
              <a:t>Created</a:t>
            </a:r>
            <a:r>
              <a:rPr lang="nl-BE" dirty="0" smtClean="0"/>
              <a:t> </a:t>
            </a:r>
            <a:r>
              <a:rPr lang="nl-BE" dirty="0" err="1" smtClean="0"/>
              <a:t>by</a:t>
            </a:r>
            <a:r>
              <a:rPr lang="nl-BE" dirty="0" smtClean="0"/>
              <a:t> </a:t>
            </a:r>
            <a:r>
              <a:rPr lang="nl-BE" dirty="0" err="1" smtClean="0"/>
              <a:t>Comtrade</a:t>
            </a:r>
            <a:r>
              <a:rPr lang="nl-BE" dirty="0"/>
              <a:t> (</a:t>
            </a:r>
            <a:r>
              <a:rPr lang="nl-BE" dirty="0">
                <a:hlinkClick r:id="rId3"/>
              </a:rPr>
              <a:t>http://www.managementproducts.comtrade.com</a:t>
            </a:r>
            <a:r>
              <a:rPr lang="nl-BE" dirty="0" smtClean="0">
                <a:hlinkClick r:id="rId3"/>
              </a:rPr>
              <a:t>/</a:t>
            </a:r>
            <a:r>
              <a:rPr lang="nl-BE" dirty="0" smtClean="0"/>
              <a:t>)</a:t>
            </a:r>
          </a:p>
          <a:p>
            <a:r>
              <a:rPr lang="nl-BE" dirty="0" smtClean="0"/>
              <a:t>Monitoring pools &amp; shared storage</a:t>
            </a:r>
          </a:p>
          <a:p>
            <a:r>
              <a:rPr lang="nl-BE" dirty="0" err="1" smtClean="0"/>
              <a:t>Identifying</a:t>
            </a:r>
            <a:r>
              <a:rPr lang="nl-BE" dirty="0" smtClean="0"/>
              <a:t> &amp; </a:t>
            </a:r>
            <a:r>
              <a:rPr lang="nl-BE" dirty="0" err="1" smtClean="0"/>
              <a:t>Alerting</a:t>
            </a:r>
            <a:endParaRPr lang="nl-BE" dirty="0" smtClean="0"/>
          </a:p>
          <a:p>
            <a:r>
              <a:rPr lang="nl-BE" dirty="0" smtClean="0"/>
              <a:t>Performance Reporting</a:t>
            </a:r>
          </a:p>
          <a:p>
            <a:r>
              <a:rPr lang="nl-BE" dirty="0" err="1" smtClean="0"/>
              <a:t>Topology</a:t>
            </a:r>
            <a:r>
              <a:rPr lang="nl-BE" dirty="0" smtClean="0"/>
              <a:t> Map</a:t>
            </a:r>
          </a:p>
          <a:p>
            <a:r>
              <a:rPr lang="nl-BE" dirty="0" err="1" smtClean="0"/>
              <a:t>Agentless</a:t>
            </a:r>
            <a:endParaRPr lang="en-US" dirty="0"/>
          </a:p>
        </p:txBody>
      </p:sp>
    </p:spTree>
    <p:extLst>
      <p:ext uri="{BB962C8B-B14F-4D97-AF65-F5344CB8AC3E}">
        <p14:creationId xmlns:p14="http://schemas.microsoft.com/office/powerpoint/2010/main" val="215376173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VMware</a:t>
            </a:r>
            <a:r>
              <a:rPr lang="nl-BE" dirty="0" smtClean="0"/>
              <a:t> Management Pack</a:t>
            </a:r>
            <a:endParaRPr lang="en-US" dirty="0"/>
          </a:p>
        </p:txBody>
      </p:sp>
      <p:sp>
        <p:nvSpPr>
          <p:cNvPr id="3" name="Content Placeholder 2"/>
          <p:cNvSpPr>
            <a:spLocks noGrp="1"/>
          </p:cNvSpPr>
          <p:nvPr>
            <p:ph sz="quarter" idx="10"/>
          </p:nvPr>
        </p:nvSpPr>
        <p:spPr>
          <a:xfrm>
            <a:off x="274638" y="1214438"/>
            <a:ext cx="11887200" cy="4678204"/>
          </a:xfrm>
        </p:spPr>
        <p:txBody>
          <a:bodyPr/>
          <a:lstStyle/>
          <a:p>
            <a:r>
              <a:rPr lang="nl-BE" dirty="0" err="1" smtClean="0"/>
              <a:t>Created</a:t>
            </a:r>
            <a:r>
              <a:rPr lang="nl-BE" dirty="0" smtClean="0"/>
              <a:t> </a:t>
            </a:r>
            <a:r>
              <a:rPr lang="nl-BE" dirty="0" err="1" smtClean="0"/>
              <a:t>by</a:t>
            </a:r>
            <a:r>
              <a:rPr lang="nl-BE" dirty="0" smtClean="0"/>
              <a:t> </a:t>
            </a:r>
            <a:r>
              <a:rPr lang="nl-BE" dirty="0"/>
              <a:t>Veeam (</a:t>
            </a:r>
            <a:r>
              <a:rPr lang="nl-BE" dirty="0">
                <a:hlinkClick r:id="rId2"/>
              </a:rPr>
              <a:t>http://</a:t>
            </a:r>
            <a:r>
              <a:rPr lang="nl-BE" dirty="0" smtClean="0">
                <a:hlinkClick r:id="rId2"/>
              </a:rPr>
              <a:t>www.veeam.com/vmware-microsoft-esx-monitoring.html</a:t>
            </a:r>
            <a:r>
              <a:rPr lang="nl-BE" dirty="0" smtClean="0"/>
              <a:t>)</a:t>
            </a:r>
          </a:p>
          <a:p>
            <a:r>
              <a:rPr lang="nl-BE" dirty="0" smtClean="0"/>
              <a:t>Monitoring</a:t>
            </a:r>
          </a:p>
          <a:p>
            <a:r>
              <a:rPr lang="nl-BE" dirty="0" smtClean="0"/>
              <a:t>Reporting</a:t>
            </a:r>
          </a:p>
          <a:p>
            <a:r>
              <a:rPr lang="nl-BE" dirty="0" err="1" smtClean="0"/>
              <a:t>Topology</a:t>
            </a:r>
            <a:endParaRPr lang="nl-BE" dirty="0" smtClean="0"/>
          </a:p>
          <a:p>
            <a:r>
              <a:rPr lang="nl-BE" dirty="0" err="1" smtClean="0"/>
              <a:t>Agentless</a:t>
            </a:r>
            <a:endParaRPr lang="nl-BE" dirty="0" smtClean="0"/>
          </a:p>
          <a:p>
            <a:endParaRPr lang="nl-BE" dirty="0" smtClean="0"/>
          </a:p>
        </p:txBody>
      </p:sp>
    </p:spTree>
    <p:extLst>
      <p:ext uri="{BB962C8B-B14F-4D97-AF65-F5344CB8AC3E}">
        <p14:creationId xmlns:p14="http://schemas.microsoft.com/office/powerpoint/2010/main" val="155396574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SCVMM Management Pack</a:t>
            </a:r>
            <a:endParaRPr lang="en-US" dirty="0"/>
          </a:p>
        </p:txBody>
      </p:sp>
      <p:sp>
        <p:nvSpPr>
          <p:cNvPr id="3" name="Content Placeholder 2"/>
          <p:cNvSpPr>
            <a:spLocks noGrp="1"/>
          </p:cNvSpPr>
          <p:nvPr>
            <p:ph sz="quarter" idx="10"/>
          </p:nvPr>
        </p:nvSpPr>
        <p:spPr>
          <a:xfrm>
            <a:off x="274638" y="1214438"/>
            <a:ext cx="11887200" cy="2769989"/>
          </a:xfrm>
        </p:spPr>
        <p:txBody>
          <a:bodyPr/>
          <a:lstStyle/>
          <a:p>
            <a:r>
              <a:rPr lang="nl-BE" dirty="0" err="1" smtClean="0"/>
              <a:t>Configure</a:t>
            </a:r>
            <a:r>
              <a:rPr lang="nl-BE" dirty="0" smtClean="0"/>
              <a:t> </a:t>
            </a:r>
            <a:r>
              <a:rPr lang="nl-BE" dirty="0" err="1" smtClean="0"/>
              <a:t>OpsMgr</a:t>
            </a:r>
            <a:r>
              <a:rPr lang="nl-BE" dirty="0" smtClean="0"/>
              <a:t> Integration</a:t>
            </a:r>
          </a:p>
          <a:p>
            <a:r>
              <a:rPr lang="nl-BE" dirty="0" smtClean="0"/>
              <a:t>Have </a:t>
            </a:r>
            <a:r>
              <a:rPr lang="nl-BE" dirty="0" err="1" smtClean="0"/>
              <a:t>prerequisites</a:t>
            </a:r>
            <a:r>
              <a:rPr lang="nl-BE" dirty="0" smtClean="0"/>
              <a:t> </a:t>
            </a:r>
            <a:r>
              <a:rPr lang="nl-BE" dirty="0" err="1" smtClean="0"/>
              <a:t>MP’s</a:t>
            </a:r>
            <a:endParaRPr lang="nl-BE" dirty="0"/>
          </a:p>
          <a:p>
            <a:r>
              <a:rPr lang="nl-BE" dirty="0" err="1" smtClean="0"/>
              <a:t>PowerShell</a:t>
            </a:r>
            <a:r>
              <a:rPr lang="nl-BE" dirty="0" smtClean="0"/>
              <a:t> 2.0</a:t>
            </a:r>
          </a:p>
          <a:p>
            <a:r>
              <a:rPr lang="nl-BE" dirty="0" err="1" smtClean="0"/>
              <a:t>OpsMgr</a:t>
            </a:r>
            <a:r>
              <a:rPr lang="nl-BE" dirty="0" smtClean="0"/>
              <a:t> console </a:t>
            </a:r>
            <a:r>
              <a:rPr lang="nl-BE" dirty="0" err="1" smtClean="0"/>
              <a:t>installed</a:t>
            </a:r>
            <a:r>
              <a:rPr lang="nl-BE" dirty="0" smtClean="0"/>
              <a:t> on VMM server</a:t>
            </a:r>
            <a:endParaRPr lang="en-US" dirty="0"/>
          </a:p>
        </p:txBody>
      </p:sp>
    </p:spTree>
    <p:extLst>
      <p:ext uri="{BB962C8B-B14F-4D97-AF65-F5344CB8AC3E}">
        <p14:creationId xmlns:p14="http://schemas.microsoft.com/office/powerpoint/2010/main" val="357835515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Demo:Monitoring</a:t>
            </a:r>
            <a:r>
              <a:rPr lang="nl-BE" dirty="0" smtClean="0"/>
              <a:t> </a:t>
            </a:r>
            <a:r>
              <a:rPr lang="nl-BE" dirty="0" err="1" smtClean="0"/>
              <a:t>VMware</a:t>
            </a:r>
            <a:endParaRPr lang="en-US" dirty="0"/>
          </a:p>
        </p:txBody>
      </p:sp>
      <p:sp>
        <p:nvSpPr>
          <p:cNvPr id="3" name="Text Placeholder 2"/>
          <p:cNvSpPr>
            <a:spLocks noGrp="1"/>
          </p:cNvSpPr>
          <p:nvPr>
            <p:ph type="body" sz="quarter" idx="12"/>
          </p:nvPr>
        </p:nvSpPr>
        <p:spPr/>
        <p:txBody>
          <a:bodyPr/>
          <a:lstStyle/>
          <a:p>
            <a:r>
              <a:rPr lang="nl-BE" dirty="0" err="1" smtClean="0"/>
              <a:t>Seeing</a:t>
            </a:r>
            <a:r>
              <a:rPr lang="nl-BE" dirty="0" smtClean="0"/>
              <a:t> </a:t>
            </a:r>
            <a:r>
              <a:rPr lang="nl-BE" dirty="0" err="1" smtClean="0"/>
              <a:t>from</a:t>
            </a:r>
            <a:r>
              <a:rPr lang="nl-BE" dirty="0" smtClean="0"/>
              <a:t> the </a:t>
            </a:r>
            <a:r>
              <a:rPr lang="nl-BE" dirty="0" err="1" smtClean="0"/>
              <a:t>App</a:t>
            </a:r>
            <a:r>
              <a:rPr lang="nl-BE" dirty="0" smtClean="0"/>
              <a:t> </a:t>
            </a:r>
            <a:r>
              <a:rPr lang="nl-BE" dirty="0" err="1" smtClean="0"/>
              <a:t>to</a:t>
            </a:r>
            <a:r>
              <a:rPr lang="nl-BE" dirty="0" smtClean="0"/>
              <a:t> the Metal</a:t>
            </a:r>
            <a:endParaRPr lang="en-US" dirty="0"/>
          </a:p>
        </p:txBody>
      </p:sp>
    </p:spTree>
    <p:extLst>
      <p:ext uri="{BB962C8B-B14F-4D97-AF65-F5344CB8AC3E}">
        <p14:creationId xmlns:p14="http://schemas.microsoft.com/office/powerpoint/2010/main" val="35505711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Orchestrator</a:t>
            </a:r>
            <a:endParaRPr lang="en-US" dirty="0"/>
          </a:p>
        </p:txBody>
      </p:sp>
    </p:spTree>
    <p:extLst>
      <p:ext uri="{BB962C8B-B14F-4D97-AF65-F5344CB8AC3E}">
        <p14:creationId xmlns:p14="http://schemas.microsoft.com/office/powerpoint/2010/main" val="385351313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5245"/>
            <a:ext cx="12436475" cy="8270255"/>
          </a:xfrm>
          <a:prstGeom prst="rect">
            <a:avLst/>
          </a:prstGeom>
        </p:spPr>
      </p:pic>
      <p:sp>
        <p:nvSpPr>
          <p:cNvPr id="24" name="Circular Arrow - VMM"/>
          <p:cNvSpPr/>
          <p:nvPr/>
        </p:nvSpPr>
        <p:spPr bwMode="blackGray">
          <a:xfrm rot="21162785">
            <a:off x="3778878" y="1556382"/>
            <a:ext cx="5248111" cy="5102461"/>
          </a:xfrm>
          <a:prstGeom prst="circularArrow">
            <a:avLst>
              <a:gd name="adj1" fmla="val 12500"/>
              <a:gd name="adj2" fmla="val 1142319"/>
              <a:gd name="adj3" fmla="val 20457681"/>
              <a:gd name="adj4" fmla="val 15369640"/>
              <a:gd name="adj5" fmla="val 12500"/>
            </a:avLst>
          </a:prstGeom>
          <a:gradFill>
            <a:gsLst>
              <a:gs pos="0">
                <a:schemeClr val="bg2">
                  <a:lumMod val="20000"/>
                  <a:lumOff val="80000"/>
                  <a:alpha val="0"/>
                </a:schemeClr>
              </a:gs>
              <a:gs pos="100000">
                <a:schemeClr val="bg2">
                  <a:lumMod val="20000"/>
                  <a:lumOff val="80000"/>
                </a:schemeClr>
              </a:gs>
            </a:gsLst>
            <a:lin ang="0" scaled="0"/>
          </a:gradFill>
          <a:ln>
            <a:noFill/>
            <a:headEnd type="none" w="med" len="med"/>
            <a:tailEnd type="none" w="med" len="med"/>
          </a:ln>
          <a:effectLst>
            <a:outerShdw blurRad="215900" sx="102000" sy="102000" algn="ctr" rotWithShape="0">
              <a:prstClr val="black">
                <a:alpha val="59000"/>
              </a:prstClr>
            </a:outerShdw>
          </a:effectLst>
        </p:spPr>
        <p:style>
          <a:lnRef idx="1">
            <a:schemeClr val="accent2"/>
          </a:lnRef>
          <a:fillRef idx="2">
            <a:schemeClr val="accent2"/>
          </a:fillRef>
          <a:effectRef idx="1">
            <a:schemeClr val="accent2"/>
          </a:effectRef>
          <a:fontRef idx="minor">
            <a:schemeClr val="dk1"/>
          </a:fontRef>
        </p:style>
        <p:txBody>
          <a:bodyPr vert="horz" wrap="square" lIns="93260" tIns="46630" rIns="93260" bIns="46630" numCol="1" rtlCol="0" anchor="ctr" anchorCtr="0" compatLnSpc="1">
            <a:prstTxWarp prst="textNoShape">
              <a:avLst/>
            </a:prstTxWarp>
          </a:bodyPr>
          <a:lstStyle/>
          <a:p>
            <a:pPr defTabSz="932559">
              <a:defRPr/>
            </a:pPr>
            <a:endParaRPr lang="en-US" sz="1632" b="1" dirty="0">
              <a:solidFill>
                <a:prstClr val="white"/>
              </a:solidFill>
              <a:latin typeface="Arial" charset="0"/>
            </a:endParaRPr>
          </a:p>
        </p:txBody>
      </p:sp>
      <p:sp>
        <p:nvSpPr>
          <p:cNvPr id="25" name="Circular Arrow - SMS"/>
          <p:cNvSpPr/>
          <p:nvPr/>
        </p:nvSpPr>
        <p:spPr bwMode="blackGray">
          <a:xfrm rot="4488984">
            <a:off x="3798145" y="1543839"/>
            <a:ext cx="5223493" cy="5229355"/>
          </a:xfrm>
          <a:prstGeom prst="circularArrow">
            <a:avLst>
              <a:gd name="adj1" fmla="val 12500"/>
              <a:gd name="adj2" fmla="val 1142319"/>
              <a:gd name="adj3" fmla="val 20457681"/>
              <a:gd name="adj4" fmla="val 16604943"/>
              <a:gd name="adj5" fmla="val 12500"/>
            </a:avLst>
          </a:prstGeom>
          <a:gradFill>
            <a:gsLst>
              <a:gs pos="0">
                <a:schemeClr val="bg2">
                  <a:lumMod val="20000"/>
                  <a:lumOff val="80000"/>
                  <a:alpha val="0"/>
                </a:schemeClr>
              </a:gs>
              <a:gs pos="100000">
                <a:schemeClr val="bg2">
                  <a:lumMod val="20000"/>
                  <a:lumOff val="80000"/>
                </a:schemeClr>
              </a:gs>
            </a:gsLst>
            <a:lin ang="0" scaled="0"/>
          </a:gradFill>
          <a:ln>
            <a:noFill/>
            <a:headEnd type="none" w="med" len="med"/>
            <a:tailEnd type="none" w="med" len="med"/>
          </a:ln>
          <a:effectLst>
            <a:outerShdw blurRad="215900" sx="102000" sy="102000" algn="ctr" rotWithShape="0">
              <a:prstClr val="black">
                <a:alpha val="59000"/>
              </a:prstClr>
            </a:outerShdw>
          </a:effectLst>
        </p:spPr>
        <p:style>
          <a:lnRef idx="1">
            <a:schemeClr val="accent2"/>
          </a:lnRef>
          <a:fillRef idx="2">
            <a:schemeClr val="accent2"/>
          </a:fillRef>
          <a:effectRef idx="1">
            <a:schemeClr val="accent2"/>
          </a:effectRef>
          <a:fontRef idx="minor">
            <a:schemeClr val="dk1"/>
          </a:fontRef>
        </p:style>
        <p:txBody>
          <a:bodyPr vert="horz" wrap="square" lIns="93260" tIns="46630" rIns="93260" bIns="46630" numCol="1" rtlCol="0" anchor="ctr" anchorCtr="0" compatLnSpc="1">
            <a:prstTxWarp prst="textNoShape">
              <a:avLst/>
            </a:prstTxWarp>
          </a:bodyPr>
          <a:lstStyle/>
          <a:p>
            <a:pPr defTabSz="932559">
              <a:defRPr/>
            </a:pPr>
            <a:endParaRPr lang="en-US" sz="1632" b="1" dirty="0">
              <a:solidFill>
                <a:prstClr val="white"/>
              </a:solidFill>
              <a:latin typeface="Arial" charset="0"/>
            </a:endParaRPr>
          </a:p>
        </p:txBody>
      </p:sp>
      <p:sp>
        <p:nvSpPr>
          <p:cNvPr id="26" name="Circular Arrow - MOM"/>
          <p:cNvSpPr/>
          <p:nvPr/>
        </p:nvSpPr>
        <p:spPr bwMode="blackGray">
          <a:xfrm rot="10293507">
            <a:off x="3683003" y="1674513"/>
            <a:ext cx="5204788" cy="5140637"/>
          </a:xfrm>
          <a:prstGeom prst="circularArrow">
            <a:avLst>
              <a:gd name="adj1" fmla="val 12500"/>
              <a:gd name="adj2" fmla="val 1142319"/>
              <a:gd name="adj3" fmla="val 20457681"/>
              <a:gd name="adj4" fmla="val 15855872"/>
              <a:gd name="adj5" fmla="val 12500"/>
            </a:avLst>
          </a:prstGeom>
          <a:gradFill>
            <a:gsLst>
              <a:gs pos="0">
                <a:schemeClr val="bg2">
                  <a:lumMod val="20000"/>
                  <a:lumOff val="80000"/>
                  <a:alpha val="0"/>
                </a:schemeClr>
              </a:gs>
              <a:gs pos="100000">
                <a:schemeClr val="bg2">
                  <a:lumMod val="20000"/>
                  <a:lumOff val="80000"/>
                </a:schemeClr>
              </a:gs>
            </a:gsLst>
            <a:lin ang="0" scaled="0"/>
          </a:gradFill>
          <a:ln>
            <a:noFill/>
            <a:headEnd type="none" w="med" len="med"/>
            <a:tailEnd type="none" w="med" len="med"/>
          </a:ln>
          <a:effectLst>
            <a:outerShdw blurRad="215900" sx="102000" sy="102000" algn="ctr" rotWithShape="0">
              <a:prstClr val="black">
                <a:alpha val="59000"/>
              </a:prstClr>
            </a:outerShdw>
          </a:effectLst>
        </p:spPr>
        <p:style>
          <a:lnRef idx="1">
            <a:schemeClr val="accent2"/>
          </a:lnRef>
          <a:fillRef idx="2">
            <a:schemeClr val="accent2"/>
          </a:fillRef>
          <a:effectRef idx="1">
            <a:schemeClr val="accent2"/>
          </a:effectRef>
          <a:fontRef idx="minor">
            <a:schemeClr val="dk1"/>
          </a:fontRef>
        </p:style>
        <p:txBody>
          <a:bodyPr vert="horz" wrap="square" lIns="93260" tIns="46630" rIns="93260" bIns="46630" numCol="1" rtlCol="0" anchor="ctr" anchorCtr="0" compatLnSpc="1">
            <a:prstTxWarp prst="textNoShape">
              <a:avLst/>
            </a:prstTxWarp>
          </a:bodyPr>
          <a:lstStyle/>
          <a:p>
            <a:pPr defTabSz="932559">
              <a:defRPr/>
            </a:pPr>
            <a:endParaRPr lang="en-US" sz="1632" b="1" dirty="0">
              <a:solidFill>
                <a:prstClr val="white"/>
              </a:solidFill>
              <a:latin typeface="Arial" charset="0"/>
            </a:endParaRPr>
          </a:p>
        </p:txBody>
      </p:sp>
      <p:sp>
        <p:nvSpPr>
          <p:cNvPr id="27" name="Circular Arrow - DPM"/>
          <p:cNvSpPr/>
          <p:nvPr/>
        </p:nvSpPr>
        <p:spPr bwMode="blackGray">
          <a:xfrm rot="14968484">
            <a:off x="3647958" y="1472154"/>
            <a:ext cx="5161532" cy="5304415"/>
          </a:xfrm>
          <a:prstGeom prst="circularArrow">
            <a:avLst>
              <a:gd name="adj1" fmla="val 12500"/>
              <a:gd name="adj2" fmla="val 1142319"/>
              <a:gd name="adj3" fmla="val 20457681"/>
              <a:gd name="adj4" fmla="val 16884024"/>
              <a:gd name="adj5" fmla="val 12500"/>
            </a:avLst>
          </a:prstGeom>
          <a:gradFill>
            <a:gsLst>
              <a:gs pos="0">
                <a:schemeClr val="bg2">
                  <a:lumMod val="20000"/>
                  <a:lumOff val="80000"/>
                  <a:alpha val="0"/>
                </a:schemeClr>
              </a:gs>
              <a:gs pos="100000">
                <a:schemeClr val="bg2">
                  <a:lumMod val="20000"/>
                  <a:lumOff val="80000"/>
                </a:schemeClr>
              </a:gs>
            </a:gsLst>
            <a:lin ang="0" scaled="0"/>
          </a:gradFill>
          <a:ln>
            <a:noFill/>
            <a:headEnd type="none" w="med" len="med"/>
            <a:tailEnd type="none" w="med" len="med"/>
          </a:ln>
          <a:effectLst>
            <a:outerShdw blurRad="215900" sx="102000" sy="102000" algn="ctr" rotWithShape="0">
              <a:prstClr val="black">
                <a:alpha val="59000"/>
              </a:prstClr>
            </a:outerShdw>
          </a:effectLst>
        </p:spPr>
        <p:style>
          <a:lnRef idx="1">
            <a:schemeClr val="accent2"/>
          </a:lnRef>
          <a:fillRef idx="2">
            <a:schemeClr val="accent2"/>
          </a:fillRef>
          <a:effectRef idx="1">
            <a:schemeClr val="accent2"/>
          </a:effectRef>
          <a:fontRef idx="minor">
            <a:schemeClr val="dk1"/>
          </a:fontRef>
        </p:style>
        <p:txBody>
          <a:bodyPr vert="horz" wrap="square" lIns="93260" tIns="46630" rIns="93260" bIns="46630" numCol="1" rtlCol="0" anchor="ctr" anchorCtr="0" compatLnSpc="1">
            <a:prstTxWarp prst="textNoShape">
              <a:avLst/>
            </a:prstTxWarp>
          </a:bodyPr>
          <a:lstStyle/>
          <a:p>
            <a:pPr defTabSz="932559">
              <a:defRPr/>
            </a:pPr>
            <a:endParaRPr lang="en-US" sz="1632" b="1" dirty="0">
              <a:solidFill>
                <a:prstClr val="white"/>
              </a:solidFill>
              <a:latin typeface="Arial" charset="0"/>
            </a:endParaRPr>
          </a:p>
        </p:txBody>
      </p:sp>
      <p:sp>
        <p:nvSpPr>
          <p:cNvPr id="110" name="TextBox 109"/>
          <p:cNvSpPr txBox="1"/>
          <p:nvPr/>
        </p:nvSpPr>
        <p:spPr bwMode="auto">
          <a:xfrm>
            <a:off x="7393301" y="4738505"/>
            <a:ext cx="1253944" cy="632123"/>
          </a:xfrm>
          <a:prstGeom prst="rect">
            <a:avLst/>
          </a:prstGeom>
          <a:noFill/>
          <a:ln>
            <a:noFill/>
            <a:headEnd type="none" w="med" len="med"/>
            <a:tailEnd type="none" w="med" len="med"/>
          </a:ln>
          <a:effectLst/>
        </p:spPr>
        <p:txBody>
          <a:bodyPr wrap="square">
            <a:spAutoFit/>
          </a:bodyPr>
          <a:lstStyle/>
          <a:p>
            <a:pPr algn="ct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Virtual Workload Provisioning</a:t>
            </a:r>
          </a:p>
        </p:txBody>
      </p:sp>
      <p:sp>
        <p:nvSpPr>
          <p:cNvPr id="111" name="TextBox 110"/>
          <p:cNvSpPr txBox="1"/>
          <p:nvPr/>
        </p:nvSpPr>
        <p:spPr bwMode="auto">
          <a:xfrm>
            <a:off x="5280823" y="5774036"/>
            <a:ext cx="1597698" cy="632123"/>
          </a:xfrm>
          <a:prstGeom prst="rect">
            <a:avLst/>
          </a:prstGeom>
          <a:noFill/>
        </p:spPr>
        <p:txBody>
          <a:bodyPr wrap="square">
            <a:spAutoFit/>
          </a:bodyPr>
          <a:lstStyle/>
          <a:p>
            <a:pPr algn="ct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OS / Software Deploy, Patching and State Mgmt</a:t>
            </a:r>
          </a:p>
        </p:txBody>
      </p:sp>
      <p:sp>
        <p:nvSpPr>
          <p:cNvPr id="112" name="TextBox 111"/>
          <p:cNvSpPr txBox="1"/>
          <p:nvPr/>
        </p:nvSpPr>
        <p:spPr bwMode="auto">
          <a:xfrm>
            <a:off x="3897224" y="4604217"/>
            <a:ext cx="1408924" cy="632123"/>
          </a:xfrm>
          <a:prstGeom prst="rect">
            <a:avLst/>
          </a:prstGeom>
          <a:noFill/>
        </p:spPr>
        <p:txBody>
          <a:bodyPr wrap="square">
            <a:spAutoFit/>
          </a:bodyPr>
          <a:lstStyle/>
          <a:p>
            <a:pPr algn="ct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Performance and Health Monitoring</a:t>
            </a:r>
          </a:p>
        </p:txBody>
      </p:sp>
      <p:sp>
        <p:nvSpPr>
          <p:cNvPr id="113" name="TextBox 112"/>
          <p:cNvSpPr txBox="1"/>
          <p:nvPr/>
        </p:nvSpPr>
        <p:spPr bwMode="auto">
          <a:xfrm>
            <a:off x="3919056" y="3350381"/>
            <a:ext cx="1124204" cy="452806"/>
          </a:xfrm>
          <a:prstGeom prst="rect">
            <a:avLst/>
          </a:prstGeom>
          <a:noFill/>
          <a:ln>
            <a:noFill/>
            <a:headEnd type="none" w="med" len="med"/>
            <a:tailEnd type="none" w="med" len="med"/>
          </a:ln>
          <a:effectLst/>
        </p:spPr>
        <p:txBody>
          <a:bodyPr>
            <a:spAutoFit/>
          </a:bodyPr>
          <a:lstStyle/>
          <a:p>
            <a:pPr algn="ct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Disaster Recovery</a:t>
            </a:r>
          </a:p>
        </p:txBody>
      </p:sp>
      <p:sp>
        <p:nvSpPr>
          <p:cNvPr id="109" name="TextBox 108"/>
          <p:cNvSpPr txBox="1"/>
          <p:nvPr/>
        </p:nvSpPr>
        <p:spPr bwMode="auto">
          <a:xfrm>
            <a:off x="7234007" y="2774596"/>
            <a:ext cx="1408925" cy="452806"/>
          </a:xfrm>
          <a:prstGeom prst="rect">
            <a:avLst/>
          </a:prstGeom>
          <a:noFill/>
          <a:ln>
            <a:noFill/>
            <a:headEnd type="none" w="med" len="med"/>
            <a:tailEnd type="none" w="med" len="med"/>
          </a:ln>
          <a:effectLst/>
        </p:spPr>
        <p:txBody>
          <a:bodyPr>
            <a:spAutoFit/>
          </a:bodyPr>
          <a:lstStyle/>
          <a:p>
            <a:pPr algn="ct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Hardware Provisioning</a:t>
            </a:r>
          </a:p>
        </p:txBody>
      </p:sp>
      <p:sp>
        <p:nvSpPr>
          <p:cNvPr id="114" name="TextBox 113"/>
          <p:cNvSpPr txBox="1"/>
          <p:nvPr/>
        </p:nvSpPr>
        <p:spPr bwMode="auto">
          <a:xfrm>
            <a:off x="4529083" y="2500170"/>
            <a:ext cx="1124205" cy="274339"/>
          </a:xfrm>
          <a:prstGeom prst="rect">
            <a:avLst/>
          </a:prstGeom>
          <a:noFill/>
          <a:ln>
            <a:noFill/>
            <a:headEnd type="none" w="med" len="med"/>
            <a:tailEnd type="none" w="med" len="med"/>
          </a:ln>
          <a:effectLst/>
        </p:spPr>
        <p:txBody>
          <a:bodyPr>
            <a:spAutoFit/>
          </a:bodyPr>
          <a:lstStyle/>
          <a:p>
            <a:pPr algn="ct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Backup</a:t>
            </a:r>
          </a:p>
        </p:txBody>
      </p:sp>
      <p:grpSp>
        <p:nvGrpSpPr>
          <p:cNvPr id="8" name="Group 63"/>
          <p:cNvGrpSpPr/>
          <p:nvPr/>
        </p:nvGrpSpPr>
        <p:grpSpPr>
          <a:xfrm>
            <a:off x="8290329" y="5439820"/>
            <a:ext cx="1127140" cy="922286"/>
            <a:chOff x="6781800" y="4495800"/>
            <a:chExt cx="1219200" cy="997614"/>
          </a:xfrm>
          <a:effectLst/>
        </p:grpSpPr>
        <p:pic>
          <p:nvPicPr>
            <p:cNvPr id="172118" name="Picture 53" descr="double arrows"/>
            <p:cNvPicPr>
              <a:picLocks noChangeAspect="1" noChangeArrowheads="1"/>
            </p:cNvPicPr>
            <p:nvPr/>
          </p:nvPicPr>
          <p:blipFill>
            <a:blip r:embed="rId5" cstate="print">
              <a:duotone>
                <a:prstClr val="black"/>
                <a:schemeClr val="tx2">
                  <a:tint val="45000"/>
                  <a:satMod val="400000"/>
                </a:schemeClr>
              </a:duotone>
            </a:blip>
            <a:srcRect/>
            <a:stretch>
              <a:fillRect/>
            </a:stretch>
          </p:blipFill>
          <p:spPr bwMode="auto">
            <a:xfrm>
              <a:off x="6781800" y="4495800"/>
              <a:ext cx="1219200" cy="997614"/>
            </a:xfrm>
            <a:prstGeom prst="rect">
              <a:avLst/>
            </a:prstGeom>
            <a:noFill/>
            <a:ln w="9525">
              <a:noFill/>
              <a:miter lim="800000"/>
              <a:headEnd/>
              <a:tailEnd/>
            </a:ln>
          </p:spPr>
        </p:pic>
        <p:pic>
          <p:nvPicPr>
            <p:cNvPr id="172119" name="Picture 54" descr="developer Tools toolbox"/>
            <p:cNvPicPr>
              <a:picLocks noChangeAspect="1" noChangeArrowheads="1"/>
            </p:cNvPicPr>
            <p:nvPr/>
          </p:nvPicPr>
          <p:blipFill>
            <a:blip r:embed="rId6" cstate="print"/>
            <a:srcRect/>
            <a:stretch>
              <a:fillRect/>
            </a:stretch>
          </p:blipFill>
          <p:spPr bwMode="auto">
            <a:xfrm>
              <a:off x="7086600" y="4495800"/>
              <a:ext cx="653327" cy="982187"/>
            </a:xfrm>
            <a:prstGeom prst="rect">
              <a:avLst/>
            </a:prstGeom>
            <a:noFill/>
            <a:ln w="9525">
              <a:noFill/>
              <a:miter lim="800000"/>
              <a:headEnd/>
              <a:tailEnd/>
            </a:ln>
          </p:spPr>
        </p:pic>
      </p:grpSp>
      <p:grpSp>
        <p:nvGrpSpPr>
          <p:cNvPr id="9" name="Group 45"/>
          <p:cNvGrpSpPr>
            <a:grpSpLocks/>
          </p:cNvGrpSpPr>
          <p:nvPr/>
        </p:nvGrpSpPr>
        <p:grpSpPr bwMode="auto">
          <a:xfrm>
            <a:off x="8893429" y="3330177"/>
            <a:ext cx="1549818" cy="1229608"/>
            <a:chOff x="7858" y="738"/>
            <a:chExt cx="726" cy="576"/>
          </a:xfrm>
        </p:grpSpPr>
        <p:pic>
          <p:nvPicPr>
            <p:cNvPr id="16" name="Picture 46" descr="PC sm"/>
            <p:cNvPicPr>
              <a:picLocks noChangeAspect="1" noChangeArrowheads="1"/>
            </p:cNvPicPr>
            <p:nvPr/>
          </p:nvPicPr>
          <p:blipFill>
            <a:blip r:embed="rId7" cstate="print"/>
            <a:srcRect/>
            <a:stretch>
              <a:fillRect/>
            </a:stretch>
          </p:blipFill>
          <p:spPr bwMode="auto">
            <a:xfrm rot="21360000" flipH="1">
              <a:off x="8116" y="752"/>
              <a:ext cx="468" cy="461"/>
            </a:xfrm>
            <a:prstGeom prst="rect">
              <a:avLst/>
            </a:prstGeom>
            <a:noFill/>
            <a:ln w="9525">
              <a:noFill/>
              <a:miter lim="800000"/>
              <a:headEnd/>
              <a:tailEnd/>
            </a:ln>
            <a:effectLst>
              <a:outerShdw dist="12700" dir="5400000" algn="ctr" rotWithShape="0">
                <a:schemeClr val="bg2"/>
              </a:outerShdw>
            </a:effectLst>
          </p:spPr>
        </p:pic>
        <p:pic>
          <p:nvPicPr>
            <p:cNvPr id="17" name="Picture 47" descr="PC sm"/>
            <p:cNvPicPr>
              <a:picLocks noChangeAspect="1" noChangeArrowheads="1"/>
            </p:cNvPicPr>
            <p:nvPr/>
          </p:nvPicPr>
          <p:blipFill>
            <a:blip r:embed="rId8" cstate="print"/>
            <a:srcRect/>
            <a:stretch>
              <a:fillRect/>
            </a:stretch>
          </p:blipFill>
          <p:spPr bwMode="auto">
            <a:xfrm rot="21360000" flipH="1">
              <a:off x="7858" y="853"/>
              <a:ext cx="467" cy="461"/>
            </a:xfrm>
            <a:prstGeom prst="rect">
              <a:avLst/>
            </a:prstGeom>
            <a:noFill/>
            <a:ln w="9525" algn="ctr">
              <a:noFill/>
              <a:miter lim="800000"/>
              <a:headEnd/>
              <a:tailEnd/>
            </a:ln>
            <a:effectLst>
              <a:outerShdw dist="12700" dir="5400000" algn="ctr" rotWithShape="0">
                <a:schemeClr val="bg2"/>
              </a:outerShdw>
            </a:effectLst>
          </p:spPr>
        </p:pic>
        <p:pic>
          <p:nvPicPr>
            <p:cNvPr id="18" name="Picture 48" descr="PC sm"/>
            <p:cNvPicPr>
              <a:picLocks noChangeAspect="1" noChangeArrowheads="1"/>
            </p:cNvPicPr>
            <p:nvPr/>
          </p:nvPicPr>
          <p:blipFill>
            <a:blip r:embed="rId8" cstate="print"/>
            <a:srcRect/>
            <a:stretch>
              <a:fillRect/>
            </a:stretch>
          </p:blipFill>
          <p:spPr bwMode="auto">
            <a:xfrm rot="21360000" flipH="1">
              <a:off x="7972" y="738"/>
              <a:ext cx="467" cy="460"/>
            </a:xfrm>
            <a:prstGeom prst="rect">
              <a:avLst/>
            </a:prstGeom>
            <a:noFill/>
            <a:ln w="9525" algn="ctr">
              <a:noFill/>
              <a:miter lim="800000"/>
              <a:headEnd/>
              <a:tailEnd/>
            </a:ln>
            <a:effectLst>
              <a:outerShdw dist="12700" dir="5400000" algn="ctr" rotWithShape="0">
                <a:schemeClr val="bg2"/>
              </a:outerShdw>
            </a:effectLst>
          </p:spPr>
        </p:pic>
      </p:grpSp>
      <p:grpSp>
        <p:nvGrpSpPr>
          <p:cNvPr id="10" name="Group 57"/>
          <p:cNvGrpSpPr>
            <a:grpSpLocks/>
          </p:cNvGrpSpPr>
          <p:nvPr/>
        </p:nvGrpSpPr>
        <p:grpSpPr bwMode="auto">
          <a:xfrm>
            <a:off x="2237842" y="2323153"/>
            <a:ext cx="1666653" cy="1149155"/>
            <a:chOff x="3131" y="-3574"/>
            <a:chExt cx="1006" cy="694"/>
          </a:xfrm>
        </p:grpSpPr>
        <p:pic>
          <p:nvPicPr>
            <p:cNvPr id="172111" name="Picture 58" descr="User-State-Migration-Icon"/>
            <p:cNvPicPr>
              <a:picLocks noChangeAspect="1" noChangeArrowheads="1"/>
            </p:cNvPicPr>
            <p:nvPr/>
          </p:nvPicPr>
          <p:blipFill>
            <a:blip r:embed="rId9" cstate="print"/>
            <a:srcRect/>
            <a:stretch>
              <a:fillRect/>
            </a:stretch>
          </p:blipFill>
          <p:spPr bwMode="auto">
            <a:xfrm>
              <a:off x="3131" y="-3574"/>
              <a:ext cx="1006" cy="694"/>
            </a:xfrm>
            <a:prstGeom prst="rect">
              <a:avLst/>
            </a:prstGeom>
            <a:noFill/>
            <a:ln w="9525">
              <a:noFill/>
              <a:miter lim="800000"/>
              <a:headEnd/>
              <a:tailEnd/>
            </a:ln>
          </p:spPr>
        </p:pic>
        <p:pic>
          <p:nvPicPr>
            <p:cNvPr id="172112" name="Picture 59" descr="data page"/>
            <p:cNvPicPr>
              <a:picLocks noChangeAspect="1" noChangeArrowheads="1"/>
            </p:cNvPicPr>
            <p:nvPr/>
          </p:nvPicPr>
          <p:blipFill>
            <a:blip r:embed="rId10" cstate="print"/>
            <a:srcRect/>
            <a:stretch>
              <a:fillRect/>
            </a:stretch>
          </p:blipFill>
          <p:spPr bwMode="auto">
            <a:xfrm>
              <a:off x="3550" y="-3344"/>
              <a:ext cx="284" cy="341"/>
            </a:xfrm>
            <a:prstGeom prst="rect">
              <a:avLst/>
            </a:prstGeom>
            <a:noFill/>
            <a:ln w="9525">
              <a:noFill/>
              <a:miter lim="800000"/>
              <a:headEnd/>
              <a:tailEnd/>
            </a:ln>
          </p:spPr>
        </p:pic>
        <p:pic>
          <p:nvPicPr>
            <p:cNvPr id="172113" name="Picture 60" descr="page"/>
            <p:cNvPicPr>
              <a:picLocks noChangeAspect="1" noChangeArrowheads="1"/>
            </p:cNvPicPr>
            <p:nvPr/>
          </p:nvPicPr>
          <p:blipFill>
            <a:blip r:embed="rId11" cstate="print"/>
            <a:srcRect/>
            <a:stretch>
              <a:fillRect/>
            </a:stretch>
          </p:blipFill>
          <p:spPr bwMode="auto">
            <a:xfrm>
              <a:off x="3431" y="-3492"/>
              <a:ext cx="123" cy="148"/>
            </a:xfrm>
            <a:prstGeom prst="rect">
              <a:avLst/>
            </a:prstGeom>
            <a:noFill/>
            <a:ln w="9525">
              <a:noFill/>
              <a:miter lim="800000"/>
              <a:headEnd/>
              <a:tailEnd/>
            </a:ln>
          </p:spPr>
        </p:pic>
      </p:grpSp>
      <p:sp>
        <p:nvSpPr>
          <p:cNvPr id="172050" name="Freeform 24"/>
          <p:cNvSpPr>
            <a:spLocks/>
          </p:cNvSpPr>
          <p:nvPr/>
        </p:nvSpPr>
        <p:spPr bwMode="auto">
          <a:xfrm>
            <a:off x="4289053" y="1551657"/>
            <a:ext cx="7338" cy="2935"/>
          </a:xfrm>
          <a:custGeom>
            <a:avLst/>
            <a:gdLst>
              <a:gd name="T0" fmla="*/ 2147483647 w 5"/>
              <a:gd name="T1" fmla="*/ 2147483647 h 2"/>
              <a:gd name="T2" fmla="*/ 2147483647 w 5"/>
              <a:gd name="T3" fmla="*/ 0 h 2"/>
              <a:gd name="T4" fmla="*/ 0 w 5"/>
              <a:gd name="T5" fmla="*/ 2147483647 h 2"/>
              <a:gd name="T6" fmla="*/ 2147483647 w 5"/>
              <a:gd name="T7" fmla="*/ 2147483647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3" y="0"/>
                </a:lnTo>
                <a:lnTo>
                  <a:pt x="0" y="2"/>
                </a:lnTo>
                <a:lnTo>
                  <a:pt x="5" y="2"/>
                </a:lnTo>
                <a:close/>
              </a:path>
            </a:pathLst>
          </a:custGeom>
          <a:solidFill>
            <a:srgbClr val="000000"/>
          </a:solidFill>
          <a:ln w="9525">
            <a:noFill/>
            <a:round/>
            <a:headEnd/>
            <a:tailEnd/>
          </a:ln>
        </p:spPr>
        <p:txBody>
          <a:bodyPr/>
          <a:lstStyle/>
          <a:p>
            <a:pPr defTabSz="932559"/>
            <a:endParaRPr lang="en-US" sz="1632">
              <a:solidFill>
                <a:prstClr val="white"/>
              </a:solidFill>
              <a:latin typeface="Segoe UI"/>
            </a:endParaRPr>
          </a:p>
        </p:txBody>
      </p:sp>
      <p:sp>
        <p:nvSpPr>
          <p:cNvPr id="172051" name="Freeform 30"/>
          <p:cNvSpPr>
            <a:spLocks/>
          </p:cNvSpPr>
          <p:nvPr/>
        </p:nvSpPr>
        <p:spPr bwMode="auto">
          <a:xfrm>
            <a:off x="4275758" y="1551657"/>
            <a:ext cx="2935" cy="2935"/>
          </a:xfrm>
          <a:custGeom>
            <a:avLst/>
            <a:gdLst>
              <a:gd name="T0" fmla="*/ 0 w 2"/>
              <a:gd name="T1" fmla="*/ 0 h 2"/>
              <a:gd name="T2" fmla="*/ 0 w 2"/>
              <a:gd name="T3" fmla="*/ 2147483647 h 2"/>
              <a:gd name="T4" fmla="*/ 2147483647 w 2"/>
              <a:gd name="T5" fmla="*/ 2147483647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0" y="2"/>
                </a:lnTo>
                <a:lnTo>
                  <a:pt x="2" y="2"/>
                </a:lnTo>
                <a:lnTo>
                  <a:pt x="0" y="0"/>
                </a:lnTo>
                <a:close/>
              </a:path>
            </a:pathLst>
          </a:custGeom>
          <a:solidFill>
            <a:srgbClr val="000000"/>
          </a:solidFill>
          <a:ln w="9525">
            <a:noFill/>
            <a:round/>
            <a:headEnd/>
            <a:tailEnd/>
          </a:ln>
        </p:spPr>
        <p:txBody>
          <a:bodyPr/>
          <a:lstStyle/>
          <a:p>
            <a:pPr defTabSz="932559"/>
            <a:endParaRPr lang="en-US" sz="1632">
              <a:solidFill>
                <a:prstClr val="white"/>
              </a:solidFill>
              <a:latin typeface="Segoe UI"/>
            </a:endParaRPr>
          </a:p>
        </p:txBody>
      </p:sp>
      <p:pic>
        <p:nvPicPr>
          <p:cNvPr id="69" name="Picture 16" descr="enterprise sand"/>
          <p:cNvPicPr>
            <a:picLocks noChangeAspect="1" noChangeArrowheads="1"/>
          </p:cNvPicPr>
          <p:nvPr/>
        </p:nvPicPr>
        <p:blipFill>
          <a:blip r:embed="rId12" cstate="print"/>
          <a:srcRect/>
          <a:stretch>
            <a:fillRect/>
          </a:stretch>
        </p:blipFill>
        <p:spPr bwMode="auto">
          <a:xfrm>
            <a:off x="3431756" y="5071606"/>
            <a:ext cx="770017" cy="1155026"/>
          </a:xfrm>
          <a:prstGeom prst="rect">
            <a:avLst/>
          </a:prstGeom>
          <a:noFill/>
          <a:ln w="9525">
            <a:noFill/>
            <a:miter lim="800000"/>
            <a:headEnd/>
            <a:tailEnd/>
          </a:ln>
          <a:effectLst/>
        </p:spPr>
      </p:pic>
      <p:grpSp>
        <p:nvGrpSpPr>
          <p:cNvPr id="11" name="Group 102"/>
          <p:cNvGrpSpPr>
            <a:grpSpLocks/>
          </p:cNvGrpSpPr>
          <p:nvPr/>
        </p:nvGrpSpPr>
        <p:grpSpPr bwMode="auto">
          <a:xfrm>
            <a:off x="2234082" y="5142052"/>
            <a:ext cx="1522004" cy="1163348"/>
            <a:chOff x="3044" y="4308"/>
            <a:chExt cx="1023" cy="781"/>
          </a:xfrm>
          <a:effectLst/>
        </p:grpSpPr>
        <p:pic>
          <p:nvPicPr>
            <p:cNvPr id="172067" name="Picture 103" descr="cloud illustration icon"/>
            <p:cNvPicPr>
              <a:picLocks noChangeAspect="1" noChangeArrowheads="1"/>
            </p:cNvPicPr>
            <p:nvPr/>
          </p:nvPicPr>
          <p:blipFill>
            <a:blip r:embed="rId13" cstate="print">
              <a:lum contrast="18000"/>
            </a:blip>
            <a:srcRect/>
            <a:stretch>
              <a:fillRect/>
            </a:stretch>
          </p:blipFill>
          <p:spPr bwMode="auto">
            <a:xfrm>
              <a:off x="3044" y="4308"/>
              <a:ext cx="1023" cy="781"/>
            </a:xfrm>
            <a:prstGeom prst="rect">
              <a:avLst/>
            </a:prstGeom>
            <a:noFill/>
            <a:ln w="9525">
              <a:noFill/>
              <a:miter lim="800000"/>
              <a:headEnd/>
              <a:tailEnd/>
            </a:ln>
          </p:spPr>
        </p:pic>
        <p:pic>
          <p:nvPicPr>
            <p:cNvPr id="172068" name="Picture 104" descr="arrow 0 gold  arrow curved double headed 1"/>
            <p:cNvPicPr>
              <a:picLocks noChangeAspect="1" noChangeArrowheads="1"/>
            </p:cNvPicPr>
            <p:nvPr/>
          </p:nvPicPr>
          <p:blipFill>
            <a:blip r:embed="rId14" cstate="print">
              <a:lum bright="6000" contrast="24000"/>
            </a:blip>
            <a:srcRect/>
            <a:stretch>
              <a:fillRect/>
            </a:stretch>
          </p:blipFill>
          <p:spPr bwMode="auto">
            <a:xfrm>
              <a:off x="3281" y="4418"/>
              <a:ext cx="564" cy="404"/>
            </a:xfrm>
            <a:prstGeom prst="rect">
              <a:avLst/>
            </a:prstGeom>
            <a:noFill/>
            <a:ln w="9525">
              <a:noFill/>
              <a:miter lim="800000"/>
              <a:headEnd/>
              <a:tailEnd/>
            </a:ln>
          </p:spPr>
        </p:pic>
      </p:grpSp>
      <p:sp>
        <p:nvSpPr>
          <p:cNvPr id="72" name="TextBox 71"/>
          <p:cNvSpPr txBox="1"/>
          <p:nvPr/>
        </p:nvSpPr>
        <p:spPr bwMode="auto">
          <a:xfrm>
            <a:off x="5751694" y="4345731"/>
            <a:ext cx="1343479" cy="632123"/>
          </a:xfrm>
          <a:prstGeom prst="rect">
            <a:avLst/>
          </a:prstGeom>
          <a:noFill/>
          <a:ln>
            <a:noFill/>
            <a:headEnd type="none" w="med" len="med"/>
            <a:tailEnd type="none" w="med" len="med"/>
          </a:ln>
          <a:effectLst/>
        </p:spPr>
        <p:txBody>
          <a:bodyPr wrap="square">
            <a:spAutoFit/>
          </a:bodyPr>
          <a:lstStyle/>
          <a:p>
            <a:pP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IT Automation</a:t>
            </a:r>
          </a:p>
          <a:p>
            <a:pPr defTabSz="932559">
              <a:lnSpc>
                <a:spcPct val="80000"/>
              </a:lnSpc>
              <a:defRPr/>
            </a:pPr>
            <a:r>
              <a:rPr lang="nl-BE" sz="1428" b="1" spc="-102" dirty="0">
                <a:solidFill>
                  <a:prstClr val="white"/>
                </a:solidFill>
                <a:effectLst>
                  <a:outerShdw blurRad="241300" dir="5400000" algn="t" rotWithShape="0">
                    <a:prstClr val="black"/>
                  </a:outerShdw>
                </a:effectLst>
                <a:latin typeface="Segoe UI"/>
              </a:rPr>
              <a:t>Multivendor Integration</a:t>
            </a:r>
            <a:endParaRPr lang="en-US" sz="1428" b="1" spc="-102" dirty="0">
              <a:solidFill>
                <a:prstClr val="white"/>
              </a:solidFill>
              <a:effectLst>
                <a:outerShdw blurRad="241300" dir="5400000" algn="t" rotWithShape="0">
                  <a:prstClr val="black"/>
                </a:outerShdw>
              </a:effectLst>
              <a:latin typeface="Segoe UI"/>
            </a:endParaRPr>
          </a:p>
        </p:txBody>
      </p:sp>
      <p:pic>
        <p:nvPicPr>
          <p:cNvPr id="74" name="Picture 3" descr="C:\Users\kghelani\AppData\Local\Microsoft\Windows\Temporary Internet Files\Content.IE5\UF3XSKIW\MCj04326220000[1].png"/>
          <p:cNvPicPr>
            <a:picLocks noChangeAspect="1" noChangeArrowheads="1"/>
          </p:cNvPicPr>
          <p:nvPr/>
        </p:nvPicPr>
        <p:blipFill>
          <a:blip r:embed="rId15" cstate="print"/>
          <a:srcRect/>
          <a:stretch>
            <a:fillRect/>
          </a:stretch>
        </p:blipFill>
        <p:spPr bwMode="auto">
          <a:xfrm>
            <a:off x="6749449" y="1193057"/>
            <a:ext cx="691448" cy="760982"/>
          </a:xfrm>
          <a:prstGeom prst="rect">
            <a:avLst/>
          </a:prstGeom>
          <a:noFill/>
        </p:spPr>
      </p:pic>
      <p:sp>
        <p:nvSpPr>
          <p:cNvPr id="77" name="TextBox 76"/>
          <p:cNvSpPr txBox="1"/>
          <p:nvPr/>
        </p:nvSpPr>
        <p:spPr bwMode="auto">
          <a:xfrm>
            <a:off x="5751693" y="1884513"/>
            <a:ext cx="1408925" cy="452806"/>
          </a:xfrm>
          <a:prstGeom prst="rect">
            <a:avLst/>
          </a:prstGeom>
          <a:noFill/>
          <a:ln>
            <a:noFill/>
            <a:headEnd type="none" w="med" len="med"/>
            <a:tailEnd type="none" w="med" len="med"/>
          </a:ln>
          <a:effectLst/>
        </p:spPr>
        <p:txBody>
          <a:bodyPr>
            <a:spAutoFit/>
          </a:bodyPr>
          <a:lstStyle/>
          <a:p>
            <a:pPr algn="ct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Service Management</a:t>
            </a:r>
          </a:p>
        </p:txBody>
      </p:sp>
      <p:sp>
        <p:nvSpPr>
          <p:cNvPr id="40" name="TextBox 39"/>
          <p:cNvSpPr txBox="1"/>
          <p:nvPr/>
        </p:nvSpPr>
        <p:spPr>
          <a:xfrm>
            <a:off x="-2810169" y="363699"/>
            <a:ext cx="13214354" cy="734534"/>
          </a:xfrm>
          <a:prstGeom prst="rect">
            <a:avLst/>
          </a:prstGeom>
          <a:solidFill>
            <a:srgbClr val="0070C0">
              <a:alpha val="62000"/>
            </a:srgbClr>
          </a:solidFill>
        </p:spPr>
        <p:txBody>
          <a:bodyPr wrap="square" rtlCol="0">
            <a:spAutoFit/>
          </a:bodyPr>
          <a:lstStyle/>
          <a:p>
            <a:pPr algn="r"/>
            <a:r>
              <a:rPr lang="en-US" sz="4080" dirty="0">
                <a:latin typeface="Segoe" pitchFamily="34" charset="0"/>
              </a:rPr>
              <a:t>Orchestrate</a:t>
            </a:r>
            <a:endParaRPr lang="en-GB" sz="4080" dirty="0">
              <a:latin typeface="Segoe" pitchFamily="34" charset="0"/>
            </a:endParaRPr>
          </a:p>
        </p:txBody>
      </p:sp>
      <p:pic>
        <p:nvPicPr>
          <p:cNvPr id="42" name="Picture 41"/>
          <p:cNvPicPr>
            <a:picLocks/>
          </p:cNvPicPr>
          <p:nvPr/>
        </p:nvPicPr>
        <p:blipFill>
          <a:blip r:embed="rId16" cstate="print"/>
          <a:srcRect/>
          <a:stretch>
            <a:fillRect/>
          </a:stretch>
        </p:blipFill>
        <p:spPr bwMode="auto">
          <a:xfrm>
            <a:off x="6098875" y="3937840"/>
            <a:ext cx="373041" cy="373041"/>
          </a:xfrm>
          <a:prstGeom prst="rect">
            <a:avLst/>
          </a:prstGeom>
          <a:noFill/>
          <a:ln w="9525">
            <a:noFill/>
            <a:miter lim="800000"/>
            <a:headEnd/>
            <a:tailEnd/>
          </a:ln>
        </p:spPr>
      </p:pic>
      <p:pic>
        <p:nvPicPr>
          <p:cNvPr id="43" name="Picture 42"/>
          <p:cNvPicPr>
            <a:picLocks/>
          </p:cNvPicPr>
          <p:nvPr/>
        </p:nvPicPr>
        <p:blipFill>
          <a:blip r:embed="rId17" cstate="print"/>
          <a:srcRect/>
          <a:stretch>
            <a:fillRect/>
          </a:stretch>
        </p:blipFill>
        <p:spPr bwMode="auto">
          <a:xfrm>
            <a:off x="4494777" y="5210242"/>
            <a:ext cx="373041" cy="373041"/>
          </a:xfrm>
          <a:prstGeom prst="rect">
            <a:avLst/>
          </a:prstGeom>
          <a:noFill/>
          <a:ln w="9525">
            <a:noFill/>
            <a:miter lim="800000"/>
            <a:headEnd/>
            <a:tailEnd/>
          </a:ln>
        </p:spPr>
      </p:pic>
      <p:pic>
        <p:nvPicPr>
          <p:cNvPr id="44" name="Picture 43"/>
          <p:cNvPicPr>
            <a:picLocks/>
          </p:cNvPicPr>
          <p:nvPr/>
        </p:nvPicPr>
        <p:blipFill>
          <a:blip r:embed="rId18" cstate="print"/>
          <a:srcRect/>
          <a:stretch>
            <a:fillRect/>
          </a:stretch>
        </p:blipFill>
        <p:spPr bwMode="auto">
          <a:xfrm>
            <a:off x="8730712" y="4942811"/>
            <a:ext cx="373041" cy="373041"/>
          </a:xfrm>
          <a:prstGeom prst="rect">
            <a:avLst/>
          </a:prstGeom>
          <a:noFill/>
          <a:ln w="9525">
            <a:noFill/>
            <a:miter lim="800000"/>
            <a:headEnd/>
            <a:tailEnd/>
          </a:ln>
        </p:spPr>
      </p:pic>
      <p:pic>
        <p:nvPicPr>
          <p:cNvPr id="45" name="Picture 44"/>
          <p:cNvPicPr>
            <a:picLocks/>
          </p:cNvPicPr>
          <p:nvPr/>
        </p:nvPicPr>
        <p:blipFill>
          <a:blip r:embed="rId19" cstate="print"/>
          <a:srcRect/>
          <a:stretch>
            <a:fillRect/>
          </a:stretch>
        </p:blipFill>
        <p:spPr bwMode="auto">
          <a:xfrm>
            <a:off x="9329389" y="2711209"/>
            <a:ext cx="373041" cy="373041"/>
          </a:xfrm>
          <a:prstGeom prst="rect">
            <a:avLst/>
          </a:prstGeom>
          <a:noFill/>
          <a:ln w="9525">
            <a:noFill/>
            <a:miter lim="800000"/>
            <a:headEnd/>
            <a:tailEnd/>
          </a:ln>
        </p:spPr>
      </p:pic>
      <p:pic>
        <p:nvPicPr>
          <p:cNvPr id="46" name="Picture 45"/>
          <p:cNvPicPr>
            <a:picLocks/>
          </p:cNvPicPr>
          <p:nvPr/>
        </p:nvPicPr>
        <p:blipFill>
          <a:blip r:embed="rId20" cstate="print"/>
          <a:srcRect/>
          <a:stretch>
            <a:fillRect/>
          </a:stretch>
        </p:blipFill>
        <p:spPr bwMode="auto">
          <a:xfrm>
            <a:off x="2794216" y="4715076"/>
            <a:ext cx="373041" cy="373041"/>
          </a:xfrm>
          <a:prstGeom prst="rect">
            <a:avLst/>
          </a:prstGeom>
          <a:noFill/>
          <a:ln w="9525">
            <a:noFill/>
            <a:miter lim="800000"/>
            <a:headEnd/>
            <a:tailEnd/>
          </a:ln>
        </p:spPr>
      </p:pic>
      <p:pic>
        <p:nvPicPr>
          <p:cNvPr id="47" name="Picture 4" descr="C:\MAX\Branding\SC Brand Guide Graphics\SCDPM_256.png"/>
          <p:cNvPicPr>
            <a:picLocks noChangeArrowheads="1"/>
          </p:cNvPicPr>
          <p:nvPr/>
        </p:nvPicPr>
        <p:blipFill rotWithShape="1">
          <a:blip r:embed="rId21" cstate="print"/>
          <a:srcRect l="1886" r="1857" b="3333"/>
          <a:stretch/>
        </p:blipFill>
        <p:spPr bwMode="auto">
          <a:xfrm>
            <a:off x="2960830" y="1760069"/>
            <a:ext cx="373041" cy="373041"/>
          </a:xfrm>
          <a:prstGeom prst="rect">
            <a:avLst/>
          </a:prstGeom>
          <a:solidFill>
            <a:schemeClr val="accent5">
              <a:lumMod val="75000"/>
            </a:schemeClr>
          </a:solidFill>
          <a:effectLst/>
          <a:extLst/>
        </p:spPr>
      </p:pic>
      <p:pic>
        <p:nvPicPr>
          <p:cNvPr id="48" name="Picture 47"/>
          <p:cNvPicPr>
            <a:picLocks/>
          </p:cNvPicPr>
          <p:nvPr/>
        </p:nvPicPr>
        <p:blipFill>
          <a:blip r:embed="rId17" cstate="print"/>
          <a:srcRect/>
          <a:stretch>
            <a:fillRect/>
          </a:stretch>
        </p:blipFill>
        <p:spPr bwMode="auto">
          <a:xfrm>
            <a:off x="6216413" y="1387028"/>
            <a:ext cx="373041" cy="37304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005370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500"/>
                                        <p:tgtEl>
                                          <p:spTgt spid="1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2"/>
                                        </p:tgtEl>
                                        <p:attrNameLst>
                                          <p:attrName>style.visibility</p:attrName>
                                        </p:attrNameLst>
                                      </p:cBhvr>
                                      <p:to>
                                        <p:strVal val="visible"/>
                                      </p:to>
                                    </p:set>
                                    <p:animEffect transition="in" filter="fade">
                                      <p:cBhvr>
                                        <p:cTn id="45" dur="500"/>
                                        <p:tgtEl>
                                          <p:spTgt spid="1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fade">
                                      <p:cBhvr>
                                        <p:cTn id="51" dur="500"/>
                                        <p:tgtEl>
                                          <p:spTgt spid="1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fade">
                                      <p:cBhvr>
                                        <p:cTn id="54" dur="500"/>
                                        <p:tgtEl>
                                          <p:spTgt spid="114"/>
                                        </p:tgtEl>
                                      </p:cBhvr>
                                    </p:animEffect>
                                  </p:childTnLst>
                                </p:cTn>
                              </p:par>
                              <p:par>
                                <p:cTn id="55" presetID="10"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2050"/>
                                        </p:tgtEl>
                                        <p:attrNameLst>
                                          <p:attrName>style.visibility</p:attrName>
                                        </p:attrNameLst>
                                      </p:cBhvr>
                                      <p:to>
                                        <p:strVal val="visible"/>
                                      </p:to>
                                    </p:set>
                                    <p:animEffect transition="in" filter="fade">
                                      <p:cBhvr>
                                        <p:cTn id="66" dur="500"/>
                                        <p:tgtEl>
                                          <p:spTgt spid="17205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72051"/>
                                        </p:tgtEl>
                                        <p:attrNameLst>
                                          <p:attrName>style.visibility</p:attrName>
                                        </p:attrNameLst>
                                      </p:cBhvr>
                                      <p:to>
                                        <p:strVal val="visible"/>
                                      </p:to>
                                    </p:set>
                                    <p:animEffect transition="in" filter="fade">
                                      <p:cBhvr>
                                        <p:cTn id="69" dur="500"/>
                                        <p:tgtEl>
                                          <p:spTgt spid="172051"/>
                                        </p:tgtEl>
                                      </p:cBhvr>
                                    </p:animEffect>
                                  </p:childTnLst>
                                </p:cTn>
                              </p:par>
                              <p:par>
                                <p:cTn id="70" presetID="10" presetClass="entr" presetSubtype="0" fill="hold" nodeType="with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fade">
                                      <p:cBhvr>
                                        <p:cTn id="72" dur="500"/>
                                        <p:tgtEl>
                                          <p:spTgt spid="69"/>
                                        </p:tgtEl>
                                      </p:cBhvr>
                                    </p:animEffect>
                                  </p:childTnLst>
                                </p:cTn>
                              </p:par>
                              <p:par>
                                <p:cTn id="73" presetID="10" presetClass="entr" presetSubtype="0" fill="hold"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fade">
                                      <p:cBhvr>
                                        <p:cTn id="78" dur="500"/>
                                        <p:tgtEl>
                                          <p:spTgt spid="7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fade">
                                      <p:cBhvr>
                                        <p:cTn id="81" dur="500"/>
                                        <p:tgtEl>
                                          <p:spTgt spid="77"/>
                                        </p:tgtEl>
                                      </p:cBhvr>
                                    </p:animEffect>
                                  </p:childTnLst>
                                </p:cTn>
                              </p:par>
                              <p:par>
                                <p:cTn id="82" presetID="10" presetClass="entr" presetSubtype="0" fill="hold" nodeType="with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fade">
                                      <p:cBhvr>
                                        <p:cTn id="84" dur="500"/>
                                        <p:tgtEl>
                                          <p:spTgt spid="7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110" grpId="0"/>
      <p:bldP spid="111" grpId="0"/>
      <p:bldP spid="112" grpId="0"/>
      <p:bldP spid="113" grpId="0"/>
      <p:bldP spid="109" grpId="0"/>
      <p:bldP spid="114" grpId="0"/>
      <p:bldP spid="172050" grpId="0" animBg="1"/>
      <p:bldP spid="172051" grpId="0" animBg="1"/>
      <p:bldP spid="72" grpId="0"/>
      <p:bldP spid="77" grpId="0"/>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Integration Packs</a:t>
            </a:r>
            <a:endParaRPr lang="en-US" dirty="0"/>
          </a:p>
        </p:txBody>
      </p:sp>
      <p:sp>
        <p:nvSpPr>
          <p:cNvPr id="3" name="Content Placeholder 2"/>
          <p:cNvSpPr>
            <a:spLocks noGrp="1"/>
          </p:cNvSpPr>
          <p:nvPr>
            <p:ph sz="quarter" idx="10"/>
          </p:nvPr>
        </p:nvSpPr>
        <p:spPr>
          <a:xfrm>
            <a:off x="274638" y="1214438"/>
            <a:ext cx="11887200" cy="2092881"/>
          </a:xfrm>
        </p:spPr>
        <p:txBody>
          <a:bodyPr/>
          <a:lstStyle/>
          <a:p>
            <a:r>
              <a:rPr lang="nl-BE" dirty="0" smtClean="0"/>
              <a:t>SCVMM Integration Pack</a:t>
            </a:r>
          </a:p>
          <a:p>
            <a:r>
              <a:rPr lang="nl-BE" dirty="0" err="1" smtClean="0"/>
              <a:t>VMware</a:t>
            </a:r>
            <a:r>
              <a:rPr lang="nl-BE" dirty="0" smtClean="0"/>
              <a:t> Integration Pack</a:t>
            </a:r>
          </a:p>
          <a:p>
            <a:endParaRPr lang="en-US" dirty="0"/>
          </a:p>
        </p:txBody>
      </p:sp>
    </p:spTree>
    <p:extLst>
      <p:ext uri="{BB962C8B-B14F-4D97-AF65-F5344CB8AC3E}">
        <p14:creationId xmlns:p14="http://schemas.microsoft.com/office/powerpoint/2010/main" val="65064684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SCVMM Integration Pack</a:t>
            </a:r>
            <a:endParaRPr lang="en-US" dirty="0"/>
          </a:p>
        </p:txBody>
      </p:sp>
      <p:sp>
        <p:nvSpPr>
          <p:cNvPr id="4" name="Rectangle 3"/>
          <p:cNvSpPr/>
          <p:nvPr/>
        </p:nvSpPr>
        <p:spPr>
          <a:xfrm>
            <a:off x="274320" y="1223436"/>
            <a:ext cx="3690000" cy="544764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2" indent="-457200">
              <a:buFont typeface="Wingdings" pitchFamily="2" charset="2"/>
              <a:buChar char="§"/>
              <a:defRPr/>
            </a:pPr>
            <a:r>
              <a:rPr lang="en-US" sz="2200" dirty="0" smtClean="0">
                <a:solidFill>
                  <a:schemeClr val="lt1"/>
                </a:solidFill>
              </a:rPr>
              <a:t>Create </a:t>
            </a:r>
            <a:r>
              <a:rPr lang="en-US" sz="2200" dirty="0" err="1" smtClean="0">
                <a:solidFill>
                  <a:schemeClr val="lt1"/>
                </a:solidFill>
              </a:rPr>
              <a:t>CheckPoint</a:t>
            </a:r>
            <a:endParaRPr lang="en-US" sz="2200" dirty="0" smtClean="0">
              <a:solidFill>
                <a:schemeClr val="lt1"/>
              </a:solidFill>
            </a:endParaRPr>
          </a:p>
          <a:p>
            <a:pPr lvl="2" indent="-457200">
              <a:buFont typeface="Wingdings" pitchFamily="2" charset="2"/>
              <a:buChar char="§"/>
              <a:defRPr/>
            </a:pPr>
            <a:r>
              <a:rPr lang="en-US" sz="2200" dirty="0" smtClean="0"/>
              <a:t>Create New Disk from VHD</a:t>
            </a:r>
            <a:r>
              <a:rPr lang="en-US" sz="2200" dirty="0" smtClean="0">
                <a:solidFill>
                  <a:schemeClr val="lt1"/>
                </a:solidFill>
              </a:rPr>
              <a:t> </a:t>
            </a:r>
            <a:endParaRPr lang="en-US" sz="2200" dirty="0">
              <a:solidFill>
                <a:schemeClr val="lt1"/>
              </a:solidFill>
            </a:endParaRPr>
          </a:p>
          <a:p>
            <a:pPr lvl="2" indent="-457200">
              <a:buFont typeface="Wingdings" pitchFamily="2" charset="2"/>
              <a:buChar char="§"/>
              <a:defRPr/>
            </a:pPr>
            <a:r>
              <a:rPr lang="en-US" sz="2200" dirty="0" smtClean="0">
                <a:solidFill>
                  <a:schemeClr val="lt1"/>
                </a:solidFill>
              </a:rPr>
              <a:t>Create Network Adapter</a:t>
            </a:r>
          </a:p>
          <a:p>
            <a:pPr lvl="2" indent="-457200">
              <a:buFont typeface="Wingdings" pitchFamily="2" charset="2"/>
              <a:buChar char="§"/>
              <a:defRPr/>
            </a:pPr>
            <a:r>
              <a:rPr lang="nl-BE" sz="2200" dirty="0" err="1" smtClean="0"/>
              <a:t>Create</a:t>
            </a:r>
            <a:r>
              <a:rPr lang="nl-BE" sz="2200" dirty="0" smtClean="0"/>
              <a:t> New Disk</a:t>
            </a:r>
          </a:p>
          <a:p>
            <a:pPr lvl="2" indent="-457200">
              <a:buFont typeface="Wingdings" pitchFamily="2" charset="2"/>
              <a:buChar char="§"/>
              <a:defRPr/>
            </a:pPr>
            <a:r>
              <a:rPr lang="nl-BE" sz="2200" dirty="0" err="1" smtClean="0"/>
              <a:t>Create</a:t>
            </a:r>
            <a:r>
              <a:rPr lang="nl-BE" sz="2200" dirty="0" smtClean="0"/>
              <a:t> User </a:t>
            </a:r>
            <a:r>
              <a:rPr lang="nl-BE" sz="2200" dirty="0" err="1" smtClean="0"/>
              <a:t>Role</a:t>
            </a:r>
            <a:endParaRPr lang="nl-BE" sz="2200" dirty="0" smtClean="0"/>
          </a:p>
          <a:p>
            <a:pPr lvl="2" indent="-457200">
              <a:buFont typeface="Wingdings" pitchFamily="2" charset="2"/>
              <a:buChar char="§"/>
              <a:defRPr/>
            </a:pPr>
            <a:r>
              <a:rPr lang="nl-BE" sz="2200" dirty="0" err="1" smtClean="0">
                <a:solidFill>
                  <a:schemeClr val="lt1"/>
                </a:solidFill>
              </a:rPr>
              <a:t>Create</a:t>
            </a:r>
            <a:r>
              <a:rPr lang="nl-BE" sz="2200" dirty="0" smtClean="0">
                <a:solidFill>
                  <a:schemeClr val="lt1"/>
                </a:solidFill>
              </a:rPr>
              <a:t> VM </a:t>
            </a:r>
            <a:r>
              <a:rPr lang="nl-BE" sz="2200" dirty="0" err="1" smtClean="0">
                <a:solidFill>
                  <a:schemeClr val="lt1"/>
                </a:solidFill>
              </a:rPr>
              <a:t>from</a:t>
            </a:r>
            <a:r>
              <a:rPr lang="nl-BE" sz="2200" dirty="0" smtClean="0">
                <a:solidFill>
                  <a:schemeClr val="lt1"/>
                </a:solidFill>
              </a:rPr>
              <a:t> Template</a:t>
            </a:r>
          </a:p>
          <a:p>
            <a:pPr lvl="2" indent="-457200">
              <a:buFont typeface="Wingdings" pitchFamily="2" charset="2"/>
              <a:buChar char="§"/>
              <a:defRPr/>
            </a:pPr>
            <a:r>
              <a:rPr lang="nl-BE" sz="2200" dirty="0" err="1" smtClean="0"/>
              <a:t>Create</a:t>
            </a:r>
            <a:r>
              <a:rPr lang="nl-BE" sz="2200" dirty="0" smtClean="0"/>
              <a:t> VM </a:t>
            </a:r>
            <a:r>
              <a:rPr lang="nl-BE" sz="2200" dirty="0" err="1" smtClean="0"/>
              <a:t>from</a:t>
            </a:r>
            <a:r>
              <a:rPr lang="nl-BE" sz="2200" dirty="0" smtClean="0"/>
              <a:t> VHD</a:t>
            </a:r>
          </a:p>
          <a:p>
            <a:pPr lvl="2" indent="-457200">
              <a:buFont typeface="Wingdings" pitchFamily="2" charset="2"/>
              <a:buChar char="§"/>
              <a:defRPr/>
            </a:pPr>
            <a:r>
              <a:rPr lang="nl-BE" sz="2200" dirty="0" err="1" smtClean="0">
                <a:solidFill>
                  <a:schemeClr val="lt1"/>
                </a:solidFill>
              </a:rPr>
              <a:t>Create</a:t>
            </a:r>
            <a:r>
              <a:rPr lang="nl-BE" sz="2200" dirty="0" smtClean="0">
                <a:solidFill>
                  <a:schemeClr val="lt1"/>
                </a:solidFill>
              </a:rPr>
              <a:t> VM </a:t>
            </a:r>
            <a:r>
              <a:rPr lang="nl-BE" sz="2200" dirty="0" err="1" smtClean="0">
                <a:solidFill>
                  <a:schemeClr val="lt1"/>
                </a:solidFill>
              </a:rPr>
              <a:t>fro</a:t>
            </a:r>
            <a:r>
              <a:rPr lang="nl-BE" sz="2200" dirty="0" err="1" smtClean="0"/>
              <a:t>m</a:t>
            </a:r>
            <a:r>
              <a:rPr lang="nl-BE" sz="2200" dirty="0" smtClean="0"/>
              <a:t> VM</a:t>
            </a:r>
          </a:p>
          <a:p>
            <a:pPr lvl="2" indent="-457200">
              <a:buFont typeface="Wingdings" pitchFamily="2" charset="2"/>
              <a:buChar char="§"/>
              <a:defRPr/>
            </a:pPr>
            <a:r>
              <a:rPr lang="nl-BE" sz="2200" dirty="0" err="1" smtClean="0">
                <a:solidFill>
                  <a:schemeClr val="lt1"/>
                </a:solidFill>
              </a:rPr>
              <a:t>Remove</a:t>
            </a:r>
            <a:r>
              <a:rPr lang="nl-BE" sz="2200" dirty="0" smtClean="0">
                <a:solidFill>
                  <a:schemeClr val="lt1"/>
                </a:solidFill>
              </a:rPr>
              <a:t> User </a:t>
            </a:r>
            <a:r>
              <a:rPr lang="nl-BE" sz="2200" dirty="0" err="1" smtClean="0">
                <a:solidFill>
                  <a:schemeClr val="lt1"/>
                </a:solidFill>
              </a:rPr>
              <a:t>Role</a:t>
            </a:r>
            <a:endParaRPr lang="nl-BE" sz="2200" dirty="0" smtClean="0">
              <a:solidFill>
                <a:schemeClr val="lt1"/>
              </a:solidFill>
            </a:endParaRPr>
          </a:p>
          <a:p>
            <a:pPr lvl="2" indent="-457200">
              <a:buFont typeface="Wingdings" pitchFamily="2" charset="2"/>
              <a:buChar char="§"/>
              <a:defRPr/>
            </a:pPr>
            <a:r>
              <a:rPr lang="nl-BE" sz="2200" dirty="0" smtClean="0"/>
              <a:t>Get </a:t>
            </a:r>
            <a:r>
              <a:rPr lang="nl-BE" sz="2200" dirty="0" err="1" smtClean="0"/>
              <a:t>CheckPoint</a:t>
            </a:r>
            <a:endParaRPr lang="nl-BE" sz="2200" dirty="0" smtClean="0"/>
          </a:p>
          <a:p>
            <a:pPr lvl="2" indent="-457200">
              <a:buFont typeface="Wingdings" pitchFamily="2" charset="2"/>
              <a:buChar char="§"/>
              <a:defRPr/>
            </a:pPr>
            <a:r>
              <a:rPr lang="nl-BE" sz="2200" dirty="0" smtClean="0">
                <a:solidFill>
                  <a:schemeClr val="lt1"/>
                </a:solidFill>
              </a:rPr>
              <a:t>Get Disk</a:t>
            </a:r>
          </a:p>
          <a:p>
            <a:pPr lvl="1" indent="-457200">
              <a:buFont typeface="Wingdings" pitchFamily="2" charset="2"/>
              <a:buChar char="§"/>
              <a:defRPr/>
            </a:pPr>
            <a:endParaRPr lang="en-US" b="1" dirty="0">
              <a:solidFill>
                <a:schemeClr val="lt1"/>
              </a:solidFill>
            </a:endParaRPr>
          </a:p>
        </p:txBody>
      </p:sp>
      <p:sp>
        <p:nvSpPr>
          <p:cNvPr id="5" name="Rectangle 4"/>
          <p:cNvSpPr/>
          <p:nvPr/>
        </p:nvSpPr>
        <p:spPr>
          <a:xfrm>
            <a:off x="4335326" y="1223436"/>
            <a:ext cx="3690000" cy="544764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2" indent="-457200">
              <a:buFont typeface="Wingdings" pitchFamily="2" charset="2"/>
              <a:buChar char="§"/>
              <a:defRPr/>
            </a:pPr>
            <a:r>
              <a:rPr lang="nl-BE" sz="2200" dirty="0"/>
              <a:t>Get Network Adapter</a:t>
            </a:r>
          </a:p>
          <a:p>
            <a:pPr lvl="2" indent="-457200">
              <a:buFont typeface="Wingdings" pitchFamily="2" charset="2"/>
              <a:buChar char="§"/>
              <a:defRPr/>
            </a:pPr>
            <a:r>
              <a:rPr lang="nl-BE" sz="2200" dirty="0"/>
              <a:t>Get User </a:t>
            </a:r>
            <a:r>
              <a:rPr lang="nl-BE" sz="2200" dirty="0" err="1"/>
              <a:t>Role</a:t>
            </a:r>
            <a:endParaRPr lang="en-US" sz="2200" dirty="0"/>
          </a:p>
          <a:p>
            <a:pPr lvl="2" indent="-457200">
              <a:buFont typeface="Wingdings" pitchFamily="2" charset="2"/>
              <a:buChar char="§"/>
              <a:defRPr/>
            </a:pPr>
            <a:r>
              <a:rPr lang="nl-BE" sz="2200" dirty="0" smtClean="0">
                <a:solidFill>
                  <a:schemeClr val="lt1"/>
                </a:solidFill>
              </a:rPr>
              <a:t>Get VM</a:t>
            </a:r>
          </a:p>
          <a:p>
            <a:pPr lvl="2" indent="-457200">
              <a:buFont typeface="Wingdings" pitchFamily="2" charset="2"/>
              <a:buChar char="§"/>
              <a:defRPr/>
            </a:pPr>
            <a:r>
              <a:rPr lang="nl-BE" sz="2200" dirty="0" smtClean="0"/>
              <a:t>Manage </a:t>
            </a:r>
            <a:r>
              <a:rPr lang="nl-BE" sz="2200" dirty="0" err="1" smtClean="0"/>
              <a:t>CheckPoint</a:t>
            </a:r>
            <a:endParaRPr lang="nl-BE" sz="2200" dirty="0" smtClean="0"/>
          </a:p>
          <a:p>
            <a:pPr lvl="2" indent="-457200">
              <a:buFont typeface="Wingdings" pitchFamily="2" charset="2"/>
              <a:buChar char="§"/>
              <a:defRPr/>
            </a:pPr>
            <a:r>
              <a:rPr lang="nl-BE" sz="2200" dirty="0" smtClean="0">
                <a:solidFill>
                  <a:schemeClr val="lt1"/>
                </a:solidFill>
              </a:rPr>
              <a:t>Mov</a:t>
            </a:r>
            <a:r>
              <a:rPr lang="nl-BE" sz="2200" dirty="0" smtClean="0"/>
              <a:t>e VM</a:t>
            </a:r>
          </a:p>
          <a:p>
            <a:pPr lvl="2" indent="-457200">
              <a:buFont typeface="Wingdings" pitchFamily="2" charset="2"/>
              <a:buChar char="§"/>
              <a:defRPr/>
            </a:pPr>
            <a:r>
              <a:rPr lang="nl-BE" sz="2200" dirty="0" err="1" smtClean="0">
                <a:solidFill>
                  <a:schemeClr val="lt1"/>
                </a:solidFill>
              </a:rPr>
              <a:t>Remove</a:t>
            </a:r>
            <a:r>
              <a:rPr lang="nl-BE" sz="2200" dirty="0" smtClean="0">
                <a:solidFill>
                  <a:schemeClr val="lt1"/>
                </a:solidFill>
              </a:rPr>
              <a:t> VM</a:t>
            </a:r>
          </a:p>
          <a:p>
            <a:pPr lvl="2" indent="-457200">
              <a:buFont typeface="Wingdings" pitchFamily="2" charset="2"/>
              <a:buChar char="§"/>
              <a:defRPr/>
            </a:pPr>
            <a:r>
              <a:rPr lang="nl-BE" sz="2200" dirty="0" err="1" smtClean="0"/>
              <a:t>Repair</a:t>
            </a:r>
            <a:r>
              <a:rPr lang="nl-BE" sz="2200" dirty="0" smtClean="0"/>
              <a:t> VM</a:t>
            </a:r>
          </a:p>
          <a:p>
            <a:pPr lvl="2" indent="-457200">
              <a:buFont typeface="Wingdings" pitchFamily="2" charset="2"/>
              <a:buChar char="§"/>
              <a:defRPr/>
            </a:pPr>
            <a:r>
              <a:rPr lang="nl-BE" sz="2200" dirty="0" smtClean="0">
                <a:solidFill>
                  <a:schemeClr val="lt1"/>
                </a:solidFill>
              </a:rPr>
              <a:t>Resume VM</a:t>
            </a:r>
          </a:p>
          <a:p>
            <a:pPr lvl="2" indent="-457200">
              <a:buFont typeface="Wingdings" pitchFamily="2" charset="2"/>
              <a:buChar char="§"/>
              <a:defRPr/>
            </a:pPr>
            <a:r>
              <a:rPr lang="nl-BE" sz="2200" dirty="0" smtClean="0"/>
              <a:t>Run VMM </a:t>
            </a:r>
            <a:r>
              <a:rPr lang="nl-BE" sz="2200" dirty="0" err="1" smtClean="0"/>
              <a:t>PowerShell</a:t>
            </a:r>
            <a:r>
              <a:rPr lang="nl-BE" sz="2200" dirty="0" smtClean="0"/>
              <a:t> Script</a:t>
            </a:r>
          </a:p>
          <a:p>
            <a:pPr lvl="2" indent="-457200">
              <a:buFont typeface="Wingdings" pitchFamily="2" charset="2"/>
              <a:buChar char="§"/>
              <a:defRPr/>
            </a:pPr>
            <a:r>
              <a:rPr lang="nl-BE" sz="2200" dirty="0" err="1" smtClean="0">
                <a:solidFill>
                  <a:schemeClr val="lt1"/>
                </a:solidFill>
              </a:rPr>
              <a:t>Shut</a:t>
            </a:r>
            <a:r>
              <a:rPr lang="nl-BE" sz="2200" dirty="0" smtClean="0">
                <a:solidFill>
                  <a:schemeClr val="lt1"/>
                </a:solidFill>
              </a:rPr>
              <a:t> Down VM</a:t>
            </a:r>
          </a:p>
          <a:p>
            <a:pPr lvl="2" indent="-457200">
              <a:buFont typeface="Wingdings" pitchFamily="2" charset="2"/>
              <a:buChar char="§"/>
              <a:defRPr/>
            </a:pPr>
            <a:r>
              <a:rPr lang="nl-BE" sz="2200" dirty="0" smtClean="0"/>
              <a:t>Start VM</a:t>
            </a:r>
          </a:p>
          <a:p>
            <a:pPr lvl="2" indent="-457200">
              <a:buFont typeface="Wingdings" pitchFamily="2" charset="2"/>
              <a:buChar char="§"/>
              <a:defRPr/>
            </a:pPr>
            <a:r>
              <a:rPr lang="nl-BE" sz="2200" dirty="0" smtClean="0">
                <a:solidFill>
                  <a:schemeClr val="lt1"/>
                </a:solidFill>
              </a:rPr>
              <a:t>Stop VM</a:t>
            </a:r>
          </a:p>
          <a:p>
            <a:pPr lvl="2" indent="-457200">
              <a:buFont typeface="Wingdings" pitchFamily="2" charset="2"/>
              <a:buChar char="§"/>
              <a:defRPr/>
            </a:pPr>
            <a:r>
              <a:rPr lang="nl-BE" sz="2200" dirty="0" err="1" smtClean="0"/>
              <a:t>Suspend</a:t>
            </a:r>
            <a:r>
              <a:rPr lang="nl-BE" sz="2200" dirty="0" smtClean="0"/>
              <a:t> VM</a:t>
            </a:r>
          </a:p>
          <a:p>
            <a:pPr lvl="1" indent="-457200">
              <a:buFont typeface="Wingdings" pitchFamily="2" charset="2"/>
              <a:buChar char="§"/>
              <a:defRPr/>
            </a:pPr>
            <a:endParaRPr lang="en-US" b="1" dirty="0">
              <a:solidFill>
                <a:schemeClr val="lt1"/>
              </a:solidFill>
            </a:endParaRPr>
          </a:p>
        </p:txBody>
      </p:sp>
      <p:sp>
        <p:nvSpPr>
          <p:cNvPr id="6" name="Rectangle 5"/>
          <p:cNvSpPr/>
          <p:nvPr/>
        </p:nvSpPr>
        <p:spPr>
          <a:xfrm>
            <a:off x="8396332" y="1224000"/>
            <a:ext cx="3690000" cy="280076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2" indent="-457200">
              <a:buFont typeface="Wingdings" pitchFamily="2" charset="2"/>
              <a:buChar char="§"/>
              <a:defRPr/>
            </a:pPr>
            <a:r>
              <a:rPr lang="nl-BE" sz="2200" dirty="0"/>
              <a:t>Update Disk</a:t>
            </a:r>
          </a:p>
          <a:p>
            <a:pPr lvl="2" indent="-457200">
              <a:buFont typeface="Wingdings" pitchFamily="2" charset="2"/>
              <a:buChar char="§"/>
              <a:defRPr/>
            </a:pPr>
            <a:r>
              <a:rPr lang="nl-BE" sz="2200" dirty="0"/>
              <a:t>Update Network Adapter</a:t>
            </a:r>
            <a:endParaRPr lang="en-US" sz="2200" dirty="0"/>
          </a:p>
          <a:p>
            <a:pPr lvl="2" indent="-457200">
              <a:buFont typeface="Wingdings" pitchFamily="2" charset="2"/>
              <a:buChar char="§"/>
              <a:defRPr/>
            </a:pPr>
            <a:r>
              <a:rPr lang="nl-BE" sz="2200" dirty="0" smtClean="0"/>
              <a:t>Update VM</a:t>
            </a:r>
          </a:p>
          <a:p>
            <a:pPr lvl="2" indent="-457200">
              <a:buFont typeface="Wingdings" pitchFamily="2" charset="2"/>
              <a:buChar char="§"/>
              <a:defRPr/>
            </a:pPr>
            <a:r>
              <a:rPr lang="nl-BE" sz="2200" dirty="0" smtClean="0"/>
              <a:t>Update User </a:t>
            </a:r>
            <a:r>
              <a:rPr lang="nl-BE" sz="2200" dirty="0" err="1" smtClean="0"/>
              <a:t>Role</a:t>
            </a:r>
            <a:r>
              <a:rPr lang="nl-BE" sz="2200" dirty="0" smtClean="0"/>
              <a:t> Property</a:t>
            </a:r>
          </a:p>
          <a:p>
            <a:pPr lvl="2" indent="-457200">
              <a:buFont typeface="Wingdings" pitchFamily="2" charset="2"/>
              <a:buChar char="§"/>
              <a:defRPr/>
            </a:pPr>
            <a:r>
              <a:rPr lang="nl-BE" sz="2200" dirty="0" smtClean="0">
                <a:solidFill>
                  <a:schemeClr val="lt1"/>
                </a:solidFill>
              </a:rPr>
              <a:t>Update User </a:t>
            </a:r>
            <a:r>
              <a:rPr lang="nl-BE" sz="2200" dirty="0" err="1" smtClean="0">
                <a:solidFill>
                  <a:schemeClr val="lt1"/>
                </a:solidFill>
              </a:rPr>
              <a:t>Role</a:t>
            </a:r>
            <a:r>
              <a:rPr lang="nl-BE" sz="2200" dirty="0" smtClean="0">
                <a:solidFill>
                  <a:schemeClr val="lt1"/>
                </a:solidFill>
              </a:rPr>
              <a:t> Quota</a:t>
            </a:r>
            <a:endParaRPr lang="en-US" dirty="0">
              <a:solidFill>
                <a:schemeClr val="lt1"/>
              </a:solidFill>
            </a:endParaRPr>
          </a:p>
        </p:txBody>
      </p:sp>
    </p:spTree>
    <p:extLst>
      <p:ext uri="{BB962C8B-B14F-4D97-AF65-F5344CB8AC3E}">
        <p14:creationId xmlns:p14="http://schemas.microsoft.com/office/powerpoint/2010/main" val="416866018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VMware</a:t>
            </a:r>
            <a:r>
              <a:rPr lang="nl-BE" dirty="0" smtClean="0"/>
              <a:t> Integration Pack</a:t>
            </a:r>
            <a:endParaRPr lang="en-US" dirty="0"/>
          </a:p>
        </p:txBody>
      </p:sp>
      <p:sp>
        <p:nvSpPr>
          <p:cNvPr id="4" name="Rectangle 3"/>
          <p:cNvSpPr/>
          <p:nvPr/>
        </p:nvSpPr>
        <p:spPr>
          <a:xfrm>
            <a:off x="274321" y="1224000"/>
            <a:ext cx="3688080" cy="544764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2" indent="-457200">
              <a:buFont typeface="Wingdings" pitchFamily="2" charset="2"/>
              <a:buChar char="§"/>
              <a:defRPr/>
            </a:pPr>
            <a:r>
              <a:rPr lang="en-US" sz="2200" dirty="0" smtClean="0">
                <a:solidFill>
                  <a:schemeClr val="lt1"/>
                </a:solidFill>
              </a:rPr>
              <a:t>Add Network Adapter</a:t>
            </a:r>
            <a:endParaRPr lang="en-US" sz="2200" dirty="0">
              <a:solidFill>
                <a:schemeClr val="lt1"/>
              </a:solidFill>
            </a:endParaRPr>
          </a:p>
          <a:p>
            <a:pPr lvl="2" indent="-457200">
              <a:buFont typeface="Wingdings" pitchFamily="2" charset="2"/>
              <a:buChar char="§"/>
              <a:defRPr/>
            </a:pPr>
            <a:r>
              <a:rPr lang="en-US" sz="2200" dirty="0" smtClean="0">
                <a:solidFill>
                  <a:schemeClr val="lt1"/>
                </a:solidFill>
              </a:rPr>
              <a:t>Add VM Disk</a:t>
            </a:r>
          </a:p>
          <a:p>
            <a:pPr lvl="2" indent="-457200">
              <a:buFont typeface="Wingdings" pitchFamily="2" charset="2"/>
              <a:buChar char="§"/>
              <a:defRPr/>
            </a:pPr>
            <a:r>
              <a:rPr lang="nl-BE" sz="2200" dirty="0" err="1" smtClean="0"/>
              <a:t>Clone</a:t>
            </a:r>
            <a:r>
              <a:rPr lang="nl-BE" sz="2200" dirty="0" smtClean="0"/>
              <a:t> Linux VM</a:t>
            </a:r>
          </a:p>
          <a:p>
            <a:pPr lvl="2" indent="-457200">
              <a:buFont typeface="Wingdings" pitchFamily="2" charset="2"/>
              <a:buChar char="§"/>
              <a:defRPr/>
            </a:pPr>
            <a:r>
              <a:rPr lang="nl-BE" sz="2200" dirty="0" err="1" smtClean="0">
                <a:solidFill>
                  <a:schemeClr val="lt1"/>
                </a:solidFill>
              </a:rPr>
              <a:t>Clone</a:t>
            </a:r>
            <a:r>
              <a:rPr lang="nl-BE" sz="2200" dirty="0" smtClean="0">
                <a:solidFill>
                  <a:schemeClr val="lt1"/>
                </a:solidFill>
              </a:rPr>
              <a:t> Windows VM</a:t>
            </a:r>
          </a:p>
          <a:p>
            <a:pPr lvl="2" indent="-457200">
              <a:buFont typeface="Wingdings" pitchFamily="2" charset="2"/>
              <a:buChar char="§"/>
              <a:defRPr/>
            </a:pPr>
            <a:r>
              <a:rPr lang="nl-BE" sz="2200" dirty="0" err="1" smtClean="0"/>
              <a:t>Create</a:t>
            </a:r>
            <a:r>
              <a:rPr lang="nl-BE" sz="2200" dirty="0" smtClean="0"/>
              <a:t> VM</a:t>
            </a:r>
          </a:p>
          <a:p>
            <a:pPr lvl="2" indent="-457200">
              <a:buFont typeface="Wingdings" pitchFamily="2" charset="2"/>
              <a:buChar char="§"/>
              <a:defRPr/>
            </a:pPr>
            <a:r>
              <a:rPr lang="nl-BE" sz="2200" dirty="0" err="1" smtClean="0">
                <a:solidFill>
                  <a:schemeClr val="lt1"/>
                </a:solidFill>
              </a:rPr>
              <a:t>Customize</a:t>
            </a:r>
            <a:r>
              <a:rPr lang="nl-BE" sz="2200" dirty="0" smtClean="0">
                <a:solidFill>
                  <a:schemeClr val="lt1"/>
                </a:solidFill>
              </a:rPr>
              <a:t> VM</a:t>
            </a:r>
          </a:p>
          <a:p>
            <a:pPr lvl="2" indent="-457200">
              <a:buFont typeface="Wingdings" pitchFamily="2" charset="2"/>
              <a:buChar char="§"/>
              <a:defRPr/>
            </a:pPr>
            <a:r>
              <a:rPr lang="nl-BE" sz="2200" dirty="0" smtClean="0"/>
              <a:t>Delete Network Adapter</a:t>
            </a:r>
          </a:p>
          <a:p>
            <a:pPr lvl="2" indent="-457200">
              <a:buFont typeface="Wingdings" pitchFamily="2" charset="2"/>
              <a:buChar char="§"/>
              <a:defRPr/>
            </a:pPr>
            <a:r>
              <a:rPr lang="nl-BE" sz="2200" dirty="0" smtClean="0">
                <a:solidFill>
                  <a:schemeClr val="lt1"/>
                </a:solidFill>
              </a:rPr>
              <a:t>Delete VM</a:t>
            </a:r>
          </a:p>
          <a:p>
            <a:pPr lvl="2" indent="-457200">
              <a:buFont typeface="Wingdings" pitchFamily="2" charset="2"/>
              <a:buChar char="§"/>
              <a:defRPr/>
            </a:pPr>
            <a:r>
              <a:rPr lang="nl-BE" sz="2200" dirty="0" smtClean="0"/>
              <a:t>Delete VM Disk</a:t>
            </a:r>
          </a:p>
          <a:p>
            <a:pPr lvl="2" indent="-457200">
              <a:buFont typeface="Wingdings" pitchFamily="2" charset="2"/>
              <a:buChar char="§"/>
              <a:defRPr/>
            </a:pPr>
            <a:r>
              <a:rPr lang="nl-BE" sz="2200" dirty="0" smtClean="0">
                <a:solidFill>
                  <a:schemeClr val="lt1"/>
                </a:solidFill>
              </a:rPr>
              <a:t>Get Cluster </a:t>
            </a:r>
            <a:r>
              <a:rPr lang="nl-BE" sz="2200" dirty="0" err="1" smtClean="0">
                <a:solidFill>
                  <a:schemeClr val="lt1"/>
                </a:solidFill>
              </a:rPr>
              <a:t>Properties</a:t>
            </a:r>
            <a:endParaRPr lang="nl-BE" sz="2200" dirty="0" smtClean="0">
              <a:solidFill>
                <a:schemeClr val="lt1"/>
              </a:solidFill>
            </a:endParaRPr>
          </a:p>
          <a:p>
            <a:pPr lvl="2" indent="-457200">
              <a:buFont typeface="Wingdings" pitchFamily="2" charset="2"/>
              <a:buChar char="§"/>
              <a:defRPr/>
            </a:pPr>
            <a:r>
              <a:rPr lang="nl-BE" sz="2200" dirty="0" smtClean="0"/>
              <a:t>Get Datastore </a:t>
            </a:r>
            <a:r>
              <a:rPr lang="nl-BE" sz="2200" dirty="0" err="1" smtClean="0"/>
              <a:t>Capacity</a:t>
            </a:r>
            <a:endParaRPr lang="en-US" sz="2200" dirty="0">
              <a:solidFill>
                <a:schemeClr val="lt1"/>
              </a:solidFill>
            </a:endParaRPr>
          </a:p>
          <a:p>
            <a:pPr lvl="1" indent="-457200">
              <a:buFont typeface="Wingdings" pitchFamily="2" charset="2"/>
              <a:buChar char="§"/>
              <a:defRPr/>
            </a:pPr>
            <a:endParaRPr lang="en-US" b="1" dirty="0">
              <a:solidFill>
                <a:schemeClr val="lt1"/>
              </a:solidFill>
            </a:endParaRPr>
          </a:p>
        </p:txBody>
      </p:sp>
      <p:sp>
        <p:nvSpPr>
          <p:cNvPr id="5" name="Rectangle 4"/>
          <p:cNvSpPr/>
          <p:nvPr/>
        </p:nvSpPr>
        <p:spPr>
          <a:xfrm>
            <a:off x="4334400" y="1224000"/>
            <a:ext cx="3690000" cy="544764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2" indent="-457200">
              <a:buFont typeface="Wingdings" pitchFamily="2" charset="2"/>
              <a:buChar char="§"/>
              <a:defRPr/>
            </a:pPr>
            <a:r>
              <a:rPr lang="en-US" sz="2200" dirty="0" smtClean="0">
                <a:solidFill>
                  <a:schemeClr val="lt1"/>
                </a:solidFill>
              </a:rPr>
              <a:t>Get Host Datastores</a:t>
            </a:r>
          </a:p>
          <a:p>
            <a:pPr lvl="2" indent="-457200">
              <a:buFont typeface="Wingdings" pitchFamily="2" charset="2"/>
              <a:buChar char="§"/>
              <a:defRPr/>
            </a:pPr>
            <a:r>
              <a:rPr lang="nl-BE" sz="2200" dirty="0" smtClean="0"/>
              <a:t>Get Host </a:t>
            </a:r>
            <a:r>
              <a:rPr lang="nl-BE" sz="2200" dirty="0" err="1" smtClean="0"/>
              <a:t>Properties</a:t>
            </a:r>
            <a:endParaRPr lang="nl-BE" sz="2200" dirty="0" smtClean="0"/>
          </a:p>
          <a:p>
            <a:pPr lvl="2" indent="-457200">
              <a:buFont typeface="Wingdings" pitchFamily="2" charset="2"/>
              <a:buChar char="§"/>
              <a:defRPr/>
            </a:pPr>
            <a:r>
              <a:rPr lang="nl-BE" sz="2200" dirty="0" smtClean="0">
                <a:solidFill>
                  <a:schemeClr val="lt1"/>
                </a:solidFill>
              </a:rPr>
              <a:t>Get </a:t>
            </a:r>
            <a:r>
              <a:rPr lang="nl-BE" sz="2200" dirty="0" err="1" smtClean="0">
                <a:solidFill>
                  <a:schemeClr val="lt1"/>
                </a:solidFill>
              </a:rPr>
              <a:t>Hosts</a:t>
            </a:r>
            <a:endParaRPr lang="nl-BE" sz="2200" dirty="0" smtClean="0">
              <a:solidFill>
                <a:schemeClr val="lt1"/>
              </a:solidFill>
            </a:endParaRPr>
          </a:p>
          <a:p>
            <a:pPr lvl="2" indent="-457200">
              <a:buFont typeface="Wingdings" pitchFamily="2" charset="2"/>
              <a:buChar char="§"/>
              <a:defRPr/>
            </a:pPr>
            <a:r>
              <a:rPr lang="nl-BE" sz="2200" dirty="0" smtClean="0"/>
              <a:t>Get Resource Pool </a:t>
            </a:r>
            <a:r>
              <a:rPr lang="nl-BE" sz="2200" dirty="0" err="1" smtClean="0"/>
              <a:t>Properties</a:t>
            </a:r>
            <a:endParaRPr lang="nl-BE" sz="2200" dirty="0" smtClean="0"/>
          </a:p>
          <a:p>
            <a:pPr lvl="2" indent="-457200">
              <a:buFont typeface="Wingdings" pitchFamily="2" charset="2"/>
              <a:buChar char="§"/>
              <a:defRPr/>
            </a:pPr>
            <a:r>
              <a:rPr lang="nl-BE" sz="2200" dirty="0" smtClean="0">
                <a:solidFill>
                  <a:schemeClr val="lt1"/>
                </a:solidFill>
              </a:rPr>
              <a:t>Get Resource Pools</a:t>
            </a:r>
          </a:p>
          <a:p>
            <a:pPr lvl="2" indent="-457200">
              <a:buFont typeface="Wingdings" pitchFamily="2" charset="2"/>
              <a:buChar char="§"/>
              <a:defRPr/>
            </a:pPr>
            <a:r>
              <a:rPr lang="nl-BE" sz="2200" dirty="0" smtClean="0"/>
              <a:t>Get VM List</a:t>
            </a:r>
          </a:p>
          <a:p>
            <a:pPr lvl="2" indent="-457200">
              <a:buFont typeface="Wingdings" pitchFamily="2" charset="2"/>
              <a:buChar char="§"/>
              <a:defRPr/>
            </a:pPr>
            <a:r>
              <a:rPr lang="nl-BE" sz="2200" dirty="0" smtClean="0">
                <a:solidFill>
                  <a:schemeClr val="lt1"/>
                </a:solidFill>
              </a:rPr>
              <a:t>Get VM </a:t>
            </a:r>
            <a:r>
              <a:rPr lang="nl-BE" sz="2200" dirty="0" err="1" smtClean="0">
                <a:solidFill>
                  <a:schemeClr val="lt1"/>
                </a:solidFill>
              </a:rPr>
              <a:t>Properties</a:t>
            </a:r>
            <a:endParaRPr lang="nl-BE" sz="2200" dirty="0" smtClean="0">
              <a:solidFill>
                <a:schemeClr val="lt1"/>
              </a:solidFill>
            </a:endParaRPr>
          </a:p>
          <a:p>
            <a:pPr lvl="2" indent="-457200">
              <a:buFont typeface="Wingdings" pitchFamily="2" charset="2"/>
              <a:buChar char="§"/>
              <a:defRPr/>
            </a:pPr>
            <a:r>
              <a:rPr lang="nl-BE" sz="2200" dirty="0" smtClean="0"/>
              <a:t>Get VM Status</a:t>
            </a:r>
          </a:p>
          <a:p>
            <a:pPr lvl="2" indent="-457200">
              <a:buFont typeface="Wingdings" pitchFamily="2" charset="2"/>
              <a:buChar char="§"/>
              <a:defRPr/>
            </a:pPr>
            <a:r>
              <a:rPr lang="nl-BE" sz="2200" dirty="0" smtClean="0">
                <a:solidFill>
                  <a:schemeClr val="lt1"/>
                </a:solidFill>
              </a:rPr>
              <a:t>Maintenance Mode</a:t>
            </a:r>
          </a:p>
          <a:p>
            <a:pPr lvl="2" indent="-457200">
              <a:buFont typeface="Wingdings" pitchFamily="2" charset="2"/>
              <a:buChar char="§"/>
              <a:defRPr/>
            </a:pPr>
            <a:r>
              <a:rPr lang="nl-BE" sz="2200" dirty="0" err="1" smtClean="0"/>
              <a:t>Migrate</a:t>
            </a:r>
            <a:r>
              <a:rPr lang="nl-BE" sz="2200" dirty="0" smtClean="0"/>
              <a:t> VM</a:t>
            </a:r>
          </a:p>
          <a:p>
            <a:pPr lvl="2" indent="-457200">
              <a:buFont typeface="Wingdings" pitchFamily="2" charset="2"/>
              <a:buChar char="§"/>
              <a:defRPr/>
            </a:pPr>
            <a:r>
              <a:rPr lang="nl-BE" sz="2200" dirty="0" err="1" smtClean="0">
                <a:solidFill>
                  <a:schemeClr val="lt1"/>
                </a:solidFill>
              </a:rPr>
              <a:t>Modify</a:t>
            </a:r>
            <a:r>
              <a:rPr lang="nl-BE" sz="2200" dirty="0" smtClean="0">
                <a:solidFill>
                  <a:schemeClr val="lt1"/>
                </a:solidFill>
              </a:rPr>
              <a:t> VM Disk</a:t>
            </a:r>
          </a:p>
          <a:p>
            <a:pPr lvl="2" indent="-457200">
              <a:buFont typeface="Wingdings" pitchFamily="2" charset="2"/>
              <a:buChar char="§"/>
              <a:defRPr/>
            </a:pPr>
            <a:r>
              <a:rPr lang="nl-BE" sz="2200" dirty="0" smtClean="0"/>
              <a:t>Move VM</a:t>
            </a:r>
          </a:p>
          <a:p>
            <a:pPr lvl="2" indent="-457200">
              <a:buFont typeface="Wingdings" pitchFamily="2" charset="2"/>
              <a:buChar char="§"/>
              <a:defRPr/>
            </a:pPr>
            <a:r>
              <a:rPr lang="nl-BE" sz="2200" dirty="0" err="1" smtClean="0">
                <a:solidFill>
                  <a:schemeClr val="lt1"/>
                </a:solidFill>
              </a:rPr>
              <a:t>Reconfigure</a:t>
            </a:r>
            <a:r>
              <a:rPr lang="nl-BE" sz="2200" dirty="0" smtClean="0">
                <a:solidFill>
                  <a:schemeClr val="lt1"/>
                </a:solidFill>
              </a:rPr>
              <a:t> VM</a:t>
            </a:r>
          </a:p>
          <a:p>
            <a:pPr lvl="2" indent="-457200">
              <a:buFont typeface="Wingdings" pitchFamily="2" charset="2"/>
              <a:buChar char="§"/>
              <a:defRPr/>
            </a:pPr>
            <a:r>
              <a:rPr lang="nl-BE" sz="2200" dirty="0" smtClean="0"/>
              <a:t>Reset VM</a:t>
            </a:r>
            <a:endParaRPr lang="en-US" sz="2200" dirty="0">
              <a:solidFill>
                <a:schemeClr val="lt1"/>
              </a:solidFill>
            </a:endParaRPr>
          </a:p>
          <a:p>
            <a:pPr lvl="1" indent="-457200">
              <a:buFont typeface="Wingdings" pitchFamily="2" charset="2"/>
              <a:buChar char="§"/>
              <a:defRPr/>
            </a:pPr>
            <a:endParaRPr lang="en-US" b="1" dirty="0">
              <a:solidFill>
                <a:schemeClr val="lt1"/>
              </a:solidFill>
            </a:endParaRPr>
          </a:p>
        </p:txBody>
      </p:sp>
      <p:sp>
        <p:nvSpPr>
          <p:cNvPr id="6" name="Rectangle 5"/>
          <p:cNvSpPr/>
          <p:nvPr/>
        </p:nvSpPr>
        <p:spPr>
          <a:xfrm>
            <a:off x="8395200" y="1224000"/>
            <a:ext cx="3690000" cy="307776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2" indent="-457200">
              <a:buFont typeface="Wingdings" pitchFamily="2" charset="2"/>
              <a:buChar char="§"/>
              <a:defRPr/>
            </a:pPr>
            <a:r>
              <a:rPr lang="nl-BE" sz="2200" dirty="0" err="1" smtClean="0">
                <a:solidFill>
                  <a:schemeClr val="lt1"/>
                </a:solidFill>
              </a:rPr>
              <a:t>Revert</a:t>
            </a:r>
            <a:r>
              <a:rPr lang="nl-BE" sz="2200" dirty="0" smtClean="0">
                <a:solidFill>
                  <a:schemeClr val="lt1"/>
                </a:solidFill>
              </a:rPr>
              <a:t> VM Snapshot</a:t>
            </a:r>
          </a:p>
          <a:p>
            <a:pPr lvl="2" indent="-457200">
              <a:buFont typeface="Wingdings" pitchFamily="2" charset="2"/>
              <a:buChar char="§"/>
              <a:defRPr/>
            </a:pPr>
            <a:r>
              <a:rPr lang="nl-BE" sz="2200" dirty="0" smtClean="0"/>
              <a:t>Set VM CD/DVD </a:t>
            </a:r>
            <a:r>
              <a:rPr lang="nl-BE" sz="2200" dirty="0" err="1" smtClean="0"/>
              <a:t>to</a:t>
            </a:r>
            <a:r>
              <a:rPr lang="nl-BE" sz="2200" dirty="0" smtClean="0"/>
              <a:t> ISO Image</a:t>
            </a:r>
          </a:p>
          <a:p>
            <a:pPr lvl="2" indent="-457200">
              <a:buFont typeface="Wingdings" pitchFamily="2" charset="2"/>
              <a:buChar char="§"/>
              <a:defRPr/>
            </a:pPr>
            <a:r>
              <a:rPr lang="nl-BE" sz="2200" dirty="0" smtClean="0">
                <a:solidFill>
                  <a:schemeClr val="lt1"/>
                </a:solidFill>
              </a:rPr>
              <a:t>Set VM Networks</a:t>
            </a:r>
          </a:p>
          <a:p>
            <a:pPr lvl="2" indent="-457200">
              <a:buFont typeface="Wingdings" pitchFamily="2" charset="2"/>
              <a:buChar char="§"/>
              <a:defRPr/>
            </a:pPr>
            <a:r>
              <a:rPr lang="nl-BE" sz="2200" dirty="0" smtClean="0"/>
              <a:t>Start VM</a:t>
            </a:r>
          </a:p>
          <a:p>
            <a:pPr lvl="2" indent="-457200">
              <a:buFont typeface="Wingdings" pitchFamily="2" charset="2"/>
              <a:buChar char="§"/>
              <a:defRPr/>
            </a:pPr>
            <a:r>
              <a:rPr lang="nl-BE" sz="2200" dirty="0" smtClean="0">
                <a:solidFill>
                  <a:schemeClr val="lt1"/>
                </a:solidFill>
              </a:rPr>
              <a:t>Stop VM</a:t>
            </a:r>
          </a:p>
          <a:p>
            <a:pPr lvl="2" indent="-457200">
              <a:buFont typeface="Wingdings" pitchFamily="2" charset="2"/>
              <a:buChar char="§"/>
              <a:defRPr/>
            </a:pPr>
            <a:r>
              <a:rPr lang="nl-BE" sz="2200" dirty="0" err="1" smtClean="0"/>
              <a:t>Suspend</a:t>
            </a:r>
            <a:r>
              <a:rPr lang="nl-BE" sz="2200" dirty="0" smtClean="0"/>
              <a:t> VM</a:t>
            </a:r>
          </a:p>
          <a:p>
            <a:pPr lvl="2" indent="-457200">
              <a:buFont typeface="Wingdings" pitchFamily="2" charset="2"/>
              <a:buChar char="§"/>
              <a:defRPr/>
            </a:pPr>
            <a:r>
              <a:rPr lang="nl-BE" sz="2200" dirty="0" smtClean="0">
                <a:solidFill>
                  <a:schemeClr val="lt1"/>
                </a:solidFill>
              </a:rPr>
              <a:t>Take VM Snapshot</a:t>
            </a:r>
            <a:endParaRPr lang="en-US" sz="2200" dirty="0" smtClean="0">
              <a:solidFill>
                <a:schemeClr val="lt1"/>
              </a:solidFill>
            </a:endParaRPr>
          </a:p>
          <a:p>
            <a:pPr lvl="1" indent="-457200">
              <a:buFont typeface="Wingdings" pitchFamily="2" charset="2"/>
              <a:buChar char="§"/>
              <a:defRPr/>
            </a:pPr>
            <a:endParaRPr lang="en-US" b="1" dirty="0">
              <a:solidFill>
                <a:schemeClr val="lt1"/>
              </a:solidFill>
            </a:endParaRPr>
          </a:p>
        </p:txBody>
      </p:sp>
    </p:spTree>
    <p:extLst>
      <p:ext uri="{BB962C8B-B14F-4D97-AF65-F5344CB8AC3E}">
        <p14:creationId xmlns:p14="http://schemas.microsoft.com/office/powerpoint/2010/main" val="378010072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XEN</a:t>
            </a:r>
            <a:endParaRPr lang="en-US" dirty="0"/>
          </a:p>
        </p:txBody>
      </p:sp>
      <p:sp>
        <p:nvSpPr>
          <p:cNvPr id="3" name="Content Placeholder 2"/>
          <p:cNvSpPr>
            <a:spLocks noGrp="1"/>
          </p:cNvSpPr>
          <p:nvPr>
            <p:ph sz="quarter" idx="10"/>
          </p:nvPr>
        </p:nvSpPr>
        <p:spPr>
          <a:xfrm>
            <a:off x="274638" y="1214438"/>
            <a:ext cx="11887200" cy="2092881"/>
          </a:xfrm>
        </p:spPr>
        <p:txBody>
          <a:bodyPr/>
          <a:lstStyle/>
          <a:p>
            <a:r>
              <a:rPr lang="nl-BE" dirty="0" smtClean="0"/>
              <a:t>But </a:t>
            </a:r>
            <a:r>
              <a:rPr lang="nl-BE" dirty="0" err="1" smtClean="0"/>
              <a:t>wait</a:t>
            </a:r>
            <a:r>
              <a:rPr lang="nl-BE" dirty="0" smtClean="0"/>
              <a:t>? </a:t>
            </a:r>
            <a:r>
              <a:rPr lang="nl-BE" dirty="0" err="1" smtClean="0"/>
              <a:t>What</a:t>
            </a:r>
            <a:r>
              <a:rPr lang="nl-BE" dirty="0" smtClean="0"/>
              <a:t> </a:t>
            </a:r>
            <a:r>
              <a:rPr lang="nl-BE" dirty="0" err="1" smtClean="0"/>
              <a:t>about</a:t>
            </a:r>
            <a:r>
              <a:rPr lang="nl-BE" dirty="0" smtClean="0"/>
              <a:t> </a:t>
            </a:r>
            <a:r>
              <a:rPr lang="nl-BE" dirty="0" err="1" smtClean="0"/>
              <a:t>Xen</a:t>
            </a:r>
            <a:r>
              <a:rPr lang="nl-BE" dirty="0" smtClean="0"/>
              <a:t>?</a:t>
            </a:r>
          </a:p>
          <a:p>
            <a:r>
              <a:rPr lang="nl-BE" dirty="0" err="1" smtClean="0"/>
              <a:t>Use</a:t>
            </a:r>
            <a:r>
              <a:rPr lang="nl-BE" dirty="0" smtClean="0"/>
              <a:t> SCVMM IP</a:t>
            </a:r>
          </a:p>
          <a:p>
            <a:r>
              <a:rPr lang="nl-BE" dirty="0" err="1" smtClean="0"/>
              <a:t>Use</a:t>
            </a:r>
            <a:r>
              <a:rPr lang="nl-BE" dirty="0" smtClean="0"/>
              <a:t> </a:t>
            </a:r>
            <a:r>
              <a:rPr lang="nl-BE" dirty="0" err="1" smtClean="0"/>
              <a:t>PowerShell</a:t>
            </a:r>
            <a:endParaRPr lang="en-US" dirty="0"/>
          </a:p>
        </p:txBody>
      </p:sp>
    </p:spTree>
    <p:extLst>
      <p:ext uri="{BB962C8B-B14F-4D97-AF65-F5344CB8AC3E}">
        <p14:creationId xmlns:p14="http://schemas.microsoft.com/office/powerpoint/2010/main" val="139933166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print">
            <a:extLst>
              <a:ext uri="{BEBA8EAE-BF5A-486C-A8C5-ECC9F3942E4B}">
                <a14:imgProps xmlns:a14="http://schemas.microsoft.com/office/drawing/2010/main">
                  <a14:imgLayer r:embed="rId4">
                    <a14:imgEffect>
                      <a14:artisticPhotocopy trans="0" detail="5"/>
                    </a14:imgEffect>
                  </a14:imgLayer>
                </a14:imgProps>
              </a:ext>
              <a:ext uri="{28A0092B-C50C-407E-A947-70E740481C1C}">
                <a14:useLocalDpi xmlns:a14="http://schemas.microsoft.com/office/drawing/2010/main" val="0"/>
              </a:ext>
            </a:extLst>
          </a:blip>
          <a:stretch>
            <a:fillRect/>
          </a:stretch>
        </p:blipFill>
        <p:spPr>
          <a:xfrm>
            <a:off x="-3834237" y="-284558"/>
            <a:ext cx="16385465" cy="12095255"/>
          </a:xfrm>
          <a:prstGeom prst="rect">
            <a:avLst/>
          </a:prstGeom>
        </p:spPr>
      </p:pic>
      <p:sp>
        <p:nvSpPr>
          <p:cNvPr id="2" name="Title 1"/>
          <p:cNvSpPr>
            <a:spLocks noGrp="1"/>
          </p:cNvSpPr>
          <p:nvPr>
            <p:ph type="title"/>
          </p:nvPr>
        </p:nvSpPr>
        <p:spPr/>
        <p:txBody>
          <a:bodyPr/>
          <a:lstStyle/>
          <a:p>
            <a:r>
              <a:rPr lang="nl-BE" dirty="0" smtClean="0">
                <a:solidFill>
                  <a:schemeClr val="bg1"/>
                </a:solidFill>
              </a:rPr>
              <a:t>Agenda</a:t>
            </a:r>
            <a:endParaRPr lang="en-US" dirty="0">
              <a:solidFill>
                <a:schemeClr val="bg1"/>
              </a:solidFill>
            </a:endParaRPr>
          </a:p>
        </p:txBody>
      </p:sp>
      <p:sp>
        <p:nvSpPr>
          <p:cNvPr id="5" name="TextBox 4"/>
          <p:cNvSpPr txBox="1"/>
          <p:nvPr/>
        </p:nvSpPr>
        <p:spPr>
          <a:xfrm>
            <a:off x="-4452902" y="1627807"/>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Overview of the Private Cloud</a:t>
            </a:r>
            <a:endParaRPr lang="en-GB" sz="4000" dirty="0">
              <a:latin typeface="Segoe" pitchFamily="34" charset="0"/>
            </a:endParaRPr>
          </a:p>
        </p:txBody>
      </p:sp>
      <p:sp>
        <p:nvSpPr>
          <p:cNvPr id="7" name="TextBox 6"/>
          <p:cNvSpPr txBox="1"/>
          <p:nvPr/>
        </p:nvSpPr>
        <p:spPr>
          <a:xfrm>
            <a:off x="-4452903" y="2418951"/>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No Comparison</a:t>
            </a:r>
            <a:endParaRPr lang="en-GB" sz="4000" dirty="0">
              <a:latin typeface="Segoe" pitchFamily="34" charset="0"/>
            </a:endParaRPr>
          </a:p>
        </p:txBody>
      </p:sp>
      <p:sp>
        <p:nvSpPr>
          <p:cNvPr id="8" name="TextBox 7"/>
          <p:cNvSpPr txBox="1"/>
          <p:nvPr/>
        </p:nvSpPr>
        <p:spPr>
          <a:xfrm>
            <a:off x="-4452904" y="3210095"/>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Virtual Machine Manager</a:t>
            </a:r>
            <a:endParaRPr lang="en-GB" sz="4000" dirty="0">
              <a:latin typeface="Segoe" pitchFamily="34" charset="0"/>
            </a:endParaRPr>
          </a:p>
        </p:txBody>
      </p:sp>
      <p:sp>
        <p:nvSpPr>
          <p:cNvPr id="9" name="TextBox 8"/>
          <p:cNvSpPr txBox="1"/>
          <p:nvPr/>
        </p:nvSpPr>
        <p:spPr>
          <a:xfrm>
            <a:off x="-4452905" y="4001239"/>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Operations Manager</a:t>
            </a:r>
            <a:endParaRPr lang="en-GB" sz="4000" dirty="0">
              <a:latin typeface="Segoe" pitchFamily="34" charset="0"/>
            </a:endParaRPr>
          </a:p>
        </p:txBody>
      </p:sp>
      <p:sp>
        <p:nvSpPr>
          <p:cNvPr id="10" name="TextBox 9"/>
          <p:cNvSpPr txBox="1"/>
          <p:nvPr/>
        </p:nvSpPr>
        <p:spPr>
          <a:xfrm>
            <a:off x="-4452906" y="4792383"/>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Orchestrator</a:t>
            </a:r>
            <a:endParaRPr lang="en-GB" sz="4000" dirty="0">
              <a:latin typeface="Segoe" pitchFamily="34" charset="0"/>
            </a:endParaRPr>
          </a:p>
        </p:txBody>
      </p:sp>
      <p:sp>
        <p:nvSpPr>
          <p:cNvPr id="11" name="TextBox 10"/>
          <p:cNvSpPr txBox="1"/>
          <p:nvPr/>
        </p:nvSpPr>
        <p:spPr>
          <a:xfrm>
            <a:off x="-4452907" y="5583527"/>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Examples</a:t>
            </a:r>
            <a:endParaRPr lang="en-GB" sz="4000" dirty="0">
              <a:latin typeface="Segoe" pitchFamily="34" charset="0"/>
            </a:endParaRPr>
          </a:p>
        </p:txBody>
      </p:sp>
    </p:spTree>
    <p:extLst>
      <p:ext uri="{BB962C8B-B14F-4D97-AF65-F5344CB8AC3E}">
        <p14:creationId xmlns:p14="http://schemas.microsoft.com/office/powerpoint/2010/main" val="1908309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Demo: </a:t>
            </a:r>
            <a:r>
              <a:rPr lang="nl-BE" dirty="0" err="1" smtClean="0"/>
              <a:t>Orchestration</a:t>
            </a:r>
            <a:endParaRPr lang="en-US" dirty="0"/>
          </a:p>
        </p:txBody>
      </p:sp>
      <p:sp>
        <p:nvSpPr>
          <p:cNvPr id="3" name="Text Placeholder 2"/>
          <p:cNvSpPr>
            <a:spLocks noGrp="1"/>
          </p:cNvSpPr>
          <p:nvPr>
            <p:ph type="body" sz="quarter" idx="12"/>
          </p:nvPr>
        </p:nvSpPr>
        <p:spPr/>
        <p:txBody>
          <a:bodyPr/>
          <a:lstStyle/>
          <a:p>
            <a:r>
              <a:rPr lang="nl-BE" i="1" dirty="0" err="1" smtClean="0"/>
              <a:t>Every</a:t>
            </a:r>
            <a:r>
              <a:rPr lang="nl-BE" i="1" dirty="0" smtClean="0"/>
              <a:t> 1 minute </a:t>
            </a:r>
            <a:r>
              <a:rPr lang="nl-BE" i="1" dirty="0" err="1" smtClean="0"/>
              <a:t>spent</a:t>
            </a:r>
            <a:r>
              <a:rPr lang="nl-BE" i="1" dirty="0" smtClean="0"/>
              <a:t> on </a:t>
            </a:r>
            <a:r>
              <a:rPr lang="nl-BE" i="1" dirty="0" err="1" smtClean="0"/>
              <a:t>automation</a:t>
            </a:r>
            <a:r>
              <a:rPr lang="nl-BE" i="1" dirty="0" smtClean="0"/>
              <a:t> </a:t>
            </a:r>
            <a:r>
              <a:rPr lang="nl-BE" i="1" dirty="0" err="1" smtClean="0"/>
              <a:t>saves</a:t>
            </a:r>
            <a:r>
              <a:rPr lang="nl-BE" i="1" dirty="0" smtClean="0"/>
              <a:t> 10 minutes in the </a:t>
            </a:r>
            <a:r>
              <a:rPr lang="nl-BE" i="1" dirty="0" err="1" smtClean="0"/>
              <a:t>future</a:t>
            </a:r>
            <a:endParaRPr lang="en-US" i="1" dirty="0"/>
          </a:p>
        </p:txBody>
      </p:sp>
    </p:spTree>
    <p:extLst>
      <p:ext uri="{BB962C8B-B14F-4D97-AF65-F5344CB8AC3E}">
        <p14:creationId xmlns:p14="http://schemas.microsoft.com/office/powerpoint/2010/main" val="479095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Building Private Cloud: </a:t>
            </a:r>
            <a:r>
              <a:rPr lang="nl-BE" dirty="0" err="1" smtClean="0"/>
              <a:t>Examples</a:t>
            </a:r>
            <a:endParaRPr lang="en-US" dirty="0"/>
          </a:p>
        </p:txBody>
      </p:sp>
    </p:spTree>
    <p:extLst>
      <p:ext uri="{BB962C8B-B14F-4D97-AF65-F5344CB8AC3E}">
        <p14:creationId xmlns:p14="http://schemas.microsoft.com/office/powerpoint/2010/main" val="160893793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1669" y="1395987"/>
            <a:ext cx="11790169" cy="4099584"/>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MDC-B201 Orchestrator: Crash Course</a:t>
            </a:r>
          </a:p>
          <a:p>
            <a:pPr marL="571500" lvl="0" indent="-571500">
              <a:lnSpc>
                <a:spcPct val="90000"/>
              </a:lnSpc>
              <a:spcBef>
                <a:spcPct val="20000"/>
              </a:spcBef>
              <a:buSzPct val="105000"/>
              <a:buBlip>
                <a:blip r:embed="rId3"/>
              </a:buBlip>
            </a:pPr>
            <a:r>
              <a:rPr lang="nl-BE" sz="2800" dirty="0" smtClean="0">
                <a:gradFill>
                  <a:gsLst>
                    <a:gs pos="1250">
                      <a:schemeClr val="tx1"/>
                    </a:gs>
                    <a:gs pos="100000">
                      <a:schemeClr val="tx1"/>
                    </a:gs>
                  </a:gsLst>
                  <a:lin ang="5400000" scaled="0"/>
                </a:gradFill>
                <a:latin typeface="+mj-lt"/>
              </a:rPr>
              <a:t>MDC-B325 Mission: IT Operations </a:t>
            </a:r>
            <a:r>
              <a:rPr lang="nl-BE" sz="2800" dirty="0" err="1" smtClean="0">
                <a:gradFill>
                  <a:gsLst>
                    <a:gs pos="1250">
                      <a:schemeClr val="tx1"/>
                    </a:gs>
                    <a:gs pos="100000">
                      <a:schemeClr val="tx1"/>
                    </a:gs>
                  </a:gsLst>
                  <a:lin ang="5400000" scaled="0"/>
                </a:gradFill>
                <a:latin typeface="+mj-lt"/>
              </a:rPr>
              <a:t>for</a:t>
            </a:r>
            <a:r>
              <a:rPr lang="nl-BE" sz="2800" dirty="0" smtClean="0">
                <a:gradFill>
                  <a:gsLst>
                    <a:gs pos="1250">
                      <a:schemeClr val="tx1"/>
                    </a:gs>
                    <a:gs pos="100000">
                      <a:schemeClr val="tx1"/>
                    </a:gs>
                  </a:gsLst>
                  <a:lin ang="5400000" scaled="0"/>
                </a:gradFill>
                <a:latin typeface="+mj-lt"/>
              </a:rPr>
              <a:t> a </a:t>
            </a:r>
            <a:r>
              <a:rPr lang="nl-BE" sz="2800" dirty="0" err="1" smtClean="0">
                <a:gradFill>
                  <a:gsLst>
                    <a:gs pos="1250">
                      <a:schemeClr val="tx1"/>
                    </a:gs>
                    <a:gs pos="100000">
                      <a:schemeClr val="tx1"/>
                    </a:gs>
                  </a:gsLst>
                  <a:lin ang="5400000" scaled="0"/>
                </a:gradFill>
                <a:latin typeface="+mj-lt"/>
              </a:rPr>
              <a:t>Good</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Night’s</a:t>
            </a:r>
            <a:r>
              <a:rPr lang="nl-BE" sz="2800" dirty="0" smtClean="0">
                <a:gradFill>
                  <a:gsLst>
                    <a:gs pos="1250">
                      <a:schemeClr val="tx1"/>
                    </a:gs>
                    <a:gs pos="100000">
                      <a:schemeClr val="tx1"/>
                    </a:gs>
                  </a:gsLst>
                  <a:lin ang="5400000" scaled="0"/>
                </a:gradFill>
                <a:latin typeface="+mj-lt"/>
              </a:rPr>
              <a:t> Sleep</a:t>
            </a:r>
          </a:p>
          <a:p>
            <a:pPr marL="571500" lvl="0" indent="-571500">
              <a:lnSpc>
                <a:spcPct val="90000"/>
              </a:lnSpc>
              <a:spcBef>
                <a:spcPct val="20000"/>
              </a:spcBef>
              <a:buSzPct val="105000"/>
              <a:buBlip>
                <a:blip r:embed="rId3"/>
              </a:buBlip>
            </a:pPr>
            <a:r>
              <a:rPr lang="nl-BE" sz="2800" dirty="0" smtClean="0">
                <a:gradFill>
                  <a:gsLst>
                    <a:gs pos="1250">
                      <a:schemeClr val="tx1"/>
                    </a:gs>
                    <a:gs pos="100000">
                      <a:schemeClr val="tx1"/>
                    </a:gs>
                  </a:gsLst>
                  <a:lin ang="5400000" scaled="0"/>
                </a:gradFill>
                <a:latin typeface="+mj-lt"/>
              </a:rPr>
              <a:t>MDC-B292: SCDPM </a:t>
            </a:r>
            <a:r>
              <a:rPr lang="nl-BE" sz="2800" dirty="0" err="1" smtClean="0">
                <a:gradFill>
                  <a:gsLst>
                    <a:gs pos="1250">
                      <a:schemeClr val="tx1"/>
                    </a:gs>
                    <a:gs pos="100000">
                      <a:schemeClr val="tx1"/>
                    </a:gs>
                  </a:gsLst>
                  <a:lin ang="5400000" scaled="0"/>
                </a:gradFill>
                <a:latin typeface="+mj-lt"/>
              </a:rPr>
              <a:t>and</a:t>
            </a:r>
            <a:r>
              <a:rPr lang="nl-BE" sz="2800" dirty="0" smtClean="0">
                <a:gradFill>
                  <a:gsLst>
                    <a:gs pos="1250">
                      <a:schemeClr val="tx1"/>
                    </a:gs>
                    <a:gs pos="100000">
                      <a:schemeClr val="tx1"/>
                    </a:gs>
                  </a:gsLst>
                  <a:lin ang="5400000" scaled="0"/>
                </a:gradFill>
                <a:latin typeface="+mj-lt"/>
              </a:rPr>
              <a:t> Veeam: </a:t>
            </a:r>
            <a:r>
              <a:rPr lang="nl-BE" sz="2800" dirty="0" err="1" smtClean="0">
                <a:gradFill>
                  <a:gsLst>
                    <a:gs pos="1250">
                      <a:schemeClr val="tx1"/>
                    </a:gs>
                    <a:gs pos="100000">
                      <a:schemeClr val="tx1"/>
                    </a:gs>
                  </a:gsLst>
                  <a:lin ang="5400000" scaled="0"/>
                </a:gradFill>
                <a:latin typeface="+mj-lt"/>
              </a:rPr>
              <a:t>Better</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Together</a:t>
            </a:r>
            <a:endParaRPr lang="nl-BE" sz="2800" dirty="0" smtClean="0">
              <a:gradFill>
                <a:gsLst>
                  <a:gs pos="1250">
                    <a:schemeClr val="tx1"/>
                  </a:gs>
                  <a:gs pos="100000">
                    <a:schemeClr val="tx1"/>
                  </a:gs>
                </a:gsLst>
                <a:lin ang="5400000" scaled="0"/>
              </a:gradFill>
              <a:latin typeface="+mj-lt"/>
            </a:endParaRPr>
          </a:p>
          <a:p>
            <a:pPr marL="571500" lvl="0" indent="-571500">
              <a:lnSpc>
                <a:spcPct val="90000"/>
              </a:lnSpc>
              <a:spcBef>
                <a:spcPct val="20000"/>
              </a:spcBef>
              <a:buSzPct val="105000"/>
              <a:buBlip>
                <a:blip r:embed="rId3"/>
              </a:buBlip>
            </a:pPr>
            <a:r>
              <a:rPr lang="nl-BE" sz="2800" dirty="0" smtClean="0">
                <a:gradFill>
                  <a:gsLst>
                    <a:gs pos="1250">
                      <a:schemeClr val="tx1"/>
                    </a:gs>
                    <a:gs pos="100000">
                      <a:schemeClr val="tx1"/>
                    </a:gs>
                  </a:gsLst>
                  <a:lin ang="5400000" scaled="0"/>
                </a:gradFill>
                <a:latin typeface="+mj-lt"/>
              </a:rPr>
              <a:t>MDC-B354: </a:t>
            </a:r>
            <a:r>
              <a:rPr lang="nl-BE" sz="2800" dirty="0" err="1" smtClean="0">
                <a:gradFill>
                  <a:gsLst>
                    <a:gs pos="1250">
                      <a:schemeClr val="tx1"/>
                    </a:gs>
                    <a:gs pos="100000">
                      <a:schemeClr val="tx1"/>
                    </a:gs>
                  </a:gsLst>
                  <a:lin ang="5400000" scaled="0"/>
                </a:gradFill>
                <a:latin typeface="+mj-lt"/>
              </a:rPr>
              <a:t>What’s</a:t>
            </a:r>
            <a:r>
              <a:rPr lang="nl-BE" sz="2800" dirty="0" smtClean="0">
                <a:gradFill>
                  <a:gsLst>
                    <a:gs pos="1250">
                      <a:schemeClr val="tx1"/>
                    </a:gs>
                    <a:gs pos="100000">
                      <a:schemeClr val="tx1"/>
                    </a:gs>
                  </a:gsLst>
                  <a:lin ang="5400000" scaled="0"/>
                </a:gradFill>
                <a:latin typeface="+mj-lt"/>
              </a:rPr>
              <a:t> new in System Center 2012 SP1</a:t>
            </a:r>
          </a:p>
          <a:p>
            <a:pPr marL="571500" lvl="0" indent="-571500">
              <a:lnSpc>
                <a:spcPct val="90000"/>
              </a:lnSpc>
              <a:spcBef>
                <a:spcPct val="20000"/>
              </a:spcBef>
              <a:buSzPct val="105000"/>
              <a:buBlip>
                <a:blip r:embed="rId3"/>
              </a:buBlip>
            </a:pPr>
            <a:r>
              <a:rPr lang="nl-BE" sz="2800" dirty="0" smtClean="0">
                <a:gradFill>
                  <a:gsLst>
                    <a:gs pos="1250">
                      <a:schemeClr val="tx1"/>
                    </a:gs>
                    <a:gs pos="100000">
                      <a:schemeClr val="tx1"/>
                    </a:gs>
                  </a:gsLst>
                  <a:lin ang="5400000" scaled="0"/>
                </a:gradFill>
                <a:latin typeface="+mj-lt"/>
              </a:rPr>
              <a:t>MDC-B329: </a:t>
            </a:r>
            <a:r>
              <a:rPr lang="nl-BE" sz="2800" dirty="0" err="1" smtClean="0">
                <a:gradFill>
                  <a:gsLst>
                    <a:gs pos="1250">
                      <a:schemeClr val="tx1"/>
                    </a:gs>
                    <a:gs pos="100000">
                      <a:schemeClr val="tx1"/>
                    </a:gs>
                  </a:gsLst>
                  <a:lin ang="5400000" scaled="0"/>
                </a:gradFill>
                <a:latin typeface="+mj-lt"/>
              </a:rPr>
              <a:t>Effective</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Capacity</a:t>
            </a:r>
            <a:r>
              <a:rPr lang="nl-BE" sz="2800" dirty="0" smtClean="0">
                <a:gradFill>
                  <a:gsLst>
                    <a:gs pos="1250">
                      <a:schemeClr val="tx1"/>
                    </a:gs>
                    <a:gs pos="100000">
                      <a:schemeClr val="tx1"/>
                    </a:gs>
                  </a:gsLst>
                  <a:lin ang="5400000" scaled="0"/>
                </a:gradFill>
                <a:latin typeface="+mj-lt"/>
              </a:rPr>
              <a:t> Planning of </a:t>
            </a:r>
            <a:r>
              <a:rPr lang="nl-BE" sz="2800" dirty="0" err="1" smtClean="0">
                <a:gradFill>
                  <a:gsLst>
                    <a:gs pos="1250">
                      <a:schemeClr val="tx1"/>
                    </a:gs>
                    <a:gs pos="100000">
                      <a:schemeClr val="tx1"/>
                    </a:gs>
                  </a:gsLst>
                  <a:lin ang="5400000" scaled="0"/>
                </a:gradFill>
                <a:latin typeface="+mj-lt"/>
              </a:rPr>
              <a:t>your</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Infrastructure</a:t>
            </a:r>
            <a:r>
              <a:rPr lang="nl-BE" sz="2800" dirty="0" smtClean="0">
                <a:gradFill>
                  <a:gsLst>
                    <a:gs pos="1250">
                      <a:schemeClr val="tx1"/>
                    </a:gs>
                    <a:gs pos="100000">
                      <a:schemeClr val="tx1"/>
                    </a:gs>
                  </a:gsLst>
                  <a:lin ang="5400000" scaled="0"/>
                </a:gradFill>
                <a:latin typeface="+mj-lt"/>
              </a:rPr>
              <a:t> Resources </a:t>
            </a:r>
            <a:r>
              <a:rPr lang="nl-BE" sz="2800" dirty="0" err="1" smtClean="0">
                <a:gradFill>
                  <a:gsLst>
                    <a:gs pos="1250">
                      <a:schemeClr val="tx1"/>
                    </a:gs>
                    <a:gs pos="100000">
                      <a:schemeClr val="tx1"/>
                    </a:gs>
                  </a:gsLst>
                  <a:lin ang="5400000" scaled="0"/>
                </a:gradFill>
                <a:latin typeface="+mj-lt"/>
              </a:rPr>
              <a:t>with</a:t>
            </a:r>
            <a:r>
              <a:rPr lang="nl-BE" sz="2800" dirty="0" smtClean="0">
                <a:gradFill>
                  <a:gsLst>
                    <a:gs pos="1250">
                      <a:schemeClr val="tx1"/>
                    </a:gs>
                    <a:gs pos="100000">
                      <a:schemeClr val="tx1"/>
                    </a:gs>
                  </a:gsLst>
                  <a:lin ang="5400000" scaled="0"/>
                </a:gradFill>
                <a:latin typeface="+mj-lt"/>
              </a:rPr>
              <a:t> Microsoft System Center 2012 – Operations Manager Reporting</a:t>
            </a:r>
          </a:p>
          <a:p>
            <a:pPr marL="571500" lvl="0" indent="-571500">
              <a:lnSpc>
                <a:spcPct val="90000"/>
              </a:lnSpc>
              <a:spcBef>
                <a:spcPct val="20000"/>
              </a:spcBef>
              <a:buSzPct val="105000"/>
              <a:buBlip>
                <a:blip r:embed="rId3"/>
              </a:buBlip>
            </a:pPr>
            <a:r>
              <a:rPr lang="nl-BE" sz="2800" dirty="0" smtClean="0">
                <a:gradFill>
                  <a:gsLst>
                    <a:gs pos="1250">
                      <a:schemeClr val="tx1"/>
                    </a:gs>
                    <a:gs pos="100000">
                      <a:schemeClr val="tx1"/>
                    </a:gs>
                  </a:gsLst>
                  <a:lin ang="5400000" scaled="0"/>
                </a:gradFill>
                <a:latin typeface="+mj-lt"/>
              </a:rPr>
              <a:t>MDC-B324: </a:t>
            </a:r>
            <a:r>
              <a:rPr lang="nl-BE" sz="2800" dirty="0" err="1" smtClean="0">
                <a:gradFill>
                  <a:gsLst>
                    <a:gs pos="1250">
                      <a:schemeClr val="tx1"/>
                    </a:gs>
                    <a:gs pos="100000">
                      <a:schemeClr val="tx1"/>
                    </a:gs>
                  </a:gsLst>
                  <a:lin ang="5400000" scaled="0"/>
                </a:gradFill>
                <a:latin typeface="+mj-lt"/>
              </a:rPr>
              <a:t>Key</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Metrics</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and</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Pracctices</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for</a:t>
            </a:r>
            <a:r>
              <a:rPr lang="nl-BE" sz="2800" dirty="0" smtClean="0">
                <a:gradFill>
                  <a:gsLst>
                    <a:gs pos="1250">
                      <a:schemeClr val="tx1"/>
                    </a:gs>
                    <a:gs pos="100000">
                      <a:schemeClr val="tx1"/>
                    </a:gs>
                  </a:gsLst>
                  <a:lin ang="5400000" scaled="0"/>
                </a:gradFill>
                <a:latin typeface="+mj-lt"/>
              </a:rPr>
              <a:t> Monitoring </a:t>
            </a:r>
            <a:r>
              <a:rPr lang="nl-BE" sz="2800" dirty="0" err="1" smtClean="0">
                <a:gradFill>
                  <a:gsLst>
                    <a:gs pos="1250">
                      <a:schemeClr val="tx1"/>
                    </a:gs>
                    <a:gs pos="100000">
                      <a:schemeClr val="tx1"/>
                    </a:gs>
                  </a:gsLst>
                  <a:lin ang="5400000" scaled="0"/>
                </a:gradFill>
                <a:latin typeface="+mj-lt"/>
              </a:rPr>
              <a:t>Virtualization</a:t>
            </a:r>
            <a:r>
              <a:rPr lang="nl-BE" sz="2800" dirty="0" smtClean="0">
                <a:gradFill>
                  <a:gsLst>
                    <a:gs pos="1250">
                      <a:schemeClr val="tx1"/>
                    </a:gs>
                    <a:gs pos="100000">
                      <a:schemeClr val="tx1"/>
                    </a:gs>
                  </a:gsLst>
                  <a:lin ang="5400000" scaled="0"/>
                </a:gradFill>
                <a:latin typeface="+mj-lt"/>
              </a:rPr>
              <a:t> Platforms</a:t>
            </a:r>
          </a:p>
          <a:p>
            <a:pPr marL="571500" lvl="0" indent="-571500">
              <a:lnSpc>
                <a:spcPct val="90000"/>
              </a:lnSpc>
              <a:spcBef>
                <a:spcPct val="20000"/>
              </a:spcBef>
              <a:buSzPct val="105000"/>
              <a:buBlip>
                <a:blip r:embed="rId3"/>
              </a:buBlip>
            </a:pPr>
            <a:endParaRPr lang="en-US" sz="2800" dirty="0">
              <a:gradFill>
                <a:gsLst>
                  <a:gs pos="1250">
                    <a:schemeClr val="tx1"/>
                  </a:gs>
                  <a:gs pos="100000">
                    <a:schemeClr val="tx1"/>
                  </a:gs>
                </a:gsLst>
                <a:lin ang="5400000" scaled="0"/>
              </a:gradFill>
              <a:latin typeface="+mj-lt"/>
            </a:endParaRPr>
          </a:p>
        </p:txBody>
      </p:sp>
      <p:sp>
        <p:nvSpPr>
          <p:cNvPr id="12" name="Rectangle 11"/>
          <p:cNvSpPr/>
          <p:nvPr/>
        </p:nvSpPr>
        <p:spPr bwMode="invGray">
          <a:xfrm>
            <a:off x="371668" y="5042512"/>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Find Me Later At</a:t>
            </a:r>
            <a:r>
              <a:rPr lang="en-US" sz="3600" dirty="0">
                <a:gradFill>
                  <a:gsLst>
                    <a:gs pos="1250">
                      <a:schemeClr val="tx1"/>
                    </a:gs>
                    <a:gs pos="100000">
                      <a:schemeClr val="tx1"/>
                    </a:gs>
                  </a:gsLst>
                  <a:lin ang="5400000" scaled="0"/>
                </a:gradFill>
                <a:latin typeface="+mj-lt"/>
              </a:rPr>
              <a:t> </a:t>
            </a:r>
            <a:r>
              <a:rPr lang="en-US" sz="3600" dirty="0" smtClean="0">
                <a:gradFill>
                  <a:gsLst>
                    <a:gs pos="1250">
                      <a:schemeClr val="tx1"/>
                    </a:gs>
                    <a:gs pos="100000">
                      <a:schemeClr val="tx1"/>
                    </a:gs>
                  </a:gsLst>
                  <a:lin ang="5400000" scaled="0"/>
                </a:gradFill>
                <a:latin typeface="+mj-lt"/>
              </a:rPr>
              <a:t>booth #1001</a:t>
            </a:r>
            <a:endParaRPr lang="en-US" sz="36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49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7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79213" y="1238650"/>
            <a:ext cx="11878048" cy="4558121"/>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Track </a:t>
            </a:r>
            <a:r>
              <a:rPr lang="en-US" dirty="0" smtClean="0"/>
              <a:t>resources</a:t>
            </a:r>
            <a:endParaRPr lang="en-US" dirty="0"/>
          </a:p>
        </p:txBody>
      </p:sp>
      <p:sp>
        <p:nvSpPr>
          <p:cNvPr id="3" name="Text Placeholder 2"/>
          <p:cNvSpPr>
            <a:spLocks noGrp="1"/>
          </p:cNvSpPr>
          <p:nvPr>
            <p:ph type="body" sz="quarter" idx="10"/>
          </p:nvPr>
        </p:nvSpPr>
        <p:spPr>
          <a:xfrm>
            <a:off x="277029" y="1212850"/>
            <a:ext cx="11882419" cy="4265848"/>
          </a:xfrm>
        </p:spPr>
        <p:txBody>
          <a:bodyPr/>
          <a:lstStyle/>
          <a:p>
            <a:pPr marL="571165" indent="-571165" defTabSz="932194">
              <a:buSzPct val="105000"/>
              <a:buBlip>
                <a:blip r:embed="rId3"/>
              </a:buBlip>
            </a:pPr>
            <a:r>
              <a:rPr lang="en-US" sz="4080" dirty="0">
                <a:gradFill>
                  <a:gsLst>
                    <a:gs pos="1250">
                      <a:srgbClr val="FFFFFF"/>
                    </a:gs>
                    <a:gs pos="100000">
                      <a:srgbClr val="FFFFFF"/>
                    </a:gs>
                  </a:gsLst>
                  <a:lin ang="5400000" scaled="0"/>
                </a:gradFill>
              </a:rPr>
              <a:t>Learn more about Windows Server 2012 R2 Preview, download the datasheet and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rPr>
              <a:t>evaluation bits on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hlinkClick r:id="rId4"/>
              </a:rPr>
              <a:t>http://aka.ms/WS2012R2</a:t>
            </a:r>
            <a:endParaRPr lang="en-US" sz="4080" dirty="0">
              <a:gradFill>
                <a:gsLst>
                  <a:gs pos="1250">
                    <a:srgbClr val="FFFFFF"/>
                  </a:gs>
                  <a:gs pos="100000">
                    <a:srgbClr val="FFFFFF"/>
                  </a:gs>
                </a:gsLst>
                <a:lin ang="5400000" scaled="0"/>
              </a:gradFill>
            </a:endParaRPr>
          </a:p>
          <a:p>
            <a:pPr marL="571165" indent="-571165" defTabSz="932194">
              <a:buSzPct val="105000"/>
              <a:buBlip>
                <a:blip r:embed="rId3"/>
              </a:buBlip>
            </a:pPr>
            <a:r>
              <a:rPr lang="en-US" sz="4080" dirty="0">
                <a:gradFill>
                  <a:gsLst>
                    <a:gs pos="1250">
                      <a:srgbClr val="FFFFFF"/>
                    </a:gs>
                    <a:gs pos="100000">
                      <a:srgbClr val="FFFFFF"/>
                    </a:gs>
                  </a:gsLst>
                  <a:lin ang="5400000" scaled="0"/>
                </a:gradFill>
              </a:rPr>
              <a:t>Learn more about System Center 2012 R2 Preview, download the datasheet and evaluation bits on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hlinkClick r:id="rId5"/>
              </a:rPr>
              <a:t>http://aka.ms/SC2012R2</a:t>
            </a:r>
            <a:endParaRPr lang="en-US" sz="408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132437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rgbClr val="FFFFFF"/>
                    </a:gs>
                    <a:gs pos="100000">
                      <a:srgbClr val="0072C6">
                        <a:lumMod val="30000"/>
                        <a:lumOff val="70000"/>
                      </a:srgbClr>
                    </a:gs>
                  </a:gsLst>
                  <a:lin ang="5400000" scaled="1"/>
                </a:gradFill>
              </a:rPr>
              <a:t>Scan </a:t>
            </a:r>
            <a:r>
              <a:rPr lang="en-US" sz="4400" b="1" dirty="0">
                <a:gradFill>
                  <a:gsLst>
                    <a:gs pos="83000">
                      <a:srgbClr val="FFFFFF"/>
                    </a:gs>
                    <a:gs pos="100000">
                      <a:srgbClr val="0072C6">
                        <a:lumMod val="30000"/>
                        <a:lumOff val="70000"/>
                      </a:srgbClr>
                    </a:gs>
                  </a:gsLst>
                  <a:lin ang="5400000" scaled="1"/>
                </a:gradFill>
              </a:rPr>
              <a:t>this QR code </a:t>
            </a:r>
            <a:r>
              <a:rPr lang="en-US" sz="4400" dirty="0">
                <a:gradFill>
                  <a:gsLst>
                    <a:gs pos="83000">
                      <a:srgbClr val="FFFFFF"/>
                    </a:gs>
                    <a:gs pos="100000">
                      <a:srgbClr val="0072C6">
                        <a:lumMod val="30000"/>
                        <a:lumOff val="70000"/>
                      </a:srgbClr>
                    </a:gs>
                  </a:gsLst>
                  <a:lin ang="5400000" scaled="1"/>
                </a:gradFill>
              </a:rPr>
              <a:t>to </a:t>
            </a:r>
          </a:p>
          <a:p>
            <a:r>
              <a:rPr lang="en-US" sz="4400" dirty="0">
                <a:gradFill>
                  <a:gsLst>
                    <a:gs pos="83000">
                      <a:srgbClr val="FFFFFF"/>
                    </a:gs>
                    <a:gs pos="100000">
                      <a:srgbClr val="0072C6">
                        <a:lumMod val="30000"/>
                        <a:lumOff val="70000"/>
                      </a:srgb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94637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Picture </a:t>
            </a:r>
            <a:r>
              <a:rPr lang="nl-BE" dirty="0" err="1" smtClean="0"/>
              <a:t>References</a:t>
            </a:r>
            <a:endParaRPr lang="en-US" dirty="0"/>
          </a:p>
        </p:txBody>
      </p:sp>
      <p:sp>
        <p:nvSpPr>
          <p:cNvPr id="3" name="Content Placeholder 2"/>
          <p:cNvSpPr>
            <a:spLocks noGrp="1"/>
          </p:cNvSpPr>
          <p:nvPr>
            <p:ph sz="quarter" idx="10"/>
          </p:nvPr>
        </p:nvSpPr>
        <p:spPr>
          <a:xfrm>
            <a:off x="274638" y="1214438"/>
            <a:ext cx="11887200" cy="1477328"/>
          </a:xfrm>
        </p:spPr>
        <p:txBody>
          <a:bodyPr/>
          <a:lstStyle/>
          <a:p>
            <a:r>
              <a:rPr lang="nl-BE" sz="2000" dirty="0" err="1" smtClean="0"/>
              <a:t>Comparison</a:t>
            </a:r>
            <a:r>
              <a:rPr lang="nl-BE" sz="2000" dirty="0"/>
              <a:t>: </a:t>
            </a:r>
            <a:r>
              <a:rPr lang="nl-BE" sz="2000" dirty="0">
                <a:hlinkClick r:id="rId2"/>
              </a:rPr>
              <a:t>http://www.flickr.com/photos/ozchris/5291291144/sizes/l/in/photostream</a:t>
            </a:r>
            <a:r>
              <a:rPr lang="nl-BE" sz="2000" dirty="0" smtClean="0">
                <a:hlinkClick r:id="rId2"/>
              </a:rPr>
              <a:t>/</a:t>
            </a:r>
            <a:endParaRPr lang="nl-BE" sz="2000" dirty="0" smtClean="0"/>
          </a:p>
          <a:p>
            <a:r>
              <a:rPr lang="nl-BE" sz="2000" dirty="0" smtClean="0"/>
              <a:t>Building: </a:t>
            </a:r>
            <a:r>
              <a:rPr lang="en-US" sz="2000" dirty="0">
                <a:hlinkClick r:id="rId3"/>
              </a:rPr>
              <a:t>http://www.flickr.com/photos/25228175@N08/6317811370/sizes/o/in/photostream</a:t>
            </a:r>
            <a:r>
              <a:rPr lang="en-US" sz="2000" dirty="0" smtClean="0">
                <a:hlinkClick r:id="rId3"/>
              </a:rPr>
              <a:t>/</a:t>
            </a:r>
            <a:endParaRPr lang="en-US" sz="2000" dirty="0" smtClean="0"/>
          </a:p>
          <a:p>
            <a:r>
              <a:rPr lang="nl-BE" sz="2000" dirty="0" smtClean="0"/>
              <a:t>Building </a:t>
            </a:r>
            <a:r>
              <a:rPr lang="nl-BE" sz="2000" dirty="0" err="1" smtClean="0"/>
              <a:t>blocks</a:t>
            </a:r>
            <a:r>
              <a:rPr lang="nl-BE" sz="2000" dirty="0" smtClean="0"/>
              <a:t>: </a:t>
            </a:r>
            <a:r>
              <a:rPr lang="en-US" sz="2000" dirty="0">
                <a:hlinkClick r:id="rId4"/>
              </a:rPr>
              <a:t>http://www.flickr.com/photos/22856604@N05/3093969560/sizes/o/in/photostream</a:t>
            </a:r>
            <a:r>
              <a:rPr lang="en-US" sz="2000" dirty="0" smtClean="0">
                <a:hlinkClick r:id="rId4"/>
              </a:rPr>
              <a:t>/</a:t>
            </a:r>
            <a:endParaRPr lang="en-US" sz="2000" dirty="0"/>
          </a:p>
          <a:p>
            <a:endParaRPr lang="en-US" sz="2000" dirty="0"/>
          </a:p>
        </p:txBody>
      </p:sp>
    </p:spTree>
    <p:extLst>
      <p:ext uri="{BB962C8B-B14F-4D97-AF65-F5344CB8AC3E}">
        <p14:creationId xmlns:p14="http://schemas.microsoft.com/office/powerpoint/2010/main" val="85436645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pPr lvl="0"/>
            <a:r>
              <a:rPr lang="en-US" sz="4800" kern="0" spc="0" dirty="0">
                <a:ln>
                  <a:noFill/>
                </a:ln>
                <a:solidFill>
                  <a:srgbClr val="FFFFFF"/>
                </a:solidFill>
                <a:latin typeface="Segoe UI" pitchFamily="34" charset="0"/>
                <a:ea typeface="Segoe UI" pitchFamily="34" charset="0"/>
              </a:rPr>
              <a:t>System Center Helps Deliver IT as a </a:t>
            </a:r>
            <a:r>
              <a:rPr lang="en-US" sz="4800" kern="0" spc="0" dirty="0" smtClean="0">
                <a:ln>
                  <a:noFill/>
                </a:ln>
                <a:solidFill>
                  <a:srgbClr val="FFFFFF"/>
                </a:solidFill>
                <a:latin typeface="Segoe UI" pitchFamily="34" charset="0"/>
                <a:ea typeface="Segoe UI" pitchFamily="34" charset="0"/>
              </a:rPr>
              <a:t>Service</a:t>
            </a:r>
            <a:endParaRPr lang="en-US" sz="4800" dirty="0"/>
          </a:p>
        </p:txBody>
      </p:sp>
      <p:sp>
        <p:nvSpPr>
          <p:cNvPr id="59" name="AutoShape 2"/>
          <p:cNvSpPr>
            <a:spLocks noChangeArrowheads="1"/>
          </p:cNvSpPr>
          <p:nvPr/>
        </p:nvSpPr>
        <p:spPr bwMode="auto">
          <a:xfrm rot="-5400000">
            <a:off x="-27780" y="2888457"/>
            <a:ext cx="5029200" cy="16906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12 w 21600"/>
              <a:gd name="T13" fmla="*/ 2612 h 21600"/>
              <a:gd name="T14" fmla="*/ 18988 w 21600"/>
              <a:gd name="T15" fmla="*/ 18988 h 21600"/>
            </a:gdLst>
            <a:ahLst/>
            <a:cxnLst>
              <a:cxn ang="T8">
                <a:pos x="T0" y="T1"/>
              </a:cxn>
              <a:cxn ang="T9">
                <a:pos x="T2" y="T3"/>
              </a:cxn>
              <a:cxn ang="T10">
                <a:pos x="T4" y="T5"/>
              </a:cxn>
              <a:cxn ang="T11">
                <a:pos x="T6" y="T7"/>
              </a:cxn>
            </a:cxnLst>
            <a:rect l="T12" t="T13" r="T14" b="T15"/>
            <a:pathLst>
              <a:path w="21600" h="21600">
                <a:moveTo>
                  <a:pt x="0" y="0"/>
                </a:moveTo>
                <a:lnTo>
                  <a:pt x="1624" y="21600"/>
                </a:lnTo>
                <a:lnTo>
                  <a:pt x="19976" y="21600"/>
                </a:lnTo>
                <a:lnTo>
                  <a:pt x="21600" y="0"/>
                </a:lnTo>
                <a:close/>
              </a:path>
            </a:pathLst>
          </a:custGeom>
          <a:solidFill>
            <a:srgbClr val="FFFFFF">
              <a:alpha val="10196"/>
            </a:srgbClr>
          </a:solidFill>
          <a:ln w="9525">
            <a:noFill/>
            <a:miter lim="800000"/>
            <a:headEnd/>
            <a:tailEnd/>
          </a:ln>
        </p:spPr>
        <p:txBody>
          <a:bodyPr vert="eaVert" tIns="0" bIns="0" anchor="ctr"/>
          <a:lstStyle/>
          <a:p>
            <a:pPr marL="0" marR="0" lvl="0" indent="0" algn="ctr" defTabSz="912813"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3DB5F1"/>
              </a:solidFill>
              <a:effectLst/>
              <a:uLnTx/>
              <a:uFillTx/>
              <a:cs typeface="Segoe UI"/>
            </a:endParaRPr>
          </a:p>
          <a:p>
            <a:pPr marL="0" marR="0" lvl="0" indent="0" algn="ctr" defTabSz="912813"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3DB5F1"/>
              </a:solidFill>
              <a:effectLst/>
              <a:uLnTx/>
              <a:uFillTx/>
              <a:cs typeface="Segoe UI"/>
            </a:endParaRPr>
          </a:p>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smtClean="0">
                <a:ln>
                  <a:noFill/>
                </a:ln>
                <a:solidFill>
                  <a:srgbClr val="3DB5F1"/>
                </a:solidFill>
                <a:effectLst/>
                <a:uLnTx/>
                <a:uFillTx/>
                <a:cs typeface="Segoe UI"/>
              </a:rPr>
              <a:t>Self Service</a:t>
            </a:r>
          </a:p>
        </p:txBody>
      </p:sp>
      <p:sp>
        <p:nvSpPr>
          <p:cNvPr id="60" name="AutoShape 3"/>
          <p:cNvSpPr>
            <a:spLocks noChangeArrowheads="1"/>
          </p:cNvSpPr>
          <p:nvPr/>
        </p:nvSpPr>
        <p:spPr bwMode="auto">
          <a:xfrm rot="-5400000">
            <a:off x="3351214" y="2811463"/>
            <a:ext cx="5029200" cy="16922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12 w 21600"/>
              <a:gd name="T13" fmla="*/ 2612 h 21600"/>
              <a:gd name="T14" fmla="*/ 18988 w 21600"/>
              <a:gd name="T15" fmla="*/ 18988 h 21600"/>
            </a:gdLst>
            <a:ahLst/>
            <a:cxnLst>
              <a:cxn ang="T8">
                <a:pos x="T0" y="T1"/>
              </a:cxn>
              <a:cxn ang="T9">
                <a:pos x="T2" y="T3"/>
              </a:cxn>
              <a:cxn ang="T10">
                <a:pos x="T4" y="T5"/>
              </a:cxn>
              <a:cxn ang="T11">
                <a:pos x="T6" y="T7"/>
              </a:cxn>
            </a:cxnLst>
            <a:rect l="T12" t="T13" r="T14" b="T15"/>
            <a:pathLst>
              <a:path w="21600" h="21600">
                <a:moveTo>
                  <a:pt x="0" y="0"/>
                </a:moveTo>
                <a:lnTo>
                  <a:pt x="1624" y="21600"/>
                </a:lnTo>
                <a:lnTo>
                  <a:pt x="19976" y="21600"/>
                </a:lnTo>
                <a:lnTo>
                  <a:pt x="21600" y="0"/>
                </a:lnTo>
                <a:close/>
              </a:path>
            </a:pathLst>
          </a:custGeom>
          <a:solidFill>
            <a:srgbClr val="FFFFFF">
              <a:alpha val="10196"/>
            </a:srgbClr>
          </a:solidFill>
          <a:ln w="9525">
            <a:noFill/>
            <a:miter lim="800000"/>
            <a:headEnd/>
            <a:tailEnd/>
          </a:ln>
        </p:spPr>
        <p:txBody>
          <a:bodyPr vert="eaVert" lIns="182880" tIns="0" bIns="0" anchor="ctr"/>
          <a:lstStyle/>
          <a:p>
            <a:pPr marL="0" marR="0" lvl="0" indent="0" algn="ctr" defTabSz="912813"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3DB5F1"/>
              </a:solidFill>
              <a:effectLst/>
              <a:uLnTx/>
              <a:uFillTx/>
              <a:cs typeface="Segoe UI"/>
            </a:endParaRPr>
          </a:p>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smtClean="0">
                <a:ln>
                  <a:noFill/>
                </a:ln>
                <a:solidFill>
                  <a:srgbClr val="3DB5F1"/>
                </a:solidFill>
                <a:effectLst/>
                <a:uLnTx/>
                <a:uFillTx/>
                <a:cs typeface="Segoe UI"/>
              </a:rPr>
              <a:t>Service Delivery and Automation</a:t>
            </a:r>
          </a:p>
        </p:txBody>
      </p:sp>
      <p:sp>
        <p:nvSpPr>
          <p:cNvPr id="62" name="Freeform 132"/>
          <p:cNvSpPr>
            <a:spLocks/>
          </p:cNvSpPr>
          <p:nvPr/>
        </p:nvSpPr>
        <p:spPr bwMode="gray">
          <a:xfrm>
            <a:off x="5360989" y="3044825"/>
            <a:ext cx="1006475" cy="236538"/>
          </a:xfrm>
          <a:custGeom>
            <a:avLst/>
            <a:gdLst>
              <a:gd name="T0" fmla="*/ 2147483647 w 364"/>
              <a:gd name="T1" fmla="*/ 2147483647 h 86"/>
              <a:gd name="T2" fmla="*/ 2147483647 w 364"/>
              <a:gd name="T3" fmla="*/ 2147483647 h 86"/>
              <a:gd name="T4" fmla="*/ 2147483647 w 364"/>
              <a:gd name="T5" fmla="*/ 2147483647 h 86"/>
              <a:gd name="T6" fmla="*/ 2147483647 w 364"/>
              <a:gd name="T7" fmla="*/ 2147483647 h 86"/>
              <a:gd name="T8" fmla="*/ 2147483647 w 364"/>
              <a:gd name="T9" fmla="*/ 2147483647 h 86"/>
              <a:gd name="T10" fmla="*/ 2147483647 w 364"/>
              <a:gd name="T11" fmla="*/ 2147483647 h 86"/>
              <a:gd name="T12" fmla="*/ 2147483647 w 364"/>
              <a:gd name="T13" fmla="*/ 2147483647 h 86"/>
              <a:gd name="T14" fmla="*/ 2147483647 w 364"/>
              <a:gd name="T15" fmla="*/ 2147483647 h 86"/>
              <a:gd name="T16" fmla="*/ 2147483647 w 364"/>
              <a:gd name="T17" fmla="*/ 2147483647 h 86"/>
              <a:gd name="T18" fmla="*/ 2147483647 w 364"/>
              <a:gd name="T19" fmla="*/ 2147483647 h 86"/>
              <a:gd name="T20" fmla="*/ 2147483647 w 364"/>
              <a:gd name="T21" fmla="*/ 2147483647 h 86"/>
              <a:gd name="T22" fmla="*/ 2147483647 w 364"/>
              <a:gd name="T23" fmla="*/ 2147483647 h 86"/>
              <a:gd name="T24" fmla="*/ 2147483647 w 364"/>
              <a:gd name="T25" fmla="*/ 2147483647 h 86"/>
              <a:gd name="T26" fmla="*/ 2147483647 w 364"/>
              <a:gd name="T27" fmla="*/ 2147483647 h 86"/>
              <a:gd name="T28" fmla="*/ 0 w 364"/>
              <a:gd name="T29" fmla="*/ 2147483647 h 86"/>
              <a:gd name="T30" fmla="*/ 2147483647 w 364"/>
              <a:gd name="T31" fmla="*/ 2147483647 h 86"/>
              <a:gd name="T32" fmla="*/ 2147483647 w 364"/>
              <a:gd name="T33" fmla="*/ 2147483647 h 86"/>
              <a:gd name="T34" fmla="*/ 2147483647 w 364"/>
              <a:gd name="T35" fmla="*/ 0 h 86"/>
              <a:gd name="T36" fmla="*/ 2147483647 w 364"/>
              <a:gd name="T37" fmla="*/ 2147483647 h 86"/>
              <a:gd name="T38" fmla="*/ 2147483647 w 364"/>
              <a:gd name="T39" fmla="*/ 2147483647 h 86"/>
              <a:gd name="T40" fmla="*/ 2147483647 w 364"/>
              <a:gd name="T41" fmla="*/ 2147483647 h 86"/>
              <a:gd name="T42" fmla="*/ 2147483647 w 364"/>
              <a:gd name="T43" fmla="*/ 2147483647 h 86"/>
              <a:gd name="T44" fmla="*/ 2147483647 w 364"/>
              <a:gd name="T45" fmla="*/ 2147483647 h 86"/>
              <a:gd name="T46" fmla="*/ 2147483647 w 364"/>
              <a:gd name="T47" fmla="*/ 0 h 86"/>
              <a:gd name="T48" fmla="*/ 2147483647 w 364"/>
              <a:gd name="T49" fmla="*/ 2147483647 h 86"/>
              <a:gd name="T50" fmla="*/ 2147483647 w 364"/>
              <a:gd name="T51" fmla="*/ 2147483647 h 86"/>
              <a:gd name="T52" fmla="*/ 2147483647 w 364"/>
              <a:gd name="T53" fmla="*/ 2147483647 h 86"/>
              <a:gd name="T54" fmla="*/ 2147483647 w 364"/>
              <a:gd name="T55" fmla="*/ 2147483647 h 86"/>
              <a:gd name="T56" fmla="*/ 2147483647 w 364"/>
              <a:gd name="T57" fmla="*/ 2147483647 h 86"/>
              <a:gd name="T58" fmla="*/ 2147483647 w 364"/>
              <a:gd name="T59" fmla="*/ 2147483647 h 86"/>
              <a:gd name="T60" fmla="*/ 2147483647 w 364"/>
              <a:gd name="T61" fmla="*/ 2147483647 h 86"/>
              <a:gd name="T62" fmla="*/ 2147483647 w 364"/>
              <a:gd name="T63" fmla="*/ 2147483647 h 86"/>
              <a:gd name="T64" fmla="*/ 2147483647 w 364"/>
              <a:gd name="T65" fmla="*/ 2147483647 h 86"/>
              <a:gd name="T66" fmla="*/ 2147483647 w 364"/>
              <a:gd name="T67" fmla="*/ 2147483647 h 86"/>
              <a:gd name="T68" fmla="*/ 2147483647 w 364"/>
              <a:gd name="T69" fmla="*/ 2147483647 h 86"/>
              <a:gd name="T70" fmla="*/ 2147483647 w 364"/>
              <a:gd name="T71" fmla="*/ 2147483647 h 86"/>
              <a:gd name="T72" fmla="*/ 2147483647 w 364"/>
              <a:gd name="T73" fmla="*/ 2147483647 h 86"/>
              <a:gd name="T74" fmla="*/ 2147483647 w 364"/>
              <a:gd name="T75" fmla="*/ 2147483647 h 86"/>
              <a:gd name="T76" fmla="*/ 2147483647 w 364"/>
              <a:gd name="T77" fmla="*/ 2147483647 h 86"/>
              <a:gd name="T78" fmla="*/ 2147483647 w 364"/>
              <a:gd name="T79" fmla="*/ 2147483647 h 86"/>
              <a:gd name="T80" fmla="*/ 2147483647 w 364"/>
              <a:gd name="T81" fmla="*/ 2147483647 h 86"/>
              <a:gd name="T82" fmla="*/ 2147483647 w 364"/>
              <a:gd name="T83" fmla="*/ 2147483647 h 86"/>
              <a:gd name="T84" fmla="*/ 2147483647 w 364"/>
              <a:gd name="T85" fmla="*/ 2147483647 h 86"/>
              <a:gd name="T86" fmla="*/ 2147483647 w 364"/>
              <a:gd name="T87" fmla="*/ 2147483647 h 86"/>
              <a:gd name="T88" fmla="*/ 2147483647 w 364"/>
              <a:gd name="T89" fmla="*/ 2147483647 h 86"/>
              <a:gd name="T90" fmla="*/ 2147483647 w 364"/>
              <a:gd name="T91" fmla="*/ 2147483647 h 86"/>
              <a:gd name="T92" fmla="*/ 2147483647 w 364"/>
              <a:gd name="T93" fmla="*/ 2147483647 h 86"/>
              <a:gd name="T94" fmla="*/ 2147483647 w 364"/>
              <a:gd name="T95" fmla="*/ 2147483647 h 86"/>
              <a:gd name="T96" fmla="*/ 2147483647 w 364"/>
              <a:gd name="T97" fmla="*/ 2147483647 h 86"/>
              <a:gd name="T98" fmla="*/ 2147483647 w 364"/>
              <a:gd name="T99" fmla="*/ 2147483647 h 86"/>
              <a:gd name="T100" fmla="*/ 2147483647 w 364"/>
              <a:gd name="T101" fmla="*/ 2147483647 h 86"/>
              <a:gd name="T102" fmla="*/ 2147483647 w 364"/>
              <a:gd name="T103" fmla="*/ 2147483647 h 86"/>
              <a:gd name="T104" fmla="*/ 2147483647 w 364"/>
              <a:gd name="T105" fmla="*/ 2147483647 h 86"/>
              <a:gd name="T106" fmla="*/ 2147483647 w 364"/>
              <a:gd name="T107" fmla="*/ 2147483647 h 86"/>
              <a:gd name="T108" fmla="*/ 2147483647 w 364"/>
              <a:gd name="T109" fmla="*/ 2147483647 h 86"/>
              <a:gd name="T110" fmla="*/ 2147483647 w 364"/>
              <a:gd name="T111" fmla="*/ 2147483647 h 86"/>
              <a:gd name="T112" fmla="*/ 2147483647 w 364"/>
              <a:gd name="T113" fmla="*/ 2147483647 h 86"/>
              <a:gd name="T114" fmla="*/ 2147483647 w 364"/>
              <a:gd name="T115" fmla="*/ 2147483647 h 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4"/>
              <a:gd name="T175" fmla="*/ 0 h 86"/>
              <a:gd name="T176" fmla="*/ 364 w 364"/>
              <a:gd name="T177" fmla="*/ 86 h 8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4" h="86">
                <a:moveTo>
                  <a:pt x="296" y="6"/>
                </a:moveTo>
                <a:lnTo>
                  <a:pt x="334" y="44"/>
                </a:lnTo>
                <a:lnTo>
                  <a:pt x="296" y="82"/>
                </a:lnTo>
                <a:lnTo>
                  <a:pt x="326" y="82"/>
                </a:lnTo>
                <a:lnTo>
                  <a:pt x="364" y="44"/>
                </a:lnTo>
                <a:lnTo>
                  <a:pt x="326" y="6"/>
                </a:lnTo>
                <a:lnTo>
                  <a:pt x="296" y="6"/>
                </a:lnTo>
                <a:lnTo>
                  <a:pt x="180" y="56"/>
                </a:lnTo>
                <a:lnTo>
                  <a:pt x="178" y="54"/>
                </a:lnTo>
                <a:lnTo>
                  <a:pt x="154" y="54"/>
                </a:lnTo>
                <a:lnTo>
                  <a:pt x="152" y="58"/>
                </a:lnTo>
                <a:lnTo>
                  <a:pt x="162" y="64"/>
                </a:lnTo>
                <a:lnTo>
                  <a:pt x="158" y="70"/>
                </a:lnTo>
                <a:lnTo>
                  <a:pt x="148" y="64"/>
                </a:lnTo>
                <a:lnTo>
                  <a:pt x="138" y="70"/>
                </a:lnTo>
                <a:lnTo>
                  <a:pt x="128" y="74"/>
                </a:lnTo>
                <a:lnTo>
                  <a:pt x="128" y="86"/>
                </a:lnTo>
                <a:lnTo>
                  <a:pt x="120" y="86"/>
                </a:lnTo>
                <a:lnTo>
                  <a:pt x="120" y="74"/>
                </a:lnTo>
                <a:lnTo>
                  <a:pt x="114" y="72"/>
                </a:lnTo>
                <a:lnTo>
                  <a:pt x="108" y="70"/>
                </a:lnTo>
                <a:lnTo>
                  <a:pt x="100" y="76"/>
                </a:lnTo>
                <a:lnTo>
                  <a:pt x="96" y="72"/>
                </a:lnTo>
                <a:lnTo>
                  <a:pt x="102" y="64"/>
                </a:lnTo>
                <a:lnTo>
                  <a:pt x="96" y="56"/>
                </a:lnTo>
                <a:lnTo>
                  <a:pt x="96" y="54"/>
                </a:lnTo>
                <a:lnTo>
                  <a:pt x="70" y="54"/>
                </a:lnTo>
                <a:lnTo>
                  <a:pt x="68" y="58"/>
                </a:lnTo>
                <a:lnTo>
                  <a:pt x="78" y="64"/>
                </a:lnTo>
                <a:lnTo>
                  <a:pt x="74" y="70"/>
                </a:lnTo>
                <a:lnTo>
                  <a:pt x="64" y="64"/>
                </a:lnTo>
                <a:lnTo>
                  <a:pt x="56" y="70"/>
                </a:lnTo>
                <a:lnTo>
                  <a:pt x="46" y="74"/>
                </a:lnTo>
                <a:lnTo>
                  <a:pt x="44" y="86"/>
                </a:lnTo>
                <a:lnTo>
                  <a:pt x="36" y="86"/>
                </a:lnTo>
                <a:lnTo>
                  <a:pt x="36" y="74"/>
                </a:lnTo>
                <a:lnTo>
                  <a:pt x="30" y="72"/>
                </a:lnTo>
                <a:lnTo>
                  <a:pt x="24" y="70"/>
                </a:lnTo>
                <a:lnTo>
                  <a:pt x="16" y="76"/>
                </a:lnTo>
                <a:lnTo>
                  <a:pt x="12" y="72"/>
                </a:lnTo>
                <a:lnTo>
                  <a:pt x="18" y="64"/>
                </a:lnTo>
                <a:lnTo>
                  <a:pt x="14" y="56"/>
                </a:lnTo>
                <a:lnTo>
                  <a:pt x="10" y="50"/>
                </a:lnTo>
                <a:lnTo>
                  <a:pt x="0" y="50"/>
                </a:lnTo>
                <a:lnTo>
                  <a:pt x="0" y="42"/>
                </a:lnTo>
                <a:lnTo>
                  <a:pt x="10" y="40"/>
                </a:lnTo>
                <a:lnTo>
                  <a:pt x="10" y="34"/>
                </a:lnTo>
                <a:lnTo>
                  <a:pt x="14" y="28"/>
                </a:lnTo>
                <a:lnTo>
                  <a:pt x="4" y="20"/>
                </a:lnTo>
                <a:lnTo>
                  <a:pt x="8" y="16"/>
                </a:lnTo>
                <a:lnTo>
                  <a:pt x="18" y="20"/>
                </a:lnTo>
                <a:lnTo>
                  <a:pt x="26" y="14"/>
                </a:lnTo>
                <a:lnTo>
                  <a:pt x="36" y="12"/>
                </a:lnTo>
                <a:lnTo>
                  <a:pt x="38" y="0"/>
                </a:lnTo>
                <a:lnTo>
                  <a:pt x="44" y="0"/>
                </a:lnTo>
                <a:lnTo>
                  <a:pt x="46" y="12"/>
                </a:lnTo>
                <a:lnTo>
                  <a:pt x="52" y="14"/>
                </a:lnTo>
                <a:lnTo>
                  <a:pt x="58" y="16"/>
                </a:lnTo>
                <a:lnTo>
                  <a:pt x="64" y="8"/>
                </a:lnTo>
                <a:lnTo>
                  <a:pt x="70" y="14"/>
                </a:lnTo>
                <a:lnTo>
                  <a:pt x="64" y="22"/>
                </a:lnTo>
                <a:lnTo>
                  <a:pt x="68" y="28"/>
                </a:lnTo>
                <a:lnTo>
                  <a:pt x="70" y="32"/>
                </a:lnTo>
                <a:lnTo>
                  <a:pt x="96" y="32"/>
                </a:lnTo>
                <a:lnTo>
                  <a:pt x="96" y="28"/>
                </a:lnTo>
                <a:lnTo>
                  <a:pt x="88" y="20"/>
                </a:lnTo>
                <a:lnTo>
                  <a:pt x="92" y="16"/>
                </a:lnTo>
                <a:lnTo>
                  <a:pt x="102" y="20"/>
                </a:lnTo>
                <a:lnTo>
                  <a:pt x="110" y="14"/>
                </a:lnTo>
                <a:lnTo>
                  <a:pt x="120" y="12"/>
                </a:lnTo>
                <a:lnTo>
                  <a:pt x="122" y="0"/>
                </a:lnTo>
                <a:lnTo>
                  <a:pt x="128" y="0"/>
                </a:lnTo>
                <a:lnTo>
                  <a:pt x="128" y="12"/>
                </a:lnTo>
                <a:lnTo>
                  <a:pt x="136" y="14"/>
                </a:lnTo>
                <a:lnTo>
                  <a:pt x="142" y="16"/>
                </a:lnTo>
                <a:lnTo>
                  <a:pt x="148" y="8"/>
                </a:lnTo>
                <a:lnTo>
                  <a:pt x="154" y="14"/>
                </a:lnTo>
                <a:lnTo>
                  <a:pt x="148" y="22"/>
                </a:lnTo>
                <a:lnTo>
                  <a:pt x="152" y="28"/>
                </a:lnTo>
                <a:lnTo>
                  <a:pt x="154" y="32"/>
                </a:lnTo>
                <a:lnTo>
                  <a:pt x="178" y="32"/>
                </a:lnTo>
                <a:lnTo>
                  <a:pt x="180" y="28"/>
                </a:lnTo>
                <a:lnTo>
                  <a:pt x="172" y="20"/>
                </a:lnTo>
                <a:lnTo>
                  <a:pt x="174" y="16"/>
                </a:lnTo>
                <a:lnTo>
                  <a:pt x="186" y="20"/>
                </a:lnTo>
                <a:lnTo>
                  <a:pt x="194" y="14"/>
                </a:lnTo>
                <a:lnTo>
                  <a:pt x="204" y="12"/>
                </a:lnTo>
                <a:lnTo>
                  <a:pt x="206" y="0"/>
                </a:lnTo>
                <a:lnTo>
                  <a:pt x="212" y="0"/>
                </a:lnTo>
                <a:lnTo>
                  <a:pt x="212" y="12"/>
                </a:lnTo>
                <a:lnTo>
                  <a:pt x="218" y="14"/>
                </a:lnTo>
                <a:lnTo>
                  <a:pt x="224" y="16"/>
                </a:lnTo>
                <a:lnTo>
                  <a:pt x="232" y="8"/>
                </a:lnTo>
                <a:lnTo>
                  <a:pt x="238" y="14"/>
                </a:lnTo>
                <a:lnTo>
                  <a:pt x="232" y="22"/>
                </a:lnTo>
                <a:lnTo>
                  <a:pt x="236" y="28"/>
                </a:lnTo>
                <a:lnTo>
                  <a:pt x="238" y="32"/>
                </a:lnTo>
                <a:lnTo>
                  <a:pt x="276" y="32"/>
                </a:lnTo>
                <a:lnTo>
                  <a:pt x="250" y="6"/>
                </a:lnTo>
                <a:lnTo>
                  <a:pt x="280" y="6"/>
                </a:lnTo>
                <a:lnTo>
                  <a:pt x="320" y="44"/>
                </a:lnTo>
                <a:lnTo>
                  <a:pt x="280" y="82"/>
                </a:lnTo>
                <a:lnTo>
                  <a:pt x="250" y="82"/>
                </a:lnTo>
                <a:lnTo>
                  <a:pt x="278" y="54"/>
                </a:lnTo>
                <a:lnTo>
                  <a:pt x="238" y="54"/>
                </a:lnTo>
                <a:lnTo>
                  <a:pt x="236" y="58"/>
                </a:lnTo>
                <a:lnTo>
                  <a:pt x="244" y="64"/>
                </a:lnTo>
                <a:lnTo>
                  <a:pt x="242" y="70"/>
                </a:lnTo>
                <a:lnTo>
                  <a:pt x="230" y="64"/>
                </a:lnTo>
                <a:lnTo>
                  <a:pt x="222" y="70"/>
                </a:lnTo>
                <a:lnTo>
                  <a:pt x="212" y="74"/>
                </a:lnTo>
                <a:lnTo>
                  <a:pt x="210" y="86"/>
                </a:lnTo>
                <a:lnTo>
                  <a:pt x="204" y="86"/>
                </a:lnTo>
                <a:lnTo>
                  <a:pt x="204" y="74"/>
                </a:lnTo>
                <a:lnTo>
                  <a:pt x="198" y="72"/>
                </a:lnTo>
                <a:lnTo>
                  <a:pt x="192" y="70"/>
                </a:lnTo>
                <a:lnTo>
                  <a:pt x="184" y="76"/>
                </a:lnTo>
                <a:lnTo>
                  <a:pt x="178" y="72"/>
                </a:lnTo>
                <a:lnTo>
                  <a:pt x="184" y="64"/>
                </a:lnTo>
                <a:lnTo>
                  <a:pt x="180" y="56"/>
                </a:lnTo>
                <a:lnTo>
                  <a:pt x="296" y="6"/>
                </a:lnTo>
                <a:lnTo>
                  <a:pt x="26" y="50"/>
                </a:lnTo>
                <a:lnTo>
                  <a:pt x="26" y="44"/>
                </a:lnTo>
                <a:lnTo>
                  <a:pt x="26" y="38"/>
                </a:lnTo>
                <a:lnTo>
                  <a:pt x="28" y="32"/>
                </a:lnTo>
                <a:lnTo>
                  <a:pt x="34" y="28"/>
                </a:lnTo>
                <a:lnTo>
                  <a:pt x="40" y="28"/>
                </a:lnTo>
                <a:lnTo>
                  <a:pt x="46" y="28"/>
                </a:lnTo>
                <a:lnTo>
                  <a:pt x="50" y="30"/>
                </a:lnTo>
                <a:lnTo>
                  <a:pt x="54" y="36"/>
                </a:lnTo>
                <a:lnTo>
                  <a:pt x="56" y="42"/>
                </a:lnTo>
                <a:lnTo>
                  <a:pt x="56" y="48"/>
                </a:lnTo>
                <a:lnTo>
                  <a:pt x="52" y="52"/>
                </a:lnTo>
                <a:lnTo>
                  <a:pt x="48" y="56"/>
                </a:lnTo>
                <a:lnTo>
                  <a:pt x="42" y="58"/>
                </a:lnTo>
                <a:lnTo>
                  <a:pt x="36" y="58"/>
                </a:lnTo>
                <a:lnTo>
                  <a:pt x="30" y="54"/>
                </a:lnTo>
                <a:lnTo>
                  <a:pt x="26" y="50"/>
                </a:lnTo>
                <a:lnTo>
                  <a:pt x="296" y="6"/>
                </a:lnTo>
                <a:lnTo>
                  <a:pt x="110" y="50"/>
                </a:lnTo>
                <a:lnTo>
                  <a:pt x="108" y="44"/>
                </a:lnTo>
                <a:lnTo>
                  <a:pt x="110" y="38"/>
                </a:lnTo>
                <a:lnTo>
                  <a:pt x="112" y="32"/>
                </a:lnTo>
                <a:lnTo>
                  <a:pt x="118" y="28"/>
                </a:lnTo>
                <a:lnTo>
                  <a:pt x="124" y="28"/>
                </a:lnTo>
                <a:lnTo>
                  <a:pt x="128" y="28"/>
                </a:lnTo>
                <a:lnTo>
                  <a:pt x="134" y="30"/>
                </a:lnTo>
                <a:lnTo>
                  <a:pt x="138" y="36"/>
                </a:lnTo>
                <a:lnTo>
                  <a:pt x="140" y="42"/>
                </a:lnTo>
                <a:lnTo>
                  <a:pt x="138" y="48"/>
                </a:lnTo>
                <a:lnTo>
                  <a:pt x="136" y="52"/>
                </a:lnTo>
                <a:lnTo>
                  <a:pt x="132" y="56"/>
                </a:lnTo>
                <a:lnTo>
                  <a:pt x="126" y="58"/>
                </a:lnTo>
                <a:lnTo>
                  <a:pt x="120" y="58"/>
                </a:lnTo>
                <a:lnTo>
                  <a:pt x="114" y="54"/>
                </a:lnTo>
                <a:lnTo>
                  <a:pt x="110" y="50"/>
                </a:lnTo>
                <a:lnTo>
                  <a:pt x="296" y="6"/>
                </a:lnTo>
                <a:lnTo>
                  <a:pt x="194" y="50"/>
                </a:lnTo>
                <a:lnTo>
                  <a:pt x="192" y="44"/>
                </a:lnTo>
                <a:lnTo>
                  <a:pt x="194" y="38"/>
                </a:lnTo>
                <a:lnTo>
                  <a:pt x="196" y="32"/>
                </a:lnTo>
                <a:lnTo>
                  <a:pt x="200" y="28"/>
                </a:lnTo>
                <a:lnTo>
                  <a:pt x="206" y="28"/>
                </a:lnTo>
                <a:lnTo>
                  <a:pt x="212" y="28"/>
                </a:lnTo>
                <a:lnTo>
                  <a:pt x="218" y="30"/>
                </a:lnTo>
                <a:lnTo>
                  <a:pt x="222" y="36"/>
                </a:lnTo>
                <a:lnTo>
                  <a:pt x="222" y="42"/>
                </a:lnTo>
                <a:lnTo>
                  <a:pt x="222" y="48"/>
                </a:lnTo>
                <a:lnTo>
                  <a:pt x="220" y="52"/>
                </a:lnTo>
                <a:lnTo>
                  <a:pt x="214" y="56"/>
                </a:lnTo>
                <a:lnTo>
                  <a:pt x="208" y="58"/>
                </a:lnTo>
                <a:lnTo>
                  <a:pt x="202" y="58"/>
                </a:lnTo>
                <a:lnTo>
                  <a:pt x="198" y="54"/>
                </a:lnTo>
                <a:lnTo>
                  <a:pt x="194" y="50"/>
                </a:lnTo>
                <a:lnTo>
                  <a:pt x="296" y="6"/>
                </a:lnTo>
                <a:close/>
              </a:path>
            </a:pathLst>
          </a:custGeom>
          <a:solidFill>
            <a:srgbClr val="FFFFFF"/>
          </a:solidFill>
          <a:ln w="9525">
            <a:noFill/>
            <a:round/>
            <a:headEnd/>
            <a:tailEnd/>
          </a:ln>
        </p:spPr>
        <p:txBody>
          <a:bodyPr lIns="121899" tIns="60949" rIns="121899" bIns="60949"/>
          <a:lstStyle/>
          <a:p>
            <a:pPr defTabSz="912813" fontAlgn="base">
              <a:spcBef>
                <a:spcPct val="0"/>
              </a:spcBef>
              <a:spcAft>
                <a:spcPct val="0"/>
              </a:spcAft>
            </a:pPr>
            <a:endParaRPr lang="en-US" sz="1900">
              <a:solidFill>
                <a:srgbClr val="FFFFFF"/>
              </a:solidFill>
              <a:cs typeface="Arial" pitchFamily="34" charset="0"/>
            </a:endParaRPr>
          </a:p>
        </p:txBody>
      </p:sp>
      <p:grpSp>
        <p:nvGrpSpPr>
          <p:cNvPr id="63" name="Group 167"/>
          <p:cNvGrpSpPr>
            <a:grpSpLocks/>
          </p:cNvGrpSpPr>
          <p:nvPr/>
        </p:nvGrpSpPr>
        <p:grpSpPr bwMode="auto">
          <a:xfrm>
            <a:off x="2160589" y="3190875"/>
            <a:ext cx="650875" cy="534988"/>
            <a:chOff x="2830513" y="1652588"/>
            <a:chExt cx="419100" cy="346075"/>
          </a:xfrm>
        </p:grpSpPr>
        <p:sp>
          <p:nvSpPr>
            <p:cNvPr id="64" name="AutoShape 3"/>
            <p:cNvSpPr>
              <a:spLocks noChangeAspect="1" noChangeArrowheads="1" noTextEdit="1"/>
            </p:cNvSpPr>
            <p:nvPr/>
          </p:nvSpPr>
          <p:spPr bwMode="auto">
            <a:xfrm>
              <a:off x="2830513" y="1652588"/>
              <a:ext cx="419100" cy="346075"/>
            </a:xfrm>
            <a:prstGeom prst="rect">
              <a:avLst/>
            </a:prstGeom>
            <a:noFill/>
            <a:ln w="9525">
              <a:noFill/>
              <a:miter lim="800000"/>
              <a:headEnd/>
              <a:tailEnd/>
            </a:ln>
          </p:spPr>
          <p:txBody>
            <a:bodyPr/>
            <a:lstStyle/>
            <a:p>
              <a:pPr defTabSz="912813">
                <a:defRPr/>
              </a:pPr>
              <a:endParaRPr lang="en-US" sz="1400" kern="0">
                <a:solidFill>
                  <a:srgbClr val="FFFFFF"/>
                </a:solidFill>
                <a:latin typeface="Segoe Light" charset="0"/>
                <a:cs typeface="Arial" charset="0"/>
              </a:endParaRPr>
            </a:p>
          </p:txBody>
        </p:sp>
        <p:sp>
          <p:nvSpPr>
            <p:cNvPr id="65" name="Freeform 5"/>
            <p:cNvSpPr>
              <a:spLocks/>
            </p:cNvSpPr>
            <p:nvPr/>
          </p:nvSpPr>
          <p:spPr bwMode="auto">
            <a:xfrm>
              <a:off x="2856068" y="1684423"/>
              <a:ext cx="161507" cy="224897"/>
            </a:xfrm>
            <a:custGeom>
              <a:avLst/>
              <a:gdLst>
                <a:gd name="T0" fmla="*/ 2147483647 w 102"/>
                <a:gd name="T1" fmla="*/ 2147483647 h 142"/>
                <a:gd name="T2" fmla="*/ 2147483647 w 102"/>
                <a:gd name="T3" fmla="*/ 2147483647 h 142"/>
                <a:gd name="T4" fmla="*/ 2147483647 w 102"/>
                <a:gd name="T5" fmla="*/ 2147483647 h 142"/>
                <a:gd name="T6" fmla="*/ 0 w 102"/>
                <a:gd name="T7" fmla="*/ 2147483647 h 142"/>
                <a:gd name="T8" fmla="*/ 0 w 102"/>
                <a:gd name="T9" fmla="*/ 2147483647 h 142"/>
                <a:gd name="T10" fmla="*/ 2147483647 w 102"/>
                <a:gd name="T11" fmla="*/ 2147483647 h 142"/>
                <a:gd name="T12" fmla="*/ 2147483647 w 102"/>
                <a:gd name="T13" fmla="*/ 0 h 142"/>
                <a:gd name="T14" fmla="*/ 2147483647 w 102"/>
                <a:gd name="T15" fmla="*/ 0 h 142"/>
                <a:gd name="T16" fmla="*/ 2147483647 w 102"/>
                <a:gd name="T17" fmla="*/ 2147483647 h 142"/>
                <a:gd name="T18" fmla="*/ 2147483647 w 102"/>
                <a:gd name="T19" fmla="*/ 2147483647 h 142"/>
                <a:gd name="T20" fmla="*/ 2147483647 w 102"/>
                <a:gd name="T21" fmla="*/ 2147483647 h 142"/>
                <a:gd name="T22" fmla="*/ 2147483647 w 102"/>
                <a:gd name="T23" fmla="*/ 2147483647 h 142"/>
                <a:gd name="T24" fmla="*/ 2147483647 w 102"/>
                <a:gd name="T25" fmla="*/ 2147483647 h 142"/>
                <a:gd name="T26" fmla="*/ 2147483647 w 102"/>
                <a:gd name="T27" fmla="*/ 2147483647 h 142"/>
                <a:gd name="T28" fmla="*/ 2147483647 w 102"/>
                <a:gd name="T29" fmla="*/ 2147483647 h 142"/>
                <a:gd name="T30" fmla="*/ 2147483647 w 102"/>
                <a:gd name="T31" fmla="*/ 2147483647 h 142"/>
                <a:gd name="T32" fmla="*/ 2147483647 w 102"/>
                <a:gd name="T33" fmla="*/ 2147483647 h 142"/>
                <a:gd name="T34" fmla="*/ 2147483647 w 102"/>
                <a:gd name="T35" fmla="*/ 2147483647 h 142"/>
                <a:gd name="T36" fmla="*/ 2147483647 w 102"/>
                <a:gd name="T37" fmla="*/ 2147483647 h 142"/>
                <a:gd name="T38" fmla="*/ 2147483647 w 102"/>
                <a:gd name="T39" fmla="*/ 2147483647 h 142"/>
                <a:gd name="T40" fmla="*/ 2147483647 w 102"/>
                <a:gd name="T41" fmla="*/ 2147483647 h 142"/>
                <a:gd name="T42" fmla="*/ 2147483647 w 102"/>
                <a:gd name="T43" fmla="*/ 2147483647 h 142"/>
                <a:gd name="T44" fmla="*/ 2147483647 w 102"/>
                <a:gd name="T45" fmla="*/ 2147483647 h 142"/>
                <a:gd name="T46" fmla="*/ 2147483647 w 102"/>
                <a:gd name="T47" fmla="*/ 2147483647 h 142"/>
                <a:gd name="T48" fmla="*/ 2147483647 w 102"/>
                <a:gd name="T49" fmla="*/ 2147483647 h 142"/>
                <a:gd name="T50" fmla="*/ 2147483647 w 102"/>
                <a:gd name="T51" fmla="*/ 2147483647 h 142"/>
                <a:gd name="T52" fmla="*/ 2147483647 w 102"/>
                <a:gd name="T53" fmla="*/ 2147483647 h 142"/>
                <a:gd name="T54" fmla="*/ 2147483647 w 102"/>
                <a:gd name="T55" fmla="*/ 2147483647 h 142"/>
                <a:gd name="T56" fmla="*/ 2147483647 w 102"/>
                <a:gd name="T57" fmla="*/ 2147483647 h 142"/>
                <a:gd name="T58" fmla="*/ 2147483647 w 102"/>
                <a:gd name="T59" fmla="*/ 2147483647 h 142"/>
                <a:gd name="T60" fmla="*/ 2147483647 w 102"/>
                <a:gd name="T61" fmla="*/ 2147483647 h 142"/>
                <a:gd name="T62" fmla="*/ 2147483647 w 102"/>
                <a:gd name="T63" fmla="*/ 2147483647 h 142"/>
                <a:gd name="T64" fmla="*/ 2147483647 w 102"/>
                <a:gd name="T65" fmla="*/ 2147483647 h 142"/>
                <a:gd name="T66" fmla="*/ 2147483647 w 102"/>
                <a:gd name="T67" fmla="*/ 2147483647 h 142"/>
                <a:gd name="T68" fmla="*/ 2147483647 w 102"/>
                <a:gd name="T69" fmla="*/ 2147483647 h 142"/>
                <a:gd name="T70" fmla="*/ 2147483647 w 102"/>
                <a:gd name="T71" fmla="*/ 2147483647 h 142"/>
                <a:gd name="T72" fmla="*/ 2147483647 w 102"/>
                <a:gd name="T73" fmla="*/ 2147483647 h 142"/>
                <a:gd name="T74" fmla="*/ 2147483647 w 102"/>
                <a:gd name="T75" fmla="*/ 2147483647 h 142"/>
                <a:gd name="T76" fmla="*/ 2147483647 w 102"/>
                <a:gd name="T77" fmla="*/ 2147483647 h 142"/>
                <a:gd name="T78" fmla="*/ 2147483647 w 102"/>
                <a:gd name="T79" fmla="*/ 2147483647 h 142"/>
                <a:gd name="T80" fmla="*/ 2147483647 w 102"/>
                <a:gd name="T81" fmla="*/ 2147483647 h 142"/>
                <a:gd name="T82" fmla="*/ 2147483647 w 102"/>
                <a:gd name="T83" fmla="*/ 2147483647 h 142"/>
                <a:gd name="T84" fmla="*/ 2147483647 w 102"/>
                <a:gd name="T85" fmla="*/ 2147483647 h 142"/>
                <a:gd name="T86" fmla="*/ 2147483647 w 102"/>
                <a:gd name="T87" fmla="*/ 2147483647 h 142"/>
                <a:gd name="T88" fmla="*/ 2147483647 w 102"/>
                <a:gd name="T89" fmla="*/ 2147483647 h 142"/>
                <a:gd name="T90" fmla="*/ 2147483647 w 102"/>
                <a:gd name="T91" fmla="*/ 2147483647 h 142"/>
                <a:gd name="T92" fmla="*/ 2147483647 w 102"/>
                <a:gd name="T93" fmla="*/ 2147483647 h 142"/>
                <a:gd name="T94" fmla="*/ 2147483647 w 102"/>
                <a:gd name="T95" fmla="*/ 2147483647 h 142"/>
                <a:gd name="T96" fmla="*/ 2147483647 w 102"/>
                <a:gd name="T97" fmla="*/ 2147483647 h 142"/>
                <a:gd name="T98" fmla="*/ 2147483647 w 102"/>
                <a:gd name="T99" fmla="*/ 2147483647 h 142"/>
                <a:gd name="T100" fmla="*/ 2147483647 w 102"/>
                <a:gd name="T101" fmla="*/ 2147483647 h 142"/>
                <a:gd name="T102" fmla="*/ 2147483647 w 102"/>
                <a:gd name="T103" fmla="*/ 2147483647 h 142"/>
                <a:gd name="T104" fmla="*/ 2147483647 w 102"/>
                <a:gd name="T105" fmla="*/ 2147483647 h 142"/>
                <a:gd name="T106" fmla="*/ 2147483647 w 102"/>
                <a:gd name="T107" fmla="*/ 2147483647 h 142"/>
                <a:gd name="T108" fmla="*/ 2147483647 w 102"/>
                <a:gd name="T109" fmla="*/ 2147483647 h 142"/>
                <a:gd name="T110" fmla="*/ 2147483647 w 102"/>
                <a:gd name="T111" fmla="*/ 2147483647 h 142"/>
                <a:gd name="T112" fmla="*/ 2147483647 w 102"/>
                <a:gd name="T113" fmla="*/ 2147483647 h 142"/>
                <a:gd name="T114" fmla="*/ 2147483647 w 102"/>
                <a:gd name="T115" fmla="*/ 2147483647 h 142"/>
                <a:gd name="T116" fmla="*/ 2147483647 w 102"/>
                <a:gd name="T117" fmla="*/ 2147483647 h 142"/>
                <a:gd name="T118" fmla="*/ 2147483647 w 102"/>
                <a:gd name="T119" fmla="*/ 2147483647 h 142"/>
                <a:gd name="T120" fmla="*/ 2147483647 w 102"/>
                <a:gd name="T121" fmla="*/ 2147483647 h 1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142"/>
                <a:gd name="T185" fmla="*/ 102 w 102"/>
                <a:gd name="T186" fmla="*/ 142 h 1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142">
                  <a:moveTo>
                    <a:pt x="94" y="142"/>
                  </a:moveTo>
                  <a:lnTo>
                    <a:pt x="6" y="142"/>
                  </a:lnTo>
                  <a:lnTo>
                    <a:pt x="2" y="140"/>
                  </a:lnTo>
                  <a:lnTo>
                    <a:pt x="0" y="134"/>
                  </a:lnTo>
                  <a:lnTo>
                    <a:pt x="0" y="8"/>
                  </a:lnTo>
                  <a:lnTo>
                    <a:pt x="2" y="2"/>
                  </a:lnTo>
                  <a:lnTo>
                    <a:pt x="6" y="0"/>
                  </a:lnTo>
                  <a:lnTo>
                    <a:pt x="94" y="0"/>
                  </a:lnTo>
                  <a:lnTo>
                    <a:pt x="100" y="2"/>
                  </a:lnTo>
                  <a:lnTo>
                    <a:pt x="102" y="8"/>
                  </a:lnTo>
                  <a:lnTo>
                    <a:pt x="102" y="134"/>
                  </a:lnTo>
                  <a:lnTo>
                    <a:pt x="100" y="140"/>
                  </a:lnTo>
                  <a:lnTo>
                    <a:pt x="94" y="142"/>
                  </a:lnTo>
                  <a:lnTo>
                    <a:pt x="86" y="74"/>
                  </a:lnTo>
                  <a:lnTo>
                    <a:pt x="88" y="72"/>
                  </a:lnTo>
                  <a:lnTo>
                    <a:pt x="90" y="70"/>
                  </a:lnTo>
                  <a:lnTo>
                    <a:pt x="88" y="66"/>
                  </a:lnTo>
                  <a:lnTo>
                    <a:pt x="86" y="66"/>
                  </a:lnTo>
                  <a:lnTo>
                    <a:pt x="18" y="66"/>
                  </a:lnTo>
                  <a:lnTo>
                    <a:pt x="14" y="66"/>
                  </a:lnTo>
                  <a:lnTo>
                    <a:pt x="14" y="70"/>
                  </a:lnTo>
                  <a:lnTo>
                    <a:pt x="14" y="72"/>
                  </a:lnTo>
                  <a:lnTo>
                    <a:pt x="18" y="74"/>
                  </a:lnTo>
                  <a:lnTo>
                    <a:pt x="86" y="74"/>
                  </a:lnTo>
                  <a:lnTo>
                    <a:pt x="94" y="142"/>
                  </a:lnTo>
                  <a:lnTo>
                    <a:pt x="86" y="48"/>
                  </a:lnTo>
                  <a:lnTo>
                    <a:pt x="88" y="46"/>
                  </a:lnTo>
                  <a:lnTo>
                    <a:pt x="90" y="44"/>
                  </a:lnTo>
                  <a:lnTo>
                    <a:pt x="88" y="40"/>
                  </a:lnTo>
                  <a:lnTo>
                    <a:pt x="86" y="40"/>
                  </a:lnTo>
                  <a:lnTo>
                    <a:pt x="18" y="40"/>
                  </a:lnTo>
                  <a:lnTo>
                    <a:pt x="14" y="40"/>
                  </a:lnTo>
                  <a:lnTo>
                    <a:pt x="14" y="44"/>
                  </a:lnTo>
                  <a:lnTo>
                    <a:pt x="14" y="46"/>
                  </a:lnTo>
                  <a:lnTo>
                    <a:pt x="18" y="48"/>
                  </a:lnTo>
                  <a:lnTo>
                    <a:pt x="86" y="48"/>
                  </a:lnTo>
                  <a:lnTo>
                    <a:pt x="94" y="142"/>
                  </a:lnTo>
                  <a:lnTo>
                    <a:pt x="86" y="100"/>
                  </a:lnTo>
                  <a:lnTo>
                    <a:pt x="18" y="100"/>
                  </a:lnTo>
                  <a:lnTo>
                    <a:pt x="14" y="100"/>
                  </a:lnTo>
                  <a:lnTo>
                    <a:pt x="14" y="96"/>
                  </a:lnTo>
                  <a:lnTo>
                    <a:pt x="14" y="94"/>
                  </a:lnTo>
                  <a:lnTo>
                    <a:pt x="18" y="92"/>
                  </a:lnTo>
                  <a:lnTo>
                    <a:pt x="86" y="92"/>
                  </a:lnTo>
                  <a:lnTo>
                    <a:pt x="88" y="94"/>
                  </a:lnTo>
                  <a:lnTo>
                    <a:pt x="90" y="96"/>
                  </a:lnTo>
                  <a:lnTo>
                    <a:pt x="88" y="100"/>
                  </a:lnTo>
                  <a:lnTo>
                    <a:pt x="86" y="100"/>
                  </a:lnTo>
                  <a:lnTo>
                    <a:pt x="94" y="142"/>
                  </a:lnTo>
                  <a:lnTo>
                    <a:pt x="86" y="128"/>
                  </a:lnTo>
                  <a:lnTo>
                    <a:pt x="18" y="128"/>
                  </a:lnTo>
                  <a:lnTo>
                    <a:pt x="14" y="126"/>
                  </a:lnTo>
                  <a:lnTo>
                    <a:pt x="14" y="124"/>
                  </a:lnTo>
                  <a:lnTo>
                    <a:pt x="14" y="120"/>
                  </a:lnTo>
                  <a:lnTo>
                    <a:pt x="18" y="120"/>
                  </a:lnTo>
                  <a:lnTo>
                    <a:pt x="86" y="120"/>
                  </a:lnTo>
                  <a:lnTo>
                    <a:pt x="88" y="120"/>
                  </a:lnTo>
                  <a:lnTo>
                    <a:pt x="90" y="124"/>
                  </a:lnTo>
                  <a:lnTo>
                    <a:pt x="88" y="126"/>
                  </a:lnTo>
                  <a:lnTo>
                    <a:pt x="86" y="128"/>
                  </a:lnTo>
                  <a:lnTo>
                    <a:pt x="94" y="142"/>
                  </a:lnTo>
                  <a:close/>
                </a:path>
              </a:pathLst>
            </a:custGeom>
            <a:solidFill>
              <a:srgbClr val="FFFFFF"/>
            </a:solidFill>
            <a:ln w="9525">
              <a:noFill/>
              <a:round/>
              <a:headEnd/>
              <a:tailEnd/>
            </a:ln>
          </p:spPr>
          <p:txBody>
            <a:bodyPr/>
            <a:lstStyle/>
            <a:p>
              <a:pPr defTabSz="912813" fontAlgn="base">
                <a:spcBef>
                  <a:spcPct val="0"/>
                </a:spcBef>
                <a:spcAft>
                  <a:spcPct val="0"/>
                </a:spcAft>
              </a:pPr>
              <a:endParaRPr lang="en-US" sz="1400">
                <a:solidFill>
                  <a:srgbClr val="FFFFFF"/>
                </a:solidFill>
                <a:cs typeface="Arial" pitchFamily="34" charset="0"/>
              </a:endParaRPr>
            </a:p>
          </p:txBody>
        </p:sp>
        <p:sp>
          <p:nvSpPr>
            <p:cNvPr id="66" name="Freeform 6"/>
            <p:cNvSpPr>
              <a:spLocks/>
            </p:cNvSpPr>
            <p:nvPr/>
          </p:nvSpPr>
          <p:spPr bwMode="auto">
            <a:xfrm>
              <a:off x="2830513" y="1652588"/>
              <a:ext cx="419100" cy="346075"/>
            </a:xfrm>
            <a:custGeom>
              <a:avLst/>
              <a:gdLst>
                <a:gd name="T0" fmla="*/ 2147483647 w 264"/>
                <a:gd name="T1" fmla="*/ 2147483647 h 218"/>
                <a:gd name="T2" fmla="*/ 2147483647 w 264"/>
                <a:gd name="T3" fmla="*/ 2147483647 h 218"/>
                <a:gd name="T4" fmla="*/ 2147483647 w 264"/>
                <a:gd name="T5" fmla="*/ 2147483647 h 218"/>
                <a:gd name="T6" fmla="*/ 2147483647 w 264"/>
                <a:gd name="T7" fmla="*/ 2147483647 h 218"/>
                <a:gd name="T8" fmla="*/ 2147483647 w 264"/>
                <a:gd name="T9" fmla="*/ 2147483647 h 218"/>
                <a:gd name="T10" fmla="*/ 2147483647 w 264"/>
                <a:gd name="T11" fmla="*/ 2147483647 h 218"/>
                <a:gd name="T12" fmla="*/ 2147483647 w 264"/>
                <a:gd name="T13" fmla="*/ 2147483647 h 218"/>
                <a:gd name="T14" fmla="*/ 2147483647 w 264"/>
                <a:gd name="T15" fmla="*/ 2147483647 h 218"/>
                <a:gd name="T16" fmla="*/ 2147483647 w 264"/>
                <a:gd name="T17" fmla="*/ 2147483647 h 218"/>
                <a:gd name="T18" fmla="*/ 2147483647 w 264"/>
                <a:gd name="T19" fmla="*/ 2147483647 h 218"/>
                <a:gd name="T20" fmla="*/ 2147483647 w 264"/>
                <a:gd name="T21" fmla="*/ 2147483647 h 218"/>
                <a:gd name="T22" fmla="*/ 2147483647 w 264"/>
                <a:gd name="T23" fmla="*/ 2147483647 h 218"/>
                <a:gd name="T24" fmla="*/ 2147483647 w 264"/>
                <a:gd name="T25" fmla="*/ 2147483647 h 218"/>
                <a:gd name="T26" fmla="*/ 2147483647 w 264"/>
                <a:gd name="T27" fmla="*/ 2147483647 h 218"/>
                <a:gd name="T28" fmla="*/ 2147483647 w 264"/>
                <a:gd name="T29" fmla="*/ 2147483647 h 218"/>
                <a:gd name="T30" fmla="*/ 2147483647 w 264"/>
                <a:gd name="T31" fmla="*/ 2147483647 h 218"/>
                <a:gd name="T32" fmla="*/ 2147483647 w 264"/>
                <a:gd name="T33" fmla="*/ 2147483647 h 218"/>
                <a:gd name="T34" fmla="*/ 2147483647 w 264"/>
                <a:gd name="T35" fmla="*/ 2147483647 h 218"/>
                <a:gd name="T36" fmla="*/ 2147483647 w 264"/>
                <a:gd name="T37" fmla="*/ 2147483647 h 218"/>
                <a:gd name="T38" fmla="*/ 2147483647 w 264"/>
                <a:gd name="T39" fmla="*/ 2147483647 h 218"/>
                <a:gd name="T40" fmla="*/ 2147483647 w 264"/>
                <a:gd name="T41" fmla="*/ 2147483647 h 218"/>
                <a:gd name="T42" fmla="*/ 2147483647 w 264"/>
                <a:gd name="T43" fmla="*/ 2147483647 h 218"/>
                <a:gd name="T44" fmla="*/ 2147483647 w 264"/>
                <a:gd name="T45" fmla="*/ 2147483647 h 218"/>
                <a:gd name="T46" fmla="*/ 2147483647 w 264"/>
                <a:gd name="T47" fmla="*/ 2147483647 h 218"/>
                <a:gd name="T48" fmla="*/ 2147483647 w 264"/>
                <a:gd name="T49" fmla="*/ 2147483647 h 218"/>
                <a:gd name="T50" fmla="*/ 2147483647 w 264"/>
                <a:gd name="T51" fmla="*/ 2147483647 h 218"/>
                <a:gd name="T52" fmla="*/ 2147483647 w 264"/>
                <a:gd name="T53" fmla="*/ 2147483647 h 218"/>
                <a:gd name="T54" fmla="*/ 2147483647 w 264"/>
                <a:gd name="T55" fmla="*/ 2147483647 h 218"/>
                <a:gd name="T56" fmla="*/ 2147483647 w 264"/>
                <a:gd name="T57" fmla="*/ 2147483647 h 218"/>
                <a:gd name="T58" fmla="*/ 2147483647 w 264"/>
                <a:gd name="T59" fmla="*/ 2147483647 h 218"/>
                <a:gd name="T60" fmla="*/ 2147483647 w 264"/>
                <a:gd name="T61" fmla="*/ 2147483647 h 218"/>
                <a:gd name="T62" fmla="*/ 2147483647 w 264"/>
                <a:gd name="T63" fmla="*/ 2147483647 h 218"/>
                <a:gd name="T64" fmla="*/ 2147483647 w 264"/>
                <a:gd name="T65" fmla="*/ 2147483647 h 218"/>
                <a:gd name="T66" fmla="*/ 2147483647 w 264"/>
                <a:gd name="T67" fmla="*/ 2147483647 h 218"/>
                <a:gd name="T68" fmla="*/ 0 w 264"/>
                <a:gd name="T69" fmla="*/ 2147483647 h 218"/>
                <a:gd name="T70" fmla="*/ 2147483647 w 264"/>
                <a:gd name="T71" fmla="*/ 2147483647 h 218"/>
                <a:gd name="T72" fmla="*/ 2147483647 w 264"/>
                <a:gd name="T73" fmla="*/ 0 h 218"/>
                <a:gd name="T74" fmla="*/ 2147483647 w 264"/>
                <a:gd name="T75" fmla="*/ 2147483647 h 218"/>
                <a:gd name="T76" fmla="*/ 2147483647 w 264"/>
                <a:gd name="T77" fmla="*/ 2147483647 h 218"/>
                <a:gd name="T78" fmla="*/ 2147483647 w 264"/>
                <a:gd name="T79" fmla="*/ 2147483647 h 218"/>
                <a:gd name="T80" fmla="*/ 2147483647 w 264"/>
                <a:gd name="T81" fmla="*/ 2147483647 h 2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4"/>
                <a:gd name="T124" fmla="*/ 0 h 218"/>
                <a:gd name="T125" fmla="*/ 264 w 264"/>
                <a:gd name="T126" fmla="*/ 218 h 2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4" h="218">
                  <a:moveTo>
                    <a:pt x="238" y="116"/>
                  </a:moveTo>
                  <a:lnTo>
                    <a:pt x="172" y="108"/>
                  </a:lnTo>
                  <a:lnTo>
                    <a:pt x="198" y="168"/>
                  </a:lnTo>
                  <a:lnTo>
                    <a:pt x="206" y="144"/>
                  </a:lnTo>
                  <a:lnTo>
                    <a:pt x="254" y="180"/>
                  </a:lnTo>
                  <a:lnTo>
                    <a:pt x="256" y="180"/>
                  </a:lnTo>
                  <a:lnTo>
                    <a:pt x="260" y="178"/>
                  </a:lnTo>
                  <a:lnTo>
                    <a:pt x="262" y="176"/>
                  </a:lnTo>
                  <a:lnTo>
                    <a:pt x="262" y="174"/>
                  </a:lnTo>
                  <a:lnTo>
                    <a:pt x="264" y="172"/>
                  </a:lnTo>
                  <a:lnTo>
                    <a:pt x="262" y="168"/>
                  </a:lnTo>
                  <a:lnTo>
                    <a:pt x="216" y="134"/>
                  </a:lnTo>
                  <a:lnTo>
                    <a:pt x="238" y="116"/>
                  </a:lnTo>
                  <a:lnTo>
                    <a:pt x="156" y="14"/>
                  </a:lnTo>
                  <a:lnTo>
                    <a:pt x="176" y="14"/>
                  </a:lnTo>
                  <a:lnTo>
                    <a:pt x="176" y="16"/>
                  </a:lnTo>
                  <a:lnTo>
                    <a:pt x="156" y="16"/>
                  </a:lnTo>
                  <a:lnTo>
                    <a:pt x="156" y="14"/>
                  </a:lnTo>
                  <a:lnTo>
                    <a:pt x="238" y="116"/>
                  </a:lnTo>
                  <a:lnTo>
                    <a:pt x="156" y="18"/>
                  </a:lnTo>
                  <a:lnTo>
                    <a:pt x="176" y="18"/>
                  </a:lnTo>
                  <a:lnTo>
                    <a:pt x="176" y="32"/>
                  </a:lnTo>
                  <a:lnTo>
                    <a:pt x="156" y="32"/>
                  </a:lnTo>
                  <a:lnTo>
                    <a:pt x="156" y="18"/>
                  </a:lnTo>
                  <a:lnTo>
                    <a:pt x="238" y="116"/>
                  </a:lnTo>
                  <a:lnTo>
                    <a:pt x="142" y="30"/>
                  </a:lnTo>
                  <a:lnTo>
                    <a:pt x="118" y="30"/>
                  </a:lnTo>
                  <a:lnTo>
                    <a:pt x="118" y="28"/>
                  </a:lnTo>
                  <a:lnTo>
                    <a:pt x="142" y="28"/>
                  </a:lnTo>
                  <a:lnTo>
                    <a:pt x="142" y="30"/>
                  </a:lnTo>
                  <a:lnTo>
                    <a:pt x="238" y="116"/>
                  </a:lnTo>
                  <a:lnTo>
                    <a:pt x="192" y="30"/>
                  </a:lnTo>
                  <a:lnTo>
                    <a:pt x="198" y="22"/>
                  </a:lnTo>
                  <a:lnTo>
                    <a:pt x="192" y="16"/>
                  </a:lnTo>
                  <a:lnTo>
                    <a:pt x="198" y="16"/>
                  </a:lnTo>
                  <a:lnTo>
                    <a:pt x="200" y="20"/>
                  </a:lnTo>
                  <a:lnTo>
                    <a:pt x="202" y="16"/>
                  </a:lnTo>
                  <a:lnTo>
                    <a:pt x="206" y="16"/>
                  </a:lnTo>
                  <a:lnTo>
                    <a:pt x="202" y="22"/>
                  </a:lnTo>
                  <a:lnTo>
                    <a:pt x="208" y="30"/>
                  </a:lnTo>
                  <a:lnTo>
                    <a:pt x="202" y="30"/>
                  </a:lnTo>
                  <a:lnTo>
                    <a:pt x="200" y="26"/>
                  </a:lnTo>
                  <a:lnTo>
                    <a:pt x="196" y="30"/>
                  </a:lnTo>
                  <a:lnTo>
                    <a:pt x="192" y="30"/>
                  </a:lnTo>
                  <a:lnTo>
                    <a:pt x="238" y="116"/>
                  </a:lnTo>
                  <a:lnTo>
                    <a:pt x="216" y="40"/>
                  </a:lnTo>
                  <a:lnTo>
                    <a:pt x="8" y="40"/>
                  </a:lnTo>
                  <a:lnTo>
                    <a:pt x="8" y="196"/>
                  </a:lnTo>
                  <a:lnTo>
                    <a:pt x="10" y="202"/>
                  </a:lnTo>
                  <a:lnTo>
                    <a:pt x="12" y="206"/>
                  </a:lnTo>
                  <a:lnTo>
                    <a:pt x="18" y="210"/>
                  </a:lnTo>
                  <a:lnTo>
                    <a:pt x="24" y="210"/>
                  </a:lnTo>
                  <a:lnTo>
                    <a:pt x="202" y="210"/>
                  </a:lnTo>
                  <a:lnTo>
                    <a:pt x="208" y="210"/>
                  </a:lnTo>
                  <a:lnTo>
                    <a:pt x="212" y="206"/>
                  </a:lnTo>
                  <a:lnTo>
                    <a:pt x="216" y="202"/>
                  </a:lnTo>
                  <a:lnTo>
                    <a:pt x="216" y="196"/>
                  </a:lnTo>
                  <a:lnTo>
                    <a:pt x="216" y="162"/>
                  </a:lnTo>
                  <a:lnTo>
                    <a:pt x="224" y="168"/>
                  </a:lnTo>
                  <a:lnTo>
                    <a:pt x="224" y="196"/>
                  </a:lnTo>
                  <a:lnTo>
                    <a:pt x="222" y="204"/>
                  </a:lnTo>
                  <a:lnTo>
                    <a:pt x="218" y="212"/>
                  </a:lnTo>
                  <a:lnTo>
                    <a:pt x="210" y="216"/>
                  </a:lnTo>
                  <a:lnTo>
                    <a:pt x="202" y="218"/>
                  </a:lnTo>
                  <a:lnTo>
                    <a:pt x="24" y="218"/>
                  </a:lnTo>
                  <a:lnTo>
                    <a:pt x="14" y="216"/>
                  </a:lnTo>
                  <a:lnTo>
                    <a:pt x="8" y="212"/>
                  </a:lnTo>
                  <a:lnTo>
                    <a:pt x="2" y="204"/>
                  </a:lnTo>
                  <a:lnTo>
                    <a:pt x="0" y="196"/>
                  </a:lnTo>
                  <a:lnTo>
                    <a:pt x="0" y="24"/>
                  </a:lnTo>
                  <a:lnTo>
                    <a:pt x="2" y="14"/>
                  </a:lnTo>
                  <a:lnTo>
                    <a:pt x="8" y="8"/>
                  </a:lnTo>
                  <a:lnTo>
                    <a:pt x="14" y="2"/>
                  </a:lnTo>
                  <a:lnTo>
                    <a:pt x="24" y="0"/>
                  </a:lnTo>
                  <a:lnTo>
                    <a:pt x="202" y="0"/>
                  </a:lnTo>
                  <a:lnTo>
                    <a:pt x="210" y="2"/>
                  </a:lnTo>
                  <a:lnTo>
                    <a:pt x="218" y="8"/>
                  </a:lnTo>
                  <a:lnTo>
                    <a:pt x="222" y="14"/>
                  </a:lnTo>
                  <a:lnTo>
                    <a:pt x="224" y="24"/>
                  </a:lnTo>
                  <a:lnTo>
                    <a:pt x="224" y="108"/>
                  </a:lnTo>
                  <a:lnTo>
                    <a:pt x="216" y="106"/>
                  </a:lnTo>
                  <a:lnTo>
                    <a:pt x="216" y="40"/>
                  </a:lnTo>
                  <a:lnTo>
                    <a:pt x="238" y="116"/>
                  </a:lnTo>
                  <a:close/>
                </a:path>
              </a:pathLst>
            </a:custGeom>
            <a:solidFill>
              <a:srgbClr val="FFFFFF"/>
            </a:solidFill>
            <a:ln w="9525">
              <a:noFill/>
              <a:round/>
              <a:headEnd/>
              <a:tailEnd/>
            </a:ln>
          </p:spPr>
          <p:txBody>
            <a:bodyPr/>
            <a:lstStyle/>
            <a:p>
              <a:pPr defTabSz="912813" fontAlgn="base">
                <a:spcBef>
                  <a:spcPct val="0"/>
                </a:spcBef>
                <a:spcAft>
                  <a:spcPct val="0"/>
                </a:spcAft>
              </a:pPr>
              <a:endParaRPr lang="en-US" sz="1400">
                <a:solidFill>
                  <a:srgbClr val="FFFFFF"/>
                </a:solidFill>
                <a:cs typeface="Arial" pitchFamily="34" charset="0"/>
              </a:endParaRPr>
            </a:p>
          </p:txBody>
        </p:sp>
      </p:grpSp>
      <p:grpSp>
        <p:nvGrpSpPr>
          <p:cNvPr id="67" name="Group 11"/>
          <p:cNvGrpSpPr>
            <a:grpSpLocks/>
          </p:cNvGrpSpPr>
          <p:nvPr/>
        </p:nvGrpSpPr>
        <p:grpSpPr bwMode="auto">
          <a:xfrm>
            <a:off x="7010401" y="1295401"/>
            <a:ext cx="2544762" cy="1643063"/>
            <a:chOff x="4294" y="1066"/>
            <a:chExt cx="1604" cy="1350"/>
          </a:xfrm>
        </p:grpSpPr>
        <p:sp>
          <p:nvSpPr>
            <p:cNvPr id="68" name="Right Arrow 67"/>
            <p:cNvSpPr>
              <a:spLocks noChangeArrowheads="1"/>
            </p:cNvSpPr>
            <p:nvPr/>
          </p:nvSpPr>
          <p:spPr bwMode="auto">
            <a:xfrm>
              <a:off x="4294" y="1066"/>
              <a:ext cx="1604" cy="1350"/>
            </a:xfrm>
            <a:prstGeom prst="rightArrow">
              <a:avLst>
                <a:gd name="adj1" fmla="val 50000"/>
                <a:gd name="adj2" fmla="val 49985"/>
              </a:avLst>
            </a:prstGeom>
            <a:gradFill rotWithShape="1">
              <a:gsLst>
                <a:gs pos="0">
                  <a:srgbClr val="FFFFFF">
                    <a:gamma/>
                    <a:tint val="0"/>
                    <a:invGamma/>
                    <a:alpha val="0"/>
                  </a:srgbClr>
                </a:gs>
                <a:gs pos="100000">
                  <a:srgbClr val="FFFFFF">
                    <a:alpha val="50000"/>
                  </a:srgbClr>
                </a:gs>
              </a:gsLst>
              <a:lin ang="0" scaled="1"/>
            </a:gradFill>
            <a:ln w="9525" algn="ctr">
              <a:noFill/>
              <a:miter lim="800000"/>
              <a:headEnd/>
              <a:tailEnd/>
            </a:ln>
          </p:spPr>
          <p:txBody>
            <a:bodyPr lIns="109833" tIns="0" rIns="0" bIns="54916" anchor="ctr"/>
            <a:lstStyle/>
            <a:p>
              <a:pPr marL="0" marR="0" lvl="0" indent="0" defTabSz="1096963"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black"/>
                </a:solidFill>
                <a:effectLst/>
                <a:uLnTx/>
                <a:uFillTx/>
                <a:cs typeface="Segoe UI"/>
              </a:endParaRPr>
            </a:p>
          </p:txBody>
        </p:sp>
        <p:sp>
          <p:nvSpPr>
            <p:cNvPr id="69" name="Text Box 13"/>
            <p:cNvSpPr txBox="1">
              <a:spLocks noChangeArrowheads="1"/>
            </p:cNvSpPr>
            <p:nvPr/>
          </p:nvSpPr>
          <p:spPr bwMode="auto">
            <a:xfrm>
              <a:off x="4584" y="1800"/>
              <a:ext cx="879" cy="149"/>
            </a:xfrm>
            <a:prstGeom prst="rect">
              <a:avLst/>
            </a:prstGeom>
            <a:noFill/>
            <a:ln w="9525">
              <a:noFill/>
              <a:miter lim="800000"/>
              <a:headEnd/>
              <a:tailEnd/>
            </a:ln>
          </p:spPr>
          <p:txBody>
            <a:bodyPr lIns="109833" tIns="0" rIns="109833" bIns="54916" anchor="ctr"/>
            <a:lstStyle/>
            <a:p>
              <a:pPr marL="0" marR="0" lvl="0" indent="0" algn="ctr" defTabSz="1096963"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smtClean="0">
                  <a:ln>
                    <a:noFill/>
                  </a:ln>
                  <a:solidFill>
                    <a:srgbClr val="FFFFFF"/>
                  </a:solidFill>
                  <a:effectLst/>
                  <a:uLnTx/>
                  <a:uFillTx/>
                  <a:cs typeface="Segoe UI"/>
                </a:rPr>
                <a:t>Deploy</a:t>
              </a:r>
            </a:p>
          </p:txBody>
        </p:sp>
        <p:sp>
          <p:nvSpPr>
            <p:cNvPr id="70" name="Text Box 14"/>
            <p:cNvSpPr txBox="1">
              <a:spLocks noChangeArrowheads="1"/>
            </p:cNvSpPr>
            <p:nvPr/>
          </p:nvSpPr>
          <p:spPr bwMode="auto">
            <a:xfrm>
              <a:off x="4584" y="1559"/>
              <a:ext cx="879" cy="149"/>
            </a:xfrm>
            <a:prstGeom prst="rect">
              <a:avLst/>
            </a:prstGeom>
            <a:noFill/>
            <a:ln w="9525">
              <a:noFill/>
              <a:miter lim="800000"/>
              <a:headEnd/>
              <a:tailEnd/>
            </a:ln>
          </p:spPr>
          <p:txBody>
            <a:bodyPr lIns="109833" tIns="0" rIns="109833" bIns="54916" anchor="ctr"/>
            <a:lstStyle/>
            <a:p>
              <a:pPr marL="0" marR="0" lvl="0" indent="0" algn="ctr" defTabSz="1096963"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smtClean="0">
                  <a:ln>
                    <a:noFill/>
                  </a:ln>
                  <a:solidFill>
                    <a:srgbClr val="FFFFFF"/>
                  </a:solidFill>
                  <a:effectLst/>
                  <a:uLnTx/>
                  <a:uFillTx/>
                  <a:cs typeface="Segoe UI"/>
                </a:rPr>
                <a:t>Configure</a:t>
              </a:r>
            </a:p>
          </p:txBody>
        </p:sp>
      </p:grpSp>
      <p:grpSp>
        <p:nvGrpSpPr>
          <p:cNvPr id="71" name="Group 43"/>
          <p:cNvGrpSpPr>
            <a:grpSpLocks/>
          </p:cNvGrpSpPr>
          <p:nvPr/>
        </p:nvGrpSpPr>
        <p:grpSpPr bwMode="auto">
          <a:xfrm>
            <a:off x="3116264" y="2805114"/>
            <a:ext cx="1871663" cy="1704975"/>
            <a:chOff x="1824" y="1824"/>
            <a:chExt cx="1275" cy="1074"/>
          </a:xfrm>
        </p:grpSpPr>
        <p:sp>
          <p:nvSpPr>
            <p:cNvPr id="72" name="Text Box 44"/>
            <p:cNvSpPr txBox="1">
              <a:spLocks noChangeArrowheads="1"/>
            </p:cNvSpPr>
            <p:nvPr/>
          </p:nvSpPr>
          <p:spPr bwMode="auto">
            <a:xfrm>
              <a:off x="2063" y="2208"/>
              <a:ext cx="684" cy="316"/>
            </a:xfrm>
            <a:prstGeom prst="rect">
              <a:avLst/>
            </a:prstGeom>
            <a:noFill/>
            <a:ln w="9525" algn="ctr">
              <a:noFill/>
              <a:miter lim="800000"/>
              <a:headEnd/>
              <a:tailEnd/>
            </a:ln>
          </p:spPr>
          <p:txBody>
            <a:bodyPr lIns="109833" tIns="0" rIns="0" bIns="54916" anchor="ctr"/>
            <a:lstStyle/>
            <a:p>
              <a:pPr marL="0" marR="0" lvl="0" indent="0" algn="ctr" defTabSz="1096963"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smtClean="0">
                  <a:ln>
                    <a:noFill/>
                  </a:ln>
                  <a:solidFill>
                    <a:srgbClr val="FFFFFF"/>
                  </a:solidFill>
                  <a:effectLst/>
                  <a:uLnTx/>
                  <a:uFillTx/>
                  <a:cs typeface="Segoe UI"/>
                </a:rPr>
                <a:t>Service Model</a:t>
              </a:r>
            </a:p>
          </p:txBody>
        </p:sp>
        <p:sp>
          <p:nvSpPr>
            <p:cNvPr id="73" name="Right Arrow 57"/>
            <p:cNvSpPr>
              <a:spLocks noChangeArrowheads="1"/>
            </p:cNvSpPr>
            <p:nvPr/>
          </p:nvSpPr>
          <p:spPr bwMode="auto">
            <a:xfrm rot="10800000" flipH="1">
              <a:off x="1824" y="1824"/>
              <a:ext cx="1275" cy="1074"/>
            </a:xfrm>
            <a:prstGeom prst="rightArrow">
              <a:avLst>
                <a:gd name="adj1" fmla="val 50000"/>
                <a:gd name="adj2" fmla="val 59358"/>
              </a:avLst>
            </a:prstGeom>
            <a:gradFill rotWithShape="1">
              <a:gsLst>
                <a:gs pos="0">
                  <a:srgbClr val="FFFFFF">
                    <a:gamma/>
                    <a:tint val="0"/>
                    <a:invGamma/>
                    <a:alpha val="0"/>
                  </a:srgbClr>
                </a:gs>
                <a:gs pos="100000">
                  <a:srgbClr val="FFFFFF">
                    <a:alpha val="50000"/>
                  </a:srgbClr>
                </a:gs>
              </a:gsLst>
              <a:lin ang="0" scaled="1"/>
            </a:gradFill>
            <a:ln w="9525" algn="ctr">
              <a:noFill/>
              <a:miter lim="800000"/>
              <a:headEnd/>
              <a:tailEnd/>
            </a:ln>
            <a:effectLst/>
          </p:spPr>
          <p:txBody>
            <a:bodyPr rot="10800000" lIns="109833" tIns="0" rIns="0" bIns="54916" anchor="ctr"/>
            <a:lstStyle/>
            <a:p>
              <a:pPr marL="0" marR="0" lvl="0" indent="0" defTabSz="1096963"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black"/>
                </a:solidFill>
                <a:effectLst/>
                <a:uLnTx/>
                <a:uFillTx/>
                <a:cs typeface="Segoe UI"/>
              </a:endParaRPr>
            </a:p>
          </p:txBody>
        </p:sp>
        <p:sp>
          <p:nvSpPr>
            <p:cNvPr id="74" name="Freeform 262"/>
            <p:cNvSpPr>
              <a:spLocks/>
            </p:cNvSpPr>
            <p:nvPr/>
          </p:nvSpPr>
          <p:spPr bwMode="gray">
            <a:xfrm>
              <a:off x="2683" y="2269"/>
              <a:ext cx="196" cy="184"/>
            </a:xfrm>
            <a:custGeom>
              <a:avLst/>
              <a:gdLst>
                <a:gd name="T0" fmla="*/ 176796 w 210"/>
                <a:gd name="T1" fmla="*/ 2130 h 206"/>
                <a:gd name="T2" fmla="*/ 5051 w 210"/>
                <a:gd name="T3" fmla="*/ 108633 h 206"/>
                <a:gd name="T4" fmla="*/ 0 w 210"/>
                <a:gd name="T5" fmla="*/ 110764 h 206"/>
                <a:gd name="T6" fmla="*/ 5051 w 210"/>
                <a:gd name="T7" fmla="*/ 112895 h 206"/>
                <a:gd name="T8" fmla="*/ 257617 w 210"/>
                <a:gd name="T9" fmla="*/ 178927 h 206"/>
                <a:gd name="T10" fmla="*/ 262669 w 210"/>
                <a:gd name="T11" fmla="*/ 181057 h 206"/>
                <a:gd name="T12" fmla="*/ 260142 w 210"/>
                <a:gd name="T13" fmla="*/ 176796 h 206"/>
                <a:gd name="T14" fmla="*/ 179321 w 210"/>
                <a:gd name="T15" fmla="*/ 6390 h 206"/>
                <a:gd name="T16" fmla="*/ 176796 w 210"/>
                <a:gd name="T17" fmla="*/ 0 h 206"/>
                <a:gd name="T18" fmla="*/ 176796 w 210"/>
                <a:gd name="T19" fmla="*/ 6390 h 206"/>
                <a:gd name="T20" fmla="*/ 143962 w 210"/>
                <a:gd name="T21" fmla="*/ 104374 h 206"/>
                <a:gd name="T22" fmla="*/ 146488 w 210"/>
                <a:gd name="T23" fmla="*/ 106504 h 206"/>
                <a:gd name="T24" fmla="*/ 257617 w 210"/>
                <a:gd name="T25" fmla="*/ 174666 h 206"/>
                <a:gd name="T26" fmla="*/ 260142 w 210"/>
                <a:gd name="T27" fmla="*/ 172537 h 206"/>
                <a:gd name="T28" fmla="*/ 73244 w 210"/>
                <a:gd name="T29" fmla="*/ 215138 h 206"/>
                <a:gd name="T30" fmla="*/ 78295 w 210"/>
                <a:gd name="T31" fmla="*/ 217268 h 206"/>
                <a:gd name="T32" fmla="*/ 7577 w 210"/>
                <a:gd name="T33" fmla="*/ 108633 h 206"/>
                <a:gd name="T34" fmla="*/ 5051 w 210"/>
                <a:gd name="T35" fmla="*/ 112895 h 206"/>
                <a:gd name="T36" fmla="*/ 146488 w 210"/>
                <a:gd name="T37" fmla="*/ 104374 h 206"/>
                <a:gd name="T38" fmla="*/ 143962 w 210"/>
                <a:gd name="T39" fmla="*/ 102244 h 206"/>
                <a:gd name="T40" fmla="*/ 75769 w 210"/>
                <a:gd name="T41" fmla="*/ 213009 h 206"/>
                <a:gd name="T42" fmla="*/ 80821 w 210"/>
                <a:gd name="T43" fmla="*/ 215138 h 206"/>
                <a:gd name="T44" fmla="*/ 149013 w 210"/>
                <a:gd name="T45" fmla="*/ 102244 h 206"/>
                <a:gd name="T46" fmla="*/ 151540 w 210"/>
                <a:gd name="T47" fmla="*/ 100114 h 206"/>
                <a:gd name="T48" fmla="*/ 146488 w 210"/>
                <a:gd name="T49" fmla="*/ 100114 h 206"/>
                <a:gd name="T50" fmla="*/ 5051 w 210"/>
                <a:gd name="T51" fmla="*/ 108633 h 206"/>
                <a:gd name="T52" fmla="*/ 2526 w 210"/>
                <a:gd name="T53" fmla="*/ 108633 h 206"/>
                <a:gd name="T54" fmla="*/ 2526 w 210"/>
                <a:gd name="T55" fmla="*/ 110764 h 206"/>
                <a:gd name="T56" fmla="*/ 73244 w 210"/>
                <a:gd name="T57" fmla="*/ 219399 h 206"/>
                <a:gd name="T58" fmla="*/ 75769 w 210"/>
                <a:gd name="T59" fmla="*/ 219399 h 206"/>
                <a:gd name="T60" fmla="*/ 260142 w 210"/>
                <a:gd name="T61" fmla="*/ 176796 h 206"/>
                <a:gd name="T62" fmla="*/ 265195 w 210"/>
                <a:gd name="T63" fmla="*/ 174666 h 206"/>
                <a:gd name="T64" fmla="*/ 260142 w 210"/>
                <a:gd name="T65" fmla="*/ 172537 h 206"/>
                <a:gd name="T66" fmla="*/ 149013 w 210"/>
                <a:gd name="T67" fmla="*/ 102244 h 206"/>
                <a:gd name="T68" fmla="*/ 149013 w 210"/>
                <a:gd name="T69" fmla="*/ 104374 h 206"/>
                <a:gd name="T70" fmla="*/ 181847 w 210"/>
                <a:gd name="T71" fmla="*/ 6390 h 206"/>
                <a:gd name="T72" fmla="*/ 176796 w 210"/>
                <a:gd name="T73" fmla="*/ 6390 h 206"/>
                <a:gd name="T74" fmla="*/ 255091 w 210"/>
                <a:gd name="T75" fmla="*/ 178927 h 206"/>
                <a:gd name="T76" fmla="*/ 257617 w 210"/>
                <a:gd name="T77" fmla="*/ 174666 h 206"/>
                <a:gd name="T78" fmla="*/ 5051 w 210"/>
                <a:gd name="T79" fmla="*/ 108633 h 206"/>
                <a:gd name="T80" fmla="*/ 7577 w 210"/>
                <a:gd name="T81" fmla="*/ 112895 h 206"/>
                <a:gd name="T82" fmla="*/ 179321 w 210"/>
                <a:gd name="T83" fmla="*/ 4261 h 206"/>
                <a:gd name="T84" fmla="*/ 176796 w 210"/>
                <a:gd name="T85" fmla="*/ 2130 h 2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0"/>
                <a:gd name="T130" fmla="*/ 0 h 206"/>
                <a:gd name="T131" fmla="*/ 210 w 210"/>
                <a:gd name="T132" fmla="*/ 206 h 2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0" h="206">
                  <a:moveTo>
                    <a:pt x="140" y="2"/>
                  </a:moveTo>
                  <a:lnTo>
                    <a:pt x="4" y="102"/>
                  </a:lnTo>
                  <a:lnTo>
                    <a:pt x="0" y="104"/>
                  </a:lnTo>
                  <a:lnTo>
                    <a:pt x="4" y="106"/>
                  </a:lnTo>
                  <a:lnTo>
                    <a:pt x="204" y="168"/>
                  </a:lnTo>
                  <a:lnTo>
                    <a:pt x="208" y="170"/>
                  </a:lnTo>
                  <a:lnTo>
                    <a:pt x="206" y="166"/>
                  </a:lnTo>
                  <a:lnTo>
                    <a:pt x="142" y="6"/>
                  </a:lnTo>
                  <a:lnTo>
                    <a:pt x="140" y="0"/>
                  </a:lnTo>
                  <a:lnTo>
                    <a:pt x="140" y="6"/>
                  </a:lnTo>
                  <a:lnTo>
                    <a:pt x="114" y="98"/>
                  </a:lnTo>
                  <a:lnTo>
                    <a:pt x="116" y="100"/>
                  </a:lnTo>
                  <a:lnTo>
                    <a:pt x="204" y="164"/>
                  </a:lnTo>
                  <a:lnTo>
                    <a:pt x="206" y="162"/>
                  </a:lnTo>
                  <a:lnTo>
                    <a:pt x="58" y="202"/>
                  </a:lnTo>
                  <a:lnTo>
                    <a:pt x="62" y="204"/>
                  </a:lnTo>
                  <a:lnTo>
                    <a:pt x="6" y="102"/>
                  </a:lnTo>
                  <a:lnTo>
                    <a:pt x="4" y="106"/>
                  </a:lnTo>
                  <a:lnTo>
                    <a:pt x="116" y="98"/>
                  </a:lnTo>
                  <a:lnTo>
                    <a:pt x="114" y="96"/>
                  </a:lnTo>
                  <a:lnTo>
                    <a:pt x="60" y="200"/>
                  </a:lnTo>
                  <a:lnTo>
                    <a:pt x="64" y="202"/>
                  </a:lnTo>
                  <a:lnTo>
                    <a:pt x="118" y="96"/>
                  </a:lnTo>
                  <a:lnTo>
                    <a:pt x="120" y="94"/>
                  </a:lnTo>
                  <a:lnTo>
                    <a:pt x="116" y="94"/>
                  </a:lnTo>
                  <a:lnTo>
                    <a:pt x="4" y="102"/>
                  </a:lnTo>
                  <a:lnTo>
                    <a:pt x="2" y="102"/>
                  </a:lnTo>
                  <a:lnTo>
                    <a:pt x="2" y="104"/>
                  </a:lnTo>
                  <a:lnTo>
                    <a:pt x="58" y="206"/>
                  </a:lnTo>
                  <a:lnTo>
                    <a:pt x="60" y="206"/>
                  </a:lnTo>
                  <a:lnTo>
                    <a:pt x="206" y="166"/>
                  </a:lnTo>
                  <a:lnTo>
                    <a:pt x="210" y="164"/>
                  </a:lnTo>
                  <a:lnTo>
                    <a:pt x="206" y="162"/>
                  </a:lnTo>
                  <a:lnTo>
                    <a:pt x="118" y="96"/>
                  </a:lnTo>
                  <a:lnTo>
                    <a:pt x="118" y="98"/>
                  </a:lnTo>
                  <a:lnTo>
                    <a:pt x="144" y="6"/>
                  </a:lnTo>
                  <a:lnTo>
                    <a:pt x="140" y="6"/>
                  </a:lnTo>
                  <a:lnTo>
                    <a:pt x="202" y="168"/>
                  </a:lnTo>
                  <a:lnTo>
                    <a:pt x="204" y="164"/>
                  </a:lnTo>
                  <a:lnTo>
                    <a:pt x="4" y="102"/>
                  </a:lnTo>
                  <a:lnTo>
                    <a:pt x="6" y="106"/>
                  </a:lnTo>
                  <a:lnTo>
                    <a:pt x="142" y="4"/>
                  </a:lnTo>
                  <a:lnTo>
                    <a:pt x="140" y="2"/>
                  </a:lnTo>
                  <a:close/>
                </a:path>
              </a:pathLst>
            </a:custGeom>
            <a:solidFill>
              <a:srgbClr val="FFFFFF"/>
            </a:solidFill>
            <a:ln w="9525">
              <a:noFill/>
              <a:miter lim="800000"/>
              <a:headEnd/>
              <a:tailEnd/>
            </a:ln>
          </p:spPr>
          <p:txBody>
            <a:bodyPr anchor="ct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1900" b="0" i="0" u="none" strike="noStrike" kern="0" cap="none" spc="0" normalizeH="0" baseline="0" noProof="0" smtClean="0">
                <a:ln>
                  <a:noFill/>
                </a:ln>
                <a:solidFill>
                  <a:srgbClr val="FFFFFF"/>
                </a:solidFill>
                <a:effectLst/>
                <a:uLnTx/>
                <a:uFillTx/>
                <a:cs typeface="Arial" pitchFamily="34" charset="0"/>
              </a:endParaRPr>
            </a:p>
          </p:txBody>
        </p:sp>
      </p:grpSp>
      <p:grpSp>
        <p:nvGrpSpPr>
          <p:cNvPr id="75" name="Group 6"/>
          <p:cNvGrpSpPr>
            <a:grpSpLocks/>
          </p:cNvGrpSpPr>
          <p:nvPr/>
        </p:nvGrpSpPr>
        <p:grpSpPr bwMode="auto">
          <a:xfrm>
            <a:off x="10936288" y="2971801"/>
            <a:ext cx="801688" cy="2028825"/>
            <a:chOff x="6518" y="1519"/>
            <a:chExt cx="976" cy="2465"/>
          </a:xfrm>
        </p:grpSpPr>
        <p:pic>
          <p:nvPicPr>
            <p:cNvPr id="76" name="Picture 5" descr="\\192.168.10.9\Shared\Design\Microsoft Events Presentation Resource DVD\DVD_ART36\Artwork_Imagery\Icons - Illustrations\People\White silhouettes\man person.png"/>
            <p:cNvPicPr>
              <a:picLocks noChangeAspect="1" noChangeArrowheads="1"/>
            </p:cNvPicPr>
            <p:nvPr/>
          </p:nvPicPr>
          <p:blipFill>
            <a:blip r:embed="rId2"/>
            <a:srcRect/>
            <a:stretch>
              <a:fillRect/>
            </a:stretch>
          </p:blipFill>
          <p:spPr bwMode="auto">
            <a:xfrm>
              <a:off x="6518" y="1519"/>
              <a:ext cx="976" cy="2279"/>
            </a:xfrm>
            <a:prstGeom prst="rect">
              <a:avLst/>
            </a:prstGeom>
            <a:noFill/>
            <a:ln w="9525">
              <a:noFill/>
              <a:miter lim="800000"/>
              <a:headEnd/>
              <a:tailEnd/>
            </a:ln>
          </p:spPr>
        </p:pic>
        <p:sp>
          <p:nvSpPr>
            <p:cNvPr id="77" name="Oval 8"/>
            <p:cNvSpPr>
              <a:spLocks noChangeArrowheads="1"/>
            </p:cNvSpPr>
            <p:nvPr/>
          </p:nvSpPr>
          <p:spPr bwMode="auto">
            <a:xfrm>
              <a:off x="6623" y="3168"/>
              <a:ext cx="816" cy="816"/>
            </a:xfrm>
            <a:prstGeom prst="ellipse">
              <a:avLst/>
            </a:prstGeom>
            <a:solidFill>
              <a:srgbClr val="3F7C37">
                <a:alpha val="89803"/>
              </a:srgbClr>
            </a:solidFill>
            <a:ln w="9525">
              <a:noFill/>
              <a:round/>
              <a:headEnd/>
              <a:tailEnd/>
            </a:ln>
          </p:spPr>
          <p:txBody>
            <a:bodyPr lIns="0" rIns="0" anchor="ctr"/>
            <a:lstStyle/>
            <a:p>
              <a:pPr algn="ctr" defTabSz="912813" fontAlgn="base">
                <a:spcBef>
                  <a:spcPct val="0"/>
                </a:spcBef>
                <a:spcAft>
                  <a:spcPct val="0"/>
                </a:spcAft>
              </a:pPr>
              <a:r>
                <a:rPr lang="en-US" sz="1100">
                  <a:solidFill>
                    <a:srgbClr val="FFFFFF"/>
                  </a:solidFill>
                  <a:cs typeface="Segoe UI"/>
                </a:rPr>
                <a:t>DC Admin</a:t>
              </a:r>
            </a:p>
          </p:txBody>
        </p:sp>
      </p:grpSp>
      <p:grpSp>
        <p:nvGrpSpPr>
          <p:cNvPr id="78" name="Group 53"/>
          <p:cNvGrpSpPr>
            <a:grpSpLocks/>
          </p:cNvGrpSpPr>
          <p:nvPr/>
        </p:nvGrpSpPr>
        <p:grpSpPr bwMode="auto">
          <a:xfrm>
            <a:off x="6781801" y="4600575"/>
            <a:ext cx="2544762" cy="1646238"/>
            <a:chOff x="4271" y="2496"/>
            <a:chExt cx="1603" cy="1349"/>
          </a:xfrm>
        </p:grpSpPr>
        <p:sp>
          <p:nvSpPr>
            <p:cNvPr id="79" name="Right Arrow 78"/>
            <p:cNvSpPr>
              <a:spLocks noChangeArrowheads="1"/>
            </p:cNvSpPr>
            <p:nvPr/>
          </p:nvSpPr>
          <p:spPr bwMode="auto">
            <a:xfrm flipH="1">
              <a:off x="4271" y="2496"/>
              <a:ext cx="1603" cy="1349"/>
            </a:xfrm>
            <a:prstGeom prst="rightArrow">
              <a:avLst>
                <a:gd name="adj1" fmla="val 50000"/>
                <a:gd name="adj2" fmla="val 59414"/>
              </a:avLst>
            </a:prstGeom>
            <a:gradFill rotWithShape="1">
              <a:gsLst>
                <a:gs pos="0">
                  <a:srgbClr val="FFFFFF">
                    <a:gamma/>
                    <a:tint val="0"/>
                    <a:invGamma/>
                    <a:alpha val="0"/>
                  </a:srgbClr>
                </a:gs>
                <a:gs pos="100000">
                  <a:srgbClr val="FFFFFF">
                    <a:alpha val="50000"/>
                  </a:srgbClr>
                </a:gs>
              </a:gsLst>
              <a:lin ang="0" scaled="1"/>
            </a:gradFill>
            <a:ln w="9525" algn="ctr">
              <a:noFill/>
              <a:miter lim="800000"/>
              <a:headEnd/>
              <a:tailEnd/>
            </a:ln>
            <a:effectLst/>
          </p:spPr>
          <p:txBody>
            <a:bodyPr lIns="109833" tIns="0" rIns="0" bIns="54916" anchor="ctr"/>
            <a:lstStyle/>
            <a:p>
              <a:pPr marL="0" marR="0" lvl="0" indent="0" defTabSz="1096963"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black"/>
                </a:solidFill>
                <a:effectLst/>
                <a:uLnTx/>
                <a:uFillTx/>
                <a:cs typeface="Segoe UI"/>
              </a:endParaRPr>
            </a:p>
          </p:txBody>
        </p:sp>
        <p:sp>
          <p:nvSpPr>
            <p:cNvPr id="80" name="Text Box 56"/>
            <p:cNvSpPr txBox="1">
              <a:spLocks noChangeArrowheads="1"/>
            </p:cNvSpPr>
            <p:nvPr/>
          </p:nvSpPr>
          <p:spPr bwMode="auto">
            <a:xfrm>
              <a:off x="4705" y="3240"/>
              <a:ext cx="878" cy="147"/>
            </a:xfrm>
            <a:prstGeom prst="rect">
              <a:avLst/>
            </a:prstGeom>
            <a:noFill/>
            <a:ln w="9525" algn="ctr">
              <a:noFill/>
              <a:miter lim="800000"/>
              <a:headEnd/>
              <a:tailEnd/>
            </a:ln>
          </p:spPr>
          <p:txBody>
            <a:bodyPr lIns="109833" tIns="0" rIns="0" bIns="54916" anchor="ctr"/>
            <a:lstStyle/>
            <a:p>
              <a:pPr marL="0" marR="0" lvl="0" indent="0" algn="ctr" defTabSz="1096963"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smtClean="0">
                  <a:ln>
                    <a:noFill/>
                  </a:ln>
                  <a:solidFill>
                    <a:srgbClr val="FFFFFF"/>
                  </a:solidFill>
                  <a:effectLst/>
                  <a:uLnTx/>
                  <a:uFillTx/>
                  <a:cs typeface="Segoe UI"/>
                </a:rPr>
                <a:t>Operate</a:t>
              </a:r>
            </a:p>
          </p:txBody>
        </p:sp>
        <p:sp>
          <p:nvSpPr>
            <p:cNvPr id="81" name="Text Box 57"/>
            <p:cNvSpPr txBox="1">
              <a:spLocks noChangeArrowheads="1"/>
            </p:cNvSpPr>
            <p:nvPr/>
          </p:nvSpPr>
          <p:spPr bwMode="auto">
            <a:xfrm>
              <a:off x="4705" y="2978"/>
              <a:ext cx="878" cy="148"/>
            </a:xfrm>
            <a:prstGeom prst="rect">
              <a:avLst/>
            </a:prstGeom>
            <a:noFill/>
            <a:ln w="9525" algn="ctr">
              <a:noFill/>
              <a:miter lim="800000"/>
              <a:headEnd/>
              <a:tailEnd/>
            </a:ln>
          </p:spPr>
          <p:txBody>
            <a:bodyPr lIns="109833" tIns="0" rIns="0" bIns="54916" anchor="ctr"/>
            <a:lstStyle/>
            <a:p>
              <a:pPr marL="0" marR="0" lvl="0" indent="0" algn="ctr" defTabSz="1096963"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smtClean="0">
                  <a:ln>
                    <a:noFill/>
                  </a:ln>
                  <a:solidFill>
                    <a:srgbClr val="FFFFFF"/>
                  </a:solidFill>
                  <a:effectLst/>
                  <a:uLnTx/>
                  <a:uFillTx/>
                  <a:cs typeface="Segoe UI"/>
                </a:rPr>
                <a:t>Monitor</a:t>
              </a:r>
            </a:p>
          </p:txBody>
        </p:sp>
      </p:grpSp>
      <p:grpSp>
        <p:nvGrpSpPr>
          <p:cNvPr id="82" name="Group 84"/>
          <p:cNvGrpSpPr>
            <a:grpSpLocks/>
          </p:cNvGrpSpPr>
          <p:nvPr/>
        </p:nvGrpSpPr>
        <p:grpSpPr bwMode="auto">
          <a:xfrm>
            <a:off x="9447213" y="1600201"/>
            <a:ext cx="1384300" cy="4506913"/>
            <a:chOff x="6114" y="624"/>
            <a:chExt cx="989" cy="3223"/>
          </a:xfrm>
        </p:grpSpPr>
        <p:sp>
          <p:nvSpPr>
            <p:cNvPr id="83" name="Rectangle 82"/>
            <p:cNvSpPr/>
            <p:nvPr/>
          </p:nvSpPr>
          <p:spPr>
            <a:xfrm>
              <a:off x="6280" y="2899"/>
              <a:ext cx="659" cy="188"/>
            </a:xfrm>
            <a:prstGeom prst="rect">
              <a:avLst/>
            </a:prstGeom>
            <a:noFill/>
            <a:ln w="3175" cap="flat" cmpd="sng" algn="ctr">
              <a:noFill/>
              <a:prstDash val="solid"/>
            </a:ln>
            <a:effectLst/>
          </p:spPr>
          <p:txBody>
            <a:bodyPr lIns="121899" tIns="60949" rIns="121899" bIns="60949" anchor="b"/>
            <a:lstStyle/>
            <a:p>
              <a:pPr algn="ctr" defTabSz="914363">
                <a:defRPr/>
              </a:pPr>
              <a:r>
                <a:rPr lang="en-US" sz="1200" kern="0" dirty="0">
                  <a:solidFill>
                    <a:srgbClr val="FFFFFF">
                      <a:alpha val="99000"/>
                    </a:srgbClr>
                  </a:solidFill>
                  <a:cs typeface="Arial" charset="0"/>
                </a:rPr>
                <a:t>Virtual</a:t>
              </a:r>
            </a:p>
          </p:txBody>
        </p:sp>
        <p:sp>
          <p:nvSpPr>
            <p:cNvPr id="84" name="Rectangle 83"/>
            <p:cNvSpPr/>
            <p:nvPr/>
          </p:nvSpPr>
          <p:spPr>
            <a:xfrm>
              <a:off x="6278" y="3676"/>
              <a:ext cx="660" cy="171"/>
            </a:xfrm>
            <a:prstGeom prst="rect">
              <a:avLst/>
            </a:prstGeom>
            <a:noFill/>
            <a:ln w="3175" cap="flat" cmpd="sng" algn="ctr">
              <a:noFill/>
              <a:prstDash val="solid"/>
            </a:ln>
            <a:effectLst/>
          </p:spPr>
          <p:txBody>
            <a:bodyPr lIns="121899" tIns="60949" rIns="121899" bIns="60949" anchor="b"/>
            <a:lstStyle/>
            <a:p>
              <a:pPr algn="ctr" defTabSz="914363">
                <a:defRPr/>
              </a:pPr>
              <a:r>
                <a:rPr lang="en-US" sz="1200" kern="0" dirty="0">
                  <a:solidFill>
                    <a:srgbClr val="FFFFFF">
                      <a:alpha val="99000"/>
                    </a:srgbClr>
                  </a:solidFill>
                  <a:cs typeface="Arial" charset="0"/>
                </a:rPr>
                <a:t>Physical</a:t>
              </a:r>
            </a:p>
          </p:txBody>
        </p:sp>
        <p:pic>
          <p:nvPicPr>
            <p:cNvPr id="85" name="Picture 140"/>
            <p:cNvPicPr>
              <a:picLocks noChangeAspect="1"/>
            </p:cNvPicPr>
            <p:nvPr/>
          </p:nvPicPr>
          <p:blipFill>
            <a:blip r:embed="rId3"/>
            <a:srcRect/>
            <a:stretch>
              <a:fillRect/>
            </a:stretch>
          </p:blipFill>
          <p:spPr bwMode="auto">
            <a:xfrm>
              <a:off x="6291" y="2369"/>
              <a:ext cx="635" cy="675"/>
            </a:xfrm>
            <a:prstGeom prst="rect">
              <a:avLst/>
            </a:prstGeom>
            <a:noFill/>
            <a:ln w="9525">
              <a:noFill/>
              <a:miter lim="800000"/>
              <a:headEnd/>
              <a:tailEnd/>
            </a:ln>
          </p:spPr>
        </p:pic>
        <p:pic>
          <p:nvPicPr>
            <p:cNvPr id="86" name="Picture 2"/>
            <p:cNvPicPr>
              <a:picLocks noChangeAspect="1" noChangeArrowheads="1"/>
            </p:cNvPicPr>
            <p:nvPr/>
          </p:nvPicPr>
          <p:blipFill>
            <a:blip r:embed="rId4"/>
            <a:srcRect/>
            <a:stretch>
              <a:fillRect/>
            </a:stretch>
          </p:blipFill>
          <p:spPr bwMode="auto">
            <a:xfrm>
              <a:off x="6411" y="3199"/>
              <a:ext cx="395" cy="545"/>
            </a:xfrm>
            <a:prstGeom prst="rect">
              <a:avLst/>
            </a:prstGeom>
            <a:noFill/>
            <a:ln w="9525">
              <a:noFill/>
              <a:miter lim="800000"/>
              <a:headEnd/>
              <a:tailEnd/>
            </a:ln>
          </p:spPr>
        </p:pic>
        <p:sp>
          <p:nvSpPr>
            <p:cNvPr id="87" name="Rectangle 86"/>
            <p:cNvSpPr/>
            <p:nvPr/>
          </p:nvSpPr>
          <p:spPr>
            <a:xfrm>
              <a:off x="6114" y="1257"/>
              <a:ext cx="989" cy="173"/>
            </a:xfrm>
            <a:prstGeom prst="rect">
              <a:avLst/>
            </a:prstGeom>
            <a:noFill/>
            <a:ln w="3175" cap="flat" cmpd="sng" algn="ctr">
              <a:noFill/>
              <a:prstDash val="solid"/>
            </a:ln>
            <a:effectLst/>
          </p:spPr>
          <p:txBody>
            <a:bodyPr lIns="0" tIns="60949" rIns="0" bIns="60949" anchor="b"/>
            <a:lstStyle>
              <a:defPPr>
                <a:defRPr lang="en-US"/>
              </a:defPPr>
              <a:lvl1pPr algn="l" rtl="0" fontAlgn="base">
                <a:spcBef>
                  <a:spcPct val="0"/>
                </a:spcBef>
                <a:spcAft>
                  <a:spcPct val="0"/>
                </a:spcAft>
                <a:defRPr kern="1200">
                  <a:solidFill>
                    <a:schemeClr val="tx1"/>
                  </a:solidFill>
                  <a:latin typeface="Segoe UI" pitchFamily="34" charset="0"/>
                  <a:ea typeface="+mn-ea"/>
                  <a:cs typeface="Segoe UI" pitchFamily="34" charset="0"/>
                </a:defRPr>
              </a:lvl1pPr>
              <a:lvl2pPr marL="457200" algn="l" rtl="0" fontAlgn="base">
                <a:spcBef>
                  <a:spcPct val="0"/>
                </a:spcBef>
                <a:spcAft>
                  <a:spcPct val="0"/>
                </a:spcAft>
                <a:defRPr kern="1200">
                  <a:solidFill>
                    <a:schemeClr val="tx1"/>
                  </a:solidFill>
                  <a:latin typeface="Segoe UI" pitchFamily="34" charset="0"/>
                  <a:ea typeface="+mn-ea"/>
                  <a:cs typeface="Segoe UI" pitchFamily="34" charset="0"/>
                </a:defRPr>
              </a:lvl2pPr>
              <a:lvl3pPr marL="914400" algn="l" rtl="0" fontAlgn="base">
                <a:spcBef>
                  <a:spcPct val="0"/>
                </a:spcBef>
                <a:spcAft>
                  <a:spcPct val="0"/>
                </a:spcAft>
                <a:defRPr kern="1200">
                  <a:solidFill>
                    <a:schemeClr val="tx1"/>
                  </a:solidFill>
                  <a:latin typeface="Segoe UI" pitchFamily="34" charset="0"/>
                  <a:ea typeface="+mn-ea"/>
                  <a:cs typeface="Segoe UI" pitchFamily="34" charset="0"/>
                </a:defRPr>
              </a:lvl3pPr>
              <a:lvl4pPr marL="1371600" algn="l" rtl="0" fontAlgn="base">
                <a:spcBef>
                  <a:spcPct val="0"/>
                </a:spcBef>
                <a:spcAft>
                  <a:spcPct val="0"/>
                </a:spcAft>
                <a:defRPr kern="1200">
                  <a:solidFill>
                    <a:schemeClr val="tx1"/>
                  </a:solidFill>
                  <a:latin typeface="Segoe UI" pitchFamily="34" charset="0"/>
                  <a:ea typeface="+mn-ea"/>
                  <a:cs typeface="Segoe UI" pitchFamily="34" charset="0"/>
                </a:defRPr>
              </a:lvl4pPr>
              <a:lvl5pPr marL="1828800" algn="l" rtl="0" fontAlgn="base">
                <a:spcBef>
                  <a:spcPct val="0"/>
                </a:spcBef>
                <a:spcAft>
                  <a:spcPct val="0"/>
                </a:spcAft>
                <a:defRPr kern="1200">
                  <a:solidFill>
                    <a:schemeClr val="tx1"/>
                  </a:solidFill>
                  <a:latin typeface="Segoe UI" pitchFamily="34" charset="0"/>
                  <a:ea typeface="+mn-ea"/>
                  <a:cs typeface="Segoe UI" pitchFamily="34" charset="0"/>
                </a:defRPr>
              </a:lvl5pPr>
              <a:lvl6pPr marL="2286000" algn="l" defTabSz="914400" rtl="0" eaLnBrk="1" latinLnBrk="0" hangingPunct="1">
                <a:defRPr kern="1200">
                  <a:solidFill>
                    <a:schemeClr val="tx1"/>
                  </a:solidFill>
                  <a:latin typeface="Segoe UI" pitchFamily="34" charset="0"/>
                  <a:ea typeface="+mn-ea"/>
                  <a:cs typeface="Segoe UI" pitchFamily="34" charset="0"/>
                </a:defRPr>
              </a:lvl6pPr>
              <a:lvl7pPr marL="2743200" algn="l" defTabSz="914400" rtl="0" eaLnBrk="1" latinLnBrk="0" hangingPunct="1">
                <a:defRPr kern="1200">
                  <a:solidFill>
                    <a:schemeClr val="tx1"/>
                  </a:solidFill>
                  <a:latin typeface="Segoe UI" pitchFamily="34" charset="0"/>
                  <a:ea typeface="+mn-ea"/>
                  <a:cs typeface="Segoe UI" pitchFamily="34" charset="0"/>
                </a:defRPr>
              </a:lvl7pPr>
              <a:lvl8pPr marL="3200400" algn="l" defTabSz="914400" rtl="0" eaLnBrk="1" latinLnBrk="0" hangingPunct="1">
                <a:defRPr kern="1200">
                  <a:solidFill>
                    <a:schemeClr val="tx1"/>
                  </a:solidFill>
                  <a:latin typeface="Segoe UI" pitchFamily="34" charset="0"/>
                  <a:ea typeface="+mn-ea"/>
                  <a:cs typeface="Segoe UI" pitchFamily="34" charset="0"/>
                </a:defRPr>
              </a:lvl8pPr>
              <a:lvl9pPr marL="3657600" algn="l" defTabSz="914400" rtl="0" eaLnBrk="1" latinLnBrk="0" hangingPunct="1">
                <a:defRPr kern="1200">
                  <a:solidFill>
                    <a:schemeClr val="tx1"/>
                  </a:solidFill>
                  <a:latin typeface="Segoe UI" pitchFamily="34" charset="0"/>
                  <a:ea typeface="+mn-ea"/>
                  <a:cs typeface="Segoe UI" pitchFamily="34" charset="0"/>
                </a:defRPr>
              </a:lvl9pPr>
            </a:lstStyle>
            <a:p>
              <a:pPr algn="ctr" defTabSz="914363">
                <a:defRPr/>
              </a:pPr>
              <a:r>
                <a:rPr lang="en-US" sz="1200" kern="0" dirty="0">
                  <a:solidFill>
                    <a:srgbClr val="FFFFFF">
                      <a:alpha val="99000"/>
                    </a:srgbClr>
                  </a:solidFill>
                  <a:latin typeface="Segoe UI"/>
                  <a:cs typeface="Arial" charset="0"/>
                </a:rPr>
                <a:t>Public</a:t>
              </a:r>
              <a:r>
                <a:rPr lang="en-US" sz="1400" kern="0" dirty="0">
                  <a:solidFill>
                    <a:srgbClr val="FFFFFF">
                      <a:alpha val="99000"/>
                    </a:srgbClr>
                  </a:solidFill>
                  <a:latin typeface="Segoe UI"/>
                  <a:cs typeface="Arial" charset="0"/>
                </a:rPr>
                <a:t> </a:t>
              </a:r>
              <a:r>
                <a:rPr lang="en-US" sz="1200" kern="0" dirty="0">
                  <a:solidFill>
                    <a:srgbClr val="FFFFFF">
                      <a:alpha val="99000"/>
                    </a:srgbClr>
                  </a:solidFill>
                  <a:latin typeface="Segoe UI"/>
                  <a:cs typeface="Arial" charset="0"/>
                </a:rPr>
                <a:t>Cloud</a:t>
              </a:r>
            </a:p>
          </p:txBody>
        </p:sp>
        <p:sp>
          <p:nvSpPr>
            <p:cNvPr id="88" name="Rectangle 87"/>
            <p:cNvSpPr/>
            <p:nvPr/>
          </p:nvSpPr>
          <p:spPr>
            <a:xfrm>
              <a:off x="6223" y="2227"/>
              <a:ext cx="868" cy="141"/>
            </a:xfrm>
            <a:prstGeom prst="rect">
              <a:avLst/>
            </a:prstGeom>
            <a:noFill/>
            <a:ln w="3175" cap="flat" cmpd="sng" algn="ctr">
              <a:noFill/>
              <a:prstDash val="solid"/>
            </a:ln>
            <a:effectLst/>
          </p:spPr>
          <p:txBody>
            <a:bodyPr lIns="121899" tIns="60949" rIns="121899" bIns="60949" anchor="b"/>
            <a:lstStyle>
              <a:defPPr>
                <a:defRPr lang="en-US"/>
              </a:defPPr>
              <a:lvl1pPr algn="l" rtl="0" fontAlgn="base">
                <a:spcBef>
                  <a:spcPct val="0"/>
                </a:spcBef>
                <a:spcAft>
                  <a:spcPct val="0"/>
                </a:spcAft>
                <a:defRPr kern="1200">
                  <a:solidFill>
                    <a:schemeClr val="tx1"/>
                  </a:solidFill>
                  <a:latin typeface="Segoe UI" pitchFamily="34" charset="0"/>
                  <a:ea typeface="+mn-ea"/>
                  <a:cs typeface="Segoe UI" pitchFamily="34" charset="0"/>
                </a:defRPr>
              </a:lvl1pPr>
              <a:lvl2pPr marL="457200" algn="l" rtl="0" fontAlgn="base">
                <a:spcBef>
                  <a:spcPct val="0"/>
                </a:spcBef>
                <a:spcAft>
                  <a:spcPct val="0"/>
                </a:spcAft>
                <a:defRPr kern="1200">
                  <a:solidFill>
                    <a:schemeClr val="tx1"/>
                  </a:solidFill>
                  <a:latin typeface="Segoe UI" pitchFamily="34" charset="0"/>
                  <a:ea typeface="+mn-ea"/>
                  <a:cs typeface="Segoe UI" pitchFamily="34" charset="0"/>
                </a:defRPr>
              </a:lvl2pPr>
              <a:lvl3pPr marL="914400" algn="l" rtl="0" fontAlgn="base">
                <a:spcBef>
                  <a:spcPct val="0"/>
                </a:spcBef>
                <a:spcAft>
                  <a:spcPct val="0"/>
                </a:spcAft>
                <a:defRPr kern="1200">
                  <a:solidFill>
                    <a:schemeClr val="tx1"/>
                  </a:solidFill>
                  <a:latin typeface="Segoe UI" pitchFamily="34" charset="0"/>
                  <a:ea typeface="+mn-ea"/>
                  <a:cs typeface="Segoe UI" pitchFamily="34" charset="0"/>
                </a:defRPr>
              </a:lvl3pPr>
              <a:lvl4pPr marL="1371600" algn="l" rtl="0" fontAlgn="base">
                <a:spcBef>
                  <a:spcPct val="0"/>
                </a:spcBef>
                <a:spcAft>
                  <a:spcPct val="0"/>
                </a:spcAft>
                <a:defRPr kern="1200">
                  <a:solidFill>
                    <a:schemeClr val="tx1"/>
                  </a:solidFill>
                  <a:latin typeface="Segoe UI" pitchFamily="34" charset="0"/>
                  <a:ea typeface="+mn-ea"/>
                  <a:cs typeface="Segoe UI" pitchFamily="34" charset="0"/>
                </a:defRPr>
              </a:lvl4pPr>
              <a:lvl5pPr marL="1828800" algn="l" rtl="0" fontAlgn="base">
                <a:spcBef>
                  <a:spcPct val="0"/>
                </a:spcBef>
                <a:spcAft>
                  <a:spcPct val="0"/>
                </a:spcAft>
                <a:defRPr kern="1200">
                  <a:solidFill>
                    <a:schemeClr val="tx1"/>
                  </a:solidFill>
                  <a:latin typeface="Segoe UI" pitchFamily="34" charset="0"/>
                  <a:ea typeface="+mn-ea"/>
                  <a:cs typeface="Segoe UI" pitchFamily="34" charset="0"/>
                </a:defRPr>
              </a:lvl5pPr>
              <a:lvl6pPr marL="2286000" algn="l" defTabSz="914400" rtl="0" eaLnBrk="1" latinLnBrk="0" hangingPunct="1">
                <a:defRPr kern="1200">
                  <a:solidFill>
                    <a:schemeClr val="tx1"/>
                  </a:solidFill>
                  <a:latin typeface="Segoe UI" pitchFamily="34" charset="0"/>
                  <a:ea typeface="+mn-ea"/>
                  <a:cs typeface="Segoe UI" pitchFamily="34" charset="0"/>
                </a:defRPr>
              </a:lvl6pPr>
              <a:lvl7pPr marL="2743200" algn="l" defTabSz="914400" rtl="0" eaLnBrk="1" latinLnBrk="0" hangingPunct="1">
                <a:defRPr kern="1200">
                  <a:solidFill>
                    <a:schemeClr val="tx1"/>
                  </a:solidFill>
                  <a:latin typeface="Segoe UI" pitchFamily="34" charset="0"/>
                  <a:ea typeface="+mn-ea"/>
                  <a:cs typeface="Segoe UI" pitchFamily="34" charset="0"/>
                </a:defRPr>
              </a:lvl7pPr>
              <a:lvl8pPr marL="3200400" algn="l" defTabSz="914400" rtl="0" eaLnBrk="1" latinLnBrk="0" hangingPunct="1">
                <a:defRPr kern="1200">
                  <a:solidFill>
                    <a:schemeClr val="tx1"/>
                  </a:solidFill>
                  <a:latin typeface="Segoe UI" pitchFamily="34" charset="0"/>
                  <a:ea typeface="+mn-ea"/>
                  <a:cs typeface="Segoe UI" pitchFamily="34" charset="0"/>
                </a:defRPr>
              </a:lvl8pPr>
              <a:lvl9pPr marL="3657600" algn="l" defTabSz="914400" rtl="0" eaLnBrk="1" latinLnBrk="0" hangingPunct="1">
                <a:defRPr kern="1200">
                  <a:solidFill>
                    <a:schemeClr val="tx1"/>
                  </a:solidFill>
                  <a:latin typeface="Segoe UI" pitchFamily="34" charset="0"/>
                  <a:ea typeface="+mn-ea"/>
                  <a:cs typeface="Segoe UI" pitchFamily="34" charset="0"/>
                </a:defRPr>
              </a:lvl9pPr>
            </a:lstStyle>
            <a:p>
              <a:pPr algn="ctr" defTabSz="914363">
                <a:defRPr/>
              </a:pPr>
              <a:r>
                <a:rPr lang="en-US" sz="1200" kern="0" dirty="0">
                  <a:solidFill>
                    <a:srgbClr val="FFFFFF">
                      <a:alpha val="99000"/>
                    </a:srgbClr>
                  </a:solidFill>
                  <a:latin typeface="Segoe UI"/>
                  <a:cs typeface="Arial" charset="0"/>
                </a:rPr>
                <a:t>Private Cloud</a:t>
              </a:r>
            </a:p>
          </p:txBody>
        </p:sp>
        <p:pic>
          <p:nvPicPr>
            <p:cNvPr id="89" name="Picture 90"/>
            <p:cNvPicPr>
              <a:picLocks noChangeAspect="1"/>
            </p:cNvPicPr>
            <p:nvPr/>
          </p:nvPicPr>
          <p:blipFill>
            <a:blip r:embed="rId5"/>
            <a:srcRect/>
            <a:stretch>
              <a:fillRect/>
            </a:stretch>
          </p:blipFill>
          <p:spPr bwMode="auto">
            <a:xfrm>
              <a:off x="6255" y="1540"/>
              <a:ext cx="708" cy="720"/>
            </a:xfrm>
            <a:prstGeom prst="rect">
              <a:avLst/>
            </a:prstGeom>
            <a:noFill/>
            <a:ln w="9525">
              <a:noFill/>
              <a:miter lim="800000"/>
              <a:headEnd/>
              <a:tailEnd/>
            </a:ln>
          </p:spPr>
        </p:pic>
        <p:pic>
          <p:nvPicPr>
            <p:cNvPr id="90" name="Picture 91"/>
            <p:cNvPicPr>
              <a:picLocks noChangeAspect="1"/>
            </p:cNvPicPr>
            <p:nvPr/>
          </p:nvPicPr>
          <p:blipFill>
            <a:blip r:embed="rId6"/>
            <a:srcRect/>
            <a:stretch>
              <a:fillRect/>
            </a:stretch>
          </p:blipFill>
          <p:spPr bwMode="auto">
            <a:xfrm>
              <a:off x="6272" y="624"/>
              <a:ext cx="672" cy="682"/>
            </a:xfrm>
            <a:prstGeom prst="rect">
              <a:avLst/>
            </a:prstGeom>
            <a:noFill/>
            <a:ln w="9525">
              <a:noFill/>
              <a:miter lim="800000"/>
              <a:headEnd/>
              <a:tailEnd/>
            </a:ln>
          </p:spPr>
        </p:pic>
      </p:grpSp>
      <p:sp>
        <p:nvSpPr>
          <p:cNvPr id="91" name="TextBox 90"/>
          <p:cNvSpPr txBox="1">
            <a:spLocks noChangeArrowheads="1"/>
          </p:cNvSpPr>
          <p:nvPr/>
        </p:nvSpPr>
        <p:spPr bwMode="auto">
          <a:xfrm>
            <a:off x="7410451" y="2861082"/>
            <a:ext cx="1896288" cy="276999"/>
          </a:xfrm>
          <a:prstGeom prst="rect">
            <a:avLst/>
          </a:prstGeom>
          <a:noFill/>
          <a:ln w="9525">
            <a:noFill/>
            <a:miter lim="800000"/>
            <a:headEnd/>
            <a:tailEnd/>
          </a:ln>
        </p:spPr>
        <p:txBody>
          <a:bodyPr wrap="none">
            <a:spAutoFit/>
          </a:bodyPr>
          <a:lstStyle/>
          <a:p>
            <a:pPr defTabSz="912813" fontAlgn="base">
              <a:spcBef>
                <a:spcPct val="0"/>
              </a:spcBef>
              <a:spcAft>
                <a:spcPct val="0"/>
              </a:spcAft>
              <a:defRPr/>
            </a:pPr>
            <a:r>
              <a:rPr lang="en-US" sz="1200" dirty="0">
                <a:solidFill>
                  <a:srgbClr val="EEECE1"/>
                </a:solidFill>
                <a:cs typeface="Segoe UI"/>
              </a:rPr>
              <a:t>Virtual Machine Manager</a:t>
            </a:r>
          </a:p>
        </p:txBody>
      </p:sp>
      <p:sp>
        <p:nvSpPr>
          <p:cNvPr id="92" name="TextBox 91"/>
          <p:cNvSpPr txBox="1">
            <a:spLocks noChangeArrowheads="1"/>
          </p:cNvSpPr>
          <p:nvPr/>
        </p:nvSpPr>
        <p:spPr bwMode="auto">
          <a:xfrm>
            <a:off x="7410451" y="3319870"/>
            <a:ext cx="1580882" cy="276999"/>
          </a:xfrm>
          <a:prstGeom prst="rect">
            <a:avLst/>
          </a:prstGeom>
          <a:noFill/>
          <a:ln w="9525">
            <a:noFill/>
            <a:miter lim="800000"/>
            <a:headEnd/>
            <a:tailEnd/>
          </a:ln>
        </p:spPr>
        <p:txBody>
          <a:bodyPr wrap="none">
            <a:spAutoFit/>
          </a:bodyPr>
          <a:lstStyle/>
          <a:p>
            <a:pPr defTabSz="912813" fontAlgn="base">
              <a:spcBef>
                <a:spcPct val="0"/>
              </a:spcBef>
              <a:spcAft>
                <a:spcPct val="0"/>
              </a:spcAft>
              <a:defRPr/>
            </a:pPr>
            <a:r>
              <a:rPr lang="en-US" sz="1200" dirty="0">
                <a:solidFill>
                  <a:srgbClr val="D9D9D9"/>
                </a:solidFill>
                <a:cs typeface="Segoe UI"/>
              </a:rPr>
              <a:t>Operations Manager</a:t>
            </a:r>
          </a:p>
        </p:txBody>
      </p:sp>
      <p:sp>
        <p:nvSpPr>
          <p:cNvPr id="93" name="TextBox 92"/>
          <p:cNvSpPr txBox="1">
            <a:spLocks noChangeArrowheads="1"/>
          </p:cNvSpPr>
          <p:nvPr/>
        </p:nvSpPr>
        <p:spPr bwMode="auto">
          <a:xfrm>
            <a:off x="2039938" y="2211794"/>
            <a:ext cx="1176476" cy="276999"/>
          </a:xfrm>
          <a:prstGeom prst="rect">
            <a:avLst/>
          </a:prstGeom>
          <a:noFill/>
          <a:ln w="9525">
            <a:noFill/>
            <a:miter lim="800000"/>
            <a:headEnd/>
            <a:tailEnd/>
          </a:ln>
        </p:spPr>
        <p:txBody>
          <a:bodyPr wrap="none">
            <a:spAutoFit/>
          </a:bodyPr>
          <a:lstStyle/>
          <a:p>
            <a:pPr defTabSz="912813" fontAlgn="base">
              <a:spcBef>
                <a:spcPct val="0"/>
              </a:spcBef>
              <a:spcAft>
                <a:spcPct val="0"/>
              </a:spcAft>
            </a:pPr>
            <a:r>
              <a:rPr lang="en-US" sz="1200" dirty="0">
                <a:solidFill>
                  <a:srgbClr val="D9D9D9"/>
                </a:solidFill>
                <a:cs typeface="Segoe UI"/>
              </a:rPr>
              <a:t>App Controller</a:t>
            </a:r>
          </a:p>
        </p:txBody>
      </p:sp>
      <p:sp>
        <p:nvSpPr>
          <p:cNvPr id="94" name="TextBox 93"/>
          <p:cNvSpPr txBox="1">
            <a:spLocks noChangeArrowheads="1"/>
          </p:cNvSpPr>
          <p:nvPr/>
        </p:nvSpPr>
        <p:spPr bwMode="auto">
          <a:xfrm>
            <a:off x="2039939" y="4787513"/>
            <a:ext cx="1314527" cy="276999"/>
          </a:xfrm>
          <a:prstGeom prst="rect">
            <a:avLst/>
          </a:prstGeom>
          <a:noFill/>
          <a:ln w="9525">
            <a:noFill/>
            <a:miter lim="800000"/>
            <a:headEnd/>
            <a:tailEnd/>
          </a:ln>
        </p:spPr>
        <p:txBody>
          <a:bodyPr wrap="none">
            <a:spAutoFit/>
          </a:bodyPr>
          <a:lstStyle/>
          <a:p>
            <a:pPr defTabSz="912813" fontAlgn="base">
              <a:spcBef>
                <a:spcPct val="0"/>
              </a:spcBef>
              <a:spcAft>
                <a:spcPct val="0"/>
              </a:spcAft>
            </a:pPr>
            <a:r>
              <a:rPr lang="en-US" sz="1200" dirty="0">
                <a:solidFill>
                  <a:srgbClr val="D9D9D9"/>
                </a:solidFill>
                <a:cs typeface="Segoe UI"/>
              </a:rPr>
              <a:t>Service Manager</a:t>
            </a:r>
          </a:p>
        </p:txBody>
      </p:sp>
      <p:sp>
        <p:nvSpPr>
          <p:cNvPr id="95" name="TextBox 94"/>
          <p:cNvSpPr txBox="1">
            <a:spLocks noChangeArrowheads="1"/>
          </p:cNvSpPr>
          <p:nvPr/>
        </p:nvSpPr>
        <p:spPr bwMode="auto">
          <a:xfrm>
            <a:off x="5437189" y="4816088"/>
            <a:ext cx="1314527" cy="276999"/>
          </a:xfrm>
          <a:prstGeom prst="rect">
            <a:avLst/>
          </a:prstGeom>
          <a:noFill/>
          <a:ln w="9525">
            <a:noFill/>
            <a:miter lim="800000"/>
            <a:headEnd/>
            <a:tailEnd/>
          </a:ln>
        </p:spPr>
        <p:txBody>
          <a:bodyPr wrap="none">
            <a:spAutoFit/>
          </a:bodyPr>
          <a:lstStyle/>
          <a:p>
            <a:pPr defTabSz="912813" fontAlgn="base">
              <a:spcBef>
                <a:spcPct val="0"/>
              </a:spcBef>
              <a:spcAft>
                <a:spcPct val="0"/>
              </a:spcAft>
            </a:pPr>
            <a:r>
              <a:rPr lang="en-US" sz="1200" dirty="0">
                <a:solidFill>
                  <a:srgbClr val="D9D9D9"/>
                </a:solidFill>
                <a:cs typeface="Segoe UI"/>
              </a:rPr>
              <a:t>Service Manager</a:t>
            </a:r>
          </a:p>
        </p:txBody>
      </p:sp>
      <p:sp>
        <p:nvSpPr>
          <p:cNvPr id="96" name="TextBox 95"/>
          <p:cNvSpPr txBox="1">
            <a:spLocks noChangeArrowheads="1"/>
          </p:cNvSpPr>
          <p:nvPr/>
        </p:nvSpPr>
        <p:spPr bwMode="auto">
          <a:xfrm>
            <a:off x="5437188" y="2211795"/>
            <a:ext cx="1032590" cy="276999"/>
          </a:xfrm>
          <a:prstGeom prst="rect">
            <a:avLst/>
          </a:prstGeom>
          <a:noFill/>
          <a:ln w="9525">
            <a:noFill/>
            <a:miter lim="800000"/>
            <a:headEnd/>
            <a:tailEnd/>
          </a:ln>
        </p:spPr>
        <p:txBody>
          <a:bodyPr wrap="none">
            <a:spAutoFit/>
          </a:bodyPr>
          <a:lstStyle/>
          <a:p>
            <a:pPr defTabSz="912813" fontAlgn="base">
              <a:spcBef>
                <a:spcPct val="0"/>
              </a:spcBef>
              <a:spcAft>
                <a:spcPct val="0"/>
              </a:spcAft>
            </a:pPr>
            <a:r>
              <a:rPr lang="en-US" sz="1200" dirty="0">
                <a:solidFill>
                  <a:srgbClr val="EEECE1"/>
                </a:solidFill>
                <a:cs typeface="Segoe UI"/>
              </a:rPr>
              <a:t>Orchestrator</a:t>
            </a:r>
          </a:p>
        </p:txBody>
      </p:sp>
      <p:sp>
        <p:nvSpPr>
          <p:cNvPr id="97" name="TextBox 96"/>
          <p:cNvSpPr txBox="1">
            <a:spLocks noChangeArrowheads="1"/>
          </p:cNvSpPr>
          <p:nvPr/>
        </p:nvSpPr>
        <p:spPr bwMode="auto">
          <a:xfrm>
            <a:off x="7410452" y="3771169"/>
            <a:ext cx="1965325" cy="276999"/>
          </a:xfrm>
          <a:prstGeom prst="rect">
            <a:avLst/>
          </a:prstGeom>
          <a:noFill/>
          <a:ln w="9525">
            <a:noFill/>
            <a:miter lim="800000"/>
            <a:headEnd/>
            <a:tailEnd/>
          </a:ln>
        </p:spPr>
        <p:txBody>
          <a:bodyPr>
            <a:spAutoFit/>
          </a:bodyPr>
          <a:lstStyle/>
          <a:p>
            <a:pPr defTabSz="912813" fontAlgn="base">
              <a:spcBef>
                <a:spcPct val="0"/>
              </a:spcBef>
              <a:spcAft>
                <a:spcPct val="0"/>
              </a:spcAft>
              <a:defRPr/>
            </a:pPr>
            <a:r>
              <a:rPr lang="en-US" sz="1200" dirty="0">
                <a:solidFill>
                  <a:srgbClr val="EEECE1"/>
                </a:solidFill>
                <a:cs typeface="Segoe UI"/>
              </a:rPr>
              <a:t>Configuration Manager</a:t>
            </a:r>
          </a:p>
        </p:txBody>
      </p:sp>
      <p:pic>
        <p:nvPicPr>
          <p:cNvPr id="98" name="Picture 97"/>
          <p:cNvPicPr>
            <a:picLocks/>
          </p:cNvPicPr>
          <p:nvPr/>
        </p:nvPicPr>
        <p:blipFill>
          <a:blip r:embed="rId7"/>
          <a:srcRect/>
          <a:stretch>
            <a:fillRect/>
          </a:stretch>
        </p:blipFill>
        <p:spPr bwMode="auto">
          <a:xfrm>
            <a:off x="1719264" y="2160588"/>
            <a:ext cx="365125" cy="366712"/>
          </a:xfrm>
          <a:prstGeom prst="rect">
            <a:avLst/>
          </a:prstGeom>
          <a:noFill/>
          <a:ln w="9525">
            <a:noFill/>
            <a:miter lim="800000"/>
            <a:headEnd/>
            <a:tailEnd/>
          </a:ln>
        </p:spPr>
      </p:pic>
      <p:pic>
        <p:nvPicPr>
          <p:cNvPr id="99" name="Picture 98"/>
          <p:cNvPicPr>
            <a:picLocks/>
          </p:cNvPicPr>
          <p:nvPr/>
        </p:nvPicPr>
        <p:blipFill>
          <a:blip r:embed="rId8"/>
          <a:srcRect/>
          <a:stretch>
            <a:fillRect/>
          </a:stretch>
        </p:blipFill>
        <p:spPr bwMode="auto">
          <a:xfrm>
            <a:off x="5113339" y="2159001"/>
            <a:ext cx="366713" cy="365125"/>
          </a:xfrm>
          <a:prstGeom prst="rect">
            <a:avLst/>
          </a:prstGeom>
          <a:noFill/>
          <a:ln w="9525">
            <a:noFill/>
            <a:miter lim="800000"/>
            <a:headEnd/>
            <a:tailEnd/>
          </a:ln>
        </p:spPr>
      </p:pic>
      <p:pic>
        <p:nvPicPr>
          <p:cNvPr id="100" name="Picture 99"/>
          <p:cNvPicPr>
            <a:picLocks/>
          </p:cNvPicPr>
          <p:nvPr/>
        </p:nvPicPr>
        <p:blipFill>
          <a:blip r:embed="rId9"/>
          <a:srcRect/>
          <a:stretch>
            <a:fillRect/>
          </a:stretch>
        </p:blipFill>
        <p:spPr bwMode="auto">
          <a:xfrm>
            <a:off x="5106989" y="4772026"/>
            <a:ext cx="366713" cy="365125"/>
          </a:xfrm>
          <a:prstGeom prst="rect">
            <a:avLst/>
          </a:prstGeom>
          <a:noFill/>
          <a:ln w="9525">
            <a:noFill/>
            <a:miter lim="800000"/>
            <a:headEnd/>
            <a:tailEnd/>
          </a:ln>
        </p:spPr>
      </p:pic>
      <p:pic>
        <p:nvPicPr>
          <p:cNvPr id="101" name="Picture 100"/>
          <p:cNvPicPr>
            <a:picLocks/>
          </p:cNvPicPr>
          <p:nvPr/>
        </p:nvPicPr>
        <p:blipFill>
          <a:blip r:embed="rId9"/>
          <a:srcRect/>
          <a:stretch>
            <a:fillRect/>
          </a:stretch>
        </p:blipFill>
        <p:spPr bwMode="auto">
          <a:xfrm>
            <a:off x="1724026" y="4743451"/>
            <a:ext cx="366712" cy="365125"/>
          </a:xfrm>
          <a:prstGeom prst="rect">
            <a:avLst/>
          </a:prstGeom>
          <a:noFill/>
          <a:ln w="9525">
            <a:noFill/>
            <a:miter lim="800000"/>
            <a:headEnd/>
            <a:tailEnd/>
          </a:ln>
        </p:spPr>
      </p:pic>
      <p:pic>
        <p:nvPicPr>
          <p:cNvPr id="102" name="Picture 101"/>
          <p:cNvPicPr>
            <a:picLocks/>
          </p:cNvPicPr>
          <p:nvPr/>
        </p:nvPicPr>
        <p:blipFill>
          <a:blip r:embed="rId10"/>
          <a:srcRect/>
          <a:stretch>
            <a:fillRect/>
          </a:stretch>
        </p:blipFill>
        <p:spPr bwMode="auto">
          <a:xfrm>
            <a:off x="7046913" y="2816226"/>
            <a:ext cx="363538" cy="366713"/>
          </a:xfrm>
          <a:prstGeom prst="rect">
            <a:avLst/>
          </a:prstGeom>
          <a:noFill/>
          <a:ln w="9525">
            <a:noFill/>
            <a:miter lim="800000"/>
            <a:headEnd/>
            <a:tailEnd/>
          </a:ln>
        </p:spPr>
      </p:pic>
      <p:pic>
        <p:nvPicPr>
          <p:cNvPr id="103" name="Picture 102"/>
          <p:cNvPicPr>
            <a:picLocks/>
          </p:cNvPicPr>
          <p:nvPr/>
        </p:nvPicPr>
        <p:blipFill>
          <a:blip r:embed="rId11"/>
          <a:srcRect/>
          <a:stretch>
            <a:fillRect/>
          </a:stretch>
        </p:blipFill>
        <p:spPr bwMode="auto">
          <a:xfrm>
            <a:off x="7046913" y="3730626"/>
            <a:ext cx="363538" cy="365125"/>
          </a:xfrm>
          <a:prstGeom prst="rect">
            <a:avLst/>
          </a:prstGeom>
          <a:noFill/>
          <a:ln w="9525">
            <a:noFill/>
            <a:miter lim="800000"/>
            <a:headEnd/>
            <a:tailEnd/>
          </a:ln>
        </p:spPr>
      </p:pic>
      <p:pic>
        <p:nvPicPr>
          <p:cNvPr id="104" name="Picture 103"/>
          <p:cNvPicPr>
            <a:picLocks/>
          </p:cNvPicPr>
          <p:nvPr/>
        </p:nvPicPr>
        <p:blipFill>
          <a:blip r:embed="rId12"/>
          <a:srcRect/>
          <a:stretch>
            <a:fillRect/>
          </a:stretch>
        </p:blipFill>
        <p:spPr bwMode="auto">
          <a:xfrm>
            <a:off x="7046913" y="3273426"/>
            <a:ext cx="363538" cy="365125"/>
          </a:xfrm>
          <a:prstGeom prst="rect">
            <a:avLst/>
          </a:prstGeom>
          <a:noFill/>
          <a:ln w="9525">
            <a:noFill/>
            <a:miter lim="800000"/>
            <a:headEnd/>
            <a:tailEnd/>
          </a:ln>
        </p:spPr>
      </p:pic>
      <p:grpSp>
        <p:nvGrpSpPr>
          <p:cNvPr id="105" name="Group 9"/>
          <p:cNvGrpSpPr>
            <a:grpSpLocks/>
          </p:cNvGrpSpPr>
          <p:nvPr/>
        </p:nvGrpSpPr>
        <p:grpSpPr bwMode="auto">
          <a:xfrm>
            <a:off x="1141414" y="6400800"/>
            <a:ext cx="9553575" cy="228600"/>
            <a:chOff x="1141412" y="6400800"/>
            <a:chExt cx="9550400" cy="228600"/>
          </a:xfrm>
        </p:grpSpPr>
        <p:sp>
          <p:nvSpPr>
            <p:cNvPr id="106" name="Rectangle 105"/>
            <p:cNvSpPr/>
            <p:nvPr/>
          </p:nvSpPr>
          <p:spPr>
            <a:xfrm>
              <a:off x="1141412" y="6400800"/>
              <a:ext cx="3150141" cy="228600"/>
            </a:xfrm>
            <a:prstGeom prst="rect">
              <a:avLst/>
            </a:prstGeom>
            <a:solidFill>
              <a:srgbClr val="4F81BD">
                <a:lumMod val="75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28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Segoe UI"/>
                  <a:ea typeface="Segoe UI" pitchFamily="34" charset="0"/>
                  <a:cs typeface="Segoe UI"/>
                </a:rPr>
                <a:t>Application Management</a:t>
              </a:r>
            </a:p>
          </p:txBody>
        </p:sp>
        <p:sp>
          <p:nvSpPr>
            <p:cNvPr id="107" name="Rectangle 106"/>
            <p:cNvSpPr/>
            <p:nvPr/>
          </p:nvSpPr>
          <p:spPr>
            <a:xfrm>
              <a:off x="4342336" y="6400800"/>
              <a:ext cx="3148553" cy="228600"/>
            </a:xfrm>
            <a:prstGeom prst="rect">
              <a:avLst/>
            </a:prstGeom>
            <a:solidFill>
              <a:srgbClr val="4F81BD">
                <a:lumMod val="75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28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Segoe UI"/>
                  <a:ea typeface="Segoe UI" pitchFamily="34" charset="0"/>
                  <a:cs typeface="Segoe UI"/>
                </a:rPr>
                <a:t>Service Delivery and Automation</a:t>
              </a:r>
            </a:p>
          </p:txBody>
        </p:sp>
        <p:sp>
          <p:nvSpPr>
            <p:cNvPr id="108" name="Rectangle 107"/>
            <p:cNvSpPr/>
            <p:nvPr/>
          </p:nvSpPr>
          <p:spPr>
            <a:xfrm>
              <a:off x="7541672" y="6400800"/>
              <a:ext cx="3150140" cy="228600"/>
            </a:xfrm>
            <a:prstGeom prst="rect">
              <a:avLst/>
            </a:prstGeom>
            <a:solidFill>
              <a:srgbClr val="4F81BD">
                <a:lumMod val="75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28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Segoe UI"/>
                  <a:ea typeface="Segoe UI" pitchFamily="34" charset="0"/>
                  <a:cs typeface="Segoe UI"/>
                </a:rPr>
                <a:t>Infrastructure Management</a:t>
              </a:r>
            </a:p>
          </p:txBody>
        </p:sp>
      </p:grpSp>
      <p:pic>
        <p:nvPicPr>
          <p:cNvPr id="109" name="Picture 4" descr="C:\MAX\Branding\SC Brand Guide Graphics\SCDPM_256.png"/>
          <p:cNvPicPr>
            <a:picLocks noChangeArrowheads="1"/>
          </p:cNvPicPr>
          <p:nvPr/>
        </p:nvPicPr>
        <p:blipFill rotWithShape="1">
          <a:blip r:embed="rId13"/>
          <a:srcRect l="1886" r="1857" b="3333"/>
          <a:stretch/>
        </p:blipFill>
        <p:spPr bwMode="auto">
          <a:xfrm>
            <a:off x="7046913" y="4206876"/>
            <a:ext cx="363538" cy="366713"/>
          </a:xfrm>
          <a:prstGeom prst="rect">
            <a:avLst/>
          </a:prstGeom>
          <a:solidFill>
            <a:srgbClr val="B2C1DB">
              <a:lumMod val="75000"/>
            </a:srgbClr>
          </a:solidFill>
          <a:effectLst/>
          <a:extLst/>
        </p:spPr>
      </p:pic>
      <p:sp>
        <p:nvSpPr>
          <p:cNvPr id="110" name="TextBox 109"/>
          <p:cNvSpPr txBox="1">
            <a:spLocks noChangeArrowheads="1"/>
          </p:cNvSpPr>
          <p:nvPr/>
        </p:nvSpPr>
        <p:spPr bwMode="auto">
          <a:xfrm>
            <a:off x="7410452" y="4251732"/>
            <a:ext cx="1965325" cy="276999"/>
          </a:xfrm>
          <a:prstGeom prst="rect">
            <a:avLst/>
          </a:prstGeom>
          <a:noFill/>
          <a:ln w="9525">
            <a:noFill/>
            <a:miter lim="800000"/>
            <a:headEnd/>
            <a:tailEnd/>
          </a:ln>
        </p:spPr>
        <p:txBody>
          <a:bodyPr>
            <a:spAutoFit/>
          </a:bodyPr>
          <a:lstStyle/>
          <a:p>
            <a:pPr defTabSz="912813" fontAlgn="base">
              <a:spcBef>
                <a:spcPct val="0"/>
              </a:spcBef>
              <a:spcAft>
                <a:spcPct val="0"/>
              </a:spcAft>
              <a:defRPr/>
            </a:pPr>
            <a:r>
              <a:rPr lang="en-US" sz="1200" dirty="0">
                <a:solidFill>
                  <a:srgbClr val="EEECE1"/>
                </a:solidFill>
                <a:cs typeface="Segoe UI"/>
              </a:rPr>
              <a:t>Data Protection Manager</a:t>
            </a:r>
          </a:p>
        </p:txBody>
      </p:sp>
      <p:grpSp>
        <p:nvGrpSpPr>
          <p:cNvPr id="111" name="Group 58"/>
          <p:cNvGrpSpPr>
            <a:grpSpLocks/>
          </p:cNvGrpSpPr>
          <p:nvPr/>
        </p:nvGrpSpPr>
        <p:grpSpPr bwMode="auto">
          <a:xfrm>
            <a:off x="388939" y="2847975"/>
            <a:ext cx="879475" cy="2185988"/>
            <a:chOff x="5525641" y="2209800"/>
            <a:chExt cx="1485900" cy="3629025"/>
          </a:xfrm>
        </p:grpSpPr>
        <p:pic>
          <p:nvPicPr>
            <p:cNvPr id="112" name="Picture 6" descr="\\192.168.10.9\Shared\Design\Microsoft Events Presentation Resource DVD\DVD_ART36\Artwork_Imagery\Icons - Illustrations\People\White silhouettes\woman person 3.png"/>
            <p:cNvPicPr>
              <a:picLocks noChangeAspect="1" noChangeArrowheads="1"/>
            </p:cNvPicPr>
            <p:nvPr/>
          </p:nvPicPr>
          <p:blipFill>
            <a:blip r:embed="rId14"/>
            <a:srcRect/>
            <a:stretch>
              <a:fillRect/>
            </a:stretch>
          </p:blipFill>
          <p:spPr bwMode="auto">
            <a:xfrm>
              <a:off x="5525641" y="2209800"/>
              <a:ext cx="1485900" cy="3459811"/>
            </a:xfrm>
            <a:prstGeom prst="rect">
              <a:avLst/>
            </a:prstGeom>
            <a:noFill/>
            <a:ln w="9525">
              <a:noFill/>
              <a:miter lim="800000"/>
              <a:headEnd/>
              <a:tailEnd/>
            </a:ln>
          </p:spPr>
        </p:pic>
        <p:sp>
          <p:nvSpPr>
            <p:cNvPr id="113" name="Oval 8"/>
            <p:cNvSpPr>
              <a:spLocks noChangeArrowheads="1"/>
            </p:cNvSpPr>
            <p:nvPr/>
          </p:nvSpPr>
          <p:spPr bwMode="auto">
            <a:xfrm>
              <a:off x="5705836" y="4713167"/>
              <a:ext cx="1125511" cy="1125658"/>
            </a:xfrm>
            <a:prstGeom prst="ellipse">
              <a:avLst/>
            </a:prstGeom>
            <a:solidFill>
              <a:srgbClr val="21639F">
                <a:alpha val="89803"/>
              </a:srgbClr>
            </a:solidFill>
            <a:ln w="9525">
              <a:noFill/>
              <a:round/>
              <a:headEnd/>
              <a:tailEnd/>
            </a:ln>
          </p:spPr>
          <p:txBody>
            <a:bodyPr wrap="none" anchor="ctr"/>
            <a:lstStyle/>
            <a:p>
              <a:pPr algn="ctr" defTabSz="912813" fontAlgn="base">
                <a:spcBef>
                  <a:spcPct val="0"/>
                </a:spcBef>
                <a:spcAft>
                  <a:spcPct val="0"/>
                </a:spcAft>
              </a:pPr>
              <a:r>
                <a:rPr lang="en-US" sz="1100">
                  <a:solidFill>
                    <a:srgbClr val="FFFFFF"/>
                  </a:solidFill>
                  <a:cs typeface="Segoe UI"/>
                </a:rPr>
                <a:t>App</a:t>
              </a:r>
            </a:p>
            <a:p>
              <a:pPr algn="ctr" defTabSz="912813" fontAlgn="base">
                <a:spcBef>
                  <a:spcPct val="0"/>
                </a:spcBef>
                <a:spcAft>
                  <a:spcPct val="0"/>
                </a:spcAft>
              </a:pPr>
              <a:r>
                <a:rPr lang="en-US" sz="1100">
                  <a:solidFill>
                    <a:srgbClr val="FFFFFF"/>
                  </a:solidFill>
                  <a:cs typeface="Segoe UI"/>
                </a:rPr>
                <a:t>Owner</a:t>
              </a:r>
            </a:p>
          </p:txBody>
        </p:sp>
      </p:grpSp>
    </p:spTree>
    <p:extLst>
      <p:ext uri="{BB962C8B-B14F-4D97-AF65-F5344CB8AC3E}">
        <p14:creationId xmlns:p14="http://schemas.microsoft.com/office/powerpoint/2010/main" val="4197643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left)">
                                      <p:cBhvr>
                                        <p:cTn id="15" dur="500"/>
                                        <p:tgtEl>
                                          <p:spTgt spid="7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left)">
                                      <p:cBhvr>
                                        <p:cTn id="28" dur="500"/>
                                        <p:tgtEl>
                                          <p:spTgt spid="6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right)">
                                      <p:cBhvr>
                                        <p:cTn id="37" dur="500"/>
                                        <p:tgtEl>
                                          <p:spTgt spid="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500"/>
                                        <p:tgtEl>
                                          <p:spTgt spid="9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fade">
                                      <p:cBhvr>
                                        <p:cTn id="45" dur="500"/>
                                        <p:tgtEl>
                                          <p:spTgt spid="9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500"/>
                                        <p:tgtEl>
                                          <p:spTgt spid="9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fade">
                                      <p:cBhvr>
                                        <p:cTn id="51" dur="500"/>
                                        <p:tgtEl>
                                          <p:spTgt spid="9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1"/>
                                        </p:tgtEl>
                                        <p:attrNameLst>
                                          <p:attrName>style.visibility</p:attrName>
                                        </p:attrNameLst>
                                      </p:cBhvr>
                                      <p:to>
                                        <p:strVal val="visible"/>
                                      </p:to>
                                    </p:set>
                                    <p:animEffect transition="in" filter="fade">
                                      <p:cBhvr>
                                        <p:cTn id="54" dur="500"/>
                                        <p:tgtEl>
                                          <p:spTgt spid="9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animEffect transition="in" filter="fade">
                                      <p:cBhvr>
                                        <p:cTn id="57" dur="500"/>
                                        <p:tgtEl>
                                          <p:spTgt spid="9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fade">
                                      <p:cBhvr>
                                        <p:cTn id="60" dur="500"/>
                                        <p:tgtEl>
                                          <p:spTgt spid="9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0"/>
                                        </p:tgtEl>
                                        <p:attrNameLst>
                                          <p:attrName>style.visibility</p:attrName>
                                        </p:attrNameLst>
                                      </p:cBhvr>
                                      <p:to>
                                        <p:strVal val="visible"/>
                                      </p:to>
                                    </p:set>
                                    <p:animEffect transition="in" filter="fade">
                                      <p:cBhvr>
                                        <p:cTn id="63" dur="500"/>
                                        <p:tgtEl>
                                          <p:spTgt spid="110"/>
                                        </p:tgtEl>
                                      </p:cBhvr>
                                    </p:animEffect>
                                  </p:childTnLst>
                                </p:cTn>
                              </p:par>
                              <p:par>
                                <p:cTn id="64" presetID="10" presetClass="entr" presetSubtype="0" fill="hold" nodeType="withEffect">
                                  <p:stCondLst>
                                    <p:cond delay="0"/>
                                  </p:stCondLst>
                                  <p:childTnLst>
                                    <p:set>
                                      <p:cBhvr>
                                        <p:cTn id="65" dur="1" fill="hold">
                                          <p:stCondLst>
                                            <p:cond delay="0"/>
                                          </p:stCondLst>
                                        </p:cTn>
                                        <p:tgtEl>
                                          <p:spTgt spid="98"/>
                                        </p:tgtEl>
                                        <p:attrNameLst>
                                          <p:attrName>style.visibility</p:attrName>
                                        </p:attrNameLst>
                                      </p:cBhvr>
                                      <p:to>
                                        <p:strVal val="visible"/>
                                      </p:to>
                                    </p:set>
                                    <p:animEffect transition="in" filter="fade">
                                      <p:cBhvr>
                                        <p:cTn id="66" dur="500"/>
                                        <p:tgtEl>
                                          <p:spTgt spid="98"/>
                                        </p:tgtEl>
                                      </p:cBhvr>
                                    </p:animEffect>
                                  </p:childTnLst>
                                </p:cTn>
                              </p:par>
                              <p:par>
                                <p:cTn id="67" presetID="10" presetClass="entr" presetSubtype="0" fill="hold" nodeType="withEffect">
                                  <p:stCondLst>
                                    <p:cond delay="0"/>
                                  </p:stCondLst>
                                  <p:childTnLst>
                                    <p:set>
                                      <p:cBhvr>
                                        <p:cTn id="68" dur="1" fill="hold">
                                          <p:stCondLst>
                                            <p:cond delay="0"/>
                                          </p:stCondLst>
                                        </p:cTn>
                                        <p:tgtEl>
                                          <p:spTgt spid="99"/>
                                        </p:tgtEl>
                                        <p:attrNameLst>
                                          <p:attrName>style.visibility</p:attrName>
                                        </p:attrNameLst>
                                      </p:cBhvr>
                                      <p:to>
                                        <p:strVal val="visible"/>
                                      </p:to>
                                    </p:set>
                                    <p:animEffect transition="in" filter="fade">
                                      <p:cBhvr>
                                        <p:cTn id="69" dur="500"/>
                                        <p:tgtEl>
                                          <p:spTgt spid="99"/>
                                        </p:tgtEl>
                                      </p:cBhvr>
                                    </p:animEffect>
                                  </p:childTnLst>
                                </p:cTn>
                              </p:par>
                              <p:par>
                                <p:cTn id="70" presetID="10" presetClass="entr" presetSubtype="0" fill="hold" nodeType="withEffect">
                                  <p:stCondLst>
                                    <p:cond delay="0"/>
                                  </p:stCondLst>
                                  <p:childTnLst>
                                    <p:set>
                                      <p:cBhvr>
                                        <p:cTn id="71" dur="1" fill="hold">
                                          <p:stCondLst>
                                            <p:cond delay="0"/>
                                          </p:stCondLst>
                                        </p:cTn>
                                        <p:tgtEl>
                                          <p:spTgt spid="102"/>
                                        </p:tgtEl>
                                        <p:attrNameLst>
                                          <p:attrName>style.visibility</p:attrName>
                                        </p:attrNameLst>
                                      </p:cBhvr>
                                      <p:to>
                                        <p:strVal val="visible"/>
                                      </p:to>
                                    </p:set>
                                    <p:animEffect transition="in" filter="fade">
                                      <p:cBhvr>
                                        <p:cTn id="72" dur="500"/>
                                        <p:tgtEl>
                                          <p:spTgt spid="102"/>
                                        </p:tgtEl>
                                      </p:cBhvr>
                                    </p:animEffect>
                                  </p:childTnLst>
                                </p:cTn>
                              </p:par>
                              <p:par>
                                <p:cTn id="73" presetID="10" presetClass="entr" presetSubtype="0" fill="hold" nodeType="withEffect">
                                  <p:stCondLst>
                                    <p:cond delay="0"/>
                                  </p:stCondLst>
                                  <p:childTnLst>
                                    <p:set>
                                      <p:cBhvr>
                                        <p:cTn id="74" dur="1" fill="hold">
                                          <p:stCondLst>
                                            <p:cond delay="0"/>
                                          </p:stCondLst>
                                        </p:cTn>
                                        <p:tgtEl>
                                          <p:spTgt spid="109"/>
                                        </p:tgtEl>
                                        <p:attrNameLst>
                                          <p:attrName>style.visibility</p:attrName>
                                        </p:attrNameLst>
                                      </p:cBhvr>
                                      <p:to>
                                        <p:strVal val="visible"/>
                                      </p:to>
                                    </p:set>
                                    <p:animEffect transition="in" filter="fade">
                                      <p:cBhvr>
                                        <p:cTn id="75" dur="500"/>
                                        <p:tgtEl>
                                          <p:spTgt spid="109"/>
                                        </p:tgtEl>
                                      </p:cBhvr>
                                    </p:animEffect>
                                  </p:childTnLst>
                                </p:cTn>
                              </p:par>
                              <p:par>
                                <p:cTn id="76" presetID="10" presetClass="entr" presetSubtype="0" fill="hold" nodeType="withEffect">
                                  <p:stCondLst>
                                    <p:cond delay="0"/>
                                  </p:stCondLst>
                                  <p:childTnLst>
                                    <p:set>
                                      <p:cBhvr>
                                        <p:cTn id="77" dur="1" fill="hold">
                                          <p:stCondLst>
                                            <p:cond delay="0"/>
                                          </p:stCondLst>
                                        </p:cTn>
                                        <p:tgtEl>
                                          <p:spTgt spid="104"/>
                                        </p:tgtEl>
                                        <p:attrNameLst>
                                          <p:attrName>style.visibility</p:attrName>
                                        </p:attrNameLst>
                                      </p:cBhvr>
                                      <p:to>
                                        <p:strVal val="visible"/>
                                      </p:to>
                                    </p:set>
                                    <p:animEffect transition="in" filter="fade">
                                      <p:cBhvr>
                                        <p:cTn id="78" dur="500"/>
                                        <p:tgtEl>
                                          <p:spTgt spid="104"/>
                                        </p:tgtEl>
                                      </p:cBhvr>
                                    </p:animEffect>
                                  </p:childTnLst>
                                </p:cTn>
                              </p:par>
                              <p:par>
                                <p:cTn id="79" presetID="10" presetClass="entr" presetSubtype="0" fill="hold" nodeType="withEffect">
                                  <p:stCondLst>
                                    <p:cond delay="0"/>
                                  </p:stCondLst>
                                  <p:childTnLst>
                                    <p:set>
                                      <p:cBhvr>
                                        <p:cTn id="80" dur="1" fill="hold">
                                          <p:stCondLst>
                                            <p:cond delay="0"/>
                                          </p:stCondLst>
                                        </p:cTn>
                                        <p:tgtEl>
                                          <p:spTgt spid="103"/>
                                        </p:tgtEl>
                                        <p:attrNameLst>
                                          <p:attrName>style.visibility</p:attrName>
                                        </p:attrNameLst>
                                      </p:cBhvr>
                                      <p:to>
                                        <p:strVal val="visible"/>
                                      </p:to>
                                    </p:set>
                                    <p:animEffect transition="in" filter="fade">
                                      <p:cBhvr>
                                        <p:cTn id="81" dur="500"/>
                                        <p:tgtEl>
                                          <p:spTgt spid="103"/>
                                        </p:tgtEl>
                                      </p:cBhvr>
                                    </p:animEffect>
                                  </p:childTnLst>
                                </p:cTn>
                              </p:par>
                              <p:par>
                                <p:cTn id="82" presetID="10" presetClass="entr" presetSubtype="0" fill="hold" nodeType="withEffect">
                                  <p:stCondLst>
                                    <p:cond delay="0"/>
                                  </p:stCondLst>
                                  <p:childTnLst>
                                    <p:set>
                                      <p:cBhvr>
                                        <p:cTn id="83" dur="1" fill="hold">
                                          <p:stCondLst>
                                            <p:cond delay="0"/>
                                          </p:stCondLst>
                                        </p:cTn>
                                        <p:tgtEl>
                                          <p:spTgt spid="101"/>
                                        </p:tgtEl>
                                        <p:attrNameLst>
                                          <p:attrName>style.visibility</p:attrName>
                                        </p:attrNameLst>
                                      </p:cBhvr>
                                      <p:to>
                                        <p:strVal val="visible"/>
                                      </p:to>
                                    </p:set>
                                    <p:animEffect transition="in" filter="fade">
                                      <p:cBhvr>
                                        <p:cTn id="84" dur="500"/>
                                        <p:tgtEl>
                                          <p:spTgt spid="101"/>
                                        </p:tgtEl>
                                      </p:cBhvr>
                                    </p:animEffect>
                                  </p:childTnLst>
                                </p:cTn>
                              </p:par>
                              <p:par>
                                <p:cTn id="85" presetID="10" presetClass="entr" presetSubtype="0" fill="hold" nodeType="withEffect">
                                  <p:stCondLst>
                                    <p:cond delay="0"/>
                                  </p:stCondLst>
                                  <p:childTnLst>
                                    <p:set>
                                      <p:cBhvr>
                                        <p:cTn id="86" dur="1" fill="hold">
                                          <p:stCondLst>
                                            <p:cond delay="0"/>
                                          </p:stCondLst>
                                        </p:cTn>
                                        <p:tgtEl>
                                          <p:spTgt spid="100"/>
                                        </p:tgtEl>
                                        <p:attrNameLst>
                                          <p:attrName>style.visibility</p:attrName>
                                        </p:attrNameLst>
                                      </p:cBhvr>
                                      <p:to>
                                        <p:strVal val="visible"/>
                                      </p:to>
                                    </p:set>
                                    <p:animEffect transition="in" filter="fade">
                                      <p:cBhvr>
                                        <p:cTn id="87" dur="500"/>
                                        <p:tgtEl>
                                          <p:spTgt spid="10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05"/>
                                        </p:tgtEl>
                                        <p:attrNameLst>
                                          <p:attrName>style.visibility</p:attrName>
                                        </p:attrNameLst>
                                      </p:cBhvr>
                                      <p:to>
                                        <p:strVal val="visible"/>
                                      </p:to>
                                    </p:set>
                                    <p:animEffect transition="in" filter="fade">
                                      <p:cBhvr>
                                        <p:cTn id="9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2" grpId="0" animBg="1"/>
      <p:bldP spid="91" grpId="0"/>
      <p:bldP spid="92" grpId="0"/>
      <p:bldP spid="93" grpId="0"/>
      <p:bldP spid="94" grpId="0"/>
      <p:bldP spid="95" grpId="0"/>
      <p:bldP spid="96" grpId="0"/>
      <p:bldP spid="97" grpId="0"/>
      <p:bldP spid="1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8295031"/>
          </a:xfrm>
          <a:prstGeom prst="rect">
            <a:avLst/>
          </a:prstGeom>
        </p:spPr>
      </p:pic>
      <p:sp>
        <p:nvSpPr>
          <p:cNvPr id="3" name="TextBox 2"/>
          <p:cNvSpPr txBox="1"/>
          <p:nvPr/>
        </p:nvSpPr>
        <p:spPr>
          <a:xfrm>
            <a:off x="-4280182" y="356600"/>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This is not a comparison!</a:t>
            </a:r>
            <a:endParaRPr lang="en-GB" sz="4000" dirty="0">
              <a:latin typeface="Segoe" pitchFamily="34" charset="0"/>
            </a:endParaRPr>
          </a:p>
        </p:txBody>
      </p:sp>
    </p:spTree>
    <p:extLst>
      <p:ext uri="{BB962C8B-B14F-4D97-AF65-F5344CB8AC3E}">
        <p14:creationId xmlns:p14="http://schemas.microsoft.com/office/powerpoint/2010/main" val="4239290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artisticCrisscrossEtching trans="44000" pressure="0"/>
                    </a14:imgEffect>
                  </a14:imgLayer>
                </a14:imgProps>
              </a:ext>
              <a:ext uri="{28A0092B-C50C-407E-A947-70E740481C1C}">
                <a14:useLocalDpi xmlns:a14="http://schemas.microsoft.com/office/drawing/2010/main" val="0"/>
              </a:ext>
            </a:extLst>
          </a:blip>
          <a:stretch>
            <a:fillRect/>
          </a:stretch>
        </p:blipFill>
        <p:spPr>
          <a:xfrm>
            <a:off x="-1" y="-1"/>
            <a:ext cx="12436475" cy="725598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088" y="4281833"/>
            <a:ext cx="954737" cy="143210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909" y="4375705"/>
            <a:ext cx="1440000" cy="108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6257" y="4207647"/>
            <a:ext cx="1646239" cy="14359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5109" y="4203599"/>
            <a:ext cx="1035991" cy="143210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2" name="Straight Arrow Connector 11"/>
          <p:cNvCxnSpPr/>
          <p:nvPr/>
        </p:nvCxnSpPr>
        <p:spPr>
          <a:xfrm flipH="1">
            <a:off x="1364751" y="1721729"/>
            <a:ext cx="5554895" cy="2473976"/>
          </a:xfrm>
          <a:prstGeom prst="straightConnector1">
            <a:avLst/>
          </a:prstGeom>
          <a:ln w="25400">
            <a:headEnd type="none"/>
            <a:tailEnd type="triangle"/>
          </a:ln>
        </p:spPr>
        <p:style>
          <a:lnRef idx="1">
            <a:schemeClr val="accent6"/>
          </a:lnRef>
          <a:fillRef idx="0">
            <a:schemeClr val="accent6"/>
          </a:fillRef>
          <a:effectRef idx="0">
            <a:schemeClr val="accent6"/>
          </a:effectRef>
          <a:fontRef idx="minor">
            <a:schemeClr val="tx1"/>
          </a:fontRef>
        </p:style>
      </p:cxnSp>
      <p:cxnSp>
        <p:nvCxnSpPr>
          <p:cNvPr id="31" name="Straight Arrow Connector 30"/>
          <p:cNvCxnSpPr/>
          <p:nvPr/>
        </p:nvCxnSpPr>
        <p:spPr>
          <a:xfrm flipH="1">
            <a:off x="4496121" y="1721729"/>
            <a:ext cx="2423525" cy="2388047"/>
          </a:xfrm>
          <a:prstGeom prst="straightConnector1">
            <a:avLst/>
          </a:prstGeom>
          <a:ln w="25400">
            <a:headEnd type="none"/>
            <a:tailEnd type="triangle"/>
          </a:ln>
        </p:spPr>
        <p:style>
          <a:lnRef idx="1">
            <a:schemeClr val="accent6"/>
          </a:lnRef>
          <a:fillRef idx="0">
            <a:schemeClr val="accent6"/>
          </a:fillRef>
          <a:effectRef idx="0">
            <a:schemeClr val="accent6"/>
          </a:effectRef>
          <a:fontRef idx="minor">
            <a:schemeClr val="tx1"/>
          </a:fontRef>
        </p:style>
      </p:cxnSp>
      <p:cxnSp>
        <p:nvCxnSpPr>
          <p:cNvPr id="34" name="Straight Arrow Connector 33"/>
          <p:cNvCxnSpPr/>
          <p:nvPr/>
        </p:nvCxnSpPr>
        <p:spPr>
          <a:xfrm>
            <a:off x="6900614" y="1721729"/>
            <a:ext cx="408880" cy="2388047"/>
          </a:xfrm>
          <a:prstGeom prst="straightConnector1">
            <a:avLst/>
          </a:prstGeom>
          <a:ln w="25400">
            <a:headEnd type="none"/>
            <a:tailEnd type="triangle"/>
          </a:ln>
        </p:spPr>
        <p:style>
          <a:lnRef idx="1">
            <a:schemeClr val="accent6"/>
          </a:lnRef>
          <a:fillRef idx="0">
            <a:schemeClr val="accent6"/>
          </a:fillRef>
          <a:effectRef idx="0">
            <a:schemeClr val="accent6"/>
          </a:effectRef>
          <a:fontRef idx="minor">
            <a:schemeClr val="tx1"/>
          </a:fontRef>
        </p:style>
      </p:cxnSp>
      <p:cxnSp>
        <p:nvCxnSpPr>
          <p:cNvPr id="37" name="Straight Arrow Connector 36"/>
          <p:cNvCxnSpPr/>
          <p:nvPr/>
        </p:nvCxnSpPr>
        <p:spPr>
          <a:xfrm>
            <a:off x="6919646" y="1721729"/>
            <a:ext cx="3651220" cy="2560104"/>
          </a:xfrm>
          <a:prstGeom prst="straightConnector1">
            <a:avLst/>
          </a:prstGeom>
          <a:ln w="25400">
            <a:headEnd type="none"/>
            <a:tailEnd type="triangle"/>
          </a:ln>
        </p:spPr>
        <p:style>
          <a:lnRef idx="1">
            <a:schemeClr val="accent6"/>
          </a:lnRef>
          <a:fillRef idx="0">
            <a:schemeClr val="accent6"/>
          </a:fillRef>
          <a:effectRef idx="0">
            <a:schemeClr val="accent6"/>
          </a:effectRef>
          <a:fontRef idx="minor">
            <a:schemeClr val="tx1"/>
          </a:fontRef>
        </p:style>
      </p:cxn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8439" y="860137"/>
            <a:ext cx="1267535" cy="172318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0" name="TextBox 39"/>
          <p:cNvSpPr txBox="1"/>
          <p:nvPr/>
        </p:nvSpPr>
        <p:spPr>
          <a:xfrm>
            <a:off x="3566160" y="1135428"/>
            <a:ext cx="2519527"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The Boss!</a:t>
            </a:r>
            <a:endParaRPr lang="en-GB" sz="4000" dirty="0">
              <a:latin typeface="Segoe" pitchFamily="34" charset="0"/>
            </a:endParaRPr>
          </a:p>
        </p:txBody>
      </p:sp>
      <p:sp>
        <p:nvSpPr>
          <p:cNvPr id="41" name="TextBox 40"/>
          <p:cNvSpPr txBox="1"/>
          <p:nvPr/>
        </p:nvSpPr>
        <p:spPr>
          <a:xfrm>
            <a:off x="6170655" y="5833652"/>
            <a:ext cx="2519527" cy="400110"/>
          </a:xfrm>
          <a:prstGeom prst="rect">
            <a:avLst/>
          </a:prstGeom>
          <a:solidFill>
            <a:schemeClr val="bg2">
              <a:alpha val="62000"/>
            </a:schemeClr>
          </a:solidFill>
        </p:spPr>
        <p:txBody>
          <a:bodyPr wrap="square" rtlCol="0">
            <a:spAutoFit/>
          </a:bodyPr>
          <a:lstStyle/>
          <a:p>
            <a:pPr algn="r"/>
            <a:r>
              <a:rPr lang="en-US" sz="2000" dirty="0" smtClean="0">
                <a:latin typeface="Segoe" pitchFamily="34" charset="0"/>
              </a:rPr>
              <a:t>The Storage Guy!</a:t>
            </a:r>
            <a:endParaRPr lang="en-GB" sz="2000" dirty="0">
              <a:latin typeface="Segoe" pitchFamily="34" charset="0"/>
            </a:endParaRPr>
          </a:p>
        </p:txBody>
      </p:sp>
      <p:sp>
        <p:nvSpPr>
          <p:cNvPr id="42" name="TextBox 41"/>
          <p:cNvSpPr txBox="1"/>
          <p:nvPr/>
        </p:nvSpPr>
        <p:spPr>
          <a:xfrm>
            <a:off x="9521402" y="5835600"/>
            <a:ext cx="2812107" cy="400110"/>
          </a:xfrm>
          <a:prstGeom prst="rect">
            <a:avLst/>
          </a:prstGeom>
          <a:solidFill>
            <a:schemeClr val="bg2">
              <a:alpha val="62000"/>
            </a:schemeClr>
          </a:solidFill>
        </p:spPr>
        <p:txBody>
          <a:bodyPr wrap="square" rtlCol="0">
            <a:spAutoFit/>
          </a:bodyPr>
          <a:lstStyle/>
          <a:p>
            <a:pPr algn="r"/>
            <a:r>
              <a:rPr lang="en-US" sz="2000" dirty="0" smtClean="0">
                <a:latin typeface="Segoe" pitchFamily="34" charset="0"/>
              </a:rPr>
              <a:t>The Service Desk Guy!</a:t>
            </a:r>
            <a:endParaRPr lang="en-GB" sz="2000" dirty="0">
              <a:latin typeface="Segoe" pitchFamily="34" charset="0"/>
            </a:endParaRPr>
          </a:p>
        </p:txBody>
      </p:sp>
      <p:sp>
        <p:nvSpPr>
          <p:cNvPr id="43" name="TextBox 42"/>
          <p:cNvSpPr txBox="1"/>
          <p:nvPr/>
        </p:nvSpPr>
        <p:spPr>
          <a:xfrm>
            <a:off x="3027612" y="5835600"/>
            <a:ext cx="2229172" cy="400110"/>
          </a:xfrm>
          <a:prstGeom prst="rect">
            <a:avLst/>
          </a:prstGeom>
          <a:solidFill>
            <a:schemeClr val="bg2">
              <a:alpha val="62000"/>
            </a:schemeClr>
          </a:solidFill>
        </p:spPr>
        <p:txBody>
          <a:bodyPr wrap="square" rtlCol="0">
            <a:spAutoFit/>
          </a:bodyPr>
          <a:lstStyle/>
          <a:p>
            <a:pPr algn="r"/>
            <a:r>
              <a:rPr lang="en-US" sz="2000" dirty="0" smtClean="0">
                <a:latin typeface="Segoe" pitchFamily="34" charset="0"/>
              </a:rPr>
              <a:t>The Virtual Guy!</a:t>
            </a:r>
            <a:endParaRPr lang="en-GB" sz="2000" dirty="0">
              <a:latin typeface="Segoe" pitchFamily="34" charset="0"/>
            </a:endParaRPr>
          </a:p>
        </p:txBody>
      </p:sp>
      <p:sp>
        <p:nvSpPr>
          <p:cNvPr id="44" name="TextBox 43"/>
          <p:cNvSpPr txBox="1"/>
          <p:nvPr/>
        </p:nvSpPr>
        <p:spPr>
          <a:xfrm>
            <a:off x="92704" y="5835600"/>
            <a:ext cx="2508255" cy="400110"/>
          </a:xfrm>
          <a:prstGeom prst="rect">
            <a:avLst/>
          </a:prstGeom>
          <a:solidFill>
            <a:schemeClr val="bg2">
              <a:alpha val="62000"/>
            </a:schemeClr>
          </a:solidFill>
        </p:spPr>
        <p:txBody>
          <a:bodyPr wrap="square" rtlCol="0">
            <a:spAutoFit/>
          </a:bodyPr>
          <a:lstStyle/>
          <a:p>
            <a:pPr algn="r"/>
            <a:r>
              <a:rPr lang="en-US" sz="2000" dirty="0" smtClean="0">
                <a:latin typeface="Segoe" pitchFamily="34" charset="0"/>
              </a:rPr>
              <a:t>The Monitoring Guy!</a:t>
            </a:r>
            <a:endParaRPr lang="en-GB" sz="2000" dirty="0">
              <a:latin typeface="Segoe" pitchFamily="34" charset="0"/>
            </a:endParaRPr>
          </a:p>
        </p:txBody>
      </p:sp>
    </p:spTree>
    <p:extLst>
      <p:ext uri="{BB962C8B-B14F-4D97-AF65-F5344CB8AC3E}">
        <p14:creationId xmlns:p14="http://schemas.microsoft.com/office/powerpoint/2010/main" val="42679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Virtual Machine Manager</a:t>
            </a:r>
            <a:endParaRPr lang="en-US" dirty="0"/>
          </a:p>
        </p:txBody>
      </p:sp>
    </p:spTree>
    <p:extLst>
      <p:ext uri="{BB962C8B-B14F-4D97-AF65-F5344CB8AC3E}">
        <p14:creationId xmlns:p14="http://schemas.microsoft.com/office/powerpoint/2010/main" val="366676131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9" y="-818577"/>
            <a:ext cx="12468544" cy="8290255"/>
          </a:xfrm>
          <a:prstGeom prst="rect">
            <a:avLst/>
          </a:prstGeom>
        </p:spPr>
      </p:pic>
      <p:pic>
        <p:nvPicPr>
          <p:cNvPr id="35" name="Picture 39"/>
          <p:cNvPicPr>
            <a:picLocks noChangeAspect="1" noChangeArrowheads="1"/>
          </p:cNvPicPr>
          <p:nvPr/>
        </p:nvPicPr>
        <p:blipFill>
          <a:blip r:embed="rId4" cstate="print"/>
          <a:srcRect/>
          <a:stretch>
            <a:fillRect/>
          </a:stretch>
        </p:blipFill>
        <p:spPr bwMode="auto">
          <a:xfrm>
            <a:off x="1782597" y="4306049"/>
            <a:ext cx="2281316" cy="1541386"/>
          </a:xfrm>
          <a:prstGeom prst="rect">
            <a:avLst/>
          </a:prstGeom>
          <a:noFill/>
          <a:ln w="9525">
            <a:noFill/>
            <a:miter lim="800000"/>
            <a:headEnd/>
            <a:tailEnd/>
          </a:ln>
        </p:spPr>
      </p:pic>
      <p:pic>
        <p:nvPicPr>
          <p:cNvPr id="36" name="Picture 40"/>
          <p:cNvPicPr>
            <a:picLocks noChangeAspect="1" noChangeArrowheads="1"/>
          </p:cNvPicPr>
          <p:nvPr/>
        </p:nvPicPr>
        <p:blipFill>
          <a:blip r:embed="rId5" cstate="print"/>
          <a:srcRect/>
          <a:stretch>
            <a:fillRect/>
          </a:stretch>
        </p:blipFill>
        <p:spPr bwMode="auto">
          <a:xfrm>
            <a:off x="4132896" y="4334882"/>
            <a:ext cx="1889493" cy="1473384"/>
          </a:xfrm>
          <a:prstGeom prst="rect">
            <a:avLst/>
          </a:prstGeom>
          <a:noFill/>
          <a:ln w="9525">
            <a:noFill/>
            <a:miter lim="800000"/>
            <a:headEnd/>
            <a:tailEnd/>
          </a:ln>
        </p:spPr>
      </p:pic>
      <p:pic>
        <p:nvPicPr>
          <p:cNvPr id="37" name="Picture 41"/>
          <p:cNvPicPr>
            <a:picLocks noChangeAspect="1" noChangeArrowheads="1"/>
          </p:cNvPicPr>
          <p:nvPr/>
        </p:nvPicPr>
        <p:blipFill>
          <a:blip r:embed="rId6" cstate="print"/>
          <a:srcRect/>
          <a:stretch>
            <a:fillRect/>
          </a:stretch>
        </p:blipFill>
        <p:spPr bwMode="auto">
          <a:xfrm>
            <a:off x="6269849" y="4404256"/>
            <a:ext cx="1554339" cy="1168992"/>
          </a:xfrm>
          <a:prstGeom prst="rect">
            <a:avLst/>
          </a:prstGeom>
          <a:noFill/>
          <a:ln w="9525">
            <a:noFill/>
            <a:miter lim="800000"/>
            <a:headEnd/>
            <a:tailEnd/>
          </a:ln>
        </p:spPr>
      </p:pic>
      <p:pic>
        <p:nvPicPr>
          <p:cNvPr id="39" name="Picture 42"/>
          <p:cNvPicPr>
            <a:picLocks noChangeAspect="1" noChangeArrowheads="1"/>
          </p:cNvPicPr>
          <p:nvPr/>
        </p:nvPicPr>
        <p:blipFill>
          <a:blip r:embed="rId7" cstate="print"/>
          <a:srcRect/>
          <a:stretch>
            <a:fillRect/>
          </a:stretch>
        </p:blipFill>
        <p:spPr bwMode="auto">
          <a:xfrm>
            <a:off x="7877476" y="3967296"/>
            <a:ext cx="2375224" cy="2350938"/>
          </a:xfrm>
          <a:prstGeom prst="rect">
            <a:avLst/>
          </a:prstGeom>
          <a:noFill/>
          <a:ln w="9525">
            <a:noFill/>
            <a:miter lim="800000"/>
            <a:headEnd/>
            <a:tailEnd/>
          </a:ln>
        </p:spPr>
      </p:pic>
      <p:sp>
        <p:nvSpPr>
          <p:cNvPr id="43" name="TextBox 42"/>
          <p:cNvSpPr txBox="1"/>
          <p:nvPr/>
        </p:nvSpPr>
        <p:spPr>
          <a:xfrm>
            <a:off x="1782597" y="3801245"/>
            <a:ext cx="2036816" cy="542399"/>
          </a:xfrm>
          <a:prstGeom prst="rect">
            <a:avLst/>
          </a:prstGeom>
          <a:solidFill>
            <a:srgbClr val="54B948"/>
          </a:solidFill>
        </p:spPr>
        <p:txBody>
          <a:bodyPr wrap="square" rtlCol="0">
            <a:spAutoFit/>
          </a:bodyPr>
          <a:lstStyle/>
          <a:p>
            <a:pPr algn="ctr"/>
            <a:r>
              <a:rPr lang="en-US" sz="2856" dirty="0">
                <a:solidFill>
                  <a:srgbClr val="FFFFFF"/>
                </a:solidFill>
                <a:latin typeface="Segoe" pitchFamily="34" charset="0"/>
              </a:rPr>
              <a:t>Compute</a:t>
            </a:r>
          </a:p>
        </p:txBody>
      </p:sp>
      <p:sp>
        <p:nvSpPr>
          <p:cNvPr id="10" name="TextBox 9"/>
          <p:cNvSpPr txBox="1"/>
          <p:nvPr/>
        </p:nvSpPr>
        <p:spPr>
          <a:xfrm>
            <a:off x="3985573" y="3801498"/>
            <a:ext cx="2036816" cy="542399"/>
          </a:xfrm>
          <a:prstGeom prst="rect">
            <a:avLst/>
          </a:prstGeom>
          <a:solidFill>
            <a:srgbClr val="54B948"/>
          </a:solidFill>
        </p:spPr>
        <p:txBody>
          <a:bodyPr wrap="square" rtlCol="0">
            <a:spAutoFit/>
          </a:bodyPr>
          <a:lstStyle/>
          <a:p>
            <a:pPr algn="ctr"/>
            <a:r>
              <a:rPr lang="en-US" sz="2856" dirty="0">
                <a:solidFill>
                  <a:srgbClr val="FFFFFF"/>
                </a:solidFill>
                <a:latin typeface="Segoe" pitchFamily="34" charset="0"/>
              </a:rPr>
              <a:t>Storage</a:t>
            </a:r>
          </a:p>
        </p:txBody>
      </p:sp>
      <p:sp>
        <p:nvSpPr>
          <p:cNvPr id="11" name="TextBox 10"/>
          <p:cNvSpPr txBox="1"/>
          <p:nvPr/>
        </p:nvSpPr>
        <p:spPr>
          <a:xfrm>
            <a:off x="6210736" y="3804801"/>
            <a:ext cx="2036816" cy="542399"/>
          </a:xfrm>
          <a:prstGeom prst="rect">
            <a:avLst/>
          </a:prstGeom>
          <a:solidFill>
            <a:srgbClr val="54B948"/>
          </a:solidFill>
        </p:spPr>
        <p:txBody>
          <a:bodyPr wrap="square" rtlCol="0">
            <a:spAutoFit/>
          </a:bodyPr>
          <a:lstStyle/>
          <a:p>
            <a:pPr algn="ctr"/>
            <a:r>
              <a:rPr lang="en-US" sz="2856" dirty="0">
                <a:solidFill>
                  <a:srgbClr val="FFFFFF"/>
                </a:solidFill>
                <a:latin typeface="Segoe" pitchFamily="34" charset="0"/>
              </a:rPr>
              <a:t>Network</a:t>
            </a:r>
          </a:p>
        </p:txBody>
      </p:sp>
      <p:sp>
        <p:nvSpPr>
          <p:cNvPr id="12" name="TextBox 11"/>
          <p:cNvSpPr txBox="1"/>
          <p:nvPr/>
        </p:nvSpPr>
        <p:spPr>
          <a:xfrm>
            <a:off x="8402048" y="3804801"/>
            <a:ext cx="2036816" cy="542399"/>
          </a:xfrm>
          <a:prstGeom prst="rect">
            <a:avLst/>
          </a:prstGeom>
          <a:solidFill>
            <a:srgbClr val="54B948"/>
          </a:solidFill>
        </p:spPr>
        <p:txBody>
          <a:bodyPr wrap="square" rtlCol="0">
            <a:spAutoFit/>
          </a:bodyPr>
          <a:lstStyle/>
          <a:p>
            <a:pPr algn="ctr"/>
            <a:r>
              <a:rPr lang="en-US" sz="2856" dirty="0">
                <a:solidFill>
                  <a:srgbClr val="FFFFFF"/>
                </a:solidFill>
                <a:latin typeface="Segoe" pitchFamily="34" charset="0"/>
              </a:rPr>
              <a:t>Cluster</a:t>
            </a:r>
          </a:p>
        </p:txBody>
      </p:sp>
      <p:sp>
        <p:nvSpPr>
          <p:cNvPr id="24" name="TextBox 23"/>
          <p:cNvSpPr txBox="1"/>
          <p:nvPr/>
        </p:nvSpPr>
        <p:spPr>
          <a:xfrm>
            <a:off x="7929268" y="2997288"/>
            <a:ext cx="2036816" cy="542399"/>
          </a:xfrm>
          <a:prstGeom prst="rect">
            <a:avLst/>
          </a:prstGeom>
          <a:solidFill>
            <a:srgbClr val="54B948">
              <a:alpha val="62000"/>
            </a:srgbClr>
          </a:solidFill>
        </p:spPr>
        <p:txBody>
          <a:bodyPr wrap="square" rtlCol="0">
            <a:spAutoFit/>
          </a:bodyPr>
          <a:lstStyle/>
          <a:p>
            <a:pPr algn="ctr"/>
            <a:endParaRPr lang="en-US" sz="2856" dirty="0">
              <a:solidFill>
                <a:schemeClr val="bg1"/>
              </a:solidFill>
              <a:latin typeface="Segoe" pitchFamily="34" charset="0"/>
            </a:endParaRPr>
          </a:p>
        </p:txBody>
      </p:sp>
      <p:pic>
        <p:nvPicPr>
          <p:cNvPr id="16" name="Picture 2"/>
          <p:cNvPicPr>
            <a:picLocks noChangeAspect="1" noChangeArrowheads="1"/>
          </p:cNvPicPr>
          <p:nvPr/>
        </p:nvPicPr>
        <p:blipFill>
          <a:blip r:embed="rId8" cstate="print"/>
          <a:srcRect/>
          <a:stretch>
            <a:fillRect/>
          </a:stretch>
        </p:blipFill>
        <p:spPr bwMode="auto">
          <a:xfrm>
            <a:off x="8059205" y="2940953"/>
            <a:ext cx="1776942" cy="614251"/>
          </a:xfrm>
          <a:prstGeom prst="rect">
            <a:avLst/>
          </a:prstGeom>
          <a:solidFill>
            <a:srgbClr val="54B948"/>
          </a:solidFill>
          <a:ln w="9525">
            <a:noFill/>
            <a:miter lim="800000"/>
            <a:headEnd/>
            <a:tailEnd/>
          </a:ln>
        </p:spPr>
      </p:pic>
      <p:sp>
        <p:nvSpPr>
          <p:cNvPr id="22" name="TextBox 21"/>
          <p:cNvSpPr txBox="1"/>
          <p:nvPr/>
        </p:nvSpPr>
        <p:spPr>
          <a:xfrm>
            <a:off x="2475344" y="2969558"/>
            <a:ext cx="2036816" cy="542399"/>
          </a:xfrm>
          <a:prstGeom prst="rect">
            <a:avLst/>
          </a:prstGeom>
          <a:solidFill>
            <a:srgbClr val="0070C0">
              <a:alpha val="62000"/>
            </a:srgbClr>
          </a:solidFill>
        </p:spPr>
        <p:txBody>
          <a:bodyPr wrap="square" rtlCol="0">
            <a:spAutoFit/>
          </a:bodyPr>
          <a:lstStyle/>
          <a:p>
            <a:pPr algn="ctr"/>
            <a:endParaRPr lang="en-US" sz="2856" dirty="0">
              <a:solidFill>
                <a:schemeClr val="bg1"/>
              </a:solidFill>
              <a:latin typeface="Segoe" pitchFamily="34" charset="0"/>
            </a:endParaRPr>
          </a:p>
        </p:txBody>
      </p:sp>
      <p:pic>
        <p:nvPicPr>
          <p:cNvPr id="17" name="Citrix Logo"/>
          <p:cNvPicPr>
            <a:picLocks noChangeAspect="1"/>
          </p:cNvPicPr>
          <p:nvPr/>
        </p:nvPicPr>
        <p:blipFill>
          <a:blip r:embed="rId9" cstate="print"/>
          <a:srcRect/>
          <a:stretch>
            <a:fillRect/>
          </a:stretch>
        </p:blipFill>
        <p:spPr bwMode="auto">
          <a:xfrm>
            <a:off x="2379622" y="2817090"/>
            <a:ext cx="2228261" cy="861977"/>
          </a:xfrm>
          <a:prstGeom prst="rect">
            <a:avLst/>
          </a:prstGeom>
          <a:solidFill>
            <a:srgbClr val="54B948"/>
          </a:solidFill>
          <a:ln w="9525">
            <a:noFill/>
            <a:miter lim="800000"/>
            <a:headEnd/>
            <a:tailEnd/>
          </a:ln>
        </p:spPr>
      </p:pic>
      <p:sp>
        <p:nvSpPr>
          <p:cNvPr id="25" name="TextBox 24"/>
          <p:cNvSpPr txBox="1"/>
          <p:nvPr/>
        </p:nvSpPr>
        <p:spPr>
          <a:xfrm>
            <a:off x="4688584" y="2753041"/>
            <a:ext cx="3135604" cy="990628"/>
          </a:xfrm>
          <a:prstGeom prst="rect">
            <a:avLst/>
          </a:prstGeom>
          <a:solidFill>
            <a:srgbClr val="54B948"/>
          </a:solidFill>
        </p:spPr>
        <p:txBody>
          <a:bodyPr wrap="square" rtlCol="0">
            <a:spAutoFit/>
          </a:bodyPr>
          <a:lstStyle/>
          <a:p>
            <a:pPr algn="ctr"/>
            <a:endParaRPr lang="en-US" sz="2856" dirty="0">
              <a:solidFill>
                <a:schemeClr val="bg1"/>
              </a:solidFill>
              <a:latin typeface="Segoe" pitchFamily="34" charset="0"/>
            </a:endParaRPr>
          </a:p>
          <a:p>
            <a:pPr algn="ctr"/>
            <a:endParaRPr lang="en-US" sz="2856" dirty="0">
              <a:solidFill>
                <a:schemeClr val="bg1"/>
              </a:solidFill>
              <a:latin typeface="Segoe" pitchFamily="34" charset="0"/>
            </a:endParaRPr>
          </a:p>
        </p:txBody>
      </p:sp>
      <p:pic>
        <p:nvPicPr>
          <p:cNvPr id="18" name="vmware logo"/>
          <p:cNvPicPr>
            <a:picLocks noChangeAspect="1"/>
          </p:cNvPicPr>
          <p:nvPr/>
        </p:nvPicPr>
        <p:blipFill>
          <a:blip r:embed="rId10" cstate="print"/>
          <a:srcRect/>
          <a:stretch>
            <a:fillRect/>
          </a:stretch>
        </p:blipFill>
        <p:spPr bwMode="auto">
          <a:xfrm>
            <a:off x="5085177" y="2959718"/>
            <a:ext cx="2522724" cy="699641"/>
          </a:xfrm>
          <a:prstGeom prst="rect">
            <a:avLst/>
          </a:prstGeom>
          <a:noFill/>
          <a:ln w="9525">
            <a:noFill/>
            <a:miter lim="800000"/>
            <a:headEnd/>
            <a:tailEnd/>
          </a:ln>
        </p:spPr>
      </p:pic>
      <p:sp>
        <p:nvSpPr>
          <p:cNvPr id="26" name="TextBox 25"/>
          <p:cNvSpPr txBox="1"/>
          <p:nvPr/>
        </p:nvSpPr>
        <p:spPr>
          <a:xfrm>
            <a:off x="5370226" y="1061382"/>
            <a:ext cx="2036816" cy="1438856"/>
          </a:xfrm>
          <a:prstGeom prst="rect">
            <a:avLst/>
          </a:prstGeom>
          <a:solidFill>
            <a:srgbClr val="54B948">
              <a:alpha val="62000"/>
            </a:srgbClr>
          </a:solidFill>
        </p:spPr>
        <p:txBody>
          <a:bodyPr wrap="square" rtlCol="0">
            <a:spAutoFit/>
          </a:bodyPr>
          <a:lstStyle/>
          <a:p>
            <a:pPr algn="ctr"/>
            <a:endParaRPr lang="en-US" sz="2856" dirty="0">
              <a:solidFill>
                <a:schemeClr val="bg1"/>
              </a:solidFill>
              <a:latin typeface="Segoe" pitchFamily="34" charset="0"/>
            </a:endParaRPr>
          </a:p>
          <a:p>
            <a:pPr algn="ctr"/>
            <a:endParaRPr lang="en-US" sz="2856" dirty="0">
              <a:solidFill>
                <a:schemeClr val="bg1"/>
              </a:solidFill>
              <a:latin typeface="Segoe" pitchFamily="34" charset="0"/>
            </a:endParaRPr>
          </a:p>
          <a:p>
            <a:pPr algn="ctr"/>
            <a:endParaRPr lang="en-US" sz="2856" dirty="0">
              <a:solidFill>
                <a:schemeClr val="bg1"/>
              </a:solidFill>
              <a:latin typeface="Segoe" pitchFamily="34" charset="0"/>
            </a:endParaRPr>
          </a:p>
        </p:txBody>
      </p:sp>
      <p:sp>
        <p:nvSpPr>
          <p:cNvPr id="20" name="TextBox 19"/>
          <p:cNvSpPr txBox="1">
            <a:spLocks noChangeArrowheads="1"/>
          </p:cNvSpPr>
          <p:nvPr/>
        </p:nvSpPr>
        <p:spPr bwMode="auto">
          <a:xfrm>
            <a:off x="5706992" y="2091619"/>
            <a:ext cx="1385034" cy="318286"/>
          </a:xfrm>
          <a:prstGeom prst="rect">
            <a:avLst/>
          </a:prstGeom>
          <a:noFill/>
          <a:ln w="9525">
            <a:noFill/>
            <a:miter lim="800000"/>
            <a:headEnd/>
            <a:tailEnd/>
          </a:ln>
        </p:spPr>
        <p:txBody>
          <a:bodyPr wrap="none">
            <a:spAutoFit/>
          </a:bodyPr>
          <a:lstStyle/>
          <a:p>
            <a:pPr defTabSz="932597" fontAlgn="base">
              <a:spcBef>
                <a:spcPct val="0"/>
              </a:spcBef>
              <a:spcAft>
                <a:spcPct val="0"/>
              </a:spcAft>
            </a:pPr>
            <a:r>
              <a:rPr lang="en-US" sz="1428">
                <a:solidFill>
                  <a:srgbClr val="FFFFFF"/>
                </a:solidFill>
              </a:rPr>
              <a:t>Virtual Servers</a:t>
            </a:r>
          </a:p>
        </p:txBody>
      </p:sp>
      <p:pic>
        <p:nvPicPr>
          <p:cNvPr id="21" name="Picture 20"/>
          <p:cNvPicPr>
            <a:picLocks noChangeAspect="1"/>
          </p:cNvPicPr>
          <p:nvPr/>
        </p:nvPicPr>
        <p:blipFill>
          <a:blip r:embed="rId11" cstate="print"/>
          <a:srcRect/>
          <a:stretch>
            <a:fillRect/>
          </a:stretch>
        </p:blipFill>
        <p:spPr bwMode="auto">
          <a:xfrm>
            <a:off x="5640609" y="916150"/>
            <a:ext cx="1411858" cy="1572150"/>
          </a:xfrm>
          <a:prstGeom prst="rect">
            <a:avLst/>
          </a:prstGeom>
          <a:noFill/>
          <a:ln w="9525">
            <a:noFill/>
            <a:miter lim="800000"/>
            <a:headEnd/>
            <a:tailEnd/>
          </a:ln>
        </p:spPr>
      </p:pic>
    </p:spTree>
    <p:extLst>
      <p:ext uri="{BB962C8B-B14F-4D97-AF65-F5344CB8AC3E}">
        <p14:creationId xmlns:p14="http://schemas.microsoft.com/office/powerpoint/2010/main" val="1667170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2" grpId="0" animBg="1"/>
      <p:bldP spid="25" grpId="0" animBg="1"/>
      <p:bldP spid="26"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Adding</a:t>
            </a:r>
            <a:r>
              <a:rPr lang="nl-BE" dirty="0" smtClean="0"/>
              <a:t> </a:t>
            </a:r>
            <a:r>
              <a:rPr lang="nl-BE" dirty="0" err="1" smtClean="0"/>
              <a:t>Xenservers</a:t>
            </a:r>
            <a:endParaRPr lang="en-US" dirty="0"/>
          </a:p>
        </p:txBody>
      </p:sp>
      <p:sp>
        <p:nvSpPr>
          <p:cNvPr id="3" name="Content Placeholder 2"/>
          <p:cNvSpPr>
            <a:spLocks noGrp="1"/>
          </p:cNvSpPr>
          <p:nvPr>
            <p:ph sz="quarter" idx="10"/>
          </p:nvPr>
        </p:nvSpPr>
        <p:spPr>
          <a:xfrm>
            <a:off x="274638" y="1214438"/>
            <a:ext cx="11887200" cy="5072158"/>
          </a:xfrm>
        </p:spPr>
        <p:txBody>
          <a:bodyPr/>
          <a:lstStyle/>
          <a:p>
            <a:r>
              <a:rPr lang="nl-BE" dirty="0" err="1" smtClean="0"/>
              <a:t>Prerequisites</a:t>
            </a:r>
            <a:endParaRPr lang="nl-BE" dirty="0" smtClean="0"/>
          </a:p>
          <a:p>
            <a:pPr lvl="1"/>
            <a:r>
              <a:rPr lang="nl-BE" dirty="0" err="1" smtClean="0"/>
              <a:t>XenServer</a:t>
            </a:r>
            <a:r>
              <a:rPr lang="nl-BE" dirty="0" smtClean="0"/>
              <a:t> 6.0</a:t>
            </a:r>
          </a:p>
          <a:p>
            <a:pPr lvl="1"/>
            <a:r>
              <a:rPr lang="nl-BE" dirty="0" smtClean="0"/>
              <a:t>Microsoft System Center Integration Pack</a:t>
            </a:r>
          </a:p>
          <a:p>
            <a:r>
              <a:rPr lang="nl-BE" dirty="0" err="1" smtClean="0"/>
              <a:t>Additional</a:t>
            </a:r>
            <a:r>
              <a:rPr lang="nl-BE" dirty="0" smtClean="0"/>
              <a:t> </a:t>
            </a:r>
            <a:r>
              <a:rPr lang="nl-BE" dirty="0" err="1" smtClean="0"/>
              <a:t>requirements</a:t>
            </a:r>
            <a:endParaRPr lang="nl-BE" dirty="0" smtClean="0"/>
          </a:p>
          <a:p>
            <a:pPr lvl="1"/>
            <a:r>
              <a:rPr lang="nl-BE" dirty="0" smtClean="0"/>
              <a:t>DHCP server</a:t>
            </a:r>
          </a:p>
          <a:p>
            <a:pPr lvl="1"/>
            <a:r>
              <a:rPr lang="nl-BE" dirty="0" smtClean="0"/>
              <a:t>SCVMM </a:t>
            </a:r>
            <a:r>
              <a:rPr lang="nl-BE" dirty="0" err="1" smtClean="0"/>
              <a:t>library</a:t>
            </a:r>
            <a:r>
              <a:rPr lang="nl-BE" dirty="0" smtClean="0"/>
              <a:t> is Windows Server 2008: BITS</a:t>
            </a:r>
          </a:p>
          <a:p>
            <a:r>
              <a:rPr lang="nl-BE" dirty="0" err="1" smtClean="0"/>
              <a:t>Directly</a:t>
            </a:r>
            <a:r>
              <a:rPr lang="nl-BE" dirty="0" smtClean="0"/>
              <a:t> </a:t>
            </a:r>
            <a:r>
              <a:rPr lang="nl-BE" dirty="0" err="1" smtClean="0"/>
              <a:t>Managed</a:t>
            </a:r>
            <a:endParaRPr lang="nl-BE" dirty="0" smtClean="0"/>
          </a:p>
          <a:p>
            <a:endParaRPr lang="nl-BE" dirty="0" smtClean="0"/>
          </a:p>
          <a:p>
            <a:endParaRPr lang="en-US" dirty="0"/>
          </a:p>
        </p:txBody>
      </p:sp>
    </p:spTree>
    <p:extLst>
      <p:ext uri="{BB962C8B-B14F-4D97-AF65-F5344CB8AC3E}">
        <p14:creationId xmlns:p14="http://schemas.microsoft.com/office/powerpoint/2010/main" val="569464534"/>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9|1.5"/>
</p:tagLst>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Europe_2013_Speaker_PPT_Template.potx" id="{AF8D925A-DB13-4D66-BFED-96786326D843}" vid="{785F7DAE-011A-4F0A-BDEB-E162962B4AB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484</TotalTime>
  <Words>3032</Words>
  <Application>Microsoft Office PowerPoint</Application>
  <PresentationFormat>Custom</PresentationFormat>
  <Paragraphs>326</Paragraphs>
  <Slides>37</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Arial</vt:lpstr>
      <vt:lpstr>Calibri</vt:lpstr>
      <vt:lpstr>Consolas</vt:lpstr>
      <vt:lpstr>Segoe</vt:lpstr>
      <vt:lpstr>Segoe Light</vt:lpstr>
      <vt:lpstr>Segoe UI</vt:lpstr>
      <vt:lpstr>Segoe UI Light</vt:lpstr>
      <vt:lpstr>Wingdings</vt:lpstr>
      <vt:lpstr>TechEd_2013_Template_16x9</vt:lpstr>
      <vt:lpstr>1_TechEd_2013_Template_16x9</vt:lpstr>
      <vt:lpstr>PowerPoint Presentation</vt:lpstr>
      <vt:lpstr>Managing Multi-Hypervisor Environments with System Center 2012 </vt:lpstr>
      <vt:lpstr>Agenda</vt:lpstr>
      <vt:lpstr>System Center Helps Deliver IT as a Service</vt:lpstr>
      <vt:lpstr>PowerPoint Presentation</vt:lpstr>
      <vt:lpstr>PowerPoint Presentation</vt:lpstr>
      <vt:lpstr>Virtual Machine Manager</vt:lpstr>
      <vt:lpstr>PowerPoint Presentation</vt:lpstr>
      <vt:lpstr>Adding Xenservers</vt:lpstr>
      <vt:lpstr>Features</vt:lpstr>
      <vt:lpstr>Not supported</vt:lpstr>
      <vt:lpstr>Adding Host / Troubleshooting</vt:lpstr>
      <vt:lpstr>Adding VMware servers</vt:lpstr>
      <vt:lpstr>Features</vt:lpstr>
      <vt:lpstr>Not supported</vt:lpstr>
      <vt:lpstr>Demo: VMware in SCVMM</vt:lpstr>
      <vt:lpstr>Operations Manager</vt:lpstr>
      <vt:lpstr>PowerPoint Presentation</vt:lpstr>
      <vt:lpstr>Operations Manager</vt:lpstr>
      <vt:lpstr>Xen Management Pack</vt:lpstr>
      <vt:lpstr>VMware Management Pack</vt:lpstr>
      <vt:lpstr>SCVMM Management Pack</vt:lpstr>
      <vt:lpstr>Demo:Monitoring VMware</vt:lpstr>
      <vt:lpstr>Orchestrator</vt:lpstr>
      <vt:lpstr>PowerPoint Presentation</vt:lpstr>
      <vt:lpstr>Integration Packs</vt:lpstr>
      <vt:lpstr>SCVMM Integration Pack</vt:lpstr>
      <vt:lpstr>VMware Integration Pack</vt:lpstr>
      <vt:lpstr>XEN</vt:lpstr>
      <vt:lpstr>Demo: Orchestration</vt:lpstr>
      <vt:lpstr>Building Private Cloud: Examples</vt:lpstr>
      <vt:lpstr>Related content</vt:lpstr>
      <vt:lpstr>Track resources</vt:lpstr>
      <vt:lpstr>Resources</vt:lpstr>
      <vt:lpstr>Evaluate this session</vt:lpstr>
      <vt:lpstr>PowerPoint Presentation</vt:lpstr>
      <vt:lpstr>Picture References</vt:lpstr>
    </vt:vector>
  </TitlesOfParts>
  <Manager>&lt;Comms manager/speech writer&gt;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MDC_B304: Managing Multi-Hypervisor Environments with System Center 2012</dc:title>
  <dc:subject>TechEd 2013</dc:subject>
  <dc:creator>Mike Resseler</dc:creator>
  <cp:keywords>TechEd 2013</cp:keywords>
  <dc:description>Template by: Jordan Cayabyab, Artitudes Design, Inc.
MDC_B304: Managing Multi-Hypervisor Environments with System Center 2012
Author: Mike Resseler
Formatting by: Priscila Mandryk, Silver Fox Productions, Inc.
Audience Type: Internal/External</dc:description>
  <cp:lastModifiedBy>Shows</cp:lastModifiedBy>
  <cp:revision>37</cp:revision>
  <dcterms:created xsi:type="dcterms:W3CDTF">2013-05-08T05:20:18Z</dcterms:created>
  <dcterms:modified xsi:type="dcterms:W3CDTF">2013-06-23T08:33:54Z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