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5.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1" r:id="rId5"/>
    <p:sldMasterId id="2147484215" r:id="rId6"/>
    <p:sldMasterId id="2147484242" r:id="rId7"/>
    <p:sldMasterId id="2147484268" r:id="rId8"/>
    <p:sldMasterId id="2147484292" r:id="rId9"/>
  </p:sldMasterIdLst>
  <p:notesMasterIdLst>
    <p:notesMasterId r:id="rId50"/>
  </p:notesMasterIdLst>
  <p:handoutMasterIdLst>
    <p:handoutMasterId r:id="rId51"/>
  </p:handoutMasterIdLst>
  <p:sldIdLst>
    <p:sldId id="1135" r:id="rId10"/>
    <p:sldId id="1221" r:id="rId11"/>
    <p:sldId id="1214" r:id="rId12"/>
    <p:sldId id="1231" r:id="rId13"/>
    <p:sldId id="1151" r:id="rId14"/>
    <p:sldId id="1204" r:id="rId15"/>
    <p:sldId id="1222" r:id="rId16"/>
    <p:sldId id="1223" r:id="rId17"/>
    <p:sldId id="1233" r:id="rId18"/>
    <p:sldId id="1227" r:id="rId19"/>
    <p:sldId id="1181" r:id="rId20"/>
    <p:sldId id="1240" r:id="rId21"/>
    <p:sldId id="1246" r:id="rId22"/>
    <p:sldId id="1239" r:id="rId23"/>
    <p:sldId id="1183" r:id="rId24"/>
    <p:sldId id="1182" r:id="rId25"/>
    <p:sldId id="1237" r:id="rId26"/>
    <p:sldId id="1184" r:id="rId27"/>
    <p:sldId id="1244" r:id="rId28"/>
    <p:sldId id="1245" r:id="rId29"/>
    <p:sldId id="1217" r:id="rId30"/>
    <p:sldId id="1238" r:id="rId31"/>
    <p:sldId id="1194" r:id="rId32"/>
    <p:sldId id="1219" r:id="rId33"/>
    <p:sldId id="1211" r:id="rId34"/>
    <p:sldId id="1185" r:id="rId35"/>
    <p:sldId id="1070" r:id="rId36"/>
    <p:sldId id="1252" r:id="rId37"/>
    <p:sldId id="1190" r:id="rId38"/>
    <p:sldId id="1165" r:id="rId39"/>
    <p:sldId id="1220" r:id="rId40"/>
    <p:sldId id="1218" r:id="rId41"/>
    <p:sldId id="1250" r:id="rId42"/>
    <p:sldId id="1251" r:id="rId43"/>
    <p:sldId id="1235" r:id="rId44"/>
    <p:sldId id="1230" r:id="rId45"/>
    <p:sldId id="1234" r:id="rId46"/>
    <p:sldId id="1150" r:id="rId47"/>
    <p:sldId id="1253" r:id="rId48"/>
    <p:sldId id="1076" r:id="rId49"/>
  </p:sldIdLst>
  <p:sldSz cx="12436475" cy="6994525"/>
  <p:notesSz cx="6858000" cy="9144000"/>
  <p:defaultTextStyle>
    <a:defPPr>
      <a:defRPr lang="en-US"/>
    </a:defPPr>
    <a:lvl1pPr marL="0" algn="l" defTabSz="932147" rtl="0" eaLnBrk="1" latinLnBrk="0" hangingPunct="1">
      <a:defRPr sz="1800" kern="1200">
        <a:solidFill>
          <a:schemeClr val="tx1"/>
        </a:solidFill>
        <a:latin typeface="+mn-lt"/>
        <a:ea typeface="+mn-ea"/>
        <a:cs typeface="+mn-cs"/>
      </a:defRPr>
    </a:lvl1pPr>
    <a:lvl2pPr marL="466073" algn="l" defTabSz="932147" rtl="0" eaLnBrk="1" latinLnBrk="0" hangingPunct="1">
      <a:defRPr sz="1800" kern="1200">
        <a:solidFill>
          <a:schemeClr val="tx1"/>
        </a:solidFill>
        <a:latin typeface="+mn-lt"/>
        <a:ea typeface="+mn-ea"/>
        <a:cs typeface="+mn-cs"/>
      </a:defRPr>
    </a:lvl2pPr>
    <a:lvl3pPr marL="932147" algn="l" defTabSz="932147" rtl="0" eaLnBrk="1" latinLnBrk="0" hangingPunct="1">
      <a:defRPr sz="1800" kern="1200">
        <a:solidFill>
          <a:schemeClr val="tx1"/>
        </a:solidFill>
        <a:latin typeface="+mn-lt"/>
        <a:ea typeface="+mn-ea"/>
        <a:cs typeface="+mn-cs"/>
      </a:defRPr>
    </a:lvl3pPr>
    <a:lvl4pPr marL="1398223" algn="l" defTabSz="932147" rtl="0" eaLnBrk="1" latinLnBrk="0" hangingPunct="1">
      <a:defRPr sz="1800" kern="1200">
        <a:solidFill>
          <a:schemeClr val="tx1"/>
        </a:solidFill>
        <a:latin typeface="+mn-lt"/>
        <a:ea typeface="+mn-ea"/>
        <a:cs typeface="+mn-cs"/>
      </a:defRPr>
    </a:lvl4pPr>
    <a:lvl5pPr marL="1864296" algn="l" defTabSz="932147" rtl="0" eaLnBrk="1" latinLnBrk="0" hangingPunct="1">
      <a:defRPr sz="1800" kern="1200">
        <a:solidFill>
          <a:schemeClr val="tx1"/>
        </a:solidFill>
        <a:latin typeface="+mn-lt"/>
        <a:ea typeface="+mn-ea"/>
        <a:cs typeface="+mn-cs"/>
      </a:defRPr>
    </a:lvl5pPr>
    <a:lvl6pPr marL="2330369" algn="l" defTabSz="932147" rtl="0" eaLnBrk="1" latinLnBrk="0" hangingPunct="1">
      <a:defRPr sz="1800" kern="1200">
        <a:solidFill>
          <a:schemeClr val="tx1"/>
        </a:solidFill>
        <a:latin typeface="+mn-lt"/>
        <a:ea typeface="+mn-ea"/>
        <a:cs typeface="+mn-cs"/>
      </a:defRPr>
    </a:lvl6pPr>
    <a:lvl7pPr marL="2796441" algn="l" defTabSz="932147" rtl="0" eaLnBrk="1" latinLnBrk="0" hangingPunct="1">
      <a:defRPr sz="1800" kern="1200">
        <a:solidFill>
          <a:schemeClr val="tx1"/>
        </a:solidFill>
        <a:latin typeface="+mn-lt"/>
        <a:ea typeface="+mn-ea"/>
        <a:cs typeface="+mn-cs"/>
      </a:defRPr>
    </a:lvl7pPr>
    <a:lvl8pPr marL="3262517" algn="l" defTabSz="932147" rtl="0" eaLnBrk="1" latinLnBrk="0" hangingPunct="1">
      <a:defRPr sz="1800" kern="1200">
        <a:solidFill>
          <a:schemeClr val="tx1"/>
        </a:solidFill>
        <a:latin typeface="+mn-lt"/>
        <a:ea typeface="+mn-ea"/>
        <a:cs typeface="+mn-cs"/>
      </a:defRPr>
    </a:lvl8pPr>
    <a:lvl9pPr marL="3728587" algn="l" defTabSz="93214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221"/>
            <p14:sldId id="1214"/>
            <p14:sldId id="1231"/>
            <p14:sldId id="1151"/>
            <p14:sldId id="1204"/>
            <p14:sldId id="1222"/>
            <p14:sldId id="1223"/>
            <p14:sldId id="1233"/>
            <p14:sldId id="1227"/>
            <p14:sldId id="1181"/>
            <p14:sldId id="1240"/>
            <p14:sldId id="1246"/>
            <p14:sldId id="1239"/>
            <p14:sldId id="1183"/>
            <p14:sldId id="1182"/>
            <p14:sldId id="1237"/>
            <p14:sldId id="1184"/>
            <p14:sldId id="1244"/>
            <p14:sldId id="1245"/>
            <p14:sldId id="1217"/>
            <p14:sldId id="1238"/>
            <p14:sldId id="1194"/>
            <p14:sldId id="1219"/>
            <p14:sldId id="1211"/>
            <p14:sldId id="1185"/>
            <p14:sldId id="1070"/>
            <p14:sldId id="1252"/>
            <p14:sldId id="1190"/>
            <p14:sldId id="1165"/>
            <p14:sldId id="1220"/>
            <p14:sldId id="1218"/>
            <p14:sldId id="1250"/>
            <p14:sldId id="1251"/>
            <p14:sldId id="1235"/>
            <p14:sldId id="1230"/>
          </p14:sldIdLst>
        </p14:section>
        <p14:section name="Special content" id="{6925D2A1-AD53-4951-AB34-79DFA02CD676}">
          <p14:sldIdLst>
            <p14:sldId id="1234"/>
            <p14:sldId id="1150"/>
            <p14:sldId id="1253"/>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FFFFFF"/>
    <a:srgbClr val="0072C6"/>
    <a:srgbClr val="7FBA00"/>
    <a:srgbClr val="007233"/>
    <a:srgbClr val="B4009E"/>
    <a:srgbClr val="B0B186"/>
    <a:srgbClr val="FF66FF"/>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3" autoAdjust="0"/>
    <p:restoredTop sz="86675" autoAdjust="0"/>
  </p:normalViewPr>
  <p:slideViewPr>
    <p:cSldViewPr snapToGrid="0">
      <p:cViewPr varScale="1">
        <p:scale>
          <a:sx n="96" d="100"/>
          <a:sy n="96" d="100"/>
        </p:scale>
        <p:origin x="1188" y="8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6/24/2013 7:01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6/24/2013 7:01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147" rtl="0" eaLnBrk="1" latinLnBrk="0" hangingPunct="1">
      <a:lnSpc>
        <a:spcPct val="90000"/>
      </a:lnSpc>
      <a:spcAft>
        <a:spcPts val="340"/>
      </a:spcAft>
      <a:defRPr sz="800" kern="1200">
        <a:solidFill>
          <a:schemeClr val="tx1"/>
        </a:solidFill>
        <a:latin typeface="Segoe UI Light" pitchFamily="34" charset="0"/>
        <a:ea typeface="+mn-ea"/>
        <a:cs typeface="+mn-cs"/>
      </a:defRPr>
    </a:lvl1pPr>
    <a:lvl2pPr marL="217123" indent="-107889" algn="l" defTabSz="932147" rtl="0" eaLnBrk="1" latinLnBrk="0" hangingPunct="1">
      <a:lnSpc>
        <a:spcPct val="90000"/>
      </a:lnSpc>
      <a:spcAft>
        <a:spcPts val="340"/>
      </a:spcAft>
      <a:buFont typeface="Arial" pitchFamily="34" charset="0"/>
      <a:buChar char="•"/>
      <a:defRPr sz="800" kern="1200">
        <a:solidFill>
          <a:schemeClr val="tx1"/>
        </a:solidFill>
        <a:latin typeface="Segoe UI Light" pitchFamily="34" charset="0"/>
        <a:ea typeface="+mn-ea"/>
        <a:cs typeface="+mn-cs"/>
      </a:defRPr>
    </a:lvl2pPr>
    <a:lvl3pPr marL="334451" indent="-117329" algn="l" defTabSz="932147" rtl="0" eaLnBrk="1" latinLnBrk="0" hangingPunct="1">
      <a:lnSpc>
        <a:spcPct val="90000"/>
      </a:lnSpc>
      <a:spcAft>
        <a:spcPts val="340"/>
      </a:spcAft>
      <a:buFont typeface="Arial" pitchFamily="34" charset="0"/>
      <a:buChar char="•"/>
      <a:defRPr sz="800" kern="1200">
        <a:solidFill>
          <a:schemeClr val="tx1"/>
        </a:solidFill>
        <a:latin typeface="Segoe UI Light" pitchFamily="34" charset="0"/>
        <a:ea typeface="+mn-ea"/>
        <a:cs typeface="+mn-cs"/>
      </a:defRPr>
    </a:lvl3pPr>
    <a:lvl4pPr marL="492238" indent="-149694" algn="l" defTabSz="932147" rtl="0" eaLnBrk="1" latinLnBrk="0" hangingPunct="1">
      <a:lnSpc>
        <a:spcPct val="90000"/>
      </a:lnSpc>
      <a:spcAft>
        <a:spcPts val="340"/>
      </a:spcAft>
      <a:buFont typeface="Arial" pitchFamily="34" charset="0"/>
      <a:buChar char="•"/>
      <a:defRPr sz="800" kern="1200">
        <a:solidFill>
          <a:schemeClr val="tx1"/>
        </a:solidFill>
        <a:latin typeface="Segoe UI Light" pitchFamily="34" charset="0"/>
        <a:ea typeface="+mn-ea"/>
        <a:cs typeface="+mn-cs"/>
      </a:defRPr>
    </a:lvl4pPr>
    <a:lvl5pPr marL="627095" indent="-117329" algn="l" defTabSz="932147" rtl="0" eaLnBrk="1" latinLnBrk="0" hangingPunct="1">
      <a:lnSpc>
        <a:spcPct val="90000"/>
      </a:lnSpc>
      <a:spcAft>
        <a:spcPts val="340"/>
      </a:spcAft>
      <a:buFont typeface="Arial" pitchFamily="34" charset="0"/>
      <a:buChar char="•"/>
      <a:defRPr sz="800" kern="1200">
        <a:solidFill>
          <a:schemeClr val="tx1"/>
        </a:solidFill>
        <a:latin typeface="Segoe UI Light" pitchFamily="34" charset="0"/>
        <a:ea typeface="+mn-ea"/>
        <a:cs typeface="+mn-cs"/>
      </a:defRPr>
    </a:lvl5pPr>
    <a:lvl6pPr marL="2330369" algn="l" defTabSz="932147" rtl="0" eaLnBrk="1" latinLnBrk="0" hangingPunct="1">
      <a:defRPr sz="1200" kern="1200">
        <a:solidFill>
          <a:schemeClr val="tx1"/>
        </a:solidFill>
        <a:latin typeface="+mn-lt"/>
        <a:ea typeface="+mn-ea"/>
        <a:cs typeface="+mn-cs"/>
      </a:defRPr>
    </a:lvl6pPr>
    <a:lvl7pPr marL="2796441" algn="l" defTabSz="932147" rtl="0" eaLnBrk="1" latinLnBrk="0" hangingPunct="1">
      <a:defRPr sz="1200" kern="1200">
        <a:solidFill>
          <a:schemeClr val="tx1"/>
        </a:solidFill>
        <a:latin typeface="+mn-lt"/>
        <a:ea typeface="+mn-ea"/>
        <a:cs typeface="+mn-cs"/>
      </a:defRPr>
    </a:lvl7pPr>
    <a:lvl8pPr marL="3262517" algn="l" defTabSz="932147" rtl="0" eaLnBrk="1" latinLnBrk="0" hangingPunct="1">
      <a:defRPr sz="1200" kern="1200">
        <a:solidFill>
          <a:schemeClr val="tx1"/>
        </a:solidFill>
        <a:latin typeface="+mn-lt"/>
        <a:ea typeface="+mn-ea"/>
        <a:cs typeface="+mn-cs"/>
      </a:defRPr>
    </a:lvl8pPr>
    <a:lvl9pPr marL="3728587" algn="l" defTabSz="9321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6/24/2013 7:01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r>
              <a:rPr lang="en-US" dirty="0" smtClean="0"/>
              <a:t>TechEd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6/24/2013 7:01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6/24/2013 7:01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31684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10" name="Date Placeholder 9"/>
          <p:cNvSpPr>
            <a:spLocks noGrp="1"/>
          </p:cNvSpPr>
          <p:nvPr>
            <p:ph type="dt" idx="13"/>
          </p:nvPr>
        </p:nvSpPr>
        <p:spPr/>
        <p:txBody>
          <a:bodyPr/>
          <a:lstStyle/>
          <a:p>
            <a:fld id="{D86B6F6D-10A7-4370-A088-967AA50D8CFD}" type="datetime8">
              <a:rPr lang="en-US" smtClean="0">
                <a:solidFill>
                  <a:prstClr val="black"/>
                </a:solidFill>
              </a:rPr>
              <a:pPr/>
              <a:t>6/24/2013 7:01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203564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6/24/2013 7:01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01070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6/24/2013 7:01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265901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6/24/2013 7:01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6/24/2013 7:01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779877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6/24/2013 7:01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6/24/2013 7:01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1070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6/24/2013 7:01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36086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6/24/2013 7:01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88267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6/24/2013 7:01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191419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dirty="0"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F3E9187-3524-4D3E-9948-768BD1936D31}" type="datetime1">
              <a:rPr lang="en-US" smtClean="0"/>
              <a:t>6/24/2013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3764024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37</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6/24/2013 7:01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895916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6/24/2013 7:01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6/24/2013 7:01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968647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6/24/2013 7:01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6/24/2013 7:01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58236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6/24/2013 7:01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35310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6/24/2013 7:01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62226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6/24/2013 7:01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10474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dirty="0"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892BA24-7285-482A-A2C1-B26871AF2116}" type="datetime1">
              <a:rPr lang="en-US" smtClean="0"/>
              <a:t>6/24/2013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568469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6/24/2013 7:01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2066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306" lvl="1" indent="0" algn="l">
              <a:buNone/>
            </a:pPr>
            <a:endParaRPr lang="en-GB" dirty="0"/>
          </a:p>
        </p:txBody>
      </p:sp>
      <p:sp>
        <p:nvSpPr>
          <p:cNvPr id="4" name="Header Placeholder 3"/>
          <p:cNvSpPr>
            <a:spLocks noGrp="1"/>
          </p:cNvSpPr>
          <p:nvPr>
            <p:ph type="hdr" sz="quarter" idx="10"/>
          </p:nvPr>
        </p:nvSpPr>
        <p:spPr/>
        <p:txBody>
          <a:bodyPr/>
          <a:lstStyle/>
          <a:p>
            <a:r>
              <a:rPr lang="en-US" dirty="0" smtClean="0"/>
              <a:t>Server &amp; Tools Business</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CDBA673-7914-4413-8BE6-D67E964AE2C3}" type="datetime1">
              <a:rPr lang="en-US" smtClean="0"/>
              <a:t>6/24/2013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4179469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8"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8"/>
            <a:ext cx="11887200" cy="1831975"/>
          </a:xfrm>
          <a:noFill/>
        </p:spPr>
        <p:txBody>
          <a:bodyPr tIns="91382" bIns="91382" anchor="t" anchorCtr="0"/>
          <a:lstStyle>
            <a:lvl1pPr>
              <a:defRPr sz="87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72" tIns="109704" rIns="146272" bIns="109704"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21" bIns="91421"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59"/>
            <a:ext cx="10058400" cy="1829593"/>
          </a:xfrm>
          <a:noFill/>
        </p:spPr>
        <p:txBody>
          <a:bodyPr lIns="182842" tIns="146272" rIns="182842" bIns="146272">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87649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21" bIns="91421"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59"/>
            <a:ext cx="10058400" cy="1829593"/>
          </a:xfrm>
          <a:noFill/>
        </p:spPr>
        <p:txBody>
          <a:bodyPr lIns="182842" tIns="146272" rIns="182842" bIns="146272">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552062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2" rIns="182842" bIns="146272"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21" bIns="91421"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054990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21" bIns="91421"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07289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91421" bIns="91421" anchor="t" anchorCtr="0"/>
          <a:lstStyle>
            <a:lvl1pPr>
              <a:defRPr sz="87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18609359"/>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91421" bIns="91421" anchor="t" anchorCtr="0"/>
          <a:lstStyle>
            <a:lvl1pPr>
              <a:defRPr sz="87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32637060"/>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91421" bIns="91421" anchor="t" anchorCtr="0"/>
          <a:lstStyle>
            <a:lvl1pPr>
              <a:defRPr sz="87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30619902"/>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2"/>
            <a:ext cx="11887200" cy="1991276"/>
          </a:xfrm>
        </p:spPr>
        <p:txBody>
          <a:bodyPr/>
          <a:lstStyle>
            <a:lvl1pPr marL="0" indent="0">
              <a:buNone/>
              <a:defRPr>
                <a:gradFill>
                  <a:gsLst>
                    <a:gs pos="1250">
                      <a:schemeClr val="tx1"/>
                    </a:gs>
                    <a:gs pos="99000">
                      <a:schemeClr val="tx1"/>
                    </a:gs>
                  </a:gsLst>
                  <a:lin ang="5400000" scaled="0"/>
                </a:gradFill>
              </a:defRPr>
            </a:lvl1pPr>
            <a:lvl2pPr marL="0" indent="0">
              <a:buFontTx/>
              <a:buNone/>
              <a:defRPr sz="1900"/>
            </a:lvl2pPr>
            <a:lvl3pPr marL="228551" indent="0">
              <a:buNone/>
              <a:defRPr sz="1900"/>
            </a:lvl3pPr>
            <a:lvl4pPr marL="457103" indent="0">
              <a:buNone/>
              <a:defRPr sz="1800"/>
            </a:lvl4pPr>
            <a:lvl5pPr marL="685654"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7594636"/>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21944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8891466"/>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34474"/>
          </a:xfrm>
        </p:spPr>
        <p:txBody>
          <a:bodyPr wrap="square">
            <a:spAutoFit/>
          </a:bodyPr>
          <a:lstStyle>
            <a:lvl1pPr marL="0" indent="0">
              <a:spcBef>
                <a:spcPts val="1224"/>
              </a:spcBef>
              <a:buClr>
                <a:schemeClr val="tx1"/>
              </a:buClr>
              <a:buFont typeface="Wingdings" pitchFamily="2" charset="2"/>
              <a:buNone/>
              <a:defRPr sz="3600"/>
            </a:lvl1pPr>
            <a:lvl2pPr marL="0" indent="0">
              <a:buNone/>
              <a:defRPr sz="1900"/>
            </a:lvl2pPr>
            <a:lvl3pPr marL="231726" indent="0">
              <a:buNone/>
              <a:tabLst/>
              <a:defRPr sz="1900"/>
            </a:lvl3pPr>
            <a:lvl4pPr marL="460277" indent="0">
              <a:buNone/>
              <a:defRPr sz="1800"/>
            </a:lvl4pPr>
            <a:lvl5pPr marL="685654"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34474"/>
          </a:xfrm>
        </p:spPr>
        <p:txBody>
          <a:bodyPr wrap="square">
            <a:spAutoFit/>
          </a:bodyPr>
          <a:lstStyle>
            <a:lvl1pPr marL="0" indent="0">
              <a:spcBef>
                <a:spcPts val="1224"/>
              </a:spcBef>
              <a:buClr>
                <a:schemeClr val="tx1"/>
              </a:buClr>
              <a:buFont typeface="Wingdings" pitchFamily="2" charset="2"/>
              <a:buNone/>
              <a:defRPr sz="3600"/>
            </a:lvl1pPr>
            <a:lvl2pPr marL="0" indent="0">
              <a:buNone/>
              <a:defRPr sz="1900"/>
            </a:lvl2pPr>
            <a:lvl3pPr marL="231726" indent="0">
              <a:buNone/>
              <a:tabLst/>
              <a:defRPr sz="1900"/>
            </a:lvl3pPr>
            <a:lvl4pPr marL="460277" indent="0">
              <a:buNone/>
              <a:defRPr sz="1800"/>
            </a:lvl4pPr>
            <a:lvl5pPr marL="685654"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762738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3"/>
            <a:ext cx="11887200" cy="1991197"/>
          </a:xfrm>
        </p:spPr>
        <p:txBody>
          <a:bodyPr/>
          <a:lstStyle>
            <a:lvl1pPr marL="0" indent="0">
              <a:buNone/>
              <a:defRPr>
                <a:gradFill>
                  <a:gsLst>
                    <a:gs pos="1250">
                      <a:schemeClr val="tx1"/>
                    </a:gs>
                    <a:gs pos="99000">
                      <a:schemeClr val="tx1"/>
                    </a:gs>
                  </a:gsLst>
                  <a:lin ang="5400000" scaled="0"/>
                </a:gradFill>
              </a:defRPr>
            </a:lvl1pPr>
            <a:lvl2pPr marL="0" indent="0">
              <a:buFontTx/>
              <a:buNone/>
              <a:defRPr sz="1900"/>
            </a:lvl2pPr>
            <a:lvl3pPr marL="228454" indent="0">
              <a:buNone/>
              <a:defRPr sz="1900"/>
            </a:lvl3pPr>
            <a:lvl4pPr marL="456908" indent="0">
              <a:buNone/>
              <a:defRPr sz="1800"/>
            </a:lvl4pPr>
            <a:lvl5pPr marL="68536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34474"/>
          </a:xfrm>
        </p:spPr>
        <p:txBody>
          <a:bodyPr wrap="square">
            <a:spAutoFit/>
          </a:bodyPr>
          <a:lstStyle>
            <a:lvl1pPr marL="287277" indent="-287277">
              <a:spcBef>
                <a:spcPts val="1224"/>
              </a:spcBef>
              <a:buClr>
                <a:schemeClr val="tx1"/>
              </a:buClr>
              <a:buFont typeface="Arial" pitchFamily="34" charset="0"/>
              <a:buChar char="•"/>
              <a:defRPr sz="3600"/>
            </a:lvl1pPr>
            <a:lvl2pPr marL="531052" indent="-233145">
              <a:defRPr sz="1900"/>
            </a:lvl2pPr>
            <a:lvl3pPr marL="699435" indent="-168383">
              <a:tabLst/>
              <a:defRPr sz="1900"/>
            </a:lvl3pPr>
            <a:lvl4pPr marL="880771" indent="-181335">
              <a:defRPr sz="1800"/>
            </a:lvl4pPr>
            <a:lvl5pPr marL="1049155" indent="-168383">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34474"/>
          </a:xfrm>
        </p:spPr>
        <p:txBody>
          <a:bodyPr wrap="square">
            <a:spAutoFit/>
          </a:bodyPr>
          <a:lstStyle>
            <a:lvl1pPr marL="287277" indent="-287277">
              <a:spcBef>
                <a:spcPts val="1224"/>
              </a:spcBef>
              <a:buClr>
                <a:schemeClr val="tx1"/>
              </a:buClr>
              <a:buFont typeface="Arial" pitchFamily="34" charset="0"/>
              <a:buChar char="•"/>
              <a:defRPr sz="3600"/>
            </a:lvl1pPr>
            <a:lvl2pPr marL="531052" indent="-233145">
              <a:defRPr sz="1900"/>
            </a:lvl2pPr>
            <a:lvl3pPr marL="699435" indent="-168383">
              <a:tabLst/>
              <a:defRPr sz="1900"/>
            </a:lvl3pPr>
            <a:lvl4pPr marL="880771" indent="-181335">
              <a:defRPr sz="1800"/>
            </a:lvl4pPr>
            <a:lvl5pPr marL="1049155" indent="-168383">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2728535"/>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2637607"/>
          </a:xfrm>
        </p:spPr>
        <p:txBody>
          <a:bodyPr wrap="square">
            <a:spAutoFit/>
          </a:bodyPr>
          <a:lstStyle>
            <a:lvl1pPr marL="287277" indent="-287277">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052" indent="-233145">
              <a:defRPr sz="2400"/>
            </a:lvl2pPr>
            <a:lvl3pPr marL="699435" indent="-168383">
              <a:tabLst/>
              <a:defRPr sz="2400"/>
            </a:lvl3pPr>
            <a:lvl4pPr marL="880771" indent="-181335">
              <a:defRPr/>
            </a:lvl4pPr>
            <a:lvl5pPr marL="1049155" indent="-16838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0"/>
            <a:ext cx="5486399" cy="2637607"/>
          </a:xfrm>
        </p:spPr>
        <p:txBody>
          <a:bodyPr wrap="square">
            <a:spAutoFit/>
          </a:bodyPr>
          <a:lstStyle>
            <a:lvl1pPr marL="287277" indent="-287277">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052" indent="-233145">
              <a:defRPr sz="2400"/>
            </a:lvl2pPr>
            <a:lvl3pPr marL="699435" indent="-168383">
              <a:tabLst/>
              <a:defRPr sz="2400"/>
            </a:lvl3pPr>
            <a:lvl4pPr marL="880771" indent="-181335">
              <a:defRPr/>
            </a:lvl4pPr>
            <a:lvl5pPr marL="1049155" indent="-16838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148743"/>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8115781"/>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893748"/>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08809"/>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258538"/>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915696"/>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9" tIns="46629" rIns="46629" bIns="46629" numCol="1" spcCol="0" rtlCol="0" fromWordArt="0" anchor="ctr" anchorCtr="0" forceAA="0" compatLnSpc="1">
            <a:prstTxWarp prst="textNoShape">
              <a:avLst/>
            </a:prstTxWarp>
            <a:noAutofit/>
          </a:bodyPr>
          <a:lstStyle/>
          <a:p>
            <a:pPr algn="ctr" defTabSz="932274"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3"/>
            <a:ext cx="11887199" cy="2097459"/>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7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9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7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8065697"/>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26780"/>
          </a:xfrm>
          <a:prstGeom prst="rect">
            <a:avLst/>
          </a:prstGeom>
        </p:spPr>
        <p:txBody>
          <a:bodyPr/>
          <a:lstStyle>
            <a:lvl1pPr marL="290451" indent="-290451">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78" indent="-280929">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31" indent="-290451">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81" indent="-22855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33" indent="-228551">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25" tIns="77712" rIns="155425" bIns="77712"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604351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3"/>
            <a:ext cx="11456578" cy="1431123"/>
          </a:xfrm>
        </p:spPr>
        <p:txBody>
          <a:bodyPr/>
          <a:lstStyle>
            <a:lvl1pPr marL="0" indent="0">
              <a:buNone/>
              <a:defRPr sz="9000" i="0" spc="-102"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9" name="Text Placeholder 8"/>
          <p:cNvSpPr>
            <a:spLocks noGrp="1"/>
          </p:cNvSpPr>
          <p:nvPr>
            <p:ph type="body" sz="quarter" idx="11" hasCustomPrompt="1"/>
          </p:nvPr>
        </p:nvSpPr>
        <p:spPr>
          <a:xfrm>
            <a:off x="523181" y="3283252"/>
            <a:ext cx="7666298" cy="738625"/>
          </a:xfrm>
        </p:spPr>
        <p:txBody>
          <a:bodyPr/>
          <a:lstStyle>
            <a:lvl1pPr marL="0" indent="0">
              <a:buNone/>
              <a:defRPr spc="-102"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1107" y="6135208"/>
            <a:ext cx="2385370" cy="859317"/>
          </a:xfrm>
          <a:prstGeom prst="rect">
            <a:avLst/>
          </a:prstGeom>
          <a:noFill/>
          <a:ln>
            <a:noFill/>
          </a:ln>
        </p:spPr>
      </p:pic>
    </p:spTree>
    <p:extLst>
      <p:ext uri="{BB962C8B-B14F-4D97-AF65-F5344CB8AC3E}">
        <p14:creationId xmlns:p14="http://schemas.microsoft.com/office/powerpoint/2010/main" val="329690300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41"/>
            <a:ext cx="11887200" cy="21943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8" cy="351905"/>
          </a:xfrm>
          <a:prstGeom prst="rect">
            <a:avLst/>
          </a:prstGeom>
        </p:spPr>
      </p:pic>
    </p:spTree>
    <p:extLst>
      <p:ext uri="{BB962C8B-B14F-4D97-AF65-F5344CB8AC3E}">
        <p14:creationId xmlns:p14="http://schemas.microsoft.com/office/powerpoint/2010/main" val="338820930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7"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47" tIns="146116" rIns="182647" bIns="146116" numCol="1" spcCol="0" rtlCol="0" fromWordArt="0" anchor="t" anchorCtr="0" forceAA="0" compatLnSpc="1">
            <a:prstTxWarp prst="textNoShape">
              <a:avLst/>
            </a:prstTxWarp>
            <a:noAutofit/>
          </a:bodyPr>
          <a:lstStyle/>
          <a:p>
            <a:pPr algn="ctr" defTabSz="93128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47" tIns="146116" rIns="182647" bIns="146116" numCol="1" spcCol="0" rtlCol="0" fromWordArt="0" anchor="t" anchorCtr="0" forceAA="0" compatLnSpc="1">
            <a:prstTxWarp prst="textNoShape">
              <a:avLst/>
            </a:prstTxWarp>
            <a:noAutofit/>
          </a:bodyPr>
          <a:lstStyle/>
          <a:p>
            <a:pPr algn="ctr" defTabSz="93128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7" y="2125675"/>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47" tIns="146116" rIns="182647" bIns="146116" numCol="1" spcCol="0" rtlCol="0" fromWordArt="0" anchor="t" anchorCtr="0" forceAA="0" compatLnSpc="1">
            <a:prstTxWarp prst="textNoShape">
              <a:avLst/>
            </a:prstTxWarp>
            <a:noAutofit/>
          </a:bodyPr>
          <a:lstStyle/>
          <a:p>
            <a:pPr algn="ctr" defTabSz="93128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116" tIns="91324" rIns="146116" bIns="91324" anchor="t" anchorCtr="0"/>
          <a:lstStyle>
            <a:lvl1pPr>
              <a:defRPr sz="59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647" tIns="146116" rIns="182647" bIns="146116">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300"/>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50" y="6208333"/>
            <a:ext cx="1552931" cy="332660"/>
          </a:xfrm>
          <a:prstGeom prst="rect">
            <a:avLst/>
          </a:prstGeom>
        </p:spPr>
      </p:pic>
      <p:sp>
        <p:nvSpPr>
          <p:cNvPr id="10" name="Text Placeholder 7"/>
          <p:cNvSpPr>
            <a:spLocks noGrp="1"/>
          </p:cNvSpPr>
          <p:nvPr>
            <p:ph type="body" sz="quarter" idx="13" hasCustomPrompt="1"/>
          </p:nvPr>
        </p:nvSpPr>
        <p:spPr>
          <a:xfrm>
            <a:off x="6492619" y="434700"/>
            <a:ext cx="5486400" cy="909363"/>
          </a:xfrm>
        </p:spPr>
        <p:txBody>
          <a:bodyPr tIns="0" rIns="0"/>
          <a:lstStyle>
            <a:lvl1pPr marL="0" indent="0" algn="r">
              <a:buNone/>
              <a:defRPr sz="59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grpSp>
      <p:grpSp>
        <p:nvGrpSpPr>
          <p:cNvPr id="98" name="Group 97"/>
          <p:cNvGrpSpPr/>
          <p:nvPr userDrawn="1"/>
        </p:nvGrpSpPr>
        <p:grpSpPr>
          <a:xfrm>
            <a:off x="18853151" y="195740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grpSp>
    </p:spTree>
    <p:extLst>
      <p:ext uri="{BB962C8B-B14F-4D97-AF65-F5344CB8AC3E}">
        <p14:creationId xmlns:p14="http://schemas.microsoft.com/office/powerpoint/2010/main" val="4158250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7"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47" tIns="146116" rIns="182647" bIns="146116" numCol="1" spcCol="0" rtlCol="0" fromWordArt="0" anchor="t" anchorCtr="0" forceAA="0" compatLnSpc="1">
            <a:prstTxWarp prst="textNoShape">
              <a:avLst/>
            </a:prstTxWarp>
            <a:noAutofit/>
          </a:bodyPr>
          <a:lstStyle/>
          <a:p>
            <a:pPr algn="ctr" defTabSz="93128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47" tIns="146116" rIns="182647" bIns="146116" numCol="1" spcCol="0" rtlCol="0" fromWordArt="0" anchor="t" anchorCtr="0" forceAA="0" compatLnSpc="1">
            <a:prstTxWarp prst="textNoShape">
              <a:avLst/>
            </a:prstTxWarp>
            <a:noAutofit/>
          </a:bodyPr>
          <a:lstStyle/>
          <a:p>
            <a:pPr algn="ctr" defTabSz="93128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7" y="2125675"/>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47" tIns="146116" rIns="182647" bIns="146116" numCol="1" spcCol="0" rtlCol="0" fromWordArt="0" anchor="t" anchorCtr="0" forceAA="0" compatLnSpc="1">
            <a:prstTxWarp prst="textNoShape">
              <a:avLst/>
            </a:prstTxWarp>
            <a:noAutofit/>
          </a:bodyPr>
          <a:lstStyle/>
          <a:p>
            <a:pPr algn="ctr" defTabSz="93128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116" tIns="91324" rIns="146116" bIns="91324" anchor="t" anchorCtr="0"/>
          <a:lstStyle>
            <a:lvl1pPr>
              <a:defRPr sz="59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647" tIns="146116" rIns="182647" bIns="146116">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300"/>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50" y="6208333"/>
            <a:ext cx="1552931" cy="332660"/>
          </a:xfrm>
          <a:prstGeom prst="rect">
            <a:avLst/>
          </a:prstGeom>
        </p:spPr>
      </p:pic>
      <p:sp>
        <p:nvSpPr>
          <p:cNvPr id="10" name="Text Placeholder 7"/>
          <p:cNvSpPr>
            <a:spLocks noGrp="1"/>
          </p:cNvSpPr>
          <p:nvPr>
            <p:ph type="body" sz="quarter" idx="13" hasCustomPrompt="1"/>
          </p:nvPr>
        </p:nvSpPr>
        <p:spPr>
          <a:xfrm>
            <a:off x="6492619" y="434700"/>
            <a:ext cx="5486400" cy="909363"/>
          </a:xfrm>
        </p:spPr>
        <p:txBody>
          <a:bodyPr tIns="0" rIns="0"/>
          <a:lstStyle>
            <a:lvl1pPr marL="0" indent="0" algn="r">
              <a:buNone/>
              <a:defRPr sz="5900"/>
            </a:lvl1pPr>
          </a:lstStyle>
          <a:p>
            <a:pPr lvl="0"/>
            <a:r>
              <a:rPr lang="en-US" dirty="0" smtClean="0"/>
              <a:t>Session code</a:t>
            </a:r>
            <a:endParaRPr lang="en-US" dirty="0"/>
          </a:p>
        </p:txBody>
      </p:sp>
      <p:grpSp>
        <p:nvGrpSpPr>
          <p:cNvPr id="98" name="Group 97"/>
          <p:cNvGrpSpPr/>
          <p:nvPr userDrawn="1"/>
        </p:nvGrpSpPr>
        <p:grpSpPr>
          <a:xfrm>
            <a:off x="7136679" y="411084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1552"/>
              <a:endParaRPr lang="en-US" dirty="0">
                <a:solidFill>
                  <a:srgbClr val="FFFFFF"/>
                </a:solidFill>
              </a:endParaRPr>
            </a:p>
          </p:txBody>
        </p:sp>
      </p:grpSp>
    </p:spTree>
    <p:extLst>
      <p:ext uri="{BB962C8B-B14F-4D97-AF65-F5344CB8AC3E}">
        <p14:creationId xmlns:p14="http://schemas.microsoft.com/office/powerpoint/2010/main" val="20856190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116" tIns="109589" rIns="146116" bIns="109589" numCol="1" spcCol="0" rtlCol="0" fromWordArt="0" anchor="t" anchorCtr="0" forceAA="0" compatLnSpc="1">
            <a:prstTxWarp prst="textNoShape">
              <a:avLst/>
            </a:prstTxWarp>
            <a:noAutofit/>
          </a:bodyPr>
          <a:lstStyle/>
          <a:p>
            <a:pPr algn="ctr" defTabSz="93128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324" bIns="91324"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69"/>
            <a:ext cx="10058400" cy="1829593"/>
          </a:xfrm>
          <a:noFill/>
        </p:spPr>
        <p:txBody>
          <a:bodyPr lIns="182647" tIns="146116" rIns="182647" bIns="146116">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9754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324" bIns="91324"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69"/>
            <a:ext cx="10058400" cy="1829593"/>
          </a:xfrm>
          <a:noFill/>
        </p:spPr>
        <p:txBody>
          <a:bodyPr lIns="182647" tIns="146116" rIns="182647" bIns="146116">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68868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47" tIns="146116" rIns="182647" bIns="146116" numCol="1" spcCol="0" rtlCol="0" fromWordArt="0" anchor="t" anchorCtr="0" forceAA="0" compatLnSpc="1">
            <a:prstTxWarp prst="textNoShape">
              <a:avLst/>
            </a:prstTxWarp>
            <a:noAutofit/>
          </a:bodyPr>
          <a:lstStyle/>
          <a:p>
            <a:pPr algn="ctr" defTabSz="931285"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324" bIns="91324"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224924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324" bIns="91324"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655038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4"/>
            <a:ext cx="11887200" cy="1831975"/>
          </a:xfrm>
          <a:noFill/>
        </p:spPr>
        <p:txBody>
          <a:bodyPr tIns="91324" bIns="91324" anchor="t" anchorCtr="0"/>
          <a:lstStyle>
            <a:lvl1pPr>
              <a:defRPr sz="87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62584833"/>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4"/>
            <a:ext cx="11887200" cy="1831975"/>
          </a:xfrm>
          <a:noFill/>
        </p:spPr>
        <p:txBody>
          <a:bodyPr tIns="91324" bIns="91324" anchor="t" anchorCtr="0"/>
          <a:lstStyle>
            <a:lvl1pPr>
              <a:defRPr sz="87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88017762"/>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4"/>
            <a:ext cx="11887200" cy="1831975"/>
          </a:xfrm>
          <a:noFill/>
        </p:spPr>
        <p:txBody>
          <a:bodyPr tIns="91324" bIns="91324" anchor="t" anchorCtr="0"/>
          <a:lstStyle>
            <a:lvl1pPr>
              <a:defRPr sz="87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5063921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6" y="1212852"/>
            <a:ext cx="5486399" cy="2434395"/>
          </a:xfrm>
        </p:spPr>
        <p:txBody>
          <a:bodyPr wrap="square">
            <a:spAutoFit/>
          </a:bodyPr>
          <a:lstStyle>
            <a:lvl1pPr marL="0" indent="0">
              <a:spcBef>
                <a:spcPts val="1224"/>
              </a:spcBef>
              <a:buClr>
                <a:schemeClr val="tx1"/>
              </a:buClr>
              <a:buFont typeface="Wingdings" pitchFamily="2" charset="2"/>
              <a:buNone/>
              <a:defRPr sz="3600"/>
            </a:lvl1pPr>
            <a:lvl2pPr marL="0" indent="0">
              <a:buNone/>
              <a:defRPr sz="1900"/>
            </a:lvl2pPr>
            <a:lvl3pPr marL="231627" indent="0">
              <a:buNone/>
              <a:tabLst/>
              <a:defRPr sz="1900"/>
            </a:lvl3pPr>
            <a:lvl4pPr marL="460081" indent="0">
              <a:buNone/>
              <a:defRPr sz="1800"/>
            </a:lvl4pPr>
            <a:lvl5pPr marL="685362"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7" y="1212852"/>
            <a:ext cx="5486399" cy="2434395"/>
          </a:xfrm>
        </p:spPr>
        <p:txBody>
          <a:bodyPr wrap="square">
            <a:spAutoFit/>
          </a:bodyPr>
          <a:lstStyle>
            <a:lvl1pPr marL="0" indent="0">
              <a:spcBef>
                <a:spcPts val="1224"/>
              </a:spcBef>
              <a:buClr>
                <a:schemeClr val="tx1"/>
              </a:buClr>
              <a:buFont typeface="Wingdings" pitchFamily="2" charset="2"/>
              <a:buNone/>
              <a:defRPr sz="3600"/>
            </a:lvl1pPr>
            <a:lvl2pPr marL="0" indent="0">
              <a:buNone/>
              <a:defRPr sz="1900"/>
            </a:lvl2pPr>
            <a:lvl3pPr marL="231627" indent="0">
              <a:buNone/>
              <a:tabLst/>
              <a:defRPr sz="1900"/>
            </a:lvl3pPr>
            <a:lvl4pPr marL="460081" indent="0">
              <a:buNone/>
              <a:defRPr sz="1800"/>
            </a:lvl4pPr>
            <a:lvl5pPr marL="685362"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6"/>
            <a:ext cx="11887200" cy="1991080"/>
          </a:xfrm>
        </p:spPr>
        <p:txBody>
          <a:bodyPr/>
          <a:lstStyle>
            <a:lvl1pPr marL="0" indent="0">
              <a:buNone/>
              <a:defRPr>
                <a:gradFill>
                  <a:gsLst>
                    <a:gs pos="1250">
                      <a:schemeClr val="tx1"/>
                    </a:gs>
                    <a:gs pos="99000">
                      <a:schemeClr val="tx1"/>
                    </a:gs>
                  </a:gsLst>
                  <a:lin ang="5400000" scaled="0"/>
                </a:gradFill>
              </a:defRPr>
            </a:lvl1pPr>
            <a:lvl2pPr marL="0" indent="0">
              <a:buFontTx/>
              <a:buNone/>
              <a:defRPr sz="1900"/>
            </a:lvl2pPr>
            <a:lvl3pPr marL="228308" indent="0">
              <a:buNone/>
              <a:defRPr sz="1900"/>
            </a:lvl3pPr>
            <a:lvl4pPr marL="456617" indent="0">
              <a:buNone/>
              <a:defRPr sz="1800"/>
            </a:lvl4pPr>
            <a:lvl5pPr marL="68492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2010395"/>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45"/>
            <a:ext cx="11887200" cy="2194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8920273"/>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55" y="1212856"/>
            <a:ext cx="5486399" cy="2434278"/>
          </a:xfrm>
        </p:spPr>
        <p:txBody>
          <a:bodyPr wrap="square">
            <a:spAutoFit/>
          </a:bodyPr>
          <a:lstStyle>
            <a:lvl1pPr marL="0" indent="0">
              <a:spcBef>
                <a:spcPts val="1224"/>
              </a:spcBef>
              <a:buClr>
                <a:schemeClr val="tx1"/>
              </a:buClr>
              <a:buFont typeface="Wingdings" pitchFamily="2" charset="2"/>
              <a:buNone/>
              <a:defRPr sz="3600"/>
            </a:lvl1pPr>
            <a:lvl2pPr marL="0" indent="0">
              <a:buNone/>
              <a:defRPr sz="1900"/>
            </a:lvl2pPr>
            <a:lvl3pPr marL="231480" indent="0">
              <a:buNone/>
              <a:tabLst/>
              <a:defRPr sz="1900"/>
            </a:lvl3pPr>
            <a:lvl4pPr marL="459788" indent="0">
              <a:buNone/>
              <a:defRPr sz="1800"/>
            </a:lvl4pPr>
            <a:lvl5pPr marL="684925"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55" y="1212856"/>
            <a:ext cx="5486399" cy="2434278"/>
          </a:xfrm>
        </p:spPr>
        <p:txBody>
          <a:bodyPr wrap="square">
            <a:spAutoFit/>
          </a:bodyPr>
          <a:lstStyle>
            <a:lvl1pPr marL="0" indent="0">
              <a:spcBef>
                <a:spcPts val="1224"/>
              </a:spcBef>
              <a:buClr>
                <a:schemeClr val="tx1"/>
              </a:buClr>
              <a:buFont typeface="Wingdings" pitchFamily="2" charset="2"/>
              <a:buNone/>
              <a:defRPr sz="3600"/>
            </a:lvl1pPr>
            <a:lvl2pPr marL="0" indent="0">
              <a:buNone/>
              <a:defRPr sz="1900"/>
            </a:lvl2pPr>
            <a:lvl3pPr marL="231480" indent="0">
              <a:buNone/>
              <a:tabLst/>
              <a:defRPr sz="1900"/>
            </a:lvl3pPr>
            <a:lvl4pPr marL="459788" indent="0">
              <a:buNone/>
              <a:defRPr sz="1800"/>
            </a:lvl4pPr>
            <a:lvl5pPr marL="684925"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249732"/>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55" y="1212856"/>
            <a:ext cx="5486399" cy="2434278"/>
          </a:xfrm>
        </p:spPr>
        <p:txBody>
          <a:bodyPr wrap="square">
            <a:spAutoFit/>
          </a:bodyPr>
          <a:lstStyle>
            <a:lvl1pPr marL="286973" indent="-286973">
              <a:spcBef>
                <a:spcPts val="1224"/>
              </a:spcBef>
              <a:buClr>
                <a:schemeClr val="tx1"/>
              </a:buClr>
              <a:buFont typeface="Arial" pitchFamily="34" charset="0"/>
              <a:buChar char="•"/>
              <a:defRPr sz="3600"/>
            </a:lvl1pPr>
            <a:lvl2pPr marL="530485" indent="-232897">
              <a:defRPr sz="1900"/>
            </a:lvl2pPr>
            <a:lvl3pPr marL="698693" indent="-168212">
              <a:tabLst/>
              <a:defRPr sz="1900"/>
            </a:lvl3pPr>
            <a:lvl4pPr marL="879836" indent="-181140">
              <a:defRPr sz="1800"/>
            </a:lvl4pPr>
            <a:lvl5pPr marL="1048040" indent="-168212">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55" y="1212856"/>
            <a:ext cx="5486399" cy="2434278"/>
          </a:xfrm>
        </p:spPr>
        <p:txBody>
          <a:bodyPr wrap="square">
            <a:spAutoFit/>
          </a:bodyPr>
          <a:lstStyle>
            <a:lvl1pPr marL="286973" indent="-286973">
              <a:spcBef>
                <a:spcPts val="1224"/>
              </a:spcBef>
              <a:buClr>
                <a:schemeClr val="tx1"/>
              </a:buClr>
              <a:buFont typeface="Arial" pitchFamily="34" charset="0"/>
              <a:buChar char="•"/>
              <a:defRPr sz="3600"/>
            </a:lvl1pPr>
            <a:lvl2pPr marL="530485" indent="-232897">
              <a:defRPr sz="1900"/>
            </a:lvl2pPr>
            <a:lvl3pPr marL="698693" indent="-168212">
              <a:tabLst/>
              <a:defRPr sz="1900"/>
            </a:lvl3pPr>
            <a:lvl4pPr marL="879836" indent="-181140">
              <a:defRPr sz="1800"/>
            </a:lvl4pPr>
            <a:lvl5pPr marL="1048040" indent="-168212">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0609582"/>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55" y="1212855"/>
            <a:ext cx="5486399" cy="2637411"/>
          </a:xfrm>
        </p:spPr>
        <p:txBody>
          <a:bodyPr wrap="square">
            <a:spAutoFit/>
          </a:bodyPr>
          <a:lstStyle>
            <a:lvl1pPr marL="286973" indent="-286973">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0485" indent="-232897">
              <a:defRPr sz="2400"/>
            </a:lvl2pPr>
            <a:lvl3pPr marL="698693" indent="-168212">
              <a:tabLst/>
              <a:defRPr sz="2400"/>
            </a:lvl3pPr>
            <a:lvl4pPr marL="879836" indent="-181140">
              <a:defRPr/>
            </a:lvl4pPr>
            <a:lvl5pPr marL="1048040" indent="-16821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55" y="1212855"/>
            <a:ext cx="5486399" cy="2637411"/>
          </a:xfrm>
        </p:spPr>
        <p:txBody>
          <a:bodyPr wrap="square">
            <a:spAutoFit/>
          </a:bodyPr>
          <a:lstStyle>
            <a:lvl1pPr marL="286973" indent="-286973">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0485" indent="-232897">
              <a:defRPr sz="2400"/>
            </a:lvl2pPr>
            <a:lvl3pPr marL="698693" indent="-168212">
              <a:tabLst/>
              <a:defRPr sz="2400"/>
            </a:lvl3pPr>
            <a:lvl4pPr marL="879836" indent="-181140">
              <a:defRPr/>
            </a:lvl4pPr>
            <a:lvl5pPr marL="1048040" indent="-16821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0053452"/>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1560233"/>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351905"/>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804912"/>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085605"/>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45271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6" y="1212852"/>
            <a:ext cx="5486399" cy="2434395"/>
          </a:xfrm>
        </p:spPr>
        <p:txBody>
          <a:bodyPr wrap="square">
            <a:spAutoFit/>
          </a:bodyPr>
          <a:lstStyle>
            <a:lvl1pPr marL="287156" indent="-287156">
              <a:spcBef>
                <a:spcPts val="1224"/>
              </a:spcBef>
              <a:buClr>
                <a:schemeClr val="tx1"/>
              </a:buClr>
              <a:buFont typeface="Arial" pitchFamily="34" charset="0"/>
              <a:buChar char="•"/>
              <a:defRPr sz="3600"/>
            </a:lvl1pPr>
            <a:lvl2pPr marL="530825" indent="-233046">
              <a:defRPr sz="1900"/>
            </a:lvl2pPr>
            <a:lvl3pPr marL="699139" indent="-168314">
              <a:tabLst/>
              <a:defRPr sz="1900"/>
            </a:lvl3pPr>
            <a:lvl4pPr marL="880397" indent="-181257">
              <a:defRPr sz="1800"/>
            </a:lvl4pPr>
            <a:lvl5pPr marL="1048709" indent="-168314">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7" y="1212852"/>
            <a:ext cx="5486399" cy="2434395"/>
          </a:xfrm>
        </p:spPr>
        <p:txBody>
          <a:bodyPr wrap="square">
            <a:spAutoFit/>
          </a:bodyPr>
          <a:lstStyle>
            <a:lvl1pPr marL="287156" indent="-287156">
              <a:spcBef>
                <a:spcPts val="1224"/>
              </a:spcBef>
              <a:buClr>
                <a:schemeClr val="tx1"/>
              </a:buClr>
              <a:buFont typeface="Arial" pitchFamily="34" charset="0"/>
              <a:buChar char="•"/>
              <a:defRPr sz="3600"/>
            </a:lvl1pPr>
            <a:lvl2pPr marL="530825" indent="-233046">
              <a:defRPr sz="1900"/>
            </a:lvl2pPr>
            <a:lvl3pPr marL="699139" indent="-168314">
              <a:tabLst/>
              <a:defRPr sz="1900"/>
            </a:lvl3pPr>
            <a:lvl4pPr marL="880397" indent="-181257">
              <a:defRPr sz="1800"/>
            </a:lvl4pPr>
            <a:lvl5pPr marL="1048709" indent="-168314">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0" tIns="46580" rIns="46580" bIns="46580" numCol="1" spcCol="0" rtlCol="0" fromWordArt="0" anchor="ctr" anchorCtr="0" forceAA="0" compatLnSpc="1">
            <a:prstTxWarp prst="textNoShape">
              <a:avLst/>
            </a:prstTxWarp>
            <a:noAutofit/>
          </a:bodyPr>
          <a:lstStyle/>
          <a:p>
            <a:pPr algn="ctr" defTabSz="931285"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54" y="1216158"/>
            <a:ext cx="11887199" cy="209726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1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386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352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4965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329342"/>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7"/>
            <a:ext cx="11887200" cy="2426584"/>
          </a:xfrm>
          <a:prstGeom prst="rect">
            <a:avLst/>
          </a:prstGeom>
        </p:spPr>
        <p:txBody>
          <a:bodyPr/>
          <a:lstStyle>
            <a:lvl1pPr marL="290142" indent="-290142">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771" indent="-280631">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918" indent="-290142">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222" indent="-22830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530" indent="-228308">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255" tIns="77627" rIns="155255" bIns="77627"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558967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8"/>
            <a:ext cx="11456578" cy="1430927"/>
          </a:xfrm>
        </p:spPr>
        <p:txBody>
          <a:bodyPr/>
          <a:lstStyle>
            <a:lvl1pPr marL="0" indent="0">
              <a:buNone/>
              <a:defRPr sz="9000" i="0" spc="-102"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9" name="Text Placeholder 8"/>
          <p:cNvSpPr>
            <a:spLocks noGrp="1"/>
          </p:cNvSpPr>
          <p:nvPr>
            <p:ph type="body" sz="quarter" idx="11" hasCustomPrompt="1"/>
          </p:nvPr>
        </p:nvSpPr>
        <p:spPr>
          <a:xfrm>
            <a:off x="523181" y="3283255"/>
            <a:ext cx="7666298" cy="738429"/>
          </a:xfrm>
        </p:spPr>
        <p:txBody>
          <a:bodyPr/>
          <a:lstStyle>
            <a:lvl1pPr marL="0" indent="0">
              <a:buNone/>
              <a:defRPr spc="-102"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1107" y="6135208"/>
            <a:ext cx="2385370" cy="859317"/>
          </a:xfrm>
          <a:prstGeom prst="rect">
            <a:avLst/>
          </a:prstGeom>
          <a:noFill/>
          <a:ln>
            <a:noFill/>
          </a:ln>
        </p:spPr>
      </p:pic>
    </p:spTree>
    <p:extLst>
      <p:ext uri="{BB962C8B-B14F-4D97-AF65-F5344CB8AC3E}">
        <p14:creationId xmlns:p14="http://schemas.microsoft.com/office/powerpoint/2010/main" val="1816522269"/>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8"/>
            <a:ext cx="263348"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47" y="1898673"/>
            <a:ext cx="11770605" cy="2194213"/>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1" y="471031"/>
            <a:ext cx="10971750"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1"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382" tIns="45690" rIns="91382" bIns="45690" numCol="1" anchor="t" anchorCtr="0" compatLnSpc="1">
            <a:prstTxWarp prst="textNoShape">
              <a:avLst/>
            </a:prstTxWarp>
          </a:bodyPr>
          <a:lstStyle/>
          <a:p>
            <a:pPr defTabSz="931552"/>
            <a:endParaRPr lang="en-US" dirty="0">
              <a:solidFill>
                <a:srgbClr val="FFFFFF"/>
              </a:solidFill>
            </a:endParaRPr>
          </a:p>
        </p:txBody>
      </p:sp>
    </p:spTree>
    <p:extLst>
      <p:ext uri="{BB962C8B-B14F-4D97-AF65-F5344CB8AC3E}">
        <p14:creationId xmlns:p14="http://schemas.microsoft.com/office/powerpoint/2010/main" val="33584688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6" y="1212850"/>
            <a:ext cx="5486399" cy="2637528"/>
          </a:xfrm>
        </p:spPr>
        <p:txBody>
          <a:bodyPr wrap="square">
            <a:spAutoFit/>
          </a:bodyPr>
          <a:lstStyle>
            <a:lvl1pPr marL="287156" indent="-287156">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0825" indent="-233046">
              <a:defRPr sz="2400"/>
            </a:lvl2pPr>
            <a:lvl3pPr marL="699139" indent="-168314">
              <a:tabLst/>
              <a:defRPr sz="2400"/>
            </a:lvl3pPr>
            <a:lvl4pPr marL="880397" indent="-181257">
              <a:defRPr/>
            </a:lvl4pPr>
            <a:lvl5pPr marL="1048709" indent="-16831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7" y="1212850"/>
            <a:ext cx="5486399" cy="2637528"/>
          </a:xfrm>
        </p:spPr>
        <p:txBody>
          <a:bodyPr wrap="square">
            <a:spAutoFit/>
          </a:bodyPr>
          <a:lstStyle>
            <a:lvl1pPr marL="287156" indent="-287156">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0825" indent="-233046">
              <a:defRPr sz="2400"/>
            </a:lvl2pPr>
            <a:lvl3pPr marL="699139" indent="-168314">
              <a:tabLst/>
              <a:defRPr sz="2400"/>
            </a:lvl3pPr>
            <a:lvl4pPr marL="880397" indent="-181257">
              <a:defRPr/>
            </a:lvl4pPr>
            <a:lvl5pPr marL="1048709" indent="-16831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7"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7" y="2125669"/>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209" tIns="91382" rIns="146209" bIns="91382" anchor="t" anchorCtr="0"/>
          <a:lstStyle>
            <a:lvl1pPr>
              <a:defRPr sz="59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764" tIns="146209" rIns="182764" bIns="146209">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94"/>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42" y="6208331"/>
            <a:ext cx="1552931" cy="332660"/>
          </a:xfrm>
          <a:prstGeom prst="rect">
            <a:avLst/>
          </a:prstGeom>
        </p:spPr>
      </p:pic>
      <p:sp>
        <p:nvSpPr>
          <p:cNvPr id="10" name="Text Placeholder 7"/>
          <p:cNvSpPr>
            <a:spLocks noGrp="1"/>
          </p:cNvSpPr>
          <p:nvPr>
            <p:ph type="body" sz="quarter" idx="13" hasCustomPrompt="1"/>
          </p:nvPr>
        </p:nvSpPr>
        <p:spPr>
          <a:xfrm>
            <a:off x="6492619" y="434697"/>
            <a:ext cx="5486400" cy="909421"/>
          </a:xfrm>
        </p:spPr>
        <p:txBody>
          <a:bodyPr tIns="0" rIns="0"/>
          <a:lstStyle>
            <a:lvl1pPr marL="0" indent="0" algn="r">
              <a:buNone/>
              <a:defRPr sz="59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Group 97"/>
          <p:cNvGrpSpPr/>
          <p:nvPr userDrawn="1"/>
        </p:nvGrpSpPr>
        <p:grpSpPr>
          <a:xfrm>
            <a:off x="18853151" y="1957394"/>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09" tIns="46609" rIns="46609" bIns="46609" numCol="1" spcCol="0" rtlCol="0" fromWordArt="0" anchor="ctr" anchorCtr="0" forceAA="0" compatLnSpc="1">
            <a:prstTxWarp prst="textNoShape">
              <a:avLst/>
            </a:prstTxWarp>
            <a:noAutofit/>
          </a:bodyPr>
          <a:lstStyle/>
          <a:p>
            <a:pPr algn="ctr" defTabSz="931878"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6" y="1216155"/>
            <a:ext cx="11887199" cy="2097380"/>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3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3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4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32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4"/>
            <a:ext cx="11887200" cy="2426701"/>
          </a:xfrm>
          <a:prstGeom prst="rect">
            <a:avLst/>
          </a:prstGeom>
        </p:spPr>
        <p:txBody>
          <a:bodyPr/>
          <a:lstStyle>
            <a:lvl1pPr marL="290327" indent="-290327">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35" indent="-280810">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465" indent="-29032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917" indent="-228454">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372" indent="-228454">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357" tIns="77678" rIns="155357" bIns="77678"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4"/>
            <a:ext cx="11456578" cy="1431044"/>
          </a:xfrm>
        </p:spPr>
        <p:txBody>
          <a:bodyPr/>
          <a:lstStyle>
            <a:lvl1pPr marL="0" indent="0">
              <a:buNone/>
              <a:defRPr sz="9000" i="0" spc="-102"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9" name="Text Placeholder 8"/>
          <p:cNvSpPr>
            <a:spLocks noGrp="1"/>
          </p:cNvSpPr>
          <p:nvPr>
            <p:ph type="body" sz="quarter" idx="11" hasCustomPrompt="1"/>
          </p:nvPr>
        </p:nvSpPr>
        <p:spPr>
          <a:xfrm>
            <a:off x="523181" y="3283253"/>
            <a:ext cx="7666298" cy="738547"/>
          </a:xfrm>
        </p:spPr>
        <p:txBody>
          <a:bodyPr/>
          <a:lstStyle>
            <a:lvl1pPr marL="0" indent="0">
              <a:buNone/>
              <a:defRPr spc="-102"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1107" y="6135208"/>
            <a:ext cx="2385370" cy="859317"/>
          </a:xfrm>
          <a:prstGeom prst="rect">
            <a:avLst/>
          </a:prstGeom>
          <a:noFill/>
          <a:ln>
            <a:noFill/>
          </a:ln>
        </p:spPr>
      </p:pic>
    </p:spTree>
    <p:extLst>
      <p:ext uri="{BB962C8B-B14F-4D97-AF65-F5344CB8AC3E}">
        <p14:creationId xmlns:p14="http://schemas.microsoft.com/office/powerpoint/2010/main" val="18498788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898668"/>
            <a:ext cx="11770606" cy="1778949"/>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8604771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8" cy="351905"/>
          </a:xfrm>
          <a:prstGeom prst="rect">
            <a:avLst/>
          </a:prstGeom>
        </p:spPr>
      </p:pic>
    </p:spTree>
    <p:extLst>
      <p:ext uri="{BB962C8B-B14F-4D97-AF65-F5344CB8AC3E}">
        <p14:creationId xmlns:p14="http://schemas.microsoft.com/office/powerpoint/2010/main" val="343753662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7"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2" rIns="182842" bIns="146272"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2" rIns="182842" bIns="146272"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7" y="2125665"/>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2" rIns="182842" bIns="146272"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272" tIns="91421" rIns="146272" bIns="91421" anchor="t" anchorCtr="0"/>
          <a:lstStyle>
            <a:lvl1pPr>
              <a:defRPr sz="59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42" tIns="146272" rIns="182842" bIns="146272">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90"/>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6" y="6208327"/>
            <a:ext cx="1552931" cy="332660"/>
          </a:xfrm>
          <a:prstGeom prst="rect">
            <a:avLst/>
          </a:prstGeom>
        </p:spPr>
      </p:pic>
      <p:sp>
        <p:nvSpPr>
          <p:cNvPr id="10" name="Text Placeholder 7"/>
          <p:cNvSpPr>
            <a:spLocks noGrp="1"/>
          </p:cNvSpPr>
          <p:nvPr>
            <p:ph type="body" sz="quarter" idx="13" hasCustomPrompt="1"/>
          </p:nvPr>
        </p:nvSpPr>
        <p:spPr>
          <a:xfrm>
            <a:off x="6492619" y="434695"/>
            <a:ext cx="5486400" cy="909461"/>
          </a:xfrm>
        </p:spPr>
        <p:txBody>
          <a:bodyPr tIns="0" rIns="0"/>
          <a:lstStyle>
            <a:lvl1pPr marL="0" indent="0" algn="r">
              <a:buNone/>
              <a:defRPr sz="59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grpSp>
      <p:grpSp>
        <p:nvGrpSpPr>
          <p:cNvPr id="98" name="Group 97"/>
          <p:cNvGrpSpPr/>
          <p:nvPr userDrawn="1"/>
        </p:nvGrpSpPr>
        <p:grpSpPr>
          <a:xfrm>
            <a:off x="18853151" y="1957390"/>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grpSp>
    </p:spTree>
    <p:extLst>
      <p:ext uri="{BB962C8B-B14F-4D97-AF65-F5344CB8AC3E}">
        <p14:creationId xmlns:p14="http://schemas.microsoft.com/office/powerpoint/2010/main" val="3779817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7"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2" rIns="182842" bIns="146272"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2" rIns="182842" bIns="146272"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7" y="2125665"/>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2" rIns="182842" bIns="146272"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272" tIns="91421" rIns="146272" bIns="91421" anchor="t" anchorCtr="0"/>
          <a:lstStyle>
            <a:lvl1pPr>
              <a:defRPr sz="59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42" tIns="146272" rIns="182842" bIns="146272">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90"/>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6" y="6208327"/>
            <a:ext cx="1552931" cy="332660"/>
          </a:xfrm>
          <a:prstGeom prst="rect">
            <a:avLst/>
          </a:prstGeom>
        </p:spPr>
      </p:pic>
      <p:sp>
        <p:nvSpPr>
          <p:cNvPr id="10" name="Text Placeholder 7"/>
          <p:cNvSpPr>
            <a:spLocks noGrp="1"/>
          </p:cNvSpPr>
          <p:nvPr>
            <p:ph type="body" sz="quarter" idx="13" hasCustomPrompt="1"/>
          </p:nvPr>
        </p:nvSpPr>
        <p:spPr>
          <a:xfrm>
            <a:off x="6492619" y="434695"/>
            <a:ext cx="5486400" cy="909461"/>
          </a:xfrm>
        </p:spPr>
        <p:txBody>
          <a:bodyPr tIns="0" rIns="0"/>
          <a:lstStyle>
            <a:lvl1pPr marL="0" indent="0" algn="r">
              <a:buNone/>
              <a:defRPr sz="5900"/>
            </a:lvl1pPr>
          </a:lstStyle>
          <a:p>
            <a:pPr lvl="0"/>
            <a:r>
              <a:rPr lang="en-US" dirty="0" smtClean="0"/>
              <a:t>Session code</a:t>
            </a:r>
            <a:endParaRPr lang="en-US" dirty="0"/>
          </a:p>
        </p:txBody>
      </p:sp>
      <p:grpSp>
        <p:nvGrpSpPr>
          <p:cNvPr id="98" name="Group 97"/>
          <p:cNvGrpSpPr/>
          <p:nvPr userDrawn="1"/>
        </p:nvGrpSpPr>
        <p:grpSpPr>
          <a:xfrm>
            <a:off x="7136679" y="411083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grpSp>
    </p:spTree>
    <p:extLst>
      <p:ext uri="{BB962C8B-B14F-4D97-AF65-F5344CB8AC3E}">
        <p14:creationId xmlns:p14="http://schemas.microsoft.com/office/powerpoint/2010/main" val="7238996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72" tIns="109704" rIns="146272" bIns="109704"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21" bIns="91421"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59"/>
            <a:ext cx="10058400" cy="1829593"/>
          </a:xfrm>
          <a:noFill/>
        </p:spPr>
        <p:txBody>
          <a:bodyPr lIns="182842" tIns="146272" rIns="182842" bIns="146272">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713515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21" bIns="91421"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59"/>
            <a:ext cx="10058400" cy="1829593"/>
          </a:xfrm>
          <a:noFill/>
        </p:spPr>
        <p:txBody>
          <a:bodyPr lIns="182842" tIns="146272" rIns="182842" bIns="146272">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62853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7"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7" y="2125669"/>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209" tIns="91382" rIns="146209" bIns="91382" anchor="t" anchorCtr="0"/>
          <a:lstStyle>
            <a:lvl1pPr>
              <a:defRPr sz="59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764" tIns="146209" rIns="182764" bIns="146209">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94"/>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42" y="6208331"/>
            <a:ext cx="1552931" cy="332660"/>
          </a:xfrm>
          <a:prstGeom prst="rect">
            <a:avLst/>
          </a:prstGeom>
        </p:spPr>
      </p:pic>
      <p:sp>
        <p:nvSpPr>
          <p:cNvPr id="10" name="Text Placeholder 7"/>
          <p:cNvSpPr>
            <a:spLocks noGrp="1"/>
          </p:cNvSpPr>
          <p:nvPr>
            <p:ph type="body" sz="quarter" idx="13" hasCustomPrompt="1"/>
          </p:nvPr>
        </p:nvSpPr>
        <p:spPr>
          <a:xfrm>
            <a:off x="6492619" y="434697"/>
            <a:ext cx="5486400" cy="909421"/>
          </a:xfrm>
        </p:spPr>
        <p:txBody>
          <a:bodyPr tIns="0" rIns="0"/>
          <a:lstStyle>
            <a:lvl1pPr marL="0" indent="0" algn="r">
              <a:buNone/>
              <a:defRPr sz="5900"/>
            </a:lvl1pPr>
          </a:lstStyle>
          <a:p>
            <a:pPr lvl="0"/>
            <a:r>
              <a:rPr lang="en-US" dirty="0" smtClean="0"/>
              <a:t>Session code</a:t>
            </a:r>
            <a:endParaRPr lang="en-US" dirty="0"/>
          </a:p>
        </p:txBody>
      </p:sp>
      <p:grpSp>
        <p:nvGrpSpPr>
          <p:cNvPr id="98" name="Group 97"/>
          <p:cNvGrpSpPr/>
          <p:nvPr userDrawn="1"/>
        </p:nvGrpSpPr>
        <p:grpSpPr>
          <a:xfrm>
            <a:off x="7136679" y="4110837"/>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2" rIns="182842" bIns="146272"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21" bIns="91421"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116355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21" bIns="91421"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32986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91421" bIns="91421" anchor="t" anchorCtr="0"/>
          <a:lstStyle>
            <a:lvl1pPr>
              <a:defRPr sz="87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5531415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91421" bIns="91421" anchor="t" anchorCtr="0"/>
          <a:lstStyle>
            <a:lvl1pPr>
              <a:defRPr sz="87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5368480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91421" bIns="91421" anchor="t" anchorCtr="0"/>
          <a:lstStyle>
            <a:lvl1pPr>
              <a:defRPr sz="87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9837524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2"/>
            <a:ext cx="11887200" cy="1991276"/>
          </a:xfrm>
        </p:spPr>
        <p:txBody>
          <a:bodyPr/>
          <a:lstStyle>
            <a:lvl1pPr marL="0" indent="0">
              <a:buNone/>
              <a:defRPr>
                <a:gradFill>
                  <a:gsLst>
                    <a:gs pos="1250">
                      <a:schemeClr val="tx1"/>
                    </a:gs>
                    <a:gs pos="99000">
                      <a:schemeClr val="tx1"/>
                    </a:gs>
                  </a:gsLst>
                  <a:lin ang="5400000" scaled="0"/>
                </a:gradFill>
              </a:defRPr>
            </a:lvl1pPr>
            <a:lvl2pPr marL="0" indent="0">
              <a:buFontTx/>
              <a:buNone/>
              <a:defRPr sz="1900"/>
            </a:lvl2pPr>
            <a:lvl3pPr marL="228551" indent="0">
              <a:buNone/>
              <a:defRPr sz="1900"/>
            </a:lvl3pPr>
            <a:lvl4pPr marL="457103" indent="0">
              <a:buNone/>
              <a:defRPr sz="1800"/>
            </a:lvl4pPr>
            <a:lvl5pPr marL="685654"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792283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21944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742780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34474"/>
          </a:xfrm>
        </p:spPr>
        <p:txBody>
          <a:bodyPr wrap="square">
            <a:spAutoFit/>
          </a:bodyPr>
          <a:lstStyle>
            <a:lvl1pPr marL="0" indent="0">
              <a:spcBef>
                <a:spcPts val="1224"/>
              </a:spcBef>
              <a:buClr>
                <a:schemeClr val="tx1"/>
              </a:buClr>
              <a:buFont typeface="Wingdings" pitchFamily="2" charset="2"/>
              <a:buNone/>
              <a:defRPr sz="3600"/>
            </a:lvl1pPr>
            <a:lvl2pPr marL="0" indent="0">
              <a:buNone/>
              <a:defRPr sz="1900"/>
            </a:lvl2pPr>
            <a:lvl3pPr marL="231726" indent="0">
              <a:buNone/>
              <a:tabLst/>
              <a:defRPr sz="1900"/>
            </a:lvl3pPr>
            <a:lvl4pPr marL="460277" indent="0">
              <a:buNone/>
              <a:defRPr sz="1800"/>
            </a:lvl4pPr>
            <a:lvl5pPr marL="685654"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34474"/>
          </a:xfrm>
        </p:spPr>
        <p:txBody>
          <a:bodyPr wrap="square">
            <a:spAutoFit/>
          </a:bodyPr>
          <a:lstStyle>
            <a:lvl1pPr marL="0" indent="0">
              <a:spcBef>
                <a:spcPts val="1224"/>
              </a:spcBef>
              <a:buClr>
                <a:schemeClr val="tx1"/>
              </a:buClr>
              <a:buFont typeface="Wingdings" pitchFamily="2" charset="2"/>
              <a:buNone/>
              <a:defRPr sz="3600"/>
            </a:lvl1pPr>
            <a:lvl2pPr marL="0" indent="0">
              <a:buNone/>
              <a:defRPr sz="1900"/>
            </a:lvl2pPr>
            <a:lvl3pPr marL="231726" indent="0">
              <a:buNone/>
              <a:tabLst/>
              <a:defRPr sz="1900"/>
            </a:lvl3pPr>
            <a:lvl4pPr marL="460277" indent="0">
              <a:buNone/>
              <a:defRPr sz="1800"/>
            </a:lvl4pPr>
            <a:lvl5pPr marL="685654"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155254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34474"/>
          </a:xfrm>
        </p:spPr>
        <p:txBody>
          <a:bodyPr wrap="square">
            <a:spAutoFit/>
          </a:bodyPr>
          <a:lstStyle>
            <a:lvl1pPr marL="287277" indent="-287277">
              <a:spcBef>
                <a:spcPts val="1224"/>
              </a:spcBef>
              <a:buClr>
                <a:schemeClr val="tx1"/>
              </a:buClr>
              <a:buFont typeface="Arial" pitchFamily="34" charset="0"/>
              <a:buChar char="•"/>
              <a:defRPr sz="3600"/>
            </a:lvl1pPr>
            <a:lvl2pPr marL="531052" indent="-233145">
              <a:defRPr sz="1900"/>
            </a:lvl2pPr>
            <a:lvl3pPr marL="699435" indent="-168383">
              <a:tabLst/>
              <a:defRPr sz="1900"/>
            </a:lvl3pPr>
            <a:lvl4pPr marL="880771" indent="-181335">
              <a:defRPr sz="1800"/>
            </a:lvl4pPr>
            <a:lvl5pPr marL="1049155" indent="-168383">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34474"/>
          </a:xfrm>
        </p:spPr>
        <p:txBody>
          <a:bodyPr wrap="square">
            <a:spAutoFit/>
          </a:bodyPr>
          <a:lstStyle>
            <a:lvl1pPr marL="287277" indent="-287277">
              <a:spcBef>
                <a:spcPts val="1224"/>
              </a:spcBef>
              <a:buClr>
                <a:schemeClr val="tx1"/>
              </a:buClr>
              <a:buFont typeface="Arial" pitchFamily="34" charset="0"/>
              <a:buChar char="•"/>
              <a:defRPr sz="3600"/>
            </a:lvl1pPr>
            <a:lvl2pPr marL="531052" indent="-233145">
              <a:defRPr sz="1900"/>
            </a:lvl2pPr>
            <a:lvl3pPr marL="699435" indent="-168383">
              <a:tabLst/>
              <a:defRPr sz="1900"/>
            </a:lvl3pPr>
            <a:lvl4pPr marL="880771" indent="-181335">
              <a:defRPr sz="1800"/>
            </a:lvl4pPr>
            <a:lvl5pPr marL="1049155" indent="-168383">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66772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0"/>
            <a:ext cx="5486399" cy="2637607"/>
          </a:xfrm>
        </p:spPr>
        <p:txBody>
          <a:bodyPr wrap="square">
            <a:spAutoFit/>
          </a:bodyPr>
          <a:lstStyle>
            <a:lvl1pPr marL="287277" indent="-287277">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052" indent="-233145">
              <a:defRPr sz="2400"/>
            </a:lvl2pPr>
            <a:lvl3pPr marL="699435" indent="-168383">
              <a:tabLst/>
              <a:defRPr sz="2400"/>
            </a:lvl3pPr>
            <a:lvl4pPr marL="880771" indent="-181335">
              <a:defRPr/>
            </a:lvl4pPr>
            <a:lvl5pPr marL="1049155" indent="-16838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0"/>
            <a:ext cx="5486399" cy="2637607"/>
          </a:xfrm>
        </p:spPr>
        <p:txBody>
          <a:bodyPr wrap="square">
            <a:spAutoFit/>
          </a:bodyPr>
          <a:lstStyle>
            <a:lvl1pPr marL="287277" indent="-287277">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052" indent="-233145">
              <a:defRPr sz="2400"/>
            </a:lvl2pPr>
            <a:lvl3pPr marL="699435" indent="-168383">
              <a:tabLst/>
              <a:defRPr sz="2400"/>
            </a:lvl3pPr>
            <a:lvl4pPr marL="880771" indent="-181335">
              <a:defRPr/>
            </a:lvl4pPr>
            <a:lvl5pPr marL="1049155" indent="-168383">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395618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09" tIns="109657" rIns="146209" bIns="109657"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382" bIns="91382"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63"/>
            <a:ext cx="10058400" cy="1829593"/>
          </a:xfrm>
          <a:noFill/>
        </p:spPr>
        <p:txBody>
          <a:bodyPr lIns="182764" tIns="146209" rIns="182764" bIns="146209">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684760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68645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63667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03811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16964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9" tIns="46629" rIns="46629" bIns="46629" numCol="1" spcCol="0" rtlCol="0" fromWordArt="0" anchor="ctr" anchorCtr="0" forceAA="0" compatLnSpc="1">
            <a:prstTxWarp prst="textNoShape">
              <a:avLst/>
            </a:prstTxWarp>
            <a:noAutofit/>
          </a:bodyPr>
          <a:lstStyle/>
          <a:p>
            <a:pPr algn="ctr" defTabSz="932274"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3"/>
            <a:ext cx="11887199" cy="2097459"/>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7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9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7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510592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26780"/>
          </a:xfrm>
          <a:prstGeom prst="rect">
            <a:avLst/>
          </a:prstGeom>
        </p:spPr>
        <p:txBody>
          <a:bodyPr/>
          <a:lstStyle>
            <a:lvl1pPr marL="290451" indent="-290451">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78" indent="-280929">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31" indent="-290451">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81" indent="-22855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33" indent="-228551">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25" tIns="77712" rIns="155425" bIns="77712"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607328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3"/>
            <a:ext cx="11456578" cy="1431123"/>
          </a:xfrm>
        </p:spPr>
        <p:txBody>
          <a:bodyPr/>
          <a:lstStyle>
            <a:lvl1pPr marL="0" indent="0">
              <a:buNone/>
              <a:defRPr sz="9000" i="0" spc="-102"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9" name="Text Placeholder 8"/>
          <p:cNvSpPr>
            <a:spLocks noGrp="1"/>
          </p:cNvSpPr>
          <p:nvPr>
            <p:ph type="body" sz="quarter" idx="11" hasCustomPrompt="1"/>
          </p:nvPr>
        </p:nvSpPr>
        <p:spPr>
          <a:xfrm>
            <a:off x="523181" y="3283252"/>
            <a:ext cx="7666298" cy="738625"/>
          </a:xfrm>
        </p:spPr>
        <p:txBody>
          <a:bodyPr/>
          <a:lstStyle>
            <a:lvl1pPr marL="0" indent="0">
              <a:buNone/>
              <a:defRPr spc="-102"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1107" y="6135208"/>
            <a:ext cx="2385370" cy="859317"/>
          </a:xfrm>
          <a:prstGeom prst="rect">
            <a:avLst/>
          </a:prstGeom>
          <a:noFill/>
          <a:ln>
            <a:noFill/>
          </a:ln>
        </p:spPr>
      </p:pic>
    </p:spTree>
    <p:extLst>
      <p:ext uri="{BB962C8B-B14F-4D97-AF65-F5344CB8AC3E}">
        <p14:creationId xmlns:p14="http://schemas.microsoft.com/office/powerpoint/2010/main" val="226236549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64786516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grpSp>
    </p:spTree>
    <p:extLst>
      <p:ext uri="{BB962C8B-B14F-4D97-AF65-F5344CB8AC3E}">
        <p14:creationId xmlns:p14="http://schemas.microsoft.com/office/powerpoint/2010/main" val="9025564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382" bIns="91382"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63"/>
            <a:ext cx="10058400" cy="1829593"/>
          </a:xfrm>
          <a:noFill/>
        </p:spPr>
        <p:txBody>
          <a:bodyPr lIns="182764" tIns="146209" rIns="182764" bIns="146209">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grpSp>
    </p:spTree>
    <p:extLst>
      <p:ext uri="{BB962C8B-B14F-4D97-AF65-F5344CB8AC3E}">
        <p14:creationId xmlns:p14="http://schemas.microsoft.com/office/powerpoint/2010/main" val="17919102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439861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97151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593745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72146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796774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3604738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51892386"/>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104125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943055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382" bIns="91382"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002960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763765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972890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480684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241805"/>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32635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02064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49498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939914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194728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382" bIns="91382"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898668"/>
            <a:ext cx="11770606" cy="1778949"/>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Tree>
    <p:extLst>
      <p:ext uri="{BB962C8B-B14F-4D97-AF65-F5344CB8AC3E}">
        <p14:creationId xmlns:p14="http://schemas.microsoft.com/office/powerpoint/2010/main" val="2614224404"/>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09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4030544"/>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21825" y="1398908"/>
            <a:ext cx="11205895" cy="310869"/>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71956" y="254198"/>
            <a:ext cx="11255764" cy="621530"/>
          </a:xfrm>
        </p:spPr>
        <p:txBody>
          <a:bodyPr lIns="0"/>
          <a:lstStyle>
            <a:lvl1pPr algn="l">
              <a:defRPr/>
            </a:lvl1pPr>
          </a:lstStyle>
          <a:p>
            <a:r>
              <a:rPr lang="en-US" dirty="0" smtClean="0"/>
              <a:t>Click to edit Master title style</a:t>
            </a:r>
            <a:endParaRPr lang="en-US" dirty="0"/>
          </a:p>
        </p:txBody>
      </p:sp>
      <p:sp>
        <p:nvSpPr>
          <p:cNvPr id="8" name="Date Placeholder 7"/>
          <p:cNvSpPr>
            <a:spLocks noGrp="1"/>
          </p:cNvSpPr>
          <p:nvPr>
            <p:ph type="dt" sz="half" idx="15"/>
          </p:nvPr>
        </p:nvSpPr>
        <p:spPr>
          <a:xfrm>
            <a:off x="1231311" y="6450506"/>
            <a:ext cx="1245920" cy="155434"/>
          </a:xfrm>
          <a:prstGeom prst="rect">
            <a:avLst/>
          </a:prstGeom>
        </p:spPr>
        <p:txBody>
          <a:bodyPr lIns="93278" tIns="46639" rIns="93278" bIns="46639"/>
          <a:lstStyle/>
          <a:p>
            <a:pPr defTabSz="932742"/>
            <a:r>
              <a:rPr lang="en-US" dirty="0" smtClean="0">
                <a:solidFill>
                  <a:srgbClr val="FFFFFF"/>
                </a:solidFill>
              </a:rPr>
              <a:t>15-01-2010</a:t>
            </a:r>
            <a:endParaRPr lang="en-US" dirty="0">
              <a:solidFill>
                <a:srgbClr val="FFFFFF"/>
              </a:solidFill>
            </a:endParaRPr>
          </a:p>
        </p:txBody>
      </p:sp>
      <p:sp>
        <p:nvSpPr>
          <p:cNvPr id="10" name="Slide Number Placeholder 9"/>
          <p:cNvSpPr>
            <a:spLocks noGrp="1"/>
          </p:cNvSpPr>
          <p:nvPr>
            <p:ph type="sldNum" sz="quarter" idx="16"/>
          </p:nvPr>
        </p:nvSpPr>
        <p:spPr>
          <a:xfrm>
            <a:off x="626614" y="6450506"/>
            <a:ext cx="526777" cy="155434"/>
          </a:xfrm>
          <a:prstGeom prst="rect">
            <a:avLst/>
          </a:prstGeom>
        </p:spPr>
        <p:txBody>
          <a:bodyPr lIns="93278" tIns="46639" rIns="93278" bIns="46639"/>
          <a:lstStyle/>
          <a:p>
            <a:pPr defTabSz="932742"/>
            <a:r>
              <a:rPr lang="en-US" dirty="0" smtClean="0">
                <a:solidFill>
                  <a:srgbClr val="FFFFFF"/>
                </a:solidFill>
              </a:rPr>
              <a:t>PAGE </a:t>
            </a:r>
            <a:fld id="{711B4CA8-52BE-46B1-A536-58CE1A3FAF74}" type="slidenum">
              <a:rPr lang="en-US" smtClean="0">
                <a:solidFill>
                  <a:srgbClr val="FFFFFF"/>
                </a:solidFill>
              </a:rPr>
              <a:pPr defTabSz="932742"/>
              <a:t>‹#›</a:t>
            </a:fld>
            <a:endParaRPr lang="en-US" dirty="0">
              <a:solidFill>
                <a:srgbClr val="FFFFFF"/>
              </a:solidFill>
            </a:endParaRPr>
          </a:p>
        </p:txBody>
      </p:sp>
      <p:sp>
        <p:nvSpPr>
          <p:cNvPr id="11" name="Footer Placeholder 10"/>
          <p:cNvSpPr>
            <a:spLocks noGrp="1"/>
          </p:cNvSpPr>
          <p:nvPr>
            <p:ph type="ftr" sz="quarter" idx="17"/>
          </p:nvPr>
        </p:nvSpPr>
        <p:spPr>
          <a:xfrm>
            <a:off x="626613" y="6590284"/>
            <a:ext cx="1850618" cy="131134"/>
          </a:xfrm>
          <a:prstGeom prst="rect">
            <a:avLst/>
          </a:prstGeom>
        </p:spPr>
        <p:txBody>
          <a:bodyPr lIns="93278" tIns="46639" rIns="93278" bIns="46639"/>
          <a:lstStyle/>
          <a:p>
            <a:pPr defTabSz="932742"/>
            <a:r>
              <a:rPr lang="en-US" dirty="0" smtClean="0">
                <a:solidFill>
                  <a:srgbClr val="FFFFFF"/>
                </a:solidFill>
              </a:rPr>
              <a:t>MICROSOFT CONFIDENTIAL</a:t>
            </a:r>
            <a:endParaRPr lang="en-US" dirty="0">
              <a:solidFill>
                <a:srgbClr val="FFFFFF"/>
              </a:solidFill>
            </a:endParaRPr>
          </a:p>
        </p:txBody>
      </p:sp>
      <p:sp>
        <p:nvSpPr>
          <p:cNvPr id="13" name="Text Placeholder 3"/>
          <p:cNvSpPr>
            <a:spLocks noGrp="1"/>
          </p:cNvSpPr>
          <p:nvPr>
            <p:ph type="body" sz="half" idx="2"/>
          </p:nvPr>
        </p:nvSpPr>
        <p:spPr>
          <a:xfrm>
            <a:off x="621826" y="6061922"/>
            <a:ext cx="9741906" cy="310868"/>
          </a:xfrm>
        </p:spPr>
        <p:txBody>
          <a:bodyPr>
            <a:noAutofit/>
          </a:bodyPr>
          <a:lstStyle>
            <a:lvl1pPr marL="0" indent="0">
              <a:lnSpc>
                <a:spcPts val="1836"/>
              </a:lnSpc>
              <a:spcBef>
                <a:spcPts val="0"/>
              </a:spcBef>
              <a:spcAft>
                <a:spcPts val="0"/>
              </a:spcAft>
              <a:buNone/>
              <a:defRPr sz="1400" spc="-41" baseline="0"/>
            </a:lvl1pPr>
            <a:lvl2pPr marL="466390" indent="0">
              <a:buNone/>
              <a:defRPr sz="1200"/>
            </a:lvl2pPr>
            <a:lvl3pPr marL="932779" indent="0">
              <a:buNone/>
              <a:defRPr sz="1000"/>
            </a:lvl3pPr>
            <a:lvl4pPr marL="1399169" indent="0">
              <a:buNone/>
              <a:defRPr sz="900"/>
            </a:lvl4pPr>
            <a:lvl5pPr marL="1865559" indent="0">
              <a:buNone/>
              <a:defRPr sz="900"/>
            </a:lvl5pPr>
            <a:lvl6pPr marL="2331949" indent="0">
              <a:buNone/>
              <a:defRPr sz="900"/>
            </a:lvl6pPr>
            <a:lvl7pPr marL="2798338" indent="0">
              <a:buNone/>
              <a:defRPr sz="900"/>
            </a:lvl7pPr>
            <a:lvl8pPr marL="3264728" indent="0">
              <a:buNone/>
              <a:defRPr sz="900"/>
            </a:lvl8pPr>
            <a:lvl9pPr marL="3731118"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626613" y="1840920"/>
            <a:ext cx="9764443" cy="20928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545940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427240879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grpSp>
    </p:spTree>
    <p:extLst>
      <p:ext uri="{BB962C8B-B14F-4D97-AF65-F5344CB8AC3E}">
        <p14:creationId xmlns:p14="http://schemas.microsoft.com/office/powerpoint/2010/main" val="937923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grpSp>
    </p:spTree>
    <p:extLst>
      <p:ext uri="{BB962C8B-B14F-4D97-AF65-F5344CB8AC3E}">
        <p14:creationId xmlns:p14="http://schemas.microsoft.com/office/powerpoint/2010/main" val="6651605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011097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79491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21647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50099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8"/>
            <a:ext cx="11887200" cy="1831975"/>
          </a:xfrm>
          <a:noFill/>
        </p:spPr>
        <p:txBody>
          <a:bodyPr tIns="91382" bIns="91382" anchor="t" anchorCtr="0"/>
          <a:lstStyle>
            <a:lvl1pPr>
              <a:defRPr sz="87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90269431"/>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51212067"/>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47287474"/>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1886782"/>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1549611"/>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7507706"/>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405648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797397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861483"/>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23788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8"/>
            <a:ext cx="11887200" cy="1831975"/>
          </a:xfrm>
          <a:noFill/>
        </p:spPr>
        <p:txBody>
          <a:bodyPr tIns="91382" bIns="91382" anchor="t" anchorCtr="0"/>
          <a:lstStyle>
            <a:lvl1pPr>
              <a:defRPr sz="87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318253"/>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076844"/>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349746"/>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0122802"/>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211434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898668"/>
            <a:ext cx="11770606" cy="1778949"/>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742"/>
            <a:endParaRPr lang="en-US" dirty="0">
              <a:solidFill>
                <a:srgbClr val="FFFFFF"/>
              </a:solidFill>
            </a:endParaRPr>
          </a:p>
        </p:txBody>
      </p:sp>
    </p:spTree>
    <p:extLst>
      <p:ext uri="{BB962C8B-B14F-4D97-AF65-F5344CB8AC3E}">
        <p14:creationId xmlns:p14="http://schemas.microsoft.com/office/powerpoint/2010/main" val="3244272317"/>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21825" y="1398908"/>
            <a:ext cx="11205895" cy="310869"/>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71956" y="254198"/>
            <a:ext cx="11255764" cy="621530"/>
          </a:xfrm>
        </p:spPr>
        <p:txBody>
          <a:bodyPr lIns="0"/>
          <a:lstStyle>
            <a:lvl1pPr algn="l">
              <a:defRPr/>
            </a:lvl1pPr>
          </a:lstStyle>
          <a:p>
            <a:r>
              <a:rPr lang="en-US" dirty="0" smtClean="0"/>
              <a:t>Click to edit Master title style</a:t>
            </a:r>
            <a:endParaRPr lang="en-US" dirty="0"/>
          </a:p>
        </p:txBody>
      </p:sp>
      <p:sp>
        <p:nvSpPr>
          <p:cNvPr id="8" name="Date Placeholder 7"/>
          <p:cNvSpPr>
            <a:spLocks noGrp="1"/>
          </p:cNvSpPr>
          <p:nvPr>
            <p:ph type="dt" sz="half" idx="15"/>
          </p:nvPr>
        </p:nvSpPr>
        <p:spPr>
          <a:xfrm>
            <a:off x="1231311" y="6450506"/>
            <a:ext cx="1245920" cy="155434"/>
          </a:xfrm>
          <a:prstGeom prst="rect">
            <a:avLst/>
          </a:prstGeom>
        </p:spPr>
        <p:txBody>
          <a:bodyPr lIns="93278" tIns="46639" rIns="93278" bIns="46639"/>
          <a:lstStyle/>
          <a:p>
            <a:pPr defTabSz="932742"/>
            <a:r>
              <a:rPr lang="en-US" dirty="0" smtClean="0">
                <a:solidFill>
                  <a:srgbClr val="FFFFFF"/>
                </a:solidFill>
              </a:rPr>
              <a:t>15-01-2010</a:t>
            </a:r>
            <a:endParaRPr lang="en-US" dirty="0">
              <a:solidFill>
                <a:srgbClr val="FFFFFF"/>
              </a:solidFill>
            </a:endParaRPr>
          </a:p>
        </p:txBody>
      </p:sp>
      <p:sp>
        <p:nvSpPr>
          <p:cNvPr id="10" name="Slide Number Placeholder 9"/>
          <p:cNvSpPr>
            <a:spLocks noGrp="1"/>
          </p:cNvSpPr>
          <p:nvPr>
            <p:ph type="sldNum" sz="quarter" idx="16"/>
          </p:nvPr>
        </p:nvSpPr>
        <p:spPr>
          <a:xfrm>
            <a:off x="626614" y="6450506"/>
            <a:ext cx="526777" cy="155434"/>
          </a:xfrm>
          <a:prstGeom prst="rect">
            <a:avLst/>
          </a:prstGeom>
        </p:spPr>
        <p:txBody>
          <a:bodyPr lIns="93278" tIns="46639" rIns="93278" bIns="46639"/>
          <a:lstStyle/>
          <a:p>
            <a:pPr defTabSz="932742"/>
            <a:r>
              <a:rPr lang="en-US" dirty="0" smtClean="0">
                <a:solidFill>
                  <a:srgbClr val="FFFFFF"/>
                </a:solidFill>
              </a:rPr>
              <a:t>PAGE </a:t>
            </a:r>
            <a:fld id="{711B4CA8-52BE-46B1-A536-58CE1A3FAF74}" type="slidenum">
              <a:rPr lang="en-US" smtClean="0">
                <a:solidFill>
                  <a:srgbClr val="FFFFFF"/>
                </a:solidFill>
              </a:rPr>
              <a:pPr defTabSz="932742"/>
              <a:t>‹#›</a:t>
            </a:fld>
            <a:endParaRPr lang="en-US" dirty="0">
              <a:solidFill>
                <a:srgbClr val="FFFFFF"/>
              </a:solidFill>
            </a:endParaRPr>
          </a:p>
        </p:txBody>
      </p:sp>
      <p:sp>
        <p:nvSpPr>
          <p:cNvPr id="11" name="Footer Placeholder 10"/>
          <p:cNvSpPr>
            <a:spLocks noGrp="1"/>
          </p:cNvSpPr>
          <p:nvPr>
            <p:ph type="ftr" sz="quarter" idx="17"/>
          </p:nvPr>
        </p:nvSpPr>
        <p:spPr>
          <a:xfrm>
            <a:off x="626613" y="6590284"/>
            <a:ext cx="1850618" cy="131134"/>
          </a:xfrm>
          <a:prstGeom prst="rect">
            <a:avLst/>
          </a:prstGeom>
        </p:spPr>
        <p:txBody>
          <a:bodyPr lIns="93278" tIns="46639" rIns="93278" bIns="46639"/>
          <a:lstStyle/>
          <a:p>
            <a:pPr defTabSz="932742"/>
            <a:r>
              <a:rPr lang="en-US" dirty="0" smtClean="0">
                <a:solidFill>
                  <a:srgbClr val="FFFFFF"/>
                </a:solidFill>
              </a:rPr>
              <a:t>MICROSOFT CONFIDENTIAL</a:t>
            </a:r>
            <a:endParaRPr lang="en-US" dirty="0">
              <a:solidFill>
                <a:srgbClr val="FFFFFF"/>
              </a:solidFill>
            </a:endParaRPr>
          </a:p>
        </p:txBody>
      </p:sp>
      <p:sp>
        <p:nvSpPr>
          <p:cNvPr id="13" name="Text Placeholder 3"/>
          <p:cNvSpPr>
            <a:spLocks noGrp="1"/>
          </p:cNvSpPr>
          <p:nvPr>
            <p:ph type="body" sz="half" idx="2"/>
          </p:nvPr>
        </p:nvSpPr>
        <p:spPr>
          <a:xfrm>
            <a:off x="621826" y="6061922"/>
            <a:ext cx="9741906" cy="310868"/>
          </a:xfrm>
        </p:spPr>
        <p:txBody>
          <a:bodyPr>
            <a:noAutofit/>
          </a:bodyPr>
          <a:lstStyle>
            <a:lvl1pPr marL="0" indent="0">
              <a:lnSpc>
                <a:spcPts val="1836"/>
              </a:lnSpc>
              <a:spcBef>
                <a:spcPts val="0"/>
              </a:spcBef>
              <a:spcAft>
                <a:spcPts val="0"/>
              </a:spcAft>
              <a:buNone/>
              <a:defRPr sz="1400" spc="-41" baseline="0"/>
            </a:lvl1pPr>
            <a:lvl2pPr marL="466390" indent="0">
              <a:buNone/>
              <a:defRPr sz="1200"/>
            </a:lvl2pPr>
            <a:lvl3pPr marL="932779" indent="0">
              <a:buNone/>
              <a:defRPr sz="1000"/>
            </a:lvl3pPr>
            <a:lvl4pPr marL="1399169" indent="0">
              <a:buNone/>
              <a:defRPr sz="900"/>
            </a:lvl4pPr>
            <a:lvl5pPr marL="1865559" indent="0">
              <a:buNone/>
              <a:defRPr sz="900"/>
            </a:lvl5pPr>
            <a:lvl6pPr marL="2331949" indent="0">
              <a:buNone/>
              <a:defRPr sz="900"/>
            </a:lvl6pPr>
            <a:lvl7pPr marL="2798338" indent="0">
              <a:buNone/>
              <a:defRPr sz="900"/>
            </a:lvl7pPr>
            <a:lvl8pPr marL="3264728" indent="0">
              <a:buNone/>
              <a:defRPr sz="900"/>
            </a:lvl8pPr>
            <a:lvl9pPr marL="3731118"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626613" y="1840920"/>
            <a:ext cx="9764443" cy="20928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890645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8" cy="351905"/>
          </a:xfrm>
          <a:prstGeom prst="rect">
            <a:avLst/>
          </a:prstGeom>
        </p:spPr>
      </p:pic>
    </p:spTree>
    <p:extLst>
      <p:ext uri="{BB962C8B-B14F-4D97-AF65-F5344CB8AC3E}">
        <p14:creationId xmlns:p14="http://schemas.microsoft.com/office/powerpoint/2010/main" val="148370171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7"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2" rIns="182842" bIns="146272"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2" rIns="182842" bIns="146272"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7" y="2125665"/>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2" rIns="182842" bIns="146272"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272" tIns="91421" rIns="146272" bIns="91421" anchor="t" anchorCtr="0"/>
          <a:lstStyle>
            <a:lvl1pPr>
              <a:defRPr sz="59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42" tIns="146272" rIns="182842" bIns="146272">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90"/>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6" y="6208327"/>
            <a:ext cx="1552931" cy="332660"/>
          </a:xfrm>
          <a:prstGeom prst="rect">
            <a:avLst/>
          </a:prstGeom>
        </p:spPr>
      </p:pic>
      <p:sp>
        <p:nvSpPr>
          <p:cNvPr id="10" name="Text Placeholder 7"/>
          <p:cNvSpPr>
            <a:spLocks noGrp="1"/>
          </p:cNvSpPr>
          <p:nvPr>
            <p:ph type="body" sz="quarter" idx="13" hasCustomPrompt="1"/>
          </p:nvPr>
        </p:nvSpPr>
        <p:spPr>
          <a:xfrm>
            <a:off x="6492619" y="434695"/>
            <a:ext cx="5486400" cy="909461"/>
          </a:xfrm>
        </p:spPr>
        <p:txBody>
          <a:bodyPr tIns="0" rIns="0"/>
          <a:lstStyle>
            <a:lvl1pPr marL="0" indent="0" algn="r">
              <a:buNone/>
              <a:defRPr sz="59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grpSp>
      <p:grpSp>
        <p:nvGrpSpPr>
          <p:cNvPr id="98" name="Group 97"/>
          <p:cNvGrpSpPr/>
          <p:nvPr userDrawn="1"/>
        </p:nvGrpSpPr>
        <p:grpSpPr>
          <a:xfrm>
            <a:off x="18853151" y="1957390"/>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grpSp>
    </p:spTree>
    <p:extLst>
      <p:ext uri="{BB962C8B-B14F-4D97-AF65-F5344CB8AC3E}">
        <p14:creationId xmlns:p14="http://schemas.microsoft.com/office/powerpoint/2010/main" val="3974179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7"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2" rIns="182842" bIns="146272"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2" rIns="182842" bIns="146272"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7" y="2125665"/>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2" tIns="146272" rIns="182842" bIns="146272" numCol="1" spcCol="0" rtlCol="0" fromWordArt="0" anchor="t" anchorCtr="0" forceAA="0" compatLnSpc="1">
            <a:prstTxWarp prst="textNoShape">
              <a:avLst/>
            </a:prstTxWarp>
            <a:noAutofit/>
          </a:bodyPr>
          <a:lstStyle/>
          <a:p>
            <a:pPr algn="ctr" defTabSz="932274"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272" tIns="91421" rIns="146272" bIns="91421" anchor="t" anchorCtr="0"/>
          <a:lstStyle>
            <a:lvl1pPr>
              <a:defRPr sz="59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42" tIns="146272" rIns="182842" bIns="146272">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90"/>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6" y="6208327"/>
            <a:ext cx="1552931" cy="332660"/>
          </a:xfrm>
          <a:prstGeom prst="rect">
            <a:avLst/>
          </a:prstGeom>
        </p:spPr>
      </p:pic>
      <p:sp>
        <p:nvSpPr>
          <p:cNvPr id="10" name="Text Placeholder 7"/>
          <p:cNvSpPr>
            <a:spLocks noGrp="1"/>
          </p:cNvSpPr>
          <p:nvPr>
            <p:ph type="body" sz="quarter" idx="13" hasCustomPrompt="1"/>
          </p:nvPr>
        </p:nvSpPr>
        <p:spPr>
          <a:xfrm>
            <a:off x="6492619" y="434695"/>
            <a:ext cx="5486400" cy="909461"/>
          </a:xfrm>
        </p:spPr>
        <p:txBody>
          <a:bodyPr tIns="0" rIns="0"/>
          <a:lstStyle>
            <a:lvl1pPr marL="0" indent="0" algn="r">
              <a:buNone/>
              <a:defRPr sz="5900"/>
            </a:lvl1pPr>
          </a:lstStyle>
          <a:p>
            <a:pPr lvl="0"/>
            <a:r>
              <a:rPr lang="en-US" dirty="0" smtClean="0"/>
              <a:t>Session code</a:t>
            </a:r>
            <a:endParaRPr lang="en-US" dirty="0"/>
          </a:p>
        </p:txBody>
      </p:sp>
      <p:grpSp>
        <p:nvGrpSpPr>
          <p:cNvPr id="98" name="Group 97"/>
          <p:cNvGrpSpPr/>
          <p:nvPr userDrawn="1"/>
        </p:nvGrpSpPr>
        <p:grpSpPr>
          <a:xfrm>
            <a:off x="7136679" y="411083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44"/>
              <a:endParaRPr lang="en-US" dirty="0">
                <a:solidFill>
                  <a:srgbClr val="FFFFFF"/>
                </a:solidFill>
              </a:endParaRPr>
            </a:p>
          </p:txBody>
        </p:sp>
      </p:grpSp>
    </p:spTree>
    <p:extLst>
      <p:ext uri="{BB962C8B-B14F-4D97-AF65-F5344CB8AC3E}">
        <p14:creationId xmlns:p14="http://schemas.microsoft.com/office/powerpoint/2010/main" val="13544257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theme" Target="../theme/theme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theme" Target="../theme/theme4.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theme" Target="../theme/theme5.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3" Type="http://schemas.openxmlformats.org/officeDocument/2006/relationships/slideLayout" Target="../slideLayouts/slideLayout122.xml"/><Relationship Id="rId21" Type="http://schemas.openxmlformats.org/officeDocument/2006/relationships/slideLayout" Target="../slideLayouts/slideLayout140.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theme" Target="../theme/theme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3"/>
            <a:ext cx="11889564" cy="917575"/>
          </a:xfrm>
          <a:prstGeom prst="rect">
            <a:avLst/>
          </a:prstGeom>
        </p:spPr>
        <p:txBody>
          <a:bodyPr vert="horz" wrap="square" lIns="146209" tIns="91382" rIns="146209" bIns="91382"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4"/>
            <a:ext cx="11887197" cy="2194330"/>
          </a:xfrm>
          <a:prstGeom prst="rect">
            <a:avLst/>
          </a:prstGeom>
        </p:spPr>
        <p:txBody>
          <a:bodyPr vert="horz" wrap="square" lIns="146209" tIns="91382" rIns="146209" bIns="9138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 id="2147484241" r:id="rId24"/>
  </p:sldLayoutIdLst>
  <p:transition>
    <p:fade/>
  </p:transition>
  <p:timing>
    <p:tnLst>
      <p:par>
        <p:cTn id="1" dur="indefinite" restart="never" nodeType="tmRoot"/>
      </p:par>
    </p:tnLst>
  </p:timing>
  <p:txStyles>
    <p:titleStyle>
      <a:lvl1pPr algn="l" defTabSz="932147" rtl="0" eaLnBrk="1" latinLnBrk="0" hangingPunct="1">
        <a:lnSpc>
          <a:spcPct val="90000"/>
        </a:lnSpc>
        <a:spcBef>
          <a:spcPct val="0"/>
        </a:spcBef>
        <a:buNone/>
        <a:defRPr lang="en-US" sz="53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681" marR="0" indent="-342681" algn="l" defTabSz="93214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3827" marR="0" indent="-241147" algn="l" defTabSz="93214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590" marR="0" indent="-228454" algn="l" defTabSz="93214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044" marR="0" indent="-228454" algn="l" defTabSz="932147" rtl="0" eaLnBrk="1" fontAlgn="auto" latinLnBrk="0" hangingPunct="1">
        <a:lnSpc>
          <a:spcPct val="90000"/>
        </a:lnSpc>
        <a:spcBef>
          <a:spcPct val="20000"/>
        </a:spcBef>
        <a:spcAft>
          <a:spcPts val="0"/>
        </a:spcAft>
        <a:buClrTx/>
        <a:buSzPct val="90000"/>
        <a:buFont typeface="Arial" pitchFamily="34" charset="0"/>
        <a:buChar char="•"/>
        <a:tabLst/>
        <a:defRPr sz="1900" kern="1200" spc="0" baseline="0">
          <a:gradFill>
            <a:gsLst>
              <a:gs pos="1250">
                <a:schemeClr val="tx1"/>
              </a:gs>
              <a:gs pos="100000">
                <a:schemeClr val="tx1"/>
              </a:gs>
            </a:gsLst>
            <a:lin ang="5400000" scaled="0"/>
          </a:gradFill>
          <a:latin typeface="+mn-lt"/>
          <a:ea typeface="+mn-ea"/>
          <a:cs typeface="+mn-cs"/>
        </a:defRPr>
      </a:lvl4pPr>
      <a:lvl5pPr marL="1256499" marR="0" indent="-228454" algn="l" defTabSz="932147" rtl="0" eaLnBrk="1" fontAlgn="auto" latinLnBrk="0" hangingPunct="1">
        <a:lnSpc>
          <a:spcPct val="90000"/>
        </a:lnSpc>
        <a:spcBef>
          <a:spcPct val="20000"/>
        </a:spcBef>
        <a:spcAft>
          <a:spcPts val="0"/>
        </a:spcAft>
        <a:buClrTx/>
        <a:buSzPct val="90000"/>
        <a:buFont typeface="Arial" pitchFamily="34" charset="0"/>
        <a:buChar char="•"/>
        <a:tabLst/>
        <a:defRPr sz="1900" kern="1200" spc="0" baseline="0">
          <a:gradFill>
            <a:gsLst>
              <a:gs pos="1250">
                <a:schemeClr val="tx1"/>
              </a:gs>
              <a:gs pos="100000">
                <a:schemeClr val="tx1"/>
              </a:gs>
            </a:gsLst>
            <a:lin ang="5400000" scaled="0"/>
          </a:gradFill>
          <a:latin typeface="+mn-lt"/>
          <a:ea typeface="+mn-ea"/>
          <a:cs typeface="+mn-cs"/>
        </a:defRPr>
      </a:lvl5pPr>
      <a:lvl6pPr marL="2563407" indent="-233038" algn="l" defTabSz="93214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29476" indent="-233038" algn="l" defTabSz="93214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95553" indent="-233038" algn="l" defTabSz="93214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61627" indent="-233038" algn="l" defTabSz="93214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2147" rtl="0" eaLnBrk="1" latinLnBrk="0" hangingPunct="1">
        <a:defRPr sz="1800" kern="1200">
          <a:solidFill>
            <a:schemeClr val="tx1"/>
          </a:solidFill>
          <a:latin typeface="+mn-lt"/>
          <a:ea typeface="+mn-ea"/>
          <a:cs typeface="+mn-cs"/>
        </a:defRPr>
      </a:lvl1pPr>
      <a:lvl2pPr marL="466073" algn="l" defTabSz="932147" rtl="0" eaLnBrk="1" latinLnBrk="0" hangingPunct="1">
        <a:defRPr sz="1800" kern="1200">
          <a:solidFill>
            <a:schemeClr val="tx1"/>
          </a:solidFill>
          <a:latin typeface="+mn-lt"/>
          <a:ea typeface="+mn-ea"/>
          <a:cs typeface="+mn-cs"/>
        </a:defRPr>
      </a:lvl2pPr>
      <a:lvl3pPr marL="932147" algn="l" defTabSz="932147" rtl="0" eaLnBrk="1" latinLnBrk="0" hangingPunct="1">
        <a:defRPr sz="1800" kern="1200">
          <a:solidFill>
            <a:schemeClr val="tx1"/>
          </a:solidFill>
          <a:latin typeface="+mn-lt"/>
          <a:ea typeface="+mn-ea"/>
          <a:cs typeface="+mn-cs"/>
        </a:defRPr>
      </a:lvl3pPr>
      <a:lvl4pPr marL="1398223" algn="l" defTabSz="932147" rtl="0" eaLnBrk="1" latinLnBrk="0" hangingPunct="1">
        <a:defRPr sz="1800" kern="1200">
          <a:solidFill>
            <a:schemeClr val="tx1"/>
          </a:solidFill>
          <a:latin typeface="+mn-lt"/>
          <a:ea typeface="+mn-ea"/>
          <a:cs typeface="+mn-cs"/>
        </a:defRPr>
      </a:lvl4pPr>
      <a:lvl5pPr marL="1864296" algn="l" defTabSz="932147" rtl="0" eaLnBrk="1" latinLnBrk="0" hangingPunct="1">
        <a:defRPr sz="1800" kern="1200">
          <a:solidFill>
            <a:schemeClr val="tx1"/>
          </a:solidFill>
          <a:latin typeface="+mn-lt"/>
          <a:ea typeface="+mn-ea"/>
          <a:cs typeface="+mn-cs"/>
        </a:defRPr>
      </a:lvl5pPr>
      <a:lvl6pPr marL="2330369" algn="l" defTabSz="932147" rtl="0" eaLnBrk="1" latinLnBrk="0" hangingPunct="1">
        <a:defRPr sz="1800" kern="1200">
          <a:solidFill>
            <a:schemeClr val="tx1"/>
          </a:solidFill>
          <a:latin typeface="+mn-lt"/>
          <a:ea typeface="+mn-ea"/>
          <a:cs typeface="+mn-cs"/>
        </a:defRPr>
      </a:lvl6pPr>
      <a:lvl7pPr marL="2796441" algn="l" defTabSz="932147" rtl="0" eaLnBrk="1" latinLnBrk="0" hangingPunct="1">
        <a:defRPr sz="1800" kern="1200">
          <a:solidFill>
            <a:schemeClr val="tx1"/>
          </a:solidFill>
          <a:latin typeface="+mn-lt"/>
          <a:ea typeface="+mn-ea"/>
          <a:cs typeface="+mn-cs"/>
        </a:defRPr>
      </a:lvl7pPr>
      <a:lvl8pPr marL="3262517" algn="l" defTabSz="932147" rtl="0" eaLnBrk="1" latinLnBrk="0" hangingPunct="1">
        <a:defRPr sz="1800" kern="1200">
          <a:solidFill>
            <a:schemeClr val="tx1"/>
          </a:solidFill>
          <a:latin typeface="+mn-lt"/>
          <a:ea typeface="+mn-ea"/>
          <a:cs typeface="+mn-cs"/>
        </a:defRPr>
      </a:lvl8pPr>
      <a:lvl9pPr marL="3728587" algn="l" defTabSz="93214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9"/>
            <a:ext cx="11889564" cy="917575"/>
          </a:xfrm>
          <a:prstGeom prst="rect">
            <a:avLst/>
          </a:prstGeom>
        </p:spPr>
        <p:txBody>
          <a:bodyPr vert="horz" wrap="square" lIns="146272" tIns="91421" rIns="146272" bIns="91421"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7" cy="2194409"/>
          </a:xfrm>
          <a:prstGeom prst="rect">
            <a:avLst/>
          </a:prstGeom>
        </p:spPr>
        <p:txBody>
          <a:bodyPr vert="horz" wrap="square" lIns="146272" tIns="91421" rIns="146272" bIns="91421"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2706387"/>
      </p:ext>
    </p:extLst>
  </p:cSld>
  <p:clrMap bg1="dk1" tx1="lt1" bg2="dk2" tx2="lt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Lst>
  <p:transition>
    <p:fade/>
  </p:transition>
  <p:timing>
    <p:tnLst>
      <p:par>
        <p:cTn id="1" dur="indefinite" restart="never" nodeType="tmRoot"/>
      </p:par>
    </p:tnLst>
  </p:timing>
  <p:txStyles>
    <p:titleStyle>
      <a:lvl1pPr algn="l" defTabSz="932544" rtl="0" eaLnBrk="1" latinLnBrk="0" hangingPunct="1">
        <a:lnSpc>
          <a:spcPct val="90000"/>
        </a:lnSpc>
        <a:spcBef>
          <a:spcPct val="0"/>
        </a:spcBef>
        <a:buNone/>
        <a:defRPr lang="en-US" sz="53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27" marR="0" indent="-342827" algn="l" defTabSz="932544"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76" marR="0" indent="-241249" algn="l" defTabSz="93254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30" marR="0" indent="-228551" algn="l" defTabSz="93254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481" marR="0" indent="-228551" algn="l" defTabSz="932544" rtl="0" eaLnBrk="1" fontAlgn="auto" latinLnBrk="0" hangingPunct="1">
        <a:lnSpc>
          <a:spcPct val="90000"/>
        </a:lnSpc>
        <a:spcBef>
          <a:spcPct val="20000"/>
        </a:spcBef>
        <a:spcAft>
          <a:spcPts val="0"/>
        </a:spcAft>
        <a:buClrTx/>
        <a:buSzPct val="90000"/>
        <a:buFont typeface="Arial" pitchFamily="34" charset="0"/>
        <a:buChar char="•"/>
        <a:tabLst/>
        <a:defRPr sz="1900" kern="1200" spc="0" baseline="0">
          <a:gradFill>
            <a:gsLst>
              <a:gs pos="1250">
                <a:schemeClr val="tx1"/>
              </a:gs>
              <a:gs pos="100000">
                <a:schemeClr val="tx1"/>
              </a:gs>
            </a:gsLst>
            <a:lin ang="5400000" scaled="0"/>
          </a:gradFill>
          <a:latin typeface="+mn-lt"/>
          <a:ea typeface="+mn-ea"/>
          <a:cs typeface="+mn-cs"/>
        </a:defRPr>
      </a:lvl4pPr>
      <a:lvl5pPr marL="1257033" marR="0" indent="-228551" algn="l" defTabSz="932544" rtl="0" eaLnBrk="1" fontAlgn="auto" latinLnBrk="0" hangingPunct="1">
        <a:lnSpc>
          <a:spcPct val="90000"/>
        </a:lnSpc>
        <a:spcBef>
          <a:spcPct val="20000"/>
        </a:spcBef>
        <a:spcAft>
          <a:spcPts val="0"/>
        </a:spcAft>
        <a:buClrTx/>
        <a:buSzPct val="90000"/>
        <a:buFont typeface="Arial" pitchFamily="34" charset="0"/>
        <a:buChar char="•"/>
        <a:tabLst/>
        <a:defRPr sz="1900" kern="1200" spc="0" baseline="0">
          <a:gradFill>
            <a:gsLst>
              <a:gs pos="1250">
                <a:schemeClr val="tx1"/>
              </a:gs>
              <a:gs pos="100000">
                <a:schemeClr val="tx1"/>
              </a:gs>
            </a:gsLst>
            <a:lin ang="5400000" scaled="0"/>
          </a:gradFill>
          <a:latin typeface="+mn-lt"/>
          <a:ea typeface="+mn-ea"/>
          <a:cs typeface="+mn-cs"/>
        </a:defRPr>
      </a:lvl5pPr>
      <a:lvl6pPr marL="2564495" indent="-233137" algn="l" defTabSz="93254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30768" indent="-233137" algn="l" defTabSz="93254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97039" indent="-233137" algn="l" defTabSz="93254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63313" indent="-233137" algn="l" defTabSz="932544"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2544" rtl="0" eaLnBrk="1" latinLnBrk="0" hangingPunct="1">
        <a:defRPr sz="1800" kern="1200">
          <a:solidFill>
            <a:schemeClr val="tx1"/>
          </a:solidFill>
          <a:latin typeface="+mn-lt"/>
          <a:ea typeface="+mn-ea"/>
          <a:cs typeface="+mn-cs"/>
        </a:defRPr>
      </a:lvl1pPr>
      <a:lvl2pPr marL="466272" algn="l" defTabSz="932544" rtl="0" eaLnBrk="1" latinLnBrk="0" hangingPunct="1">
        <a:defRPr sz="1800" kern="1200">
          <a:solidFill>
            <a:schemeClr val="tx1"/>
          </a:solidFill>
          <a:latin typeface="+mn-lt"/>
          <a:ea typeface="+mn-ea"/>
          <a:cs typeface="+mn-cs"/>
        </a:defRPr>
      </a:lvl2pPr>
      <a:lvl3pPr marL="932544" algn="l" defTabSz="932544" rtl="0" eaLnBrk="1" latinLnBrk="0" hangingPunct="1">
        <a:defRPr sz="1800" kern="1200">
          <a:solidFill>
            <a:schemeClr val="tx1"/>
          </a:solidFill>
          <a:latin typeface="+mn-lt"/>
          <a:ea typeface="+mn-ea"/>
          <a:cs typeface="+mn-cs"/>
        </a:defRPr>
      </a:lvl3pPr>
      <a:lvl4pPr marL="1398817" algn="l" defTabSz="932544" rtl="0" eaLnBrk="1" latinLnBrk="0" hangingPunct="1">
        <a:defRPr sz="1800" kern="1200">
          <a:solidFill>
            <a:schemeClr val="tx1"/>
          </a:solidFill>
          <a:latin typeface="+mn-lt"/>
          <a:ea typeface="+mn-ea"/>
          <a:cs typeface="+mn-cs"/>
        </a:defRPr>
      </a:lvl4pPr>
      <a:lvl5pPr marL="1865088" algn="l" defTabSz="932544" rtl="0" eaLnBrk="1" latinLnBrk="0" hangingPunct="1">
        <a:defRPr sz="1800" kern="1200">
          <a:solidFill>
            <a:schemeClr val="tx1"/>
          </a:solidFill>
          <a:latin typeface="+mn-lt"/>
          <a:ea typeface="+mn-ea"/>
          <a:cs typeface="+mn-cs"/>
        </a:defRPr>
      </a:lvl5pPr>
      <a:lvl6pPr marL="2331360" algn="l" defTabSz="932544" rtl="0" eaLnBrk="1" latinLnBrk="0" hangingPunct="1">
        <a:defRPr sz="1800" kern="1200">
          <a:solidFill>
            <a:schemeClr val="tx1"/>
          </a:solidFill>
          <a:latin typeface="+mn-lt"/>
          <a:ea typeface="+mn-ea"/>
          <a:cs typeface="+mn-cs"/>
        </a:defRPr>
      </a:lvl6pPr>
      <a:lvl7pPr marL="2797631" algn="l" defTabSz="932544" rtl="0" eaLnBrk="1" latinLnBrk="0" hangingPunct="1">
        <a:defRPr sz="1800" kern="1200">
          <a:solidFill>
            <a:schemeClr val="tx1"/>
          </a:solidFill>
          <a:latin typeface="+mn-lt"/>
          <a:ea typeface="+mn-ea"/>
          <a:cs typeface="+mn-cs"/>
        </a:defRPr>
      </a:lvl7pPr>
      <a:lvl8pPr marL="3263903" algn="l" defTabSz="932544" rtl="0" eaLnBrk="1" latinLnBrk="0" hangingPunct="1">
        <a:defRPr sz="1800" kern="1200">
          <a:solidFill>
            <a:schemeClr val="tx1"/>
          </a:solidFill>
          <a:latin typeface="+mn-lt"/>
          <a:ea typeface="+mn-ea"/>
          <a:cs typeface="+mn-cs"/>
        </a:defRPr>
      </a:lvl8pPr>
      <a:lvl9pPr marL="3730175" algn="l" defTabSz="93254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8173068"/>
      </p:ext>
    </p:extLst>
  </p:cSld>
  <p:clrMap bg1="dk1" tx1="lt1" bg2="dk2" tx2="lt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 id="2147484229" r:id="rId14"/>
    <p:sldLayoutId id="2147484230" r:id="rId15"/>
    <p:sldLayoutId id="2147484231" r:id="rId16"/>
    <p:sldLayoutId id="2147484232" r:id="rId17"/>
    <p:sldLayoutId id="2147484233" r:id="rId18"/>
    <p:sldLayoutId id="2147484234" r:id="rId19"/>
    <p:sldLayoutId id="2147484235" r:id="rId20"/>
    <p:sldLayoutId id="2147484236" r:id="rId21"/>
    <p:sldLayoutId id="2147484237" r:id="rId22"/>
    <p:sldLayoutId id="2147484238" r:id="rId23"/>
    <p:sldLayoutId id="2147484239" r:id="rId24"/>
    <p:sldLayoutId id="2147484240"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2544176"/>
      </p:ext>
    </p:extLst>
  </p:cSld>
  <p:clrMap bg1="dk1" tx1="lt1" bg2="dk2"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 id="2147484260" r:id="rId18"/>
    <p:sldLayoutId id="2147484261" r:id="rId19"/>
    <p:sldLayoutId id="2147484262" r:id="rId20"/>
    <p:sldLayoutId id="2147484263" r:id="rId21"/>
    <p:sldLayoutId id="2147484264" r:id="rId22"/>
    <p:sldLayoutId id="2147484265" r:id="rId23"/>
    <p:sldLayoutId id="2147484267"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9"/>
            <a:ext cx="11889564" cy="917575"/>
          </a:xfrm>
          <a:prstGeom prst="rect">
            <a:avLst/>
          </a:prstGeom>
        </p:spPr>
        <p:txBody>
          <a:bodyPr vert="horz" wrap="square" lIns="146272" tIns="91421" rIns="146272" bIns="91421"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7" cy="2194409"/>
          </a:xfrm>
          <a:prstGeom prst="rect">
            <a:avLst/>
          </a:prstGeom>
        </p:spPr>
        <p:txBody>
          <a:bodyPr vert="horz" wrap="square" lIns="146272" tIns="91421" rIns="146272" bIns="91421"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57623"/>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 id="2147484280" r:id="rId12"/>
    <p:sldLayoutId id="2147484281" r:id="rId13"/>
    <p:sldLayoutId id="2147484282" r:id="rId14"/>
    <p:sldLayoutId id="2147484283" r:id="rId15"/>
    <p:sldLayoutId id="2147484284" r:id="rId16"/>
    <p:sldLayoutId id="2147484285" r:id="rId17"/>
    <p:sldLayoutId id="2147484286" r:id="rId18"/>
    <p:sldLayoutId id="2147484287" r:id="rId19"/>
    <p:sldLayoutId id="2147484288" r:id="rId20"/>
    <p:sldLayoutId id="2147484289" r:id="rId21"/>
    <p:sldLayoutId id="2147484290" r:id="rId22"/>
    <p:sldLayoutId id="2147484291" r:id="rId23"/>
  </p:sldLayoutIdLst>
  <p:transition>
    <p:fade/>
  </p:transition>
  <p:timing>
    <p:tnLst>
      <p:par>
        <p:cTn id="1" dur="indefinite" restart="never" nodeType="tmRoot"/>
      </p:par>
    </p:tnLst>
  </p:timing>
  <p:txStyles>
    <p:titleStyle>
      <a:lvl1pPr algn="l" defTabSz="932544" rtl="0" eaLnBrk="1" latinLnBrk="0" hangingPunct="1">
        <a:lnSpc>
          <a:spcPct val="90000"/>
        </a:lnSpc>
        <a:spcBef>
          <a:spcPct val="0"/>
        </a:spcBef>
        <a:buNone/>
        <a:defRPr lang="en-US" sz="53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27" marR="0" indent="-342827" algn="l" defTabSz="932544"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76" marR="0" indent="-241249" algn="l" defTabSz="93254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30" marR="0" indent="-228551" algn="l" defTabSz="93254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481" marR="0" indent="-228551" algn="l" defTabSz="932544" rtl="0" eaLnBrk="1" fontAlgn="auto" latinLnBrk="0" hangingPunct="1">
        <a:lnSpc>
          <a:spcPct val="90000"/>
        </a:lnSpc>
        <a:spcBef>
          <a:spcPct val="20000"/>
        </a:spcBef>
        <a:spcAft>
          <a:spcPts val="0"/>
        </a:spcAft>
        <a:buClrTx/>
        <a:buSzPct val="90000"/>
        <a:buFont typeface="Arial" pitchFamily="34" charset="0"/>
        <a:buChar char="•"/>
        <a:tabLst/>
        <a:defRPr sz="1900" kern="1200" spc="0" baseline="0">
          <a:gradFill>
            <a:gsLst>
              <a:gs pos="1250">
                <a:schemeClr val="tx1"/>
              </a:gs>
              <a:gs pos="100000">
                <a:schemeClr val="tx1"/>
              </a:gs>
            </a:gsLst>
            <a:lin ang="5400000" scaled="0"/>
          </a:gradFill>
          <a:latin typeface="+mn-lt"/>
          <a:ea typeface="+mn-ea"/>
          <a:cs typeface="+mn-cs"/>
        </a:defRPr>
      </a:lvl4pPr>
      <a:lvl5pPr marL="1257033" marR="0" indent="-228551" algn="l" defTabSz="932544" rtl="0" eaLnBrk="1" fontAlgn="auto" latinLnBrk="0" hangingPunct="1">
        <a:lnSpc>
          <a:spcPct val="90000"/>
        </a:lnSpc>
        <a:spcBef>
          <a:spcPct val="20000"/>
        </a:spcBef>
        <a:spcAft>
          <a:spcPts val="0"/>
        </a:spcAft>
        <a:buClrTx/>
        <a:buSzPct val="90000"/>
        <a:buFont typeface="Arial" pitchFamily="34" charset="0"/>
        <a:buChar char="•"/>
        <a:tabLst/>
        <a:defRPr sz="1900" kern="1200" spc="0" baseline="0">
          <a:gradFill>
            <a:gsLst>
              <a:gs pos="1250">
                <a:schemeClr val="tx1"/>
              </a:gs>
              <a:gs pos="100000">
                <a:schemeClr val="tx1"/>
              </a:gs>
            </a:gsLst>
            <a:lin ang="5400000" scaled="0"/>
          </a:gradFill>
          <a:latin typeface="+mn-lt"/>
          <a:ea typeface="+mn-ea"/>
          <a:cs typeface="+mn-cs"/>
        </a:defRPr>
      </a:lvl5pPr>
      <a:lvl6pPr marL="2564495" indent="-233137" algn="l" defTabSz="93254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30768" indent="-233137" algn="l" defTabSz="93254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97039" indent="-233137" algn="l" defTabSz="93254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63313" indent="-233137" algn="l" defTabSz="932544"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2544" rtl="0" eaLnBrk="1" latinLnBrk="0" hangingPunct="1">
        <a:defRPr sz="1800" kern="1200">
          <a:solidFill>
            <a:schemeClr val="tx1"/>
          </a:solidFill>
          <a:latin typeface="+mn-lt"/>
          <a:ea typeface="+mn-ea"/>
          <a:cs typeface="+mn-cs"/>
        </a:defRPr>
      </a:lvl1pPr>
      <a:lvl2pPr marL="466272" algn="l" defTabSz="932544" rtl="0" eaLnBrk="1" latinLnBrk="0" hangingPunct="1">
        <a:defRPr sz="1800" kern="1200">
          <a:solidFill>
            <a:schemeClr val="tx1"/>
          </a:solidFill>
          <a:latin typeface="+mn-lt"/>
          <a:ea typeface="+mn-ea"/>
          <a:cs typeface="+mn-cs"/>
        </a:defRPr>
      </a:lvl2pPr>
      <a:lvl3pPr marL="932544" algn="l" defTabSz="932544" rtl="0" eaLnBrk="1" latinLnBrk="0" hangingPunct="1">
        <a:defRPr sz="1800" kern="1200">
          <a:solidFill>
            <a:schemeClr val="tx1"/>
          </a:solidFill>
          <a:latin typeface="+mn-lt"/>
          <a:ea typeface="+mn-ea"/>
          <a:cs typeface="+mn-cs"/>
        </a:defRPr>
      </a:lvl3pPr>
      <a:lvl4pPr marL="1398817" algn="l" defTabSz="932544" rtl="0" eaLnBrk="1" latinLnBrk="0" hangingPunct="1">
        <a:defRPr sz="1800" kern="1200">
          <a:solidFill>
            <a:schemeClr val="tx1"/>
          </a:solidFill>
          <a:latin typeface="+mn-lt"/>
          <a:ea typeface="+mn-ea"/>
          <a:cs typeface="+mn-cs"/>
        </a:defRPr>
      </a:lvl4pPr>
      <a:lvl5pPr marL="1865088" algn="l" defTabSz="932544" rtl="0" eaLnBrk="1" latinLnBrk="0" hangingPunct="1">
        <a:defRPr sz="1800" kern="1200">
          <a:solidFill>
            <a:schemeClr val="tx1"/>
          </a:solidFill>
          <a:latin typeface="+mn-lt"/>
          <a:ea typeface="+mn-ea"/>
          <a:cs typeface="+mn-cs"/>
        </a:defRPr>
      </a:lvl5pPr>
      <a:lvl6pPr marL="2331360" algn="l" defTabSz="932544" rtl="0" eaLnBrk="1" latinLnBrk="0" hangingPunct="1">
        <a:defRPr sz="1800" kern="1200">
          <a:solidFill>
            <a:schemeClr val="tx1"/>
          </a:solidFill>
          <a:latin typeface="+mn-lt"/>
          <a:ea typeface="+mn-ea"/>
          <a:cs typeface="+mn-cs"/>
        </a:defRPr>
      </a:lvl6pPr>
      <a:lvl7pPr marL="2797631" algn="l" defTabSz="932544" rtl="0" eaLnBrk="1" latinLnBrk="0" hangingPunct="1">
        <a:defRPr sz="1800" kern="1200">
          <a:solidFill>
            <a:schemeClr val="tx1"/>
          </a:solidFill>
          <a:latin typeface="+mn-lt"/>
          <a:ea typeface="+mn-ea"/>
          <a:cs typeface="+mn-cs"/>
        </a:defRPr>
      </a:lvl7pPr>
      <a:lvl8pPr marL="3263903" algn="l" defTabSz="932544" rtl="0" eaLnBrk="1" latinLnBrk="0" hangingPunct="1">
        <a:defRPr sz="1800" kern="1200">
          <a:solidFill>
            <a:schemeClr val="tx1"/>
          </a:solidFill>
          <a:latin typeface="+mn-lt"/>
          <a:ea typeface="+mn-ea"/>
          <a:cs typeface="+mn-cs"/>
        </a:defRPr>
      </a:lvl8pPr>
      <a:lvl9pPr marL="3730175" algn="l" defTabSz="93254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9"/>
            <a:ext cx="11889564" cy="917575"/>
          </a:xfrm>
          <a:prstGeom prst="rect">
            <a:avLst/>
          </a:prstGeom>
        </p:spPr>
        <p:txBody>
          <a:bodyPr vert="horz" wrap="square" lIns="146116" tIns="91324" rIns="146116" bIns="91324"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8"/>
            <a:ext cx="11887197" cy="2194213"/>
          </a:xfrm>
          <a:prstGeom prst="rect">
            <a:avLst/>
          </a:prstGeom>
        </p:spPr>
        <p:txBody>
          <a:bodyPr vert="horz" wrap="square" lIns="146116" tIns="91324" rIns="146116" bIns="9132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957416"/>
      </p:ext>
    </p:extLst>
  </p:cSld>
  <p:clrMap bg1="dk1" tx1="lt1" bg2="dk2" tx2="lt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 id="2147484307" r:id="rId15"/>
    <p:sldLayoutId id="2147484308" r:id="rId16"/>
    <p:sldLayoutId id="2147484309" r:id="rId17"/>
    <p:sldLayoutId id="2147484310" r:id="rId18"/>
    <p:sldLayoutId id="2147484311" r:id="rId19"/>
    <p:sldLayoutId id="2147484312" r:id="rId20"/>
    <p:sldLayoutId id="2147484313" r:id="rId21"/>
    <p:sldLayoutId id="2147484314" r:id="rId22"/>
    <p:sldLayoutId id="2147484315" r:id="rId23"/>
    <p:sldLayoutId id="2147484316" r:id="rId24"/>
  </p:sldLayoutIdLst>
  <p:transition>
    <p:fade/>
  </p:transition>
  <p:timing>
    <p:tnLst>
      <p:par>
        <p:cTn id="1" dur="indefinite" restart="never" nodeType="tmRoot"/>
      </p:par>
    </p:tnLst>
  </p:timing>
  <p:txStyles>
    <p:titleStyle>
      <a:lvl1pPr algn="l" defTabSz="931552" rtl="0" eaLnBrk="1" latinLnBrk="0" hangingPunct="1">
        <a:lnSpc>
          <a:spcPct val="90000"/>
        </a:lnSpc>
        <a:spcBef>
          <a:spcPct val="0"/>
        </a:spcBef>
        <a:buNone/>
        <a:defRPr lang="en-US" sz="53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463" marR="0" indent="-342463" algn="l" defTabSz="93155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3456" marR="0" indent="-240994" algn="l" defTabSz="93155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080" marR="0" indent="-228308" algn="l" defTabSz="93155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7388" marR="0" indent="-228308" algn="l" defTabSz="931552" rtl="0" eaLnBrk="1" fontAlgn="auto" latinLnBrk="0" hangingPunct="1">
        <a:lnSpc>
          <a:spcPct val="90000"/>
        </a:lnSpc>
        <a:spcBef>
          <a:spcPct val="20000"/>
        </a:spcBef>
        <a:spcAft>
          <a:spcPts val="0"/>
        </a:spcAft>
        <a:buClrTx/>
        <a:buSzPct val="90000"/>
        <a:buFont typeface="Arial" pitchFamily="34" charset="0"/>
        <a:buChar char="•"/>
        <a:tabLst/>
        <a:defRPr sz="1900" kern="1200" spc="0" baseline="0">
          <a:gradFill>
            <a:gsLst>
              <a:gs pos="1250">
                <a:schemeClr val="tx1"/>
              </a:gs>
              <a:gs pos="100000">
                <a:schemeClr val="tx1"/>
              </a:gs>
            </a:gsLst>
            <a:lin ang="5400000" scaled="0"/>
          </a:gradFill>
          <a:latin typeface="+mn-lt"/>
          <a:ea typeface="+mn-ea"/>
          <a:cs typeface="+mn-cs"/>
        </a:defRPr>
      </a:lvl4pPr>
      <a:lvl5pPr marL="1255698" marR="0" indent="-228308" algn="l" defTabSz="931552" rtl="0" eaLnBrk="1" fontAlgn="auto" latinLnBrk="0" hangingPunct="1">
        <a:lnSpc>
          <a:spcPct val="90000"/>
        </a:lnSpc>
        <a:spcBef>
          <a:spcPct val="20000"/>
        </a:spcBef>
        <a:spcAft>
          <a:spcPts val="0"/>
        </a:spcAft>
        <a:buClrTx/>
        <a:buSzPct val="90000"/>
        <a:buFont typeface="Arial" pitchFamily="34" charset="0"/>
        <a:buChar char="•"/>
        <a:tabLst/>
        <a:defRPr sz="1900" kern="1200" spc="0" baseline="0">
          <a:gradFill>
            <a:gsLst>
              <a:gs pos="1250">
                <a:schemeClr val="tx1"/>
              </a:gs>
              <a:gs pos="100000">
                <a:schemeClr val="tx1"/>
              </a:gs>
            </a:gsLst>
            <a:lin ang="5400000" scaled="0"/>
          </a:gradFill>
          <a:latin typeface="+mn-lt"/>
          <a:ea typeface="+mn-ea"/>
          <a:cs typeface="+mn-cs"/>
        </a:defRPr>
      </a:lvl5pPr>
      <a:lvl6pPr marL="2561775" indent="-232890" algn="l" defTabSz="93155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27543" indent="-232890" algn="l" defTabSz="93155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93324" indent="-232890" algn="l" defTabSz="93155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59101" indent="-232890" algn="l" defTabSz="931552"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1552" rtl="0" eaLnBrk="1" latinLnBrk="0" hangingPunct="1">
        <a:defRPr sz="1800" kern="1200">
          <a:solidFill>
            <a:schemeClr val="tx1"/>
          </a:solidFill>
          <a:latin typeface="+mn-lt"/>
          <a:ea typeface="+mn-ea"/>
          <a:cs typeface="+mn-cs"/>
        </a:defRPr>
      </a:lvl1pPr>
      <a:lvl2pPr marL="465776" algn="l" defTabSz="931552" rtl="0" eaLnBrk="1" latinLnBrk="0" hangingPunct="1">
        <a:defRPr sz="1800" kern="1200">
          <a:solidFill>
            <a:schemeClr val="tx1"/>
          </a:solidFill>
          <a:latin typeface="+mn-lt"/>
          <a:ea typeface="+mn-ea"/>
          <a:cs typeface="+mn-cs"/>
        </a:defRPr>
      </a:lvl2pPr>
      <a:lvl3pPr marL="931552" algn="l" defTabSz="931552" rtl="0" eaLnBrk="1" latinLnBrk="0" hangingPunct="1">
        <a:defRPr sz="1800" kern="1200">
          <a:solidFill>
            <a:schemeClr val="tx1"/>
          </a:solidFill>
          <a:latin typeface="+mn-lt"/>
          <a:ea typeface="+mn-ea"/>
          <a:cs typeface="+mn-cs"/>
        </a:defRPr>
      </a:lvl3pPr>
      <a:lvl4pPr marL="1397333" algn="l" defTabSz="931552" rtl="0" eaLnBrk="1" latinLnBrk="0" hangingPunct="1">
        <a:defRPr sz="1800" kern="1200">
          <a:solidFill>
            <a:schemeClr val="tx1"/>
          </a:solidFill>
          <a:latin typeface="+mn-lt"/>
          <a:ea typeface="+mn-ea"/>
          <a:cs typeface="+mn-cs"/>
        </a:defRPr>
      </a:lvl4pPr>
      <a:lvl5pPr marL="1863107" algn="l" defTabSz="931552" rtl="0" eaLnBrk="1" latinLnBrk="0" hangingPunct="1">
        <a:defRPr sz="1800" kern="1200">
          <a:solidFill>
            <a:schemeClr val="tx1"/>
          </a:solidFill>
          <a:latin typeface="+mn-lt"/>
          <a:ea typeface="+mn-ea"/>
          <a:cs typeface="+mn-cs"/>
        </a:defRPr>
      </a:lvl5pPr>
      <a:lvl6pPr marL="2328883" algn="l" defTabSz="931552" rtl="0" eaLnBrk="1" latinLnBrk="0" hangingPunct="1">
        <a:defRPr sz="1800" kern="1200">
          <a:solidFill>
            <a:schemeClr val="tx1"/>
          </a:solidFill>
          <a:latin typeface="+mn-lt"/>
          <a:ea typeface="+mn-ea"/>
          <a:cs typeface="+mn-cs"/>
        </a:defRPr>
      </a:lvl6pPr>
      <a:lvl7pPr marL="2794657" algn="l" defTabSz="931552" rtl="0" eaLnBrk="1" latinLnBrk="0" hangingPunct="1">
        <a:defRPr sz="1800" kern="1200">
          <a:solidFill>
            <a:schemeClr val="tx1"/>
          </a:solidFill>
          <a:latin typeface="+mn-lt"/>
          <a:ea typeface="+mn-ea"/>
          <a:cs typeface="+mn-cs"/>
        </a:defRPr>
      </a:lvl7pPr>
      <a:lvl8pPr marL="3260437" algn="l" defTabSz="931552" rtl="0" eaLnBrk="1" latinLnBrk="0" hangingPunct="1">
        <a:defRPr sz="1800" kern="1200">
          <a:solidFill>
            <a:schemeClr val="tx1"/>
          </a:solidFill>
          <a:latin typeface="+mn-lt"/>
          <a:ea typeface="+mn-ea"/>
          <a:cs typeface="+mn-cs"/>
        </a:defRPr>
      </a:lvl8pPr>
      <a:lvl9pPr marL="3726207" algn="l" defTabSz="93155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7.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3.xml"/><Relationship Id="rId5" Type="http://schemas.openxmlformats.org/officeDocument/2006/relationships/image" Target="../media/image27.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3.xml"/><Relationship Id="rId5" Type="http://schemas.openxmlformats.org/officeDocument/2006/relationships/image" Target="../media/image27.png"/><Relationship Id="rId4" Type="http://schemas.microsoft.com/office/2007/relationships/hdphoto" Target="../media/hdphoto4.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www.windowsazure.com/en-us/services/preview/"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hyperlink" Target="http://www.zdnet.com/level-3-london-datacentre-outage-takes-more-than-50-businesses-offline-7000000560/" TargetMode="External"/><Relationship Id="rId5" Type="http://schemas.openxmlformats.org/officeDocument/2006/relationships/hyperlink" Target="http://www.convergedigest.com/2012/10/datagrams-nyc-data-center-taken-down-by.html"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41" y="400207"/>
            <a:ext cx="11925077" cy="917575"/>
          </a:xfrm>
        </p:spPr>
        <p:txBody>
          <a:bodyPr/>
          <a:lstStyle/>
          <a:p>
            <a:r>
              <a:rPr lang="en-US" sz="4000" dirty="0" smtClean="0"/>
              <a:t>Introducing Windows </a:t>
            </a:r>
            <a:r>
              <a:rPr lang="en-US" sz="4000" dirty="0"/>
              <a:t>Azure Hyper-V </a:t>
            </a:r>
            <a:r>
              <a:rPr lang="en-US" sz="4000" dirty="0" smtClean="0"/>
              <a:t>Recovery Manager</a:t>
            </a:r>
            <a:endParaRPr lang="en-US" sz="4000" dirty="0"/>
          </a:p>
        </p:txBody>
      </p:sp>
      <p:sp>
        <p:nvSpPr>
          <p:cNvPr id="5" name="Trapezoid 4"/>
          <p:cNvSpPr/>
          <p:nvPr/>
        </p:nvSpPr>
        <p:spPr bwMode="auto">
          <a:xfrm rot="16200000">
            <a:off x="493315" y="1964121"/>
            <a:ext cx="4541171" cy="4845392"/>
          </a:xfrm>
          <a:prstGeom prst="trapezoid">
            <a:avLst>
              <a:gd name="adj" fmla="val 9839"/>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365691" bIns="137134" numCol="1" rtlCol="0"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800" dirty="0" smtClean="0">
                <a:latin typeface="+mj-lt"/>
              </a:rPr>
              <a:t>Azure Service for managing cross-site protection &amp; recovery of System Center Virtual Machine Manager based datacenters</a:t>
            </a:r>
            <a:endParaRPr lang="en-US" sz="2800" dirty="0">
              <a:latin typeface="+mj-lt"/>
            </a:endParaRPr>
          </a:p>
        </p:txBody>
      </p:sp>
      <p:sp>
        <p:nvSpPr>
          <p:cNvPr id="7" name="TextBox 6"/>
          <p:cNvSpPr txBox="1">
            <a:spLocks noChangeArrowheads="1"/>
          </p:cNvSpPr>
          <p:nvPr/>
        </p:nvSpPr>
        <p:spPr bwMode="auto">
          <a:xfrm>
            <a:off x="5926661" y="2116230"/>
            <a:ext cx="5929358" cy="4541173"/>
          </a:xfrm>
          <a:prstGeom prst="rect">
            <a:avLst/>
          </a:prstGeom>
          <a:solidFill>
            <a:schemeClr val="accent6"/>
          </a:solidFill>
          <a:ln w="9525">
            <a:noFill/>
            <a:miter lim="800000"/>
            <a:headEnd/>
            <a:tailEnd/>
          </a:ln>
        </p:spPr>
        <p:txBody>
          <a:bodyPr lIns="274268" tIns="54348" rIns="365691" bIns="28341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spcBef>
                <a:spcPts val="2280"/>
              </a:spcBef>
              <a:spcAft>
                <a:spcPts val="1200"/>
              </a:spcAft>
              <a:buClr>
                <a:schemeClr val="accent2"/>
              </a:buClr>
            </a:pPr>
            <a:r>
              <a:rPr lang="en-GB" sz="2400" dirty="0" smtClean="0">
                <a:latin typeface="+mj-lt"/>
                <a:cs typeface="Segoe UI" panose="020B0502040204020203" pitchFamily="34" charset="0"/>
              </a:rPr>
              <a:t>Simple, at scale, configuration of VM protection </a:t>
            </a:r>
          </a:p>
          <a:p>
            <a:pPr>
              <a:lnSpc>
                <a:spcPct val="80000"/>
              </a:lnSpc>
              <a:spcBef>
                <a:spcPts val="2280"/>
              </a:spcBef>
              <a:spcAft>
                <a:spcPts val="1200"/>
              </a:spcAft>
              <a:buClr>
                <a:schemeClr val="accent2"/>
              </a:buClr>
            </a:pPr>
            <a:r>
              <a:rPr lang="en-GB" sz="2400" dirty="0" smtClean="0">
                <a:latin typeface="+mj-lt"/>
                <a:cs typeface="Segoe UI" panose="020B0502040204020203" pitchFamily="34" charset="0"/>
              </a:rPr>
              <a:t>Reliable cloud based recovery plans </a:t>
            </a:r>
            <a:endParaRPr lang="en-GB" sz="2400" dirty="0">
              <a:latin typeface="+mj-lt"/>
              <a:cs typeface="Segoe UI" panose="020B0502040204020203" pitchFamily="34" charset="0"/>
            </a:endParaRPr>
          </a:p>
          <a:p>
            <a:pPr>
              <a:lnSpc>
                <a:spcPct val="80000"/>
              </a:lnSpc>
              <a:spcBef>
                <a:spcPts val="2280"/>
              </a:spcBef>
              <a:spcAft>
                <a:spcPts val="1200"/>
              </a:spcAft>
              <a:buClr>
                <a:schemeClr val="accent2"/>
              </a:buClr>
            </a:pPr>
            <a:r>
              <a:rPr lang="en-GB" sz="2400" dirty="0">
                <a:latin typeface="+mj-lt"/>
                <a:cs typeface="Segoe UI" panose="020B0502040204020203" pitchFamily="34" charset="0"/>
              </a:rPr>
              <a:t>C</a:t>
            </a:r>
            <a:r>
              <a:rPr lang="en-GB" sz="2400" dirty="0" smtClean="0">
                <a:latin typeface="+mj-lt"/>
                <a:cs typeface="Segoe UI" panose="020B0502040204020203" pitchFamily="34" charset="0"/>
              </a:rPr>
              <a:t>onsistent user experience for remote management</a:t>
            </a:r>
          </a:p>
          <a:p>
            <a:pPr>
              <a:lnSpc>
                <a:spcPct val="80000"/>
              </a:lnSpc>
              <a:spcBef>
                <a:spcPts val="2280"/>
              </a:spcBef>
              <a:spcAft>
                <a:spcPts val="1200"/>
              </a:spcAft>
              <a:buClr>
                <a:schemeClr val="accent2"/>
              </a:buClr>
            </a:pPr>
            <a:r>
              <a:rPr lang="en-GB" sz="2400" dirty="0" smtClean="0">
                <a:latin typeface="+mj-lt"/>
                <a:cs typeface="Segoe UI" panose="020B0502040204020203" pitchFamily="34" charset="0"/>
              </a:rPr>
              <a:t>Extensible from ground up</a:t>
            </a:r>
            <a:endParaRPr lang="en-GB" sz="2400" dirty="0">
              <a:latin typeface="+mj-lt"/>
              <a:cs typeface="Segoe UI" panose="020B0502040204020203" pitchFamily="34" charset="0"/>
            </a:endParaRPr>
          </a:p>
        </p:txBody>
      </p:sp>
    </p:spTree>
    <p:extLst>
      <p:ext uri="{BB962C8B-B14F-4D97-AF65-F5344CB8AC3E}">
        <p14:creationId xmlns:p14="http://schemas.microsoft.com/office/powerpoint/2010/main" val="1742345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urved Connector 3"/>
          <p:cNvCxnSpPr>
            <a:endCxn id="24" idx="0"/>
          </p:cNvCxnSpPr>
          <p:nvPr/>
        </p:nvCxnSpPr>
        <p:spPr>
          <a:xfrm>
            <a:off x="6914116" y="1278693"/>
            <a:ext cx="2438386" cy="1382632"/>
          </a:xfrm>
          <a:prstGeom prst="curvedConnector2">
            <a:avLst/>
          </a:prstGeom>
          <a:ln w="28575">
            <a:solidFill>
              <a:schemeClr val="tx1"/>
            </a:solidFill>
            <a:prstDash val="sysDash"/>
            <a:headEnd type="arrow"/>
            <a:tailEnd type="none"/>
          </a:ln>
        </p:spPr>
        <p:style>
          <a:lnRef idx="2">
            <a:schemeClr val="dk1"/>
          </a:lnRef>
          <a:fillRef idx="0">
            <a:schemeClr val="dk1"/>
          </a:fillRef>
          <a:effectRef idx="1">
            <a:schemeClr val="dk1"/>
          </a:effectRef>
          <a:fontRef idx="minor">
            <a:schemeClr val="tx1"/>
          </a:fontRef>
        </p:style>
      </p:cxnSp>
      <p:cxnSp>
        <p:nvCxnSpPr>
          <p:cNvPr id="5" name="Curved Connector 4"/>
          <p:cNvCxnSpPr/>
          <p:nvPr/>
        </p:nvCxnSpPr>
        <p:spPr>
          <a:xfrm rot="10800000" flipV="1">
            <a:off x="2283439" y="1259754"/>
            <a:ext cx="2681546" cy="1338969"/>
          </a:xfrm>
          <a:prstGeom prst="curvedConnector2">
            <a:avLst/>
          </a:prstGeom>
          <a:ln w="28575">
            <a:solidFill>
              <a:schemeClr val="tx1"/>
            </a:solidFill>
            <a:prstDash val="sysDash"/>
            <a:headEnd type="arrow"/>
            <a:tailEnd type="none"/>
          </a:ln>
        </p:spPr>
        <p:style>
          <a:lnRef idx="2">
            <a:schemeClr val="dk1"/>
          </a:lnRef>
          <a:fillRef idx="0">
            <a:schemeClr val="dk1"/>
          </a:fillRef>
          <a:effectRef idx="1">
            <a:schemeClr val="dk1"/>
          </a:effectRef>
          <a:fontRef idx="minor">
            <a:schemeClr val="tx1"/>
          </a:fontRef>
        </p:style>
      </p:cxnSp>
      <p:sp>
        <p:nvSpPr>
          <p:cNvPr id="6" name="TextBox 5"/>
          <p:cNvSpPr txBox="1"/>
          <p:nvPr/>
        </p:nvSpPr>
        <p:spPr>
          <a:xfrm rot="1892436">
            <a:off x="7822343" y="1707980"/>
            <a:ext cx="1363893" cy="261549"/>
          </a:xfrm>
          <a:prstGeom prst="rect">
            <a:avLst/>
          </a:prstGeom>
          <a:noFill/>
        </p:spPr>
        <p:txBody>
          <a:bodyPr wrap="square" lIns="91382" tIns="45690" rIns="91382" bIns="45690" rtlCol="0">
            <a:spAutoFit/>
          </a:bodyPr>
          <a:lstStyle/>
          <a:p>
            <a:pPr algn="ctr" defTabSz="913817"/>
            <a:r>
              <a:rPr lang="en-US" sz="1100" b="1" dirty="0">
                <a:latin typeface="+mj-lt"/>
                <a:cs typeface="Segoe UI" panose="020B0502040204020203" pitchFamily="34" charset="0"/>
              </a:rPr>
              <a:t>DR Orchestration</a:t>
            </a:r>
          </a:p>
        </p:txBody>
      </p:sp>
      <p:sp>
        <p:nvSpPr>
          <p:cNvPr id="7" name="TextBox 6"/>
          <p:cNvSpPr txBox="1"/>
          <p:nvPr/>
        </p:nvSpPr>
        <p:spPr>
          <a:xfrm rot="20032479">
            <a:off x="2605173" y="1613470"/>
            <a:ext cx="1363893" cy="261549"/>
          </a:xfrm>
          <a:prstGeom prst="rect">
            <a:avLst/>
          </a:prstGeom>
          <a:noFill/>
        </p:spPr>
        <p:txBody>
          <a:bodyPr wrap="square" lIns="91382" tIns="45690" rIns="91382" bIns="45690" rtlCol="0">
            <a:spAutoFit/>
          </a:bodyPr>
          <a:lstStyle/>
          <a:p>
            <a:pPr algn="ctr" defTabSz="913817"/>
            <a:r>
              <a:rPr lang="en-US" sz="1100" b="1" dirty="0">
                <a:latin typeface="+mj-lt"/>
                <a:cs typeface="Segoe UI" panose="020B0502040204020203" pitchFamily="34" charset="0"/>
              </a:rPr>
              <a:t>DR </a:t>
            </a:r>
            <a:r>
              <a:rPr lang="en-US" sz="1100" b="1" dirty="0" smtClean="0">
                <a:latin typeface="+mj-lt"/>
                <a:cs typeface="Segoe UI" panose="020B0502040204020203" pitchFamily="34" charset="0"/>
              </a:rPr>
              <a:t>Orchestration</a:t>
            </a:r>
            <a:endParaRPr lang="en-US" sz="1100" b="1" dirty="0">
              <a:latin typeface="+mj-lt"/>
              <a:cs typeface="Segoe UI" panose="020B0502040204020203" pitchFamily="34" charset="0"/>
            </a:endParaRPr>
          </a:p>
        </p:txBody>
      </p:sp>
      <p:grpSp>
        <p:nvGrpSpPr>
          <p:cNvPr id="8" name="Group 7"/>
          <p:cNvGrpSpPr/>
          <p:nvPr/>
        </p:nvGrpSpPr>
        <p:grpSpPr>
          <a:xfrm>
            <a:off x="7320235" y="2661325"/>
            <a:ext cx="4064532" cy="2726476"/>
            <a:chOff x="483260" y="2766104"/>
            <a:chExt cx="4314825" cy="3219844"/>
          </a:xfrm>
        </p:grpSpPr>
        <p:grpSp>
          <p:nvGrpSpPr>
            <p:cNvPr id="9" name="Group 8"/>
            <p:cNvGrpSpPr/>
            <p:nvPr/>
          </p:nvGrpSpPr>
          <p:grpSpPr>
            <a:xfrm>
              <a:off x="992281" y="4391592"/>
              <a:ext cx="1220741" cy="993962"/>
              <a:chOff x="655771" y="1620441"/>
              <a:chExt cx="1673227" cy="2556808"/>
            </a:xfrm>
          </p:grpSpPr>
          <p:pic>
            <p:nvPicPr>
              <p:cNvPr id="25" name="Picture 2"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744511" y="2681503"/>
                <a:ext cx="1495746" cy="1495746"/>
              </a:xfrm>
              <a:prstGeom prst="rect">
                <a:avLst/>
              </a:prstGeom>
              <a:noFill/>
            </p:spPr>
          </p:pic>
          <p:pic>
            <p:nvPicPr>
              <p:cNvPr id="26"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655771" y="1620441"/>
                <a:ext cx="1673227" cy="1673227"/>
              </a:xfrm>
              <a:prstGeom prst="rect">
                <a:avLst/>
              </a:prstGeom>
              <a:noFill/>
            </p:spPr>
          </p:pic>
        </p:grpSp>
        <p:sp>
          <p:nvSpPr>
            <p:cNvPr id="10" name="Rectangle 9"/>
            <p:cNvSpPr/>
            <p:nvPr/>
          </p:nvSpPr>
          <p:spPr bwMode="auto">
            <a:xfrm>
              <a:off x="992281" y="3875905"/>
              <a:ext cx="3198720" cy="36324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3517"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SCVMM</a:t>
              </a:r>
            </a:p>
          </p:txBody>
        </p:sp>
        <p:sp>
          <p:nvSpPr>
            <p:cNvPr id="11" name="Freeform 79"/>
            <p:cNvSpPr>
              <a:spLocks noEditPoints="1"/>
            </p:cNvSpPr>
            <p:nvPr/>
          </p:nvSpPr>
          <p:spPr bwMode="black">
            <a:xfrm>
              <a:off x="2240519" y="4693716"/>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cxnSp>
          <p:nvCxnSpPr>
            <p:cNvPr id="12" name="Straight Connector 11"/>
            <p:cNvCxnSpPr/>
            <p:nvPr/>
          </p:nvCxnSpPr>
          <p:spPr>
            <a:xfrm flipH="1">
              <a:off x="2100263" y="4498619"/>
              <a:ext cx="14287" cy="104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73"/>
            <p:cNvSpPr>
              <a:spLocks noEditPoints="1"/>
            </p:cNvSpPr>
            <p:nvPr/>
          </p:nvSpPr>
          <p:spPr bwMode="black">
            <a:xfrm>
              <a:off x="3385238" y="4620906"/>
              <a:ext cx="691142" cy="61376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14" name="Freeform 79"/>
            <p:cNvSpPr>
              <a:spLocks noEditPoints="1"/>
            </p:cNvSpPr>
            <p:nvPr/>
          </p:nvSpPr>
          <p:spPr bwMode="black">
            <a:xfrm>
              <a:off x="2566564" y="4498619"/>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cxnSp>
          <p:nvCxnSpPr>
            <p:cNvPr id="15" name="Straight Connector 14"/>
            <p:cNvCxnSpPr/>
            <p:nvPr/>
          </p:nvCxnSpPr>
          <p:spPr>
            <a:xfrm flipH="1">
              <a:off x="3169975" y="4498619"/>
              <a:ext cx="1900" cy="104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992281" y="4286250"/>
              <a:ext cx="3198720" cy="14340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3517"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TextBox 16"/>
            <p:cNvSpPr txBox="1"/>
            <p:nvPr/>
          </p:nvSpPr>
          <p:spPr>
            <a:xfrm>
              <a:off x="1174797" y="5492579"/>
              <a:ext cx="757237" cy="218082"/>
            </a:xfrm>
            <a:prstGeom prst="rect">
              <a:avLst/>
            </a:prstGeom>
            <a:noFill/>
          </p:spPr>
          <p:txBody>
            <a:bodyPr wrap="square" lIns="0" tIns="0" rIns="0" bIns="0" rtlCol="0">
              <a:spAutoFit/>
            </a:bodyPr>
            <a:lstStyle/>
            <a:p>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Compute</a:t>
              </a:r>
            </a:p>
          </p:txBody>
        </p:sp>
        <p:sp>
          <p:nvSpPr>
            <p:cNvPr id="18" name="TextBox 17"/>
            <p:cNvSpPr txBox="1"/>
            <p:nvPr/>
          </p:nvSpPr>
          <p:spPr>
            <a:xfrm>
              <a:off x="2213023" y="5492579"/>
              <a:ext cx="757237" cy="218082"/>
            </a:xfrm>
            <a:prstGeom prst="rect">
              <a:avLst/>
            </a:prstGeom>
            <a:noFill/>
          </p:spPr>
          <p:txBody>
            <a:bodyPr wrap="square" lIns="0" tIns="0" rIns="0" bIns="0" rtlCol="0">
              <a:spAutoFit/>
            </a:bodyPr>
            <a:lstStyle/>
            <a:p>
              <a:pPr algn="ctr"/>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Storage</a:t>
              </a:r>
            </a:p>
          </p:txBody>
        </p:sp>
        <p:sp>
          <p:nvSpPr>
            <p:cNvPr id="19" name="TextBox 18"/>
            <p:cNvSpPr txBox="1"/>
            <p:nvPr/>
          </p:nvSpPr>
          <p:spPr>
            <a:xfrm>
              <a:off x="3371592" y="5492579"/>
              <a:ext cx="757237" cy="218082"/>
            </a:xfrm>
            <a:prstGeom prst="rect">
              <a:avLst/>
            </a:prstGeom>
            <a:noFill/>
          </p:spPr>
          <p:txBody>
            <a:bodyPr wrap="square" lIns="0" tIns="0" rIns="0" bIns="0" rtlCol="0">
              <a:spAutoFit/>
            </a:bodyPr>
            <a:lstStyle/>
            <a:p>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Networks</a:t>
              </a:r>
            </a:p>
          </p:txBody>
        </p:sp>
        <p:pic>
          <p:nvPicPr>
            <p:cNvPr id="20"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992281" y="3220042"/>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932034" y="3197083"/>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969169" y="3124538"/>
              <a:ext cx="904219" cy="62347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bwMode="auto">
            <a:xfrm>
              <a:off x="3604808" y="3903993"/>
              <a:ext cx="561001" cy="32059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3517" fontAlgn="base">
                <a:spcBef>
                  <a:spcPct val="0"/>
                </a:spcBef>
                <a:spcAft>
                  <a:spcPct val="0"/>
                </a:spcAft>
              </a:pPr>
              <a:r>
                <a:rPr lang="en-US" sz="15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DRP</a:t>
              </a:r>
            </a:p>
          </p:txBody>
        </p:sp>
        <p:sp>
          <p:nvSpPr>
            <p:cNvPr id="24" name="Rectangle 23"/>
            <p:cNvSpPr/>
            <p:nvPr/>
          </p:nvSpPr>
          <p:spPr bwMode="auto">
            <a:xfrm>
              <a:off x="483260" y="2766104"/>
              <a:ext cx="4314825" cy="3219844"/>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3517"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27" name="TextBox 26"/>
          <p:cNvSpPr txBox="1"/>
          <p:nvPr/>
        </p:nvSpPr>
        <p:spPr>
          <a:xfrm>
            <a:off x="1095830" y="5738944"/>
            <a:ext cx="2007328"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latin typeface="Segoe UI Light" pitchFamily="34" charset="0"/>
              </a:rPr>
              <a:t>Primary Site</a:t>
            </a:r>
          </a:p>
        </p:txBody>
      </p:sp>
      <p:grpSp>
        <p:nvGrpSpPr>
          <p:cNvPr id="28" name="Group 27"/>
          <p:cNvGrpSpPr/>
          <p:nvPr/>
        </p:nvGrpSpPr>
        <p:grpSpPr>
          <a:xfrm>
            <a:off x="635661" y="2661325"/>
            <a:ext cx="3793465" cy="2726476"/>
            <a:chOff x="483260" y="2766104"/>
            <a:chExt cx="4314825" cy="3219844"/>
          </a:xfrm>
        </p:grpSpPr>
        <p:grpSp>
          <p:nvGrpSpPr>
            <p:cNvPr id="29" name="Group 28"/>
            <p:cNvGrpSpPr/>
            <p:nvPr/>
          </p:nvGrpSpPr>
          <p:grpSpPr>
            <a:xfrm>
              <a:off x="992281" y="4391592"/>
              <a:ext cx="1220741" cy="993962"/>
              <a:chOff x="655771" y="1620441"/>
              <a:chExt cx="1673227" cy="2556808"/>
            </a:xfrm>
          </p:grpSpPr>
          <p:pic>
            <p:nvPicPr>
              <p:cNvPr id="45" name="Picture 2"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744511" y="2681503"/>
                <a:ext cx="1495746" cy="1495746"/>
              </a:xfrm>
              <a:prstGeom prst="rect">
                <a:avLst/>
              </a:prstGeom>
              <a:noFill/>
            </p:spPr>
          </p:pic>
          <p:pic>
            <p:nvPicPr>
              <p:cNvPr id="46"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655771" y="1620441"/>
                <a:ext cx="1673227" cy="1673227"/>
              </a:xfrm>
              <a:prstGeom prst="rect">
                <a:avLst/>
              </a:prstGeom>
              <a:noFill/>
            </p:spPr>
          </p:pic>
        </p:grpSp>
        <p:sp>
          <p:nvSpPr>
            <p:cNvPr id="30" name="Rectangle 29"/>
            <p:cNvSpPr/>
            <p:nvPr/>
          </p:nvSpPr>
          <p:spPr bwMode="auto">
            <a:xfrm>
              <a:off x="992281" y="3875905"/>
              <a:ext cx="3198720" cy="36324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3517"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SCVMM</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1" name="Freeform 79"/>
            <p:cNvSpPr>
              <a:spLocks noEditPoints="1"/>
            </p:cNvSpPr>
            <p:nvPr/>
          </p:nvSpPr>
          <p:spPr bwMode="black">
            <a:xfrm>
              <a:off x="2240519" y="4693716"/>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cxnSp>
          <p:nvCxnSpPr>
            <p:cNvPr id="32" name="Straight Connector 31"/>
            <p:cNvCxnSpPr/>
            <p:nvPr/>
          </p:nvCxnSpPr>
          <p:spPr>
            <a:xfrm flipH="1">
              <a:off x="2100263" y="4498619"/>
              <a:ext cx="14287" cy="104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73"/>
            <p:cNvSpPr>
              <a:spLocks noEditPoints="1"/>
            </p:cNvSpPr>
            <p:nvPr/>
          </p:nvSpPr>
          <p:spPr bwMode="black">
            <a:xfrm>
              <a:off x="3385238" y="4620906"/>
              <a:ext cx="691142" cy="61376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34" name="Freeform 79"/>
            <p:cNvSpPr>
              <a:spLocks noEditPoints="1"/>
            </p:cNvSpPr>
            <p:nvPr/>
          </p:nvSpPr>
          <p:spPr bwMode="black">
            <a:xfrm>
              <a:off x="2566564" y="4498619"/>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cxnSp>
          <p:nvCxnSpPr>
            <p:cNvPr id="35" name="Straight Connector 34"/>
            <p:cNvCxnSpPr/>
            <p:nvPr/>
          </p:nvCxnSpPr>
          <p:spPr>
            <a:xfrm flipH="1">
              <a:off x="3169975" y="4498619"/>
              <a:ext cx="1900" cy="104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992281" y="4286250"/>
              <a:ext cx="3198720" cy="14340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3517"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7" name="TextBox 36"/>
            <p:cNvSpPr txBox="1"/>
            <p:nvPr/>
          </p:nvSpPr>
          <p:spPr>
            <a:xfrm>
              <a:off x="1174797" y="5492579"/>
              <a:ext cx="757237" cy="218082"/>
            </a:xfrm>
            <a:prstGeom prst="rect">
              <a:avLst/>
            </a:prstGeom>
            <a:noFill/>
          </p:spPr>
          <p:txBody>
            <a:bodyPr wrap="square" lIns="0" tIns="0" rIns="0" bIns="0" rtlCol="0">
              <a:spAutoFit/>
            </a:bodyPr>
            <a:lstStyle/>
            <a:p>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Compute</a:t>
              </a:r>
            </a:p>
          </p:txBody>
        </p:sp>
        <p:sp>
          <p:nvSpPr>
            <p:cNvPr id="38" name="TextBox 37"/>
            <p:cNvSpPr txBox="1"/>
            <p:nvPr/>
          </p:nvSpPr>
          <p:spPr>
            <a:xfrm>
              <a:off x="2213022" y="5492579"/>
              <a:ext cx="757237" cy="218082"/>
            </a:xfrm>
            <a:prstGeom prst="rect">
              <a:avLst/>
            </a:prstGeom>
            <a:noFill/>
          </p:spPr>
          <p:txBody>
            <a:bodyPr wrap="square" lIns="0" tIns="0" rIns="0" bIns="0" rtlCol="0">
              <a:spAutoFit/>
            </a:bodyPr>
            <a:lstStyle/>
            <a:p>
              <a:pPr algn="ctr"/>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Storage</a:t>
              </a:r>
            </a:p>
          </p:txBody>
        </p:sp>
        <p:sp>
          <p:nvSpPr>
            <p:cNvPr id="39" name="TextBox 38"/>
            <p:cNvSpPr txBox="1"/>
            <p:nvPr/>
          </p:nvSpPr>
          <p:spPr>
            <a:xfrm>
              <a:off x="3371592" y="5492579"/>
              <a:ext cx="819409" cy="218082"/>
            </a:xfrm>
            <a:prstGeom prst="rect">
              <a:avLst/>
            </a:prstGeom>
            <a:noFill/>
          </p:spPr>
          <p:txBody>
            <a:bodyPr wrap="square" lIns="0" tIns="0" rIns="0" bIns="0" rtlCol="0">
              <a:spAutoFit/>
            </a:bodyPr>
            <a:lstStyle/>
            <a:p>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Networks</a:t>
              </a:r>
            </a:p>
          </p:txBody>
        </p:sp>
        <p:pic>
          <p:nvPicPr>
            <p:cNvPr id="40"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992281" y="3220042"/>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932034" y="3197083"/>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969169" y="3124538"/>
              <a:ext cx="904219" cy="62347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bwMode="auto">
            <a:xfrm>
              <a:off x="3604808" y="3903993"/>
              <a:ext cx="561001" cy="32059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3517" fontAlgn="base">
                <a:spcBef>
                  <a:spcPct val="0"/>
                </a:spcBef>
                <a:spcAft>
                  <a:spcPct val="0"/>
                </a:spcAft>
              </a:pPr>
              <a:r>
                <a:rPr lang="en-US" sz="15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DRP</a:t>
              </a:r>
            </a:p>
          </p:txBody>
        </p:sp>
        <p:sp>
          <p:nvSpPr>
            <p:cNvPr id="44" name="Rectangle 43"/>
            <p:cNvSpPr/>
            <p:nvPr/>
          </p:nvSpPr>
          <p:spPr bwMode="auto">
            <a:xfrm>
              <a:off x="483260" y="2766104"/>
              <a:ext cx="4314825" cy="3219844"/>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3517"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47" name="Title 1"/>
          <p:cNvSpPr txBox="1">
            <a:spLocks/>
          </p:cNvSpPr>
          <p:nvPr/>
        </p:nvSpPr>
        <p:spPr>
          <a:xfrm>
            <a:off x="243964" y="148229"/>
            <a:ext cx="11764242" cy="539193"/>
          </a:xfrm>
          <a:prstGeom prst="rect">
            <a:avLst/>
          </a:prstGeom>
        </p:spPr>
        <p:txBody>
          <a:bodyPr lIns="91382" tIns="45690" rIns="91382" bIns="45690"/>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sz="3600" dirty="0">
                <a:cs typeface="Segoe UI Light" panose="020B0502040204020203" pitchFamily="34" charset="0"/>
              </a:rPr>
              <a:t>Windows Azure Hyper-V Recovery Manager (HRM) </a:t>
            </a:r>
            <a:r>
              <a:rPr lang="en-US" sz="3200" dirty="0">
                <a:cs typeface="Segoe UI Light" panose="020B0502040204020203" pitchFamily="34" charset="0"/>
              </a:rPr>
              <a:t>Overview</a:t>
            </a:r>
            <a:endParaRPr lang="en-US" sz="3600" dirty="0">
              <a:cs typeface="Segoe UI Light" panose="020B0502040204020203" pitchFamily="34" charset="0"/>
            </a:endParaRPr>
          </a:p>
        </p:txBody>
      </p:sp>
      <p:sp>
        <p:nvSpPr>
          <p:cNvPr id="48" name="TextBox 47"/>
          <p:cNvSpPr txBox="1"/>
          <p:nvPr/>
        </p:nvSpPr>
        <p:spPr>
          <a:xfrm>
            <a:off x="4852742" y="5386027"/>
            <a:ext cx="2361816" cy="276938"/>
          </a:xfrm>
          <a:prstGeom prst="rect">
            <a:avLst/>
          </a:prstGeom>
          <a:noFill/>
        </p:spPr>
        <p:txBody>
          <a:bodyPr wrap="square" lIns="91382" tIns="45690" rIns="91382" bIns="45690" rtlCol="0">
            <a:spAutoFit/>
          </a:bodyPr>
          <a:lstStyle/>
          <a:p>
            <a:pPr algn="ctr" defTabSz="913817"/>
            <a:endParaRPr lang="en-US" sz="1200" b="1" dirty="0"/>
          </a:p>
        </p:txBody>
      </p:sp>
      <p:sp>
        <p:nvSpPr>
          <p:cNvPr id="51" name="TextBox 50"/>
          <p:cNvSpPr txBox="1"/>
          <p:nvPr/>
        </p:nvSpPr>
        <p:spPr>
          <a:xfrm>
            <a:off x="9012327" y="5769722"/>
            <a:ext cx="2160498"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latin typeface="Segoe UI Light" pitchFamily="34" charset="0"/>
              </a:rPr>
              <a:t>Secondary Site</a:t>
            </a:r>
          </a:p>
        </p:txBody>
      </p:sp>
      <p:sp>
        <p:nvSpPr>
          <p:cNvPr id="88" name="Left-Right Arrow 87"/>
          <p:cNvSpPr/>
          <p:nvPr/>
        </p:nvSpPr>
        <p:spPr bwMode="auto">
          <a:xfrm>
            <a:off x="4444172" y="4665751"/>
            <a:ext cx="2873417" cy="728642"/>
          </a:xfrm>
          <a:prstGeom prst="leftRightArrow">
            <a:avLst/>
          </a:prstGeom>
          <a:solidFill>
            <a:schemeClr val="accent1"/>
          </a:solidFill>
          <a:ln w="158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ctr" anchorCtr="0" forceAA="0" compatLnSpc="1">
            <a:prstTxWarp prst="textNoShape">
              <a:avLst/>
            </a:prstTxWarp>
            <a:noAutofit/>
          </a:bodyPr>
          <a:lstStyle/>
          <a:p>
            <a:pPr algn="ctr" defTabSz="913817"/>
            <a:r>
              <a:rPr lang="en-US" sz="1200" b="1" dirty="0"/>
              <a:t>Extensible Data Channel </a:t>
            </a:r>
          </a:p>
          <a:p>
            <a:pPr algn="ctr" defTabSz="913817"/>
            <a:r>
              <a:rPr lang="en-US" sz="1200" b="1" dirty="0"/>
              <a:t>(Hyper-V </a:t>
            </a:r>
            <a:r>
              <a:rPr lang="en-US" sz="1200" b="1" dirty="0" smtClean="0"/>
              <a:t>Replica)</a:t>
            </a:r>
            <a:endParaRPr lang="en-US" sz="1200" b="1" dirty="0"/>
          </a:p>
        </p:txBody>
      </p:sp>
      <p:grpSp>
        <p:nvGrpSpPr>
          <p:cNvPr id="54" name="Group 53"/>
          <p:cNvGrpSpPr/>
          <p:nvPr/>
        </p:nvGrpSpPr>
        <p:grpSpPr>
          <a:xfrm>
            <a:off x="4962121" y="581741"/>
            <a:ext cx="2063331" cy="1014429"/>
            <a:chOff x="7722825" y="295273"/>
            <a:chExt cx="4743365" cy="2389391"/>
          </a:xfrm>
        </p:grpSpPr>
        <p:sp>
          <p:nvSpPr>
            <p:cNvPr id="55" name="Freeform 128"/>
            <p:cNvSpPr>
              <a:spLocks noChangeAspect="1"/>
            </p:cNvSpPr>
            <p:nvPr/>
          </p:nvSpPr>
          <p:spPr bwMode="black">
            <a:xfrm>
              <a:off x="7722825" y="295273"/>
              <a:ext cx="4269950" cy="235130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extLst/>
          </p:spPr>
          <p:txBody>
            <a:bodyPr vert="horz" wrap="square" lIns="89625" tIns="44813" rIns="89625" bIns="44813" numCol="1" anchor="b" anchorCtr="1" compatLnSpc="1">
              <a:prstTxWarp prst="textNoShape">
                <a:avLst/>
              </a:prstTxWarp>
            </a:bodyPr>
            <a:lstStyle/>
            <a:p>
              <a:pPr defTabSz="913962"/>
              <a:endParaRPr lang="en-US" sz="1700" dirty="0">
                <a:solidFill>
                  <a:schemeClr val="bg1"/>
                </a:solidFill>
              </a:endParaRPr>
            </a:p>
          </p:txBody>
        </p:sp>
        <p:sp>
          <p:nvSpPr>
            <p:cNvPr id="56" name="Freeform 86"/>
            <p:cNvSpPr>
              <a:spLocks noEditPoints="1"/>
            </p:cNvSpPr>
            <p:nvPr/>
          </p:nvSpPr>
          <p:spPr bwMode="black">
            <a:xfrm>
              <a:off x="8790159" y="1057186"/>
              <a:ext cx="2908034" cy="388111"/>
            </a:xfrm>
            <a:custGeom>
              <a:avLst/>
              <a:gdLst>
                <a:gd name="T0" fmla="*/ 197 w 790"/>
                <a:gd name="T1" fmla="*/ 42 h 116"/>
                <a:gd name="T2" fmla="*/ 180 w 790"/>
                <a:gd name="T3" fmla="*/ 93 h 116"/>
                <a:gd name="T4" fmla="*/ 174 w 790"/>
                <a:gd name="T5" fmla="*/ 77 h 116"/>
                <a:gd name="T6" fmla="*/ 193 w 790"/>
                <a:gd name="T7" fmla="*/ 23 h 116"/>
                <a:gd name="T8" fmla="*/ 217 w 790"/>
                <a:gd name="T9" fmla="*/ 84 h 116"/>
                <a:gd name="T10" fmla="*/ 257 w 790"/>
                <a:gd name="T11" fmla="*/ 25 h 116"/>
                <a:gd name="T12" fmla="*/ 246 w 790"/>
                <a:gd name="T13" fmla="*/ 25 h 116"/>
                <a:gd name="T14" fmla="*/ 257 w 790"/>
                <a:gd name="T15" fmla="*/ 25 h 116"/>
                <a:gd name="T16" fmla="*/ 255 w 790"/>
                <a:gd name="T17" fmla="*/ 43 h 116"/>
                <a:gd name="T18" fmla="*/ 302 w 790"/>
                <a:gd name="T19" fmla="*/ 65 h 116"/>
                <a:gd name="T20" fmla="*/ 276 w 790"/>
                <a:gd name="T21" fmla="*/ 93 h 116"/>
                <a:gd name="T22" fmla="*/ 276 w 790"/>
                <a:gd name="T23" fmla="*/ 51 h 116"/>
                <a:gd name="T24" fmla="*/ 310 w 790"/>
                <a:gd name="T25" fmla="*/ 63 h 116"/>
                <a:gd name="T26" fmla="*/ 356 w 790"/>
                <a:gd name="T27" fmla="*/ 85 h 116"/>
                <a:gd name="T28" fmla="*/ 318 w 790"/>
                <a:gd name="T29" fmla="*/ 69 h 116"/>
                <a:gd name="T30" fmla="*/ 356 w 790"/>
                <a:gd name="T31" fmla="*/ 50 h 116"/>
                <a:gd name="T32" fmla="*/ 356 w 790"/>
                <a:gd name="T33" fmla="*/ 71 h 116"/>
                <a:gd name="T34" fmla="*/ 330 w 790"/>
                <a:gd name="T35" fmla="*/ 54 h 116"/>
                <a:gd name="T36" fmla="*/ 352 w 790"/>
                <a:gd name="T37" fmla="*/ 83 h 116"/>
                <a:gd name="T38" fmla="*/ 399 w 790"/>
                <a:gd name="T39" fmla="*/ 95 h 116"/>
                <a:gd name="T40" fmla="*/ 400 w 790"/>
                <a:gd name="T41" fmla="*/ 42 h 116"/>
                <a:gd name="T42" fmla="*/ 412 w 790"/>
                <a:gd name="T43" fmla="*/ 54 h 116"/>
                <a:gd name="T44" fmla="*/ 387 w 790"/>
                <a:gd name="T45" fmla="*/ 83 h 116"/>
                <a:gd name="T46" fmla="*/ 496 w 790"/>
                <a:gd name="T47" fmla="*/ 43 h 116"/>
                <a:gd name="T48" fmla="*/ 462 w 790"/>
                <a:gd name="T49" fmla="*/ 53 h 116"/>
                <a:gd name="T50" fmla="*/ 441 w 790"/>
                <a:gd name="T51" fmla="*/ 93 h 116"/>
                <a:gd name="T52" fmla="*/ 445 w 790"/>
                <a:gd name="T53" fmla="*/ 85 h 116"/>
                <a:gd name="T54" fmla="*/ 466 w 790"/>
                <a:gd name="T55" fmla="*/ 43 h 116"/>
                <a:gd name="T56" fmla="*/ 478 w 790"/>
                <a:gd name="T57" fmla="*/ 81 h 116"/>
                <a:gd name="T58" fmla="*/ 526 w 790"/>
                <a:gd name="T59" fmla="*/ 90 h 116"/>
                <a:gd name="T60" fmla="*/ 512 w 790"/>
                <a:gd name="T61" fmla="*/ 88 h 116"/>
                <a:gd name="T62" fmla="*/ 503 w 790"/>
                <a:gd name="T63" fmla="*/ 66 h 116"/>
                <a:gd name="T64" fmla="*/ 528 w 790"/>
                <a:gd name="T65" fmla="*/ 44 h 116"/>
                <a:gd name="T66" fmla="*/ 508 w 790"/>
                <a:gd name="T67" fmla="*/ 56 h 116"/>
                <a:gd name="T68" fmla="*/ 530 w 790"/>
                <a:gd name="T69" fmla="*/ 80 h 116"/>
                <a:gd name="T70" fmla="*/ 568 w 790"/>
                <a:gd name="T71" fmla="*/ 74 h 116"/>
                <a:gd name="T72" fmla="*/ 587 w 790"/>
                <a:gd name="T73" fmla="*/ 23 h 116"/>
                <a:gd name="T74" fmla="*/ 583 w 790"/>
                <a:gd name="T75" fmla="*/ 31 h 116"/>
                <a:gd name="T76" fmla="*/ 595 w 790"/>
                <a:gd name="T77" fmla="*/ 66 h 116"/>
                <a:gd name="T78" fmla="*/ 659 w 790"/>
                <a:gd name="T79" fmla="*/ 93 h 116"/>
                <a:gd name="T80" fmla="*/ 620 w 790"/>
                <a:gd name="T81" fmla="*/ 50 h 116"/>
                <a:gd name="T82" fmla="*/ 706 w 790"/>
                <a:gd name="T83" fmla="*/ 93 h 116"/>
                <a:gd name="T84" fmla="*/ 682 w 790"/>
                <a:gd name="T85" fmla="*/ 95 h 116"/>
                <a:gd name="T86" fmla="*/ 672 w 790"/>
                <a:gd name="T87" fmla="*/ 72 h 116"/>
                <a:gd name="T88" fmla="*/ 698 w 790"/>
                <a:gd name="T89" fmla="*/ 43 h 116"/>
                <a:gd name="T90" fmla="*/ 739 w 790"/>
                <a:gd name="T91" fmla="*/ 50 h 116"/>
                <a:gd name="T92" fmla="*/ 718 w 790"/>
                <a:gd name="T93" fmla="*/ 93 h 116"/>
                <a:gd name="T94" fmla="*/ 727 w 790"/>
                <a:gd name="T95" fmla="*/ 53 h 116"/>
                <a:gd name="T96" fmla="*/ 745 w 790"/>
                <a:gd name="T97" fmla="*/ 51 h 116"/>
                <a:gd name="T98" fmla="*/ 771 w 790"/>
                <a:gd name="T99" fmla="*/ 88 h 116"/>
                <a:gd name="T100" fmla="*/ 753 w 790"/>
                <a:gd name="T101" fmla="*/ 88 h 116"/>
                <a:gd name="T102" fmla="*/ 785 w 790"/>
                <a:gd name="T103" fmla="*/ 49 h 116"/>
                <a:gd name="T104" fmla="*/ 779 w 790"/>
                <a:gd name="T105" fmla="*/ 53 h 116"/>
                <a:gd name="T106" fmla="*/ 782 w 790"/>
                <a:gd name="T107" fmla="*/ 63 h 116"/>
                <a:gd name="T108" fmla="*/ 0 w 790"/>
                <a:gd name="T109" fmla="*/ 57 h 116"/>
                <a:gd name="T110" fmla="*/ 116 w 790"/>
                <a:gd name="T111" fmla="*/ 0 h 116"/>
                <a:gd name="T112" fmla="*/ 0 w 790"/>
                <a:gd name="T113" fmla="*/ 59 h 116"/>
                <a:gd name="T114" fmla="*/ 52 w 790"/>
                <a:gd name="T115" fmla="*/ 59 h 116"/>
                <a:gd name="T116" fmla="*/ 52 w 790"/>
                <a:gd name="T1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0" h="116">
                  <a:moveTo>
                    <a:pt x="242" y="23"/>
                  </a:moveTo>
                  <a:cubicBezTo>
                    <a:pt x="222" y="93"/>
                    <a:pt x="222" y="93"/>
                    <a:pt x="222" y="93"/>
                  </a:cubicBezTo>
                  <a:cubicBezTo>
                    <a:pt x="212" y="93"/>
                    <a:pt x="212" y="93"/>
                    <a:pt x="212" y="93"/>
                  </a:cubicBezTo>
                  <a:cubicBezTo>
                    <a:pt x="197" y="42"/>
                    <a:pt x="197" y="42"/>
                    <a:pt x="197" y="42"/>
                  </a:cubicBezTo>
                  <a:cubicBezTo>
                    <a:pt x="197" y="40"/>
                    <a:pt x="196" y="37"/>
                    <a:pt x="196" y="35"/>
                  </a:cubicBezTo>
                  <a:cubicBezTo>
                    <a:pt x="196" y="35"/>
                    <a:pt x="196" y="35"/>
                    <a:pt x="196" y="35"/>
                  </a:cubicBezTo>
                  <a:cubicBezTo>
                    <a:pt x="196" y="37"/>
                    <a:pt x="195" y="39"/>
                    <a:pt x="195" y="42"/>
                  </a:cubicBezTo>
                  <a:cubicBezTo>
                    <a:pt x="180" y="93"/>
                    <a:pt x="180" y="93"/>
                    <a:pt x="180" y="93"/>
                  </a:cubicBezTo>
                  <a:cubicBezTo>
                    <a:pt x="171" y="93"/>
                    <a:pt x="171" y="93"/>
                    <a:pt x="171" y="93"/>
                  </a:cubicBezTo>
                  <a:cubicBezTo>
                    <a:pt x="150" y="23"/>
                    <a:pt x="150" y="23"/>
                    <a:pt x="150" y="23"/>
                  </a:cubicBezTo>
                  <a:cubicBezTo>
                    <a:pt x="159" y="23"/>
                    <a:pt x="159" y="23"/>
                    <a:pt x="159" y="23"/>
                  </a:cubicBezTo>
                  <a:cubicBezTo>
                    <a:pt x="174" y="77"/>
                    <a:pt x="174" y="77"/>
                    <a:pt x="174" y="77"/>
                  </a:cubicBezTo>
                  <a:cubicBezTo>
                    <a:pt x="175" y="79"/>
                    <a:pt x="175" y="82"/>
                    <a:pt x="175" y="84"/>
                  </a:cubicBezTo>
                  <a:cubicBezTo>
                    <a:pt x="175" y="84"/>
                    <a:pt x="175" y="84"/>
                    <a:pt x="175" y="84"/>
                  </a:cubicBezTo>
                  <a:cubicBezTo>
                    <a:pt x="176" y="82"/>
                    <a:pt x="176" y="80"/>
                    <a:pt x="177" y="77"/>
                  </a:cubicBezTo>
                  <a:cubicBezTo>
                    <a:pt x="193" y="23"/>
                    <a:pt x="193" y="23"/>
                    <a:pt x="193" y="23"/>
                  </a:cubicBezTo>
                  <a:cubicBezTo>
                    <a:pt x="201" y="23"/>
                    <a:pt x="201" y="23"/>
                    <a:pt x="201" y="23"/>
                  </a:cubicBezTo>
                  <a:cubicBezTo>
                    <a:pt x="215" y="77"/>
                    <a:pt x="215" y="77"/>
                    <a:pt x="215" y="77"/>
                  </a:cubicBezTo>
                  <a:cubicBezTo>
                    <a:pt x="216" y="79"/>
                    <a:pt x="216" y="82"/>
                    <a:pt x="217" y="84"/>
                  </a:cubicBezTo>
                  <a:cubicBezTo>
                    <a:pt x="217" y="84"/>
                    <a:pt x="217" y="84"/>
                    <a:pt x="217" y="84"/>
                  </a:cubicBezTo>
                  <a:cubicBezTo>
                    <a:pt x="217" y="82"/>
                    <a:pt x="217" y="80"/>
                    <a:pt x="218" y="77"/>
                  </a:cubicBezTo>
                  <a:cubicBezTo>
                    <a:pt x="233" y="23"/>
                    <a:pt x="233" y="23"/>
                    <a:pt x="233" y="23"/>
                  </a:cubicBezTo>
                  <a:lnTo>
                    <a:pt x="242" y="23"/>
                  </a:lnTo>
                  <a:close/>
                  <a:moveTo>
                    <a:pt x="257" y="25"/>
                  </a:moveTo>
                  <a:cubicBezTo>
                    <a:pt x="257" y="26"/>
                    <a:pt x="256" y="28"/>
                    <a:pt x="255" y="29"/>
                  </a:cubicBezTo>
                  <a:cubicBezTo>
                    <a:pt x="254" y="30"/>
                    <a:pt x="253" y="30"/>
                    <a:pt x="252" y="30"/>
                  </a:cubicBezTo>
                  <a:cubicBezTo>
                    <a:pt x="250" y="30"/>
                    <a:pt x="249" y="30"/>
                    <a:pt x="248" y="29"/>
                  </a:cubicBezTo>
                  <a:cubicBezTo>
                    <a:pt x="247" y="28"/>
                    <a:pt x="246" y="27"/>
                    <a:pt x="246" y="25"/>
                  </a:cubicBezTo>
                  <a:cubicBezTo>
                    <a:pt x="246" y="24"/>
                    <a:pt x="247" y="22"/>
                    <a:pt x="248" y="21"/>
                  </a:cubicBezTo>
                  <a:cubicBezTo>
                    <a:pt x="249" y="20"/>
                    <a:pt x="250" y="20"/>
                    <a:pt x="252" y="20"/>
                  </a:cubicBezTo>
                  <a:cubicBezTo>
                    <a:pt x="253" y="20"/>
                    <a:pt x="254" y="20"/>
                    <a:pt x="255" y="21"/>
                  </a:cubicBezTo>
                  <a:cubicBezTo>
                    <a:pt x="256" y="22"/>
                    <a:pt x="257" y="24"/>
                    <a:pt x="257" y="25"/>
                  </a:cubicBezTo>
                  <a:close/>
                  <a:moveTo>
                    <a:pt x="255" y="93"/>
                  </a:moveTo>
                  <a:cubicBezTo>
                    <a:pt x="247" y="93"/>
                    <a:pt x="247" y="93"/>
                    <a:pt x="247" y="93"/>
                  </a:cubicBezTo>
                  <a:cubicBezTo>
                    <a:pt x="247" y="43"/>
                    <a:pt x="247" y="43"/>
                    <a:pt x="247" y="43"/>
                  </a:cubicBezTo>
                  <a:cubicBezTo>
                    <a:pt x="255" y="43"/>
                    <a:pt x="255" y="43"/>
                    <a:pt x="255" y="43"/>
                  </a:cubicBezTo>
                  <a:lnTo>
                    <a:pt x="255" y="93"/>
                  </a:lnTo>
                  <a:close/>
                  <a:moveTo>
                    <a:pt x="310" y="93"/>
                  </a:moveTo>
                  <a:cubicBezTo>
                    <a:pt x="302" y="93"/>
                    <a:pt x="302" y="93"/>
                    <a:pt x="302" y="93"/>
                  </a:cubicBezTo>
                  <a:cubicBezTo>
                    <a:pt x="302" y="65"/>
                    <a:pt x="302" y="65"/>
                    <a:pt x="302" y="65"/>
                  </a:cubicBezTo>
                  <a:cubicBezTo>
                    <a:pt x="302" y="54"/>
                    <a:pt x="298" y="49"/>
                    <a:pt x="290" y="49"/>
                  </a:cubicBezTo>
                  <a:cubicBezTo>
                    <a:pt x="286" y="49"/>
                    <a:pt x="282" y="50"/>
                    <a:pt x="280" y="53"/>
                  </a:cubicBezTo>
                  <a:cubicBezTo>
                    <a:pt x="277" y="56"/>
                    <a:pt x="276" y="60"/>
                    <a:pt x="276" y="65"/>
                  </a:cubicBezTo>
                  <a:cubicBezTo>
                    <a:pt x="276" y="93"/>
                    <a:pt x="276" y="93"/>
                    <a:pt x="276" y="93"/>
                  </a:cubicBezTo>
                  <a:cubicBezTo>
                    <a:pt x="268" y="93"/>
                    <a:pt x="268" y="93"/>
                    <a:pt x="268" y="93"/>
                  </a:cubicBezTo>
                  <a:cubicBezTo>
                    <a:pt x="268" y="43"/>
                    <a:pt x="268" y="43"/>
                    <a:pt x="268" y="43"/>
                  </a:cubicBezTo>
                  <a:cubicBezTo>
                    <a:pt x="276" y="43"/>
                    <a:pt x="276" y="43"/>
                    <a:pt x="276" y="43"/>
                  </a:cubicBezTo>
                  <a:cubicBezTo>
                    <a:pt x="276" y="51"/>
                    <a:pt x="276" y="51"/>
                    <a:pt x="276" y="51"/>
                  </a:cubicBezTo>
                  <a:cubicBezTo>
                    <a:pt x="276" y="51"/>
                    <a:pt x="276" y="51"/>
                    <a:pt x="276" y="51"/>
                  </a:cubicBezTo>
                  <a:cubicBezTo>
                    <a:pt x="280" y="45"/>
                    <a:pt x="285" y="42"/>
                    <a:pt x="293" y="42"/>
                  </a:cubicBezTo>
                  <a:cubicBezTo>
                    <a:pt x="298" y="42"/>
                    <a:pt x="302" y="44"/>
                    <a:pt x="305" y="47"/>
                  </a:cubicBezTo>
                  <a:cubicBezTo>
                    <a:pt x="308" y="51"/>
                    <a:pt x="310" y="56"/>
                    <a:pt x="310" y="63"/>
                  </a:cubicBezTo>
                  <a:lnTo>
                    <a:pt x="310" y="93"/>
                  </a:lnTo>
                  <a:close/>
                  <a:moveTo>
                    <a:pt x="364" y="93"/>
                  </a:moveTo>
                  <a:cubicBezTo>
                    <a:pt x="356" y="93"/>
                    <a:pt x="356" y="93"/>
                    <a:pt x="356" y="93"/>
                  </a:cubicBezTo>
                  <a:cubicBezTo>
                    <a:pt x="356" y="85"/>
                    <a:pt x="356" y="85"/>
                    <a:pt x="356" y="85"/>
                  </a:cubicBezTo>
                  <a:cubicBezTo>
                    <a:pt x="356" y="85"/>
                    <a:pt x="356" y="85"/>
                    <a:pt x="356" y="85"/>
                  </a:cubicBezTo>
                  <a:cubicBezTo>
                    <a:pt x="352" y="91"/>
                    <a:pt x="346" y="95"/>
                    <a:pt x="339" y="95"/>
                  </a:cubicBezTo>
                  <a:cubicBezTo>
                    <a:pt x="332" y="95"/>
                    <a:pt x="327" y="92"/>
                    <a:pt x="324" y="88"/>
                  </a:cubicBezTo>
                  <a:cubicBezTo>
                    <a:pt x="320" y="84"/>
                    <a:pt x="318" y="77"/>
                    <a:pt x="318" y="69"/>
                  </a:cubicBezTo>
                  <a:cubicBezTo>
                    <a:pt x="318" y="61"/>
                    <a:pt x="320" y="54"/>
                    <a:pt x="324" y="49"/>
                  </a:cubicBezTo>
                  <a:cubicBezTo>
                    <a:pt x="328" y="44"/>
                    <a:pt x="334" y="42"/>
                    <a:pt x="341" y="42"/>
                  </a:cubicBezTo>
                  <a:cubicBezTo>
                    <a:pt x="348" y="42"/>
                    <a:pt x="353" y="45"/>
                    <a:pt x="356" y="50"/>
                  </a:cubicBezTo>
                  <a:cubicBezTo>
                    <a:pt x="356" y="50"/>
                    <a:pt x="356" y="50"/>
                    <a:pt x="356" y="50"/>
                  </a:cubicBezTo>
                  <a:cubicBezTo>
                    <a:pt x="356" y="19"/>
                    <a:pt x="356" y="19"/>
                    <a:pt x="356" y="19"/>
                  </a:cubicBezTo>
                  <a:cubicBezTo>
                    <a:pt x="364" y="19"/>
                    <a:pt x="364" y="19"/>
                    <a:pt x="364" y="19"/>
                  </a:cubicBezTo>
                  <a:lnTo>
                    <a:pt x="364" y="93"/>
                  </a:lnTo>
                  <a:close/>
                  <a:moveTo>
                    <a:pt x="356" y="71"/>
                  </a:moveTo>
                  <a:cubicBezTo>
                    <a:pt x="356" y="63"/>
                    <a:pt x="356" y="63"/>
                    <a:pt x="356" y="63"/>
                  </a:cubicBezTo>
                  <a:cubicBezTo>
                    <a:pt x="356" y="59"/>
                    <a:pt x="355" y="56"/>
                    <a:pt x="352" y="53"/>
                  </a:cubicBezTo>
                  <a:cubicBezTo>
                    <a:pt x="349" y="50"/>
                    <a:pt x="346" y="49"/>
                    <a:pt x="342" y="49"/>
                  </a:cubicBezTo>
                  <a:cubicBezTo>
                    <a:pt x="337" y="49"/>
                    <a:pt x="333" y="51"/>
                    <a:pt x="330" y="54"/>
                  </a:cubicBezTo>
                  <a:cubicBezTo>
                    <a:pt x="327" y="58"/>
                    <a:pt x="326" y="63"/>
                    <a:pt x="326" y="69"/>
                  </a:cubicBezTo>
                  <a:cubicBezTo>
                    <a:pt x="326" y="75"/>
                    <a:pt x="327" y="80"/>
                    <a:pt x="330" y="83"/>
                  </a:cubicBezTo>
                  <a:cubicBezTo>
                    <a:pt x="333" y="86"/>
                    <a:pt x="337" y="88"/>
                    <a:pt x="341" y="88"/>
                  </a:cubicBezTo>
                  <a:cubicBezTo>
                    <a:pt x="345" y="88"/>
                    <a:pt x="349" y="86"/>
                    <a:pt x="352" y="83"/>
                  </a:cubicBezTo>
                  <a:cubicBezTo>
                    <a:pt x="355" y="80"/>
                    <a:pt x="356" y="76"/>
                    <a:pt x="356" y="71"/>
                  </a:cubicBezTo>
                  <a:close/>
                  <a:moveTo>
                    <a:pt x="424" y="68"/>
                  </a:moveTo>
                  <a:cubicBezTo>
                    <a:pt x="424" y="76"/>
                    <a:pt x="422" y="83"/>
                    <a:pt x="417" y="87"/>
                  </a:cubicBezTo>
                  <a:cubicBezTo>
                    <a:pt x="413" y="92"/>
                    <a:pt x="407" y="95"/>
                    <a:pt x="399" y="95"/>
                  </a:cubicBezTo>
                  <a:cubicBezTo>
                    <a:pt x="392" y="95"/>
                    <a:pt x="386" y="92"/>
                    <a:pt x="381" y="87"/>
                  </a:cubicBezTo>
                  <a:cubicBezTo>
                    <a:pt x="377" y="83"/>
                    <a:pt x="375" y="77"/>
                    <a:pt x="375" y="69"/>
                  </a:cubicBezTo>
                  <a:cubicBezTo>
                    <a:pt x="375" y="60"/>
                    <a:pt x="377" y="53"/>
                    <a:pt x="382" y="49"/>
                  </a:cubicBezTo>
                  <a:cubicBezTo>
                    <a:pt x="387" y="44"/>
                    <a:pt x="393" y="42"/>
                    <a:pt x="400" y="42"/>
                  </a:cubicBezTo>
                  <a:cubicBezTo>
                    <a:pt x="408" y="42"/>
                    <a:pt x="414" y="44"/>
                    <a:pt x="418" y="49"/>
                  </a:cubicBezTo>
                  <a:cubicBezTo>
                    <a:pt x="422" y="53"/>
                    <a:pt x="424" y="60"/>
                    <a:pt x="424" y="68"/>
                  </a:cubicBezTo>
                  <a:close/>
                  <a:moveTo>
                    <a:pt x="416" y="68"/>
                  </a:moveTo>
                  <a:cubicBezTo>
                    <a:pt x="416" y="62"/>
                    <a:pt x="415" y="57"/>
                    <a:pt x="412" y="54"/>
                  </a:cubicBezTo>
                  <a:cubicBezTo>
                    <a:pt x="409" y="50"/>
                    <a:pt x="405" y="49"/>
                    <a:pt x="400" y="49"/>
                  </a:cubicBezTo>
                  <a:cubicBezTo>
                    <a:pt x="395" y="49"/>
                    <a:pt x="391" y="50"/>
                    <a:pt x="388" y="54"/>
                  </a:cubicBezTo>
                  <a:cubicBezTo>
                    <a:pt x="384" y="57"/>
                    <a:pt x="383" y="62"/>
                    <a:pt x="383" y="69"/>
                  </a:cubicBezTo>
                  <a:cubicBezTo>
                    <a:pt x="383" y="75"/>
                    <a:pt x="384" y="79"/>
                    <a:pt x="387" y="83"/>
                  </a:cubicBezTo>
                  <a:cubicBezTo>
                    <a:pt x="391" y="86"/>
                    <a:pt x="395" y="88"/>
                    <a:pt x="400" y="88"/>
                  </a:cubicBezTo>
                  <a:cubicBezTo>
                    <a:pt x="405" y="88"/>
                    <a:pt x="409" y="86"/>
                    <a:pt x="412" y="83"/>
                  </a:cubicBezTo>
                  <a:cubicBezTo>
                    <a:pt x="415" y="79"/>
                    <a:pt x="416" y="75"/>
                    <a:pt x="416" y="68"/>
                  </a:cubicBezTo>
                  <a:close/>
                  <a:moveTo>
                    <a:pt x="496" y="43"/>
                  </a:moveTo>
                  <a:cubicBezTo>
                    <a:pt x="481" y="93"/>
                    <a:pt x="481" y="93"/>
                    <a:pt x="481" y="93"/>
                  </a:cubicBezTo>
                  <a:cubicBezTo>
                    <a:pt x="473" y="93"/>
                    <a:pt x="473" y="93"/>
                    <a:pt x="473" y="93"/>
                  </a:cubicBezTo>
                  <a:cubicBezTo>
                    <a:pt x="462" y="57"/>
                    <a:pt x="462" y="57"/>
                    <a:pt x="462" y="57"/>
                  </a:cubicBezTo>
                  <a:cubicBezTo>
                    <a:pt x="462" y="56"/>
                    <a:pt x="462" y="55"/>
                    <a:pt x="462" y="53"/>
                  </a:cubicBezTo>
                  <a:cubicBezTo>
                    <a:pt x="461" y="53"/>
                    <a:pt x="461" y="53"/>
                    <a:pt x="461" y="53"/>
                  </a:cubicBezTo>
                  <a:cubicBezTo>
                    <a:pt x="461" y="54"/>
                    <a:pt x="461" y="55"/>
                    <a:pt x="460" y="57"/>
                  </a:cubicBezTo>
                  <a:cubicBezTo>
                    <a:pt x="449" y="93"/>
                    <a:pt x="449" y="93"/>
                    <a:pt x="449" y="93"/>
                  </a:cubicBezTo>
                  <a:cubicBezTo>
                    <a:pt x="441" y="93"/>
                    <a:pt x="441" y="93"/>
                    <a:pt x="441" y="93"/>
                  </a:cubicBezTo>
                  <a:cubicBezTo>
                    <a:pt x="426" y="43"/>
                    <a:pt x="426" y="43"/>
                    <a:pt x="426" y="43"/>
                  </a:cubicBezTo>
                  <a:cubicBezTo>
                    <a:pt x="434" y="43"/>
                    <a:pt x="434" y="43"/>
                    <a:pt x="434" y="43"/>
                  </a:cubicBezTo>
                  <a:cubicBezTo>
                    <a:pt x="445" y="81"/>
                    <a:pt x="445" y="81"/>
                    <a:pt x="445" y="81"/>
                  </a:cubicBezTo>
                  <a:cubicBezTo>
                    <a:pt x="445" y="82"/>
                    <a:pt x="445" y="84"/>
                    <a:pt x="445" y="85"/>
                  </a:cubicBezTo>
                  <a:cubicBezTo>
                    <a:pt x="446" y="85"/>
                    <a:pt x="446" y="85"/>
                    <a:pt x="446" y="85"/>
                  </a:cubicBezTo>
                  <a:cubicBezTo>
                    <a:pt x="446" y="84"/>
                    <a:pt x="446" y="83"/>
                    <a:pt x="447" y="81"/>
                  </a:cubicBezTo>
                  <a:cubicBezTo>
                    <a:pt x="458" y="43"/>
                    <a:pt x="458" y="43"/>
                    <a:pt x="458" y="43"/>
                  </a:cubicBezTo>
                  <a:cubicBezTo>
                    <a:pt x="466" y="43"/>
                    <a:pt x="466" y="43"/>
                    <a:pt x="466" y="43"/>
                  </a:cubicBezTo>
                  <a:cubicBezTo>
                    <a:pt x="476" y="81"/>
                    <a:pt x="476" y="81"/>
                    <a:pt x="476" y="81"/>
                  </a:cubicBezTo>
                  <a:cubicBezTo>
                    <a:pt x="476" y="82"/>
                    <a:pt x="477" y="84"/>
                    <a:pt x="477" y="86"/>
                  </a:cubicBezTo>
                  <a:cubicBezTo>
                    <a:pt x="477" y="86"/>
                    <a:pt x="477" y="86"/>
                    <a:pt x="477" y="86"/>
                  </a:cubicBezTo>
                  <a:cubicBezTo>
                    <a:pt x="477" y="84"/>
                    <a:pt x="477" y="83"/>
                    <a:pt x="478" y="81"/>
                  </a:cubicBezTo>
                  <a:cubicBezTo>
                    <a:pt x="488" y="43"/>
                    <a:pt x="488" y="43"/>
                    <a:pt x="488" y="43"/>
                  </a:cubicBezTo>
                  <a:lnTo>
                    <a:pt x="496" y="43"/>
                  </a:lnTo>
                  <a:close/>
                  <a:moveTo>
                    <a:pt x="530" y="80"/>
                  </a:moveTo>
                  <a:cubicBezTo>
                    <a:pt x="530" y="84"/>
                    <a:pt x="529" y="88"/>
                    <a:pt x="526" y="90"/>
                  </a:cubicBezTo>
                  <a:cubicBezTo>
                    <a:pt x="522" y="93"/>
                    <a:pt x="518" y="95"/>
                    <a:pt x="512" y="95"/>
                  </a:cubicBezTo>
                  <a:cubicBezTo>
                    <a:pt x="507" y="95"/>
                    <a:pt x="503" y="94"/>
                    <a:pt x="499" y="92"/>
                  </a:cubicBezTo>
                  <a:cubicBezTo>
                    <a:pt x="499" y="83"/>
                    <a:pt x="499" y="83"/>
                    <a:pt x="499" y="83"/>
                  </a:cubicBezTo>
                  <a:cubicBezTo>
                    <a:pt x="503" y="86"/>
                    <a:pt x="508" y="88"/>
                    <a:pt x="512" y="88"/>
                  </a:cubicBezTo>
                  <a:cubicBezTo>
                    <a:pt x="519" y="88"/>
                    <a:pt x="522" y="85"/>
                    <a:pt x="522" y="81"/>
                  </a:cubicBezTo>
                  <a:cubicBezTo>
                    <a:pt x="522" y="79"/>
                    <a:pt x="521" y="77"/>
                    <a:pt x="520" y="76"/>
                  </a:cubicBezTo>
                  <a:cubicBezTo>
                    <a:pt x="518" y="75"/>
                    <a:pt x="516" y="73"/>
                    <a:pt x="512" y="71"/>
                  </a:cubicBezTo>
                  <a:cubicBezTo>
                    <a:pt x="507" y="69"/>
                    <a:pt x="504" y="68"/>
                    <a:pt x="503" y="66"/>
                  </a:cubicBezTo>
                  <a:cubicBezTo>
                    <a:pt x="500" y="63"/>
                    <a:pt x="499" y="60"/>
                    <a:pt x="499" y="56"/>
                  </a:cubicBezTo>
                  <a:cubicBezTo>
                    <a:pt x="499" y="52"/>
                    <a:pt x="501" y="49"/>
                    <a:pt x="504" y="46"/>
                  </a:cubicBezTo>
                  <a:cubicBezTo>
                    <a:pt x="508" y="43"/>
                    <a:pt x="512" y="42"/>
                    <a:pt x="517" y="42"/>
                  </a:cubicBezTo>
                  <a:cubicBezTo>
                    <a:pt x="521" y="42"/>
                    <a:pt x="525" y="43"/>
                    <a:pt x="528" y="44"/>
                  </a:cubicBezTo>
                  <a:cubicBezTo>
                    <a:pt x="528" y="52"/>
                    <a:pt x="528" y="52"/>
                    <a:pt x="528" y="52"/>
                  </a:cubicBezTo>
                  <a:cubicBezTo>
                    <a:pt x="525" y="50"/>
                    <a:pt x="521" y="49"/>
                    <a:pt x="517" y="49"/>
                  </a:cubicBezTo>
                  <a:cubicBezTo>
                    <a:pt x="514" y="49"/>
                    <a:pt x="512" y="49"/>
                    <a:pt x="510" y="51"/>
                  </a:cubicBezTo>
                  <a:cubicBezTo>
                    <a:pt x="509" y="52"/>
                    <a:pt x="508" y="54"/>
                    <a:pt x="508" y="56"/>
                  </a:cubicBezTo>
                  <a:cubicBezTo>
                    <a:pt x="508" y="58"/>
                    <a:pt x="508" y="60"/>
                    <a:pt x="510" y="61"/>
                  </a:cubicBezTo>
                  <a:cubicBezTo>
                    <a:pt x="511" y="62"/>
                    <a:pt x="513" y="64"/>
                    <a:pt x="517" y="65"/>
                  </a:cubicBezTo>
                  <a:cubicBezTo>
                    <a:pt x="522" y="67"/>
                    <a:pt x="525" y="69"/>
                    <a:pt x="527" y="71"/>
                  </a:cubicBezTo>
                  <a:cubicBezTo>
                    <a:pt x="529" y="73"/>
                    <a:pt x="530" y="76"/>
                    <a:pt x="530" y="80"/>
                  </a:cubicBezTo>
                  <a:close/>
                  <a:moveTo>
                    <a:pt x="615" y="93"/>
                  </a:moveTo>
                  <a:cubicBezTo>
                    <a:pt x="605" y="93"/>
                    <a:pt x="605" y="93"/>
                    <a:pt x="605" y="93"/>
                  </a:cubicBezTo>
                  <a:cubicBezTo>
                    <a:pt x="598" y="74"/>
                    <a:pt x="598" y="74"/>
                    <a:pt x="598" y="74"/>
                  </a:cubicBezTo>
                  <a:cubicBezTo>
                    <a:pt x="568" y="74"/>
                    <a:pt x="568" y="74"/>
                    <a:pt x="568" y="74"/>
                  </a:cubicBezTo>
                  <a:cubicBezTo>
                    <a:pt x="561" y="93"/>
                    <a:pt x="561" y="93"/>
                    <a:pt x="561" y="93"/>
                  </a:cubicBezTo>
                  <a:cubicBezTo>
                    <a:pt x="552" y="93"/>
                    <a:pt x="552" y="93"/>
                    <a:pt x="552" y="93"/>
                  </a:cubicBezTo>
                  <a:cubicBezTo>
                    <a:pt x="579" y="23"/>
                    <a:pt x="579" y="23"/>
                    <a:pt x="579" y="23"/>
                  </a:cubicBezTo>
                  <a:cubicBezTo>
                    <a:pt x="587" y="23"/>
                    <a:pt x="587" y="23"/>
                    <a:pt x="587" y="23"/>
                  </a:cubicBezTo>
                  <a:lnTo>
                    <a:pt x="615" y="93"/>
                  </a:lnTo>
                  <a:close/>
                  <a:moveTo>
                    <a:pt x="595" y="66"/>
                  </a:moveTo>
                  <a:cubicBezTo>
                    <a:pt x="584" y="36"/>
                    <a:pt x="584" y="36"/>
                    <a:pt x="584" y="36"/>
                  </a:cubicBezTo>
                  <a:cubicBezTo>
                    <a:pt x="584" y="35"/>
                    <a:pt x="583" y="34"/>
                    <a:pt x="583" y="31"/>
                  </a:cubicBezTo>
                  <a:cubicBezTo>
                    <a:pt x="583" y="31"/>
                    <a:pt x="583" y="31"/>
                    <a:pt x="583" y="31"/>
                  </a:cubicBezTo>
                  <a:cubicBezTo>
                    <a:pt x="582" y="33"/>
                    <a:pt x="582" y="35"/>
                    <a:pt x="582" y="36"/>
                  </a:cubicBezTo>
                  <a:cubicBezTo>
                    <a:pt x="571" y="66"/>
                    <a:pt x="571" y="66"/>
                    <a:pt x="571" y="66"/>
                  </a:cubicBezTo>
                  <a:lnTo>
                    <a:pt x="595" y="66"/>
                  </a:lnTo>
                  <a:close/>
                  <a:moveTo>
                    <a:pt x="659" y="45"/>
                  </a:moveTo>
                  <a:cubicBezTo>
                    <a:pt x="629" y="87"/>
                    <a:pt x="629" y="87"/>
                    <a:pt x="629" y="87"/>
                  </a:cubicBezTo>
                  <a:cubicBezTo>
                    <a:pt x="659" y="87"/>
                    <a:pt x="659" y="87"/>
                    <a:pt x="659" y="87"/>
                  </a:cubicBezTo>
                  <a:cubicBezTo>
                    <a:pt x="659" y="93"/>
                    <a:pt x="659" y="93"/>
                    <a:pt x="659" y="93"/>
                  </a:cubicBezTo>
                  <a:cubicBezTo>
                    <a:pt x="617" y="93"/>
                    <a:pt x="617" y="93"/>
                    <a:pt x="617" y="93"/>
                  </a:cubicBezTo>
                  <a:cubicBezTo>
                    <a:pt x="617" y="91"/>
                    <a:pt x="617" y="91"/>
                    <a:pt x="617" y="91"/>
                  </a:cubicBezTo>
                  <a:cubicBezTo>
                    <a:pt x="647" y="50"/>
                    <a:pt x="647" y="50"/>
                    <a:pt x="647" y="50"/>
                  </a:cubicBezTo>
                  <a:cubicBezTo>
                    <a:pt x="620" y="50"/>
                    <a:pt x="620" y="50"/>
                    <a:pt x="620" y="50"/>
                  </a:cubicBezTo>
                  <a:cubicBezTo>
                    <a:pt x="620" y="43"/>
                    <a:pt x="620" y="43"/>
                    <a:pt x="620" y="43"/>
                  </a:cubicBezTo>
                  <a:cubicBezTo>
                    <a:pt x="659" y="43"/>
                    <a:pt x="659" y="43"/>
                    <a:pt x="659" y="43"/>
                  </a:cubicBezTo>
                  <a:lnTo>
                    <a:pt x="659" y="45"/>
                  </a:lnTo>
                  <a:close/>
                  <a:moveTo>
                    <a:pt x="706" y="93"/>
                  </a:moveTo>
                  <a:cubicBezTo>
                    <a:pt x="698" y="93"/>
                    <a:pt x="698" y="93"/>
                    <a:pt x="698" y="93"/>
                  </a:cubicBezTo>
                  <a:cubicBezTo>
                    <a:pt x="698" y="85"/>
                    <a:pt x="698" y="85"/>
                    <a:pt x="698" y="85"/>
                  </a:cubicBezTo>
                  <a:cubicBezTo>
                    <a:pt x="698" y="85"/>
                    <a:pt x="698" y="85"/>
                    <a:pt x="698" y="85"/>
                  </a:cubicBezTo>
                  <a:cubicBezTo>
                    <a:pt x="694" y="92"/>
                    <a:pt x="689" y="95"/>
                    <a:pt x="682" y="95"/>
                  </a:cubicBezTo>
                  <a:cubicBezTo>
                    <a:pt x="670" y="95"/>
                    <a:pt x="664" y="88"/>
                    <a:pt x="664" y="73"/>
                  </a:cubicBezTo>
                  <a:cubicBezTo>
                    <a:pt x="664" y="43"/>
                    <a:pt x="664" y="43"/>
                    <a:pt x="664" y="43"/>
                  </a:cubicBezTo>
                  <a:cubicBezTo>
                    <a:pt x="672" y="43"/>
                    <a:pt x="672" y="43"/>
                    <a:pt x="672" y="43"/>
                  </a:cubicBezTo>
                  <a:cubicBezTo>
                    <a:pt x="672" y="72"/>
                    <a:pt x="672" y="72"/>
                    <a:pt x="672" y="72"/>
                  </a:cubicBezTo>
                  <a:cubicBezTo>
                    <a:pt x="672" y="83"/>
                    <a:pt x="676" y="88"/>
                    <a:pt x="685" y="88"/>
                  </a:cubicBezTo>
                  <a:cubicBezTo>
                    <a:pt x="688" y="88"/>
                    <a:pt x="692" y="86"/>
                    <a:pt x="694" y="84"/>
                  </a:cubicBezTo>
                  <a:cubicBezTo>
                    <a:pt x="697" y="81"/>
                    <a:pt x="698" y="77"/>
                    <a:pt x="698" y="72"/>
                  </a:cubicBezTo>
                  <a:cubicBezTo>
                    <a:pt x="698" y="43"/>
                    <a:pt x="698" y="43"/>
                    <a:pt x="698" y="43"/>
                  </a:cubicBezTo>
                  <a:cubicBezTo>
                    <a:pt x="706" y="43"/>
                    <a:pt x="706" y="43"/>
                    <a:pt x="706" y="43"/>
                  </a:cubicBezTo>
                  <a:lnTo>
                    <a:pt x="706" y="93"/>
                  </a:lnTo>
                  <a:close/>
                  <a:moveTo>
                    <a:pt x="745" y="51"/>
                  </a:moveTo>
                  <a:cubicBezTo>
                    <a:pt x="743" y="50"/>
                    <a:pt x="741" y="50"/>
                    <a:pt x="739" y="50"/>
                  </a:cubicBezTo>
                  <a:cubicBezTo>
                    <a:pt x="735" y="50"/>
                    <a:pt x="733" y="51"/>
                    <a:pt x="730" y="54"/>
                  </a:cubicBezTo>
                  <a:cubicBezTo>
                    <a:pt x="728" y="57"/>
                    <a:pt x="726" y="62"/>
                    <a:pt x="726" y="68"/>
                  </a:cubicBezTo>
                  <a:cubicBezTo>
                    <a:pt x="726" y="93"/>
                    <a:pt x="726" y="93"/>
                    <a:pt x="726" y="93"/>
                  </a:cubicBezTo>
                  <a:cubicBezTo>
                    <a:pt x="718" y="93"/>
                    <a:pt x="718" y="93"/>
                    <a:pt x="718" y="93"/>
                  </a:cubicBezTo>
                  <a:cubicBezTo>
                    <a:pt x="718" y="43"/>
                    <a:pt x="718" y="43"/>
                    <a:pt x="718" y="43"/>
                  </a:cubicBezTo>
                  <a:cubicBezTo>
                    <a:pt x="726" y="43"/>
                    <a:pt x="726" y="43"/>
                    <a:pt x="726" y="43"/>
                  </a:cubicBezTo>
                  <a:cubicBezTo>
                    <a:pt x="726" y="53"/>
                    <a:pt x="726" y="53"/>
                    <a:pt x="726" y="53"/>
                  </a:cubicBezTo>
                  <a:cubicBezTo>
                    <a:pt x="727" y="53"/>
                    <a:pt x="727" y="53"/>
                    <a:pt x="727" y="53"/>
                  </a:cubicBezTo>
                  <a:cubicBezTo>
                    <a:pt x="728" y="50"/>
                    <a:pt x="730" y="47"/>
                    <a:pt x="732" y="45"/>
                  </a:cubicBezTo>
                  <a:cubicBezTo>
                    <a:pt x="734" y="43"/>
                    <a:pt x="737" y="42"/>
                    <a:pt x="740" y="42"/>
                  </a:cubicBezTo>
                  <a:cubicBezTo>
                    <a:pt x="742" y="42"/>
                    <a:pt x="744" y="42"/>
                    <a:pt x="745" y="43"/>
                  </a:cubicBezTo>
                  <a:lnTo>
                    <a:pt x="745" y="51"/>
                  </a:lnTo>
                  <a:close/>
                  <a:moveTo>
                    <a:pt x="790" y="70"/>
                  </a:moveTo>
                  <a:cubicBezTo>
                    <a:pt x="755" y="70"/>
                    <a:pt x="755" y="70"/>
                    <a:pt x="755" y="70"/>
                  </a:cubicBezTo>
                  <a:cubicBezTo>
                    <a:pt x="755" y="76"/>
                    <a:pt x="756" y="80"/>
                    <a:pt x="759" y="83"/>
                  </a:cubicBezTo>
                  <a:cubicBezTo>
                    <a:pt x="762" y="86"/>
                    <a:pt x="766" y="88"/>
                    <a:pt x="771" y="88"/>
                  </a:cubicBezTo>
                  <a:cubicBezTo>
                    <a:pt x="777" y="88"/>
                    <a:pt x="782" y="86"/>
                    <a:pt x="787" y="82"/>
                  </a:cubicBezTo>
                  <a:cubicBezTo>
                    <a:pt x="787" y="90"/>
                    <a:pt x="787" y="90"/>
                    <a:pt x="787" y="90"/>
                  </a:cubicBezTo>
                  <a:cubicBezTo>
                    <a:pt x="782" y="93"/>
                    <a:pt x="777" y="95"/>
                    <a:pt x="769" y="95"/>
                  </a:cubicBezTo>
                  <a:cubicBezTo>
                    <a:pt x="762" y="95"/>
                    <a:pt x="757" y="93"/>
                    <a:pt x="753" y="88"/>
                  </a:cubicBezTo>
                  <a:cubicBezTo>
                    <a:pt x="748" y="84"/>
                    <a:pt x="746" y="77"/>
                    <a:pt x="746" y="68"/>
                  </a:cubicBezTo>
                  <a:cubicBezTo>
                    <a:pt x="746" y="60"/>
                    <a:pt x="749" y="54"/>
                    <a:pt x="753" y="49"/>
                  </a:cubicBezTo>
                  <a:cubicBezTo>
                    <a:pt x="758" y="44"/>
                    <a:pt x="763" y="42"/>
                    <a:pt x="770" y="42"/>
                  </a:cubicBezTo>
                  <a:cubicBezTo>
                    <a:pt x="776" y="42"/>
                    <a:pt x="782" y="44"/>
                    <a:pt x="785" y="49"/>
                  </a:cubicBezTo>
                  <a:cubicBezTo>
                    <a:pt x="789" y="53"/>
                    <a:pt x="790" y="59"/>
                    <a:pt x="790" y="66"/>
                  </a:cubicBezTo>
                  <a:lnTo>
                    <a:pt x="790" y="70"/>
                  </a:lnTo>
                  <a:close/>
                  <a:moveTo>
                    <a:pt x="782" y="63"/>
                  </a:moveTo>
                  <a:cubicBezTo>
                    <a:pt x="782" y="59"/>
                    <a:pt x="781" y="55"/>
                    <a:pt x="779" y="53"/>
                  </a:cubicBezTo>
                  <a:cubicBezTo>
                    <a:pt x="777" y="50"/>
                    <a:pt x="773" y="49"/>
                    <a:pt x="769" y="49"/>
                  </a:cubicBezTo>
                  <a:cubicBezTo>
                    <a:pt x="766" y="49"/>
                    <a:pt x="762" y="50"/>
                    <a:pt x="760" y="53"/>
                  </a:cubicBezTo>
                  <a:cubicBezTo>
                    <a:pt x="757" y="55"/>
                    <a:pt x="755" y="59"/>
                    <a:pt x="755" y="63"/>
                  </a:cubicBezTo>
                  <a:lnTo>
                    <a:pt x="782" y="63"/>
                  </a:lnTo>
                  <a:close/>
                  <a:moveTo>
                    <a:pt x="50" y="57"/>
                  </a:moveTo>
                  <a:cubicBezTo>
                    <a:pt x="50" y="9"/>
                    <a:pt x="50" y="9"/>
                    <a:pt x="50" y="9"/>
                  </a:cubicBezTo>
                  <a:cubicBezTo>
                    <a:pt x="0" y="16"/>
                    <a:pt x="0" y="16"/>
                    <a:pt x="0" y="16"/>
                  </a:cubicBezTo>
                  <a:cubicBezTo>
                    <a:pt x="0" y="57"/>
                    <a:pt x="0" y="57"/>
                    <a:pt x="0" y="57"/>
                  </a:cubicBezTo>
                  <a:lnTo>
                    <a:pt x="50" y="57"/>
                  </a:lnTo>
                  <a:close/>
                  <a:moveTo>
                    <a:pt x="52" y="57"/>
                  </a:moveTo>
                  <a:cubicBezTo>
                    <a:pt x="116" y="57"/>
                    <a:pt x="116" y="57"/>
                    <a:pt x="116" y="57"/>
                  </a:cubicBezTo>
                  <a:cubicBezTo>
                    <a:pt x="116" y="0"/>
                    <a:pt x="116" y="0"/>
                    <a:pt x="116" y="0"/>
                  </a:cubicBezTo>
                  <a:cubicBezTo>
                    <a:pt x="52" y="9"/>
                    <a:pt x="52" y="9"/>
                    <a:pt x="52" y="9"/>
                  </a:cubicBezTo>
                  <a:lnTo>
                    <a:pt x="52" y="57"/>
                  </a:lnTo>
                  <a:close/>
                  <a:moveTo>
                    <a:pt x="50" y="59"/>
                  </a:moveTo>
                  <a:cubicBezTo>
                    <a:pt x="0" y="59"/>
                    <a:pt x="0" y="59"/>
                    <a:pt x="0" y="59"/>
                  </a:cubicBezTo>
                  <a:cubicBezTo>
                    <a:pt x="0" y="100"/>
                    <a:pt x="0" y="100"/>
                    <a:pt x="0" y="100"/>
                  </a:cubicBezTo>
                  <a:cubicBezTo>
                    <a:pt x="50" y="107"/>
                    <a:pt x="50" y="107"/>
                    <a:pt x="50" y="107"/>
                  </a:cubicBezTo>
                  <a:lnTo>
                    <a:pt x="50" y="59"/>
                  </a:lnTo>
                  <a:close/>
                  <a:moveTo>
                    <a:pt x="52" y="59"/>
                  </a:moveTo>
                  <a:cubicBezTo>
                    <a:pt x="52" y="107"/>
                    <a:pt x="52" y="107"/>
                    <a:pt x="52" y="107"/>
                  </a:cubicBezTo>
                  <a:cubicBezTo>
                    <a:pt x="116" y="116"/>
                    <a:pt x="116" y="116"/>
                    <a:pt x="116" y="116"/>
                  </a:cubicBezTo>
                  <a:cubicBezTo>
                    <a:pt x="116" y="59"/>
                    <a:pt x="116" y="59"/>
                    <a:pt x="116" y="59"/>
                  </a:cubicBezTo>
                  <a:lnTo>
                    <a:pt x="5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1" tIns="46629" rIns="93261" bIns="46629" numCol="1" anchor="t" anchorCtr="0" compatLnSpc="1">
              <a:prstTxWarp prst="textNoShape">
                <a:avLst/>
              </a:prstTxWarp>
            </a:bodyPr>
            <a:lstStyle/>
            <a:p>
              <a:endParaRPr lang="en-US" dirty="0">
                <a:solidFill>
                  <a:srgbClr val="505050"/>
                </a:solidFill>
              </a:endParaRPr>
            </a:p>
          </p:txBody>
        </p:sp>
        <p:sp>
          <p:nvSpPr>
            <p:cNvPr id="57" name="TextBox 56"/>
            <p:cNvSpPr txBox="1"/>
            <p:nvPr/>
          </p:nvSpPr>
          <p:spPr>
            <a:xfrm>
              <a:off x="7851101" y="1646324"/>
              <a:ext cx="4615089" cy="1038340"/>
            </a:xfrm>
            <a:prstGeom prst="rect">
              <a:avLst/>
            </a:prstGeom>
            <a:noFill/>
          </p:spPr>
          <p:txBody>
            <a:bodyPr wrap="none" lIns="182846" tIns="146276" rIns="182846" bIns="146276" rtlCol="0">
              <a:spAutoFit/>
            </a:bodyPr>
            <a:lstStyle/>
            <a:p>
              <a:pPr>
                <a:lnSpc>
                  <a:spcPct val="90000"/>
                </a:lnSpc>
              </a:pPr>
              <a:r>
                <a:rPr lang="en-GB" sz="1000" dirty="0">
                  <a:solidFill>
                    <a:schemeClr val="bg1"/>
                  </a:solidFill>
                </a:rPr>
                <a:t>Hyper-V Recovery Manager</a:t>
              </a:r>
            </a:p>
          </p:txBody>
        </p:sp>
      </p:grpSp>
    </p:spTree>
    <p:extLst>
      <p:ext uri="{BB962C8B-B14F-4D97-AF65-F5344CB8AC3E}">
        <p14:creationId xmlns:p14="http://schemas.microsoft.com/office/powerpoint/2010/main" val="2024927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1"/>
      <p:bldP spid="8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sz="quarter" idx="12"/>
          </p:nvPr>
        </p:nvSpPr>
        <p:spPr/>
        <p:txBody>
          <a:bodyPr/>
          <a:lstStyle/>
          <a:p>
            <a:r>
              <a:rPr lang="en-US" dirty="0" smtClean="0"/>
              <a:t>Setup and Registration</a:t>
            </a:r>
            <a:endParaRPr lang="en-US" dirty="0"/>
          </a:p>
        </p:txBody>
      </p:sp>
    </p:spTree>
    <p:extLst>
      <p:ext uri="{BB962C8B-B14F-4D97-AF65-F5344CB8AC3E}">
        <p14:creationId xmlns:p14="http://schemas.microsoft.com/office/powerpoint/2010/main" val="4022712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6140437" y="2943611"/>
            <a:ext cx="1570056" cy="207731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t" anchorCtr="0" compatLnSpc="1">
            <a:prstTxWarp prst="textNoShape">
              <a:avLst/>
            </a:prstTxWarp>
          </a:bodyPr>
          <a:lstStyle/>
          <a:p>
            <a:pPr algn="ctr" defTabSz="932296" fontAlgn="base">
              <a:spcBef>
                <a:spcPct val="0"/>
              </a:spcBef>
              <a:spcAft>
                <a:spcPct val="0"/>
              </a:spcAft>
            </a:pPr>
            <a:r>
              <a:rPr lang="en-GB" sz="2000" dirty="0">
                <a:gradFill>
                  <a:gsLst>
                    <a:gs pos="0">
                      <a:srgbClr val="FFFFFF"/>
                    </a:gs>
                    <a:gs pos="100000">
                      <a:srgbClr val="FFFFFF"/>
                    </a:gs>
                  </a:gsLst>
                  <a:lin ang="5400000" scaled="0"/>
                </a:gradFill>
              </a:rPr>
              <a:t>Proxy</a:t>
            </a:r>
          </a:p>
        </p:txBody>
      </p:sp>
      <p:pic>
        <p:nvPicPr>
          <p:cNvPr id="44" name="Picture 4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040643" y="3691105"/>
            <a:ext cx="498653" cy="63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Secure </a:t>
            </a:r>
            <a:r>
              <a:rPr lang="en-US" dirty="0"/>
              <a:t>C</a:t>
            </a:r>
            <a:r>
              <a:rPr lang="en-US" dirty="0" smtClean="0"/>
              <a:t>ommunication</a:t>
            </a:r>
            <a:endParaRPr lang="en-US" dirty="0"/>
          </a:p>
        </p:txBody>
      </p:sp>
      <p:sp>
        <p:nvSpPr>
          <p:cNvPr id="3" name="Text Placeholder 2"/>
          <p:cNvSpPr>
            <a:spLocks noGrp="1"/>
          </p:cNvSpPr>
          <p:nvPr>
            <p:ph type="body" sz="quarter" idx="10"/>
          </p:nvPr>
        </p:nvSpPr>
        <p:spPr>
          <a:xfrm>
            <a:off x="274640" y="1212852"/>
            <a:ext cx="11887200" cy="1138773"/>
          </a:xfrm>
        </p:spPr>
        <p:txBody>
          <a:bodyPr/>
          <a:lstStyle/>
          <a:p>
            <a:pPr lvl="1"/>
            <a:endParaRPr lang="en-US" dirty="0"/>
          </a:p>
          <a:p>
            <a:endParaRPr lang="en-US" dirty="0"/>
          </a:p>
        </p:txBody>
      </p:sp>
      <p:sp>
        <p:nvSpPr>
          <p:cNvPr id="5" name="Rectangle 4"/>
          <p:cNvSpPr/>
          <p:nvPr/>
        </p:nvSpPr>
        <p:spPr bwMode="auto">
          <a:xfrm>
            <a:off x="274640" y="2802726"/>
            <a:ext cx="4104639" cy="351671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1" tIns="143401" rIns="179251" bIns="143401" numCol="1" spcCol="0" rtlCol="0" fromWordArt="0" anchor="t" anchorCtr="0" forceAA="0" compatLnSpc="1">
            <a:prstTxWarp prst="textNoShape">
              <a:avLst/>
            </a:prstTxWarp>
            <a:noAutofit/>
          </a:bodyPr>
          <a:lstStyle/>
          <a:p>
            <a:pPr defTabSz="895923" fontAlgn="base">
              <a:lnSpc>
                <a:spcPct val="90000"/>
              </a:lnSpc>
              <a:spcBef>
                <a:spcPct val="0"/>
              </a:spcBef>
              <a:spcAft>
                <a:spcPct val="0"/>
              </a:spcAft>
            </a:pPr>
            <a:endParaRPr lang="en-US" sz="1900" spc="-49" dirty="0">
              <a:gradFill>
                <a:gsLst>
                  <a:gs pos="1250">
                    <a:srgbClr val="EFEFEF"/>
                  </a:gs>
                  <a:gs pos="10417">
                    <a:srgbClr val="EFEFEF"/>
                  </a:gs>
                </a:gsLst>
                <a:lin ang="5400000" scaled="0"/>
              </a:gradFill>
            </a:endParaRPr>
          </a:p>
        </p:txBody>
      </p:sp>
      <p:sp>
        <p:nvSpPr>
          <p:cNvPr id="6" name="Rounded Rectangle 5"/>
          <p:cNvSpPr/>
          <p:nvPr/>
        </p:nvSpPr>
        <p:spPr bwMode="auto">
          <a:xfrm>
            <a:off x="492746" y="4056223"/>
            <a:ext cx="3554788" cy="1962068"/>
          </a:xfrm>
          <a:prstGeom prst="roundRect">
            <a:avLst>
              <a:gd name="adj" fmla="val 8795"/>
            </a:avLst>
          </a:prstGeom>
          <a:pattFill prst="ltUpDiag">
            <a:fgClr>
              <a:srgbClr val="CDCDCD"/>
            </a:fgClr>
            <a:bgClr>
              <a:srgbClr val="FFFFFF"/>
            </a:bgClr>
          </a:pattFill>
          <a:ln w="571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1" tIns="143401" rIns="179251" bIns="143401" numCol="1" spcCol="0" rtlCol="0" fromWordArt="0" anchor="t" anchorCtr="0" forceAA="0" compatLnSpc="1">
            <a:prstTxWarp prst="textNoShape">
              <a:avLst/>
            </a:prstTxWarp>
            <a:noAutofit/>
          </a:bodyPr>
          <a:lstStyle/>
          <a:p>
            <a:pPr defTabSz="895923" fontAlgn="base">
              <a:lnSpc>
                <a:spcPct val="90000"/>
              </a:lnSpc>
              <a:spcBef>
                <a:spcPct val="0"/>
              </a:spcBef>
              <a:spcAft>
                <a:spcPct val="0"/>
              </a:spcAft>
            </a:pPr>
            <a:endParaRPr lang="en-US" sz="2300" spc="-49" dirty="0">
              <a:gradFill>
                <a:gsLst>
                  <a:gs pos="36283">
                    <a:srgbClr val="505050"/>
                  </a:gs>
                  <a:gs pos="28000">
                    <a:srgbClr val="505050"/>
                  </a:gs>
                </a:gsLst>
                <a:lin ang="5400000" scaled="0"/>
              </a:gradFill>
            </a:endParaRPr>
          </a:p>
        </p:txBody>
      </p:sp>
      <p:sp>
        <p:nvSpPr>
          <p:cNvPr id="7" name="Freeform 5"/>
          <p:cNvSpPr>
            <a:spLocks noEditPoints="1"/>
          </p:cNvSpPr>
          <p:nvPr/>
        </p:nvSpPr>
        <p:spPr bwMode="auto">
          <a:xfrm>
            <a:off x="778022" y="4260742"/>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25" tIns="44813" rIns="89625" bIns="44813" numCol="1" anchor="t" anchorCtr="0" compatLnSpc="1">
            <a:prstTxWarp prst="textNoShape">
              <a:avLst/>
            </a:prstTxWarp>
          </a:bodyPr>
          <a:lstStyle/>
          <a:p>
            <a:pPr defTabSz="913962"/>
            <a:endParaRPr lang="en-US" sz="1700" dirty="0">
              <a:solidFill>
                <a:srgbClr val="505050"/>
              </a:solidFill>
            </a:endParaRPr>
          </a:p>
        </p:txBody>
      </p:sp>
      <p:sp>
        <p:nvSpPr>
          <p:cNvPr id="8" name="Freeform 7"/>
          <p:cNvSpPr>
            <a:spLocks noEditPoints="1"/>
          </p:cNvSpPr>
          <p:nvPr/>
        </p:nvSpPr>
        <p:spPr bwMode="auto">
          <a:xfrm>
            <a:off x="1844459" y="4260742"/>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25" tIns="44813" rIns="89625" bIns="44813" numCol="1" anchor="t" anchorCtr="0" compatLnSpc="1">
            <a:prstTxWarp prst="textNoShape">
              <a:avLst/>
            </a:prstTxWarp>
          </a:bodyPr>
          <a:lstStyle/>
          <a:p>
            <a:pPr defTabSz="913962"/>
            <a:endParaRPr lang="en-US" sz="1700" dirty="0">
              <a:solidFill>
                <a:srgbClr val="505050"/>
              </a:solidFill>
            </a:endParaRPr>
          </a:p>
        </p:txBody>
      </p:sp>
      <p:sp>
        <p:nvSpPr>
          <p:cNvPr id="9" name="Freeform 8"/>
          <p:cNvSpPr>
            <a:spLocks noEditPoints="1"/>
          </p:cNvSpPr>
          <p:nvPr/>
        </p:nvSpPr>
        <p:spPr bwMode="auto">
          <a:xfrm>
            <a:off x="2880834" y="4261414"/>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25" tIns="44813" rIns="89625" bIns="44813" numCol="1" anchor="t" anchorCtr="0" compatLnSpc="1">
            <a:prstTxWarp prst="textNoShape">
              <a:avLst/>
            </a:prstTxWarp>
          </a:bodyPr>
          <a:lstStyle/>
          <a:p>
            <a:pPr defTabSz="913962"/>
            <a:endParaRPr lang="en-US" sz="1700" dirty="0">
              <a:solidFill>
                <a:srgbClr val="505050"/>
              </a:solidFill>
            </a:endParaRPr>
          </a:p>
        </p:txBody>
      </p:sp>
      <p:sp>
        <p:nvSpPr>
          <p:cNvPr id="10" name="Freeform 5"/>
          <p:cNvSpPr>
            <a:spLocks noEditPoints="1"/>
          </p:cNvSpPr>
          <p:nvPr/>
        </p:nvSpPr>
        <p:spPr bwMode="auto">
          <a:xfrm>
            <a:off x="778022" y="4843698"/>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25" tIns="44813" rIns="89625" bIns="44813" numCol="1" anchor="t" anchorCtr="0" compatLnSpc="1">
            <a:prstTxWarp prst="textNoShape">
              <a:avLst/>
            </a:prstTxWarp>
          </a:bodyPr>
          <a:lstStyle/>
          <a:p>
            <a:pPr defTabSz="913962"/>
            <a:endParaRPr lang="en-US" sz="1700" dirty="0">
              <a:solidFill>
                <a:srgbClr val="505050"/>
              </a:solidFill>
            </a:endParaRPr>
          </a:p>
        </p:txBody>
      </p:sp>
      <p:sp>
        <p:nvSpPr>
          <p:cNvPr id="11" name="Freeform 10"/>
          <p:cNvSpPr>
            <a:spLocks noEditPoints="1"/>
          </p:cNvSpPr>
          <p:nvPr/>
        </p:nvSpPr>
        <p:spPr bwMode="auto">
          <a:xfrm>
            <a:off x="1844459" y="4843698"/>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25" tIns="44813" rIns="89625" bIns="44813" numCol="1" anchor="t" anchorCtr="0" compatLnSpc="1">
            <a:prstTxWarp prst="textNoShape">
              <a:avLst/>
            </a:prstTxWarp>
          </a:bodyPr>
          <a:lstStyle/>
          <a:p>
            <a:pPr defTabSz="913962"/>
            <a:endParaRPr lang="en-US" sz="1700" dirty="0">
              <a:solidFill>
                <a:srgbClr val="505050"/>
              </a:solidFill>
            </a:endParaRPr>
          </a:p>
        </p:txBody>
      </p:sp>
      <p:sp>
        <p:nvSpPr>
          <p:cNvPr id="12" name="Freeform 11"/>
          <p:cNvSpPr>
            <a:spLocks noEditPoints="1"/>
          </p:cNvSpPr>
          <p:nvPr/>
        </p:nvSpPr>
        <p:spPr bwMode="auto">
          <a:xfrm>
            <a:off x="2880835" y="4843698"/>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25" tIns="44813" rIns="89625" bIns="44813" numCol="1" anchor="t" anchorCtr="0" compatLnSpc="1">
            <a:prstTxWarp prst="textNoShape">
              <a:avLst/>
            </a:prstTxWarp>
          </a:bodyPr>
          <a:lstStyle/>
          <a:p>
            <a:pPr defTabSz="913962"/>
            <a:endParaRPr lang="en-US" sz="1700" dirty="0">
              <a:solidFill>
                <a:srgbClr val="505050"/>
              </a:solidFill>
            </a:endParaRPr>
          </a:p>
        </p:txBody>
      </p:sp>
      <p:sp>
        <p:nvSpPr>
          <p:cNvPr id="13" name="Freeform 5"/>
          <p:cNvSpPr>
            <a:spLocks noEditPoints="1"/>
          </p:cNvSpPr>
          <p:nvPr/>
        </p:nvSpPr>
        <p:spPr bwMode="auto">
          <a:xfrm>
            <a:off x="778022" y="5400097"/>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25" tIns="44813" rIns="89625" bIns="44813" numCol="1" anchor="t" anchorCtr="0" compatLnSpc="1">
            <a:prstTxWarp prst="textNoShape">
              <a:avLst/>
            </a:prstTxWarp>
          </a:bodyPr>
          <a:lstStyle/>
          <a:p>
            <a:pPr defTabSz="913962"/>
            <a:endParaRPr lang="en-US" sz="1700" dirty="0">
              <a:solidFill>
                <a:srgbClr val="505050"/>
              </a:solidFill>
            </a:endParaRPr>
          </a:p>
        </p:txBody>
      </p:sp>
      <p:sp>
        <p:nvSpPr>
          <p:cNvPr id="14" name="Freeform 13"/>
          <p:cNvSpPr>
            <a:spLocks noEditPoints="1"/>
          </p:cNvSpPr>
          <p:nvPr/>
        </p:nvSpPr>
        <p:spPr bwMode="auto">
          <a:xfrm>
            <a:off x="1844459" y="5400097"/>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25" tIns="44813" rIns="89625" bIns="44813" numCol="1" anchor="t" anchorCtr="0" compatLnSpc="1">
            <a:prstTxWarp prst="textNoShape">
              <a:avLst/>
            </a:prstTxWarp>
          </a:bodyPr>
          <a:lstStyle/>
          <a:p>
            <a:pPr defTabSz="913962"/>
            <a:endParaRPr lang="en-US" sz="1700" dirty="0">
              <a:solidFill>
                <a:srgbClr val="505050"/>
              </a:solidFill>
            </a:endParaRPr>
          </a:p>
        </p:txBody>
      </p:sp>
      <p:sp>
        <p:nvSpPr>
          <p:cNvPr id="15" name="Freeform 14"/>
          <p:cNvSpPr>
            <a:spLocks noEditPoints="1"/>
          </p:cNvSpPr>
          <p:nvPr/>
        </p:nvSpPr>
        <p:spPr bwMode="auto">
          <a:xfrm>
            <a:off x="2880835" y="5400097"/>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25" tIns="44813" rIns="89625" bIns="44813" numCol="1" anchor="t" anchorCtr="0" compatLnSpc="1">
            <a:prstTxWarp prst="textNoShape">
              <a:avLst/>
            </a:prstTxWarp>
          </a:bodyPr>
          <a:lstStyle/>
          <a:p>
            <a:pPr defTabSz="913962"/>
            <a:endParaRPr lang="en-US" sz="1700" dirty="0">
              <a:solidFill>
                <a:srgbClr val="505050"/>
              </a:solidFill>
            </a:endParaRPr>
          </a:p>
        </p:txBody>
      </p:sp>
      <p:sp>
        <p:nvSpPr>
          <p:cNvPr id="31" name="TextBox 30"/>
          <p:cNvSpPr txBox="1"/>
          <p:nvPr/>
        </p:nvSpPr>
        <p:spPr>
          <a:xfrm>
            <a:off x="289789" y="6239006"/>
            <a:ext cx="4089488" cy="634427"/>
          </a:xfrm>
          <a:prstGeom prst="rect">
            <a:avLst/>
          </a:prstGeom>
          <a:noFill/>
        </p:spPr>
        <p:txBody>
          <a:bodyPr wrap="square" lIns="182846" tIns="146276" rIns="182846" bIns="146276" rtlCol="0">
            <a:spAutoFit/>
          </a:bodyPr>
          <a:lstStyle/>
          <a:p>
            <a:pPr algn="ctr">
              <a:lnSpc>
                <a:spcPct val="90000"/>
              </a:lnSpc>
            </a:pPr>
            <a:r>
              <a:rPr lang="en-GB" sz="2400" dirty="0">
                <a:gradFill>
                  <a:gsLst>
                    <a:gs pos="2917">
                      <a:schemeClr val="tx1"/>
                    </a:gs>
                    <a:gs pos="30000">
                      <a:schemeClr val="tx1"/>
                    </a:gs>
                  </a:gsLst>
                  <a:lin ang="5400000" scaled="0"/>
                </a:gradFill>
              </a:rPr>
              <a:t>Datacenter</a:t>
            </a:r>
          </a:p>
        </p:txBody>
      </p:sp>
      <p:grpSp>
        <p:nvGrpSpPr>
          <p:cNvPr id="21" name="Group 20"/>
          <p:cNvGrpSpPr/>
          <p:nvPr/>
        </p:nvGrpSpPr>
        <p:grpSpPr>
          <a:xfrm>
            <a:off x="7722825" y="295273"/>
            <a:ext cx="4429624" cy="2351307"/>
            <a:chOff x="7722825" y="295273"/>
            <a:chExt cx="4429624" cy="2351307"/>
          </a:xfrm>
        </p:grpSpPr>
        <p:sp>
          <p:nvSpPr>
            <p:cNvPr id="17" name="Freeform 128"/>
            <p:cNvSpPr>
              <a:spLocks noChangeAspect="1"/>
            </p:cNvSpPr>
            <p:nvPr/>
          </p:nvSpPr>
          <p:spPr bwMode="black">
            <a:xfrm>
              <a:off x="7722825" y="295273"/>
              <a:ext cx="4269950" cy="235130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extLst/>
          </p:spPr>
          <p:txBody>
            <a:bodyPr vert="horz" wrap="square" lIns="89625" tIns="44813" rIns="89625" bIns="44813" numCol="1" anchor="b" anchorCtr="1" compatLnSpc="1">
              <a:prstTxWarp prst="textNoShape">
                <a:avLst/>
              </a:prstTxWarp>
            </a:bodyPr>
            <a:lstStyle/>
            <a:p>
              <a:pPr defTabSz="913962"/>
              <a:endParaRPr lang="en-US" sz="1700" dirty="0">
                <a:solidFill>
                  <a:schemeClr val="bg1"/>
                </a:solidFill>
              </a:endParaRPr>
            </a:p>
          </p:txBody>
        </p:sp>
        <p:sp>
          <p:nvSpPr>
            <p:cNvPr id="19" name="Freeform 86"/>
            <p:cNvSpPr>
              <a:spLocks noEditPoints="1"/>
            </p:cNvSpPr>
            <p:nvPr/>
          </p:nvSpPr>
          <p:spPr bwMode="black">
            <a:xfrm>
              <a:off x="8790159" y="1057186"/>
              <a:ext cx="2908034" cy="388111"/>
            </a:xfrm>
            <a:custGeom>
              <a:avLst/>
              <a:gdLst>
                <a:gd name="T0" fmla="*/ 197 w 790"/>
                <a:gd name="T1" fmla="*/ 42 h 116"/>
                <a:gd name="T2" fmla="*/ 180 w 790"/>
                <a:gd name="T3" fmla="*/ 93 h 116"/>
                <a:gd name="T4" fmla="*/ 174 w 790"/>
                <a:gd name="T5" fmla="*/ 77 h 116"/>
                <a:gd name="T6" fmla="*/ 193 w 790"/>
                <a:gd name="T7" fmla="*/ 23 h 116"/>
                <a:gd name="T8" fmla="*/ 217 w 790"/>
                <a:gd name="T9" fmla="*/ 84 h 116"/>
                <a:gd name="T10" fmla="*/ 257 w 790"/>
                <a:gd name="T11" fmla="*/ 25 h 116"/>
                <a:gd name="T12" fmla="*/ 246 w 790"/>
                <a:gd name="T13" fmla="*/ 25 h 116"/>
                <a:gd name="T14" fmla="*/ 257 w 790"/>
                <a:gd name="T15" fmla="*/ 25 h 116"/>
                <a:gd name="T16" fmla="*/ 255 w 790"/>
                <a:gd name="T17" fmla="*/ 43 h 116"/>
                <a:gd name="T18" fmla="*/ 302 w 790"/>
                <a:gd name="T19" fmla="*/ 65 h 116"/>
                <a:gd name="T20" fmla="*/ 276 w 790"/>
                <a:gd name="T21" fmla="*/ 93 h 116"/>
                <a:gd name="T22" fmla="*/ 276 w 790"/>
                <a:gd name="T23" fmla="*/ 51 h 116"/>
                <a:gd name="T24" fmla="*/ 310 w 790"/>
                <a:gd name="T25" fmla="*/ 63 h 116"/>
                <a:gd name="T26" fmla="*/ 356 w 790"/>
                <a:gd name="T27" fmla="*/ 85 h 116"/>
                <a:gd name="T28" fmla="*/ 318 w 790"/>
                <a:gd name="T29" fmla="*/ 69 h 116"/>
                <a:gd name="T30" fmla="*/ 356 w 790"/>
                <a:gd name="T31" fmla="*/ 50 h 116"/>
                <a:gd name="T32" fmla="*/ 356 w 790"/>
                <a:gd name="T33" fmla="*/ 71 h 116"/>
                <a:gd name="T34" fmla="*/ 330 w 790"/>
                <a:gd name="T35" fmla="*/ 54 h 116"/>
                <a:gd name="T36" fmla="*/ 352 w 790"/>
                <a:gd name="T37" fmla="*/ 83 h 116"/>
                <a:gd name="T38" fmla="*/ 399 w 790"/>
                <a:gd name="T39" fmla="*/ 95 h 116"/>
                <a:gd name="T40" fmla="*/ 400 w 790"/>
                <a:gd name="T41" fmla="*/ 42 h 116"/>
                <a:gd name="T42" fmla="*/ 412 w 790"/>
                <a:gd name="T43" fmla="*/ 54 h 116"/>
                <a:gd name="T44" fmla="*/ 387 w 790"/>
                <a:gd name="T45" fmla="*/ 83 h 116"/>
                <a:gd name="T46" fmla="*/ 496 w 790"/>
                <a:gd name="T47" fmla="*/ 43 h 116"/>
                <a:gd name="T48" fmla="*/ 462 w 790"/>
                <a:gd name="T49" fmla="*/ 53 h 116"/>
                <a:gd name="T50" fmla="*/ 441 w 790"/>
                <a:gd name="T51" fmla="*/ 93 h 116"/>
                <a:gd name="T52" fmla="*/ 445 w 790"/>
                <a:gd name="T53" fmla="*/ 85 h 116"/>
                <a:gd name="T54" fmla="*/ 466 w 790"/>
                <a:gd name="T55" fmla="*/ 43 h 116"/>
                <a:gd name="T56" fmla="*/ 478 w 790"/>
                <a:gd name="T57" fmla="*/ 81 h 116"/>
                <a:gd name="T58" fmla="*/ 526 w 790"/>
                <a:gd name="T59" fmla="*/ 90 h 116"/>
                <a:gd name="T60" fmla="*/ 512 w 790"/>
                <a:gd name="T61" fmla="*/ 88 h 116"/>
                <a:gd name="T62" fmla="*/ 503 w 790"/>
                <a:gd name="T63" fmla="*/ 66 h 116"/>
                <a:gd name="T64" fmla="*/ 528 w 790"/>
                <a:gd name="T65" fmla="*/ 44 h 116"/>
                <a:gd name="T66" fmla="*/ 508 w 790"/>
                <a:gd name="T67" fmla="*/ 56 h 116"/>
                <a:gd name="T68" fmla="*/ 530 w 790"/>
                <a:gd name="T69" fmla="*/ 80 h 116"/>
                <a:gd name="T70" fmla="*/ 568 w 790"/>
                <a:gd name="T71" fmla="*/ 74 h 116"/>
                <a:gd name="T72" fmla="*/ 587 w 790"/>
                <a:gd name="T73" fmla="*/ 23 h 116"/>
                <a:gd name="T74" fmla="*/ 583 w 790"/>
                <a:gd name="T75" fmla="*/ 31 h 116"/>
                <a:gd name="T76" fmla="*/ 595 w 790"/>
                <a:gd name="T77" fmla="*/ 66 h 116"/>
                <a:gd name="T78" fmla="*/ 659 w 790"/>
                <a:gd name="T79" fmla="*/ 93 h 116"/>
                <a:gd name="T80" fmla="*/ 620 w 790"/>
                <a:gd name="T81" fmla="*/ 50 h 116"/>
                <a:gd name="T82" fmla="*/ 706 w 790"/>
                <a:gd name="T83" fmla="*/ 93 h 116"/>
                <a:gd name="T84" fmla="*/ 682 w 790"/>
                <a:gd name="T85" fmla="*/ 95 h 116"/>
                <a:gd name="T86" fmla="*/ 672 w 790"/>
                <a:gd name="T87" fmla="*/ 72 h 116"/>
                <a:gd name="T88" fmla="*/ 698 w 790"/>
                <a:gd name="T89" fmla="*/ 43 h 116"/>
                <a:gd name="T90" fmla="*/ 739 w 790"/>
                <a:gd name="T91" fmla="*/ 50 h 116"/>
                <a:gd name="T92" fmla="*/ 718 w 790"/>
                <a:gd name="T93" fmla="*/ 93 h 116"/>
                <a:gd name="T94" fmla="*/ 727 w 790"/>
                <a:gd name="T95" fmla="*/ 53 h 116"/>
                <a:gd name="T96" fmla="*/ 745 w 790"/>
                <a:gd name="T97" fmla="*/ 51 h 116"/>
                <a:gd name="T98" fmla="*/ 771 w 790"/>
                <a:gd name="T99" fmla="*/ 88 h 116"/>
                <a:gd name="T100" fmla="*/ 753 w 790"/>
                <a:gd name="T101" fmla="*/ 88 h 116"/>
                <a:gd name="T102" fmla="*/ 785 w 790"/>
                <a:gd name="T103" fmla="*/ 49 h 116"/>
                <a:gd name="T104" fmla="*/ 779 w 790"/>
                <a:gd name="T105" fmla="*/ 53 h 116"/>
                <a:gd name="T106" fmla="*/ 782 w 790"/>
                <a:gd name="T107" fmla="*/ 63 h 116"/>
                <a:gd name="T108" fmla="*/ 0 w 790"/>
                <a:gd name="T109" fmla="*/ 57 h 116"/>
                <a:gd name="T110" fmla="*/ 116 w 790"/>
                <a:gd name="T111" fmla="*/ 0 h 116"/>
                <a:gd name="T112" fmla="*/ 0 w 790"/>
                <a:gd name="T113" fmla="*/ 59 h 116"/>
                <a:gd name="T114" fmla="*/ 52 w 790"/>
                <a:gd name="T115" fmla="*/ 59 h 116"/>
                <a:gd name="T116" fmla="*/ 52 w 790"/>
                <a:gd name="T1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0" h="116">
                  <a:moveTo>
                    <a:pt x="242" y="23"/>
                  </a:moveTo>
                  <a:cubicBezTo>
                    <a:pt x="222" y="93"/>
                    <a:pt x="222" y="93"/>
                    <a:pt x="222" y="93"/>
                  </a:cubicBezTo>
                  <a:cubicBezTo>
                    <a:pt x="212" y="93"/>
                    <a:pt x="212" y="93"/>
                    <a:pt x="212" y="93"/>
                  </a:cubicBezTo>
                  <a:cubicBezTo>
                    <a:pt x="197" y="42"/>
                    <a:pt x="197" y="42"/>
                    <a:pt x="197" y="42"/>
                  </a:cubicBezTo>
                  <a:cubicBezTo>
                    <a:pt x="197" y="40"/>
                    <a:pt x="196" y="37"/>
                    <a:pt x="196" y="35"/>
                  </a:cubicBezTo>
                  <a:cubicBezTo>
                    <a:pt x="196" y="35"/>
                    <a:pt x="196" y="35"/>
                    <a:pt x="196" y="35"/>
                  </a:cubicBezTo>
                  <a:cubicBezTo>
                    <a:pt x="196" y="37"/>
                    <a:pt x="195" y="39"/>
                    <a:pt x="195" y="42"/>
                  </a:cubicBezTo>
                  <a:cubicBezTo>
                    <a:pt x="180" y="93"/>
                    <a:pt x="180" y="93"/>
                    <a:pt x="180" y="93"/>
                  </a:cubicBezTo>
                  <a:cubicBezTo>
                    <a:pt x="171" y="93"/>
                    <a:pt x="171" y="93"/>
                    <a:pt x="171" y="93"/>
                  </a:cubicBezTo>
                  <a:cubicBezTo>
                    <a:pt x="150" y="23"/>
                    <a:pt x="150" y="23"/>
                    <a:pt x="150" y="23"/>
                  </a:cubicBezTo>
                  <a:cubicBezTo>
                    <a:pt x="159" y="23"/>
                    <a:pt x="159" y="23"/>
                    <a:pt x="159" y="23"/>
                  </a:cubicBezTo>
                  <a:cubicBezTo>
                    <a:pt x="174" y="77"/>
                    <a:pt x="174" y="77"/>
                    <a:pt x="174" y="77"/>
                  </a:cubicBezTo>
                  <a:cubicBezTo>
                    <a:pt x="175" y="79"/>
                    <a:pt x="175" y="82"/>
                    <a:pt x="175" y="84"/>
                  </a:cubicBezTo>
                  <a:cubicBezTo>
                    <a:pt x="175" y="84"/>
                    <a:pt x="175" y="84"/>
                    <a:pt x="175" y="84"/>
                  </a:cubicBezTo>
                  <a:cubicBezTo>
                    <a:pt x="176" y="82"/>
                    <a:pt x="176" y="80"/>
                    <a:pt x="177" y="77"/>
                  </a:cubicBezTo>
                  <a:cubicBezTo>
                    <a:pt x="193" y="23"/>
                    <a:pt x="193" y="23"/>
                    <a:pt x="193" y="23"/>
                  </a:cubicBezTo>
                  <a:cubicBezTo>
                    <a:pt x="201" y="23"/>
                    <a:pt x="201" y="23"/>
                    <a:pt x="201" y="23"/>
                  </a:cubicBezTo>
                  <a:cubicBezTo>
                    <a:pt x="215" y="77"/>
                    <a:pt x="215" y="77"/>
                    <a:pt x="215" y="77"/>
                  </a:cubicBezTo>
                  <a:cubicBezTo>
                    <a:pt x="216" y="79"/>
                    <a:pt x="216" y="82"/>
                    <a:pt x="217" y="84"/>
                  </a:cubicBezTo>
                  <a:cubicBezTo>
                    <a:pt x="217" y="84"/>
                    <a:pt x="217" y="84"/>
                    <a:pt x="217" y="84"/>
                  </a:cubicBezTo>
                  <a:cubicBezTo>
                    <a:pt x="217" y="82"/>
                    <a:pt x="217" y="80"/>
                    <a:pt x="218" y="77"/>
                  </a:cubicBezTo>
                  <a:cubicBezTo>
                    <a:pt x="233" y="23"/>
                    <a:pt x="233" y="23"/>
                    <a:pt x="233" y="23"/>
                  </a:cubicBezTo>
                  <a:lnTo>
                    <a:pt x="242" y="23"/>
                  </a:lnTo>
                  <a:close/>
                  <a:moveTo>
                    <a:pt x="257" y="25"/>
                  </a:moveTo>
                  <a:cubicBezTo>
                    <a:pt x="257" y="26"/>
                    <a:pt x="256" y="28"/>
                    <a:pt x="255" y="29"/>
                  </a:cubicBezTo>
                  <a:cubicBezTo>
                    <a:pt x="254" y="30"/>
                    <a:pt x="253" y="30"/>
                    <a:pt x="252" y="30"/>
                  </a:cubicBezTo>
                  <a:cubicBezTo>
                    <a:pt x="250" y="30"/>
                    <a:pt x="249" y="30"/>
                    <a:pt x="248" y="29"/>
                  </a:cubicBezTo>
                  <a:cubicBezTo>
                    <a:pt x="247" y="28"/>
                    <a:pt x="246" y="27"/>
                    <a:pt x="246" y="25"/>
                  </a:cubicBezTo>
                  <a:cubicBezTo>
                    <a:pt x="246" y="24"/>
                    <a:pt x="247" y="22"/>
                    <a:pt x="248" y="21"/>
                  </a:cubicBezTo>
                  <a:cubicBezTo>
                    <a:pt x="249" y="20"/>
                    <a:pt x="250" y="20"/>
                    <a:pt x="252" y="20"/>
                  </a:cubicBezTo>
                  <a:cubicBezTo>
                    <a:pt x="253" y="20"/>
                    <a:pt x="254" y="20"/>
                    <a:pt x="255" y="21"/>
                  </a:cubicBezTo>
                  <a:cubicBezTo>
                    <a:pt x="256" y="22"/>
                    <a:pt x="257" y="24"/>
                    <a:pt x="257" y="25"/>
                  </a:cubicBezTo>
                  <a:close/>
                  <a:moveTo>
                    <a:pt x="255" y="93"/>
                  </a:moveTo>
                  <a:cubicBezTo>
                    <a:pt x="247" y="93"/>
                    <a:pt x="247" y="93"/>
                    <a:pt x="247" y="93"/>
                  </a:cubicBezTo>
                  <a:cubicBezTo>
                    <a:pt x="247" y="43"/>
                    <a:pt x="247" y="43"/>
                    <a:pt x="247" y="43"/>
                  </a:cubicBezTo>
                  <a:cubicBezTo>
                    <a:pt x="255" y="43"/>
                    <a:pt x="255" y="43"/>
                    <a:pt x="255" y="43"/>
                  </a:cubicBezTo>
                  <a:lnTo>
                    <a:pt x="255" y="93"/>
                  </a:lnTo>
                  <a:close/>
                  <a:moveTo>
                    <a:pt x="310" y="93"/>
                  </a:moveTo>
                  <a:cubicBezTo>
                    <a:pt x="302" y="93"/>
                    <a:pt x="302" y="93"/>
                    <a:pt x="302" y="93"/>
                  </a:cubicBezTo>
                  <a:cubicBezTo>
                    <a:pt x="302" y="65"/>
                    <a:pt x="302" y="65"/>
                    <a:pt x="302" y="65"/>
                  </a:cubicBezTo>
                  <a:cubicBezTo>
                    <a:pt x="302" y="54"/>
                    <a:pt x="298" y="49"/>
                    <a:pt x="290" y="49"/>
                  </a:cubicBezTo>
                  <a:cubicBezTo>
                    <a:pt x="286" y="49"/>
                    <a:pt x="282" y="50"/>
                    <a:pt x="280" y="53"/>
                  </a:cubicBezTo>
                  <a:cubicBezTo>
                    <a:pt x="277" y="56"/>
                    <a:pt x="276" y="60"/>
                    <a:pt x="276" y="65"/>
                  </a:cubicBezTo>
                  <a:cubicBezTo>
                    <a:pt x="276" y="93"/>
                    <a:pt x="276" y="93"/>
                    <a:pt x="276" y="93"/>
                  </a:cubicBezTo>
                  <a:cubicBezTo>
                    <a:pt x="268" y="93"/>
                    <a:pt x="268" y="93"/>
                    <a:pt x="268" y="93"/>
                  </a:cubicBezTo>
                  <a:cubicBezTo>
                    <a:pt x="268" y="43"/>
                    <a:pt x="268" y="43"/>
                    <a:pt x="268" y="43"/>
                  </a:cubicBezTo>
                  <a:cubicBezTo>
                    <a:pt x="276" y="43"/>
                    <a:pt x="276" y="43"/>
                    <a:pt x="276" y="43"/>
                  </a:cubicBezTo>
                  <a:cubicBezTo>
                    <a:pt x="276" y="51"/>
                    <a:pt x="276" y="51"/>
                    <a:pt x="276" y="51"/>
                  </a:cubicBezTo>
                  <a:cubicBezTo>
                    <a:pt x="276" y="51"/>
                    <a:pt x="276" y="51"/>
                    <a:pt x="276" y="51"/>
                  </a:cubicBezTo>
                  <a:cubicBezTo>
                    <a:pt x="280" y="45"/>
                    <a:pt x="285" y="42"/>
                    <a:pt x="293" y="42"/>
                  </a:cubicBezTo>
                  <a:cubicBezTo>
                    <a:pt x="298" y="42"/>
                    <a:pt x="302" y="44"/>
                    <a:pt x="305" y="47"/>
                  </a:cubicBezTo>
                  <a:cubicBezTo>
                    <a:pt x="308" y="51"/>
                    <a:pt x="310" y="56"/>
                    <a:pt x="310" y="63"/>
                  </a:cubicBezTo>
                  <a:lnTo>
                    <a:pt x="310" y="93"/>
                  </a:lnTo>
                  <a:close/>
                  <a:moveTo>
                    <a:pt x="364" y="93"/>
                  </a:moveTo>
                  <a:cubicBezTo>
                    <a:pt x="356" y="93"/>
                    <a:pt x="356" y="93"/>
                    <a:pt x="356" y="93"/>
                  </a:cubicBezTo>
                  <a:cubicBezTo>
                    <a:pt x="356" y="85"/>
                    <a:pt x="356" y="85"/>
                    <a:pt x="356" y="85"/>
                  </a:cubicBezTo>
                  <a:cubicBezTo>
                    <a:pt x="356" y="85"/>
                    <a:pt x="356" y="85"/>
                    <a:pt x="356" y="85"/>
                  </a:cubicBezTo>
                  <a:cubicBezTo>
                    <a:pt x="352" y="91"/>
                    <a:pt x="346" y="95"/>
                    <a:pt x="339" y="95"/>
                  </a:cubicBezTo>
                  <a:cubicBezTo>
                    <a:pt x="332" y="95"/>
                    <a:pt x="327" y="92"/>
                    <a:pt x="324" y="88"/>
                  </a:cubicBezTo>
                  <a:cubicBezTo>
                    <a:pt x="320" y="84"/>
                    <a:pt x="318" y="77"/>
                    <a:pt x="318" y="69"/>
                  </a:cubicBezTo>
                  <a:cubicBezTo>
                    <a:pt x="318" y="61"/>
                    <a:pt x="320" y="54"/>
                    <a:pt x="324" y="49"/>
                  </a:cubicBezTo>
                  <a:cubicBezTo>
                    <a:pt x="328" y="44"/>
                    <a:pt x="334" y="42"/>
                    <a:pt x="341" y="42"/>
                  </a:cubicBezTo>
                  <a:cubicBezTo>
                    <a:pt x="348" y="42"/>
                    <a:pt x="353" y="45"/>
                    <a:pt x="356" y="50"/>
                  </a:cubicBezTo>
                  <a:cubicBezTo>
                    <a:pt x="356" y="50"/>
                    <a:pt x="356" y="50"/>
                    <a:pt x="356" y="50"/>
                  </a:cubicBezTo>
                  <a:cubicBezTo>
                    <a:pt x="356" y="19"/>
                    <a:pt x="356" y="19"/>
                    <a:pt x="356" y="19"/>
                  </a:cubicBezTo>
                  <a:cubicBezTo>
                    <a:pt x="364" y="19"/>
                    <a:pt x="364" y="19"/>
                    <a:pt x="364" y="19"/>
                  </a:cubicBezTo>
                  <a:lnTo>
                    <a:pt x="364" y="93"/>
                  </a:lnTo>
                  <a:close/>
                  <a:moveTo>
                    <a:pt x="356" y="71"/>
                  </a:moveTo>
                  <a:cubicBezTo>
                    <a:pt x="356" y="63"/>
                    <a:pt x="356" y="63"/>
                    <a:pt x="356" y="63"/>
                  </a:cubicBezTo>
                  <a:cubicBezTo>
                    <a:pt x="356" y="59"/>
                    <a:pt x="355" y="56"/>
                    <a:pt x="352" y="53"/>
                  </a:cubicBezTo>
                  <a:cubicBezTo>
                    <a:pt x="349" y="50"/>
                    <a:pt x="346" y="49"/>
                    <a:pt x="342" y="49"/>
                  </a:cubicBezTo>
                  <a:cubicBezTo>
                    <a:pt x="337" y="49"/>
                    <a:pt x="333" y="51"/>
                    <a:pt x="330" y="54"/>
                  </a:cubicBezTo>
                  <a:cubicBezTo>
                    <a:pt x="327" y="58"/>
                    <a:pt x="326" y="63"/>
                    <a:pt x="326" y="69"/>
                  </a:cubicBezTo>
                  <a:cubicBezTo>
                    <a:pt x="326" y="75"/>
                    <a:pt x="327" y="80"/>
                    <a:pt x="330" y="83"/>
                  </a:cubicBezTo>
                  <a:cubicBezTo>
                    <a:pt x="333" y="86"/>
                    <a:pt x="337" y="88"/>
                    <a:pt x="341" y="88"/>
                  </a:cubicBezTo>
                  <a:cubicBezTo>
                    <a:pt x="345" y="88"/>
                    <a:pt x="349" y="86"/>
                    <a:pt x="352" y="83"/>
                  </a:cubicBezTo>
                  <a:cubicBezTo>
                    <a:pt x="355" y="80"/>
                    <a:pt x="356" y="76"/>
                    <a:pt x="356" y="71"/>
                  </a:cubicBezTo>
                  <a:close/>
                  <a:moveTo>
                    <a:pt x="424" y="68"/>
                  </a:moveTo>
                  <a:cubicBezTo>
                    <a:pt x="424" y="76"/>
                    <a:pt x="422" y="83"/>
                    <a:pt x="417" y="87"/>
                  </a:cubicBezTo>
                  <a:cubicBezTo>
                    <a:pt x="413" y="92"/>
                    <a:pt x="407" y="95"/>
                    <a:pt x="399" y="95"/>
                  </a:cubicBezTo>
                  <a:cubicBezTo>
                    <a:pt x="392" y="95"/>
                    <a:pt x="386" y="92"/>
                    <a:pt x="381" y="87"/>
                  </a:cubicBezTo>
                  <a:cubicBezTo>
                    <a:pt x="377" y="83"/>
                    <a:pt x="375" y="77"/>
                    <a:pt x="375" y="69"/>
                  </a:cubicBezTo>
                  <a:cubicBezTo>
                    <a:pt x="375" y="60"/>
                    <a:pt x="377" y="53"/>
                    <a:pt x="382" y="49"/>
                  </a:cubicBezTo>
                  <a:cubicBezTo>
                    <a:pt x="387" y="44"/>
                    <a:pt x="393" y="42"/>
                    <a:pt x="400" y="42"/>
                  </a:cubicBezTo>
                  <a:cubicBezTo>
                    <a:pt x="408" y="42"/>
                    <a:pt x="414" y="44"/>
                    <a:pt x="418" y="49"/>
                  </a:cubicBezTo>
                  <a:cubicBezTo>
                    <a:pt x="422" y="53"/>
                    <a:pt x="424" y="60"/>
                    <a:pt x="424" y="68"/>
                  </a:cubicBezTo>
                  <a:close/>
                  <a:moveTo>
                    <a:pt x="416" y="68"/>
                  </a:moveTo>
                  <a:cubicBezTo>
                    <a:pt x="416" y="62"/>
                    <a:pt x="415" y="57"/>
                    <a:pt x="412" y="54"/>
                  </a:cubicBezTo>
                  <a:cubicBezTo>
                    <a:pt x="409" y="50"/>
                    <a:pt x="405" y="49"/>
                    <a:pt x="400" y="49"/>
                  </a:cubicBezTo>
                  <a:cubicBezTo>
                    <a:pt x="395" y="49"/>
                    <a:pt x="391" y="50"/>
                    <a:pt x="388" y="54"/>
                  </a:cubicBezTo>
                  <a:cubicBezTo>
                    <a:pt x="384" y="57"/>
                    <a:pt x="383" y="62"/>
                    <a:pt x="383" y="69"/>
                  </a:cubicBezTo>
                  <a:cubicBezTo>
                    <a:pt x="383" y="75"/>
                    <a:pt x="384" y="79"/>
                    <a:pt x="387" y="83"/>
                  </a:cubicBezTo>
                  <a:cubicBezTo>
                    <a:pt x="391" y="86"/>
                    <a:pt x="395" y="88"/>
                    <a:pt x="400" y="88"/>
                  </a:cubicBezTo>
                  <a:cubicBezTo>
                    <a:pt x="405" y="88"/>
                    <a:pt x="409" y="86"/>
                    <a:pt x="412" y="83"/>
                  </a:cubicBezTo>
                  <a:cubicBezTo>
                    <a:pt x="415" y="79"/>
                    <a:pt x="416" y="75"/>
                    <a:pt x="416" y="68"/>
                  </a:cubicBezTo>
                  <a:close/>
                  <a:moveTo>
                    <a:pt x="496" y="43"/>
                  </a:moveTo>
                  <a:cubicBezTo>
                    <a:pt x="481" y="93"/>
                    <a:pt x="481" y="93"/>
                    <a:pt x="481" y="93"/>
                  </a:cubicBezTo>
                  <a:cubicBezTo>
                    <a:pt x="473" y="93"/>
                    <a:pt x="473" y="93"/>
                    <a:pt x="473" y="93"/>
                  </a:cubicBezTo>
                  <a:cubicBezTo>
                    <a:pt x="462" y="57"/>
                    <a:pt x="462" y="57"/>
                    <a:pt x="462" y="57"/>
                  </a:cubicBezTo>
                  <a:cubicBezTo>
                    <a:pt x="462" y="56"/>
                    <a:pt x="462" y="55"/>
                    <a:pt x="462" y="53"/>
                  </a:cubicBezTo>
                  <a:cubicBezTo>
                    <a:pt x="461" y="53"/>
                    <a:pt x="461" y="53"/>
                    <a:pt x="461" y="53"/>
                  </a:cubicBezTo>
                  <a:cubicBezTo>
                    <a:pt x="461" y="54"/>
                    <a:pt x="461" y="55"/>
                    <a:pt x="460" y="57"/>
                  </a:cubicBezTo>
                  <a:cubicBezTo>
                    <a:pt x="449" y="93"/>
                    <a:pt x="449" y="93"/>
                    <a:pt x="449" y="93"/>
                  </a:cubicBezTo>
                  <a:cubicBezTo>
                    <a:pt x="441" y="93"/>
                    <a:pt x="441" y="93"/>
                    <a:pt x="441" y="93"/>
                  </a:cubicBezTo>
                  <a:cubicBezTo>
                    <a:pt x="426" y="43"/>
                    <a:pt x="426" y="43"/>
                    <a:pt x="426" y="43"/>
                  </a:cubicBezTo>
                  <a:cubicBezTo>
                    <a:pt x="434" y="43"/>
                    <a:pt x="434" y="43"/>
                    <a:pt x="434" y="43"/>
                  </a:cubicBezTo>
                  <a:cubicBezTo>
                    <a:pt x="445" y="81"/>
                    <a:pt x="445" y="81"/>
                    <a:pt x="445" y="81"/>
                  </a:cubicBezTo>
                  <a:cubicBezTo>
                    <a:pt x="445" y="82"/>
                    <a:pt x="445" y="84"/>
                    <a:pt x="445" y="85"/>
                  </a:cubicBezTo>
                  <a:cubicBezTo>
                    <a:pt x="446" y="85"/>
                    <a:pt x="446" y="85"/>
                    <a:pt x="446" y="85"/>
                  </a:cubicBezTo>
                  <a:cubicBezTo>
                    <a:pt x="446" y="84"/>
                    <a:pt x="446" y="83"/>
                    <a:pt x="447" y="81"/>
                  </a:cubicBezTo>
                  <a:cubicBezTo>
                    <a:pt x="458" y="43"/>
                    <a:pt x="458" y="43"/>
                    <a:pt x="458" y="43"/>
                  </a:cubicBezTo>
                  <a:cubicBezTo>
                    <a:pt x="466" y="43"/>
                    <a:pt x="466" y="43"/>
                    <a:pt x="466" y="43"/>
                  </a:cubicBezTo>
                  <a:cubicBezTo>
                    <a:pt x="476" y="81"/>
                    <a:pt x="476" y="81"/>
                    <a:pt x="476" y="81"/>
                  </a:cubicBezTo>
                  <a:cubicBezTo>
                    <a:pt x="476" y="82"/>
                    <a:pt x="477" y="84"/>
                    <a:pt x="477" y="86"/>
                  </a:cubicBezTo>
                  <a:cubicBezTo>
                    <a:pt x="477" y="86"/>
                    <a:pt x="477" y="86"/>
                    <a:pt x="477" y="86"/>
                  </a:cubicBezTo>
                  <a:cubicBezTo>
                    <a:pt x="477" y="84"/>
                    <a:pt x="477" y="83"/>
                    <a:pt x="478" y="81"/>
                  </a:cubicBezTo>
                  <a:cubicBezTo>
                    <a:pt x="488" y="43"/>
                    <a:pt x="488" y="43"/>
                    <a:pt x="488" y="43"/>
                  </a:cubicBezTo>
                  <a:lnTo>
                    <a:pt x="496" y="43"/>
                  </a:lnTo>
                  <a:close/>
                  <a:moveTo>
                    <a:pt x="530" y="80"/>
                  </a:moveTo>
                  <a:cubicBezTo>
                    <a:pt x="530" y="84"/>
                    <a:pt x="529" y="88"/>
                    <a:pt x="526" y="90"/>
                  </a:cubicBezTo>
                  <a:cubicBezTo>
                    <a:pt x="522" y="93"/>
                    <a:pt x="518" y="95"/>
                    <a:pt x="512" y="95"/>
                  </a:cubicBezTo>
                  <a:cubicBezTo>
                    <a:pt x="507" y="95"/>
                    <a:pt x="503" y="94"/>
                    <a:pt x="499" y="92"/>
                  </a:cubicBezTo>
                  <a:cubicBezTo>
                    <a:pt x="499" y="83"/>
                    <a:pt x="499" y="83"/>
                    <a:pt x="499" y="83"/>
                  </a:cubicBezTo>
                  <a:cubicBezTo>
                    <a:pt x="503" y="86"/>
                    <a:pt x="508" y="88"/>
                    <a:pt x="512" y="88"/>
                  </a:cubicBezTo>
                  <a:cubicBezTo>
                    <a:pt x="519" y="88"/>
                    <a:pt x="522" y="85"/>
                    <a:pt x="522" y="81"/>
                  </a:cubicBezTo>
                  <a:cubicBezTo>
                    <a:pt x="522" y="79"/>
                    <a:pt x="521" y="77"/>
                    <a:pt x="520" y="76"/>
                  </a:cubicBezTo>
                  <a:cubicBezTo>
                    <a:pt x="518" y="75"/>
                    <a:pt x="516" y="73"/>
                    <a:pt x="512" y="71"/>
                  </a:cubicBezTo>
                  <a:cubicBezTo>
                    <a:pt x="507" y="69"/>
                    <a:pt x="504" y="68"/>
                    <a:pt x="503" y="66"/>
                  </a:cubicBezTo>
                  <a:cubicBezTo>
                    <a:pt x="500" y="63"/>
                    <a:pt x="499" y="60"/>
                    <a:pt x="499" y="56"/>
                  </a:cubicBezTo>
                  <a:cubicBezTo>
                    <a:pt x="499" y="52"/>
                    <a:pt x="501" y="49"/>
                    <a:pt x="504" y="46"/>
                  </a:cubicBezTo>
                  <a:cubicBezTo>
                    <a:pt x="508" y="43"/>
                    <a:pt x="512" y="42"/>
                    <a:pt x="517" y="42"/>
                  </a:cubicBezTo>
                  <a:cubicBezTo>
                    <a:pt x="521" y="42"/>
                    <a:pt x="525" y="43"/>
                    <a:pt x="528" y="44"/>
                  </a:cubicBezTo>
                  <a:cubicBezTo>
                    <a:pt x="528" y="52"/>
                    <a:pt x="528" y="52"/>
                    <a:pt x="528" y="52"/>
                  </a:cubicBezTo>
                  <a:cubicBezTo>
                    <a:pt x="525" y="50"/>
                    <a:pt x="521" y="49"/>
                    <a:pt x="517" y="49"/>
                  </a:cubicBezTo>
                  <a:cubicBezTo>
                    <a:pt x="514" y="49"/>
                    <a:pt x="512" y="49"/>
                    <a:pt x="510" y="51"/>
                  </a:cubicBezTo>
                  <a:cubicBezTo>
                    <a:pt x="509" y="52"/>
                    <a:pt x="508" y="54"/>
                    <a:pt x="508" y="56"/>
                  </a:cubicBezTo>
                  <a:cubicBezTo>
                    <a:pt x="508" y="58"/>
                    <a:pt x="508" y="60"/>
                    <a:pt x="510" y="61"/>
                  </a:cubicBezTo>
                  <a:cubicBezTo>
                    <a:pt x="511" y="62"/>
                    <a:pt x="513" y="64"/>
                    <a:pt x="517" y="65"/>
                  </a:cubicBezTo>
                  <a:cubicBezTo>
                    <a:pt x="522" y="67"/>
                    <a:pt x="525" y="69"/>
                    <a:pt x="527" y="71"/>
                  </a:cubicBezTo>
                  <a:cubicBezTo>
                    <a:pt x="529" y="73"/>
                    <a:pt x="530" y="76"/>
                    <a:pt x="530" y="80"/>
                  </a:cubicBezTo>
                  <a:close/>
                  <a:moveTo>
                    <a:pt x="615" y="93"/>
                  </a:moveTo>
                  <a:cubicBezTo>
                    <a:pt x="605" y="93"/>
                    <a:pt x="605" y="93"/>
                    <a:pt x="605" y="93"/>
                  </a:cubicBezTo>
                  <a:cubicBezTo>
                    <a:pt x="598" y="74"/>
                    <a:pt x="598" y="74"/>
                    <a:pt x="598" y="74"/>
                  </a:cubicBezTo>
                  <a:cubicBezTo>
                    <a:pt x="568" y="74"/>
                    <a:pt x="568" y="74"/>
                    <a:pt x="568" y="74"/>
                  </a:cubicBezTo>
                  <a:cubicBezTo>
                    <a:pt x="561" y="93"/>
                    <a:pt x="561" y="93"/>
                    <a:pt x="561" y="93"/>
                  </a:cubicBezTo>
                  <a:cubicBezTo>
                    <a:pt x="552" y="93"/>
                    <a:pt x="552" y="93"/>
                    <a:pt x="552" y="93"/>
                  </a:cubicBezTo>
                  <a:cubicBezTo>
                    <a:pt x="579" y="23"/>
                    <a:pt x="579" y="23"/>
                    <a:pt x="579" y="23"/>
                  </a:cubicBezTo>
                  <a:cubicBezTo>
                    <a:pt x="587" y="23"/>
                    <a:pt x="587" y="23"/>
                    <a:pt x="587" y="23"/>
                  </a:cubicBezTo>
                  <a:lnTo>
                    <a:pt x="615" y="93"/>
                  </a:lnTo>
                  <a:close/>
                  <a:moveTo>
                    <a:pt x="595" y="66"/>
                  </a:moveTo>
                  <a:cubicBezTo>
                    <a:pt x="584" y="36"/>
                    <a:pt x="584" y="36"/>
                    <a:pt x="584" y="36"/>
                  </a:cubicBezTo>
                  <a:cubicBezTo>
                    <a:pt x="584" y="35"/>
                    <a:pt x="583" y="34"/>
                    <a:pt x="583" y="31"/>
                  </a:cubicBezTo>
                  <a:cubicBezTo>
                    <a:pt x="583" y="31"/>
                    <a:pt x="583" y="31"/>
                    <a:pt x="583" y="31"/>
                  </a:cubicBezTo>
                  <a:cubicBezTo>
                    <a:pt x="582" y="33"/>
                    <a:pt x="582" y="35"/>
                    <a:pt x="582" y="36"/>
                  </a:cubicBezTo>
                  <a:cubicBezTo>
                    <a:pt x="571" y="66"/>
                    <a:pt x="571" y="66"/>
                    <a:pt x="571" y="66"/>
                  </a:cubicBezTo>
                  <a:lnTo>
                    <a:pt x="595" y="66"/>
                  </a:lnTo>
                  <a:close/>
                  <a:moveTo>
                    <a:pt x="659" y="45"/>
                  </a:moveTo>
                  <a:cubicBezTo>
                    <a:pt x="629" y="87"/>
                    <a:pt x="629" y="87"/>
                    <a:pt x="629" y="87"/>
                  </a:cubicBezTo>
                  <a:cubicBezTo>
                    <a:pt x="659" y="87"/>
                    <a:pt x="659" y="87"/>
                    <a:pt x="659" y="87"/>
                  </a:cubicBezTo>
                  <a:cubicBezTo>
                    <a:pt x="659" y="93"/>
                    <a:pt x="659" y="93"/>
                    <a:pt x="659" y="93"/>
                  </a:cubicBezTo>
                  <a:cubicBezTo>
                    <a:pt x="617" y="93"/>
                    <a:pt x="617" y="93"/>
                    <a:pt x="617" y="93"/>
                  </a:cubicBezTo>
                  <a:cubicBezTo>
                    <a:pt x="617" y="91"/>
                    <a:pt x="617" y="91"/>
                    <a:pt x="617" y="91"/>
                  </a:cubicBezTo>
                  <a:cubicBezTo>
                    <a:pt x="647" y="50"/>
                    <a:pt x="647" y="50"/>
                    <a:pt x="647" y="50"/>
                  </a:cubicBezTo>
                  <a:cubicBezTo>
                    <a:pt x="620" y="50"/>
                    <a:pt x="620" y="50"/>
                    <a:pt x="620" y="50"/>
                  </a:cubicBezTo>
                  <a:cubicBezTo>
                    <a:pt x="620" y="43"/>
                    <a:pt x="620" y="43"/>
                    <a:pt x="620" y="43"/>
                  </a:cubicBezTo>
                  <a:cubicBezTo>
                    <a:pt x="659" y="43"/>
                    <a:pt x="659" y="43"/>
                    <a:pt x="659" y="43"/>
                  </a:cubicBezTo>
                  <a:lnTo>
                    <a:pt x="659" y="45"/>
                  </a:lnTo>
                  <a:close/>
                  <a:moveTo>
                    <a:pt x="706" y="93"/>
                  </a:moveTo>
                  <a:cubicBezTo>
                    <a:pt x="698" y="93"/>
                    <a:pt x="698" y="93"/>
                    <a:pt x="698" y="93"/>
                  </a:cubicBezTo>
                  <a:cubicBezTo>
                    <a:pt x="698" y="85"/>
                    <a:pt x="698" y="85"/>
                    <a:pt x="698" y="85"/>
                  </a:cubicBezTo>
                  <a:cubicBezTo>
                    <a:pt x="698" y="85"/>
                    <a:pt x="698" y="85"/>
                    <a:pt x="698" y="85"/>
                  </a:cubicBezTo>
                  <a:cubicBezTo>
                    <a:pt x="694" y="92"/>
                    <a:pt x="689" y="95"/>
                    <a:pt x="682" y="95"/>
                  </a:cubicBezTo>
                  <a:cubicBezTo>
                    <a:pt x="670" y="95"/>
                    <a:pt x="664" y="88"/>
                    <a:pt x="664" y="73"/>
                  </a:cubicBezTo>
                  <a:cubicBezTo>
                    <a:pt x="664" y="43"/>
                    <a:pt x="664" y="43"/>
                    <a:pt x="664" y="43"/>
                  </a:cubicBezTo>
                  <a:cubicBezTo>
                    <a:pt x="672" y="43"/>
                    <a:pt x="672" y="43"/>
                    <a:pt x="672" y="43"/>
                  </a:cubicBezTo>
                  <a:cubicBezTo>
                    <a:pt x="672" y="72"/>
                    <a:pt x="672" y="72"/>
                    <a:pt x="672" y="72"/>
                  </a:cubicBezTo>
                  <a:cubicBezTo>
                    <a:pt x="672" y="83"/>
                    <a:pt x="676" y="88"/>
                    <a:pt x="685" y="88"/>
                  </a:cubicBezTo>
                  <a:cubicBezTo>
                    <a:pt x="688" y="88"/>
                    <a:pt x="692" y="86"/>
                    <a:pt x="694" y="84"/>
                  </a:cubicBezTo>
                  <a:cubicBezTo>
                    <a:pt x="697" y="81"/>
                    <a:pt x="698" y="77"/>
                    <a:pt x="698" y="72"/>
                  </a:cubicBezTo>
                  <a:cubicBezTo>
                    <a:pt x="698" y="43"/>
                    <a:pt x="698" y="43"/>
                    <a:pt x="698" y="43"/>
                  </a:cubicBezTo>
                  <a:cubicBezTo>
                    <a:pt x="706" y="43"/>
                    <a:pt x="706" y="43"/>
                    <a:pt x="706" y="43"/>
                  </a:cubicBezTo>
                  <a:lnTo>
                    <a:pt x="706" y="93"/>
                  </a:lnTo>
                  <a:close/>
                  <a:moveTo>
                    <a:pt x="745" y="51"/>
                  </a:moveTo>
                  <a:cubicBezTo>
                    <a:pt x="743" y="50"/>
                    <a:pt x="741" y="50"/>
                    <a:pt x="739" y="50"/>
                  </a:cubicBezTo>
                  <a:cubicBezTo>
                    <a:pt x="735" y="50"/>
                    <a:pt x="733" y="51"/>
                    <a:pt x="730" y="54"/>
                  </a:cubicBezTo>
                  <a:cubicBezTo>
                    <a:pt x="728" y="57"/>
                    <a:pt x="726" y="62"/>
                    <a:pt x="726" y="68"/>
                  </a:cubicBezTo>
                  <a:cubicBezTo>
                    <a:pt x="726" y="93"/>
                    <a:pt x="726" y="93"/>
                    <a:pt x="726" y="93"/>
                  </a:cubicBezTo>
                  <a:cubicBezTo>
                    <a:pt x="718" y="93"/>
                    <a:pt x="718" y="93"/>
                    <a:pt x="718" y="93"/>
                  </a:cubicBezTo>
                  <a:cubicBezTo>
                    <a:pt x="718" y="43"/>
                    <a:pt x="718" y="43"/>
                    <a:pt x="718" y="43"/>
                  </a:cubicBezTo>
                  <a:cubicBezTo>
                    <a:pt x="726" y="43"/>
                    <a:pt x="726" y="43"/>
                    <a:pt x="726" y="43"/>
                  </a:cubicBezTo>
                  <a:cubicBezTo>
                    <a:pt x="726" y="53"/>
                    <a:pt x="726" y="53"/>
                    <a:pt x="726" y="53"/>
                  </a:cubicBezTo>
                  <a:cubicBezTo>
                    <a:pt x="727" y="53"/>
                    <a:pt x="727" y="53"/>
                    <a:pt x="727" y="53"/>
                  </a:cubicBezTo>
                  <a:cubicBezTo>
                    <a:pt x="728" y="50"/>
                    <a:pt x="730" y="47"/>
                    <a:pt x="732" y="45"/>
                  </a:cubicBezTo>
                  <a:cubicBezTo>
                    <a:pt x="734" y="43"/>
                    <a:pt x="737" y="42"/>
                    <a:pt x="740" y="42"/>
                  </a:cubicBezTo>
                  <a:cubicBezTo>
                    <a:pt x="742" y="42"/>
                    <a:pt x="744" y="42"/>
                    <a:pt x="745" y="43"/>
                  </a:cubicBezTo>
                  <a:lnTo>
                    <a:pt x="745" y="51"/>
                  </a:lnTo>
                  <a:close/>
                  <a:moveTo>
                    <a:pt x="790" y="70"/>
                  </a:moveTo>
                  <a:cubicBezTo>
                    <a:pt x="755" y="70"/>
                    <a:pt x="755" y="70"/>
                    <a:pt x="755" y="70"/>
                  </a:cubicBezTo>
                  <a:cubicBezTo>
                    <a:pt x="755" y="76"/>
                    <a:pt x="756" y="80"/>
                    <a:pt x="759" y="83"/>
                  </a:cubicBezTo>
                  <a:cubicBezTo>
                    <a:pt x="762" y="86"/>
                    <a:pt x="766" y="88"/>
                    <a:pt x="771" y="88"/>
                  </a:cubicBezTo>
                  <a:cubicBezTo>
                    <a:pt x="777" y="88"/>
                    <a:pt x="782" y="86"/>
                    <a:pt x="787" y="82"/>
                  </a:cubicBezTo>
                  <a:cubicBezTo>
                    <a:pt x="787" y="90"/>
                    <a:pt x="787" y="90"/>
                    <a:pt x="787" y="90"/>
                  </a:cubicBezTo>
                  <a:cubicBezTo>
                    <a:pt x="782" y="93"/>
                    <a:pt x="777" y="95"/>
                    <a:pt x="769" y="95"/>
                  </a:cubicBezTo>
                  <a:cubicBezTo>
                    <a:pt x="762" y="95"/>
                    <a:pt x="757" y="93"/>
                    <a:pt x="753" y="88"/>
                  </a:cubicBezTo>
                  <a:cubicBezTo>
                    <a:pt x="748" y="84"/>
                    <a:pt x="746" y="77"/>
                    <a:pt x="746" y="68"/>
                  </a:cubicBezTo>
                  <a:cubicBezTo>
                    <a:pt x="746" y="60"/>
                    <a:pt x="749" y="54"/>
                    <a:pt x="753" y="49"/>
                  </a:cubicBezTo>
                  <a:cubicBezTo>
                    <a:pt x="758" y="44"/>
                    <a:pt x="763" y="42"/>
                    <a:pt x="770" y="42"/>
                  </a:cubicBezTo>
                  <a:cubicBezTo>
                    <a:pt x="776" y="42"/>
                    <a:pt x="782" y="44"/>
                    <a:pt x="785" y="49"/>
                  </a:cubicBezTo>
                  <a:cubicBezTo>
                    <a:pt x="789" y="53"/>
                    <a:pt x="790" y="59"/>
                    <a:pt x="790" y="66"/>
                  </a:cubicBezTo>
                  <a:lnTo>
                    <a:pt x="790" y="70"/>
                  </a:lnTo>
                  <a:close/>
                  <a:moveTo>
                    <a:pt x="782" y="63"/>
                  </a:moveTo>
                  <a:cubicBezTo>
                    <a:pt x="782" y="59"/>
                    <a:pt x="781" y="55"/>
                    <a:pt x="779" y="53"/>
                  </a:cubicBezTo>
                  <a:cubicBezTo>
                    <a:pt x="777" y="50"/>
                    <a:pt x="773" y="49"/>
                    <a:pt x="769" y="49"/>
                  </a:cubicBezTo>
                  <a:cubicBezTo>
                    <a:pt x="766" y="49"/>
                    <a:pt x="762" y="50"/>
                    <a:pt x="760" y="53"/>
                  </a:cubicBezTo>
                  <a:cubicBezTo>
                    <a:pt x="757" y="55"/>
                    <a:pt x="755" y="59"/>
                    <a:pt x="755" y="63"/>
                  </a:cubicBezTo>
                  <a:lnTo>
                    <a:pt x="782" y="63"/>
                  </a:lnTo>
                  <a:close/>
                  <a:moveTo>
                    <a:pt x="50" y="57"/>
                  </a:moveTo>
                  <a:cubicBezTo>
                    <a:pt x="50" y="9"/>
                    <a:pt x="50" y="9"/>
                    <a:pt x="50" y="9"/>
                  </a:cubicBezTo>
                  <a:cubicBezTo>
                    <a:pt x="0" y="16"/>
                    <a:pt x="0" y="16"/>
                    <a:pt x="0" y="16"/>
                  </a:cubicBezTo>
                  <a:cubicBezTo>
                    <a:pt x="0" y="57"/>
                    <a:pt x="0" y="57"/>
                    <a:pt x="0" y="57"/>
                  </a:cubicBezTo>
                  <a:lnTo>
                    <a:pt x="50" y="57"/>
                  </a:lnTo>
                  <a:close/>
                  <a:moveTo>
                    <a:pt x="52" y="57"/>
                  </a:moveTo>
                  <a:cubicBezTo>
                    <a:pt x="116" y="57"/>
                    <a:pt x="116" y="57"/>
                    <a:pt x="116" y="57"/>
                  </a:cubicBezTo>
                  <a:cubicBezTo>
                    <a:pt x="116" y="0"/>
                    <a:pt x="116" y="0"/>
                    <a:pt x="116" y="0"/>
                  </a:cubicBezTo>
                  <a:cubicBezTo>
                    <a:pt x="52" y="9"/>
                    <a:pt x="52" y="9"/>
                    <a:pt x="52" y="9"/>
                  </a:cubicBezTo>
                  <a:lnTo>
                    <a:pt x="52" y="57"/>
                  </a:lnTo>
                  <a:close/>
                  <a:moveTo>
                    <a:pt x="50" y="59"/>
                  </a:moveTo>
                  <a:cubicBezTo>
                    <a:pt x="0" y="59"/>
                    <a:pt x="0" y="59"/>
                    <a:pt x="0" y="59"/>
                  </a:cubicBezTo>
                  <a:cubicBezTo>
                    <a:pt x="0" y="100"/>
                    <a:pt x="0" y="100"/>
                    <a:pt x="0" y="100"/>
                  </a:cubicBezTo>
                  <a:cubicBezTo>
                    <a:pt x="50" y="107"/>
                    <a:pt x="50" y="107"/>
                    <a:pt x="50" y="107"/>
                  </a:cubicBezTo>
                  <a:lnTo>
                    <a:pt x="50" y="59"/>
                  </a:lnTo>
                  <a:close/>
                  <a:moveTo>
                    <a:pt x="52" y="59"/>
                  </a:moveTo>
                  <a:cubicBezTo>
                    <a:pt x="52" y="107"/>
                    <a:pt x="52" y="107"/>
                    <a:pt x="52" y="107"/>
                  </a:cubicBezTo>
                  <a:cubicBezTo>
                    <a:pt x="116" y="116"/>
                    <a:pt x="116" y="116"/>
                    <a:pt x="116" y="116"/>
                  </a:cubicBezTo>
                  <a:cubicBezTo>
                    <a:pt x="116" y="59"/>
                    <a:pt x="116" y="59"/>
                    <a:pt x="116" y="59"/>
                  </a:cubicBezTo>
                  <a:lnTo>
                    <a:pt x="5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1" tIns="46629" rIns="93261" bIns="46629" numCol="1" anchor="t" anchorCtr="0" compatLnSpc="1">
              <a:prstTxWarp prst="textNoShape">
                <a:avLst/>
              </a:prstTxWarp>
            </a:bodyPr>
            <a:lstStyle/>
            <a:p>
              <a:endParaRPr lang="en-US" dirty="0">
                <a:solidFill>
                  <a:srgbClr val="505050"/>
                </a:solidFill>
              </a:endParaRPr>
            </a:p>
          </p:txBody>
        </p:sp>
        <p:sp>
          <p:nvSpPr>
            <p:cNvPr id="33" name="TextBox 32"/>
            <p:cNvSpPr txBox="1"/>
            <p:nvPr/>
          </p:nvSpPr>
          <p:spPr>
            <a:xfrm>
              <a:off x="7959834" y="1646323"/>
              <a:ext cx="4192615" cy="634427"/>
            </a:xfrm>
            <a:prstGeom prst="rect">
              <a:avLst/>
            </a:prstGeom>
            <a:noFill/>
          </p:spPr>
          <p:txBody>
            <a:bodyPr wrap="none" lIns="182846" tIns="146276" rIns="182846" bIns="146276" rtlCol="0">
              <a:spAutoFit/>
            </a:bodyPr>
            <a:lstStyle/>
            <a:p>
              <a:pPr>
                <a:lnSpc>
                  <a:spcPct val="90000"/>
                </a:lnSpc>
              </a:pPr>
              <a:r>
                <a:rPr lang="en-GB" sz="2400" dirty="0">
                  <a:solidFill>
                    <a:schemeClr val="bg1"/>
                  </a:solidFill>
                </a:rPr>
                <a:t>Hyper-V Recovery Manager</a:t>
              </a:r>
            </a:p>
          </p:txBody>
        </p:sp>
      </p:grpSp>
      <p:cxnSp>
        <p:nvCxnSpPr>
          <p:cNvPr id="35" name="Straight Connector 34"/>
          <p:cNvCxnSpPr/>
          <p:nvPr/>
        </p:nvCxnSpPr>
        <p:spPr>
          <a:xfrm flipH="1">
            <a:off x="7802330" y="2646580"/>
            <a:ext cx="1287244" cy="1122673"/>
          </a:xfrm>
          <a:prstGeom prst="line">
            <a:avLst/>
          </a:prstGeom>
          <a:ln w="53975">
            <a:solidFill>
              <a:schemeClr val="accent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6343457" y="4017862"/>
            <a:ext cx="697186" cy="61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Straight Connector 46"/>
          <p:cNvCxnSpPr/>
          <p:nvPr/>
        </p:nvCxnSpPr>
        <p:spPr>
          <a:xfrm flipH="1">
            <a:off x="2880834" y="3701282"/>
            <a:ext cx="3191356" cy="12706"/>
          </a:xfrm>
          <a:prstGeom prst="line">
            <a:avLst/>
          </a:prstGeom>
          <a:ln w="53975">
            <a:solidFill>
              <a:schemeClr val="accent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78954" y="3613279"/>
            <a:ext cx="835333" cy="549673"/>
          </a:xfrm>
          <a:prstGeom prst="rect">
            <a:avLst/>
          </a:prstGeom>
          <a:noFill/>
        </p:spPr>
        <p:txBody>
          <a:bodyPr wrap="none" lIns="182846" tIns="146276" rIns="182846" bIns="146276" rtlCol="0">
            <a:spAutoFit/>
          </a:bodyPr>
          <a:lstStyle/>
          <a:p>
            <a:pPr>
              <a:lnSpc>
                <a:spcPct val="90000"/>
              </a:lnSpc>
            </a:pPr>
            <a:r>
              <a:rPr lang="en-GB" dirty="0" smtClean="0">
                <a:solidFill>
                  <a:schemeClr val="bg1"/>
                </a:solidFill>
              </a:rPr>
              <a:t>Http</a:t>
            </a:r>
          </a:p>
        </p:txBody>
      </p:sp>
      <p:pic>
        <p:nvPicPr>
          <p:cNvPr id="68" name="Picture 67"/>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4784051" y="3529506"/>
            <a:ext cx="418351" cy="421540"/>
          </a:xfrm>
          <a:prstGeom prst="rect">
            <a:avLst/>
          </a:prstGeom>
          <a:solidFill>
            <a:schemeClr val="bg1"/>
          </a:solidFill>
        </p:spPr>
      </p:pic>
      <p:pic>
        <p:nvPicPr>
          <p:cNvPr id="69" name="Picture 68"/>
          <p:cNvPicPr>
            <a:picLocks noChangeAspect="1"/>
          </p:cNvPicPr>
          <p:nvPr/>
        </p:nvPicPr>
        <p:blipFill>
          <a:blip r:embed="rId7" cstate="print">
            <a:lum bright="70000" contrast="-70000"/>
            <a:extLst>
              <a:ext uri="{28A0092B-C50C-407E-A947-70E740481C1C}">
                <a14:useLocalDpi xmlns:a14="http://schemas.microsoft.com/office/drawing/2010/main"/>
              </a:ext>
            </a:extLst>
          </a:blip>
          <a:stretch>
            <a:fillRect/>
          </a:stretch>
        </p:blipFill>
        <p:spPr>
          <a:xfrm>
            <a:off x="8236775" y="3080053"/>
            <a:ext cx="418351" cy="421540"/>
          </a:xfrm>
          <a:prstGeom prst="rect">
            <a:avLst/>
          </a:prstGeom>
          <a:solidFill>
            <a:schemeClr val="bg1"/>
          </a:solidFill>
        </p:spPr>
      </p:pic>
      <p:sp>
        <p:nvSpPr>
          <p:cNvPr id="4" name="TextBox 3"/>
          <p:cNvSpPr txBox="1"/>
          <p:nvPr/>
        </p:nvSpPr>
        <p:spPr>
          <a:xfrm>
            <a:off x="96003" y="1605600"/>
            <a:ext cx="6493884" cy="960206"/>
          </a:xfrm>
          <a:prstGeom prst="rect">
            <a:avLst/>
          </a:prstGeom>
          <a:noFill/>
        </p:spPr>
        <p:txBody>
          <a:bodyPr wrap="square" lIns="182846" tIns="146276" rIns="182846" bIns="146276" rtlCol="0">
            <a:spAutoFit/>
          </a:bodyPr>
          <a:lstStyle/>
          <a:p>
            <a:pPr>
              <a:lnSpc>
                <a:spcPct val="90000"/>
              </a:lnSpc>
            </a:pPr>
            <a:r>
              <a:rPr lang="en-GB" sz="2400" dirty="0">
                <a:gradFill>
                  <a:gsLst>
                    <a:gs pos="2917">
                      <a:schemeClr val="tx1"/>
                    </a:gs>
                    <a:gs pos="30000">
                      <a:schemeClr val="tx1"/>
                    </a:gs>
                  </a:gsLst>
                  <a:lin ang="5400000" scaled="0"/>
                </a:gradFill>
              </a:rPr>
              <a:t>Only System Center Virtual Machine Manager communicates with Windows Azure</a:t>
            </a:r>
          </a:p>
        </p:txBody>
      </p:sp>
      <p:sp>
        <p:nvSpPr>
          <p:cNvPr id="18" name="TextBox 17"/>
          <p:cNvSpPr txBox="1"/>
          <p:nvPr/>
        </p:nvSpPr>
        <p:spPr>
          <a:xfrm>
            <a:off x="6025525" y="5071753"/>
            <a:ext cx="3369936" cy="1651475"/>
          </a:xfrm>
          <a:prstGeom prst="rect">
            <a:avLst/>
          </a:prstGeom>
          <a:noFill/>
        </p:spPr>
        <p:txBody>
          <a:bodyPr wrap="square" lIns="182846" tIns="146276" rIns="182846" bIns="146276" rtlCol="0">
            <a:spAutoFit/>
          </a:bodyPr>
          <a:lstStyle/>
          <a:p>
            <a:pPr>
              <a:lnSpc>
                <a:spcPct val="90000"/>
              </a:lnSpc>
            </a:pPr>
            <a:r>
              <a:rPr lang="en-GB" sz="2400" dirty="0">
                <a:gradFill>
                  <a:gsLst>
                    <a:gs pos="2917">
                      <a:schemeClr val="tx1"/>
                    </a:gs>
                    <a:gs pos="30000">
                      <a:schemeClr val="tx1"/>
                    </a:gs>
                  </a:gsLst>
                  <a:lin ang="5400000" scaled="0"/>
                </a:gradFill>
              </a:rPr>
              <a:t>Proxies can be used and only need </a:t>
            </a:r>
            <a:r>
              <a:rPr lang="en-US" sz="2400" dirty="0"/>
              <a:t>outbound </a:t>
            </a:r>
            <a:r>
              <a:rPr lang="en-US" sz="2400" dirty="0" smtClean="0"/>
              <a:t>https </a:t>
            </a:r>
            <a:r>
              <a:rPr lang="en-US" sz="2400" dirty="0"/>
              <a:t>configured</a:t>
            </a:r>
            <a:endParaRPr lang="en-GB" sz="2400" dirty="0">
              <a:gradFill>
                <a:gsLst>
                  <a:gs pos="2917">
                    <a:schemeClr val="tx1"/>
                  </a:gs>
                  <a:gs pos="30000">
                    <a:schemeClr val="tx1"/>
                  </a:gs>
                </a:gsLst>
                <a:lin ang="5400000" scaled="0"/>
              </a:gradFill>
            </a:endParaRPr>
          </a:p>
        </p:txBody>
      </p:sp>
      <p:sp>
        <p:nvSpPr>
          <p:cNvPr id="30" name="Freeform 29"/>
          <p:cNvSpPr>
            <a:spLocks noEditPoints="1"/>
          </p:cNvSpPr>
          <p:nvPr/>
        </p:nvSpPr>
        <p:spPr bwMode="auto">
          <a:xfrm>
            <a:off x="1888362" y="3471879"/>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92D050"/>
          </a:solidFill>
          <a:ln>
            <a:noFill/>
          </a:ln>
          <a:extLst/>
        </p:spPr>
        <p:txBody>
          <a:bodyPr vert="horz" wrap="square" lIns="89625" tIns="44813" rIns="89625" bIns="44813" numCol="1" anchor="t" anchorCtr="0" compatLnSpc="1">
            <a:prstTxWarp prst="textNoShape">
              <a:avLst/>
            </a:prstTxWarp>
          </a:bodyPr>
          <a:lstStyle/>
          <a:p>
            <a:pPr defTabSz="913962"/>
            <a:endParaRPr lang="en-US" sz="1700" dirty="0">
              <a:solidFill>
                <a:srgbClr val="505050"/>
              </a:solidFill>
            </a:endParaRPr>
          </a:p>
        </p:txBody>
      </p:sp>
      <p:sp>
        <p:nvSpPr>
          <p:cNvPr id="24" name="TextBox 23"/>
          <p:cNvSpPr txBox="1"/>
          <p:nvPr/>
        </p:nvSpPr>
        <p:spPr>
          <a:xfrm>
            <a:off x="285996" y="2957693"/>
            <a:ext cx="4323951" cy="634427"/>
          </a:xfrm>
          <a:prstGeom prst="rect">
            <a:avLst/>
          </a:prstGeom>
          <a:noFill/>
        </p:spPr>
        <p:txBody>
          <a:bodyPr wrap="none" lIns="182846" tIns="146276" rIns="182846" bIns="146276" rtlCol="0">
            <a:spAutoFit/>
          </a:bodyPr>
          <a:lstStyle/>
          <a:p>
            <a:pPr>
              <a:lnSpc>
                <a:spcPct val="90000"/>
              </a:lnSpc>
            </a:pPr>
            <a:r>
              <a:rPr lang="en-GB" sz="2400" dirty="0">
                <a:solidFill>
                  <a:schemeClr val="bg1"/>
                </a:solidFill>
              </a:rPr>
              <a:t>SC Virtual Machine Manager</a:t>
            </a:r>
          </a:p>
        </p:txBody>
      </p:sp>
      <p:sp>
        <p:nvSpPr>
          <p:cNvPr id="20" name="TextBox 19"/>
          <p:cNvSpPr txBox="1"/>
          <p:nvPr/>
        </p:nvSpPr>
        <p:spPr>
          <a:xfrm>
            <a:off x="9395464" y="2764156"/>
            <a:ext cx="2995021" cy="1651475"/>
          </a:xfrm>
          <a:prstGeom prst="rect">
            <a:avLst/>
          </a:prstGeom>
          <a:noFill/>
        </p:spPr>
        <p:txBody>
          <a:bodyPr wrap="square" lIns="182846" tIns="146276" rIns="182846" bIns="146276" rtlCol="0">
            <a:spAutoFit/>
          </a:bodyPr>
          <a:lstStyle/>
          <a:p>
            <a:pPr>
              <a:lnSpc>
                <a:spcPct val="90000"/>
              </a:lnSpc>
            </a:pPr>
            <a:r>
              <a:rPr lang="en-GB" sz="2400" dirty="0">
                <a:gradFill>
                  <a:gsLst>
                    <a:gs pos="2917">
                      <a:schemeClr val="tx1"/>
                    </a:gs>
                    <a:gs pos="30000">
                      <a:schemeClr val="tx1"/>
                    </a:gs>
                  </a:gsLst>
                  <a:lin ang="5400000" scaled="0"/>
                </a:gradFill>
              </a:rPr>
              <a:t>All communication to Hyper-V Recovery Manager is encrypted </a:t>
            </a:r>
          </a:p>
        </p:txBody>
      </p:sp>
    </p:spTree>
    <p:extLst>
      <p:ext uri="{BB962C8B-B14F-4D97-AF65-F5344CB8AC3E}">
        <p14:creationId xmlns:p14="http://schemas.microsoft.com/office/powerpoint/2010/main" val="3402874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a:off x="153310" y="2190054"/>
            <a:ext cx="2720023" cy="2266686"/>
          </a:xfrm>
          <a:custGeom>
            <a:avLst/>
            <a:gdLst>
              <a:gd name="connsiteX0" fmla="*/ 0 w 2266685"/>
              <a:gd name="connsiteY0" fmla="*/ 113334 h 2720022"/>
              <a:gd name="connsiteX1" fmla="*/ 113334 w 2266685"/>
              <a:gd name="connsiteY1" fmla="*/ 0 h 2720022"/>
              <a:gd name="connsiteX2" fmla="*/ 2153351 w 2266685"/>
              <a:gd name="connsiteY2" fmla="*/ 0 h 2720022"/>
              <a:gd name="connsiteX3" fmla="*/ 2266685 w 2266685"/>
              <a:gd name="connsiteY3" fmla="*/ 113334 h 2720022"/>
              <a:gd name="connsiteX4" fmla="*/ 2266685 w 2266685"/>
              <a:gd name="connsiteY4" fmla="*/ 2606688 h 2720022"/>
              <a:gd name="connsiteX5" fmla="*/ 2153351 w 2266685"/>
              <a:gd name="connsiteY5" fmla="*/ 2720022 h 2720022"/>
              <a:gd name="connsiteX6" fmla="*/ 113334 w 2266685"/>
              <a:gd name="connsiteY6" fmla="*/ 2720022 h 2720022"/>
              <a:gd name="connsiteX7" fmla="*/ 0 w 2266685"/>
              <a:gd name="connsiteY7" fmla="*/ 2606688 h 2720022"/>
              <a:gd name="connsiteX8" fmla="*/ 0 w 2266685"/>
              <a:gd name="connsiteY8" fmla="*/ 113334 h 27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85" h="2720022">
                <a:moveTo>
                  <a:pt x="2172240" y="1"/>
                </a:moveTo>
                <a:cubicBezTo>
                  <a:pt x="2224400" y="1"/>
                  <a:pt x="2266685" y="60890"/>
                  <a:pt x="2266685" y="136001"/>
                </a:cubicBezTo>
                <a:lnTo>
                  <a:pt x="2266685" y="2584021"/>
                </a:lnTo>
                <a:cubicBezTo>
                  <a:pt x="2266685" y="2659132"/>
                  <a:pt x="2224400" y="2720021"/>
                  <a:pt x="2172240" y="2720021"/>
                </a:cubicBezTo>
                <a:lnTo>
                  <a:pt x="94445" y="2720021"/>
                </a:lnTo>
                <a:cubicBezTo>
                  <a:pt x="42285" y="2720021"/>
                  <a:pt x="0" y="2659132"/>
                  <a:pt x="0" y="2584021"/>
                </a:cubicBezTo>
                <a:lnTo>
                  <a:pt x="0" y="136001"/>
                </a:lnTo>
                <a:cubicBezTo>
                  <a:pt x="0" y="60890"/>
                  <a:pt x="42285" y="1"/>
                  <a:pt x="94445" y="1"/>
                </a:cubicBezTo>
                <a:lnTo>
                  <a:pt x="2172240"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9604" tIns="68581" rIns="88900" bIns="1813347" numCol="1" spcCol="1270" anchor="t" anchorCtr="0">
            <a:noAutofit/>
          </a:bodyPr>
          <a:lstStyle/>
          <a:p>
            <a:pPr lvl="0" algn="r" defTabSz="889000">
              <a:lnSpc>
                <a:spcPct val="90000"/>
              </a:lnSpc>
              <a:spcBef>
                <a:spcPct val="0"/>
              </a:spcBef>
              <a:spcAft>
                <a:spcPct val="35000"/>
              </a:spcAft>
            </a:pPr>
            <a:r>
              <a:rPr lang="en-US" sz="2400" b="1" kern="1200" dirty="0" smtClean="0">
                <a:latin typeface="Microsoft Sans Serif" panose="020B0604020202020204" pitchFamily="34" charset="0"/>
                <a:cs typeface="Microsoft Sans Serif" panose="020B0604020202020204" pitchFamily="34" charset="0"/>
              </a:rPr>
              <a:t>Setup</a:t>
            </a:r>
            <a:endParaRPr lang="en-US" sz="2400" b="1" kern="1200" dirty="0">
              <a:latin typeface="Microsoft Sans Serif" panose="020B0604020202020204" pitchFamily="34" charset="0"/>
              <a:cs typeface="Microsoft Sans Serif" panose="020B0604020202020204" pitchFamily="34" charset="0"/>
            </a:endParaRPr>
          </a:p>
        </p:txBody>
      </p:sp>
      <p:sp>
        <p:nvSpPr>
          <p:cNvPr id="6" name="Freeform 5"/>
          <p:cNvSpPr/>
          <p:nvPr/>
        </p:nvSpPr>
        <p:spPr>
          <a:xfrm>
            <a:off x="833316" y="1963386"/>
            <a:ext cx="1688680" cy="2720022"/>
          </a:xfrm>
          <a:custGeom>
            <a:avLst/>
            <a:gdLst>
              <a:gd name="connsiteX0" fmla="*/ 0 w 1688680"/>
              <a:gd name="connsiteY0" fmla="*/ 0 h 2720022"/>
              <a:gd name="connsiteX1" fmla="*/ 1688680 w 1688680"/>
              <a:gd name="connsiteY1" fmla="*/ 0 h 2720022"/>
              <a:gd name="connsiteX2" fmla="*/ 1688680 w 1688680"/>
              <a:gd name="connsiteY2" fmla="*/ 2720022 h 2720022"/>
              <a:gd name="connsiteX3" fmla="*/ 0 w 1688680"/>
              <a:gd name="connsiteY3" fmla="*/ 2720022 h 2720022"/>
              <a:gd name="connsiteX4" fmla="*/ 0 w 1688680"/>
              <a:gd name="connsiteY4" fmla="*/ 0 h 272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680" h="2720022">
                <a:moveTo>
                  <a:pt x="0" y="0"/>
                </a:moveTo>
                <a:lnTo>
                  <a:pt x="1688680" y="0"/>
                </a:lnTo>
                <a:lnTo>
                  <a:pt x="1688680" y="2720022"/>
                </a:lnTo>
                <a:lnTo>
                  <a:pt x="0" y="272002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b="0" kern="1200" dirty="0" smtClean="0">
                <a:latin typeface="Microsoft Sans Serif" panose="020B0604020202020204" pitchFamily="34" charset="0"/>
                <a:cs typeface="Microsoft Sans Serif" panose="020B0604020202020204" pitchFamily="34" charset="0"/>
              </a:rPr>
              <a:t>Getting Started</a:t>
            </a:r>
            <a:endParaRPr lang="en-US" sz="1800" b="0" kern="1200" dirty="0">
              <a:latin typeface="Microsoft Sans Serif" panose="020B0604020202020204" pitchFamily="34" charset="0"/>
              <a:cs typeface="Microsoft Sans Serif" panose="020B0604020202020204" pitchFamily="34" charset="0"/>
            </a:endParaRPr>
          </a:p>
          <a:p>
            <a:pPr lvl="0" algn="l" defTabSz="800100">
              <a:lnSpc>
                <a:spcPct val="90000"/>
              </a:lnSpc>
              <a:spcBef>
                <a:spcPct val="0"/>
              </a:spcBef>
              <a:spcAft>
                <a:spcPct val="35000"/>
              </a:spcAft>
            </a:pPr>
            <a:r>
              <a:rPr lang="en-US" sz="1800" b="0" kern="1200" dirty="0" smtClean="0">
                <a:latin typeface="Microsoft Sans Serif" panose="020B0604020202020204" pitchFamily="34" charset="0"/>
                <a:cs typeface="Microsoft Sans Serif" panose="020B0604020202020204" pitchFamily="34" charset="0"/>
              </a:rPr>
              <a:t>Registration</a:t>
            </a:r>
            <a:endParaRPr lang="en-US" sz="1800" b="0" kern="1200" dirty="0">
              <a:latin typeface="Microsoft Sans Serif" panose="020B0604020202020204" pitchFamily="34" charset="0"/>
              <a:cs typeface="Microsoft Sans Serif" panose="020B0604020202020204" pitchFamily="34" charset="0"/>
            </a:endParaRPr>
          </a:p>
        </p:txBody>
      </p:sp>
      <p:sp>
        <p:nvSpPr>
          <p:cNvPr id="7" name="Freeform 6"/>
          <p:cNvSpPr/>
          <p:nvPr/>
        </p:nvSpPr>
        <p:spPr>
          <a:xfrm rot="16200000">
            <a:off x="2499330" y="2190054"/>
            <a:ext cx="2720023" cy="2266686"/>
          </a:xfrm>
          <a:custGeom>
            <a:avLst/>
            <a:gdLst>
              <a:gd name="connsiteX0" fmla="*/ 0 w 2266685"/>
              <a:gd name="connsiteY0" fmla="*/ 113334 h 2720022"/>
              <a:gd name="connsiteX1" fmla="*/ 113334 w 2266685"/>
              <a:gd name="connsiteY1" fmla="*/ 0 h 2720022"/>
              <a:gd name="connsiteX2" fmla="*/ 2153351 w 2266685"/>
              <a:gd name="connsiteY2" fmla="*/ 0 h 2720022"/>
              <a:gd name="connsiteX3" fmla="*/ 2266685 w 2266685"/>
              <a:gd name="connsiteY3" fmla="*/ 113334 h 2720022"/>
              <a:gd name="connsiteX4" fmla="*/ 2266685 w 2266685"/>
              <a:gd name="connsiteY4" fmla="*/ 2606688 h 2720022"/>
              <a:gd name="connsiteX5" fmla="*/ 2153351 w 2266685"/>
              <a:gd name="connsiteY5" fmla="*/ 2720022 h 2720022"/>
              <a:gd name="connsiteX6" fmla="*/ 113334 w 2266685"/>
              <a:gd name="connsiteY6" fmla="*/ 2720022 h 2720022"/>
              <a:gd name="connsiteX7" fmla="*/ 0 w 2266685"/>
              <a:gd name="connsiteY7" fmla="*/ 2606688 h 2720022"/>
              <a:gd name="connsiteX8" fmla="*/ 0 w 2266685"/>
              <a:gd name="connsiteY8" fmla="*/ 113334 h 27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85" h="2720022">
                <a:moveTo>
                  <a:pt x="2172240" y="1"/>
                </a:moveTo>
                <a:cubicBezTo>
                  <a:pt x="2224400" y="1"/>
                  <a:pt x="2266685" y="60890"/>
                  <a:pt x="2266685" y="136001"/>
                </a:cubicBezTo>
                <a:lnTo>
                  <a:pt x="2266685" y="2584021"/>
                </a:lnTo>
                <a:cubicBezTo>
                  <a:pt x="2266685" y="2659132"/>
                  <a:pt x="2224400" y="2720021"/>
                  <a:pt x="2172240" y="2720021"/>
                </a:cubicBezTo>
                <a:lnTo>
                  <a:pt x="94445" y="2720021"/>
                </a:lnTo>
                <a:cubicBezTo>
                  <a:pt x="42285" y="2720021"/>
                  <a:pt x="0" y="2659132"/>
                  <a:pt x="0" y="2584021"/>
                </a:cubicBezTo>
                <a:lnTo>
                  <a:pt x="0" y="136001"/>
                </a:lnTo>
                <a:cubicBezTo>
                  <a:pt x="0" y="60890"/>
                  <a:pt x="42285" y="1"/>
                  <a:pt x="94445" y="1"/>
                </a:cubicBezTo>
                <a:lnTo>
                  <a:pt x="2172240"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9604" tIns="82296" rIns="106680" bIns="1813348" numCol="1" spcCol="1270" anchor="t" anchorCtr="0">
            <a:noAutofit/>
          </a:bodyPr>
          <a:lstStyle/>
          <a:p>
            <a:pPr lvl="0" algn="r" defTabSz="1066800">
              <a:lnSpc>
                <a:spcPct val="90000"/>
              </a:lnSpc>
              <a:spcBef>
                <a:spcPct val="0"/>
              </a:spcBef>
              <a:spcAft>
                <a:spcPct val="35000"/>
              </a:spcAft>
            </a:pPr>
            <a:r>
              <a:rPr lang="en-US" sz="2400" b="1" kern="1200" dirty="0" smtClean="0">
                <a:latin typeface="Microsoft Sans Serif" panose="020B0604020202020204" pitchFamily="34" charset="0"/>
                <a:cs typeface="Microsoft Sans Serif" panose="020B0604020202020204" pitchFamily="34" charset="0"/>
              </a:rPr>
              <a:t>Configure</a:t>
            </a:r>
            <a:endParaRPr lang="en-US" sz="2400" b="1" kern="1200" dirty="0">
              <a:latin typeface="Microsoft Sans Serif" panose="020B0604020202020204" pitchFamily="34" charset="0"/>
              <a:cs typeface="Microsoft Sans Serif" panose="020B0604020202020204" pitchFamily="34" charset="0"/>
            </a:endParaRPr>
          </a:p>
        </p:txBody>
      </p:sp>
      <p:sp>
        <p:nvSpPr>
          <p:cNvPr id="8" name="Flowchart: Extract 7"/>
          <p:cNvSpPr/>
          <p:nvPr/>
        </p:nvSpPr>
        <p:spPr>
          <a:xfrm rot="5400000">
            <a:off x="2537510" y="4124645"/>
            <a:ext cx="399644" cy="340002"/>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8"/>
          <p:cNvSpPr/>
          <p:nvPr/>
        </p:nvSpPr>
        <p:spPr>
          <a:xfrm>
            <a:off x="3179336" y="1963386"/>
            <a:ext cx="1688680" cy="2720022"/>
          </a:xfrm>
          <a:custGeom>
            <a:avLst/>
            <a:gdLst>
              <a:gd name="connsiteX0" fmla="*/ 0 w 1688680"/>
              <a:gd name="connsiteY0" fmla="*/ 0 h 2720022"/>
              <a:gd name="connsiteX1" fmla="*/ 1688680 w 1688680"/>
              <a:gd name="connsiteY1" fmla="*/ 0 h 2720022"/>
              <a:gd name="connsiteX2" fmla="*/ 1688680 w 1688680"/>
              <a:gd name="connsiteY2" fmla="*/ 2720022 h 2720022"/>
              <a:gd name="connsiteX3" fmla="*/ 0 w 1688680"/>
              <a:gd name="connsiteY3" fmla="*/ 2720022 h 2720022"/>
              <a:gd name="connsiteX4" fmla="*/ 0 w 1688680"/>
              <a:gd name="connsiteY4" fmla="*/ 0 h 272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680" h="2720022">
                <a:moveTo>
                  <a:pt x="0" y="0"/>
                </a:moveTo>
                <a:lnTo>
                  <a:pt x="1688680" y="0"/>
                </a:lnTo>
                <a:lnTo>
                  <a:pt x="1688680" y="2720022"/>
                </a:lnTo>
                <a:lnTo>
                  <a:pt x="0" y="272002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b="0" kern="1200" dirty="0" smtClean="0">
                <a:latin typeface="Microsoft Sans Serif" panose="020B0604020202020204" pitchFamily="34" charset="0"/>
                <a:cs typeface="Microsoft Sans Serif" panose="020B0604020202020204" pitchFamily="34" charset="0"/>
              </a:rPr>
              <a:t>Cloud Configure</a:t>
            </a:r>
            <a:endParaRPr lang="en-US" sz="1800" b="0" kern="1200" dirty="0">
              <a:latin typeface="Microsoft Sans Serif" panose="020B0604020202020204" pitchFamily="34" charset="0"/>
              <a:cs typeface="Microsoft Sans Serif" panose="020B0604020202020204" pitchFamily="34" charset="0"/>
            </a:endParaRPr>
          </a:p>
          <a:p>
            <a:pPr lvl="0" algn="l" defTabSz="800100">
              <a:lnSpc>
                <a:spcPct val="90000"/>
              </a:lnSpc>
              <a:spcBef>
                <a:spcPct val="0"/>
              </a:spcBef>
              <a:spcAft>
                <a:spcPct val="35000"/>
              </a:spcAft>
            </a:pPr>
            <a:r>
              <a:rPr lang="en-US" sz="1800" b="0" kern="1200" dirty="0" smtClean="0">
                <a:latin typeface="Microsoft Sans Serif" panose="020B0604020202020204" pitchFamily="34" charset="0"/>
                <a:cs typeface="Microsoft Sans Serif" panose="020B0604020202020204" pitchFamily="34" charset="0"/>
              </a:rPr>
              <a:t>Networks</a:t>
            </a:r>
            <a:endParaRPr lang="en-US" sz="1800" b="0" kern="1200" dirty="0">
              <a:latin typeface="Microsoft Sans Serif" panose="020B0604020202020204" pitchFamily="34" charset="0"/>
              <a:cs typeface="Microsoft Sans Serif" panose="020B0604020202020204" pitchFamily="34" charset="0"/>
            </a:endParaRPr>
          </a:p>
        </p:txBody>
      </p:sp>
      <p:sp>
        <p:nvSpPr>
          <p:cNvPr id="10" name="Freeform 9"/>
          <p:cNvSpPr/>
          <p:nvPr/>
        </p:nvSpPr>
        <p:spPr>
          <a:xfrm rot="16200000">
            <a:off x="4845350" y="2190054"/>
            <a:ext cx="2720023" cy="2266686"/>
          </a:xfrm>
          <a:custGeom>
            <a:avLst/>
            <a:gdLst>
              <a:gd name="connsiteX0" fmla="*/ 0 w 2266685"/>
              <a:gd name="connsiteY0" fmla="*/ 113334 h 2720022"/>
              <a:gd name="connsiteX1" fmla="*/ 113334 w 2266685"/>
              <a:gd name="connsiteY1" fmla="*/ 0 h 2720022"/>
              <a:gd name="connsiteX2" fmla="*/ 2153351 w 2266685"/>
              <a:gd name="connsiteY2" fmla="*/ 0 h 2720022"/>
              <a:gd name="connsiteX3" fmla="*/ 2266685 w 2266685"/>
              <a:gd name="connsiteY3" fmla="*/ 113334 h 2720022"/>
              <a:gd name="connsiteX4" fmla="*/ 2266685 w 2266685"/>
              <a:gd name="connsiteY4" fmla="*/ 2606688 h 2720022"/>
              <a:gd name="connsiteX5" fmla="*/ 2153351 w 2266685"/>
              <a:gd name="connsiteY5" fmla="*/ 2720022 h 2720022"/>
              <a:gd name="connsiteX6" fmla="*/ 113334 w 2266685"/>
              <a:gd name="connsiteY6" fmla="*/ 2720022 h 2720022"/>
              <a:gd name="connsiteX7" fmla="*/ 0 w 2266685"/>
              <a:gd name="connsiteY7" fmla="*/ 2606688 h 2720022"/>
              <a:gd name="connsiteX8" fmla="*/ 0 w 2266685"/>
              <a:gd name="connsiteY8" fmla="*/ 113334 h 27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85" h="2720022">
                <a:moveTo>
                  <a:pt x="2172240" y="1"/>
                </a:moveTo>
                <a:cubicBezTo>
                  <a:pt x="2224400" y="1"/>
                  <a:pt x="2266685" y="60890"/>
                  <a:pt x="2266685" y="136001"/>
                </a:cubicBezTo>
                <a:lnTo>
                  <a:pt x="2266685" y="2584021"/>
                </a:lnTo>
                <a:cubicBezTo>
                  <a:pt x="2266685" y="2659132"/>
                  <a:pt x="2224400" y="2720021"/>
                  <a:pt x="2172240" y="2720021"/>
                </a:cubicBezTo>
                <a:lnTo>
                  <a:pt x="94445" y="2720021"/>
                </a:lnTo>
                <a:cubicBezTo>
                  <a:pt x="42285" y="2720021"/>
                  <a:pt x="0" y="2659132"/>
                  <a:pt x="0" y="2584021"/>
                </a:cubicBezTo>
                <a:lnTo>
                  <a:pt x="0" y="136001"/>
                </a:lnTo>
                <a:cubicBezTo>
                  <a:pt x="0" y="60890"/>
                  <a:pt x="42285" y="1"/>
                  <a:pt x="94445" y="1"/>
                </a:cubicBezTo>
                <a:lnTo>
                  <a:pt x="2172240"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9604" tIns="82296" rIns="106680" bIns="1813348" numCol="1" spcCol="1270" anchor="t" anchorCtr="0">
            <a:noAutofit/>
          </a:bodyPr>
          <a:lstStyle/>
          <a:p>
            <a:pPr lvl="0" algn="r" defTabSz="1066800">
              <a:lnSpc>
                <a:spcPct val="90000"/>
              </a:lnSpc>
              <a:spcBef>
                <a:spcPct val="0"/>
              </a:spcBef>
              <a:spcAft>
                <a:spcPct val="35000"/>
              </a:spcAft>
            </a:pPr>
            <a:r>
              <a:rPr lang="en-US" sz="2400" b="1" kern="1200" dirty="0" smtClean="0">
                <a:latin typeface="Microsoft Sans Serif" panose="020B0604020202020204" pitchFamily="34" charset="0"/>
                <a:cs typeface="Microsoft Sans Serif" panose="020B0604020202020204" pitchFamily="34" charset="0"/>
              </a:rPr>
              <a:t>Protect</a:t>
            </a:r>
            <a:endParaRPr lang="en-US" sz="2400" b="1" kern="1200" dirty="0">
              <a:latin typeface="Microsoft Sans Serif" panose="020B0604020202020204" pitchFamily="34" charset="0"/>
              <a:cs typeface="Microsoft Sans Serif" panose="020B0604020202020204" pitchFamily="34" charset="0"/>
            </a:endParaRPr>
          </a:p>
        </p:txBody>
      </p:sp>
      <p:sp>
        <p:nvSpPr>
          <p:cNvPr id="11" name="Flowchart: Extract 10"/>
          <p:cNvSpPr/>
          <p:nvPr/>
        </p:nvSpPr>
        <p:spPr>
          <a:xfrm rot="5400000">
            <a:off x="4883530" y="4124645"/>
            <a:ext cx="399644" cy="340002"/>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eform 11"/>
          <p:cNvSpPr/>
          <p:nvPr/>
        </p:nvSpPr>
        <p:spPr>
          <a:xfrm>
            <a:off x="5525356" y="1963386"/>
            <a:ext cx="1688680" cy="2720022"/>
          </a:xfrm>
          <a:custGeom>
            <a:avLst/>
            <a:gdLst>
              <a:gd name="connsiteX0" fmla="*/ 0 w 1688680"/>
              <a:gd name="connsiteY0" fmla="*/ 0 h 2720022"/>
              <a:gd name="connsiteX1" fmla="*/ 1688680 w 1688680"/>
              <a:gd name="connsiteY1" fmla="*/ 0 h 2720022"/>
              <a:gd name="connsiteX2" fmla="*/ 1688680 w 1688680"/>
              <a:gd name="connsiteY2" fmla="*/ 2720022 h 2720022"/>
              <a:gd name="connsiteX3" fmla="*/ 0 w 1688680"/>
              <a:gd name="connsiteY3" fmla="*/ 2720022 h 2720022"/>
              <a:gd name="connsiteX4" fmla="*/ 0 w 1688680"/>
              <a:gd name="connsiteY4" fmla="*/ 0 h 272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680" h="2720022">
                <a:moveTo>
                  <a:pt x="0" y="0"/>
                </a:moveTo>
                <a:lnTo>
                  <a:pt x="1688680" y="0"/>
                </a:lnTo>
                <a:lnTo>
                  <a:pt x="1688680" y="2720022"/>
                </a:lnTo>
                <a:lnTo>
                  <a:pt x="0" y="272002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b="0" kern="1200" dirty="0" smtClean="0">
                <a:latin typeface="Microsoft Sans Serif" panose="020B0604020202020204" pitchFamily="34" charset="0"/>
                <a:cs typeface="Microsoft Sans Serif" panose="020B0604020202020204" pitchFamily="34" charset="0"/>
              </a:rPr>
              <a:t>Enable Protection</a:t>
            </a:r>
            <a:endParaRPr lang="en-US" sz="1800" b="0" kern="1200" dirty="0">
              <a:latin typeface="Microsoft Sans Serif" panose="020B0604020202020204" pitchFamily="34" charset="0"/>
              <a:cs typeface="Microsoft Sans Serif" panose="020B0604020202020204" pitchFamily="34" charset="0"/>
            </a:endParaRPr>
          </a:p>
          <a:p>
            <a:pPr lvl="0" algn="l" defTabSz="800100">
              <a:lnSpc>
                <a:spcPct val="90000"/>
              </a:lnSpc>
              <a:spcBef>
                <a:spcPct val="0"/>
              </a:spcBef>
              <a:spcAft>
                <a:spcPct val="35000"/>
              </a:spcAft>
            </a:pPr>
            <a:r>
              <a:rPr lang="en-US" sz="1800" b="0" kern="1200" dirty="0" smtClean="0">
                <a:latin typeface="Microsoft Sans Serif" panose="020B0604020202020204" pitchFamily="34" charset="0"/>
                <a:cs typeface="Microsoft Sans Serif" panose="020B0604020202020204" pitchFamily="34" charset="0"/>
              </a:rPr>
              <a:t>Recovery Plans</a:t>
            </a:r>
            <a:endParaRPr lang="en-US" sz="1800" b="0" kern="1200" dirty="0">
              <a:latin typeface="Microsoft Sans Serif" panose="020B0604020202020204" pitchFamily="34" charset="0"/>
              <a:cs typeface="Microsoft Sans Serif" panose="020B0604020202020204" pitchFamily="34" charset="0"/>
            </a:endParaRPr>
          </a:p>
          <a:p>
            <a:pPr lvl="0" algn="l" defTabSz="800100">
              <a:lnSpc>
                <a:spcPct val="90000"/>
              </a:lnSpc>
              <a:spcBef>
                <a:spcPct val="0"/>
              </a:spcBef>
              <a:spcAft>
                <a:spcPct val="35000"/>
              </a:spcAft>
            </a:pPr>
            <a:endParaRPr lang="en-US" sz="1800" b="0" kern="1200" dirty="0">
              <a:solidFill>
                <a:schemeClr val="tx2"/>
              </a:solidFill>
              <a:latin typeface="Microsoft Sans Serif" panose="020B0604020202020204" pitchFamily="34" charset="0"/>
              <a:cs typeface="Microsoft Sans Serif" panose="020B0604020202020204" pitchFamily="34" charset="0"/>
            </a:endParaRPr>
          </a:p>
        </p:txBody>
      </p:sp>
      <p:sp>
        <p:nvSpPr>
          <p:cNvPr id="13" name="Freeform 12"/>
          <p:cNvSpPr/>
          <p:nvPr/>
        </p:nvSpPr>
        <p:spPr>
          <a:xfrm rot="16200000">
            <a:off x="7182445" y="2190053"/>
            <a:ext cx="2720023" cy="2266686"/>
          </a:xfrm>
          <a:custGeom>
            <a:avLst/>
            <a:gdLst>
              <a:gd name="connsiteX0" fmla="*/ 0 w 2266685"/>
              <a:gd name="connsiteY0" fmla="*/ 113334 h 2720022"/>
              <a:gd name="connsiteX1" fmla="*/ 113334 w 2266685"/>
              <a:gd name="connsiteY1" fmla="*/ 0 h 2720022"/>
              <a:gd name="connsiteX2" fmla="*/ 2153351 w 2266685"/>
              <a:gd name="connsiteY2" fmla="*/ 0 h 2720022"/>
              <a:gd name="connsiteX3" fmla="*/ 2266685 w 2266685"/>
              <a:gd name="connsiteY3" fmla="*/ 113334 h 2720022"/>
              <a:gd name="connsiteX4" fmla="*/ 2266685 w 2266685"/>
              <a:gd name="connsiteY4" fmla="*/ 2606688 h 2720022"/>
              <a:gd name="connsiteX5" fmla="*/ 2153351 w 2266685"/>
              <a:gd name="connsiteY5" fmla="*/ 2720022 h 2720022"/>
              <a:gd name="connsiteX6" fmla="*/ 113334 w 2266685"/>
              <a:gd name="connsiteY6" fmla="*/ 2720022 h 2720022"/>
              <a:gd name="connsiteX7" fmla="*/ 0 w 2266685"/>
              <a:gd name="connsiteY7" fmla="*/ 2606688 h 2720022"/>
              <a:gd name="connsiteX8" fmla="*/ 0 w 2266685"/>
              <a:gd name="connsiteY8" fmla="*/ 113334 h 27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85" h="2720022">
                <a:moveTo>
                  <a:pt x="2172240" y="1"/>
                </a:moveTo>
                <a:cubicBezTo>
                  <a:pt x="2224400" y="1"/>
                  <a:pt x="2266685" y="60890"/>
                  <a:pt x="2266685" y="136001"/>
                </a:cubicBezTo>
                <a:lnTo>
                  <a:pt x="2266685" y="2584021"/>
                </a:lnTo>
                <a:cubicBezTo>
                  <a:pt x="2266685" y="2659132"/>
                  <a:pt x="2224400" y="2720021"/>
                  <a:pt x="2172240" y="2720021"/>
                </a:cubicBezTo>
                <a:lnTo>
                  <a:pt x="94445" y="2720021"/>
                </a:lnTo>
                <a:cubicBezTo>
                  <a:pt x="42285" y="2720021"/>
                  <a:pt x="0" y="2659132"/>
                  <a:pt x="0" y="2584021"/>
                </a:cubicBezTo>
                <a:lnTo>
                  <a:pt x="0" y="136001"/>
                </a:lnTo>
                <a:cubicBezTo>
                  <a:pt x="0" y="60890"/>
                  <a:pt x="42285" y="1"/>
                  <a:pt x="94445" y="1"/>
                </a:cubicBezTo>
                <a:lnTo>
                  <a:pt x="2172240"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9604" tIns="82297" rIns="106680" bIns="1813347" numCol="1" spcCol="1270" anchor="t" anchorCtr="0">
            <a:noAutofit/>
          </a:bodyPr>
          <a:lstStyle/>
          <a:p>
            <a:pPr lvl="0" algn="r" defTabSz="1066800">
              <a:lnSpc>
                <a:spcPct val="90000"/>
              </a:lnSpc>
              <a:spcBef>
                <a:spcPct val="0"/>
              </a:spcBef>
              <a:spcAft>
                <a:spcPct val="35000"/>
              </a:spcAft>
            </a:pPr>
            <a:r>
              <a:rPr lang="en-US" sz="2400" b="1" kern="1200" dirty="0" smtClean="0">
                <a:latin typeface="Microsoft Sans Serif" panose="020B0604020202020204" pitchFamily="34" charset="0"/>
                <a:cs typeface="Microsoft Sans Serif" panose="020B0604020202020204" pitchFamily="34" charset="0"/>
              </a:rPr>
              <a:t>Monitor</a:t>
            </a:r>
            <a:endParaRPr lang="en-US" sz="2400" b="1" kern="1200" dirty="0">
              <a:latin typeface="Microsoft Sans Serif" panose="020B0604020202020204" pitchFamily="34" charset="0"/>
              <a:cs typeface="Microsoft Sans Serif" panose="020B0604020202020204" pitchFamily="34" charset="0"/>
            </a:endParaRPr>
          </a:p>
        </p:txBody>
      </p:sp>
      <p:sp>
        <p:nvSpPr>
          <p:cNvPr id="14" name="Flowchart: Extract 13"/>
          <p:cNvSpPr/>
          <p:nvPr/>
        </p:nvSpPr>
        <p:spPr>
          <a:xfrm rot="5400000">
            <a:off x="7229549" y="4124645"/>
            <a:ext cx="399644" cy="340002"/>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7871376" y="1963386"/>
            <a:ext cx="1688680" cy="2720022"/>
          </a:xfrm>
          <a:custGeom>
            <a:avLst/>
            <a:gdLst>
              <a:gd name="connsiteX0" fmla="*/ 0 w 1688680"/>
              <a:gd name="connsiteY0" fmla="*/ 0 h 2720022"/>
              <a:gd name="connsiteX1" fmla="*/ 1688680 w 1688680"/>
              <a:gd name="connsiteY1" fmla="*/ 0 h 2720022"/>
              <a:gd name="connsiteX2" fmla="*/ 1688680 w 1688680"/>
              <a:gd name="connsiteY2" fmla="*/ 2720022 h 2720022"/>
              <a:gd name="connsiteX3" fmla="*/ 0 w 1688680"/>
              <a:gd name="connsiteY3" fmla="*/ 2720022 h 2720022"/>
              <a:gd name="connsiteX4" fmla="*/ 0 w 1688680"/>
              <a:gd name="connsiteY4" fmla="*/ 0 h 272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680" h="2720022">
                <a:moveTo>
                  <a:pt x="0" y="0"/>
                </a:moveTo>
                <a:lnTo>
                  <a:pt x="1688680" y="0"/>
                </a:lnTo>
                <a:lnTo>
                  <a:pt x="1688680" y="2720022"/>
                </a:lnTo>
                <a:lnTo>
                  <a:pt x="0" y="272002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b="0" kern="1200" dirty="0" smtClean="0">
                <a:latin typeface="Microsoft Sans Serif" panose="020B0604020202020204" pitchFamily="34" charset="0"/>
                <a:cs typeface="Microsoft Sans Serif" panose="020B0604020202020204" pitchFamily="34" charset="0"/>
              </a:rPr>
              <a:t>Jobs</a:t>
            </a:r>
            <a:endParaRPr lang="en-US" sz="1800" b="0" kern="1200" dirty="0">
              <a:latin typeface="Microsoft Sans Serif" panose="020B0604020202020204" pitchFamily="34" charset="0"/>
              <a:cs typeface="Microsoft Sans Serif" panose="020B0604020202020204" pitchFamily="34" charset="0"/>
            </a:endParaRPr>
          </a:p>
          <a:p>
            <a:pPr lvl="0" algn="l" defTabSz="800100">
              <a:lnSpc>
                <a:spcPct val="90000"/>
              </a:lnSpc>
              <a:spcBef>
                <a:spcPct val="0"/>
              </a:spcBef>
              <a:spcAft>
                <a:spcPct val="35000"/>
              </a:spcAft>
            </a:pPr>
            <a:r>
              <a:rPr lang="en-US" sz="1800" b="0" kern="1200" dirty="0" smtClean="0">
                <a:latin typeface="Microsoft Sans Serif" panose="020B0604020202020204" pitchFamily="34" charset="0"/>
                <a:cs typeface="Microsoft Sans Serif" panose="020B0604020202020204" pitchFamily="34" charset="0"/>
              </a:rPr>
              <a:t>Resources</a:t>
            </a:r>
            <a:endParaRPr lang="en-US" sz="1800" b="0" kern="1200" dirty="0">
              <a:latin typeface="Microsoft Sans Serif" panose="020B0604020202020204" pitchFamily="34" charset="0"/>
              <a:cs typeface="Microsoft Sans Serif" panose="020B0604020202020204" pitchFamily="34" charset="0"/>
            </a:endParaRPr>
          </a:p>
        </p:txBody>
      </p:sp>
      <p:sp>
        <p:nvSpPr>
          <p:cNvPr id="16" name="Freeform 15"/>
          <p:cNvSpPr/>
          <p:nvPr/>
        </p:nvSpPr>
        <p:spPr>
          <a:xfrm rot="16200000">
            <a:off x="9537389" y="2190054"/>
            <a:ext cx="2720023" cy="2266686"/>
          </a:xfrm>
          <a:custGeom>
            <a:avLst/>
            <a:gdLst>
              <a:gd name="connsiteX0" fmla="*/ 0 w 2266685"/>
              <a:gd name="connsiteY0" fmla="*/ 113334 h 2720022"/>
              <a:gd name="connsiteX1" fmla="*/ 113334 w 2266685"/>
              <a:gd name="connsiteY1" fmla="*/ 0 h 2720022"/>
              <a:gd name="connsiteX2" fmla="*/ 2153351 w 2266685"/>
              <a:gd name="connsiteY2" fmla="*/ 0 h 2720022"/>
              <a:gd name="connsiteX3" fmla="*/ 2266685 w 2266685"/>
              <a:gd name="connsiteY3" fmla="*/ 113334 h 2720022"/>
              <a:gd name="connsiteX4" fmla="*/ 2266685 w 2266685"/>
              <a:gd name="connsiteY4" fmla="*/ 2606688 h 2720022"/>
              <a:gd name="connsiteX5" fmla="*/ 2153351 w 2266685"/>
              <a:gd name="connsiteY5" fmla="*/ 2720022 h 2720022"/>
              <a:gd name="connsiteX6" fmla="*/ 113334 w 2266685"/>
              <a:gd name="connsiteY6" fmla="*/ 2720022 h 2720022"/>
              <a:gd name="connsiteX7" fmla="*/ 0 w 2266685"/>
              <a:gd name="connsiteY7" fmla="*/ 2606688 h 2720022"/>
              <a:gd name="connsiteX8" fmla="*/ 0 w 2266685"/>
              <a:gd name="connsiteY8" fmla="*/ 113334 h 27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85" h="2720022">
                <a:moveTo>
                  <a:pt x="2172240" y="1"/>
                </a:moveTo>
                <a:cubicBezTo>
                  <a:pt x="2224400" y="1"/>
                  <a:pt x="2266685" y="60890"/>
                  <a:pt x="2266685" y="136001"/>
                </a:cubicBezTo>
                <a:lnTo>
                  <a:pt x="2266685" y="2584021"/>
                </a:lnTo>
                <a:cubicBezTo>
                  <a:pt x="2266685" y="2659132"/>
                  <a:pt x="2224400" y="2720021"/>
                  <a:pt x="2172240" y="2720021"/>
                </a:cubicBezTo>
                <a:lnTo>
                  <a:pt x="94445" y="2720021"/>
                </a:lnTo>
                <a:cubicBezTo>
                  <a:pt x="42285" y="2720021"/>
                  <a:pt x="0" y="2659132"/>
                  <a:pt x="0" y="2584021"/>
                </a:cubicBezTo>
                <a:lnTo>
                  <a:pt x="0" y="136001"/>
                </a:lnTo>
                <a:cubicBezTo>
                  <a:pt x="0" y="60890"/>
                  <a:pt x="42285" y="1"/>
                  <a:pt x="94445" y="1"/>
                </a:cubicBezTo>
                <a:lnTo>
                  <a:pt x="2172240"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9604" tIns="82296" rIns="106680" bIns="1813348" numCol="1" spcCol="1270" anchor="t" anchorCtr="0">
            <a:noAutofit/>
          </a:bodyPr>
          <a:lstStyle/>
          <a:p>
            <a:pPr lvl="0" algn="r" defTabSz="1066800">
              <a:lnSpc>
                <a:spcPct val="90000"/>
              </a:lnSpc>
              <a:spcBef>
                <a:spcPct val="0"/>
              </a:spcBef>
              <a:spcAft>
                <a:spcPct val="35000"/>
              </a:spcAft>
            </a:pPr>
            <a:r>
              <a:rPr lang="en-US" sz="2400" b="1" kern="1200" dirty="0" smtClean="0">
                <a:latin typeface="Microsoft Sans Serif" panose="020B0604020202020204" pitchFamily="34" charset="0"/>
                <a:cs typeface="Microsoft Sans Serif" panose="020B0604020202020204" pitchFamily="34" charset="0"/>
              </a:rPr>
              <a:t>Recovery</a:t>
            </a:r>
            <a:endParaRPr lang="en-US" sz="2400" b="1" kern="1200" dirty="0">
              <a:latin typeface="Microsoft Sans Serif" panose="020B0604020202020204" pitchFamily="34" charset="0"/>
              <a:cs typeface="Microsoft Sans Serif" panose="020B0604020202020204" pitchFamily="34" charset="0"/>
            </a:endParaRPr>
          </a:p>
        </p:txBody>
      </p:sp>
      <p:sp>
        <p:nvSpPr>
          <p:cNvPr id="17" name="Flowchart: Extract 16"/>
          <p:cNvSpPr/>
          <p:nvPr/>
        </p:nvSpPr>
        <p:spPr>
          <a:xfrm rot="5400000">
            <a:off x="9575569" y="4124645"/>
            <a:ext cx="399644" cy="340002"/>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eform 17"/>
          <p:cNvSpPr/>
          <p:nvPr/>
        </p:nvSpPr>
        <p:spPr>
          <a:xfrm>
            <a:off x="10217395" y="1963386"/>
            <a:ext cx="1688680" cy="2720022"/>
          </a:xfrm>
          <a:custGeom>
            <a:avLst/>
            <a:gdLst>
              <a:gd name="connsiteX0" fmla="*/ 0 w 1688680"/>
              <a:gd name="connsiteY0" fmla="*/ 0 h 2720022"/>
              <a:gd name="connsiteX1" fmla="*/ 1688680 w 1688680"/>
              <a:gd name="connsiteY1" fmla="*/ 0 h 2720022"/>
              <a:gd name="connsiteX2" fmla="*/ 1688680 w 1688680"/>
              <a:gd name="connsiteY2" fmla="*/ 2720022 h 2720022"/>
              <a:gd name="connsiteX3" fmla="*/ 0 w 1688680"/>
              <a:gd name="connsiteY3" fmla="*/ 2720022 h 2720022"/>
              <a:gd name="connsiteX4" fmla="*/ 0 w 1688680"/>
              <a:gd name="connsiteY4" fmla="*/ 0 h 272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680" h="2720022">
                <a:moveTo>
                  <a:pt x="0" y="0"/>
                </a:moveTo>
                <a:lnTo>
                  <a:pt x="1688680" y="0"/>
                </a:lnTo>
                <a:lnTo>
                  <a:pt x="1688680" y="2720022"/>
                </a:lnTo>
                <a:lnTo>
                  <a:pt x="0" y="272002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b="0" kern="1200" dirty="0" smtClean="0">
                <a:latin typeface="Microsoft Sans Serif" panose="020B0604020202020204" pitchFamily="34" charset="0"/>
                <a:cs typeface="Microsoft Sans Serif" panose="020B0604020202020204" pitchFamily="34" charset="0"/>
              </a:rPr>
              <a:t>Drill</a:t>
            </a:r>
            <a:endParaRPr lang="en-US" sz="1800" b="0" kern="1200" dirty="0">
              <a:latin typeface="Microsoft Sans Serif" panose="020B0604020202020204" pitchFamily="34" charset="0"/>
              <a:cs typeface="Microsoft Sans Serif" panose="020B0604020202020204" pitchFamily="34" charset="0"/>
            </a:endParaRPr>
          </a:p>
          <a:p>
            <a:pPr lvl="0" algn="l" defTabSz="800100">
              <a:lnSpc>
                <a:spcPct val="90000"/>
              </a:lnSpc>
              <a:spcBef>
                <a:spcPct val="0"/>
              </a:spcBef>
              <a:spcAft>
                <a:spcPct val="35000"/>
              </a:spcAft>
            </a:pPr>
            <a:r>
              <a:rPr lang="en-US" sz="1800" b="0" kern="1200" dirty="0" smtClean="0">
                <a:latin typeface="Microsoft Sans Serif" panose="020B0604020202020204" pitchFamily="34" charset="0"/>
                <a:cs typeface="Microsoft Sans Serif" panose="020B0604020202020204" pitchFamily="34" charset="0"/>
              </a:rPr>
              <a:t>Planned Failover</a:t>
            </a:r>
            <a:endParaRPr lang="en-US" sz="1800" b="0" kern="1200" dirty="0">
              <a:latin typeface="Microsoft Sans Serif" panose="020B0604020202020204" pitchFamily="34" charset="0"/>
              <a:cs typeface="Microsoft Sans Serif" panose="020B0604020202020204" pitchFamily="34" charset="0"/>
            </a:endParaRPr>
          </a:p>
          <a:p>
            <a:pPr lvl="0" algn="l" defTabSz="800100">
              <a:lnSpc>
                <a:spcPct val="90000"/>
              </a:lnSpc>
              <a:spcBef>
                <a:spcPct val="0"/>
              </a:spcBef>
              <a:spcAft>
                <a:spcPct val="35000"/>
              </a:spcAft>
            </a:pPr>
            <a:r>
              <a:rPr lang="en-US" sz="1800" b="0" kern="1200" dirty="0" smtClean="0">
                <a:latin typeface="Microsoft Sans Serif" panose="020B0604020202020204" pitchFamily="34" charset="0"/>
                <a:cs typeface="Microsoft Sans Serif" panose="020B0604020202020204" pitchFamily="34" charset="0"/>
              </a:rPr>
              <a:t>Unplanned Failover</a:t>
            </a:r>
            <a:endParaRPr lang="en-US" sz="1800" b="0" kern="1200" dirty="0">
              <a:latin typeface="Microsoft Sans Serif" panose="020B0604020202020204" pitchFamily="34" charset="0"/>
              <a:cs typeface="Microsoft Sans Serif" panose="020B0604020202020204" pitchFamily="34" charset="0"/>
            </a:endParaRPr>
          </a:p>
        </p:txBody>
      </p:sp>
      <p:sp>
        <p:nvSpPr>
          <p:cNvPr id="3" name="Title 1"/>
          <p:cNvSpPr txBox="1">
            <a:spLocks/>
          </p:cNvSpPr>
          <p:nvPr/>
        </p:nvSpPr>
        <p:spPr>
          <a:xfrm>
            <a:off x="621825" y="280105"/>
            <a:ext cx="11192828" cy="1165754"/>
          </a:xfrm>
          <a:prstGeom prst="rect">
            <a:avLst/>
          </a:prstGeom>
        </p:spPr>
        <p:txBody>
          <a:bodyPr lIns="93217" tIns="46609" rIns="93217" bIns="46609">
            <a:normAutofit/>
          </a:bodyPr>
          <a:lstStyle>
            <a:lvl1pPr algn="l" defTabSz="914274" rtl="0" eaLnBrk="1" latinLnBrk="0" hangingPunct="1">
              <a:lnSpc>
                <a:spcPct val="90000"/>
              </a:lnSpc>
              <a:spcBef>
                <a:spcPct val="0"/>
              </a:spcBef>
              <a:buNone/>
              <a:defRPr lang="en-US" sz="53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147"/>
            <a:r>
              <a:rPr lang="en-US" spc="-102" dirty="0"/>
              <a:t>Stages in protection &amp; recovery</a:t>
            </a:r>
          </a:p>
        </p:txBody>
      </p:sp>
    </p:spTree>
    <p:extLst>
      <p:ext uri="{BB962C8B-B14F-4D97-AF65-F5344CB8AC3E}">
        <p14:creationId xmlns:p14="http://schemas.microsoft.com/office/powerpoint/2010/main" val="167954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10" grpId="0" animBg="1"/>
      <p:bldP spid="12" grpId="0"/>
      <p:bldP spid="13" grpId="0" animBg="1"/>
      <p:bldP spid="15" grpId="0"/>
      <p:bldP spid="16"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 Settings and Protection</a:t>
            </a:r>
            <a:endParaRPr lang="en-US" dirty="0"/>
          </a:p>
        </p:txBody>
      </p:sp>
      <p:sp>
        <p:nvSpPr>
          <p:cNvPr id="3" name="Content Placeholder 2"/>
          <p:cNvSpPr>
            <a:spLocks noGrp="1"/>
          </p:cNvSpPr>
          <p:nvPr>
            <p:ph sz="quarter" idx="10"/>
          </p:nvPr>
        </p:nvSpPr>
        <p:spPr>
          <a:xfrm>
            <a:off x="274638" y="1214440"/>
            <a:ext cx="11887200" cy="3446980"/>
          </a:xfrm>
        </p:spPr>
        <p:txBody>
          <a:bodyPr/>
          <a:lstStyle/>
          <a:p>
            <a:r>
              <a:rPr lang="en-US" dirty="0" smtClean="0"/>
              <a:t>Large number of hosts</a:t>
            </a:r>
          </a:p>
          <a:p>
            <a:r>
              <a:rPr lang="en-US" dirty="0" smtClean="0"/>
              <a:t>Heterogeneous setups – clusters/hosts</a:t>
            </a:r>
          </a:p>
          <a:p>
            <a:r>
              <a:rPr lang="en-US" dirty="0" smtClean="0"/>
              <a:t>Numerous settings</a:t>
            </a:r>
          </a:p>
          <a:p>
            <a:r>
              <a:rPr lang="en-US" dirty="0" smtClean="0"/>
              <a:t>Lifecycle management</a:t>
            </a:r>
          </a:p>
          <a:p>
            <a:r>
              <a:rPr lang="en-US" dirty="0" smtClean="0"/>
              <a:t>Ensure security and compliance</a:t>
            </a:r>
          </a:p>
        </p:txBody>
      </p:sp>
    </p:spTree>
    <p:extLst>
      <p:ext uri="{BB962C8B-B14F-4D97-AF65-F5344CB8AC3E}">
        <p14:creationId xmlns:p14="http://schemas.microsoft.com/office/powerpoint/2010/main" val="9813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pPr marL="0" indent="0">
              <a:buNone/>
            </a:pPr>
            <a:r>
              <a:rPr lang="en-US" dirty="0" smtClean="0"/>
              <a:t>Configure Protection at cloud-scale</a:t>
            </a:r>
            <a:endParaRPr lang="en-US" dirty="0"/>
          </a:p>
        </p:txBody>
      </p:sp>
    </p:spTree>
    <p:extLst>
      <p:ext uri="{BB962C8B-B14F-4D97-AF65-F5344CB8AC3E}">
        <p14:creationId xmlns:p14="http://schemas.microsoft.com/office/powerpoint/2010/main" val="1926030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descr="C:\Users\chrisw\Desktop\Cloud Services 3.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478422" y="1123358"/>
            <a:ext cx="6251181" cy="4621589"/>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Curved Connector 41"/>
          <p:cNvCxnSpPr/>
          <p:nvPr/>
        </p:nvCxnSpPr>
        <p:spPr>
          <a:xfrm>
            <a:off x="4609698" y="3976223"/>
            <a:ext cx="2794047" cy="9237"/>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3983104" y="2925447"/>
            <a:ext cx="2836423" cy="246221"/>
          </a:xfrm>
          <a:prstGeom prst="rect">
            <a:avLst/>
          </a:prstGeom>
          <a:noFill/>
        </p:spPr>
        <p:txBody>
          <a:bodyPr wrap="square" lIns="0" tIns="0" rIns="0" bIns="0" rtlCol="0">
            <a:spAutoFit/>
          </a:bodyPr>
          <a:lstStyle/>
          <a:p>
            <a:pPr algn="ctr" defTabSz="931750"/>
            <a:endParaRPr lang="en-US" sz="1600" b="1" dirty="0">
              <a:gradFill>
                <a:gsLst>
                  <a:gs pos="0">
                    <a:srgbClr val="FFFFFF"/>
                  </a:gs>
                  <a:gs pos="86000">
                    <a:srgbClr val="FFFFFF"/>
                  </a:gs>
                </a:gsLst>
                <a:lin ang="5400000" scaled="0"/>
              </a:gradFill>
              <a:cs typeface="Segoe UI" panose="020B0502040204020203" pitchFamily="34" charset="0"/>
            </a:endParaRPr>
          </a:p>
        </p:txBody>
      </p:sp>
      <p:sp>
        <p:nvSpPr>
          <p:cNvPr id="37" name="TextBox 36"/>
          <p:cNvSpPr txBox="1"/>
          <p:nvPr/>
        </p:nvSpPr>
        <p:spPr>
          <a:xfrm>
            <a:off x="1526301" y="5501670"/>
            <a:ext cx="935563" cy="369332"/>
          </a:xfrm>
          <a:prstGeom prst="rect">
            <a:avLst/>
          </a:prstGeom>
          <a:noFill/>
        </p:spPr>
        <p:txBody>
          <a:bodyPr wrap="square" lIns="0" tIns="0" rIns="0" bIns="0" rtlCol="0">
            <a:spAutoFit/>
          </a:bodyPr>
          <a:lstStyle/>
          <a:p>
            <a:pPr algn="ctr" defTabSz="931750"/>
            <a:r>
              <a:rPr lang="en-US" sz="1200" b="1" dirty="0" smtClean="0">
                <a:gradFill>
                  <a:gsLst>
                    <a:gs pos="0">
                      <a:srgbClr val="FFFFFF"/>
                    </a:gs>
                    <a:gs pos="86000">
                      <a:srgbClr val="FFFFFF"/>
                    </a:gs>
                  </a:gsLst>
                  <a:lin ang="5400000" scaled="0"/>
                </a:gradFill>
                <a:cs typeface="Segoe UI" panose="020B0502040204020203" pitchFamily="34" charset="0"/>
              </a:rPr>
              <a:t>Primary </a:t>
            </a:r>
            <a:r>
              <a:rPr lang="en-US" sz="1200" b="1" dirty="0">
                <a:gradFill>
                  <a:gsLst>
                    <a:gs pos="0">
                      <a:srgbClr val="FFFFFF"/>
                    </a:gs>
                    <a:gs pos="86000">
                      <a:srgbClr val="FFFFFF"/>
                    </a:gs>
                  </a:gsLst>
                  <a:lin ang="5400000" scaled="0"/>
                </a:gradFill>
                <a:cs typeface="Segoe UI" panose="020B0502040204020203" pitchFamily="34" charset="0"/>
              </a:rPr>
              <a:t>Cloud</a:t>
            </a:r>
          </a:p>
        </p:txBody>
      </p:sp>
      <p:sp>
        <p:nvSpPr>
          <p:cNvPr id="43" name="TextBox 42"/>
          <p:cNvSpPr txBox="1"/>
          <p:nvPr/>
        </p:nvSpPr>
        <p:spPr>
          <a:xfrm>
            <a:off x="22851" y="1309064"/>
            <a:ext cx="2657418" cy="369332"/>
          </a:xfrm>
          <a:prstGeom prst="rect">
            <a:avLst/>
          </a:prstGeom>
          <a:noFill/>
        </p:spPr>
        <p:txBody>
          <a:bodyPr wrap="square" lIns="0" tIns="0" rIns="0" bIns="0" rtlCol="0">
            <a:spAutoFit/>
          </a:bodyPr>
          <a:lstStyle/>
          <a:p>
            <a:pPr algn="ctr" defTabSz="931750"/>
            <a:r>
              <a:rPr lang="en-US" sz="2400" b="1" dirty="0" smtClean="0">
                <a:gradFill>
                  <a:gsLst>
                    <a:gs pos="0">
                      <a:srgbClr val="FFFFFF"/>
                    </a:gs>
                    <a:gs pos="86000">
                      <a:srgbClr val="FFFFFF"/>
                    </a:gs>
                  </a:gsLst>
                  <a:lin ang="5400000" scaled="0"/>
                </a:gradFill>
                <a:cs typeface="Segoe UI" panose="020B0502040204020203" pitchFamily="34" charset="0"/>
              </a:rPr>
              <a:t>London</a:t>
            </a:r>
            <a:endParaRPr lang="en-US" sz="2400" b="1" dirty="0">
              <a:gradFill>
                <a:gsLst>
                  <a:gs pos="0">
                    <a:srgbClr val="FFFFFF"/>
                  </a:gs>
                  <a:gs pos="86000">
                    <a:srgbClr val="FFFFFF"/>
                  </a:gs>
                </a:gsLst>
                <a:lin ang="5400000" scaled="0"/>
              </a:gradFill>
              <a:cs typeface="Segoe UI" panose="020B0502040204020203" pitchFamily="34" charset="0"/>
            </a:endParaRPr>
          </a:p>
        </p:txBody>
      </p:sp>
      <p:sp>
        <p:nvSpPr>
          <p:cNvPr id="46" name="TextBox 45"/>
          <p:cNvSpPr txBox="1"/>
          <p:nvPr/>
        </p:nvSpPr>
        <p:spPr>
          <a:xfrm>
            <a:off x="9779057" y="1292332"/>
            <a:ext cx="2657418" cy="369332"/>
          </a:xfrm>
          <a:prstGeom prst="rect">
            <a:avLst/>
          </a:prstGeom>
          <a:noFill/>
        </p:spPr>
        <p:txBody>
          <a:bodyPr wrap="square" lIns="0" tIns="0" rIns="0" bIns="0" rtlCol="0">
            <a:spAutoFit/>
          </a:bodyPr>
          <a:lstStyle/>
          <a:p>
            <a:pPr algn="ctr" defTabSz="931750"/>
            <a:r>
              <a:rPr lang="en-US" sz="2400" b="1" dirty="0">
                <a:gradFill>
                  <a:gsLst>
                    <a:gs pos="0">
                      <a:srgbClr val="FFFFFF"/>
                    </a:gs>
                    <a:gs pos="86000">
                      <a:srgbClr val="FFFFFF"/>
                    </a:gs>
                  </a:gsLst>
                  <a:lin ang="5400000" scaled="0"/>
                </a:gradFill>
                <a:cs typeface="Segoe UI" panose="020B0502040204020203" pitchFamily="34" charset="0"/>
              </a:rPr>
              <a:t>Chicago Site</a:t>
            </a:r>
          </a:p>
        </p:txBody>
      </p:sp>
      <p:cxnSp>
        <p:nvCxnSpPr>
          <p:cNvPr id="4" name="Straight Connector 3"/>
          <p:cNvCxnSpPr/>
          <p:nvPr/>
        </p:nvCxnSpPr>
        <p:spPr>
          <a:xfrm>
            <a:off x="6129526" y="-152567"/>
            <a:ext cx="48047" cy="7149959"/>
          </a:xfrm>
          <a:prstGeom prst="line">
            <a:avLst/>
          </a:prstGeom>
          <a:ln>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44" name="Title 1"/>
          <p:cNvSpPr txBox="1">
            <a:spLocks/>
          </p:cNvSpPr>
          <p:nvPr/>
        </p:nvSpPr>
        <p:spPr>
          <a:xfrm>
            <a:off x="274321" y="60419"/>
            <a:ext cx="11889564" cy="917575"/>
          </a:xfrm>
          <a:prstGeom prst="rect">
            <a:avLst/>
          </a:prstGeom>
        </p:spPr>
        <p:txBody>
          <a:bodyPr lIns="91382" tIns="45690" rIns="91382" bIns="45690"/>
          <a:lstStyle>
            <a:lvl1pPr algn="l" defTabSz="932544" rtl="0" eaLnBrk="1" latinLnBrk="0" hangingPunct="1">
              <a:lnSpc>
                <a:spcPct val="90000"/>
              </a:lnSpc>
              <a:spcBef>
                <a:spcPct val="0"/>
              </a:spcBef>
              <a:buNone/>
              <a:defRPr lang="en-US" sz="53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smtClean="0"/>
              <a:t>Cloud Configuration</a:t>
            </a:r>
            <a:endParaRPr lang="en-US" sz="4800" dirty="0"/>
          </a:p>
        </p:txBody>
      </p:sp>
      <p:grpSp>
        <p:nvGrpSpPr>
          <p:cNvPr id="39" name="Group 38"/>
          <p:cNvGrpSpPr/>
          <p:nvPr/>
        </p:nvGrpSpPr>
        <p:grpSpPr>
          <a:xfrm>
            <a:off x="6581791" y="1307371"/>
            <a:ext cx="6251181" cy="4621588"/>
            <a:chOff x="3189293" y="1004344"/>
            <a:chExt cx="4212034" cy="2904268"/>
          </a:xfrm>
        </p:grpSpPr>
        <p:pic>
          <p:nvPicPr>
            <p:cNvPr id="40" name="Picture 39" descr="C:\Users\chrisw\Desktop\Cloud Services 3.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3189293" y="1004344"/>
              <a:ext cx="4212034" cy="290426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169054" y="3777381"/>
              <a:ext cx="1648139" cy="116047"/>
            </a:xfrm>
            <a:prstGeom prst="rect">
              <a:avLst/>
            </a:prstGeom>
            <a:noFill/>
          </p:spPr>
          <p:txBody>
            <a:bodyPr wrap="square" lIns="0" tIns="0" rIns="0" bIns="0" rtlCol="0">
              <a:spAutoFit/>
            </a:bodyPr>
            <a:lstStyle/>
            <a:p>
              <a:pPr algn="ctr" defTabSz="931750"/>
              <a:r>
                <a:rPr lang="en-US" sz="1200" b="1" dirty="0" smtClean="0">
                  <a:gradFill>
                    <a:gsLst>
                      <a:gs pos="0">
                        <a:srgbClr val="FFFFFF"/>
                      </a:gs>
                      <a:gs pos="86000">
                        <a:srgbClr val="FFFFFF"/>
                      </a:gs>
                    </a:gsLst>
                    <a:lin ang="5400000" scaled="0"/>
                  </a:gradFill>
                  <a:cs typeface="Segoe UI" panose="020B0502040204020203" pitchFamily="34" charset="0"/>
                </a:rPr>
                <a:t> Recovery Cloud</a:t>
              </a:r>
              <a:endParaRPr lang="en-US" sz="1200" b="1" dirty="0">
                <a:gradFill>
                  <a:gsLst>
                    <a:gs pos="0">
                      <a:srgbClr val="FFFFFF"/>
                    </a:gs>
                    <a:gs pos="86000">
                      <a:srgbClr val="FFFFFF"/>
                    </a:gs>
                  </a:gsLst>
                  <a:lin ang="5400000" scaled="0"/>
                </a:gradFill>
                <a:cs typeface="Segoe UI" panose="020B0502040204020203" pitchFamily="34" charset="0"/>
              </a:endParaRPr>
            </a:p>
          </p:txBody>
        </p:sp>
      </p:grpSp>
      <p:sp>
        <p:nvSpPr>
          <p:cNvPr id="25" name="Freeform 5"/>
          <p:cNvSpPr>
            <a:spLocks noEditPoints="1"/>
          </p:cNvSpPr>
          <p:nvPr/>
        </p:nvSpPr>
        <p:spPr bwMode="auto">
          <a:xfrm>
            <a:off x="8322032" y="3917726"/>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sp>
        <p:nvSpPr>
          <p:cNvPr id="26" name="Freeform 25"/>
          <p:cNvSpPr>
            <a:spLocks noEditPoints="1"/>
          </p:cNvSpPr>
          <p:nvPr/>
        </p:nvSpPr>
        <p:spPr bwMode="auto">
          <a:xfrm>
            <a:off x="9372703" y="3949252"/>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2">
              <a:lumMod val="50000"/>
              <a:lumOff val="50000"/>
            </a:schemeClr>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sp>
        <p:nvSpPr>
          <p:cNvPr id="27" name="Freeform 26"/>
          <p:cNvSpPr>
            <a:spLocks noEditPoints="1"/>
          </p:cNvSpPr>
          <p:nvPr/>
        </p:nvSpPr>
        <p:spPr bwMode="auto">
          <a:xfrm>
            <a:off x="10409079" y="3949924"/>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2">
              <a:lumMod val="50000"/>
              <a:lumOff val="50000"/>
            </a:schemeClr>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sp>
        <p:nvSpPr>
          <p:cNvPr id="28" name="Freeform 5"/>
          <p:cNvSpPr>
            <a:spLocks noEditPoints="1"/>
          </p:cNvSpPr>
          <p:nvPr/>
        </p:nvSpPr>
        <p:spPr bwMode="auto">
          <a:xfrm>
            <a:off x="8322032" y="4452265"/>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sp>
        <p:nvSpPr>
          <p:cNvPr id="29" name="Freeform 28"/>
          <p:cNvSpPr>
            <a:spLocks noEditPoints="1"/>
          </p:cNvSpPr>
          <p:nvPr/>
        </p:nvSpPr>
        <p:spPr bwMode="auto">
          <a:xfrm>
            <a:off x="9388469" y="4483802"/>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2">
              <a:lumMod val="50000"/>
              <a:lumOff val="50000"/>
            </a:schemeClr>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sp>
        <p:nvSpPr>
          <p:cNvPr id="30" name="Freeform 29"/>
          <p:cNvSpPr>
            <a:spLocks noEditPoints="1"/>
          </p:cNvSpPr>
          <p:nvPr/>
        </p:nvSpPr>
        <p:spPr bwMode="auto">
          <a:xfrm>
            <a:off x="10424845" y="4483802"/>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2">
              <a:lumMod val="50000"/>
              <a:lumOff val="50000"/>
            </a:schemeClr>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sp>
        <p:nvSpPr>
          <p:cNvPr id="31" name="Freeform 5"/>
          <p:cNvSpPr>
            <a:spLocks noEditPoints="1"/>
          </p:cNvSpPr>
          <p:nvPr/>
        </p:nvSpPr>
        <p:spPr bwMode="auto">
          <a:xfrm>
            <a:off x="8322032" y="4930953"/>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cxnSp>
        <p:nvCxnSpPr>
          <p:cNvPr id="35" name="Curved Connector 34"/>
          <p:cNvCxnSpPr/>
          <p:nvPr/>
        </p:nvCxnSpPr>
        <p:spPr>
          <a:xfrm>
            <a:off x="6914116" y="1420593"/>
            <a:ext cx="2438386" cy="1382632"/>
          </a:xfrm>
          <a:prstGeom prst="curvedConnector2">
            <a:avLst/>
          </a:prstGeom>
          <a:ln w="28575">
            <a:solidFill>
              <a:schemeClr val="tx1"/>
            </a:solidFill>
            <a:prstDash val="sysDash"/>
            <a:headEnd type="none"/>
            <a:tailEnd type="triangle"/>
          </a:ln>
        </p:spPr>
        <p:style>
          <a:lnRef idx="2">
            <a:schemeClr val="dk1"/>
          </a:lnRef>
          <a:fillRef idx="0">
            <a:schemeClr val="dk1"/>
          </a:fillRef>
          <a:effectRef idx="1">
            <a:schemeClr val="dk1"/>
          </a:effectRef>
          <a:fontRef idx="minor">
            <a:schemeClr val="tx1"/>
          </a:fontRef>
        </p:style>
      </p:cxnSp>
      <p:cxnSp>
        <p:nvCxnSpPr>
          <p:cNvPr id="36" name="Curved Connector 35"/>
          <p:cNvCxnSpPr/>
          <p:nvPr/>
        </p:nvCxnSpPr>
        <p:spPr>
          <a:xfrm rot="10800000" flipV="1">
            <a:off x="2283439" y="1401654"/>
            <a:ext cx="2681546" cy="1338969"/>
          </a:xfrm>
          <a:prstGeom prst="curvedConnector2">
            <a:avLst/>
          </a:prstGeom>
          <a:ln w="28575">
            <a:solidFill>
              <a:schemeClr val="tx1"/>
            </a:solidFill>
            <a:prstDash val="sysDash"/>
            <a:headEnd type="none"/>
            <a:tailEnd type="triangle"/>
          </a:ln>
        </p:spPr>
        <p:style>
          <a:lnRef idx="2">
            <a:schemeClr val="dk1"/>
          </a:lnRef>
          <a:fillRef idx="0">
            <a:schemeClr val="dk1"/>
          </a:fillRef>
          <a:effectRef idx="1">
            <a:schemeClr val="dk1"/>
          </a:effectRef>
          <a:fontRef idx="minor">
            <a:schemeClr val="tx1"/>
          </a:fontRef>
        </p:style>
      </p:cxnSp>
      <p:grpSp>
        <p:nvGrpSpPr>
          <p:cNvPr id="45" name="Group 44"/>
          <p:cNvGrpSpPr/>
          <p:nvPr/>
        </p:nvGrpSpPr>
        <p:grpSpPr>
          <a:xfrm>
            <a:off x="4962121" y="597508"/>
            <a:ext cx="1989594" cy="1007504"/>
            <a:chOff x="7722825" y="295273"/>
            <a:chExt cx="4573852" cy="2373078"/>
          </a:xfrm>
        </p:grpSpPr>
        <p:sp>
          <p:nvSpPr>
            <p:cNvPr id="47" name="Freeform 128"/>
            <p:cNvSpPr>
              <a:spLocks noChangeAspect="1"/>
            </p:cNvSpPr>
            <p:nvPr/>
          </p:nvSpPr>
          <p:spPr bwMode="black">
            <a:xfrm>
              <a:off x="7722825" y="295273"/>
              <a:ext cx="4269950" cy="235130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extLst/>
          </p:spPr>
          <p:txBody>
            <a:bodyPr vert="horz" wrap="square" lIns="89625" tIns="44813" rIns="89625" bIns="44813" numCol="1" anchor="b" anchorCtr="1" compatLnSpc="1">
              <a:prstTxWarp prst="textNoShape">
                <a:avLst/>
              </a:prstTxWarp>
            </a:bodyPr>
            <a:lstStyle/>
            <a:p>
              <a:pPr defTabSz="913380"/>
              <a:endParaRPr lang="en-US" sz="1700" dirty="0">
                <a:solidFill>
                  <a:schemeClr val="bg1"/>
                </a:solidFill>
              </a:endParaRPr>
            </a:p>
          </p:txBody>
        </p:sp>
        <p:sp>
          <p:nvSpPr>
            <p:cNvPr id="49" name="Freeform 86"/>
            <p:cNvSpPr>
              <a:spLocks noEditPoints="1"/>
            </p:cNvSpPr>
            <p:nvPr/>
          </p:nvSpPr>
          <p:spPr bwMode="black">
            <a:xfrm>
              <a:off x="8790159" y="1057186"/>
              <a:ext cx="2908034" cy="388111"/>
            </a:xfrm>
            <a:custGeom>
              <a:avLst/>
              <a:gdLst>
                <a:gd name="T0" fmla="*/ 197 w 790"/>
                <a:gd name="T1" fmla="*/ 42 h 116"/>
                <a:gd name="T2" fmla="*/ 180 w 790"/>
                <a:gd name="T3" fmla="*/ 93 h 116"/>
                <a:gd name="T4" fmla="*/ 174 w 790"/>
                <a:gd name="T5" fmla="*/ 77 h 116"/>
                <a:gd name="T6" fmla="*/ 193 w 790"/>
                <a:gd name="T7" fmla="*/ 23 h 116"/>
                <a:gd name="T8" fmla="*/ 217 w 790"/>
                <a:gd name="T9" fmla="*/ 84 h 116"/>
                <a:gd name="T10" fmla="*/ 257 w 790"/>
                <a:gd name="T11" fmla="*/ 25 h 116"/>
                <a:gd name="T12" fmla="*/ 246 w 790"/>
                <a:gd name="T13" fmla="*/ 25 h 116"/>
                <a:gd name="T14" fmla="*/ 257 w 790"/>
                <a:gd name="T15" fmla="*/ 25 h 116"/>
                <a:gd name="T16" fmla="*/ 255 w 790"/>
                <a:gd name="T17" fmla="*/ 43 h 116"/>
                <a:gd name="T18" fmla="*/ 302 w 790"/>
                <a:gd name="T19" fmla="*/ 65 h 116"/>
                <a:gd name="T20" fmla="*/ 276 w 790"/>
                <a:gd name="T21" fmla="*/ 93 h 116"/>
                <a:gd name="T22" fmla="*/ 276 w 790"/>
                <a:gd name="T23" fmla="*/ 51 h 116"/>
                <a:gd name="T24" fmla="*/ 310 w 790"/>
                <a:gd name="T25" fmla="*/ 63 h 116"/>
                <a:gd name="T26" fmla="*/ 356 w 790"/>
                <a:gd name="T27" fmla="*/ 85 h 116"/>
                <a:gd name="T28" fmla="*/ 318 w 790"/>
                <a:gd name="T29" fmla="*/ 69 h 116"/>
                <a:gd name="T30" fmla="*/ 356 w 790"/>
                <a:gd name="T31" fmla="*/ 50 h 116"/>
                <a:gd name="T32" fmla="*/ 356 w 790"/>
                <a:gd name="T33" fmla="*/ 71 h 116"/>
                <a:gd name="T34" fmla="*/ 330 w 790"/>
                <a:gd name="T35" fmla="*/ 54 h 116"/>
                <a:gd name="T36" fmla="*/ 352 w 790"/>
                <a:gd name="T37" fmla="*/ 83 h 116"/>
                <a:gd name="T38" fmla="*/ 399 w 790"/>
                <a:gd name="T39" fmla="*/ 95 h 116"/>
                <a:gd name="T40" fmla="*/ 400 w 790"/>
                <a:gd name="T41" fmla="*/ 42 h 116"/>
                <a:gd name="T42" fmla="*/ 412 w 790"/>
                <a:gd name="T43" fmla="*/ 54 h 116"/>
                <a:gd name="T44" fmla="*/ 387 w 790"/>
                <a:gd name="T45" fmla="*/ 83 h 116"/>
                <a:gd name="T46" fmla="*/ 496 w 790"/>
                <a:gd name="T47" fmla="*/ 43 h 116"/>
                <a:gd name="T48" fmla="*/ 462 w 790"/>
                <a:gd name="T49" fmla="*/ 53 h 116"/>
                <a:gd name="T50" fmla="*/ 441 w 790"/>
                <a:gd name="T51" fmla="*/ 93 h 116"/>
                <a:gd name="T52" fmla="*/ 445 w 790"/>
                <a:gd name="T53" fmla="*/ 85 h 116"/>
                <a:gd name="T54" fmla="*/ 466 w 790"/>
                <a:gd name="T55" fmla="*/ 43 h 116"/>
                <a:gd name="T56" fmla="*/ 478 w 790"/>
                <a:gd name="T57" fmla="*/ 81 h 116"/>
                <a:gd name="T58" fmla="*/ 526 w 790"/>
                <a:gd name="T59" fmla="*/ 90 h 116"/>
                <a:gd name="T60" fmla="*/ 512 w 790"/>
                <a:gd name="T61" fmla="*/ 88 h 116"/>
                <a:gd name="T62" fmla="*/ 503 w 790"/>
                <a:gd name="T63" fmla="*/ 66 h 116"/>
                <a:gd name="T64" fmla="*/ 528 w 790"/>
                <a:gd name="T65" fmla="*/ 44 h 116"/>
                <a:gd name="T66" fmla="*/ 508 w 790"/>
                <a:gd name="T67" fmla="*/ 56 h 116"/>
                <a:gd name="T68" fmla="*/ 530 w 790"/>
                <a:gd name="T69" fmla="*/ 80 h 116"/>
                <a:gd name="T70" fmla="*/ 568 w 790"/>
                <a:gd name="T71" fmla="*/ 74 h 116"/>
                <a:gd name="T72" fmla="*/ 587 w 790"/>
                <a:gd name="T73" fmla="*/ 23 h 116"/>
                <a:gd name="T74" fmla="*/ 583 w 790"/>
                <a:gd name="T75" fmla="*/ 31 h 116"/>
                <a:gd name="T76" fmla="*/ 595 w 790"/>
                <a:gd name="T77" fmla="*/ 66 h 116"/>
                <a:gd name="T78" fmla="*/ 659 w 790"/>
                <a:gd name="T79" fmla="*/ 93 h 116"/>
                <a:gd name="T80" fmla="*/ 620 w 790"/>
                <a:gd name="T81" fmla="*/ 50 h 116"/>
                <a:gd name="T82" fmla="*/ 706 w 790"/>
                <a:gd name="T83" fmla="*/ 93 h 116"/>
                <a:gd name="T84" fmla="*/ 682 w 790"/>
                <a:gd name="T85" fmla="*/ 95 h 116"/>
                <a:gd name="T86" fmla="*/ 672 w 790"/>
                <a:gd name="T87" fmla="*/ 72 h 116"/>
                <a:gd name="T88" fmla="*/ 698 w 790"/>
                <a:gd name="T89" fmla="*/ 43 h 116"/>
                <a:gd name="T90" fmla="*/ 739 w 790"/>
                <a:gd name="T91" fmla="*/ 50 h 116"/>
                <a:gd name="T92" fmla="*/ 718 w 790"/>
                <a:gd name="T93" fmla="*/ 93 h 116"/>
                <a:gd name="T94" fmla="*/ 727 w 790"/>
                <a:gd name="T95" fmla="*/ 53 h 116"/>
                <a:gd name="T96" fmla="*/ 745 w 790"/>
                <a:gd name="T97" fmla="*/ 51 h 116"/>
                <a:gd name="T98" fmla="*/ 771 w 790"/>
                <a:gd name="T99" fmla="*/ 88 h 116"/>
                <a:gd name="T100" fmla="*/ 753 w 790"/>
                <a:gd name="T101" fmla="*/ 88 h 116"/>
                <a:gd name="T102" fmla="*/ 785 w 790"/>
                <a:gd name="T103" fmla="*/ 49 h 116"/>
                <a:gd name="T104" fmla="*/ 779 w 790"/>
                <a:gd name="T105" fmla="*/ 53 h 116"/>
                <a:gd name="T106" fmla="*/ 782 w 790"/>
                <a:gd name="T107" fmla="*/ 63 h 116"/>
                <a:gd name="T108" fmla="*/ 0 w 790"/>
                <a:gd name="T109" fmla="*/ 57 h 116"/>
                <a:gd name="T110" fmla="*/ 116 w 790"/>
                <a:gd name="T111" fmla="*/ 0 h 116"/>
                <a:gd name="T112" fmla="*/ 0 w 790"/>
                <a:gd name="T113" fmla="*/ 59 h 116"/>
                <a:gd name="T114" fmla="*/ 52 w 790"/>
                <a:gd name="T115" fmla="*/ 59 h 116"/>
                <a:gd name="T116" fmla="*/ 52 w 790"/>
                <a:gd name="T1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0" h="116">
                  <a:moveTo>
                    <a:pt x="242" y="23"/>
                  </a:moveTo>
                  <a:cubicBezTo>
                    <a:pt x="222" y="93"/>
                    <a:pt x="222" y="93"/>
                    <a:pt x="222" y="93"/>
                  </a:cubicBezTo>
                  <a:cubicBezTo>
                    <a:pt x="212" y="93"/>
                    <a:pt x="212" y="93"/>
                    <a:pt x="212" y="93"/>
                  </a:cubicBezTo>
                  <a:cubicBezTo>
                    <a:pt x="197" y="42"/>
                    <a:pt x="197" y="42"/>
                    <a:pt x="197" y="42"/>
                  </a:cubicBezTo>
                  <a:cubicBezTo>
                    <a:pt x="197" y="40"/>
                    <a:pt x="196" y="37"/>
                    <a:pt x="196" y="35"/>
                  </a:cubicBezTo>
                  <a:cubicBezTo>
                    <a:pt x="196" y="35"/>
                    <a:pt x="196" y="35"/>
                    <a:pt x="196" y="35"/>
                  </a:cubicBezTo>
                  <a:cubicBezTo>
                    <a:pt x="196" y="37"/>
                    <a:pt x="195" y="39"/>
                    <a:pt x="195" y="42"/>
                  </a:cubicBezTo>
                  <a:cubicBezTo>
                    <a:pt x="180" y="93"/>
                    <a:pt x="180" y="93"/>
                    <a:pt x="180" y="93"/>
                  </a:cubicBezTo>
                  <a:cubicBezTo>
                    <a:pt x="171" y="93"/>
                    <a:pt x="171" y="93"/>
                    <a:pt x="171" y="93"/>
                  </a:cubicBezTo>
                  <a:cubicBezTo>
                    <a:pt x="150" y="23"/>
                    <a:pt x="150" y="23"/>
                    <a:pt x="150" y="23"/>
                  </a:cubicBezTo>
                  <a:cubicBezTo>
                    <a:pt x="159" y="23"/>
                    <a:pt x="159" y="23"/>
                    <a:pt x="159" y="23"/>
                  </a:cubicBezTo>
                  <a:cubicBezTo>
                    <a:pt x="174" y="77"/>
                    <a:pt x="174" y="77"/>
                    <a:pt x="174" y="77"/>
                  </a:cubicBezTo>
                  <a:cubicBezTo>
                    <a:pt x="175" y="79"/>
                    <a:pt x="175" y="82"/>
                    <a:pt x="175" y="84"/>
                  </a:cubicBezTo>
                  <a:cubicBezTo>
                    <a:pt x="175" y="84"/>
                    <a:pt x="175" y="84"/>
                    <a:pt x="175" y="84"/>
                  </a:cubicBezTo>
                  <a:cubicBezTo>
                    <a:pt x="176" y="82"/>
                    <a:pt x="176" y="80"/>
                    <a:pt x="177" y="77"/>
                  </a:cubicBezTo>
                  <a:cubicBezTo>
                    <a:pt x="193" y="23"/>
                    <a:pt x="193" y="23"/>
                    <a:pt x="193" y="23"/>
                  </a:cubicBezTo>
                  <a:cubicBezTo>
                    <a:pt x="201" y="23"/>
                    <a:pt x="201" y="23"/>
                    <a:pt x="201" y="23"/>
                  </a:cubicBezTo>
                  <a:cubicBezTo>
                    <a:pt x="215" y="77"/>
                    <a:pt x="215" y="77"/>
                    <a:pt x="215" y="77"/>
                  </a:cubicBezTo>
                  <a:cubicBezTo>
                    <a:pt x="216" y="79"/>
                    <a:pt x="216" y="82"/>
                    <a:pt x="217" y="84"/>
                  </a:cubicBezTo>
                  <a:cubicBezTo>
                    <a:pt x="217" y="84"/>
                    <a:pt x="217" y="84"/>
                    <a:pt x="217" y="84"/>
                  </a:cubicBezTo>
                  <a:cubicBezTo>
                    <a:pt x="217" y="82"/>
                    <a:pt x="217" y="80"/>
                    <a:pt x="218" y="77"/>
                  </a:cubicBezTo>
                  <a:cubicBezTo>
                    <a:pt x="233" y="23"/>
                    <a:pt x="233" y="23"/>
                    <a:pt x="233" y="23"/>
                  </a:cubicBezTo>
                  <a:lnTo>
                    <a:pt x="242" y="23"/>
                  </a:lnTo>
                  <a:close/>
                  <a:moveTo>
                    <a:pt x="257" y="25"/>
                  </a:moveTo>
                  <a:cubicBezTo>
                    <a:pt x="257" y="26"/>
                    <a:pt x="256" y="28"/>
                    <a:pt x="255" y="29"/>
                  </a:cubicBezTo>
                  <a:cubicBezTo>
                    <a:pt x="254" y="30"/>
                    <a:pt x="253" y="30"/>
                    <a:pt x="252" y="30"/>
                  </a:cubicBezTo>
                  <a:cubicBezTo>
                    <a:pt x="250" y="30"/>
                    <a:pt x="249" y="30"/>
                    <a:pt x="248" y="29"/>
                  </a:cubicBezTo>
                  <a:cubicBezTo>
                    <a:pt x="247" y="28"/>
                    <a:pt x="246" y="27"/>
                    <a:pt x="246" y="25"/>
                  </a:cubicBezTo>
                  <a:cubicBezTo>
                    <a:pt x="246" y="24"/>
                    <a:pt x="247" y="22"/>
                    <a:pt x="248" y="21"/>
                  </a:cubicBezTo>
                  <a:cubicBezTo>
                    <a:pt x="249" y="20"/>
                    <a:pt x="250" y="20"/>
                    <a:pt x="252" y="20"/>
                  </a:cubicBezTo>
                  <a:cubicBezTo>
                    <a:pt x="253" y="20"/>
                    <a:pt x="254" y="20"/>
                    <a:pt x="255" y="21"/>
                  </a:cubicBezTo>
                  <a:cubicBezTo>
                    <a:pt x="256" y="22"/>
                    <a:pt x="257" y="24"/>
                    <a:pt x="257" y="25"/>
                  </a:cubicBezTo>
                  <a:close/>
                  <a:moveTo>
                    <a:pt x="255" y="93"/>
                  </a:moveTo>
                  <a:cubicBezTo>
                    <a:pt x="247" y="93"/>
                    <a:pt x="247" y="93"/>
                    <a:pt x="247" y="93"/>
                  </a:cubicBezTo>
                  <a:cubicBezTo>
                    <a:pt x="247" y="43"/>
                    <a:pt x="247" y="43"/>
                    <a:pt x="247" y="43"/>
                  </a:cubicBezTo>
                  <a:cubicBezTo>
                    <a:pt x="255" y="43"/>
                    <a:pt x="255" y="43"/>
                    <a:pt x="255" y="43"/>
                  </a:cubicBezTo>
                  <a:lnTo>
                    <a:pt x="255" y="93"/>
                  </a:lnTo>
                  <a:close/>
                  <a:moveTo>
                    <a:pt x="310" y="93"/>
                  </a:moveTo>
                  <a:cubicBezTo>
                    <a:pt x="302" y="93"/>
                    <a:pt x="302" y="93"/>
                    <a:pt x="302" y="93"/>
                  </a:cubicBezTo>
                  <a:cubicBezTo>
                    <a:pt x="302" y="65"/>
                    <a:pt x="302" y="65"/>
                    <a:pt x="302" y="65"/>
                  </a:cubicBezTo>
                  <a:cubicBezTo>
                    <a:pt x="302" y="54"/>
                    <a:pt x="298" y="49"/>
                    <a:pt x="290" y="49"/>
                  </a:cubicBezTo>
                  <a:cubicBezTo>
                    <a:pt x="286" y="49"/>
                    <a:pt x="282" y="50"/>
                    <a:pt x="280" y="53"/>
                  </a:cubicBezTo>
                  <a:cubicBezTo>
                    <a:pt x="277" y="56"/>
                    <a:pt x="276" y="60"/>
                    <a:pt x="276" y="65"/>
                  </a:cubicBezTo>
                  <a:cubicBezTo>
                    <a:pt x="276" y="93"/>
                    <a:pt x="276" y="93"/>
                    <a:pt x="276" y="93"/>
                  </a:cubicBezTo>
                  <a:cubicBezTo>
                    <a:pt x="268" y="93"/>
                    <a:pt x="268" y="93"/>
                    <a:pt x="268" y="93"/>
                  </a:cubicBezTo>
                  <a:cubicBezTo>
                    <a:pt x="268" y="43"/>
                    <a:pt x="268" y="43"/>
                    <a:pt x="268" y="43"/>
                  </a:cubicBezTo>
                  <a:cubicBezTo>
                    <a:pt x="276" y="43"/>
                    <a:pt x="276" y="43"/>
                    <a:pt x="276" y="43"/>
                  </a:cubicBezTo>
                  <a:cubicBezTo>
                    <a:pt x="276" y="51"/>
                    <a:pt x="276" y="51"/>
                    <a:pt x="276" y="51"/>
                  </a:cubicBezTo>
                  <a:cubicBezTo>
                    <a:pt x="276" y="51"/>
                    <a:pt x="276" y="51"/>
                    <a:pt x="276" y="51"/>
                  </a:cubicBezTo>
                  <a:cubicBezTo>
                    <a:pt x="280" y="45"/>
                    <a:pt x="285" y="42"/>
                    <a:pt x="293" y="42"/>
                  </a:cubicBezTo>
                  <a:cubicBezTo>
                    <a:pt x="298" y="42"/>
                    <a:pt x="302" y="44"/>
                    <a:pt x="305" y="47"/>
                  </a:cubicBezTo>
                  <a:cubicBezTo>
                    <a:pt x="308" y="51"/>
                    <a:pt x="310" y="56"/>
                    <a:pt x="310" y="63"/>
                  </a:cubicBezTo>
                  <a:lnTo>
                    <a:pt x="310" y="93"/>
                  </a:lnTo>
                  <a:close/>
                  <a:moveTo>
                    <a:pt x="364" y="93"/>
                  </a:moveTo>
                  <a:cubicBezTo>
                    <a:pt x="356" y="93"/>
                    <a:pt x="356" y="93"/>
                    <a:pt x="356" y="93"/>
                  </a:cubicBezTo>
                  <a:cubicBezTo>
                    <a:pt x="356" y="85"/>
                    <a:pt x="356" y="85"/>
                    <a:pt x="356" y="85"/>
                  </a:cubicBezTo>
                  <a:cubicBezTo>
                    <a:pt x="356" y="85"/>
                    <a:pt x="356" y="85"/>
                    <a:pt x="356" y="85"/>
                  </a:cubicBezTo>
                  <a:cubicBezTo>
                    <a:pt x="352" y="91"/>
                    <a:pt x="346" y="95"/>
                    <a:pt x="339" y="95"/>
                  </a:cubicBezTo>
                  <a:cubicBezTo>
                    <a:pt x="332" y="95"/>
                    <a:pt x="327" y="92"/>
                    <a:pt x="324" y="88"/>
                  </a:cubicBezTo>
                  <a:cubicBezTo>
                    <a:pt x="320" y="84"/>
                    <a:pt x="318" y="77"/>
                    <a:pt x="318" y="69"/>
                  </a:cubicBezTo>
                  <a:cubicBezTo>
                    <a:pt x="318" y="61"/>
                    <a:pt x="320" y="54"/>
                    <a:pt x="324" y="49"/>
                  </a:cubicBezTo>
                  <a:cubicBezTo>
                    <a:pt x="328" y="44"/>
                    <a:pt x="334" y="42"/>
                    <a:pt x="341" y="42"/>
                  </a:cubicBezTo>
                  <a:cubicBezTo>
                    <a:pt x="348" y="42"/>
                    <a:pt x="353" y="45"/>
                    <a:pt x="356" y="50"/>
                  </a:cubicBezTo>
                  <a:cubicBezTo>
                    <a:pt x="356" y="50"/>
                    <a:pt x="356" y="50"/>
                    <a:pt x="356" y="50"/>
                  </a:cubicBezTo>
                  <a:cubicBezTo>
                    <a:pt x="356" y="19"/>
                    <a:pt x="356" y="19"/>
                    <a:pt x="356" y="19"/>
                  </a:cubicBezTo>
                  <a:cubicBezTo>
                    <a:pt x="364" y="19"/>
                    <a:pt x="364" y="19"/>
                    <a:pt x="364" y="19"/>
                  </a:cubicBezTo>
                  <a:lnTo>
                    <a:pt x="364" y="93"/>
                  </a:lnTo>
                  <a:close/>
                  <a:moveTo>
                    <a:pt x="356" y="71"/>
                  </a:moveTo>
                  <a:cubicBezTo>
                    <a:pt x="356" y="63"/>
                    <a:pt x="356" y="63"/>
                    <a:pt x="356" y="63"/>
                  </a:cubicBezTo>
                  <a:cubicBezTo>
                    <a:pt x="356" y="59"/>
                    <a:pt x="355" y="56"/>
                    <a:pt x="352" y="53"/>
                  </a:cubicBezTo>
                  <a:cubicBezTo>
                    <a:pt x="349" y="50"/>
                    <a:pt x="346" y="49"/>
                    <a:pt x="342" y="49"/>
                  </a:cubicBezTo>
                  <a:cubicBezTo>
                    <a:pt x="337" y="49"/>
                    <a:pt x="333" y="51"/>
                    <a:pt x="330" y="54"/>
                  </a:cubicBezTo>
                  <a:cubicBezTo>
                    <a:pt x="327" y="58"/>
                    <a:pt x="326" y="63"/>
                    <a:pt x="326" y="69"/>
                  </a:cubicBezTo>
                  <a:cubicBezTo>
                    <a:pt x="326" y="75"/>
                    <a:pt x="327" y="80"/>
                    <a:pt x="330" y="83"/>
                  </a:cubicBezTo>
                  <a:cubicBezTo>
                    <a:pt x="333" y="86"/>
                    <a:pt x="337" y="88"/>
                    <a:pt x="341" y="88"/>
                  </a:cubicBezTo>
                  <a:cubicBezTo>
                    <a:pt x="345" y="88"/>
                    <a:pt x="349" y="86"/>
                    <a:pt x="352" y="83"/>
                  </a:cubicBezTo>
                  <a:cubicBezTo>
                    <a:pt x="355" y="80"/>
                    <a:pt x="356" y="76"/>
                    <a:pt x="356" y="71"/>
                  </a:cubicBezTo>
                  <a:close/>
                  <a:moveTo>
                    <a:pt x="424" y="68"/>
                  </a:moveTo>
                  <a:cubicBezTo>
                    <a:pt x="424" y="76"/>
                    <a:pt x="422" y="83"/>
                    <a:pt x="417" y="87"/>
                  </a:cubicBezTo>
                  <a:cubicBezTo>
                    <a:pt x="413" y="92"/>
                    <a:pt x="407" y="95"/>
                    <a:pt x="399" y="95"/>
                  </a:cubicBezTo>
                  <a:cubicBezTo>
                    <a:pt x="392" y="95"/>
                    <a:pt x="386" y="92"/>
                    <a:pt x="381" y="87"/>
                  </a:cubicBezTo>
                  <a:cubicBezTo>
                    <a:pt x="377" y="83"/>
                    <a:pt x="375" y="77"/>
                    <a:pt x="375" y="69"/>
                  </a:cubicBezTo>
                  <a:cubicBezTo>
                    <a:pt x="375" y="60"/>
                    <a:pt x="377" y="53"/>
                    <a:pt x="382" y="49"/>
                  </a:cubicBezTo>
                  <a:cubicBezTo>
                    <a:pt x="387" y="44"/>
                    <a:pt x="393" y="42"/>
                    <a:pt x="400" y="42"/>
                  </a:cubicBezTo>
                  <a:cubicBezTo>
                    <a:pt x="408" y="42"/>
                    <a:pt x="414" y="44"/>
                    <a:pt x="418" y="49"/>
                  </a:cubicBezTo>
                  <a:cubicBezTo>
                    <a:pt x="422" y="53"/>
                    <a:pt x="424" y="60"/>
                    <a:pt x="424" y="68"/>
                  </a:cubicBezTo>
                  <a:close/>
                  <a:moveTo>
                    <a:pt x="416" y="68"/>
                  </a:moveTo>
                  <a:cubicBezTo>
                    <a:pt x="416" y="62"/>
                    <a:pt x="415" y="57"/>
                    <a:pt x="412" y="54"/>
                  </a:cubicBezTo>
                  <a:cubicBezTo>
                    <a:pt x="409" y="50"/>
                    <a:pt x="405" y="49"/>
                    <a:pt x="400" y="49"/>
                  </a:cubicBezTo>
                  <a:cubicBezTo>
                    <a:pt x="395" y="49"/>
                    <a:pt x="391" y="50"/>
                    <a:pt x="388" y="54"/>
                  </a:cubicBezTo>
                  <a:cubicBezTo>
                    <a:pt x="384" y="57"/>
                    <a:pt x="383" y="62"/>
                    <a:pt x="383" y="69"/>
                  </a:cubicBezTo>
                  <a:cubicBezTo>
                    <a:pt x="383" y="75"/>
                    <a:pt x="384" y="79"/>
                    <a:pt x="387" y="83"/>
                  </a:cubicBezTo>
                  <a:cubicBezTo>
                    <a:pt x="391" y="86"/>
                    <a:pt x="395" y="88"/>
                    <a:pt x="400" y="88"/>
                  </a:cubicBezTo>
                  <a:cubicBezTo>
                    <a:pt x="405" y="88"/>
                    <a:pt x="409" y="86"/>
                    <a:pt x="412" y="83"/>
                  </a:cubicBezTo>
                  <a:cubicBezTo>
                    <a:pt x="415" y="79"/>
                    <a:pt x="416" y="75"/>
                    <a:pt x="416" y="68"/>
                  </a:cubicBezTo>
                  <a:close/>
                  <a:moveTo>
                    <a:pt x="496" y="43"/>
                  </a:moveTo>
                  <a:cubicBezTo>
                    <a:pt x="481" y="93"/>
                    <a:pt x="481" y="93"/>
                    <a:pt x="481" y="93"/>
                  </a:cubicBezTo>
                  <a:cubicBezTo>
                    <a:pt x="473" y="93"/>
                    <a:pt x="473" y="93"/>
                    <a:pt x="473" y="93"/>
                  </a:cubicBezTo>
                  <a:cubicBezTo>
                    <a:pt x="462" y="57"/>
                    <a:pt x="462" y="57"/>
                    <a:pt x="462" y="57"/>
                  </a:cubicBezTo>
                  <a:cubicBezTo>
                    <a:pt x="462" y="56"/>
                    <a:pt x="462" y="55"/>
                    <a:pt x="462" y="53"/>
                  </a:cubicBezTo>
                  <a:cubicBezTo>
                    <a:pt x="461" y="53"/>
                    <a:pt x="461" y="53"/>
                    <a:pt x="461" y="53"/>
                  </a:cubicBezTo>
                  <a:cubicBezTo>
                    <a:pt x="461" y="54"/>
                    <a:pt x="461" y="55"/>
                    <a:pt x="460" y="57"/>
                  </a:cubicBezTo>
                  <a:cubicBezTo>
                    <a:pt x="449" y="93"/>
                    <a:pt x="449" y="93"/>
                    <a:pt x="449" y="93"/>
                  </a:cubicBezTo>
                  <a:cubicBezTo>
                    <a:pt x="441" y="93"/>
                    <a:pt x="441" y="93"/>
                    <a:pt x="441" y="93"/>
                  </a:cubicBezTo>
                  <a:cubicBezTo>
                    <a:pt x="426" y="43"/>
                    <a:pt x="426" y="43"/>
                    <a:pt x="426" y="43"/>
                  </a:cubicBezTo>
                  <a:cubicBezTo>
                    <a:pt x="434" y="43"/>
                    <a:pt x="434" y="43"/>
                    <a:pt x="434" y="43"/>
                  </a:cubicBezTo>
                  <a:cubicBezTo>
                    <a:pt x="445" y="81"/>
                    <a:pt x="445" y="81"/>
                    <a:pt x="445" y="81"/>
                  </a:cubicBezTo>
                  <a:cubicBezTo>
                    <a:pt x="445" y="82"/>
                    <a:pt x="445" y="84"/>
                    <a:pt x="445" y="85"/>
                  </a:cubicBezTo>
                  <a:cubicBezTo>
                    <a:pt x="446" y="85"/>
                    <a:pt x="446" y="85"/>
                    <a:pt x="446" y="85"/>
                  </a:cubicBezTo>
                  <a:cubicBezTo>
                    <a:pt x="446" y="84"/>
                    <a:pt x="446" y="83"/>
                    <a:pt x="447" y="81"/>
                  </a:cubicBezTo>
                  <a:cubicBezTo>
                    <a:pt x="458" y="43"/>
                    <a:pt x="458" y="43"/>
                    <a:pt x="458" y="43"/>
                  </a:cubicBezTo>
                  <a:cubicBezTo>
                    <a:pt x="466" y="43"/>
                    <a:pt x="466" y="43"/>
                    <a:pt x="466" y="43"/>
                  </a:cubicBezTo>
                  <a:cubicBezTo>
                    <a:pt x="476" y="81"/>
                    <a:pt x="476" y="81"/>
                    <a:pt x="476" y="81"/>
                  </a:cubicBezTo>
                  <a:cubicBezTo>
                    <a:pt x="476" y="82"/>
                    <a:pt x="477" y="84"/>
                    <a:pt x="477" y="86"/>
                  </a:cubicBezTo>
                  <a:cubicBezTo>
                    <a:pt x="477" y="86"/>
                    <a:pt x="477" y="86"/>
                    <a:pt x="477" y="86"/>
                  </a:cubicBezTo>
                  <a:cubicBezTo>
                    <a:pt x="477" y="84"/>
                    <a:pt x="477" y="83"/>
                    <a:pt x="478" y="81"/>
                  </a:cubicBezTo>
                  <a:cubicBezTo>
                    <a:pt x="488" y="43"/>
                    <a:pt x="488" y="43"/>
                    <a:pt x="488" y="43"/>
                  </a:cubicBezTo>
                  <a:lnTo>
                    <a:pt x="496" y="43"/>
                  </a:lnTo>
                  <a:close/>
                  <a:moveTo>
                    <a:pt x="530" y="80"/>
                  </a:moveTo>
                  <a:cubicBezTo>
                    <a:pt x="530" y="84"/>
                    <a:pt x="529" y="88"/>
                    <a:pt x="526" y="90"/>
                  </a:cubicBezTo>
                  <a:cubicBezTo>
                    <a:pt x="522" y="93"/>
                    <a:pt x="518" y="95"/>
                    <a:pt x="512" y="95"/>
                  </a:cubicBezTo>
                  <a:cubicBezTo>
                    <a:pt x="507" y="95"/>
                    <a:pt x="503" y="94"/>
                    <a:pt x="499" y="92"/>
                  </a:cubicBezTo>
                  <a:cubicBezTo>
                    <a:pt x="499" y="83"/>
                    <a:pt x="499" y="83"/>
                    <a:pt x="499" y="83"/>
                  </a:cubicBezTo>
                  <a:cubicBezTo>
                    <a:pt x="503" y="86"/>
                    <a:pt x="508" y="88"/>
                    <a:pt x="512" y="88"/>
                  </a:cubicBezTo>
                  <a:cubicBezTo>
                    <a:pt x="519" y="88"/>
                    <a:pt x="522" y="85"/>
                    <a:pt x="522" y="81"/>
                  </a:cubicBezTo>
                  <a:cubicBezTo>
                    <a:pt x="522" y="79"/>
                    <a:pt x="521" y="77"/>
                    <a:pt x="520" y="76"/>
                  </a:cubicBezTo>
                  <a:cubicBezTo>
                    <a:pt x="518" y="75"/>
                    <a:pt x="516" y="73"/>
                    <a:pt x="512" y="71"/>
                  </a:cubicBezTo>
                  <a:cubicBezTo>
                    <a:pt x="507" y="69"/>
                    <a:pt x="504" y="68"/>
                    <a:pt x="503" y="66"/>
                  </a:cubicBezTo>
                  <a:cubicBezTo>
                    <a:pt x="500" y="63"/>
                    <a:pt x="499" y="60"/>
                    <a:pt x="499" y="56"/>
                  </a:cubicBezTo>
                  <a:cubicBezTo>
                    <a:pt x="499" y="52"/>
                    <a:pt x="501" y="49"/>
                    <a:pt x="504" y="46"/>
                  </a:cubicBezTo>
                  <a:cubicBezTo>
                    <a:pt x="508" y="43"/>
                    <a:pt x="512" y="42"/>
                    <a:pt x="517" y="42"/>
                  </a:cubicBezTo>
                  <a:cubicBezTo>
                    <a:pt x="521" y="42"/>
                    <a:pt x="525" y="43"/>
                    <a:pt x="528" y="44"/>
                  </a:cubicBezTo>
                  <a:cubicBezTo>
                    <a:pt x="528" y="52"/>
                    <a:pt x="528" y="52"/>
                    <a:pt x="528" y="52"/>
                  </a:cubicBezTo>
                  <a:cubicBezTo>
                    <a:pt x="525" y="50"/>
                    <a:pt x="521" y="49"/>
                    <a:pt x="517" y="49"/>
                  </a:cubicBezTo>
                  <a:cubicBezTo>
                    <a:pt x="514" y="49"/>
                    <a:pt x="512" y="49"/>
                    <a:pt x="510" y="51"/>
                  </a:cubicBezTo>
                  <a:cubicBezTo>
                    <a:pt x="509" y="52"/>
                    <a:pt x="508" y="54"/>
                    <a:pt x="508" y="56"/>
                  </a:cubicBezTo>
                  <a:cubicBezTo>
                    <a:pt x="508" y="58"/>
                    <a:pt x="508" y="60"/>
                    <a:pt x="510" y="61"/>
                  </a:cubicBezTo>
                  <a:cubicBezTo>
                    <a:pt x="511" y="62"/>
                    <a:pt x="513" y="64"/>
                    <a:pt x="517" y="65"/>
                  </a:cubicBezTo>
                  <a:cubicBezTo>
                    <a:pt x="522" y="67"/>
                    <a:pt x="525" y="69"/>
                    <a:pt x="527" y="71"/>
                  </a:cubicBezTo>
                  <a:cubicBezTo>
                    <a:pt x="529" y="73"/>
                    <a:pt x="530" y="76"/>
                    <a:pt x="530" y="80"/>
                  </a:cubicBezTo>
                  <a:close/>
                  <a:moveTo>
                    <a:pt x="615" y="93"/>
                  </a:moveTo>
                  <a:cubicBezTo>
                    <a:pt x="605" y="93"/>
                    <a:pt x="605" y="93"/>
                    <a:pt x="605" y="93"/>
                  </a:cubicBezTo>
                  <a:cubicBezTo>
                    <a:pt x="598" y="74"/>
                    <a:pt x="598" y="74"/>
                    <a:pt x="598" y="74"/>
                  </a:cubicBezTo>
                  <a:cubicBezTo>
                    <a:pt x="568" y="74"/>
                    <a:pt x="568" y="74"/>
                    <a:pt x="568" y="74"/>
                  </a:cubicBezTo>
                  <a:cubicBezTo>
                    <a:pt x="561" y="93"/>
                    <a:pt x="561" y="93"/>
                    <a:pt x="561" y="93"/>
                  </a:cubicBezTo>
                  <a:cubicBezTo>
                    <a:pt x="552" y="93"/>
                    <a:pt x="552" y="93"/>
                    <a:pt x="552" y="93"/>
                  </a:cubicBezTo>
                  <a:cubicBezTo>
                    <a:pt x="579" y="23"/>
                    <a:pt x="579" y="23"/>
                    <a:pt x="579" y="23"/>
                  </a:cubicBezTo>
                  <a:cubicBezTo>
                    <a:pt x="587" y="23"/>
                    <a:pt x="587" y="23"/>
                    <a:pt x="587" y="23"/>
                  </a:cubicBezTo>
                  <a:lnTo>
                    <a:pt x="615" y="93"/>
                  </a:lnTo>
                  <a:close/>
                  <a:moveTo>
                    <a:pt x="595" y="66"/>
                  </a:moveTo>
                  <a:cubicBezTo>
                    <a:pt x="584" y="36"/>
                    <a:pt x="584" y="36"/>
                    <a:pt x="584" y="36"/>
                  </a:cubicBezTo>
                  <a:cubicBezTo>
                    <a:pt x="584" y="35"/>
                    <a:pt x="583" y="34"/>
                    <a:pt x="583" y="31"/>
                  </a:cubicBezTo>
                  <a:cubicBezTo>
                    <a:pt x="583" y="31"/>
                    <a:pt x="583" y="31"/>
                    <a:pt x="583" y="31"/>
                  </a:cubicBezTo>
                  <a:cubicBezTo>
                    <a:pt x="582" y="33"/>
                    <a:pt x="582" y="35"/>
                    <a:pt x="582" y="36"/>
                  </a:cubicBezTo>
                  <a:cubicBezTo>
                    <a:pt x="571" y="66"/>
                    <a:pt x="571" y="66"/>
                    <a:pt x="571" y="66"/>
                  </a:cubicBezTo>
                  <a:lnTo>
                    <a:pt x="595" y="66"/>
                  </a:lnTo>
                  <a:close/>
                  <a:moveTo>
                    <a:pt x="659" y="45"/>
                  </a:moveTo>
                  <a:cubicBezTo>
                    <a:pt x="629" y="87"/>
                    <a:pt x="629" y="87"/>
                    <a:pt x="629" y="87"/>
                  </a:cubicBezTo>
                  <a:cubicBezTo>
                    <a:pt x="659" y="87"/>
                    <a:pt x="659" y="87"/>
                    <a:pt x="659" y="87"/>
                  </a:cubicBezTo>
                  <a:cubicBezTo>
                    <a:pt x="659" y="93"/>
                    <a:pt x="659" y="93"/>
                    <a:pt x="659" y="93"/>
                  </a:cubicBezTo>
                  <a:cubicBezTo>
                    <a:pt x="617" y="93"/>
                    <a:pt x="617" y="93"/>
                    <a:pt x="617" y="93"/>
                  </a:cubicBezTo>
                  <a:cubicBezTo>
                    <a:pt x="617" y="91"/>
                    <a:pt x="617" y="91"/>
                    <a:pt x="617" y="91"/>
                  </a:cubicBezTo>
                  <a:cubicBezTo>
                    <a:pt x="647" y="50"/>
                    <a:pt x="647" y="50"/>
                    <a:pt x="647" y="50"/>
                  </a:cubicBezTo>
                  <a:cubicBezTo>
                    <a:pt x="620" y="50"/>
                    <a:pt x="620" y="50"/>
                    <a:pt x="620" y="50"/>
                  </a:cubicBezTo>
                  <a:cubicBezTo>
                    <a:pt x="620" y="43"/>
                    <a:pt x="620" y="43"/>
                    <a:pt x="620" y="43"/>
                  </a:cubicBezTo>
                  <a:cubicBezTo>
                    <a:pt x="659" y="43"/>
                    <a:pt x="659" y="43"/>
                    <a:pt x="659" y="43"/>
                  </a:cubicBezTo>
                  <a:lnTo>
                    <a:pt x="659" y="45"/>
                  </a:lnTo>
                  <a:close/>
                  <a:moveTo>
                    <a:pt x="706" y="93"/>
                  </a:moveTo>
                  <a:cubicBezTo>
                    <a:pt x="698" y="93"/>
                    <a:pt x="698" y="93"/>
                    <a:pt x="698" y="93"/>
                  </a:cubicBezTo>
                  <a:cubicBezTo>
                    <a:pt x="698" y="85"/>
                    <a:pt x="698" y="85"/>
                    <a:pt x="698" y="85"/>
                  </a:cubicBezTo>
                  <a:cubicBezTo>
                    <a:pt x="698" y="85"/>
                    <a:pt x="698" y="85"/>
                    <a:pt x="698" y="85"/>
                  </a:cubicBezTo>
                  <a:cubicBezTo>
                    <a:pt x="694" y="92"/>
                    <a:pt x="689" y="95"/>
                    <a:pt x="682" y="95"/>
                  </a:cubicBezTo>
                  <a:cubicBezTo>
                    <a:pt x="670" y="95"/>
                    <a:pt x="664" y="88"/>
                    <a:pt x="664" y="73"/>
                  </a:cubicBezTo>
                  <a:cubicBezTo>
                    <a:pt x="664" y="43"/>
                    <a:pt x="664" y="43"/>
                    <a:pt x="664" y="43"/>
                  </a:cubicBezTo>
                  <a:cubicBezTo>
                    <a:pt x="672" y="43"/>
                    <a:pt x="672" y="43"/>
                    <a:pt x="672" y="43"/>
                  </a:cubicBezTo>
                  <a:cubicBezTo>
                    <a:pt x="672" y="72"/>
                    <a:pt x="672" y="72"/>
                    <a:pt x="672" y="72"/>
                  </a:cubicBezTo>
                  <a:cubicBezTo>
                    <a:pt x="672" y="83"/>
                    <a:pt x="676" y="88"/>
                    <a:pt x="685" y="88"/>
                  </a:cubicBezTo>
                  <a:cubicBezTo>
                    <a:pt x="688" y="88"/>
                    <a:pt x="692" y="86"/>
                    <a:pt x="694" y="84"/>
                  </a:cubicBezTo>
                  <a:cubicBezTo>
                    <a:pt x="697" y="81"/>
                    <a:pt x="698" y="77"/>
                    <a:pt x="698" y="72"/>
                  </a:cubicBezTo>
                  <a:cubicBezTo>
                    <a:pt x="698" y="43"/>
                    <a:pt x="698" y="43"/>
                    <a:pt x="698" y="43"/>
                  </a:cubicBezTo>
                  <a:cubicBezTo>
                    <a:pt x="706" y="43"/>
                    <a:pt x="706" y="43"/>
                    <a:pt x="706" y="43"/>
                  </a:cubicBezTo>
                  <a:lnTo>
                    <a:pt x="706" y="93"/>
                  </a:lnTo>
                  <a:close/>
                  <a:moveTo>
                    <a:pt x="745" y="51"/>
                  </a:moveTo>
                  <a:cubicBezTo>
                    <a:pt x="743" y="50"/>
                    <a:pt x="741" y="50"/>
                    <a:pt x="739" y="50"/>
                  </a:cubicBezTo>
                  <a:cubicBezTo>
                    <a:pt x="735" y="50"/>
                    <a:pt x="733" y="51"/>
                    <a:pt x="730" y="54"/>
                  </a:cubicBezTo>
                  <a:cubicBezTo>
                    <a:pt x="728" y="57"/>
                    <a:pt x="726" y="62"/>
                    <a:pt x="726" y="68"/>
                  </a:cubicBezTo>
                  <a:cubicBezTo>
                    <a:pt x="726" y="93"/>
                    <a:pt x="726" y="93"/>
                    <a:pt x="726" y="93"/>
                  </a:cubicBezTo>
                  <a:cubicBezTo>
                    <a:pt x="718" y="93"/>
                    <a:pt x="718" y="93"/>
                    <a:pt x="718" y="93"/>
                  </a:cubicBezTo>
                  <a:cubicBezTo>
                    <a:pt x="718" y="43"/>
                    <a:pt x="718" y="43"/>
                    <a:pt x="718" y="43"/>
                  </a:cubicBezTo>
                  <a:cubicBezTo>
                    <a:pt x="726" y="43"/>
                    <a:pt x="726" y="43"/>
                    <a:pt x="726" y="43"/>
                  </a:cubicBezTo>
                  <a:cubicBezTo>
                    <a:pt x="726" y="53"/>
                    <a:pt x="726" y="53"/>
                    <a:pt x="726" y="53"/>
                  </a:cubicBezTo>
                  <a:cubicBezTo>
                    <a:pt x="727" y="53"/>
                    <a:pt x="727" y="53"/>
                    <a:pt x="727" y="53"/>
                  </a:cubicBezTo>
                  <a:cubicBezTo>
                    <a:pt x="728" y="50"/>
                    <a:pt x="730" y="47"/>
                    <a:pt x="732" y="45"/>
                  </a:cubicBezTo>
                  <a:cubicBezTo>
                    <a:pt x="734" y="43"/>
                    <a:pt x="737" y="42"/>
                    <a:pt x="740" y="42"/>
                  </a:cubicBezTo>
                  <a:cubicBezTo>
                    <a:pt x="742" y="42"/>
                    <a:pt x="744" y="42"/>
                    <a:pt x="745" y="43"/>
                  </a:cubicBezTo>
                  <a:lnTo>
                    <a:pt x="745" y="51"/>
                  </a:lnTo>
                  <a:close/>
                  <a:moveTo>
                    <a:pt x="790" y="70"/>
                  </a:moveTo>
                  <a:cubicBezTo>
                    <a:pt x="755" y="70"/>
                    <a:pt x="755" y="70"/>
                    <a:pt x="755" y="70"/>
                  </a:cubicBezTo>
                  <a:cubicBezTo>
                    <a:pt x="755" y="76"/>
                    <a:pt x="756" y="80"/>
                    <a:pt x="759" y="83"/>
                  </a:cubicBezTo>
                  <a:cubicBezTo>
                    <a:pt x="762" y="86"/>
                    <a:pt x="766" y="88"/>
                    <a:pt x="771" y="88"/>
                  </a:cubicBezTo>
                  <a:cubicBezTo>
                    <a:pt x="777" y="88"/>
                    <a:pt x="782" y="86"/>
                    <a:pt x="787" y="82"/>
                  </a:cubicBezTo>
                  <a:cubicBezTo>
                    <a:pt x="787" y="90"/>
                    <a:pt x="787" y="90"/>
                    <a:pt x="787" y="90"/>
                  </a:cubicBezTo>
                  <a:cubicBezTo>
                    <a:pt x="782" y="93"/>
                    <a:pt x="777" y="95"/>
                    <a:pt x="769" y="95"/>
                  </a:cubicBezTo>
                  <a:cubicBezTo>
                    <a:pt x="762" y="95"/>
                    <a:pt x="757" y="93"/>
                    <a:pt x="753" y="88"/>
                  </a:cubicBezTo>
                  <a:cubicBezTo>
                    <a:pt x="748" y="84"/>
                    <a:pt x="746" y="77"/>
                    <a:pt x="746" y="68"/>
                  </a:cubicBezTo>
                  <a:cubicBezTo>
                    <a:pt x="746" y="60"/>
                    <a:pt x="749" y="54"/>
                    <a:pt x="753" y="49"/>
                  </a:cubicBezTo>
                  <a:cubicBezTo>
                    <a:pt x="758" y="44"/>
                    <a:pt x="763" y="42"/>
                    <a:pt x="770" y="42"/>
                  </a:cubicBezTo>
                  <a:cubicBezTo>
                    <a:pt x="776" y="42"/>
                    <a:pt x="782" y="44"/>
                    <a:pt x="785" y="49"/>
                  </a:cubicBezTo>
                  <a:cubicBezTo>
                    <a:pt x="789" y="53"/>
                    <a:pt x="790" y="59"/>
                    <a:pt x="790" y="66"/>
                  </a:cubicBezTo>
                  <a:lnTo>
                    <a:pt x="790" y="70"/>
                  </a:lnTo>
                  <a:close/>
                  <a:moveTo>
                    <a:pt x="782" y="63"/>
                  </a:moveTo>
                  <a:cubicBezTo>
                    <a:pt x="782" y="59"/>
                    <a:pt x="781" y="55"/>
                    <a:pt x="779" y="53"/>
                  </a:cubicBezTo>
                  <a:cubicBezTo>
                    <a:pt x="777" y="50"/>
                    <a:pt x="773" y="49"/>
                    <a:pt x="769" y="49"/>
                  </a:cubicBezTo>
                  <a:cubicBezTo>
                    <a:pt x="766" y="49"/>
                    <a:pt x="762" y="50"/>
                    <a:pt x="760" y="53"/>
                  </a:cubicBezTo>
                  <a:cubicBezTo>
                    <a:pt x="757" y="55"/>
                    <a:pt x="755" y="59"/>
                    <a:pt x="755" y="63"/>
                  </a:cubicBezTo>
                  <a:lnTo>
                    <a:pt x="782" y="63"/>
                  </a:lnTo>
                  <a:close/>
                  <a:moveTo>
                    <a:pt x="50" y="57"/>
                  </a:moveTo>
                  <a:cubicBezTo>
                    <a:pt x="50" y="9"/>
                    <a:pt x="50" y="9"/>
                    <a:pt x="50" y="9"/>
                  </a:cubicBezTo>
                  <a:cubicBezTo>
                    <a:pt x="0" y="16"/>
                    <a:pt x="0" y="16"/>
                    <a:pt x="0" y="16"/>
                  </a:cubicBezTo>
                  <a:cubicBezTo>
                    <a:pt x="0" y="57"/>
                    <a:pt x="0" y="57"/>
                    <a:pt x="0" y="57"/>
                  </a:cubicBezTo>
                  <a:lnTo>
                    <a:pt x="50" y="57"/>
                  </a:lnTo>
                  <a:close/>
                  <a:moveTo>
                    <a:pt x="52" y="57"/>
                  </a:moveTo>
                  <a:cubicBezTo>
                    <a:pt x="116" y="57"/>
                    <a:pt x="116" y="57"/>
                    <a:pt x="116" y="57"/>
                  </a:cubicBezTo>
                  <a:cubicBezTo>
                    <a:pt x="116" y="0"/>
                    <a:pt x="116" y="0"/>
                    <a:pt x="116" y="0"/>
                  </a:cubicBezTo>
                  <a:cubicBezTo>
                    <a:pt x="52" y="9"/>
                    <a:pt x="52" y="9"/>
                    <a:pt x="52" y="9"/>
                  </a:cubicBezTo>
                  <a:lnTo>
                    <a:pt x="52" y="57"/>
                  </a:lnTo>
                  <a:close/>
                  <a:moveTo>
                    <a:pt x="50" y="59"/>
                  </a:moveTo>
                  <a:cubicBezTo>
                    <a:pt x="0" y="59"/>
                    <a:pt x="0" y="59"/>
                    <a:pt x="0" y="59"/>
                  </a:cubicBezTo>
                  <a:cubicBezTo>
                    <a:pt x="0" y="100"/>
                    <a:pt x="0" y="100"/>
                    <a:pt x="0" y="100"/>
                  </a:cubicBezTo>
                  <a:cubicBezTo>
                    <a:pt x="50" y="107"/>
                    <a:pt x="50" y="107"/>
                    <a:pt x="50" y="107"/>
                  </a:cubicBezTo>
                  <a:lnTo>
                    <a:pt x="50" y="59"/>
                  </a:lnTo>
                  <a:close/>
                  <a:moveTo>
                    <a:pt x="52" y="59"/>
                  </a:moveTo>
                  <a:cubicBezTo>
                    <a:pt x="52" y="107"/>
                    <a:pt x="52" y="107"/>
                    <a:pt x="52" y="107"/>
                  </a:cubicBezTo>
                  <a:cubicBezTo>
                    <a:pt x="116" y="116"/>
                    <a:pt x="116" y="116"/>
                    <a:pt x="116" y="116"/>
                  </a:cubicBezTo>
                  <a:cubicBezTo>
                    <a:pt x="116" y="59"/>
                    <a:pt x="116" y="59"/>
                    <a:pt x="116" y="59"/>
                  </a:cubicBezTo>
                  <a:lnTo>
                    <a:pt x="5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1" tIns="46629" rIns="93261" bIns="46629" numCol="1" anchor="t" anchorCtr="0" compatLnSpc="1">
              <a:prstTxWarp prst="textNoShape">
                <a:avLst/>
              </a:prstTxWarp>
            </a:bodyPr>
            <a:lstStyle/>
            <a:p>
              <a:endParaRPr lang="en-US" dirty="0">
                <a:solidFill>
                  <a:srgbClr val="505050"/>
                </a:solidFill>
              </a:endParaRPr>
            </a:p>
          </p:txBody>
        </p:sp>
        <p:sp>
          <p:nvSpPr>
            <p:cNvPr id="50" name="TextBox 49"/>
            <p:cNvSpPr txBox="1"/>
            <p:nvPr/>
          </p:nvSpPr>
          <p:spPr>
            <a:xfrm>
              <a:off x="7851103" y="1646323"/>
              <a:ext cx="4445574" cy="1022028"/>
            </a:xfrm>
            <a:prstGeom prst="rect">
              <a:avLst/>
            </a:prstGeom>
            <a:noFill/>
          </p:spPr>
          <p:txBody>
            <a:bodyPr wrap="none" lIns="182846" tIns="146276" rIns="182846" bIns="146276" rtlCol="0">
              <a:spAutoFit/>
            </a:bodyPr>
            <a:lstStyle/>
            <a:p>
              <a:pPr>
                <a:lnSpc>
                  <a:spcPct val="90000"/>
                </a:lnSpc>
              </a:pPr>
              <a:r>
                <a:rPr lang="en-GB" sz="1000" dirty="0">
                  <a:solidFill>
                    <a:schemeClr val="bg1"/>
                  </a:solidFill>
                </a:rPr>
                <a:t>Hyper-V Recovery Manager</a:t>
              </a:r>
            </a:p>
          </p:txBody>
        </p:sp>
      </p:grpSp>
      <p:pic>
        <p:nvPicPr>
          <p:cNvPr id="1030" name="Picture 6" descr="C:\Users\mkjain\AppData\Local\Microsoft\Windows\Temporary Internet Files\Content.IE5\B0EGRQKH\MC9004413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0744" y="3962641"/>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C:\Users\mkjain\AppData\Local\Microsoft\Windows\Temporary Internet Files\Content.IE5\B0EGRQKH\MC9004413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7015" y="4477665"/>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C:\Users\mkjain\AppData\Local\Microsoft\Windows\Temporary Internet Files\Content.IE5\B0EGRQKH\MC9004413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8533" y="3965777"/>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descr="C:\Users\mkjain\AppData\Local\Microsoft\Windows\Temporary Internet Files\Content.IE5\B0EGRQKH\MC9004413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4807" y="4480801"/>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C:\Users\mkjain\AppData\Local\Microsoft\Windows\Temporary Internet Files\Content.IE5\B0EGRQKH\MC900441310[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8824658" y="3945493"/>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C:\Users\mkjain\AppData\Local\Microsoft\Windows\Temporary Internet Files\Content.IE5\B0EGRQKH\MC900441310[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8850929" y="4460516"/>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C:\Users\mkjain\AppData\Local\Microsoft\Windows\Temporary Internet Files\Content.IE5\B0EGRQKH\MC900441310[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8850929" y="4949263"/>
            <a:ext cx="402423" cy="4024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42899" y="5963479"/>
            <a:ext cx="5793578" cy="1072409"/>
          </a:xfrm>
          <a:prstGeom prst="rect">
            <a:avLst/>
          </a:prstGeom>
          <a:noFill/>
        </p:spPr>
        <p:txBody>
          <a:bodyPr wrap="square" lIns="182764" tIns="146209" rIns="182764" bIns="146209" rtlCol="0">
            <a:spAutoFit/>
          </a:bodyPr>
          <a:lstStyle/>
          <a:p>
            <a:pPr marL="285568" indent="-285568">
              <a:lnSpc>
                <a:spcPct val="90000"/>
              </a:lnSpc>
              <a:spcAft>
                <a:spcPts val="600"/>
              </a:spcAft>
              <a:buFont typeface="Wingdings" pitchFamily="2" charset="2"/>
              <a:buChar char="ü"/>
            </a:pPr>
            <a:r>
              <a:rPr lang="en-US" sz="1500" dirty="0">
                <a:gradFill>
                  <a:gsLst>
                    <a:gs pos="2917">
                      <a:schemeClr val="tx1"/>
                    </a:gs>
                    <a:gs pos="30000">
                      <a:schemeClr val="tx1"/>
                    </a:gs>
                  </a:gsLst>
                  <a:lin ang="5400000" scaled="0"/>
                </a:gradFill>
              </a:rPr>
              <a:t>Certificates</a:t>
            </a:r>
          </a:p>
          <a:p>
            <a:pPr marL="285568" indent="-285568">
              <a:lnSpc>
                <a:spcPct val="90000"/>
              </a:lnSpc>
              <a:spcAft>
                <a:spcPts val="600"/>
              </a:spcAft>
              <a:buFont typeface="Wingdings" pitchFamily="2" charset="2"/>
              <a:buChar char="ü"/>
            </a:pPr>
            <a:r>
              <a:rPr lang="en-US" sz="1500" dirty="0">
                <a:gradFill>
                  <a:gsLst>
                    <a:gs pos="2917">
                      <a:schemeClr val="tx1"/>
                    </a:gs>
                    <a:gs pos="30000">
                      <a:schemeClr val="tx1"/>
                    </a:gs>
                  </a:gsLst>
                  <a:lin ang="5400000" scaled="0"/>
                </a:gradFill>
              </a:rPr>
              <a:t>Firewall Rules</a:t>
            </a:r>
          </a:p>
          <a:p>
            <a:pPr marL="285568" indent="-285568">
              <a:lnSpc>
                <a:spcPct val="90000"/>
              </a:lnSpc>
              <a:spcAft>
                <a:spcPts val="600"/>
              </a:spcAft>
              <a:buFont typeface="Wingdings" pitchFamily="2" charset="2"/>
              <a:buChar char="ü"/>
            </a:pPr>
            <a:r>
              <a:rPr lang="en-US" sz="1500" dirty="0">
                <a:gradFill>
                  <a:gsLst>
                    <a:gs pos="2917">
                      <a:schemeClr val="tx1"/>
                    </a:gs>
                    <a:gs pos="30000">
                      <a:schemeClr val="tx1"/>
                    </a:gs>
                  </a:gsLst>
                  <a:lin ang="5400000" scaled="0"/>
                </a:gradFill>
              </a:rPr>
              <a:t>Hyper-V Replica Broker + Hyper-V Replica Setting </a:t>
            </a:r>
          </a:p>
        </p:txBody>
      </p:sp>
      <p:sp>
        <p:nvSpPr>
          <p:cNvPr id="78" name="Freeform 5"/>
          <p:cNvSpPr>
            <a:spLocks noEditPoints="1"/>
          </p:cNvSpPr>
          <p:nvPr/>
        </p:nvSpPr>
        <p:spPr bwMode="auto">
          <a:xfrm>
            <a:off x="780852" y="3796770"/>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sp>
        <p:nvSpPr>
          <p:cNvPr id="79" name="Freeform 78"/>
          <p:cNvSpPr>
            <a:spLocks noEditPoints="1"/>
          </p:cNvSpPr>
          <p:nvPr/>
        </p:nvSpPr>
        <p:spPr bwMode="auto">
          <a:xfrm>
            <a:off x="1831523" y="3796770"/>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2">
              <a:lumMod val="50000"/>
              <a:lumOff val="50000"/>
            </a:schemeClr>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sp>
        <p:nvSpPr>
          <p:cNvPr id="80" name="Freeform 79"/>
          <p:cNvSpPr>
            <a:spLocks noEditPoints="1"/>
          </p:cNvSpPr>
          <p:nvPr/>
        </p:nvSpPr>
        <p:spPr bwMode="auto">
          <a:xfrm>
            <a:off x="2867897" y="3797439"/>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2">
              <a:lumMod val="50000"/>
              <a:lumOff val="50000"/>
            </a:schemeClr>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sp>
        <p:nvSpPr>
          <p:cNvPr id="81" name="Freeform 5"/>
          <p:cNvSpPr>
            <a:spLocks noEditPoints="1"/>
          </p:cNvSpPr>
          <p:nvPr/>
        </p:nvSpPr>
        <p:spPr bwMode="auto">
          <a:xfrm>
            <a:off x="780852" y="4331315"/>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sp>
        <p:nvSpPr>
          <p:cNvPr id="82" name="Freeform 81"/>
          <p:cNvSpPr>
            <a:spLocks noEditPoints="1"/>
          </p:cNvSpPr>
          <p:nvPr/>
        </p:nvSpPr>
        <p:spPr bwMode="auto">
          <a:xfrm>
            <a:off x="1847289" y="4331315"/>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2">
              <a:lumMod val="50000"/>
              <a:lumOff val="50000"/>
            </a:schemeClr>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sp>
        <p:nvSpPr>
          <p:cNvPr id="83" name="Freeform 82"/>
          <p:cNvSpPr>
            <a:spLocks noEditPoints="1"/>
          </p:cNvSpPr>
          <p:nvPr/>
        </p:nvSpPr>
        <p:spPr bwMode="auto">
          <a:xfrm>
            <a:off x="2883665" y="4331315"/>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2">
              <a:lumMod val="50000"/>
              <a:lumOff val="50000"/>
            </a:schemeClr>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sp>
        <p:nvSpPr>
          <p:cNvPr id="84" name="Freeform 5"/>
          <p:cNvSpPr>
            <a:spLocks noEditPoints="1"/>
          </p:cNvSpPr>
          <p:nvPr/>
        </p:nvSpPr>
        <p:spPr bwMode="auto">
          <a:xfrm>
            <a:off x="780852" y="4809997"/>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sp>
        <p:nvSpPr>
          <p:cNvPr id="85" name="Freeform 84"/>
          <p:cNvSpPr>
            <a:spLocks noEditPoints="1"/>
          </p:cNvSpPr>
          <p:nvPr/>
        </p:nvSpPr>
        <p:spPr bwMode="auto">
          <a:xfrm>
            <a:off x="1847289" y="4809997"/>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2">
              <a:lumMod val="50000"/>
              <a:lumOff val="50000"/>
            </a:schemeClr>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sp>
        <p:nvSpPr>
          <p:cNvPr id="86" name="Freeform 85"/>
          <p:cNvSpPr>
            <a:spLocks noEditPoints="1"/>
          </p:cNvSpPr>
          <p:nvPr/>
        </p:nvSpPr>
        <p:spPr bwMode="auto">
          <a:xfrm>
            <a:off x="2883665" y="4809997"/>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bg2">
              <a:lumMod val="50000"/>
              <a:lumOff val="50000"/>
            </a:schemeClr>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pic>
        <p:nvPicPr>
          <p:cNvPr id="105" name="Picture 6" descr="C:\Users\mkjain\AppData\Local\Microsoft\Windows\Temporary Internet Files\Content.IE5\B0EGRQKH\MC9004413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564" y="3810159"/>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 descr="C:\Users\mkjain\AppData\Local\Microsoft\Windows\Temporary Internet Files\Content.IE5\B0EGRQKH\MC9004413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834" y="4325171"/>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6" descr="C:\Users\mkjain\AppData\Local\Microsoft\Windows\Temporary Internet Files\Content.IE5\B0EGRQKH\MC9004413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834" y="4813918"/>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6" descr="C:\Users\mkjain\AppData\Local\Microsoft\Windows\Temporary Internet Files\Content.IE5\B0EGRQKH\MC9004413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7353" y="3813295"/>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6" descr="C:\Users\mkjain\AppData\Local\Microsoft\Windows\Temporary Internet Files\Content.IE5\B0EGRQKH\MC9004413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626" y="4328307"/>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6" descr="C:\Users\mkjain\AppData\Local\Microsoft\Windows\Temporary Internet Files\Content.IE5\B0EGRQKH\MC9004413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626" y="4817053"/>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6" descr="C:\Users\mkjain\AppData\Local\Microsoft\Windows\Temporary Internet Files\Content.IE5\B0EGRQKH\MC900441310[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1283477" y="3824537"/>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6" descr="C:\Users\mkjain\AppData\Local\Microsoft\Windows\Temporary Internet Files\Content.IE5\B0EGRQKH\MC900441310[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1309749" y="4339556"/>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6" descr="C:\Users\mkjain\AppData\Local\Microsoft\Windows\Temporary Internet Files\Content.IE5\B0EGRQKH\MC900441310[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1309749" y="4828307"/>
            <a:ext cx="402423" cy="402423"/>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p:cNvSpPr txBox="1"/>
          <p:nvPr/>
        </p:nvSpPr>
        <p:spPr>
          <a:xfrm>
            <a:off x="0" y="5963478"/>
            <a:ext cx="5793578" cy="1072409"/>
          </a:xfrm>
          <a:prstGeom prst="rect">
            <a:avLst/>
          </a:prstGeom>
          <a:noFill/>
        </p:spPr>
        <p:txBody>
          <a:bodyPr wrap="square" lIns="182764" tIns="146209" rIns="182764" bIns="146209" rtlCol="0">
            <a:spAutoFit/>
          </a:bodyPr>
          <a:lstStyle/>
          <a:p>
            <a:pPr marL="285568" indent="-285568">
              <a:lnSpc>
                <a:spcPct val="90000"/>
              </a:lnSpc>
              <a:spcAft>
                <a:spcPts val="600"/>
              </a:spcAft>
              <a:buFont typeface="Wingdings" pitchFamily="2" charset="2"/>
              <a:buChar char="ü"/>
            </a:pPr>
            <a:r>
              <a:rPr lang="en-US" sz="1500" dirty="0">
                <a:gradFill>
                  <a:gsLst>
                    <a:gs pos="2917">
                      <a:schemeClr val="tx1"/>
                    </a:gs>
                    <a:gs pos="30000">
                      <a:schemeClr val="tx1"/>
                    </a:gs>
                  </a:gsLst>
                  <a:lin ang="5400000" scaled="0"/>
                </a:gradFill>
              </a:rPr>
              <a:t>Certificates</a:t>
            </a:r>
          </a:p>
          <a:p>
            <a:pPr marL="285568" indent="-285568">
              <a:lnSpc>
                <a:spcPct val="90000"/>
              </a:lnSpc>
              <a:spcAft>
                <a:spcPts val="600"/>
              </a:spcAft>
              <a:buFont typeface="Wingdings" pitchFamily="2" charset="2"/>
              <a:buChar char="ü"/>
            </a:pPr>
            <a:r>
              <a:rPr lang="en-US" sz="1500" dirty="0">
                <a:gradFill>
                  <a:gsLst>
                    <a:gs pos="2917">
                      <a:schemeClr val="tx1"/>
                    </a:gs>
                    <a:gs pos="30000">
                      <a:schemeClr val="tx1"/>
                    </a:gs>
                  </a:gsLst>
                  <a:lin ang="5400000" scaled="0"/>
                </a:gradFill>
              </a:rPr>
              <a:t>Firewall Rules</a:t>
            </a:r>
          </a:p>
          <a:p>
            <a:pPr marL="285568" indent="-285568">
              <a:lnSpc>
                <a:spcPct val="90000"/>
              </a:lnSpc>
              <a:spcAft>
                <a:spcPts val="600"/>
              </a:spcAft>
              <a:buFont typeface="Wingdings" pitchFamily="2" charset="2"/>
              <a:buChar char="ü"/>
            </a:pPr>
            <a:r>
              <a:rPr lang="en-US" sz="1500" dirty="0">
                <a:gradFill>
                  <a:gsLst>
                    <a:gs pos="2917">
                      <a:schemeClr val="tx1"/>
                    </a:gs>
                    <a:gs pos="30000">
                      <a:schemeClr val="tx1"/>
                    </a:gs>
                  </a:gsLst>
                  <a:lin ang="5400000" scaled="0"/>
                </a:gradFill>
              </a:rPr>
              <a:t>Hyper-V Replica Broker + Hyper-V Replica Setting </a:t>
            </a:r>
          </a:p>
        </p:txBody>
      </p:sp>
      <p:sp>
        <p:nvSpPr>
          <p:cNvPr id="2" name="Rectangle 1"/>
          <p:cNvSpPr/>
          <p:nvPr/>
        </p:nvSpPr>
        <p:spPr bwMode="auto">
          <a:xfrm>
            <a:off x="6329702" y="1117295"/>
            <a:ext cx="2241603" cy="359710"/>
          </a:xfrm>
          <a:prstGeom prst="rect">
            <a:avLst/>
          </a:prstGeom>
          <a:solidFill>
            <a:schemeClr val="accent1">
              <a:alpha val="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r>
              <a:rPr lang="en-US" sz="1500" b="1" dirty="0">
                <a:gradFill>
                  <a:gsLst>
                    <a:gs pos="0">
                      <a:srgbClr val="FFFFFF"/>
                    </a:gs>
                    <a:gs pos="100000">
                      <a:srgbClr val="FFFFFF"/>
                    </a:gs>
                  </a:gsLst>
                  <a:lin ang="5400000" scaled="0"/>
                </a:gradFill>
                <a:ea typeface="Segoe UI" pitchFamily="34" charset="0"/>
                <a:cs typeface="Segoe UI" pitchFamily="34" charset="0"/>
              </a:rPr>
              <a:t>Install certificates</a:t>
            </a:r>
          </a:p>
        </p:txBody>
      </p:sp>
      <p:sp>
        <p:nvSpPr>
          <p:cNvPr id="117" name="Rectangle 116"/>
          <p:cNvSpPr/>
          <p:nvPr/>
        </p:nvSpPr>
        <p:spPr bwMode="auto">
          <a:xfrm>
            <a:off x="6308676" y="1143567"/>
            <a:ext cx="2241603" cy="359710"/>
          </a:xfrm>
          <a:prstGeom prst="rect">
            <a:avLst/>
          </a:prstGeom>
          <a:solidFill>
            <a:schemeClr val="accent1">
              <a:alpha val="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r>
              <a:rPr lang="en-US" sz="1500" b="1" dirty="0">
                <a:gradFill>
                  <a:gsLst>
                    <a:gs pos="0">
                      <a:srgbClr val="FFFFFF"/>
                    </a:gs>
                    <a:gs pos="100000">
                      <a:srgbClr val="FFFFFF"/>
                    </a:gs>
                  </a:gsLst>
                  <a:lin ang="5400000" scaled="0"/>
                </a:gradFill>
                <a:ea typeface="Segoe UI" pitchFamily="34" charset="0"/>
                <a:cs typeface="Segoe UI" pitchFamily="34" charset="0"/>
              </a:rPr>
              <a:t>Firewall Rules</a:t>
            </a:r>
          </a:p>
        </p:txBody>
      </p:sp>
      <p:sp>
        <p:nvSpPr>
          <p:cNvPr id="118" name="Rectangle 117"/>
          <p:cNvSpPr/>
          <p:nvPr/>
        </p:nvSpPr>
        <p:spPr bwMode="auto">
          <a:xfrm>
            <a:off x="6319182" y="1154073"/>
            <a:ext cx="2241603" cy="359710"/>
          </a:xfrm>
          <a:prstGeom prst="rect">
            <a:avLst/>
          </a:prstGeom>
          <a:solidFill>
            <a:schemeClr val="accent1">
              <a:alpha val="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r>
              <a:rPr lang="en-US" sz="1500" dirty="0">
                <a:gradFill>
                  <a:gsLst>
                    <a:gs pos="0">
                      <a:srgbClr val="FFFFFF"/>
                    </a:gs>
                    <a:gs pos="100000">
                      <a:srgbClr val="FFFFFF"/>
                    </a:gs>
                  </a:gsLst>
                  <a:lin ang="5400000" scaled="0"/>
                </a:gradFill>
                <a:ea typeface="Segoe UI" pitchFamily="34" charset="0"/>
                <a:cs typeface="Segoe UI" pitchFamily="34" charset="0"/>
              </a:rPr>
              <a:t>HVR Settings</a:t>
            </a:r>
          </a:p>
        </p:txBody>
      </p:sp>
      <p:sp>
        <p:nvSpPr>
          <p:cNvPr id="121" name="Rectangle 120"/>
          <p:cNvSpPr/>
          <p:nvPr/>
        </p:nvSpPr>
        <p:spPr bwMode="auto">
          <a:xfrm>
            <a:off x="3820863" y="1075976"/>
            <a:ext cx="2241603" cy="359710"/>
          </a:xfrm>
          <a:prstGeom prst="rect">
            <a:avLst/>
          </a:prstGeom>
          <a:solidFill>
            <a:schemeClr val="accent1">
              <a:alpha val="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r>
              <a:rPr lang="en-US" sz="1500" b="1" dirty="0">
                <a:gradFill>
                  <a:gsLst>
                    <a:gs pos="0">
                      <a:srgbClr val="FFFFFF"/>
                    </a:gs>
                    <a:gs pos="100000">
                      <a:srgbClr val="FFFFFF"/>
                    </a:gs>
                  </a:gsLst>
                  <a:lin ang="5400000" scaled="0"/>
                </a:gradFill>
                <a:ea typeface="Segoe UI" pitchFamily="34" charset="0"/>
                <a:cs typeface="Segoe UI" pitchFamily="34" charset="0"/>
              </a:rPr>
              <a:t>Install Certificate</a:t>
            </a:r>
          </a:p>
        </p:txBody>
      </p:sp>
      <p:sp>
        <p:nvSpPr>
          <p:cNvPr id="122" name="Rectangle 121"/>
          <p:cNvSpPr/>
          <p:nvPr/>
        </p:nvSpPr>
        <p:spPr bwMode="auto">
          <a:xfrm>
            <a:off x="3815603" y="1118020"/>
            <a:ext cx="2241603" cy="359710"/>
          </a:xfrm>
          <a:prstGeom prst="rect">
            <a:avLst/>
          </a:prstGeom>
          <a:solidFill>
            <a:schemeClr val="accent1">
              <a:alpha val="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r>
              <a:rPr lang="en-US" sz="1500" b="1" dirty="0">
                <a:gradFill>
                  <a:gsLst>
                    <a:gs pos="0">
                      <a:srgbClr val="FFFFFF"/>
                    </a:gs>
                    <a:gs pos="100000">
                      <a:srgbClr val="FFFFFF"/>
                    </a:gs>
                  </a:gsLst>
                  <a:lin ang="5400000" scaled="0"/>
                </a:gradFill>
                <a:ea typeface="Segoe UI" pitchFamily="34" charset="0"/>
                <a:cs typeface="Segoe UI" pitchFamily="34" charset="0"/>
              </a:rPr>
              <a:t>Firewall Rules</a:t>
            </a:r>
          </a:p>
        </p:txBody>
      </p:sp>
      <p:sp>
        <p:nvSpPr>
          <p:cNvPr id="123" name="Rectangle 122"/>
          <p:cNvSpPr/>
          <p:nvPr/>
        </p:nvSpPr>
        <p:spPr bwMode="auto">
          <a:xfrm>
            <a:off x="3826108" y="1081228"/>
            <a:ext cx="2241603" cy="359710"/>
          </a:xfrm>
          <a:prstGeom prst="rect">
            <a:avLst/>
          </a:prstGeom>
          <a:solidFill>
            <a:schemeClr val="accent1">
              <a:alpha val="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r>
              <a:rPr lang="en-US" sz="1500" b="1" dirty="0">
                <a:gradFill>
                  <a:gsLst>
                    <a:gs pos="0">
                      <a:srgbClr val="FFFFFF"/>
                    </a:gs>
                    <a:gs pos="100000">
                      <a:srgbClr val="FFFFFF"/>
                    </a:gs>
                  </a:gsLst>
                  <a:lin ang="5400000" scaled="0"/>
                </a:gradFill>
                <a:ea typeface="Segoe UI" pitchFamily="34" charset="0"/>
                <a:cs typeface="Segoe UI" pitchFamily="34" charset="0"/>
              </a:rPr>
              <a:t>HVR Settings</a:t>
            </a:r>
          </a:p>
        </p:txBody>
      </p:sp>
      <p:sp>
        <p:nvSpPr>
          <p:cNvPr id="3" name="Rounded Rectangle 2"/>
          <p:cNvSpPr/>
          <p:nvPr/>
        </p:nvSpPr>
        <p:spPr bwMode="auto">
          <a:xfrm>
            <a:off x="9291025" y="3666576"/>
            <a:ext cx="2189100" cy="1356738"/>
          </a:xfrm>
          <a:prstGeom prst="roundRect">
            <a:avLst/>
          </a:prstGeom>
          <a:solidFill>
            <a:schemeClr val="bg2">
              <a:lumMod val="75000"/>
              <a:lumOff val="25000"/>
              <a:alpha val="20000"/>
            </a:schemeClr>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4" name="Rounded Rectangle 123"/>
          <p:cNvSpPr/>
          <p:nvPr/>
        </p:nvSpPr>
        <p:spPr bwMode="auto">
          <a:xfrm>
            <a:off x="1793986" y="3570868"/>
            <a:ext cx="2082397" cy="1722895"/>
          </a:xfrm>
          <a:prstGeom prst="roundRect">
            <a:avLst/>
          </a:prstGeom>
          <a:solidFill>
            <a:schemeClr val="bg2">
              <a:lumMod val="75000"/>
              <a:lumOff val="25000"/>
              <a:alpha val="20000"/>
            </a:schemeClr>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26" name="Picture 2" descr="C:\Users\mitchellg\AppData\Local\Microsoft\Windows\Temporary Internet Files\Content.Outlook\DRES7FCJ\Storage_white (2).png"/>
          <p:cNvPicPr>
            <a:picLocks noChangeAspect="1" noChangeArrowheads="1"/>
          </p:cNvPicPr>
          <p:nvPr/>
        </p:nvPicPr>
        <p:blipFill>
          <a:blip r:embed="rId5" cstate="print">
            <a:lum bright="100000"/>
          </a:blip>
          <a:srcRect/>
          <a:stretch>
            <a:fillRect/>
          </a:stretch>
        </p:blipFill>
        <p:spPr bwMode="auto">
          <a:xfrm>
            <a:off x="11172643" y="5161686"/>
            <a:ext cx="1115612" cy="1115612"/>
          </a:xfrm>
          <a:prstGeom prst="rect">
            <a:avLst/>
          </a:prstGeom>
          <a:noFill/>
        </p:spPr>
      </p:pic>
      <p:sp>
        <p:nvSpPr>
          <p:cNvPr id="5" name="TextBox 4"/>
          <p:cNvSpPr txBox="1"/>
          <p:nvPr/>
        </p:nvSpPr>
        <p:spPr>
          <a:xfrm>
            <a:off x="11330956" y="5562473"/>
            <a:ext cx="957298" cy="516873"/>
          </a:xfrm>
          <a:prstGeom prst="rect">
            <a:avLst/>
          </a:prstGeom>
          <a:noFill/>
        </p:spPr>
        <p:txBody>
          <a:bodyPr wrap="square" lIns="182764" tIns="146209" rIns="182764" bIns="146209" rtlCol="0">
            <a:spAutoFit/>
          </a:bodyPr>
          <a:lstStyle/>
          <a:p>
            <a:pPr>
              <a:lnSpc>
                <a:spcPct val="90000"/>
              </a:lnSpc>
              <a:spcAft>
                <a:spcPts val="600"/>
              </a:spcAft>
            </a:pPr>
            <a:r>
              <a:rPr lang="en-US" sz="1600" dirty="0">
                <a:solidFill>
                  <a:schemeClr val="bg1"/>
                </a:solidFill>
              </a:rPr>
              <a:t>CSV</a:t>
            </a:r>
          </a:p>
        </p:txBody>
      </p:sp>
      <p:pic>
        <p:nvPicPr>
          <p:cNvPr id="127" name="Picture 2" descr="C:\Users\mitchellg\AppData\Local\Microsoft\Windows\Temporary Internet Files\Content.Outlook\DRES7FCJ\Storage_white (2).png"/>
          <p:cNvPicPr>
            <a:picLocks noChangeAspect="1" noChangeArrowheads="1"/>
          </p:cNvPicPr>
          <p:nvPr/>
        </p:nvPicPr>
        <p:blipFill>
          <a:blip r:embed="rId5" cstate="print">
            <a:lum bright="100000"/>
          </a:blip>
          <a:srcRect/>
          <a:stretch>
            <a:fillRect/>
          </a:stretch>
        </p:blipFill>
        <p:spPr bwMode="auto">
          <a:xfrm>
            <a:off x="2308506" y="5329345"/>
            <a:ext cx="1115612" cy="1115612"/>
          </a:xfrm>
          <a:prstGeom prst="rect">
            <a:avLst/>
          </a:prstGeom>
          <a:noFill/>
        </p:spPr>
      </p:pic>
      <p:sp>
        <p:nvSpPr>
          <p:cNvPr id="128" name="TextBox 127"/>
          <p:cNvSpPr txBox="1"/>
          <p:nvPr/>
        </p:nvSpPr>
        <p:spPr>
          <a:xfrm>
            <a:off x="2466817" y="5730138"/>
            <a:ext cx="957298" cy="516873"/>
          </a:xfrm>
          <a:prstGeom prst="rect">
            <a:avLst/>
          </a:prstGeom>
          <a:noFill/>
        </p:spPr>
        <p:txBody>
          <a:bodyPr wrap="square" lIns="182764" tIns="146209" rIns="182764" bIns="146209" rtlCol="0">
            <a:spAutoFit/>
          </a:bodyPr>
          <a:lstStyle/>
          <a:p>
            <a:pPr>
              <a:lnSpc>
                <a:spcPct val="90000"/>
              </a:lnSpc>
              <a:spcAft>
                <a:spcPts val="600"/>
              </a:spcAft>
            </a:pPr>
            <a:r>
              <a:rPr lang="en-US" sz="1600" dirty="0">
                <a:solidFill>
                  <a:schemeClr val="bg1"/>
                </a:solidFill>
              </a:rPr>
              <a:t>SMB</a:t>
            </a:r>
          </a:p>
        </p:txBody>
      </p:sp>
      <p:cxnSp>
        <p:nvCxnSpPr>
          <p:cNvPr id="8" name="Elbow Connector 7"/>
          <p:cNvCxnSpPr>
            <a:stCxn id="3" idx="2"/>
          </p:cNvCxnSpPr>
          <p:nvPr/>
        </p:nvCxnSpPr>
        <p:spPr>
          <a:xfrm rot="16200000" flipH="1">
            <a:off x="10534004" y="4874885"/>
            <a:ext cx="797692" cy="1094550"/>
          </a:xfrm>
          <a:prstGeom prst="bentConnector2">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27" idx="0"/>
          </p:cNvCxnSpPr>
          <p:nvPr/>
        </p:nvCxnSpPr>
        <p:spPr>
          <a:xfrm>
            <a:off x="2866310" y="5329345"/>
            <a:ext cx="1580" cy="233126"/>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1277066" y="5230730"/>
            <a:ext cx="1289980" cy="757945"/>
          </a:xfrm>
          <a:prstGeom prst="bentConnector3">
            <a:avLst>
              <a:gd name="adj1" fmla="val 1114"/>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5"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1030632" y="3752802"/>
            <a:ext cx="456282" cy="456282"/>
          </a:xfrm>
          <a:prstGeom prst="rect">
            <a:avLst/>
          </a:prstGeom>
          <a:noFill/>
        </p:spPr>
      </p:pic>
      <p:pic>
        <p:nvPicPr>
          <p:cNvPr id="116"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1030632" y="4299352"/>
            <a:ext cx="456282" cy="456282"/>
          </a:xfrm>
          <a:prstGeom prst="rect">
            <a:avLst/>
          </a:prstGeom>
          <a:noFill/>
        </p:spPr>
      </p:pic>
      <p:pic>
        <p:nvPicPr>
          <p:cNvPr id="119"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1030632" y="4782838"/>
            <a:ext cx="456282" cy="456282"/>
          </a:xfrm>
          <a:prstGeom prst="rect">
            <a:avLst/>
          </a:prstGeom>
          <a:noFill/>
        </p:spPr>
      </p:pic>
      <p:pic>
        <p:nvPicPr>
          <p:cNvPr id="120"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2065486" y="3765232"/>
            <a:ext cx="456282" cy="456282"/>
          </a:xfrm>
          <a:prstGeom prst="rect">
            <a:avLst/>
          </a:prstGeom>
          <a:noFill/>
        </p:spPr>
      </p:pic>
      <p:pic>
        <p:nvPicPr>
          <p:cNvPr id="125"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2065486" y="4311782"/>
            <a:ext cx="456282" cy="456282"/>
          </a:xfrm>
          <a:prstGeom prst="rect">
            <a:avLst/>
          </a:prstGeom>
          <a:noFill/>
        </p:spPr>
      </p:pic>
      <p:pic>
        <p:nvPicPr>
          <p:cNvPr id="129"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2065486" y="4795268"/>
            <a:ext cx="456282" cy="456282"/>
          </a:xfrm>
          <a:prstGeom prst="rect">
            <a:avLst/>
          </a:prstGeom>
          <a:noFill/>
        </p:spPr>
      </p:pic>
      <p:pic>
        <p:nvPicPr>
          <p:cNvPr id="130"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3106484" y="3763308"/>
            <a:ext cx="456282" cy="456282"/>
          </a:xfrm>
          <a:prstGeom prst="rect">
            <a:avLst/>
          </a:prstGeom>
          <a:noFill/>
        </p:spPr>
      </p:pic>
      <p:pic>
        <p:nvPicPr>
          <p:cNvPr id="131"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3106484" y="4309858"/>
            <a:ext cx="456282" cy="456282"/>
          </a:xfrm>
          <a:prstGeom prst="rect">
            <a:avLst/>
          </a:prstGeom>
          <a:noFill/>
        </p:spPr>
      </p:pic>
      <p:pic>
        <p:nvPicPr>
          <p:cNvPr id="132"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3106484" y="4793344"/>
            <a:ext cx="456282" cy="456282"/>
          </a:xfrm>
          <a:prstGeom prst="rect">
            <a:avLst/>
          </a:prstGeom>
          <a:noFill/>
        </p:spPr>
      </p:pic>
      <p:pic>
        <p:nvPicPr>
          <p:cNvPr id="1026"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42" y="3828302"/>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42" y="4359086"/>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42" y="4816300"/>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282" y="3828302"/>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282" y="4359086"/>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282" y="4816300"/>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2403" y="3828302"/>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2403" y="4359086"/>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2403" y="4816300"/>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4410" y="3964152"/>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4410" y="4494936"/>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4410" y="4952150"/>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2629" y="3981478"/>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2629" y="4512261"/>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07925" y="3976217"/>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07925" y="4507001"/>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9626677" y="3888413"/>
            <a:ext cx="456282" cy="456282"/>
          </a:xfrm>
          <a:prstGeom prst="rect">
            <a:avLst/>
          </a:prstGeom>
          <a:noFill/>
        </p:spPr>
      </p:pic>
      <p:pic>
        <p:nvPicPr>
          <p:cNvPr id="150"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9626677" y="4466495"/>
            <a:ext cx="456282" cy="456282"/>
          </a:xfrm>
          <a:prstGeom prst="rect">
            <a:avLst/>
          </a:prstGeom>
          <a:noFill/>
        </p:spPr>
      </p:pic>
      <p:pic>
        <p:nvPicPr>
          <p:cNvPr id="151"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10680199" y="3884655"/>
            <a:ext cx="456282" cy="456282"/>
          </a:xfrm>
          <a:prstGeom prst="rect">
            <a:avLst/>
          </a:prstGeom>
          <a:noFill/>
        </p:spPr>
      </p:pic>
      <p:pic>
        <p:nvPicPr>
          <p:cNvPr id="152"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10680199" y="4462737"/>
            <a:ext cx="456282" cy="456282"/>
          </a:xfrm>
          <a:prstGeom prst="rect">
            <a:avLst/>
          </a:prstGeom>
          <a:noFill/>
        </p:spPr>
      </p:pic>
      <p:pic>
        <p:nvPicPr>
          <p:cNvPr id="153"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8559725" y="3886453"/>
            <a:ext cx="456282" cy="456282"/>
          </a:xfrm>
          <a:prstGeom prst="rect">
            <a:avLst/>
          </a:prstGeom>
          <a:noFill/>
        </p:spPr>
      </p:pic>
      <p:pic>
        <p:nvPicPr>
          <p:cNvPr id="154"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8559725" y="4433003"/>
            <a:ext cx="456282" cy="456282"/>
          </a:xfrm>
          <a:prstGeom prst="rect">
            <a:avLst/>
          </a:prstGeom>
          <a:noFill/>
        </p:spPr>
      </p:pic>
      <p:pic>
        <p:nvPicPr>
          <p:cNvPr id="155"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8554464" y="4900723"/>
            <a:ext cx="456282" cy="456282"/>
          </a:xfrm>
          <a:prstGeom prst="rect">
            <a:avLst/>
          </a:prstGeom>
          <a:noFill/>
        </p:spPr>
      </p:pic>
      <p:sp>
        <p:nvSpPr>
          <p:cNvPr id="9" name="Rectangle 8"/>
          <p:cNvSpPr/>
          <p:nvPr/>
        </p:nvSpPr>
        <p:spPr bwMode="auto">
          <a:xfrm>
            <a:off x="9448250" y="3539342"/>
            <a:ext cx="1837745" cy="31754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r>
              <a:rPr lang="en-US" sz="1600" dirty="0">
                <a:solidFill>
                  <a:schemeClr val="bg1"/>
                </a:solidFill>
                <a:ea typeface="Segoe UI" pitchFamily="34" charset="0"/>
                <a:cs typeface="Segoe UI" pitchFamily="34" charset="0"/>
              </a:rPr>
              <a:t>Cluster</a:t>
            </a:r>
          </a:p>
        </p:txBody>
      </p:sp>
      <p:sp>
        <p:nvSpPr>
          <p:cNvPr id="156" name="Rectangle 155"/>
          <p:cNvSpPr/>
          <p:nvPr/>
        </p:nvSpPr>
        <p:spPr bwMode="auto">
          <a:xfrm>
            <a:off x="1907073" y="3450777"/>
            <a:ext cx="1837745" cy="31754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r>
              <a:rPr lang="en-US" sz="1600" dirty="0">
                <a:solidFill>
                  <a:schemeClr val="bg1"/>
                </a:solidFill>
                <a:ea typeface="Segoe UI" pitchFamily="34" charset="0"/>
                <a:cs typeface="Segoe UI" pitchFamily="34" charset="0"/>
              </a:rPr>
              <a:t>Cluster</a:t>
            </a:r>
          </a:p>
        </p:txBody>
      </p:sp>
      <p:sp>
        <p:nvSpPr>
          <p:cNvPr id="102" name="Freeform 5"/>
          <p:cNvSpPr>
            <a:spLocks noEditPoints="1"/>
          </p:cNvSpPr>
          <p:nvPr/>
        </p:nvSpPr>
        <p:spPr bwMode="auto">
          <a:xfrm>
            <a:off x="8320406" y="3449468"/>
            <a:ext cx="924223" cy="402832"/>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568" tIns="44785" rIns="89568" bIns="44785" numCol="1" anchor="t" anchorCtr="0" compatLnSpc="1">
            <a:prstTxWarp prst="textNoShape">
              <a:avLst/>
            </a:prstTxWarp>
          </a:bodyPr>
          <a:lstStyle/>
          <a:p>
            <a:pPr defTabSz="913380"/>
            <a:endParaRPr lang="en-US" sz="1700" dirty="0">
              <a:solidFill>
                <a:srgbClr val="505050"/>
              </a:solidFill>
            </a:endParaRPr>
          </a:p>
        </p:txBody>
      </p:sp>
      <p:pic>
        <p:nvPicPr>
          <p:cNvPr id="103" name="Picture 6" descr="C:\Users\mkjain\AppData\Local\Microsoft\Windows\Temporary Internet Files\Content.IE5\B0EGRQKH\MC900441310[1].png"/>
          <p:cNvPicPr>
            <a:picLocks noChangeAspect="1" noChangeArrowheads="1"/>
          </p:cNvPicPr>
          <p:nvPr/>
        </p:nvPicPr>
        <p:blipFill>
          <a:blip r:embed="rId4">
            <a:duotone>
              <a:prstClr val="black"/>
              <a:schemeClr val="accent6">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8850929" y="3446168"/>
            <a:ext cx="402423" cy="40242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C:\Users\mkjain\AppData\Local\Microsoft\Windows\Temporary Internet Files\Content.IE5\YX1WSTJZ\MC90043482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2786" y="3470666"/>
            <a:ext cx="348914" cy="348913"/>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6" descr="\\MAGNUM\Projects\Microsoft\Cloud Power FY12\Design\Icons\PNGs\Firewall.png"/>
          <p:cNvPicPr>
            <a:picLocks noChangeAspect="1" noChangeArrowheads="1"/>
          </p:cNvPicPr>
          <p:nvPr/>
        </p:nvPicPr>
        <p:blipFill>
          <a:blip r:embed="rId6" cstate="print">
            <a:duotone>
              <a:prstClr val="black"/>
              <a:srgbClr val="FF0000">
                <a:tint val="45000"/>
                <a:satMod val="400000"/>
              </a:srgbClr>
            </a:duotone>
          </a:blip>
          <a:srcRect/>
          <a:stretch>
            <a:fillRect/>
          </a:stretch>
        </p:blipFill>
        <p:spPr bwMode="auto">
          <a:xfrm>
            <a:off x="8552839" y="3419239"/>
            <a:ext cx="456282" cy="456282"/>
          </a:xfrm>
          <a:prstGeom prst="rect">
            <a:avLst/>
          </a:prstGeom>
          <a:noFill/>
        </p:spPr>
      </p:pic>
      <p:sp>
        <p:nvSpPr>
          <p:cNvPr id="7" name="Rectangle 6"/>
          <p:cNvSpPr/>
          <p:nvPr/>
        </p:nvSpPr>
        <p:spPr bwMode="auto">
          <a:xfrm>
            <a:off x="9615342" y="1190980"/>
            <a:ext cx="2728295" cy="516304"/>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Amsterdam</a:t>
            </a:r>
          </a:p>
        </p:txBody>
      </p:sp>
    </p:spTree>
    <p:extLst>
      <p:ext uri="{BB962C8B-B14F-4D97-AF65-F5344CB8AC3E}">
        <p14:creationId xmlns:p14="http://schemas.microsoft.com/office/powerpoint/2010/main" val="656027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500"/>
                            </p:stCondLst>
                            <p:childTnLst>
                              <p:par>
                                <p:cTn id="21" presetID="50" presetClass="path" presetSubtype="0" accel="50000" decel="50000" fill="hold" grpId="0" nodeType="afterEffect">
                                  <p:stCondLst>
                                    <p:cond delay="0"/>
                                  </p:stCondLst>
                                  <p:childTnLst>
                                    <p:animMotion origin="layout" path="M -1.47524E-6 -4.24132E-7 L 0.07746 -4.24132E-7 C 0.11205 -4.24132E-7 0.15493 0.05262 0.15493 0.09571 L 0.15493 0.19143 " pathEditMode="relative" rAng="0" ptsTypes="FfFF">
                                      <p:cBhvr>
                                        <p:cTn id="22" dur="2000" fill="hold"/>
                                        <p:tgtEl>
                                          <p:spTgt spid="2"/>
                                        </p:tgtEl>
                                        <p:attrNameLst>
                                          <p:attrName>ppt_x</p:attrName>
                                          <p:attrName>ppt_y</p:attrName>
                                        </p:attrNameLst>
                                      </p:cBhvr>
                                      <p:rCtr x="7746" y="9571"/>
                                    </p:animMotion>
                                  </p:childTnLst>
                                </p:cTn>
                              </p:par>
                            </p:childTnLst>
                          </p:cTn>
                        </p:par>
                        <p:par>
                          <p:cTn id="23" fill="hold">
                            <p:stCondLst>
                              <p:cond delay="2500"/>
                            </p:stCondLst>
                            <p:childTnLst>
                              <p:par>
                                <p:cTn id="24" presetID="10" presetClass="exit" presetSubtype="0" fill="hold" grpId="1" nodeType="after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par>
                          <p:cTn id="27" fill="hold">
                            <p:stCondLst>
                              <p:cond delay="3000"/>
                            </p:stCondLst>
                            <p:childTnLst>
                              <p:par>
                                <p:cTn id="28" presetID="1" presetClass="entr" presetSubtype="0" fill="hold" nodeType="afterEffect">
                                  <p:stCondLst>
                                    <p:cond delay="0"/>
                                  </p:stCondLst>
                                  <p:childTnLst>
                                    <p:set>
                                      <p:cBhvr>
                                        <p:cTn id="29" dur="1" fill="hold">
                                          <p:stCondLst>
                                            <p:cond delay="0"/>
                                          </p:stCondLst>
                                        </p:cTn>
                                        <p:tgtEl>
                                          <p:spTgt spid="141"/>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nodeType="afterEffect">
                                  <p:stCondLst>
                                    <p:cond delay="0"/>
                                  </p:stCondLst>
                                  <p:childTnLst>
                                    <p:set>
                                      <p:cBhvr>
                                        <p:cTn id="32" dur="1" fill="hold">
                                          <p:stCondLst>
                                            <p:cond delay="0"/>
                                          </p:stCondLst>
                                        </p:cTn>
                                        <p:tgtEl>
                                          <p:spTgt spid="142"/>
                                        </p:tgtEl>
                                        <p:attrNameLst>
                                          <p:attrName>style.visibility</p:attrName>
                                        </p:attrNameLst>
                                      </p:cBhvr>
                                      <p:to>
                                        <p:strVal val="visible"/>
                                      </p:to>
                                    </p:set>
                                  </p:childTnLst>
                                </p:cTn>
                              </p:par>
                            </p:childTnLst>
                          </p:cTn>
                        </p:par>
                        <p:par>
                          <p:cTn id="33" fill="hold">
                            <p:stCondLst>
                              <p:cond delay="3000"/>
                            </p:stCondLst>
                            <p:childTnLst>
                              <p:par>
                                <p:cTn id="34" presetID="1" presetClass="entr" presetSubtype="0" fill="hold" nodeType="afterEffect">
                                  <p:stCondLst>
                                    <p:cond delay="0"/>
                                  </p:stCondLst>
                                  <p:childTnLst>
                                    <p:set>
                                      <p:cBhvr>
                                        <p:cTn id="35" dur="1" fill="hold">
                                          <p:stCondLst>
                                            <p:cond delay="0"/>
                                          </p:stCondLst>
                                        </p:cTn>
                                        <p:tgtEl>
                                          <p:spTgt spid="143"/>
                                        </p:tgtEl>
                                        <p:attrNameLst>
                                          <p:attrName>style.visibility</p:attrName>
                                        </p:attrNameLst>
                                      </p:cBhvr>
                                      <p:to>
                                        <p:strVal val="visible"/>
                                      </p:to>
                                    </p:set>
                                  </p:childTnLst>
                                </p:cTn>
                              </p:par>
                            </p:childTnLst>
                          </p:cTn>
                        </p:par>
                        <p:par>
                          <p:cTn id="36" fill="hold">
                            <p:stCondLst>
                              <p:cond delay="3000"/>
                            </p:stCondLst>
                            <p:childTnLst>
                              <p:par>
                                <p:cTn id="37" presetID="1" presetClass="entr" presetSubtype="0" fill="hold" nodeType="afterEffect">
                                  <p:stCondLst>
                                    <p:cond delay="0"/>
                                  </p:stCondLst>
                                  <p:childTnLst>
                                    <p:set>
                                      <p:cBhvr>
                                        <p:cTn id="38" dur="1" fill="hold">
                                          <p:stCondLst>
                                            <p:cond delay="0"/>
                                          </p:stCondLst>
                                        </p:cTn>
                                        <p:tgtEl>
                                          <p:spTgt spid="144"/>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0"/>
                                  </p:stCondLst>
                                  <p:childTnLst>
                                    <p:set>
                                      <p:cBhvr>
                                        <p:cTn id="41" dur="1" fill="hold">
                                          <p:stCondLst>
                                            <p:cond delay="0"/>
                                          </p:stCondLst>
                                        </p:cTn>
                                        <p:tgtEl>
                                          <p:spTgt spid="145"/>
                                        </p:tgtEl>
                                        <p:attrNameLst>
                                          <p:attrName>style.visibility</p:attrName>
                                        </p:attrNameLst>
                                      </p:cBhvr>
                                      <p:to>
                                        <p:strVal val="visible"/>
                                      </p:to>
                                    </p:set>
                                  </p:childTnLst>
                                </p:cTn>
                              </p:par>
                            </p:childTnLst>
                          </p:cTn>
                        </p:par>
                        <p:par>
                          <p:cTn id="42" fill="hold">
                            <p:stCondLst>
                              <p:cond delay="3000"/>
                            </p:stCondLst>
                            <p:childTnLst>
                              <p:par>
                                <p:cTn id="43" presetID="1" presetClass="entr" presetSubtype="0" fill="hold" nodeType="afterEffect">
                                  <p:stCondLst>
                                    <p:cond delay="0"/>
                                  </p:stCondLst>
                                  <p:childTnLst>
                                    <p:set>
                                      <p:cBhvr>
                                        <p:cTn id="44" dur="1" fill="hold">
                                          <p:stCondLst>
                                            <p:cond delay="0"/>
                                          </p:stCondLst>
                                        </p:cTn>
                                        <p:tgtEl>
                                          <p:spTgt spid="148"/>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0"/>
                                  </p:stCondLst>
                                  <p:childTnLst>
                                    <p:set>
                                      <p:cBhvr>
                                        <p:cTn id="47" dur="1" fill="hold">
                                          <p:stCondLst>
                                            <p:cond delay="0"/>
                                          </p:stCondLst>
                                        </p:cTn>
                                        <p:tgtEl>
                                          <p:spTgt spid="147"/>
                                        </p:tgtEl>
                                        <p:attrNameLst>
                                          <p:attrName>style.visibility</p:attrName>
                                        </p:attrNameLst>
                                      </p:cBhvr>
                                      <p:to>
                                        <p:strVal val="visible"/>
                                      </p:to>
                                    </p:set>
                                  </p:childTnLst>
                                </p:cTn>
                              </p:par>
                            </p:childTnLst>
                          </p:cTn>
                        </p:par>
                        <p:par>
                          <p:cTn id="48" fill="hold">
                            <p:stCondLst>
                              <p:cond delay="3000"/>
                            </p:stCondLst>
                            <p:childTnLst>
                              <p:par>
                                <p:cTn id="49" presetID="1" presetClass="entr" presetSubtype="0" fill="hold" grpId="0" nodeType="after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2" nodeType="clickEffect">
                                  <p:stCondLst>
                                    <p:cond delay="0"/>
                                  </p:stCondLst>
                                  <p:childTnLst>
                                    <p:set>
                                      <p:cBhvr>
                                        <p:cTn id="54" dur="1" fill="hold">
                                          <p:stCondLst>
                                            <p:cond delay="0"/>
                                          </p:stCondLst>
                                        </p:cTn>
                                        <p:tgtEl>
                                          <p:spTgt spid="121"/>
                                        </p:tgtEl>
                                        <p:attrNameLst>
                                          <p:attrName>style.visibility</p:attrName>
                                        </p:attrNameLst>
                                      </p:cBhvr>
                                      <p:to>
                                        <p:strVal val="visible"/>
                                      </p:to>
                                    </p:set>
                                    <p:animEffect transition="in" filter="fade">
                                      <p:cBhvr>
                                        <p:cTn id="55" dur="500"/>
                                        <p:tgtEl>
                                          <p:spTgt spid="121"/>
                                        </p:tgtEl>
                                      </p:cBhvr>
                                    </p:animEffect>
                                  </p:childTnLst>
                                </p:cTn>
                              </p:par>
                            </p:childTnLst>
                          </p:cTn>
                        </p:par>
                        <p:par>
                          <p:cTn id="56" fill="hold">
                            <p:stCondLst>
                              <p:cond delay="500"/>
                            </p:stCondLst>
                            <p:childTnLst>
                              <p:par>
                                <p:cTn id="57" presetID="50" presetClass="path" presetSubtype="0" accel="50000" decel="50000" fill="hold" grpId="0" nodeType="afterEffect">
                                  <p:stCondLst>
                                    <p:cond delay="0"/>
                                  </p:stCondLst>
                                  <p:childTnLst>
                                    <p:animMotion origin="layout" path="M 9.85197E-7 -2.96893E-6 L -0.10133 -2.96893E-6 C -0.1465 -2.96893E-6 -0.20253 0.04514 -0.20253 0.08211 L -0.20253 0.16444 " pathEditMode="relative" rAng="0" ptsTypes="FfFF">
                                      <p:cBhvr>
                                        <p:cTn id="58" dur="2000" fill="hold"/>
                                        <p:tgtEl>
                                          <p:spTgt spid="121"/>
                                        </p:tgtEl>
                                        <p:attrNameLst>
                                          <p:attrName>ppt_x</p:attrName>
                                          <p:attrName>ppt_y</p:attrName>
                                        </p:attrNameLst>
                                      </p:cBhvr>
                                      <p:rCtr x="-10133" y="8210"/>
                                    </p:animMotion>
                                  </p:childTnLst>
                                </p:cTn>
                              </p:par>
                            </p:childTnLst>
                          </p:cTn>
                        </p:par>
                        <p:par>
                          <p:cTn id="59" fill="hold">
                            <p:stCondLst>
                              <p:cond delay="2500"/>
                            </p:stCondLst>
                            <p:childTnLst>
                              <p:par>
                                <p:cTn id="60" presetID="10" presetClass="exit" presetSubtype="0" fill="hold" grpId="1" nodeType="afterEffect">
                                  <p:stCondLst>
                                    <p:cond delay="0"/>
                                  </p:stCondLst>
                                  <p:childTnLst>
                                    <p:animEffect transition="out" filter="fade">
                                      <p:cBhvr>
                                        <p:cTn id="61" dur="500"/>
                                        <p:tgtEl>
                                          <p:spTgt spid="121"/>
                                        </p:tgtEl>
                                      </p:cBhvr>
                                    </p:animEffect>
                                    <p:set>
                                      <p:cBhvr>
                                        <p:cTn id="62" dur="1" fill="hold">
                                          <p:stCondLst>
                                            <p:cond delay="499"/>
                                          </p:stCondLst>
                                        </p:cTn>
                                        <p:tgtEl>
                                          <p:spTgt spid="121"/>
                                        </p:tgtEl>
                                        <p:attrNameLst>
                                          <p:attrName>style.visibility</p:attrName>
                                        </p:attrNameLst>
                                      </p:cBhvr>
                                      <p:to>
                                        <p:strVal val="hidden"/>
                                      </p:to>
                                    </p:set>
                                  </p:childTnLst>
                                </p:cTn>
                              </p:par>
                            </p:childTnLst>
                          </p:cTn>
                        </p:par>
                        <p:par>
                          <p:cTn id="63" fill="hold">
                            <p:stCondLst>
                              <p:cond delay="3000"/>
                            </p:stCondLst>
                            <p:childTnLst>
                              <p:par>
                                <p:cTn id="64" presetID="1" presetClass="entr" presetSubtype="0" fill="hold" nodeType="afterEffect">
                                  <p:stCondLst>
                                    <p:cond delay="0"/>
                                  </p:stCondLst>
                                  <p:childTnLst>
                                    <p:set>
                                      <p:cBhvr>
                                        <p:cTn id="65" dur="1" fill="hold">
                                          <p:stCondLst>
                                            <p:cond delay="0"/>
                                          </p:stCondLst>
                                        </p:cTn>
                                        <p:tgtEl>
                                          <p:spTgt spid="10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33"/>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34"/>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3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3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37"/>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40"/>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3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38"/>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2" nodeType="clickEffect">
                                  <p:stCondLst>
                                    <p:cond delay="0"/>
                                  </p:stCondLst>
                                  <p:childTnLst>
                                    <p:set>
                                      <p:cBhvr>
                                        <p:cTn id="87" dur="1" fill="hold">
                                          <p:stCondLst>
                                            <p:cond delay="0"/>
                                          </p:stCondLst>
                                        </p:cTn>
                                        <p:tgtEl>
                                          <p:spTgt spid="117"/>
                                        </p:tgtEl>
                                        <p:attrNameLst>
                                          <p:attrName>style.visibility</p:attrName>
                                        </p:attrNameLst>
                                      </p:cBhvr>
                                      <p:to>
                                        <p:strVal val="visible"/>
                                      </p:to>
                                    </p:set>
                                    <p:animEffect transition="in" filter="fade">
                                      <p:cBhvr>
                                        <p:cTn id="88" dur="500"/>
                                        <p:tgtEl>
                                          <p:spTgt spid="117"/>
                                        </p:tgtEl>
                                      </p:cBhvr>
                                    </p:animEffect>
                                  </p:childTnLst>
                                </p:cTn>
                              </p:par>
                            </p:childTnLst>
                          </p:cTn>
                        </p:par>
                        <p:par>
                          <p:cTn id="89" fill="hold">
                            <p:stCondLst>
                              <p:cond delay="500"/>
                            </p:stCondLst>
                            <p:childTnLst>
                              <p:par>
                                <p:cTn id="90" presetID="50" presetClass="path" presetSubtype="0" accel="50000" decel="50000" fill="hold" grpId="0" nodeType="afterEffect">
                                  <p:stCondLst>
                                    <p:cond delay="0"/>
                                  </p:stCondLst>
                                  <p:childTnLst>
                                    <p:animMotion origin="layout" path="M -1.47524E-6 -4.24132E-7 L 0.07746 -4.24132E-7 C 0.11205 -4.24132E-7 0.15493 0.05262 0.15493 0.09571 L 0.15493 0.19143 " pathEditMode="relative" rAng="0" ptsTypes="FfFF">
                                      <p:cBhvr>
                                        <p:cTn id="91" dur="2000" fill="hold"/>
                                        <p:tgtEl>
                                          <p:spTgt spid="117"/>
                                        </p:tgtEl>
                                        <p:attrNameLst>
                                          <p:attrName>ppt_x</p:attrName>
                                          <p:attrName>ppt_y</p:attrName>
                                        </p:attrNameLst>
                                      </p:cBhvr>
                                      <p:rCtr x="7746" y="9571"/>
                                    </p:animMotion>
                                  </p:childTnLst>
                                </p:cTn>
                              </p:par>
                            </p:childTnLst>
                          </p:cTn>
                        </p:par>
                        <p:par>
                          <p:cTn id="92" fill="hold">
                            <p:stCondLst>
                              <p:cond delay="2500"/>
                            </p:stCondLst>
                            <p:childTnLst>
                              <p:par>
                                <p:cTn id="93" presetID="10" presetClass="exit" presetSubtype="0" fill="hold" grpId="1" nodeType="afterEffect">
                                  <p:stCondLst>
                                    <p:cond delay="0"/>
                                  </p:stCondLst>
                                  <p:childTnLst>
                                    <p:animEffect transition="out" filter="fade">
                                      <p:cBhvr>
                                        <p:cTn id="94" dur="500"/>
                                        <p:tgtEl>
                                          <p:spTgt spid="117"/>
                                        </p:tgtEl>
                                      </p:cBhvr>
                                    </p:animEffect>
                                    <p:set>
                                      <p:cBhvr>
                                        <p:cTn id="95" dur="1" fill="hold">
                                          <p:stCondLst>
                                            <p:cond delay="499"/>
                                          </p:stCondLst>
                                        </p:cTn>
                                        <p:tgtEl>
                                          <p:spTgt spid="117"/>
                                        </p:tgtEl>
                                        <p:attrNameLst>
                                          <p:attrName>style.visibility</p:attrName>
                                        </p:attrNameLst>
                                      </p:cBhvr>
                                      <p:to>
                                        <p:strVal val="hidden"/>
                                      </p:to>
                                    </p:set>
                                  </p:childTnLst>
                                </p:cTn>
                              </p:par>
                            </p:childTnLst>
                          </p:cTn>
                        </p:par>
                        <p:par>
                          <p:cTn id="96" fill="hold">
                            <p:stCondLst>
                              <p:cond delay="3000"/>
                            </p:stCondLst>
                            <p:childTnLst>
                              <p:par>
                                <p:cTn id="97" presetID="1" presetClass="entr" presetSubtype="0" fill="hold" nodeType="afterEffect">
                                  <p:stCondLst>
                                    <p:cond delay="0"/>
                                  </p:stCondLst>
                                  <p:childTnLst>
                                    <p:set>
                                      <p:cBhvr>
                                        <p:cTn id="98" dur="1" fill="hold">
                                          <p:stCondLst>
                                            <p:cond delay="0"/>
                                          </p:stCondLst>
                                        </p:cTn>
                                        <p:tgtEl>
                                          <p:spTgt spid="153"/>
                                        </p:tgtEl>
                                        <p:attrNameLst>
                                          <p:attrName>style.visibility</p:attrName>
                                        </p:attrNameLst>
                                      </p:cBhvr>
                                      <p:to>
                                        <p:strVal val="visible"/>
                                      </p:to>
                                    </p:set>
                                  </p:childTnLst>
                                </p:cTn>
                              </p:par>
                            </p:childTnLst>
                          </p:cTn>
                        </p:par>
                        <p:par>
                          <p:cTn id="99" fill="hold">
                            <p:stCondLst>
                              <p:cond delay="3000"/>
                            </p:stCondLst>
                            <p:childTnLst>
                              <p:par>
                                <p:cTn id="100" presetID="1" presetClass="entr" presetSubtype="0" fill="hold" nodeType="afterEffect">
                                  <p:stCondLst>
                                    <p:cond delay="0"/>
                                  </p:stCondLst>
                                  <p:childTnLst>
                                    <p:set>
                                      <p:cBhvr>
                                        <p:cTn id="101" dur="1" fill="hold">
                                          <p:stCondLst>
                                            <p:cond delay="0"/>
                                          </p:stCondLst>
                                        </p:cTn>
                                        <p:tgtEl>
                                          <p:spTgt spid="154"/>
                                        </p:tgtEl>
                                        <p:attrNameLst>
                                          <p:attrName>style.visibility</p:attrName>
                                        </p:attrNameLst>
                                      </p:cBhvr>
                                      <p:to>
                                        <p:strVal val="visible"/>
                                      </p:to>
                                    </p:set>
                                  </p:childTnLst>
                                </p:cTn>
                              </p:par>
                            </p:childTnLst>
                          </p:cTn>
                        </p:par>
                        <p:par>
                          <p:cTn id="102" fill="hold">
                            <p:stCondLst>
                              <p:cond delay="3000"/>
                            </p:stCondLst>
                            <p:childTnLst>
                              <p:par>
                                <p:cTn id="103" presetID="1" presetClass="entr" presetSubtype="0" fill="hold" nodeType="afterEffect">
                                  <p:stCondLst>
                                    <p:cond delay="0"/>
                                  </p:stCondLst>
                                  <p:childTnLst>
                                    <p:set>
                                      <p:cBhvr>
                                        <p:cTn id="104" dur="1" fill="hold">
                                          <p:stCondLst>
                                            <p:cond delay="0"/>
                                          </p:stCondLst>
                                        </p:cTn>
                                        <p:tgtEl>
                                          <p:spTgt spid="155"/>
                                        </p:tgtEl>
                                        <p:attrNameLst>
                                          <p:attrName>style.visibility</p:attrName>
                                        </p:attrNameLst>
                                      </p:cBhvr>
                                      <p:to>
                                        <p:strVal val="visible"/>
                                      </p:to>
                                    </p:set>
                                  </p:childTnLst>
                                </p:cTn>
                              </p:par>
                            </p:childTnLst>
                          </p:cTn>
                        </p:par>
                        <p:par>
                          <p:cTn id="105" fill="hold">
                            <p:stCondLst>
                              <p:cond delay="3000"/>
                            </p:stCondLst>
                            <p:childTnLst>
                              <p:par>
                                <p:cTn id="106" presetID="1" presetClass="entr" presetSubtype="0" fill="hold" nodeType="afterEffect">
                                  <p:stCondLst>
                                    <p:cond delay="0"/>
                                  </p:stCondLst>
                                  <p:childTnLst>
                                    <p:set>
                                      <p:cBhvr>
                                        <p:cTn id="107" dur="1" fill="hold">
                                          <p:stCondLst>
                                            <p:cond delay="0"/>
                                          </p:stCondLst>
                                        </p:cTn>
                                        <p:tgtEl>
                                          <p:spTgt spid="150"/>
                                        </p:tgtEl>
                                        <p:attrNameLst>
                                          <p:attrName>style.visibility</p:attrName>
                                        </p:attrNameLst>
                                      </p:cBhvr>
                                      <p:to>
                                        <p:strVal val="visible"/>
                                      </p:to>
                                    </p:set>
                                  </p:childTnLst>
                                </p:cTn>
                              </p:par>
                            </p:childTnLst>
                          </p:cTn>
                        </p:par>
                        <p:par>
                          <p:cTn id="108" fill="hold">
                            <p:stCondLst>
                              <p:cond delay="3000"/>
                            </p:stCondLst>
                            <p:childTnLst>
                              <p:par>
                                <p:cTn id="109" presetID="1" presetClass="entr" presetSubtype="0" fill="hold" nodeType="afterEffect">
                                  <p:stCondLst>
                                    <p:cond delay="0"/>
                                  </p:stCondLst>
                                  <p:childTnLst>
                                    <p:set>
                                      <p:cBhvr>
                                        <p:cTn id="110" dur="1" fill="hold">
                                          <p:stCondLst>
                                            <p:cond delay="0"/>
                                          </p:stCondLst>
                                        </p:cTn>
                                        <p:tgtEl>
                                          <p:spTgt spid="149"/>
                                        </p:tgtEl>
                                        <p:attrNameLst>
                                          <p:attrName>style.visibility</p:attrName>
                                        </p:attrNameLst>
                                      </p:cBhvr>
                                      <p:to>
                                        <p:strVal val="visible"/>
                                      </p:to>
                                    </p:set>
                                  </p:childTnLst>
                                </p:cTn>
                              </p:par>
                            </p:childTnLst>
                          </p:cTn>
                        </p:par>
                        <p:par>
                          <p:cTn id="111" fill="hold">
                            <p:stCondLst>
                              <p:cond delay="3000"/>
                            </p:stCondLst>
                            <p:childTnLst>
                              <p:par>
                                <p:cTn id="112" presetID="1" presetClass="entr" presetSubtype="0" fill="hold" nodeType="afterEffect">
                                  <p:stCondLst>
                                    <p:cond delay="0"/>
                                  </p:stCondLst>
                                  <p:childTnLst>
                                    <p:set>
                                      <p:cBhvr>
                                        <p:cTn id="113" dur="1" fill="hold">
                                          <p:stCondLst>
                                            <p:cond delay="0"/>
                                          </p:stCondLst>
                                        </p:cTn>
                                        <p:tgtEl>
                                          <p:spTgt spid="151"/>
                                        </p:tgtEl>
                                        <p:attrNameLst>
                                          <p:attrName>style.visibility</p:attrName>
                                        </p:attrNameLst>
                                      </p:cBhvr>
                                      <p:to>
                                        <p:strVal val="visible"/>
                                      </p:to>
                                    </p:set>
                                  </p:childTnLst>
                                </p:cTn>
                              </p:par>
                            </p:childTnLst>
                          </p:cTn>
                        </p:par>
                        <p:par>
                          <p:cTn id="114" fill="hold">
                            <p:stCondLst>
                              <p:cond delay="3000"/>
                            </p:stCondLst>
                            <p:childTnLst>
                              <p:par>
                                <p:cTn id="115" presetID="1" presetClass="entr" presetSubtype="0" fill="hold" nodeType="afterEffect">
                                  <p:stCondLst>
                                    <p:cond delay="0"/>
                                  </p:stCondLst>
                                  <p:childTnLst>
                                    <p:set>
                                      <p:cBhvr>
                                        <p:cTn id="116" dur="1" fill="hold">
                                          <p:stCondLst>
                                            <p:cond delay="0"/>
                                          </p:stCondLst>
                                        </p:cTn>
                                        <p:tgtEl>
                                          <p:spTgt spid="152"/>
                                        </p:tgtEl>
                                        <p:attrNameLst>
                                          <p:attrName>style.visibility</p:attrName>
                                        </p:attrNameLst>
                                      </p:cBhvr>
                                      <p:to>
                                        <p:strVal val="visible"/>
                                      </p:to>
                                    </p:set>
                                  </p:childTnLst>
                                </p:cTn>
                              </p:par>
                            </p:childTnLst>
                          </p:cTn>
                        </p:par>
                        <p:par>
                          <p:cTn id="117" fill="hold">
                            <p:stCondLst>
                              <p:cond delay="3000"/>
                            </p:stCondLst>
                            <p:childTnLst>
                              <p:par>
                                <p:cTn id="118" presetID="1" presetClass="entr" presetSubtype="0" fill="hold" grpId="0" nodeType="afterEffect">
                                  <p:stCondLst>
                                    <p:cond delay="0"/>
                                  </p:stCondLst>
                                  <p:childTnLst>
                                    <p:set>
                                      <p:cBhvr>
                                        <p:cTn id="11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2" nodeType="clickEffect">
                                  <p:stCondLst>
                                    <p:cond delay="0"/>
                                  </p:stCondLst>
                                  <p:childTnLst>
                                    <p:set>
                                      <p:cBhvr>
                                        <p:cTn id="123" dur="1" fill="hold">
                                          <p:stCondLst>
                                            <p:cond delay="0"/>
                                          </p:stCondLst>
                                        </p:cTn>
                                        <p:tgtEl>
                                          <p:spTgt spid="118"/>
                                        </p:tgtEl>
                                        <p:attrNameLst>
                                          <p:attrName>style.visibility</p:attrName>
                                        </p:attrNameLst>
                                      </p:cBhvr>
                                      <p:to>
                                        <p:strVal val="visible"/>
                                      </p:to>
                                    </p:set>
                                    <p:animEffect transition="in" filter="fade">
                                      <p:cBhvr>
                                        <p:cTn id="124" dur="500"/>
                                        <p:tgtEl>
                                          <p:spTgt spid="118"/>
                                        </p:tgtEl>
                                      </p:cBhvr>
                                    </p:animEffect>
                                  </p:childTnLst>
                                </p:cTn>
                              </p:par>
                            </p:childTnLst>
                          </p:cTn>
                        </p:par>
                        <p:par>
                          <p:cTn id="125" fill="hold">
                            <p:stCondLst>
                              <p:cond delay="500"/>
                            </p:stCondLst>
                            <p:childTnLst>
                              <p:par>
                                <p:cTn id="126" presetID="50" presetClass="path" presetSubtype="0" accel="50000" decel="50000" fill="hold" grpId="0" nodeType="afterEffect">
                                  <p:stCondLst>
                                    <p:cond delay="0"/>
                                  </p:stCondLst>
                                  <p:childTnLst>
                                    <p:animMotion origin="layout" path="M -1.47524E-6 -4.24132E-7 L 0.07746 -4.24132E-7 C 0.11205 -4.24132E-7 0.15493 0.05262 0.15493 0.09571 L 0.15493 0.19143 " pathEditMode="relative" rAng="0" ptsTypes="FfFF">
                                      <p:cBhvr>
                                        <p:cTn id="127" dur="2000" fill="hold"/>
                                        <p:tgtEl>
                                          <p:spTgt spid="118"/>
                                        </p:tgtEl>
                                        <p:attrNameLst>
                                          <p:attrName>ppt_x</p:attrName>
                                          <p:attrName>ppt_y</p:attrName>
                                        </p:attrNameLst>
                                      </p:cBhvr>
                                      <p:rCtr x="7746" y="9571"/>
                                    </p:animMotion>
                                  </p:childTnLst>
                                </p:cTn>
                              </p:par>
                            </p:childTnLst>
                          </p:cTn>
                        </p:par>
                        <p:par>
                          <p:cTn id="128" fill="hold">
                            <p:stCondLst>
                              <p:cond delay="2500"/>
                            </p:stCondLst>
                            <p:childTnLst>
                              <p:par>
                                <p:cTn id="129" presetID="10" presetClass="exit" presetSubtype="0" fill="hold" grpId="1" nodeType="afterEffect">
                                  <p:stCondLst>
                                    <p:cond delay="0"/>
                                  </p:stCondLst>
                                  <p:childTnLst>
                                    <p:animEffect transition="out" filter="fade">
                                      <p:cBhvr>
                                        <p:cTn id="130" dur="500"/>
                                        <p:tgtEl>
                                          <p:spTgt spid="118"/>
                                        </p:tgtEl>
                                      </p:cBhvr>
                                    </p:animEffect>
                                    <p:set>
                                      <p:cBhvr>
                                        <p:cTn id="131" dur="1" fill="hold">
                                          <p:stCondLst>
                                            <p:cond delay="499"/>
                                          </p:stCondLst>
                                        </p:cTn>
                                        <p:tgtEl>
                                          <p:spTgt spid="118"/>
                                        </p:tgtEl>
                                        <p:attrNameLst>
                                          <p:attrName>style.visibility</p:attrName>
                                        </p:attrNameLst>
                                      </p:cBhvr>
                                      <p:to>
                                        <p:strVal val="hidden"/>
                                      </p:to>
                                    </p:set>
                                  </p:childTnLst>
                                </p:cTn>
                              </p:par>
                            </p:childTnLst>
                          </p:cTn>
                        </p:par>
                        <p:par>
                          <p:cTn id="132" fill="hold">
                            <p:stCondLst>
                              <p:cond delay="3000"/>
                            </p:stCondLst>
                            <p:childTnLst>
                              <p:par>
                                <p:cTn id="133" presetID="1" presetClass="entr" presetSubtype="0" fill="hold" nodeType="afterEffect">
                                  <p:stCondLst>
                                    <p:cond delay="0"/>
                                  </p:stCondLst>
                                  <p:childTnLst>
                                    <p:set>
                                      <p:cBhvr>
                                        <p:cTn id="134" dur="1" fill="hold">
                                          <p:stCondLst>
                                            <p:cond delay="0"/>
                                          </p:stCondLst>
                                        </p:cTn>
                                        <p:tgtEl>
                                          <p:spTgt spid="67"/>
                                        </p:tgtEl>
                                        <p:attrNameLst>
                                          <p:attrName>style.visibility</p:attrName>
                                        </p:attrNameLst>
                                      </p:cBhvr>
                                      <p:to>
                                        <p:strVal val="visible"/>
                                      </p:to>
                                    </p:set>
                                  </p:childTnLst>
                                </p:cTn>
                              </p:par>
                            </p:childTnLst>
                          </p:cTn>
                        </p:par>
                        <p:par>
                          <p:cTn id="135" fill="hold">
                            <p:stCondLst>
                              <p:cond delay="3000"/>
                            </p:stCondLst>
                            <p:childTnLst>
                              <p:par>
                                <p:cTn id="136" presetID="1" presetClass="entr" presetSubtype="0" fill="hold" nodeType="afterEffect">
                                  <p:stCondLst>
                                    <p:cond delay="0"/>
                                  </p:stCondLst>
                                  <p:childTnLst>
                                    <p:set>
                                      <p:cBhvr>
                                        <p:cTn id="137" dur="1" fill="hold">
                                          <p:stCondLst>
                                            <p:cond delay="0"/>
                                          </p:stCondLst>
                                        </p:cTn>
                                        <p:tgtEl>
                                          <p:spTgt spid="1030"/>
                                        </p:tgtEl>
                                        <p:attrNameLst>
                                          <p:attrName>style.visibility</p:attrName>
                                        </p:attrNameLst>
                                      </p:cBhvr>
                                      <p:to>
                                        <p:strVal val="visible"/>
                                      </p:to>
                                    </p:set>
                                  </p:childTnLst>
                                </p:cTn>
                              </p:par>
                            </p:childTnLst>
                          </p:cTn>
                        </p:par>
                        <p:par>
                          <p:cTn id="138" fill="hold">
                            <p:stCondLst>
                              <p:cond delay="3000"/>
                            </p:stCondLst>
                            <p:childTnLst>
                              <p:par>
                                <p:cTn id="139" presetID="1" presetClass="entr" presetSubtype="0" fill="hold" nodeType="afterEffect">
                                  <p:stCondLst>
                                    <p:cond delay="0"/>
                                  </p:stCondLst>
                                  <p:childTnLst>
                                    <p:set>
                                      <p:cBhvr>
                                        <p:cTn id="140" dur="1" fill="hold">
                                          <p:stCondLst>
                                            <p:cond delay="0"/>
                                          </p:stCondLst>
                                        </p:cTn>
                                        <p:tgtEl>
                                          <p:spTgt spid="72"/>
                                        </p:tgtEl>
                                        <p:attrNameLst>
                                          <p:attrName>style.visibility</p:attrName>
                                        </p:attrNameLst>
                                      </p:cBhvr>
                                      <p:to>
                                        <p:strVal val="visible"/>
                                      </p:to>
                                    </p:set>
                                  </p:childTnLst>
                                </p:cTn>
                              </p:par>
                            </p:childTnLst>
                          </p:cTn>
                        </p:par>
                        <p:par>
                          <p:cTn id="141" fill="hold">
                            <p:stCondLst>
                              <p:cond delay="3000"/>
                            </p:stCondLst>
                            <p:childTnLst>
                              <p:par>
                                <p:cTn id="142" presetID="1" presetClass="entr" presetSubtype="0" fill="hold" nodeType="afterEffect">
                                  <p:stCondLst>
                                    <p:cond delay="0"/>
                                  </p:stCondLst>
                                  <p:childTnLst>
                                    <p:set>
                                      <p:cBhvr>
                                        <p:cTn id="143" dur="1" fill="hold">
                                          <p:stCondLst>
                                            <p:cond delay="0"/>
                                          </p:stCondLst>
                                        </p:cTn>
                                        <p:tgtEl>
                                          <p:spTgt spid="73"/>
                                        </p:tgtEl>
                                        <p:attrNameLst>
                                          <p:attrName>style.visibility</p:attrName>
                                        </p:attrNameLst>
                                      </p:cBhvr>
                                      <p:to>
                                        <p:strVal val="visible"/>
                                      </p:to>
                                    </p:set>
                                  </p:childTnLst>
                                </p:cTn>
                              </p:par>
                            </p:childTnLst>
                          </p:cTn>
                        </p:par>
                        <p:par>
                          <p:cTn id="144" fill="hold">
                            <p:stCondLst>
                              <p:cond delay="3000"/>
                            </p:stCondLst>
                            <p:childTnLst>
                              <p:par>
                                <p:cTn id="145" presetID="1" presetClass="entr" presetSubtype="0" fill="hold" nodeType="afterEffect">
                                  <p:stCondLst>
                                    <p:cond delay="0"/>
                                  </p:stCondLst>
                                  <p:childTnLst>
                                    <p:set>
                                      <p:cBhvr>
                                        <p:cTn id="146" dur="1" fill="hold">
                                          <p:stCondLst>
                                            <p:cond delay="0"/>
                                          </p:stCondLst>
                                        </p:cTn>
                                        <p:tgtEl>
                                          <p:spTgt spid="74"/>
                                        </p:tgtEl>
                                        <p:attrNameLst>
                                          <p:attrName>style.visibility</p:attrName>
                                        </p:attrNameLst>
                                      </p:cBhvr>
                                      <p:to>
                                        <p:strVal val="visible"/>
                                      </p:to>
                                    </p:set>
                                  </p:childTnLst>
                                </p:cTn>
                              </p:par>
                            </p:childTnLst>
                          </p:cTn>
                        </p:par>
                        <p:par>
                          <p:cTn id="147" fill="hold">
                            <p:stCondLst>
                              <p:cond delay="3000"/>
                            </p:stCondLst>
                            <p:childTnLst>
                              <p:par>
                                <p:cTn id="148" presetID="1" presetClass="entr" presetSubtype="0" fill="hold" nodeType="afterEffect">
                                  <p:stCondLst>
                                    <p:cond delay="0"/>
                                  </p:stCondLst>
                                  <p:childTnLst>
                                    <p:set>
                                      <p:cBhvr>
                                        <p:cTn id="149" dur="1" fill="hold">
                                          <p:stCondLst>
                                            <p:cond delay="0"/>
                                          </p:stCondLst>
                                        </p:cTn>
                                        <p:tgtEl>
                                          <p:spTgt spid="69"/>
                                        </p:tgtEl>
                                        <p:attrNameLst>
                                          <p:attrName>style.visibility</p:attrName>
                                        </p:attrNameLst>
                                      </p:cBhvr>
                                      <p:to>
                                        <p:strVal val="visible"/>
                                      </p:to>
                                    </p:set>
                                  </p:childTnLst>
                                </p:cTn>
                              </p:par>
                            </p:childTnLst>
                          </p:cTn>
                        </p:par>
                        <p:par>
                          <p:cTn id="150" fill="hold">
                            <p:stCondLst>
                              <p:cond delay="3000"/>
                            </p:stCondLst>
                            <p:childTnLst>
                              <p:par>
                                <p:cTn id="151" presetID="1" presetClass="entr" presetSubtype="0" fill="hold" nodeType="afterEffect">
                                  <p:stCondLst>
                                    <p:cond delay="0"/>
                                  </p:stCondLst>
                                  <p:childTnLst>
                                    <p:set>
                                      <p:cBhvr>
                                        <p:cTn id="152" dur="1" fill="hold">
                                          <p:stCondLst>
                                            <p:cond delay="0"/>
                                          </p:stCondLst>
                                        </p:cTn>
                                        <p:tgtEl>
                                          <p:spTgt spid="70"/>
                                        </p:tgtEl>
                                        <p:attrNameLst>
                                          <p:attrName>style.visibility</p:attrName>
                                        </p:attrNameLst>
                                      </p:cBhvr>
                                      <p:to>
                                        <p:strVal val="visible"/>
                                      </p:to>
                                    </p:set>
                                  </p:childTnLst>
                                </p:cTn>
                              </p:par>
                            </p:childTnLst>
                          </p:cTn>
                        </p:par>
                        <p:par>
                          <p:cTn id="153" fill="hold">
                            <p:stCondLst>
                              <p:cond delay="3000"/>
                            </p:stCondLst>
                            <p:childTnLst>
                              <p:par>
                                <p:cTn id="154" presetID="1" presetClass="entr" presetSubtype="0" fill="hold" grpId="0" nodeType="afterEffect">
                                  <p:stCondLst>
                                    <p:cond delay="0"/>
                                  </p:stCondLst>
                                  <p:childTnLst>
                                    <p:set>
                                      <p:cBhvr>
                                        <p:cTn id="15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2" nodeType="clickEffect">
                                  <p:stCondLst>
                                    <p:cond delay="0"/>
                                  </p:stCondLst>
                                  <p:childTnLst>
                                    <p:set>
                                      <p:cBhvr>
                                        <p:cTn id="159" dur="1" fill="hold">
                                          <p:stCondLst>
                                            <p:cond delay="0"/>
                                          </p:stCondLst>
                                        </p:cTn>
                                        <p:tgtEl>
                                          <p:spTgt spid="122"/>
                                        </p:tgtEl>
                                        <p:attrNameLst>
                                          <p:attrName>style.visibility</p:attrName>
                                        </p:attrNameLst>
                                      </p:cBhvr>
                                      <p:to>
                                        <p:strVal val="visible"/>
                                      </p:to>
                                    </p:set>
                                    <p:animEffect transition="in" filter="fade">
                                      <p:cBhvr>
                                        <p:cTn id="160" dur="500"/>
                                        <p:tgtEl>
                                          <p:spTgt spid="122"/>
                                        </p:tgtEl>
                                      </p:cBhvr>
                                    </p:animEffect>
                                  </p:childTnLst>
                                </p:cTn>
                              </p:par>
                            </p:childTnLst>
                          </p:cTn>
                        </p:par>
                        <p:par>
                          <p:cTn id="161" fill="hold">
                            <p:stCondLst>
                              <p:cond delay="500"/>
                            </p:stCondLst>
                            <p:childTnLst>
                              <p:par>
                                <p:cTn id="162" presetID="50" presetClass="path" presetSubtype="0" accel="50000" decel="50000" fill="hold" grpId="0" nodeType="afterEffect">
                                  <p:stCondLst>
                                    <p:cond delay="0"/>
                                  </p:stCondLst>
                                  <p:childTnLst>
                                    <p:animMotion origin="layout" path="M 9.85197E-7 -2.96893E-6 L -0.10133 -2.96893E-6 C -0.1465 -2.96893E-6 -0.20253 0.04514 -0.20253 0.08211 L -0.20253 0.16444 " pathEditMode="relative" rAng="0" ptsTypes="FfFF">
                                      <p:cBhvr>
                                        <p:cTn id="163" dur="2000" fill="hold"/>
                                        <p:tgtEl>
                                          <p:spTgt spid="122"/>
                                        </p:tgtEl>
                                        <p:attrNameLst>
                                          <p:attrName>ppt_x</p:attrName>
                                          <p:attrName>ppt_y</p:attrName>
                                        </p:attrNameLst>
                                      </p:cBhvr>
                                      <p:rCtr x="-10133" y="8210"/>
                                    </p:animMotion>
                                  </p:childTnLst>
                                </p:cTn>
                              </p:par>
                            </p:childTnLst>
                          </p:cTn>
                        </p:par>
                        <p:par>
                          <p:cTn id="164" fill="hold">
                            <p:stCondLst>
                              <p:cond delay="2500"/>
                            </p:stCondLst>
                            <p:childTnLst>
                              <p:par>
                                <p:cTn id="165" presetID="10" presetClass="exit" presetSubtype="0" fill="hold" grpId="1" nodeType="afterEffect">
                                  <p:stCondLst>
                                    <p:cond delay="0"/>
                                  </p:stCondLst>
                                  <p:childTnLst>
                                    <p:animEffect transition="out" filter="fade">
                                      <p:cBhvr>
                                        <p:cTn id="166" dur="500"/>
                                        <p:tgtEl>
                                          <p:spTgt spid="122"/>
                                        </p:tgtEl>
                                      </p:cBhvr>
                                    </p:animEffect>
                                    <p:set>
                                      <p:cBhvr>
                                        <p:cTn id="167" dur="1" fill="hold">
                                          <p:stCondLst>
                                            <p:cond delay="499"/>
                                          </p:stCondLst>
                                        </p:cTn>
                                        <p:tgtEl>
                                          <p:spTgt spid="122"/>
                                        </p:tgtEl>
                                        <p:attrNameLst>
                                          <p:attrName>style.visibility</p:attrName>
                                        </p:attrNameLst>
                                      </p:cBhvr>
                                      <p:to>
                                        <p:strVal val="hidden"/>
                                      </p:to>
                                    </p:set>
                                  </p:childTnLst>
                                </p:cTn>
                              </p:par>
                            </p:childTnLst>
                          </p:cTn>
                        </p:par>
                        <p:par>
                          <p:cTn id="168" fill="hold">
                            <p:stCondLst>
                              <p:cond delay="3000"/>
                            </p:stCondLst>
                            <p:childTnLst>
                              <p:par>
                                <p:cTn id="169" presetID="1" presetClass="entr" presetSubtype="0" fill="hold" nodeType="afterEffect">
                                  <p:stCondLst>
                                    <p:cond delay="0"/>
                                  </p:stCondLst>
                                  <p:childTnLst>
                                    <p:set>
                                      <p:cBhvr>
                                        <p:cTn id="170" dur="1" fill="hold">
                                          <p:stCondLst>
                                            <p:cond delay="0"/>
                                          </p:stCondLst>
                                        </p:cTn>
                                        <p:tgtEl>
                                          <p:spTgt spid="119"/>
                                        </p:tgtEl>
                                        <p:attrNameLst>
                                          <p:attrName>style.visibility</p:attrName>
                                        </p:attrNameLst>
                                      </p:cBhvr>
                                      <p:to>
                                        <p:strVal val="visible"/>
                                      </p:to>
                                    </p:set>
                                  </p:childTnLst>
                                </p:cTn>
                              </p:par>
                            </p:childTnLst>
                          </p:cTn>
                        </p:par>
                        <p:par>
                          <p:cTn id="171" fill="hold">
                            <p:stCondLst>
                              <p:cond delay="3000"/>
                            </p:stCondLst>
                            <p:childTnLst>
                              <p:par>
                                <p:cTn id="172" presetID="1" presetClass="entr" presetSubtype="0" fill="hold" nodeType="afterEffect">
                                  <p:stCondLst>
                                    <p:cond delay="0"/>
                                  </p:stCondLst>
                                  <p:childTnLst>
                                    <p:set>
                                      <p:cBhvr>
                                        <p:cTn id="173" dur="1" fill="hold">
                                          <p:stCondLst>
                                            <p:cond delay="0"/>
                                          </p:stCondLst>
                                        </p:cTn>
                                        <p:tgtEl>
                                          <p:spTgt spid="116"/>
                                        </p:tgtEl>
                                        <p:attrNameLst>
                                          <p:attrName>style.visibility</p:attrName>
                                        </p:attrNameLst>
                                      </p:cBhvr>
                                      <p:to>
                                        <p:strVal val="visible"/>
                                      </p:to>
                                    </p:set>
                                  </p:childTnLst>
                                </p:cTn>
                              </p:par>
                            </p:childTnLst>
                          </p:cTn>
                        </p:par>
                        <p:par>
                          <p:cTn id="174" fill="hold">
                            <p:stCondLst>
                              <p:cond delay="3000"/>
                            </p:stCondLst>
                            <p:childTnLst>
                              <p:par>
                                <p:cTn id="175" presetID="1" presetClass="entr" presetSubtype="0" fill="hold" nodeType="afterEffect">
                                  <p:stCondLst>
                                    <p:cond delay="0"/>
                                  </p:stCondLst>
                                  <p:childTnLst>
                                    <p:set>
                                      <p:cBhvr>
                                        <p:cTn id="176" dur="1" fill="hold">
                                          <p:stCondLst>
                                            <p:cond delay="0"/>
                                          </p:stCondLst>
                                        </p:cTn>
                                        <p:tgtEl>
                                          <p:spTgt spid="115"/>
                                        </p:tgtEl>
                                        <p:attrNameLst>
                                          <p:attrName>style.visibility</p:attrName>
                                        </p:attrNameLst>
                                      </p:cBhvr>
                                      <p:to>
                                        <p:strVal val="visible"/>
                                      </p:to>
                                    </p:set>
                                  </p:childTnLst>
                                </p:cTn>
                              </p:par>
                            </p:childTnLst>
                          </p:cTn>
                        </p:par>
                        <p:par>
                          <p:cTn id="177" fill="hold">
                            <p:stCondLst>
                              <p:cond delay="3000"/>
                            </p:stCondLst>
                            <p:childTnLst>
                              <p:par>
                                <p:cTn id="178" presetID="1" presetClass="entr" presetSubtype="0" fill="hold" nodeType="afterEffect">
                                  <p:stCondLst>
                                    <p:cond delay="0"/>
                                  </p:stCondLst>
                                  <p:childTnLst>
                                    <p:set>
                                      <p:cBhvr>
                                        <p:cTn id="179" dur="1" fill="hold">
                                          <p:stCondLst>
                                            <p:cond delay="0"/>
                                          </p:stCondLst>
                                        </p:cTn>
                                        <p:tgtEl>
                                          <p:spTgt spid="120"/>
                                        </p:tgtEl>
                                        <p:attrNameLst>
                                          <p:attrName>style.visibility</p:attrName>
                                        </p:attrNameLst>
                                      </p:cBhvr>
                                      <p:to>
                                        <p:strVal val="visible"/>
                                      </p:to>
                                    </p:set>
                                  </p:childTnLst>
                                </p:cTn>
                              </p:par>
                            </p:childTnLst>
                          </p:cTn>
                        </p:par>
                        <p:par>
                          <p:cTn id="180" fill="hold">
                            <p:stCondLst>
                              <p:cond delay="3000"/>
                            </p:stCondLst>
                            <p:childTnLst>
                              <p:par>
                                <p:cTn id="181" presetID="1" presetClass="entr" presetSubtype="0" fill="hold" nodeType="afterEffect">
                                  <p:stCondLst>
                                    <p:cond delay="0"/>
                                  </p:stCondLst>
                                  <p:childTnLst>
                                    <p:set>
                                      <p:cBhvr>
                                        <p:cTn id="182" dur="1" fill="hold">
                                          <p:stCondLst>
                                            <p:cond delay="0"/>
                                          </p:stCondLst>
                                        </p:cTn>
                                        <p:tgtEl>
                                          <p:spTgt spid="125"/>
                                        </p:tgtEl>
                                        <p:attrNameLst>
                                          <p:attrName>style.visibility</p:attrName>
                                        </p:attrNameLst>
                                      </p:cBhvr>
                                      <p:to>
                                        <p:strVal val="visible"/>
                                      </p:to>
                                    </p:set>
                                  </p:childTnLst>
                                </p:cTn>
                              </p:par>
                            </p:childTnLst>
                          </p:cTn>
                        </p:par>
                        <p:par>
                          <p:cTn id="183" fill="hold">
                            <p:stCondLst>
                              <p:cond delay="3000"/>
                            </p:stCondLst>
                            <p:childTnLst>
                              <p:par>
                                <p:cTn id="184" presetID="1" presetClass="entr" presetSubtype="0" fill="hold" nodeType="afterEffect">
                                  <p:stCondLst>
                                    <p:cond delay="0"/>
                                  </p:stCondLst>
                                  <p:childTnLst>
                                    <p:set>
                                      <p:cBhvr>
                                        <p:cTn id="185" dur="1" fill="hold">
                                          <p:stCondLst>
                                            <p:cond delay="0"/>
                                          </p:stCondLst>
                                        </p:cTn>
                                        <p:tgtEl>
                                          <p:spTgt spid="129"/>
                                        </p:tgtEl>
                                        <p:attrNameLst>
                                          <p:attrName>style.visibility</p:attrName>
                                        </p:attrNameLst>
                                      </p:cBhvr>
                                      <p:to>
                                        <p:strVal val="visible"/>
                                      </p:to>
                                    </p:set>
                                  </p:childTnLst>
                                </p:cTn>
                              </p:par>
                            </p:childTnLst>
                          </p:cTn>
                        </p:par>
                        <p:par>
                          <p:cTn id="186" fill="hold">
                            <p:stCondLst>
                              <p:cond delay="3000"/>
                            </p:stCondLst>
                            <p:childTnLst>
                              <p:par>
                                <p:cTn id="187" presetID="1" presetClass="entr" presetSubtype="0" fill="hold" nodeType="afterEffect">
                                  <p:stCondLst>
                                    <p:cond delay="0"/>
                                  </p:stCondLst>
                                  <p:childTnLst>
                                    <p:set>
                                      <p:cBhvr>
                                        <p:cTn id="188" dur="1" fill="hold">
                                          <p:stCondLst>
                                            <p:cond delay="0"/>
                                          </p:stCondLst>
                                        </p:cTn>
                                        <p:tgtEl>
                                          <p:spTgt spid="132"/>
                                        </p:tgtEl>
                                        <p:attrNameLst>
                                          <p:attrName>style.visibility</p:attrName>
                                        </p:attrNameLst>
                                      </p:cBhvr>
                                      <p:to>
                                        <p:strVal val="visible"/>
                                      </p:to>
                                    </p:set>
                                  </p:childTnLst>
                                </p:cTn>
                              </p:par>
                            </p:childTnLst>
                          </p:cTn>
                        </p:par>
                        <p:par>
                          <p:cTn id="189" fill="hold">
                            <p:stCondLst>
                              <p:cond delay="3000"/>
                            </p:stCondLst>
                            <p:childTnLst>
                              <p:par>
                                <p:cTn id="190" presetID="1" presetClass="entr" presetSubtype="0" fill="hold" nodeType="afterEffect">
                                  <p:stCondLst>
                                    <p:cond delay="0"/>
                                  </p:stCondLst>
                                  <p:childTnLst>
                                    <p:set>
                                      <p:cBhvr>
                                        <p:cTn id="191" dur="1" fill="hold">
                                          <p:stCondLst>
                                            <p:cond delay="0"/>
                                          </p:stCondLst>
                                        </p:cTn>
                                        <p:tgtEl>
                                          <p:spTgt spid="131"/>
                                        </p:tgtEl>
                                        <p:attrNameLst>
                                          <p:attrName>style.visibility</p:attrName>
                                        </p:attrNameLst>
                                      </p:cBhvr>
                                      <p:to>
                                        <p:strVal val="visible"/>
                                      </p:to>
                                    </p:set>
                                  </p:childTnLst>
                                </p:cTn>
                              </p:par>
                            </p:childTnLst>
                          </p:cTn>
                        </p:par>
                        <p:par>
                          <p:cTn id="192" fill="hold">
                            <p:stCondLst>
                              <p:cond delay="3000"/>
                            </p:stCondLst>
                            <p:childTnLst>
                              <p:par>
                                <p:cTn id="193" presetID="1" presetClass="entr" presetSubtype="0" fill="hold" nodeType="afterEffect">
                                  <p:stCondLst>
                                    <p:cond delay="0"/>
                                  </p:stCondLst>
                                  <p:childTnLst>
                                    <p:set>
                                      <p:cBhvr>
                                        <p:cTn id="194" dur="1" fill="hold">
                                          <p:stCondLst>
                                            <p:cond delay="0"/>
                                          </p:stCondLst>
                                        </p:cTn>
                                        <p:tgtEl>
                                          <p:spTgt spid="130"/>
                                        </p:tgtEl>
                                        <p:attrNameLst>
                                          <p:attrName>style.visibility</p:attrName>
                                        </p:attrNameLst>
                                      </p:cBhvr>
                                      <p:to>
                                        <p:strVal val="visible"/>
                                      </p:to>
                                    </p:set>
                                  </p:childTnLst>
                                </p:cTn>
                              </p:par>
                            </p:childTnLst>
                          </p:cTn>
                        </p:par>
                        <p:par>
                          <p:cTn id="195" fill="hold">
                            <p:stCondLst>
                              <p:cond delay="3000"/>
                            </p:stCondLst>
                            <p:childTnLst>
                              <p:par>
                                <p:cTn id="196" presetID="1" presetClass="entr" presetSubtype="0" fill="hold" grpId="0" nodeType="afterEffect">
                                  <p:stCondLst>
                                    <p:cond delay="0"/>
                                  </p:stCondLst>
                                  <p:childTnLst>
                                    <p:set>
                                      <p:cBhvr>
                                        <p:cTn id="197"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2" nodeType="clickEffect">
                                  <p:stCondLst>
                                    <p:cond delay="0"/>
                                  </p:stCondLst>
                                  <p:childTnLst>
                                    <p:set>
                                      <p:cBhvr>
                                        <p:cTn id="201" dur="1" fill="hold">
                                          <p:stCondLst>
                                            <p:cond delay="0"/>
                                          </p:stCondLst>
                                        </p:cTn>
                                        <p:tgtEl>
                                          <p:spTgt spid="123"/>
                                        </p:tgtEl>
                                        <p:attrNameLst>
                                          <p:attrName>style.visibility</p:attrName>
                                        </p:attrNameLst>
                                      </p:cBhvr>
                                      <p:to>
                                        <p:strVal val="visible"/>
                                      </p:to>
                                    </p:set>
                                    <p:animEffect transition="in" filter="fade">
                                      <p:cBhvr>
                                        <p:cTn id="202" dur="500"/>
                                        <p:tgtEl>
                                          <p:spTgt spid="123"/>
                                        </p:tgtEl>
                                      </p:cBhvr>
                                    </p:animEffect>
                                  </p:childTnLst>
                                </p:cTn>
                              </p:par>
                            </p:childTnLst>
                          </p:cTn>
                        </p:par>
                        <p:par>
                          <p:cTn id="203" fill="hold">
                            <p:stCondLst>
                              <p:cond delay="500"/>
                            </p:stCondLst>
                            <p:childTnLst>
                              <p:par>
                                <p:cTn id="204" presetID="50" presetClass="path" presetSubtype="0" accel="50000" decel="50000" fill="hold" grpId="0" nodeType="afterEffect">
                                  <p:stCondLst>
                                    <p:cond delay="0"/>
                                  </p:stCondLst>
                                  <p:childTnLst>
                                    <p:animMotion origin="layout" path="M 9.85197E-7 -2.96893E-6 L -0.10133 -2.96893E-6 C -0.1465 -2.96893E-6 -0.20253 0.04514 -0.20253 0.08211 L -0.20253 0.16444 " pathEditMode="relative" rAng="0" ptsTypes="FfFF">
                                      <p:cBhvr>
                                        <p:cTn id="205" dur="2000" fill="hold"/>
                                        <p:tgtEl>
                                          <p:spTgt spid="123"/>
                                        </p:tgtEl>
                                        <p:attrNameLst>
                                          <p:attrName>ppt_x</p:attrName>
                                          <p:attrName>ppt_y</p:attrName>
                                        </p:attrNameLst>
                                      </p:cBhvr>
                                      <p:rCtr x="-10133" y="8210"/>
                                    </p:animMotion>
                                  </p:childTnLst>
                                </p:cTn>
                              </p:par>
                            </p:childTnLst>
                          </p:cTn>
                        </p:par>
                        <p:par>
                          <p:cTn id="206" fill="hold">
                            <p:stCondLst>
                              <p:cond delay="2500"/>
                            </p:stCondLst>
                            <p:childTnLst>
                              <p:par>
                                <p:cTn id="207" presetID="10" presetClass="exit" presetSubtype="0" fill="hold" grpId="1" nodeType="afterEffect">
                                  <p:stCondLst>
                                    <p:cond delay="0"/>
                                  </p:stCondLst>
                                  <p:childTnLst>
                                    <p:animEffect transition="out" filter="fade">
                                      <p:cBhvr>
                                        <p:cTn id="208" dur="500"/>
                                        <p:tgtEl>
                                          <p:spTgt spid="123"/>
                                        </p:tgtEl>
                                      </p:cBhvr>
                                    </p:animEffect>
                                    <p:set>
                                      <p:cBhvr>
                                        <p:cTn id="209" dur="1" fill="hold">
                                          <p:stCondLst>
                                            <p:cond delay="499"/>
                                          </p:stCondLst>
                                        </p:cTn>
                                        <p:tgtEl>
                                          <p:spTgt spid="123"/>
                                        </p:tgtEl>
                                        <p:attrNameLst>
                                          <p:attrName>style.visibility</p:attrName>
                                        </p:attrNameLst>
                                      </p:cBhvr>
                                      <p:to>
                                        <p:strVal val="hidden"/>
                                      </p:to>
                                    </p:set>
                                  </p:childTnLst>
                                </p:cTn>
                              </p:par>
                            </p:childTnLst>
                          </p:cTn>
                        </p:par>
                        <p:par>
                          <p:cTn id="210" fill="hold">
                            <p:stCondLst>
                              <p:cond delay="3000"/>
                            </p:stCondLst>
                            <p:childTnLst>
                              <p:par>
                                <p:cTn id="211" presetID="1" presetClass="entr" presetSubtype="0" fill="hold" nodeType="afterEffect">
                                  <p:stCondLst>
                                    <p:cond delay="0"/>
                                  </p:stCondLst>
                                  <p:childTnLst>
                                    <p:set>
                                      <p:cBhvr>
                                        <p:cTn id="212" dur="1" fill="hold">
                                          <p:stCondLst>
                                            <p:cond delay="0"/>
                                          </p:stCondLst>
                                        </p:cTn>
                                        <p:tgtEl>
                                          <p:spTgt spid="107"/>
                                        </p:tgtEl>
                                        <p:attrNameLst>
                                          <p:attrName>style.visibility</p:attrName>
                                        </p:attrNameLst>
                                      </p:cBhvr>
                                      <p:to>
                                        <p:strVal val="visible"/>
                                      </p:to>
                                    </p:set>
                                  </p:childTnLst>
                                </p:cTn>
                              </p:par>
                            </p:childTnLst>
                          </p:cTn>
                        </p:par>
                        <p:par>
                          <p:cTn id="213" fill="hold">
                            <p:stCondLst>
                              <p:cond delay="3000"/>
                            </p:stCondLst>
                            <p:childTnLst>
                              <p:par>
                                <p:cTn id="214" presetID="1" presetClass="entr" presetSubtype="0" fill="hold" nodeType="afterEffect">
                                  <p:stCondLst>
                                    <p:cond delay="0"/>
                                  </p:stCondLst>
                                  <p:childTnLst>
                                    <p:set>
                                      <p:cBhvr>
                                        <p:cTn id="215" dur="1" fill="hold">
                                          <p:stCondLst>
                                            <p:cond delay="0"/>
                                          </p:stCondLst>
                                        </p:cTn>
                                        <p:tgtEl>
                                          <p:spTgt spid="106"/>
                                        </p:tgtEl>
                                        <p:attrNameLst>
                                          <p:attrName>style.visibility</p:attrName>
                                        </p:attrNameLst>
                                      </p:cBhvr>
                                      <p:to>
                                        <p:strVal val="visible"/>
                                      </p:to>
                                    </p:set>
                                  </p:childTnLst>
                                </p:cTn>
                              </p:par>
                            </p:childTnLst>
                          </p:cTn>
                        </p:par>
                        <p:par>
                          <p:cTn id="216" fill="hold">
                            <p:stCondLst>
                              <p:cond delay="3000"/>
                            </p:stCondLst>
                            <p:childTnLst>
                              <p:par>
                                <p:cTn id="217" presetID="1" presetClass="entr" presetSubtype="0" fill="hold" nodeType="afterEffect">
                                  <p:stCondLst>
                                    <p:cond delay="0"/>
                                  </p:stCondLst>
                                  <p:childTnLst>
                                    <p:set>
                                      <p:cBhvr>
                                        <p:cTn id="218" dur="1" fill="hold">
                                          <p:stCondLst>
                                            <p:cond delay="0"/>
                                          </p:stCondLst>
                                        </p:cTn>
                                        <p:tgtEl>
                                          <p:spTgt spid="105"/>
                                        </p:tgtEl>
                                        <p:attrNameLst>
                                          <p:attrName>style.visibility</p:attrName>
                                        </p:attrNameLst>
                                      </p:cBhvr>
                                      <p:to>
                                        <p:strVal val="visible"/>
                                      </p:to>
                                    </p:set>
                                  </p:childTnLst>
                                </p:cTn>
                              </p:par>
                            </p:childTnLst>
                          </p:cTn>
                        </p:par>
                        <p:par>
                          <p:cTn id="219" fill="hold">
                            <p:stCondLst>
                              <p:cond delay="3000"/>
                            </p:stCondLst>
                            <p:childTnLst>
                              <p:par>
                                <p:cTn id="220" presetID="1" presetClass="entr" presetSubtype="0" fill="hold" nodeType="afterEffect">
                                  <p:stCondLst>
                                    <p:cond delay="0"/>
                                  </p:stCondLst>
                                  <p:childTnLst>
                                    <p:set>
                                      <p:cBhvr>
                                        <p:cTn id="221" dur="1" fill="hold">
                                          <p:stCondLst>
                                            <p:cond delay="0"/>
                                          </p:stCondLst>
                                        </p:cTn>
                                        <p:tgtEl>
                                          <p:spTgt spid="111"/>
                                        </p:tgtEl>
                                        <p:attrNameLst>
                                          <p:attrName>style.visibility</p:attrName>
                                        </p:attrNameLst>
                                      </p:cBhvr>
                                      <p:to>
                                        <p:strVal val="visible"/>
                                      </p:to>
                                    </p:set>
                                  </p:childTnLst>
                                </p:cTn>
                              </p:par>
                            </p:childTnLst>
                          </p:cTn>
                        </p:par>
                        <p:par>
                          <p:cTn id="222" fill="hold">
                            <p:stCondLst>
                              <p:cond delay="3000"/>
                            </p:stCondLst>
                            <p:childTnLst>
                              <p:par>
                                <p:cTn id="223" presetID="1" presetClass="entr" presetSubtype="0" fill="hold" nodeType="afterEffect">
                                  <p:stCondLst>
                                    <p:cond delay="0"/>
                                  </p:stCondLst>
                                  <p:childTnLst>
                                    <p:set>
                                      <p:cBhvr>
                                        <p:cTn id="224" dur="1" fill="hold">
                                          <p:stCondLst>
                                            <p:cond delay="0"/>
                                          </p:stCondLst>
                                        </p:cTn>
                                        <p:tgtEl>
                                          <p:spTgt spid="112"/>
                                        </p:tgtEl>
                                        <p:attrNameLst>
                                          <p:attrName>style.visibility</p:attrName>
                                        </p:attrNameLst>
                                      </p:cBhvr>
                                      <p:to>
                                        <p:strVal val="visible"/>
                                      </p:to>
                                    </p:set>
                                  </p:childTnLst>
                                </p:cTn>
                              </p:par>
                            </p:childTnLst>
                          </p:cTn>
                        </p:par>
                        <p:par>
                          <p:cTn id="225" fill="hold">
                            <p:stCondLst>
                              <p:cond delay="3000"/>
                            </p:stCondLst>
                            <p:childTnLst>
                              <p:par>
                                <p:cTn id="226" presetID="1" presetClass="entr" presetSubtype="0" fill="hold" nodeType="afterEffect">
                                  <p:stCondLst>
                                    <p:cond delay="0"/>
                                  </p:stCondLst>
                                  <p:childTnLst>
                                    <p:set>
                                      <p:cBhvr>
                                        <p:cTn id="227" dur="1" fill="hold">
                                          <p:stCondLst>
                                            <p:cond delay="0"/>
                                          </p:stCondLst>
                                        </p:cTn>
                                        <p:tgtEl>
                                          <p:spTgt spid="113"/>
                                        </p:tgtEl>
                                        <p:attrNameLst>
                                          <p:attrName>style.visibility</p:attrName>
                                        </p:attrNameLst>
                                      </p:cBhvr>
                                      <p:to>
                                        <p:strVal val="visible"/>
                                      </p:to>
                                    </p:set>
                                  </p:childTnLst>
                                </p:cTn>
                              </p:par>
                            </p:childTnLst>
                          </p:cTn>
                        </p:par>
                        <p:par>
                          <p:cTn id="228" fill="hold">
                            <p:stCondLst>
                              <p:cond delay="3000"/>
                            </p:stCondLst>
                            <p:childTnLst>
                              <p:par>
                                <p:cTn id="229" presetID="1" presetClass="entr" presetSubtype="0" fill="hold" nodeType="afterEffect">
                                  <p:stCondLst>
                                    <p:cond delay="0"/>
                                  </p:stCondLst>
                                  <p:childTnLst>
                                    <p:set>
                                      <p:cBhvr>
                                        <p:cTn id="230" dur="1" fill="hold">
                                          <p:stCondLst>
                                            <p:cond delay="0"/>
                                          </p:stCondLst>
                                        </p:cTn>
                                        <p:tgtEl>
                                          <p:spTgt spid="108"/>
                                        </p:tgtEl>
                                        <p:attrNameLst>
                                          <p:attrName>style.visibility</p:attrName>
                                        </p:attrNameLst>
                                      </p:cBhvr>
                                      <p:to>
                                        <p:strVal val="visible"/>
                                      </p:to>
                                    </p:set>
                                  </p:childTnLst>
                                </p:cTn>
                              </p:par>
                            </p:childTnLst>
                          </p:cTn>
                        </p:par>
                        <p:par>
                          <p:cTn id="231" fill="hold">
                            <p:stCondLst>
                              <p:cond delay="3000"/>
                            </p:stCondLst>
                            <p:childTnLst>
                              <p:par>
                                <p:cTn id="232" presetID="1" presetClass="entr" presetSubtype="0" fill="hold" nodeType="afterEffect">
                                  <p:stCondLst>
                                    <p:cond delay="0"/>
                                  </p:stCondLst>
                                  <p:childTnLst>
                                    <p:set>
                                      <p:cBhvr>
                                        <p:cTn id="233" dur="1" fill="hold">
                                          <p:stCondLst>
                                            <p:cond delay="0"/>
                                          </p:stCondLst>
                                        </p:cTn>
                                        <p:tgtEl>
                                          <p:spTgt spid="109"/>
                                        </p:tgtEl>
                                        <p:attrNameLst>
                                          <p:attrName>style.visibility</p:attrName>
                                        </p:attrNameLst>
                                      </p:cBhvr>
                                      <p:to>
                                        <p:strVal val="visible"/>
                                      </p:to>
                                    </p:set>
                                  </p:childTnLst>
                                </p:cTn>
                              </p:par>
                            </p:childTnLst>
                          </p:cTn>
                        </p:par>
                        <p:par>
                          <p:cTn id="234" fill="hold">
                            <p:stCondLst>
                              <p:cond delay="3000"/>
                            </p:stCondLst>
                            <p:childTnLst>
                              <p:par>
                                <p:cTn id="235" presetID="1" presetClass="entr" presetSubtype="0" fill="hold" nodeType="afterEffect">
                                  <p:stCondLst>
                                    <p:cond delay="0"/>
                                  </p:stCondLst>
                                  <p:childTnLst>
                                    <p:set>
                                      <p:cBhvr>
                                        <p:cTn id="236" dur="1" fill="hold">
                                          <p:stCondLst>
                                            <p:cond delay="0"/>
                                          </p:stCondLst>
                                        </p:cTn>
                                        <p:tgtEl>
                                          <p:spTgt spid="110"/>
                                        </p:tgtEl>
                                        <p:attrNameLst>
                                          <p:attrName>style.visibility</p:attrName>
                                        </p:attrNameLst>
                                      </p:cBhvr>
                                      <p:to>
                                        <p:strVal val="visible"/>
                                      </p:to>
                                    </p:set>
                                  </p:childTnLst>
                                </p:cTn>
                              </p:par>
                            </p:childTnLst>
                          </p:cTn>
                        </p:par>
                        <p:par>
                          <p:cTn id="237" fill="hold">
                            <p:stCondLst>
                              <p:cond delay="3000"/>
                            </p:stCondLst>
                            <p:childTnLst>
                              <p:par>
                                <p:cTn id="238" presetID="1" presetClass="entr" presetSubtype="0" fill="hold" grpId="0" nodeType="afterEffect">
                                  <p:stCondLst>
                                    <p:cond delay="0"/>
                                  </p:stCondLst>
                                  <p:childTnLst>
                                    <p:set>
                                      <p:cBhvr>
                                        <p:cTn id="239"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2" presetClass="entr" presetSubtype="4" fill="hold" grpId="0" nodeType="click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ppt_x"/>
                                          </p:val>
                                        </p:tav>
                                        <p:tav tm="100000">
                                          <p:val>
                                            <p:strVal val="#ppt_x"/>
                                          </p:val>
                                        </p:tav>
                                      </p:tavLst>
                                    </p:anim>
                                    <p:anim calcmode="lin" valueType="num">
                                      <p:cBhvr additive="base">
                                        <p:cTn id="245"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1" presetClass="entr" presetSubtype="0" fill="hold" nodeType="clickEffect">
                                  <p:stCondLst>
                                    <p:cond delay="0"/>
                                  </p:stCondLst>
                                  <p:childTnLst>
                                    <p:set>
                                      <p:cBhvr>
                                        <p:cTn id="249" dur="1" fill="hold">
                                          <p:stCondLst>
                                            <p:cond delay="0"/>
                                          </p:stCondLst>
                                        </p:cTn>
                                        <p:tgtEl>
                                          <p:spTgt spid="104"/>
                                        </p:tgtEl>
                                        <p:attrNameLst>
                                          <p:attrName>style.visibility</p:attrName>
                                        </p:attrNameLst>
                                      </p:cBhvr>
                                      <p:to>
                                        <p:strVal val="visible"/>
                                      </p:to>
                                    </p:set>
                                  </p:childTnLst>
                                </p:cTn>
                              </p:par>
                            </p:childTnLst>
                          </p:cTn>
                        </p:par>
                        <p:par>
                          <p:cTn id="250" fill="hold">
                            <p:stCondLst>
                              <p:cond delay="0"/>
                            </p:stCondLst>
                            <p:childTnLst>
                              <p:par>
                                <p:cTn id="251" presetID="1" presetClass="entr" presetSubtype="0" fill="hold" nodeType="afterEffect">
                                  <p:stCondLst>
                                    <p:cond delay="0"/>
                                  </p:stCondLst>
                                  <p:childTnLst>
                                    <p:set>
                                      <p:cBhvr>
                                        <p:cTn id="252" dur="1" fill="hold">
                                          <p:stCondLst>
                                            <p:cond delay="0"/>
                                          </p:stCondLst>
                                        </p:cTn>
                                        <p:tgtEl>
                                          <p:spTgt spid="146"/>
                                        </p:tgtEl>
                                        <p:attrNameLst>
                                          <p:attrName>style.visibility</p:attrName>
                                        </p:attrNameLst>
                                      </p:cBhvr>
                                      <p:to>
                                        <p:strVal val="visible"/>
                                      </p:to>
                                    </p:set>
                                  </p:childTnLst>
                                </p:cTn>
                              </p:par>
                            </p:childTnLst>
                          </p:cTn>
                        </p:par>
                        <p:par>
                          <p:cTn id="253" fill="hold">
                            <p:stCondLst>
                              <p:cond delay="0"/>
                            </p:stCondLst>
                            <p:childTnLst>
                              <p:par>
                                <p:cTn id="254" presetID="1" presetClass="entr" presetSubtype="0" fill="hold" nodeType="afterEffect">
                                  <p:stCondLst>
                                    <p:cond delay="0"/>
                                  </p:stCondLst>
                                  <p:childTnLst>
                                    <p:set>
                                      <p:cBhvr>
                                        <p:cTn id="255"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4" grpId="0" build="p"/>
      <p:bldP spid="2" grpId="0" animBg="1"/>
      <p:bldP spid="2" grpId="1" animBg="1"/>
      <p:bldP spid="2" grpId="2" animBg="1"/>
      <p:bldP spid="117" grpId="0" animBg="1"/>
      <p:bldP spid="117" grpId="1" animBg="1"/>
      <p:bldP spid="117" grpId="2" animBg="1"/>
      <p:bldP spid="118" grpId="0" animBg="1"/>
      <p:bldP spid="118" grpId="1" animBg="1"/>
      <p:bldP spid="118" grpId="2" animBg="1"/>
      <p:bldP spid="121" grpId="0" animBg="1"/>
      <p:bldP spid="121" grpId="1" animBg="1"/>
      <p:bldP spid="121" grpId="2" animBg="1"/>
      <p:bldP spid="122" grpId="0" animBg="1"/>
      <p:bldP spid="122" grpId="1" animBg="1"/>
      <p:bldP spid="122" grpId="2" animBg="1"/>
      <p:bldP spid="123" grpId="0" animBg="1"/>
      <p:bldP spid="123" grpId="1" animBg="1"/>
      <p:bldP spid="123" grpId="2" animBg="1"/>
      <p:bldP spid="10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a:t>
            </a:r>
            <a:endParaRPr lang="en-US" dirty="0"/>
          </a:p>
        </p:txBody>
      </p:sp>
      <p:sp>
        <p:nvSpPr>
          <p:cNvPr id="3" name="Content Placeholder 2"/>
          <p:cNvSpPr>
            <a:spLocks noGrp="1"/>
          </p:cNvSpPr>
          <p:nvPr>
            <p:ph sz="quarter" idx="10"/>
          </p:nvPr>
        </p:nvSpPr>
        <p:spPr>
          <a:xfrm>
            <a:off x="274638" y="1214439"/>
            <a:ext cx="11887200" cy="4801197"/>
          </a:xfrm>
        </p:spPr>
        <p:txBody>
          <a:bodyPr/>
          <a:lstStyle/>
          <a:p>
            <a:pPr>
              <a:buFont typeface="Wingdings" pitchFamily="2" charset="2"/>
              <a:buChar char="ü"/>
            </a:pPr>
            <a:r>
              <a:rPr lang="en-US" dirty="0" smtClean="0"/>
              <a:t>Many hosts configured</a:t>
            </a:r>
          </a:p>
          <a:p>
            <a:pPr>
              <a:buFont typeface="Wingdings" pitchFamily="2" charset="2"/>
              <a:buChar char="ü"/>
            </a:pPr>
            <a:r>
              <a:rPr lang="en-US" dirty="0" smtClean="0"/>
              <a:t>Heterogeneous setups supported</a:t>
            </a:r>
          </a:p>
          <a:p>
            <a:pPr>
              <a:buFont typeface="Wingdings" pitchFamily="2" charset="2"/>
              <a:buChar char="ü"/>
            </a:pPr>
            <a:r>
              <a:rPr lang="en-US" dirty="0" smtClean="0"/>
              <a:t>Varied settings rightly set up</a:t>
            </a:r>
          </a:p>
          <a:p>
            <a:pPr>
              <a:buFont typeface="Wingdings" pitchFamily="2" charset="2"/>
              <a:buChar char="ü"/>
            </a:pPr>
            <a:r>
              <a:rPr lang="en-US" dirty="0" smtClean="0"/>
              <a:t>Auto-configures</a:t>
            </a:r>
          </a:p>
          <a:p>
            <a:pPr>
              <a:buFont typeface="Wingdings" pitchFamily="2" charset="2"/>
              <a:buChar char="ü"/>
            </a:pPr>
            <a:r>
              <a:rPr lang="en-US" dirty="0" smtClean="0"/>
              <a:t>Security </a:t>
            </a:r>
          </a:p>
          <a:p>
            <a:pPr>
              <a:buFont typeface="Wingdings" pitchFamily="2" charset="2"/>
              <a:buChar char="ü"/>
            </a:pPr>
            <a:endParaRPr lang="en-US" dirty="0"/>
          </a:p>
          <a:p>
            <a:pPr>
              <a:buFont typeface="Wingdings" pitchFamily="2" charset="2"/>
              <a:buChar char="ü"/>
            </a:pPr>
            <a:r>
              <a:rPr lang="en-US" dirty="0"/>
              <a:t>Delivered at cloud </a:t>
            </a:r>
            <a:r>
              <a:rPr lang="en-US" dirty="0" smtClean="0"/>
              <a:t>scale</a:t>
            </a:r>
            <a:endParaRPr lang="en-US" dirty="0"/>
          </a:p>
        </p:txBody>
      </p:sp>
    </p:spTree>
    <p:extLst>
      <p:ext uri="{BB962C8B-B14F-4D97-AF65-F5344CB8AC3E}">
        <p14:creationId xmlns:p14="http://schemas.microsoft.com/office/powerpoint/2010/main" val="344649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 VM Protection</a:t>
            </a:r>
            <a:endParaRPr lang="en-US" dirty="0"/>
          </a:p>
        </p:txBody>
      </p:sp>
      <p:sp>
        <p:nvSpPr>
          <p:cNvPr id="3" name="Content Placeholder 2"/>
          <p:cNvSpPr>
            <a:spLocks noGrp="1"/>
          </p:cNvSpPr>
          <p:nvPr>
            <p:ph sz="quarter" idx="10"/>
          </p:nvPr>
        </p:nvSpPr>
        <p:spPr>
          <a:xfrm>
            <a:off x="274638" y="1214441"/>
            <a:ext cx="11887200" cy="2646761"/>
          </a:xfrm>
        </p:spPr>
        <p:txBody>
          <a:bodyPr/>
          <a:lstStyle/>
          <a:p>
            <a:r>
              <a:rPr lang="en-US" dirty="0" smtClean="0"/>
              <a:t>Ensure optimal placement of replica VMs on Recovery Cloud</a:t>
            </a:r>
          </a:p>
          <a:p>
            <a:r>
              <a:rPr lang="en-US" dirty="0" smtClean="0"/>
              <a:t>Self-Service experience for App Admins</a:t>
            </a:r>
          </a:p>
          <a:p>
            <a:r>
              <a:rPr lang="en-US" dirty="0" smtClean="0"/>
              <a:t>Work with VMs/VM templates</a:t>
            </a:r>
            <a:endParaRPr lang="en-US" dirty="0"/>
          </a:p>
        </p:txBody>
      </p:sp>
    </p:spTree>
    <p:extLst>
      <p:ext uri="{BB962C8B-B14F-4D97-AF65-F5344CB8AC3E}">
        <p14:creationId xmlns:p14="http://schemas.microsoft.com/office/powerpoint/2010/main" val="1667869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Implementing Enterprise-Scale Disaster Recovery with Hyper-V </a:t>
            </a:r>
            <a:r>
              <a:rPr lang="en-US" sz="3200" b="1" dirty="0" smtClean="0"/>
              <a:t>Recovery Manager, Windows Server </a:t>
            </a:r>
            <a:r>
              <a:rPr lang="en-US" sz="3200" b="1" dirty="0"/>
              <a:t>and </a:t>
            </a:r>
            <a:r>
              <a:rPr lang="en-US" sz="3200" b="1" dirty="0" smtClean="0"/>
              <a:t>System Center Virtual Machine Manager</a:t>
            </a:r>
            <a:endParaRPr lang="en-US" dirty="0"/>
          </a:p>
        </p:txBody>
      </p:sp>
      <p:sp>
        <p:nvSpPr>
          <p:cNvPr id="5" name="Text Placeholder 4"/>
          <p:cNvSpPr>
            <a:spLocks noGrp="1"/>
          </p:cNvSpPr>
          <p:nvPr>
            <p:ph type="body" sz="quarter" idx="12"/>
          </p:nvPr>
        </p:nvSpPr>
        <p:spPr/>
        <p:txBody>
          <a:bodyPr/>
          <a:lstStyle/>
          <a:p>
            <a:pPr lvl="0"/>
            <a:r>
              <a:rPr lang="en-US" sz="2800" dirty="0">
                <a:gradFill>
                  <a:gsLst>
                    <a:gs pos="0">
                      <a:srgbClr val="002050"/>
                    </a:gs>
                    <a:gs pos="100000">
                      <a:srgbClr val="002050"/>
                    </a:gs>
                  </a:gsLst>
                  <a:lin ang="5400000" scaled="0"/>
                </a:gradFill>
              </a:rPr>
              <a:t>Abhishek Agrawal</a:t>
            </a:r>
          </a:p>
          <a:p>
            <a:pPr lvl="0"/>
            <a:r>
              <a:rPr lang="en-US" sz="2800" dirty="0">
                <a:gradFill>
                  <a:gsLst>
                    <a:gs pos="0">
                      <a:srgbClr val="002050"/>
                    </a:gs>
                    <a:gs pos="100000">
                      <a:srgbClr val="002050"/>
                    </a:gs>
                  </a:gsLst>
                  <a:lin ang="5400000" scaled="0"/>
                </a:gradFill>
              </a:rPr>
              <a:t>Senior Program Manager</a:t>
            </a:r>
          </a:p>
          <a:p>
            <a:pPr lvl="0"/>
            <a:r>
              <a:rPr lang="en-US" sz="2800" dirty="0">
                <a:gradFill>
                  <a:gsLst>
                    <a:gs pos="0">
                      <a:srgbClr val="002050"/>
                    </a:gs>
                    <a:gs pos="100000">
                      <a:srgbClr val="002050"/>
                    </a:gs>
                  </a:gsLst>
                  <a:lin ang="5400000" scaled="0"/>
                </a:gradFill>
              </a:rPr>
              <a:t>Windows Server &amp; System Center</a:t>
            </a:r>
          </a:p>
          <a:p>
            <a:pPr lvl="0"/>
            <a:r>
              <a:rPr lang="en-US" sz="2800" dirty="0">
                <a:gradFill>
                  <a:gsLst>
                    <a:gs pos="0">
                      <a:srgbClr val="002050"/>
                    </a:gs>
                    <a:gs pos="100000">
                      <a:srgbClr val="002050"/>
                    </a:gs>
                  </a:gsLst>
                  <a:lin ang="5400000" scaled="0"/>
                </a:gradFill>
              </a:rPr>
              <a:t>Microsoft Corporation</a:t>
            </a:r>
          </a:p>
          <a:p>
            <a:endParaRPr lang="en-US" dirty="0"/>
          </a:p>
        </p:txBody>
      </p:sp>
      <p:sp>
        <p:nvSpPr>
          <p:cNvPr id="9" name="Text Placeholder 8"/>
          <p:cNvSpPr>
            <a:spLocks noGrp="1"/>
          </p:cNvSpPr>
          <p:nvPr>
            <p:ph type="body" sz="quarter" idx="13"/>
          </p:nvPr>
        </p:nvSpPr>
        <p:spPr/>
        <p:txBody>
          <a:bodyPr/>
          <a:lstStyle/>
          <a:p>
            <a:r>
              <a:rPr lang="en-US" dirty="0"/>
              <a:t>MDC-B306</a:t>
            </a:r>
          </a:p>
        </p:txBody>
      </p:sp>
    </p:spTree>
    <p:extLst>
      <p:ext uri="{BB962C8B-B14F-4D97-AF65-F5344CB8AC3E}">
        <p14:creationId xmlns:p14="http://schemas.microsoft.com/office/powerpoint/2010/main" val="267337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sz="quarter" idx="12"/>
          </p:nvPr>
        </p:nvSpPr>
        <p:spPr/>
        <p:txBody>
          <a:bodyPr/>
          <a:lstStyle/>
          <a:p>
            <a:r>
              <a:rPr lang="en-US" dirty="0" smtClean="0"/>
              <a:t>Enable VM Protection</a:t>
            </a:r>
            <a:endParaRPr lang="en-US" dirty="0"/>
          </a:p>
        </p:txBody>
      </p:sp>
    </p:spTree>
    <p:extLst>
      <p:ext uri="{BB962C8B-B14F-4D97-AF65-F5344CB8AC3E}">
        <p14:creationId xmlns:p14="http://schemas.microsoft.com/office/powerpoint/2010/main" val="2526932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Networks</a:t>
            </a:r>
            <a:endParaRPr lang="en-US" dirty="0"/>
          </a:p>
        </p:txBody>
      </p:sp>
      <p:sp>
        <p:nvSpPr>
          <p:cNvPr id="3" name="Content Placeholder 2"/>
          <p:cNvSpPr>
            <a:spLocks noGrp="1"/>
          </p:cNvSpPr>
          <p:nvPr>
            <p:ph sz="quarter" idx="10"/>
          </p:nvPr>
        </p:nvSpPr>
        <p:spPr>
          <a:xfrm>
            <a:off x="274638" y="1214440"/>
            <a:ext cx="11887200" cy="3754757"/>
          </a:xfrm>
        </p:spPr>
        <p:txBody>
          <a:bodyPr/>
          <a:lstStyle/>
          <a:p>
            <a:r>
              <a:rPr lang="en-US" dirty="0" smtClean="0"/>
              <a:t>Failed Over VMs need to be connected to right network</a:t>
            </a:r>
          </a:p>
          <a:p>
            <a:r>
              <a:rPr lang="en-US" dirty="0" smtClean="0"/>
              <a:t>Manual configuration for large number VMs and VM network can be tedious</a:t>
            </a:r>
          </a:p>
          <a:p>
            <a:r>
              <a:rPr lang="en-US" dirty="0" smtClean="0"/>
              <a:t>Complexity with Static IPs, VLANs, Windows Network Virtualization</a:t>
            </a:r>
          </a:p>
        </p:txBody>
      </p:sp>
    </p:spTree>
    <p:extLst>
      <p:ext uri="{BB962C8B-B14F-4D97-AF65-F5344CB8AC3E}">
        <p14:creationId xmlns:p14="http://schemas.microsoft.com/office/powerpoint/2010/main" val="3942105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005279" y="3182103"/>
            <a:ext cx="2857369" cy="2065201"/>
            <a:chOff x="2024417" y="1706151"/>
            <a:chExt cx="2857368" cy="2065201"/>
          </a:xfrm>
        </p:grpSpPr>
        <p:pic>
          <p:nvPicPr>
            <p:cNvPr id="2" name="Picture 1" descr="C:\Users\chrisw\Desktop\Cloud Services 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024417" y="1706151"/>
              <a:ext cx="2857368" cy="197020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814796" y="3586686"/>
              <a:ext cx="935563" cy="184666"/>
            </a:xfrm>
            <a:prstGeom prst="rect">
              <a:avLst/>
            </a:prstGeom>
            <a:noFill/>
          </p:spPr>
          <p:txBody>
            <a:bodyPr wrap="square" lIns="0" tIns="0" rIns="0" bIns="0" rtlCol="0">
              <a:spAutoFit/>
            </a:bodyPr>
            <a:lstStyle/>
            <a:p>
              <a:pPr algn="ctr" defTabSz="931750"/>
              <a:r>
                <a:rPr lang="en-US" sz="1200" b="1" dirty="0">
                  <a:gradFill>
                    <a:gsLst>
                      <a:gs pos="0">
                        <a:srgbClr val="FFFFFF"/>
                      </a:gs>
                      <a:gs pos="86000">
                        <a:srgbClr val="FFFFFF"/>
                      </a:gs>
                    </a:gsLst>
                    <a:lin ang="5400000" scaled="0"/>
                  </a:gradFill>
                  <a:cs typeface="Segoe UI" panose="020B0502040204020203" pitchFamily="34" charset="0"/>
                </a:rPr>
                <a:t>Gold Cloud</a:t>
              </a:r>
            </a:p>
          </p:txBody>
        </p:sp>
      </p:grpSp>
      <p:grpSp>
        <p:nvGrpSpPr>
          <p:cNvPr id="39" name="Group 38"/>
          <p:cNvGrpSpPr/>
          <p:nvPr/>
        </p:nvGrpSpPr>
        <p:grpSpPr>
          <a:xfrm>
            <a:off x="7719063" y="3466931"/>
            <a:ext cx="2797083" cy="1662802"/>
            <a:chOff x="2801751" y="2092217"/>
            <a:chExt cx="2797086" cy="1662802"/>
          </a:xfrm>
        </p:grpSpPr>
        <p:pic>
          <p:nvPicPr>
            <p:cNvPr id="40" name="Picture 39" descr="C:\Users\chrisw\Desktop\Cloud Services 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801751" y="2092217"/>
              <a:ext cx="2142769" cy="147747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950698" y="3570353"/>
              <a:ext cx="1648139" cy="184666"/>
            </a:xfrm>
            <a:prstGeom prst="rect">
              <a:avLst/>
            </a:prstGeom>
            <a:noFill/>
          </p:spPr>
          <p:txBody>
            <a:bodyPr wrap="square" lIns="0" tIns="0" rIns="0" bIns="0" rtlCol="0">
              <a:spAutoFit/>
            </a:bodyPr>
            <a:lstStyle/>
            <a:p>
              <a:pPr algn="ctr" defTabSz="931750"/>
              <a:r>
                <a:rPr lang="en-US" sz="1200" b="1" dirty="0">
                  <a:gradFill>
                    <a:gsLst>
                      <a:gs pos="0">
                        <a:srgbClr val="FFFFFF"/>
                      </a:gs>
                      <a:gs pos="86000">
                        <a:srgbClr val="FFFFFF"/>
                      </a:gs>
                    </a:gsLst>
                    <a:lin ang="5400000" scaled="0"/>
                  </a:gradFill>
                  <a:cs typeface="Segoe UI" panose="020B0502040204020203" pitchFamily="34" charset="0"/>
                </a:rPr>
                <a:t>Gold Cloud Recovery</a:t>
              </a:r>
            </a:p>
          </p:txBody>
        </p:sp>
      </p:grpSp>
      <p:cxnSp>
        <p:nvCxnSpPr>
          <p:cNvPr id="4" name="Straight Connector 3"/>
          <p:cNvCxnSpPr/>
          <p:nvPr/>
        </p:nvCxnSpPr>
        <p:spPr>
          <a:xfrm>
            <a:off x="6194222" y="-77717"/>
            <a:ext cx="48047" cy="7149959"/>
          </a:xfrm>
          <a:prstGeom prst="line">
            <a:avLst/>
          </a:prstGeom>
          <a:ln>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44" name="Title 1"/>
          <p:cNvSpPr txBox="1">
            <a:spLocks/>
          </p:cNvSpPr>
          <p:nvPr/>
        </p:nvSpPr>
        <p:spPr>
          <a:xfrm>
            <a:off x="274321" y="296909"/>
            <a:ext cx="11889564" cy="917575"/>
          </a:xfrm>
          <a:prstGeom prst="rect">
            <a:avLst/>
          </a:prstGeom>
        </p:spPr>
        <p:txBody>
          <a:bodyPr lIns="91382" tIns="45690" rIns="91382" bIns="45690"/>
          <a:lstStyle>
            <a:lvl1pPr algn="l" defTabSz="932544" rtl="0" eaLnBrk="1" latinLnBrk="0" hangingPunct="1">
              <a:lnSpc>
                <a:spcPct val="90000"/>
              </a:lnSpc>
              <a:spcBef>
                <a:spcPct val="0"/>
              </a:spcBef>
              <a:buNone/>
              <a:defRPr lang="en-US" sz="53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dirty="0" smtClean="0">
                <a:gradFill>
                  <a:gsLst>
                    <a:gs pos="1250">
                      <a:srgbClr val="FFFFFF"/>
                    </a:gs>
                    <a:gs pos="100000">
                      <a:srgbClr val="FFFFFF"/>
                    </a:gs>
                  </a:gsLst>
                  <a:lin ang="5400000" scaled="0"/>
                </a:gradFill>
              </a:rPr>
              <a:t>Network mapping</a:t>
            </a:r>
            <a:endParaRPr dirty="0">
              <a:gradFill>
                <a:gsLst>
                  <a:gs pos="1250">
                    <a:srgbClr val="FFFFFF"/>
                  </a:gs>
                  <a:gs pos="100000">
                    <a:srgbClr val="FFFFFF"/>
                  </a:gs>
                </a:gsLst>
                <a:lin ang="5400000" scaled="0"/>
              </a:gradFill>
            </a:endParaRPr>
          </a:p>
        </p:txBody>
      </p:sp>
      <p:sp>
        <p:nvSpPr>
          <p:cNvPr id="45" name="TextBox 44"/>
          <p:cNvSpPr txBox="1"/>
          <p:nvPr/>
        </p:nvSpPr>
        <p:spPr>
          <a:xfrm>
            <a:off x="605674" y="1263912"/>
            <a:ext cx="2657418" cy="369332"/>
          </a:xfrm>
          <a:prstGeom prst="rect">
            <a:avLst/>
          </a:prstGeom>
          <a:noFill/>
        </p:spPr>
        <p:txBody>
          <a:bodyPr wrap="square" lIns="0" tIns="0" rIns="0" bIns="0" rtlCol="0">
            <a:spAutoFit/>
          </a:bodyPr>
          <a:lstStyle/>
          <a:p>
            <a:pPr algn="ctr" defTabSz="931750"/>
            <a:r>
              <a:rPr lang="en-US" sz="2400" b="1" dirty="0" smtClean="0">
                <a:gradFill>
                  <a:gsLst>
                    <a:gs pos="0">
                      <a:srgbClr val="FFFFFF"/>
                    </a:gs>
                    <a:gs pos="86000">
                      <a:srgbClr val="FFFFFF"/>
                    </a:gs>
                  </a:gsLst>
                  <a:lin ang="5400000" scaled="0"/>
                </a:gradFill>
                <a:cs typeface="Segoe UI" panose="020B0502040204020203" pitchFamily="34" charset="0"/>
              </a:rPr>
              <a:t>London</a:t>
            </a:r>
            <a:endParaRPr lang="en-US" sz="2400" b="1" dirty="0">
              <a:gradFill>
                <a:gsLst>
                  <a:gs pos="0">
                    <a:srgbClr val="FFFFFF"/>
                  </a:gs>
                  <a:gs pos="86000">
                    <a:srgbClr val="FFFFFF"/>
                  </a:gs>
                </a:gsLst>
                <a:lin ang="5400000" scaled="0"/>
              </a:gradFill>
              <a:cs typeface="Segoe UI" panose="020B0502040204020203" pitchFamily="34" charset="0"/>
            </a:endParaRPr>
          </a:p>
        </p:txBody>
      </p:sp>
      <p:sp>
        <p:nvSpPr>
          <p:cNvPr id="49" name="TextBox 48"/>
          <p:cNvSpPr txBox="1"/>
          <p:nvPr/>
        </p:nvSpPr>
        <p:spPr>
          <a:xfrm>
            <a:off x="7709796" y="1247066"/>
            <a:ext cx="2657418" cy="369332"/>
          </a:xfrm>
          <a:prstGeom prst="rect">
            <a:avLst/>
          </a:prstGeom>
          <a:noFill/>
        </p:spPr>
        <p:txBody>
          <a:bodyPr wrap="square" lIns="0" tIns="0" rIns="0" bIns="0" rtlCol="0">
            <a:spAutoFit/>
          </a:bodyPr>
          <a:lstStyle/>
          <a:p>
            <a:pPr algn="ctr" defTabSz="931750"/>
            <a:r>
              <a:rPr lang="en-US" sz="2400" b="1" dirty="0" smtClean="0">
                <a:gradFill>
                  <a:gsLst>
                    <a:gs pos="0">
                      <a:srgbClr val="FFFFFF"/>
                    </a:gs>
                    <a:gs pos="86000">
                      <a:srgbClr val="FFFFFF"/>
                    </a:gs>
                  </a:gsLst>
                  <a:lin ang="5400000" scaled="0"/>
                </a:gradFill>
                <a:cs typeface="Segoe UI" panose="020B0502040204020203" pitchFamily="34" charset="0"/>
              </a:rPr>
              <a:t>Amsterdam</a:t>
            </a:r>
            <a:endParaRPr lang="en-US" sz="2400" b="1" dirty="0">
              <a:gradFill>
                <a:gsLst>
                  <a:gs pos="0">
                    <a:srgbClr val="FFFFFF"/>
                  </a:gs>
                  <a:gs pos="86000">
                    <a:srgbClr val="FFFFFF"/>
                  </a:gs>
                </a:gsLst>
                <a:lin ang="5400000" scaled="0"/>
              </a:gradFill>
              <a:cs typeface="Segoe UI" panose="020B0502040204020203" pitchFamily="34" charset="0"/>
            </a:endParaRPr>
          </a:p>
        </p:txBody>
      </p:sp>
      <p:grpSp>
        <p:nvGrpSpPr>
          <p:cNvPr id="46" name="Group 45"/>
          <p:cNvGrpSpPr/>
          <p:nvPr/>
        </p:nvGrpSpPr>
        <p:grpSpPr bwMode="black">
          <a:xfrm>
            <a:off x="2381340" y="3814409"/>
            <a:ext cx="655262" cy="477307"/>
            <a:chOff x="7010405" y="2133600"/>
            <a:chExt cx="1379538" cy="1065212"/>
          </a:xfrm>
          <a:solidFill>
            <a:srgbClr val="C00000"/>
          </a:solidFill>
        </p:grpSpPr>
        <p:sp>
          <p:nvSpPr>
            <p:cNvPr id="50"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1"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2"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3"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4"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5"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6"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7"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8"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9"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0"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1"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2"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3"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4"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5"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6"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7"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8"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0"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1"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2"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6"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7"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9"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0"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1"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2"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3"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4"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5"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6"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7"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8"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9"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0"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1"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2"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3"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4"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5"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6"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7"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8"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9"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00"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01"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grpSp>
        <p:nvGrpSpPr>
          <p:cNvPr id="110" name="Group 109"/>
          <p:cNvGrpSpPr/>
          <p:nvPr/>
        </p:nvGrpSpPr>
        <p:grpSpPr bwMode="black">
          <a:xfrm>
            <a:off x="8601409" y="3824722"/>
            <a:ext cx="655262" cy="477307"/>
            <a:chOff x="7010405" y="2133600"/>
            <a:chExt cx="1379538" cy="1065212"/>
          </a:xfrm>
          <a:solidFill>
            <a:srgbClr val="C00000"/>
          </a:solidFill>
        </p:grpSpPr>
        <p:sp>
          <p:nvSpPr>
            <p:cNvPr id="111"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2"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3"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4"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5"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6"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7"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8"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9"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0"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1"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2"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3"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4"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5"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6"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7"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8"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9"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0"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1"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2"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3"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4"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5"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6"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7"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8"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9"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0"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1"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2"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3"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4"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5"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6"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7"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8"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9"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0"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1"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2"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3"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4"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5"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6"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7"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cxnSp>
        <p:nvCxnSpPr>
          <p:cNvPr id="159" name="Straight Arrow Connector 158"/>
          <p:cNvCxnSpPr>
            <a:endCxn id="32" idx="15"/>
          </p:cNvCxnSpPr>
          <p:nvPr/>
        </p:nvCxnSpPr>
        <p:spPr>
          <a:xfrm flipH="1" flipV="1">
            <a:off x="1902826" y="2632072"/>
            <a:ext cx="887788" cy="1104061"/>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cxnSp>
        <p:nvCxnSpPr>
          <p:cNvPr id="160" name="Curved Connector 159"/>
          <p:cNvCxnSpPr/>
          <p:nvPr/>
        </p:nvCxnSpPr>
        <p:spPr>
          <a:xfrm flipV="1">
            <a:off x="3263092" y="3963077"/>
            <a:ext cx="4961354" cy="21571"/>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sp>
        <p:nvSpPr>
          <p:cNvPr id="161" name="TextBox 160"/>
          <p:cNvSpPr txBox="1"/>
          <p:nvPr/>
        </p:nvSpPr>
        <p:spPr>
          <a:xfrm>
            <a:off x="4934416" y="3683809"/>
            <a:ext cx="2145763" cy="246221"/>
          </a:xfrm>
          <a:prstGeom prst="rect">
            <a:avLst/>
          </a:prstGeom>
          <a:noFill/>
        </p:spPr>
        <p:txBody>
          <a:bodyPr wrap="square" lIns="0" tIns="0" rIns="0" bIns="0" rtlCol="0">
            <a:spAutoFit/>
          </a:bodyPr>
          <a:lstStyle/>
          <a:p>
            <a:pPr algn="ctr" defTabSz="931750"/>
            <a:r>
              <a:rPr lang="en-US" sz="1600" b="1" dirty="0">
                <a:gradFill>
                  <a:gsLst>
                    <a:gs pos="0">
                      <a:srgbClr val="FFFFFF"/>
                    </a:gs>
                    <a:gs pos="86000">
                      <a:srgbClr val="FFFFFF"/>
                    </a:gs>
                  </a:gsLst>
                  <a:lin ang="5400000" scaled="0"/>
                </a:gradFill>
                <a:cs typeface="Segoe UI" panose="020B0502040204020203" pitchFamily="34" charset="0"/>
              </a:rPr>
              <a:t>Enable Recovery</a:t>
            </a:r>
          </a:p>
        </p:txBody>
      </p:sp>
      <p:grpSp>
        <p:nvGrpSpPr>
          <p:cNvPr id="212" name="Group 211"/>
          <p:cNvGrpSpPr/>
          <p:nvPr/>
        </p:nvGrpSpPr>
        <p:grpSpPr bwMode="black">
          <a:xfrm>
            <a:off x="2379079" y="4407783"/>
            <a:ext cx="655262" cy="477307"/>
            <a:chOff x="7010405" y="2133600"/>
            <a:chExt cx="1379538" cy="1065212"/>
          </a:xfrm>
          <a:solidFill>
            <a:srgbClr val="00B0F0"/>
          </a:solidFill>
        </p:grpSpPr>
        <p:sp>
          <p:nvSpPr>
            <p:cNvPr id="213"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4"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5"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6"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7"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8"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9"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0"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1"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2"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3"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4"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5"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6"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7"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8"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9"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0"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1"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2"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3"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4"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5"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6"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7"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8"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9"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0"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1"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2"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3"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4"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5"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6"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7"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8"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9"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0"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1"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2"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3"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4"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5"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6"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7"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8"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9"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cxnSp>
        <p:nvCxnSpPr>
          <p:cNvPr id="308" name="Straight Arrow Connector 307"/>
          <p:cNvCxnSpPr>
            <a:stCxn id="259" idx="20"/>
          </p:cNvCxnSpPr>
          <p:nvPr/>
        </p:nvCxnSpPr>
        <p:spPr>
          <a:xfrm flipH="1">
            <a:off x="1421754" y="4665766"/>
            <a:ext cx="1573375" cy="1283258"/>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grpSp>
        <p:nvGrpSpPr>
          <p:cNvPr id="6" name="Group 5"/>
          <p:cNvGrpSpPr/>
          <p:nvPr/>
        </p:nvGrpSpPr>
        <p:grpSpPr>
          <a:xfrm>
            <a:off x="87695" y="1924806"/>
            <a:ext cx="2292136" cy="4666239"/>
            <a:chOff x="40358" y="2019079"/>
            <a:chExt cx="2292136" cy="4666239"/>
          </a:xfrm>
        </p:grpSpPr>
        <p:grpSp>
          <p:nvGrpSpPr>
            <p:cNvPr id="5" name="Group 4"/>
            <p:cNvGrpSpPr/>
            <p:nvPr/>
          </p:nvGrpSpPr>
          <p:grpSpPr>
            <a:xfrm>
              <a:off x="128465" y="2019079"/>
              <a:ext cx="2204029" cy="4666239"/>
              <a:chOff x="128465" y="2019079"/>
              <a:chExt cx="2204029" cy="4666239"/>
            </a:xfrm>
          </p:grpSpPr>
          <p:grpSp>
            <p:nvGrpSpPr>
              <p:cNvPr id="30" name="Group 29"/>
              <p:cNvGrpSpPr/>
              <p:nvPr/>
            </p:nvGrpSpPr>
            <p:grpSpPr>
              <a:xfrm>
                <a:off x="1005272" y="5886114"/>
                <a:ext cx="1171111" cy="799204"/>
                <a:chOff x="1636939" y="4689121"/>
                <a:chExt cx="1171111" cy="799204"/>
              </a:xfrm>
            </p:grpSpPr>
            <p:sp>
              <p:nvSpPr>
                <p:cNvPr id="23" name="Freeform 73"/>
                <p:cNvSpPr>
                  <a:spLocks noEditPoints="1"/>
                </p:cNvSpPr>
                <p:nvPr/>
              </p:nvSpPr>
              <p:spPr bwMode="black">
                <a:xfrm>
                  <a:off x="1877176" y="46891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1750"/>
                  <a:endParaRPr lang="en-US" sz="1600" dirty="0">
                    <a:solidFill>
                      <a:srgbClr val="FFFFFF"/>
                    </a:solidFill>
                  </a:endParaRPr>
                </a:p>
              </p:txBody>
            </p:sp>
            <p:sp>
              <p:nvSpPr>
                <p:cNvPr id="27" name="TextBox 26"/>
                <p:cNvSpPr txBox="1"/>
                <p:nvPr/>
              </p:nvSpPr>
              <p:spPr>
                <a:xfrm>
                  <a:off x="1636939" y="5303659"/>
                  <a:ext cx="1171111" cy="184666"/>
                </a:xfrm>
                <a:prstGeom prst="rect">
                  <a:avLst/>
                </a:prstGeom>
                <a:noFill/>
              </p:spPr>
              <p:txBody>
                <a:bodyPr wrap="square" lIns="0" tIns="0" rIns="0" bIns="0" rtlCol="0">
                  <a:spAutoFit/>
                </a:bodyPr>
                <a:lstStyle/>
                <a:p>
                  <a:pPr defTabSz="931750"/>
                  <a:r>
                    <a:rPr lang="en-US" sz="1200" b="1" dirty="0">
                      <a:gradFill>
                        <a:gsLst>
                          <a:gs pos="0">
                            <a:srgbClr val="FFFFFF"/>
                          </a:gs>
                          <a:gs pos="86000">
                            <a:srgbClr val="FFFFFF"/>
                          </a:gs>
                        </a:gsLst>
                        <a:lin ang="5400000" scaled="0"/>
                      </a:gradFill>
                      <a:cs typeface="Segoe UI" panose="020B0502040204020203" pitchFamily="34" charset="0"/>
                    </a:rPr>
                    <a:t>Network Sales</a:t>
                  </a:r>
                </a:p>
              </p:txBody>
            </p:sp>
          </p:grpSp>
          <p:pic>
            <p:nvPicPr>
              <p:cNvPr id="314"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264473" y="5333320"/>
                <a:ext cx="506188" cy="506188"/>
              </a:xfrm>
              <a:prstGeom prst="rect">
                <a:avLst/>
              </a:prstGeom>
              <a:noFill/>
            </p:spPr>
          </p:pic>
          <p:cxnSp>
            <p:nvCxnSpPr>
              <p:cNvPr id="315" name="Straight Arrow Connector 314"/>
              <p:cNvCxnSpPr/>
              <p:nvPr/>
            </p:nvCxnSpPr>
            <p:spPr>
              <a:xfrm>
                <a:off x="577552" y="5642771"/>
                <a:ext cx="776786" cy="320085"/>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grpSp>
            <p:nvGrpSpPr>
              <p:cNvPr id="3" name="Group 2"/>
              <p:cNvGrpSpPr/>
              <p:nvPr/>
            </p:nvGrpSpPr>
            <p:grpSpPr>
              <a:xfrm>
                <a:off x="128465" y="2019079"/>
                <a:ext cx="2204029" cy="1234200"/>
                <a:chOff x="128465" y="2019079"/>
                <a:chExt cx="2204029" cy="1234200"/>
              </a:xfrm>
            </p:grpSpPr>
            <p:grpSp>
              <p:nvGrpSpPr>
                <p:cNvPr id="31" name="Group 30"/>
                <p:cNvGrpSpPr/>
                <p:nvPr/>
              </p:nvGrpSpPr>
              <p:grpSpPr>
                <a:xfrm>
                  <a:off x="863141" y="2019079"/>
                  <a:ext cx="1469353" cy="815413"/>
                  <a:chOff x="1829540" y="1193029"/>
                  <a:chExt cx="1469353" cy="815413"/>
                </a:xfrm>
              </p:grpSpPr>
              <p:sp>
                <p:nvSpPr>
                  <p:cNvPr id="32" name="Freeform 73"/>
                  <p:cNvSpPr>
                    <a:spLocks noEditPoints="1"/>
                  </p:cNvSpPr>
                  <p:nvPr/>
                </p:nvSpPr>
                <p:spPr bwMode="black">
                  <a:xfrm>
                    <a:off x="2322019" y="14887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1750"/>
                    <a:endParaRPr lang="en-US" sz="1600" dirty="0">
                      <a:solidFill>
                        <a:srgbClr val="FFFFFF"/>
                      </a:solidFill>
                    </a:endParaRPr>
                  </a:p>
                </p:txBody>
              </p:sp>
              <p:sp>
                <p:nvSpPr>
                  <p:cNvPr id="33" name="TextBox 32"/>
                  <p:cNvSpPr txBox="1"/>
                  <p:nvPr/>
                </p:nvSpPr>
                <p:spPr>
                  <a:xfrm>
                    <a:off x="1829540" y="1193029"/>
                    <a:ext cx="1469353" cy="184666"/>
                  </a:xfrm>
                  <a:prstGeom prst="rect">
                    <a:avLst/>
                  </a:prstGeom>
                  <a:noFill/>
                </p:spPr>
                <p:txBody>
                  <a:bodyPr wrap="square" lIns="0" tIns="0" rIns="0" bIns="0" rtlCol="0">
                    <a:spAutoFit/>
                  </a:bodyPr>
                  <a:lstStyle/>
                  <a:p>
                    <a:pPr defTabSz="931750"/>
                    <a:r>
                      <a:rPr lang="en-US" sz="1200" b="1" dirty="0">
                        <a:gradFill>
                          <a:gsLst>
                            <a:gs pos="0">
                              <a:srgbClr val="FFFFFF"/>
                            </a:gs>
                            <a:gs pos="86000">
                              <a:srgbClr val="FFFFFF"/>
                            </a:gs>
                          </a:gsLst>
                          <a:lin ang="5400000" scaled="0"/>
                        </a:gradFill>
                        <a:cs typeface="Segoe UI" panose="020B0502040204020203" pitchFamily="34" charset="0"/>
                      </a:rPr>
                      <a:t>Network Marketing</a:t>
                    </a:r>
                  </a:p>
                </p:txBody>
              </p:sp>
            </p:grpSp>
            <p:cxnSp>
              <p:nvCxnSpPr>
                <p:cNvPr id="312" name="Straight Arrow Connector 311"/>
                <p:cNvCxnSpPr/>
                <p:nvPr/>
              </p:nvCxnSpPr>
              <p:spPr>
                <a:xfrm flipV="1">
                  <a:off x="740979" y="2644408"/>
                  <a:ext cx="704799" cy="110107"/>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pic>
              <p:nvPicPr>
                <p:cNvPr id="313"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352580" y="2470092"/>
                  <a:ext cx="506188" cy="506188"/>
                </a:xfrm>
                <a:prstGeom prst="rect">
                  <a:avLst/>
                </a:prstGeom>
                <a:noFill/>
              </p:spPr>
            </p:pic>
            <p:sp>
              <p:nvSpPr>
                <p:cNvPr id="322" name="TextBox 321"/>
                <p:cNvSpPr txBox="1"/>
                <p:nvPr/>
              </p:nvSpPr>
              <p:spPr>
                <a:xfrm>
                  <a:off x="128465" y="2883947"/>
                  <a:ext cx="964913" cy="369332"/>
                </a:xfrm>
                <a:prstGeom prst="rect">
                  <a:avLst/>
                </a:prstGeom>
                <a:noFill/>
              </p:spPr>
              <p:txBody>
                <a:bodyPr wrap="square" lIns="0" tIns="0" rIns="0" bIns="0" rtlCol="0">
                  <a:spAutoFit/>
                </a:bodyPr>
                <a:lstStyle/>
                <a:p>
                  <a:pPr defTabSz="931750"/>
                  <a:r>
                    <a:rPr lang="en-US" sz="1200" b="1" dirty="0">
                      <a:gradFill>
                        <a:gsLst>
                          <a:gs pos="0">
                            <a:srgbClr val="FFFFFF"/>
                          </a:gs>
                          <a:gs pos="86000">
                            <a:srgbClr val="FFFFFF"/>
                          </a:gs>
                        </a:gsLst>
                        <a:lin ang="5400000" scaled="0"/>
                      </a:gradFill>
                      <a:cs typeface="Segoe UI" panose="020B0502040204020203" pitchFamily="34" charset="0"/>
                    </a:rPr>
                    <a:t>IP Pool Marketing</a:t>
                  </a:r>
                </a:p>
              </p:txBody>
            </p:sp>
          </p:grpSp>
        </p:grpSp>
        <p:sp>
          <p:nvSpPr>
            <p:cNvPr id="323" name="TextBox 322"/>
            <p:cNvSpPr txBox="1"/>
            <p:nvPr/>
          </p:nvSpPr>
          <p:spPr>
            <a:xfrm>
              <a:off x="40358" y="5747175"/>
              <a:ext cx="964914" cy="184666"/>
            </a:xfrm>
            <a:prstGeom prst="rect">
              <a:avLst/>
            </a:prstGeom>
            <a:noFill/>
          </p:spPr>
          <p:txBody>
            <a:bodyPr wrap="square" lIns="0" tIns="0" rIns="0" bIns="0" rtlCol="0">
              <a:spAutoFit/>
            </a:bodyPr>
            <a:lstStyle/>
            <a:p>
              <a:pPr defTabSz="931750"/>
              <a:r>
                <a:rPr lang="en-US" sz="1200" b="1" dirty="0">
                  <a:gradFill>
                    <a:gsLst>
                      <a:gs pos="0">
                        <a:srgbClr val="FFFFFF"/>
                      </a:gs>
                      <a:gs pos="86000">
                        <a:srgbClr val="FFFFFF"/>
                      </a:gs>
                    </a:gsLst>
                    <a:lin ang="5400000" scaled="0"/>
                  </a:gradFill>
                  <a:cs typeface="Segoe UI" panose="020B0502040204020203" pitchFamily="34" charset="0"/>
                </a:rPr>
                <a:t>IP Pool Sales</a:t>
              </a:r>
            </a:p>
          </p:txBody>
        </p:sp>
      </p:grpSp>
      <p:grpSp>
        <p:nvGrpSpPr>
          <p:cNvPr id="8" name="Group 7"/>
          <p:cNvGrpSpPr/>
          <p:nvPr/>
        </p:nvGrpSpPr>
        <p:grpSpPr>
          <a:xfrm>
            <a:off x="9144507" y="1876553"/>
            <a:ext cx="3034153" cy="4810325"/>
            <a:chOff x="9144498" y="1876547"/>
            <a:chExt cx="3034153" cy="4810325"/>
          </a:xfrm>
        </p:grpSpPr>
        <p:cxnSp>
          <p:nvCxnSpPr>
            <p:cNvPr id="319" name="Straight Arrow Connector 318"/>
            <p:cNvCxnSpPr>
              <a:stCxn id="318" idx="1"/>
              <a:endCxn id="22" idx="15"/>
            </p:cNvCxnSpPr>
            <p:nvPr/>
          </p:nvCxnSpPr>
          <p:spPr>
            <a:xfrm flipH="1">
              <a:off x="10500947" y="2605182"/>
              <a:ext cx="845733" cy="41186"/>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grpSp>
          <p:nvGrpSpPr>
            <p:cNvPr id="7" name="Group 6"/>
            <p:cNvGrpSpPr/>
            <p:nvPr/>
          </p:nvGrpSpPr>
          <p:grpSpPr>
            <a:xfrm>
              <a:off x="9144498" y="1876547"/>
              <a:ext cx="3034153" cy="4810325"/>
              <a:chOff x="9144498" y="1876547"/>
              <a:chExt cx="3034153" cy="4810325"/>
            </a:xfrm>
          </p:grpSpPr>
          <p:grpSp>
            <p:nvGrpSpPr>
              <p:cNvPr id="29" name="Group 28"/>
              <p:cNvGrpSpPr/>
              <p:nvPr/>
            </p:nvGrpSpPr>
            <p:grpSpPr>
              <a:xfrm>
                <a:off x="9144498" y="1876547"/>
                <a:ext cx="2466356" cy="877968"/>
                <a:chOff x="1465439" y="1130474"/>
                <a:chExt cx="2466357" cy="877968"/>
              </a:xfrm>
            </p:grpSpPr>
            <p:sp>
              <p:nvSpPr>
                <p:cNvPr id="22" name="Freeform 73"/>
                <p:cNvSpPr>
                  <a:spLocks noEditPoints="1"/>
                </p:cNvSpPr>
                <p:nvPr/>
              </p:nvSpPr>
              <p:spPr bwMode="black">
                <a:xfrm>
                  <a:off x="2322019" y="14887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1750"/>
                  <a:endParaRPr lang="en-US" sz="1600" dirty="0">
                    <a:solidFill>
                      <a:srgbClr val="FFFFFF"/>
                    </a:solidFill>
                  </a:endParaRPr>
                </a:p>
              </p:txBody>
            </p:sp>
            <p:sp>
              <p:nvSpPr>
                <p:cNvPr id="28" name="TextBox 27"/>
                <p:cNvSpPr txBox="1"/>
                <p:nvPr/>
              </p:nvSpPr>
              <p:spPr>
                <a:xfrm>
                  <a:off x="1465439" y="1130474"/>
                  <a:ext cx="2466357" cy="184666"/>
                </a:xfrm>
                <a:prstGeom prst="rect">
                  <a:avLst/>
                </a:prstGeom>
                <a:noFill/>
              </p:spPr>
              <p:txBody>
                <a:bodyPr wrap="square" lIns="0" tIns="0" rIns="0" bIns="0" rtlCol="0">
                  <a:spAutoFit/>
                </a:bodyPr>
                <a:lstStyle/>
                <a:p>
                  <a:pPr defTabSz="931750"/>
                  <a:r>
                    <a:rPr lang="en-US" sz="1200" b="1" dirty="0">
                      <a:gradFill>
                        <a:gsLst>
                          <a:gs pos="0">
                            <a:srgbClr val="FFFFFF"/>
                          </a:gs>
                          <a:gs pos="86000">
                            <a:srgbClr val="FFFFFF"/>
                          </a:gs>
                        </a:gsLst>
                        <a:lin ang="5400000" scaled="0"/>
                      </a:gradFill>
                      <a:cs typeface="Segoe UI" panose="020B0502040204020203" pitchFamily="34" charset="0"/>
                    </a:rPr>
                    <a:t>Network Marketing Recovery</a:t>
                  </a:r>
                </a:p>
              </p:txBody>
            </p:sp>
          </p:grpSp>
          <p:grpSp>
            <p:nvGrpSpPr>
              <p:cNvPr id="34" name="Group 33"/>
              <p:cNvGrpSpPr/>
              <p:nvPr/>
            </p:nvGrpSpPr>
            <p:grpSpPr>
              <a:xfrm>
                <a:off x="9500623" y="5855099"/>
                <a:ext cx="1970200" cy="831773"/>
                <a:chOff x="1821564" y="1488721"/>
                <a:chExt cx="1970201" cy="831773"/>
              </a:xfrm>
            </p:grpSpPr>
            <p:sp>
              <p:nvSpPr>
                <p:cNvPr id="35" name="Freeform 73"/>
                <p:cNvSpPr>
                  <a:spLocks noEditPoints="1"/>
                </p:cNvSpPr>
                <p:nvPr/>
              </p:nvSpPr>
              <p:spPr bwMode="black">
                <a:xfrm>
                  <a:off x="2322019" y="14887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1750"/>
                  <a:endParaRPr lang="en-US" sz="1600" dirty="0">
                    <a:solidFill>
                      <a:srgbClr val="FFFFFF"/>
                    </a:solidFill>
                  </a:endParaRPr>
                </a:p>
              </p:txBody>
            </p:sp>
            <p:sp>
              <p:nvSpPr>
                <p:cNvPr id="36" name="TextBox 35"/>
                <p:cNvSpPr txBox="1"/>
                <p:nvPr/>
              </p:nvSpPr>
              <p:spPr>
                <a:xfrm>
                  <a:off x="1821564" y="2135828"/>
                  <a:ext cx="1970201" cy="184666"/>
                </a:xfrm>
                <a:prstGeom prst="rect">
                  <a:avLst/>
                </a:prstGeom>
                <a:noFill/>
              </p:spPr>
              <p:txBody>
                <a:bodyPr wrap="square" lIns="0" tIns="0" rIns="0" bIns="0" rtlCol="0">
                  <a:spAutoFit/>
                </a:bodyPr>
                <a:lstStyle/>
                <a:p>
                  <a:pPr defTabSz="931750"/>
                  <a:r>
                    <a:rPr lang="en-US" sz="1200" b="1" dirty="0">
                      <a:gradFill>
                        <a:gsLst>
                          <a:gs pos="0">
                            <a:srgbClr val="FFFFFF"/>
                          </a:gs>
                          <a:gs pos="86000">
                            <a:srgbClr val="FFFFFF"/>
                          </a:gs>
                        </a:gsLst>
                        <a:lin ang="5400000" scaled="0"/>
                      </a:gradFill>
                      <a:cs typeface="Segoe UI" panose="020B0502040204020203" pitchFamily="34" charset="0"/>
                    </a:rPr>
                    <a:t>Network Sales Recovery</a:t>
                  </a:r>
                </a:p>
              </p:txBody>
            </p:sp>
          </p:grpSp>
          <p:pic>
            <p:nvPicPr>
              <p:cNvPr id="316"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11437852" y="5663595"/>
                <a:ext cx="506188" cy="506188"/>
              </a:xfrm>
              <a:prstGeom prst="rect">
                <a:avLst/>
              </a:prstGeom>
              <a:noFill/>
            </p:spPr>
          </p:pic>
          <p:cxnSp>
            <p:nvCxnSpPr>
              <p:cNvPr id="317" name="Straight Arrow Connector 316"/>
              <p:cNvCxnSpPr>
                <a:stCxn id="316" idx="1"/>
              </p:cNvCxnSpPr>
              <p:nvPr/>
            </p:nvCxnSpPr>
            <p:spPr>
              <a:xfrm flipH="1">
                <a:off x="10480941" y="5916689"/>
                <a:ext cx="956911" cy="145968"/>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pic>
            <p:nvPicPr>
              <p:cNvPr id="318"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11346680" y="2352088"/>
                <a:ext cx="506188" cy="506188"/>
              </a:xfrm>
              <a:prstGeom prst="rect">
                <a:avLst/>
              </a:prstGeom>
              <a:noFill/>
            </p:spPr>
          </p:pic>
          <p:sp>
            <p:nvSpPr>
              <p:cNvPr id="324" name="TextBox 323"/>
              <p:cNvSpPr txBox="1"/>
              <p:nvPr/>
            </p:nvSpPr>
            <p:spPr>
              <a:xfrm>
                <a:off x="11213738" y="6077450"/>
                <a:ext cx="964913" cy="369332"/>
              </a:xfrm>
              <a:prstGeom prst="rect">
                <a:avLst/>
              </a:prstGeom>
              <a:noFill/>
            </p:spPr>
            <p:txBody>
              <a:bodyPr wrap="square" lIns="0" tIns="0" rIns="0" bIns="0" rtlCol="0">
                <a:spAutoFit/>
              </a:bodyPr>
              <a:lstStyle/>
              <a:p>
                <a:pPr defTabSz="931750"/>
                <a:r>
                  <a:rPr lang="en-US" sz="1200" b="1" dirty="0">
                    <a:gradFill>
                      <a:gsLst>
                        <a:gs pos="0">
                          <a:srgbClr val="FFFFFF"/>
                        </a:gs>
                        <a:gs pos="86000">
                          <a:srgbClr val="FFFFFF"/>
                        </a:gs>
                      </a:gsLst>
                      <a:lin ang="5400000" scaled="0"/>
                    </a:gradFill>
                    <a:cs typeface="Segoe UI" panose="020B0502040204020203" pitchFamily="34" charset="0"/>
                  </a:rPr>
                  <a:t>IP Pool Sales Recovery</a:t>
                </a:r>
              </a:p>
            </p:txBody>
          </p:sp>
          <p:sp>
            <p:nvSpPr>
              <p:cNvPr id="325" name="TextBox 324"/>
              <p:cNvSpPr txBox="1"/>
              <p:nvPr/>
            </p:nvSpPr>
            <p:spPr>
              <a:xfrm>
                <a:off x="10959396" y="2836966"/>
                <a:ext cx="1214007" cy="553998"/>
              </a:xfrm>
              <a:prstGeom prst="rect">
                <a:avLst/>
              </a:prstGeom>
              <a:noFill/>
            </p:spPr>
            <p:txBody>
              <a:bodyPr wrap="square" lIns="0" tIns="0" rIns="0" bIns="0" rtlCol="0">
                <a:spAutoFit/>
              </a:bodyPr>
              <a:lstStyle/>
              <a:p>
                <a:pPr defTabSz="931750"/>
                <a:r>
                  <a:rPr lang="en-US" sz="1200" b="1" dirty="0">
                    <a:gradFill>
                      <a:gsLst>
                        <a:gs pos="0">
                          <a:srgbClr val="FFFFFF"/>
                        </a:gs>
                        <a:gs pos="86000">
                          <a:srgbClr val="FFFFFF"/>
                        </a:gs>
                      </a:gsLst>
                      <a:lin ang="5400000" scaled="0"/>
                    </a:gradFill>
                    <a:cs typeface="Segoe UI" panose="020B0502040204020203" pitchFamily="34" charset="0"/>
                  </a:rPr>
                  <a:t>IP Pool Marketing Recovery</a:t>
                </a:r>
              </a:p>
            </p:txBody>
          </p:sp>
        </p:grpSp>
      </p:grpSp>
      <p:cxnSp>
        <p:nvCxnSpPr>
          <p:cNvPr id="190" name="Curved Connector 189"/>
          <p:cNvCxnSpPr/>
          <p:nvPr/>
        </p:nvCxnSpPr>
        <p:spPr>
          <a:xfrm flipV="1">
            <a:off x="3415492" y="4115477"/>
            <a:ext cx="4961354" cy="21571"/>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7483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1"/>
                                        </p:tgtEl>
                                        <p:attrNameLst>
                                          <p:attrName>style.visibility</p:attrName>
                                        </p:attrNameLst>
                                      </p:cBhvr>
                                      <p:to>
                                        <p:strVal val="visible"/>
                                      </p:to>
                                    </p:set>
                                    <p:anim calcmode="lin" valueType="num">
                                      <p:cBhvr additive="base">
                                        <p:cTn id="29" dur="500" fill="hold"/>
                                        <p:tgtEl>
                                          <p:spTgt spid="161"/>
                                        </p:tgtEl>
                                        <p:attrNameLst>
                                          <p:attrName>ppt_x</p:attrName>
                                        </p:attrNameLst>
                                      </p:cBhvr>
                                      <p:tavLst>
                                        <p:tav tm="0">
                                          <p:val>
                                            <p:strVal val="#ppt_x"/>
                                          </p:val>
                                        </p:tav>
                                        <p:tav tm="100000">
                                          <p:val>
                                            <p:strVal val="#ppt_x"/>
                                          </p:val>
                                        </p:tav>
                                      </p:tavLst>
                                    </p:anim>
                                    <p:anim calcmode="lin" valueType="num">
                                      <p:cBhvr additive="base">
                                        <p:cTn id="30" dur="500" fill="hold"/>
                                        <p:tgtEl>
                                          <p:spTgt spid="16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0"/>
                                        </p:tgtEl>
                                        <p:attrNameLst>
                                          <p:attrName>style.visibility</p:attrName>
                                        </p:attrNameLst>
                                      </p:cBhvr>
                                      <p:to>
                                        <p:strVal val="visible"/>
                                      </p:to>
                                    </p:set>
                                    <p:anim calcmode="lin" valueType="num">
                                      <p:cBhvr additive="base">
                                        <p:cTn id="33" dur="500" fill="hold"/>
                                        <p:tgtEl>
                                          <p:spTgt spid="160"/>
                                        </p:tgtEl>
                                        <p:attrNameLst>
                                          <p:attrName>ppt_x</p:attrName>
                                        </p:attrNameLst>
                                      </p:cBhvr>
                                      <p:tavLst>
                                        <p:tav tm="0">
                                          <p:val>
                                            <p:strVal val="#ppt_x"/>
                                          </p:val>
                                        </p:tav>
                                        <p:tav tm="100000">
                                          <p:val>
                                            <p:strVal val="#ppt_x"/>
                                          </p:val>
                                        </p:tav>
                                      </p:tavLst>
                                    </p:anim>
                                    <p:anim calcmode="lin" valueType="num">
                                      <p:cBhvr additive="base">
                                        <p:cTn id="34" dur="500" fill="hold"/>
                                        <p:tgtEl>
                                          <p:spTgt spid="160"/>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110"/>
                                        </p:tgtEl>
                                        <p:attrNameLst>
                                          <p:attrName>style.visibility</p:attrName>
                                        </p:attrNameLst>
                                      </p:cBhvr>
                                      <p:to>
                                        <p:strVal val="visible"/>
                                      </p:to>
                                    </p:set>
                                  </p:childTnLst>
                                </p:cTn>
                              </p:par>
                              <p:par>
                                <p:cTn id="38" presetID="2" presetClass="entr" presetSubtype="4" fill="hold" nodeType="withEffect">
                                  <p:stCondLst>
                                    <p:cond delay="0"/>
                                  </p:stCondLst>
                                  <p:childTnLst>
                                    <p:set>
                                      <p:cBhvr>
                                        <p:cTn id="39" dur="1" fill="hold">
                                          <p:stCondLst>
                                            <p:cond delay="0"/>
                                          </p:stCondLst>
                                        </p:cTn>
                                        <p:tgtEl>
                                          <p:spTgt spid="190"/>
                                        </p:tgtEl>
                                        <p:attrNameLst>
                                          <p:attrName>style.visibility</p:attrName>
                                        </p:attrNameLst>
                                      </p:cBhvr>
                                      <p:to>
                                        <p:strVal val="visible"/>
                                      </p:to>
                                    </p:set>
                                    <p:anim calcmode="lin" valueType="num">
                                      <p:cBhvr additive="base">
                                        <p:cTn id="40" dur="500" fill="hold"/>
                                        <p:tgtEl>
                                          <p:spTgt spid="190"/>
                                        </p:tgtEl>
                                        <p:attrNameLst>
                                          <p:attrName>ppt_x</p:attrName>
                                        </p:attrNameLst>
                                      </p:cBhvr>
                                      <p:tavLst>
                                        <p:tav tm="0">
                                          <p:val>
                                            <p:strVal val="#ppt_x"/>
                                          </p:val>
                                        </p:tav>
                                        <p:tav tm="100000">
                                          <p:val>
                                            <p:strVal val="#ppt_x"/>
                                          </p:val>
                                        </p:tav>
                                      </p:tavLst>
                                    </p:anim>
                                    <p:anim calcmode="lin" valueType="num">
                                      <p:cBhvr additive="base">
                                        <p:cTn id="41"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pPr marL="0" indent="0">
              <a:buNone/>
            </a:pPr>
            <a:r>
              <a:rPr lang="en-US" dirty="0"/>
              <a:t>DR N</a:t>
            </a:r>
            <a:r>
              <a:rPr lang="en-US" dirty="0" smtClean="0"/>
              <a:t>etworking simplified</a:t>
            </a:r>
            <a:endParaRPr lang="en-US" dirty="0"/>
          </a:p>
        </p:txBody>
      </p:sp>
    </p:spTree>
    <p:extLst>
      <p:ext uri="{BB962C8B-B14F-4D97-AF65-F5344CB8AC3E}">
        <p14:creationId xmlns:p14="http://schemas.microsoft.com/office/powerpoint/2010/main" val="865297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Curved Connector 68"/>
          <p:cNvCxnSpPr/>
          <p:nvPr/>
        </p:nvCxnSpPr>
        <p:spPr>
          <a:xfrm flipV="1">
            <a:off x="2062109" y="2484462"/>
            <a:ext cx="7783435" cy="10195"/>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cxnSp>
        <p:nvCxnSpPr>
          <p:cNvPr id="73" name="Curved Connector 72"/>
          <p:cNvCxnSpPr/>
          <p:nvPr/>
        </p:nvCxnSpPr>
        <p:spPr>
          <a:xfrm>
            <a:off x="2050866" y="6237550"/>
            <a:ext cx="7912860" cy="10976"/>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5145356" y="6248526"/>
            <a:ext cx="2145763" cy="246221"/>
          </a:xfrm>
          <a:prstGeom prst="rect">
            <a:avLst/>
          </a:prstGeom>
          <a:noFill/>
        </p:spPr>
        <p:txBody>
          <a:bodyPr wrap="square" lIns="0" tIns="0" rIns="0" bIns="0" rtlCol="0">
            <a:spAutoFit/>
          </a:bodyPr>
          <a:lstStyle/>
          <a:p>
            <a:pPr algn="ctr" defTabSz="932345"/>
            <a:r>
              <a:rPr lang="en-US" sz="1600" b="1" dirty="0">
                <a:gradFill>
                  <a:gsLst>
                    <a:gs pos="0">
                      <a:srgbClr val="FFFFFF"/>
                    </a:gs>
                    <a:gs pos="86000">
                      <a:srgbClr val="FFFFFF"/>
                    </a:gs>
                  </a:gsLst>
                  <a:lin ang="5400000" scaled="0"/>
                </a:gradFill>
                <a:cs typeface="Segoe UI" panose="020B0502040204020203" pitchFamily="34" charset="0"/>
              </a:rPr>
              <a:t>Network Mapping</a:t>
            </a:r>
          </a:p>
        </p:txBody>
      </p:sp>
      <p:grpSp>
        <p:nvGrpSpPr>
          <p:cNvPr id="38" name="Group 37"/>
          <p:cNvGrpSpPr/>
          <p:nvPr/>
        </p:nvGrpSpPr>
        <p:grpSpPr>
          <a:xfrm>
            <a:off x="1005272" y="3182096"/>
            <a:ext cx="2857368" cy="2065201"/>
            <a:chOff x="2024417" y="1706151"/>
            <a:chExt cx="2857368" cy="2065201"/>
          </a:xfrm>
        </p:grpSpPr>
        <p:pic>
          <p:nvPicPr>
            <p:cNvPr id="2" name="Picture 1" descr="C:\Users\chrisw\Desktop\Cloud Services 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024417" y="1706151"/>
              <a:ext cx="2857368" cy="197020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814796" y="3586686"/>
              <a:ext cx="935563" cy="184666"/>
            </a:xfrm>
            <a:prstGeom prst="rect">
              <a:avLst/>
            </a:prstGeom>
            <a:noFill/>
          </p:spPr>
          <p:txBody>
            <a:bodyPr wrap="square" lIns="0" tIns="0" rIns="0" bIns="0" rtlCol="0">
              <a:spAutoFit/>
            </a:bodyPr>
            <a:lstStyle/>
            <a:p>
              <a:pPr algn="ctr" defTabSz="932345"/>
              <a:r>
                <a:rPr lang="en-US" sz="1200" b="1" dirty="0">
                  <a:gradFill>
                    <a:gsLst>
                      <a:gs pos="0">
                        <a:srgbClr val="FFFFFF"/>
                      </a:gs>
                      <a:gs pos="86000">
                        <a:srgbClr val="FFFFFF"/>
                      </a:gs>
                    </a:gsLst>
                    <a:lin ang="5400000" scaled="0"/>
                  </a:gradFill>
                  <a:cs typeface="Segoe UI" panose="020B0502040204020203" pitchFamily="34" charset="0"/>
                </a:rPr>
                <a:t>Gold Cloud</a:t>
              </a:r>
            </a:p>
          </p:txBody>
        </p:sp>
      </p:grpSp>
      <p:grpSp>
        <p:nvGrpSpPr>
          <p:cNvPr id="39" name="Group 38"/>
          <p:cNvGrpSpPr/>
          <p:nvPr/>
        </p:nvGrpSpPr>
        <p:grpSpPr>
          <a:xfrm>
            <a:off x="7719063" y="3466925"/>
            <a:ext cx="2797083" cy="1662802"/>
            <a:chOff x="2801751" y="2092217"/>
            <a:chExt cx="2797086" cy="1662802"/>
          </a:xfrm>
        </p:grpSpPr>
        <p:pic>
          <p:nvPicPr>
            <p:cNvPr id="40" name="Picture 39" descr="C:\Users\chrisw\Desktop\Cloud Services 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801751" y="2092217"/>
              <a:ext cx="2142769" cy="147747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950698" y="3570353"/>
              <a:ext cx="1648139" cy="184666"/>
            </a:xfrm>
            <a:prstGeom prst="rect">
              <a:avLst/>
            </a:prstGeom>
            <a:noFill/>
          </p:spPr>
          <p:txBody>
            <a:bodyPr wrap="square" lIns="0" tIns="0" rIns="0" bIns="0" rtlCol="0">
              <a:spAutoFit/>
            </a:bodyPr>
            <a:lstStyle/>
            <a:p>
              <a:pPr algn="ctr" defTabSz="932345"/>
              <a:r>
                <a:rPr lang="en-US" sz="1200" b="1" dirty="0">
                  <a:gradFill>
                    <a:gsLst>
                      <a:gs pos="0">
                        <a:srgbClr val="FFFFFF"/>
                      </a:gs>
                      <a:gs pos="86000">
                        <a:srgbClr val="FFFFFF"/>
                      </a:gs>
                    </a:gsLst>
                    <a:lin ang="5400000" scaled="0"/>
                  </a:gradFill>
                  <a:cs typeface="Segoe UI" panose="020B0502040204020203" pitchFamily="34" charset="0"/>
                </a:rPr>
                <a:t>Gold Cloud Recovery</a:t>
              </a:r>
            </a:p>
          </p:txBody>
        </p:sp>
      </p:grpSp>
      <p:cxnSp>
        <p:nvCxnSpPr>
          <p:cNvPr id="4" name="Straight Connector 3"/>
          <p:cNvCxnSpPr/>
          <p:nvPr/>
        </p:nvCxnSpPr>
        <p:spPr>
          <a:xfrm>
            <a:off x="6194214" y="-77717"/>
            <a:ext cx="48047" cy="7149959"/>
          </a:xfrm>
          <a:prstGeom prst="line">
            <a:avLst/>
          </a:prstGeom>
          <a:ln>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44" name="Title 1"/>
          <p:cNvSpPr txBox="1">
            <a:spLocks/>
          </p:cNvSpPr>
          <p:nvPr/>
        </p:nvSpPr>
        <p:spPr>
          <a:xfrm>
            <a:off x="274321" y="296903"/>
            <a:ext cx="11889564" cy="917575"/>
          </a:xfrm>
          <a:prstGeom prst="rect">
            <a:avLst/>
          </a:prstGeom>
        </p:spPr>
        <p:txBody>
          <a:bodyPr/>
          <a:lstStyle>
            <a:lvl1pPr algn="l" defTabSz="932544" rtl="0" eaLnBrk="1" latinLnBrk="0" hangingPunct="1">
              <a:lnSpc>
                <a:spcPct val="90000"/>
              </a:lnSpc>
              <a:spcBef>
                <a:spcPct val="0"/>
              </a:spcBef>
              <a:buNone/>
              <a:defRPr lang="en-US" sz="53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dirty="0">
                <a:gradFill>
                  <a:gsLst>
                    <a:gs pos="1250">
                      <a:srgbClr val="FFFFFF"/>
                    </a:gs>
                    <a:gs pos="100000">
                      <a:srgbClr val="FFFFFF"/>
                    </a:gs>
                  </a:gsLst>
                  <a:lin ang="5400000" scaled="0"/>
                </a:gradFill>
              </a:rPr>
              <a:t>Resource mapping - networks</a:t>
            </a:r>
          </a:p>
        </p:txBody>
      </p:sp>
      <p:sp>
        <p:nvSpPr>
          <p:cNvPr id="47" name="TextBox 46"/>
          <p:cNvSpPr txBox="1"/>
          <p:nvPr/>
        </p:nvSpPr>
        <p:spPr>
          <a:xfrm>
            <a:off x="5145356" y="2080634"/>
            <a:ext cx="2145763" cy="246221"/>
          </a:xfrm>
          <a:prstGeom prst="rect">
            <a:avLst/>
          </a:prstGeom>
          <a:noFill/>
        </p:spPr>
        <p:txBody>
          <a:bodyPr wrap="square" lIns="0" tIns="0" rIns="0" bIns="0" rtlCol="0">
            <a:spAutoFit/>
          </a:bodyPr>
          <a:lstStyle/>
          <a:p>
            <a:pPr algn="ctr" defTabSz="932345"/>
            <a:r>
              <a:rPr lang="en-US" sz="1600" b="1" dirty="0">
                <a:gradFill>
                  <a:gsLst>
                    <a:gs pos="0">
                      <a:srgbClr val="FFFFFF"/>
                    </a:gs>
                    <a:gs pos="86000">
                      <a:srgbClr val="FFFFFF"/>
                    </a:gs>
                  </a:gsLst>
                  <a:lin ang="5400000" scaled="0"/>
                </a:gradFill>
                <a:cs typeface="Segoe UI" panose="020B0502040204020203" pitchFamily="34" charset="0"/>
              </a:rPr>
              <a:t>Network Mapping</a:t>
            </a:r>
          </a:p>
        </p:txBody>
      </p:sp>
      <p:sp>
        <p:nvSpPr>
          <p:cNvPr id="45" name="TextBox 44"/>
          <p:cNvSpPr txBox="1"/>
          <p:nvPr/>
        </p:nvSpPr>
        <p:spPr>
          <a:xfrm>
            <a:off x="605674" y="1263906"/>
            <a:ext cx="2657418" cy="369332"/>
          </a:xfrm>
          <a:prstGeom prst="rect">
            <a:avLst/>
          </a:prstGeom>
          <a:noFill/>
        </p:spPr>
        <p:txBody>
          <a:bodyPr wrap="square" lIns="0" tIns="0" rIns="0" bIns="0" rtlCol="0">
            <a:spAutoFit/>
          </a:bodyPr>
          <a:lstStyle/>
          <a:p>
            <a:pPr algn="ctr" defTabSz="932345"/>
            <a:r>
              <a:rPr lang="en-US" sz="2400" b="1" dirty="0" smtClean="0">
                <a:gradFill>
                  <a:gsLst>
                    <a:gs pos="0">
                      <a:srgbClr val="FFFFFF"/>
                    </a:gs>
                    <a:gs pos="86000">
                      <a:srgbClr val="FFFFFF"/>
                    </a:gs>
                  </a:gsLst>
                  <a:lin ang="5400000" scaled="0"/>
                </a:gradFill>
                <a:cs typeface="Segoe UI" panose="020B0502040204020203" pitchFamily="34" charset="0"/>
              </a:rPr>
              <a:t>London</a:t>
            </a:r>
            <a:endParaRPr lang="en-US" sz="2400" b="1" dirty="0">
              <a:gradFill>
                <a:gsLst>
                  <a:gs pos="0">
                    <a:srgbClr val="FFFFFF"/>
                  </a:gs>
                  <a:gs pos="86000">
                    <a:srgbClr val="FFFFFF"/>
                  </a:gs>
                </a:gsLst>
                <a:lin ang="5400000" scaled="0"/>
              </a:gradFill>
              <a:cs typeface="Segoe UI" panose="020B0502040204020203" pitchFamily="34" charset="0"/>
            </a:endParaRPr>
          </a:p>
        </p:txBody>
      </p:sp>
      <p:sp>
        <p:nvSpPr>
          <p:cNvPr id="49" name="TextBox 48"/>
          <p:cNvSpPr txBox="1"/>
          <p:nvPr/>
        </p:nvSpPr>
        <p:spPr>
          <a:xfrm>
            <a:off x="7709796" y="1247060"/>
            <a:ext cx="2657418" cy="369332"/>
          </a:xfrm>
          <a:prstGeom prst="rect">
            <a:avLst/>
          </a:prstGeom>
          <a:noFill/>
        </p:spPr>
        <p:txBody>
          <a:bodyPr wrap="square" lIns="0" tIns="0" rIns="0" bIns="0" rtlCol="0">
            <a:spAutoFit/>
          </a:bodyPr>
          <a:lstStyle/>
          <a:p>
            <a:pPr algn="ctr" defTabSz="932345"/>
            <a:r>
              <a:rPr lang="en-US" sz="2400" b="1" dirty="0" smtClean="0">
                <a:gradFill>
                  <a:gsLst>
                    <a:gs pos="0">
                      <a:srgbClr val="FFFFFF"/>
                    </a:gs>
                    <a:gs pos="86000">
                      <a:srgbClr val="FFFFFF"/>
                    </a:gs>
                  </a:gsLst>
                  <a:lin ang="5400000" scaled="0"/>
                </a:gradFill>
                <a:cs typeface="Segoe UI" panose="020B0502040204020203" pitchFamily="34" charset="0"/>
              </a:rPr>
              <a:t>Amsterdam</a:t>
            </a:r>
            <a:endParaRPr lang="en-US" sz="2400" b="1" dirty="0">
              <a:gradFill>
                <a:gsLst>
                  <a:gs pos="0">
                    <a:srgbClr val="FFFFFF"/>
                  </a:gs>
                  <a:gs pos="86000">
                    <a:srgbClr val="FFFFFF"/>
                  </a:gs>
                </a:gsLst>
                <a:lin ang="5400000" scaled="0"/>
              </a:gradFill>
              <a:cs typeface="Segoe UI" panose="020B0502040204020203" pitchFamily="34" charset="0"/>
            </a:endParaRPr>
          </a:p>
        </p:txBody>
      </p:sp>
      <p:grpSp>
        <p:nvGrpSpPr>
          <p:cNvPr id="46" name="Group 45"/>
          <p:cNvGrpSpPr/>
          <p:nvPr/>
        </p:nvGrpSpPr>
        <p:grpSpPr bwMode="black">
          <a:xfrm>
            <a:off x="2381341" y="3814402"/>
            <a:ext cx="655262" cy="477307"/>
            <a:chOff x="7010405" y="2133600"/>
            <a:chExt cx="1379538" cy="1065212"/>
          </a:xfrm>
          <a:solidFill>
            <a:srgbClr val="C00000"/>
          </a:solidFill>
        </p:grpSpPr>
        <p:sp>
          <p:nvSpPr>
            <p:cNvPr id="50"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1"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2"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3"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4"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5"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6"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7"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8"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9"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0"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1"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2"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3"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4"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5"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6"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7"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8"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0"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1"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2"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6"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7"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9"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0"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1"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2"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3"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4"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5"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6"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7"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8"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9"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0"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1"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2"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3"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4"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5"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6"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7"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8"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9"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00"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01"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grpSp>
        <p:nvGrpSpPr>
          <p:cNvPr id="110" name="Group 109"/>
          <p:cNvGrpSpPr/>
          <p:nvPr/>
        </p:nvGrpSpPr>
        <p:grpSpPr bwMode="black">
          <a:xfrm>
            <a:off x="8601409" y="3824716"/>
            <a:ext cx="655262" cy="477307"/>
            <a:chOff x="7010405" y="2133600"/>
            <a:chExt cx="1379538" cy="1065212"/>
          </a:xfrm>
          <a:solidFill>
            <a:srgbClr val="C00000"/>
          </a:solidFill>
        </p:grpSpPr>
        <p:sp>
          <p:nvSpPr>
            <p:cNvPr id="111"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2"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3"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4"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5"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6"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7"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8"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9"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0"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1"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2"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3"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4"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5"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6"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7"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8"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9"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0"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1"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2"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3"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4"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5"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6"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7"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8"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9"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0"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1"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2"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3"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4"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5"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6"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7"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8"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9"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0"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1"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2"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3"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4"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5"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6"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7"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cxnSp>
        <p:nvCxnSpPr>
          <p:cNvPr id="159" name="Straight Arrow Connector 158"/>
          <p:cNvCxnSpPr>
            <a:endCxn id="32" idx="15"/>
          </p:cNvCxnSpPr>
          <p:nvPr/>
        </p:nvCxnSpPr>
        <p:spPr>
          <a:xfrm flipH="1" flipV="1">
            <a:off x="1902826" y="2632066"/>
            <a:ext cx="887788" cy="1104061"/>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cxnSp>
        <p:nvCxnSpPr>
          <p:cNvPr id="160" name="Curved Connector 159"/>
          <p:cNvCxnSpPr/>
          <p:nvPr/>
        </p:nvCxnSpPr>
        <p:spPr>
          <a:xfrm flipV="1">
            <a:off x="3263092" y="3963071"/>
            <a:ext cx="4961354" cy="21571"/>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sp>
        <p:nvSpPr>
          <p:cNvPr id="161" name="TextBox 160"/>
          <p:cNvSpPr txBox="1"/>
          <p:nvPr/>
        </p:nvSpPr>
        <p:spPr>
          <a:xfrm>
            <a:off x="4934414" y="3683803"/>
            <a:ext cx="2145763" cy="246221"/>
          </a:xfrm>
          <a:prstGeom prst="rect">
            <a:avLst/>
          </a:prstGeom>
          <a:noFill/>
        </p:spPr>
        <p:txBody>
          <a:bodyPr wrap="square" lIns="0" tIns="0" rIns="0" bIns="0" rtlCol="0">
            <a:spAutoFit/>
          </a:bodyPr>
          <a:lstStyle/>
          <a:p>
            <a:pPr algn="ctr" defTabSz="932345"/>
            <a:r>
              <a:rPr lang="en-US" sz="1600" b="1" dirty="0" smtClean="0">
                <a:gradFill>
                  <a:gsLst>
                    <a:gs pos="0">
                      <a:srgbClr val="FFFFFF"/>
                    </a:gs>
                    <a:gs pos="86000">
                      <a:srgbClr val="FFFFFF"/>
                    </a:gs>
                  </a:gsLst>
                  <a:lin ang="5400000" scaled="0"/>
                </a:gradFill>
                <a:cs typeface="Segoe UI" panose="020B0502040204020203" pitchFamily="34" charset="0"/>
              </a:rPr>
              <a:t>Enable DR</a:t>
            </a:r>
            <a:endParaRPr lang="en-US" sz="1600" b="1" dirty="0">
              <a:gradFill>
                <a:gsLst>
                  <a:gs pos="0">
                    <a:srgbClr val="FFFFFF"/>
                  </a:gs>
                  <a:gs pos="86000">
                    <a:srgbClr val="FFFFFF"/>
                  </a:gs>
                </a:gsLst>
                <a:lin ang="5400000" scaled="0"/>
              </a:gradFill>
              <a:cs typeface="Segoe UI" panose="020B0502040204020203" pitchFamily="34" charset="0"/>
            </a:endParaRPr>
          </a:p>
        </p:txBody>
      </p:sp>
      <p:cxnSp>
        <p:nvCxnSpPr>
          <p:cNvPr id="162" name="Straight Arrow Connector 161"/>
          <p:cNvCxnSpPr>
            <a:stCxn id="157" idx="1"/>
          </p:cNvCxnSpPr>
          <p:nvPr/>
        </p:nvCxnSpPr>
        <p:spPr>
          <a:xfrm flipV="1">
            <a:off x="8964989" y="2723186"/>
            <a:ext cx="1150867" cy="1136977"/>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grpSp>
        <p:nvGrpSpPr>
          <p:cNvPr id="212" name="Group 211"/>
          <p:cNvGrpSpPr/>
          <p:nvPr/>
        </p:nvGrpSpPr>
        <p:grpSpPr bwMode="black">
          <a:xfrm>
            <a:off x="2379078" y="4407776"/>
            <a:ext cx="655262" cy="477307"/>
            <a:chOff x="7010405" y="2133600"/>
            <a:chExt cx="1379538" cy="1065212"/>
          </a:xfrm>
          <a:solidFill>
            <a:srgbClr val="00B0F0"/>
          </a:solidFill>
        </p:grpSpPr>
        <p:sp>
          <p:nvSpPr>
            <p:cNvPr id="213"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4"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5"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6"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7"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8"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9"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0"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1"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2"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3"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4"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5"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6"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7"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8"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9"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0"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1"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2"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3"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4"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5"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6"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7"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8"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9"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0"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1"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2"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3"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4"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5"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6"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7"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8"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9"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0"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1"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2"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3"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4"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5"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6"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7"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8"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9"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grpSp>
        <p:nvGrpSpPr>
          <p:cNvPr id="260" name="Group 259"/>
          <p:cNvGrpSpPr/>
          <p:nvPr/>
        </p:nvGrpSpPr>
        <p:grpSpPr bwMode="black">
          <a:xfrm>
            <a:off x="8488146" y="4418090"/>
            <a:ext cx="655262" cy="477307"/>
            <a:chOff x="7010405" y="2133600"/>
            <a:chExt cx="1379538" cy="1065212"/>
          </a:xfrm>
          <a:solidFill>
            <a:srgbClr val="00B0F0"/>
          </a:solidFill>
        </p:grpSpPr>
        <p:sp>
          <p:nvSpPr>
            <p:cNvPr id="261"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2"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3"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4"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5"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6"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7"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8"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9"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0"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1"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2"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3"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4"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5"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6"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7"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8"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9"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0"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1"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2"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3"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4"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5"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6"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7"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8"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9"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0"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1"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2"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3"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4"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5"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6"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7"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8"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9"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0"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1"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2"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3"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4"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5"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6"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7"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cxnSp>
        <p:nvCxnSpPr>
          <p:cNvPr id="308" name="Straight Arrow Connector 307"/>
          <p:cNvCxnSpPr>
            <a:stCxn id="259" idx="20"/>
          </p:cNvCxnSpPr>
          <p:nvPr/>
        </p:nvCxnSpPr>
        <p:spPr>
          <a:xfrm flipH="1">
            <a:off x="1421754" y="4665766"/>
            <a:ext cx="1573374" cy="1283258"/>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cxnSp>
        <p:nvCxnSpPr>
          <p:cNvPr id="309" name="Curved Connector 308"/>
          <p:cNvCxnSpPr>
            <a:stCxn id="259" idx="20"/>
          </p:cNvCxnSpPr>
          <p:nvPr/>
        </p:nvCxnSpPr>
        <p:spPr>
          <a:xfrm flipV="1">
            <a:off x="2995128" y="4650896"/>
            <a:ext cx="4723935" cy="14870"/>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sp>
        <p:nvSpPr>
          <p:cNvPr id="310" name="TextBox 309"/>
          <p:cNvSpPr txBox="1"/>
          <p:nvPr/>
        </p:nvSpPr>
        <p:spPr>
          <a:xfrm>
            <a:off x="4237402" y="4403619"/>
            <a:ext cx="2145763" cy="246221"/>
          </a:xfrm>
          <a:prstGeom prst="rect">
            <a:avLst/>
          </a:prstGeom>
          <a:noFill/>
        </p:spPr>
        <p:txBody>
          <a:bodyPr wrap="square" lIns="0" tIns="0" rIns="0" bIns="0" rtlCol="0">
            <a:spAutoFit/>
          </a:bodyPr>
          <a:lstStyle/>
          <a:p>
            <a:pPr algn="ctr" defTabSz="932345"/>
            <a:r>
              <a:rPr lang="en-US" sz="1600" b="1" dirty="0" smtClean="0">
                <a:gradFill>
                  <a:gsLst>
                    <a:gs pos="0">
                      <a:srgbClr val="FFFFFF"/>
                    </a:gs>
                    <a:gs pos="86000">
                      <a:srgbClr val="FFFFFF"/>
                    </a:gs>
                  </a:gsLst>
                  <a:lin ang="5400000" scaled="0"/>
                </a:gradFill>
                <a:cs typeface="Segoe UI" panose="020B0502040204020203" pitchFamily="34" charset="0"/>
              </a:rPr>
              <a:t>Enable DR</a:t>
            </a:r>
            <a:endParaRPr lang="en-US" sz="1600" b="1" dirty="0">
              <a:gradFill>
                <a:gsLst>
                  <a:gs pos="0">
                    <a:srgbClr val="FFFFFF"/>
                  </a:gs>
                  <a:gs pos="86000">
                    <a:srgbClr val="FFFFFF"/>
                  </a:gs>
                </a:gsLst>
                <a:lin ang="5400000" scaled="0"/>
              </a:gradFill>
              <a:cs typeface="Segoe UI" panose="020B0502040204020203" pitchFamily="34" charset="0"/>
            </a:endParaRPr>
          </a:p>
        </p:txBody>
      </p:sp>
      <p:cxnSp>
        <p:nvCxnSpPr>
          <p:cNvPr id="311" name="Straight Arrow Connector 310"/>
          <p:cNvCxnSpPr>
            <a:stCxn id="307" idx="0"/>
            <a:endCxn id="35" idx="5"/>
          </p:cNvCxnSpPr>
          <p:nvPr/>
        </p:nvCxnSpPr>
        <p:spPr>
          <a:xfrm>
            <a:off x="9097795" y="4588808"/>
            <a:ext cx="1012112" cy="1343033"/>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cxnSp>
        <p:nvCxnSpPr>
          <p:cNvPr id="329" name="Curved Connector 328"/>
          <p:cNvCxnSpPr/>
          <p:nvPr/>
        </p:nvCxnSpPr>
        <p:spPr>
          <a:xfrm flipV="1">
            <a:off x="3052874" y="4320429"/>
            <a:ext cx="4961354" cy="21571"/>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grpSp>
        <p:nvGrpSpPr>
          <p:cNvPr id="6" name="Group 5"/>
          <p:cNvGrpSpPr/>
          <p:nvPr/>
        </p:nvGrpSpPr>
        <p:grpSpPr>
          <a:xfrm>
            <a:off x="87695" y="1924800"/>
            <a:ext cx="2292136" cy="4666239"/>
            <a:chOff x="40358" y="2019079"/>
            <a:chExt cx="2292136" cy="4666239"/>
          </a:xfrm>
        </p:grpSpPr>
        <p:grpSp>
          <p:nvGrpSpPr>
            <p:cNvPr id="5" name="Group 4"/>
            <p:cNvGrpSpPr/>
            <p:nvPr/>
          </p:nvGrpSpPr>
          <p:grpSpPr>
            <a:xfrm>
              <a:off x="128465" y="2019079"/>
              <a:ext cx="2204029" cy="4666239"/>
              <a:chOff x="128465" y="2019079"/>
              <a:chExt cx="2204029" cy="4666239"/>
            </a:xfrm>
          </p:grpSpPr>
          <p:grpSp>
            <p:nvGrpSpPr>
              <p:cNvPr id="30" name="Group 29"/>
              <p:cNvGrpSpPr/>
              <p:nvPr/>
            </p:nvGrpSpPr>
            <p:grpSpPr>
              <a:xfrm>
                <a:off x="1005272" y="5886114"/>
                <a:ext cx="1171111" cy="799204"/>
                <a:chOff x="1636939" y="4689121"/>
                <a:chExt cx="1171111" cy="799204"/>
              </a:xfrm>
            </p:grpSpPr>
            <p:sp>
              <p:nvSpPr>
                <p:cNvPr id="23" name="Freeform 73"/>
                <p:cNvSpPr>
                  <a:spLocks noEditPoints="1"/>
                </p:cNvSpPr>
                <p:nvPr/>
              </p:nvSpPr>
              <p:spPr bwMode="black">
                <a:xfrm>
                  <a:off x="1877176" y="46891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345"/>
                  <a:endParaRPr lang="en-US" sz="1600" dirty="0">
                    <a:solidFill>
                      <a:srgbClr val="FFFFFF"/>
                    </a:solidFill>
                  </a:endParaRPr>
                </a:p>
              </p:txBody>
            </p:sp>
            <p:sp>
              <p:nvSpPr>
                <p:cNvPr id="27" name="TextBox 26"/>
                <p:cNvSpPr txBox="1"/>
                <p:nvPr/>
              </p:nvSpPr>
              <p:spPr>
                <a:xfrm>
                  <a:off x="1636939" y="5303659"/>
                  <a:ext cx="1171111" cy="184666"/>
                </a:xfrm>
                <a:prstGeom prst="rect">
                  <a:avLst/>
                </a:prstGeom>
                <a:noFill/>
              </p:spPr>
              <p:txBody>
                <a:bodyPr wrap="square" lIns="0" tIns="0" rIns="0" bIns="0" rtlCol="0">
                  <a:spAutoFit/>
                </a:bodyPr>
                <a:lstStyle/>
                <a:p>
                  <a:pPr defTabSz="932345"/>
                  <a:r>
                    <a:rPr lang="en-US" sz="1200" b="1" dirty="0">
                      <a:gradFill>
                        <a:gsLst>
                          <a:gs pos="0">
                            <a:srgbClr val="FFFFFF"/>
                          </a:gs>
                          <a:gs pos="86000">
                            <a:srgbClr val="FFFFFF"/>
                          </a:gs>
                        </a:gsLst>
                        <a:lin ang="5400000" scaled="0"/>
                      </a:gradFill>
                      <a:cs typeface="Segoe UI" panose="020B0502040204020203" pitchFamily="34" charset="0"/>
                    </a:rPr>
                    <a:t>Network </a:t>
                  </a:r>
                  <a:r>
                    <a:rPr lang="en-US" sz="1200" b="1" dirty="0" smtClean="0">
                      <a:gradFill>
                        <a:gsLst>
                          <a:gs pos="0">
                            <a:srgbClr val="FFFFFF"/>
                          </a:gs>
                          <a:gs pos="86000">
                            <a:srgbClr val="FFFFFF"/>
                          </a:gs>
                        </a:gsLst>
                        <a:lin ang="5400000" scaled="0"/>
                      </a:gradFill>
                      <a:cs typeface="Segoe UI" panose="020B0502040204020203" pitchFamily="34" charset="0"/>
                    </a:rPr>
                    <a:t>Sales</a:t>
                  </a:r>
                  <a:endParaRPr lang="en-US" sz="1200" b="1" dirty="0">
                    <a:gradFill>
                      <a:gsLst>
                        <a:gs pos="0">
                          <a:srgbClr val="FFFFFF"/>
                        </a:gs>
                        <a:gs pos="86000">
                          <a:srgbClr val="FFFFFF"/>
                        </a:gs>
                      </a:gsLst>
                      <a:lin ang="5400000" scaled="0"/>
                    </a:gradFill>
                    <a:cs typeface="Segoe UI" panose="020B0502040204020203" pitchFamily="34" charset="0"/>
                  </a:endParaRPr>
                </a:p>
              </p:txBody>
            </p:sp>
          </p:grpSp>
          <p:pic>
            <p:nvPicPr>
              <p:cNvPr id="314"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264473" y="5333320"/>
                <a:ext cx="506188" cy="506188"/>
              </a:xfrm>
              <a:prstGeom prst="rect">
                <a:avLst/>
              </a:prstGeom>
              <a:noFill/>
            </p:spPr>
          </p:pic>
          <p:cxnSp>
            <p:nvCxnSpPr>
              <p:cNvPr id="315" name="Straight Arrow Connector 314"/>
              <p:cNvCxnSpPr/>
              <p:nvPr/>
            </p:nvCxnSpPr>
            <p:spPr>
              <a:xfrm>
                <a:off x="577552" y="5642771"/>
                <a:ext cx="776786" cy="320085"/>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grpSp>
            <p:nvGrpSpPr>
              <p:cNvPr id="3" name="Group 2"/>
              <p:cNvGrpSpPr/>
              <p:nvPr/>
            </p:nvGrpSpPr>
            <p:grpSpPr>
              <a:xfrm>
                <a:off x="128465" y="2019079"/>
                <a:ext cx="2204029" cy="1234200"/>
                <a:chOff x="128465" y="2019079"/>
                <a:chExt cx="2204029" cy="1234200"/>
              </a:xfrm>
            </p:grpSpPr>
            <p:grpSp>
              <p:nvGrpSpPr>
                <p:cNvPr id="31" name="Group 30"/>
                <p:cNvGrpSpPr/>
                <p:nvPr/>
              </p:nvGrpSpPr>
              <p:grpSpPr>
                <a:xfrm>
                  <a:off x="863141" y="2019079"/>
                  <a:ext cx="1469353" cy="815413"/>
                  <a:chOff x="1829540" y="1193029"/>
                  <a:chExt cx="1469353" cy="815413"/>
                </a:xfrm>
              </p:grpSpPr>
              <p:sp>
                <p:nvSpPr>
                  <p:cNvPr id="32" name="Freeform 73"/>
                  <p:cNvSpPr>
                    <a:spLocks noEditPoints="1"/>
                  </p:cNvSpPr>
                  <p:nvPr/>
                </p:nvSpPr>
                <p:spPr bwMode="black">
                  <a:xfrm>
                    <a:off x="2322019" y="14887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345"/>
                    <a:endParaRPr lang="en-US" sz="1600" dirty="0">
                      <a:solidFill>
                        <a:srgbClr val="FFFFFF"/>
                      </a:solidFill>
                    </a:endParaRPr>
                  </a:p>
                </p:txBody>
              </p:sp>
              <p:sp>
                <p:nvSpPr>
                  <p:cNvPr id="33" name="TextBox 32"/>
                  <p:cNvSpPr txBox="1"/>
                  <p:nvPr/>
                </p:nvSpPr>
                <p:spPr>
                  <a:xfrm>
                    <a:off x="1829540" y="1193029"/>
                    <a:ext cx="1469353" cy="184666"/>
                  </a:xfrm>
                  <a:prstGeom prst="rect">
                    <a:avLst/>
                  </a:prstGeom>
                  <a:noFill/>
                </p:spPr>
                <p:txBody>
                  <a:bodyPr wrap="square" lIns="0" tIns="0" rIns="0" bIns="0" rtlCol="0">
                    <a:spAutoFit/>
                  </a:bodyPr>
                  <a:lstStyle/>
                  <a:p>
                    <a:pPr defTabSz="932345"/>
                    <a:r>
                      <a:rPr lang="en-US" sz="1200" b="1" dirty="0">
                        <a:gradFill>
                          <a:gsLst>
                            <a:gs pos="0">
                              <a:srgbClr val="FFFFFF"/>
                            </a:gs>
                            <a:gs pos="86000">
                              <a:srgbClr val="FFFFFF"/>
                            </a:gs>
                          </a:gsLst>
                          <a:lin ang="5400000" scaled="0"/>
                        </a:gradFill>
                        <a:cs typeface="Segoe UI" panose="020B0502040204020203" pitchFamily="34" charset="0"/>
                      </a:rPr>
                      <a:t>Network </a:t>
                    </a:r>
                    <a:r>
                      <a:rPr lang="en-US" sz="1200" b="1" dirty="0" smtClean="0">
                        <a:gradFill>
                          <a:gsLst>
                            <a:gs pos="0">
                              <a:srgbClr val="FFFFFF"/>
                            </a:gs>
                            <a:gs pos="86000">
                              <a:srgbClr val="FFFFFF"/>
                            </a:gs>
                          </a:gsLst>
                          <a:lin ang="5400000" scaled="0"/>
                        </a:gradFill>
                        <a:cs typeface="Segoe UI" panose="020B0502040204020203" pitchFamily="34" charset="0"/>
                      </a:rPr>
                      <a:t>Marketing</a:t>
                    </a:r>
                    <a:endParaRPr lang="en-US" sz="1200" b="1" dirty="0">
                      <a:gradFill>
                        <a:gsLst>
                          <a:gs pos="0">
                            <a:srgbClr val="FFFFFF"/>
                          </a:gs>
                          <a:gs pos="86000">
                            <a:srgbClr val="FFFFFF"/>
                          </a:gs>
                        </a:gsLst>
                        <a:lin ang="5400000" scaled="0"/>
                      </a:gradFill>
                      <a:cs typeface="Segoe UI" panose="020B0502040204020203" pitchFamily="34" charset="0"/>
                    </a:endParaRPr>
                  </a:p>
                </p:txBody>
              </p:sp>
            </p:grpSp>
            <p:cxnSp>
              <p:nvCxnSpPr>
                <p:cNvPr id="312" name="Straight Arrow Connector 311"/>
                <p:cNvCxnSpPr/>
                <p:nvPr/>
              </p:nvCxnSpPr>
              <p:spPr>
                <a:xfrm flipV="1">
                  <a:off x="740979" y="2644408"/>
                  <a:ext cx="704799" cy="110107"/>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pic>
              <p:nvPicPr>
                <p:cNvPr id="313"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352580" y="2470092"/>
                  <a:ext cx="506188" cy="506188"/>
                </a:xfrm>
                <a:prstGeom prst="rect">
                  <a:avLst/>
                </a:prstGeom>
                <a:noFill/>
              </p:spPr>
            </p:pic>
            <p:sp>
              <p:nvSpPr>
                <p:cNvPr id="322" name="TextBox 321"/>
                <p:cNvSpPr txBox="1"/>
                <p:nvPr/>
              </p:nvSpPr>
              <p:spPr>
                <a:xfrm>
                  <a:off x="128465" y="2883947"/>
                  <a:ext cx="964914" cy="369332"/>
                </a:xfrm>
                <a:prstGeom prst="rect">
                  <a:avLst/>
                </a:prstGeom>
                <a:noFill/>
              </p:spPr>
              <p:txBody>
                <a:bodyPr wrap="square" lIns="0" tIns="0" rIns="0" bIns="0" rtlCol="0">
                  <a:spAutoFit/>
                </a:bodyPr>
                <a:lstStyle/>
                <a:p>
                  <a:pPr defTabSz="932345"/>
                  <a:r>
                    <a:rPr lang="en-US" sz="1200" b="1" dirty="0" smtClean="0">
                      <a:gradFill>
                        <a:gsLst>
                          <a:gs pos="0">
                            <a:srgbClr val="FFFFFF"/>
                          </a:gs>
                          <a:gs pos="86000">
                            <a:srgbClr val="FFFFFF"/>
                          </a:gs>
                        </a:gsLst>
                        <a:lin ang="5400000" scaled="0"/>
                      </a:gradFill>
                      <a:cs typeface="Segoe UI" panose="020B0502040204020203" pitchFamily="34" charset="0"/>
                    </a:rPr>
                    <a:t>IP Pool Marketing</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sp>
          <p:nvSpPr>
            <p:cNvPr id="323" name="TextBox 322"/>
            <p:cNvSpPr txBox="1"/>
            <p:nvPr/>
          </p:nvSpPr>
          <p:spPr>
            <a:xfrm>
              <a:off x="40358" y="5747175"/>
              <a:ext cx="964914" cy="184666"/>
            </a:xfrm>
            <a:prstGeom prst="rect">
              <a:avLst/>
            </a:prstGeom>
            <a:noFill/>
          </p:spPr>
          <p:txBody>
            <a:bodyPr wrap="square" lIns="0" tIns="0" rIns="0" bIns="0" rtlCol="0">
              <a:spAutoFit/>
            </a:bodyPr>
            <a:lstStyle/>
            <a:p>
              <a:pPr defTabSz="932345"/>
              <a:r>
                <a:rPr lang="en-US" sz="1200" b="1" dirty="0" smtClean="0">
                  <a:gradFill>
                    <a:gsLst>
                      <a:gs pos="0">
                        <a:srgbClr val="FFFFFF"/>
                      </a:gs>
                      <a:gs pos="86000">
                        <a:srgbClr val="FFFFFF"/>
                      </a:gs>
                    </a:gsLst>
                    <a:lin ang="5400000" scaled="0"/>
                  </a:gradFill>
                  <a:cs typeface="Segoe UI" panose="020B0502040204020203" pitchFamily="34" charset="0"/>
                </a:rPr>
                <a:t>IP Pool Sales</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nvGrpSpPr>
          <p:cNvPr id="8" name="Group 7"/>
          <p:cNvGrpSpPr/>
          <p:nvPr/>
        </p:nvGrpSpPr>
        <p:grpSpPr>
          <a:xfrm>
            <a:off x="9144498" y="1876547"/>
            <a:ext cx="3034153" cy="4810325"/>
            <a:chOff x="9144498" y="1876547"/>
            <a:chExt cx="3034153" cy="4810325"/>
          </a:xfrm>
        </p:grpSpPr>
        <p:cxnSp>
          <p:nvCxnSpPr>
            <p:cNvPr id="319" name="Straight Arrow Connector 318"/>
            <p:cNvCxnSpPr>
              <a:endCxn id="22" idx="15"/>
            </p:cNvCxnSpPr>
            <p:nvPr/>
          </p:nvCxnSpPr>
          <p:spPr>
            <a:xfrm flipH="1" flipV="1">
              <a:off x="10500947" y="2646368"/>
              <a:ext cx="969876" cy="76818"/>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grpSp>
          <p:nvGrpSpPr>
            <p:cNvPr id="7" name="Group 6"/>
            <p:cNvGrpSpPr/>
            <p:nvPr/>
          </p:nvGrpSpPr>
          <p:grpSpPr>
            <a:xfrm>
              <a:off x="9144498" y="1876547"/>
              <a:ext cx="3034153" cy="4810325"/>
              <a:chOff x="9144498" y="1876547"/>
              <a:chExt cx="3034153" cy="4810325"/>
            </a:xfrm>
          </p:grpSpPr>
          <p:grpSp>
            <p:nvGrpSpPr>
              <p:cNvPr id="29" name="Group 28"/>
              <p:cNvGrpSpPr/>
              <p:nvPr/>
            </p:nvGrpSpPr>
            <p:grpSpPr>
              <a:xfrm>
                <a:off x="9144498" y="1876547"/>
                <a:ext cx="2466356" cy="877968"/>
                <a:chOff x="1465439" y="1130474"/>
                <a:chExt cx="2466357" cy="877968"/>
              </a:xfrm>
            </p:grpSpPr>
            <p:sp>
              <p:nvSpPr>
                <p:cNvPr id="22" name="Freeform 73"/>
                <p:cNvSpPr>
                  <a:spLocks noEditPoints="1"/>
                </p:cNvSpPr>
                <p:nvPr/>
              </p:nvSpPr>
              <p:spPr bwMode="black">
                <a:xfrm>
                  <a:off x="2322019" y="14887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345"/>
                  <a:endParaRPr lang="en-US" sz="1600" dirty="0">
                    <a:solidFill>
                      <a:srgbClr val="FFFFFF"/>
                    </a:solidFill>
                  </a:endParaRPr>
                </a:p>
              </p:txBody>
            </p:sp>
            <p:sp>
              <p:nvSpPr>
                <p:cNvPr id="28" name="TextBox 27"/>
                <p:cNvSpPr txBox="1"/>
                <p:nvPr/>
              </p:nvSpPr>
              <p:spPr>
                <a:xfrm>
                  <a:off x="1465439" y="1130474"/>
                  <a:ext cx="2466357" cy="184666"/>
                </a:xfrm>
                <a:prstGeom prst="rect">
                  <a:avLst/>
                </a:prstGeom>
                <a:noFill/>
              </p:spPr>
              <p:txBody>
                <a:bodyPr wrap="square" lIns="0" tIns="0" rIns="0" bIns="0" rtlCol="0">
                  <a:spAutoFit/>
                </a:bodyPr>
                <a:lstStyle/>
                <a:p>
                  <a:pPr defTabSz="932345"/>
                  <a:r>
                    <a:rPr lang="en-US" sz="1200" b="1" dirty="0">
                      <a:gradFill>
                        <a:gsLst>
                          <a:gs pos="0">
                            <a:srgbClr val="FFFFFF"/>
                          </a:gs>
                          <a:gs pos="86000">
                            <a:srgbClr val="FFFFFF"/>
                          </a:gs>
                        </a:gsLst>
                        <a:lin ang="5400000" scaled="0"/>
                      </a:gradFill>
                      <a:cs typeface="Segoe UI" panose="020B0502040204020203" pitchFamily="34" charset="0"/>
                    </a:rPr>
                    <a:t>Network </a:t>
                  </a:r>
                  <a:r>
                    <a:rPr lang="en-US" sz="1200" b="1" dirty="0" smtClean="0">
                      <a:gradFill>
                        <a:gsLst>
                          <a:gs pos="0">
                            <a:srgbClr val="FFFFFF"/>
                          </a:gs>
                          <a:gs pos="86000">
                            <a:srgbClr val="FFFFFF"/>
                          </a:gs>
                        </a:gsLst>
                        <a:lin ang="5400000" scaled="0"/>
                      </a:gradFill>
                      <a:cs typeface="Segoe UI" panose="020B0502040204020203" pitchFamily="34" charset="0"/>
                    </a:rPr>
                    <a:t>Marketing Recovery</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nvGrpSpPr>
              <p:cNvPr id="34" name="Group 33"/>
              <p:cNvGrpSpPr/>
              <p:nvPr/>
            </p:nvGrpSpPr>
            <p:grpSpPr>
              <a:xfrm>
                <a:off x="9500623" y="5855099"/>
                <a:ext cx="1970200" cy="831773"/>
                <a:chOff x="1821564" y="1488721"/>
                <a:chExt cx="1970201" cy="831773"/>
              </a:xfrm>
            </p:grpSpPr>
            <p:sp>
              <p:nvSpPr>
                <p:cNvPr id="35" name="Freeform 73"/>
                <p:cNvSpPr>
                  <a:spLocks noEditPoints="1"/>
                </p:cNvSpPr>
                <p:nvPr/>
              </p:nvSpPr>
              <p:spPr bwMode="black">
                <a:xfrm>
                  <a:off x="2322019" y="14887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345"/>
                  <a:endParaRPr lang="en-US" sz="1600" dirty="0">
                    <a:solidFill>
                      <a:srgbClr val="FFFFFF"/>
                    </a:solidFill>
                  </a:endParaRPr>
                </a:p>
              </p:txBody>
            </p:sp>
            <p:sp>
              <p:nvSpPr>
                <p:cNvPr id="36" name="TextBox 35"/>
                <p:cNvSpPr txBox="1"/>
                <p:nvPr/>
              </p:nvSpPr>
              <p:spPr>
                <a:xfrm>
                  <a:off x="1821564" y="2135828"/>
                  <a:ext cx="1970201" cy="184666"/>
                </a:xfrm>
                <a:prstGeom prst="rect">
                  <a:avLst/>
                </a:prstGeom>
                <a:noFill/>
              </p:spPr>
              <p:txBody>
                <a:bodyPr wrap="square" lIns="0" tIns="0" rIns="0" bIns="0" rtlCol="0">
                  <a:spAutoFit/>
                </a:bodyPr>
                <a:lstStyle/>
                <a:p>
                  <a:pPr defTabSz="932345"/>
                  <a:r>
                    <a:rPr lang="en-US" sz="1200" b="1" dirty="0">
                      <a:gradFill>
                        <a:gsLst>
                          <a:gs pos="0">
                            <a:srgbClr val="FFFFFF"/>
                          </a:gs>
                          <a:gs pos="86000">
                            <a:srgbClr val="FFFFFF"/>
                          </a:gs>
                        </a:gsLst>
                        <a:lin ang="5400000" scaled="0"/>
                      </a:gradFill>
                      <a:cs typeface="Segoe UI" panose="020B0502040204020203" pitchFamily="34" charset="0"/>
                    </a:rPr>
                    <a:t>Network </a:t>
                  </a:r>
                  <a:r>
                    <a:rPr lang="en-US" sz="1200" b="1" dirty="0" smtClean="0">
                      <a:gradFill>
                        <a:gsLst>
                          <a:gs pos="0">
                            <a:srgbClr val="FFFFFF"/>
                          </a:gs>
                          <a:gs pos="86000">
                            <a:srgbClr val="FFFFFF"/>
                          </a:gs>
                        </a:gsLst>
                        <a:lin ang="5400000" scaled="0"/>
                      </a:gradFill>
                      <a:cs typeface="Segoe UI" panose="020B0502040204020203" pitchFamily="34" charset="0"/>
                    </a:rPr>
                    <a:t>Sales Recovery</a:t>
                  </a:r>
                  <a:endParaRPr lang="en-US" sz="1200" b="1" dirty="0">
                    <a:gradFill>
                      <a:gsLst>
                        <a:gs pos="0">
                          <a:srgbClr val="FFFFFF"/>
                        </a:gs>
                        <a:gs pos="86000">
                          <a:srgbClr val="FFFFFF"/>
                        </a:gs>
                      </a:gsLst>
                      <a:lin ang="5400000" scaled="0"/>
                    </a:gradFill>
                    <a:cs typeface="Segoe UI" panose="020B0502040204020203" pitchFamily="34" charset="0"/>
                  </a:endParaRPr>
                </a:p>
              </p:txBody>
            </p:sp>
          </p:grpSp>
          <p:pic>
            <p:nvPicPr>
              <p:cNvPr id="316"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11437852" y="5663595"/>
                <a:ext cx="506188" cy="506188"/>
              </a:xfrm>
              <a:prstGeom prst="rect">
                <a:avLst/>
              </a:prstGeom>
              <a:noFill/>
            </p:spPr>
          </p:pic>
          <p:cxnSp>
            <p:nvCxnSpPr>
              <p:cNvPr id="317" name="Straight Arrow Connector 316"/>
              <p:cNvCxnSpPr>
                <a:stCxn id="316" idx="1"/>
              </p:cNvCxnSpPr>
              <p:nvPr/>
            </p:nvCxnSpPr>
            <p:spPr>
              <a:xfrm flipH="1">
                <a:off x="10480941" y="5916689"/>
                <a:ext cx="956911" cy="145968"/>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pic>
            <p:nvPicPr>
              <p:cNvPr id="318"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11332738" y="2431626"/>
                <a:ext cx="506188" cy="506188"/>
              </a:xfrm>
              <a:prstGeom prst="rect">
                <a:avLst/>
              </a:prstGeom>
              <a:noFill/>
            </p:spPr>
          </p:pic>
          <p:sp>
            <p:nvSpPr>
              <p:cNvPr id="324" name="TextBox 323"/>
              <p:cNvSpPr txBox="1"/>
              <p:nvPr/>
            </p:nvSpPr>
            <p:spPr>
              <a:xfrm>
                <a:off x="11213737" y="6077450"/>
                <a:ext cx="964914" cy="369332"/>
              </a:xfrm>
              <a:prstGeom prst="rect">
                <a:avLst/>
              </a:prstGeom>
              <a:noFill/>
            </p:spPr>
            <p:txBody>
              <a:bodyPr wrap="square" lIns="0" tIns="0" rIns="0" bIns="0" rtlCol="0">
                <a:spAutoFit/>
              </a:bodyPr>
              <a:lstStyle/>
              <a:p>
                <a:pPr defTabSz="932345"/>
                <a:r>
                  <a:rPr lang="en-US" sz="1200" b="1" dirty="0" smtClean="0">
                    <a:gradFill>
                      <a:gsLst>
                        <a:gs pos="0">
                          <a:srgbClr val="FFFFFF"/>
                        </a:gs>
                        <a:gs pos="86000">
                          <a:srgbClr val="FFFFFF"/>
                        </a:gs>
                      </a:gsLst>
                      <a:lin ang="5400000" scaled="0"/>
                    </a:gradFill>
                    <a:cs typeface="Segoe UI" panose="020B0502040204020203" pitchFamily="34" charset="0"/>
                  </a:rPr>
                  <a:t>IP Pool Blue Recovery</a:t>
                </a:r>
                <a:endParaRPr lang="en-US" sz="1200" b="1" dirty="0">
                  <a:gradFill>
                    <a:gsLst>
                      <a:gs pos="0">
                        <a:srgbClr val="FFFFFF"/>
                      </a:gs>
                      <a:gs pos="86000">
                        <a:srgbClr val="FFFFFF"/>
                      </a:gs>
                    </a:gsLst>
                    <a:lin ang="5400000" scaled="0"/>
                  </a:gradFill>
                  <a:cs typeface="Segoe UI" panose="020B0502040204020203" pitchFamily="34" charset="0"/>
                </a:endParaRPr>
              </a:p>
            </p:txBody>
          </p:sp>
          <p:sp>
            <p:nvSpPr>
              <p:cNvPr id="325" name="TextBox 324"/>
              <p:cNvSpPr txBox="1"/>
              <p:nvPr/>
            </p:nvSpPr>
            <p:spPr>
              <a:xfrm>
                <a:off x="11208489" y="2836966"/>
                <a:ext cx="964914" cy="369332"/>
              </a:xfrm>
              <a:prstGeom prst="rect">
                <a:avLst/>
              </a:prstGeom>
              <a:noFill/>
            </p:spPr>
            <p:txBody>
              <a:bodyPr wrap="square" lIns="0" tIns="0" rIns="0" bIns="0" rtlCol="0">
                <a:spAutoFit/>
              </a:bodyPr>
              <a:lstStyle/>
              <a:p>
                <a:pPr defTabSz="932345"/>
                <a:r>
                  <a:rPr lang="en-US" sz="1200" b="1" dirty="0" smtClean="0">
                    <a:gradFill>
                      <a:gsLst>
                        <a:gs pos="0">
                          <a:srgbClr val="FFFFFF"/>
                        </a:gs>
                        <a:gs pos="86000">
                          <a:srgbClr val="FFFFFF"/>
                        </a:gs>
                      </a:gsLst>
                      <a:lin ang="5400000" scaled="0"/>
                    </a:gradFill>
                    <a:cs typeface="Segoe UI" panose="020B0502040204020203" pitchFamily="34" charset="0"/>
                  </a:rPr>
                  <a:t>IP Pool Red Recovery</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spTree>
    <p:extLst>
      <p:ext uri="{BB962C8B-B14F-4D97-AF65-F5344CB8AC3E}">
        <p14:creationId xmlns:p14="http://schemas.microsoft.com/office/powerpoint/2010/main" val="2228081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1"/>
                                        </p:tgtEl>
                                        <p:attrNameLst>
                                          <p:attrName>style.visibility</p:attrName>
                                        </p:attrNameLst>
                                      </p:cBhvr>
                                      <p:to>
                                        <p:strVal val="visible"/>
                                      </p:to>
                                    </p:set>
                                    <p:anim calcmode="lin" valueType="num">
                                      <p:cBhvr additive="base">
                                        <p:cTn id="14" dur="500" fill="hold"/>
                                        <p:tgtEl>
                                          <p:spTgt spid="161"/>
                                        </p:tgtEl>
                                        <p:attrNameLst>
                                          <p:attrName>ppt_x</p:attrName>
                                        </p:attrNameLst>
                                      </p:cBhvr>
                                      <p:tavLst>
                                        <p:tav tm="0">
                                          <p:val>
                                            <p:strVal val="#ppt_x"/>
                                          </p:val>
                                        </p:tav>
                                        <p:tav tm="100000">
                                          <p:val>
                                            <p:strVal val="#ppt_x"/>
                                          </p:val>
                                        </p:tav>
                                      </p:tavLst>
                                    </p:anim>
                                    <p:anim calcmode="lin" valueType="num">
                                      <p:cBhvr additive="base">
                                        <p:cTn id="15" dur="500" fill="hold"/>
                                        <p:tgtEl>
                                          <p:spTgt spid="161"/>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60"/>
                                        </p:tgtEl>
                                        <p:attrNameLst>
                                          <p:attrName>style.visibility</p:attrName>
                                        </p:attrNameLst>
                                      </p:cBhvr>
                                      <p:to>
                                        <p:strVal val="visible"/>
                                      </p:to>
                                    </p:set>
                                    <p:anim calcmode="lin" valueType="num">
                                      <p:cBhvr additive="base">
                                        <p:cTn id="18" dur="500" fill="hold"/>
                                        <p:tgtEl>
                                          <p:spTgt spid="160"/>
                                        </p:tgtEl>
                                        <p:attrNameLst>
                                          <p:attrName>ppt_x</p:attrName>
                                        </p:attrNameLst>
                                      </p:cBhvr>
                                      <p:tavLst>
                                        <p:tav tm="0">
                                          <p:val>
                                            <p:strVal val="#ppt_x"/>
                                          </p:val>
                                        </p:tav>
                                        <p:tav tm="100000">
                                          <p:val>
                                            <p:strVal val="#ppt_x"/>
                                          </p:val>
                                        </p:tav>
                                      </p:tavLst>
                                    </p:anim>
                                    <p:anim calcmode="lin" valueType="num">
                                      <p:cBhvr additive="base">
                                        <p:cTn id="19"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0"/>
                                        </p:tgtEl>
                                        <p:attrNameLst>
                                          <p:attrName>style.visibility</p:attrName>
                                        </p:attrNameLst>
                                      </p:cBhvr>
                                      <p:to>
                                        <p:strVal val="visible"/>
                                      </p:to>
                                    </p:set>
                                    <p:anim calcmode="lin" valueType="num">
                                      <p:cBhvr additive="base">
                                        <p:cTn id="32" dur="500" fill="hold"/>
                                        <p:tgtEl>
                                          <p:spTgt spid="310"/>
                                        </p:tgtEl>
                                        <p:attrNameLst>
                                          <p:attrName>ppt_x</p:attrName>
                                        </p:attrNameLst>
                                      </p:cBhvr>
                                      <p:tavLst>
                                        <p:tav tm="0">
                                          <p:val>
                                            <p:strVal val="#ppt_x"/>
                                          </p:val>
                                        </p:tav>
                                        <p:tav tm="100000">
                                          <p:val>
                                            <p:strVal val="#ppt_x"/>
                                          </p:val>
                                        </p:tav>
                                      </p:tavLst>
                                    </p:anim>
                                    <p:anim calcmode="lin" valueType="num">
                                      <p:cBhvr additive="base">
                                        <p:cTn id="33" dur="500" fill="hold"/>
                                        <p:tgtEl>
                                          <p:spTgt spid="31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09"/>
                                        </p:tgtEl>
                                        <p:attrNameLst>
                                          <p:attrName>style.visibility</p:attrName>
                                        </p:attrNameLst>
                                      </p:cBhvr>
                                      <p:to>
                                        <p:strVal val="visible"/>
                                      </p:to>
                                    </p:set>
                                    <p:anim calcmode="lin" valueType="num">
                                      <p:cBhvr additive="base">
                                        <p:cTn id="36" dur="500" fill="hold"/>
                                        <p:tgtEl>
                                          <p:spTgt spid="309"/>
                                        </p:tgtEl>
                                        <p:attrNameLst>
                                          <p:attrName>ppt_x</p:attrName>
                                        </p:attrNameLst>
                                      </p:cBhvr>
                                      <p:tavLst>
                                        <p:tav tm="0">
                                          <p:val>
                                            <p:strVal val="#ppt_x"/>
                                          </p:val>
                                        </p:tav>
                                        <p:tav tm="100000">
                                          <p:val>
                                            <p:strVal val="#ppt_x"/>
                                          </p:val>
                                        </p:tav>
                                      </p:tavLst>
                                    </p:anim>
                                    <p:anim calcmode="lin" valueType="num">
                                      <p:cBhvr additive="base">
                                        <p:cTn id="37" dur="500" fill="hold"/>
                                        <p:tgtEl>
                                          <p:spTgt spid="30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6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47" grpId="0"/>
      <p:bldP spid="161" grpId="0"/>
      <p:bldP spid="3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Networks for DR</a:t>
            </a:r>
          </a:p>
        </p:txBody>
      </p:sp>
      <p:sp>
        <p:nvSpPr>
          <p:cNvPr id="3" name="Content Placeholder 2"/>
          <p:cNvSpPr>
            <a:spLocks noGrp="1"/>
          </p:cNvSpPr>
          <p:nvPr>
            <p:ph sz="quarter" idx="10"/>
          </p:nvPr>
        </p:nvSpPr>
        <p:spPr>
          <a:xfrm>
            <a:off x="274638" y="1214439"/>
            <a:ext cx="11887200" cy="2154398"/>
          </a:xfrm>
        </p:spPr>
        <p:txBody>
          <a:bodyPr/>
          <a:lstStyle/>
          <a:p>
            <a:pPr>
              <a:buFont typeface="Wingdings" panose="05000000000000000000" pitchFamily="2" charset="2"/>
              <a:buChar char="ü"/>
            </a:pPr>
            <a:r>
              <a:rPr lang="en-US" sz="3200" dirty="0" smtClean="0"/>
              <a:t>Replica VMs are placed on hosts with right networks available</a:t>
            </a:r>
          </a:p>
          <a:p>
            <a:pPr>
              <a:buFont typeface="Wingdings" panose="05000000000000000000" pitchFamily="2" charset="2"/>
              <a:buChar char="ü"/>
            </a:pPr>
            <a:r>
              <a:rPr lang="en-US" sz="3200" dirty="0" smtClean="0"/>
              <a:t>Replica VMs connected to network mapped to network of primary VM</a:t>
            </a:r>
          </a:p>
          <a:p>
            <a:pPr>
              <a:buFont typeface="Wingdings" panose="05000000000000000000" pitchFamily="2" charset="2"/>
              <a:buChar char="ü"/>
            </a:pPr>
            <a:r>
              <a:rPr lang="en-US" sz="3200" dirty="0" smtClean="0"/>
              <a:t>IP is assigned to replica VM if IP Pools defined on secondary site</a:t>
            </a:r>
          </a:p>
        </p:txBody>
      </p:sp>
    </p:spTree>
    <p:extLst>
      <p:ext uri="{BB962C8B-B14F-4D97-AF65-F5344CB8AC3E}">
        <p14:creationId xmlns:p14="http://schemas.microsoft.com/office/powerpoint/2010/main" val="819148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a:t>
            </a:r>
            <a:endParaRPr lang="en-US" dirty="0"/>
          </a:p>
        </p:txBody>
      </p:sp>
      <p:sp>
        <p:nvSpPr>
          <p:cNvPr id="3" name="Content Placeholder 2"/>
          <p:cNvSpPr>
            <a:spLocks noGrp="1"/>
          </p:cNvSpPr>
          <p:nvPr>
            <p:ph sz="quarter" idx="10"/>
          </p:nvPr>
        </p:nvSpPr>
        <p:spPr>
          <a:xfrm>
            <a:off x="274638" y="1214441"/>
            <a:ext cx="11887200" cy="3120737"/>
          </a:xfrm>
        </p:spPr>
        <p:txBody>
          <a:bodyPr/>
          <a:lstStyle/>
          <a:p>
            <a:r>
              <a:rPr lang="en-US" sz="3600" dirty="0" smtClean="0"/>
              <a:t>Need is for a “Single click failover” for Applications</a:t>
            </a:r>
          </a:p>
          <a:p>
            <a:r>
              <a:rPr lang="en-US" sz="3600" dirty="0" smtClean="0"/>
              <a:t>But..</a:t>
            </a:r>
          </a:p>
          <a:p>
            <a:pPr lvl="1"/>
            <a:r>
              <a:rPr lang="en-US" sz="3600" dirty="0" smtClean="0">
                <a:latin typeface="+mj-lt"/>
              </a:rPr>
              <a:t>Applications have complex dependencies</a:t>
            </a:r>
          </a:p>
          <a:p>
            <a:pPr lvl="1"/>
            <a:r>
              <a:rPr lang="en-US" sz="3600" dirty="0" smtClean="0">
                <a:latin typeface="+mj-lt"/>
              </a:rPr>
              <a:t>Need for customization with scripts</a:t>
            </a:r>
            <a:endParaRPr lang="en-US" sz="3600" dirty="0">
              <a:latin typeface="+mj-lt"/>
            </a:endParaRPr>
          </a:p>
          <a:p>
            <a:pPr lvl="1"/>
            <a:r>
              <a:rPr lang="en-US" sz="3600" dirty="0">
                <a:latin typeface="+mj-lt"/>
              </a:rPr>
              <a:t>E</a:t>
            </a:r>
            <a:r>
              <a:rPr lang="en-US" sz="3600" dirty="0" smtClean="0">
                <a:latin typeface="+mj-lt"/>
              </a:rPr>
              <a:t>verything </a:t>
            </a:r>
            <a:r>
              <a:rPr lang="en-US" sz="3600" dirty="0">
                <a:latin typeface="+mj-lt"/>
              </a:rPr>
              <a:t>cannot be </a:t>
            </a:r>
            <a:r>
              <a:rPr lang="en-US" sz="3600" dirty="0" smtClean="0">
                <a:latin typeface="+mj-lt"/>
              </a:rPr>
              <a:t>automated</a:t>
            </a:r>
            <a:endParaRPr lang="en-US" dirty="0"/>
          </a:p>
        </p:txBody>
      </p:sp>
    </p:spTree>
    <p:extLst>
      <p:ext uri="{BB962C8B-B14F-4D97-AF65-F5344CB8AC3E}">
        <p14:creationId xmlns:p14="http://schemas.microsoft.com/office/powerpoint/2010/main" val="1998870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a:xfrm>
            <a:off x="274641" y="3954463"/>
            <a:ext cx="10058400" cy="1307085"/>
          </a:xfrm>
        </p:spPr>
        <p:txBody>
          <a:bodyPr/>
          <a:lstStyle/>
          <a:p>
            <a:pPr marL="0" indent="0">
              <a:buNone/>
            </a:pPr>
            <a:r>
              <a:rPr lang="en-US" dirty="0"/>
              <a:t>Single </a:t>
            </a:r>
            <a:r>
              <a:rPr lang="en-US" dirty="0" smtClean="0"/>
              <a:t>click </a:t>
            </a:r>
            <a:r>
              <a:rPr lang="en-US" dirty="0"/>
              <a:t>f</a:t>
            </a:r>
            <a:r>
              <a:rPr lang="en-US" dirty="0" smtClean="0"/>
              <a:t>ailover </a:t>
            </a:r>
            <a:r>
              <a:rPr lang="en-US" dirty="0"/>
              <a:t>for </a:t>
            </a:r>
            <a:r>
              <a:rPr lang="en-US" dirty="0" smtClean="0"/>
              <a:t>applications</a:t>
            </a:r>
          </a:p>
          <a:p>
            <a:pPr marL="0" indent="0">
              <a:buNone/>
            </a:pPr>
            <a:r>
              <a:rPr lang="en-US" dirty="0" smtClean="0"/>
              <a:t>Recovery Plan Authoring</a:t>
            </a:r>
          </a:p>
          <a:p>
            <a:pPr marL="0" indent="0">
              <a:buNone/>
            </a:pPr>
            <a:endParaRPr lang="en-US" dirty="0"/>
          </a:p>
        </p:txBody>
      </p:sp>
      <p:pic>
        <p:nvPicPr>
          <p:cNvPr id="6" name="Picture 2" descr="http://globalmoxie.com/bm~pix/easy-button~s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012" y="900034"/>
            <a:ext cx="4245924" cy="4076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6"/>
          <p:cNvSpPr/>
          <p:nvPr/>
        </p:nvSpPr>
        <p:spPr>
          <a:xfrm>
            <a:off x="7627624" y="4699797"/>
            <a:ext cx="4076699" cy="276938"/>
          </a:xfrm>
          <a:prstGeom prst="rect">
            <a:avLst/>
          </a:prstGeom>
        </p:spPr>
        <p:txBody>
          <a:bodyPr wrap="square" lIns="91382" tIns="45690" rIns="91382" bIns="45690">
            <a:spAutoFit/>
          </a:bodyPr>
          <a:lstStyle/>
          <a:p>
            <a:pPr algn="ctr"/>
            <a:r>
              <a:rPr lang="en-US" sz="1200" dirty="0"/>
              <a:t>http://globalmoxie.com/blog/on-demand-printing.shtml</a:t>
            </a:r>
          </a:p>
        </p:txBody>
      </p:sp>
    </p:spTree>
    <p:extLst>
      <p:ext uri="{BB962C8B-B14F-4D97-AF65-F5344CB8AC3E}">
        <p14:creationId xmlns:p14="http://schemas.microsoft.com/office/powerpoint/2010/main" val="1750723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74638" y="1214444"/>
            <a:ext cx="11887200" cy="3040598"/>
          </a:xfrm>
        </p:spPr>
        <p:txBody>
          <a:bodyPr/>
          <a:lstStyle/>
          <a:p>
            <a:pPr>
              <a:buFont typeface="Wingdings" panose="05000000000000000000" pitchFamily="2" charset="2"/>
              <a:buChar char="ü"/>
            </a:pPr>
            <a:r>
              <a:rPr lang="en-US" dirty="0" smtClean="0"/>
              <a:t>Shutdown of primary site</a:t>
            </a:r>
          </a:p>
          <a:p>
            <a:pPr>
              <a:buFont typeface="Wingdings" panose="05000000000000000000" pitchFamily="2" charset="2"/>
              <a:buChar char="ü"/>
            </a:pPr>
            <a:r>
              <a:rPr lang="en-US" dirty="0" smtClean="0"/>
              <a:t>Sequence groups for datacenter dependencies</a:t>
            </a:r>
          </a:p>
          <a:p>
            <a:pPr>
              <a:buFont typeface="Wingdings" panose="05000000000000000000" pitchFamily="2" charset="2"/>
              <a:buChar char="ü"/>
            </a:pPr>
            <a:r>
              <a:rPr lang="en-US" dirty="0" smtClean="0"/>
              <a:t>Extensible orchestration</a:t>
            </a:r>
          </a:p>
          <a:p>
            <a:pPr lvl="1">
              <a:buFont typeface="Wingdings" panose="05000000000000000000" pitchFamily="2" charset="2"/>
              <a:buChar char="ü"/>
            </a:pPr>
            <a:r>
              <a:rPr lang="en-US" sz="2800" dirty="0"/>
              <a:t>Scripts support</a:t>
            </a:r>
          </a:p>
          <a:p>
            <a:pPr lvl="1">
              <a:buFont typeface="Wingdings" panose="05000000000000000000" pitchFamily="2" charset="2"/>
              <a:buChar char="ü"/>
            </a:pPr>
            <a:r>
              <a:rPr lang="en-US" sz="2800" dirty="0"/>
              <a:t>Manual actions with observations</a:t>
            </a:r>
          </a:p>
        </p:txBody>
      </p:sp>
      <p:sp>
        <p:nvSpPr>
          <p:cNvPr id="4" name="Title 3"/>
          <p:cNvSpPr>
            <a:spLocks noGrp="1"/>
          </p:cNvSpPr>
          <p:nvPr>
            <p:ph type="title"/>
          </p:nvPr>
        </p:nvSpPr>
        <p:spPr/>
        <p:txBody>
          <a:bodyPr/>
          <a:lstStyle/>
          <a:p>
            <a:r>
              <a:rPr lang="en-US" dirty="0" smtClean="0"/>
              <a:t>Recovery</a:t>
            </a:r>
            <a:endParaRPr lang="en-US" dirty="0"/>
          </a:p>
        </p:txBody>
      </p:sp>
    </p:spTree>
    <p:extLst>
      <p:ext uri="{BB962C8B-B14F-4D97-AF65-F5344CB8AC3E}">
        <p14:creationId xmlns:p14="http://schemas.microsoft.com/office/powerpoint/2010/main" val="1434688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1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nodeType="after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650"/>
                            </p:stCondLst>
                            <p:childTnLst>
                              <p:par>
                                <p:cTn id="14" presetID="1" presetClass="entr" presetSubtype="0" fill="hold" nodeType="afterEffect">
                                  <p:stCondLst>
                                    <p:cond delay="25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Drills</a:t>
            </a:r>
            <a:endParaRPr lang="en-US" dirty="0"/>
          </a:p>
        </p:txBody>
      </p:sp>
      <p:sp>
        <p:nvSpPr>
          <p:cNvPr id="3" name="Content Placeholder 2"/>
          <p:cNvSpPr>
            <a:spLocks noGrp="1"/>
          </p:cNvSpPr>
          <p:nvPr>
            <p:ph sz="quarter" idx="10"/>
          </p:nvPr>
        </p:nvSpPr>
        <p:spPr>
          <a:xfrm>
            <a:off x="274638" y="1214440"/>
            <a:ext cx="11887200" cy="4678087"/>
          </a:xfrm>
        </p:spPr>
        <p:txBody>
          <a:bodyPr/>
          <a:lstStyle/>
          <a:p>
            <a:r>
              <a:rPr lang="en-US" dirty="0" smtClean="0"/>
              <a:t>Compliance requires DR preparedness</a:t>
            </a:r>
          </a:p>
          <a:p>
            <a:r>
              <a:rPr lang="en-US" dirty="0" smtClean="0"/>
              <a:t>DR Drills needed for training</a:t>
            </a:r>
          </a:p>
          <a:p>
            <a:r>
              <a:rPr lang="en-US" dirty="0" smtClean="0"/>
              <a:t>Cannot afford down-time during DR drills</a:t>
            </a:r>
          </a:p>
          <a:p>
            <a:r>
              <a:rPr lang="en-US" dirty="0" smtClean="0"/>
              <a:t>DR drill should be as close as possible to the real failover</a:t>
            </a:r>
          </a:p>
          <a:p>
            <a:r>
              <a:rPr lang="en-US" dirty="0" smtClean="0"/>
              <a:t>Consistency of experience needed</a:t>
            </a:r>
          </a:p>
          <a:p>
            <a:endParaRPr lang="en-US" dirty="0" smtClean="0"/>
          </a:p>
        </p:txBody>
      </p:sp>
    </p:spTree>
    <p:extLst>
      <p:ext uri="{BB962C8B-B14F-4D97-AF65-F5344CB8AC3E}">
        <p14:creationId xmlns:p14="http://schemas.microsoft.com/office/powerpoint/2010/main" val="652613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dirty="0" smtClean="0"/>
              <a:t>Challenges in Business Continuity &amp; Disaster Recovery</a:t>
            </a:r>
          </a:p>
          <a:p>
            <a:pPr lvl="0"/>
            <a:r>
              <a:rPr lang="en-US" dirty="0" smtClean="0"/>
              <a:t>Disaster Recovery platform for Windows Server and System Center</a:t>
            </a:r>
          </a:p>
          <a:p>
            <a:pPr lvl="0"/>
            <a:r>
              <a:rPr lang="en-US" dirty="0" smtClean="0"/>
              <a:t>Deep-dive into Hyper-V Recovery Manager</a:t>
            </a:r>
          </a:p>
        </p:txBody>
      </p:sp>
      <p:sp>
        <p:nvSpPr>
          <p:cNvPr id="3" name="Title 2"/>
          <p:cNvSpPr>
            <a:spLocks noGrp="1"/>
          </p:cNvSpPr>
          <p:nvPr>
            <p:ph type="title"/>
          </p:nvPr>
        </p:nvSpPr>
        <p:spPr/>
        <p:txBody>
          <a:bodyPr/>
          <a:lstStyle/>
          <a:p>
            <a:r>
              <a:rPr lang="en-US" dirty="0" smtClean="0"/>
              <a:t>Session Objectives and Takeaways</a:t>
            </a:r>
            <a:endParaRPr lang="en-US" dirty="0"/>
          </a:p>
        </p:txBody>
      </p:sp>
    </p:spTree>
    <p:extLst>
      <p:ext uri="{BB962C8B-B14F-4D97-AF65-F5344CB8AC3E}">
        <p14:creationId xmlns:p14="http://schemas.microsoft.com/office/powerpoint/2010/main" val="4102527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pPr marL="0" indent="0">
              <a:buNone/>
            </a:pPr>
            <a:r>
              <a:rPr lang="en-US" dirty="0"/>
              <a:t>DR Drills </a:t>
            </a:r>
          </a:p>
        </p:txBody>
      </p:sp>
    </p:spTree>
    <p:extLst>
      <p:ext uri="{BB962C8B-B14F-4D97-AF65-F5344CB8AC3E}">
        <p14:creationId xmlns:p14="http://schemas.microsoft.com/office/powerpoint/2010/main" val="3966335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274321" y="296903"/>
            <a:ext cx="11889564" cy="917575"/>
          </a:xfrm>
          <a:prstGeom prst="rect">
            <a:avLst/>
          </a:prstGeom>
        </p:spPr>
        <p:txBody>
          <a:bodyPr/>
          <a:lstStyle>
            <a:lvl1pPr algn="l" defTabSz="932544" rtl="0" eaLnBrk="1" latinLnBrk="0" hangingPunct="1">
              <a:lnSpc>
                <a:spcPct val="90000"/>
              </a:lnSpc>
              <a:spcBef>
                <a:spcPct val="0"/>
              </a:spcBef>
              <a:buNone/>
              <a:defRPr lang="en-US" sz="53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dirty="0">
                <a:gradFill>
                  <a:gsLst>
                    <a:gs pos="1250">
                      <a:srgbClr val="FFFFFF"/>
                    </a:gs>
                    <a:gs pos="100000">
                      <a:srgbClr val="FFFFFF"/>
                    </a:gs>
                  </a:gsLst>
                  <a:lin ang="5400000" scaled="0"/>
                </a:gradFill>
              </a:rPr>
              <a:t>DR Drill (Example using WNV)</a:t>
            </a:r>
          </a:p>
        </p:txBody>
      </p:sp>
      <p:grpSp>
        <p:nvGrpSpPr>
          <p:cNvPr id="16" name="Group 15"/>
          <p:cNvGrpSpPr/>
          <p:nvPr/>
        </p:nvGrpSpPr>
        <p:grpSpPr>
          <a:xfrm>
            <a:off x="40358" y="-77717"/>
            <a:ext cx="12143541" cy="7149959"/>
            <a:chOff x="40358" y="-77717"/>
            <a:chExt cx="12143541" cy="7149959"/>
          </a:xfrm>
        </p:grpSpPr>
        <p:cxnSp>
          <p:nvCxnSpPr>
            <p:cNvPr id="69" name="Curved Connector 68"/>
            <p:cNvCxnSpPr/>
            <p:nvPr/>
          </p:nvCxnSpPr>
          <p:spPr>
            <a:xfrm flipV="1">
              <a:off x="2062109" y="2484462"/>
              <a:ext cx="7783435" cy="10195"/>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cxnSp>
          <p:nvCxnSpPr>
            <p:cNvPr id="73" name="Curved Connector 72"/>
            <p:cNvCxnSpPr/>
            <p:nvPr/>
          </p:nvCxnSpPr>
          <p:spPr>
            <a:xfrm>
              <a:off x="2050866" y="6237550"/>
              <a:ext cx="7912860" cy="10976"/>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5145356" y="6248526"/>
              <a:ext cx="2145763" cy="246221"/>
            </a:xfrm>
            <a:prstGeom prst="rect">
              <a:avLst/>
            </a:prstGeom>
            <a:noFill/>
          </p:spPr>
          <p:txBody>
            <a:bodyPr wrap="square" lIns="0" tIns="0" rIns="0" bIns="0" rtlCol="0">
              <a:spAutoFit/>
            </a:bodyPr>
            <a:lstStyle/>
            <a:p>
              <a:pPr algn="ctr" defTabSz="932345"/>
              <a:r>
                <a:rPr lang="en-US" sz="1600" b="1" dirty="0">
                  <a:gradFill>
                    <a:gsLst>
                      <a:gs pos="0">
                        <a:srgbClr val="FFFFFF"/>
                      </a:gs>
                      <a:gs pos="86000">
                        <a:srgbClr val="FFFFFF"/>
                      </a:gs>
                    </a:gsLst>
                    <a:lin ang="5400000" scaled="0"/>
                  </a:gradFill>
                  <a:cs typeface="Segoe UI" panose="020B0502040204020203" pitchFamily="34" charset="0"/>
                </a:rPr>
                <a:t>Network Mapping</a:t>
              </a:r>
            </a:p>
          </p:txBody>
        </p:sp>
        <p:grpSp>
          <p:nvGrpSpPr>
            <p:cNvPr id="30" name="Group 29"/>
            <p:cNvGrpSpPr/>
            <p:nvPr/>
          </p:nvGrpSpPr>
          <p:grpSpPr>
            <a:xfrm>
              <a:off x="1005272" y="5886114"/>
              <a:ext cx="1171111" cy="799204"/>
              <a:chOff x="1636939" y="4689121"/>
              <a:chExt cx="1171111" cy="799204"/>
            </a:xfrm>
          </p:grpSpPr>
          <p:sp>
            <p:nvSpPr>
              <p:cNvPr id="23" name="Freeform 73"/>
              <p:cNvSpPr>
                <a:spLocks noEditPoints="1"/>
              </p:cNvSpPr>
              <p:nvPr/>
            </p:nvSpPr>
            <p:spPr bwMode="black">
              <a:xfrm>
                <a:off x="1877176" y="46891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345"/>
                <a:endParaRPr lang="en-US" sz="1600" dirty="0">
                  <a:solidFill>
                    <a:srgbClr val="FFFFFF"/>
                  </a:solidFill>
                </a:endParaRPr>
              </a:p>
            </p:txBody>
          </p:sp>
          <p:sp>
            <p:nvSpPr>
              <p:cNvPr id="27" name="TextBox 26"/>
              <p:cNvSpPr txBox="1"/>
              <p:nvPr/>
            </p:nvSpPr>
            <p:spPr>
              <a:xfrm>
                <a:off x="1636939" y="5303659"/>
                <a:ext cx="1171111" cy="184666"/>
              </a:xfrm>
              <a:prstGeom prst="rect">
                <a:avLst/>
              </a:prstGeom>
              <a:noFill/>
            </p:spPr>
            <p:txBody>
              <a:bodyPr wrap="square" lIns="0" tIns="0" rIns="0" bIns="0" rtlCol="0">
                <a:spAutoFit/>
              </a:bodyPr>
              <a:lstStyle/>
              <a:p>
                <a:pPr defTabSz="932345"/>
                <a:r>
                  <a:rPr lang="en-US" sz="1200" b="1" dirty="0">
                    <a:gradFill>
                      <a:gsLst>
                        <a:gs pos="0">
                          <a:srgbClr val="FFFFFF"/>
                        </a:gs>
                        <a:gs pos="86000">
                          <a:srgbClr val="FFFFFF"/>
                        </a:gs>
                      </a:gsLst>
                      <a:lin ang="5400000" scaled="0"/>
                    </a:gradFill>
                    <a:cs typeface="Segoe UI" panose="020B0502040204020203" pitchFamily="34" charset="0"/>
                  </a:rPr>
                  <a:t>Network </a:t>
                </a:r>
                <a:r>
                  <a:rPr lang="en-US" sz="1200" b="1" dirty="0" smtClean="0">
                    <a:gradFill>
                      <a:gsLst>
                        <a:gs pos="0">
                          <a:srgbClr val="FFFFFF"/>
                        </a:gs>
                        <a:gs pos="86000">
                          <a:srgbClr val="FFFFFF"/>
                        </a:gs>
                      </a:gsLst>
                      <a:lin ang="5400000" scaled="0"/>
                    </a:gradFill>
                    <a:cs typeface="Segoe UI" panose="020B0502040204020203" pitchFamily="34" charset="0"/>
                  </a:rPr>
                  <a:t>Blue</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nvGrpSpPr>
            <p:cNvPr id="31" name="Group 30"/>
            <p:cNvGrpSpPr/>
            <p:nvPr/>
          </p:nvGrpSpPr>
          <p:grpSpPr>
            <a:xfrm>
              <a:off x="863141" y="2019079"/>
              <a:ext cx="1469353" cy="815413"/>
              <a:chOff x="1829540" y="1193029"/>
              <a:chExt cx="1469353" cy="815413"/>
            </a:xfrm>
          </p:grpSpPr>
          <p:sp>
            <p:nvSpPr>
              <p:cNvPr id="32" name="Freeform 73"/>
              <p:cNvSpPr>
                <a:spLocks noEditPoints="1"/>
              </p:cNvSpPr>
              <p:nvPr/>
            </p:nvSpPr>
            <p:spPr bwMode="black">
              <a:xfrm>
                <a:off x="2322019" y="14887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345"/>
                <a:endParaRPr lang="en-US" sz="1600" dirty="0">
                  <a:solidFill>
                    <a:srgbClr val="FFFFFF"/>
                  </a:solidFill>
                </a:endParaRPr>
              </a:p>
            </p:txBody>
          </p:sp>
          <p:sp>
            <p:nvSpPr>
              <p:cNvPr id="33" name="TextBox 32"/>
              <p:cNvSpPr txBox="1"/>
              <p:nvPr/>
            </p:nvSpPr>
            <p:spPr>
              <a:xfrm>
                <a:off x="1829540" y="1193029"/>
                <a:ext cx="1469353" cy="184666"/>
              </a:xfrm>
              <a:prstGeom prst="rect">
                <a:avLst/>
              </a:prstGeom>
              <a:noFill/>
            </p:spPr>
            <p:txBody>
              <a:bodyPr wrap="square" lIns="0" tIns="0" rIns="0" bIns="0" rtlCol="0">
                <a:spAutoFit/>
              </a:bodyPr>
              <a:lstStyle/>
              <a:p>
                <a:pPr defTabSz="932345"/>
                <a:r>
                  <a:rPr lang="en-US" sz="1200" b="1" dirty="0">
                    <a:gradFill>
                      <a:gsLst>
                        <a:gs pos="0">
                          <a:srgbClr val="FFFFFF"/>
                        </a:gs>
                        <a:gs pos="86000">
                          <a:srgbClr val="FFFFFF"/>
                        </a:gs>
                      </a:gsLst>
                      <a:lin ang="5400000" scaled="0"/>
                    </a:gradFill>
                    <a:cs typeface="Segoe UI" panose="020B0502040204020203" pitchFamily="34" charset="0"/>
                  </a:rPr>
                  <a:t>Network </a:t>
                </a:r>
                <a:r>
                  <a:rPr lang="en-US" sz="1200" b="1" dirty="0" smtClean="0">
                    <a:gradFill>
                      <a:gsLst>
                        <a:gs pos="0">
                          <a:srgbClr val="FFFFFF"/>
                        </a:gs>
                        <a:gs pos="86000">
                          <a:srgbClr val="FFFFFF"/>
                        </a:gs>
                      </a:gsLst>
                      <a:lin ang="5400000" scaled="0"/>
                    </a:gradFill>
                    <a:cs typeface="Segoe UI" panose="020B0502040204020203" pitchFamily="34" charset="0"/>
                  </a:rPr>
                  <a:t>Red</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nvGrpSpPr>
            <p:cNvPr id="38" name="Group 37"/>
            <p:cNvGrpSpPr/>
            <p:nvPr/>
          </p:nvGrpSpPr>
          <p:grpSpPr>
            <a:xfrm>
              <a:off x="1005272" y="3182096"/>
              <a:ext cx="2857368" cy="2065201"/>
              <a:chOff x="2024417" y="1706151"/>
              <a:chExt cx="2857368" cy="2065201"/>
            </a:xfrm>
          </p:grpSpPr>
          <p:pic>
            <p:nvPicPr>
              <p:cNvPr id="2" name="Picture 1" descr="C:\Users\chrisw\Desktop\Cloud Services 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024417" y="1706151"/>
                <a:ext cx="2857368" cy="197020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814796" y="3586686"/>
                <a:ext cx="935563" cy="184666"/>
              </a:xfrm>
              <a:prstGeom prst="rect">
                <a:avLst/>
              </a:prstGeom>
              <a:noFill/>
            </p:spPr>
            <p:txBody>
              <a:bodyPr wrap="square" lIns="0" tIns="0" rIns="0" bIns="0" rtlCol="0">
                <a:spAutoFit/>
              </a:bodyPr>
              <a:lstStyle/>
              <a:p>
                <a:pPr algn="ctr" defTabSz="932345"/>
                <a:r>
                  <a:rPr lang="en-US" sz="1200" b="1" dirty="0">
                    <a:gradFill>
                      <a:gsLst>
                        <a:gs pos="0">
                          <a:srgbClr val="FFFFFF"/>
                        </a:gs>
                        <a:gs pos="86000">
                          <a:srgbClr val="FFFFFF"/>
                        </a:gs>
                      </a:gsLst>
                      <a:lin ang="5400000" scaled="0"/>
                    </a:gradFill>
                    <a:cs typeface="Segoe UI" panose="020B0502040204020203" pitchFamily="34" charset="0"/>
                  </a:rPr>
                  <a:t>Gold Cloud</a:t>
                </a:r>
              </a:p>
            </p:txBody>
          </p:sp>
        </p:grpSp>
        <p:grpSp>
          <p:nvGrpSpPr>
            <p:cNvPr id="29" name="Group 28"/>
            <p:cNvGrpSpPr/>
            <p:nvPr/>
          </p:nvGrpSpPr>
          <p:grpSpPr>
            <a:xfrm>
              <a:off x="9144498" y="1876547"/>
              <a:ext cx="2466356" cy="877968"/>
              <a:chOff x="1465439" y="1130474"/>
              <a:chExt cx="2466357" cy="877968"/>
            </a:xfrm>
          </p:grpSpPr>
          <p:sp>
            <p:nvSpPr>
              <p:cNvPr id="22" name="Freeform 73"/>
              <p:cNvSpPr>
                <a:spLocks noEditPoints="1"/>
              </p:cNvSpPr>
              <p:nvPr/>
            </p:nvSpPr>
            <p:spPr bwMode="black">
              <a:xfrm>
                <a:off x="2322019" y="14887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345"/>
                <a:endParaRPr lang="en-US" sz="1600" dirty="0">
                  <a:solidFill>
                    <a:srgbClr val="FFFFFF"/>
                  </a:solidFill>
                </a:endParaRPr>
              </a:p>
            </p:txBody>
          </p:sp>
          <p:sp>
            <p:nvSpPr>
              <p:cNvPr id="28" name="TextBox 27"/>
              <p:cNvSpPr txBox="1"/>
              <p:nvPr/>
            </p:nvSpPr>
            <p:spPr>
              <a:xfrm>
                <a:off x="1465439" y="1130474"/>
                <a:ext cx="2466357" cy="184666"/>
              </a:xfrm>
              <a:prstGeom prst="rect">
                <a:avLst/>
              </a:prstGeom>
              <a:noFill/>
            </p:spPr>
            <p:txBody>
              <a:bodyPr wrap="square" lIns="0" tIns="0" rIns="0" bIns="0" rtlCol="0">
                <a:spAutoFit/>
              </a:bodyPr>
              <a:lstStyle/>
              <a:p>
                <a:pPr defTabSz="932345"/>
                <a:r>
                  <a:rPr lang="en-US" sz="1200" b="1" dirty="0">
                    <a:gradFill>
                      <a:gsLst>
                        <a:gs pos="0">
                          <a:srgbClr val="FFFFFF"/>
                        </a:gs>
                        <a:gs pos="86000">
                          <a:srgbClr val="FFFFFF"/>
                        </a:gs>
                      </a:gsLst>
                      <a:lin ang="5400000" scaled="0"/>
                    </a:gradFill>
                    <a:cs typeface="Segoe UI" panose="020B0502040204020203" pitchFamily="34" charset="0"/>
                  </a:rPr>
                  <a:t>Network </a:t>
                </a:r>
                <a:r>
                  <a:rPr lang="en-US" sz="1200" b="1" dirty="0" smtClean="0">
                    <a:gradFill>
                      <a:gsLst>
                        <a:gs pos="0">
                          <a:srgbClr val="FFFFFF"/>
                        </a:gs>
                        <a:gs pos="86000">
                          <a:srgbClr val="FFFFFF"/>
                        </a:gs>
                      </a:gsLst>
                      <a:lin ang="5400000" scaled="0"/>
                    </a:gradFill>
                    <a:cs typeface="Segoe UI" panose="020B0502040204020203" pitchFamily="34" charset="0"/>
                  </a:rPr>
                  <a:t>Red Recovery</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nvGrpSpPr>
            <p:cNvPr id="34" name="Group 33"/>
            <p:cNvGrpSpPr/>
            <p:nvPr/>
          </p:nvGrpSpPr>
          <p:grpSpPr>
            <a:xfrm>
              <a:off x="9500623" y="5855099"/>
              <a:ext cx="1970200" cy="831773"/>
              <a:chOff x="1821564" y="1488721"/>
              <a:chExt cx="1970201" cy="831773"/>
            </a:xfrm>
          </p:grpSpPr>
          <p:sp>
            <p:nvSpPr>
              <p:cNvPr id="35" name="Freeform 73"/>
              <p:cNvSpPr>
                <a:spLocks noEditPoints="1"/>
              </p:cNvSpPr>
              <p:nvPr/>
            </p:nvSpPr>
            <p:spPr bwMode="black">
              <a:xfrm>
                <a:off x="2322019" y="1488721"/>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345"/>
                <a:endParaRPr lang="en-US" sz="1600" dirty="0">
                  <a:solidFill>
                    <a:srgbClr val="FFFFFF"/>
                  </a:solidFill>
                </a:endParaRPr>
              </a:p>
            </p:txBody>
          </p:sp>
          <p:sp>
            <p:nvSpPr>
              <p:cNvPr id="36" name="TextBox 35"/>
              <p:cNvSpPr txBox="1"/>
              <p:nvPr/>
            </p:nvSpPr>
            <p:spPr>
              <a:xfrm>
                <a:off x="1821564" y="2135828"/>
                <a:ext cx="1970201" cy="184666"/>
              </a:xfrm>
              <a:prstGeom prst="rect">
                <a:avLst/>
              </a:prstGeom>
              <a:noFill/>
            </p:spPr>
            <p:txBody>
              <a:bodyPr wrap="square" lIns="0" tIns="0" rIns="0" bIns="0" rtlCol="0">
                <a:spAutoFit/>
              </a:bodyPr>
              <a:lstStyle/>
              <a:p>
                <a:pPr defTabSz="932345"/>
                <a:r>
                  <a:rPr lang="en-US" sz="1200" b="1" dirty="0">
                    <a:gradFill>
                      <a:gsLst>
                        <a:gs pos="0">
                          <a:srgbClr val="FFFFFF"/>
                        </a:gs>
                        <a:gs pos="86000">
                          <a:srgbClr val="FFFFFF"/>
                        </a:gs>
                      </a:gsLst>
                      <a:lin ang="5400000" scaled="0"/>
                    </a:gradFill>
                    <a:cs typeface="Segoe UI" panose="020B0502040204020203" pitchFamily="34" charset="0"/>
                  </a:rPr>
                  <a:t>Network </a:t>
                </a:r>
                <a:r>
                  <a:rPr lang="en-US" sz="1200" b="1" dirty="0" smtClean="0">
                    <a:gradFill>
                      <a:gsLst>
                        <a:gs pos="0">
                          <a:srgbClr val="FFFFFF"/>
                        </a:gs>
                        <a:gs pos="86000">
                          <a:srgbClr val="FFFFFF"/>
                        </a:gs>
                      </a:gsLst>
                      <a:lin ang="5400000" scaled="0"/>
                    </a:gradFill>
                    <a:cs typeface="Segoe UI" panose="020B0502040204020203" pitchFamily="34" charset="0"/>
                  </a:rPr>
                  <a:t>Blue Recovery</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nvGrpSpPr>
            <p:cNvPr id="39" name="Group 38"/>
            <p:cNvGrpSpPr/>
            <p:nvPr/>
          </p:nvGrpSpPr>
          <p:grpSpPr>
            <a:xfrm>
              <a:off x="7719063" y="3466925"/>
              <a:ext cx="2797083" cy="1662802"/>
              <a:chOff x="2801751" y="2092217"/>
              <a:chExt cx="2797086" cy="1662802"/>
            </a:xfrm>
          </p:grpSpPr>
          <p:pic>
            <p:nvPicPr>
              <p:cNvPr id="40" name="Picture 39" descr="C:\Users\chrisw\Desktop\Cloud Services 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801751" y="2092217"/>
                <a:ext cx="2142769" cy="147747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950698" y="3570353"/>
                <a:ext cx="1648139" cy="184666"/>
              </a:xfrm>
              <a:prstGeom prst="rect">
                <a:avLst/>
              </a:prstGeom>
              <a:noFill/>
            </p:spPr>
            <p:txBody>
              <a:bodyPr wrap="square" lIns="0" tIns="0" rIns="0" bIns="0" rtlCol="0">
                <a:spAutoFit/>
              </a:bodyPr>
              <a:lstStyle/>
              <a:p>
                <a:pPr algn="ctr" defTabSz="932345"/>
                <a:r>
                  <a:rPr lang="en-US" sz="1200" b="1" dirty="0">
                    <a:gradFill>
                      <a:gsLst>
                        <a:gs pos="0">
                          <a:srgbClr val="FFFFFF"/>
                        </a:gs>
                        <a:gs pos="86000">
                          <a:srgbClr val="FFFFFF"/>
                        </a:gs>
                      </a:gsLst>
                      <a:lin ang="5400000" scaled="0"/>
                    </a:gradFill>
                    <a:cs typeface="Segoe UI" panose="020B0502040204020203" pitchFamily="34" charset="0"/>
                  </a:rPr>
                  <a:t>Gold Cloud Recovery</a:t>
                </a:r>
              </a:p>
            </p:txBody>
          </p:sp>
        </p:grpSp>
        <p:cxnSp>
          <p:nvCxnSpPr>
            <p:cNvPr id="4" name="Straight Connector 3"/>
            <p:cNvCxnSpPr/>
            <p:nvPr/>
          </p:nvCxnSpPr>
          <p:spPr>
            <a:xfrm>
              <a:off x="6194214" y="-77717"/>
              <a:ext cx="48047" cy="7149959"/>
            </a:xfrm>
            <a:prstGeom prst="line">
              <a:avLst/>
            </a:prstGeom>
            <a:ln>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145356" y="2080634"/>
              <a:ext cx="2145763" cy="246221"/>
            </a:xfrm>
            <a:prstGeom prst="rect">
              <a:avLst/>
            </a:prstGeom>
            <a:noFill/>
          </p:spPr>
          <p:txBody>
            <a:bodyPr wrap="square" lIns="0" tIns="0" rIns="0" bIns="0" rtlCol="0">
              <a:spAutoFit/>
            </a:bodyPr>
            <a:lstStyle/>
            <a:p>
              <a:pPr algn="ctr" defTabSz="932345"/>
              <a:r>
                <a:rPr lang="en-US" sz="1600" b="1" dirty="0">
                  <a:gradFill>
                    <a:gsLst>
                      <a:gs pos="0">
                        <a:srgbClr val="FFFFFF"/>
                      </a:gs>
                      <a:gs pos="86000">
                        <a:srgbClr val="FFFFFF"/>
                      </a:gs>
                    </a:gsLst>
                    <a:lin ang="5400000" scaled="0"/>
                  </a:gradFill>
                  <a:cs typeface="Segoe UI" panose="020B0502040204020203" pitchFamily="34" charset="0"/>
                </a:rPr>
                <a:t>Network Mapping</a:t>
              </a:r>
            </a:p>
          </p:txBody>
        </p:sp>
        <p:sp>
          <p:nvSpPr>
            <p:cNvPr id="45" name="TextBox 44"/>
            <p:cNvSpPr txBox="1"/>
            <p:nvPr/>
          </p:nvSpPr>
          <p:spPr>
            <a:xfrm>
              <a:off x="605674" y="1263906"/>
              <a:ext cx="2657418" cy="369332"/>
            </a:xfrm>
            <a:prstGeom prst="rect">
              <a:avLst/>
            </a:prstGeom>
            <a:noFill/>
          </p:spPr>
          <p:txBody>
            <a:bodyPr wrap="square" lIns="0" tIns="0" rIns="0" bIns="0" rtlCol="0">
              <a:spAutoFit/>
            </a:bodyPr>
            <a:lstStyle/>
            <a:p>
              <a:pPr algn="ctr" defTabSz="932345"/>
              <a:r>
                <a:rPr lang="en-US" sz="2400" b="1" dirty="0" smtClean="0">
                  <a:gradFill>
                    <a:gsLst>
                      <a:gs pos="0">
                        <a:srgbClr val="FFFFFF"/>
                      </a:gs>
                      <a:gs pos="86000">
                        <a:srgbClr val="FFFFFF"/>
                      </a:gs>
                    </a:gsLst>
                    <a:lin ang="5400000" scaled="0"/>
                  </a:gradFill>
                  <a:cs typeface="Segoe UI" panose="020B0502040204020203" pitchFamily="34" charset="0"/>
                </a:rPr>
                <a:t>London</a:t>
              </a:r>
              <a:endParaRPr lang="en-US" sz="2400" b="1" dirty="0">
                <a:gradFill>
                  <a:gsLst>
                    <a:gs pos="0">
                      <a:srgbClr val="FFFFFF"/>
                    </a:gs>
                    <a:gs pos="86000">
                      <a:srgbClr val="FFFFFF"/>
                    </a:gs>
                  </a:gsLst>
                  <a:lin ang="5400000" scaled="0"/>
                </a:gradFill>
                <a:cs typeface="Segoe UI" panose="020B0502040204020203" pitchFamily="34" charset="0"/>
              </a:endParaRPr>
            </a:p>
          </p:txBody>
        </p:sp>
        <p:sp>
          <p:nvSpPr>
            <p:cNvPr id="49" name="TextBox 48"/>
            <p:cNvSpPr txBox="1"/>
            <p:nvPr/>
          </p:nvSpPr>
          <p:spPr>
            <a:xfrm>
              <a:off x="7709796" y="1247060"/>
              <a:ext cx="2657418" cy="369332"/>
            </a:xfrm>
            <a:prstGeom prst="rect">
              <a:avLst/>
            </a:prstGeom>
            <a:noFill/>
          </p:spPr>
          <p:txBody>
            <a:bodyPr wrap="square" lIns="0" tIns="0" rIns="0" bIns="0" rtlCol="0">
              <a:spAutoFit/>
            </a:bodyPr>
            <a:lstStyle/>
            <a:p>
              <a:pPr algn="ctr" defTabSz="932345"/>
              <a:r>
                <a:rPr lang="en-US" sz="2400" b="1" dirty="0" smtClean="0">
                  <a:gradFill>
                    <a:gsLst>
                      <a:gs pos="0">
                        <a:srgbClr val="FFFFFF"/>
                      </a:gs>
                      <a:gs pos="86000">
                        <a:srgbClr val="FFFFFF"/>
                      </a:gs>
                    </a:gsLst>
                    <a:lin ang="5400000" scaled="0"/>
                  </a:gradFill>
                  <a:cs typeface="Segoe UI" panose="020B0502040204020203" pitchFamily="34" charset="0"/>
                </a:rPr>
                <a:t>Amsterdam</a:t>
              </a:r>
              <a:endParaRPr lang="en-US" sz="2400" b="1" dirty="0">
                <a:gradFill>
                  <a:gsLst>
                    <a:gs pos="0">
                      <a:srgbClr val="FFFFFF"/>
                    </a:gs>
                    <a:gs pos="86000">
                      <a:srgbClr val="FFFFFF"/>
                    </a:gs>
                  </a:gsLst>
                  <a:lin ang="5400000" scaled="0"/>
                </a:gradFill>
                <a:cs typeface="Segoe UI" panose="020B0502040204020203" pitchFamily="34" charset="0"/>
              </a:endParaRPr>
            </a:p>
          </p:txBody>
        </p:sp>
        <p:grpSp>
          <p:nvGrpSpPr>
            <p:cNvPr id="46" name="Group 45"/>
            <p:cNvGrpSpPr/>
            <p:nvPr/>
          </p:nvGrpSpPr>
          <p:grpSpPr bwMode="black">
            <a:xfrm>
              <a:off x="2381341" y="3814402"/>
              <a:ext cx="655262" cy="477307"/>
              <a:chOff x="7010405" y="2133600"/>
              <a:chExt cx="1379538" cy="1065212"/>
            </a:xfrm>
            <a:solidFill>
              <a:srgbClr val="C00000"/>
            </a:solidFill>
          </p:grpSpPr>
          <p:sp>
            <p:nvSpPr>
              <p:cNvPr id="50"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1"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2"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3"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4"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5"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6"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7"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8"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59"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0"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1"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2"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3"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4"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5"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6"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7"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68"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0"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1"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2"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6"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7"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79"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0"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1"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2"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3"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4"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5"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6"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7"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8"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89"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0"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1"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2"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3"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4"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5"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6"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7"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8"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99"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00"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01"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grpSp>
          <p:nvGrpSpPr>
            <p:cNvPr id="110" name="Group 109"/>
            <p:cNvGrpSpPr/>
            <p:nvPr/>
          </p:nvGrpSpPr>
          <p:grpSpPr bwMode="black">
            <a:xfrm>
              <a:off x="8601409" y="3824716"/>
              <a:ext cx="655262" cy="477307"/>
              <a:chOff x="7010405" y="2133600"/>
              <a:chExt cx="1379538" cy="1065212"/>
            </a:xfrm>
            <a:solidFill>
              <a:srgbClr val="C00000"/>
            </a:solidFill>
          </p:grpSpPr>
          <p:sp>
            <p:nvSpPr>
              <p:cNvPr id="111"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2"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3"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4"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5"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6"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7"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8"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19"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0"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1"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2"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3"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4"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5"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6"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7"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8"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29"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0"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1"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2"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3"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4"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5"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6"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7"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8"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39"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0"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1"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2"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3"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4"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5"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6"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7"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8"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49"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0"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1"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2"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3"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4"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5"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6"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157"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cxnSp>
          <p:nvCxnSpPr>
            <p:cNvPr id="159" name="Straight Arrow Connector 158"/>
            <p:cNvCxnSpPr>
              <a:endCxn id="32" idx="15"/>
            </p:cNvCxnSpPr>
            <p:nvPr/>
          </p:nvCxnSpPr>
          <p:spPr>
            <a:xfrm flipH="1" flipV="1">
              <a:off x="1855489" y="2726345"/>
              <a:ext cx="887788" cy="1104061"/>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cxnSp>
          <p:nvCxnSpPr>
            <p:cNvPr id="160" name="Curved Connector 159"/>
            <p:cNvCxnSpPr/>
            <p:nvPr/>
          </p:nvCxnSpPr>
          <p:spPr>
            <a:xfrm flipV="1">
              <a:off x="3263092" y="3963071"/>
              <a:ext cx="4961354" cy="21571"/>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sp>
          <p:nvSpPr>
            <p:cNvPr id="161" name="TextBox 160"/>
            <p:cNvSpPr txBox="1"/>
            <p:nvPr/>
          </p:nvSpPr>
          <p:spPr>
            <a:xfrm>
              <a:off x="4934414" y="3683803"/>
              <a:ext cx="2145763" cy="246221"/>
            </a:xfrm>
            <a:prstGeom prst="rect">
              <a:avLst/>
            </a:prstGeom>
            <a:noFill/>
          </p:spPr>
          <p:txBody>
            <a:bodyPr wrap="square" lIns="0" tIns="0" rIns="0" bIns="0" rtlCol="0">
              <a:spAutoFit/>
            </a:bodyPr>
            <a:lstStyle/>
            <a:p>
              <a:pPr algn="ctr" defTabSz="932345"/>
              <a:r>
                <a:rPr lang="en-US" sz="1600" b="1" dirty="0" smtClean="0">
                  <a:gradFill>
                    <a:gsLst>
                      <a:gs pos="0">
                        <a:srgbClr val="FFFFFF"/>
                      </a:gs>
                      <a:gs pos="86000">
                        <a:srgbClr val="FFFFFF"/>
                      </a:gs>
                    </a:gsLst>
                    <a:lin ang="5400000" scaled="0"/>
                  </a:gradFill>
                  <a:cs typeface="Segoe UI" panose="020B0502040204020203" pitchFamily="34" charset="0"/>
                </a:rPr>
                <a:t>Enable DR</a:t>
              </a:r>
              <a:endParaRPr lang="en-US" sz="1600" b="1" dirty="0">
                <a:gradFill>
                  <a:gsLst>
                    <a:gs pos="0">
                      <a:srgbClr val="FFFFFF"/>
                    </a:gs>
                    <a:gs pos="86000">
                      <a:srgbClr val="FFFFFF"/>
                    </a:gs>
                  </a:gsLst>
                  <a:lin ang="5400000" scaled="0"/>
                </a:gradFill>
                <a:cs typeface="Segoe UI" panose="020B0502040204020203" pitchFamily="34" charset="0"/>
              </a:endParaRPr>
            </a:p>
          </p:txBody>
        </p:sp>
        <p:cxnSp>
          <p:nvCxnSpPr>
            <p:cNvPr id="162" name="Straight Arrow Connector 161"/>
            <p:cNvCxnSpPr>
              <a:stCxn id="157" idx="1"/>
            </p:cNvCxnSpPr>
            <p:nvPr/>
          </p:nvCxnSpPr>
          <p:spPr>
            <a:xfrm flipV="1">
              <a:off x="8964989" y="2723186"/>
              <a:ext cx="1150867" cy="1136977"/>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grpSp>
          <p:nvGrpSpPr>
            <p:cNvPr id="212" name="Group 211"/>
            <p:cNvGrpSpPr/>
            <p:nvPr/>
          </p:nvGrpSpPr>
          <p:grpSpPr bwMode="black">
            <a:xfrm>
              <a:off x="2379078" y="4407776"/>
              <a:ext cx="655262" cy="477307"/>
              <a:chOff x="7010405" y="2133600"/>
              <a:chExt cx="1379538" cy="1065212"/>
            </a:xfrm>
            <a:solidFill>
              <a:srgbClr val="00B0F0"/>
            </a:solidFill>
          </p:grpSpPr>
          <p:sp>
            <p:nvSpPr>
              <p:cNvPr id="213"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4"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5"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6"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7"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8"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19"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0"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1"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2"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3"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4"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5"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6"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7"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8"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29"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0"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1"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2"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3"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4"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5"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6"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7"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8"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39"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0"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1"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2"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3"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4"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5"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6"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7"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8"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49"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0"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1"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2"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3"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4"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5"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6"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7"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8"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59"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grpSp>
          <p:nvGrpSpPr>
            <p:cNvPr id="260" name="Group 259"/>
            <p:cNvGrpSpPr/>
            <p:nvPr/>
          </p:nvGrpSpPr>
          <p:grpSpPr bwMode="black">
            <a:xfrm>
              <a:off x="8488146" y="4418090"/>
              <a:ext cx="655262" cy="477307"/>
              <a:chOff x="7010405" y="2133600"/>
              <a:chExt cx="1379538" cy="1065212"/>
            </a:xfrm>
            <a:solidFill>
              <a:srgbClr val="00B0F0"/>
            </a:solidFill>
          </p:grpSpPr>
          <p:sp>
            <p:nvSpPr>
              <p:cNvPr id="261"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2"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3"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4"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5"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6"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7"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8"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69"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0"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1"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2"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3"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4"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5"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6"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7"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8"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79"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0"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1"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2"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3"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4"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5"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6"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7"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8"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89"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0"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1"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2"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3"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4"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5"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6"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7"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8"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299"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0"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1"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2"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3"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4"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5"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6"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07"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grpSp>
        <p:cxnSp>
          <p:nvCxnSpPr>
            <p:cNvPr id="308" name="Straight Arrow Connector 307"/>
            <p:cNvCxnSpPr>
              <a:stCxn id="259" idx="20"/>
            </p:cNvCxnSpPr>
            <p:nvPr/>
          </p:nvCxnSpPr>
          <p:spPr>
            <a:xfrm flipH="1">
              <a:off x="1421754" y="4665766"/>
              <a:ext cx="1573374" cy="1283258"/>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cxnSp>
          <p:nvCxnSpPr>
            <p:cNvPr id="309" name="Curved Connector 308"/>
            <p:cNvCxnSpPr>
              <a:stCxn id="259" idx="20"/>
            </p:cNvCxnSpPr>
            <p:nvPr/>
          </p:nvCxnSpPr>
          <p:spPr>
            <a:xfrm flipV="1">
              <a:off x="2995128" y="4650896"/>
              <a:ext cx="4723935" cy="14870"/>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sp>
          <p:nvSpPr>
            <p:cNvPr id="310" name="TextBox 309"/>
            <p:cNvSpPr txBox="1"/>
            <p:nvPr/>
          </p:nvSpPr>
          <p:spPr>
            <a:xfrm>
              <a:off x="4237402" y="4403619"/>
              <a:ext cx="2145763" cy="246221"/>
            </a:xfrm>
            <a:prstGeom prst="rect">
              <a:avLst/>
            </a:prstGeom>
            <a:noFill/>
          </p:spPr>
          <p:txBody>
            <a:bodyPr wrap="square" lIns="0" tIns="0" rIns="0" bIns="0" rtlCol="0">
              <a:spAutoFit/>
            </a:bodyPr>
            <a:lstStyle/>
            <a:p>
              <a:pPr algn="ctr" defTabSz="932345"/>
              <a:r>
                <a:rPr lang="en-US" sz="1600" b="1" dirty="0" smtClean="0">
                  <a:gradFill>
                    <a:gsLst>
                      <a:gs pos="0">
                        <a:srgbClr val="FFFFFF"/>
                      </a:gs>
                      <a:gs pos="86000">
                        <a:srgbClr val="FFFFFF"/>
                      </a:gs>
                    </a:gsLst>
                    <a:lin ang="5400000" scaled="0"/>
                  </a:gradFill>
                  <a:cs typeface="Segoe UI" panose="020B0502040204020203" pitchFamily="34" charset="0"/>
                </a:rPr>
                <a:t>Enable DR</a:t>
              </a:r>
              <a:endParaRPr lang="en-US" sz="1600" b="1" dirty="0">
                <a:gradFill>
                  <a:gsLst>
                    <a:gs pos="0">
                      <a:srgbClr val="FFFFFF"/>
                    </a:gs>
                    <a:gs pos="86000">
                      <a:srgbClr val="FFFFFF"/>
                    </a:gs>
                  </a:gsLst>
                  <a:lin ang="5400000" scaled="0"/>
                </a:gradFill>
                <a:cs typeface="Segoe UI" panose="020B0502040204020203" pitchFamily="34" charset="0"/>
              </a:endParaRPr>
            </a:p>
          </p:txBody>
        </p:sp>
        <p:cxnSp>
          <p:nvCxnSpPr>
            <p:cNvPr id="311" name="Straight Arrow Connector 310"/>
            <p:cNvCxnSpPr>
              <a:stCxn id="307" idx="0"/>
              <a:endCxn id="35" idx="5"/>
            </p:cNvCxnSpPr>
            <p:nvPr/>
          </p:nvCxnSpPr>
          <p:spPr>
            <a:xfrm>
              <a:off x="9097795" y="4588808"/>
              <a:ext cx="1012112" cy="1343033"/>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cxnSp>
          <p:nvCxnSpPr>
            <p:cNvPr id="329" name="Curved Connector 328"/>
            <p:cNvCxnSpPr/>
            <p:nvPr/>
          </p:nvCxnSpPr>
          <p:spPr>
            <a:xfrm flipV="1">
              <a:off x="3052874" y="4320429"/>
              <a:ext cx="4961354" cy="21571"/>
            </a:xfrm>
            <a:prstGeom prst="curvedConnector3">
              <a:avLst>
                <a:gd name="adj1" fmla="val 50000"/>
              </a:avLst>
            </a:prstGeom>
            <a:ln w="28575">
              <a:solidFill>
                <a:schemeClr val="tx1"/>
              </a:solidFill>
              <a:prstDash val="sysDash"/>
              <a:headEnd type="none"/>
              <a:tailEnd type="arrow"/>
            </a:ln>
          </p:spPr>
          <p:style>
            <a:lnRef idx="2">
              <a:schemeClr val="dk1"/>
            </a:lnRef>
            <a:fillRef idx="0">
              <a:schemeClr val="dk1"/>
            </a:fillRef>
            <a:effectRef idx="1">
              <a:schemeClr val="dk1"/>
            </a:effectRef>
            <a:fontRef idx="minor">
              <a:schemeClr val="tx1"/>
            </a:fontRef>
          </p:style>
        </p:cxnSp>
        <p:cxnSp>
          <p:nvCxnSpPr>
            <p:cNvPr id="313" name="Straight Arrow Connector 312"/>
            <p:cNvCxnSpPr>
              <a:endCxn id="32" idx="8"/>
            </p:cNvCxnSpPr>
            <p:nvPr/>
          </p:nvCxnSpPr>
          <p:spPr>
            <a:xfrm flipV="1">
              <a:off x="740979" y="2644408"/>
              <a:ext cx="704799" cy="110107"/>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grpSp>
          <p:nvGrpSpPr>
            <p:cNvPr id="10" name="Group 9"/>
            <p:cNvGrpSpPr/>
            <p:nvPr/>
          </p:nvGrpSpPr>
          <p:grpSpPr>
            <a:xfrm>
              <a:off x="128465" y="2470092"/>
              <a:ext cx="964914" cy="598521"/>
              <a:chOff x="128465" y="2470092"/>
              <a:chExt cx="964914" cy="598521"/>
            </a:xfrm>
          </p:grpSpPr>
          <p:pic>
            <p:nvPicPr>
              <p:cNvPr id="312"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352580" y="2470092"/>
                <a:ext cx="506188" cy="506188"/>
              </a:xfrm>
              <a:prstGeom prst="rect">
                <a:avLst/>
              </a:prstGeom>
              <a:noFill/>
            </p:spPr>
          </p:pic>
          <p:sp>
            <p:nvSpPr>
              <p:cNvPr id="314" name="TextBox 313"/>
              <p:cNvSpPr txBox="1"/>
              <p:nvPr/>
            </p:nvSpPr>
            <p:spPr>
              <a:xfrm>
                <a:off x="128465" y="2883947"/>
                <a:ext cx="964914" cy="184666"/>
              </a:xfrm>
              <a:prstGeom prst="rect">
                <a:avLst/>
              </a:prstGeom>
              <a:noFill/>
            </p:spPr>
            <p:txBody>
              <a:bodyPr wrap="square" lIns="0" tIns="0" rIns="0" bIns="0" rtlCol="0">
                <a:spAutoFit/>
              </a:bodyPr>
              <a:lstStyle/>
              <a:p>
                <a:pPr defTabSz="932345"/>
                <a:r>
                  <a:rPr lang="en-US" sz="1200" b="1" dirty="0" smtClean="0">
                    <a:gradFill>
                      <a:gsLst>
                        <a:gs pos="0">
                          <a:srgbClr val="FFFFFF"/>
                        </a:gs>
                        <a:gs pos="86000">
                          <a:srgbClr val="FFFFFF"/>
                        </a:gs>
                      </a:gsLst>
                      <a:lin ang="5400000" scaled="0"/>
                    </a:gradFill>
                    <a:cs typeface="Segoe UI" panose="020B0502040204020203" pitchFamily="34" charset="0"/>
                  </a:rPr>
                  <a:t>IP Pool Red</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nvGrpSpPr>
            <p:cNvPr id="315" name="Group 314"/>
            <p:cNvGrpSpPr/>
            <p:nvPr/>
          </p:nvGrpSpPr>
          <p:grpSpPr>
            <a:xfrm>
              <a:off x="40358" y="5333320"/>
              <a:ext cx="964914" cy="598521"/>
              <a:chOff x="128465" y="2470092"/>
              <a:chExt cx="964914" cy="598521"/>
            </a:xfrm>
          </p:grpSpPr>
          <p:pic>
            <p:nvPicPr>
              <p:cNvPr id="316"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352580" y="2470092"/>
                <a:ext cx="506188" cy="506188"/>
              </a:xfrm>
              <a:prstGeom prst="rect">
                <a:avLst/>
              </a:prstGeom>
              <a:noFill/>
            </p:spPr>
          </p:pic>
          <p:sp>
            <p:nvSpPr>
              <p:cNvPr id="317" name="TextBox 316"/>
              <p:cNvSpPr txBox="1"/>
              <p:nvPr/>
            </p:nvSpPr>
            <p:spPr>
              <a:xfrm>
                <a:off x="128465" y="2883947"/>
                <a:ext cx="964914" cy="184666"/>
              </a:xfrm>
              <a:prstGeom prst="rect">
                <a:avLst/>
              </a:prstGeom>
              <a:noFill/>
            </p:spPr>
            <p:txBody>
              <a:bodyPr wrap="square" lIns="0" tIns="0" rIns="0" bIns="0" rtlCol="0">
                <a:spAutoFit/>
              </a:bodyPr>
              <a:lstStyle/>
              <a:p>
                <a:pPr defTabSz="932345"/>
                <a:r>
                  <a:rPr lang="en-US" sz="1200" b="1" dirty="0" smtClean="0">
                    <a:gradFill>
                      <a:gsLst>
                        <a:gs pos="0">
                          <a:srgbClr val="FFFFFF"/>
                        </a:gs>
                        <a:gs pos="86000">
                          <a:srgbClr val="FFFFFF"/>
                        </a:gs>
                      </a:gsLst>
                      <a:lin ang="5400000" scaled="0"/>
                    </a:gradFill>
                    <a:cs typeface="Segoe UI" panose="020B0502040204020203" pitchFamily="34" charset="0"/>
                  </a:rPr>
                  <a:t>IP Pool Blue</a:t>
                </a:r>
                <a:endParaRPr lang="en-US" sz="1200" b="1" dirty="0">
                  <a:gradFill>
                    <a:gsLst>
                      <a:gs pos="0">
                        <a:srgbClr val="FFFFFF"/>
                      </a:gs>
                      <a:gs pos="86000">
                        <a:srgbClr val="FFFFFF"/>
                      </a:gs>
                    </a:gsLst>
                    <a:lin ang="5400000" scaled="0"/>
                  </a:gradFill>
                  <a:cs typeface="Segoe UI" panose="020B0502040204020203" pitchFamily="34" charset="0"/>
                </a:endParaRPr>
              </a:p>
            </p:txBody>
          </p:sp>
        </p:grpSp>
        <p:cxnSp>
          <p:nvCxnSpPr>
            <p:cNvPr id="318" name="Straight Arrow Connector 317"/>
            <p:cNvCxnSpPr>
              <a:endCxn id="23" idx="5"/>
            </p:cNvCxnSpPr>
            <p:nvPr/>
          </p:nvCxnSpPr>
          <p:spPr>
            <a:xfrm>
              <a:off x="577552" y="5642771"/>
              <a:ext cx="776786" cy="320085"/>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grpSp>
          <p:nvGrpSpPr>
            <p:cNvPr id="320" name="Group 319"/>
            <p:cNvGrpSpPr/>
            <p:nvPr/>
          </p:nvGrpSpPr>
          <p:grpSpPr>
            <a:xfrm>
              <a:off x="11218985" y="2384882"/>
              <a:ext cx="964914" cy="767421"/>
              <a:chOff x="128465" y="2958838"/>
              <a:chExt cx="964914" cy="767421"/>
            </a:xfrm>
          </p:grpSpPr>
          <p:pic>
            <p:nvPicPr>
              <p:cNvPr id="321"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352580" y="2958838"/>
                <a:ext cx="506188" cy="506188"/>
              </a:xfrm>
              <a:prstGeom prst="rect">
                <a:avLst/>
              </a:prstGeom>
              <a:noFill/>
            </p:spPr>
          </p:pic>
          <p:sp>
            <p:nvSpPr>
              <p:cNvPr id="322" name="TextBox 321"/>
              <p:cNvSpPr txBox="1"/>
              <p:nvPr/>
            </p:nvSpPr>
            <p:spPr>
              <a:xfrm>
                <a:off x="128465" y="3356927"/>
                <a:ext cx="964914" cy="369332"/>
              </a:xfrm>
              <a:prstGeom prst="rect">
                <a:avLst/>
              </a:prstGeom>
              <a:noFill/>
            </p:spPr>
            <p:txBody>
              <a:bodyPr wrap="square" lIns="0" tIns="0" rIns="0" bIns="0" rtlCol="0">
                <a:spAutoFit/>
              </a:bodyPr>
              <a:lstStyle/>
              <a:p>
                <a:pPr defTabSz="932345"/>
                <a:r>
                  <a:rPr lang="en-US" sz="1200" b="1" dirty="0" smtClean="0">
                    <a:gradFill>
                      <a:gsLst>
                        <a:gs pos="0">
                          <a:srgbClr val="FFFFFF"/>
                        </a:gs>
                        <a:gs pos="86000">
                          <a:srgbClr val="FFFFFF"/>
                        </a:gs>
                      </a:gsLst>
                      <a:lin ang="5400000" scaled="0"/>
                    </a:gradFill>
                    <a:cs typeface="Segoe UI" panose="020B0502040204020203" pitchFamily="34" charset="0"/>
                  </a:rPr>
                  <a:t>IP Pool Red Recovery</a:t>
                </a:r>
                <a:endParaRPr lang="en-US" sz="1200" b="1" dirty="0">
                  <a:gradFill>
                    <a:gsLst>
                      <a:gs pos="0">
                        <a:srgbClr val="FFFFFF"/>
                      </a:gs>
                      <a:gs pos="86000">
                        <a:srgbClr val="FFFFFF"/>
                      </a:gs>
                    </a:gsLst>
                    <a:lin ang="5400000" scaled="0"/>
                  </a:gradFill>
                  <a:cs typeface="Segoe UI" panose="020B0502040204020203" pitchFamily="34" charset="0"/>
                </a:endParaRPr>
              </a:p>
            </p:txBody>
          </p:sp>
        </p:grpSp>
        <p:grpSp>
          <p:nvGrpSpPr>
            <p:cNvPr id="323" name="Group 322"/>
            <p:cNvGrpSpPr/>
            <p:nvPr/>
          </p:nvGrpSpPr>
          <p:grpSpPr>
            <a:xfrm>
              <a:off x="11213737" y="5663595"/>
              <a:ext cx="964914" cy="783187"/>
              <a:chOff x="128465" y="2470092"/>
              <a:chExt cx="964914" cy="783187"/>
            </a:xfrm>
          </p:grpSpPr>
          <p:pic>
            <p:nvPicPr>
              <p:cNvPr id="324"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352580" y="2470092"/>
                <a:ext cx="506188" cy="506188"/>
              </a:xfrm>
              <a:prstGeom prst="rect">
                <a:avLst/>
              </a:prstGeom>
              <a:noFill/>
            </p:spPr>
          </p:pic>
          <p:sp>
            <p:nvSpPr>
              <p:cNvPr id="325" name="TextBox 324"/>
              <p:cNvSpPr txBox="1"/>
              <p:nvPr/>
            </p:nvSpPr>
            <p:spPr>
              <a:xfrm>
                <a:off x="128465" y="2883947"/>
                <a:ext cx="964914" cy="369332"/>
              </a:xfrm>
              <a:prstGeom prst="rect">
                <a:avLst/>
              </a:prstGeom>
              <a:noFill/>
            </p:spPr>
            <p:txBody>
              <a:bodyPr wrap="square" lIns="0" tIns="0" rIns="0" bIns="0" rtlCol="0">
                <a:spAutoFit/>
              </a:bodyPr>
              <a:lstStyle/>
              <a:p>
                <a:pPr defTabSz="932345"/>
                <a:r>
                  <a:rPr lang="en-US" sz="1200" b="1" dirty="0" smtClean="0">
                    <a:gradFill>
                      <a:gsLst>
                        <a:gs pos="0">
                          <a:srgbClr val="FFFFFF"/>
                        </a:gs>
                        <a:gs pos="86000">
                          <a:srgbClr val="FFFFFF"/>
                        </a:gs>
                      </a:gsLst>
                      <a:lin ang="5400000" scaled="0"/>
                    </a:gradFill>
                    <a:cs typeface="Segoe UI" panose="020B0502040204020203" pitchFamily="34" charset="0"/>
                  </a:rPr>
                  <a:t>IP Pool Blue Recovery</a:t>
                </a:r>
                <a:endParaRPr lang="en-US" sz="1200" b="1" dirty="0">
                  <a:gradFill>
                    <a:gsLst>
                      <a:gs pos="0">
                        <a:srgbClr val="FFFFFF"/>
                      </a:gs>
                      <a:gs pos="86000">
                        <a:srgbClr val="FFFFFF"/>
                      </a:gs>
                    </a:gsLst>
                    <a:lin ang="5400000" scaled="0"/>
                  </a:gradFill>
                  <a:cs typeface="Segoe UI" panose="020B0502040204020203" pitchFamily="34" charset="0"/>
                </a:endParaRPr>
              </a:p>
            </p:txBody>
          </p:sp>
        </p:grpSp>
        <p:cxnSp>
          <p:nvCxnSpPr>
            <p:cNvPr id="326" name="Straight Arrow Connector 325"/>
            <p:cNvCxnSpPr>
              <a:endCxn id="330" idx="48"/>
            </p:cNvCxnSpPr>
            <p:nvPr/>
          </p:nvCxnSpPr>
          <p:spPr>
            <a:xfrm flipH="1" flipV="1">
              <a:off x="10498105" y="2608211"/>
              <a:ext cx="1112751" cy="91252"/>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cxnSp>
          <p:nvCxnSpPr>
            <p:cNvPr id="327" name="Straight Arrow Connector 326"/>
            <p:cNvCxnSpPr>
              <a:stCxn id="324" idx="1"/>
              <a:endCxn id="35" idx="0"/>
            </p:cNvCxnSpPr>
            <p:nvPr/>
          </p:nvCxnSpPr>
          <p:spPr>
            <a:xfrm flipH="1">
              <a:off x="10480941" y="5916689"/>
              <a:ext cx="956911" cy="145968"/>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grpSp>
      <p:sp>
        <p:nvSpPr>
          <p:cNvPr id="328" name="TextBox 327"/>
          <p:cNvSpPr txBox="1"/>
          <p:nvPr/>
        </p:nvSpPr>
        <p:spPr>
          <a:xfrm>
            <a:off x="8100469" y="1235659"/>
            <a:ext cx="2657418" cy="369332"/>
          </a:xfrm>
          <a:prstGeom prst="rect">
            <a:avLst/>
          </a:prstGeom>
          <a:noFill/>
        </p:spPr>
        <p:txBody>
          <a:bodyPr wrap="square" lIns="0" tIns="0" rIns="0" bIns="0" rtlCol="0">
            <a:spAutoFit/>
          </a:bodyPr>
          <a:lstStyle/>
          <a:p>
            <a:pPr algn="ctr" defTabSz="932345"/>
            <a:r>
              <a:rPr lang="en-US" sz="2400" b="1" dirty="0" smtClean="0">
                <a:gradFill>
                  <a:gsLst>
                    <a:gs pos="0">
                      <a:srgbClr val="FFFFFF"/>
                    </a:gs>
                    <a:gs pos="86000">
                      <a:srgbClr val="FFFFFF"/>
                    </a:gs>
                  </a:gsLst>
                  <a:lin ang="5400000" scaled="0"/>
                </a:gradFill>
                <a:cs typeface="Segoe UI" panose="020B0502040204020203" pitchFamily="34" charset="0"/>
              </a:rPr>
              <a:t>Test Environment</a:t>
            </a:r>
            <a:endParaRPr lang="en-US" sz="2400" b="1" dirty="0">
              <a:gradFill>
                <a:gsLst>
                  <a:gs pos="0">
                    <a:srgbClr val="FFFFFF"/>
                  </a:gs>
                  <a:gs pos="86000">
                    <a:srgbClr val="FFFFFF"/>
                  </a:gs>
                </a:gsLst>
                <a:lin ang="5400000" scaled="0"/>
              </a:gradFill>
              <a:cs typeface="Segoe UI" panose="020B0502040204020203" pitchFamily="34" charset="0"/>
            </a:endParaRPr>
          </a:p>
        </p:txBody>
      </p:sp>
      <p:cxnSp>
        <p:nvCxnSpPr>
          <p:cNvPr id="336" name="Straight Arrow Connector 335"/>
          <p:cNvCxnSpPr>
            <a:endCxn id="330" idx="15"/>
          </p:cNvCxnSpPr>
          <p:nvPr/>
        </p:nvCxnSpPr>
        <p:spPr>
          <a:xfrm flipH="1" flipV="1">
            <a:off x="10653347" y="2798768"/>
            <a:ext cx="407621" cy="1103606"/>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grpSp>
        <p:nvGrpSpPr>
          <p:cNvPr id="20" name="Group 19"/>
          <p:cNvGrpSpPr/>
          <p:nvPr/>
        </p:nvGrpSpPr>
        <p:grpSpPr>
          <a:xfrm>
            <a:off x="10589146" y="3868819"/>
            <a:ext cx="1469353" cy="663085"/>
            <a:chOff x="10589146" y="3868819"/>
            <a:chExt cx="1469353" cy="663085"/>
          </a:xfrm>
        </p:grpSpPr>
        <p:sp>
          <p:nvSpPr>
            <p:cNvPr id="335" name="Freeform 207"/>
            <p:cNvSpPr>
              <a:spLocks noEditPoints="1"/>
            </p:cNvSpPr>
            <p:nvPr/>
          </p:nvSpPr>
          <p:spPr bwMode="black">
            <a:xfrm>
              <a:off x="10760881" y="3868819"/>
              <a:ext cx="569301" cy="399771"/>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C00000"/>
            </a:solidFill>
            <a:ln w="9525">
              <a:solidFill>
                <a:schemeClr val="accent4"/>
              </a:solidFill>
              <a:round/>
              <a:headEnd/>
              <a:tailEnd/>
            </a:ln>
            <a:extLst/>
          </p:spPr>
          <p:txBody>
            <a:bodyPr vert="horz" wrap="square" lIns="91440" tIns="45720" rIns="91440" bIns="45720" numCol="1" anchor="t" anchorCtr="0" compatLnSpc="1">
              <a:prstTxWarp prst="textNoShape">
                <a:avLst/>
              </a:prstTxWarp>
            </a:bodyPr>
            <a:lstStyle/>
            <a:p>
              <a:endParaRPr lang="en-US" sz="1600" dirty="0">
                <a:solidFill>
                  <a:srgbClr val="FFFFFF"/>
                </a:solidFill>
              </a:endParaRPr>
            </a:p>
          </p:txBody>
        </p:sp>
        <p:sp>
          <p:nvSpPr>
            <p:cNvPr id="337" name="TextBox 336"/>
            <p:cNvSpPr txBox="1"/>
            <p:nvPr/>
          </p:nvSpPr>
          <p:spPr>
            <a:xfrm>
              <a:off x="10589146" y="4347238"/>
              <a:ext cx="1469353" cy="184666"/>
            </a:xfrm>
            <a:prstGeom prst="rect">
              <a:avLst/>
            </a:prstGeom>
            <a:noFill/>
          </p:spPr>
          <p:txBody>
            <a:bodyPr wrap="square" lIns="0" tIns="0" rIns="0" bIns="0" rtlCol="0">
              <a:spAutoFit/>
            </a:bodyPr>
            <a:lstStyle/>
            <a:p>
              <a:pPr defTabSz="932345"/>
              <a:r>
                <a:rPr lang="en-US" sz="1200" b="1" dirty="0" smtClean="0">
                  <a:gradFill>
                    <a:gsLst>
                      <a:gs pos="0">
                        <a:srgbClr val="FFFFFF"/>
                      </a:gs>
                      <a:gs pos="86000">
                        <a:srgbClr val="FFFFFF"/>
                      </a:gs>
                    </a:gsLst>
                    <a:lin ang="5400000" scaled="0"/>
                  </a:gradFill>
                  <a:cs typeface="Segoe UI" panose="020B0502040204020203" pitchFamily="34" charset="0"/>
                </a:rPr>
                <a:t>Red VM - Test</a:t>
              </a:r>
              <a:endParaRPr lang="en-US" sz="1200" b="1" dirty="0">
                <a:gradFill>
                  <a:gsLst>
                    <a:gs pos="0">
                      <a:srgbClr val="FFFFFF"/>
                    </a:gs>
                    <a:gs pos="86000">
                      <a:srgbClr val="FFFFFF"/>
                    </a:gs>
                  </a:gsLst>
                  <a:lin ang="5400000" scaled="0"/>
                </a:gradFill>
                <a:cs typeface="Segoe UI" panose="020B0502040204020203" pitchFamily="34" charset="0"/>
              </a:endParaRPr>
            </a:p>
          </p:txBody>
        </p:sp>
      </p:grpSp>
      <p:sp>
        <p:nvSpPr>
          <p:cNvPr id="339" name="TextBox 338"/>
          <p:cNvSpPr txBox="1"/>
          <p:nvPr/>
        </p:nvSpPr>
        <p:spPr>
          <a:xfrm>
            <a:off x="3889350" y="3228642"/>
            <a:ext cx="1122562" cy="369332"/>
          </a:xfrm>
          <a:prstGeom prst="rect">
            <a:avLst/>
          </a:prstGeom>
          <a:noFill/>
        </p:spPr>
        <p:txBody>
          <a:bodyPr wrap="square" lIns="0" tIns="0" rIns="0" bIns="0" rtlCol="0">
            <a:spAutoFit/>
          </a:bodyPr>
          <a:lstStyle/>
          <a:p>
            <a:pPr defTabSz="932345"/>
            <a:r>
              <a:rPr lang="en-US" sz="1200" b="1" dirty="0" smtClean="0">
                <a:gradFill>
                  <a:gsLst>
                    <a:gs pos="0">
                      <a:srgbClr val="FFFFFF"/>
                    </a:gs>
                    <a:gs pos="86000">
                      <a:srgbClr val="FFFFFF"/>
                    </a:gs>
                  </a:gsLst>
                  <a:lin ang="5400000" scaled="0"/>
                </a:gradFill>
                <a:cs typeface="Segoe UI" panose="020B0502040204020203" pitchFamily="34" charset="0"/>
              </a:rPr>
              <a:t>CA Pool</a:t>
            </a:r>
          </a:p>
          <a:p>
            <a:pPr defTabSz="932345"/>
            <a:r>
              <a:rPr lang="en-US" sz="1200" b="1" dirty="0" smtClean="0">
                <a:gradFill>
                  <a:gsLst>
                    <a:gs pos="0">
                      <a:srgbClr val="FFFFFF"/>
                    </a:gs>
                    <a:gs pos="86000">
                      <a:srgbClr val="FFFFFF"/>
                    </a:gs>
                  </a:gsLst>
                  <a:lin ang="5400000" scaled="0"/>
                </a:gradFill>
                <a:cs typeface="Segoe UI" panose="020B0502040204020203" pitchFamily="34" charset="0"/>
              </a:rPr>
              <a:t>10.0.0.1-255</a:t>
            </a:r>
            <a:endParaRPr lang="en-US" sz="1200" b="1" dirty="0">
              <a:gradFill>
                <a:gsLst>
                  <a:gs pos="0">
                    <a:srgbClr val="FFFFFF"/>
                  </a:gs>
                  <a:gs pos="86000">
                    <a:srgbClr val="FFFFFF"/>
                  </a:gs>
                </a:gsLst>
                <a:lin ang="5400000" scaled="0"/>
              </a:gradFill>
              <a:cs typeface="Segoe UI" panose="020B0502040204020203" pitchFamily="34" charset="0"/>
            </a:endParaRPr>
          </a:p>
        </p:txBody>
      </p:sp>
      <p:grpSp>
        <p:nvGrpSpPr>
          <p:cNvPr id="24" name="Group 23"/>
          <p:cNvGrpSpPr/>
          <p:nvPr/>
        </p:nvGrpSpPr>
        <p:grpSpPr>
          <a:xfrm>
            <a:off x="9296898" y="2028947"/>
            <a:ext cx="3039401" cy="1597790"/>
            <a:chOff x="9296898" y="2028947"/>
            <a:chExt cx="3039401" cy="1597790"/>
          </a:xfrm>
        </p:grpSpPr>
        <p:grpSp>
          <p:nvGrpSpPr>
            <p:cNvPr id="18" name="Group 17"/>
            <p:cNvGrpSpPr/>
            <p:nvPr/>
          </p:nvGrpSpPr>
          <p:grpSpPr>
            <a:xfrm>
              <a:off x="9296898" y="2028947"/>
              <a:ext cx="3039401" cy="1118096"/>
              <a:chOff x="9296898" y="2028947"/>
              <a:chExt cx="3039401" cy="1118096"/>
            </a:xfrm>
          </p:grpSpPr>
          <p:cxnSp>
            <p:nvCxnSpPr>
              <p:cNvPr id="334" name="Straight Arrow Connector 333"/>
              <p:cNvCxnSpPr>
                <a:endCxn id="330" idx="0"/>
              </p:cNvCxnSpPr>
              <p:nvPr/>
            </p:nvCxnSpPr>
            <p:spPr>
              <a:xfrm flipH="1" flipV="1">
                <a:off x="10633341" y="2594752"/>
                <a:ext cx="977514" cy="131595"/>
              </a:xfrm>
              <a:prstGeom prst="straightConnector1">
                <a:avLst/>
              </a:prstGeom>
              <a:ln w="50800">
                <a:headEnd type="none"/>
                <a:tailEnd type="arrow"/>
              </a:ln>
            </p:spPr>
            <p:style>
              <a:lnRef idx="3">
                <a:schemeClr val="accent5"/>
              </a:lnRef>
              <a:fillRef idx="0">
                <a:schemeClr val="accent5"/>
              </a:fillRef>
              <a:effectRef idx="2">
                <a:schemeClr val="accent5"/>
              </a:effectRef>
              <a:fontRef idx="minor">
                <a:schemeClr val="tx1"/>
              </a:fontRef>
            </p:style>
          </p:cxnSp>
          <p:sp>
            <p:nvSpPr>
              <p:cNvPr id="330" name="Freeform 73"/>
              <p:cNvSpPr>
                <a:spLocks noEditPoints="1"/>
              </p:cNvSpPr>
              <p:nvPr/>
            </p:nvSpPr>
            <p:spPr bwMode="black">
              <a:xfrm>
                <a:off x="10153478" y="2387194"/>
                <a:ext cx="607631" cy="519721"/>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345"/>
                <a:endParaRPr lang="en-US" sz="1600" dirty="0">
                  <a:solidFill>
                    <a:srgbClr val="FFFFFF"/>
                  </a:solidFill>
                </a:endParaRPr>
              </a:p>
            </p:txBody>
          </p:sp>
          <p:sp>
            <p:nvSpPr>
              <p:cNvPr id="331" name="TextBox 330"/>
              <p:cNvSpPr txBox="1"/>
              <p:nvPr/>
            </p:nvSpPr>
            <p:spPr>
              <a:xfrm>
                <a:off x="9296898" y="2028947"/>
                <a:ext cx="2466356" cy="184666"/>
              </a:xfrm>
              <a:prstGeom prst="rect">
                <a:avLst/>
              </a:prstGeom>
              <a:noFill/>
            </p:spPr>
            <p:txBody>
              <a:bodyPr wrap="square" lIns="0" tIns="0" rIns="0" bIns="0" rtlCol="0">
                <a:spAutoFit/>
              </a:bodyPr>
              <a:lstStyle/>
              <a:p>
                <a:pPr defTabSz="932345"/>
                <a:r>
                  <a:rPr lang="en-US" sz="1200" b="1" dirty="0">
                    <a:gradFill>
                      <a:gsLst>
                        <a:gs pos="0">
                          <a:srgbClr val="FFFFFF"/>
                        </a:gs>
                        <a:gs pos="86000">
                          <a:srgbClr val="FFFFFF"/>
                        </a:gs>
                      </a:gsLst>
                      <a:lin ang="5400000" scaled="0"/>
                    </a:gradFill>
                    <a:cs typeface="Segoe UI" panose="020B0502040204020203" pitchFamily="34" charset="0"/>
                  </a:rPr>
                  <a:t>Network </a:t>
                </a:r>
                <a:r>
                  <a:rPr lang="en-US" sz="1200" b="1" dirty="0" smtClean="0">
                    <a:gradFill>
                      <a:gsLst>
                        <a:gs pos="0">
                          <a:srgbClr val="FFFFFF"/>
                        </a:gs>
                        <a:gs pos="86000">
                          <a:srgbClr val="FFFFFF"/>
                        </a:gs>
                      </a:gsLst>
                      <a:lin ang="5400000" scaled="0"/>
                    </a:gradFill>
                    <a:cs typeface="Segoe UI" panose="020B0502040204020203" pitchFamily="34" charset="0"/>
                  </a:rPr>
                  <a:t>Red Recovery -Test</a:t>
                </a:r>
                <a:endParaRPr lang="en-US" sz="1200" b="1" dirty="0">
                  <a:gradFill>
                    <a:gsLst>
                      <a:gs pos="0">
                        <a:srgbClr val="FFFFFF"/>
                      </a:gs>
                      <a:gs pos="86000">
                        <a:srgbClr val="FFFFFF"/>
                      </a:gs>
                    </a:gsLst>
                    <a:lin ang="5400000" scaled="0"/>
                  </a:gradFill>
                  <a:cs typeface="Segoe UI" panose="020B0502040204020203" pitchFamily="34" charset="0"/>
                </a:endParaRPr>
              </a:p>
            </p:txBody>
          </p:sp>
          <p:pic>
            <p:nvPicPr>
              <p:cNvPr id="332" name="Picture 5" descr="\\MAGNUM\Projects\Microsoft\Cloud Power FY12\Design\Icons\PNGs\Stop_watch.png"/>
              <p:cNvPicPr>
                <a:picLocks noChangeAspect="1" noChangeArrowheads="1"/>
              </p:cNvPicPr>
              <p:nvPr/>
            </p:nvPicPr>
            <p:blipFill>
              <a:blip r:embed="rId5" cstate="print">
                <a:lum bright="100000"/>
              </a:blip>
              <a:stretch>
                <a:fillRect/>
              </a:stretch>
            </p:blipFill>
            <p:spPr bwMode="auto">
              <a:xfrm>
                <a:off x="11453606" y="2395388"/>
                <a:ext cx="506188" cy="506188"/>
              </a:xfrm>
              <a:prstGeom prst="rect">
                <a:avLst/>
              </a:prstGeom>
              <a:noFill/>
            </p:spPr>
          </p:pic>
          <p:sp>
            <p:nvSpPr>
              <p:cNvPr id="333" name="TextBox 332"/>
              <p:cNvSpPr txBox="1"/>
              <p:nvPr/>
            </p:nvSpPr>
            <p:spPr>
              <a:xfrm>
                <a:off x="11213737" y="2777711"/>
                <a:ext cx="1122562" cy="369332"/>
              </a:xfrm>
              <a:prstGeom prst="rect">
                <a:avLst/>
              </a:prstGeom>
              <a:noFill/>
            </p:spPr>
            <p:txBody>
              <a:bodyPr wrap="square" lIns="0" tIns="0" rIns="0" bIns="0" rtlCol="0">
                <a:spAutoFit/>
              </a:bodyPr>
              <a:lstStyle/>
              <a:p>
                <a:pPr defTabSz="932345"/>
                <a:r>
                  <a:rPr lang="en-US" sz="1200" b="1" dirty="0" smtClean="0">
                    <a:gradFill>
                      <a:gsLst>
                        <a:gs pos="0">
                          <a:srgbClr val="FFFFFF"/>
                        </a:gs>
                        <a:gs pos="86000">
                          <a:srgbClr val="FFFFFF"/>
                        </a:gs>
                      </a:gsLst>
                      <a:lin ang="5400000" scaled="0"/>
                    </a:gradFill>
                    <a:cs typeface="Segoe UI" panose="020B0502040204020203" pitchFamily="34" charset="0"/>
                  </a:rPr>
                  <a:t>IP Pool Red Recovery -Test</a:t>
                </a:r>
                <a:endParaRPr lang="en-US" sz="1200" b="1" dirty="0">
                  <a:gradFill>
                    <a:gsLst>
                      <a:gs pos="0">
                        <a:srgbClr val="FFFFFF"/>
                      </a:gs>
                      <a:gs pos="86000">
                        <a:srgbClr val="FFFFFF"/>
                      </a:gs>
                    </a:gsLst>
                    <a:lin ang="5400000" scaled="0"/>
                  </a:gradFill>
                  <a:cs typeface="Segoe UI" panose="020B0502040204020203" pitchFamily="34" charset="0"/>
                </a:endParaRPr>
              </a:p>
            </p:txBody>
          </p:sp>
        </p:grpSp>
        <p:sp>
          <p:nvSpPr>
            <p:cNvPr id="340" name="TextBox 339"/>
            <p:cNvSpPr txBox="1"/>
            <p:nvPr/>
          </p:nvSpPr>
          <p:spPr>
            <a:xfrm>
              <a:off x="11129665" y="3257405"/>
              <a:ext cx="1122562" cy="369332"/>
            </a:xfrm>
            <a:prstGeom prst="rect">
              <a:avLst/>
            </a:prstGeom>
            <a:noFill/>
          </p:spPr>
          <p:txBody>
            <a:bodyPr wrap="square" lIns="0" tIns="0" rIns="0" bIns="0" rtlCol="0">
              <a:spAutoFit/>
            </a:bodyPr>
            <a:lstStyle/>
            <a:p>
              <a:pPr defTabSz="932345"/>
              <a:r>
                <a:rPr lang="en-US" sz="1200" b="1" dirty="0" smtClean="0">
                  <a:gradFill>
                    <a:gsLst>
                      <a:gs pos="0">
                        <a:srgbClr val="FFFFFF"/>
                      </a:gs>
                      <a:gs pos="86000">
                        <a:srgbClr val="FFFFFF"/>
                      </a:gs>
                    </a:gsLst>
                    <a:lin ang="5400000" scaled="0"/>
                  </a:gradFill>
                  <a:cs typeface="Segoe UI" panose="020B0502040204020203" pitchFamily="34" charset="0"/>
                </a:rPr>
                <a:t>CA Pool - Test</a:t>
              </a:r>
            </a:p>
            <a:p>
              <a:pPr defTabSz="932345"/>
              <a:r>
                <a:rPr lang="en-US" sz="1200" b="1" dirty="0" smtClean="0">
                  <a:gradFill>
                    <a:gsLst>
                      <a:gs pos="0">
                        <a:srgbClr val="FFFFFF"/>
                      </a:gs>
                      <a:gs pos="86000">
                        <a:srgbClr val="FFFFFF"/>
                      </a:gs>
                    </a:gsLst>
                    <a:lin ang="5400000" scaled="0"/>
                  </a:gradFill>
                  <a:cs typeface="Segoe UI" panose="020B0502040204020203" pitchFamily="34" charset="0"/>
                </a:rPr>
                <a:t>10.0.0.1-255 </a:t>
              </a:r>
              <a:endParaRPr lang="en-US" sz="1200" b="1" dirty="0">
                <a:gradFill>
                  <a:gsLst>
                    <a:gs pos="0">
                      <a:srgbClr val="FFFFFF"/>
                    </a:gs>
                    <a:gs pos="86000">
                      <a:srgbClr val="FFFFFF"/>
                    </a:gs>
                  </a:gsLst>
                  <a:lin ang="5400000" scaled="0"/>
                </a:gradFill>
                <a:cs typeface="Segoe UI" panose="020B0502040204020203" pitchFamily="34" charset="0"/>
              </a:endParaRPr>
            </a:p>
          </p:txBody>
        </p:sp>
      </p:grpSp>
    </p:spTree>
    <p:extLst>
      <p:ext uri="{BB962C8B-B14F-4D97-AF65-F5344CB8AC3E}">
        <p14:creationId xmlns:p14="http://schemas.microsoft.com/office/powerpoint/2010/main" val="1413727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10311E-6 2.132E-7 L -0.59099 0.0068 " pathEditMode="relative" rAng="0" ptsTypes="AA">
                                      <p:cBhvr>
                                        <p:cTn id="6" dur="2000" fill="hold"/>
                                        <p:tgtEl>
                                          <p:spTgt spid="16"/>
                                        </p:tgtEl>
                                        <p:attrNameLst>
                                          <p:attrName>ppt_x</p:attrName>
                                          <p:attrName>ppt_y</p:attrName>
                                        </p:attrNameLst>
                                      </p:cBhvr>
                                      <p:rCtr x="-29556" y="34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500"/>
                                        <p:tgtEl>
                                          <p:spTgt spid="336"/>
                                        </p:tgtEl>
                                      </p:cBhvr>
                                    </p:animEffect>
                                    <p:set>
                                      <p:cBhvr>
                                        <p:cTn id="31" dur="1" fill="hold">
                                          <p:stCondLst>
                                            <p:cond delay="499"/>
                                          </p:stCondLst>
                                        </p:cTn>
                                        <p:tgtEl>
                                          <p:spTgt spid="33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nodeType="clickEffect">
                                  <p:stCondLst>
                                    <p:cond delay="0"/>
                                  </p:stCondLst>
                                  <p:childTnLst>
                                    <p:animEffect transition="out" filter="wipe(down)">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grpId="1" nodeType="clickEffect">
                                  <p:stCondLst>
                                    <p:cond delay="0"/>
                                  </p:stCondLst>
                                  <p:childTnLst>
                                    <p:animEffect transition="out" filter="wipe(down)">
                                      <p:cBhvr>
                                        <p:cTn id="45" dur="500"/>
                                        <p:tgtEl>
                                          <p:spTgt spid="328"/>
                                        </p:tgtEl>
                                      </p:cBhvr>
                                    </p:animEffect>
                                    <p:set>
                                      <p:cBhvr>
                                        <p:cTn id="46" dur="1" fill="hold">
                                          <p:stCondLst>
                                            <p:cond delay="499"/>
                                          </p:stCondLst>
                                        </p:cTn>
                                        <p:tgtEl>
                                          <p:spTgt spid="3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39"/>
                                        </p:tgtEl>
                                        <p:attrNameLst>
                                          <p:attrName>style.visibility</p:attrName>
                                        </p:attrNameLst>
                                      </p:cBhvr>
                                      <p:to>
                                        <p:strVal val="hidden"/>
                                      </p:to>
                                    </p:set>
                                  </p:childTnLst>
                                </p:cTn>
                              </p:par>
                              <p:par>
                                <p:cTn id="51" presetID="63" presetClass="path" presetSubtype="0" accel="50000" decel="50000" fill="hold" nodeType="withEffect">
                                  <p:stCondLst>
                                    <p:cond delay="0"/>
                                  </p:stCondLst>
                                  <p:childTnLst>
                                    <p:animMotion origin="layout" path="M -0.59099 0.0068 L 0.00497 0.01565 " pathEditMode="relative" rAng="0" ptsTypes="AA">
                                      <p:cBhvr>
                                        <p:cTn id="52" dur="2000" fill="hold"/>
                                        <p:tgtEl>
                                          <p:spTgt spid="16"/>
                                        </p:tgtEl>
                                        <p:attrNameLst>
                                          <p:attrName>ppt_x</p:attrName>
                                          <p:attrName>ppt_y</p:attrName>
                                        </p:attrNameLst>
                                      </p:cBhvr>
                                      <p:rCtr x="29798" y="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328" grpId="1"/>
      <p:bldP spid="339" grpId="0"/>
      <p:bldP spid="339"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Drills</a:t>
            </a:r>
            <a:endParaRPr lang="en-US" dirty="0"/>
          </a:p>
        </p:txBody>
      </p:sp>
      <p:sp>
        <p:nvSpPr>
          <p:cNvPr id="3" name="Content Placeholder 2"/>
          <p:cNvSpPr>
            <a:spLocks noGrp="1"/>
          </p:cNvSpPr>
          <p:nvPr>
            <p:ph sz="quarter" idx="10"/>
          </p:nvPr>
        </p:nvSpPr>
        <p:spPr>
          <a:xfrm>
            <a:off x="274638" y="1214440"/>
            <a:ext cx="11887200" cy="3323870"/>
          </a:xfrm>
        </p:spPr>
        <p:txBody>
          <a:bodyPr/>
          <a:lstStyle/>
          <a:p>
            <a:pPr>
              <a:buFont typeface="Wingdings" panose="05000000000000000000" pitchFamily="2" charset="2"/>
              <a:buChar char="ü"/>
            </a:pPr>
            <a:r>
              <a:rPr lang="en-US" dirty="0" smtClean="0"/>
              <a:t>Automatically create test networks</a:t>
            </a:r>
          </a:p>
          <a:p>
            <a:pPr>
              <a:buFont typeface="Wingdings" panose="05000000000000000000" pitchFamily="2" charset="2"/>
              <a:buChar char="ü"/>
            </a:pPr>
            <a:r>
              <a:rPr lang="en-US" dirty="0" smtClean="0"/>
              <a:t>Test VMs on same hosts as Replica</a:t>
            </a:r>
          </a:p>
          <a:p>
            <a:pPr>
              <a:buFont typeface="Wingdings" panose="05000000000000000000" pitchFamily="2" charset="2"/>
              <a:buChar char="ü"/>
            </a:pPr>
            <a:r>
              <a:rPr lang="en-US" dirty="0" smtClean="0"/>
              <a:t>No impact on production site</a:t>
            </a:r>
          </a:p>
          <a:p>
            <a:pPr>
              <a:buFont typeface="Wingdings" panose="05000000000000000000" pitchFamily="2" charset="2"/>
              <a:buChar char="ü"/>
            </a:pPr>
            <a:r>
              <a:rPr lang="en-US" dirty="0" smtClean="0"/>
              <a:t>User experience consistent with real failover experience</a:t>
            </a:r>
          </a:p>
        </p:txBody>
      </p:sp>
    </p:spTree>
    <p:extLst>
      <p:ext uri="{BB962C8B-B14F-4D97-AF65-F5344CB8AC3E}">
        <p14:creationId xmlns:p14="http://schemas.microsoft.com/office/powerpoint/2010/main" val="3037985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sites</a:t>
            </a:r>
            <a:endParaRPr lang="en-US" dirty="0"/>
          </a:p>
        </p:txBody>
      </p:sp>
      <p:sp>
        <p:nvSpPr>
          <p:cNvPr id="3" name="Content Placeholder 2"/>
          <p:cNvSpPr>
            <a:spLocks noGrp="1"/>
          </p:cNvSpPr>
          <p:nvPr>
            <p:ph sz="quarter" idx="10"/>
          </p:nvPr>
        </p:nvSpPr>
        <p:spPr>
          <a:xfrm>
            <a:off x="274638" y="1214441"/>
            <a:ext cx="11887200" cy="2769872"/>
          </a:xfrm>
        </p:spPr>
        <p:txBody>
          <a:bodyPr/>
          <a:lstStyle/>
          <a:p>
            <a:r>
              <a:rPr lang="en-US" dirty="0" smtClean="0"/>
              <a:t>2</a:t>
            </a:r>
          </a:p>
          <a:p>
            <a:r>
              <a:rPr lang="en-US" dirty="0" smtClean="0"/>
              <a:t>3</a:t>
            </a:r>
          </a:p>
          <a:p>
            <a:r>
              <a:rPr lang="en-US" dirty="0" smtClean="0"/>
              <a:t>4</a:t>
            </a:r>
          </a:p>
          <a:p>
            <a:r>
              <a:rPr lang="en-US" dirty="0" smtClean="0"/>
              <a:t>5+</a:t>
            </a:r>
            <a:endParaRPr lang="en-US" dirty="0"/>
          </a:p>
        </p:txBody>
      </p:sp>
    </p:spTree>
    <p:extLst>
      <p:ext uri="{BB962C8B-B14F-4D97-AF65-F5344CB8AC3E}">
        <p14:creationId xmlns:p14="http://schemas.microsoft.com/office/powerpoint/2010/main" val="351256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4298897" y="4124461"/>
            <a:ext cx="3278102" cy="2430814"/>
            <a:chOff x="483260" y="2766104"/>
            <a:chExt cx="4314825" cy="3219844"/>
          </a:xfrm>
        </p:grpSpPr>
        <p:grpSp>
          <p:nvGrpSpPr>
            <p:cNvPr id="59" name="Group 58"/>
            <p:cNvGrpSpPr/>
            <p:nvPr/>
          </p:nvGrpSpPr>
          <p:grpSpPr>
            <a:xfrm>
              <a:off x="992281" y="4391592"/>
              <a:ext cx="1220741" cy="993962"/>
              <a:chOff x="655771" y="1620441"/>
              <a:chExt cx="1673227" cy="2556808"/>
            </a:xfrm>
          </p:grpSpPr>
          <p:pic>
            <p:nvPicPr>
              <p:cNvPr id="75" name="Picture 2"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744511" y="2681503"/>
                <a:ext cx="1495746" cy="1495746"/>
              </a:xfrm>
              <a:prstGeom prst="rect">
                <a:avLst/>
              </a:prstGeom>
              <a:noFill/>
            </p:spPr>
          </p:pic>
          <p:pic>
            <p:nvPicPr>
              <p:cNvPr id="76"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655771" y="1620441"/>
                <a:ext cx="1673227" cy="1673227"/>
              </a:xfrm>
              <a:prstGeom prst="rect">
                <a:avLst/>
              </a:prstGeom>
              <a:noFill/>
            </p:spPr>
          </p:pic>
        </p:grpSp>
        <p:sp>
          <p:nvSpPr>
            <p:cNvPr id="60" name="Rectangle 59"/>
            <p:cNvSpPr/>
            <p:nvPr/>
          </p:nvSpPr>
          <p:spPr bwMode="auto">
            <a:xfrm>
              <a:off x="992281" y="3875905"/>
              <a:ext cx="3198720" cy="36324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3517" fontAlgn="base">
                <a:spcBef>
                  <a:spcPct val="0"/>
                </a:spcBef>
                <a:spcAft>
                  <a:spcPct val="0"/>
                </a:spcAft>
              </a:pPr>
              <a:r>
                <a:rPr lang="en-US" sz="12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SCVMM</a:t>
              </a:r>
              <a:endParaRPr lang="en-US" sz="15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1" name="Freeform 60"/>
            <p:cNvSpPr>
              <a:spLocks noEditPoints="1"/>
            </p:cNvSpPr>
            <p:nvPr/>
          </p:nvSpPr>
          <p:spPr bwMode="black">
            <a:xfrm>
              <a:off x="2240519" y="4693716"/>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200" dirty="0"/>
            </a:p>
          </p:txBody>
        </p:sp>
        <p:cxnSp>
          <p:nvCxnSpPr>
            <p:cNvPr id="62" name="Straight Connector 61"/>
            <p:cNvCxnSpPr/>
            <p:nvPr/>
          </p:nvCxnSpPr>
          <p:spPr>
            <a:xfrm flipH="1">
              <a:off x="2100263" y="4498619"/>
              <a:ext cx="14287" cy="104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Freeform 73"/>
            <p:cNvSpPr>
              <a:spLocks noEditPoints="1"/>
            </p:cNvSpPr>
            <p:nvPr/>
          </p:nvSpPr>
          <p:spPr bwMode="black">
            <a:xfrm>
              <a:off x="3385238" y="4620906"/>
              <a:ext cx="691142" cy="61376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200" dirty="0"/>
            </a:p>
          </p:txBody>
        </p:sp>
        <p:sp>
          <p:nvSpPr>
            <p:cNvPr id="64" name="Freeform 79"/>
            <p:cNvSpPr>
              <a:spLocks noEditPoints="1"/>
            </p:cNvSpPr>
            <p:nvPr/>
          </p:nvSpPr>
          <p:spPr bwMode="black">
            <a:xfrm>
              <a:off x="2566564" y="4498619"/>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200" dirty="0"/>
            </a:p>
          </p:txBody>
        </p:sp>
        <p:cxnSp>
          <p:nvCxnSpPr>
            <p:cNvPr id="65" name="Straight Connector 64"/>
            <p:cNvCxnSpPr/>
            <p:nvPr/>
          </p:nvCxnSpPr>
          <p:spPr>
            <a:xfrm flipH="1">
              <a:off x="3169975" y="4498619"/>
              <a:ext cx="1900" cy="104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bwMode="auto">
            <a:xfrm>
              <a:off x="992281" y="4286250"/>
              <a:ext cx="3198720" cy="14340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3517" fontAlgn="base">
                <a:spcBef>
                  <a:spcPct val="0"/>
                </a:spcBef>
                <a:spcAft>
                  <a:spcPct val="0"/>
                </a:spcAft>
              </a:pPr>
              <a:endParaRPr lang="en-US" sz="15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7" name="TextBox 66"/>
            <p:cNvSpPr txBox="1"/>
            <p:nvPr/>
          </p:nvSpPr>
          <p:spPr>
            <a:xfrm>
              <a:off x="1174795" y="5492580"/>
              <a:ext cx="925467" cy="224223"/>
            </a:xfrm>
            <a:prstGeom prst="rect">
              <a:avLst/>
            </a:prstGeom>
            <a:noFill/>
          </p:spPr>
          <p:txBody>
            <a:bodyPr wrap="square" lIns="0" tIns="0" rIns="0" bIns="0" rtlCol="0">
              <a:spAutoFit/>
            </a:bodyPr>
            <a:lstStyle/>
            <a:p>
              <a:r>
                <a:rPr lang="en-US" sz="11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Compute</a:t>
              </a:r>
            </a:p>
          </p:txBody>
        </p:sp>
        <p:sp>
          <p:nvSpPr>
            <p:cNvPr id="68" name="TextBox 67"/>
            <p:cNvSpPr txBox="1"/>
            <p:nvPr/>
          </p:nvSpPr>
          <p:spPr>
            <a:xfrm>
              <a:off x="2213022" y="5492580"/>
              <a:ext cx="757237" cy="224223"/>
            </a:xfrm>
            <a:prstGeom prst="rect">
              <a:avLst/>
            </a:prstGeom>
            <a:noFill/>
          </p:spPr>
          <p:txBody>
            <a:bodyPr wrap="square" lIns="0" tIns="0" rIns="0" bIns="0" rtlCol="0">
              <a:spAutoFit/>
            </a:bodyPr>
            <a:lstStyle/>
            <a:p>
              <a:pPr algn="ctr"/>
              <a:r>
                <a:rPr lang="en-US" sz="11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Storage</a:t>
              </a:r>
            </a:p>
          </p:txBody>
        </p:sp>
        <p:sp>
          <p:nvSpPr>
            <p:cNvPr id="69" name="TextBox 68"/>
            <p:cNvSpPr txBox="1"/>
            <p:nvPr/>
          </p:nvSpPr>
          <p:spPr>
            <a:xfrm>
              <a:off x="3371590" y="5492580"/>
              <a:ext cx="897720" cy="224223"/>
            </a:xfrm>
            <a:prstGeom prst="rect">
              <a:avLst/>
            </a:prstGeom>
            <a:noFill/>
          </p:spPr>
          <p:txBody>
            <a:bodyPr wrap="square" lIns="0" tIns="0" rIns="0" bIns="0" rtlCol="0">
              <a:spAutoFit/>
            </a:bodyPr>
            <a:lstStyle/>
            <a:p>
              <a:r>
                <a:rPr lang="en-US" sz="11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Networks</a:t>
              </a:r>
            </a:p>
          </p:txBody>
        </p:sp>
        <p:pic>
          <p:nvPicPr>
            <p:cNvPr id="70"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992281" y="3220042"/>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932034" y="3197083"/>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969169" y="3124538"/>
              <a:ext cx="904219" cy="62347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p:nvPr/>
          </p:nvSpPr>
          <p:spPr bwMode="auto">
            <a:xfrm>
              <a:off x="3604808" y="3903993"/>
              <a:ext cx="561001" cy="32059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3517" fontAlgn="base">
                <a:spcBef>
                  <a:spcPct val="0"/>
                </a:spcBef>
                <a:spcAft>
                  <a:spcPct val="0"/>
                </a:spcAft>
              </a:pPr>
              <a:r>
                <a:rPr lang="en-US" sz="11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DRP</a:t>
              </a:r>
            </a:p>
          </p:txBody>
        </p:sp>
        <p:sp>
          <p:nvSpPr>
            <p:cNvPr id="74" name="Rectangle 73"/>
            <p:cNvSpPr/>
            <p:nvPr/>
          </p:nvSpPr>
          <p:spPr bwMode="auto">
            <a:xfrm>
              <a:off x="483260" y="2766104"/>
              <a:ext cx="4314825" cy="3219844"/>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3517" fontAlgn="base">
                <a:spcBef>
                  <a:spcPct val="0"/>
                </a:spcBef>
                <a:spcAft>
                  <a:spcPct val="0"/>
                </a:spcAft>
              </a:pPr>
              <a:endParaRPr lang="en-US" sz="15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cxnSp>
        <p:nvCxnSpPr>
          <p:cNvPr id="4" name="Curved Connector 3"/>
          <p:cNvCxnSpPr>
            <a:endCxn id="24" idx="0"/>
          </p:cNvCxnSpPr>
          <p:nvPr/>
        </p:nvCxnSpPr>
        <p:spPr>
          <a:xfrm>
            <a:off x="6914116" y="1278693"/>
            <a:ext cx="2438386" cy="1382632"/>
          </a:xfrm>
          <a:prstGeom prst="curvedConnector2">
            <a:avLst/>
          </a:prstGeom>
          <a:ln w="28575">
            <a:solidFill>
              <a:schemeClr val="tx1"/>
            </a:solidFill>
            <a:prstDash val="sysDash"/>
            <a:headEnd type="arrow"/>
            <a:tailEnd type="none"/>
          </a:ln>
        </p:spPr>
        <p:style>
          <a:lnRef idx="2">
            <a:schemeClr val="dk1"/>
          </a:lnRef>
          <a:fillRef idx="0">
            <a:schemeClr val="dk1"/>
          </a:fillRef>
          <a:effectRef idx="1">
            <a:schemeClr val="dk1"/>
          </a:effectRef>
          <a:fontRef idx="minor">
            <a:schemeClr val="tx1"/>
          </a:fontRef>
        </p:style>
      </p:cxnSp>
      <p:cxnSp>
        <p:nvCxnSpPr>
          <p:cNvPr id="5" name="Curved Connector 4"/>
          <p:cNvCxnSpPr/>
          <p:nvPr/>
        </p:nvCxnSpPr>
        <p:spPr>
          <a:xfrm rot="10800000" flipV="1">
            <a:off x="2283439" y="1259754"/>
            <a:ext cx="2681546" cy="1338969"/>
          </a:xfrm>
          <a:prstGeom prst="curvedConnector2">
            <a:avLst/>
          </a:prstGeom>
          <a:ln w="28575">
            <a:solidFill>
              <a:schemeClr val="tx1"/>
            </a:solidFill>
            <a:prstDash val="sysDash"/>
            <a:headEnd type="arrow"/>
            <a:tailEnd type="none"/>
          </a:ln>
        </p:spPr>
        <p:style>
          <a:lnRef idx="2">
            <a:schemeClr val="dk1"/>
          </a:lnRef>
          <a:fillRef idx="0">
            <a:schemeClr val="dk1"/>
          </a:fillRef>
          <a:effectRef idx="1">
            <a:schemeClr val="dk1"/>
          </a:effectRef>
          <a:fontRef idx="minor">
            <a:schemeClr val="tx1"/>
          </a:fontRef>
        </p:style>
      </p:cxnSp>
      <p:sp>
        <p:nvSpPr>
          <p:cNvPr id="6" name="TextBox 5"/>
          <p:cNvSpPr txBox="1"/>
          <p:nvPr/>
        </p:nvSpPr>
        <p:spPr>
          <a:xfrm rot="1892436">
            <a:off x="7822343" y="1707980"/>
            <a:ext cx="1363893" cy="261549"/>
          </a:xfrm>
          <a:prstGeom prst="rect">
            <a:avLst/>
          </a:prstGeom>
          <a:noFill/>
        </p:spPr>
        <p:txBody>
          <a:bodyPr wrap="square" lIns="91382" tIns="45690" rIns="91382" bIns="45690" rtlCol="0">
            <a:spAutoFit/>
          </a:bodyPr>
          <a:lstStyle/>
          <a:p>
            <a:pPr algn="ctr" defTabSz="913817"/>
            <a:r>
              <a:rPr lang="en-US" sz="1100" b="1" dirty="0">
                <a:latin typeface="+mj-lt"/>
                <a:cs typeface="Segoe UI" panose="020B0502040204020203" pitchFamily="34" charset="0"/>
              </a:rPr>
              <a:t>DR Orchestration</a:t>
            </a:r>
          </a:p>
        </p:txBody>
      </p:sp>
      <p:sp>
        <p:nvSpPr>
          <p:cNvPr id="7" name="TextBox 6"/>
          <p:cNvSpPr txBox="1"/>
          <p:nvPr/>
        </p:nvSpPr>
        <p:spPr>
          <a:xfrm rot="20032479">
            <a:off x="2605173" y="1613470"/>
            <a:ext cx="1363893" cy="261549"/>
          </a:xfrm>
          <a:prstGeom prst="rect">
            <a:avLst/>
          </a:prstGeom>
          <a:noFill/>
        </p:spPr>
        <p:txBody>
          <a:bodyPr wrap="square" lIns="91382" tIns="45690" rIns="91382" bIns="45690" rtlCol="0">
            <a:spAutoFit/>
          </a:bodyPr>
          <a:lstStyle/>
          <a:p>
            <a:pPr algn="ctr" defTabSz="913817"/>
            <a:r>
              <a:rPr lang="en-US" sz="1100" b="1" dirty="0">
                <a:latin typeface="+mj-lt"/>
                <a:cs typeface="Segoe UI" panose="020B0502040204020203" pitchFamily="34" charset="0"/>
              </a:rPr>
              <a:t>DR </a:t>
            </a:r>
            <a:r>
              <a:rPr lang="en-US" sz="1100" b="1" dirty="0" smtClean="0">
                <a:latin typeface="+mj-lt"/>
                <a:cs typeface="Segoe UI" panose="020B0502040204020203" pitchFamily="34" charset="0"/>
              </a:rPr>
              <a:t>Orchestration</a:t>
            </a:r>
            <a:endParaRPr lang="en-US" sz="1100" b="1" dirty="0">
              <a:latin typeface="+mj-lt"/>
              <a:cs typeface="Segoe UI" panose="020B0502040204020203" pitchFamily="34" charset="0"/>
            </a:endParaRPr>
          </a:p>
        </p:txBody>
      </p:sp>
      <p:grpSp>
        <p:nvGrpSpPr>
          <p:cNvPr id="8" name="Group 7"/>
          <p:cNvGrpSpPr/>
          <p:nvPr/>
        </p:nvGrpSpPr>
        <p:grpSpPr>
          <a:xfrm>
            <a:off x="7320235" y="2661325"/>
            <a:ext cx="4064532" cy="2726476"/>
            <a:chOff x="483260" y="2766104"/>
            <a:chExt cx="4314825" cy="3219844"/>
          </a:xfrm>
        </p:grpSpPr>
        <p:grpSp>
          <p:nvGrpSpPr>
            <p:cNvPr id="9" name="Group 8"/>
            <p:cNvGrpSpPr/>
            <p:nvPr/>
          </p:nvGrpSpPr>
          <p:grpSpPr>
            <a:xfrm>
              <a:off x="992281" y="4391592"/>
              <a:ext cx="1220741" cy="993962"/>
              <a:chOff x="655771" y="1620441"/>
              <a:chExt cx="1673227" cy="2556808"/>
            </a:xfrm>
          </p:grpSpPr>
          <p:pic>
            <p:nvPicPr>
              <p:cNvPr id="25" name="Picture 2"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744511" y="2681503"/>
                <a:ext cx="1495746" cy="1495746"/>
              </a:xfrm>
              <a:prstGeom prst="rect">
                <a:avLst/>
              </a:prstGeom>
              <a:noFill/>
            </p:spPr>
          </p:pic>
          <p:pic>
            <p:nvPicPr>
              <p:cNvPr id="26"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655771" y="1620441"/>
                <a:ext cx="1673227" cy="1673227"/>
              </a:xfrm>
              <a:prstGeom prst="rect">
                <a:avLst/>
              </a:prstGeom>
              <a:noFill/>
            </p:spPr>
          </p:pic>
        </p:grpSp>
        <p:sp>
          <p:nvSpPr>
            <p:cNvPr id="10" name="Rectangle 9"/>
            <p:cNvSpPr/>
            <p:nvPr/>
          </p:nvSpPr>
          <p:spPr bwMode="auto">
            <a:xfrm>
              <a:off x="992281" y="3875905"/>
              <a:ext cx="3198720" cy="36324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3517"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SCVMM</a:t>
              </a:r>
            </a:p>
          </p:txBody>
        </p:sp>
        <p:sp>
          <p:nvSpPr>
            <p:cNvPr id="11" name="Freeform 79"/>
            <p:cNvSpPr>
              <a:spLocks noEditPoints="1"/>
            </p:cNvSpPr>
            <p:nvPr/>
          </p:nvSpPr>
          <p:spPr bwMode="black">
            <a:xfrm>
              <a:off x="2240519" y="4693716"/>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cxnSp>
          <p:nvCxnSpPr>
            <p:cNvPr id="12" name="Straight Connector 11"/>
            <p:cNvCxnSpPr/>
            <p:nvPr/>
          </p:nvCxnSpPr>
          <p:spPr>
            <a:xfrm flipH="1">
              <a:off x="2100263" y="4498619"/>
              <a:ext cx="14287" cy="104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73"/>
            <p:cNvSpPr>
              <a:spLocks noEditPoints="1"/>
            </p:cNvSpPr>
            <p:nvPr/>
          </p:nvSpPr>
          <p:spPr bwMode="black">
            <a:xfrm>
              <a:off x="3385238" y="4620906"/>
              <a:ext cx="691142" cy="61376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14" name="Freeform 79"/>
            <p:cNvSpPr>
              <a:spLocks noEditPoints="1"/>
            </p:cNvSpPr>
            <p:nvPr/>
          </p:nvSpPr>
          <p:spPr bwMode="black">
            <a:xfrm>
              <a:off x="2566564" y="4498619"/>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cxnSp>
          <p:nvCxnSpPr>
            <p:cNvPr id="15" name="Straight Connector 14"/>
            <p:cNvCxnSpPr/>
            <p:nvPr/>
          </p:nvCxnSpPr>
          <p:spPr>
            <a:xfrm flipH="1">
              <a:off x="3169975" y="4498619"/>
              <a:ext cx="1900" cy="104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992281" y="4286250"/>
              <a:ext cx="3198720" cy="14340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3517"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TextBox 16"/>
            <p:cNvSpPr txBox="1"/>
            <p:nvPr/>
          </p:nvSpPr>
          <p:spPr>
            <a:xfrm>
              <a:off x="1174797" y="5492579"/>
              <a:ext cx="757237" cy="218082"/>
            </a:xfrm>
            <a:prstGeom prst="rect">
              <a:avLst/>
            </a:prstGeom>
            <a:noFill/>
          </p:spPr>
          <p:txBody>
            <a:bodyPr wrap="square" lIns="0" tIns="0" rIns="0" bIns="0" rtlCol="0">
              <a:spAutoFit/>
            </a:bodyPr>
            <a:lstStyle/>
            <a:p>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Compute</a:t>
              </a:r>
            </a:p>
          </p:txBody>
        </p:sp>
        <p:sp>
          <p:nvSpPr>
            <p:cNvPr id="18" name="TextBox 17"/>
            <p:cNvSpPr txBox="1"/>
            <p:nvPr/>
          </p:nvSpPr>
          <p:spPr>
            <a:xfrm>
              <a:off x="2213023" y="5492579"/>
              <a:ext cx="757237" cy="218082"/>
            </a:xfrm>
            <a:prstGeom prst="rect">
              <a:avLst/>
            </a:prstGeom>
            <a:noFill/>
          </p:spPr>
          <p:txBody>
            <a:bodyPr wrap="square" lIns="0" tIns="0" rIns="0" bIns="0" rtlCol="0">
              <a:spAutoFit/>
            </a:bodyPr>
            <a:lstStyle/>
            <a:p>
              <a:pPr algn="ctr"/>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Storage</a:t>
              </a:r>
            </a:p>
          </p:txBody>
        </p:sp>
        <p:sp>
          <p:nvSpPr>
            <p:cNvPr id="19" name="TextBox 18"/>
            <p:cNvSpPr txBox="1"/>
            <p:nvPr/>
          </p:nvSpPr>
          <p:spPr>
            <a:xfrm>
              <a:off x="3371592" y="5492579"/>
              <a:ext cx="757237" cy="218082"/>
            </a:xfrm>
            <a:prstGeom prst="rect">
              <a:avLst/>
            </a:prstGeom>
            <a:noFill/>
          </p:spPr>
          <p:txBody>
            <a:bodyPr wrap="square" lIns="0" tIns="0" rIns="0" bIns="0" rtlCol="0">
              <a:spAutoFit/>
            </a:bodyPr>
            <a:lstStyle/>
            <a:p>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Networks</a:t>
              </a:r>
            </a:p>
          </p:txBody>
        </p:sp>
        <p:pic>
          <p:nvPicPr>
            <p:cNvPr id="20"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992281" y="3220042"/>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932034" y="3197083"/>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969169" y="3124538"/>
              <a:ext cx="904219" cy="62347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bwMode="auto">
            <a:xfrm>
              <a:off x="3604808" y="3903993"/>
              <a:ext cx="561001" cy="32059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3517" fontAlgn="base">
                <a:spcBef>
                  <a:spcPct val="0"/>
                </a:spcBef>
                <a:spcAft>
                  <a:spcPct val="0"/>
                </a:spcAft>
              </a:pPr>
              <a:r>
                <a:rPr lang="en-US" sz="15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DRP</a:t>
              </a:r>
            </a:p>
          </p:txBody>
        </p:sp>
        <p:sp>
          <p:nvSpPr>
            <p:cNvPr id="24" name="Rectangle 23"/>
            <p:cNvSpPr/>
            <p:nvPr/>
          </p:nvSpPr>
          <p:spPr bwMode="auto">
            <a:xfrm>
              <a:off x="483260" y="2766104"/>
              <a:ext cx="4314825" cy="3219844"/>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3517"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27" name="TextBox 26"/>
          <p:cNvSpPr txBox="1"/>
          <p:nvPr/>
        </p:nvSpPr>
        <p:spPr>
          <a:xfrm>
            <a:off x="1095830" y="5738944"/>
            <a:ext cx="2007328"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latin typeface="Segoe UI Light" pitchFamily="34" charset="0"/>
              </a:rPr>
              <a:t>Primary Site</a:t>
            </a:r>
          </a:p>
        </p:txBody>
      </p:sp>
      <p:grpSp>
        <p:nvGrpSpPr>
          <p:cNvPr id="28" name="Group 27"/>
          <p:cNvGrpSpPr/>
          <p:nvPr/>
        </p:nvGrpSpPr>
        <p:grpSpPr>
          <a:xfrm>
            <a:off x="635661" y="2661325"/>
            <a:ext cx="3793465" cy="2726476"/>
            <a:chOff x="483260" y="2766104"/>
            <a:chExt cx="4314825" cy="3219844"/>
          </a:xfrm>
        </p:grpSpPr>
        <p:grpSp>
          <p:nvGrpSpPr>
            <p:cNvPr id="29" name="Group 28"/>
            <p:cNvGrpSpPr/>
            <p:nvPr/>
          </p:nvGrpSpPr>
          <p:grpSpPr>
            <a:xfrm>
              <a:off x="992281" y="4391592"/>
              <a:ext cx="1220741" cy="993962"/>
              <a:chOff x="655771" y="1620441"/>
              <a:chExt cx="1673227" cy="2556808"/>
            </a:xfrm>
          </p:grpSpPr>
          <p:pic>
            <p:nvPicPr>
              <p:cNvPr id="45" name="Picture 2"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744511" y="2681503"/>
                <a:ext cx="1495746" cy="1495746"/>
              </a:xfrm>
              <a:prstGeom prst="rect">
                <a:avLst/>
              </a:prstGeom>
              <a:noFill/>
            </p:spPr>
          </p:pic>
          <p:pic>
            <p:nvPicPr>
              <p:cNvPr id="46"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655771" y="1620441"/>
                <a:ext cx="1673227" cy="1673227"/>
              </a:xfrm>
              <a:prstGeom prst="rect">
                <a:avLst/>
              </a:prstGeom>
              <a:noFill/>
            </p:spPr>
          </p:pic>
        </p:grpSp>
        <p:sp>
          <p:nvSpPr>
            <p:cNvPr id="30" name="Rectangle 29"/>
            <p:cNvSpPr/>
            <p:nvPr/>
          </p:nvSpPr>
          <p:spPr bwMode="auto">
            <a:xfrm>
              <a:off x="992281" y="3875905"/>
              <a:ext cx="3198720" cy="36324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3517"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SCVMM</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1" name="Freeform 79"/>
            <p:cNvSpPr>
              <a:spLocks noEditPoints="1"/>
            </p:cNvSpPr>
            <p:nvPr/>
          </p:nvSpPr>
          <p:spPr bwMode="black">
            <a:xfrm>
              <a:off x="2240519" y="4693716"/>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cxnSp>
          <p:nvCxnSpPr>
            <p:cNvPr id="32" name="Straight Connector 31"/>
            <p:cNvCxnSpPr/>
            <p:nvPr/>
          </p:nvCxnSpPr>
          <p:spPr>
            <a:xfrm flipH="1">
              <a:off x="2100263" y="4498619"/>
              <a:ext cx="14287" cy="104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73"/>
            <p:cNvSpPr>
              <a:spLocks noEditPoints="1"/>
            </p:cNvSpPr>
            <p:nvPr/>
          </p:nvSpPr>
          <p:spPr bwMode="black">
            <a:xfrm>
              <a:off x="3385238" y="4620906"/>
              <a:ext cx="691142" cy="61376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34" name="Freeform 79"/>
            <p:cNvSpPr>
              <a:spLocks noEditPoints="1"/>
            </p:cNvSpPr>
            <p:nvPr/>
          </p:nvSpPr>
          <p:spPr bwMode="black">
            <a:xfrm>
              <a:off x="2566564" y="4498619"/>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cxnSp>
          <p:nvCxnSpPr>
            <p:cNvPr id="35" name="Straight Connector 34"/>
            <p:cNvCxnSpPr/>
            <p:nvPr/>
          </p:nvCxnSpPr>
          <p:spPr>
            <a:xfrm flipH="1">
              <a:off x="3169975" y="4498619"/>
              <a:ext cx="1900" cy="104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992281" y="4286250"/>
              <a:ext cx="3198720" cy="14340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3517"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7" name="TextBox 36"/>
            <p:cNvSpPr txBox="1"/>
            <p:nvPr/>
          </p:nvSpPr>
          <p:spPr>
            <a:xfrm>
              <a:off x="1174797" y="5492579"/>
              <a:ext cx="757237" cy="218082"/>
            </a:xfrm>
            <a:prstGeom prst="rect">
              <a:avLst/>
            </a:prstGeom>
            <a:noFill/>
          </p:spPr>
          <p:txBody>
            <a:bodyPr wrap="square" lIns="0" tIns="0" rIns="0" bIns="0" rtlCol="0">
              <a:spAutoFit/>
            </a:bodyPr>
            <a:lstStyle/>
            <a:p>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Compute</a:t>
              </a:r>
            </a:p>
          </p:txBody>
        </p:sp>
        <p:sp>
          <p:nvSpPr>
            <p:cNvPr id="38" name="TextBox 37"/>
            <p:cNvSpPr txBox="1"/>
            <p:nvPr/>
          </p:nvSpPr>
          <p:spPr>
            <a:xfrm>
              <a:off x="2213022" y="5492579"/>
              <a:ext cx="757237" cy="218082"/>
            </a:xfrm>
            <a:prstGeom prst="rect">
              <a:avLst/>
            </a:prstGeom>
            <a:noFill/>
          </p:spPr>
          <p:txBody>
            <a:bodyPr wrap="square" lIns="0" tIns="0" rIns="0" bIns="0" rtlCol="0">
              <a:spAutoFit/>
            </a:bodyPr>
            <a:lstStyle/>
            <a:p>
              <a:pPr algn="ctr"/>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Storage</a:t>
              </a:r>
            </a:p>
          </p:txBody>
        </p:sp>
        <p:sp>
          <p:nvSpPr>
            <p:cNvPr id="39" name="TextBox 38"/>
            <p:cNvSpPr txBox="1"/>
            <p:nvPr/>
          </p:nvSpPr>
          <p:spPr>
            <a:xfrm>
              <a:off x="3371592" y="5492579"/>
              <a:ext cx="819409" cy="218082"/>
            </a:xfrm>
            <a:prstGeom prst="rect">
              <a:avLst/>
            </a:prstGeom>
            <a:noFill/>
          </p:spPr>
          <p:txBody>
            <a:bodyPr wrap="square" lIns="0" tIns="0" rIns="0" bIns="0" rtlCol="0">
              <a:spAutoFit/>
            </a:bodyPr>
            <a:lstStyle/>
            <a:p>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Networks</a:t>
              </a:r>
            </a:p>
          </p:txBody>
        </p:sp>
        <p:pic>
          <p:nvPicPr>
            <p:cNvPr id="40"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992281" y="3220042"/>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932034" y="3197083"/>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969169" y="3124538"/>
              <a:ext cx="904219" cy="62347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bwMode="auto">
            <a:xfrm>
              <a:off x="3604808" y="3903993"/>
              <a:ext cx="561001" cy="32059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3517" fontAlgn="base">
                <a:spcBef>
                  <a:spcPct val="0"/>
                </a:spcBef>
                <a:spcAft>
                  <a:spcPct val="0"/>
                </a:spcAft>
              </a:pPr>
              <a:r>
                <a:rPr lang="en-US" sz="15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DRP</a:t>
              </a:r>
            </a:p>
          </p:txBody>
        </p:sp>
        <p:sp>
          <p:nvSpPr>
            <p:cNvPr id="44" name="Rectangle 43"/>
            <p:cNvSpPr/>
            <p:nvPr/>
          </p:nvSpPr>
          <p:spPr bwMode="auto">
            <a:xfrm>
              <a:off x="483260" y="2766104"/>
              <a:ext cx="4314825" cy="3219844"/>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3517"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47" name="Title 1"/>
          <p:cNvSpPr txBox="1">
            <a:spLocks/>
          </p:cNvSpPr>
          <p:nvPr/>
        </p:nvSpPr>
        <p:spPr>
          <a:xfrm>
            <a:off x="243964" y="148229"/>
            <a:ext cx="11764242" cy="539193"/>
          </a:xfrm>
          <a:prstGeom prst="rect">
            <a:avLst/>
          </a:prstGeom>
        </p:spPr>
        <p:txBody>
          <a:bodyPr lIns="91382" tIns="45690" rIns="91382" bIns="45690"/>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sz="3600" dirty="0">
                <a:cs typeface="Segoe UI Light" panose="020B0502040204020203" pitchFamily="34" charset="0"/>
              </a:rPr>
              <a:t>Windows Azure Hyper-V Recovery Manager (HRM) </a:t>
            </a:r>
            <a:r>
              <a:rPr lang="en-US" sz="3200" dirty="0">
                <a:cs typeface="Segoe UI Light" panose="020B0502040204020203" pitchFamily="34" charset="0"/>
              </a:rPr>
              <a:t>Overview</a:t>
            </a:r>
            <a:endParaRPr lang="en-US" sz="3600" dirty="0">
              <a:cs typeface="Segoe UI Light" panose="020B0502040204020203" pitchFamily="34" charset="0"/>
            </a:endParaRPr>
          </a:p>
        </p:txBody>
      </p:sp>
      <p:sp>
        <p:nvSpPr>
          <p:cNvPr id="48" name="TextBox 47"/>
          <p:cNvSpPr txBox="1"/>
          <p:nvPr/>
        </p:nvSpPr>
        <p:spPr>
          <a:xfrm>
            <a:off x="4852742" y="5386027"/>
            <a:ext cx="2361816" cy="276938"/>
          </a:xfrm>
          <a:prstGeom prst="rect">
            <a:avLst/>
          </a:prstGeom>
          <a:noFill/>
        </p:spPr>
        <p:txBody>
          <a:bodyPr wrap="square" lIns="91382" tIns="45690" rIns="91382" bIns="45690" rtlCol="0">
            <a:spAutoFit/>
          </a:bodyPr>
          <a:lstStyle/>
          <a:p>
            <a:pPr algn="ctr" defTabSz="913817"/>
            <a:endParaRPr lang="en-US" sz="1200" b="1" dirty="0"/>
          </a:p>
        </p:txBody>
      </p:sp>
      <p:sp>
        <p:nvSpPr>
          <p:cNvPr id="51" name="TextBox 50"/>
          <p:cNvSpPr txBox="1"/>
          <p:nvPr/>
        </p:nvSpPr>
        <p:spPr>
          <a:xfrm>
            <a:off x="9012327" y="5769722"/>
            <a:ext cx="2160498"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latin typeface="Segoe UI Light" pitchFamily="34" charset="0"/>
              </a:rPr>
              <a:t>Secondary Site</a:t>
            </a:r>
          </a:p>
        </p:txBody>
      </p:sp>
      <p:cxnSp>
        <p:nvCxnSpPr>
          <p:cNvPr id="77" name="Curved Connector 76"/>
          <p:cNvCxnSpPr>
            <a:endCxn id="74" idx="0"/>
          </p:cNvCxnSpPr>
          <p:nvPr/>
        </p:nvCxnSpPr>
        <p:spPr>
          <a:xfrm rot="5400000">
            <a:off x="4637463" y="2791663"/>
            <a:ext cx="2633284" cy="32313"/>
          </a:xfrm>
          <a:prstGeom prst="curvedConnector3">
            <a:avLst>
              <a:gd name="adj1" fmla="val 50000"/>
            </a:avLst>
          </a:prstGeom>
          <a:ln w="28575">
            <a:solidFill>
              <a:schemeClr val="tx1"/>
            </a:solidFill>
            <a:prstDash val="sysDash"/>
            <a:headEnd type="arrow"/>
            <a:tailEnd type="none"/>
          </a:ln>
        </p:spPr>
        <p:style>
          <a:lnRef idx="2">
            <a:schemeClr val="dk1"/>
          </a:lnRef>
          <a:fillRef idx="0">
            <a:schemeClr val="dk1"/>
          </a:fillRef>
          <a:effectRef idx="1">
            <a:schemeClr val="dk1"/>
          </a:effectRef>
          <a:fontRef idx="minor">
            <a:schemeClr val="tx1"/>
          </a:fontRef>
        </p:style>
      </p:cxnSp>
      <p:sp>
        <p:nvSpPr>
          <p:cNvPr id="80" name="TextBox 79"/>
          <p:cNvSpPr txBox="1"/>
          <p:nvPr/>
        </p:nvSpPr>
        <p:spPr>
          <a:xfrm>
            <a:off x="388156" y="4401765"/>
            <a:ext cx="1926842" cy="430887"/>
          </a:xfrm>
          <a:prstGeom prst="rect">
            <a:avLst/>
          </a:prstGeom>
          <a:noFill/>
        </p:spPr>
        <p:txBody>
          <a:bodyPr wrap="square" lIns="0" tIns="0" rIns="0" bIns="0" rtlCol="0">
            <a:spAutoFit/>
          </a:bodyPr>
          <a:lstStyle/>
          <a:p>
            <a:r>
              <a:rPr lang="en-US" sz="2800" dirty="0">
                <a:gradFill>
                  <a:gsLst>
                    <a:gs pos="0">
                      <a:schemeClr val="tx1"/>
                    </a:gs>
                    <a:gs pos="86000">
                      <a:schemeClr val="tx1"/>
                    </a:gs>
                  </a:gsLst>
                  <a:lin ang="5400000" scaled="0"/>
                </a:gradFill>
                <a:latin typeface="Segoe UI Light" pitchFamily="34" charset="0"/>
              </a:rPr>
              <a:t>Site A</a:t>
            </a:r>
          </a:p>
        </p:txBody>
      </p:sp>
      <p:sp>
        <p:nvSpPr>
          <p:cNvPr id="81" name="TextBox 80"/>
          <p:cNvSpPr txBox="1"/>
          <p:nvPr/>
        </p:nvSpPr>
        <p:spPr>
          <a:xfrm>
            <a:off x="3380034" y="5923800"/>
            <a:ext cx="1926842" cy="430887"/>
          </a:xfrm>
          <a:prstGeom prst="rect">
            <a:avLst/>
          </a:prstGeom>
          <a:noFill/>
        </p:spPr>
        <p:txBody>
          <a:bodyPr wrap="square" lIns="0" tIns="0" rIns="0" bIns="0" rtlCol="0">
            <a:spAutoFit/>
          </a:bodyPr>
          <a:lstStyle/>
          <a:p>
            <a:r>
              <a:rPr lang="en-US" sz="2800" dirty="0">
                <a:gradFill>
                  <a:gsLst>
                    <a:gs pos="0">
                      <a:schemeClr val="tx1"/>
                    </a:gs>
                    <a:gs pos="86000">
                      <a:schemeClr val="tx1"/>
                    </a:gs>
                  </a:gsLst>
                  <a:lin ang="5400000" scaled="0"/>
                </a:gradFill>
                <a:latin typeface="Segoe UI Light" pitchFamily="34" charset="0"/>
              </a:rPr>
              <a:t>Site B</a:t>
            </a:r>
          </a:p>
        </p:txBody>
      </p:sp>
      <p:sp>
        <p:nvSpPr>
          <p:cNvPr id="82" name="TextBox 81"/>
          <p:cNvSpPr txBox="1"/>
          <p:nvPr/>
        </p:nvSpPr>
        <p:spPr>
          <a:xfrm>
            <a:off x="10155779" y="4401765"/>
            <a:ext cx="1926842" cy="430887"/>
          </a:xfrm>
          <a:prstGeom prst="rect">
            <a:avLst/>
          </a:prstGeom>
          <a:noFill/>
        </p:spPr>
        <p:txBody>
          <a:bodyPr wrap="square" lIns="0" tIns="0" rIns="0" bIns="0" rtlCol="0">
            <a:spAutoFit/>
          </a:bodyPr>
          <a:lstStyle/>
          <a:p>
            <a:r>
              <a:rPr lang="en-US" sz="2800" dirty="0">
                <a:gradFill>
                  <a:gsLst>
                    <a:gs pos="0">
                      <a:schemeClr val="tx1"/>
                    </a:gs>
                    <a:gs pos="86000">
                      <a:schemeClr val="tx1"/>
                    </a:gs>
                  </a:gsLst>
                  <a:lin ang="5400000" scaled="0"/>
                </a:gradFill>
                <a:latin typeface="Segoe UI Light" pitchFamily="34" charset="0"/>
              </a:rPr>
              <a:t>Site C</a:t>
            </a:r>
          </a:p>
        </p:txBody>
      </p:sp>
      <p:cxnSp>
        <p:nvCxnSpPr>
          <p:cNvPr id="83" name="Curved Connector 82"/>
          <p:cNvCxnSpPr/>
          <p:nvPr/>
        </p:nvCxnSpPr>
        <p:spPr>
          <a:xfrm>
            <a:off x="6900469" y="1308299"/>
            <a:ext cx="2856886" cy="152597"/>
          </a:xfrm>
          <a:prstGeom prst="curvedConnector3">
            <a:avLst>
              <a:gd name="adj1" fmla="val 50000"/>
            </a:avLst>
          </a:prstGeom>
          <a:ln w="28575">
            <a:solidFill>
              <a:schemeClr val="tx1"/>
            </a:solidFill>
            <a:prstDash val="sysDash"/>
            <a:headEnd type="arrow"/>
            <a:tailEnd type="none"/>
          </a:ln>
        </p:spPr>
        <p:style>
          <a:lnRef idx="2">
            <a:schemeClr val="dk1"/>
          </a:lnRef>
          <a:fillRef idx="0">
            <a:schemeClr val="dk1"/>
          </a:fillRef>
          <a:effectRef idx="1">
            <a:schemeClr val="dk1"/>
          </a:effectRef>
          <a:fontRef idx="minor">
            <a:schemeClr val="tx1"/>
          </a:fontRef>
        </p:style>
      </p:cxnSp>
      <p:cxnSp>
        <p:nvCxnSpPr>
          <p:cNvPr id="84" name="Curved Connector 83"/>
          <p:cNvCxnSpPr/>
          <p:nvPr/>
        </p:nvCxnSpPr>
        <p:spPr>
          <a:xfrm rot="10800000" flipV="1">
            <a:off x="2016599" y="1322361"/>
            <a:ext cx="3009804" cy="182545"/>
          </a:xfrm>
          <a:prstGeom prst="curvedConnector3">
            <a:avLst>
              <a:gd name="adj1" fmla="val 49285"/>
            </a:avLst>
          </a:prstGeom>
          <a:ln w="28575">
            <a:solidFill>
              <a:schemeClr val="tx1"/>
            </a:solidFill>
            <a:prstDash val="sysDash"/>
            <a:headEnd type="arrow"/>
            <a:tailEnd type="none"/>
          </a:ln>
        </p:spPr>
        <p:style>
          <a:lnRef idx="2">
            <a:schemeClr val="dk1"/>
          </a:lnRef>
          <a:fillRef idx="0">
            <a:schemeClr val="dk1"/>
          </a:fillRef>
          <a:effectRef idx="1">
            <a:schemeClr val="dk1"/>
          </a:effectRef>
          <a:fontRef idx="minor">
            <a:schemeClr val="tx1"/>
          </a:fontRef>
        </p:style>
      </p:cxnSp>
      <p:sp>
        <p:nvSpPr>
          <p:cNvPr id="85" name="TextBox 84"/>
          <p:cNvSpPr txBox="1"/>
          <p:nvPr/>
        </p:nvSpPr>
        <p:spPr>
          <a:xfrm>
            <a:off x="8473049" y="1200256"/>
            <a:ext cx="1363893" cy="261549"/>
          </a:xfrm>
          <a:prstGeom prst="rect">
            <a:avLst/>
          </a:prstGeom>
          <a:noFill/>
        </p:spPr>
        <p:txBody>
          <a:bodyPr wrap="square" lIns="91382" tIns="45690" rIns="91382" bIns="45690" rtlCol="0">
            <a:spAutoFit/>
          </a:bodyPr>
          <a:lstStyle/>
          <a:p>
            <a:pPr algn="ctr" defTabSz="913817"/>
            <a:r>
              <a:rPr lang="en-US" sz="1100" b="1" dirty="0">
                <a:latin typeface="+mj-lt"/>
                <a:cs typeface="Segoe UI" panose="020B0502040204020203" pitchFamily="34" charset="0"/>
              </a:rPr>
              <a:t>DR </a:t>
            </a:r>
            <a:r>
              <a:rPr lang="en-US" sz="1100" b="1" dirty="0" smtClean="0">
                <a:latin typeface="+mj-lt"/>
                <a:cs typeface="Segoe UI" panose="020B0502040204020203" pitchFamily="34" charset="0"/>
              </a:rPr>
              <a:t>Orchestration</a:t>
            </a:r>
            <a:endParaRPr lang="en-US" sz="1100" b="1" dirty="0">
              <a:latin typeface="+mj-lt"/>
              <a:cs typeface="Segoe UI" panose="020B0502040204020203" pitchFamily="34" charset="0"/>
            </a:endParaRPr>
          </a:p>
        </p:txBody>
      </p:sp>
      <p:sp>
        <p:nvSpPr>
          <p:cNvPr id="86" name="TextBox 85"/>
          <p:cNvSpPr txBox="1"/>
          <p:nvPr/>
        </p:nvSpPr>
        <p:spPr>
          <a:xfrm>
            <a:off x="2096701" y="1215743"/>
            <a:ext cx="1363893" cy="261549"/>
          </a:xfrm>
          <a:prstGeom prst="rect">
            <a:avLst/>
          </a:prstGeom>
          <a:noFill/>
        </p:spPr>
        <p:txBody>
          <a:bodyPr wrap="square" lIns="91382" tIns="45690" rIns="91382" bIns="45690" rtlCol="0">
            <a:spAutoFit/>
          </a:bodyPr>
          <a:lstStyle/>
          <a:p>
            <a:pPr algn="ctr" defTabSz="913817"/>
            <a:r>
              <a:rPr lang="en-US" sz="1100" b="1" dirty="0">
                <a:latin typeface="+mj-lt"/>
                <a:cs typeface="Segoe UI" panose="020B0502040204020203" pitchFamily="34" charset="0"/>
              </a:rPr>
              <a:t>DR Orchestration</a:t>
            </a:r>
          </a:p>
        </p:txBody>
      </p:sp>
      <p:sp>
        <p:nvSpPr>
          <p:cNvPr id="87" name="TextBox 86"/>
          <p:cNvSpPr txBox="1"/>
          <p:nvPr/>
        </p:nvSpPr>
        <p:spPr>
          <a:xfrm rot="16200000">
            <a:off x="5155972" y="2564043"/>
            <a:ext cx="1336363" cy="261549"/>
          </a:xfrm>
          <a:prstGeom prst="rect">
            <a:avLst/>
          </a:prstGeom>
          <a:noFill/>
        </p:spPr>
        <p:txBody>
          <a:bodyPr wrap="square" lIns="91382" tIns="45690" rIns="91382" bIns="45690" rtlCol="0">
            <a:spAutoFit/>
          </a:bodyPr>
          <a:lstStyle/>
          <a:p>
            <a:pPr algn="ctr" defTabSz="913817"/>
            <a:r>
              <a:rPr lang="en-US" sz="1100" b="1" dirty="0">
                <a:latin typeface="+mj-lt"/>
                <a:cs typeface="Segoe UI" panose="020B0502040204020203" pitchFamily="34" charset="0"/>
              </a:rPr>
              <a:t>DR Orchestration</a:t>
            </a:r>
          </a:p>
        </p:txBody>
      </p:sp>
      <p:sp>
        <p:nvSpPr>
          <p:cNvPr id="88" name="Left-Right Arrow 87"/>
          <p:cNvSpPr/>
          <p:nvPr/>
        </p:nvSpPr>
        <p:spPr bwMode="auto">
          <a:xfrm>
            <a:off x="4444172" y="5162815"/>
            <a:ext cx="2873417" cy="351405"/>
          </a:xfrm>
          <a:prstGeom prst="leftRightArrow">
            <a:avLst/>
          </a:prstGeom>
          <a:solidFill>
            <a:schemeClr val="accent1"/>
          </a:solidFill>
          <a:ln w="158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ctr" anchorCtr="0" forceAA="0" compatLnSpc="1">
            <a:prstTxWarp prst="textNoShape">
              <a:avLst/>
            </a:prstTxWarp>
            <a:noAutofit/>
          </a:bodyPr>
          <a:lstStyle/>
          <a:p>
            <a:pPr algn="ctr" defTabSz="913817"/>
            <a:r>
              <a:rPr lang="en-US" sz="1200" b="1" dirty="0"/>
              <a:t>Extensible Data Channel </a:t>
            </a:r>
          </a:p>
          <a:p>
            <a:pPr algn="ctr" defTabSz="913817"/>
            <a:r>
              <a:rPr lang="en-US" sz="1200" b="1" dirty="0"/>
              <a:t>(Hyper-V </a:t>
            </a:r>
            <a:r>
              <a:rPr lang="en-US" sz="1200" b="1" dirty="0" smtClean="0"/>
              <a:t>Replica)</a:t>
            </a:r>
            <a:endParaRPr lang="en-US" sz="1200" b="1" dirty="0"/>
          </a:p>
        </p:txBody>
      </p:sp>
      <p:grpSp>
        <p:nvGrpSpPr>
          <p:cNvPr id="79" name="Group 78"/>
          <p:cNvGrpSpPr/>
          <p:nvPr/>
        </p:nvGrpSpPr>
        <p:grpSpPr>
          <a:xfrm>
            <a:off x="4962121" y="581741"/>
            <a:ext cx="2063331" cy="1014429"/>
            <a:chOff x="7722825" y="295273"/>
            <a:chExt cx="4743365" cy="2389391"/>
          </a:xfrm>
        </p:grpSpPr>
        <p:sp>
          <p:nvSpPr>
            <p:cNvPr id="89" name="Freeform 128"/>
            <p:cNvSpPr>
              <a:spLocks noChangeAspect="1"/>
            </p:cNvSpPr>
            <p:nvPr/>
          </p:nvSpPr>
          <p:spPr bwMode="black">
            <a:xfrm>
              <a:off x="7722825" y="295273"/>
              <a:ext cx="4269950" cy="235130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extLst/>
          </p:spPr>
          <p:txBody>
            <a:bodyPr vert="horz" wrap="square" lIns="89625" tIns="44813" rIns="89625" bIns="44813" numCol="1" anchor="b" anchorCtr="1" compatLnSpc="1">
              <a:prstTxWarp prst="textNoShape">
                <a:avLst/>
              </a:prstTxWarp>
            </a:bodyPr>
            <a:lstStyle/>
            <a:p>
              <a:pPr defTabSz="913962"/>
              <a:endParaRPr lang="en-US" sz="1700" dirty="0">
                <a:solidFill>
                  <a:schemeClr val="bg1"/>
                </a:solidFill>
              </a:endParaRPr>
            </a:p>
          </p:txBody>
        </p:sp>
        <p:sp>
          <p:nvSpPr>
            <p:cNvPr id="90" name="Freeform 86"/>
            <p:cNvSpPr>
              <a:spLocks noEditPoints="1"/>
            </p:cNvSpPr>
            <p:nvPr/>
          </p:nvSpPr>
          <p:spPr bwMode="black">
            <a:xfrm>
              <a:off x="8790159" y="1057186"/>
              <a:ext cx="2908034" cy="388111"/>
            </a:xfrm>
            <a:custGeom>
              <a:avLst/>
              <a:gdLst>
                <a:gd name="T0" fmla="*/ 197 w 790"/>
                <a:gd name="T1" fmla="*/ 42 h 116"/>
                <a:gd name="T2" fmla="*/ 180 w 790"/>
                <a:gd name="T3" fmla="*/ 93 h 116"/>
                <a:gd name="T4" fmla="*/ 174 w 790"/>
                <a:gd name="T5" fmla="*/ 77 h 116"/>
                <a:gd name="T6" fmla="*/ 193 w 790"/>
                <a:gd name="T7" fmla="*/ 23 h 116"/>
                <a:gd name="T8" fmla="*/ 217 w 790"/>
                <a:gd name="T9" fmla="*/ 84 h 116"/>
                <a:gd name="T10" fmla="*/ 257 w 790"/>
                <a:gd name="T11" fmla="*/ 25 h 116"/>
                <a:gd name="T12" fmla="*/ 246 w 790"/>
                <a:gd name="T13" fmla="*/ 25 h 116"/>
                <a:gd name="T14" fmla="*/ 257 w 790"/>
                <a:gd name="T15" fmla="*/ 25 h 116"/>
                <a:gd name="T16" fmla="*/ 255 w 790"/>
                <a:gd name="T17" fmla="*/ 43 h 116"/>
                <a:gd name="T18" fmla="*/ 302 w 790"/>
                <a:gd name="T19" fmla="*/ 65 h 116"/>
                <a:gd name="T20" fmla="*/ 276 w 790"/>
                <a:gd name="T21" fmla="*/ 93 h 116"/>
                <a:gd name="T22" fmla="*/ 276 w 790"/>
                <a:gd name="T23" fmla="*/ 51 h 116"/>
                <a:gd name="T24" fmla="*/ 310 w 790"/>
                <a:gd name="T25" fmla="*/ 63 h 116"/>
                <a:gd name="T26" fmla="*/ 356 w 790"/>
                <a:gd name="T27" fmla="*/ 85 h 116"/>
                <a:gd name="T28" fmla="*/ 318 w 790"/>
                <a:gd name="T29" fmla="*/ 69 h 116"/>
                <a:gd name="T30" fmla="*/ 356 w 790"/>
                <a:gd name="T31" fmla="*/ 50 h 116"/>
                <a:gd name="T32" fmla="*/ 356 w 790"/>
                <a:gd name="T33" fmla="*/ 71 h 116"/>
                <a:gd name="T34" fmla="*/ 330 w 790"/>
                <a:gd name="T35" fmla="*/ 54 h 116"/>
                <a:gd name="T36" fmla="*/ 352 w 790"/>
                <a:gd name="T37" fmla="*/ 83 h 116"/>
                <a:gd name="T38" fmla="*/ 399 w 790"/>
                <a:gd name="T39" fmla="*/ 95 h 116"/>
                <a:gd name="T40" fmla="*/ 400 w 790"/>
                <a:gd name="T41" fmla="*/ 42 h 116"/>
                <a:gd name="T42" fmla="*/ 412 w 790"/>
                <a:gd name="T43" fmla="*/ 54 h 116"/>
                <a:gd name="T44" fmla="*/ 387 w 790"/>
                <a:gd name="T45" fmla="*/ 83 h 116"/>
                <a:gd name="T46" fmla="*/ 496 w 790"/>
                <a:gd name="T47" fmla="*/ 43 h 116"/>
                <a:gd name="T48" fmla="*/ 462 w 790"/>
                <a:gd name="T49" fmla="*/ 53 h 116"/>
                <a:gd name="T50" fmla="*/ 441 w 790"/>
                <a:gd name="T51" fmla="*/ 93 h 116"/>
                <a:gd name="T52" fmla="*/ 445 w 790"/>
                <a:gd name="T53" fmla="*/ 85 h 116"/>
                <a:gd name="T54" fmla="*/ 466 w 790"/>
                <a:gd name="T55" fmla="*/ 43 h 116"/>
                <a:gd name="T56" fmla="*/ 478 w 790"/>
                <a:gd name="T57" fmla="*/ 81 h 116"/>
                <a:gd name="T58" fmla="*/ 526 w 790"/>
                <a:gd name="T59" fmla="*/ 90 h 116"/>
                <a:gd name="T60" fmla="*/ 512 w 790"/>
                <a:gd name="T61" fmla="*/ 88 h 116"/>
                <a:gd name="T62" fmla="*/ 503 w 790"/>
                <a:gd name="T63" fmla="*/ 66 h 116"/>
                <a:gd name="T64" fmla="*/ 528 w 790"/>
                <a:gd name="T65" fmla="*/ 44 h 116"/>
                <a:gd name="T66" fmla="*/ 508 w 790"/>
                <a:gd name="T67" fmla="*/ 56 h 116"/>
                <a:gd name="T68" fmla="*/ 530 w 790"/>
                <a:gd name="T69" fmla="*/ 80 h 116"/>
                <a:gd name="T70" fmla="*/ 568 w 790"/>
                <a:gd name="T71" fmla="*/ 74 h 116"/>
                <a:gd name="T72" fmla="*/ 587 w 790"/>
                <a:gd name="T73" fmla="*/ 23 h 116"/>
                <a:gd name="T74" fmla="*/ 583 w 790"/>
                <a:gd name="T75" fmla="*/ 31 h 116"/>
                <a:gd name="T76" fmla="*/ 595 w 790"/>
                <a:gd name="T77" fmla="*/ 66 h 116"/>
                <a:gd name="T78" fmla="*/ 659 w 790"/>
                <a:gd name="T79" fmla="*/ 93 h 116"/>
                <a:gd name="T80" fmla="*/ 620 w 790"/>
                <a:gd name="T81" fmla="*/ 50 h 116"/>
                <a:gd name="T82" fmla="*/ 706 w 790"/>
                <a:gd name="T83" fmla="*/ 93 h 116"/>
                <a:gd name="T84" fmla="*/ 682 w 790"/>
                <a:gd name="T85" fmla="*/ 95 h 116"/>
                <a:gd name="T86" fmla="*/ 672 w 790"/>
                <a:gd name="T87" fmla="*/ 72 h 116"/>
                <a:gd name="T88" fmla="*/ 698 w 790"/>
                <a:gd name="T89" fmla="*/ 43 h 116"/>
                <a:gd name="T90" fmla="*/ 739 w 790"/>
                <a:gd name="T91" fmla="*/ 50 h 116"/>
                <a:gd name="T92" fmla="*/ 718 w 790"/>
                <a:gd name="T93" fmla="*/ 93 h 116"/>
                <a:gd name="T94" fmla="*/ 727 w 790"/>
                <a:gd name="T95" fmla="*/ 53 h 116"/>
                <a:gd name="T96" fmla="*/ 745 w 790"/>
                <a:gd name="T97" fmla="*/ 51 h 116"/>
                <a:gd name="T98" fmla="*/ 771 w 790"/>
                <a:gd name="T99" fmla="*/ 88 h 116"/>
                <a:gd name="T100" fmla="*/ 753 w 790"/>
                <a:gd name="T101" fmla="*/ 88 h 116"/>
                <a:gd name="T102" fmla="*/ 785 w 790"/>
                <a:gd name="T103" fmla="*/ 49 h 116"/>
                <a:gd name="T104" fmla="*/ 779 w 790"/>
                <a:gd name="T105" fmla="*/ 53 h 116"/>
                <a:gd name="T106" fmla="*/ 782 w 790"/>
                <a:gd name="T107" fmla="*/ 63 h 116"/>
                <a:gd name="T108" fmla="*/ 0 w 790"/>
                <a:gd name="T109" fmla="*/ 57 h 116"/>
                <a:gd name="T110" fmla="*/ 116 w 790"/>
                <a:gd name="T111" fmla="*/ 0 h 116"/>
                <a:gd name="T112" fmla="*/ 0 w 790"/>
                <a:gd name="T113" fmla="*/ 59 h 116"/>
                <a:gd name="T114" fmla="*/ 52 w 790"/>
                <a:gd name="T115" fmla="*/ 59 h 116"/>
                <a:gd name="T116" fmla="*/ 52 w 790"/>
                <a:gd name="T117" fmla="*/ 5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0" h="116">
                  <a:moveTo>
                    <a:pt x="242" y="23"/>
                  </a:moveTo>
                  <a:cubicBezTo>
                    <a:pt x="222" y="93"/>
                    <a:pt x="222" y="93"/>
                    <a:pt x="222" y="93"/>
                  </a:cubicBezTo>
                  <a:cubicBezTo>
                    <a:pt x="212" y="93"/>
                    <a:pt x="212" y="93"/>
                    <a:pt x="212" y="93"/>
                  </a:cubicBezTo>
                  <a:cubicBezTo>
                    <a:pt x="197" y="42"/>
                    <a:pt x="197" y="42"/>
                    <a:pt x="197" y="42"/>
                  </a:cubicBezTo>
                  <a:cubicBezTo>
                    <a:pt x="197" y="40"/>
                    <a:pt x="196" y="37"/>
                    <a:pt x="196" y="35"/>
                  </a:cubicBezTo>
                  <a:cubicBezTo>
                    <a:pt x="196" y="35"/>
                    <a:pt x="196" y="35"/>
                    <a:pt x="196" y="35"/>
                  </a:cubicBezTo>
                  <a:cubicBezTo>
                    <a:pt x="196" y="37"/>
                    <a:pt x="195" y="39"/>
                    <a:pt x="195" y="42"/>
                  </a:cubicBezTo>
                  <a:cubicBezTo>
                    <a:pt x="180" y="93"/>
                    <a:pt x="180" y="93"/>
                    <a:pt x="180" y="93"/>
                  </a:cubicBezTo>
                  <a:cubicBezTo>
                    <a:pt x="171" y="93"/>
                    <a:pt x="171" y="93"/>
                    <a:pt x="171" y="93"/>
                  </a:cubicBezTo>
                  <a:cubicBezTo>
                    <a:pt x="150" y="23"/>
                    <a:pt x="150" y="23"/>
                    <a:pt x="150" y="23"/>
                  </a:cubicBezTo>
                  <a:cubicBezTo>
                    <a:pt x="159" y="23"/>
                    <a:pt x="159" y="23"/>
                    <a:pt x="159" y="23"/>
                  </a:cubicBezTo>
                  <a:cubicBezTo>
                    <a:pt x="174" y="77"/>
                    <a:pt x="174" y="77"/>
                    <a:pt x="174" y="77"/>
                  </a:cubicBezTo>
                  <a:cubicBezTo>
                    <a:pt x="175" y="79"/>
                    <a:pt x="175" y="82"/>
                    <a:pt x="175" y="84"/>
                  </a:cubicBezTo>
                  <a:cubicBezTo>
                    <a:pt x="175" y="84"/>
                    <a:pt x="175" y="84"/>
                    <a:pt x="175" y="84"/>
                  </a:cubicBezTo>
                  <a:cubicBezTo>
                    <a:pt x="176" y="82"/>
                    <a:pt x="176" y="80"/>
                    <a:pt x="177" y="77"/>
                  </a:cubicBezTo>
                  <a:cubicBezTo>
                    <a:pt x="193" y="23"/>
                    <a:pt x="193" y="23"/>
                    <a:pt x="193" y="23"/>
                  </a:cubicBezTo>
                  <a:cubicBezTo>
                    <a:pt x="201" y="23"/>
                    <a:pt x="201" y="23"/>
                    <a:pt x="201" y="23"/>
                  </a:cubicBezTo>
                  <a:cubicBezTo>
                    <a:pt x="215" y="77"/>
                    <a:pt x="215" y="77"/>
                    <a:pt x="215" y="77"/>
                  </a:cubicBezTo>
                  <a:cubicBezTo>
                    <a:pt x="216" y="79"/>
                    <a:pt x="216" y="82"/>
                    <a:pt x="217" y="84"/>
                  </a:cubicBezTo>
                  <a:cubicBezTo>
                    <a:pt x="217" y="84"/>
                    <a:pt x="217" y="84"/>
                    <a:pt x="217" y="84"/>
                  </a:cubicBezTo>
                  <a:cubicBezTo>
                    <a:pt x="217" y="82"/>
                    <a:pt x="217" y="80"/>
                    <a:pt x="218" y="77"/>
                  </a:cubicBezTo>
                  <a:cubicBezTo>
                    <a:pt x="233" y="23"/>
                    <a:pt x="233" y="23"/>
                    <a:pt x="233" y="23"/>
                  </a:cubicBezTo>
                  <a:lnTo>
                    <a:pt x="242" y="23"/>
                  </a:lnTo>
                  <a:close/>
                  <a:moveTo>
                    <a:pt x="257" y="25"/>
                  </a:moveTo>
                  <a:cubicBezTo>
                    <a:pt x="257" y="26"/>
                    <a:pt x="256" y="28"/>
                    <a:pt x="255" y="29"/>
                  </a:cubicBezTo>
                  <a:cubicBezTo>
                    <a:pt x="254" y="30"/>
                    <a:pt x="253" y="30"/>
                    <a:pt x="252" y="30"/>
                  </a:cubicBezTo>
                  <a:cubicBezTo>
                    <a:pt x="250" y="30"/>
                    <a:pt x="249" y="30"/>
                    <a:pt x="248" y="29"/>
                  </a:cubicBezTo>
                  <a:cubicBezTo>
                    <a:pt x="247" y="28"/>
                    <a:pt x="246" y="27"/>
                    <a:pt x="246" y="25"/>
                  </a:cubicBezTo>
                  <a:cubicBezTo>
                    <a:pt x="246" y="24"/>
                    <a:pt x="247" y="22"/>
                    <a:pt x="248" y="21"/>
                  </a:cubicBezTo>
                  <a:cubicBezTo>
                    <a:pt x="249" y="20"/>
                    <a:pt x="250" y="20"/>
                    <a:pt x="252" y="20"/>
                  </a:cubicBezTo>
                  <a:cubicBezTo>
                    <a:pt x="253" y="20"/>
                    <a:pt x="254" y="20"/>
                    <a:pt x="255" y="21"/>
                  </a:cubicBezTo>
                  <a:cubicBezTo>
                    <a:pt x="256" y="22"/>
                    <a:pt x="257" y="24"/>
                    <a:pt x="257" y="25"/>
                  </a:cubicBezTo>
                  <a:close/>
                  <a:moveTo>
                    <a:pt x="255" y="93"/>
                  </a:moveTo>
                  <a:cubicBezTo>
                    <a:pt x="247" y="93"/>
                    <a:pt x="247" y="93"/>
                    <a:pt x="247" y="93"/>
                  </a:cubicBezTo>
                  <a:cubicBezTo>
                    <a:pt x="247" y="43"/>
                    <a:pt x="247" y="43"/>
                    <a:pt x="247" y="43"/>
                  </a:cubicBezTo>
                  <a:cubicBezTo>
                    <a:pt x="255" y="43"/>
                    <a:pt x="255" y="43"/>
                    <a:pt x="255" y="43"/>
                  </a:cubicBezTo>
                  <a:lnTo>
                    <a:pt x="255" y="93"/>
                  </a:lnTo>
                  <a:close/>
                  <a:moveTo>
                    <a:pt x="310" y="93"/>
                  </a:moveTo>
                  <a:cubicBezTo>
                    <a:pt x="302" y="93"/>
                    <a:pt x="302" y="93"/>
                    <a:pt x="302" y="93"/>
                  </a:cubicBezTo>
                  <a:cubicBezTo>
                    <a:pt x="302" y="65"/>
                    <a:pt x="302" y="65"/>
                    <a:pt x="302" y="65"/>
                  </a:cubicBezTo>
                  <a:cubicBezTo>
                    <a:pt x="302" y="54"/>
                    <a:pt x="298" y="49"/>
                    <a:pt x="290" y="49"/>
                  </a:cubicBezTo>
                  <a:cubicBezTo>
                    <a:pt x="286" y="49"/>
                    <a:pt x="282" y="50"/>
                    <a:pt x="280" y="53"/>
                  </a:cubicBezTo>
                  <a:cubicBezTo>
                    <a:pt x="277" y="56"/>
                    <a:pt x="276" y="60"/>
                    <a:pt x="276" y="65"/>
                  </a:cubicBezTo>
                  <a:cubicBezTo>
                    <a:pt x="276" y="93"/>
                    <a:pt x="276" y="93"/>
                    <a:pt x="276" y="93"/>
                  </a:cubicBezTo>
                  <a:cubicBezTo>
                    <a:pt x="268" y="93"/>
                    <a:pt x="268" y="93"/>
                    <a:pt x="268" y="93"/>
                  </a:cubicBezTo>
                  <a:cubicBezTo>
                    <a:pt x="268" y="43"/>
                    <a:pt x="268" y="43"/>
                    <a:pt x="268" y="43"/>
                  </a:cubicBezTo>
                  <a:cubicBezTo>
                    <a:pt x="276" y="43"/>
                    <a:pt x="276" y="43"/>
                    <a:pt x="276" y="43"/>
                  </a:cubicBezTo>
                  <a:cubicBezTo>
                    <a:pt x="276" y="51"/>
                    <a:pt x="276" y="51"/>
                    <a:pt x="276" y="51"/>
                  </a:cubicBezTo>
                  <a:cubicBezTo>
                    <a:pt x="276" y="51"/>
                    <a:pt x="276" y="51"/>
                    <a:pt x="276" y="51"/>
                  </a:cubicBezTo>
                  <a:cubicBezTo>
                    <a:pt x="280" y="45"/>
                    <a:pt x="285" y="42"/>
                    <a:pt x="293" y="42"/>
                  </a:cubicBezTo>
                  <a:cubicBezTo>
                    <a:pt x="298" y="42"/>
                    <a:pt x="302" y="44"/>
                    <a:pt x="305" y="47"/>
                  </a:cubicBezTo>
                  <a:cubicBezTo>
                    <a:pt x="308" y="51"/>
                    <a:pt x="310" y="56"/>
                    <a:pt x="310" y="63"/>
                  </a:cubicBezTo>
                  <a:lnTo>
                    <a:pt x="310" y="93"/>
                  </a:lnTo>
                  <a:close/>
                  <a:moveTo>
                    <a:pt x="364" y="93"/>
                  </a:moveTo>
                  <a:cubicBezTo>
                    <a:pt x="356" y="93"/>
                    <a:pt x="356" y="93"/>
                    <a:pt x="356" y="93"/>
                  </a:cubicBezTo>
                  <a:cubicBezTo>
                    <a:pt x="356" y="85"/>
                    <a:pt x="356" y="85"/>
                    <a:pt x="356" y="85"/>
                  </a:cubicBezTo>
                  <a:cubicBezTo>
                    <a:pt x="356" y="85"/>
                    <a:pt x="356" y="85"/>
                    <a:pt x="356" y="85"/>
                  </a:cubicBezTo>
                  <a:cubicBezTo>
                    <a:pt x="352" y="91"/>
                    <a:pt x="346" y="95"/>
                    <a:pt x="339" y="95"/>
                  </a:cubicBezTo>
                  <a:cubicBezTo>
                    <a:pt x="332" y="95"/>
                    <a:pt x="327" y="92"/>
                    <a:pt x="324" y="88"/>
                  </a:cubicBezTo>
                  <a:cubicBezTo>
                    <a:pt x="320" y="84"/>
                    <a:pt x="318" y="77"/>
                    <a:pt x="318" y="69"/>
                  </a:cubicBezTo>
                  <a:cubicBezTo>
                    <a:pt x="318" y="61"/>
                    <a:pt x="320" y="54"/>
                    <a:pt x="324" y="49"/>
                  </a:cubicBezTo>
                  <a:cubicBezTo>
                    <a:pt x="328" y="44"/>
                    <a:pt x="334" y="42"/>
                    <a:pt x="341" y="42"/>
                  </a:cubicBezTo>
                  <a:cubicBezTo>
                    <a:pt x="348" y="42"/>
                    <a:pt x="353" y="45"/>
                    <a:pt x="356" y="50"/>
                  </a:cubicBezTo>
                  <a:cubicBezTo>
                    <a:pt x="356" y="50"/>
                    <a:pt x="356" y="50"/>
                    <a:pt x="356" y="50"/>
                  </a:cubicBezTo>
                  <a:cubicBezTo>
                    <a:pt x="356" y="19"/>
                    <a:pt x="356" y="19"/>
                    <a:pt x="356" y="19"/>
                  </a:cubicBezTo>
                  <a:cubicBezTo>
                    <a:pt x="364" y="19"/>
                    <a:pt x="364" y="19"/>
                    <a:pt x="364" y="19"/>
                  </a:cubicBezTo>
                  <a:lnTo>
                    <a:pt x="364" y="93"/>
                  </a:lnTo>
                  <a:close/>
                  <a:moveTo>
                    <a:pt x="356" y="71"/>
                  </a:moveTo>
                  <a:cubicBezTo>
                    <a:pt x="356" y="63"/>
                    <a:pt x="356" y="63"/>
                    <a:pt x="356" y="63"/>
                  </a:cubicBezTo>
                  <a:cubicBezTo>
                    <a:pt x="356" y="59"/>
                    <a:pt x="355" y="56"/>
                    <a:pt x="352" y="53"/>
                  </a:cubicBezTo>
                  <a:cubicBezTo>
                    <a:pt x="349" y="50"/>
                    <a:pt x="346" y="49"/>
                    <a:pt x="342" y="49"/>
                  </a:cubicBezTo>
                  <a:cubicBezTo>
                    <a:pt x="337" y="49"/>
                    <a:pt x="333" y="51"/>
                    <a:pt x="330" y="54"/>
                  </a:cubicBezTo>
                  <a:cubicBezTo>
                    <a:pt x="327" y="58"/>
                    <a:pt x="326" y="63"/>
                    <a:pt x="326" y="69"/>
                  </a:cubicBezTo>
                  <a:cubicBezTo>
                    <a:pt x="326" y="75"/>
                    <a:pt x="327" y="80"/>
                    <a:pt x="330" y="83"/>
                  </a:cubicBezTo>
                  <a:cubicBezTo>
                    <a:pt x="333" y="86"/>
                    <a:pt x="337" y="88"/>
                    <a:pt x="341" y="88"/>
                  </a:cubicBezTo>
                  <a:cubicBezTo>
                    <a:pt x="345" y="88"/>
                    <a:pt x="349" y="86"/>
                    <a:pt x="352" y="83"/>
                  </a:cubicBezTo>
                  <a:cubicBezTo>
                    <a:pt x="355" y="80"/>
                    <a:pt x="356" y="76"/>
                    <a:pt x="356" y="71"/>
                  </a:cubicBezTo>
                  <a:close/>
                  <a:moveTo>
                    <a:pt x="424" y="68"/>
                  </a:moveTo>
                  <a:cubicBezTo>
                    <a:pt x="424" y="76"/>
                    <a:pt x="422" y="83"/>
                    <a:pt x="417" y="87"/>
                  </a:cubicBezTo>
                  <a:cubicBezTo>
                    <a:pt x="413" y="92"/>
                    <a:pt x="407" y="95"/>
                    <a:pt x="399" y="95"/>
                  </a:cubicBezTo>
                  <a:cubicBezTo>
                    <a:pt x="392" y="95"/>
                    <a:pt x="386" y="92"/>
                    <a:pt x="381" y="87"/>
                  </a:cubicBezTo>
                  <a:cubicBezTo>
                    <a:pt x="377" y="83"/>
                    <a:pt x="375" y="77"/>
                    <a:pt x="375" y="69"/>
                  </a:cubicBezTo>
                  <a:cubicBezTo>
                    <a:pt x="375" y="60"/>
                    <a:pt x="377" y="53"/>
                    <a:pt x="382" y="49"/>
                  </a:cubicBezTo>
                  <a:cubicBezTo>
                    <a:pt x="387" y="44"/>
                    <a:pt x="393" y="42"/>
                    <a:pt x="400" y="42"/>
                  </a:cubicBezTo>
                  <a:cubicBezTo>
                    <a:pt x="408" y="42"/>
                    <a:pt x="414" y="44"/>
                    <a:pt x="418" y="49"/>
                  </a:cubicBezTo>
                  <a:cubicBezTo>
                    <a:pt x="422" y="53"/>
                    <a:pt x="424" y="60"/>
                    <a:pt x="424" y="68"/>
                  </a:cubicBezTo>
                  <a:close/>
                  <a:moveTo>
                    <a:pt x="416" y="68"/>
                  </a:moveTo>
                  <a:cubicBezTo>
                    <a:pt x="416" y="62"/>
                    <a:pt x="415" y="57"/>
                    <a:pt x="412" y="54"/>
                  </a:cubicBezTo>
                  <a:cubicBezTo>
                    <a:pt x="409" y="50"/>
                    <a:pt x="405" y="49"/>
                    <a:pt x="400" y="49"/>
                  </a:cubicBezTo>
                  <a:cubicBezTo>
                    <a:pt x="395" y="49"/>
                    <a:pt x="391" y="50"/>
                    <a:pt x="388" y="54"/>
                  </a:cubicBezTo>
                  <a:cubicBezTo>
                    <a:pt x="384" y="57"/>
                    <a:pt x="383" y="62"/>
                    <a:pt x="383" y="69"/>
                  </a:cubicBezTo>
                  <a:cubicBezTo>
                    <a:pt x="383" y="75"/>
                    <a:pt x="384" y="79"/>
                    <a:pt x="387" y="83"/>
                  </a:cubicBezTo>
                  <a:cubicBezTo>
                    <a:pt x="391" y="86"/>
                    <a:pt x="395" y="88"/>
                    <a:pt x="400" y="88"/>
                  </a:cubicBezTo>
                  <a:cubicBezTo>
                    <a:pt x="405" y="88"/>
                    <a:pt x="409" y="86"/>
                    <a:pt x="412" y="83"/>
                  </a:cubicBezTo>
                  <a:cubicBezTo>
                    <a:pt x="415" y="79"/>
                    <a:pt x="416" y="75"/>
                    <a:pt x="416" y="68"/>
                  </a:cubicBezTo>
                  <a:close/>
                  <a:moveTo>
                    <a:pt x="496" y="43"/>
                  </a:moveTo>
                  <a:cubicBezTo>
                    <a:pt x="481" y="93"/>
                    <a:pt x="481" y="93"/>
                    <a:pt x="481" y="93"/>
                  </a:cubicBezTo>
                  <a:cubicBezTo>
                    <a:pt x="473" y="93"/>
                    <a:pt x="473" y="93"/>
                    <a:pt x="473" y="93"/>
                  </a:cubicBezTo>
                  <a:cubicBezTo>
                    <a:pt x="462" y="57"/>
                    <a:pt x="462" y="57"/>
                    <a:pt x="462" y="57"/>
                  </a:cubicBezTo>
                  <a:cubicBezTo>
                    <a:pt x="462" y="56"/>
                    <a:pt x="462" y="55"/>
                    <a:pt x="462" y="53"/>
                  </a:cubicBezTo>
                  <a:cubicBezTo>
                    <a:pt x="461" y="53"/>
                    <a:pt x="461" y="53"/>
                    <a:pt x="461" y="53"/>
                  </a:cubicBezTo>
                  <a:cubicBezTo>
                    <a:pt x="461" y="54"/>
                    <a:pt x="461" y="55"/>
                    <a:pt x="460" y="57"/>
                  </a:cubicBezTo>
                  <a:cubicBezTo>
                    <a:pt x="449" y="93"/>
                    <a:pt x="449" y="93"/>
                    <a:pt x="449" y="93"/>
                  </a:cubicBezTo>
                  <a:cubicBezTo>
                    <a:pt x="441" y="93"/>
                    <a:pt x="441" y="93"/>
                    <a:pt x="441" y="93"/>
                  </a:cubicBezTo>
                  <a:cubicBezTo>
                    <a:pt x="426" y="43"/>
                    <a:pt x="426" y="43"/>
                    <a:pt x="426" y="43"/>
                  </a:cubicBezTo>
                  <a:cubicBezTo>
                    <a:pt x="434" y="43"/>
                    <a:pt x="434" y="43"/>
                    <a:pt x="434" y="43"/>
                  </a:cubicBezTo>
                  <a:cubicBezTo>
                    <a:pt x="445" y="81"/>
                    <a:pt x="445" y="81"/>
                    <a:pt x="445" y="81"/>
                  </a:cubicBezTo>
                  <a:cubicBezTo>
                    <a:pt x="445" y="82"/>
                    <a:pt x="445" y="84"/>
                    <a:pt x="445" y="85"/>
                  </a:cubicBezTo>
                  <a:cubicBezTo>
                    <a:pt x="446" y="85"/>
                    <a:pt x="446" y="85"/>
                    <a:pt x="446" y="85"/>
                  </a:cubicBezTo>
                  <a:cubicBezTo>
                    <a:pt x="446" y="84"/>
                    <a:pt x="446" y="83"/>
                    <a:pt x="447" y="81"/>
                  </a:cubicBezTo>
                  <a:cubicBezTo>
                    <a:pt x="458" y="43"/>
                    <a:pt x="458" y="43"/>
                    <a:pt x="458" y="43"/>
                  </a:cubicBezTo>
                  <a:cubicBezTo>
                    <a:pt x="466" y="43"/>
                    <a:pt x="466" y="43"/>
                    <a:pt x="466" y="43"/>
                  </a:cubicBezTo>
                  <a:cubicBezTo>
                    <a:pt x="476" y="81"/>
                    <a:pt x="476" y="81"/>
                    <a:pt x="476" y="81"/>
                  </a:cubicBezTo>
                  <a:cubicBezTo>
                    <a:pt x="476" y="82"/>
                    <a:pt x="477" y="84"/>
                    <a:pt x="477" y="86"/>
                  </a:cubicBezTo>
                  <a:cubicBezTo>
                    <a:pt x="477" y="86"/>
                    <a:pt x="477" y="86"/>
                    <a:pt x="477" y="86"/>
                  </a:cubicBezTo>
                  <a:cubicBezTo>
                    <a:pt x="477" y="84"/>
                    <a:pt x="477" y="83"/>
                    <a:pt x="478" y="81"/>
                  </a:cubicBezTo>
                  <a:cubicBezTo>
                    <a:pt x="488" y="43"/>
                    <a:pt x="488" y="43"/>
                    <a:pt x="488" y="43"/>
                  </a:cubicBezTo>
                  <a:lnTo>
                    <a:pt x="496" y="43"/>
                  </a:lnTo>
                  <a:close/>
                  <a:moveTo>
                    <a:pt x="530" y="80"/>
                  </a:moveTo>
                  <a:cubicBezTo>
                    <a:pt x="530" y="84"/>
                    <a:pt x="529" y="88"/>
                    <a:pt x="526" y="90"/>
                  </a:cubicBezTo>
                  <a:cubicBezTo>
                    <a:pt x="522" y="93"/>
                    <a:pt x="518" y="95"/>
                    <a:pt x="512" y="95"/>
                  </a:cubicBezTo>
                  <a:cubicBezTo>
                    <a:pt x="507" y="95"/>
                    <a:pt x="503" y="94"/>
                    <a:pt x="499" y="92"/>
                  </a:cubicBezTo>
                  <a:cubicBezTo>
                    <a:pt x="499" y="83"/>
                    <a:pt x="499" y="83"/>
                    <a:pt x="499" y="83"/>
                  </a:cubicBezTo>
                  <a:cubicBezTo>
                    <a:pt x="503" y="86"/>
                    <a:pt x="508" y="88"/>
                    <a:pt x="512" y="88"/>
                  </a:cubicBezTo>
                  <a:cubicBezTo>
                    <a:pt x="519" y="88"/>
                    <a:pt x="522" y="85"/>
                    <a:pt x="522" y="81"/>
                  </a:cubicBezTo>
                  <a:cubicBezTo>
                    <a:pt x="522" y="79"/>
                    <a:pt x="521" y="77"/>
                    <a:pt x="520" y="76"/>
                  </a:cubicBezTo>
                  <a:cubicBezTo>
                    <a:pt x="518" y="75"/>
                    <a:pt x="516" y="73"/>
                    <a:pt x="512" y="71"/>
                  </a:cubicBezTo>
                  <a:cubicBezTo>
                    <a:pt x="507" y="69"/>
                    <a:pt x="504" y="68"/>
                    <a:pt x="503" y="66"/>
                  </a:cubicBezTo>
                  <a:cubicBezTo>
                    <a:pt x="500" y="63"/>
                    <a:pt x="499" y="60"/>
                    <a:pt x="499" y="56"/>
                  </a:cubicBezTo>
                  <a:cubicBezTo>
                    <a:pt x="499" y="52"/>
                    <a:pt x="501" y="49"/>
                    <a:pt x="504" y="46"/>
                  </a:cubicBezTo>
                  <a:cubicBezTo>
                    <a:pt x="508" y="43"/>
                    <a:pt x="512" y="42"/>
                    <a:pt x="517" y="42"/>
                  </a:cubicBezTo>
                  <a:cubicBezTo>
                    <a:pt x="521" y="42"/>
                    <a:pt x="525" y="43"/>
                    <a:pt x="528" y="44"/>
                  </a:cubicBezTo>
                  <a:cubicBezTo>
                    <a:pt x="528" y="52"/>
                    <a:pt x="528" y="52"/>
                    <a:pt x="528" y="52"/>
                  </a:cubicBezTo>
                  <a:cubicBezTo>
                    <a:pt x="525" y="50"/>
                    <a:pt x="521" y="49"/>
                    <a:pt x="517" y="49"/>
                  </a:cubicBezTo>
                  <a:cubicBezTo>
                    <a:pt x="514" y="49"/>
                    <a:pt x="512" y="49"/>
                    <a:pt x="510" y="51"/>
                  </a:cubicBezTo>
                  <a:cubicBezTo>
                    <a:pt x="509" y="52"/>
                    <a:pt x="508" y="54"/>
                    <a:pt x="508" y="56"/>
                  </a:cubicBezTo>
                  <a:cubicBezTo>
                    <a:pt x="508" y="58"/>
                    <a:pt x="508" y="60"/>
                    <a:pt x="510" y="61"/>
                  </a:cubicBezTo>
                  <a:cubicBezTo>
                    <a:pt x="511" y="62"/>
                    <a:pt x="513" y="64"/>
                    <a:pt x="517" y="65"/>
                  </a:cubicBezTo>
                  <a:cubicBezTo>
                    <a:pt x="522" y="67"/>
                    <a:pt x="525" y="69"/>
                    <a:pt x="527" y="71"/>
                  </a:cubicBezTo>
                  <a:cubicBezTo>
                    <a:pt x="529" y="73"/>
                    <a:pt x="530" y="76"/>
                    <a:pt x="530" y="80"/>
                  </a:cubicBezTo>
                  <a:close/>
                  <a:moveTo>
                    <a:pt x="615" y="93"/>
                  </a:moveTo>
                  <a:cubicBezTo>
                    <a:pt x="605" y="93"/>
                    <a:pt x="605" y="93"/>
                    <a:pt x="605" y="93"/>
                  </a:cubicBezTo>
                  <a:cubicBezTo>
                    <a:pt x="598" y="74"/>
                    <a:pt x="598" y="74"/>
                    <a:pt x="598" y="74"/>
                  </a:cubicBezTo>
                  <a:cubicBezTo>
                    <a:pt x="568" y="74"/>
                    <a:pt x="568" y="74"/>
                    <a:pt x="568" y="74"/>
                  </a:cubicBezTo>
                  <a:cubicBezTo>
                    <a:pt x="561" y="93"/>
                    <a:pt x="561" y="93"/>
                    <a:pt x="561" y="93"/>
                  </a:cubicBezTo>
                  <a:cubicBezTo>
                    <a:pt x="552" y="93"/>
                    <a:pt x="552" y="93"/>
                    <a:pt x="552" y="93"/>
                  </a:cubicBezTo>
                  <a:cubicBezTo>
                    <a:pt x="579" y="23"/>
                    <a:pt x="579" y="23"/>
                    <a:pt x="579" y="23"/>
                  </a:cubicBezTo>
                  <a:cubicBezTo>
                    <a:pt x="587" y="23"/>
                    <a:pt x="587" y="23"/>
                    <a:pt x="587" y="23"/>
                  </a:cubicBezTo>
                  <a:lnTo>
                    <a:pt x="615" y="93"/>
                  </a:lnTo>
                  <a:close/>
                  <a:moveTo>
                    <a:pt x="595" y="66"/>
                  </a:moveTo>
                  <a:cubicBezTo>
                    <a:pt x="584" y="36"/>
                    <a:pt x="584" y="36"/>
                    <a:pt x="584" y="36"/>
                  </a:cubicBezTo>
                  <a:cubicBezTo>
                    <a:pt x="584" y="35"/>
                    <a:pt x="583" y="34"/>
                    <a:pt x="583" y="31"/>
                  </a:cubicBezTo>
                  <a:cubicBezTo>
                    <a:pt x="583" y="31"/>
                    <a:pt x="583" y="31"/>
                    <a:pt x="583" y="31"/>
                  </a:cubicBezTo>
                  <a:cubicBezTo>
                    <a:pt x="582" y="33"/>
                    <a:pt x="582" y="35"/>
                    <a:pt x="582" y="36"/>
                  </a:cubicBezTo>
                  <a:cubicBezTo>
                    <a:pt x="571" y="66"/>
                    <a:pt x="571" y="66"/>
                    <a:pt x="571" y="66"/>
                  </a:cubicBezTo>
                  <a:lnTo>
                    <a:pt x="595" y="66"/>
                  </a:lnTo>
                  <a:close/>
                  <a:moveTo>
                    <a:pt x="659" y="45"/>
                  </a:moveTo>
                  <a:cubicBezTo>
                    <a:pt x="629" y="87"/>
                    <a:pt x="629" y="87"/>
                    <a:pt x="629" y="87"/>
                  </a:cubicBezTo>
                  <a:cubicBezTo>
                    <a:pt x="659" y="87"/>
                    <a:pt x="659" y="87"/>
                    <a:pt x="659" y="87"/>
                  </a:cubicBezTo>
                  <a:cubicBezTo>
                    <a:pt x="659" y="93"/>
                    <a:pt x="659" y="93"/>
                    <a:pt x="659" y="93"/>
                  </a:cubicBezTo>
                  <a:cubicBezTo>
                    <a:pt x="617" y="93"/>
                    <a:pt x="617" y="93"/>
                    <a:pt x="617" y="93"/>
                  </a:cubicBezTo>
                  <a:cubicBezTo>
                    <a:pt x="617" y="91"/>
                    <a:pt x="617" y="91"/>
                    <a:pt x="617" y="91"/>
                  </a:cubicBezTo>
                  <a:cubicBezTo>
                    <a:pt x="647" y="50"/>
                    <a:pt x="647" y="50"/>
                    <a:pt x="647" y="50"/>
                  </a:cubicBezTo>
                  <a:cubicBezTo>
                    <a:pt x="620" y="50"/>
                    <a:pt x="620" y="50"/>
                    <a:pt x="620" y="50"/>
                  </a:cubicBezTo>
                  <a:cubicBezTo>
                    <a:pt x="620" y="43"/>
                    <a:pt x="620" y="43"/>
                    <a:pt x="620" y="43"/>
                  </a:cubicBezTo>
                  <a:cubicBezTo>
                    <a:pt x="659" y="43"/>
                    <a:pt x="659" y="43"/>
                    <a:pt x="659" y="43"/>
                  </a:cubicBezTo>
                  <a:lnTo>
                    <a:pt x="659" y="45"/>
                  </a:lnTo>
                  <a:close/>
                  <a:moveTo>
                    <a:pt x="706" y="93"/>
                  </a:moveTo>
                  <a:cubicBezTo>
                    <a:pt x="698" y="93"/>
                    <a:pt x="698" y="93"/>
                    <a:pt x="698" y="93"/>
                  </a:cubicBezTo>
                  <a:cubicBezTo>
                    <a:pt x="698" y="85"/>
                    <a:pt x="698" y="85"/>
                    <a:pt x="698" y="85"/>
                  </a:cubicBezTo>
                  <a:cubicBezTo>
                    <a:pt x="698" y="85"/>
                    <a:pt x="698" y="85"/>
                    <a:pt x="698" y="85"/>
                  </a:cubicBezTo>
                  <a:cubicBezTo>
                    <a:pt x="694" y="92"/>
                    <a:pt x="689" y="95"/>
                    <a:pt x="682" y="95"/>
                  </a:cubicBezTo>
                  <a:cubicBezTo>
                    <a:pt x="670" y="95"/>
                    <a:pt x="664" y="88"/>
                    <a:pt x="664" y="73"/>
                  </a:cubicBezTo>
                  <a:cubicBezTo>
                    <a:pt x="664" y="43"/>
                    <a:pt x="664" y="43"/>
                    <a:pt x="664" y="43"/>
                  </a:cubicBezTo>
                  <a:cubicBezTo>
                    <a:pt x="672" y="43"/>
                    <a:pt x="672" y="43"/>
                    <a:pt x="672" y="43"/>
                  </a:cubicBezTo>
                  <a:cubicBezTo>
                    <a:pt x="672" y="72"/>
                    <a:pt x="672" y="72"/>
                    <a:pt x="672" y="72"/>
                  </a:cubicBezTo>
                  <a:cubicBezTo>
                    <a:pt x="672" y="83"/>
                    <a:pt x="676" y="88"/>
                    <a:pt x="685" y="88"/>
                  </a:cubicBezTo>
                  <a:cubicBezTo>
                    <a:pt x="688" y="88"/>
                    <a:pt x="692" y="86"/>
                    <a:pt x="694" y="84"/>
                  </a:cubicBezTo>
                  <a:cubicBezTo>
                    <a:pt x="697" y="81"/>
                    <a:pt x="698" y="77"/>
                    <a:pt x="698" y="72"/>
                  </a:cubicBezTo>
                  <a:cubicBezTo>
                    <a:pt x="698" y="43"/>
                    <a:pt x="698" y="43"/>
                    <a:pt x="698" y="43"/>
                  </a:cubicBezTo>
                  <a:cubicBezTo>
                    <a:pt x="706" y="43"/>
                    <a:pt x="706" y="43"/>
                    <a:pt x="706" y="43"/>
                  </a:cubicBezTo>
                  <a:lnTo>
                    <a:pt x="706" y="93"/>
                  </a:lnTo>
                  <a:close/>
                  <a:moveTo>
                    <a:pt x="745" y="51"/>
                  </a:moveTo>
                  <a:cubicBezTo>
                    <a:pt x="743" y="50"/>
                    <a:pt x="741" y="50"/>
                    <a:pt x="739" y="50"/>
                  </a:cubicBezTo>
                  <a:cubicBezTo>
                    <a:pt x="735" y="50"/>
                    <a:pt x="733" y="51"/>
                    <a:pt x="730" y="54"/>
                  </a:cubicBezTo>
                  <a:cubicBezTo>
                    <a:pt x="728" y="57"/>
                    <a:pt x="726" y="62"/>
                    <a:pt x="726" y="68"/>
                  </a:cubicBezTo>
                  <a:cubicBezTo>
                    <a:pt x="726" y="93"/>
                    <a:pt x="726" y="93"/>
                    <a:pt x="726" y="93"/>
                  </a:cubicBezTo>
                  <a:cubicBezTo>
                    <a:pt x="718" y="93"/>
                    <a:pt x="718" y="93"/>
                    <a:pt x="718" y="93"/>
                  </a:cubicBezTo>
                  <a:cubicBezTo>
                    <a:pt x="718" y="43"/>
                    <a:pt x="718" y="43"/>
                    <a:pt x="718" y="43"/>
                  </a:cubicBezTo>
                  <a:cubicBezTo>
                    <a:pt x="726" y="43"/>
                    <a:pt x="726" y="43"/>
                    <a:pt x="726" y="43"/>
                  </a:cubicBezTo>
                  <a:cubicBezTo>
                    <a:pt x="726" y="53"/>
                    <a:pt x="726" y="53"/>
                    <a:pt x="726" y="53"/>
                  </a:cubicBezTo>
                  <a:cubicBezTo>
                    <a:pt x="727" y="53"/>
                    <a:pt x="727" y="53"/>
                    <a:pt x="727" y="53"/>
                  </a:cubicBezTo>
                  <a:cubicBezTo>
                    <a:pt x="728" y="50"/>
                    <a:pt x="730" y="47"/>
                    <a:pt x="732" y="45"/>
                  </a:cubicBezTo>
                  <a:cubicBezTo>
                    <a:pt x="734" y="43"/>
                    <a:pt x="737" y="42"/>
                    <a:pt x="740" y="42"/>
                  </a:cubicBezTo>
                  <a:cubicBezTo>
                    <a:pt x="742" y="42"/>
                    <a:pt x="744" y="42"/>
                    <a:pt x="745" y="43"/>
                  </a:cubicBezTo>
                  <a:lnTo>
                    <a:pt x="745" y="51"/>
                  </a:lnTo>
                  <a:close/>
                  <a:moveTo>
                    <a:pt x="790" y="70"/>
                  </a:moveTo>
                  <a:cubicBezTo>
                    <a:pt x="755" y="70"/>
                    <a:pt x="755" y="70"/>
                    <a:pt x="755" y="70"/>
                  </a:cubicBezTo>
                  <a:cubicBezTo>
                    <a:pt x="755" y="76"/>
                    <a:pt x="756" y="80"/>
                    <a:pt x="759" y="83"/>
                  </a:cubicBezTo>
                  <a:cubicBezTo>
                    <a:pt x="762" y="86"/>
                    <a:pt x="766" y="88"/>
                    <a:pt x="771" y="88"/>
                  </a:cubicBezTo>
                  <a:cubicBezTo>
                    <a:pt x="777" y="88"/>
                    <a:pt x="782" y="86"/>
                    <a:pt x="787" y="82"/>
                  </a:cubicBezTo>
                  <a:cubicBezTo>
                    <a:pt x="787" y="90"/>
                    <a:pt x="787" y="90"/>
                    <a:pt x="787" y="90"/>
                  </a:cubicBezTo>
                  <a:cubicBezTo>
                    <a:pt x="782" y="93"/>
                    <a:pt x="777" y="95"/>
                    <a:pt x="769" y="95"/>
                  </a:cubicBezTo>
                  <a:cubicBezTo>
                    <a:pt x="762" y="95"/>
                    <a:pt x="757" y="93"/>
                    <a:pt x="753" y="88"/>
                  </a:cubicBezTo>
                  <a:cubicBezTo>
                    <a:pt x="748" y="84"/>
                    <a:pt x="746" y="77"/>
                    <a:pt x="746" y="68"/>
                  </a:cubicBezTo>
                  <a:cubicBezTo>
                    <a:pt x="746" y="60"/>
                    <a:pt x="749" y="54"/>
                    <a:pt x="753" y="49"/>
                  </a:cubicBezTo>
                  <a:cubicBezTo>
                    <a:pt x="758" y="44"/>
                    <a:pt x="763" y="42"/>
                    <a:pt x="770" y="42"/>
                  </a:cubicBezTo>
                  <a:cubicBezTo>
                    <a:pt x="776" y="42"/>
                    <a:pt x="782" y="44"/>
                    <a:pt x="785" y="49"/>
                  </a:cubicBezTo>
                  <a:cubicBezTo>
                    <a:pt x="789" y="53"/>
                    <a:pt x="790" y="59"/>
                    <a:pt x="790" y="66"/>
                  </a:cubicBezTo>
                  <a:lnTo>
                    <a:pt x="790" y="70"/>
                  </a:lnTo>
                  <a:close/>
                  <a:moveTo>
                    <a:pt x="782" y="63"/>
                  </a:moveTo>
                  <a:cubicBezTo>
                    <a:pt x="782" y="59"/>
                    <a:pt x="781" y="55"/>
                    <a:pt x="779" y="53"/>
                  </a:cubicBezTo>
                  <a:cubicBezTo>
                    <a:pt x="777" y="50"/>
                    <a:pt x="773" y="49"/>
                    <a:pt x="769" y="49"/>
                  </a:cubicBezTo>
                  <a:cubicBezTo>
                    <a:pt x="766" y="49"/>
                    <a:pt x="762" y="50"/>
                    <a:pt x="760" y="53"/>
                  </a:cubicBezTo>
                  <a:cubicBezTo>
                    <a:pt x="757" y="55"/>
                    <a:pt x="755" y="59"/>
                    <a:pt x="755" y="63"/>
                  </a:cubicBezTo>
                  <a:lnTo>
                    <a:pt x="782" y="63"/>
                  </a:lnTo>
                  <a:close/>
                  <a:moveTo>
                    <a:pt x="50" y="57"/>
                  </a:moveTo>
                  <a:cubicBezTo>
                    <a:pt x="50" y="9"/>
                    <a:pt x="50" y="9"/>
                    <a:pt x="50" y="9"/>
                  </a:cubicBezTo>
                  <a:cubicBezTo>
                    <a:pt x="0" y="16"/>
                    <a:pt x="0" y="16"/>
                    <a:pt x="0" y="16"/>
                  </a:cubicBezTo>
                  <a:cubicBezTo>
                    <a:pt x="0" y="57"/>
                    <a:pt x="0" y="57"/>
                    <a:pt x="0" y="57"/>
                  </a:cubicBezTo>
                  <a:lnTo>
                    <a:pt x="50" y="57"/>
                  </a:lnTo>
                  <a:close/>
                  <a:moveTo>
                    <a:pt x="52" y="57"/>
                  </a:moveTo>
                  <a:cubicBezTo>
                    <a:pt x="116" y="57"/>
                    <a:pt x="116" y="57"/>
                    <a:pt x="116" y="57"/>
                  </a:cubicBezTo>
                  <a:cubicBezTo>
                    <a:pt x="116" y="0"/>
                    <a:pt x="116" y="0"/>
                    <a:pt x="116" y="0"/>
                  </a:cubicBezTo>
                  <a:cubicBezTo>
                    <a:pt x="52" y="9"/>
                    <a:pt x="52" y="9"/>
                    <a:pt x="52" y="9"/>
                  </a:cubicBezTo>
                  <a:lnTo>
                    <a:pt x="52" y="57"/>
                  </a:lnTo>
                  <a:close/>
                  <a:moveTo>
                    <a:pt x="50" y="59"/>
                  </a:moveTo>
                  <a:cubicBezTo>
                    <a:pt x="0" y="59"/>
                    <a:pt x="0" y="59"/>
                    <a:pt x="0" y="59"/>
                  </a:cubicBezTo>
                  <a:cubicBezTo>
                    <a:pt x="0" y="100"/>
                    <a:pt x="0" y="100"/>
                    <a:pt x="0" y="100"/>
                  </a:cubicBezTo>
                  <a:cubicBezTo>
                    <a:pt x="50" y="107"/>
                    <a:pt x="50" y="107"/>
                    <a:pt x="50" y="107"/>
                  </a:cubicBezTo>
                  <a:lnTo>
                    <a:pt x="50" y="59"/>
                  </a:lnTo>
                  <a:close/>
                  <a:moveTo>
                    <a:pt x="52" y="59"/>
                  </a:moveTo>
                  <a:cubicBezTo>
                    <a:pt x="52" y="107"/>
                    <a:pt x="52" y="107"/>
                    <a:pt x="52" y="107"/>
                  </a:cubicBezTo>
                  <a:cubicBezTo>
                    <a:pt x="116" y="116"/>
                    <a:pt x="116" y="116"/>
                    <a:pt x="116" y="116"/>
                  </a:cubicBezTo>
                  <a:cubicBezTo>
                    <a:pt x="116" y="59"/>
                    <a:pt x="116" y="59"/>
                    <a:pt x="116" y="59"/>
                  </a:cubicBezTo>
                  <a:lnTo>
                    <a:pt x="5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1" tIns="46629" rIns="93261" bIns="46629" numCol="1" anchor="t" anchorCtr="0" compatLnSpc="1">
              <a:prstTxWarp prst="textNoShape">
                <a:avLst/>
              </a:prstTxWarp>
            </a:bodyPr>
            <a:lstStyle/>
            <a:p>
              <a:endParaRPr lang="en-US" dirty="0">
                <a:solidFill>
                  <a:srgbClr val="505050"/>
                </a:solidFill>
              </a:endParaRPr>
            </a:p>
          </p:txBody>
        </p:sp>
        <p:sp>
          <p:nvSpPr>
            <p:cNvPr id="91" name="TextBox 90"/>
            <p:cNvSpPr txBox="1"/>
            <p:nvPr/>
          </p:nvSpPr>
          <p:spPr>
            <a:xfrm>
              <a:off x="7851101" y="1646324"/>
              <a:ext cx="4615089" cy="1038340"/>
            </a:xfrm>
            <a:prstGeom prst="rect">
              <a:avLst/>
            </a:prstGeom>
            <a:noFill/>
          </p:spPr>
          <p:txBody>
            <a:bodyPr wrap="none" lIns="182846" tIns="146276" rIns="182846" bIns="146276" rtlCol="0">
              <a:spAutoFit/>
            </a:bodyPr>
            <a:lstStyle/>
            <a:p>
              <a:pPr>
                <a:lnSpc>
                  <a:spcPct val="90000"/>
                </a:lnSpc>
              </a:pPr>
              <a:r>
                <a:rPr lang="en-GB" sz="1000" dirty="0">
                  <a:solidFill>
                    <a:schemeClr val="bg1"/>
                  </a:solidFill>
                </a:rPr>
                <a:t>Hyper-V Recovery Manager</a:t>
              </a:r>
            </a:p>
          </p:txBody>
        </p:sp>
      </p:grpSp>
    </p:spTree>
    <p:extLst>
      <p:ext uri="{BB962C8B-B14F-4D97-AF65-F5344CB8AC3E}">
        <p14:creationId xmlns:p14="http://schemas.microsoft.com/office/powerpoint/2010/main" val="3206967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1.68539E-6 6.80272E-8 L -0.03971 -0.16599 " pathEditMode="relative" rAng="0" ptsTypes="AA">
                                      <p:cBhvr>
                                        <p:cTn id="6" dur="2000" fill="hold"/>
                                        <p:tgtEl>
                                          <p:spTgt spid="28"/>
                                        </p:tgtEl>
                                        <p:attrNameLst>
                                          <p:attrName>ppt_x</p:attrName>
                                          <p:attrName>ppt_y</p:attrName>
                                        </p:attrNameLst>
                                      </p:cBhvr>
                                      <p:rCtr x="-1992" y="-8299"/>
                                    </p:animMotion>
                                  </p:childTnLst>
                                </p:cTn>
                              </p:par>
                              <p:par>
                                <p:cTn id="7" presetID="56" presetClass="path" presetSubtype="0" accel="50000" decel="50000" fill="hold" nodeType="withEffect">
                                  <p:stCondLst>
                                    <p:cond delay="0"/>
                                  </p:stCondLst>
                                  <p:childTnLst>
                                    <p:animMotion origin="layout" path="M -5.82227E-7 6.80272E-8 L 0.06754 -0.16599 " pathEditMode="relative" rAng="0" ptsTypes="AA">
                                      <p:cBhvr>
                                        <p:cTn id="8" dur="2000" fill="hold"/>
                                        <p:tgtEl>
                                          <p:spTgt spid="8"/>
                                        </p:tgtEl>
                                        <p:attrNameLst>
                                          <p:attrName>ppt_x</p:attrName>
                                          <p:attrName>ppt_y</p:attrName>
                                        </p:attrNameLst>
                                      </p:cBhvr>
                                      <p:rCtr x="3371" y="-8299"/>
                                    </p:animMotion>
                                  </p:childTnLst>
                                </p:cTn>
                              </p:par>
                              <p:par>
                                <p:cTn id="9" presetID="1" presetClass="exit"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xit" presetSubtype="0" fill="hold" grpId="0" nodeType="withEffect" nodePh="1">
                                  <p:stCondLst>
                                    <p:cond delay="0"/>
                                  </p:stCondLst>
                                  <p:endCondLst>
                                    <p:cond evt="begin" delay="0">
                                      <p:tn val="17"/>
                                    </p:cond>
                                  </p:endCondLst>
                                  <p:childTnLst>
                                    <p:animEffect transition="out" filter="fade">
                                      <p:cBhvr>
                                        <p:cTn id="18" dur="500"/>
                                        <p:tgtEl>
                                          <p:spTgt spid="48"/>
                                        </p:tgtEl>
                                      </p:cBhvr>
                                    </p:animEffect>
                                    <p:set>
                                      <p:cBhvr>
                                        <p:cTn id="19" dur="1" fill="hold">
                                          <p:stCondLst>
                                            <p:cond delay="499"/>
                                          </p:stCondLst>
                                        </p:cTn>
                                        <p:tgtEl>
                                          <p:spTgt spid="4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fill="hold"/>
                                        <p:tgtEl>
                                          <p:spTgt spid="58"/>
                                        </p:tgtEl>
                                        <p:attrNameLst>
                                          <p:attrName>ppt_x</p:attrName>
                                        </p:attrNameLst>
                                      </p:cBhvr>
                                      <p:tavLst>
                                        <p:tav tm="0">
                                          <p:val>
                                            <p:strVal val="#ppt_x"/>
                                          </p:val>
                                        </p:tav>
                                        <p:tav tm="100000">
                                          <p:val>
                                            <p:strVal val="#ppt_x"/>
                                          </p:val>
                                        </p:tav>
                                      </p:tavLst>
                                    </p:anim>
                                    <p:anim calcmode="lin" valueType="num">
                                      <p:cBhvr additive="base">
                                        <p:cTn id="36" dur="500" fill="hold"/>
                                        <p:tgtEl>
                                          <p:spTgt spid="58"/>
                                        </p:tgtEl>
                                        <p:attrNameLst>
                                          <p:attrName>ppt_y</p:attrName>
                                        </p:attrNameLst>
                                      </p:cBhvr>
                                      <p:tavLst>
                                        <p:tav tm="0">
                                          <p:val>
                                            <p:strVal val="1+#ppt_h/2"/>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2" presetClass="entr" presetSubtype="4"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ppt_x"/>
                                          </p:val>
                                        </p:tav>
                                        <p:tav tm="100000">
                                          <p:val>
                                            <p:strVal val="#ppt_x"/>
                                          </p:val>
                                        </p:tav>
                                      </p:tavLst>
                                    </p:anim>
                                    <p:anim calcmode="lin" valueType="num">
                                      <p:cBhvr additive="base">
                                        <p:cTn id="42" dur="500" fill="hold"/>
                                        <p:tgtEl>
                                          <p:spTgt spid="7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childTnLst>
                                </p:cTn>
                              </p:par>
                            </p:childTnLst>
                          </p:cTn>
                        </p:par>
                        <p:par>
                          <p:cTn id="46" fill="hold">
                            <p:stCondLst>
                              <p:cond delay="2500"/>
                            </p:stCondLst>
                            <p:childTnLst>
                              <p:par>
                                <p:cTn id="47" presetID="1"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par>
                          <p:cTn id="49" fill="hold">
                            <p:stCondLst>
                              <p:cond delay="2500"/>
                            </p:stCondLst>
                            <p:childTnLst>
                              <p:par>
                                <p:cTn id="50" presetID="1" presetClass="entr" presetSubtype="0"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childTnLst>
                                </p:cTn>
                              </p:par>
                            </p:childTnLst>
                          </p:cTn>
                        </p:par>
                        <p:par>
                          <p:cTn id="52" fill="hold">
                            <p:stCondLst>
                              <p:cond delay="2500"/>
                            </p:stCondLst>
                            <p:childTnLst>
                              <p:par>
                                <p:cTn id="53" presetID="1" presetClass="entr" presetSubtype="0"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7" grpId="0"/>
      <p:bldP spid="48" grpId="0"/>
      <p:bldP spid="51" grpId="0"/>
      <p:bldP spid="80" grpId="0"/>
      <p:bldP spid="81" grpId="0"/>
      <p:bldP spid="82" grpId="0"/>
      <p:bldP spid="85" grpId="0"/>
      <p:bldP spid="86" grpId="0"/>
      <p:bldP spid="87" grpId="0"/>
      <p:bldP spid="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Recovery Manager Supports…</a:t>
            </a:r>
            <a:endParaRPr lang="en-US" dirty="0"/>
          </a:p>
        </p:txBody>
      </p:sp>
      <p:sp>
        <p:nvSpPr>
          <p:cNvPr id="3" name="Text Placeholder 2"/>
          <p:cNvSpPr>
            <a:spLocks noGrp="1"/>
          </p:cNvSpPr>
          <p:nvPr>
            <p:ph type="body" sz="quarter" idx="10"/>
          </p:nvPr>
        </p:nvSpPr>
        <p:spPr>
          <a:xfrm>
            <a:off x="276685" y="1437706"/>
            <a:ext cx="11887200" cy="660918"/>
          </a:xfrm>
        </p:spPr>
        <p:txBody>
          <a:bodyPr/>
          <a:lstStyle/>
          <a:p>
            <a:r>
              <a:rPr lang="en-US" dirty="0" smtClean="0"/>
              <a:t>System Center Virtual Machine Manager</a:t>
            </a:r>
          </a:p>
          <a:p>
            <a:endParaRPr lang="en-US" dirty="0"/>
          </a:p>
        </p:txBody>
      </p:sp>
      <p:sp>
        <p:nvSpPr>
          <p:cNvPr id="4" name="Text Placeholder 2"/>
          <p:cNvSpPr txBox="1">
            <a:spLocks/>
          </p:cNvSpPr>
          <p:nvPr/>
        </p:nvSpPr>
        <p:spPr>
          <a:xfrm>
            <a:off x="276685" y="3430295"/>
            <a:ext cx="11887200" cy="738547"/>
          </a:xfrm>
          <a:prstGeom prst="rect">
            <a:avLst/>
          </a:prstGeom>
        </p:spPr>
        <p:txBody>
          <a:bodyPr vert="horz" wrap="square" lIns="146209" tIns="91382" rIns="146209" bIns="91382" rtlCol="0">
            <a:spAutoFit/>
          </a:bodyPr>
          <a:lstStyle>
            <a:lvl1pPr marL="0" marR="0" indent="0" algn="l" defTabSz="932147"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147" rtl="0" eaLnBrk="1" fontAlgn="auto" latinLnBrk="0" hangingPunct="1">
              <a:lnSpc>
                <a:spcPct val="90000"/>
              </a:lnSpc>
              <a:spcBef>
                <a:spcPct val="20000"/>
              </a:spcBef>
              <a:spcAft>
                <a:spcPts val="0"/>
              </a:spcAft>
              <a:buClrTx/>
              <a:buSzPct val="90000"/>
              <a:buFontTx/>
              <a:buNone/>
              <a:tabLst/>
              <a:defRPr sz="1900" kern="1200" spc="0" baseline="0">
                <a:gradFill>
                  <a:gsLst>
                    <a:gs pos="1250">
                      <a:schemeClr val="tx1"/>
                    </a:gs>
                    <a:gs pos="100000">
                      <a:schemeClr val="tx1"/>
                    </a:gs>
                  </a:gsLst>
                  <a:lin ang="5400000" scaled="0"/>
                </a:gradFill>
                <a:latin typeface="+mn-lt"/>
                <a:ea typeface="+mn-ea"/>
                <a:cs typeface="+mn-cs"/>
              </a:defRPr>
            </a:lvl2pPr>
            <a:lvl3pPr marL="228454" marR="0" indent="0" algn="l" defTabSz="932147" rtl="0" eaLnBrk="1" fontAlgn="auto" latinLnBrk="0" hangingPunct="1">
              <a:lnSpc>
                <a:spcPct val="90000"/>
              </a:lnSpc>
              <a:spcBef>
                <a:spcPct val="20000"/>
              </a:spcBef>
              <a:spcAft>
                <a:spcPts val="0"/>
              </a:spcAft>
              <a:buClrTx/>
              <a:buSzPct val="90000"/>
              <a:buFont typeface="Arial" pitchFamily="34" charset="0"/>
              <a:buNone/>
              <a:tabLst/>
              <a:defRPr sz="1900" kern="1200" spc="0" baseline="0">
                <a:gradFill>
                  <a:gsLst>
                    <a:gs pos="1250">
                      <a:schemeClr val="tx1"/>
                    </a:gs>
                    <a:gs pos="100000">
                      <a:schemeClr val="tx1"/>
                    </a:gs>
                  </a:gsLst>
                  <a:lin ang="5400000" scaled="0"/>
                </a:gradFill>
                <a:latin typeface="+mn-lt"/>
                <a:ea typeface="+mn-ea"/>
                <a:cs typeface="+mn-cs"/>
              </a:defRPr>
            </a:lvl3pPr>
            <a:lvl4pPr marL="456908" marR="0" indent="0" algn="l" defTabSz="93214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362" marR="0" indent="0" algn="l" defTabSz="93214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3407" indent="-233038" algn="l" defTabSz="93214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29476" indent="-233038" algn="l" defTabSz="93214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95553" indent="-233038" algn="l" defTabSz="93214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61627" indent="-233038" algn="l" defTabSz="932147"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en-US" dirty="0" smtClean="0"/>
              <a:t>Windows Server</a:t>
            </a:r>
          </a:p>
        </p:txBody>
      </p:sp>
      <p:sp>
        <p:nvSpPr>
          <p:cNvPr id="5" name="TextBox 4"/>
          <p:cNvSpPr txBox="1"/>
          <p:nvPr/>
        </p:nvSpPr>
        <p:spPr>
          <a:xfrm>
            <a:off x="699177" y="2162182"/>
            <a:ext cx="11887200" cy="1037207"/>
          </a:xfrm>
          <a:prstGeom prst="rect">
            <a:avLst/>
          </a:prstGeom>
          <a:noFill/>
        </p:spPr>
        <p:txBody>
          <a:bodyPr wrap="square" lIns="182880" tIns="146304" rIns="182880" bIns="146304" rtlCol="0">
            <a:spAutoFit/>
          </a:bodyPr>
          <a:lstStyle/>
          <a:p>
            <a:pPr marL="342900" indent="-342900">
              <a:lnSpc>
                <a:spcPct val="90000"/>
              </a:lnSpc>
              <a:spcAft>
                <a:spcPts val="600"/>
              </a:spcAft>
              <a:buFont typeface="Wingdings" panose="05000000000000000000" pitchFamily="2" charset="2"/>
              <a:buChar char="ü"/>
            </a:pPr>
            <a:r>
              <a:rPr lang="en-US" sz="2400" dirty="0" smtClean="0">
                <a:gradFill>
                  <a:gsLst>
                    <a:gs pos="2917">
                      <a:schemeClr val="tx1"/>
                    </a:gs>
                    <a:gs pos="30000">
                      <a:schemeClr val="tx1"/>
                    </a:gs>
                  </a:gsLst>
                  <a:lin ang="5400000" scaled="0"/>
                </a:gradFill>
                <a:latin typeface="+mj-lt"/>
              </a:rPr>
              <a:t>VMM 2012 SP1</a:t>
            </a:r>
          </a:p>
          <a:p>
            <a:pPr marL="342900" indent="-342900">
              <a:lnSpc>
                <a:spcPct val="90000"/>
              </a:lnSpc>
              <a:spcAft>
                <a:spcPts val="600"/>
              </a:spcAft>
              <a:buFont typeface="Wingdings" panose="05000000000000000000" pitchFamily="2" charset="2"/>
              <a:buChar char="ü"/>
            </a:pPr>
            <a:r>
              <a:rPr lang="en-US" sz="2400" dirty="0" smtClean="0">
                <a:gradFill>
                  <a:gsLst>
                    <a:gs pos="2917">
                      <a:schemeClr val="tx1"/>
                    </a:gs>
                    <a:gs pos="30000">
                      <a:schemeClr val="tx1"/>
                    </a:gs>
                  </a:gsLst>
                  <a:lin ang="5400000" scaled="0"/>
                </a:gradFill>
                <a:latin typeface="+mj-lt"/>
              </a:rPr>
              <a:t>VMM 2012 R2 Preview</a:t>
            </a:r>
          </a:p>
        </p:txBody>
      </p:sp>
      <p:sp>
        <p:nvSpPr>
          <p:cNvPr id="6" name="Text Placeholder 2"/>
          <p:cNvSpPr txBox="1">
            <a:spLocks/>
          </p:cNvSpPr>
          <p:nvPr/>
        </p:nvSpPr>
        <p:spPr>
          <a:xfrm>
            <a:off x="699177" y="4399749"/>
            <a:ext cx="11887200" cy="1464899"/>
          </a:xfrm>
          <a:prstGeom prst="rect">
            <a:avLst/>
          </a:prstGeom>
        </p:spPr>
        <p:txBody>
          <a:bodyPr vert="horz" wrap="square" lIns="146209" tIns="91382" rIns="146209" bIns="91382" rtlCol="0">
            <a:spAutoFit/>
          </a:bodyPr>
          <a:lstStyle>
            <a:lvl1pPr marL="0" marR="0" indent="0" algn="l" defTabSz="932147"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147" rtl="0" eaLnBrk="1" fontAlgn="auto" latinLnBrk="0" hangingPunct="1">
              <a:lnSpc>
                <a:spcPct val="90000"/>
              </a:lnSpc>
              <a:spcBef>
                <a:spcPct val="20000"/>
              </a:spcBef>
              <a:spcAft>
                <a:spcPts val="0"/>
              </a:spcAft>
              <a:buClrTx/>
              <a:buSzPct val="90000"/>
              <a:buFontTx/>
              <a:buNone/>
              <a:tabLst/>
              <a:defRPr sz="1900" kern="1200" spc="0" baseline="0">
                <a:gradFill>
                  <a:gsLst>
                    <a:gs pos="1250">
                      <a:schemeClr val="tx1"/>
                    </a:gs>
                    <a:gs pos="100000">
                      <a:schemeClr val="tx1"/>
                    </a:gs>
                  </a:gsLst>
                  <a:lin ang="5400000" scaled="0"/>
                </a:gradFill>
                <a:latin typeface="+mn-lt"/>
                <a:ea typeface="+mn-ea"/>
                <a:cs typeface="+mn-cs"/>
              </a:defRPr>
            </a:lvl2pPr>
            <a:lvl3pPr marL="228454" marR="0" indent="0" algn="l" defTabSz="932147" rtl="0" eaLnBrk="1" fontAlgn="auto" latinLnBrk="0" hangingPunct="1">
              <a:lnSpc>
                <a:spcPct val="90000"/>
              </a:lnSpc>
              <a:spcBef>
                <a:spcPct val="20000"/>
              </a:spcBef>
              <a:spcAft>
                <a:spcPts val="0"/>
              </a:spcAft>
              <a:buClrTx/>
              <a:buSzPct val="90000"/>
              <a:buFont typeface="Arial" pitchFamily="34" charset="0"/>
              <a:buNone/>
              <a:tabLst/>
              <a:defRPr sz="1900" kern="1200" spc="0" baseline="0">
                <a:gradFill>
                  <a:gsLst>
                    <a:gs pos="1250">
                      <a:schemeClr val="tx1"/>
                    </a:gs>
                    <a:gs pos="100000">
                      <a:schemeClr val="tx1"/>
                    </a:gs>
                  </a:gsLst>
                  <a:lin ang="5400000" scaled="0"/>
                </a:gradFill>
                <a:latin typeface="+mn-lt"/>
                <a:ea typeface="+mn-ea"/>
                <a:cs typeface="+mn-cs"/>
              </a:defRPr>
            </a:lvl3pPr>
            <a:lvl4pPr marL="456908" marR="0" indent="0" algn="l" defTabSz="93214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362" marR="0" indent="0" algn="l" defTabSz="932147"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3407" indent="-233038" algn="l" defTabSz="93214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29476" indent="-233038" algn="l" defTabSz="93214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95553" indent="-233038" algn="l" defTabSz="93214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61627" indent="-233038" algn="l" defTabSz="932147"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457200" indent="-457200">
              <a:buFont typeface="Wingdings" panose="05000000000000000000" pitchFamily="2" charset="2"/>
              <a:buChar char="ü"/>
            </a:pPr>
            <a:r>
              <a:rPr lang="en-US" sz="2400" dirty="0" smtClean="0"/>
              <a:t>Windows Server 2012</a:t>
            </a:r>
          </a:p>
          <a:p>
            <a:pPr marL="457200" indent="-457200">
              <a:buFont typeface="Wingdings" panose="05000000000000000000" pitchFamily="2" charset="2"/>
              <a:buChar char="ü"/>
            </a:pPr>
            <a:r>
              <a:rPr lang="en-US" sz="2400" dirty="0" smtClean="0"/>
              <a:t>Windows Server 2012 R2 Preview</a:t>
            </a:r>
          </a:p>
          <a:p>
            <a:endParaRPr lang="en-US" sz="3200" dirty="0"/>
          </a:p>
        </p:txBody>
      </p:sp>
    </p:spTree>
    <p:extLst>
      <p:ext uri="{BB962C8B-B14F-4D97-AF65-F5344CB8AC3E}">
        <p14:creationId xmlns:p14="http://schemas.microsoft.com/office/powerpoint/2010/main" val="769919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390" y="195287"/>
            <a:ext cx="11889564" cy="420265"/>
          </a:xfrm>
        </p:spPr>
        <p:txBody>
          <a:bodyPr/>
          <a:lstStyle/>
          <a:p>
            <a:r>
              <a:rPr lang="en-US" sz="4000" dirty="0" smtClean="0"/>
              <a:t>Call to Action</a:t>
            </a:r>
            <a:endParaRPr lang="en-GB" sz="4000" dirty="0"/>
          </a:p>
        </p:txBody>
      </p:sp>
      <p:sp>
        <p:nvSpPr>
          <p:cNvPr id="4" name="Trapezoid 3"/>
          <p:cNvSpPr/>
          <p:nvPr/>
        </p:nvSpPr>
        <p:spPr bwMode="auto">
          <a:xfrm rot="16200000">
            <a:off x="1114059" y="2261697"/>
            <a:ext cx="3763617" cy="4514585"/>
          </a:xfrm>
          <a:prstGeom prst="trapezoid">
            <a:avLst>
              <a:gd name="adj" fmla="val 9839"/>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365691" bIns="137134" numCol="1" rtlCol="0"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800" dirty="0">
                <a:latin typeface="+mj-lt"/>
              </a:rPr>
              <a:t>Easy-to-implement cloud-based recovery orchestration for System Center clouds using Windows Azure technologies </a:t>
            </a:r>
          </a:p>
        </p:txBody>
      </p:sp>
      <p:sp>
        <p:nvSpPr>
          <p:cNvPr id="5" name="TextBox 4"/>
          <p:cNvSpPr txBox="1">
            <a:spLocks noChangeArrowheads="1"/>
          </p:cNvSpPr>
          <p:nvPr/>
        </p:nvSpPr>
        <p:spPr bwMode="auto">
          <a:xfrm>
            <a:off x="5754698" y="2637181"/>
            <a:ext cx="5922640" cy="3763617"/>
          </a:xfrm>
          <a:prstGeom prst="rect">
            <a:avLst/>
          </a:prstGeom>
          <a:solidFill>
            <a:schemeClr val="accent6"/>
          </a:solidFill>
          <a:ln w="9525">
            <a:noFill/>
            <a:miter lim="800000"/>
            <a:headEnd/>
            <a:tailEnd/>
          </a:ln>
        </p:spPr>
        <p:txBody>
          <a:bodyPr lIns="274268" tIns="54348" rIns="365691" bIns="283411"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spcBef>
                <a:spcPts val="2280"/>
              </a:spcBef>
              <a:spcAft>
                <a:spcPts val="1200"/>
              </a:spcAft>
              <a:buClr>
                <a:schemeClr val="accent2"/>
              </a:buClr>
            </a:pPr>
            <a:r>
              <a:rPr lang="en-GB" sz="2000" dirty="0">
                <a:latin typeface="Segoe UI" panose="020B0502040204020203" pitchFamily="34" charset="0"/>
                <a:cs typeface="Segoe UI" panose="020B0502040204020203" pitchFamily="34" charset="0"/>
              </a:rPr>
              <a:t>Extends out-of-the-box features into a service recovery solution</a:t>
            </a:r>
          </a:p>
          <a:p>
            <a:pPr>
              <a:lnSpc>
                <a:spcPct val="80000"/>
              </a:lnSpc>
              <a:spcBef>
                <a:spcPts val="2280"/>
              </a:spcBef>
              <a:spcAft>
                <a:spcPts val="1200"/>
              </a:spcAft>
              <a:buClr>
                <a:schemeClr val="accent2"/>
              </a:buClr>
            </a:pPr>
            <a:r>
              <a:rPr lang="en-GB" sz="2000" dirty="0">
                <a:latin typeface="Segoe UI" panose="020B0502040204020203" pitchFamily="34" charset="0"/>
                <a:cs typeface="Segoe UI" panose="020B0502040204020203" pitchFamily="34" charset="0"/>
              </a:rPr>
              <a:t>Simple setup and configuration</a:t>
            </a:r>
          </a:p>
          <a:p>
            <a:pPr>
              <a:lnSpc>
                <a:spcPct val="80000"/>
              </a:lnSpc>
              <a:spcBef>
                <a:spcPts val="2280"/>
              </a:spcBef>
              <a:spcAft>
                <a:spcPts val="1200"/>
              </a:spcAft>
              <a:buClr>
                <a:schemeClr val="accent2"/>
              </a:buClr>
            </a:pPr>
            <a:r>
              <a:rPr lang="en-GB" sz="2000" dirty="0">
                <a:latin typeface="Segoe UI" panose="020B0502040204020203" pitchFamily="34" charset="0"/>
                <a:cs typeface="Segoe UI" panose="020B0502040204020203" pitchFamily="34" charset="0"/>
              </a:rPr>
              <a:t>Remote monitoring of application availability</a:t>
            </a:r>
          </a:p>
          <a:p>
            <a:pPr>
              <a:lnSpc>
                <a:spcPct val="80000"/>
              </a:lnSpc>
              <a:spcBef>
                <a:spcPts val="2280"/>
              </a:spcBef>
              <a:spcAft>
                <a:spcPts val="1200"/>
              </a:spcAft>
              <a:buClr>
                <a:schemeClr val="accent2"/>
              </a:buClr>
            </a:pPr>
            <a:r>
              <a:rPr lang="en-GB" sz="2000" dirty="0">
                <a:latin typeface="Segoe UI" panose="020B0502040204020203" pitchFamily="34" charset="0"/>
                <a:cs typeface="Segoe UI" panose="020B0502040204020203" pitchFamily="34" charset="0"/>
              </a:rPr>
              <a:t>Fully customizable recovery plans</a:t>
            </a:r>
          </a:p>
          <a:p>
            <a:pPr>
              <a:lnSpc>
                <a:spcPct val="80000"/>
              </a:lnSpc>
              <a:spcBef>
                <a:spcPts val="2280"/>
              </a:spcBef>
              <a:spcAft>
                <a:spcPts val="1200"/>
              </a:spcAft>
              <a:buClr>
                <a:schemeClr val="accent2"/>
              </a:buClr>
            </a:pPr>
            <a:r>
              <a:rPr lang="en-US" sz="2000" dirty="0">
                <a:latin typeface="Segoe UI" panose="020B0502040204020203" pitchFamily="34" charset="0"/>
                <a:cs typeface="Segoe UI" panose="020B0502040204020203" pitchFamily="34" charset="0"/>
              </a:rPr>
              <a:t>A cloud-based solution that will grow and scale over time while controlling costs</a:t>
            </a:r>
          </a:p>
        </p:txBody>
      </p:sp>
      <p:sp>
        <p:nvSpPr>
          <p:cNvPr id="2" name="TextBox 1"/>
          <p:cNvSpPr txBox="1"/>
          <p:nvPr/>
        </p:nvSpPr>
        <p:spPr>
          <a:xfrm>
            <a:off x="1497712" y="1651819"/>
            <a:ext cx="10938763" cy="683264"/>
          </a:xfrm>
          <a:prstGeom prst="rect">
            <a:avLst/>
          </a:prstGeom>
          <a:noFill/>
        </p:spPr>
        <p:txBody>
          <a:bodyPr wrap="square" lIns="182880" tIns="146304" rIns="182880" bIns="146304" rtlCol="0">
            <a:spAutoFit/>
          </a:bodyPr>
          <a:lstStyle/>
          <a:p>
            <a:pPr>
              <a:lnSpc>
                <a:spcPct val="90000"/>
              </a:lnSpc>
              <a:spcAft>
                <a:spcPts val="600"/>
              </a:spcAft>
            </a:pPr>
            <a:r>
              <a:rPr lang="en-US" sz="2800" dirty="0">
                <a:gradFill>
                  <a:gsLst>
                    <a:gs pos="2917">
                      <a:schemeClr val="tx1"/>
                    </a:gs>
                    <a:gs pos="30000">
                      <a:schemeClr val="tx1"/>
                    </a:gs>
                  </a:gsLst>
                  <a:lin ang="5400000" scaled="0"/>
                </a:gradFill>
                <a:hlinkClick r:id="rId3"/>
              </a:rPr>
              <a:t>http://www.windowsazure.com/en-us/services/preview</a:t>
            </a:r>
            <a:r>
              <a:rPr lang="en-US" sz="2800" dirty="0" smtClean="0">
                <a:gradFill>
                  <a:gsLst>
                    <a:gs pos="2917">
                      <a:schemeClr val="tx1"/>
                    </a:gs>
                    <a:gs pos="30000">
                      <a:schemeClr val="tx1"/>
                    </a:gs>
                  </a:gsLst>
                  <a:lin ang="5400000" scaled="0"/>
                </a:gradFill>
                <a:hlinkClick r:id="rId3"/>
              </a:rPr>
              <a:t>/</a:t>
            </a:r>
            <a:r>
              <a:rPr lang="en-US" sz="2800" dirty="0" smtClean="0">
                <a:gradFill>
                  <a:gsLst>
                    <a:gs pos="2917">
                      <a:schemeClr val="tx1"/>
                    </a:gs>
                    <a:gs pos="30000">
                      <a:schemeClr val="tx1"/>
                    </a:gs>
                  </a:gsLst>
                  <a:lin ang="5400000" scaled="0"/>
                </a:gradFill>
              </a:rPr>
              <a:t> </a:t>
            </a:r>
          </a:p>
        </p:txBody>
      </p:sp>
      <p:sp>
        <p:nvSpPr>
          <p:cNvPr id="7" name="TextBox 6"/>
          <p:cNvSpPr txBox="1"/>
          <p:nvPr/>
        </p:nvSpPr>
        <p:spPr>
          <a:xfrm>
            <a:off x="1497712" y="980389"/>
            <a:ext cx="9788576"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latin typeface="+mj-lt"/>
              </a:rPr>
              <a:t>Sign up for Hyper-V Recovery Manager Preview</a:t>
            </a:r>
          </a:p>
        </p:txBody>
      </p:sp>
    </p:spTree>
    <p:extLst>
      <p:ext uri="{BB962C8B-B14F-4D97-AF65-F5344CB8AC3E}">
        <p14:creationId xmlns:p14="http://schemas.microsoft.com/office/powerpoint/2010/main" val="217086963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19" y="1214485"/>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47" tIns="146116" rIns="182647" bIns="146116" numCol="1" spcCol="0" rtlCol="0" fromWordArt="0" anchor="t" anchorCtr="0" forceAA="0" compatLnSpc="1">
            <a:prstTxWarp prst="textNoShape">
              <a:avLst/>
            </a:prstTxWarp>
            <a:noAutofit/>
          </a:bodyPr>
          <a:lstStyle/>
          <a:p>
            <a:pPr algn="ctr" defTabSz="931285"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86" y="1395994"/>
            <a:ext cx="11790169" cy="2572893"/>
          </a:xfrm>
          <a:prstGeom prst="rect">
            <a:avLst/>
          </a:prstGeom>
        </p:spPr>
        <p:txBody>
          <a:bodyPr wrap="square" lIns="91324" tIns="45661" rIns="91324" bIns="45661">
            <a:spAutoFit/>
          </a:bodyPr>
          <a:lstStyle/>
          <a:p>
            <a:pPr marL="570771" indent="-570771">
              <a:lnSpc>
                <a:spcPct val="90000"/>
              </a:lnSpc>
              <a:spcBef>
                <a:spcPct val="20000"/>
              </a:spcBef>
              <a:buSzPct val="105000"/>
              <a:buBlip>
                <a:blip r:embed="rId3"/>
              </a:buBlip>
            </a:pPr>
            <a:r>
              <a:rPr lang="en-US" sz="3200" dirty="0">
                <a:latin typeface="+mj-lt"/>
              </a:rPr>
              <a:t>MDC-B373 - Understanding Hyper-V Replica: Performance, Networking and </a:t>
            </a:r>
            <a:r>
              <a:rPr lang="en-US" sz="3200" dirty="0" smtClean="0">
                <a:latin typeface="+mj-lt"/>
              </a:rPr>
              <a:t>Automation</a:t>
            </a:r>
          </a:p>
          <a:p>
            <a:pPr marL="570771" indent="-570771">
              <a:lnSpc>
                <a:spcPct val="90000"/>
              </a:lnSpc>
              <a:spcBef>
                <a:spcPct val="20000"/>
              </a:spcBef>
              <a:buSzPct val="105000"/>
              <a:buBlip>
                <a:blip r:embed="rId3"/>
              </a:buBlip>
            </a:pPr>
            <a:r>
              <a:rPr lang="en-US" sz="3200" dirty="0" smtClean="0">
                <a:latin typeface="+mj-lt"/>
              </a:rPr>
              <a:t>MDC-B357-What’s </a:t>
            </a:r>
            <a:r>
              <a:rPr lang="en-US" sz="3200" dirty="0">
                <a:latin typeface="+mj-lt"/>
              </a:rPr>
              <a:t>New in System Center 2012 R2 – Virtual Machine Manager</a:t>
            </a:r>
          </a:p>
          <a:p>
            <a:pPr marL="570771" indent="-570771">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12" name="Rectangle 11"/>
          <p:cNvSpPr/>
          <p:nvPr/>
        </p:nvSpPr>
        <p:spPr bwMode="invGray">
          <a:xfrm>
            <a:off x="371668" y="3742689"/>
            <a:ext cx="11790169" cy="2061984"/>
          </a:xfrm>
          <a:prstGeom prst="rect">
            <a:avLst/>
          </a:prstGeom>
        </p:spPr>
        <p:txBody>
          <a:bodyPr wrap="square" lIns="91324" tIns="45661" rIns="91324" bIns="45661">
            <a:spAutoFit/>
          </a:bodyPr>
          <a:lstStyle/>
          <a:p>
            <a:pPr marL="570771" indent="-570771">
              <a:lnSpc>
                <a:spcPct val="90000"/>
              </a:lnSpc>
              <a:spcBef>
                <a:spcPct val="20000"/>
              </a:spcBef>
              <a:buSzPct val="105000"/>
              <a:buBlip>
                <a:blip r:embed="rId3"/>
              </a:buBlip>
            </a:pPr>
            <a:r>
              <a:rPr lang="en-US" sz="3200" dirty="0">
                <a:latin typeface="+mj-lt"/>
              </a:rPr>
              <a:t>MDC-H203 - </a:t>
            </a:r>
            <a:r>
              <a:rPr lang="en-US" sz="3200" dirty="0">
                <a:gradFill>
                  <a:gsLst>
                    <a:gs pos="1250">
                      <a:schemeClr val="tx1"/>
                    </a:gs>
                    <a:gs pos="100000">
                      <a:schemeClr val="tx1"/>
                    </a:gs>
                  </a:gsLst>
                  <a:lin ang="5400000" scaled="0"/>
                </a:gradFill>
                <a:latin typeface="+mj-lt"/>
              </a:rPr>
              <a:t>Getting Started with Windows Server 2012 Hyper-V Replication (Hands-on lab)</a:t>
            </a:r>
          </a:p>
          <a:p>
            <a:pPr marL="570771" indent="-570771">
              <a:lnSpc>
                <a:spcPct val="90000"/>
              </a:lnSpc>
              <a:spcBef>
                <a:spcPct val="20000"/>
              </a:spcBef>
              <a:buSzPct val="105000"/>
              <a:buBlip>
                <a:blip r:embed="rId3"/>
              </a:buBlip>
            </a:pPr>
            <a:endParaRPr lang="en-US" sz="3200" dirty="0">
              <a:gradFill>
                <a:gsLst>
                  <a:gs pos="1250">
                    <a:schemeClr val="tx1"/>
                  </a:gs>
                  <a:gs pos="100000">
                    <a:schemeClr val="tx1"/>
                  </a:gs>
                </a:gsLst>
                <a:lin ang="5400000" scaled="0"/>
              </a:gradFill>
              <a:latin typeface="+mj-lt"/>
            </a:endParaRPr>
          </a:p>
          <a:p>
            <a:pPr marL="570771" indent="-570771">
              <a:lnSpc>
                <a:spcPct val="90000"/>
              </a:lnSpc>
              <a:spcBef>
                <a:spcPct val="20000"/>
              </a:spcBef>
              <a:buSzPct val="105000"/>
              <a:buBlip>
                <a:blip r:embed="rId3"/>
              </a:buBlip>
            </a:pPr>
            <a:r>
              <a:rPr lang="en-US" sz="3200" dirty="0">
                <a:gradFill>
                  <a:gsLst>
                    <a:gs pos="1250">
                      <a:schemeClr val="tx1"/>
                    </a:gs>
                    <a:gs pos="100000">
                      <a:schemeClr val="tx1"/>
                    </a:gs>
                  </a:gsLst>
                  <a:lin ang="5400000" scaled="0"/>
                </a:gradFill>
                <a:latin typeface="+mj-lt"/>
              </a:rPr>
              <a:t>Find Me Later At Cloud And Datacenter Management booth</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47" tIns="146116" rIns="182647" bIns="146116" numCol="1" spcCol="0" rtlCol="0" fromWordArt="0" anchor="t" anchorCtr="0" forceAA="0" compatLnSpc="1">
            <a:prstTxWarp prst="textNoShape">
              <a:avLst/>
            </a:prstTxWarp>
            <a:noAutofit/>
          </a:bodyPr>
          <a:lstStyle/>
          <a:p>
            <a:pPr algn="ctr" defTabSz="931285"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1929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8"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146" tIns="45689" rIns="91378" bIns="45689" numCol="1" rtlCol="0" anchor="ctr" anchorCtr="0" compatLnSpc="1">
            <a:prstTxWarp prst="textNoShape">
              <a:avLst/>
            </a:prstTxWarp>
          </a:bodyPr>
          <a:lstStyle/>
          <a:p>
            <a:pPr defTabSz="913517"/>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p>
        </p:txBody>
      </p:sp>
      <p:grpSp>
        <p:nvGrpSpPr>
          <p:cNvPr id="34" name="MSDN Link"/>
          <p:cNvGrpSpPr/>
          <p:nvPr/>
        </p:nvGrpSpPr>
        <p:grpSpPr>
          <a:xfrm>
            <a:off x="5980245" y="5766016"/>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3517"/>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7634"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10"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8"/>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146" tIns="45689" rIns="91378" bIns="45689" numCol="1" rtlCol="0" anchor="ctr" anchorCtr="0" compatLnSpc="1">
            <a:prstTxWarp prst="textNoShape">
              <a:avLst/>
            </a:prstTxWarp>
          </a:bodyPr>
          <a:lstStyle/>
          <a:p>
            <a:pPr defTabSz="913517"/>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9"/>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3517"/>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7" cy="300417"/>
            </a:xfrm>
            <a:prstGeom prst="rect">
              <a:avLst/>
            </a:prstGeom>
          </p:spPr>
          <p:txBody>
            <a:bodyPr wrap="none" lIns="182880">
              <a:spAutoFit/>
            </a:bodyPr>
            <a:lstStyle/>
            <a:p>
              <a:pPr marL="0" lvl="1">
                <a:tabLst>
                  <a:tab pos="1827634"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8" y="2961633"/>
              <a:ext cx="4991108"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9" y="1214472"/>
            <a:ext cx="5476341"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78" tIns="45689" rIns="91378" bIns="45689" numCol="1" rtlCol="0" anchor="ctr" anchorCtr="0" compatLnSpc="1">
            <a:prstTxWarp prst="textNoShape">
              <a:avLst/>
            </a:prstTxWarp>
          </a:bodyPr>
          <a:lstStyle/>
          <a:p>
            <a:pPr algn="ctr" defTabSz="913517"/>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46"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146" tIns="45689" rIns="91378" bIns="45689" numCol="1" rtlCol="0" anchor="ctr" anchorCtr="0" compatLnSpc="1">
            <a:prstTxWarp prst="textNoShape">
              <a:avLst/>
            </a:prstTxWarp>
          </a:bodyPr>
          <a:lstStyle/>
          <a:p>
            <a:pPr defTabSz="913517"/>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3517"/>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7634"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p>
          </p:txBody>
        </p:sp>
        <p:sp>
          <p:nvSpPr>
            <p:cNvPr id="10" name="Rectangle 9"/>
            <p:cNvSpPr/>
            <p:nvPr/>
          </p:nvSpPr>
          <p:spPr bwMode="white">
            <a:xfrm>
              <a:off x="1022074"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40" y="5766016"/>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3517"/>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7634"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a:spcBef>
                  <a:spcPts val="600"/>
                </a:spcBef>
                <a:buSzPct val="120000"/>
                <a:tabLst>
                  <a:tab pos="1827634"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85" y="0"/>
            <a:ext cx="273889"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15" y="1485023"/>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t" anchorCtr="0" forceAA="0" compatLnSpc="1">
            <a:prstTxWarp prst="textNoShape">
              <a:avLst/>
            </a:prstTxWarp>
            <a:noAutofit/>
          </a:bodyPr>
          <a:lstStyle/>
          <a:p>
            <a:pPr algn="ctr" defTabSz="93187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180571042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436475" cy="6997894"/>
          </a:xfrm>
          <a:prstGeom prst="rect">
            <a:avLst/>
          </a:prstGeom>
        </p:spPr>
      </p:pic>
      <p:sp>
        <p:nvSpPr>
          <p:cNvPr id="5" name="Rectangle 4"/>
          <p:cNvSpPr/>
          <p:nvPr/>
        </p:nvSpPr>
        <p:spPr>
          <a:xfrm>
            <a:off x="1059229" y="6625193"/>
            <a:ext cx="11377245" cy="369332"/>
          </a:xfrm>
          <a:prstGeom prst="rect">
            <a:avLst/>
          </a:prstGeom>
        </p:spPr>
        <p:txBody>
          <a:bodyPr wrap="square">
            <a:spAutoFit/>
          </a:bodyPr>
          <a:lstStyle/>
          <a:p>
            <a:r>
              <a:rPr lang="en-US" dirty="0"/>
              <a:t>http://www.nbcconnecticut.com/news/local/Biz-Owners-Angry-over-Losses-Due-to-Outages-133320143.html</a:t>
            </a:r>
          </a:p>
        </p:txBody>
      </p:sp>
    </p:spTree>
    <p:extLst>
      <p:ext uri="{BB962C8B-B14F-4D97-AF65-F5344CB8AC3E}">
        <p14:creationId xmlns:p14="http://schemas.microsoft.com/office/powerpoint/2010/main" val="1045321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2" y="6079038"/>
            <a:ext cx="10974388" cy="624843"/>
          </a:xfrm>
          <a:prstGeom prst="rect">
            <a:avLst/>
          </a:prstGeom>
          <a:noFill/>
          <a:ln w="12700">
            <a:noFill/>
            <a:miter lim="800000"/>
            <a:headEnd type="none" w="sm" len="sm"/>
            <a:tailEnd type="none" w="sm" len="sm"/>
          </a:ln>
          <a:effectLst/>
        </p:spPr>
        <p:txBody>
          <a:bodyPr vert="horz" wrap="square" lIns="182764" tIns="146209" rIns="182764" bIns="146209" numCol="1" anchor="t" anchorCtr="0" compatLnSpc="1">
            <a:prstTxWarp prst="textNoShape">
              <a:avLst/>
            </a:prstTxWarp>
            <a:spAutoFit/>
          </a:bodyPr>
          <a:lstStyle/>
          <a:p>
            <a:pPr defTabSz="931696"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1696"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6"/>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5072" y="616407"/>
            <a:ext cx="5323383" cy="430618"/>
          </a:xfrm>
          <a:prstGeom prst="rect">
            <a:avLst/>
          </a:prstGeom>
        </p:spPr>
        <p:txBody>
          <a:bodyPr lIns="91382" tIns="45690" rIns="91382" bIns="45690"/>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sz="2400" dirty="0">
              <a:latin typeface="Segoe UI Light" panose="020B0502040204020203" pitchFamily="34" charset="0"/>
              <a:cs typeface="Segoe UI Light" panose="020B0502040204020203" pitchFamily="34" charset="0"/>
            </a:endParaRPr>
          </a:p>
        </p:txBody>
      </p:sp>
      <p:pic>
        <p:nvPicPr>
          <p:cNvPr id="7" name="Picture 6"/>
          <p:cNvPicPr>
            <a:picLocks noChangeAspect="1"/>
          </p:cNvPicPr>
          <p:nvPr/>
        </p:nvPicPr>
        <p:blipFill>
          <a:blip r:embed="rId4"/>
          <a:stretch>
            <a:fillRect/>
          </a:stretch>
        </p:blipFill>
        <p:spPr>
          <a:xfrm>
            <a:off x="6393734" y="268508"/>
            <a:ext cx="5293282" cy="2716347"/>
          </a:xfrm>
          <a:prstGeom prst="rect">
            <a:avLst/>
          </a:prstGeom>
        </p:spPr>
      </p:pic>
      <p:sp>
        <p:nvSpPr>
          <p:cNvPr id="3" name="Rectangle 2"/>
          <p:cNvSpPr/>
          <p:nvPr/>
        </p:nvSpPr>
        <p:spPr>
          <a:xfrm>
            <a:off x="347368" y="6266665"/>
            <a:ext cx="11727948" cy="584715"/>
          </a:xfrm>
          <a:prstGeom prst="rect">
            <a:avLst/>
          </a:prstGeom>
        </p:spPr>
        <p:txBody>
          <a:bodyPr wrap="square" lIns="91382" tIns="45690" rIns="91382" bIns="45690">
            <a:spAutoFit/>
          </a:bodyPr>
          <a:lstStyle/>
          <a:p>
            <a:r>
              <a:rPr lang="en-US" sz="1600" dirty="0" smtClean="0">
                <a:hlinkClick r:id="rId5"/>
              </a:rPr>
              <a:t>http</a:t>
            </a:r>
            <a:r>
              <a:rPr lang="en-US" sz="1600" dirty="0">
                <a:hlinkClick r:id="rId5"/>
              </a:rPr>
              <a:t>://</a:t>
            </a:r>
            <a:r>
              <a:rPr lang="en-US" sz="1600" dirty="0" smtClean="0">
                <a:hlinkClick r:id="rId5"/>
              </a:rPr>
              <a:t>www.convergedigest.com/2012/10/datagrams-nyc-data-center-taken-down-by.html</a:t>
            </a:r>
            <a:endParaRPr lang="en-US" sz="1600" dirty="0" smtClean="0"/>
          </a:p>
          <a:p>
            <a:r>
              <a:rPr lang="en-US" sz="1600" dirty="0">
                <a:hlinkClick r:id="rId6"/>
              </a:rPr>
              <a:t>http://www.zdnet.com/level-3-london-datacentre-outage-takes-more-than-50-businesses-offline-7000000560</a:t>
            </a:r>
            <a:r>
              <a:rPr lang="en-US" sz="1600" dirty="0" smtClean="0">
                <a:hlinkClick r:id="rId6"/>
              </a:rPr>
              <a:t>/</a:t>
            </a:r>
            <a:r>
              <a:rPr lang="en-US" sz="1600" dirty="0" smtClean="0"/>
              <a:t> </a:t>
            </a:r>
            <a:endParaRPr lang="en-US" sz="1600" dirty="0"/>
          </a:p>
        </p:txBody>
      </p:sp>
      <p:pic>
        <p:nvPicPr>
          <p:cNvPr id="8" name="Picture 7"/>
          <p:cNvPicPr>
            <a:picLocks noChangeAspect="1"/>
          </p:cNvPicPr>
          <p:nvPr/>
        </p:nvPicPr>
        <p:blipFill>
          <a:blip r:embed="rId7"/>
          <a:stretch>
            <a:fillRect/>
          </a:stretch>
        </p:blipFill>
        <p:spPr>
          <a:xfrm>
            <a:off x="6424529" y="3467876"/>
            <a:ext cx="5262487" cy="2716347"/>
          </a:xfrm>
          <a:prstGeom prst="rect">
            <a:avLst/>
          </a:prstGeom>
        </p:spPr>
      </p:pic>
      <p:sp>
        <p:nvSpPr>
          <p:cNvPr id="9" name="Title 1"/>
          <p:cNvSpPr txBox="1">
            <a:spLocks/>
          </p:cNvSpPr>
          <p:nvPr/>
        </p:nvSpPr>
        <p:spPr>
          <a:xfrm>
            <a:off x="185072" y="1029748"/>
            <a:ext cx="6239457" cy="430618"/>
          </a:xfrm>
          <a:prstGeom prst="rect">
            <a:avLst/>
          </a:prstGeom>
        </p:spPr>
        <p:txBody>
          <a:bodyPr lIns="91382" tIns="45690" rIns="91382" bIns="45690"/>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400" dirty="0" smtClean="0">
                <a:latin typeface="Segoe UI Light" panose="020B0502040204020203" pitchFamily="34" charset="0"/>
                <a:cs typeface="Segoe UI Light" panose="020B0502040204020203" pitchFamily="34" charset="0"/>
              </a:rPr>
              <a:t>Power outage during Hurricane Sandy takes down Huffington Post, BuzzFeed</a:t>
            </a:r>
          </a:p>
          <a:p>
            <a:endParaRPr lang="en-US" sz="2400" dirty="0">
              <a:latin typeface="Segoe UI Light" panose="020B0502040204020203" pitchFamily="34" charset="0"/>
              <a:cs typeface="Segoe UI Light" panose="020B0502040204020203" pitchFamily="34" charset="0"/>
            </a:endParaRPr>
          </a:p>
        </p:txBody>
      </p:sp>
      <p:sp>
        <p:nvSpPr>
          <p:cNvPr id="10" name="TextBox 9"/>
          <p:cNvSpPr txBox="1"/>
          <p:nvPr/>
        </p:nvSpPr>
        <p:spPr>
          <a:xfrm>
            <a:off x="185072" y="4742176"/>
            <a:ext cx="5708321"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latin typeface="+mj-lt"/>
              </a:rPr>
              <a:t>UPS problems downs datacenter 7 hours</a:t>
            </a:r>
          </a:p>
        </p:txBody>
      </p:sp>
    </p:spTree>
    <p:custDataLst>
      <p:tags r:id="rId1"/>
    </p:custDataLst>
    <p:extLst>
      <p:ext uri="{BB962C8B-B14F-4D97-AF65-F5344CB8AC3E}">
        <p14:creationId xmlns:p14="http://schemas.microsoft.com/office/powerpoint/2010/main" val="3417064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continuity challenges</a:t>
            </a:r>
            <a:endParaRPr lang="en-US" dirty="0"/>
          </a:p>
        </p:txBody>
      </p:sp>
      <p:sp>
        <p:nvSpPr>
          <p:cNvPr id="3" name="Rectangle 2"/>
          <p:cNvSpPr/>
          <p:nvPr/>
        </p:nvSpPr>
        <p:spPr bwMode="auto">
          <a:xfrm>
            <a:off x="3367477" y="1586204"/>
            <a:ext cx="925201" cy="792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96"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4" name="Rectangle 3"/>
          <p:cNvSpPr/>
          <p:nvPr/>
        </p:nvSpPr>
        <p:spPr bwMode="auto">
          <a:xfrm>
            <a:off x="3367477" y="5610525"/>
            <a:ext cx="925201" cy="792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96"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6" name="Rectangle 5"/>
          <p:cNvSpPr>
            <a:spLocks noChangeArrowheads="1"/>
          </p:cNvSpPr>
          <p:nvPr/>
        </p:nvSpPr>
        <p:spPr bwMode="auto">
          <a:xfrm>
            <a:off x="585793" y="1586204"/>
            <a:ext cx="2666305" cy="790446"/>
          </a:xfrm>
          <a:prstGeom prst="rect">
            <a:avLst/>
          </a:prstGeom>
          <a:solidFill>
            <a:schemeClr val="accent1"/>
          </a:solidFill>
          <a:ln w="9525">
            <a:noFill/>
            <a:miter lim="800000"/>
            <a:headEnd/>
            <a:tailEnd/>
          </a:ln>
        </p:spPr>
        <p:txBody>
          <a:bodyPr lIns="304658" tIns="114240" rIns="304658" bIns="1142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80000"/>
              </a:lnSpc>
              <a:spcBef>
                <a:spcPct val="25000"/>
              </a:spcBef>
              <a:buClr>
                <a:schemeClr val="accent2"/>
              </a:buClr>
            </a:pPr>
            <a:r>
              <a:rPr lang="en-US" sz="2400" dirty="0">
                <a:solidFill>
                  <a:schemeClr val="bg1"/>
                </a:solidFill>
                <a:latin typeface="+mj-lt"/>
              </a:rPr>
              <a:t>Costs</a:t>
            </a:r>
          </a:p>
        </p:txBody>
      </p:sp>
      <p:sp>
        <p:nvSpPr>
          <p:cNvPr id="7" name="Rectangle 6"/>
          <p:cNvSpPr>
            <a:spLocks noChangeArrowheads="1"/>
          </p:cNvSpPr>
          <p:nvPr/>
        </p:nvSpPr>
        <p:spPr bwMode="auto">
          <a:xfrm>
            <a:off x="596653" y="5610525"/>
            <a:ext cx="2666305" cy="790446"/>
          </a:xfrm>
          <a:prstGeom prst="rect">
            <a:avLst/>
          </a:prstGeom>
          <a:solidFill>
            <a:schemeClr val="accent1"/>
          </a:solidFill>
          <a:ln w="9525">
            <a:noFill/>
            <a:miter lim="800000"/>
            <a:headEnd/>
            <a:tailEnd/>
          </a:ln>
        </p:spPr>
        <p:txBody>
          <a:bodyPr lIns="182846" tIns="114240" rIns="182846" bIns="1142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80000"/>
              </a:lnSpc>
              <a:spcBef>
                <a:spcPct val="25000"/>
              </a:spcBef>
              <a:buClr>
                <a:schemeClr val="accent2"/>
              </a:buClr>
            </a:pPr>
            <a:r>
              <a:rPr lang="en-US" sz="2400" dirty="0">
                <a:solidFill>
                  <a:schemeClr val="bg1"/>
                </a:solidFill>
                <a:latin typeface="+mj-lt"/>
              </a:rPr>
              <a:t>Protecting Many Workloads</a:t>
            </a:r>
          </a:p>
        </p:txBody>
      </p:sp>
      <p:sp>
        <p:nvSpPr>
          <p:cNvPr id="8" name="Rectangle 7"/>
          <p:cNvSpPr>
            <a:spLocks noChangeArrowheads="1"/>
          </p:cNvSpPr>
          <p:nvPr/>
        </p:nvSpPr>
        <p:spPr bwMode="auto">
          <a:xfrm>
            <a:off x="559819" y="4056881"/>
            <a:ext cx="2667600" cy="790446"/>
          </a:xfrm>
          <a:prstGeom prst="rect">
            <a:avLst/>
          </a:prstGeom>
          <a:solidFill>
            <a:schemeClr val="accent1"/>
          </a:solidFill>
          <a:ln w="9525">
            <a:noFill/>
            <a:miter lim="800000"/>
            <a:headEnd/>
            <a:tailEnd/>
          </a:ln>
        </p:spPr>
        <p:txBody>
          <a:bodyPr lIns="304658" tIns="114240" rIns="304658" bIns="1142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80000"/>
              </a:lnSpc>
              <a:spcBef>
                <a:spcPct val="25000"/>
              </a:spcBef>
            </a:pPr>
            <a:r>
              <a:rPr lang="en-US" sz="2400" dirty="0" smtClean="0">
                <a:solidFill>
                  <a:schemeClr val="bg1"/>
                </a:solidFill>
                <a:latin typeface="+mj-lt"/>
              </a:rPr>
              <a:t>Remote Monitoring</a:t>
            </a:r>
            <a:endParaRPr lang="en-US" sz="2400" dirty="0">
              <a:solidFill>
                <a:schemeClr val="bg1"/>
              </a:solidFill>
              <a:latin typeface="+mj-lt"/>
            </a:endParaRPr>
          </a:p>
        </p:txBody>
      </p:sp>
      <p:sp>
        <p:nvSpPr>
          <p:cNvPr id="9" name="Rectangle 8"/>
          <p:cNvSpPr>
            <a:spLocks noChangeArrowheads="1"/>
          </p:cNvSpPr>
          <p:nvPr/>
        </p:nvSpPr>
        <p:spPr bwMode="auto">
          <a:xfrm>
            <a:off x="3341505" y="4056881"/>
            <a:ext cx="925201" cy="790446"/>
          </a:xfrm>
          <a:prstGeom prst="rect">
            <a:avLst/>
          </a:prstGeom>
          <a:solidFill>
            <a:schemeClr val="accent1"/>
          </a:solidFill>
          <a:ln w="9525">
            <a:noFill/>
            <a:miter lim="800000"/>
            <a:headEnd/>
            <a:tailEnd/>
          </a:ln>
        </p:spPr>
        <p:txBody>
          <a:bodyPr lIns="304658" tIns="114240" rIns="304658" bIns="1142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5000"/>
              </a:spcBef>
              <a:buClr>
                <a:schemeClr val="accent2"/>
              </a:buClr>
            </a:pPr>
            <a:endParaRPr lang="en-US" sz="1500" dirty="0">
              <a:solidFill>
                <a:schemeClr val="bg1"/>
              </a:solidFill>
            </a:endParaRPr>
          </a:p>
        </p:txBody>
      </p:sp>
      <p:pic>
        <p:nvPicPr>
          <p:cNvPr id="10" name="Picture 4"/>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639048" y="5681595"/>
            <a:ext cx="450619" cy="619878"/>
          </a:xfrm>
          <a:prstGeom prst="rect">
            <a:avLst/>
          </a:prstGeom>
          <a:solidFill>
            <a:schemeClr val="accent1"/>
          </a:solidFill>
          <a:ln>
            <a:noFill/>
          </a:ln>
          <a:effectLst/>
          <a:extLst/>
        </p:spPr>
      </p:pic>
      <p:pic>
        <p:nvPicPr>
          <p:cNvPr id="11" name="Picture 9"/>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518948" y="4134875"/>
            <a:ext cx="620412" cy="6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3444874" y="1806374"/>
            <a:ext cx="798302" cy="42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a:spLocks noChangeArrowheads="1"/>
          </p:cNvSpPr>
          <p:nvPr/>
        </p:nvSpPr>
        <p:spPr bwMode="auto">
          <a:xfrm>
            <a:off x="4325929" y="1586204"/>
            <a:ext cx="7485289" cy="795528"/>
          </a:xfrm>
          <a:prstGeom prst="rect">
            <a:avLst/>
          </a:prstGeom>
          <a:solidFill>
            <a:schemeClr val="tx1"/>
          </a:solidFill>
          <a:ln>
            <a:headEnd/>
            <a:tailEnd/>
          </a:ln>
        </p:spPr>
        <p:style>
          <a:lnRef idx="2">
            <a:schemeClr val="accent3"/>
          </a:lnRef>
          <a:fillRef idx="1">
            <a:schemeClr val="lt1"/>
          </a:fillRef>
          <a:effectRef idx="0">
            <a:schemeClr val="accent3"/>
          </a:effectRef>
          <a:fontRef idx="minor">
            <a:schemeClr val="dk1"/>
          </a:fontRef>
        </p:style>
        <p:txBody>
          <a:bodyPr lIns="304658" tIns="114240" rIns="304658" bIns="1142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5000"/>
              </a:spcBef>
              <a:buClr>
                <a:schemeClr val="accent2"/>
              </a:buClr>
            </a:pPr>
            <a:r>
              <a:rPr lang="en-US" sz="1600" dirty="0">
                <a:solidFill>
                  <a:schemeClr val="bg1"/>
                </a:solidFill>
              </a:rPr>
              <a:t>Need to reduce the costs related to downtime</a:t>
            </a:r>
          </a:p>
          <a:p>
            <a:pPr>
              <a:spcBef>
                <a:spcPct val="25000"/>
              </a:spcBef>
              <a:buClr>
                <a:schemeClr val="accent2"/>
              </a:buClr>
            </a:pPr>
            <a:r>
              <a:rPr lang="en-GB" sz="1600" dirty="0">
                <a:solidFill>
                  <a:schemeClr val="bg1"/>
                </a:solidFill>
              </a:rPr>
              <a:t>Disaster recovery </a:t>
            </a:r>
            <a:r>
              <a:rPr lang="en-GB" sz="1600" dirty="0" smtClean="0">
                <a:solidFill>
                  <a:schemeClr val="bg1"/>
                </a:solidFill>
              </a:rPr>
              <a:t>solutions </a:t>
            </a:r>
            <a:r>
              <a:rPr lang="en-GB" sz="1600" dirty="0">
                <a:solidFill>
                  <a:schemeClr val="bg1"/>
                </a:solidFill>
              </a:rPr>
              <a:t>are expensive</a:t>
            </a:r>
            <a:endParaRPr lang="en-US" sz="1600" dirty="0">
              <a:solidFill>
                <a:schemeClr val="bg1"/>
              </a:solidFill>
            </a:endParaRPr>
          </a:p>
        </p:txBody>
      </p:sp>
      <p:sp>
        <p:nvSpPr>
          <p:cNvPr id="18" name="Rectangle 17"/>
          <p:cNvSpPr>
            <a:spLocks noChangeArrowheads="1"/>
          </p:cNvSpPr>
          <p:nvPr/>
        </p:nvSpPr>
        <p:spPr bwMode="auto">
          <a:xfrm>
            <a:off x="4325929" y="5610525"/>
            <a:ext cx="7485289" cy="79552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304658" tIns="114240" rIns="304658" bIns="1142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5000"/>
              </a:spcBef>
              <a:buClr>
                <a:schemeClr val="accent2"/>
              </a:buClr>
            </a:pPr>
            <a:r>
              <a:rPr lang="en-US" sz="1600" dirty="0">
                <a:solidFill>
                  <a:schemeClr val="bg1"/>
                </a:solidFill>
              </a:rPr>
              <a:t>Some workloads that could benefit from protection go unprotected due to costs and complexity</a:t>
            </a:r>
          </a:p>
        </p:txBody>
      </p:sp>
      <p:sp>
        <p:nvSpPr>
          <p:cNvPr id="19" name="Rectangle 18"/>
          <p:cNvSpPr>
            <a:spLocks noChangeArrowheads="1"/>
          </p:cNvSpPr>
          <p:nvPr/>
        </p:nvSpPr>
        <p:spPr bwMode="auto">
          <a:xfrm>
            <a:off x="4299957" y="4056881"/>
            <a:ext cx="7485289" cy="79552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304658" tIns="114240" rIns="304658" bIns="1142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5000"/>
              </a:spcBef>
            </a:pPr>
            <a:r>
              <a:rPr lang="en-US" sz="1600" dirty="0">
                <a:solidFill>
                  <a:schemeClr val="bg1"/>
                </a:solidFill>
              </a:rPr>
              <a:t>Constant monitoring of services can be challenging</a:t>
            </a:r>
          </a:p>
        </p:txBody>
      </p:sp>
      <p:sp>
        <p:nvSpPr>
          <p:cNvPr id="20" name="Plus 19"/>
          <p:cNvSpPr/>
          <p:nvPr/>
        </p:nvSpPr>
        <p:spPr bwMode="auto">
          <a:xfrm>
            <a:off x="4766310" y="2423160"/>
            <a:ext cx="297180" cy="315390"/>
          </a:xfrm>
          <a:prstGeom prst="mathPlus">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96"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21" name="Plus 20"/>
          <p:cNvSpPr/>
          <p:nvPr/>
        </p:nvSpPr>
        <p:spPr bwMode="auto">
          <a:xfrm>
            <a:off x="4766310" y="3669956"/>
            <a:ext cx="297180" cy="315390"/>
          </a:xfrm>
          <a:prstGeom prst="mathPlus">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96"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22" name="Down Arrow 21"/>
          <p:cNvSpPr/>
          <p:nvPr/>
        </p:nvSpPr>
        <p:spPr bwMode="auto">
          <a:xfrm>
            <a:off x="4766310" y="5087325"/>
            <a:ext cx="320040" cy="379558"/>
          </a:xfrm>
          <a:prstGeom prst="downArrow">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96"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23" name="Rectangle 22"/>
          <p:cNvSpPr>
            <a:spLocks noChangeArrowheads="1"/>
          </p:cNvSpPr>
          <p:nvPr/>
        </p:nvSpPr>
        <p:spPr bwMode="auto">
          <a:xfrm>
            <a:off x="4325929" y="2844492"/>
            <a:ext cx="7485289" cy="79552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304658" tIns="114240" rIns="304658" bIns="1142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5000"/>
              </a:spcBef>
            </a:pPr>
            <a:r>
              <a:rPr lang="en-US" sz="1600" dirty="0" smtClean="0">
                <a:solidFill>
                  <a:schemeClr val="bg1"/>
                </a:solidFill>
              </a:rPr>
              <a:t>Manual configuration of protection &amp; </a:t>
            </a:r>
            <a:r>
              <a:rPr lang="en-US" sz="1600" dirty="0">
                <a:solidFill>
                  <a:schemeClr val="bg1"/>
                </a:solidFill>
              </a:rPr>
              <a:t>recovery of the many virtual machines that compose services can be complex and time-consuming - procedures need to be documented and tested</a:t>
            </a:r>
          </a:p>
        </p:txBody>
      </p:sp>
      <p:sp>
        <p:nvSpPr>
          <p:cNvPr id="24" name="Rectangle 23"/>
          <p:cNvSpPr>
            <a:spLocks noChangeArrowheads="1"/>
          </p:cNvSpPr>
          <p:nvPr/>
        </p:nvSpPr>
        <p:spPr bwMode="auto">
          <a:xfrm>
            <a:off x="581680" y="2844494"/>
            <a:ext cx="2667600" cy="790446"/>
          </a:xfrm>
          <a:prstGeom prst="rect">
            <a:avLst/>
          </a:prstGeom>
          <a:solidFill>
            <a:schemeClr val="accent1"/>
          </a:solidFill>
          <a:ln w="9525">
            <a:noFill/>
            <a:miter lim="800000"/>
            <a:headEnd/>
            <a:tailEnd/>
          </a:ln>
        </p:spPr>
        <p:txBody>
          <a:bodyPr lIns="304658" tIns="114240" rIns="304658" bIns="1142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80000"/>
              </a:lnSpc>
              <a:spcBef>
                <a:spcPct val="25000"/>
              </a:spcBef>
            </a:pPr>
            <a:r>
              <a:rPr lang="en-US" sz="2400" dirty="0" smtClean="0">
                <a:solidFill>
                  <a:schemeClr val="bg1"/>
                </a:solidFill>
                <a:latin typeface="+mj-lt"/>
              </a:rPr>
              <a:t>Complexity</a:t>
            </a:r>
            <a:endParaRPr lang="en-US" sz="2400" dirty="0">
              <a:solidFill>
                <a:schemeClr val="bg1"/>
              </a:solidFill>
              <a:latin typeface="+mj-lt"/>
            </a:endParaRPr>
          </a:p>
        </p:txBody>
      </p:sp>
      <p:sp>
        <p:nvSpPr>
          <p:cNvPr id="25" name="Rectangle 24"/>
          <p:cNvSpPr>
            <a:spLocks noChangeArrowheads="1"/>
          </p:cNvSpPr>
          <p:nvPr/>
        </p:nvSpPr>
        <p:spPr bwMode="auto">
          <a:xfrm>
            <a:off x="3367477" y="2844494"/>
            <a:ext cx="925201" cy="790446"/>
          </a:xfrm>
          <a:prstGeom prst="rect">
            <a:avLst/>
          </a:prstGeom>
          <a:solidFill>
            <a:schemeClr val="accent1"/>
          </a:solidFill>
          <a:ln w="9525">
            <a:noFill/>
            <a:miter lim="800000"/>
            <a:headEnd/>
            <a:tailEnd/>
          </a:ln>
        </p:spPr>
        <p:txBody>
          <a:bodyPr lIns="304658" tIns="114240" rIns="304658" bIns="1142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5000"/>
              </a:spcBef>
              <a:buClr>
                <a:schemeClr val="accent2"/>
              </a:buClr>
            </a:pPr>
            <a:endParaRPr lang="en-US" sz="1500" dirty="0">
              <a:solidFill>
                <a:schemeClr val="bg1"/>
              </a:solidFill>
            </a:endParaRPr>
          </a:p>
        </p:txBody>
      </p:sp>
      <p:pic>
        <p:nvPicPr>
          <p:cNvPr id="26" name="Picture 15"/>
          <p:cNvPicPr>
            <a:picLocks noChangeAspect="1" noChangeArrowheads="1"/>
          </p:cNvPicPr>
          <p:nvPr/>
        </p:nvPicPr>
        <p:blipFill>
          <a:blip r:embed="rId6" cstate="email">
            <a:biLevel thresh="25000"/>
            <a:extLst>
              <a:ext uri="{28A0092B-C50C-407E-A947-70E740481C1C}">
                <a14:useLocalDpi xmlns:a14="http://schemas.microsoft.com/office/drawing/2010/main"/>
              </a:ext>
            </a:extLst>
          </a:blip>
          <a:srcRect/>
          <a:stretch>
            <a:fillRect/>
          </a:stretch>
        </p:blipFill>
        <p:spPr bwMode="auto">
          <a:xfrm>
            <a:off x="3518948" y="2897712"/>
            <a:ext cx="536698" cy="69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19614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49311" y="4121843"/>
            <a:ext cx="10743512" cy="690002"/>
          </a:xfrm>
          <a:prstGeom prst="rect">
            <a:avLst/>
          </a:prstGeom>
          <a:ln w="28575">
            <a:noFill/>
          </a:ln>
        </p:spPr>
      </p:sp>
      <p:sp>
        <p:nvSpPr>
          <p:cNvPr id="13" name="Freeform 12"/>
          <p:cNvSpPr/>
          <p:nvPr/>
        </p:nvSpPr>
        <p:spPr>
          <a:xfrm>
            <a:off x="1049311" y="4121843"/>
            <a:ext cx="5644540" cy="690002"/>
          </a:xfrm>
          <a:custGeom>
            <a:avLst/>
            <a:gdLst>
              <a:gd name="connsiteX0" fmla="*/ 0 w 5644540"/>
              <a:gd name="connsiteY0" fmla="*/ 0 h 690002"/>
              <a:gd name="connsiteX1" fmla="*/ 5299539 w 5644540"/>
              <a:gd name="connsiteY1" fmla="*/ 0 h 690002"/>
              <a:gd name="connsiteX2" fmla="*/ 5644540 w 5644540"/>
              <a:gd name="connsiteY2" fmla="*/ 345001 h 690002"/>
              <a:gd name="connsiteX3" fmla="*/ 5299539 w 5644540"/>
              <a:gd name="connsiteY3" fmla="*/ 690002 h 690002"/>
              <a:gd name="connsiteX4" fmla="*/ 0 w 5644540"/>
              <a:gd name="connsiteY4" fmla="*/ 690002 h 690002"/>
              <a:gd name="connsiteX5" fmla="*/ 345001 w 5644540"/>
              <a:gd name="connsiteY5" fmla="*/ 345001 h 690002"/>
              <a:gd name="connsiteX6" fmla="*/ 0 w 5644540"/>
              <a:gd name="connsiteY6" fmla="*/ 0 h 6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44540" h="690002">
                <a:moveTo>
                  <a:pt x="0" y="0"/>
                </a:moveTo>
                <a:lnTo>
                  <a:pt x="5299539" y="0"/>
                </a:lnTo>
                <a:lnTo>
                  <a:pt x="5644540" y="345001"/>
                </a:lnTo>
                <a:lnTo>
                  <a:pt x="5299539" y="690002"/>
                </a:lnTo>
                <a:lnTo>
                  <a:pt x="0" y="690002"/>
                </a:lnTo>
                <a:lnTo>
                  <a:pt x="345001" y="345001"/>
                </a:lnTo>
                <a:lnTo>
                  <a:pt x="0" y="0"/>
                </a:lnTo>
                <a:close/>
              </a:path>
            </a:pathLst>
          </a:custGeom>
          <a:solidFill>
            <a:schemeClr val="accent1"/>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41013" tIns="32004" rIns="377005" bIns="32004" numCol="1" spcCol="1270" anchor="ctr" anchorCtr="0">
            <a:noAutofit/>
          </a:bodyPr>
          <a:lstStyle/>
          <a:p>
            <a:pPr lvl="0" algn="ctr" defTabSz="1066800">
              <a:lnSpc>
                <a:spcPct val="90000"/>
              </a:lnSpc>
              <a:spcBef>
                <a:spcPct val="0"/>
              </a:spcBef>
              <a:spcAft>
                <a:spcPct val="35000"/>
              </a:spcAft>
            </a:pPr>
            <a:r>
              <a:rPr lang="en-US" sz="2800" kern="1200" dirty="0" smtClean="0">
                <a:solidFill>
                  <a:schemeClr val="tx1"/>
                </a:solidFill>
              </a:rPr>
              <a:t>2012</a:t>
            </a:r>
            <a:endParaRPr lang="en-US" sz="2800" kern="1200" dirty="0">
              <a:solidFill>
                <a:schemeClr val="tx1"/>
              </a:solidFill>
            </a:endParaRPr>
          </a:p>
        </p:txBody>
      </p:sp>
      <p:sp>
        <p:nvSpPr>
          <p:cNvPr id="14" name="Freeform 13"/>
          <p:cNvSpPr/>
          <p:nvPr/>
        </p:nvSpPr>
        <p:spPr>
          <a:xfrm>
            <a:off x="6138839" y="4121843"/>
            <a:ext cx="5644540" cy="690002"/>
          </a:xfrm>
          <a:custGeom>
            <a:avLst/>
            <a:gdLst>
              <a:gd name="connsiteX0" fmla="*/ 0 w 5644540"/>
              <a:gd name="connsiteY0" fmla="*/ 0 h 690002"/>
              <a:gd name="connsiteX1" fmla="*/ 5299539 w 5644540"/>
              <a:gd name="connsiteY1" fmla="*/ 0 h 690002"/>
              <a:gd name="connsiteX2" fmla="*/ 5644540 w 5644540"/>
              <a:gd name="connsiteY2" fmla="*/ 345001 h 690002"/>
              <a:gd name="connsiteX3" fmla="*/ 5299539 w 5644540"/>
              <a:gd name="connsiteY3" fmla="*/ 690002 h 690002"/>
              <a:gd name="connsiteX4" fmla="*/ 0 w 5644540"/>
              <a:gd name="connsiteY4" fmla="*/ 690002 h 690002"/>
              <a:gd name="connsiteX5" fmla="*/ 345001 w 5644540"/>
              <a:gd name="connsiteY5" fmla="*/ 345001 h 690002"/>
              <a:gd name="connsiteX6" fmla="*/ 0 w 5644540"/>
              <a:gd name="connsiteY6" fmla="*/ 0 h 6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44540" h="690002">
                <a:moveTo>
                  <a:pt x="0" y="0"/>
                </a:moveTo>
                <a:lnTo>
                  <a:pt x="5299539" y="0"/>
                </a:lnTo>
                <a:lnTo>
                  <a:pt x="5644540" y="345001"/>
                </a:lnTo>
                <a:lnTo>
                  <a:pt x="5299539" y="690002"/>
                </a:lnTo>
                <a:lnTo>
                  <a:pt x="0" y="690002"/>
                </a:lnTo>
                <a:lnTo>
                  <a:pt x="345001" y="345001"/>
                </a:lnTo>
                <a:lnTo>
                  <a:pt x="0" y="0"/>
                </a:lnTo>
                <a:close/>
              </a:path>
            </a:pathLst>
          </a:custGeom>
          <a:solidFill>
            <a:schemeClr val="accent2"/>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57015" tIns="37338" rIns="382339" bIns="37338"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rPr>
              <a:t>2012 R2</a:t>
            </a:r>
            <a:endParaRPr lang="en-US" sz="2800" b="0" kern="1200" dirty="0">
              <a:solidFill>
                <a:schemeClr val="tx1"/>
              </a:solidFill>
            </a:endParaRPr>
          </a:p>
        </p:txBody>
      </p:sp>
      <p:sp>
        <p:nvSpPr>
          <p:cNvPr id="5" name="Title 1"/>
          <p:cNvSpPr txBox="1">
            <a:spLocks/>
          </p:cNvSpPr>
          <p:nvPr/>
        </p:nvSpPr>
        <p:spPr>
          <a:xfrm>
            <a:off x="643810" y="290697"/>
            <a:ext cx="11149013" cy="76278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dirty="0" smtClean="0"/>
              <a:t>DR Journey</a:t>
            </a:r>
            <a:endParaRPr lang="en-US" dirty="0"/>
          </a:p>
        </p:txBody>
      </p:sp>
      <p:sp>
        <p:nvSpPr>
          <p:cNvPr id="9" name="Rounded Rectangle 4"/>
          <p:cNvSpPr/>
          <p:nvPr/>
        </p:nvSpPr>
        <p:spPr>
          <a:xfrm>
            <a:off x="1164707" y="3297837"/>
            <a:ext cx="4974132" cy="681225"/>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ctr" defTabSz="1421493">
              <a:lnSpc>
                <a:spcPct val="90000"/>
              </a:lnSpc>
              <a:spcBef>
                <a:spcPct val="0"/>
              </a:spcBef>
              <a:spcAft>
                <a:spcPct val="35000"/>
              </a:spcAft>
            </a:pPr>
            <a:r>
              <a:rPr lang="en-US" sz="2400" dirty="0" smtClean="0">
                <a:solidFill>
                  <a:schemeClr val="tx1"/>
                </a:solidFill>
              </a:rPr>
              <a:t>Hyper-V Replica</a:t>
            </a:r>
            <a:endParaRPr lang="en-US" sz="2400" dirty="0">
              <a:solidFill>
                <a:schemeClr val="tx1"/>
              </a:solidFill>
            </a:endParaRPr>
          </a:p>
        </p:txBody>
      </p:sp>
      <p:sp>
        <p:nvSpPr>
          <p:cNvPr id="10" name="Rounded Rectangle 4"/>
          <p:cNvSpPr/>
          <p:nvPr/>
        </p:nvSpPr>
        <p:spPr>
          <a:xfrm>
            <a:off x="6325849" y="3297836"/>
            <a:ext cx="4974132" cy="660707"/>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ctr" defTabSz="1421493">
              <a:lnSpc>
                <a:spcPct val="90000"/>
              </a:lnSpc>
              <a:spcBef>
                <a:spcPct val="0"/>
              </a:spcBef>
              <a:spcAft>
                <a:spcPct val="35000"/>
              </a:spcAft>
            </a:pPr>
            <a:r>
              <a:rPr lang="en-US" sz="2400" dirty="0" smtClean="0">
                <a:solidFill>
                  <a:schemeClr val="tx1"/>
                </a:solidFill>
              </a:rPr>
              <a:t>Hyper-V Replica Enhanced</a:t>
            </a:r>
            <a:endParaRPr lang="en-US" sz="2400" dirty="0">
              <a:solidFill>
                <a:schemeClr val="tx1"/>
              </a:solidFill>
            </a:endParaRPr>
          </a:p>
        </p:txBody>
      </p:sp>
    </p:spTree>
    <p:custDataLst>
      <p:tags r:id="rId1"/>
    </p:custDataLst>
    <p:extLst>
      <p:ext uri="{BB962C8B-B14F-4D97-AF65-F5344CB8AC3E}">
        <p14:creationId xmlns:p14="http://schemas.microsoft.com/office/powerpoint/2010/main" val="166312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20" y="228606"/>
            <a:ext cx="11149013" cy="747897"/>
          </a:xfrm>
          <a:prstGeom prst="rect">
            <a:avLst/>
          </a:prstGeom>
        </p:spPr>
        <p:txBody>
          <a:bodyPr lIns="91382" tIns="45690" rIns="91382" bIns="45690"/>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Hyper-V Replica Overview</a:t>
            </a:r>
            <a:endParaRPr lang="en-US" dirty="0"/>
          </a:p>
        </p:txBody>
      </p:sp>
      <p:grpSp>
        <p:nvGrpSpPr>
          <p:cNvPr id="3" name="Group 2"/>
          <p:cNvGrpSpPr/>
          <p:nvPr/>
        </p:nvGrpSpPr>
        <p:grpSpPr>
          <a:xfrm>
            <a:off x="836612" y="5135612"/>
            <a:ext cx="10904485" cy="587322"/>
            <a:chOff x="775593" y="4136843"/>
            <a:chExt cx="11413232" cy="587558"/>
          </a:xfrm>
        </p:grpSpPr>
        <p:sp>
          <p:nvSpPr>
            <p:cNvPr id="4" name="Text Placeholder 190"/>
            <p:cNvSpPr txBox="1">
              <a:spLocks/>
            </p:cNvSpPr>
            <p:nvPr/>
          </p:nvSpPr>
          <p:spPr>
            <a:xfrm>
              <a:off x="775593" y="4151587"/>
              <a:ext cx="2753061" cy="57281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Simple	</a:t>
              </a:r>
            </a:p>
          </p:txBody>
        </p:sp>
        <p:sp>
          <p:nvSpPr>
            <p:cNvPr id="5" name="Text Placeholder 190"/>
            <p:cNvSpPr txBox="1">
              <a:spLocks/>
            </p:cNvSpPr>
            <p:nvPr/>
          </p:nvSpPr>
          <p:spPr>
            <a:xfrm>
              <a:off x="3732212" y="4136843"/>
              <a:ext cx="3657600" cy="57281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Affordable</a:t>
              </a:r>
            </a:p>
          </p:txBody>
        </p:sp>
        <p:sp>
          <p:nvSpPr>
            <p:cNvPr id="6" name="Text Placeholder 190"/>
            <p:cNvSpPr txBox="1">
              <a:spLocks/>
            </p:cNvSpPr>
            <p:nvPr/>
          </p:nvSpPr>
          <p:spPr>
            <a:xfrm>
              <a:off x="7618413" y="4151586"/>
              <a:ext cx="4570412" cy="57281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Flexible </a:t>
              </a:r>
            </a:p>
          </p:txBody>
        </p:sp>
      </p:grpSp>
      <p:sp>
        <p:nvSpPr>
          <p:cNvPr id="7" name="TechEd Tile"/>
          <p:cNvSpPr/>
          <p:nvPr/>
        </p:nvSpPr>
        <p:spPr bwMode="ltGray">
          <a:xfrm>
            <a:off x="836612" y="1600942"/>
            <a:ext cx="5013164" cy="155385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59" tIns="45679" rIns="91359" bIns="45679" numCol="1" rtlCol="0" anchor="ctr" anchorCtr="0" compatLnSpc="1">
            <a:prstTxWarp prst="textNoShape">
              <a:avLst/>
            </a:prstTxWarp>
          </a:bodyPr>
          <a:lstStyle/>
          <a:p>
            <a:pPr algn="ctr" defTabSz="913333"/>
            <a:r>
              <a:rPr lang="en-US" sz="3600" dirty="0">
                <a:solidFill>
                  <a:schemeClr val="tx1">
                    <a:lumMod val="20000"/>
                    <a:lumOff val="80000"/>
                    <a:alpha val="99000"/>
                  </a:schemeClr>
                </a:solidFill>
                <a:latin typeface="Segoe UI" pitchFamily="34" charset="0"/>
                <a:ea typeface="Segoe UI" pitchFamily="34" charset="0"/>
                <a:cs typeface="Segoe UI" pitchFamily="34" charset="0"/>
              </a:rPr>
              <a:t>Inbox replication</a:t>
            </a:r>
          </a:p>
        </p:txBody>
      </p:sp>
      <p:sp>
        <p:nvSpPr>
          <p:cNvPr id="8" name="Arrow Bar"/>
          <p:cNvSpPr/>
          <p:nvPr/>
        </p:nvSpPr>
        <p:spPr bwMode="gray">
          <a:xfrm>
            <a:off x="6012248" y="1600941"/>
            <a:ext cx="5014683" cy="1553855"/>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59" tIns="45679" rIns="91359" bIns="45679" numCol="1" rtlCol="0" anchor="ctr" anchorCtr="0" compatLnSpc="1">
            <a:prstTxWarp prst="textNoShape">
              <a:avLst/>
            </a:prstTxWarp>
          </a:bodyPr>
          <a:lstStyle/>
          <a:p>
            <a:pPr algn="ctr" defTabSz="913333"/>
            <a:r>
              <a:rPr lang="en-US" sz="3600" dirty="0">
                <a:solidFill>
                  <a:schemeClr val="tx1">
                    <a:lumMod val="20000"/>
                    <a:lumOff val="80000"/>
                    <a:alpha val="99000"/>
                  </a:schemeClr>
                </a:solidFill>
                <a:latin typeface="Segoe UI" pitchFamily="34" charset="0"/>
                <a:ea typeface="Segoe UI" pitchFamily="34" charset="0"/>
                <a:cs typeface="Segoe UI" pitchFamily="34" charset="0"/>
              </a:rPr>
              <a:t>DR scenarios</a:t>
            </a:r>
          </a:p>
        </p:txBody>
      </p:sp>
      <p:sp>
        <p:nvSpPr>
          <p:cNvPr id="9" name="TechEd Tile"/>
          <p:cNvSpPr/>
          <p:nvPr/>
        </p:nvSpPr>
        <p:spPr bwMode="gray">
          <a:xfrm>
            <a:off x="836612" y="3408676"/>
            <a:ext cx="5013164" cy="155385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59" tIns="45679" rIns="91359" bIns="45679" numCol="1" rtlCol="0" anchor="ctr" anchorCtr="0" compatLnSpc="1">
            <a:prstTxWarp prst="textNoShape">
              <a:avLst/>
            </a:prstTxWarp>
          </a:bodyPr>
          <a:lstStyle/>
          <a:p>
            <a:pPr algn="ctr" defTabSz="913333"/>
            <a:r>
              <a:rPr lang="en-US" sz="3600" dirty="0">
                <a:solidFill>
                  <a:schemeClr val="tx1">
                    <a:lumMod val="20000"/>
                    <a:lumOff val="80000"/>
                    <a:alpha val="99000"/>
                  </a:schemeClr>
                </a:solidFill>
                <a:latin typeface="Segoe UI" pitchFamily="34" charset="0"/>
                <a:ea typeface="Segoe UI" pitchFamily="34" charset="0"/>
                <a:cs typeface="Segoe UI" pitchFamily="34" charset="0"/>
              </a:rPr>
              <a:t>Application agnostic</a:t>
            </a:r>
          </a:p>
        </p:txBody>
      </p:sp>
      <p:sp>
        <p:nvSpPr>
          <p:cNvPr id="10" name="Title Tile"/>
          <p:cNvSpPr/>
          <p:nvPr/>
        </p:nvSpPr>
        <p:spPr bwMode="gray">
          <a:xfrm>
            <a:off x="6023856" y="3408677"/>
            <a:ext cx="5014683" cy="1553855"/>
          </a:xfrm>
          <a:prstGeom prst="rect">
            <a:avLst/>
          </a:prstGeom>
          <a:solidFill>
            <a:srgbClr val="92D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359" tIns="45679" rIns="91359" bIns="45679" numCol="1" rtlCol="0" anchor="ctr" anchorCtr="0" compatLnSpc="1">
            <a:prstTxWarp prst="textNoShape">
              <a:avLst/>
            </a:prstTxWarp>
          </a:bodyPr>
          <a:lstStyle/>
          <a:p>
            <a:pPr algn="ctr" defTabSz="913333"/>
            <a:r>
              <a:rPr lang="en-US" sz="3600" dirty="0">
                <a:solidFill>
                  <a:schemeClr val="tx1">
                    <a:lumMod val="20000"/>
                    <a:lumOff val="80000"/>
                    <a:alpha val="99000"/>
                  </a:schemeClr>
                </a:solidFill>
                <a:latin typeface="Segoe UI" pitchFamily="34" charset="0"/>
                <a:ea typeface="Segoe UI" pitchFamily="34" charset="0"/>
                <a:cs typeface="Segoe UI" pitchFamily="34" charset="0"/>
              </a:rPr>
              <a:t>Storage agnostic</a:t>
            </a:r>
          </a:p>
        </p:txBody>
      </p:sp>
      <p:sp>
        <p:nvSpPr>
          <p:cNvPr id="12" name="Rectangle 11"/>
          <p:cNvSpPr/>
          <p:nvPr/>
        </p:nvSpPr>
        <p:spPr bwMode="invGray">
          <a:xfrm>
            <a:off x="329785" y="5986293"/>
            <a:ext cx="11790169" cy="757011"/>
          </a:xfrm>
          <a:prstGeom prst="rect">
            <a:avLst/>
          </a:prstGeom>
          <a:solidFill>
            <a:schemeClr val="accent1"/>
          </a:solidFill>
        </p:spPr>
        <p:txBody>
          <a:bodyPr wrap="square" lIns="91324" tIns="45661" rIns="91324" bIns="45661">
            <a:spAutoFit/>
          </a:bodyPr>
          <a:lstStyle/>
          <a:p>
            <a:pPr marL="570771" indent="-570771">
              <a:lnSpc>
                <a:spcPct val="90000"/>
              </a:lnSpc>
              <a:spcBef>
                <a:spcPct val="20000"/>
              </a:spcBef>
              <a:buSzPct val="105000"/>
              <a:buBlip>
                <a:blip r:embed="rId5"/>
              </a:buBlip>
            </a:pPr>
            <a:r>
              <a:rPr lang="en-US" sz="2400" dirty="0">
                <a:latin typeface="+mj-lt"/>
              </a:rPr>
              <a:t>MDC-B373 - Understanding Hyper-V Replica: Performance, Networking and Automation </a:t>
            </a:r>
            <a:endParaRPr lang="en-US" sz="2400" dirty="0">
              <a:gradFill>
                <a:gsLst>
                  <a:gs pos="1250">
                    <a:schemeClr val="tx1"/>
                  </a:gs>
                  <a:gs pos="100000">
                    <a:schemeClr val="tx1"/>
                  </a:gs>
                </a:gsLst>
                <a:lin ang="5400000" scaled="0"/>
              </a:gradFill>
              <a:latin typeface="+mj-lt"/>
            </a:endParaRPr>
          </a:p>
        </p:txBody>
      </p:sp>
    </p:spTree>
    <p:custDataLst>
      <p:tags r:id="rId1"/>
    </p:custDataLst>
    <p:extLst>
      <p:ext uri="{BB962C8B-B14F-4D97-AF65-F5344CB8AC3E}">
        <p14:creationId xmlns:p14="http://schemas.microsoft.com/office/powerpoint/2010/main" val="2767185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decel="10000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0-#ppt_w/2"/>
                                          </p:val>
                                        </p:tav>
                                        <p:tav tm="100000">
                                          <p:val>
                                            <p:strVal val="#ppt_x"/>
                                          </p:val>
                                        </p:tav>
                                      </p:tavLst>
                                    </p:anim>
                                    <p:anim calcmode="lin" valueType="num">
                                      <p:cBhvr additive="base">
                                        <p:cTn id="2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49311" y="4121843"/>
            <a:ext cx="10743512" cy="690002"/>
          </a:xfrm>
          <a:prstGeom prst="rect">
            <a:avLst/>
          </a:prstGeom>
          <a:ln w="28575">
            <a:noFill/>
          </a:ln>
        </p:spPr>
      </p:sp>
      <p:sp>
        <p:nvSpPr>
          <p:cNvPr id="13" name="Freeform 12"/>
          <p:cNvSpPr/>
          <p:nvPr/>
        </p:nvSpPr>
        <p:spPr>
          <a:xfrm>
            <a:off x="1049311" y="4121843"/>
            <a:ext cx="5644540" cy="690002"/>
          </a:xfrm>
          <a:custGeom>
            <a:avLst/>
            <a:gdLst>
              <a:gd name="connsiteX0" fmla="*/ 0 w 5644540"/>
              <a:gd name="connsiteY0" fmla="*/ 0 h 690002"/>
              <a:gd name="connsiteX1" fmla="*/ 5299539 w 5644540"/>
              <a:gd name="connsiteY1" fmla="*/ 0 h 690002"/>
              <a:gd name="connsiteX2" fmla="*/ 5644540 w 5644540"/>
              <a:gd name="connsiteY2" fmla="*/ 345001 h 690002"/>
              <a:gd name="connsiteX3" fmla="*/ 5299539 w 5644540"/>
              <a:gd name="connsiteY3" fmla="*/ 690002 h 690002"/>
              <a:gd name="connsiteX4" fmla="*/ 0 w 5644540"/>
              <a:gd name="connsiteY4" fmla="*/ 690002 h 690002"/>
              <a:gd name="connsiteX5" fmla="*/ 345001 w 5644540"/>
              <a:gd name="connsiteY5" fmla="*/ 345001 h 690002"/>
              <a:gd name="connsiteX6" fmla="*/ 0 w 5644540"/>
              <a:gd name="connsiteY6" fmla="*/ 0 h 6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44540" h="690002">
                <a:moveTo>
                  <a:pt x="0" y="0"/>
                </a:moveTo>
                <a:lnTo>
                  <a:pt x="5299539" y="0"/>
                </a:lnTo>
                <a:lnTo>
                  <a:pt x="5644540" y="345001"/>
                </a:lnTo>
                <a:lnTo>
                  <a:pt x="5299539" y="690002"/>
                </a:lnTo>
                <a:lnTo>
                  <a:pt x="0" y="690002"/>
                </a:lnTo>
                <a:lnTo>
                  <a:pt x="345001" y="345001"/>
                </a:lnTo>
                <a:lnTo>
                  <a:pt x="0" y="0"/>
                </a:lnTo>
                <a:close/>
              </a:path>
            </a:pathLst>
          </a:custGeom>
          <a:solidFill>
            <a:schemeClr val="accent1"/>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41013" tIns="32004" rIns="377005" bIns="32004" numCol="1" spcCol="1270" anchor="ctr" anchorCtr="0">
            <a:noAutofit/>
          </a:bodyPr>
          <a:lstStyle/>
          <a:p>
            <a:pPr lvl="0" algn="ctr" defTabSz="1066800">
              <a:lnSpc>
                <a:spcPct val="90000"/>
              </a:lnSpc>
              <a:spcBef>
                <a:spcPct val="0"/>
              </a:spcBef>
              <a:spcAft>
                <a:spcPct val="35000"/>
              </a:spcAft>
            </a:pPr>
            <a:r>
              <a:rPr lang="en-US" sz="2800" kern="1200" dirty="0" smtClean="0">
                <a:solidFill>
                  <a:schemeClr val="tx1"/>
                </a:solidFill>
              </a:rPr>
              <a:t>2012</a:t>
            </a:r>
            <a:endParaRPr lang="en-US" sz="2800" kern="1200" dirty="0">
              <a:solidFill>
                <a:schemeClr val="tx1"/>
              </a:solidFill>
            </a:endParaRPr>
          </a:p>
        </p:txBody>
      </p:sp>
      <p:sp>
        <p:nvSpPr>
          <p:cNvPr id="14" name="Freeform 13"/>
          <p:cNvSpPr/>
          <p:nvPr/>
        </p:nvSpPr>
        <p:spPr>
          <a:xfrm>
            <a:off x="6138839" y="4121843"/>
            <a:ext cx="5644540" cy="690002"/>
          </a:xfrm>
          <a:custGeom>
            <a:avLst/>
            <a:gdLst>
              <a:gd name="connsiteX0" fmla="*/ 0 w 5644540"/>
              <a:gd name="connsiteY0" fmla="*/ 0 h 690002"/>
              <a:gd name="connsiteX1" fmla="*/ 5299539 w 5644540"/>
              <a:gd name="connsiteY1" fmla="*/ 0 h 690002"/>
              <a:gd name="connsiteX2" fmla="*/ 5644540 w 5644540"/>
              <a:gd name="connsiteY2" fmla="*/ 345001 h 690002"/>
              <a:gd name="connsiteX3" fmla="*/ 5299539 w 5644540"/>
              <a:gd name="connsiteY3" fmla="*/ 690002 h 690002"/>
              <a:gd name="connsiteX4" fmla="*/ 0 w 5644540"/>
              <a:gd name="connsiteY4" fmla="*/ 690002 h 690002"/>
              <a:gd name="connsiteX5" fmla="*/ 345001 w 5644540"/>
              <a:gd name="connsiteY5" fmla="*/ 345001 h 690002"/>
              <a:gd name="connsiteX6" fmla="*/ 0 w 5644540"/>
              <a:gd name="connsiteY6" fmla="*/ 0 h 6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44540" h="690002">
                <a:moveTo>
                  <a:pt x="0" y="0"/>
                </a:moveTo>
                <a:lnTo>
                  <a:pt x="5299539" y="0"/>
                </a:lnTo>
                <a:lnTo>
                  <a:pt x="5644540" y="345001"/>
                </a:lnTo>
                <a:lnTo>
                  <a:pt x="5299539" y="690002"/>
                </a:lnTo>
                <a:lnTo>
                  <a:pt x="0" y="690002"/>
                </a:lnTo>
                <a:lnTo>
                  <a:pt x="345001" y="345001"/>
                </a:lnTo>
                <a:lnTo>
                  <a:pt x="0" y="0"/>
                </a:lnTo>
                <a:close/>
              </a:path>
            </a:pathLst>
          </a:custGeom>
          <a:solidFill>
            <a:schemeClr val="accent2"/>
          </a:solidFill>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57015" tIns="37338" rIns="382339" bIns="37338"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rPr>
              <a:t>2012 R2</a:t>
            </a:r>
            <a:endParaRPr lang="en-US" sz="2800" b="0" kern="1200" dirty="0">
              <a:solidFill>
                <a:schemeClr val="tx1"/>
              </a:solidFill>
            </a:endParaRPr>
          </a:p>
        </p:txBody>
      </p:sp>
      <p:sp>
        <p:nvSpPr>
          <p:cNvPr id="5" name="Title 1"/>
          <p:cNvSpPr txBox="1">
            <a:spLocks/>
          </p:cNvSpPr>
          <p:nvPr/>
        </p:nvSpPr>
        <p:spPr>
          <a:xfrm>
            <a:off x="643810" y="290697"/>
            <a:ext cx="11149013" cy="76278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dirty="0" smtClean="0"/>
              <a:t>DR Journey</a:t>
            </a:r>
            <a:endParaRPr lang="en-US" dirty="0"/>
          </a:p>
        </p:txBody>
      </p:sp>
      <p:sp>
        <p:nvSpPr>
          <p:cNvPr id="9" name="Rounded Rectangle 4"/>
          <p:cNvSpPr/>
          <p:nvPr/>
        </p:nvSpPr>
        <p:spPr>
          <a:xfrm>
            <a:off x="1164707" y="3297837"/>
            <a:ext cx="4974132" cy="681225"/>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ctr" defTabSz="1421493">
              <a:lnSpc>
                <a:spcPct val="90000"/>
              </a:lnSpc>
              <a:spcBef>
                <a:spcPct val="0"/>
              </a:spcBef>
              <a:spcAft>
                <a:spcPct val="35000"/>
              </a:spcAft>
            </a:pPr>
            <a:r>
              <a:rPr lang="en-US" sz="2400" dirty="0" smtClean="0">
                <a:solidFill>
                  <a:schemeClr val="tx1"/>
                </a:solidFill>
              </a:rPr>
              <a:t>Hyper-V Replica</a:t>
            </a:r>
            <a:endParaRPr lang="en-US" sz="2400" dirty="0">
              <a:solidFill>
                <a:schemeClr val="tx1"/>
              </a:solidFill>
            </a:endParaRPr>
          </a:p>
        </p:txBody>
      </p:sp>
      <p:sp>
        <p:nvSpPr>
          <p:cNvPr id="6" name="Rectangle 5"/>
          <p:cNvSpPr/>
          <p:nvPr/>
        </p:nvSpPr>
        <p:spPr bwMode="auto">
          <a:xfrm>
            <a:off x="6325849" y="2366105"/>
            <a:ext cx="4974132" cy="7684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300" dirty="0" smtClean="0">
                <a:gradFill>
                  <a:gsLst>
                    <a:gs pos="0">
                      <a:srgbClr val="FFFFFF"/>
                    </a:gs>
                    <a:gs pos="100000">
                      <a:srgbClr val="FFFFFF"/>
                    </a:gs>
                  </a:gsLst>
                  <a:lin ang="5400000" scaled="0"/>
                </a:gradFill>
                <a:ea typeface="Segoe UI" pitchFamily="34" charset="0"/>
                <a:cs typeface="Segoe UI" pitchFamily="34" charset="0"/>
              </a:rPr>
              <a:t>Hyper-V Recovery Manger (HRM)</a:t>
            </a:r>
          </a:p>
          <a:p>
            <a:pPr algn="ctr" defTabSz="932472" fontAlgn="base">
              <a:lnSpc>
                <a:spcPct val="90000"/>
              </a:lnSpc>
              <a:spcBef>
                <a:spcPct val="0"/>
              </a:spcBef>
              <a:spcAft>
                <a:spcPct val="0"/>
              </a:spcAft>
            </a:pPr>
            <a:r>
              <a:rPr lang="en-US" sz="2300" dirty="0" smtClean="0">
                <a:gradFill>
                  <a:gsLst>
                    <a:gs pos="0">
                      <a:srgbClr val="FFFFFF"/>
                    </a:gs>
                    <a:gs pos="100000">
                      <a:srgbClr val="FFFFFF"/>
                    </a:gs>
                  </a:gsLst>
                  <a:lin ang="5400000" scaled="0"/>
                </a:gradFill>
                <a:ea typeface="Segoe UI" pitchFamily="34" charset="0"/>
                <a:cs typeface="Segoe UI" pitchFamily="34" charset="0"/>
              </a:rPr>
              <a:t>SCVMM</a:t>
            </a:r>
          </a:p>
        </p:txBody>
      </p:sp>
      <p:sp>
        <p:nvSpPr>
          <p:cNvPr id="10" name="Rounded Rectangle 4"/>
          <p:cNvSpPr/>
          <p:nvPr/>
        </p:nvSpPr>
        <p:spPr>
          <a:xfrm>
            <a:off x="6325849" y="3297836"/>
            <a:ext cx="4974132" cy="660707"/>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ctr" defTabSz="1421493">
              <a:lnSpc>
                <a:spcPct val="90000"/>
              </a:lnSpc>
              <a:spcBef>
                <a:spcPct val="0"/>
              </a:spcBef>
              <a:spcAft>
                <a:spcPct val="35000"/>
              </a:spcAft>
            </a:pPr>
            <a:r>
              <a:rPr lang="en-US" sz="2400" dirty="0" smtClean="0">
                <a:solidFill>
                  <a:schemeClr val="tx1"/>
                </a:solidFill>
              </a:rPr>
              <a:t>Hyper-V Replica Enhanced</a:t>
            </a:r>
            <a:endParaRPr lang="en-US" sz="2400" dirty="0">
              <a:solidFill>
                <a:schemeClr val="tx1"/>
              </a:solidFill>
            </a:endParaRPr>
          </a:p>
        </p:txBody>
      </p:sp>
    </p:spTree>
    <p:custDataLst>
      <p:tags r:id="rId1"/>
    </p:custDataLst>
    <p:extLst>
      <p:ext uri="{BB962C8B-B14F-4D97-AF65-F5344CB8AC3E}">
        <p14:creationId xmlns:p14="http://schemas.microsoft.com/office/powerpoint/2010/main" val="1554600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7.8|62.1"/>
</p:tagLst>
</file>

<file path=ppt/tags/tag2.xml><?xml version="1.0" encoding="utf-8"?>
<p:tagLst xmlns:a="http://schemas.openxmlformats.org/drawingml/2006/main" xmlns:r="http://schemas.openxmlformats.org/officeDocument/2006/relationships" xmlns:p="http://schemas.openxmlformats.org/presentationml/2006/main">
  <p:tag name="TIMING" val="|6.2|28.9|0.5|51.8|16.2"/>
</p:tagLst>
</file>

<file path=ppt/tags/tag3.xml><?xml version="1.0" encoding="utf-8"?>
<p:tagLst xmlns:a="http://schemas.openxmlformats.org/drawingml/2006/main" xmlns:r="http://schemas.openxmlformats.org/officeDocument/2006/relationships" xmlns:p="http://schemas.openxmlformats.org/presentationml/2006/main">
  <p:tag name="TIMING" val="|10.4|4.6|4.8|3.6"/>
</p:tagLst>
</file>

<file path=ppt/tags/tag4.xml><?xml version="1.0" encoding="utf-8"?>
<p:tagLst xmlns:a="http://schemas.openxmlformats.org/drawingml/2006/main" xmlns:r="http://schemas.openxmlformats.org/officeDocument/2006/relationships" xmlns:p="http://schemas.openxmlformats.org/presentationml/2006/main">
  <p:tag name="TIMING" val="|4|55.5|10.8"/>
</p:tagLst>
</file>

<file path=ppt/tags/tag5.xml><?xml version="1.0" encoding="utf-8"?>
<p:tagLst xmlns:a="http://schemas.openxmlformats.org/drawingml/2006/main" xmlns:r="http://schemas.openxmlformats.org/officeDocument/2006/relationships" xmlns:p="http://schemas.openxmlformats.org/presentationml/2006/main">
  <p:tag name="TIMING" val="|36.1"/>
</p:tagLst>
</file>

<file path=ppt/theme/theme1.xml><?xml version="1.0" encoding="utf-8"?>
<a:theme xmlns:a="http://schemas.openxmlformats.org/drawingml/2006/main" name="TechEd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4.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5.xml><?xml version="1.0" encoding="utf-8"?>
<a:theme xmlns:a="http://schemas.openxmlformats.org/drawingml/2006/main" name="2_TechEd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6.xml><?xml version="1.0" encoding="utf-8"?>
<a:theme xmlns:a="http://schemas.openxmlformats.org/drawingml/2006/main" name="3_TechEd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11697</TotalTime>
  <Words>4209</Words>
  <Application>Microsoft Office PowerPoint</Application>
  <PresentationFormat>Custom</PresentationFormat>
  <Paragraphs>409</Paragraphs>
  <Slides>40</Slides>
  <Notes>25</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40</vt:i4>
      </vt:variant>
    </vt:vector>
  </HeadingPairs>
  <TitlesOfParts>
    <vt:vector size="52" baseType="lpstr">
      <vt:lpstr>Arial</vt:lpstr>
      <vt:lpstr>Consolas</vt:lpstr>
      <vt:lpstr>Microsoft Sans Serif</vt:lpstr>
      <vt:lpstr>Segoe UI</vt:lpstr>
      <vt:lpstr>Segoe UI Light</vt:lpstr>
      <vt:lpstr>Wingdings</vt:lpstr>
      <vt:lpstr>TechEd_2013_Speaker_PPT_Template</vt:lpstr>
      <vt:lpstr>1_TechEd_2013_Speaker_PPT_Template</vt:lpstr>
      <vt:lpstr>TechEd_2013_Template_16x9</vt:lpstr>
      <vt:lpstr>1_TechEd_2013_Template_16x9</vt:lpstr>
      <vt:lpstr>2_TechEd_2013_Speaker_PPT_Template</vt:lpstr>
      <vt:lpstr>3_TechEd_2013_Speaker_PPT_Template</vt:lpstr>
      <vt:lpstr>PowerPoint Presentation</vt:lpstr>
      <vt:lpstr>Implementing Enterprise-Scale Disaster Recovery with Hyper-V Recovery Manager, Windows Server and System Center Virtual Machine Manager</vt:lpstr>
      <vt:lpstr>Session Objectives and Takeaways</vt:lpstr>
      <vt:lpstr>PowerPoint Presentation</vt:lpstr>
      <vt:lpstr>PowerPoint Presentation</vt:lpstr>
      <vt:lpstr>Business continuity challenges</vt:lpstr>
      <vt:lpstr>PowerPoint Presentation</vt:lpstr>
      <vt:lpstr>PowerPoint Presentation</vt:lpstr>
      <vt:lpstr>PowerPoint Presentation</vt:lpstr>
      <vt:lpstr>Introducing Windows Azure Hyper-V Recovery Manager</vt:lpstr>
      <vt:lpstr>PowerPoint Presentation</vt:lpstr>
      <vt:lpstr>Demo</vt:lpstr>
      <vt:lpstr>Secure Communication</vt:lpstr>
      <vt:lpstr>PowerPoint Presentation</vt:lpstr>
      <vt:lpstr>Configure Settings and Protection</vt:lpstr>
      <vt:lpstr>Demo</vt:lpstr>
      <vt:lpstr>PowerPoint Presentation</vt:lpstr>
      <vt:lpstr>Configure</vt:lpstr>
      <vt:lpstr>Enable VM Protection</vt:lpstr>
      <vt:lpstr>Demo</vt:lpstr>
      <vt:lpstr>Configuring Networks</vt:lpstr>
      <vt:lpstr>PowerPoint Presentation</vt:lpstr>
      <vt:lpstr>Demo</vt:lpstr>
      <vt:lpstr>PowerPoint Presentation</vt:lpstr>
      <vt:lpstr>Configuring Networks for DR</vt:lpstr>
      <vt:lpstr>Recovery</vt:lpstr>
      <vt:lpstr>Demo</vt:lpstr>
      <vt:lpstr>Recovery</vt:lpstr>
      <vt:lpstr>DR Drills</vt:lpstr>
      <vt:lpstr>Demo</vt:lpstr>
      <vt:lpstr>PowerPoint Presentation</vt:lpstr>
      <vt:lpstr>DR Drills</vt:lpstr>
      <vt:lpstr>Number of sites</vt:lpstr>
      <vt:lpstr>PowerPoint Presentation</vt:lpstr>
      <vt:lpstr>Hyper-V Recovery Manager Supports…</vt:lpstr>
      <vt:lpstr>Call to Action</vt:lpstr>
      <vt:lpstr>Related content</vt:lpstr>
      <vt:lpstr>Resources</vt:lpstr>
      <vt:lpstr>Evaluate this session</vt:lpstr>
      <vt:lpstr>PowerPoint Presentation</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MDC-B306: Implementing Enterprise-Scale Disaster Recovery with Hyper-V Recovery Manager, Windows Server and System Center Virtual Machine Manager</dc:title>
  <dc:subject>TechEd 2013</dc:subject>
  <dc:creator>Abhishek Agrawal</dc:creator>
  <cp:keywords>TechEd 2013</cp:keywords>
  <dc:description>Template by: Jordan Cayabyab, Artitudes Design, Inc.
Formatting by: Jeremy jenkins, Silver fox productions, Inc
Audience Type: Internal/External</dc:description>
  <cp:lastModifiedBy>Shows</cp:lastModifiedBy>
  <cp:revision>315</cp:revision>
  <dcterms:created xsi:type="dcterms:W3CDTF">2013-05-15T09:05:07Z</dcterms:created>
  <dcterms:modified xsi:type="dcterms:W3CDTF">2013-06-24T17:02:45Z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