
<file path=[Content_Types].xml><?xml version="1.0" encoding="utf-8"?>
<Types xmlns="http://schemas.openxmlformats.org/package/2006/content-types">
  <Default Extension="png" ContentType="image/png"/>
  <Default Extension="vsd" ContentType="application/vnd.visio"/>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 id="2147484191" r:id="rId5"/>
  </p:sldMasterIdLst>
  <p:notesMasterIdLst>
    <p:notesMasterId r:id="rId58"/>
  </p:notesMasterIdLst>
  <p:handoutMasterIdLst>
    <p:handoutMasterId r:id="rId59"/>
  </p:handoutMasterIdLst>
  <p:sldIdLst>
    <p:sldId id="1135" r:id="rId6"/>
    <p:sldId id="1151" r:id="rId7"/>
    <p:sldId id="1153" r:id="rId8"/>
    <p:sldId id="1152" r:id="rId9"/>
    <p:sldId id="1154" r:id="rId10"/>
    <p:sldId id="1155" r:id="rId11"/>
    <p:sldId id="1173" r:id="rId12"/>
    <p:sldId id="1201" r:id="rId13"/>
    <p:sldId id="1156" r:id="rId14"/>
    <p:sldId id="1213" r:id="rId15"/>
    <p:sldId id="1217" r:id="rId16"/>
    <p:sldId id="1219" r:id="rId17"/>
    <p:sldId id="1218" r:id="rId18"/>
    <p:sldId id="1168" r:id="rId19"/>
    <p:sldId id="1169" r:id="rId20"/>
    <p:sldId id="1220" r:id="rId21"/>
    <p:sldId id="1164" r:id="rId22"/>
    <p:sldId id="1228" r:id="rId23"/>
    <p:sldId id="1170" r:id="rId24"/>
    <p:sldId id="1171" r:id="rId25"/>
    <p:sldId id="1222" r:id="rId26"/>
    <p:sldId id="1221" r:id="rId27"/>
    <p:sldId id="1226" r:id="rId28"/>
    <p:sldId id="1223" r:id="rId29"/>
    <p:sldId id="1229" r:id="rId30"/>
    <p:sldId id="1227" r:id="rId31"/>
    <p:sldId id="1224" r:id="rId32"/>
    <p:sldId id="1231" r:id="rId33"/>
    <p:sldId id="1195" r:id="rId34"/>
    <p:sldId id="1206" r:id="rId35"/>
    <p:sldId id="1176" r:id="rId36"/>
    <p:sldId id="1210" r:id="rId37"/>
    <p:sldId id="1214" r:id="rId38"/>
    <p:sldId id="1199" r:id="rId39"/>
    <p:sldId id="1204" r:id="rId40"/>
    <p:sldId id="1225" r:id="rId41"/>
    <p:sldId id="1207" r:id="rId42"/>
    <p:sldId id="1178" r:id="rId43"/>
    <p:sldId id="1181" r:id="rId44"/>
    <p:sldId id="1182" r:id="rId45"/>
    <p:sldId id="1211" r:id="rId46"/>
    <p:sldId id="1184" r:id="rId47"/>
    <p:sldId id="1203" r:id="rId48"/>
    <p:sldId id="1215" r:id="rId49"/>
    <p:sldId id="1208" r:id="rId50"/>
    <p:sldId id="1209" r:id="rId51"/>
    <p:sldId id="1197" r:id="rId52"/>
    <p:sldId id="1198" r:id="rId53"/>
    <p:sldId id="1200" r:id="rId54"/>
    <p:sldId id="1144" r:id="rId55"/>
    <p:sldId id="1232" r:id="rId56"/>
    <p:sldId id="1076" r:id="rId57"/>
  </p:sldIdLst>
  <p:sldSz cx="12436475" cy="6994525"/>
  <p:notesSz cx="6858000" cy="9144000"/>
  <p:embeddedFontLst>
    <p:embeddedFont>
      <p:font typeface="Consolas" panose="020B0609020204030204" pitchFamily="49" charset="0"/>
      <p:regular r:id="rId60"/>
      <p:bold r:id="rId61"/>
      <p:italic r:id="rId62"/>
      <p:boldItalic r:id="rId63"/>
    </p:embeddedFont>
    <p:embeddedFont>
      <p:font typeface="Segoe UI Semibold" panose="020B0702040204020203" pitchFamily="34" charset="0"/>
      <p:bold r:id="rId64"/>
      <p:boldItalic r:id="rId65"/>
    </p:embeddedFont>
    <p:embeddedFont>
      <p:font typeface="Segoe Light" panose="020B0302040504020203" pitchFamily="34" charset="0"/>
      <p:regular r:id="rId66"/>
      <p:italic r:id="rId67"/>
    </p:embeddedFont>
    <p:embeddedFont>
      <p:font typeface="Segoe UI Light" panose="020B0502040204020203" pitchFamily="34" charset="0"/>
      <p:regular r:id="rId68"/>
      <p:italic r:id="rId69"/>
    </p:embeddedFont>
    <p:embeddedFont>
      <p:font typeface="Segoe UI" panose="020B0502040204020203" pitchFamily="34" charset="0"/>
      <p:regular r:id="rId70"/>
      <p:bold r:id="rId71"/>
      <p:italic r:id="rId72"/>
      <p:boldItalic r:id="rId73"/>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151"/>
            <p14:sldId id="1153"/>
            <p14:sldId id="1152"/>
            <p14:sldId id="1154"/>
            <p14:sldId id="1155"/>
            <p14:sldId id="1173"/>
            <p14:sldId id="1201"/>
            <p14:sldId id="1156"/>
            <p14:sldId id="1213"/>
            <p14:sldId id="1217"/>
            <p14:sldId id="1219"/>
            <p14:sldId id="1218"/>
            <p14:sldId id="1168"/>
            <p14:sldId id="1169"/>
            <p14:sldId id="1220"/>
            <p14:sldId id="1164"/>
            <p14:sldId id="1228"/>
            <p14:sldId id="1170"/>
            <p14:sldId id="1171"/>
            <p14:sldId id="1222"/>
            <p14:sldId id="1221"/>
            <p14:sldId id="1226"/>
            <p14:sldId id="1223"/>
            <p14:sldId id="1229"/>
            <p14:sldId id="1227"/>
            <p14:sldId id="1224"/>
            <p14:sldId id="1231"/>
            <p14:sldId id="1195"/>
            <p14:sldId id="1206"/>
            <p14:sldId id="1176"/>
            <p14:sldId id="1210"/>
            <p14:sldId id="1214"/>
            <p14:sldId id="1199"/>
            <p14:sldId id="1204"/>
            <p14:sldId id="1225"/>
            <p14:sldId id="1207"/>
            <p14:sldId id="1178"/>
            <p14:sldId id="1181"/>
            <p14:sldId id="1182"/>
            <p14:sldId id="1211"/>
            <p14:sldId id="1184"/>
            <p14:sldId id="1203"/>
            <p14:sldId id="1215"/>
            <p14:sldId id="1208"/>
            <p14:sldId id="1209"/>
            <p14:sldId id="1197"/>
            <p14:sldId id="1198"/>
            <p14:sldId id="1200"/>
          </p14:sldIdLst>
        </p14:section>
        <p14:section name="Special content" id="{6925D2A1-AD53-4951-AB34-79DFA02CD676}">
          <p14:sldIdLst>
            <p14:sldId id="1144"/>
            <p14:sldId id="1232"/>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Ricardo Machado" initials="RM" lastIdx="16" clrIdx="2">
    <p:extLst>
      <p:ext uri="{19B8F6BF-5375-455C-9EA6-DF929625EA0E}">
        <p15:presenceInfo xmlns:p15="http://schemas.microsoft.com/office/powerpoint/2012/main" userId="fdaba1a9ec78b1bb" providerId="Windows Live"/>
      </p:ext>
    </p:extLst>
  </p:cmAuthor>
  <p:cmAuthor id="3" name="Anders Ravnholt" initials="AR" lastIdx="3" clrIdx="3">
    <p:extLst>
      <p:ext uri="{19B8F6BF-5375-455C-9EA6-DF929625EA0E}">
        <p15:presenceInfo xmlns:p15="http://schemas.microsoft.com/office/powerpoint/2012/main" userId="ad3049dbbd8306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0"/>
    <a:srgbClr val="007233"/>
    <a:srgbClr val="7FBA00"/>
    <a:srgbClr val="FFFFFF"/>
    <a:srgbClr val="0072C6"/>
    <a:srgbClr val="B4009E"/>
    <a:srgbClr val="B0B186"/>
    <a:srgbClr val="FF66FF"/>
    <a:srgbClr val="0000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84520" autoAdjust="0"/>
  </p:normalViewPr>
  <p:slideViewPr>
    <p:cSldViewPr snapToGrid="0">
      <p:cViewPr varScale="1">
        <p:scale>
          <a:sx n="94" d="100"/>
          <a:sy n="94" d="100"/>
        </p:scale>
        <p:origin x="1128" y="78"/>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2952" y="-5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font" Target="fonts/font4.fntdata"/><Relationship Id="rId68" Type="http://schemas.openxmlformats.org/officeDocument/2006/relationships/font" Target="fonts/font9.fntdata"/><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66" Type="http://schemas.openxmlformats.org/officeDocument/2006/relationships/font" Target="fonts/font7.fntdata"/><Relationship Id="rId7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font" Target="fonts/font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67" Type="http://schemas.openxmlformats.org/officeDocument/2006/relationships/font" Target="fonts/font8.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6/23/2013 10:30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6/23/2013 10:30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6/23/2013 10:30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10:32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304325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5B258F2-B2E5-4175-B339-81AEE5988F5F}" type="slidenum">
              <a:rPr lang="en-US" smtClean="0"/>
              <a:pPr/>
              <a:t>14</a:t>
            </a:fld>
            <a:endParaRPr lang="en-US" dirty="0"/>
          </a:p>
        </p:txBody>
      </p:sp>
    </p:spTree>
    <p:extLst>
      <p:ext uri="{BB962C8B-B14F-4D97-AF65-F5344CB8AC3E}">
        <p14:creationId xmlns:p14="http://schemas.microsoft.com/office/powerpoint/2010/main" val="164531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5B258F2-B2E5-4175-B339-81AEE5988F5F}" type="slidenum">
              <a:rPr lang="en-US" smtClean="0"/>
              <a:pPr/>
              <a:t>15</a:t>
            </a:fld>
            <a:endParaRPr lang="en-US" dirty="0"/>
          </a:p>
        </p:txBody>
      </p:sp>
    </p:spTree>
    <p:extLst>
      <p:ext uri="{BB962C8B-B14F-4D97-AF65-F5344CB8AC3E}">
        <p14:creationId xmlns:p14="http://schemas.microsoft.com/office/powerpoint/2010/main" val="264946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10:32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660157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10:32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212765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10:32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3912484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smtClean="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10:32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1304770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smtClean="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10:32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3976548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578261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B5D07093-162A-4008-B98C-B4027ABEF8DA}" type="datetime1">
              <a:rPr lang="en-US" smtClean="0"/>
              <a:t>6/23/2013</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1371558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6/23/2013 10:30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07881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409575" y="698500"/>
            <a:ext cx="6203950" cy="3490913"/>
          </a:xfrm>
          <a:ln/>
        </p:spPr>
      </p:sp>
      <p:sp>
        <p:nvSpPr>
          <p:cNvPr id="3" name="Notes Placeholder 2"/>
          <p:cNvSpPr>
            <a:spLocks noGrp="1"/>
          </p:cNvSpPr>
          <p:nvPr>
            <p:ph type="body" idx="1"/>
          </p:nvPr>
        </p:nvSpPr>
        <p:spPr/>
        <p:txBody>
          <a:bodyPr>
            <a:noAutofit/>
          </a:bodyPr>
          <a:lstStyle/>
          <a:p>
            <a:pPr eaLnBrk="1" hangingPunct="1"/>
            <a:endParaRPr lang="en-US" dirty="0"/>
          </a:p>
        </p:txBody>
      </p:sp>
      <p:sp>
        <p:nvSpPr>
          <p:cNvPr id="44036" name="Slide Number Placeholder 3"/>
          <p:cNvSpPr>
            <a:spLocks noGrp="1"/>
          </p:cNvSpPr>
          <p:nvPr>
            <p:ph type="sldNum" sz="quarter" idx="5"/>
          </p:nvPr>
        </p:nvSpPr>
        <p:spPr>
          <a:noFill/>
        </p:spPr>
        <p:txBody>
          <a:bodyPr/>
          <a:lstStyle/>
          <a:p>
            <a:fld id="{36A05063-72EC-4001-862C-DF970BDD39CA}" type="slidenum">
              <a:rPr lang="en-US" smtClean="0">
                <a:solidFill>
                  <a:prstClr val="black"/>
                </a:solidFill>
                <a:latin typeface="Arial" pitchFamily="34" charset="0"/>
                <a:cs typeface="Arial" pitchFamily="34" charset="0"/>
              </a:rPr>
              <a:pPr/>
              <a:t>41</a:t>
            </a:fld>
            <a:endParaRPr lang="en-US" dirty="0" smtClean="0">
              <a:solidFill>
                <a:prstClr val="black"/>
              </a:solidFill>
              <a:latin typeface="Arial" pitchFamily="34" charset="0"/>
              <a:cs typeface="Arial" pitchFamily="34" charset="0"/>
            </a:endParaRPr>
          </a:p>
        </p:txBody>
      </p:sp>
      <p:sp>
        <p:nvSpPr>
          <p:cNvPr id="5" name="Date Placeholder 5"/>
          <p:cNvSpPr>
            <a:spLocks noGrp="1"/>
          </p:cNvSpPr>
          <p:nvPr>
            <p:ph type="dt" idx="1"/>
          </p:nvPr>
        </p:nvSpPr>
        <p:spPr>
          <a:xfrm>
            <a:off x="3978132" y="0"/>
            <a:ext cx="3043343" cy="465455"/>
          </a:xfrm>
        </p:spPr>
        <p:txBody>
          <a:bodyPr/>
          <a:lstStyle/>
          <a:p>
            <a:fld id="{D51B1278-D92B-4AF3-A9C1-71DD298190CE}" type="datetimeFigureOut">
              <a:rPr lang="en-US" smtClean="0">
                <a:solidFill>
                  <a:prstClr val="black"/>
                </a:solidFill>
              </a:rPr>
              <a:pPr/>
              <a:t>6/23/2013</a:t>
            </a:fld>
            <a:endParaRPr lang="en-US" dirty="0">
              <a:solidFill>
                <a:prstClr val="black"/>
              </a:solidFill>
            </a:endParaRPr>
          </a:p>
        </p:txBody>
      </p:sp>
    </p:spTree>
    <p:extLst>
      <p:ext uri="{BB962C8B-B14F-4D97-AF65-F5344CB8AC3E}">
        <p14:creationId xmlns:p14="http://schemas.microsoft.com/office/powerpoint/2010/main" val="2432232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Windows Server Management Marketing</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D3D0974-160F-4576-A3A5-FEA7D2091723}" type="datetime1">
              <a:rPr lang="en-US" smtClean="0">
                <a:solidFill>
                  <a:prstClr val="black"/>
                </a:solidFill>
              </a:rPr>
              <a:pPr/>
              <a:t>6/23/2013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480663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10:32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408525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50</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6/23/2013 10:32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6/23/2013 10:32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051968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52</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6/23/2013 10:32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D71612E-6A17-4C57-88B8-E9B5999F4C59}" type="datetime1">
              <a:rPr lang="en-US" smtClean="0"/>
              <a:t>6/23/2013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2421249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B1E7372-6C09-4A07-B2D6-4753739FC6D6}" type="datetime1">
              <a:rPr lang="en-US" smtClean="0"/>
              <a:t>6/23/2013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4253072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BBC0D-B973-4146-8E8E-E42CC2BD1274}" type="slidenum">
              <a:rPr lang="en-US" smtClean="0"/>
              <a:t>7</a:t>
            </a:fld>
            <a:endParaRPr lang="en-US"/>
          </a:p>
        </p:txBody>
      </p:sp>
    </p:spTree>
    <p:extLst>
      <p:ext uri="{BB962C8B-B14F-4D97-AF65-F5344CB8AC3E}">
        <p14:creationId xmlns:p14="http://schemas.microsoft.com/office/powerpoint/2010/main" val="2401137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10:32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16324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IT Access Strategy</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FCB0F67-6E7C-47A6-A9B4-8528BDE731AF}" type="datetime1">
              <a:rPr lang="en-US" smtClean="0"/>
              <a:t>6/23/2013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531943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10:32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25766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10:32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519452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18" name="Rectangle 6"/>
          <p:cNvSpPr>
            <a:spLocks noGrp="1" noChangeArrowheads="1"/>
          </p:cNvSpPr>
          <p:nvPr>
            <p:ph type="sldNum" sz="quarter" idx="4"/>
          </p:nvPr>
        </p:nvSpPr>
        <p:spPr>
          <a:xfrm>
            <a:off x="163871" y="6675582"/>
            <a:ext cx="2901304" cy="253018"/>
          </a:xfrm>
          <a:prstGeom prst="rect">
            <a:avLst/>
          </a:prstGeom>
          <a:ln/>
        </p:spPr>
        <p:txBody>
          <a:bodyPr lIns="64008" tIns="32004" rIns="64008" bIns="32004" anchor="ctr"/>
          <a:lstStyle>
            <a:lvl1pPr algn="l">
              <a:defRPr lang="en-US" sz="1224" kern="1200" smtClean="0">
                <a:solidFill>
                  <a:schemeClr val="tx2">
                    <a:lumMod val="60000"/>
                    <a:lumOff val="40000"/>
                  </a:schemeClr>
                </a:solidFill>
                <a:latin typeface="+mn-lt"/>
                <a:ea typeface="+mn-ea"/>
                <a:cs typeface="Segoe UI" pitchFamily="34" charset="0"/>
              </a:defRPr>
            </a:lvl1pPr>
          </a:lstStyle>
          <a:p>
            <a:pPr>
              <a:defRPr/>
            </a:pPr>
            <a:fld id="{B053C54A-1589-45F9-897C-83E8337CD2D8}" type="slidenum">
              <a:rPr lang="en-US" smtClean="0"/>
              <a:pPr>
                <a:defRPr/>
              </a:pPr>
              <a:t>‹#›</a:t>
            </a:fld>
            <a:endParaRPr lang="en-US" dirty="0"/>
          </a:p>
        </p:txBody>
      </p:sp>
      <p:sp>
        <p:nvSpPr>
          <p:cNvPr id="14" name="Title 1"/>
          <p:cNvSpPr>
            <a:spLocks noGrp="1"/>
          </p:cNvSpPr>
          <p:nvPr>
            <p:ph type="title"/>
          </p:nvPr>
        </p:nvSpPr>
        <p:spPr>
          <a:xfrm>
            <a:off x="664822" y="600599"/>
            <a:ext cx="11375537" cy="798609"/>
          </a:xfrm>
        </p:spPr>
        <p:txBody>
          <a:bodyPr/>
          <a:lstStyle>
            <a:lvl1pPr>
              <a:defRPr sz="4406"/>
            </a:lvl1pPr>
          </a:lstStyle>
          <a:p>
            <a:r>
              <a:rPr lang="en-US" dirty="0" smtClean="0"/>
              <a:t>Click to edit Master title style</a:t>
            </a:r>
            <a:endParaRPr lang="en-US" dirty="0"/>
          </a:p>
        </p:txBody>
      </p:sp>
    </p:spTree>
    <p:extLst>
      <p:ext uri="{BB962C8B-B14F-4D97-AF65-F5344CB8AC3E}">
        <p14:creationId xmlns:p14="http://schemas.microsoft.com/office/powerpoint/2010/main" val="257581472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210489788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9821630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7903701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352077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8938519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459935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4428645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8600074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46784572"/>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86965691"/>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71083433"/>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0227513"/>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1633553"/>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6182553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1673226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0246681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77524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054427"/>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620588"/>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895871"/>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259942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8848523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871945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0"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5925397"/>
      </p:ext>
    </p:extLst>
  </p:cSld>
  <p:clrMap bg1="dk1" tx1="lt1" bg2="dk2" tx2="lt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 id="2147484204" r:id="rId13"/>
    <p:sldLayoutId id="2147484205" r:id="rId14"/>
    <p:sldLayoutId id="2147484206" r:id="rId15"/>
    <p:sldLayoutId id="2147484207" r:id="rId16"/>
    <p:sldLayoutId id="2147484208" r:id="rId17"/>
    <p:sldLayoutId id="2147484209" r:id="rId18"/>
    <p:sldLayoutId id="2147484210" r:id="rId19"/>
    <p:sldLayoutId id="2147484211" r:id="rId20"/>
    <p:sldLayoutId id="2147484212" r:id="rId21"/>
    <p:sldLayoutId id="2147484213" r:id="rId22"/>
    <p:sldLayoutId id="2147484214"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emf"/><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embeddings/Microsoft_Visio_2003-2010_Drawing1.vsd"/></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28.emf"/><Relationship Id="rId3" Type="http://schemas.openxmlformats.org/officeDocument/2006/relationships/notesSlide" Target="../notesSlides/notesSlide13.xml"/><Relationship Id="rId7" Type="http://schemas.openxmlformats.org/officeDocument/2006/relationships/image" Target="../media/image26.emf"/><Relationship Id="rId12" Type="http://schemas.openxmlformats.org/officeDocument/2006/relationships/image" Target="../media/image22.emf"/><Relationship Id="rId2" Type="http://schemas.openxmlformats.org/officeDocument/2006/relationships/slideLayout" Target="../slideLayouts/slideLayout16.xml"/><Relationship Id="rId1" Type="http://schemas.openxmlformats.org/officeDocument/2006/relationships/vmlDrawing" Target="../drawings/vmlDrawing2.vml"/><Relationship Id="rId6" Type="http://schemas.openxmlformats.org/officeDocument/2006/relationships/image" Target="../media/image25.emf"/><Relationship Id="rId11" Type="http://schemas.openxmlformats.org/officeDocument/2006/relationships/oleObject" Target="../embeddings/Microsoft_Visio_2003-2010_Drawing3.vsd"/><Relationship Id="rId5" Type="http://schemas.openxmlformats.org/officeDocument/2006/relationships/image" Target="../media/image24.emf"/><Relationship Id="rId10" Type="http://schemas.openxmlformats.org/officeDocument/2006/relationships/image" Target="../media/image21.emf"/><Relationship Id="rId4" Type="http://schemas.openxmlformats.org/officeDocument/2006/relationships/image" Target="../media/image23.emf"/><Relationship Id="rId9" Type="http://schemas.openxmlformats.org/officeDocument/2006/relationships/oleObject" Target="../embeddings/Microsoft_Visio_2003-2010_Drawing2.vsd"/></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6.xml"/><Relationship Id="rId1" Type="http://schemas.openxmlformats.org/officeDocument/2006/relationships/tags" Target="../tags/tag3.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6.xml"/><Relationship Id="rId1" Type="http://schemas.openxmlformats.org/officeDocument/2006/relationships/tags" Target="../tags/tag4.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36.png"/><Relationship Id="rId12"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microsoft.com/office/2007/relationships/hdphoto" Target="../media/hdphoto3.wdp"/><Relationship Id="rId11" Type="http://schemas.openxmlformats.org/officeDocument/2006/relationships/image" Target="../media/image39.png"/><Relationship Id="rId5" Type="http://schemas.openxmlformats.org/officeDocument/2006/relationships/image" Target="../media/image35.png"/><Relationship Id="rId10" Type="http://schemas.microsoft.com/office/2007/relationships/hdphoto" Target="../media/hdphoto4.wdp"/><Relationship Id="rId4" Type="http://schemas.microsoft.com/office/2007/relationships/hdphoto" Target="../media/hdphoto2.wdp"/><Relationship Id="rId9" Type="http://schemas.openxmlformats.org/officeDocument/2006/relationships/image" Target="../media/image38.png"/></Relationships>
</file>

<file path=ppt/slides/_rels/slide43.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15.emf"/><Relationship Id="rId7" Type="http://schemas.openxmlformats.org/officeDocument/2006/relationships/image" Target="../media/image41.emf"/><Relationship Id="rId12"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17.png"/><Relationship Id="rId11" Type="http://schemas.openxmlformats.org/officeDocument/2006/relationships/image" Target="../media/image14.emf"/><Relationship Id="rId5" Type="http://schemas.openxmlformats.org/officeDocument/2006/relationships/image" Target="../media/image18.png"/><Relationship Id="rId10" Type="http://schemas.openxmlformats.org/officeDocument/2006/relationships/image" Target="../media/image43.emf"/><Relationship Id="rId4" Type="http://schemas.openxmlformats.org/officeDocument/2006/relationships/image" Target="../media/image13.emf"/><Relationship Id="rId9" Type="http://schemas.openxmlformats.org/officeDocument/2006/relationships/image" Target="../media/image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go.microsoft.com/fwlink/?LinkId=299335" TargetMode="External"/><Relationship Id="rId1" Type="http://schemas.openxmlformats.org/officeDocument/2006/relationships/slideLayout" Target="../slideLayouts/slideLayout11.xml"/><Relationship Id="rId5" Type="http://schemas.openxmlformats.org/officeDocument/2006/relationships/image" Target="../media/image45.png"/><Relationship Id="rId4" Type="http://schemas.openxmlformats.org/officeDocument/2006/relationships/hyperlink" Target="http://go.microsoft.com/fwlink/?LinkId=299331"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39.xml"/><Relationship Id="rId5" Type="http://schemas.openxmlformats.org/officeDocument/2006/relationships/image" Target="../media/image50.png"/><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26896" y="3448879"/>
            <a:ext cx="3489649" cy="516834"/>
          </a:xfrm>
        </p:spPr>
        <p:txBody>
          <a:bodyPr/>
          <a:lstStyle/>
          <a:p>
            <a:pPr algn="ctr"/>
            <a:r>
              <a:rPr lang="en-US" sz="2800" dirty="0" smtClean="0">
                <a:latin typeface="+mn-lt"/>
              </a:rPr>
              <a:t>Dedicated Tenancy</a:t>
            </a:r>
            <a:endParaRPr lang="en-US" sz="2800" dirty="0">
              <a:latin typeface="+mn-lt"/>
            </a:endParaRPr>
          </a:p>
        </p:txBody>
      </p:sp>
      <p:sp>
        <p:nvSpPr>
          <p:cNvPr id="12" name="正方形/長方形 11"/>
          <p:cNvSpPr/>
          <p:nvPr/>
        </p:nvSpPr>
        <p:spPr bwMode="auto">
          <a:xfrm>
            <a:off x="2026896" y="1070394"/>
            <a:ext cx="1080000" cy="540000"/>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Tenant 1</a:t>
            </a:r>
            <a:endParaRPr lang="en-US" dirty="0">
              <a:gradFill>
                <a:gsLst>
                  <a:gs pos="0">
                    <a:srgbClr val="FFFFFF"/>
                  </a:gs>
                  <a:gs pos="100000">
                    <a:srgbClr val="FFFFFF"/>
                  </a:gs>
                </a:gsLst>
                <a:lin ang="5400000" scaled="0"/>
              </a:gradFill>
            </a:endParaRPr>
          </a:p>
        </p:txBody>
      </p:sp>
      <p:sp>
        <p:nvSpPr>
          <p:cNvPr id="23" name="タイトル 1"/>
          <p:cNvSpPr txBox="1">
            <a:spLocks/>
          </p:cNvSpPr>
          <p:nvPr/>
        </p:nvSpPr>
        <p:spPr>
          <a:xfrm>
            <a:off x="244821" y="156126"/>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800" dirty="0" smtClean="0">
                <a:solidFill>
                  <a:schemeClr val="tx1"/>
                </a:solidFill>
                <a:cs typeface="Arial" pitchFamily="34" charset="0"/>
              </a:rPr>
              <a:t>The Road to Multi Tenancy : Architecture Types</a:t>
            </a:r>
            <a:endParaRPr lang="en-US" sz="4800" dirty="0">
              <a:solidFill>
                <a:schemeClr val="tx1"/>
              </a:solidFill>
            </a:endParaRPr>
          </a:p>
        </p:txBody>
      </p:sp>
      <p:sp>
        <p:nvSpPr>
          <p:cNvPr id="38" name="タイトル 1"/>
          <p:cNvSpPr txBox="1">
            <a:spLocks/>
          </p:cNvSpPr>
          <p:nvPr/>
        </p:nvSpPr>
        <p:spPr>
          <a:xfrm>
            <a:off x="2026896" y="6387584"/>
            <a:ext cx="3489649" cy="516834"/>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lang="en-US" sz="2800" dirty="0" smtClean="0">
                <a:latin typeface="+mn-lt"/>
              </a:rPr>
              <a:t>Application Tenancy</a:t>
            </a:r>
            <a:endParaRPr lang="en-US" sz="2800" dirty="0">
              <a:latin typeface="+mn-lt"/>
            </a:endParaRPr>
          </a:p>
        </p:txBody>
      </p:sp>
      <p:sp>
        <p:nvSpPr>
          <p:cNvPr id="49" name="タイトル 1"/>
          <p:cNvSpPr txBox="1">
            <a:spLocks/>
          </p:cNvSpPr>
          <p:nvPr/>
        </p:nvSpPr>
        <p:spPr>
          <a:xfrm>
            <a:off x="7313290" y="3415749"/>
            <a:ext cx="3489649" cy="516834"/>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lang="en-US" sz="2800" dirty="0" smtClean="0">
                <a:latin typeface="+mn-lt"/>
              </a:rPr>
              <a:t>Infrastructure Tenancy</a:t>
            </a:r>
            <a:endParaRPr lang="en-US" sz="2800" dirty="0">
              <a:latin typeface="+mn-lt"/>
            </a:endParaRPr>
          </a:p>
        </p:txBody>
      </p:sp>
      <p:sp>
        <p:nvSpPr>
          <p:cNvPr id="58" name="タイトル 1"/>
          <p:cNvSpPr txBox="1">
            <a:spLocks/>
          </p:cNvSpPr>
          <p:nvPr/>
        </p:nvSpPr>
        <p:spPr>
          <a:xfrm>
            <a:off x="7313290" y="6387584"/>
            <a:ext cx="3489649" cy="516834"/>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lang="en-US" sz="2800" dirty="0" smtClean="0">
                <a:latin typeface="+mn-lt"/>
              </a:rPr>
              <a:t>Shared Tenancy</a:t>
            </a:r>
            <a:endParaRPr lang="en-US" sz="2800" dirty="0">
              <a:latin typeface="+mn-lt"/>
            </a:endParaRPr>
          </a:p>
        </p:txBody>
      </p:sp>
      <p:sp>
        <p:nvSpPr>
          <p:cNvPr id="60" name="テキスト ボックス 59"/>
          <p:cNvSpPr txBox="1"/>
          <p:nvPr/>
        </p:nvSpPr>
        <p:spPr>
          <a:xfrm>
            <a:off x="1226788" y="1085834"/>
            <a:ext cx="701731" cy="2283127"/>
          </a:xfrm>
          <a:prstGeom prst="rect">
            <a:avLst/>
          </a:prstGeom>
          <a:noFill/>
        </p:spPr>
        <p:txBody>
          <a:bodyPr vert="eaVert"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latin typeface="+mj-lt"/>
              </a:rPr>
              <a:t>Share Nothing</a:t>
            </a:r>
          </a:p>
        </p:txBody>
      </p:sp>
      <p:sp>
        <p:nvSpPr>
          <p:cNvPr id="61" name="テキスト ボックス 60"/>
          <p:cNvSpPr txBox="1"/>
          <p:nvPr/>
        </p:nvSpPr>
        <p:spPr>
          <a:xfrm>
            <a:off x="6480123" y="1070394"/>
            <a:ext cx="654025" cy="2283127"/>
          </a:xfrm>
          <a:prstGeom prst="rect">
            <a:avLst/>
          </a:prstGeom>
          <a:noFill/>
        </p:spPr>
        <p:txBody>
          <a:bodyPr vert="eaVert"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latin typeface="+mj-lt"/>
              </a:rPr>
              <a:t>Share Fabric Only</a:t>
            </a:r>
          </a:p>
        </p:txBody>
      </p:sp>
      <p:sp>
        <p:nvSpPr>
          <p:cNvPr id="62" name="テキスト ボックス 61"/>
          <p:cNvSpPr txBox="1"/>
          <p:nvPr/>
        </p:nvSpPr>
        <p:spPr>
          <a:xfrm>
            <a:off x="1226788" y="4060983"/>
            <a:ext cx="701731" cy="2283127"/>
          </a:xfrm>
          <a:prstGeom prst="rect">
            <a:avLst/>
          </a:prstGeom>
          <a:noFill/>
        </p:spPr>
        <p:txBody>
          <a:bodyPr vert="eaVert"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latin typeface="+mj-lt"/>
              </a:rPr>
              <a:t>Separate DATA</a:t>
            </a:r>
          </a:p>
        </p:txBody>
      </p:sp>
      <p:sp>
        <p:nvSpPr>
          <p:cNvPr id="63" name="テキスト ボックス 62"/>
          <p:cNvSpPr txBox="1"/>
          <p:nvPr/>
        </p:nvSpPr>
        <p:spPr>
          <a:xfrm>
            <a:off x="6480123" y="4104457"/>
            <a:ext cx="654025" cy="2283127"/>
          </a:xfrm>
          <a:prstGeom prst="rect">
            <a:avLst/>
          </a:prstGeom>
          <a:noFill/>
        </p:spPr>
        <p:txBody>
          <a:bodyPr vert="eaVert"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latin typeface="+mj-lt"/>
              </a:rPr>
              <a:t>Share Everything</a:t>
            </a:r>
          </a:p>
        </p:txBody>
      </p:sp>
      <p:sp>
        <p:nvSpPr>
          <p:cNvPr id="47" name="正方形/長方形 11"/>
          <p:cNvSpPr/>
          <p:nvPr/>
        </p:nvSpPr>
        <p:spPr bwMode="auto">
          <a:xfrm>
            <a:off x="2026896" y="1654748"/>
            <a:ext cx="1080000" cy="540000"/>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App</a:t>
            </a:r>
            <a:endParaRPr lang="en-US" dirty="0">
              <a:gradFill>
                <a:gsLst>
                  <a:gs pos="0">
                    <a:srgbClr val="FFFFFF"/>
                  </a:gs>
                  <a:gs pos="100000">
                    <a:srgbClr val="FFFFFF"/>
                  </a:gs>
                </a:gsLst>
                <a:lin ang="5400000" scaled="0"/>
              </a:gradFill>
            </a:endParaRPr>
          </a:p>
        </p:txBody>
      </p:sp>
      <p:sp>
        <p:nvSpPr>
          <p:cNvPr id="59" name="正方形/長方形 11"/>
          <p:cNvSpPr/>
          <p:nvPr/>
        </p:nvSpPr>
        <p:spPr bwMode="auto">
          <a:xfrm>
            <a:off x="2026896" y="2235186"/>
            <a:ext cx="1080000" cy="540000"/>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Data</a:t>
            </a:r>
            <a:endParaRPr lang="en-US" dirty="0">
              <a:gradFill>
                <a:gsLst>
                  <a:gs pos="0">
                    <a:srgbClr val="FFFFFF"/>
                  </a:gs>
                  <a:gs pos="100000">
                    <a:srgbClr val="FFFFFF"/>
                  </a:gs>
                </a:gsLst>
                <a:lin ang="5400000" scaled="0"/>
              </a:gradFill>
            </a:endParaRPr>
          </a:p>
        </p:txBody>
      </p:sp>
      <p:sp>
        <p:nvSpPr>
          <p:cNvPr id="66" name="正方形/長方形 11"/>
          <p:cNvSpPr/>
          <p:nvPr/>
        </p:nvSpPr>
        <p:spPr bwMode="auto">
          <a:xfrm>
            <a:off x="2026896" y="2812991"/>
            <a:ext cx="1080000" cy="540000"/>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Fabric</a:t>
            </a:r>
            <a:endParaRPr lang="en-US" dirty="0">
              <a:gradFill>
                <a:gsLst>
                  <a:gs pos="0">
                    <a:srgbClr val="FFFFFF"/>
                  </a:gs>
                  <a:gs pos="100000">
                    <a:srgbClr val="FFFFFF"/>
                  </a:gs>
                </a:gsLst>
                <a:lin ang="5400000" scaled="0"/>
              </a:gradFill>
            </a:endParaRPr>
          </a:p>
        </p:txBody>
      </p:sp>
      <p:sp>
        <p:nvSpPr>
          <p:cNvPr id="96" name="正方形/長方形 11"/>
          <p:cNvSpPr/>
          <p:nvPr/>
        </p:nvSpPr>
        <p:spPr bwMode="auto">
          <a:xfrm>
            <a:off x="3148323" y="1070394"/>
            <a:ext cx="1080000" cy="540000"/>
          </a:xfrm>
          <a:prstGeom prst="rect">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Tenant 2</a:t>
            </a:r>
            <a:endParaRPr lang="en-US" dirty="0">
              <a:gradFill>
                <a:gsLst>
                  <a:gs pos="0">
                    <a:srgbClr val="FFFFFF"/>
                  </a:gs>
                  <a:gs pos="100000">
                    <a:srgbClr val="FFFFFF"/>
                  </a:gs>
                </a:gsLst>
                <a:lin ang="5400000" scaled="0"/>
              </a:gradFill>
            </a:endParaRPr>
          </a:p>
        </p:txBody>
      </p:sp>
      <p:sp>
        <p:nvSpPr>
          <p:cNvPr id="97" name="正方形/長方形 11"/>
          <p:cNvSpPr/>
          <p:nvPr/>
        </p:nvSpPr>
        <p:spPr bwMode="auto">
          <a:xfrm>
            <a:off x="3148323" y="1654748"/>
            <a:ext cx="1080000" cy="540000"/>
          </a:xfrm>
          <a:prstGeom prst="rect">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App</a:t>
            </a:r>
            <a:endParaRPr lang="en-US" dirty="0">
              <a:gradFill>
                <a:gsLst>
                  <a:gs pos="0">
                    <a:srgbClr val="FFFFFF"/>
                  </a:gs>
                  <a:gs pos="100000">
                    <a:srgbClr val="FFFFFF"/>
                  </a:gs>
                </a:gsLst>
                <a:lin ang="5400000" scaled="0"/>
              </a:gradFill>
            </a:endParaRPr>
          </a:p>
        </p:txBody>
      </p:sp>
      <p:sp>
        <p:nvSpPr>
          <p:cNvPr id="98" name="正方形/長方形 11"/>
          <p:cNvSpPr/>
          <p:nvPr/>
        </p:nvSpPr>
        <p:spPr bwMode="auto">
          <a:xfrm>
            <a:off x="3148323" y="2235186"/>
            <a:ext cx="1080000" cy="540000"/>
          </a:xfrm>
          <a:prstGeom prst="rect">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Data</a:t>
            </a:r>
            <a:endParaRPr lang="en-US" dirty="0">
              <a:gradFill>
                <a:gsLst>
                  <a:gs pos="0">
                    <a:srgbClr val="FFFFFF"/>
                  </a:gs>
                  <a:gs pos="100000">
                    <a:srgbClr val="FFFFFF"/>
                  </a:gs>
                </a:gsLst>
                <a:lin ang="5400000" scaled="0"/>
              </a:gradFill>
            </a:endParaRPr>
          </a:p>
        </p:txBody>
      </p:sp>
      <p:sp>
        <p:nvSpPr>
          <p:cNvPr id="99" name="正方形/長方形 11"/>
          <p:cNvSpPr/>
          <p:nvPr/>
        </p:nvSpPr>
        <p:spPr bwMode="auto">
          <a:xfrm>
            <a:off x="3148323" y="2812991"/>
            <a:ext cx="1080000" cy="540000"/>
          </a:xfrm>
          <a:prstGeom prst="rect">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Fabric</a:t>
            </a:r>
            <a:endParaRPr lang="en-US" dirty="0">
              <a:gradFill>
                <a:gsLst>
                  <a:gs pos="0">
                    <a:srgbClr val="FFFFFF"/>
                  </a:gs>
                  <a:gs pos="100000">
                    <a:srgbClr val="FFFFFF"/>
                  </a:gs>
                </a:gsLst>
                <a:lin ang="5400000" scaled="0"/>
              </a:gradFill>
            </a:endParaRPr>
          </a:p>
        </p:txBody>
      </p:sp>
      <p:sp>
        <p:nvSpPr>
          <p:cNvPr id="100" name="正方形/長方形 11"/>
          <p:cNvSpPr/>
          <p:nvPr/>
        </p:nvSpPr>
        <p:spPr bwMode="auto">
          <a:xfrm>
            <a:off x="4269750" y="1070394"/>
            <a:ext cx="1080000" cy="540000"/>
          </a:xfrm>
          <a:prstGeom prst="rect">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Tenant 3</a:t>
            </a:r>
            <a:endParaRPr lang="en-US" dirty="0">
              <a:gradFill>
                <a:gsLst>
                  <a:gs pos="0">
                    <a:srgbClr val="FFFFFF"/>
                  </a:gs>
                  <a:gs pos="100000">
                    <a:srgbClr val="FFFFFF"/>
                  </a:gs>
                </a:gsLst>
                <a:lin ang="5400000" scaled="0"/>
              </a:gradFill>
            </a:endParaRPr>
          </a:p>
        </p:txBody>
      </p:sp>
      <p:sp>
        <p:nvSpPr>
          <p:cNvPr id="101" name="正方形/長方形 11"/>
          <p:cNvSpPr/>
          <p:nvPr/>
        </p:nvSpPr>
        <p:spPr bwMode="auto">
          <a:xfrm>
            <a:off x="4269750" y="1654748"/>
            <a:ext cx="1080000" cy="540000"/>
          </a:xfrm>
          <a:prstGeom prst="rect">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App</a:t>
            </a:r>
            <a:endParaRPr lang="en-US" dirty="0">
              <a:gradFill>
                <a:gsLst>
                  <a:gs pos="0">
                    <a:srgbClr val="FFFFFF"/>
                  </a:gs>
                  <a:gs pos="100000">
                    <a:srgbClr val="FFFFFF"/>
                  </a:gs>
                </a:gsLst>
                <a:lin ang="5400000" scaled="0"/>
              </a:gradFill>
            </a:endParaRPr>
          </a:p>
        </p:txBody>
      </p:sp>
      <p:sp>
        <p:nvSpPr>
          <p:cNvPr id="102" name="正方形/長方形 11"/>
          <p:cNvSpPr/>
          <p:nvPr/>
        </p:nvSpPr>
        <p:spPr bwMode="auto">
          <a:xfrm>
            <a:off x="4269750" y="2232563"/>
            <a:ext cx="1080000" cy="540000"/>
          </a:xfrm>
          <a:prstGeom prst="rect">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Data</a:t>
            </a:r>
            <a:endParaRPr lang="en-US" dirty="0">
              <a:gradFill>
                <a:gsLst>
                  <a:gs pos="0">
                    <a:srgbClr val="FFFFFF"/>
                  </a:gs>
                  <a:gs pos="100000">
                    <a:srgbClr val="FFFFFF"/>
                  </a:gs>
                </a:gsLst>
                <a:lin ang="5400000" scaled="0"/>
              </a:gradFill>
            </a:endParaRPr>
          </a:p>
        </p:txBody>
      </p:sp>
      <p:sp>
        <p:nvSpPr>
          <p:cNvPr id="103" name="正方形/長方形 11"/>
          <p:cNvSpPr/>
          <p:nvPr/>
        </p:nvSpPr>
        <p:spPr bwMode="auto">
          <a:xfrm>
            <a:off x="4269750" y="2810368"/>
            <a:ext cx="1080000" cy="540000"/>
          </a:xfrm>
          <a:prstGeom prst="rect">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Fabric</a:t>
            </a:r>
            <a:endParaRPr lang="en-US" dirty="0">
              <a:gradFill>
                <a:gsLst>
                  <a:gs pos="0">
                    <a:srgbClr val="FFFFFF"/>
                  </a:gs>
                  <a:gs pos="100000">
                    <a:srgbClr val="FFFFFF"/>
                  </a:gs>
                </a:gsLst>
                <a:lin ang="5400000" scaled="0"/>
              </a:gradFill>
            </a:endParaRPr>
          </a:p>
        </p:txBody>
      </p:sp>
      <p:sp>
        <p:nvSpPr>
          <p:cNvPr id="104" name="正方形/長方形 11"/>
          <p:cNvSpPr/>
          <p:nvPr/>
        </p:nvSpPr>
        <p:spPr bwMode="auto">
          <a:xfrm>
            <a:off x="2024300" y="4060983"/>
            <a:ext cx="1080000" cy="540000"/>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Tenant 1</a:t>
            </a:r>
            <a:endParaRPr lang="en-US" dirty="0">
              <a:gradFill>
                <a:gsLst>
                  <a:gs pos="0">
                    <a:srgbClr val="FFFFFF"/>
                  </a:gs>
                  <a:gs pos="100000">
                    <a:srgbClr val="FFFFFF"/>
                  </a:gs>
                </a:gsLst>
                <a:lin ang="5400000" scaled="0"/>
              </a:gradFill>
            </a:endParaRPr>
          </a:p>
        </p:txBody>
      </p:sp>
      <p:sp>
        <p:nvSpPr>
          <p:cNvPr id="105" name="正方形/長方形 11"/>
          <p:cNvSpPr/>
          <p:nvPr/>
        </p:nvSpPr>
        <p:spPr bwMode="auto">
          <a:xfrm>
            <a:off x="2025230" y="4647960"/>
            <a:ext cx="3321924" cy="5400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App</a:t>
            </a:r>
            <a:endParaRPr lang="en-US" dirty="0">
              <a:gradFill>
                <a:gsLst>
                  <a:gs pos="0">
                    <a:srgbClr val="FFFFFF"/>
                  </a:gs>
                  <a:gs pos="100000">
                    <a:srgbClr val="FFFFFF"/>
                  </a:gs>
                </a:gsLst>
                <a:lin ang="5400000" scaled="0"/>
              </a:gradFill>
            </a:endParaRPr>
          </a:p>
        </p:txBody>
      </p:sp>
      <p:sp>
        <p:nvSpPr>
          <p:cNvPr id="106" name="正方形/長方形 11"/>
          <p:cNvSpPr/>
          <p:nvPr/>
        </p:nvSpPr>
        <p:spPr bwMode="auto">
          <a:xfrm>
            <a:off x="2024300" y="5225775"/>
            <a:ext cx="1080000" cy="540000"/>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Data</a:t>
            </a:r>
            <a:endParaRPr lang="en-US" dirty="0">
              <a:gradFill>
                <a:gsLst>
                  <a:gs pos="0">
                    <a:srgbClr val="FFFFFF"/>
                  </a:gs>
                  <a:gs pos="100000">
                    <a:srgbClr val="FFFFFF"/>
                  </a:gs>
                </a:gsLst>
                <a:lin ang="5400000" scaled="0"/>
              </a:gradFill>
            </a:endParaRPr>
          </a:p>
        </p:txBody>
      </p:sp>
      <p:sp>
        <p:nvSpPr>
          <p:cNvPr id="107" name="正方形/長方形 11"/>
          <p:cNvSpPr/>
          <p:nvPr/>
        </p:nvSpPr>
        <p:spPr bwMode="auto">
          <a:xfrm>
            <a:off x="2025234" y="5803580"/>
            <a:ext cx="3321919" cy="5400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Fabric</a:t>
            </a:r>
            <a:endParaRPr lang="en-US" dirty="0">
              <a:gradFill>
                <a:gsLst>
                  <a:gs pos="0">
                    <a:srgbClr val="FFFFFF"/>
                  </a:gs>
                  <a:gs pos="100000">
                    <a:srgbClr val="FFFFFF"/>
                  </a:gs>
                </a:gsLst>
                <a:lin ang="5400000" scaled="0"/>
              </a:gradFill>
            </a:endParaRPr>
          </a:p>
        </p:txBody>
      </p:sp>
      <p:sp>
        <p:nvSpPr>
          <p:cNvPr id="108" name="正方形/長方形 11"/>
          <p:cNvSpPr/>
          <p:nvPr/>
        </p:nvSpPr>
        <p:spPr bwMode="auto">
          <a:xfrm>
            <a:off x="3145727" y="4060983"/>
            <a:ext cx="1080000" cy="540000"/>
          </a:xfrm>
          <a:prstGeom prst="rect">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Tenant 2</a:t>
            </a:r>
            <a:endParaRPr lang="en-US" dirty="0">
              <a:gradFill>
                <a:gsLst>
                  <a:gs pos="0">
                    <a:srgbClr val="FFFFFF"/>
                  </a:gs>
                  <a:gs pos="100000">
                    <a:srgbClr val="FFFFFF"/>
                  </a:gs>
                </a:gsLst>
                <a:lin ang="5400000" scaled="0"/>
              </a:gradFill>
            </a:endParaRPr>
          </a:p>
        </p:txBody>
      </p:sp>
      <p:sp>
        <p:nvSpPr>
          <p:cNvPr id="110" name="正方形/長方形 11"/>
          <p:cNvSpPr/>
          <p:nvPr/>
        </p:nvSpPr>
        <p:spPr bwMode="auto">
          <a:xfrm>
            <a:off x="3145727" y="5225775"/>
            <a:ext cx="1080000" cy="540000"/>
          </a:xfrm>
          <a:prstGeom prst="rect">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Data</a:t>
            </a:r>
            <a:endParaRPr lang="en-US" dirty="0">
              <a:gradFill>
                <a:gsLst>
                  <a:gs pos="0">
                    <a:srgbClr val="FFFFFF"/>
                  </a:gs>
                  <a:gs pos="100000">
                    <a:srgbClr val="FFFFFF"/>
                  </a:gs>
                </a:gsLst>
                <a:lin ang="5400000" scaled="0"/>
              </a:gradFill>
            </a:endParaRPr>
          </a:p>
        </p:txBody>
      </p:sp>
      <p:sp>
        <p:nvSpPr>
          <p:cNvPr id="112" name="正方形/長方形 11"/>
          <p:cNvSpPr/>
          <p:nvPr/>
        </p:nvSpPr>
        <p:spPr bwMode="auto">
          <a:xfrm>
            <a:off x="4267154" y="4060983"/>
            <a:ext cx="1080000" cy="540000"/>
          </a:xfrm>
          <a:prstGeom prst="rect">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Tenant 3</a:t>
            </a:r>
            <a:endParaRPr lang="en-US" dirty="0">
              <a:gradFill>
                <a:gsLst>
                  <a:gs pos="0">
                    <a:srgbClr val="FFFFFF"/>
                  </a:gs>
                  <a:gs pos="100000">
                    <a:srgbClr val="FFFFFF"/>
                  </a:gs>
                </a:gsLst>
                <a:lin ang="5400000" scaled="0"/>
              </a:gradFill>
            </a:endParaRPr>
          </a:p>
        </p:txBody>
      </p:sp>
      <p:sp>
        <p:nvSpPr>
          <p:cNvPr id="114" name="正方形/長方形 11"/>
          <p:cNvSpPr/>
          <p:nvPr/>
        </p:nvSpPr>
        <p:spPr bwMode="auto">
          <a:xfrm>
            <a:off x="4267154" y="5225775"/>
            <a:ext cx="1080000" cy="540000"/>
          </a:xfrm>
          <a:prstGeom prst="rect">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Data</a:t>
            </a:r>
            <a:endParaRPr lang="en-US" dirty="0">
              <a:gradFill>
                <a:gsLst>
                  <a:gs pos="0">
                    <a:srgbClr val="FFFFFF"/>
                  </a:gs>
                  <a:gs pos="100000">
                    <a:srgbClr val="FFFFFF"/>
                  </a:gs>
                </a:gsLst>
                <a:lin ang="5400000" scaled="0"/>
              </a:gradFill>
            </a:endParaRPr>
          </a:p>
        </p:txBody>
      </p:sp>
      <p:sp>
        <p:nvSpPr>
          <p:cNvPr id="116" name="正方形/長方形 11"/>
          <p:cNvSpPr/>
          <p:nvPr/>
        </p:nvSpPr>
        <p:spPr bwMode="auto">
          <a:xfrm>
            <a:off x="7308707" y="1070394"/>
            <a:ext cx="1080000" cy="540000"/>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Tenant 1</a:t>
            </a:r>
            <a:endParaRPr lang="en-US" dirty="0">
              <a:gradFill>
                <a:gsLst>
                  <a:gs pos="0">
                    <a:srgbClr val="FFFFFF"/>
                  </a:gs>
                  <a:gs pos="100000">
                    <a:srgbClr val="FFFFFF"/>
                  </a:gs>
                </a:gsLst>
                <a:lin ang="5400000" scaled="0"/>
              </a:gradFill>
            </a:endParaRPr>
          </a:p>
        </p:txBody>
      </p:sp>
      <p:sp>
        <p:nvSpPr>
          <p:cNvPr id="117" name="正方形/長方形 11"/>
          <p:cNvSpPr/>
          <p:nvPr/>
        </p:nvSpPr>
        <p:spPr bwMode="auto">
          <a:xfrm>
            <a:off x="7308707" y="1657371"/>
            <a:ext cx="1080000" cy="540000"/>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App</a:t>
            </a:r>
            <a:endParaRPr lang="en-US" dirty="0">
              <a:gradFill>
                <a:gsLst>
                  <a:gs pos="0">
                    <a:srgbClr val="FFFFFF"/>
                  </a:gs>
                  <a:gs pos="100000">
                    <a:srgbClr val="FFFFFF"/>
                  </a:gs>
                </a:gsLst>
                <a:lin ang="5400000" scaled="0"/>
              </a:gradFill>
            </a:endParaRPr>
          </a:p>
        </p:txBody>
      </p:sp>
      <p:sp>
        <p:nvSpPr>
          <p:cNvPr id="118" name="正方形/長方形 11"/>
          <p:cNvSpPr/>
          <p:nvPr/>
        </p:nvSpPr>
        <p:spPr bwMode="auto">
          <a:xfrm>
            <a:off x="7308707" y="2232563"/>
            <a:ext cx="1080000" cy="540000"/>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Data</a:t>
            </a:r>
            <a:endParaRPr lang="en-US" dirty="0">
              <a:gradFill>
                <a:gsLst>
                  <a:gs pos="0">
                    <a:srgbClr val="FFFFFF"/>
                  </a:gs>
                  <a:gs pos="100000">
                    <a:srgbClr val="FFFFFF"/>
                  </a:gs>
                </a:gsLst>
                <a:lin ang="5400000" scaled="0"/>
              </a:gradFill>
            </a:endParaRPr>
          </a:p>
        </p:txBody>
      </p:sp>
      <p:sp>
        <p:nvSpPr>
          <p:cNvPr id="119" name="正方形/長方形 11"/>
          <p:cNvSpPr/>
          <p:nvPr/>
        </p:nvSpPr>
        <p:spPr bwMode="auto">
          <a:xfrm>
            <a:off x="7308707" y="2812991"/>
            <a:ext cx="3321919" cy="5400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Fabric</a:t>
            </a:r>
            <a:endParaRPr lang="en-US" dirty="0">
              <a:gradFill>
                <a:gsLst>
                  <a:gs pos="0">
                    <a:srgbClr val="FFFFFF"/>
                  </a:gs>
                  <a:gs pos="100000">
                    <a:srgbClr val="FFFFFF"/>
                  </a:gs>
                </a:gsLst>
                <a:lin ang="5400000" scaled="0"/>
              </a:gradFill>
            </a:endParaRPr>
          </a:p>
        </p:txBody>
      </p:sp>
      <p:sp>
        <p:nvSpPr>
          <p:cNvPr id="120" name="正方形/長方形 11"/>
          <p:cNvSpPr/>
          <p:nvPr/>
        </p:nvSpPr>
        <p:spPr bwMode="auto">
          <a:xfrm>
            <a:off x="8430134" y="1070394"/>
            <a:ext cx="1080000" cy="540000"/>
          </a:xfrm>
          <a:prstGeom prst="rect">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Tenant 2</a:t>
            </a:r>
            <a:endParaRPr lang="en-US" dirty="0">
              <a:gradFill>
                <a:gsLst>
                  <a:gs pos="0">
                    <a:srgbClr val="FFFFFF"/>
                  </a:gs>
                  <a:gs pos="100000">
                    <a:srgbClr val="FFFFFF"/>
                  </a:gs>
                </a:gsLst>
                <a:lin ang="5400000" scaled="0"/>
              </a:gradFill>
            </a:endParaRPr>
          </a:p>
        </p:txBody>
      </p:sp>
      <p:sp>
        <p:nvSpPr>
          <p:cNvPr id="121" name="正方形/長方形 11"/>
          <p:cNvSpPr/>
          <p:nvPr/>
        </p:nvSpPr>
        <p:spPr bwMode="auto">
          <a:xfrm>
            <a:off x="8430134" y="1654748"/>
            <a:ext cx="1080000" cy="540000"/>
          </a:xfrm>
          <a:prstGeom prst="rect">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App</a:t>
            </a:r>
            <a:endParaRPr lang="en-US" dirty="0">
              <a:gradFill>
                <a:gsLst>
                  <a:gs pos="0">
                    <a:srgbClr val="FFFFFF"/>
                  </a:gs>
                  <a:gs pos="100000">
                    <a:srgbClr val="FFFFFF"/>
                  </a:gs>
                </a:gsLst>
                <a:lin ang="5400000" scaled="0"/>
              </a:gradFill>
            </a:endParaRPr>
          </a:p>
        </p:txBody>
      </p:sp>
      <p:sp>
        <p:nvSpPr>
          <p:cNvPr id="122" name="正方形/長方形 11"/>
          <p:cNvSpPr/>
          <p:nvPr/>
        </p:nvSpPr>
        <p:spPr bwMode="auto">
          <a:xfrm>
            <a:off x="8430134" y="2232563"/>
            <a:ext cx="1080000" cy="540000"/>
          </a:xfrm>
          <a:prstGeom prst="rect">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Data</a:t>
            </a:r>
            <a:endParaRPr lang="en-US" dirty="0">
              <a:gradFill>
                <a:gsLst>
                  <a:gs pos="0">
                    <a:srgbClr val="FFFFFF"/>
                  </a:gs>
                  <a:gs pos="100000">
                    <a:srgbClr val="FFFFFF"/>
                  </a:gs>
                </a:gsLst>
                <a:lin ang="5400000" scaled="0"/>
              </a:gradFill>
            </a:endParaRPr>
          </a:p>
        </p:txBody>
      </p:sp>
      <p:sp>
        <p:nvSpPr>
          <p:cNvPr id="124" name="正方形/長方形 11"/>
          <p:cNvSpPr/>
          <p:nvPr/>
        </p:nvSpPr>
        <p:spPr bwMode="auto">
          <a:xfrm>
            <a:off x="9551561" y="1070394"/>
            <a:ext cx="1080000" cy="540000"/>
          </a:xfrm>
          <a:prstGeom prst="rect">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Tenant 3</a:t>
            </a:r>
            <a:endParaRPr lang="en-US" dirty="0">
              <a:gradFill>
                <a:gsLst>
                  <a:gs pos="0">
                    <a:srgbClr val="FFFFFF"/>
                  </a:gs>
                  <a:gs pos="100000">
                    <a:srgbClr val="FFFFFF"/>
                  </a:gs>
                </a:gsLst>
                <a:lin ang="5400000" scaled="0"/>
              </a:gradFill>
            </a:endParaRPr>
          </a:p>
        </p:txBody>
      </p:sp>
      <p:sp>
        <p:nvSpPr>
          <p:cNvPr id="125" name="正方形/長方形 11"/>
          <p:cNvSpPr/>
          <p:nvPr/>
        </p:nvSpPr>
        <p:spPr bwMode="auto">
          <a:xfrm>
            <a:off x="9551561" y="1654748"/>
            <a:ext cx="1080000" cy="540000"/>
          </a:xfrm>
          <a:prstGeom prst="rect">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App</a:t>
            </a:r>
            <a:endParaRPr lang="en-US" dirty="0">
              <a:gradFill>
                <a:gsLst>
                  <a:gs pos="0">
                    <a:srgbClr val="FFFFFF"/>
                  </a:gs>
                  <a:gs pos="100000">
                    <a:srgbClr val="FFFFFF"/>
                  </a:gs>
                </a:gsLst>
                <a:lin ang="5400000" scaled="0"/>
              </a:gradFill>
            </a:endParaRPr>
          </a:p>
        </p:txBody>
      </p:sp>
      <p:sp>
        <p:nvSpPr>
          <p:cNvPr id="126" name="正方形/長方形 11"/>
          <p:cNvSpPr/>
          <p:nvPr/>
        </p:nvSpPr>
        <p:spPr bwMode="auto">
          <a:xfrm>
            <a:off x="9551561" y="2232563"/>
            <a:ext cx="1080000" cy="540000"/>
          </a:xfrm>
          <a:prstGeom prst="rect">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Data</a:t>
            </a:r>
            <a:endParaRPr lang="en-US" dirty="0">
              <a:gradFill>
                <a:gsLst>
                  <a:gs pos="0">
                    <a:srgbClr val="FFFFFF"/>
                  </a:gs>
                  <a:gs pos="100000">
                    <a:srgbClr val="FFFFFF"/>
                  </a:gs>
                </a:gsLst>
                <a:lin ang="5400000" scaled="0"/>
              </a:gradFill>
            </a:endParaRPr>
          </a:p>
        </p:txBody>
      </p:sp>
      <p:sp>
        <p:nvSpPr>
          <p:cNvPr id="128" name="正方形/長方形 11"/>
          <p:cNvSpPr/>
          <p:nvPr/>
        </p:nvSpPr>
        <p:spPr bwMode="auto">
          <a:xfrm>
            <a:off x="7308707" y="4060983"/>
            <a:ext cx="1080000" cy="540000"/>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Tenant 1</a:t>
            </a:r>
            <a:endParaRPr lang="en-US" dirty="0">
              <a:gradFill>
                <a:gsLst>
                  <a:gs pos="0">
                    <a:srgbClr val="FFFFFF"/>
                  </a:gs>
                  <a:gs pos="100000">
                    <a:srgbClr val="FFFFFF"/>
                  </a:gs>
                </a:gsLst>
                <a:lin ang="5400000" scaled="0"/>
              </a:gradFill>
            </a:endParaRPr>
          </a:p>
        </p:txBody>
      </p:sp>
      <p:sp>
        <p:nvSpPr>
          <p:cNvPr id="129" name="正方形/長方形 11"/>
          <p:cNvSpPr/>
          <p:nvPr/>
        </p:nvSpPr>
        <p:spPr bwMode="auto">
          <a:xfrm>
            <a:off x="7309636" y="4647960"/>
            <a:ext cx="3321923" cy="5400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App</a:t>
            </a:r>
            <a:endParaRPr lang="en-US" dirty="0">
              <a:gradFill>
                <a:gsLst>
                  <a:gs pos="0">
                    <a:srgbClr val="FFFFFF"/>
                  </a:gs>
                  <a:gs pos="100000">
                    <a:srgbClr val="FFFFFF"/>
                  </a:gs>
                </a:gsLst>
                <a:lin ang="5400000" scaled="0"/>
              </a:gradFill>
            </a:endParaRPr>
          </a:p>
        </p:txBody>
      </p:sp>
      <p:sp>
        <p:nvSpPr>
          <p:cNvPr id="130" name="正方形/長方形 11"/>
          <p:cNvSpPr/>
          <p:nvPr/>
        </p:nvSpPr>
        <p:spPr bwMode="auto">
          <a:xfrm>
            <a:off x="7309639" y="5225775"/>
            <a:ext cx="3321919" cy="5400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Data</a:t>
            </a:r>
            <a:endParaRPr lang="en-US" dirty="0">
              <a:gradFill>
                <a:gsLst>
                  <a:gs pos="0">
                    <a:srgbClr val="FFFFFF"/>
                  </a:gs>
                  <a:gs pos="100000">
                    <a:srgbClr val="FFFFFF"/>
                  </a:gs>
                </a:gsLst>
                <a:lin ang="5400000" scaled="0"/>
              </a:gradFill>
            </a:endParaRPr>
          </a:p>
        </p:txBody>
      </p:sp>
      <p:sp>
        <p:nvSpPr>
          <p:cNvPr id="131" name="正方形/長方形 11"/>
          <p:cNvSpPr/>
          <p:nvPr/>
        </p:nvSpPr>
        <p:spPr bwMode="auto">
          <a:xfrm>
            <a:off x="7309641" y="5803580"/>
            <a:ext cx="3321919" cy="5400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Fabric</a:t>
            </a:r>
            <a:endParaRPr lang="en-US" dirty="0">
              <a:gradFill>
                <a:gsLst>
                  <a:gs pos="0">
                    <a:srgbClr val="FFFFFF"/>
                  </a:gs>
                  <a:gs pos="100000">
                    <a:srgbClr val="FFFFFF"/>
                  </a:gs>
                </a:gsLst>
                <a:lin ang="5400000" scaled="0"/>
              </a:gradFill>
            </a:endParaRPr>
          </a:p>
        </p:txBody>
      </p:sp>
      <p:sp>
        <p:nvSpPr>
          <p:cNvPr id="132" name="正方形/長方形 11"/>
          <p:cNvSpPr/>
          <p:nvPr/>
        </p:nvSpPr>
        <p:spPr bwMode="auto">
          <a:xfrm>
            <a:off x="8430134" y="4060983"/>
            <a:ext cx="1080000" cy="540000"/>
          </a:xfrm>
          <a:prstGeom prst="rect">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Tenant 2</a:t>
            </a:r>
            <a:endParaRPr lang="en-US" dirty="0">
              <a:gradFill>
                <a:gsLst>
                  <a:gs pos="0">
                    <a:srgbClr val="FFFFFF"/>
                  </a:gs>
                  <a:gs pos="100000">
                    <a:srgbClr val="FFFFFF"/>
                  </a:gs>
                </a:gsLst>
                <a:lin ang="5400000" scaled="0"/>
              </a:gradFill>
            </a:endParaRPr>
          </a:p>
        </p:txBody>
      </p:sp>
      <p:sp>
        <p:nvSpPr>
          <p:cNvPr id="135" name="正方形/長方形 11"/>
          <p:cNvSpPr/>
          <p:nvPr/>
        </p:nvSpPr>
        <p:spPr bwMode="auto">
          <a:xfrm>
            <a:off x="9551561" y="4060983"/>
            <a:ext cx="1080000" cy="540000"/>
          </a:xfrm>
          <a:prstGeom prst="rect">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Tenant 3</a:t>
            </a:r>
            <a:endParaRPr lang="en-US"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4496620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The way we build clouds...</a:t>
            </a:r>
            <a:endParaRPr lang="en-US" dirty="0"/>
          </a:p>
        </p:txBody>
      </p:sp>
      <p:sp>
        <p:nvSpPr>
          <p:cNvPr id="3" name="Rectangle 2"/>
          <p:cNvSpPr/>
          <p:nvPr/>
        </p:nvSpPr>
        <p:spPr bwMode="auto">
          <a:xfrm>
            <a:off x="510600" y="1852458"/>
            <a:ext cx="3240000" cy="3960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da-DK" sz="2400" dirty="0" smtClean="0">
                <a:ln w="0"/>
                <a:solidFill>
                  <a:schemeClr val="tx1"/>
                </a:solidFill>
                <a:effectLst>
                  <a:outerShdw blurRad="38100" dist="19050" dir="2700000" algn="tl" rotWithShape="0">
                    <a:schemeClr val="dk1">
                      <a:alpha val="40000"/>
                    </a:schemeClr>
                  </a:outerShdw>
                </a:effectLst>
                <a:ea typeface="Segoe UI" pitchFamily="34" charset="0"/>
                <a:cs typeface="Segoe UI" pitchFamily="34" charset="0"/>
              </a:rPr>
              <a:t>Building the </a:t>
            </a:r>
            <a:r>
              <a:rPr lang="da-DK" sz="2400" dirty="0" err="1">
                <a:ln w="0"/>
                <a:solidFill>
                  <a:schemeClr val="tx1"/>
                </a:solidFill>
                <a:effectLst>
                  <a:outerShdw blurRad="38100" dist="19050" dir="2700000" algn="tl" rotWithShape="0">
                    <a:schemeClr val="dk1">
                      <a:alpha val="40000"/>
                    </a:schemeClr>
                  </a:outerShdw>
                </a:effectLst>
                <a:ea typeface="Segoe UI" pitchFamily="34" charset="0"/>
                <a:cs typeface="Segoe UI" pitchFamily="34" charset="0"/>
              </a:rPr>
              <a:t>F</a:t>
            </a:r>
            <a:r>
              <a:rPr lang="da-DK" sz="2400" dirty="0" err="1" smtClean="0">
                <a:ln w="0"/>
                <a:solidFill>
                  <a:schemeClr val="tx1"/>
                </a:solidFill>
                <a:effectLst>
                  <a:outerShdw blurRad="38100" dist="19050" dir="2700000" algn="tl" rotWithShape="0">
                    <a:schemeClr val="dk1">
                      <a:alpha val="40000"/>
                    </a:schemeClr>
                  </a:outerShdw>
                </a:effectLst>
                <a:ea typeface="Segoe UI" pitchFamily="34" charset="0"/>
                <a:cs typeface="Segoe UI" pitchFamily="34" charset="0"/>
              </a:rPr>
              <a:t>abric</a:t>
            </a:r>
            <a:endParaRPr lang="en-US" sz="2400" dirty="0" smtClean="0">
              <a:ln w="0"/>
              <a:solidFill>
                <a:schemeClr val="tx1"/>
              </a:solidFill>
              <a:effectLst>
                <a:outerShdw blurRad="38100" dist="19050" dir="2700000" algn="tl" rotWithShape="0">
                  <a:schemeClr val="dk1">
                    <a:alpha val="40000"/>
                  </a:schemeClr>
                </a:outerShdw>
              </a:effectLst>
              <a:ea typeface="Segoe UI" pitchFamily="34" charset="0"/>
              <a:cs typeface="Segoe UI" pitchFamily="34" charset="0"/>
            </a:endParaRPr>
          </a:p>
        </p:txBody>
      </p:sp>
      <p:pic>
        <p:nvPicPr>
          <p:cNvPr id="11" name="Picture 10"/>
          <p:cNvPicPr>
            <a:picLocks noChangeAspect="1"/>
          </p:cNvPicPr>
          <p:nvPr/>
        </p:nvPicPr>
        <p:blipFill>
          <a:blip r:embed="rId3"/>
          <a:stretch>
            <a:fillRect/>
          </a:stretch>
        </p:blipFill>
        <p:spPr>
          <a:xfrm>
            <a:off x="1246611" y="5021990"/>
            <a:ext cx="1759795" cy="385687"/>
          </a:xfrm>
          <a:prstGeom prst="rect">
            <a:avLst/>
          </a:prstGeom>
        </p:spPr>
      </p:pic>
      <p:grpSp>
        <p:nvGrpSpPr>
          <p:cNvPr id="23" name="Group 22"/>
          <p:cNvGrpSpPr/>
          <p:nvPr/>
        </p:nvGrpSpPr>
        <p:grpSpPr>
          <a:xfrm>
            <a:off x="1381449" y="2794688"/>
            <a:ext cx="1498301" cy="1062971"/>
            <a:chOff x="1381449" y="2794688"/>
            <a:chExt cx="1498301" cy="1062971"/>
          </a:xfrm>
        </p:grpSpPr>
        <p:pic>
          <p:nvPicPr>
            <p:cNvPr id="7" name="Picture 6"/>
            <p:cNvPicPr>
              <a:picLocks noChangeAspect="1"/>
            </p:cNvPicPr>
            <p:nvPr/>
          </p:nvPicPr>
          <p:blipFill>
            <a:blip r:embed="rId4"/>
            <a:stretch>
              <a:fillRect/>
            </a:stretch>
          </p:blipFill>
          <p:spPr>
            <a:xfrm>
              <a:off x="1381449" y="2794688"/>
              <a:ext cx="1498301" cy="654049"/>
            </a:xfrm>
            <a:prstGeom prst="rect">
              <a:avLst/>
            </a:prstGeom>
          </p:spPr>
        </p:pic>
        <p:sp>
          <p:nvSpPr>
            <p:cNvPr id="16" name="TextBox 15"/>
            <p:cNvSpPr txBox="1"/>
            <p:nvPr/>
          </p:nvSpPr>
          <p:spPr>
            <a:xfrm>
              <a:off x="1397235" y="3368294"/>
              <a:ext cx="1458545" cy="489365"/>
            </a:xfrm>
            <a:prstGeom prst="rect">
              <a:avLst/>
            </a:prstGeom>
            <a:noFill/>
          </p:spPr>
          <p:txBody>
            <a:bodyPr wrap="square" lIns="182880" tIns="146304" rIns="182880" bIns="146304" rtlCol="0">
              <a:spAutoFit/>
            </a:bodyPr>
            <a:lstStyle/>
            <a:p>
              <a:pPr algn="ctr">
                <a:lnSpc>
                  <a:spcPct val="90000"/>
                </a:lnSpc>
                <a:spcAft>
                  <a:spcPts val="600"/>
                </a:spcAft>
              </a:pPr>
              <a:r>
                <a:rPr lang="da-DK" sz="1400" dirty="0" smtClean="0">
                  <a:gradFill>
                    <a:gsLst>
                      <a:gs pos="2917">
                        <a:schemeClr val="tx1"/>
                      </a:gs>
                      <a:gs pos="30000">
                        <a:schemeClr val="tx1"/>
                      </a:gs>
                    </a:gsLst>
                    <a:lin ang="5400000" scaled="0"/>
                  </a:gradFill>
                </a:rPr>
                <a:t>Compute</a:t>
              </a:r>
              <a:endParaRPr lang="en-US" sz="1400" dirty="0" err="1" smtClean="0">
                <a:gradFill>
                  <a:gsLst>
                    <a:gs pos="2917">
                      <a:schemeClr val="tx1"/>
                    </a:gs>
                    <a:gs pos="30000">
                      <a:schemeClr val="tx1"/>
                    </a:gs>
                  </a:gsLst>
                  <a:lin ang="5400000" scaled="0"/>
                </a:gradFill>
              </a:endParaRPr>
            </a:p>
          </p:txBody>
        </p:sp>
      </p:grpSp>
      <p:sp>
        <p:nvSpPr>
          <p:cNvPr id="17" name="TextBox 16"/>
          <p:cNvSpPr txBox="1"/>
          <p:nvPr/>
        </p:nvSpPr>
        <p:spPr>
          <a:xfrm>
            <a:off x="1339626" y="5302881"/>
            <a:ext cx="1526667" cy="489365"/>
          </a:xfrm>
          <a:prstGeom prst="rect">
            <a:avLst/>
          </a:prstGeom>
          <a:noFill/>
        </p:spPr>
        <p:txBody>
          <a:bodyPr wrap="square" lIns="182880" tIns="146304" rIns="182880" bIns="146304" rtlCol="0">
            <a:spAutoFit/>
          </a:bodyPr>
          <a:lstStyle/>
          <a:p>
            <a:pPr algn="ctr">
              <a:lnSpc>
                <a:spcPct val="90000"/>
              </a:lnSpc>
              <a:spcAft>
                <a:spcPts val="600"/>
              </a:spcAft>
            </a:pPr>
            <a:r>
              <a:rPr lang="da-DK" sz="1400" dirty="0" smtClean="0">
                <a:gradFill>
                  <a:gsLst>
                    <a:gs pos="2917">
                      <a:schemeClr val="tx1"/>
                    </a:gs>
                    <a:gs pos="30000">
                      <a:schemeClr val="tx1"/>
                    </a:gs>
                  </a:gsLst>
                  <a:lin ang="5400000" scaled="0"/>
                </a:gradFill>
              </a:rPr>
              <a:t>Storage</a:t>
            </a:r>
            <a:endParaRPr lang="en-US" sz="1400" dirty="0" err="1" smtClean="0">
              <a:gradFill>
                <a:gsLst>
                  <a:gs pos="2917">
                    <a:schemeClr val="tx1"/>
                  </a:gs>
                  <a:gs pos="30000">
                    <a:schemeClr val="tx1"/>
                  </a:gs>
                </a:gsLst>
                <a:lin ang="5400000" scaled="0"/>
              </a:gradFill>
            </a:endParaRPr>
          </a:p>
        </p:txBody>
      </p:sp>
      <p:grpSp>
        <p:nvGrpSpPr>
          <p:cNvPr id="24" name="Group 23"/>
          <p:cNvGrpSpPr/>
          <p:nvPr/>
        </p:nvGrpSpPr>
        <p:grpSpPr>
          <a:xfrm>
            <a:off x="1318615" y="3973865"/>
            <a:ext cx="1585285" cy="908974"/>
            <a:chOff x="1318615" y="3973865"/>
            <a:chExt cx="1585285" cy="908974"/>
          </a:xfrm>
        </p:grpSpPr>
        <p:pic>
          <p:nvPicPr>
            <p:cNvPr id="10" name="Picture 9"/>
            <p:cNvPicPr>
              <a:picLocks noChangeAspect="1"/>
            </p:cNvPicPr>
            <p:nvPr/>
          </p:nvPicPr>
          <p:blipFill>
            <a:blip r:embed="rId5"/>
            <a:stretch>
              <a:fillRect/>
            </a:stretch>
          </p:blipFill>
          <p:spPr>
            <a:xfrm>
              <a:off x="1349120" y="3973865"/>
              <a:ext cx="1554780" cy="509114"/>
            </a:xfrm>
            <a:prstGeom prst="rect">
              <a:avLst/>
            </a:prstGeom>
          </p:spPr>
        </p:pic>
        <p:sp>
          <p:nvSpPr>
            <p:cNvPr id="18" name="TextBox 17"/>
            <p:cNvSpPr txBox="1"/>
            <p:nvPr/>
          </p:nvSpPr>
          <p:spPr>
            <a:xfrm>
              <a:off x="1318615" y="4393474"/>
              <a:ext cx="1568688" cy="489365"/>
            </a:xfrm>
            <a:prstGeom prst="rect">
              <a:avLst/>
            </a:prstGeom>
            <a:noFill/>
          </p:spPr>
          <p:txBody>
            <a:bodyPr wrap="square" lIns="182880" tIns="146304" rIns="182880" bIns="146304" rtlCol="0">
              <a:spAutoFit/>
            </a:bodyPr>
            <a:lstStyle/>
            <a:p>
              <a:pPr algn="ctr">
                <a:lnSpc>
                  <a:spcPct val="90000"/>
                </a:lnSpc>
                <a:spcAft>
                  <a:spcPts val="600"/>
                </a:spcAft>
              </a:pPr>
              <a:r>
                <a:rPr lang="da-DK" sz="1400" dirty="0" smtClean="0">
                  <a:gradFill>
                    <a:gsLst>
                      <a:gs pos="2917">
                        <a:schemeClr val="tx1"/>
                      </a:gs>
                      <a:gs pos="30000">
                        <a:schemeClr val="tx1"/>
                      </a:gs>
                    </a:gsLst>
                    <a:lin ang="5400000" scaled="0"/>
                  </a:gradFill>
                </a:rPr>
                <a:t>Network</a:t>
              </a:r>
              <a:endParaRPr lang="en-US" sz="1400" dirty="0" err="1" smtClean="0">
                <a:gradFill>
                  <a:gsLst>
                    <a:gs pos="2917">
                      <a:schemeClr val="tx1"/>
                    </a:gs>
                    <a:gs pos="30000">
                      <a:schemeClr val="tx1"/>
                    </a:gs>
                  </a:gsLst>
                  <a:lin ang="5400000" scaled="0"/>
                </a:gradFill>
              </a:endParaRPr>
            </a:p>
          </p:txBody>
        </p:sp>
      </p:grpSp>
      <p:sp>
        <p:nvSpPr>
          <p:cNvPr id="71" name="Rectangle 70"/>
          <p:cNvSpPr/>
          <p:nvPr/>
        </p:nvSpPr>
        <p:spPr bwMode="auto">
          <a:xfrm>
            <a:off x="8722401" y="1852458"/>
            <a:ext cx="3240000" cy="3960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da-DK" sz="2400" dirty="0" smtClean="0">
                <a:ln w="0"/>
                <a:solidFill>
                  <a:schemeClr val="tx1"/>
                </a:solidFill>
                <a:effectLst>
                  <a:outerShdw blurRad="38100" dist="19050" dir="2700000" algn="tl" rotWithShape="0">
                    <a:schemeClr val="dk1">
                      <a:alpha val="40000"/>
                    </a:schemeClr>
                  </a:outerShdw>
                </a:effectLst>
                <a:ea typeface="Segoe UI" pitchFamily="34" charset="0"/>
                <a:cs typeface="Segoe UI" pitchFamily="34" charset="0"/>
              </a:rPr>
              <a:t>ACCESS &amp; PROVISIONING</a:t>
            </a:r>
          </a:p>
          <a:p>
            <a:pPr algn="ctr" defTabSz="932472" fontAlgn="base">
              <a:lnSpc>
                <a:spcPct val="90000"/>
              </a:lnSpc>
              <a:spcBef>
                <a:spcPct val="0"/>
              </a:spcBef>
              <a:spcAft>
                <a:spcPct val="0"/>
              </a:spcAft>
            </a:pPr>
            <a:r>
              <a:rPr lang="da-DK" sz="2400" dirty="0" smtClean="0">
                <a:ln w="0"/>
                <a:solidFill>
                  <a:schemeClr val="tx1"/>
                </a:solidFill>
                <a:effectLst>
                  <a:outerShdw blurRad="38100" dist="19050" dir="2700000" algn="tl" rotWithShape="0">
                    <a:schemeClr val="dk1">
                      <a:alpha val="40000"/>
                    </a:schemeClr>
                  </a:outerShdw>
                </a:effectLst>
                <a:ea typeface="Segoe UI" pitchFamily="34" charset="0"/>
                <a:cs typeface="Segoe UI" pitchFamily="34" charset="0"/>
              </a:rPr>
              <a:t>(SELF SERVICE)</a:t>
            </a:r>
          </a:p>
          <a:p>
            <a:pPr algn="ctr" defTabSz="932472" fontAlgn="base">
              <a:lnSpc>
                <a:spcPct val="90000"/>
              </a:lnSpc>
              <a:spcBef>
                <a:spcPct val="0"/>
              </a:spcBef>
              <a:spcAft>
                <a:spcPct val="0"/>
              </a:spcAft>
            </a:pPr>
            <a:endParaRPr lang="da-DK" sz="2400" dirty="0" smtClean="0">
              <a:ln w="0"/>
              <a:solidFill>
                <a:schemeClr val="tx1"/>
              </a:solidFill>
              <a:effectLst>
                <a:outerShdw blurRad="38100" dist="19050" dir="2700000" algn="tl" rotWithShape="0">
                  <a:schemeClr val="dk1">
                    <a:alpha val="40000"/>
                  </a:schemeClr>
                </a:outerShdw>
              </a:effectLst>
              <a:ea typeface="Segoe UI" pitchFamily="34" charset="0"/>
              <a:cs typeface="Segoe UI" pitchFamily="34" charset="0"/>
            </a:endParaRPr>
          </a:p>
          <a:p>
            <a:pPr algn="ctr" defTabSz="932472" fontAlgn="base">
              <a:lnSpc>
                <a:spcPct val="90000"/>
              </a:lnSpc>
              <a:spcBef>
                <a:spcPct val="0"/>
              </a:spcBef>
              <a:spcAft>
                <a:spcPct val="0"/>
              </a:spcAft>
            </a:pPr>
            <a:endParaRPr lang="en-US" sz="2400" dirty="0" smtClean="0">
              <a:ln w="0"/>
              <a:solidFill>
                <a:schemeClr val="tx1"/>
              </a:solidFill>
              <a:effectLst>
                <a:outerShdw blurRad="38100" dist="19050" dir="2700000" algn="tl" rotWithShape="0">
                  <a:schemeClr val="dk1">
                    <a:alpha val="40000"/>
                  </a:schemeClr>
                </a:outerShdw>
              </a:effectLst>
              <a:ea typeface="Segoe UI" pitchFamily="34" charset="0"/>
              <a:cs typeface="Segoe UI" pitchFamily="34"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3958" y="3248048"/>
            <a:ext cx="720000" cy="720000"/>
          </a:xfrm>
          <a:prstGeom prst="rect">
            <a:avLst/>
          </a:prstGeom>
        </p:spPr>
      </p:pic>
      <p:grpSp>
        <p:nvGrpSpPr>
          <p:cNvPr id="26" name="Group 25"/>
          <p:cNvGrpSpPr>
            <a:grpSpLocks noChangeAspect="1"/>
          </p:cNvGrpSpPr>
          <p:nvPr/>
        </p:nvGrpSpPr>
        <p:grpSpPr>
          <a:xfrm>
            <a:off x="9906309" y="4457823"/>
            <a:ext cx="855009" cy="720000"/>
            <a:chOff x="10174446" y="4163921"/>
            <a:chExt cx="1538972" cy="1295963"/>
          </a:xfrm>
        </p:grpSpPr>
        <p:sp>
          <p:nvSpPr>
            <p:cNvPr id="19" name="Oval 2"/>
            <p:cNvSpPr>
              <a:spLocks noChangeAspect="1"/>
            </p:cNvSpPr>
            <p:nvPr/>
          </p:nvSpPr>
          <p:spPr bwMode="auto">
            <a:xfrm>
              <a:off x="10174446" y="4163921"/>
              <a:ext cx="1538972" cy="1295963"/>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chemeClr val="tx2">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marL="0" marR="0" lvl="0" indent="0" algn="ctr" defTabSz="931406" eaLnBrk="1" fontAlgn="base" latinLnBrk="0" hangingPunct="1">
                <a:lnSpc>
                  <a:spcPct val="100000"/>
                </a:lnSpc>
                <a:spcBef>
                  <a:spcPct val="0"/>
                </a:spcBef>
                <a:spcAft>
                  <a:spcPct val="0"/>
                </a:spcAft>
                <a:buClrTx/>
                <a:buSzTx/>
                <a:buFontTx/>
                <a:buNone/>
                <a:tabLst/>
                <a:defRPr/>
              </a:pPr>
              <a:endParaRPr kumimoji="0" lang="en-US" sz="1800" b="0" i="0" u="none" strike="noStrike" kern="0" cap="none" spc="-51"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4" name="Freeform 83"/>
            <p:cNvSpPr>
              <a:spLocks noEditPoints="1"/>
            </p:cNvSpPr>
            <p:nvPr/>
          </p:nvSpPr>
          <p:spPr bwMode="black">
            <a:xfrm>
              <a:off x="10692140" y="4393474"/>
              <a:ext cx="503048" cy="531031"/>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nvGrpSpPr>
            <p:cNvPr id="75" name="Group 74"/>
            <p:cNvGrpSpPr/>
            <p:nvPr/>
          </p:nvGrpSpPr>
          <p:grpSpPr bwMode="black">
            <a:xfrm>
              <a:off x="10320894" y="4930422"/>
              <a:ext cx="663113" cy="511890"/>
              <a:chOff x="7010400" y="2133600"/>
              <a:chExt cx="1379538" cy="1065213"/>
            </a:xfrm>
          </p:grpSpPr>
          <p:sp>
            <p:nvSpPr>
              <p:cNvPr id="76" name="Freeform 161"/>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7" name="Freeform 162"/>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8" name="Freeform 163"/>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9" name="Freeform 164"/>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80" name="Freeform 165"/>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81" name="Freeform 166"/>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82" name="Freeform 167"/>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83" name="Freeform 168"/>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84" name="Freeform 169"/>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85" name="Freeform 170"/>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86" name="Freeform 171"/>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87" name="Freeform 172"/>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88" name="Freeform 173"/>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89" name="Freeform 174"/>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90" name="Freeform 175"/>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91" name="Freeform 176"/>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92" name="Freeform 177"/>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93" name="Freeform 178"/>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94" name="Freeform 179"/>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95" name="Freeform 180"/>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96" name="Freeform 181"/>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97" name="Freeform 182"/>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98" name="Freeform 183"/>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99" name="Freeform 184"/>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0" name="Freeform 185"/>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1" name="Freeform 186"/>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2" name="Freeform 187"/>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3" name="Freeform 188"/>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4" name="Freeform 189"/>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5" name="Freeform 190"/>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6" name="Freeform 191"/>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7" name="Freeform 192"/>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8" name="Freeform 193"/>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9" name="Freeform 194"/>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10" name="Freeform 195"/>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11" name="Freeform 196"/>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12" name="Freeform 197"/>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13" name="Freeform 198"/>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14" name="Freeform 199"/>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15" name="Freeform 200"/>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16" name="Freeform 201"/>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17" name="Freeform 202"/>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18" name="Freeform 203"/>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19" name="Freeform 204"/>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20" name="Freeform 205"/>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21" name="Freeform 206"/>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22" name="Freeform 207"/>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sp>
          <p:nvSpPr>
            <p:cNvPr id="123" name="Freeform 62"/>
            <p:cNvSpPr>
              <a:spLocks noEditPoints="1"/>
            </p:cNvSpPr>
            <p:nvPr/>
          </p:nvSpPr>
          <p:spPr bwMode="black">
            <a:xfrm>
              <a:off x="11036400" y="4898314"/>
              <a:ext cx="548784" cy="548641"/>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sp>
        <p:nvSpPr>
          <p:cNvPr id="8" name="Rectangle 7"/>
          <p:cNvSpPr/>
          <p:nvPr/>
        </p:nvSpPr>
        <p:spPr bwMode="auto">
          <a:xfrm>
            <a:off x="4619104" y="1852458"/>
            <a:ext cx="3240000" cy="3960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da-DK" sz="2400" dirty="0" smtClean="0">
                <a:ln w="0"/>
                <a:solidFill>
                  <a:schemeClr val="tx1"/>
                </a:solidFill>
                <a:effectLst>
                  <a:outerShdw blurRad="38100" dist="19050" dir="2700000" algn="tl" rotWithShape="0">
                    <a:schemeClr val="dk1">
                      <a:alpha val="40000"/>
                    </a:schemeClr>
                  </a:outerShdw>
                </a:effectLst>
                <a:ea typeface="Segoe UI" pitchFamily="34" charset="0"/>
                <a:cs typeface="Segoe UI" pitchFamily="34" charset="0"/>
              </a:rPr>
              <a:t>Building the Management</a:t>
            </a:r>
            <a:endParaRPr lang="en-US" sz="2400" dirty="0" smtClean="0">
              <a:ln w="0"/>
              <a:solidFill>
                <a:schemeClr val="tx1"/>
              </a:solidFill>
              <a:effectLst>
                <a:outerShdw blurRad="38100" dist="19050" dir="2700000" algn="tl" rotWithShape="0">
                  <a:schemeClr val="dk1">
                    <a:alpha val="40000"/>
                  </a:schemeClr>
                </a:outerShdw>
              </a:effectLst>
              <a:ea typeface="Segoe UI" pitchFamily="34" charset="0"/>
              <a:cs typeface="Segoe UI" pitchFamily="34" charset="0"/>
            </a:endParaRPr>
          </a:p>
        </p:txBody>
      </p:sp>
      <p:grpSp>
        <p:nvGrpSpPr>
          <p:cNvPr id="25" name="Group 24"/>
          <p:cNvGrpSpPr/>
          <p:nvPr/>
        </p:nvGrpSpPr>
        <p:grpSpPr>
          <a:xfrm>
            <a:off x="4963324" y="3262257"/>
            <a:ext cx="2525556" cy="720000"/>
            <a:chOff x="3473154" y="6244447"/>
            <a:chExt cx="2525556" cy="720000"/>
          </a:xfrm>
        </p:grpSpPr>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3154" y="6244447"/>
              <a:ext cx="720000" cy="72000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83344" y="6244447"/>
              <a:ext cx="720000" cy="72000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78710" y="6244447"/>
              <a:ext cx="720000" cy="720000"/>
            </a:xfrm>
            <a:prstGeom prst="rect">
              <a:avLst/>
            </a:prstGeom>
          </p:spPr>
        </p:pic>
      </p:grpSp>
      <p:pic>
        <p:nvPicPr>
          <p:cNvPr id="124" name="Picture 123"/>
          <p:cNvPicPr>
            <a:picLocks noChangeAspect="1"/>
          </p:cNvPicPr>
          <p:nvPr/>
        </p:nvPicPr>
        <p:blipFill>
          <a:blip r:embed="rId4"/>
          <a:stretch>
            <a:fillRect/>
          </a:stretch>
        </p:blipFill>
        <p:spPr>
          <a:xfrm>
            <a:off x="5479890" y="4163774"/>
            <a:ext cx="1498301" cy="654049"/>
          </a:xfrm>
          <a:prstGeom prst="rect">
            <a:avLst/>
          </a:prstGeom>
        </p:spPr>
      </p:pic>
      <p:sp>
        <p:nvSpPr>
          <p:cNvPr id="125" name="TextBox 124"/>
          <p:cNvSpPr txBox="1"/>
          <p:nvPr/>
        </p:nvSpPr>
        <p:spPr>
          <a:xfrm>
            <a:off x="5499767" y="4716897"/>
            <a:ext cx="1458545" cy="489365"/>
          </a:xfrm>
          <a:prstGeom prst="rect">
            <a:avLst/>
          </a:prstGeom>
          <a:noFill/>
        </p:spPr>
        <p:txBody>
          <a:bodyPr wrap="square" lIns="182880" tIns="146304" rIns="182880" bIns="146304" rtlCol="0">
            <a:spAutoFit/>
          </a:bodyPr>
          <a:lstStyle/>
          <a:p>
            <a:pPr>
              <a:lnSpc>
                <a:spcPct val="90000"/>
              </a:lnSpc>
              <a:spcAft>
                <a:spcPts val="600"/>
              </a:spcAft>
            </a:pPr>
            <a:r>
              <a:rPr lang="da-DK" sz="1400" dirty="0" smtClean="0">
                <a:gradFill>
                  <a:gsLst>
                    <a:gs pos="2917">
                      <a:schemeClr val="tx1"/>
                    </a:gs>
                    <a:gs pos="30000">
                      <a:schemeClr val="tx1"/>
                    </a:gs>
                  </a:gsLst>
                  <a:lin ang="5400000" scaled="0"/>
                </a:gradFill>
              </a:rPr>
              <a:t>Management </a:t>
            </a:r>
            <a:endParaRPr lang="en-US" sz="1400" dirty="0" err="1" smtClean="0">
              <a:gradFill>
                <a:gsLst>
                  <a:gs pos="2917">
                    <a:schemeClr val="tx1"/>
                  </a:gs>
                  <a:gs pos="30000">
                    <a:schemeClr val="tx1"/>
                  </a:gs>
                </a:gsLst>
                <a:lin ang="5400000" scaled="0"/>
              </a:gradFill>
            </a:endParaRPr>
          </a:p>
        </p:txBody>
      </p:sp>
      <p:sp>
        <p:nvSpPr>
          <p:cNvPr id="126" name="TextBox 125"/>
          <p:cNvSpPr txBox="1"/>
          <p:nvPr/>
        </p:nvSpPr>
        <p:spPr>
          <a:xfrm>
            <a:off x="9604542" y="3875479"/>
            <a:ext cx="1615908" cy="489365"/>
          </a:xfrm>
          <a:prstGeom prst="rect">
            <a:avLst/>
          </a:prstGeom>
          <a:noFill/>
        </p:spPr>
        <p:txBody>
          <a:bodyPr wrap="square" lIns="182880" tIns="146304" rIns="182880" bIns="146304" rtlCol="0">
            <a:spAutoFit/>
          </a:bodyPr>
          <a:lstStyle/>
          <a:p>
            <a:pPr algn="ctr">
              <a:lnSpc>
                <a:spcPct val="90000"/>
              </a:lnSpc>
              <a:spcAft>
                <a:spcPts val="600"/>
              </a:spcAft>
            </a:pPr>
            <a:r>
              <a:rPr lang="da-DK" sz="1400" dirty="0" err="1" smtClean="0">
                <a:gradFill>
                  <a:gsLst>
                    <a:gs pos="2917">
                      <a:schemeClr val="tx1"/>
                    </a:gs>
                    <a:gs pos="30000">
                      <a:schemeClr val="tx1"/>
                    </a:gs>
                  </a:gsLst>
                  <a:lin ang="5400000" scaled="0"/>
                </a:gradFill>
              </a:rPr>
              <a:t>App</a:t>
            </a:r>
            <a:r>
              <a:rPr lang="da-DK" sz="1400" dirty="0" smtClean="0">
                <a:gradFill>
                  <a:gsLst>
                    <a:gs pos="2917">
                      <a:schemeClr val="tx1"/>
                    </a:gs>
                    <a:gs pos="30000">
                      <a:schemeClr val="tx1"/>
                    </a:gs>
                  </a:gsLst>
                  <a:lin ang="5400000" scaled="0"/>
                </a:gradFill>
              </a:rPr>
              <a:t>. Controller</a:t>
            </a:r>
            <a:endParaRPr lang="en-US" sz="1400" dirty="0" err="1" smtClean="0">
              <a:gradFill>
                <a:gsLst>
                  <a:gs pos="2917">
                    <a:schemeClr val="tx1"/>
                  </a:gs>
                  <a:gs pos="30000">
                    <a:schemeClr val="tx1"/>
                  </a:gs>
                </a:gsLst>
                <a:lin ang="5400000" scaled="0"/>
              </a:gradFill>
            </a:endParaRPr>
          </a:p>
        </p:txBody>
      </p:sp>
      <p:sp>
        <p:nvSpPr>
          <p:cNvPr id="127" name="TextBox 126"/>
          <p:cNvSpPr txBox="1"/>
          <p:nvPr/>
        </p:nvSpPr>
        <p:spPr>
          <a:xfrm>
            <a:off x="5424251" y="3779446"/>
            <a:ext cx="1633911" cy="489365"/>
          </a:xfrm>
          <a:prstGeom prst="rect">
            <a:avLst/>
          </a:prstGeom>
          <a:noFill/>
        </p:spPr>
        <p:txBody>
          <a:bodyPr wrap="square" lIns="182880" tIns="146304" rIns="182880" bIns="146304" rtlCol="0">
            <a:spAutoFit/>
          </a:bodyPr>
          <a:lstStyle/>
          <a:p>
            <a:pPr>
              <a:lnSpc>
                <a:spcPct val="90000"/>
              </a:lnSpc>
              <a:spcAft>
                <a:spcPts val="600"/>
              </a:spcAft>
            </a:pPr>
            <a:r>
              <a:rPr lang="da-DK" sz="1400" dirty="0" smtClean="0">
                <a:gradFill>
                  <a:gsLst>
                    <a:gs pos="2917">
                      <a:schemeClr val="tx1"/>
                    </a:gs>
                    <a:gs pos="30000">
                      <a:schemeClr val="tx1"/>
                    </a:gs>
                  </a:gsLst>
                  <a:lin ang="5400000" scaled="0"/>
                </a:gradFill>
              </a:rPr>
              <a:t>System Center</a:t>
            </a:r>
            <a:endParaRPr lang="en-US" sz="1400" dirty="0" err="1" smtClean="0">
              <a:gradFill>
                <a:gsLst>
                  <a:gs pos="2917">
                    <a:schemeClr val="tx1"/>
                  </a:gs>
                  <a:gs pos="30000">
                    <a:schemeClr val="tx1"/>
                  </a:gs>
                </a:gsLst>
                <a:lin ang="5400000" scaled="0"/>
              </a:gradFill>
            </a:endParaRPr>
          </a:p>
        </p:txBody>
      </p:sp>
      <p:sp>
        <p:nvSpPr>
          <p:cNvPr id="128" name="TextBox 127"/>
          <p:cNvSpPr txBox="1"/>
          <p:nvPr/>
        </p:nvSpPr>
        <p:spPr>
          <a:xfrm>
            <a:off x="9604542" y="5160846"/>
            <a:ext cx="1615908" cy="489365"/>
          </a:xfrm>
          <a:prstGeom prst="rect">
            <a:avLst/>
          </a:prstGeom>
          <a:noFill/>
        </p:spPr>
        <p:txBody>
          <a:bodyPr wrap="square" lIns="182880" tIns="146304" rIns="182880" bIns="146304" rtlCol="0">
            <a:spAutoFit/>
          </a:bodyPr>
          <a:lstStyle/>
          <a:p>
            <a:pPr algn="ctr">
              <a:lnSpc>
                <a:spcPct val="90000"/>
              </a:lnSpc>
              <a:spcAft>
                <a:spcPts val="600"/>
              </a:spcAft>
            </a:pPr>
            <a:r>
              <a:rPr lang="da-DK" sz="1400" dirty="0" smtClean="0">
                <a:gradFill>
                  <a:gsLst>
                    <a:gs pos="2917">
                      <a:schemeClr val="tx1"/>
                    </a:gs>
                    <a:gs pos="30000">
                      <a:schemeClr val="tx1"/>
                    </a:gs>
                  </a:gsLst>
                  <a:lin ang="5400000" scaled="0"/>
                </a:gradFill>
              </a:rPr>
              <a:t>WAP</a:t>
            </a:r>
            <a:endParaRPr lang="en-US" sz="1400" dirty="0" err="1"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16732915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IaaS Design Patterns</a:t>
            </a:r>
            <a:br>
              <a:rPr lang="da-DK" dirty="0" smtClean="0"/>
            </a:br>
            <a:r>
              <a:rPr lang="da-DK" dirty="0" smtClean="0"/>
              <a:t>Fabric</a:t>
            </a:r>
            <a:endParaRPr lang="da-DK" dirty="0"/>
          </a:p>
        </p:txBody>
      </p:sp>
      <p:sp>
        <p:nvSpPr>
          <p:cNvPr id="3" name="Text Placeholder 2"/>
          <p:cNvSpPr>
            <a:spLocks noGrp="1"/>
          </p:cNvSpPr>
          <p:nvPr>
            <p:ph type="body" sz="quarter" idx="12"/>
          </p:nvPr>
        </p:nvSpPr>
        <p:spPr/>
        <p:txBody>
          <a:bodyPr/>
          <a:lstStyle/>
          <a:p>
            <a:endParaRPr lang="da-DK"/>
          </a:p>
        </p:txBody>
      </p:sp>
    </p:spTree>
    <p:extLst>
      <p:ext uri="{BB962C8B-B14F-4D97-AF65-F5344CB8AC3E}">
        <p14:creationId xmlns:p14="http://schemas.microsoft.com/office/powerpoint/2010/main" val="3714313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Line Architecture Design Patterns</a:t>
            </a:r>
            <a:endParaRPr lang="da-DK" dirty="0"/>
          </a:p>
        </p:txBody>
      </p:sp>
      <p:sp>
        <p:nvSpPr>
          <p:cNvPr id="4" name="Slide Number Placeholder 3"/>
          <p:cNvSpPr>
            <a:spLocks noGrp="1"/>
          </p:cNvSpPr>
          <p:nvPr>
            <p:ph type="sldNum" sz="quarter" idx="4294967295"/>
          </p:nvPr>
        </p:nvSpPr>
        <p:spPr>
          <a:xfrm>
            <a:off x="11650176" y="6573013"/>
            <a:ext cx="511664" cy="124650"/>
          </a:xfrm>
          <a:prstGeom prst="rect">
            <a:avLst/>
          </a:prstGeom>
        </p:spPr>
        <p:txBody>
          <a:bodyPr/>
          <a:lstStyle/>
          <a:p>
            <a:pPr>
              <a:defRPr/>
            </a:pPr>
            <a:fld id="{B053C54A-1589-45F9-897C-83E8337CD2D8}" type="slidenum">
              <a:rPr lang="en-US" smtClean="0"/>
              <a:pPr>
                <a:defRPr/>
              </a:pPr>
              <a:t>13</a:t>
            </a:fld>
            <a:endParaRPr lang="en-US" dirty="0"/>
          </a:p>
        </p:txBody>
      </p:sp>
      <p:sp>
        <p:nvSpPr>
          <p:cNvPr id="6" name="TextBox 5"/>
          <p:cNvSpPr txBox="1"/>
          <p:nvPr/>
        </p:nvSpPr>
        <p:spPr>
          <a:xfrm>
            <a:off x="3575864" y="1525747"/>
            <a:ext cx="8045330" cy="1335270"/>
          </a:xfrm>
          <a:prstGeom prst="rect">
            <a:avLst/>
          </a:prstGeom>
          <a:noFill/>
        </p:spPr>
        <p:txBody>
          <a:bodyPr wrap="square" lIns="0" tIns="0" rIns="0" bIns="0" rtlCol="0">
            <a:noAutofit/>
          </a:bodyPr>
          <a:lstStyle/>
          <a:p>
            <a:r>
              <a:rPr lang="en-US" sz="2040" dirty="0"/>
              <a:t>Microsoft evolves the Product Line Architecture as we capture learnings from customer deployments and support incidents to continuously improve the architecture and our deployment practices.  </a:t>
            </a:r>
          </a:p>
          <a:p>
            <a:pPr>
              <a:spcBef>
                <a:spcPts val="612"/>
              </a:spcBef>
            </a:pPr>
            <a:r>
              <a:rPr lang="en-US" sz="2040" dirty="0"/>
              <a:t>The Benefits of using the PLA include:</a:t>
            </a:r>
            <a:endParaRPr lang="en-US" sz="1836" dirty="0"/>
          </a:p>
        </p:txBody>
      </p:sp>
      <p:grpSp>
        <p:nvGrpSpPr>
          <p:cNvPr id="7" name="Group 6"/>
          <p:cNvGrpSpPr/>
          <p:nvPr/>
        </p:nvGrpSpPr>
        <p:grpSpPr>
          <a:xfrm>
            <a:off x="495930" y="4990110"/>
            <a:ext cx="11622869" cy="1227247"/>
            <a:chOff x="489608" y="4892707"/>
            <a:chExt cx="11396004" cy="1203293"/>
          </a:xfrm>
        </p:grpSpPr>
        <p:grpSp>
          <p:nvGrpSpPr>
            <p:cNvPr id="8" name="Group 7"/>
            <p:cNvGrpSpPr/>
            <p:nvPr/>
          </p:nvGrpSpPr>
          <p:grpSpPr>
            <a:xfrm>
              <a:off x="3037796" y="4892707"/>
              <a:ext cx="1203253" cy="1203293"/>
              <a:chOff x="2927600" y="2895600"/>
              <a:chExt cx="1203253" cy="1203293"/>
            </a:xfrm>
          </p:grpSpPr>
          <p:sp>
            <p:nvSpPr>
              <p:cNvPr id="41" name="Rectangle 40"/>
              <p:cNvSpPr/>
              <p:nvPr/>
            </p:nvSpPr>
            <p:spPr bwMode="auto">
              <a:xfrm>
                <a:off x="2927600" y="2895600"/>
                <a:ext cx="1203253" cy="1203293"/>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spcBef>
                    <a:spcPct val="0"/>
                  </a:spcBef>
                  <a:spcAft>
                    <a:spcPct val="0"/>
                  </a:spcAft>
                  <a:defRPr/>
                </a:pPr>
                <a:r>
                  <a:rPr lang="en-US" sz="1400" kern="0" spc="-51" dirty="0">
                    <a:latin typeface="Segoe UI" pitchFamily="34" charset="0"/>
                    <a:ea typeface="Segoe UI" pitchFamily="34" charset="0"/>
                    <a:cs typeface="Segoe UI" pitchFamily="34" charset="0"/>
                  </a:rPr>
                  <a:t>Performance</a:t>
                </a:r>
              </a:p>
            </p:txBody>
          </p:sp>
          <p:sp>
            <p:nvSpPr>
              <p:cNvPr id="42" name="Freeform 35"/>
              <p:cNvSpPr>
                <a:spLocks/>
              </p:cNvSpPr>
              <p:nvPr/>
            </p:nvSpPr>
            <p:spPr bwMode="black">
              <a:xfrm>
                <a:off x="3269451" y="3124200"/>
                <a:ext cx="519550" cy="534353"/>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400" dirty="0">
                  <a:latin typeface="Segoe UI" pitchFamily="34" charset="0"/>
                </a:endParaRPr>
              </a:p>
            </p:txBody>
          </p:sp>
        </p:grpSp>
        <p:grpSp>
          <p:nvGrpSpPr>
            <p:cNvPr id="9" name="Group 8"/>
            <p:cNvGrpSpPr/>
            <p:nvPr/>
          </p:nvGrpSpPr>
          <p:grpSpPr>
            <a:xfrm>
              <a:off x="5585984" y="4892707"/>
              <a:ext cx="1203253" cy="1203293"/>
              <a:chOff x="5475788" y="2895600"/>
              <a:chExt cx="1203253" cy="1203293"/>
            </a:xfrm>
          </p:grpSpPr>
          <p:sp>
            <p:nvSpPr>
              <p:cNvPr id="39" name="Rectangle 38"/>
              <p:cNvSpPr/>
              <p:nvPr/>
            </p:nvSpPr>
            <p:spPr bwMode="auto">
              <a:xfrm>
                <a:off x="5475788" y="2895600"/>
                <a:ext cx="1203253" cy="1203293"/>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spcBef>
                    <a:spcPct val="0"/>
                  </a:spcBef>
                  <a:spcAft>
                    <a:spcPct val="0"/>
                  </a:spcAft>
                  <a:defRPr/>
                </a:pPr>
                <a:r>
                  <a:rPr lang="en-US" sz="1400" kern="0" spc="-51" dirty="0">
                    <a:latin typeface="Segoe UI" pitchFamily="34" charset="0"/>
                    <a:ea typeface="Segoe UI" pitchFamily="34" charset="0"/>
                    <a:cs typeface="Segoe UI" pitchFamily="34" charset="0"/>
                  </a:rPr>
                  <a:t>Scalability</a:t>
                </a:r>
              </a:p>
            </p:txBody>
          </p:sp>
          <p:sp>
            <p:nvSpPr>
              <p:cNvPr id="40" name="Freeform 20"/>
              <p:cNvSpPr>
                <a:spLocks noEditPoints="1"/>
              </p:cNvSpPr>
              <p:nvPr/>
            </p:nvSpPr>
            <p:spPr bwMode="black">
              <a:xfrm>
                <a:off x="5736099" y="3072055"/>
                <a:ext cx="663113" cy="574923"/>
              </a:xfrm>
              <a:custGeom>
                <a:avLst/>
                <a:gdLst>
                  <a:gd name="T0" fmla="*/ 243 w 708"/>
                  <a:gd name="T1" fmla="*/ 484 h 614"/>
                  <a:gd name="T2" fmla="*/ 243 w 708"/>
                  <a:gd name="T3" fmla="*/ 614 h 614"/>
                  <a:gd name="T4" fmla="*/ 0 w 708"/>
                  <a:gd name="T5" fmla="*/ 614 h 614"/>
                  <a:gd name="T6" fmla="*/ 104 w 708"/>
                  <a:gd name="T7" fmla="*/ 437 h 614"/>
                  <a:gd name="T8" fmla="*/ 174 w 708"/>
                  <a:gd name="T9" fmla="*/ 437 h 614"/>
                  <a:gd name="T10" fmla="*/ 134 w 708"/>
                  <a:gd name="T11" fmla="*/ 484 h 614"/>
                  <a:gd name="T12" fmla="*/ 243 w 708"/>
                  <a:gd name="T13" fmla="*/ 484 h 614"/>
                  <a:gd name="T14" fmla="*/ 574 w 708"/>
                  <a:gd name="T15" fmla="*/ 484 h 614"/>
                  <a:gd name="T16" fmla="*/ 465 w 708"/>
                  <a:gd name="T17" fmla="*/ 484 h 614"/>
                  <a:gd name="T18" fmla="*/ 465 w 708"/>
                  <a:gd name="T19" fmla="*/ 614 h 614"/>
                  <a:gd name="T20" fmla="*/ 465 w 708"/>
                  <a:gd name="T21" fmla="*/ 614 h 614"/>
                  <a:gd name="T22" fmla="*/ 708 w 708"/>
                  <a:gd name="T23" fmla="*/ 614 h 614"/>
                  <a:gd name="T24" fmla="*/ 604 w 708"/>
                  <a:gd name="T25" fmla="*/ 437 h 614"/>
                  <a:gd name="T26" fmla="*/ 533 w 708"/>
                  <a:gd name="T27" fmla="*/ 437 h 614"/>
                  <a:gd name="T28" fmla="*/ 574 w 708"/>
                  <a:gd name="T29" fmla="*/ 484 h 614"/>
                  <a:gd name="T30" fmla="*/ 354 w 708"/>
                  <a:gd name="T31" fmla="*/ 229 h 614"/>
                  <a:gd name="T32" fmla="*/ 507 w 708"/>
                  <a:gd name="T33" fmla="*/ 408 h 614"/>
                  <a:gd name="T34" fmla="*/ 590 w 708"/>
                  <a:gd name="T35" fmla="*/ 408 h 614"/>
                  <a:gd name="T36" fmla="*/ 486 w 708"/>
                  <a:gd name="T37" fmla="*/ 229 h 614"/>
                  <a:gd name="T38" fmla="*/ 222 w 708"/>
                  <a:gd name="T39" fmla="*/ 229 h 614"/>
                  <a:gd name="T40" fmla="*/ 118 w 708"/>
                  <a:gd name="T41" fmla="*/ 408 h 614"/>
                  <a:gd name="T42" fmla="*/ 200 w 708"/>
                  <a:gd name="T43" fmla="*/ 408 h 614"/>
                  <a:gd name="T44" fmla="*/ 354 w 708"/>
                  <a:gd name="T45" fmla="*/ 229 h 614"/>
                  <a:gd name="T46" fmla="*/ 354 w 708"/>
                  <a:gd name="T47" fmla="*/ 0 h 614"/>
                  <a:gd name="T48" fmla="*/ 238 w 708"/>
                  <a:gd name="T49" fmla="*/ 200 h 614"/>
                  <a:gd name="T50" fmla="*/ 470 w 708"/>
                  <a:gd name="T51" fmla="*/ 200 h 614"/>
                  <a:gd name="T52" fmla="*/ 354 w 708"/>
                  <a:gd name="T53" fmla="*/ 0 h 614"/>
                  <a:gd name="T54" fmla="*/ 354 w 708"/>
                  <a:gd name="T55" fmla="*/ 274 h 614"/>
                  <a:gd name="T56" fmla="*/ 196 w 708"/>
                  <a:gd name="T57" fmla="*/ 463 h 614"/>
                  <a:gd name="T58" fmla="*/ 278 w 708"/>
                  <a:gd name="T59" fmla="*/ 463 h 614"/>
                  <a:gd name="T60" fmla="*/ 278 w 708"/>
                  <a:gd name="T61" fmla="*/ 614 h 614"/>
                  <a:gd name="T62" fmla="*/ 430 w 708"/>
                  <a:gd name="T63" fmla="*/ 614 h 614"/>
                  <a:gd name="T64" fmla="*/ 430 w 708"/>
                  <a:gd name="T65" fmla="*/ 463 h 614"/>
                  <a:gd name="T66" fmla="*/ 515 w 708"/>
                  <a:gd name="T67" fmla="*/ 463 h 614"/>
                  <a:gd name="T68" fmla="*/ 354 w 708"/>
                  <a:gd name="T69" fmla="*/ 27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8" h="614">
                    <a:moveTo>
                      <a:pt x="243" y="484"/>
                    </a:moveTo>
                    <a:lnTo>
                      <a:pt x="243" y="614"/>
                    </a:lnTo>
                    <a:lnTo>
                      <a:pt x="0" y="614"/>
                    </a:lnTo>
                    <a:lnTo>
                      <a:pt x="104" y="437"/>
                    </a:lnTo>
                    <a:lnTo>
                      <a:pt x="174" y="437"/>
                    </a:lnTo>
                    <a:lnTo>
                      <a:pt x="134" y="484"/>
                    </a:lnTo>
                    <a:lnTo>
                      <a:pt x="243" y="484"/>
                    </a:lnTo>
                    <a:close/>
                    <a:moveTo>
                      <a:pt x="574" y="484"/>
                    </a:moveTo>
                    <a:lnTo>
                      <a:pt x="465" y="484"/>
                    </a:lnTo>
                    <a:lnTo>
                      <a:pt x="465" y="614"/>
                    </a:lnTo>
                    <a:lnTo>
                      <a:pt x="465" y="614"/>
                    </a:lnTo>
                    <a:lnTo>
                      <a:pt x="708" y="614"/>
                    </a:lnTo>
                    <a:lnTo>
                      <a:pt x="604" y="437"/>
                    </a:lnTo>
                    <a:lnTo>
                      <a:pt x="533" y="437"/>
                    </a:lnTo>
                    <a:lnTo>
                      <a:pt x="574" y="484"/>
                    </a:lnTo>
                    <a:close/>
                    <a:moveTo>
                      <a:pt x="354" y="229"/>
                    </a:moveTo>
                    <a:lnTo>
                      <a:pt x="507" y="408"/>
                    </a:lnTo>
                    <a:lnTo>
                      <a:pt x="590" y="408"/>
                    </a:lnTo>
                    <a:lnTo>
                      <a:pt x="486" y="229"/>
                    </a:lnTo>
                    <a:lnTo>
                      <a:pt x="222" y="229"/>
                    </a:lnTo>
                    <a:lnTo>
                      <a:pt x="118" y="408"/>
                    </a:lnTo>
                    <a:lnTo>
                      <a:pt x="200" y="408"/>
                    </a:lnTo>
                    <a:lnTo>
                      <a:pt x="354" y="229"/>
                    </a:lnTo>
                    <a:close/>
                    <a:moveTo>
                      <a:pt x="354" y="0"/>
                    </a:moveTo>
                    <a:lnTo>
                      <a:pt x="238" y="200"/>
                    </a:lnTo>
                    <a:lnTo>
                      <a:pt x="470" y="200"/>
                    </a:lnTo>
                    <a:lnTo>
                      <a:pt x="354" y="0"/>
                    </a:lnTo>
                    <a:close/>
                    <a:moveTo>
                      <a:pt x="354" y="274"/>
                    </a:moveTo>
                    <a:lnTo>
                      <a:pt x="196" y="463"/>
                    </a:lnTo>
                    <a:lnTo>
                      <a:pt x="278" y="463"/>
                    </a:lnTo>
                    <a:lnTo>
                      <a:pt x="278" y="614"/>
                    </a:lnTo>
                    <a:lnTo>
                      <a:pt x="430" y="614"/>
                    </a:lnTo>
                    <a:lnTo>
                      <a:pt x="430" y="463"/>
                    </a:lnTo>
                    <a:lnTo>
                      <a:pt x="515" y="463"/>
                    </a:lnTo>
                    <a:lnTo>
                      <a:pt x="354" y="2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43" tIns="41972" rIns="83943" bIns="41972" numCol="1" anchor="t" anchorCtr="0" compatLnSpc="1">
                <a:prstTxWarp prst="textNoShape">
                  <a:avLst/>
                </a:prstTxWarp>
              </a:bodyPr>
              <a:lstStyle/>
              <a:p>
                <a:endParaRPr lang="en-US" sz="1400" dirty="0">
                  <a:latin typeface="Segoe UI" pitchFamily="34" charset="0"/>
                </a:endParaRPr>
              </a:p>
            </p:txBody>
          </p:sp>
        </p:grpSp>
        <p:grpSp>
          <p:nvGrpSpPr>
            <p:cNvPr id="10" name="Group 9"/>
            <p:cNvGrpSpPr/>
            <p:nvPr/>
          </p:nvGrpSpPr>
          <p:grpSpPr>
            <a:xfrm>
              <a:off x="9408266" y="4892707"/>
              <a:ext cx="1203253" cy="1203293"/>
              <a:chOff x="9298070" y="2895600"/>
              <a:chExt cx="1203253" cy="1203293"/>
            </a:xfrm>
          </p:grpSpPr>
          <p:sp>
            <p:nvSpPr>
              <p:cNvPr id="32" name="Rectangle 31"/>
              <p:cNvSpPr/>
              <p:nvPr/>
            </p:nvSpPr>
            <p:spPr bwMode="auto">
              <a:xfrm>
                <a:off x="9298070" y="2895600"/>
                <a:ext cx="1203253" cy="1203293"/>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spcBef>
                    <a:spcPct val="0"/>
                  </a:spcBef>
                  <a:spcAft>
                    <a:spcPct val="0"/>
                  </a:spcAft>
                  <a:defRPr/>
                </a:pPr>
                <a:r>
                  <a:rPr lang="en-US" sz="1350" kern="0" spc="-51" dirty="0">
                    <a:latin typeface="Segoe UI" pitchFamily="34" charset="0"/>
                    <a:ea typeface="Segoe UI" pitchFamily="34" charset="0"/>
                    <a:cs typeface="Segoe UI" pitchFamily="34" charset="0"/>
                  </a:rPr>
                  <a:t>Interoperability</a:t>
                </a:r>
              </a:p>
            </p:txBody>
          </p:sp>
          <p:grpSp>
            <p:nvGrpSpPr>
              <p:cNvPr id="33" name="Group 32"/>
              <p:cNvGrpSpPr/>
              <p:nvPr/>
            </p:nvGrpSpPr>
            <p:grpSpPr bwMode="black">
              <a:xfrm>
                <a:off x="9649607" y="3071097"/>
                <a:ext cx="500178" cy="640557"/>
                <a:chOff x="5187950" y="4273550"/>
                <a:chExt cx="960438" cy="1230313"/>
              </a:xfrm>
              <a:solidFill>
                <a:srgbClr val="FFFFFF"/>
              </a:solidFill>
            </p:grpSpPr>
            <p:sp>
              <p:nvSpPr>
                <p:cNvPr id="34" name="Freeform 238"/>
                <p:cNvSpPr>
                  <a:spLocks/>
                </p:cNvSpPr>
                <p:nvPr/>
              </p:nvSpPr>
              <p:spPr bwMode="black">
                <a:xfrm>
                  <a:off x="5321300" y="5256213"/>
                  <a:ext cx="700088" cy="139700"/>
                </a:xfrm>
                <a:custGeom>
                  <a:avLst/>
                  <a:gdLst>
                    <a:gd name="T0" fmla="*/ 83 w 110"/>
                    <a:gd name="T1" fmla="*/ 0 h 22"/>
                    <a:gd name="T2" fmla="*/ 55 w 110"/>
                    <a:gd name="T3" fmla="*/ 6 h 22"/>
                    <a:gd name="T4" fmla="*/ 27 w 110"/>
                    <a:gd name="T5" fmla="*/ 0 h 22"/>
                    <a:gd name="T6" fmla="*/ 0 w 110"/>
                    <a:gd name="T7" fmla="*/ 22 h 22"/>
                    <a:gd name="T8" fmla="*/ 110 w 110"/>
                    <a:gd name="T9" fmla="*/ 22 h 22"/>
                    <a:gd name="T10" fmla="*/ 83 w 110"/>
                    <a:gd name="T11" fmla="*/ 0 h 22"/>
                  </a:gdLst>
                  <a:ahLst/>
                  <a:cxnLst>
                    <a:cxn ang="0">
                      <a:pos x="T0" y="T1"/>
                    </a:cxn>
                    <a:cxn ang="0">
                      <a:pos x="T2" y="T3"/>
                    </a:cxn>
                    <a:cxn ang="0">
                      <a:pos x="T4" y="T5"/>
                    </a:cxn>
                    <a:cxn ang="0">
                      <a:pos x="T6" y="T7"/>
                    </a:cxn>
                    <a:cxn ang="0">
                      <a:pos x="T8" y="T9"/>
                    </a:cxn>
                    <a:cxn ang="0">
                      <a:pos x="T10" y="T11"/>
                    </a:cxn>
                  </a:cxnLst>
                  <a:rect l="0" t="0" r="r" b="b"/>
                  <a:pathLst>
                    <a:path w="110" h="22">
                      <a:moveTo>
                        <a:pt x="83" y="0"/>
                      </a:moveTo>
                      <a:cubicBezTo>
                        <a:pt x="74" y="4"/>
                        <a:pt x="65" y="6"/>
                        <a:pt x="55" y="6"/>
                      </a:cubicBezTo>
                      <a:cubicBezTo>
                        <a:pt x="45" y="6"/>
                        <a:pt x="35" y="4"/>
                        <a:pt x="27" y="0"/>
                      </a:cubicBezTo>
                      <a:cubicBezTo>
                        <a:pt x="21" y="9"/>
                        <a:pt x="12" y="16"/>
                        <a:pt x="0" y="22"/>
                      </a:cubicBezTo>
                      <a:cubicBezTo>
                        <a:pt x="110" y="22"/>
                        <a:pt x="110" y="22"/>
                        <a:pt x="110" y="22"/>
                      </a:cubicBezTo>
                      <a:cubicBezTo>
                        <a:pt x="98" y="16"/>
                        <a:pt x="89" y="9"/>
                        <a:pt x="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400" dirty="0">
                    <a:latin typeface="Segoe UI" pitchFamily="34" charset="0"/>
                  </a:endParaRPr>
                </a:p>
              </p:txBody>
            </p:sp>
            <p:sp>
              <p:nvSpPr>
                <p:cNvPr id="35" name="Freeform 239"/>
                <p:cNvSpPr>
                  <a:spLocks/>
                </p:cNvSpPr>
                <p:nvPr/>
              </p:nvSpPr>
              <p:spPr bwMode="black">
                <a:xfrm>
                  <a:off x="5473700" y="4273550"/>
                  <a:ext cx="395288" cy="127000"/>
                </a:xfrm>
                <a:custGeom>
                  <a:avLst/>
                  <a:gdLst>
                    <a:gd name="T0" fmla="*/ 62 w 62"/>
                    <a:gd name="T1" fmla="*/ 20 h 20"/>
                    <a:gd name="T2" fmla="*/ 59 w 62"/>
                    <a:gd name="T3" fmla="*/ 10 h 20"/>
                    <a:gd name="T4" fmla="*/ 58 w 62"/>
                    <a:gd name="T5" fmla="*/ 8 h 20"/>
                    <a:gd name="T6" fmla="*/ 31 w 62"/>
                    <a:gd name="T7" fmla="*/ 0 h 20"/>
                    <a:gd name="T8" fmla="*/ 4 w 62"/>
                    <a:gd name="T9" fmla="*/ 8 h 20"/>
                    <a:gd name="T10" fmla="*/ 3 w 62"/>
                    <a:gd name="T11" fmla="*/ 10 h 20"/>
                    <a:gd name="T12" fmla="*/ 0 w 62"/>
                    <a:gd name="T13" fmla="*/ 20 h 20"/>
                    <a:gd name="T14" fmla="*/ 31 w 62"/>
                    <a:gd name="T15" fmla="*/ 13 h 20"/>
                    <a:gd name="T16" fmla="*/ 62 w 62"/>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20">
                      <a:moveTo>
                        <a:pt x="62" y="20"/>
                      </a:moveTo>
                      <a:cubicBezTo>
                        <a:pt x="59" y="10"/>
                        <a:pt x="59" y="10"/>
                        <a:pt x="59" y="10"/>
                      </a:cubicBezTo>
                      <a:cubicBezTo>
                        <a:pt x="59" y="10"/>
                        <a:pt x="58" y="9"/>
                        <a:pt x="58" y="8"/>
                      </a:cubicBezTo>
                      <a:cubicBezTo>
                        <a:pt x="57" y="8"/>
                        <a:pt x="47" y="0"/>
                        <a:pt x="31" y="0"/>
                      </a:cubicBezTo>
                      <a:cubicBezTo>
                        <a:pt x="15" y="0"/>
                        <a:pt x="5" y="8"/>
                        <a:pt x="4" y="8"/>
                      </a:cubicBezTo>
                      <a:cubicBezTo>
                        <a:pt x="3" y="9"/>
                        <a:pt x="3" y="10"/>
                        <a:pt x="3" y="10"/>
                      </a:cubicBezTo>
                      <a:cubicBezTo>
                        <a:pt x="0" y="20"/>
                        <a:pt x="0" y="20"/>
                        <a:pt x="0" y="20"/>
                      </a:cubicBezTo>
                      <a:cubicBezTo>
                        <a:pt x="9" y="15"/>
                        <a:pt x="20" y="13"/>
                        <a:pt x="31" y="13"/>
                      </a:cubicBezTo>
                      <a:cubicBezTo>
                        <a:pt x="42" y="13"/>
                        <a:pt x="52" y="15"/>
                        <a:pt x="6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400" dirty="0">
                    <a:latin typeface="Segoe UI" pitchFamily="34" charset="0"/>
                  </a:endParaRPr>
                </a:p>
              </p:txBody>
            </p:sp>
            <p:sp>
              <p:nvSpPr>
                <p:cNvPr id="36" name="Freeform 240"/>
                <p:cNvSpPr>
                  <a:spLocks noEditPoints="1"/>
                </p:cNvSpPr>
                <p:nvPr/>
              </p:nvSpPr>
              <p:spPr bwMode="black">
                <a:xfrm>
                  <a:off x="5251450" y="4406900"/>
                  <a:ext cx="833438" cy="835025"/>
                </a:xfrm>
                <a:custGeom>
                  <a:avLst/>
                  <a:gdLst>
                    <a:gd name="T0" fmla="*/ 66 w 131"/>
                    <a:gd name="T1" fmla="*/ 131 h 131"/>
                    <a:gd name="T2" fmla="*/ 131 w 131"/>
                    <a:gd name="T3" fmla="*/ 65 h 131"/>
                    <a:gd name="T4" fmla="*/ 66 w 131"/>
                    <a:gd name="T5" fmla="*/ 0 h 131"/>
                    <a:gd name="T6" fmla="*/ 0 w 131"/>
                    <a:gd name="T7" fmla="*/ 65 h 131"/>
                    <a:gd name="T8" fmla="*/ 66 w 131"/>
                    <a:gd name="T9" fmla="*/ 131 h 131"/>
                    <a:gd name="T10" fmla="*/ 66 w 131"/>
                    <a:gd name="T11" fmla="*/ 28 h 131"/>
                    <a:gd name="T12" fmla="*/ 104 w 131"/>
                    <a:gd name="T13" fmla="*/ 65 h 131"/>
                    <a:gd name="T14" fmla="*/ 66 w 131"/>
                    <a:gd name="T15" fmla="*/ 103 h 131"/>
                    <a:gd name="T16" fmla="*/ 28 w 131"/>
                    <a:gd name="T17" fmla="*/ 65 h 131"/>
                    <a:gd name="T18" fmla="*/ 66 w 131"/>
                    <a:gd name="T19" fmla="*/ 2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1">
                      <a:moveTo>
                        <a:pt x="66" y="131"/>
                      </a:moveTo>
                      <a:cubicBezTo>
                        <a:pt x="102" y="131"/>
                        <a:pt x="131" y="102"/>
                        <a:pt x="131" y="65"/>
                      </a:cubicBezTo>
                      <a:cubicBezTo>
                        <a:pt x="131" y="29"/>
                        <a:pt x="102" y="0"/>
                        <a:pt x="66" y="0"/>
                      </a:cubicBezTo>
                      <a:cubicBezTo>
                        <a:pt x="30" y="0"/>
                        <a:pt x="0" y="29"/>
                        <a:pt x="0" y="65"/>
                      </a:cubicBezTo>
                      <a:cubicBezTo>
                        <a:pt x="0" y="102"/>
                        <a:pt x="30" y="131"/>
                        <a:pt x="66" y="131"/>
                      </a:cubicBezTo>
                      <a:close/>
                      <a:moveTo>
                        <a:pt x="66" y="28"/>
                      </a:moveTo>
                      <a:cubicBezTo>
                        <a:pt x="87" y="28"/>
                        <a:pt x="104" y="45"/>
                        <a:pt x="104" y="65"/>
                      </a:cubicBezTo>
                      <a:cubicBezTo>
                        <a:pt x="104" y="86"/>
                        <a:pt x="87" y="103"/>
                        <a:pt x="66" y="103"/>
                      </a:cubicBezTo>
                      <a:cubicBezTo>
                        <a:pt x="45" y="103"/>
                        <a:pt x="28" y="86"/>
                        <a:pt x="28" y="65"/>
                      </a:cubicBezTo>
                      <a:cubicBezTo>
                        <a:pt x="28" y="45"/>
                        <a:pt x="45" y="28"/>
                        <a:pt x="6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400" dirty="0">
                    <a:latin typeface="Segoe UI" pitchFamily="34" charset="0"/>
                  </a:endParaRPr>
                </a:p>
              </p:txBody>
            </p:sp>
            <p:sp>
              <p:nvSpPr>
                <p:cNvPr id="37" name="Freeform 241"/>
                <p:cNvSpPr>
                  <a:spLocks/>
                </p:cNvSpPr>
                <p:nvPr/>
              </p:nvSpPr>
              <p:spPr bwMode="black">
                <a:xfrm>
                  <a:off x="5499100" y="4656138"/>
                  <a:ext cx="344488" cy="338138"/>
                </a:xfrm>
                <a:custGeom>
                  <a:avLst/>
                  <a:gdLst>
                    <a:gd name="T0" fmla="*/ 27 w 54"/>
                    <a:gd name="T1" fmla="*/ 53 h 53"/>
                    <a:gd name="T2" fmla="*/ 54 w 54"/>
                    <a:gd name="T3" fmla="*/ 26 h 53"/>
                    <a:gd name="T4" fmla="*/ 27 w 54"/>
                    <a:gd name="T5" fmla="*/ 0 h 53"/>
                    <a:gd name="T6" fmla="*/ 25 w 54"/>
                    <a:gd name="T7" fmla="*/ 0 h 53"/>
                    <a:gd name="T8" fmla="*/ 34 w 54"/>
                    <a:gd name="T9" fmla="*/ 13 h 53"/>
                    <a:gd name="T10" fmla="*/ 19 w 54"/>
                    <a:gd name="T11" fmla="*/ 28 h 53"/>
                    <a:gd name="T12" fmla="*/ 4 w 54"/>
                    <a:gd name="T13" fmla="*/ 13 h 53"/>
                    <a:gd name="T14" fmla="*/ 4 w 54"/>
                    <a:gd name="T15" fmla="*/ 12 h 53"/>
                    <a:gd name="T16" fmla="*/ 0 w 54"/>
                    <a:gd name="T17" fmla="*/ 26 h 53"/>
                    <a:gd name="T18" fmla="*/ 27 w 54"/>
                    <a:gd name="T1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3">
                      <a:moveTo>
                        <a:pt x="27" y="53"/>
                      </a:moveTo>
                      <a:cubicBezTo>
                        <a:pt x="42" y="53"/>
                        <a:pt x="54" y="41"/>
                        <a:pt x="54" y="26"/>
                      </a:cubicBezTo>
                      <a:cubicBezTo>
                        <a:pt x="54" y="12"/>
                        <a:pt x="42" y="0"/>
                        <a:pt x="27" y="0"/>
                      </a:cubicBezTo>
                      <a:cubicBezTo>
                        <a:pt x="26" y="0"/>
                        <a:pt x="25" y="0"/>
                        <a:pt x="25" y="0"/>
                      </a:cubicBezTo>
                      <a:cubicBezTo>
                        <a:pt x="30" y="2"/>
                        <a:pt x="34" y="7"/>
                        <a:pt x="34" y="13"/>
                      </a:cubicBezTo>
                      <a:cubicBezTo>
                        <a:pt x="34" y="22"/>
                        <a:pt x="27" y="28"/>
                        <a:pt x="19" y="28"/>
                      </a:cubicBezTo>
                      <a:cubicBezTo>
                        <a:pt x="11" y="28"/>
                        <a:pt x="4" y="22"/>
                        <a:pt x="4" y="13"/>
                      </a:cubicBezTo>
                      <a:cubicBezTo>
                        <a:pt x="4" y="13"/>
                        <a:pt x="4" y="12"/>
                        <a:pt x="4" y="12"/>
                      </a:cubicBezTo>
                      <a:cubicBezTo>
                        <a:pt x="2" y="16"/>
                        <a:pt x="0" y="21"/>
                        <a:pt x="0" y="26"/>
                      </a:cubicBezTo>
                      <a:cubicBezTo>
                        <a:pt x="0" y="41"/>
                        <a:pt x="12" y="53"/>
                        <a:pt x="2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400" dirty="0">
                    <a:latin typeface="Segoe UI" pitchFamily="34" charset="0"/>
                  </a:endParaRPr>
                </a:p>
              </p:txBody>
            </p:sp>
            <p:sp>
              <p:nvSpPr>
                <p:cNvPr id="38" name="Freeform 242"/>
                <p:cNvSpPr>
                  <a:spLocks/>
                </p:cNvSpPr>
                <p:nvPr/>
              </p:nvSpPr>
              <p:spPr bwMode="black">
                <a:xfrm>
                  <a:off x="5187950" y="5414963"/>
                  <a:ext cx="960438" cy="88900"/>
                </a:xfrm>
                <a:custGeom>
                  <a:avLst/>
                  <a:gdLst>
                    <a:gd name="T0" fmla="*/ 149 w 151"/>
                    <a:gd name="T1" fmla="*/ 0 h 14"/>
                    <a:gd name="T2" fmla="*/ 3 w 151"/>
                    <a:gd name="T3" fmla="*/ 0 h 14"/>
                    <a:gd name="T4" fmla="*/ 0 w 151"/>
                    <a:gd name="T5" fmla="*/ 3 h 14"/>
                    <a:gd name="T6" fmla="*/ 0 w 151"/>
                    <a:gd name="T7" fmla="*/ 12 h 14"/>
                    <a:gd name="T8" fmla="*/ 3 w 151"/>
                    <a:gd name="T9" fmla="*/ 14 h 14"/>
                    <a:gd name="T10" fmla="*/ 149 w 151"/>
                    <a:gd name="T11" fmla="*/ 14 h 14"/>
                    <a:gd name="T12" fmla="*/ 151 w 151"/>
                    <a:gd name="T13" fmla="*/ 12 h 14"/>
                    <a:gd name="T14" fmla="*/ 151 w 151"/>
                    <a:gd name="T15" fmla="*/ 3 h 14"/>
                    <a:gd name="T16" fmla="*/ 149 w 151"/>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4">
                      <a:moveTo>
                        <a:pt x="149" y="0"/>
                      </a:moveTo>
                      <a:cubicBezTo>
                        <a:pt x="3" y="0"/>
                        <a:pt x="3" y="0"/>
                        <a:pt x="3" y="0"/>
                      </a:cubicBezTo>
                      <a:cubicBezTo>
                        <a:pt x="1" y="0"/>
                        <a:pt x="0" y="1"/>
                        <a:pt x="0" y="3"/>
                      </a:cubicBezTo>
                      <a:cubicBezTo>
                        <a:pt x="0" y="12"/>
                        <a:pt x="0" y="12"/>
                        <a:pt x="0" y="12"/>
                      </a:cubicBezTo>
                      <a:cubicBezTo>
                        <a:pt x="0" y="13"/>
                        <a:pt x="1" y="14"/>
                        <a:pt x="3" y="14"/>
                      </a:cubicBezTo>
                      <a:cubicBezTo>
                        <a:pt x="149" y="14"/>
                        <a:pt x="149" y="14"/>
                        <a:pt x="149" y="14"/>
                      </a:cubicBezTo>
                      <a:cubicBezTo>
                        <a:pt x="150" y="14"/>
                        <a:pt x="151" y="13"/>
                        <a:pt x="151" y="12"/>
                      </a:cubicBezTo>
                      <a:cubicBezTo>
                        <a:pt x="151" y="3"/>
                        <a:pt x="151" y="3"/>
                        <a:pt x="151" y="3"/>
                      </a:cubicBezTo>
                      <a:cubicBezTo>
                        <a:pt x="151" y="1"/>
                        <a:pt x="150" y="0"/>
                        <a:pt x="14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400" dirty="0">
                    <a:latin typeface="Segoe UI" pitchFamily="34" charset="0"/>
                  </a:endParaRPr>
                </a:p>
              </p:txBody>
            </p:sp>
          </p:grpSp>
        </p:grpSp>
        <p:grpSp>
          <p:nvGrpSpPr>
            <p:cNvPr id="11" name="Group 10"/>
            <p:cNvGrpSpPr/>
            <p:nvPr/>
          </p:nvGrpSpPr>
          <p:grpSpPr>
            <a:xfrm>
              <a:off x="10682358" y="4892707"/>
              <a:ext cx="1203254" cy="1203293"/>
              <a:chOff x="10572162" y="2895600"/>
              <a:chExt cx="1203254" cy="1203293"/>
            </a:xfrm>
          </p:grpSpPr>
          <p:sp>
            <p:nvSpPr>
              <p:cNvPr id="30" name="Rectangle 29"/>
              <p:cNvSpPr/>
              <p:nvPr/>
            </p:nvSpPr>
            <p:spPr bwMode="auto">
              <a:xfrm>
                <a:off x="10572162" y="2895600"/>
                <a:ext cx="1203254" cy="1203293"/>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spcBef>
                    <a:spcPct val="0"/>
                  </a:spcBef>
                  <a:spcAft>
                    <a:spcPct val="0"/>
                  </a:spcAft>
                  <a:defRPr/>
                </a:pPr>
                <a:r>
                  <a:rPr lang="en-US" sz="1400" kern="0" spc="-51" dirty="0">
                    <a:latin typeface="Segoe UI" pitchFamily="34" charset="0"/>
                    <a:ea typeface="Segoe UI" pitchFamily="34" charset="0"/>
                    <a:cs typeface="Segoe UI" pitchFamily="34" charset="0"/>
                  </a:rPr>
                  <a:t>Resilience</a:t>
                </a:r>
              </a:p>
            </p:txBody>
          </p:sp>
          <p:sp>
            <p:nvSpPr>
              <p:cNvPr id="31" name="Freeform 78"/>
              <p:cNvSpPr>
                <a:spLocks noEditPoints="1"/>
              </p:cNvSpPr>
              <p:nvPr/>
            </p:nvSpPr>
            <p:spPr bwMode="black">
              <a:xfrm>
                <a:off x="10866766" y="3059327"/>
                <a:ext cx="614046" cy="587651"/>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400" dirty="0">
                  <a:latin typeface="Segoe UI" pitchFamily="34" charset="0"/>
                </a:endParaRPr>
              </a:p>
            </p:txBody>
          </p:sp>
        </p:grpSp>
        <p:grpSp>
          <p:nvGrpSpPr>
            <p:cNvPr id="12" name="Group 11"/>
            <p:cNvGrpSpPr/>
            <p:nvPr/>
          </p:nvGrpSpPr>
          <p:grpSpPr>
            <a:xfrm>
              <a:off x="6860078" y="4892707"/>
              <a:ext cx="1203253" cy="1203293"/>
              <a:chOff x="6749882" y="2895600"/>
              <a:chExt cx="1203253" cy="1203293"/>
            </a:xfrm>
          </p:grpSpPr>
          <p:sp>
            <p:nvSpPr>
              <p:cNvPr id="25" name="Rectangle 24"/>
              <p:cNvSpPr/>
              <p:nvPr/>
            </p:nvSpPr>
            <p:spPr bwMode="auto">
              <a:xfrm>
                <a:off x="6749882" y="2895600"/>
                <a:ext cx="1203253" cy="1203293"/>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spcBef>
                    <a:spcPct val="0"/>
                  </a:spcBef>
                  <a:spcAft>
                    <a:spcPct val="0"/>
                  </a:spcAft>
                  <a:defRPr/>
                </a:pPr>
                <a:r>
                  <a:rPr lang="en-US" sz="1400" kern="0" spc="-51" dirty="0">
                    <a:latin typeface="Segoe UI" pitchFamily="34" charset="0"/>
                    <a:ea typeface="Segoe UI" pitchFamily="34" charset="0"/>
                    <a:cs typeface="Segoe UI" pitchFamily="34" charset="0"/>
                  </a:rPr>
                  <a:t>Manageability</a:t>
                </a:r>
              </a:p>
            </p:txBody>
          </p:sp>
          <p:grpSp>
            <p:nvGrpSpPr>
              <p:cNvPr id="26" name="Group 25"/>
              <p:cNvGrpSpPr/>
              <p:nvPr/>
            </p:nvGrpSpPr>
            <p:grpSpPr bwMode="black">
              <a:xfrm>
                <a:off x="6990892" y="3097999"/>
                <a:ext cx="721231" cy="586753"/>
                <a:chOff x="5184775" y="225425"/>
                <a:chExt cx="1500188" cy="1220788"/>
              </a:xfrm>
              <a:solidFill>
                <a:srgbClr val="FFFFFF"/>
              </a:solidFill>
            </p:grpSpPr>
            <p:sp>
              <p:nvSpPr>
                <p:cNvPr id="27"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400" dirty="0">
                    <a:latin typeface="Segoe UI" pitchFamily="34" charset="0"/>
                  </a:endParaRPr>
                </a:p>
              </p:txBody>
            </p:sp>
            <p:sp>
              <p:nvSpPr>
                <p:cNvPr id="28"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400" dirty="0">
                    <a:latin typeface="Segoe UI" pitchFamily="34" charset="0"/>
                  </a:endParaRPr>
                </a:p>
              </p:txBody>
            </p:sp>
            <p:sp>
              <p:nvSpPr>
                <p:cNvPr id="29"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400" dirty="0">
                    <a:latin typeface="Segoe UI" pitchFamily="34" charset="0"/>
                  </a:endParaRPr>
                </a:p>
              </p:txBody>
            </p:sp>
          </p:grpSp>
        </p:grpSp>
        <p:grpSp>
          <p:nvGrpSpPr>
            <p:cNvPr id="13" name="Group 12"/>
            <p:cNvGrpSpPr/>
            <p:nvPr/>
          </p:nvGrpSpPr>
          <p:grpSpPr>
            <a:xfrm>
              <a:off x="1763702" y="4892707"/>
              <a:ext cx="1203253" cy="1203293"/>
              <a:chOff x="1653506" y="2895600"/>
              <a:chExt cx="1203253" cy="1203293"/>
            </a:xfrm>
          </p:grpSpPr>
          <p:sp>
            <p:nvSpPr>
              <p:cNvPr id="23" name="Rectangle 22"/>
              <p:cNvSpPr/>
              <p:nvPr/>
            </p:nvSpPr>
            <p:spPr bwMode="auto">
              <a:xfrm>
                <a:off x="1653506" y="2895600"/>
                <a:ext cx="1203253" cy="1203293"/>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spcBef>
                    <a:spcPct val="0"/>
                  </a:spcBef>
                  <a:spcAft>
                    <a:spcPct val="0"/>
                  </a:spcAft>
                  <a:defRPr/>
                </a:pPr>
                <a:r>
                  <a:rPr lang="en-US" sz="1400" kern="0" spc="-51" dirty="0">
                    <a:latin typeface="Segoe UI" pitchFamily="34" charset="0"/>
                    <a:ea typeface="Segoe UI" pitchFamily="34" charset="0"/>
                    <a:cs typeface="Segoe UI" pitchFamily="34" charset="0"/>
                  </a:rPr>
                  <a:t>Quality</a:t>
                </a:r>
              </a:p>
            </p:txBody>
          </p:sp>
          <p:sp>
            <p:nvSpPr>
              <p:cNvPr id="24" name="Freeform 14"/>
              <p:cNvSpPr>
                <a:spLocks noEditPoints="1"/>
              </p:cNvSpPr>
              <p:nvPr/>
            </p:nvSpPr>
            <p:spPr bwMode="black">
              <a:xfrm>
                <a:off x="2027778" y="3183723"/>
                <a:ext cx="454708" cy="403860"/>
              </a:xfrm>
              <a:custGeom>
                <a:avLst/>
                <a:gdLst>
                  <a:gd name="T0" fmla="*/ 195 w 300"/>
                  <a:gd name="T1" fmla="*/ 217 h 266"/>
                  <a:gd name="T2" fmla="*/ 196 w 300"/>
                  <a:gd name="T3" fmla="*/ 227 h 266"/>
                  <a:gd name="T4" fmla="*/ 149 w 300"/>
                  <a:gd name="T5" fmla="*/ 266 h 266"/>
                  <a:gd name="T6" fmla="*/ 8 w 300"/>
                  <a:gd name="T7" fmla="*/ 116 h 266"/>
                  <a:gd name="T8" fmla="*/ 0 w 300"/>
                  <a:gd name="T9" fmla="*/ 78 h 266"/>
                  <a:gd name="T10" fmla="*/ 78 w 300"/>
                  <a:gd name="T11" fmla="*/ 0 h 266"/>
                  <a:gd name="T12" fmla="*/ 150 w 300"/>
                  <a:gd name="T13" fmla="*/ 48 h 266"/>
                  <a:gd name="T14" fmla="*/ 222 w 300"/>
                  <a:gd name="T15" fmla="*/ 0 h 266"/>
                  <a:gd name="T16" fmla="*/ 300 w 300"/>
                  <a:gd name="T17" fmla="*/ 78 h 266"/>
                  <a:gd name="T18" fmla="*/ 292 w 300"/>
                  <a:gd name="T19" fmla="*/ 116 h 266"/>
                  <a:gd name="T20" fmla="*/ 262 w 300"/>
                  <a:gd name="T21" fmla="*/ 162 h 266"/>
                  <a:gd name="T22" fmla="*/ 251 w 300"/>
                  <a:gd name="T23" fmla="*/ 161 h 266"/>
                  <a:gd name="T24" fmla="*/ 195 w 300"/>
                  <a:gd name="T25" fmla="*/ 217 h 266"/>
                  <a:gd name="T26" fmla="*/ 257 w 300"/>
                  <a:gd name="T27" fmla="*/ 211 h 266"/>
                  <a:gd name="T28" fmla="*/ 275 w 300"/>
                  <a:gd name="T29" fmla="*/ 211 h 266"/>
                  <a:gd name="T30" fmla="*/ 275 w 300"/>
                  <a:gd name="T31" fmla="*/ 223 h 266"/>
                  <a:gd name="T32" fmla="*/ 257 w 300"/>
                  <a:gd name="T33" fmla="*/ 223 h 266"/>
                  <a:gd name="T34" fmla="*/ 257 w 300"/>
                  <a:gd name="T35" fmla="*/ 241 h 266"/>
                  <a:gd name="T36" fmla="*/ 245 w 300"/>
                  <a:gd name="T37" fmla="*/ 241 h 266"/>
                  <a:gd name="T38" fmla="*/ 245 w 300"/>
                  <a:gd name="T39" fmla="*/ 223 h 266"/>
                  <a:gd name="T40" fmla="*/ 227 w 300"/>
                  <a:gd name="T41" fmla="*/ 223 h 266"/>
                  <a:gd name="T42" fmla="*/ 227 w 300"/>
                  <a:gd name="T43" fmla="*/ 211 h 266"/>
                  <a:gd name="T44" fmla="*/ 245 w 300"/>
                  <a:gd name="T45" fmla="*/ 211 h 266"/>
                  <a:gd name="T46" fmla="*/ 245 w 300"/>
                  <a:gd name="T47" fmla="*/ 193 h 266"/>
                  <a:gd name="T48" fmla="*/ 257 w 300"/>
                  <a:gd name="T49" fmla="*/ 193 h 266"/>
                  <a:gd name="T50" fmla="*/ 257 w 300"/>
                  <a:gd name="T51" fmla="*/ 211 h 266"/>
                  <a:gd name="T52" fmla="*/ 251 w 300"/>
                  <a:gd name="T53" fmla="*/ 258 h 266"/>
                  <a:gd name="T54" fmla="*/ 210 w 300"/>
                  <a:gd name="T55" fmla="*/ 217 h 266"/>
                  <a:gd name="T56" fmla="*/ 251 w 300"/>
                  <a:gd name="T57" fmla="*/ 176 h 266"/>
                  <a:gd name="T58" fmla="*/ 293 w 300"/>
                  <a:gd name="T59" fmla="*/ 217 h 266"/>
                  <a:gd name="T60" fmla="*/ 251 w 300"/>
                  <a:gd name="T61" fmla="*/ 258 h 266"/>
                  <a:gd name="T62" fmla="*/ 251 w 300"/>
                  <a:gd name="T63" fmla="*/ 168 h 266"/>
                  <a:gd name="T64" fmla="*/ 203 w 300"/>
                  <a:gd name="T65" fmla="*/ 217 h 266"/>
                  <a:gd name="T66" fmla="*/ 251 w 300"/>
                  <a:gd name="T67" fmla="*/ 266 h 266"/>
                  <a:gd name="T68" fmla="*/ 300 w 300"/>
                  <a:gd name="T69" fmla="*/ 217 h 266"/>
                  <a:gd name="T70" fmla="*/ 251 w 300"/>
                  <a:gd name="T71" fmla="*/ 16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0" h="266">
                    <a:moveTo>
                      <a:pt x="195" y="217"/>
                    </a:moveTo>
                    <a:cubicBezTo>
                      <a:pt x="195" y="221"/>
                      <a:pt x="195" y="224"/>
                      <a:pt x="196" y="227"/>
                    </a:cubicBezTo>
                    <a:cubicBezTo>
                      <a:pt x="170" y="250"/>
                      <a:pt x="149" y="266"/>
                      <a:pt x="149" y="266"/>
                    </a:cubicBezTo>
                    <a:cubicBezTo>
                      <a:pt x="149" y="266"/>
                      <a:pt x="32" y="176"/>
                      <a:pt x="8" y="116"/>
                    </a:cubicBezTo>
                    <a:cubicBezTo>
                      <a:pt x="4" y="106"/>
                      <a:pt x="0" y="90"/>
                      <a:pt x="0" y="78"/>
                    </a:cubicBezTo>
                    <a:cubicBezTo>
                      <a:pt x="0" y="35"/>
                      <a:pt x="35" y="0"/>
                      <a:pt x="78" y="0"/>
                    </a:cubicBezTo>
                    <a:cubicBezTo>
                      <a:pt x="110" y="0"/>
                      <a:pt x="138" y="20"/>
                      <a:pt x="150" y="48"/>
                    </a:cubicBezTo>
                    <a:cubicBezTo>
                      <a:pt x="162" y="20"/>
                      <a:pt x="190" y="0"/>
                      <a:pt x="222" y="0"/>
                    </a:cubicBezTo>
                    <a:cubicBezTo>
                      <a:pt x="265" y="0"/>
                      <a:pt x="300" y="35"/>
                      <a:pt x="300" y="78"/>
                    </a:cubicBezTo>
                    <a:cubicBezTo>
                      <a:pt x="300" y="91"/>
                      <a:pt x="296" y="106"/>
                      <a:pt x="292" y="116"/>
                    </a:cubicBezTo>
                    <a:cubicBezTo>
                      <a:pt x="287" y="130"/>
                      <a:pt x="275" y="146"/>
                      <a:pt x="262" y="162"/>
                    </a:cubicBezTo>
                    <a:cubicBezTo>
                      <a:pt x="258" y="161"/>
                      <a:pt x="255" y="161"/>
                      <a:pt x="251" y="161"/>
                    </a:cubicBezTo>
                    <a:cubicBezTo>
                      <a:pt x="220" y="161"/>
                      <a:pt x="195" y="186"/>
                      <a:pt x="195" y="217"/>
                    </a:cubicBezTo>
                    <a:close/>
                    <a:moveTo>
                      <a:pt x="257" y="211"/>
                    </a:moveTo>
                    <a:cubicBezTo>
                      <a:pt x="275" y="211"/>
                      <a:pt x="275" y="211"/>
                      <a:pt x="275" y="211"/>
                    </a:cubicBezTo>
                    <a:cubicBezTo>
                      <a:pt x="275" y="223"/>
                      <a:pt x="275" y="223"/>
                      <a:pt x="275" y="223"/>
                    </a:cubicBezTo>
                    <a:cubicBezTo>
                      <a:pt x="257" y="223"/>
                      <a:pt x="257" y="223"/>
                      <a:pt x="257" y="223"/>
                    </a:cubicBezTo>
                    <a:cubicBezTo>
                      <a:pt x="257" y="241"/>
                      <a:pt x="257" y="241"/>
                      <a:pt x="257" y="241"/>
                    </a:cubicBezTo>
                    <a:cubicBezTo>
                      <a:pt x="245" y="241"/>
                      <a:pt x="245" y="241"/>
                      <a:pt x="245" y="241"/>
                    </a:cubicBezTo>
                    <a:cubicBezTo>
                      <a:pt x="245" y="223"/>
                      <a:pt x="245" y="223"/>
                      <a:pt x="245" y="223"/>
                    </a:cubicBezTo>
                    <a:cubicBezTo>
                      <a:pt x="227" y="223"/>
                      <a:pt x="227" y="223"/>
                      <a:pt x="227" y="223"/>
                    </a:cubicBezTo>
                    <a:cubicBezTo>
                      <a:pt x="227" y="211"/>
                      <a:pt x="227" y="211"/>
                      <a:pt x="227" y="211"/>
                    </a:cubicBezTo>
                    <a:cubicBezTo>
                      <a:pt x="245" y="211"/>
                      <a:pt x="245" y="211"/>
                      <a:pt x="245" y="211"/>
                    </a:cubicBezTo>
                    <a:cubicBezTo>
                      <a:pt x="245" y="193"/>
                      <a:pt x="245" y="193"/>
                      <a:pt x="245" y="193"/>
                    </a:cubicBezTo>
                    <a:cubicBezTo>
                      <a:pt x="257" y="193"/>
                      <a:pt x="257" y="193"/>
                      <a:pt x="257" y="193"/>
                    </a:cubicBezTo>
                    <a:lnTo>
                      <a:pt x="257" y="211"/>
                    </a:lnTo>
                    <a:close/>
                    <a:moveTo>
                      <a:pt x="251" y="258"/>
                    </a:moveTo>
                    <a:cubicBezTo>
                      <a:pt x="229" y="258"/>
                      <a:pt x="210" y="240"/>
                      <a:pt x="210" y="217"/>
                    </a:cubicBezTo>
                    <a:cubicBezTo>
                      <a:pt x="210" y="194"/>
                      <a:pt x="229" y="176"/>
                      <a:pt x="251" y="176"/>
                    </a:cubicBezTo>
                    <a:cubicBezTo>
                      <a:pt x="274" y="176"/>
                      <a:pt x="293" y="194"/>
                      <a:pt x="293" y="217"/>
                    </a:cubicBezTo>
                    <a:cubicBezTo>
                      <a:pt x="293" y="240"/>
                      <a:pt x="274" y="258"/>
                      <a:pt x="251" y="258"/>
                    </a:cubicBezTo>
                    <a:close/>
                    <a:moveTo>
                      <a:pt x="251" y="168"/>
                    </a:moveTo>
                    <a:cubicBezTo>
                      <a:pt x="224" y="168"/>
                      <a:pt x="203" y="190"/>
                      <a:pt x="203" y="217"/>
                    </a:cubicBezTo>
                    <a:cubicBezTo>
                      <a:pt x="203" y="244"/>
                      <a:pt x="224" y="266"/>
                      <a:pt x="251" y="266"/>
                    </a:cubicBezTo>
                    <a:cubicBezTo>
                      <a:pt x="278" y="266"/>
                      <a:pt x="300" y="244"/>
                      <a:pt x="300" y="217"/>
                    </a:cubicBezTo>
                    <a:cubicBezTo>
                      <a:pt x="300" y="190"/>
                      <a:pt x="278" y="168"/>
                      <a:pt x="251" y="168"/>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400" dirty="0">
                  <a:latin typeface="Segoe UI" pitchFamily="34" charset="0"/>
                </a:endParaRPr>
              </a:p>
            </p:txBody>
          </p:sp>
        </p:grpSp>
        <p:grpSp>
          <p:nvGrpSpPr>
            <p:cNvPr id="14" name="Group 13"/>
            <p:cNvGrpSpPr/>
            <p:nvPr/>
          </p:nvGrpSpPr>
          <p:grpSpPr>
            <a:xfrm>
              <a:off x="489608" y="4892707"/>
              <a:ext cx="1203253" cy="1203293"/>
              <a:chOff x="379412" y="2895600"/>
              <a:chExt cx="1203253" cy="1203293"/>
            </a:xfrm>
          </p:grpSpPr>
          <p:sp>
            <p:nvSpPr>
              <p:cNvPr id="21" name="Rectangle 20"/>
              <p:cNvSpPr/>
              <p:nvPr/>
            </p:nvSpPr>
            <p:spPr bwMode="auto">
              <a:xfrm>
                <a:off x="379412" y="2895600"/>
                <a:ext cx="1203253" cy="1203293"/>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spcBef>
                    <a:spcPct val="0"/>
                  </a:spcBef>
                  <a:spcAft>
                    <a:spcPct val="0"/>
                  </a:spcAft>
                  <a:defRPr/>
                </a:pPr>
                <a:r>
                  <a:rPr lang="en-US" sz="1400" kern="0" spc="-51" dirty="0">
                    <a:latin typeface="Segoe UI" pitchFamily="34" charset="0"/>
                    <a:ea typeface="Segoe UI" pitchFamily="34" charset="0"/>
                    <a:cs typeface="Segoe UI" pitchFamily="34" charset="0"/>
                  </a:rPr>
                  <a:t>Supportability</a:t>
                </a:r>
              </a:p>
            </p:txBody>
          </p:sp>
          <p:sp>
            <p:nvSpPr>
              <p:cNvPr id="22" name="Freeform 25"/>
              <p:cNvSpPr>
                <a:spLocks noEditPoints="1"/>
              </p:cNvSpPr>
              <p:nvPr/>
            </p:nvSpPr>
            <p:spPr bwMode="black">
              <a:xfrm>
                <a:off x="642562" y="3123981"/>
                <a:ext cx="632624" cy="538662"/>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400" dirty="0">
                  <a:latin typeface="Segoe UI" pitchFamily="34" charset="0"/>
                </a:endParaRPr>
              </a:p>
            </p:txBody>
          </p:sp>
        </p:grpSp>
        <p:grpSp>
          <p:nvGrpSpPr>
            <p:cNvPr id="15" name="Group 14"/>
            <p:cNvGrpSpPr/>
            <p:nvPr/>
          </p:nvGrpSpPr>
          <p:grpSpPr>
            <a:xfrm>
              <a:off x="4311890" y="4892707"/>
              <a:ext cx="1203253" cy="1203293"/>
              <a:chOff x="4201694" y="2895600"/>
              <a:chExt cx="1203253" cy="1203293"/>
            </a:xfrm>
          </p:grpSpPr>
          <p:sp>
            <p:nvSpPr>
              <p:cNvPr id="19" name="Rectangle 18"/>
              <p:cNvSpPr/>
              <p:nvPr/>
            </p:nvSpPr>
            <p:spPr bwMode="auto">
              <a:xfrm>
                <a:off x="4201694" y="2895600"/>
                <a:ext cx="1203253" cy="1203293"/>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spcBef>
                    <a:spcPct val="0"/>
                  </a:spcBef>
                  <a:spcAft>
                    <a:spcPct val="0"/>
                  </a:spcAft>
                  <a:defRPr/>
                </a:pPr>
                <a:r>
                  <a:rPr lang="en-US" sz="1400" kern="0" spc="-51" dirty="0">
                    <a:latin typeface="Segoe UI" pitchFamily="34" charset="0"/>
                    <a:ea typeface="Segoe UI" pitchFamily="34" charset="0"/>
                    <a:cs typeface="Segoe UI" pitchFamily="34" charset="0"/>
                  </a:rPr>
                  <a:t>Disaster Recovery</a:t>
                </a:r>
              </a:p>
            </p:txBody>
          </p:sp>
          <p:sp>
            <p:nvSpPr>
              <p:cNvPr id="20" name="Freeform 83"/>
              <p:cNvSpPr>
                <a:spLocks noEditPoints="1"/>
              </p:cNvSpPr>
              <p:nvPr/>
            </p:nvSpPr>
            <p:spPr bwMode="black">
              <a:xfrm>
                <a:off x="4551796" y="2971800"/>
                <a:ext cx="503048" cy="531031"/>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400" dirty="0">
                  <a:latin typeface="Segoe UI" pitchFamily="34" charset="0"/>
                </a:endParaRPr>
              </a:p>
            </p:txBody>
          </p:sp>
        </p:grpSp>
        <p:grpSp>
          <p:nvGrpSpPr>
            <p:cNvPr id="16" name="Group 15"/>
            <p:cNvGrpSpPr/>
            <p:nvPr/>
          </p:nvGrpSpPr>
          <p:grpSpPr>
            <a:xfrm>
              <a:off x="8134172" y="4892707"/>
              <a:ext cx="1203253" cy="1203293"/>
              <a:chOff x="8023976" y="2895600"/>
              <a:chExt cx="1203253" cy="1203293"/>
            </a:xfrm>
          </p:grpSpPr>
          <p:sp>
            <p:nvSpPr>
              <p:cNvPr id="17" name="Rectangle 16"/>
              <p:cNvSpPr/>
              <p:nvPr/>
            </p:nvSpPr>
            <p:spPr bwMode="auto">
              <a:xfrm>
                <a:off x="8023976" y="2895600"/>
                <a:ext cx="1203253" cy="1203293"/>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spcBef>
                    <a:spcPct val="0"/>
                  </a:spcBef>
                  <a:spcAft>
                    <a:spcPct val="0"/>
                  </a:spcAft>
                  <a:defRPr/>
                </a:pPr>
                <a:r>
                  <a:rPr lang="en-US" sz="1400" kern="0" spc="-51" dirty="0">
                    <a:latin typeface="Segoe UI" pitchFamily="34" charset="0"/>
                    <a:ea typeface="Segoe UI" pitchFamily="34" charset="0"/>
                    <a:cs typeface="Segoe UI" pitchFamily="34" charset="0"/>
                  </a:rPr>
                  <a:t>Portability</a:t>
                </a:r>
              </a:p>
            </p:txBody>
          </p:sp>
          <p:sp>
            <p:nvSpPr>
              <p:cNvPr id="18" name="Freeform 74"/>
              <p:cNvSpPr>
                <a:spLocks noEditPoints="1"/>
              </p:cNvSpPr>
              <p:nvPr/>
            </p:nvSpPr>
            <p:spPr bwMode="black">
              <a:xfrm>
                <a:off x="8332632" y="3074069"/>
                <a:ext cx="585939" cy="501208"/>
              </a:xfrm>
              <a:custGeom>
                <a:avLst/>
                <a:gdLst>
                  <a:gd name="T0" fmla="*/ 2004 w 2444"/>
                  <a:gd name="T1" fmla="*/ 326 h 2090"/>
                  <a:gd name="T2" fmla="*/ 1774 w 2444"/>
                  <a:gd name="T3" fmla="*/ 391 h 2090"/>
                  <a:gd name="T4" fmla="*/ 1156 w 2444"/>
                  <a:gd name="T5" fmla="*/ 0 h 2090"/>
                  <a:gd name="T6" fmla="*/ 489 w 2444"/>
                  <a:gd name="T7" fmla="*/ 535 h 2090"/>
                  <a:gd name="T8" fmla="*/ 350 w 2444"/>
                  <a:gd name="T9" fmla="*/ 506 h 2090"/>
                  <a:gd name="T10" fmla="*/ 0 w 2444"/>
                  <a:gd name="T11" fmla="*/ 856 h 2090"/>
                  <a:gd name="T12" fmla="*/ 350 w 2444"/>
                  <a:gd name="T13" fmla="*/ 1206 h 2090"/>
                  <a:gd name="T14" fmla="*/ 2004 w 2444"/>
                  <a:gd name="T15" fmla="*/ 1206 h 2090"/>
                  <a:gd name="T16" fmla="*/ 2444 w 2444"/>
                  <a:gd name="T17" fmla="*/ 766 h 2090"/>
                  <a:gd name="T18" fmla="*/ 2004 w 2444"/>
                  <a:gd name="T19" fmla="*/ 326 h 2090"/>
                  <a:gd name="T20" fmla="*/ 1590 w 2444"/>
                  <a:gd name="T21" fmla="*/ 1326 h 2090"/>
                  <a:gd name="T22" fmla="*/ 1465 w 2444"/>
                  <a:gd name="T23" fmla="*/ 1326 h 2090"/>
                  <a:gd name="T24" fmla="*/ 1465 w 2444"/>
                  <a:gd name="T25" fmla="*/ 1743 h 2090"/>
                  <a:gd name="T26" fmla="*/ 1222 w 2444"/>
                  <a:gd name="T27" fmla="*/ 1934 h 2090"/>
                  <a:gd name="T28" fmla="*/ 980 w 2444"/>
                  <a:gd name="T29" fmla="*/ 1743 h 2090"/>
                  <a:gd name="T30" fmla="*/ 980 w 2444"/>
                  <a:gd name="T31" fmla="*/ 1326 h 2090"/>
                  <a:gd name="T32" fmla="*/ 854 w 2444"/>
                  <a:gd name="T33" fmla="*/ 1326 h 2090"/>
                  <a:gd name="T34" fmla="*/ 854 w 2444"/>
                  <a:gd name="T35" fmla="*/ 1656 h 2090"/>
                  <a:gd name="T36" fmla="*/ 666 w 2444"/>
                  <a:gd name="T37" fmla="*/ 1656 h 2090"/>
                  <a:gd name="T38" fmla="*/ 1222 w 2444"/>
                  <a:gd name="T39" fmla="*/ 2090 h 2090"/>
                  <a:gd name="T40" fmla="*/ 1779 w 2444"/>
                  <a:gd name="T41" fmla="*/ 1656 h 2090"/>
                  <a:gd name="T42" fmla="*/ 1590 w 2444"/>
                  <a:gd name="T43" fmla="*/ 1656 h 2090"/>
                  <a:gd name="T44" fmla="*/ 1590 w 2444"/>
                  <a:gd name="T45" fmla="*/ 1326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4" h="2090">
                    <a:moveTo>
                      <a:pt x="2004" y="326"/>
                    </a:moveTo>
                    <a:cubicBezTo>
                      <a:pt x="1920" y="326"/>
                      <a:pt x="1841" y="350"/>
                      <a:pt x="1774" y="391"/>
                    </a:cubicBezTo>
                    <a:cubicBezTo>
                      <a:pt x="1665" y="160"/>
                      <a:pt x="1429" y="0"/>
                      <a:pt x="1156" y="0"/>
                    </a:cubicBezTo>
                    <a:cubicBezTo>
                      <a:pt x="830" y="0"/>
                      <a:pt x="557" y="229"/>
                      <a:pt x="489" y="535"/>
                    </a:cubicBezTo>
                    <a:cubicBezTo>
                      <a:pt x="446" y="516"/>
                      <a:pt x="399" y="506"/>
                      <a:pt x="350" y="506"/>
                    </a:cubicBezTo>
                    <a:cubicBezTo>
                      <a:pt x="157" y="506"/>
                      <a:pt x="0" y="663"/>
                      <a:pt x="0" y="856"/>
                    </a:cubicBezTo>
                    <a:cubicBezTo>
                      <a:pt x="0" y="1049"/>
                      <a:pt x="157" y="1206"/>
                      <a:pt x="350" y="1206"/>
                    </a:cubicBezTo>
                    <a:cubicBezTo>
                      <a:pt x="2004" y="1206"/>
                      <a:pt x="2004" y="1206"/>
                      <a:pt x="2004" y="1206"/>
                    </a:cubicBezTo>
                    <a:cubicBezTo>
                      <a:pt x="2247" y="1206"/>
                      <a:pt x="2444" y="1009"/>
                      <a:pt x="2444" y="766"/>
                    </a:cubicBezTo>
                    <a:cubicBezTo>
                      <a:pt x="2444" y="523"/>
                      <a:pt x="2247" y="326"/>
                      <a:pt x="2004" y="326"/>
                    </a:cubicBezTo>
                    <a:close/>
                    <a:moveTo>
                      <a:pt x="1590" y="1326"/>
                    </a:moveTo>
                    <a:cubicBezTo>
                      <a:pt x="1465" y="1326"/>
                      <a:pt x="1465" y="1326"/>
                      <a:pt x="1465" y="1326"/>
                    </a:cubicBezTo>
                    <a:cubicBezTo>
                      <a:pt x="1465" y="1743"/>
                      <a:pt x="1465" y="1743"/>
                      <a:pt x="1465" y="1743"/>
                    </a:cubicBezTo>
                    <a:cubicBezTo>
                      <a:pt x="1222" y="1934"/>
                      <a:pt x="1222" y="1934"/>
                      <a:pt x="1222" y="1934"/>
                    </a:cubicBezTo>
                    <a:cubicBezTo>
                      <a:pt x="980" y="1743"/>
                      <a:pt x="980" y="1743"/>
                      <a:pt x="980" y="1743"/>
                    </a:cubicBezTo>
                    <a:cubicBezTo>
                      <a:pt x="980" y="1326"/>
                      <a:pt x="980" y="1326"/>
                      <a:pt x="980" y="1326"/>
                    </a:cubicBezTo>
                    <a:cubicBezTo>
                      <a:pt x="854" y="1326"/>
                      <a:pt x="854" y="1326"/>
                      <a:pt x="854" y="1326"/>
                    </a:cubicBezTo>
                    <a:cubicBezTo>
                      <a:pt x="854" y="1656"/>
                      <a:pt x="854" y="1656"/>
                      <a:pt x="854" y="1656"/>
                    </a:cubicBezTo>
                    <a:cubicBezTo>
                      <a:pt x="666" y="1656"/>
                      <a:pt x="666" y="1656"/>
                      <a:pt x="666" y="1656"/>
                    </a:cubicBezTo>
                    <a:cubicBezTo>
                      <a:pt x="1222" y="2090"/>
                      <a:pt x="1222" y="2090"/>
                      <a:pt x="1222" y="2090"/>
                    </a:cubicBezTo>
                    <a:cubicBezTo>
                      <a:pt x="1779" y="1656"/>
                      <a:pt x="1779" y="1656"/>
                      <a:pt x="1779" y="1656"/>
                    </a:cubicBezTo>
                    <a:cubicBezTo>
                      <a:pt x="1590" y="1656"/>
                      <a:pt x="1590" y="1656"/>
                      <a:pt x="1590" y="1656"/>
                    </a:cubicBezTo>
                    <a:lnTo>
                      <a:pt x="1590" y="1326"/>
                    </a:ln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400" dirty="0">
                  <a:latin typeface="Segoe UI" pitchFamily="34" charset="0"/>
                </a:endParaRPr>
              </a:p>
            </p:txBody>
          </p:sp>
        </p:grpSp>
      </p:grpSp>
      <p:sp>
        <p:nvSpPr>
          <p:cNvPr id="43" name="TextBox 42"/>
          <p:cNvSpPr txBox="1"/>
          <p:nvPr/>
        </p:nvSpPr>
        <p:spPr>
          <a:xfrm>
            <a:off x="3484289" y="2993430"/>
            <a:ext cx="3773725" cy="807913"/>
          </a:xfrm>
          <a:prstGeom prst="rect">
            <a:avLst/>
          </a:prstGeom>
          <a:noFill/>
        </p:spPr>
        <p:txBody>
          <a:bodyPr wrap="none" lIns="0" tIns="0" rIns="0" bIns="0" rtlCol="0">
            <a:spAutoFit/>
          </a:bodyPr>
          <a:lstStyle/>
          <a:p>
            <a:pPr marL="342900" lvl="1" indent="-342900">
              <a:lnSpc>
                <a:spcPts val="2142"/>
              </a:lnSpc>
              <a:buClr>
                <a:schemeClr val="tx1"/>
              </a:buClr>
              <a:buFont typeface="Arial" panose="020B0604020202020204" pitchFamily="34" charset="0"/>
              <a:buChar char="•"/>
            </a:pPr>
            <a:r>
              <a:rPr lang="en-US" sz="2040" dirty="0">
                <a:latin typeface="Segoe UI" pitchFamily="34" charset="0"/>
                <a:cs typeface="Segoe UI" pitchFamily="34" charset="0"/>
              </a:rPr>
              <a:t>Proven deployment </a:t>
            </a:r>
            <a:r>
              <a:rPr lang="en-US" sz="2040" dirty="0" smtClean="0">
                <a:latin typeface="Segoe UI" pitchFamily="34" charset="0"/>
                <a:cs typeface="Segoe UI" pitchFamily="34" charset="0"/>
              </a:rPr>
              <a:t>model </a:t>
            </a:r>
          </a:p>
          <a:p>
            <a:pPr marL="342900" lvl="1" indent="-342900">
              <a:lnSpc>
                <a:spcPts val="2142"/>
              </a:lnSpc>
              <a:buClr>
                <a:schemeClr val="tx1"/>
              </a:buClr>
              <a:buFont typeface="Arial" panose="020B0604020202020204" pitchFamily="34" charset="0"/>
              <a:buChar char="•"/>
            </a:pPr>
            <a:r>
              <a:rPr lang="en-US" sz="2040" dirty="0" smtClean="0">
                <a:latin typeface="Segoe UI" pitchFamily="34" charset="0"/>
                <a:cs typeface="Segoe UI" pitchFamily="34" charset="0"/>
              </a:rPr>
              <a:t>Deployed </a:t>
            </a:r>
            <a:r>
              <a:rPr lang="en-US" sz="2040" dirty="0">
                <a:latin typeface="Segoe UI" pitchFamily="34" charset="0"/>
                <a:cs typeface="Segoe UI" pitchFamily="34" charset="0"/>
              </a:rPr>
              <a:t>right the first </a:t>
            </a:r>
            <a:r>
              <a:rPr lang="en-US" sz="2040" dirty="0" smtClean="0">
                <a:latin typeface="Segoe UI" pitchFamily="34" charset="0"/>
                <a:cs typeface="Segoe UI" pitchFamily="34" charset="0"/>
              </a:rPr>
              <a:t>time </a:t>
            </a:r>
          </a:p>
          <a:p>
            <a:pPr marL="342900" lvl="1" indent="-342900">
              <a:lnSpc>
                <a:spcPts val="2142"/>
              </a:lnSpc>
              <a:buClr>
                <a:schemeClr val="tx1"/>
              </a:buClr>
              <a:buFont typeface="Arial" panose="020B0604020202020204" pitchFamily="34" charset="0"/>
              <a:buChar char="•"/>
            </a:pPr>
            <a:r>
              <a:rPr lang="en-US" sz="2040" dirty="0" smtClean="0">
                <a:latin typeface="Segoe UI" pitchFamily="34" charset="0"/>
                <a:cs typeface="Segoe UI" pitchFamily="34" charset="0"/>
              </a:rPr>
              <a:t>Reduced </a:t>
            </a:r>
            <a:r>
              <a:rPr lang="en-US" sz="2040" dirty="0">
                <a:latin typeface="Segoe UI" pitchFamily="34" charset="0"/>
                <a:cs typeface="Segoe UI" pitchFamily="34" charset="0"/>
              </a:rPr>
              <a:t>time to </a:t>
            </a:r>
            <a:r>
              <a:rPr lang="en-US" sz="2040" dirty="0" smtClean="0">
                <a:latin typeface="Segoe UI" pitchFamily="34" charset="0"/>
                <a:cs typeface="Segoe UI" pitchFamily="34" charset="0"/>
              </a:rPr>
              <a:t>deployment </a:t>
            </a:r>
            <a:endParaRPr lang="en-US" sz="2040" dirty="0">
              <a:latin typeface="Segoe UI" pitchFamily="34" charset="0"/>
              <a:cs typeface="Segoe UI" pitchFamily="34" charset="0"/>
            </a:endParaRPr>
          </a:p>
        </p:txBody>
      </p:sp>
      <p:sp>
        <p:nvSpPr>
          <p:cNvPr id="44" name="TextBox 43"/>
          <p:cNvSpPr txBox="1"/>
          <p:nvPr/>
        </p:nvSpPr>
        <p:spPr>
          <a:xfrm>
            <a:off x="7621414" y="2994415"/>
            <a:ext cx="4214483" cy="823996"/>
          </a:xfrm>
          <a:prstGeom prst="rect">
            <a:avLst/>
          </a:prstGeom>
          <a:noFill/>
          <a:ln>
            <a:noFill/>
          </a:ln>
        </p:spPr>
        <p:txBody>
          <a:bodyPr wrap="none" lIns="0" tIns="0" rIns="0" bIns="0" rtlCol="0">
            <a:spAutoFit/>
          </a:bodyPr>
          <a:lstStyle/>
          <a:p>
            <a:pPr marL="349724" lvl="1" indent="-349724">
              <a:lnSpc>
                <a:spcPts val="2142"/>
              </a:lnSpc>
              <a:buClr>
                <a:schemeClr val="tx1"/>
              </a:buClr>
              <a:buFont typeface="Arial" panose="020B0604020202020204" pitchFamily="34" charset="0"/>
              <a:buChar char="•"/>
            </a:pPr>
            <a:r>
              <a:rPr lang="en-US" sz="2040" dirty="0">
                <a:latin typeface="Segoe UI" pitchFamily="34" charset="0"/>
                <a:cs typeface="Segoe UI" pitchFamily="34" charset="0"/>
              </a:rPr>
              <a:t>Predictable and achievable SLA’s</a:t>
            </a:r>
          </a:p>
          <a:p>
            <a:pPr marL="349724" lvl="1" indent="-349724">
              <a:lnSpc>
                <a:spcPts val="2142"/>
              </a:lnSpc>
              <a:buClr>
                <a:schemeClr val="tx1"/>
              </a:buClr>
              <a:buFont typeface="Arial" panose="020B0604020202020204" pitchFamily="34" charset="0"/>
              <a:buChar char="•"/>
            </a:pPr>
            <a:r>
              <a:rPr lang="en-US" sz="2040" dirty="0">
                <a:latin typeface="Segoe UI" pitchFamily="34" charset="0"/>
                <a:cs typeface="Segoe UI" pitchFamily="34" charset="0"/>
              </a:rPr>
              <a:t>The best user experience </a:t>
            </a:r>
          </a:p>
          <a:p>
            <a:pPr marL="349724" lvl="1" indent="-349724">
              <a:lnSpc>
                <a:spcPts val="2142"/>
              </a:lnSpc>
              <a:buClr>
                <a:schemeClr val="tx1"/>
              </a:buClr>
              <a:buFont typeface="Arial" panose="020B0604020202020204" pitchFamily="34" charset="0"/>
              <a:buChar char="•"/>
            </a:pPr>
            <a:r>
              <a:rPr lang="en-US" sz="2040" dirty="0">
                <a:latin typeface="Segoe UI" pitchFamily="34" charset="0"/>
                <a:cs typeface="Segoe UI" pitchFamily="34" charset="0"/>
              </a:rPr>
              <a:t>All </a:t>
            </a:r>
            <a:r>
              <a:rPr lang="en-US" sz="2040" dirty="0" smtClean="0">
                <a:latin typeface="Segoe UI" pitchFamily="34" charset="0"/>
                <a:cs typeface="Segoe UI" pitchFamily="34" charset="0"/>
              </a:rPr>
              <a:t>workload </a:t>
            </a:r>
            <a:r>
              <a:rPr lang="en-US" sz="2040" dirty="0">
                <a:latin typeface="Segoe UI" pitchFamily="34" charset="0"/>
                <a:cs typeface="Segoe UI" pitchFamily="34" charset="0"/>
              </a:rPr>
              <a:t>capabilities realized</a:t>
            </a:r>
            <a:endParaRPr lang="en-US" sz="2040" dirty="0"/>
          </a:p>
        </p:txBody>
      </p:sp>
      <p:sp>
        <p:nvSpPr>
          <p:cNvPr id="45" name="TextBox 44"/>
          <p:cNvSpPr txBox="1"/>
          <p:nvPr/>
        </p:nvSpPr>
        <p:spPr>
          <a:xfrm>
            <a:off x="495931" y="4383969"/>
            <a:ext cx="11706512" cy="667634"/>
          </a:xfrm>
          <a:prstGeom prst="rect">
            <a:avLst/>
          </a:prstGeom>
          <a:noFill/>
        </p:spPr>
        <p:txBody>
          <a:bodyPr wrap="square" lIns="0" tIns="0" rIns="0" bIns="0" rtlCol="0">
            <a:noAutofit/>
          </a:bodyPr>
          <a:lstStyle/>
          <a:p>
            <a:r>
              <a:rPr lang="en-US" sz="2040" dirty="0"/>
              <a:t>The PLA delivers the highest quality deployment by following design principles to support/enable …</a:t>
            </a:r>
            <a:endParaRPr lang="en-US" sz="1836" dirty="0"/>
          </a:p>
        </p:txBody>
      </p:sp>
      <p:grpSp>
        <p:nvGrpSpPr>
          <p:cNvPr id="46" name="Group 45"/>
          <p:cNvGrpSpPr/>
          <p:nvPr/>
        </p:nvGrpSpPr>
        <p:grpSpPr>
          <a:xfrm>
            <a:off x="503015" y="1451107"/>
            <a:ext cx="2724679" cy="2724679"/>
            <a:chOff x="3270580" y="2031010"/>
            <a:chExt cx="2671496" cy="2671496"/>
          </a:xfrm>
        </p:grpSpPr>
        <p:sp>
          <p:nvSpPr>
            <p:cNvPr id="47" name="Rectangle 46"/>
            <p:cNvSpPr/>
            <p:nvPr/>
          </p:nvSpPr>
          <p:spPr bwMode="auto">
            <a:xfrm>
              <a:off x="3270580" y="2031010"/>
              <a:ext cx="2671496" cy="2671496"/>
            </a:xfrm>
            <a:prstGeom prst="rect">
              <a:avLst/>
            </a:prstGeom>
            <a:solidFill>
              <a:schemeClr val="accent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fontAlgn="base">
                <a:spcBef>
                  <a:spcPct val="0"/>
                </a:spcBef>
                <a:spcAft>
                  <a:spcPct val="0"/>
                </a:spcAft>
              </a:pPr>
              <a:r>
                <a:rPr lang="en-US" sz="2448" kern="0" spc="-51" dirty="0">
                  <a:solidFill>
                    <a:schemeClr val="tx1"/>
                  </a:solidFill>
                  <a:latin typeface="Segoe UI" pitchFamily="34" charset="0"/>
                  <a:ea typeface="Segoe UI" pitchFamily="34" charset="0"/>
                  <a:cs typeface="Segoe UI" pitchFamily="34" charset="0"/>
                </a:rPr>
                <a:t>Rulebook</a:t>
              </a:r>
              <a:endParaRPr lang="en-US" sz="2244" dirty="0">
                <a:solidFill>
                  <a:schemeClr val="tx1"/>
                </a:solidFill>
                <a:latin typeface="Segoe UI" pitchFamily="34" charset="0"/>
              </a:endParaRPr>
            </a:p>
          </p:txBody>
        </p:sp>
        <p:sp>
          <p:nvSpPr>
            <p:cNvPr id="48" name="Freeform 18"/>
            <p:cNvSpPr>
              <a:spLocks noEditPoints="1"/>
            </p:cNvSpPr>
            <p:nvPr/>
          </p:nvSpPr>
          <p:spPr bwMode="black">
            <a:xfrm>
              <a:off x="4008065" y="2639672"/>
              <a:ext cx="1348798" cy="1367878"/>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632" dirty="0">
                <a:latin typeface="Segoe UI" pitchFamily="34" charset="0"/>
              </a:endParaRPr>
            </a:p>
          </p:txBody>
        </p:sp>
      </p:grpSp>
    </p:spTree>
    <p:extLst>
      <p:ext uri="{BB962C8B-B14F-4D97-AF65-F5344CB8AC3E}">
        <p14:creationId xmlns:p14="http://schemas.microsoft.com/office/powerpoint/2010/main" val="246993337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Non-Converged </a:t>
            </a:r>
            <a:r>
              <a:rPr lang="en-US" dirty="0" smtClean="0"/>
              <a:t>Infrastructure: FC/</a:t>
            </a:r>
            <a:r>
              <a:rPr lang="en-US" dirty="0" err="1" smtClean="0"/>
              <a:t>iSCSI</a:t>
            </a:r>
            <a:endParaRPr lang="da-DK" dirty="0"/>
          </a:p>
        </p:txBody>
      </p:sp>
      <p:sp>
        <p:nvSpPr>
          <p:cNvPr id="4" name="Slide Number Placeholder 3"/>
          <p:cNvSpPr>
            <a:spLocks noGrp="1"/>
          </p:cNvSpPr>
          <p:nvPr>
            <p:ph type="sldNum" sz="quarter" idx="4294967295"/>
          </p:nvPr>
        </p:nvSpPr>
        <p:spPr>
          <a:xfrm>
            <a:off x="11650176" y="6573013"/>
            <a:ext cx="511664" cy="124650"/>
          </a:xfrm>
          <a:prstGeom prst="rect">
            <a:avLst/>
          </a:prstGeom>
        </p:spPr>
        <p:txBody>
          <a:bodyPr/>
          <a:lstStyle/>
          <a:p>
            <a:pPr>
              <a:defRPr/>
            </a:pPr>
            <a:fld id="{B053C54A-1589-45F9-897C-83E8337CD2D8}" type="slidenum">
              <a:rPr lang="en-US" smtClean="0"/>
              <a:pPr>
                <a:defRPr/>
              </a:pPr>
              <a:t>14</a:t>
            </a:fld>
            <a:endParaRPr lang="en-US" dirty="0"/>
          </a:p>
        </p:txBody>
      </p:sp>
      <p:sp>
        <p:nvSpPr>
          <p:cNvPr id="5" name="Rectangle 2"/>
          <p:cNvSpPr>
            <a:spLocks noChangeArrowheads="1"/>
          </p:cNvSpPr>
          <p:nvPr/>
        </p:nvSpPr>
        <p:spPr bwMode="auto">
          <a:xfrm>
            <a:off x="5025054" y="1517642"/>
            <a:ext cx="188406" cy="37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60" tIns="46630" rIns="93260" bIns="46630" numCol="1" anchor="ctr" anchorCtr="0" compatLnSpc="1">
            <a:prstTxWarp prst="textNoShape">
              <a:avLst/>
            </a:prstTxWarp>
            <a:spAutoFit/>
          </a:bodyPr>
          <a:lstStyle/>
          <a:p>
            <a:endParaRPr lang="da-DK"/>
          </a:p>
        </p:txBody>
      </p:sp>
      <p:sp>
        <p:nvSpPr>
          <p:cNvPr id="7" name="Rectangle 2"/>
          <p:cNvSpPr>
            <a:spLocks noChangeArrowheads="1"/>
          </p:cNvSpPr>
          <p:nvPr/>
        </p:nvSpPr>
        <p:spPr bwMode="auto">
          <a:xfrm>
            <a:off x="1951901" y="2590135"/>
            <a:ext cx="11749560" cy="37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60" tIns="46630" rIns="93260" bIns="46630" numCol="1" anchor="ctr" anchorCtr="0" compatLnSpc="1">
            <a:prstTxWarp prst="textNoShape">
              <a:avLst/>
            </a:prstTxWarp>
            <a:spAutoFit/>
          </a:bodyPr>
          <a:lstStyle/>
          <a:p>
            <a:endParaRPr lang="da-DK"/>
          </a:p>
        </p:txBody>
      </p:sp>
      <p:graphicFrame>
        <p:nvGraphicFramePr>
          <p:cNvPr id="8" name="Object 7"/>
          <p:cNvGraphicFramePr>
            <a:graphicFrameLocks noChangeAspect="1"/>
          </p:cNvGraphicFramePr>
          <p:nvPr>
            <p:extLst/>
          </p:nvPr>
        </p:nvGraphicFramePr>
        <p:xfrm>
          <a:off x="1129404" y="2197041"/>
          <a:ext cx="10140495" cy="3488853"/>
        </p:xfrm>
        <a:graphic>
          <a:graphicData uri="http://schemas.openxmlformats.org/presentationml/2006/ole">
            <mc:AlternateContent xmlns:mc="http://schemas.openxmlformats.org/markup-compatibility/2006">
              <mc:Choice xmlns:v="urn:schemas-microsoft-com:vml" Requires="v">
                <p:oleObj spid="_x0000_s2129" name="Visio" r:id="rId4" imgW="8394621" imgH="2872093" progId="Visio.Drawing.11">
                  <p:embed/>
                </p:oleObj>
              </mc:Choice>
              <mc:Fallback>
                <p:oleObj name="Visio" r:id="rId4" imgW="8394621" imgH="2872093"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9404" y="2197041"/>
                        <a:ext cx="10140495" cy="3488853"/>
                      </a:xfrm>
                      <a:prstGeom prst="rect">
                        <a:avLst/>
                      </a:prstGeom>
                      <a:noFill/>
                    </p:spPr>
                  </p:pic>
                </p:oleObj>
              </mc:Fallback>
            </mc:AlternateContent>
          </a:graphicData>
        </a:graphic>
      </p:graphicFrame>
    </p:spTree>
    <p:extLst>
      <p:ext uri="{BB962C8B-B14F-4D97-AF65-F5344CB8AC3E}">
        <p14:creationId xmlns:p14="http://schemas.microsoft.com/office/powerpoint/2010/main" val="121224802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Converged Infrastructure</a:t>
            </a:r>
            <a:endParaRPr lang="da-DK" dirty="0"/>
          </a:p>
        </p:txBody>
      </p:sp>
      <p:sp>
        <p:nvSpPr>
          <p:cNvPr id="4" name="Slide Number Placeholder 3"/>
          <p:cNvSpPr>
            <a:spLocks noGrp="1"/>
          </p:cNvSpPr>
          <p:nvPr>
            <p:ph type="sldNum" sz="quarter" idx="4294967295"/>
          </p:nvPr>
        </p:nvSpPr>
        <p:spPr>
          <a:xfrm>
            <a:off x="11650176" y="6573013"/>
            <a:ext cx="511664" cy="124650"/>
          </a:xfrm>
          <a:prstGeom prst="rect">
            <a:avLst/>
          </a:prstGeom>
        </p:spPr>
        <p:txBody>
          <a:bodyPr/>
          <a:lstStyle/>
          <a:p>
            <a:pPr>
              <a:defRPr/>
            </a:pPr>
            <a:fld id="{B053C54A-1589-45F9-897C-83E8337CD2D8}" type="slidenum">
              <a:rPr lang="en-US" smtClean="0"/>
              <a:pPr>
                <a:defRPr/>
              </a:pPr>
              <a:t>15</a:t>
            </a:fld>
            <a:endParaRPr lang="en-US" dirty="0"/>
          </a:p>
        </p:txBody>
      </p:sp>
      <p:sp>
        <p:nvSpPr>
          <p:cNvPr id="5" name="Rectangle 2"/>
          <p:cNvSpPr>
            <a:spLocks noChangeArrowheads="1"/>
          </p:cNvSpPr>
          <p:nvPr/>
        </p:nvSpPr>
        <p:spPr bwMode="auto">
          <a:xfrm>
            <a:off x="5025054" y="1517642"/>
            <a:ext cx="188406" cy="37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60" tIns="46630" rIns="93260" bIns="46630" numCol="1" anchor="ctr" anchorCtr="0" compatLnSpc="1">
            <a:prstTxWarp prst="textNoShape">
              <a:avLst/>
            </a:prstTxWarp>
            <a:spAutoFit/>
          </a:bodyPr>
          <a:lstStyle/>
          <a:p>
            <a:endParaRPr lang="da-DK"/>
          </a:p>
        </p:txBody>
      </p:sp>
      <p:sp>
        <p:nvSpPr>
          <p:cNvPr id="7" name="Rectangle 2"/>
          <p:cNvSpPr>
            <a:spLocks noChangeArrowheads="1"/>
          </p:cNvSpPr>
          <p:nvPr/>
        </p:nvSpPr>
        <p:spPr bwMode="auto">
          <a:xfrm>
            <a:off x="1951901" y="2590135"/>
            <a:ext cx="11749560" cy="37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60" tIns="46630" rIns="93260" bIns="46630" numCol="1" anchor="ctr" anchorCtr="0" compatLnSpc="1">
            <a:prstTxWarp prst="textNoShape">
              <a:avLst/>
            </a:prstTxWarp>
            <a:spAutoFit/>
          </a:bodyPr>
          <a:lstStyle/>
          <a:p>
            <a:endParaRPr lang="da-DK"/>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1431235" y="2167959"/>
            <a:ext cx="9257825" cy="4160161"/>
          </a:xfrm>
          <a:prstGeom prst="rect">
            <a:avLst/>
          </a:prstGeom>
          <a:noFill/>
          <a:ln>
            <a:noFill/>
          </a:ln>
        </p:spPr>
      </p:pic>
    </p:spTree>
    <p:extLst>
      <p:ext uri="{BB962C8B-B14F-4D97-AF65-F5344CB8AC3E}">
        <p14:creationId xmlns:p14="http://schemas.microsoft.com/office/powerpoint/2010/main" val="370132204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Continuous</a:t>
            </a:r>
            <a:r>
              <a:rPr lang="pt-PT" dirty="0" smtClean="0"/>
              <a:t> </a:t>
            </a:r>
            <a:r>
              <a:rPr lang="pt-PT" dirty="0" err="1" smtClean="0"/>
              <a:t>Availability</a:t>
            </a:r>
            <a:r>
              <a:rPr lang="pt-PT" dirty="0" smtClean="0"/>
              <a:t> </a:t>
            </a:r>
            <a:r>
              <a:rPr lang="pt-PT" dirty="0" err="1" smtClean="0"/>
              <a:t>over</a:t>
            </a:r>
            <a:r>
              <a:rPr lang="pt-PT" dirty="0" smtClean="0"/>
              <a:t> SMB </a:t>
            </a:r>
            <a:r>
              <a:rPr lang="pt-PT" dirty="0" err="1" smtClean="0"/>
              <a:t>Storage</a:t>
            </a:r>
            <a:endParaRPr lang="en-US" dirty="0"/>
          </a:p>
        </p:txBody>
      </p:sp>
      <p:grpSp>
        <p:nvGrpSpPr>
          <p:cNvPr id="15" name="Group 14"/>
          <p:cNvGrpSpPr/>
          <p:nvPr/>
        </p:nvGrpSpPr>
        <p:grpSpPr>
          <a:xfrm>
            <a:off x="748826" y="1736090"/>
            <a:ext cx="1184400" cy="1184088"/>
            <a:chOff x="815238" y="1400086"/>
            <a:chExt cx="1681062" cy="1710544"/>
          </a:xfrm>
        </p:grpSpPr>
        <p:sp>
          <p:nvSpPr>
            <p:cNvPr id="3" name="Rectangle 2"/>
            <p:cNvSpPr/>
            <p:nvPr/>
          </p:nvSpPr>
          <p:spPr bwMode="auto">
            <a:xfrm>
              <a:off x="815238" y="1400086"/>
              <a:ext cx="1681062" cy="171054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574" fontAlgn="base">
                <a:spcBef>
                  <a:spcPct val="0"/>
                </a:spcBef>
                <a:spcAft>
                  <a:spcPct val="0"/>
                </a:spcAft>
              </a:pPr>
              <a:r>
                <a:rPr lang="en-US" sz="1000" b="1" dirty="0" smtClean="0"/>
                <a:t>Shared </a:t>
              </a:r>
              <a:r>
                <a:rPr lang="en-US" sz="1000" b="1" dirty="0"/>
                <a:t>SAS/Storage Spaces</a:t>
              </a:r>
            </a:p>
            <a:p>
              <a:pPr defTabSz="932472" fontAlgn="base">
                <a:spcBef>
                  <a:spcPct val="0"/>
                </a:spcBef>
                <a:spcAft>
                  <a:spcPct val="0"/>
                </a:spcAft>
              </a:pPr>
              <a:endParaRPr lang="en-US" sz="900" b="1"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9"/>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1486211" y="2444813"/>
              <a:ext cx="339117" cy="45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p:nvPr/>
        </p:nvGrpSpPr>
        <p:grpSpPr>
          <a:xfrm>
            <a:off x="746785" y="3294351"/>
            <a:ext cx="1184400" cy="1184088"/>
            <a:chOff x="2524642" y="1400086"/>
            <a:chExt cx="1681062" cy="1710544"/>
          </a:xfrm>
        </p:grpSpPr>
        <p:sp>
          <p:nvSpPr>
            <p:cNvPr id="5" name="Rectangle 4"/>
            <p:cNvSpPr/>
            <p:nvPr/>
          </p:nvSpPr>
          <p:spPr bwMode="auto">
            <a:xfrm>
              <a:off x="2524642" y="1400086"/>
              <a:ext cx="1681062" cy="171054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fontAlgn="ctr"/>
              <a:r>
                <a:rPr lang="en-US" sz="1000" b="1" dirty="0" smtClean="0"/>
                <a:t>SOFS Connected to SAN</a:t>
              </a:r>
              <a:endParaRPr lang="en-US" sz="1000" b="1" dirty="0"/>
            </a:p>
          </p:txBody>
        </p:sp>
        <p:pic>
          <p:nvPicPr>
            <p:cNvPr id="7" name="Picture 18"/>
            <p:cNvPicPr>
              <a:picLocks noChangeAspect="1" noChangeArrowheads="1"/>
            </p:cNvPicPr>
            <p:nvPr/>
          </p:nvPicPr>
          <p:blipFill>
            <a:blip r:embed="rId5" cstate="email">
              <a:biLevel thresh="25000"/>
              <a:extLst>
                <a:ext uri="{28A0092B-C50C-407E-A947-70E740481C1C}">
                  <a14:useLocalDpi xmlns:a14="http://schemas.microsoft.com/office/drawing/2010/main"/>
                </a:ext>
              </a:extLst>
            </a:blip>
            <a:srcRect/>
            <a:stretch>
              <a:fillRect/>
            </a:stretch>
          </p:blipFill>
          <p:spPr bwMode="auto">
            <a:xfrm>
              <a:off x="3167273" y="2444813"/>
              <a:ext cx="283946" cy="418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3451219" y="2783177"/>
              <a:ext cx="280261" cy="16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746785" y="4852612"/>
            <a:ext cx="1183403" cy="1184088"/>
            <a:chOff x="4234045" y="1400086"/>
            <a:chExt cx="1709555" cy="1710544"/>
          </a:xfrm>
        </p:grpSpPr>
        <p:sp>
          <p:nvSpPr>
            <p:cNvPr id="4" name="Rectangle 3"/>
            <p:cNvSpPr/>
            <p:nvPr/>
          </p:nvSpPr>
          <p:spPr bwMode="auto">
            <a:xfrm>
              <a:off x="4234045" y="1400086"/>
              <a:ext cx="1709555" cy="171054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574" fontAlgn="base">
                <a:spcBef>
                  <a:spcPct val="0"/>
                </a:spcBef>
                <a:spcAft>
                  <a:spcPct val="0"/>
                </a:spcAft>
              </a:pPr>
              <a:r>
                <a:rPr lang="en-US" sz="1000" b="1" dirty="0" smtClean="0">
                  <a:gradFill>
                    <a:gsLst>
                      <a:gs pos="0">
                        <a:srgbClr val="FFFFFF"/>
                      </a:gs>
                      <a:gs pos="100000">
                        <a:srgbClr val="FFFFFF"/>
                      </a:gs>
                    </a:gsLst>
                    <a:lin ang="5400000" scaled="0"/>
                  </a:gradFill>
                </a:rPr>
                <a:t>SMB3 Enabled </a:t>
              </a:r>
              <a:r>
                <a:rPr lang="en-US" sz="1000" b="1" dirty="0">
                  <a:gradFill>
                    <a:gsLst>
                      <a:gs pos="0">
                        <a:srgbClr val="FFFFFF"/>
                      </a:gs>
                      <a:gs pos="100000">
                        <a:srgbClr val="FFFFFF"/>
                      </a:gs>
                    </a:gsLst>
                    <a:lin ang="5400000" scaled="0"/>
                  </a:gradFill>
                </a:rPr>
                <a:t>Storage</a:t>
              </a:r>
            </a:p>
          </p:txBody>
        </p:sp>
        <p:pic>
          <p:nvPicPr>
            <p:cNvPr id="9" name="Picture 12"/>
            <p:cNvPicPr>
              <a:picLocks noChangeAspect="1" noChangeArrowheads="1"/>
            </p:cNvPicPr>
            <p:nvPr/>
          </p:nvPicPr>
          <p:blipFill>
            <a:blip r:embed="rId7" cstate="email">
              <a:biLevel thresh="50000"/>
              <a:extLst>
                <a:ext uri="{28A0092B-C50C-407E-A947-70E740481C1C}">
                  <a14:useLocalDpi xmlns:a14="http://schemas.microsoft.com/office/drawing/2010/main"/>
                </a:ext>
              </a:extLst>
            </a:blip>
            <a:srcRect/>
            <a:stretch>
              <a:fillRect/>
            </a:stretch>
          </p:blipFill>
          <p:spPr bwMode="auto">
            <a:xfrm>
              <a:off x="4866993" y="2444813"/>
              <a:ext cx="320442" cy="4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8"/>
            <p:cNvPicPr>
              <a:picLocks noChangeAspect="1" noChangeArrowheads="1"/>
            </p:cNvPicPr>
            <p:nvPr/>
          </p:nvPicPr>
          <p:blipFill>
            <a:blip r:embed="rId8" cstate="email">
              <a:biLevel thresh="50000"/>
              <a:extLst>
                <a:ext uri="{28A0092B-C50C-407E-A947-70E740481C1C}">
                  <a14:useLocalDpi xmlns:a14="http://schemas.microsoft.com/office/drawing/2010/main"/>
                </a:ext>
              </a:extLst>
            </a:blip>
            <a:srcRect/>
            <a:stretch>
              <a:fillRect/>
            </a:stretch>
          </p:blipFill>
          <p:spPr bwMode="auto">
            <a:xfrm>
              <a:off x="5195788" y="2701493"/>
              <a:ext cx="244452" cy="20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Rectangle 4"/>
          <p:cNvSpPr>
            <a:spLocks noChangeArrowheads="1"/>
          </p:cNvSpPr>
          <p:nvPr/>
        </p:nvSpPr>
        <p:spPr bwMode="auto">
          <a:xfrm>
            <a:off x="2216426" y="3220278"/>
            <a:ext cx="124364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nvPr>
        </p:nvGraphicFramePr>
        <p:xfrm>
          <a:off x="2931419" y="1893180"/>
          <a:ext cx="8683211" cy="3311866"/>
        </p:xfrm>
        <a:graphic>
          <a:graphicData uri="http://schemas.openxmlformats.org/presentationml/2006/ole">
            <mc:AlternateContent xmlns:mc="http://schemas.openxmlformats.org/markup-compatibility/2006">
              <mc:Choice xmlns:v="urn:schemas-microsoft-com:vml" Requires="v">
                <p:oleObj spid="_x0000_s3156" name="Visio" r:id="rId9" imgW="8172584" imgH="3048201" progId="Visio.Drawing.11">
                  <p:embed/>
                </p:oleObj>
              </mc:Choice>
              <mc:Fallback>
                <p:oleObj name="Visio" r:id="rId9" imgW="8172584" imgH="3048201" progId="Visio.Drawing.11">
                  <p:embed/>
                  <p:pic>
                    <p:nvPicPr>
                      <p:cNvPr id="0" name=""/>
                      <p:cNvPicPr>
                        <a:picLocks noChangeAspect="1" noChangeArrowheads="1"/>
                      </p:cNvPicPr>
                      <p:nvPr/>
                    </p:nvPicPr>
                    <p:blipFill>
                      <a:blip r:embed="rId10"/>
                      <a:srcRect/>
                      <a:stretch>
                        <a:fillRect/>
                      </a:stretch>
                    </p:blipFill>
                    <p:spPr bwMode="auto">
                      <a:xfrm>
                        <a:off x="2931419" y="1893180"/>
                        <a:ext cx="8683211" cy="3311866"/>
                      </a:xfrm>
                      <a:prstGeom prst="rect">
                        <a:avLst/>
                      </a:prstGeom>
                      <a:noFill/>
                    </p:spPr>
                  </p:pic>
                </p:oleObj>
              </mc:Fallback>
            </mc:AlternateContent>
          </a:graphicData>
        </a:graphic>
      </p:graphicFrame>
      <p:sp>
        <p:nvSpPr>
          <p:cNvPr id="18" name="Rectangle 6"/>
          <p:cNvSpPr>
            <a:spLocks noChangeArrowheads="1"/>
          </p:cNvSpPr>
          <p:nvPr/>
        </p:nvSpPr>
        <p:spPr bwMode="auto">
          <a:xfrm>
            <a:off x="2216426" y="1659730"/>
            <a:ext cx="124364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p:cNvGraphicFramePr>
            <a:graphicFrameLocks noChangeAspect="1"/>
          </p:cNvGraphicFramePr>
          <p:nvPr>
            <p:extLst/>
          </p:nvPr>
        </p:nvGraphicFramePr>
        <p:xfrm>
          <a:off x="2936875" y="1933575"/>
          <a:ext cx="8667750" cy="3071813"/>
        </p:xfrm>
        <a:graphic>
          <a:graphicData uri="http://schemas.openxmlformats.org/presentationml/2006/ole">
            <mc:AlternateContent xmlns:mc="http://schemas.openxmlformats.org/markup-compatibility/2006">
              <mc:Choice xmlns:v="urn:schemas-microsoft-com:vml" Requires="v">
                <p:oleObj spid="_x0000_s3157" name="Visio" r:id="rId11" imgW="8172584" imgH="2943165" progId="Visio.Drawing.11">
                  <p:embed/>
                </p:oleObj>
              </mc:Choice>
              <mc:Fallback>
                <p:oleObj name="Visio" r:id="rId11" imgW="8172584" imgH="2943165" progId="Visio.Drawing.11">
                  <p:embed/>
                  <p:pic>
                    <p:nvPicPr>
                      <p:cNvPr id="0" name=""/>
                      <p:cNvPicPr>
                        <a:picLocks noChangeAspect="1" noChangeArrowheads="1"/>
                      </p:cNvPicPr>
                      <p:nvPr/>
                    </p:nvPicPr>
                    <p:blipFill>
                      <a:blip r:embed="rId12"/>
                      <a:srcRect/>
                      <a:stretch>
                        <a:fillRect/>
                      </a:stretch>
                    </p:blipFill>
                    <p:spPr bwMode="auto">
                      <a:xfrm>
                        <a:off x="2936875" y="1933575"/>
                        <a:ext cx="8667750" cy="3071813"/>
                      </a:xfrm>
                      <a:prstGeom prst="rect">
                        <a:avLst/>
                      </a:prstGeom>
                      <a:noFill/>
                    </p:spPr>
                  </p:pic>
                </p:oleObj>
              </mc:Fallback>
            </mc:AlternateContent>
          </a:graphicData>
        </a:graphic>
      </p:graphicFrame>
      <p:pic>
        <p:nvPicPr>
          <p:cNvPr id="20" name="Picture 19"/>
          <p:cNvPicPr/>
          <p:nvPr/>
        </p:nvPicPr>
        <p:blipFill>
          <a:blip r:embed="rId13">
            <a:extLst>
              <a:ext uri="{28A0092B-C50C-407E-A947-70E740481C1C}">
                <a14:useLocalDpi xmlns:a14="http://schemas.microsoft.com/office/drawing/2010/main" val="0"/>
              </a:ext>
            </a:extLst>
          </a:blip>
          <a:srcRect/>
          <a:stretch>
            <a:fillRect/>
          </a:stretch>
        </p:blipFill>
        <p:spPr bwMode="auto">
          <a:xfrm>
            <a:off x="2929378" y="1893180"/>
            <a:ext cx="8777993" cy="2518046"/>
          </a:xfrm>
          <a:prstGeom prst="rect">
            <a:avLst/>
          </a:prstGeom>
          <a:noFill/>
          <a:ln>
            <a:noFill/>
          </a:ln>
        </p:spPr>
      </p:pic>
    </p:spTree>
    <p:extLst>
      <p:ext uri="{BB962C8B-B14F-4D97-AF65-F5344CB8AC3E}">
        <p14:creationId xmlns:p14="http://schemas.microsoft.com/office/powerpoint/2010/main" val="6686579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nodeType="clickEffect">
                                  <p:stCondLst>
                                    <p:cond delay="0"/>
                                  </p:stCondLst>
                                  <p:childTnLst>
                                    <p:animScale>
                                      <p:cBhvr>
                                        <p:cTn id="6" dur="1000" fill="hold"/>
                                        <p:tgtEl>
                                          <p:spTgt spid="15"/>
                                        </p:tgtEl>
                                      </p:cBhvr>
                                      <p:by x="150000" y="150000"/>
                                    </p:animScale>
                                  </p:childTnLst>
                                </p:cTn>
                              </p:par>
                              <p:par>
                                <p:cTn id="7" presetID="10"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75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7"/>
                                        </p:tgtEl>
                                        <p:attrNameLst>
                                          <p:attrName>style.visibility</p:attrName>
                                        </p:attrNameLst>
                                      </p:cBhvr>
                                      <p:to>
                                        <p:strVal val="hidden"/>
                                      </p:to>
                                    </p:set>
                                  </p:childTnLst>
                                </p:cTn>
                              </p:par>
                              <p:par>
                                <p:cTn id="14" presetID="6" presetClass="emph" presetSubtype="0" autoRev="1" fill="hold" nodeType="withEffect">
                                  <p:stCondLst>
                                    <p:cond delay="0"/>
                                  </p:stCondLst>
                                  <p:childTnLst>
                                    <p:animScale>
                                      <p:cBhvr>
                                        <p:cTn id="15" dur="1000" fill="hold"/>
                                        <p:tgtEl>
                                          <p:spTgt spid="14"/>
                                        </p:tgtEl>
                                      </p:cBhvr>
                                      <p:by x="150000" y="150000"/>
                                    </p:animScale>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75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par>
                                <p:cTn id="23" presetID="6" presetClass="emph" presetSubtype="0" autoRev="1" fill="hold" nodeType="withEffect">
                                  <p:stCondLst>
                                    <p:cond delay="0"/>
                                  </p:stCondLst>
                                  <p:childTnLst>
                                    <p:animScale>
                                      <p:cBhvr>
                                        <p:cTn id="24" dur="1000" fill="hold"/>
                                        <p:tgtEl>
                                          <p:spTgt spid="13"/>
                                        </p:tgtEl>
                                      </p:cBhvr>
                                      <p:by x="150000" y="150000"/>
                                    </p:animScale>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Fabric Infrastructure</a:t>
            </a:r>
            <a:br>
              <a:rPr lang="da-DK" dirty="0" smtClean="0"/>
            </a:br>
            <a:r>
              <a:rPr lang="da-DK" dirty="0" smtClean="0"/>
              <a:t>What we learned</a:t>
            </a:r>
            <a:endParaRPr lang="da-DK" dirty="0"/>
          </a:p>
        </p:txBody>
      </p:sp>
      <p:sp>
        <p:nvSpPr>
          <p:cNvPr id="3" name="Text Placeholder 2"/>
          <p:cNvSpPr>
            <a:spLocks noGrp="1"/>
          </p:cNvSpPr>
          <p:nvPr>
            <p:ph type="body" sz="quarter" idx="12"/>
          </p:nvPr>
        </p:nvSpPr>
        <p:spPr/>
        <p:txBody>
          <a:bodyPr/>
          <a:lstStyle/>
          <a:p>
            <a:endParaRPr lang="da-DK"/>
          </a:p>
        </p:txBody>
      </p:sp>
    </p:spTree>
    <p:extLst>
      <p:ext uri="{BB962C8B-B14F-4D97-AF65-F5344CB8AC3E}">
        <p14:creationId xmlns:p14="http://schemas.microsoft.com/office/powerpoint/2010/main" val="25079322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topologies – a Poll</a:t>
            </a:r>
            <a:endParaRPr lang="en-US" dirty="0"/>
          </a:p>
        </p:txBody>
      </p:sp>
      <p:sp>
        <p:nvSpPr>
          <p:cNvPr id="3" name="Text Placeholder 2"/>
          <p:cNvSpPr>
            <a:spLocks noGrp="1"/>
          </p:cNvSpPr>
          <p:nvPr>
            <p:ph type="body" sz="quarter" idx="10"/>
          </p:nvPr>
        </p:nvSpPr>
        <p:spPr>
          <a:xfrm>
            <a:off x="274638" y="1212850"/>
            <a:ext cx="11887200" cy="738664"/>
          </a:xfrm>
        </p:spPr>
        <p:txBody>
          <a:bodyPr/>
          <a:lstStyle/>
          <a:p>
            <a:pPr marL="571500" indent="-571500">
              <a:buFont typeface="Arial" panose="020B0604020202020204" pitchFamily="34" charset="0"/>
              <a:buChar char="•"/>
            </a:pPr>
            <a:r>
              <a:rPr lang="en-US" dirty="0" smtClean="0"/>
              <a:t>Popularity Contest</a:t>
            </a:r>
            <a:endParaRPr lang="en-US" dirty="0"/>
          </a:p>
        </p:txBody>
      </p:sp>
      <p:sp>
        <p:nvSpPr>
          <p:cNvPr id="4" name="Rectangle 3"/>
          <p:cNvSpPr/>
          <p:nvPr/>
        </p:nvSpPr>
        <p:spPr bwMode="auto">
          <a:xfrm>
            <a:off x="4619104" y="2404908"/>
            <a:ext cx="3240000" cy="30529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da-DK" sz="5400" dirty="0" smtClean="0">
                <a:ln w="0"/>
                <a:solidFill>
                  <a:schemeClr val="tx1"/>
                </a:solidFill>
                <a:effectLst>
                  <a:outerShdw blurRad="38100" dist="19050" dir="2700000" algn="tl" rotWithShape="0">
                    <a:schemeClr val="dk1">
                      <a:alpha val="40000"/>
                    </a:schemeClr>
                  </a:outerShdw>
                </a:effectLst>
                <a:ea typeface="Segoe UI" pitchFamily="34" charset="0"/>
                <a:cs typeface="Segoe UI" pitchFamily="34" charset="0"/>
              </a:rPr>
              <a:t>Multiple</a:t>
            </a:r>
          </a:p>
          <a:p>
            <a:pPr algn="ctr" defTabSz="932472" fontAlgn="base">
              <a:lnSpc>
                <a:spcPct val="90000"/>
              </a:lnSpc>
              <a:spcBef>
                <a:spcPct val="0"/>
              </a:spcBef>
              <a:spcAft>
                <a:spcPct val="0"/>
              </a:spcAft>
            </a:pPr>
            <a:r>
              <a:rPr lang="da-DK" sz="5400" dirty="0" smtClean="0">
                <a:ln w="0"/>
                <a:solidFill>
                  <a:schemeClr val="tx1"/>
                </a:solidFill>
                <a:effectLst>
                  <a:outerShdw blurRad="38100" dist="19050" dir="2700000" algn="tl" rotWithShape="0">
                    <a:schemeClr val="dk1">
                      <a:alpha val="40000"/>
                    </a:schemeClr>
                  </a:outerShdw>
                </a:effectLst>
                <a:ea typeface="Segoe UI" pitchFamily="34" charset="0"/>
                <a:cs typeface="Segoe UI" pitchFamily="34" charset="0"/>
              </a:rPr>
              <a:t>10 Gb</a:t>
            </a:r>
            <a:endParaRPr lang="en-US" sz="5400" dirty="0" smtClean="0">
              <a:ln w="0"/>
              <a:solidFill>
                <a:schemeClr val="tx1"/>
              </a:solidFill>
              <a:effectLst>
                <a:outerShdw blurRad="38100" dist="19050" dir="2700000" algn="tl" rotWithShape="0">
                  <a:schemeClr val="dk1">
                    <a:alpha val="40000"/>
                  </a:schemeClr>
                </a:outerShdw>
              </a:effectLst>
              <a:ea typeface="Segoe UI" pitchFamily="34" charset="0"/>
              <a:cs typeface="Segoe UI" pitchFamily="34" charset="0"/>
            </a:endParaRPr>
          </a:p>
        </p:txBody>
      </p:sp>
      <p:sp>
        <p:nvSpPr>
          <p:cNvPr id="5" name="Rectangle 4"/>
          <p:cNvSpPr/>
          <p:nvPr/>
        </p:nvSpPr>
        <p:spPr bwMode="auto">
          <a:xfrm>
            <a:off x="8727608" y="2404908"/>
            <a:ext cx="3240000" cy="30529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da-DK" sz="5400" dirty="0" smtClean="0">
                <a:ln w="0"/>
                <a:solidFill>
                  <a:schemeClr val="tx1"/>
                </a:solidFill>
                <a:effectLst>
                  <a:outerShdw blurRad="38100" dist="19050" dir="2700000" algn="tl" rotWithShape="0">
                    <a:schemeClr val="dk1">
                      <a:alpha val="40000"/>
                    </a:schemeClr>
                  </a:outerShdw>
                </a:effectLst>
                <a:ea typeface="Segoe UI" pitchFamily="34" charset="0"/>
                <a:cs typeface="Segoe UI" pitchFamily="34" charset="0"/>
              </a:rPr>
              <a:t>Multiple</a:t>
            </a:r>
          </a:p>
          <a:p>
            <a:pPr algn="ctr" defTabSz="932472" fontAlgn="base">
              <a:lnSpc>
                <a:spcPct val="90000"/>
              </a:lnSpc>
              <a:spcBef>
                <a:spcPct val="0"/>
              </a:spcBef>
              <a:spcAft>
                <a:spcPct val="0"/>
              </a:spcAft>
            </a:pPr>
            <a:r>
              <a:rPr lang="da-DK" sz="5400" dirty="0" smtClean="0">
                <a:ln w="0"/>
                <a:solidFill>
                  <a:schemeClr val="tx1"/>
                </a:solidFill>
                <a:effectLst>
                  <a:outerShdw blurRad="38100" dist="19050" dir="2700000" algn="tl" rotWithShape="0">
                    <a:schemeClr val="dk1">
                      <a:alpha val="40000"/>
                    </a:schemeClr>
                  </a:outerShdw>
                </a:effectLst>
                <a:ea typeface="Segoe UI" pitchFamily="34" charset="0"/>
                <a:cs typeface="Segoe UI" pitchFamily="34" charset="0"/>
              </a:rPr>
              <a:t>1Gb</a:t>
            </a:r>
          </a:p>
        </p:txBody>
      </p:sp>
      <p:sp>
        <p:nvSpPr>
          <p:cNvPr id="6" name="Rectangle 5"/>
          <p:cNvSpPr/>
          <p:nvPr/>
        </p:nvSpPr>
        <p:spPr bwMode="auto">
          <a:xfrm>
            <a:off x="510600" y="2404908"/>
            <a:ext cx="3240000" cy="30529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da-DK" sz="5400" dirty="0" smtClean="0">
                <a:ln w="0"/>
                <a:solidFill>
                  <a:schemeClr val="tx1"/>
                </a:solidFill>
                <a:effectLst>
                  <a:outerShdw blurRad="38100" dist="19050" dir="2700000" algn="tl" rotWithShape="0">
                    <a:schemeClr val="dk1">
                      <a:alpha val="40000"/>
                    </a:schemeClr>
                  </a:outerShdw>
                </a:effectLst>
                <a:ea typeface="Segoe UI" pitchFamily="34" charset="0"/>
                <a:cs typeface="Segoe UI" pitchFamily="34" charset="0"/>
              </a:rPr>
              <a:t>Mix of 1Gb and 10 Gb</a:t>
            </a:r>
            <a:endParaRPr lang="en-US" sz="5400" dirty="0" smtClean="0">
              <a:ln w="0"/>
              <a:solidFill>
                <a:schemeClr val="tx1"/>
              </a:solidFill>
              <a:effectLst>
                <a:outerShdw blurRad="38100" dist="19050" dir="2700000" algn="tl" rotWithShape="0">
                  <a:schemeClr val="dk1">
                    <a:alpha val="40000"/>
                  </a:schemeClr>
                </a:outerShdw>
              </a:effectLst>
              <a:ea typeface="Segoe UI" pitchFamily="34" charset="0"/>
              <a:cs typeface="Segoe UI" pitchFamily="34" charset="0"/>
            </a:endParaRPr>
          </a:p>
        </p:txBody>
      </p:sp>
    </p:spTree>
    <p:extLst>
      <p:ext uri="{BB962C8B-B14F-4D97-AF65-F5344CB8AC3E}">
        <p14:creationId xmlns:p14="http://schemas.microsoft.com/office/powerpoint/2010/main" val="711840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a:t>
            </a:r>
            <a:endParaRPr lang="en-US" dirty="0"/>
          </a:p>
        </p:txBody>
      </p:sp>
      <p:sp>
        <p:nvSpPr>
          <p:cNvPr id="3" name="Text Placeholder 2"/>
          <p:cNvSpPr>
            <a:spLocks noGrp="1"/>
          </p:cNvSpPr>
          <p:nvPr>
            <p:ph type="body" sz="quarter" idx="10"/>
          </p:nvPr>
        </p:nvSpPr>
        <p:spPr>
          <a:xfrm>
            <a:off x="274638" y="1212850"/>
            <a:ext cx="11887200" cy="5219891"/>
          </a:xfrm>
        </p:spPr>
        <p:txBody>
          <a:bodyPr/>
          <a:lstStyle/>
          <a:p>
            <a:pPr marL="571500" indent="-571500">
              <a:buFont typeface="Arial" panose="020B0604020202020204" pitchFamily="34" charset="0"/>
              <a:buChar char="•"/>
            </a:pPr>
            <a:r>
              <a:rPr lang="en-US" dirty="0" smtClean="0"/>
              <a:t>Most Service Providers still default to VLANs</a:t>
            </a:r>
          </a:p>
          <a:p>
            <a:pPr marL="800100" lvl="2" indent="-571500">
              <a:buFont typeface="Arial" panose="020B0604020202020204" pitchFamily="34" charset="0"/>
              <a:buChar char="•"/>
            </a:pPr>
            <a:r>
              <a:rPr lang="en-US" sz="2400" dirty="0" smtClean="0"/>
              <a:t>Creating automation challenges</a:t>
            </a:r>
          </a:p>
          <a:p>
            <a:pPr marL="800100" lvl="2" indent="-571500">
              <a:buFont typeface="Arial" panose="020B0604020202020204" pitchFamily="34" charset="0"/>
              <a:buChar char="•"/>
            </a:pPr>
            <a:r>
              <a:rPr lang="en-US" sz="2400" dirty="0" smtClean="0"/>
              <a:t>Increasing risk in production – Constant changes to the production networks</a:t>
            </a:r>
          </a:p>
          <a:p>
            <a:pPr marL="571500" indent="-571500">
              <a:buFont typeface="Arial" panose="020B0604020202020204" pitchFamily="34" charset="0"/>
              <a:buChar char="•"/>
            </a:pPr>
            <a:endParaRPr lang="en-US" dirty="0" smtClean="0"/>
          </a:p>
          <a:p>
            <a:pPr marL="571500" indent="-571500">
              <a:buFont typeface="Arial" panose="020B0604020202020204" pitchFamily="34" charset="0"/>
              <a:buChar char="•"/>
            </a:pPr>
            <a:r>
              <a:rPr lang="en-US" dirty="0" smtClean="0"/>
              <a:t>There is increasing demand to connect clouds</a:t>
            </a:r>
          </a:p>
          <a:p>
            <a:pPr marL="571500" indent="-571500">
              <a:buFont typeface="Arial" panose="020B0604020202020204" pitchFamily="34" charset="0"/>
              <a:buChar char="•"/>
            </a:pPr>
            <a:endParaRPr lang="en-US" dirty="0" smtClean="0">
              <a:solidFill>
                <a:schemeClr val="tx1"/>
              </a:solidFill>
            </a:endParaRPr>
          </a:p>
          <a:p>
            <a:pPr marL="571500" indent="-571500">
              <a:buFont typeface="Arial" panose="020B0604020202020204" pitchFamily="34" charset="0"/>
              <a:buChar char="•"/>
            </a:pPr>
            <a:r>
              <a:rPr lang="en-US" dirty="0"/>
              <a:t>Software Defined Networking is seen as the way to move forward</a:t>
            </a:r>
          </a:p>
          <a:p>
            <a:pPr marL="800100" lvl="2" indent="-571500">
              <a:buFont typeface="Arial" panose="020B0604020202020204" pitchFamily="34" charset="0"/>
              <a:buChar char="•"/>
            </a:pPr>
            <a:r>
              <a:rPr lang="en-US" sz="2400" dirty="0"/>
              <a:t>Tenants want to control their own networks</a:t>
            </a:r>
          </a:p>
        </p:txBody>
      </p:sp>
    </p:spTree>
    <p:extLst>
      <p:ext uri="{BB962C8B-B14F-4D97-AF65-F5344CB8AC3E}">
        <p14:creationId xmlns:p14="http://schemas.microsoft.com/office/powerpoint/2010/main" val="197302766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a:t>Lessons learned from implementing Windows Server 2012 and System Center 2012 SP1 for </a:t>
            </a:r>
            <a:r>
              <a:rPr lang="en-US" sz="4400" dirty="0" smtClean="0"/>
              <a:t>Service Providers </a:t>
            </a:r>
            <a:endParaRPr lang="en-US" sz="4400" dirty="0"/>
          </a:p>
        </p:txBody>
      </p:sp>
      <p:sp>
        <p:nvSpPr>
          <p:cNvPr id="5" name="Text Placeholder 4"/>
          <p:cNvSpPr>
            <a:spLocks noGrp="1"/>
          </p:cNvSpPr>
          <p:nvPr>
            <p:ph type="body" sz="quarter" idx="12"/>
          </p:nvPr>
        </p:nvSpPr>
        <p:spPr/>
        <p:txBody>
          <a:bodyPr/>
          <a:lstStyle/>
          <a:p>
            <a:r>
              <a:rPr lang="en-US" sz="2800" dirty="0" smtClean="0"/>
              <a:t>Ricardo </a:t>
            </a:r>
            <a:r>
              <a:rPr lang="en-US" sz="2800" dirty="0"/>
              <a:t>Machado, </a:t>
            </a:r>
            <a:r>
              <a:rPr lang="en-US" sz="2800" dirty="0" smtClean="0"/>
              <a:t>Architect, Center </a:t>
            </a:r>
            <a:r>
              <a:rPr lang="en-US" sz="2800" dirty="0"/>
              <a:t>of Excellence</a:t>
            </a:r>
          </a:p>
          <a:p>
            <a:r>
              <a:rPr lang="en-US" sz="2800" dirty="0"/>
              <a:t>Anders </a:t>
            </a:r>
            <a:r>
              <a:rPr lang="en-US" sz="2800" dirty="0" smtClean="0"/>
              <a:t>Ravnholt, </a:t>
            </a:r>
            <a:r>
              <a:rPr lang="en-US" sz="2800" dirty="0"/>
              <a:t>Program </a:t>
            </a:r>
            <a:r>
              <a:rPr lang="en-US" sz="2800" dirty="0" smtClean="0"/>
              <a:t>Manager Windows Server &amp; System Center</a:t>
            </a:r>
            <a:endParaRPr lang="en-US" sz="2800" dirty="0"/>
          </a:p>
          <a:p>
            <a:endParaRPr lang="en-US" sz="2800" dirty="0"/>
          </a:p>
        </p:txBody>
      </p:sp>
      <p:sp>
        <p:nvSpPr>
          <p:cNvPr id="9" name="Text Placeholder 8"/>
          <p:cNvSpPr>
            <a:spLocks noGrp="1"/>
          </p:cNvSpPr>
          <p:nvPr>
            <p:ph type="body" sz="quarter" idx="13"/>
          </p:nvPr>
        </p:nvSpPr>
        <p:spPr/>
        <p:txBody>
          <a:bodyPr/>
          <a:lstStyle/>
          <a:p>
            <a:r>
              <a:rPr lang="en-US" dirty="0"/>
              <a:t>MDC-B321</a:t>
            </a:r>
          </a:p>
        </p:txBody>
      </p:sp>
    </p:spTree>
    <p:extLst>
      <p:ext uri="{BB962C8B-B14F-4D97-AF65-F5344CB8AC3E}">
        <p14:creationId xmlns:p14="http://schemas.microsoft.com/office/powerpoint/2010/main" val="130830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Defined Networking</a:t>
            </a:r>
          </a:p>
        </p:txBody>
      </p:sp>
      <p:grpSp>
        <p:nvGrpSpPr>
          <p:cNvPr id="7" name="Group 6"/>
          <p:cNvGrpSpPr/>
          <p:nvPr/>
        </p:nvGrpSpPr>
        <p:grpSpPr>
          <a:xfrm>
            <a:off x="457199" y="1819709"/>
            <a:ext cx="5684838" cy="4725553"/>
            <a:chOff x="457199" y="1819709"/>
            <a:chExt cx="5684838" cy="4725553"/>
          </a:xfrm>
        </p:grpSpPr>
        <p:sp>
          <p:nvSpPr>
            <p:cNvPr id="4" name="Rectangle 3"/>
            <p:cNvSpPr/>
            <p:nvPr/>
          </p:nvSpPr>
          <p:spPr bwMode="auto">
            <a:xfrm>
              <a:off x="457200" y="1819709"/>
              <a:ext cx="5684837" cy="1784437"/>
            </a:xfrm>
            <a:prstGeom prst="rect">
              <a:avLst/>
            </a:prstGeom>
            <a:solidFill>
              <a:schemeClr val="accent1"/>
            </a:solidFill>
            <a:ln>
              <a:noFill/>
              <a:headEnd type="none" w="med" len="med"/>
              <a:tailEnd type="none" w="med" len="med"/>
            </a:ln>
            <a:effectLst/>
            <a:scene3d>
              <a:camera prst="orthographicFront" fov="0">
                <a:rot lat="0" lon="0" rev="0"/>
              </a:camera>
              <a:lightRig rig="glow" dir="t">
                <a:rot lat="0" lon="0" rev="6360000"/>
              </a:lightRig>
            </a:scene3d>
            <a:sp3d prstMaterial="flat">
              <a:contourClr>
                <a:srgbClr val="8CC600">
                  <a:satMod val="300000"/>
                </a:srgbClr>
              </a:contourClr>
            </a:sp3d>
          </p:spPr>
          <p:txBody>
            <a:bodyPr vert="horz" wrap="square" lIns="373075" tIns="62176" rIns="124353" bIns="62176" numCol="1" rtlCol="0" anchor="t" anchorCtr="0" compatLnSpc="1">
              <a:prstTxWarp prst="textNoShape">
                <a:avLst/>
              </a:prstTxWarp>
              <a:noAutofit/>
            </a:bodyPr>
            <a:lstStyle/>
            <a:p>
              <a:pPr defTabSz="1243175" fontAlgn="base">
                <a:lnSpc>
                  <a:spcPct val="80000"/>
                </a:lnSpc>
                <a:defRPr/>
              </a:pPr>
              <a:endParaRPr lang="en-US" sz="6500" kern="0" spc="-95" dirty="0">
                <a:solidFill>
                  <a:srgbClr val="000000">
                    <a:alpha val="99000"/>
                  </a:srgbClr>
                </a:solidFill>
                <a:latin typeface="Segoe UI Light" pitchFamily="34" charset="0"/>
                <a:ea typeface="Segoe UI" pitchFamily="34" charset="0"/>
                <a:cs typeface="Segoe UI" pitchFamily="34" charset="0"/>
              </a:endParaRPr>
            </a:p>
          </p:txBody>
        </p:sp>
        <p:sp>
          <p:nvSpPr>
            <p:cNvPr id="5" name="Text Placeholder 12"/>
            <p:cNvSpPr txBox="1">
              <a:spLocks/>
            </p:cNvSpPr>
            <p:nvPr/>
          </p:nvSpPr>
          <p:spPr>
            <a:xfrm>
              <a:off x="575919" y="1992445"/>
              <a:ext cx="5337518" cy="1853918"/>
            </a:xfrm>
            <a:prstGeom prst="rect">
              <a:avLst/>
            </a:prstGeom>
          </p:spPr>
          <p:txBody>
            <a:bodyPr vert="horz" wrap="square" lIns="0" tIns="0" rIns="0" bIns="0" numCol="1" rtlCol="0">
              <a:no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defRPr/>
              </a:pPr>
              <a:r>
                <a:rPr lang="en-US" sz="2400" b="1" spc="0" dirty="0">
                  <a:gradFill>
                    <a:gsLst>
                      <a:gs pos="0">
                        <a:srgbClr val="FFFFFF"/>
                      </a:gs>
                      <a:gs pos="100000">
                        <a:srgbClr val="FFFFFF"/>
                      </a:gs>
                    </a:gsLst>
                    <a:lin ang="5400000" scaled="1"/>
                  </a:gradFill>
                  <a:latin typeface="Segoe UI"/>
                </a:rPr>
                <a:t>Customers want</a:t>
              </a:r>
            </a:p>
            <a:p>
              <a:pPr lvl="1"/>
              <a:r>
                <a:rPr lang="en-US" sz="18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rPr>
                <a:t>Secure and Scalable multi-tenant infrastructure</a:t>
              </a:r>
              <a:endParaRPr lang="en-US"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endParaRPr>
            </a:p>
            <a:p>
              <a:pPr lvl="1"/>
              <a:r>
                <a:rPr lang="en-US" sz="18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rPr>
                <a:t>VM mobility</a:t>
              </a:r>
              <a:endParaRPr lang="en-US"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endParaRPr>
            </a:p>
            <a:p>
              <a:pPr lvl="1"/>
              <a:r>
                <a:rPr lang="en-US" sz="18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rPr>
                <a:t>Simplified setup and management</a:t>
              </a:r>
              <a:endParaRPr lang="en-US"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endParaRPr>
            </a:p>
          </p:txBody>
        </p:sp>
        <p:sp>
          <p:nvSpPr>
            <p:cNvPr id="28" name="Rectangle 27"/>
            <p:cNvSpPr/>
            <p:nvPr/>
          </p:nvSpPr>
          <p:spPr bwMode="auto">
            <a:xfrm>
              <a:off x="457199" y="3757826"/>
              <a:ext cx="5684837" cy="2787436"/>
            </a:xfrm>
            <a:prstGeom prst="rect">
              <a:avLst/>
            </a:prstGeom>
            <a:solidFill>
              <a:schemeClr val="tx1">
                <a:lumMod val="95000"/>
              </a:schemeClr>
            </a:solidFill>
            <a:ln>
              <a:noFill/>
              <a:headEnd type="none" w="med" len="med"/>
              <a:tailEnd type="none" w="med" len="med"/>
            </a:ln>
            <a:effectLst/>
            <a:scene3d>
              <a:camera prst="orthographicFront" fov="0">
                <a:rot lat="0" lon="0" rev="0"/>
              </a:camera>
              <a:lightRig rig="glow" dir="t">
                <a:rot lat="0" lon="0" rev="6360000"/>
              </a:lightRig>
            </a:scene3d>
            <a:sp3d prstMaterial="flat">
              <a:contourClr>
                <a:srgbClr val="8CC600">
                  <a:satMod val="300000"/>
                </a:srgbClr>
              </a:contourClr>
            </a:sp3d>
          </p:spPr>
          <p:txBody>
            <a:bodyPr vert="horz" wrap="square" lIns="182880" tIns="62176" rIns="91440" bIns="62176" numCol="1" rtlCol="0" anchor="ctr" anchorCtr="0" compatLnSpc="1">
              <a:prstTxWarp prst="textNoShape">
                <a:avLst/>
              </a:prstTxWarp>
              <a:noAutofit/>
            </a:bodyPr>
            <a:lstStyle/>
            <a:p>
              <a:pPr defTabSz="914363" fontAlgn="base">
                <a:lnSpc>
                  <a:spcPct val="90000"/>
                </a:lnSpc>
                <a:spcAft>
                  <a:spcPts val="900"/>
                </a:spcAft>
                <a:buSzPct val="90000"/>
              </a:pPr>
              <a:endParaRPr lang="en-US" sz="1600" dirty="0">
                <a:gradFill>
                  <a:gsLst>
                    <a:gs pos="0">
                      <a:srgbClr val="FFFFFF"/>
                    </a:gs>
                    <a:gs pos="100000">
                      <a:srgbClr val="FFFFFF"/>
                    </a:gs>
                  </a:gsLst>
                  <a:lin ang="5400000" scaled="1"/>
                </a:gradFill>
              </a:endParaRPr>
            </a:p>
          </p:txBody>
        </p:sp>
        <p:grpSp>
          <p:nvGrpSpPr>
            <p:cNvPr id="14" name="Group 13"/>
            <p:cNvGrpSpPr/>
            <p:nvPr/>
          </p:nvGrpSpPr>
          <p:grpSpPr>
            <a:xfrm>
              <a:off x="638454" y="4668848"/>
              <a:ext cx="5322326" cy="965393"/>
              <a:chOff x="3171127" y="4662378"/>
              <a:chExt cx="6281485" cy="1139371"/>
            </a:xfrm>
          </p:grpSpPr>
          <p:sp>
            <p:nvSpPr>
              <p:cNvPr id="80" name="Rectangle 79"/>
              <p:cNvSpPr/>
              <p:nvPr/>
            </p:nvSpPr>
            <p:spPr>
              <a:xfrm>
                <a:off x="3171127" y="4662378"/>
                <a:ext cx="947194" cy="308756"/>
              </a:xfrm>
              <a:prstGeom prst="rect">
                <a:avLst/>
              </a:prstGeom>
            </p:spPr>
            <p:txBody>
              <a:bodyPr wrap="square">
                <a:spAutoFit/>
              </a:bodyPr>
              <a:lstStyle/>
              <a:p>
                <a:pPr defTabSz="932597">
                  <a:defRPr/>
                </a:pPr>
                <a:r>
                  <a:rPr lang="en-US" sz="1100" kern="0" dirty="0" smtClean="0">
                    <a:gradFill>
                      <a:gsLst>
                        <a:gs pos="1250">
                          <a:srgbClr val="505050"/>
                        </a:gs>
                        <a:gs pos="100000">
                          <a:srgbClr val="505050"/>
                        </a:gs>
                      </a:gsLst>
                      <a:lin ang="5400000" scaled="0"/>
                    </a:gradFill>
                    <a:cs typeface="Segoe UI" pitchFamily="34" charset="0"/>
                  </a:rPr>
                  <a:t>Blue sees</a:t>
                </a:r>
              </a:p>
            </p:txBody>
          </p:sp>
          <p:sp>
            <p:nvSpPr>
              <p:cNvPr id="81" name="Rectangle 80"/>
              <p:cNvSpPr/>
              <p:nvPr/>
            </p:nvSpPr>
            <p:spPr bwMode="auto">
              <a:xfrm>
                <a:off x="3975904" y="4979510"/>
                <a:ext cx="914400" cy="682522"/>
              </a:xfrm>
              <a:prstGeom prst="rect">
                <a:avLst/>
              </a:prstGeom>
              <a:noFill/>
              <a:ln w="10795" cap="flat" cmpd="sng" algn="ctr">
                <a:noFill/>
                <a:prstDash val="solid"/>
                <a:headEnd type="none" w="med" len="med"/>
                <a:tailEnd type="none" w="med" len="med"/>
              </a:ln>
              <a:effectLst/>
            </p:spPr>
            <p:txBody>
              <a:bodyPr rot="0" spcFirstLastPara="0" vertOverflow="overflow" horzOverflow="overflow" vert="horz" wrap="square" lIns="0" tIns="0" rIns="0" bIns="46630" numCol="1" spcCol="0" rtlCol="0" fromWordArt="0" anchor="b" anchorCtr="0" forceAA="0" compatLnSpc="1">
                <a:prstTxWarp prst="textNoShape">
                  <a:avLst/>
                </a:prstTxWarp>
                <a:noAutofit/>
              </a:bodyPr>
              <a:lstStyle/>
              <a:p>
                <a:pPr algn="ctr" defTabSz="932597">
                  <a:defRPr/>
                </a:pPr>
                <a:r>
                  <a:rPr lang="en-US" sz="1100" kern="0" dirty="0" smtClean="0">
                    <a:gradFill>
                      <a:gsLst>
                        <a:gs pos="1250">
                          <a:srgbClr val="505050"/>
                        </a:gs>
                        <a:gs pos="100000">
                          <a:srgbClr val="505050"/>
                        </a:gs>
                      </a:gsLst>
                      <a:lin ang="5400000" scaled="0"/>
                    </a:gradFill>
                  </a:rPr>
                  <a:t>SQL Server</a:t>
                </a:r>
              </a:p>
            </p:txBody>
          </p:sp>
          <p:sp>
            <p:nvSpPr>
              <p:cNvPr id="82" name="Rectangle 81"/>
              <p:cNvSpPr/>
              <p:nvPr/>
            </p:nvSpPr>
            <p:spPr bwMode="auto">
              <a:xfrm>
                <a:off x="4757956" y="4979510"/>
                <a:ext cx="682521" cy="682522"/>
              </a:xfrm>
              <a:prstGeom prst="rect">
                <a:avLst/>
              </a:prstGeom>
              <a:noFill/>
              <a:ln w="10795" cap="flat" cmpd="sng" algn="ctr">
                <a:noFill/>
                <a:prstDash val="solid"/>
                <a:headEnd type="none" w="med" len="med"/>
                <a:tailEnd type="none" w="med" len="med"/>
              </a:ln>
              <a:effectLst/>
            </p:spPr>
            <p:txBody>
              <a:bodyPr rot="0" spcFirstLastPara="0" vertOverflow="overflow" horzOverflow="overflow" vert="horz" wrap="square" lIns="0" tIns="0" rIns="0" bIns="46630" numCol="1" spcCol="0" rtlCol="0" fromWordArt="0" anchor="b" anchorCtr="0" forceAA="0" compatLnSpc="1">
                <a:prstTxWarp prst="textNoShape">
                  <a:avLst/>
                </a:prstTxWarp>
                <a:noAutofit/>
              </a:bodyPr>
              <a:lstStyle/>
              <a:p>
                <a:pPr algn="ctr" defTabSz="932597">
                  <a:defRPr/>
                </a:pPr>
                <a:r>
                  <a:rPr lang="en-US" sz="1100" kern="0" dirty="0" smtClean="0">
                    <a:gradFill>
                      <a:gsLst>
                        <a:gs pos="1250">
                          <a:srgbClr val="505050"/>
                        </a:gs>
                        <a:gs pos="100000">
                          <a:srgbClr val="505050"/>
                        </a:gs>
                      </a:gsLst>
                      <a:lin ang="5400000" scaled="0"/>
                    </a:gradFill>
                  </a:rPr>
                  <a:t>Web</a:t>
                </a:r>
              </a:p>
            </p:txBody>
          </p:sp>
          <p:sp>
            <p:nvSpPr>
              <p:cNvPr id="83" name="Rectangle 82"/>
              <p:cNvSpPr/>
              <p:nvPr/>
            </p:nvSpPr>
            <p:spPr bwMode="auto">
              <a:xfrm>
                <a:off x="5583758" y="4979510"/>
                <a:ext cx="682521" cy="682522"/>
              </a:xfrm>
              <a:prstGeom prst="rect">
                <a:avLst/>
              </a:prstGeom>
              <a:noFill/>
              <a:ln w="10795" cap="flat" cmpd="sng" algn="ctr">
                <a:noFill/>
                <a:prstDash val="solid"/>
                <a:headEnd type="none" w="med" len="med"/>
                <a:tailEnd type="none" w="med" len="med"/>
              </a:ln>
              <a:effectLst/>
            </p:spPr>
            <p:txBody>
              <a:bodyPr rot="0" spcFirstLastPara="0" vertOverflow="overflow" horzOverflow="overflow" vert="horz" wrap="square" lIns="0" tIns="0" rIns="0" bIns="46630" numCol="1" spcCol="0" rtlCol="0" fromWordArt="0" anchor="b" anchorCtr="0" forceAA="0" compatLnSpc="1">
                <a:prstTxWarp prst="textNoShape">
                  <a:avLst/>
                </a:prstTxWarp>
                <a:noAutofit/>
              </a:bodyPr>
              <a:lstStyle/>
              <a:p>
                <a:pPr algn="ctr" defTabSz="932597">
                  <a:defRPr/>
                </a:pPr>
                <a:r>
                  <a:rPr lang="en-US" sz="1100" kern="0" dirty="0" smtClean="0">
                    <a:gradFill>
                      <a:gsLst>
                        <a:gs pos="1250">
                          <a:srgbClr val="505050"/>
                        </a:gs>
                        <a:gs pos="100000">
                          <a:srgbClr val="505050"/>
                        </a:gs>
                      </a:gsLst>
                      <a:lin ang="5400000" scaled="0"/>
                    </a:gradFill>
                  </a:rPr>
                  <a:t>Storage</a:t>
                </a:r>
              </a:p>
            </p:txBody>
          </p:sp>
          <p:sp>
            <p:nvSpPr>
              <p:cNvPr id="84" name="Freeform 207"/>
              <p:cNvSpPr>
                <a:spLocks noEditPoints="1"/>
              </p:cNvSpPr>
              <p:nvPr/>
            </p:nvSpPr>
            <p:spPr bwMode="gray">
              <a:xfrm>
                <a:off x="4224477" y="5040558"/>
                <a:ext cx="413721" cy="307881"/>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0072C6"/>
              </a:solidFill>
              <a:ln>
                <a:noFill/>
              </a:ln>
              <a:extLst/>
            </p:spPr>
            <p:txBody>
              <a:bodyPr vert="horz" wrap="square" lIns="93260" tIns="46630" rIns="93260" bIns="46630" numCol="1" anchor="t" anchorCtr="0" compatLnSpc="1">
                <a:prstTxWarp prst="textNoShape">
                  <a:avLst/>
                </a:prstTxWarp>
              </a:bodyPr>
              <a:lstStyle/>
              <a:p>
                <a:pPr defTabSz="932597">
                  <a:defRPr/>
                </a:pPr>
                <a:endParaRPr lang="en-US" kern="0" dirty="0" smtClean="0">
                  <a:gradFill>
                    <a:gsLst>
                      <a:gs pos="1250">
                        <a:srgbClr val="505050"/>
                      </a:gs>
                      <a:gs pos="100000">
                        <a:srgbClr val="505050"/>
                      </a:gs>
                    </a:gsLst>
                    <a:lin ang="5400000" scaled="0"/>
                  </a:gradFill>
                  <a:cs typeface="Segoe UI" pitchFamily="34" charset="0"/>
                </a:endParaRPr>
              </a:p>
            </p:txBody>
          </p:sp>
          <p:sp>
            <p:nvSpPr>
              <p:cNvPr id="85" name="Freeform 62"/>
              <p:cNvSpPr>
                <a:spLocks noEditPoints="1"/>
              </p:cNvSpPr>
              <p:nvPr/>
            </p:nvSpPr>
            <p:spPr bwMode="black">
              <a:xfrm>
                <a:off x="4935856" y="4989088"/>
                <a:ext cx="332006" cy="331920"/>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rgbClr val="0072C6"/>
              </a:solidFill>
              <a:ln>
                <a:noFill/>
              </a:ln>
            </p:spPr>
            <p:txBody>
              <a:bodyPr vert="horz" wrap="square" lIns="83943" tIns="41972" rIns="83943" bIns="41972" numCol="1" anchor="t" anchorCtr="0" compatLnSpc="1">
                <a:prstTxWarp prst="textNoShape">
                  <a:avLst/>
                </a:prstTxWarp>
              </a:bodyPr>
              <a:lstStyle/>
              <a:p>
                <a:pPr algn="ctr" defTabSz="932597">
                  <a:defRPr/>
                </a:pPr>
                <a:endParaRPr lang="en-US" sz="1600" b="1" kern="0" dirty="0" smtClean="0">
                  <a:gradFill>
                    <a:gsLst>
                      <a:gs pos="1250">
                        <a:srgbClr val="505050"/>
                      </a:gs>
                      <a:gs pos="100000">
                        <a:srgbClr val="505050"/>
                      </a:gs>
                    </a:gsLst>
                    <a:lin ang="5400000" scaled="0"/>
                  </a:gradFill>
                  <a:cs typeface="Segoe UI" pitchFamily="34" charset="0"/>
                </a:endParaRPr>
              </a:p>
            </p:txBody>
          </p:sp>
          <p:sp>
            <p:nvSpPr>
              <p:cNvPr id="86" name="Rectangle 85"/>
              <p:cNvSpPr/>
              <p:nvPr/>
            </p:nvSpPr>
            <p:spPr bwMode="auto">
              <a:xfrm>
                <a:off x="3630767" y="4947301"/>
                <a:ext cx="307880" cy="307881"/>
              </a:xfrm>
              <a:prstGeom prst="rect">
                <a:avLst/>
              </a:prstGeom>
              <a:solidFill>
                <a:srgbClr val="0072C6"/>
              </a:solidFill>
              <a:ln w="10795" cap="flat" cmpd="sng" algn="ctr">
                <a:noFill/>
                <a:prstDash val="solid"/>
                <a:headEnd type="none" w="med" len="med"/>
                <a:tailEnd type="none" w="med" len="med"/>
              </a:ln>
              <a:effectLst/>
            </p:spPr>
            <p:txBody>
              <a:bodyPr rot="0" spcFirstLastPara="0" vertOverflow="overflow" horzOverflow="overflow" vert="horz" wrap="square" lIns="93260" tIns="0" rIns="0" bIns="46630" numCol="1" spcCol="0" rtlCol="0" fromWordArt="0" anchor="b" anchorCtr="0" forceAA="0" compatLnSpc="1">
                <a:prstTxWarp prst="textNoShape">
                  <a:avLst/>
                </a:prstTxWarp>
                <a:noAutofit/>
              </a:bodyPr>
              <a:lstStyle/>
              <a:p>
                <a:pPr defTabSz="932597">
                  <a:defRPr/>
                </a:pPr>
                <a:endParaRPr lang="en-US" sz="1100" kern="0" dirty="0" smtClean="0">
                  <a:gradFill>
                    <a:gsLst>
                      <a:gs pos="1250">
                        <a:srgbClr val="505050"/>
                      </a:gs>
                      <a:gs pos="100000">
                        <a:srgbClr val="505050"/>
                      </a:gs>
                    </a:gsLst>
                    <a:lin ang="5400000" scaled="0"/>
                  </a:gradFill>
                </a:endParaRPr>
              </a:p>
            </p:txBody>
          </p:sp>
          <p:sp>
            <p:nvSpPr>
              <p:cNvPr id="87" name="Rectangle 86"/>
              <p:cNvSpPr/>
              <p:nvPr/>
            </p:nvSpPr>
            <p:spPr bwMode="auto">
              <a:xfrm>
                <a:off x="3630767" y="5319998"/>
                <a:ext cx="307880" cy="307881"/>
              </a:xfrm>
              <a:prstGeom prst="rect">
                <a:avLst/>
              </a:prstGeom>
              <a:solidFill>
                <a:srgbClr val="0072C6"/>
              </a:solidFill>
              <a:ln w="10795" cap="flat" cmpd="sng" algn="ctr">
                <a:noFill/>
                <a:prstDash val="solid"/>
                <a:headEnd type="none" w="med" len="med"/>
                <a:tailEnd type="none" w="med" len="med"/>
              </a:ln>
              <a:effectLst/>
            </p:spPr>
            <p:txBody>
              <a:bodyPr rot="0" spcFirstLastPara="0" vertOverflow="overflow" horzOverflow="overflow" vert="horz" wrap="square" lIns="93260" tIns="0" rIns="0" bIns="46630" numCol="1" spcCol="0" rtlCol="0" fromWordArt="0" anchor="b" anchorCtr="0" forceAA="0" compatLnSpc="1">
                <a:prstTxWarp prst="textNoShape">
                  <a:avLst/>
                </a:prstTxWarp>
                <a:noAutofit/>
              </a:bodyPr>
              <a:lstStyle/>
              <a:p>
                <a:pPr defTabSz="932597">
                  <a:defRPr/>
                </a:pPr>
                <a:endParaRPr lang="en-US" sz="1100" kern="0" dirty="0" smtClean="0">
                  <a:gradFill>
                    <a:gsLst>
                      <a:gs pos="1250">
                        <a:srgbClr val="505050"/>
                      </a:gs>
                      <a:gs pos="100000">
                        <a:srgbClr val="505050"/>
                      </a:gs>
                    </a:gsLst>
                    <a:lin ang="5400000" scaled="0"/>
                  </a:gradFill>
                </a:endParaRPr>
              </a:p>
            </p:txBody>
          </p:sp>
          <p:sp>
            <p:nvSpPr>
              <p:cNvPr id="88" name="Rectangle 87"/>
              <p:cNvSpPr/>
              <p:nvPr/>
            </p:nvSpPr>
            <p:spPr bwMode="auto">
              <a:xfrm>
                <a:off x="3266158" y="4947301"/>
                <a:ext cx="307880" cy="307881"/>
              </a:xfrm>
              <a:prstGeom prst="rect">
                <a:avLst/>
              </a:prstGeom>
              <a:solidFill>
                <a:srgbClr val="0072C6"/>
              </a:solidFill>
              <a:ln w="10795" cap="flat" cmpd="sng" algn="ctr">
                <a:noFill/>
                <a:prstDash val="solid"/>
                <a:headEnd type="none" w="med" len="med"/>
                <a:tailEnd type="none" w="med" len="med"/>
              </a:ln>
              <a:effectLst/>
            </p:spPr>
            <p:txBody>
              <a:bodyPr rot="0" spcFirstLastPara="0" vertOverflow="overflow" horzOverflow="overflow" vert="horz" wrap="square" lIns="93260" tIns="0" rIns="0" bIns="46630" numCol="1" spcCol="0" rtlCol="0" fromWordArt="0" anchor="b" anchorCtr="0" forceAA="0" compatLnSpc="1">
                <a:prstTxWarp prst="textNoShape">
                  <a:avLst/>
                </a:prstTxWarp>
                <a:noAutofit/>
              </a:bodyPr>
              <a:lstStyle/>
              <a:p>
                <a:pPr defTabSz="932597">
                  <a:defRPr/>
                </a:pPr>
                <a:endParaRPr lang="en-US" sz="1100" kern="0" dirty="0" smtClean="0">
                  <a:gradFill>
                    <a:gsLst>
                      <a:gs pos="1250">
                        <a:srgbClr val="505050"/>
                      </a:gs>
                      <a:gs pos="100000">
                        <a:srgbClr val="505050"/>
                      </a:gs>
                    </a:gsLst>
                    <a:lin ang="5400000" scaled="0"/>
                  </a:gradFill>
                </a:endParaRPr>
              </a:p>
            </p:txBody>
          </p:sp>
          <p:sp>
            <p:nvSpPr>
              <p:cNvPr id="89" name="Rectangle 88"/>
              <p:cNvSpPr/>
              <p:nvPr/>
            </p:nvSpPr>
            <p:spPr bwMode="auto">
              <a:xfrm>
                <a:off x="3266158" y="5319998"/>
                <a:ext cx="307880" cy="307881"/>
              </a:xfrm>
              <a:prstGeom prst="rect">
                <a:avLst/>
              </a:prstGeom>
              <a:solidFill>
                <a:srgbClr val="0072C6"/>
              </a:solidFill>
              <a:ln w="10795" cap="flat" cmpd="sng" algn="ctr">
                <a:noFill/>
                <a:prstDash val="solid"/>
                <a:headEnd type="none" w="med" len="med"/>
                <a:tailEnd type="none" w="med" len="med"/>
              </a:ln>
              <a:effectLst/>
            </p:spPr>
            <p:txBody>
              <a:bodyPr rot="0" spcFirstLastPara="0" vertOverflow="overflow" horzOverflow="overflow" vert="horz" wrap="square" lIns="93260" tIns="0" rIns="0" bIns="46630" numCol="1" spcCol="0" rtlCol="0" fromWordArt="0" anchor="b" anchorCtr="0" forceAA="0" compatLnSpc="1">
                <a:prstTxWarp prst="textNoShape">
                  <a:avLst/>
                </a:prstTxWarp>
                <a:noAutofit/>
              </a:bodyPr>
              <a:lstStyle/>
              <a:p>
                <a:pPr defTabSz="932597">
                  <a:defRPr/>
                </a:pPr>
                <a:endParaRPr lang="en-US" sz="1100" kern="0" dirty="0" smtClean="0">
                  <a:gradFill>
                    <a:gsLst>
                      <a:gs pos="1250">
                        <a:srgbClr val="505050"/>
                      </a:gs>
                      <a:gs pos="100000">
                        <a:srgbClr val="505050"/>
                      </a:gs>
                    </a:gsLst>
                    <a:lin ang="5400000" scaled="0"/>
                  </a:gradFill>
                </a:endParaRPr>
              </a:p>
            </p:txBody>
          </p:sp>
          <p:pic>
            <p:nvPicPr>
              <p:cNvPr id="90" name="Picture 3" descr="\\MAGNUM\Projects\Microsoft\Cloud Power FY12\Design\ICONS_PNG\User.png"/>
              <p:cNvPicPr>
                <a:picLocks noChangeAspect="1" noChangeArrowheads="1"/>
              </p:cNvPicPr>
              <p:nvPr/>
            </p:nvPicPr>
            <p:blipFill>
              <a:blip r:embed="rId3" cstate="email">
                <a:lum bright="100000"/>
                <a:extLst>
                  <a:ext uri="{28A0092B-C50C-407E-A947-70E740481C1C}">
                    <a14:useLocalDpi xmlns:a14="http://schemas.microsoft.com/office/drawing/2010/main"/>
                  </a:ext>
                </a:extLst>
              </a:blip>
              <a:srcRect/>
              <a:stretch>
                <a:fillRect/>
              </a:stretch>
            </p:blipFill>
            <p:spPr bwMode="auto">
              <a:xfrm>
                <a:off x="3649583" y="4989433"/>
                <a:ext cx="254736" cy="254736"/>
              </a:xfrm>
              <a:prstGeom prst="rect">
                <a:avLst/>
              </a:prstGeom>
              <a:noFill/>
            </p:spPr>
          </p:pic>
          <p:pic>
            <p:nvPicPr>
              <p:cNvPr id="91" name="Picture 3" descr="\\MAGNUM\Projects\Microsoft\Cloud Power FY12\Design\ICONS_PNG\User.png"/>
              <p:cNvPicPr>
                <a:picLocks noChangeAspect="1" noChangeArrowheads="1"/>
              </p:cNvPicPr>
              <p:nvPr/>
            </p:nvPicPr>
            <p:blipFill>
              <a:blip r:embed="rId3" cstate="email">
                <a:lum bright="100000"/>
                <a:extLst>
                  <a:ext uri="{28A0092B-C50C-407E-A947-70E740481C1C}">
                    <a14:useLocalDpi xmlns:a14="http://schemas.microsoft.com/office/drawing/2010/main"/>
                  </a:ext>
                </a:extLst>
              </a:blip>
              <a:srcRect/>
              <a:stretch>
                <a:fillRect/>
              </a:stretch>
            </p:blipFill>
            <p:spPr bwMode="auto">
              <a:xfrm>
                <a:off x="3649583" y="5337824"/>
                <a:ext cx="254736" cy="254736"/>
              </a:xfrm>
              <a:prstGeom prst="rect">
                <a:avLst/>
              </a:prstGeom>
              <a:noFill/>
            </p:spPr>
          </p:pic>
          <p:pic>
            <p:nvPicPr>
              <p:cNvPr id="92" name="Picture 3" descr="\\MAGNUM\Projects\Microsoft\Cloud Power FY12\Design\ICONS_PNG\User.png"/>
              <p:cNvPicPr>
                <a:picLocks noChangeAspect="1" noChangeArrowheads="1"/>
              </p:cNvPicPr>
              <p:nvPr/>
            </p:nvPicPr>
            <p:blipFill>
              <a:blip r:embed="rId3" cstate="email">
                <a:lum bright="100000"/>
                <a:extLst>
                  <a:ext uri="{28A0092B-C50C-407E-A947-70E740481C1C}">
                    <a14:useLocalDpi xmlns:a14="http://schemas.microsoft.com/office/drawing/2010/main"/>
                  </a:ext>
                </a:extLst>
              </a:blip>
              <a:srcRect/>
              <a:stretch>
                <a:fillRect/>
              </a:stretch>
            </p:blipFill>
            <p:spPr bwMode="auto">
              <a:xfrm>
                <a:off x="3293075" y="4989433"/>
                <a:ext cx="254736" cy="254736"/>
              </a:xfrm>
              <a:prstGeom prst="rect">
                <a:avLst/>
              </a:prstGeom>
              <a:noFill/>
            </p:spPr>
          </p:pic>
          <p:pic>
            <p:nvPicPr>
              <p:cNvPr id="93" name="Picture 3" descr="\\MAGNUM\Projects\Microsoft\Cloud Power FY12\Design\ICONS_PNG\User.png"/>
              <p:cNvPicPr>
                <a:picLocks noChangeAspect="1" noChangeArrowheads="1"/>
              </p:cNvPicPr>
              <p:nvPr/>
            </p:nvPicPr>
            <p:blipFill>
              <a:blip r:embed="rId3" cstate="email">
                <a:lum bright="100000"/>
                <a:extLst>
                  <a:ext uri="{28A0092B-C50C-407E-A947-70E740481C1C}">
                    <a14:useLocalDpi xmlns:a14="http://schemas.microsoft.com/office/drawing/2010/main"/>
                  </a:ext>
                </a:extLst>
              </a:blip>
              <a:srcRect/>
              <a:stretch>
                <a:fillRect/>
              </a:stretch>
            </p:blipFill>
            <p:spPr bwMode="auto">
              <a:xfrm>
                <a:off x="3293075" y="5337824"/>
                <a:ext cx="254736" cy="254736"/>
              </a:xfrm>
              <a:prstGeom prst="rect">
                <a:avLst/>
              </a:prstGeom>
              <a:noFill/>
            </p:spPr>
          </p:pic>
          <p:grpSp>
            <p:nvGrpSpPr>
              <p:cNvPr id="94" name="Group 93"/>
              <p:cNvGrpSpPr/>
              <p:nvPr/>
            </p:nvGrpSpPr>
            <p:grpSpPr>
              <a:xfrm>
                <a:off x="3597120" y="5657007"/>
                <a:ext cx="2322434" cy="139493"/>
                <a:chOff x="5568119" y="2561843"/>
                <a:chExt cx="2520278" cy="151376"/>
              </a:xfrm>
            </p:grpSpPr>
            <p:cxnSp>
              <p:nvCxnSpPr>
                <p:cNvPr id="119" name="Straight Connector 118"/>
                <p:cNvCxnSpPr/>
                <p:nvPr/>
              </p:nvCxnSpPr>
              <p:spPr>
                <a:xfrm flipV="1">
                  <a:off x="6472443" y="2567295"/>
                  <a:ext cx="0" cy="145197"/>
                </a:xfrm>
                <a:prstGeom prst="line">
                  <a:avLst/>
                </a:prstGeom>
                <a:noFill/>
                <a:ln w="19050" cap="flat" cmpd="sng" algn="ctr">
                  <a:solidFill>
                    <a:srgbClr val="505050"/>
                  </a:solidFill>
                  <a:prstDash val="solid"/>
                  <a:headEnd type="none"/>
                  <a:tailEnd type="none"/>
                </a:ln>
                <a:effectLst/>
              </p:spPr>
            </p:cxnSp>
            <p:cxnSp>
              <p:nvCxnSpPr>
                <p:cNvPr id="120" name="Straight Connector 119"/>
                <p:cNvCxnSpPr/>
                <p:nvPr/>
              </p:nvCxnSpPr>
              <p:spPr>
                <a:xfrm flipV="1">
                  <a:off x="7220037" y="2567295"/>
                  <a:ext cx="0" cy="145197"/>
                </a:xfrm>
                <a:prstGeom prst="line">
                  <a:avLst/>
                </a:prstGeom>
                <a:noFill/>
                <a:ln w="19050" cap="flat" cmpd="sng" algn="ctr">
                  <a:solidFill>
                    <a:srgbClr val="505050"/>
                  </a:solidFill>
                  <a:prstDash val="solid"/>
                  <a:headEnd type="none"/>
                  <a:tailEnd type="none"/>
                </a:ln>
                <a:effectLst/>
              </p:spPr>
            </p:cxnSp>
            <p:cxnSp>
              <p:nvCxnSpPr>
                <p:cNvPr id="121" name="Straight Connector 120"/>
                <p:cNvCxnSpPr/>
                <p:nvPr/>
              </p:nvCxnSpPr>
              <p:spPr>
                <a:xfrm flipV="1">
                  <a:off x="8088395" y="2567295"/>
                  <a:ext cx="0" cy="145197"/>
                </a:xfrm>
                <a:prstGeom prst="line">
                  <a:avLst/>
                </a:prstGeom>
                <a:noFill/>
                <a:ln w="19050" cap="flat" cmpd="sng" algn="ctr">
                  <a:solidFill>
                    <a:srgbClr val="505050"/>
                  </a:solidFill>
                  <a:prstDash val="solid"/>
                  <a:headEnd type="none"/>
                  <a:tailEnd type="none"/>
                </a:ln>
                <a:effectLst/>
              </p:spPr>
            </p:cxnSp>
            <p:cxnSp>
              <p:nvCxnSpPr>
                <p:cNvPr id="122" name="Straight Connector 121"/>
                <p:cNvCxnSpPr/>
                <p:nvPr/>
              </p:nvCxnSpPr>
              <p:spPr>
                <a:xfrm flipH="1">
                  <a:off x="5568119" y="2706070"/>
                  <a:ext cx="2520278" cy="0"/>
                </a:xfrm>
                <a:prstGeom prst="line">
                  <a:avLst/>
                </a:prstGeom>
                <a:noFill/>
                <a:ln w="19050" cap="flat" cmpd="sng" algn="ctr">
                  <a:solidFill>
                    <a:srgbClr val="505050"/>
                  </a:solidFill>
                  <a:prstDash val="solid"/>
                  <a:headEnd type="none"/>
                  <a:tailEnd type="none"/>
                </a:ln>
                <a:effectLst/>
              </p:spPr>
            </p:cxnSp>
            <p:cxnSp>
              <p:nvCxnSpPr>
                <p:cNvPr id="123" name="Straight Connector 122"/>
                <p:cNvCxnSpPr/>
                <p:nvPr/>
              </p:nvCxnSpPr>
              <p:spPr>
                <a:xfrm rot="5400000">
                  <a:off x="5493293" y="2636669"/>
                  <a:ext cx="151376" cy="1723"/>
                </a:xfrm>
                <a:prstGeom prst="line">
                  <a:avLst/>
                </a:prstGeom>
                <a:noFill/>
                <a:ln w="19050" cap="flat" cmpd="sng" algn="ctr">
                  <a:solidFill>
                    <a:srgbClr val="505050"/>
                  </a:solidFill>
                  <a:prstDash val="solid"/>
                  <a:headEnd type="none"/>
                  <a:tailEnd type="none"/>
                </a:ln>
                <a:effectLst/>
              </p:spPr>
            </p:cxnSp>
          </p:grpSp>
          <p:sp>
            <p:nvSpPr>
              <p:cNvPr id="95" name="Freeform 30"/>
              <p:cNvSpPr>
                <a:spLocks noEditPoints="1"/>
              </p:cNvSpPr>
              <p:nvPr/>
            </p:nvSpPr>
            <p:spPr bwMode="auto">
              <a:xfrm>
                <a:off x="5810539" y="5011483"/>
                <a:ext cx="230868" cy="336956"/>
              </a:xfrm>
              <a:custGeom>
                <a:avLst/>
                <a:gdLst>
                  <a:gd name="T0" fmla="*/ 148 w 148"/>
                  <a:gd name="T1" fmla="*/ 39 h 164"/>
                  <a:gd name="T2" fmla="*/ 148 w 148"/>
                  <a:gd name="T3" fmla="*/ 138 h 164"/>
                  <a:gd name="T4" fmla="*/ 148 w 148"/>
                  <a:gd name="T5" fmla="*/ 138 h 164"/>
                  <a:gd name="T6" fmla="*/ 74 w 148"/>
                  <a:gd name="T7" fmla="*/ 164 h 164"/>
                  <a:gd name="T8" fmla="*/ 0 w 148"/>
                  <a:gd name="T9" fmla="*/ 138 h 164"/>
                  <a:gd name="T10" fmla="*/ 0 w 148"/>
                  <a:gd name="T11" fmla="*/ 138 h 164"/>
                  <a:gd name="T12" fmla="*/ 0 w 148"/>
                  <a:gd name="T13" fmla="*/ 138 h 164"/>
                  <a:gd name="T14" fmla="*/ 0 w 148"/>
                  <a:gd name="T15" fmla="*/ 136 h 164"/>
                  <a:gd name="T16" fmla="*/ 0 w 148"/>
                  <a:gd name="T17" fmla="*/ 135 h 164"/>
                  <a:gd name="T18" fmla="*/ 0 w 148"/>
                  <a:gd name="T19" fmla="*/ 40 h 164"/>
                  <a:gd name="T20" fmla="*/ 74 w 148"/>
                  <a:gd name="T21" fmla="*/ 60 h 164"/>
                  <a:gd name="T22" fmla="*/ 148 w 148"/>
                  <a:gd name="T23" fmla="*/ 39 h 164"/>
                  <a:gd name="T24" fmla="*/ 74 w 148"/>
                  <a:gd name="T25" fmla="*/ 55 h 164"/>
                  <a:gd name="T26" fmla="*/ 148 w 148"/>
                  <a:gd name="T27" fmla="*/ 28 h 164"/>
                  <a:gd name="T28" fmla="*/ 74 w 148"/>
                  <a:gd name="T29" fmla="*/ 0 h 164"/>
                  <a:gd name="T30" fmla="*/ 0 w 148"/>
                  <a:gd name="T31" fmla="*/ 28 h 164"/>
                  <a:gd name="T32" fmla="*/ 74 w 148"/>
                  <a:gd name="T33" fmla="*/ 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164">
                    <a:moveTo>
                      <a:pt x="148" y="39"/>
                    </a:moveTo>
                    <a:cubicBezTo>
                      <a:pt x="148" y="138"/>
                      <a:pt x="148" y="138"/>
                      <a:pt x="148" y="138"/>
                    </a:cubicBezTo>
                    <a:cubicBezTo>
                      <a:pt x="148" y="138"/>
                      <a:pt x="148" y="138"/>
                      <a:pt x="148" y="138"/>
                    </a:cubicBezTo>
                    <a:cubicBezTo>
                      <a:pt x="145" y="153"/>
                      <a:pt x="113" y="164"/>
                      <a:pt x="74" y="164"/>
                    </a:cubicBezTo>
                    <a:cubicBezTo>
                      <a:pt x="35" y="164"/>
                      <a:pt x="3" y="153"/>
                      <a:pt x="0" y="138"/>
                    </a:cubicBezTo>
                    <a:cubicBezTo>
                      <a:pt x="0" y="138"/>
                      <a:pt x="0" y="138"/>
                      <a:pt x="0" y="138"/>
                    </a:cubicBezTo>
                    <a:cubicBezTo>
                      <a:pt x="0" y="138"/>
                      <a:pt x="0" y="138"/>
                      <a:pt x="0" y="138"/>
                    </a:cubicBezTo>
                    <a:cubicBezTo>
                      <a:pt x="0" y="137"/>
                      <a:pt x="0" y="137"/>
                      <a:pt x="0" y="136"/>
                    </a:cubicBezTo>
                    <a:cubicBezTo>
                      <a:pt x="0" y="136"/>
                      <a:pt x="0" y="136"/>
                      <a:pt x="0" y="135"/>
                    </a:cubicBezTo>
                    <a:cubicBezTo>
                      <a:pt x="0" y="40"/>
                      <a:pt x="0" y="40"/>
                      <a:pt x="0" y="40"/>
                    </a:cubicBezTo>
                    <a:cubicBezTo>
                      <a:pt x="12" y="53"/>
                      <a:pt x="44" y="60"/>
                      <a:pt x="74" y="60"/>
                    </a:cubicBezTo>
                    <a:cubicBezTo>
                      <a:pt x="104" y="60"/>
                      <a:pt x="136" y="53"/>
                      <a:pt x="148" y="39"/>
                    </a:cubicBezTo>
                    <a:close/>
                    <a:moveTo>
                      <a:pt x="74" y="55"/>
                    </a:moveTo>
                    <a:cubicBezTo>
                      <a:pt x="115" y="55"/>
                      <a:pt x="148" y="43"/>
                      <a:pt x="148" y="28"/>
                    </a:cubicBezTo>
                    <a:cubicBezTo>
                      <a:pt x="148" y="13"/>
                      <a:pt x="115" y="0"/>
                      <a:pt x="74" y="0"/>
                    </a:cubicBezTo>
                    <a:cubicBezTo>
                      <a:pt x="33" y="0"/>
                      <a:pt x="0" y="13"/>
                      <a:pt x="0" y="28"/>
                    </a:cubicBezTo>
                    <a:cubicBezTo>
                      <a:pt x="0" y="43"/>
                      <a:pt x="33" y="55"/>
                      <a:pt x="74" y="55"/>
                    </a:cubicBezTo>
                    <a:close/>
                  </a:path>
                </a:pathLst>
              </a:custGeom>
              <a:solidFill>
                <a:srgbClr val="0072C6"/>
              </a:solidFill>
              <a:ln>
                <a:noFill/>
              </a:ln>
              <a:extLst/>
            </p:spPr>
            <p:txBody>
              <a:bodyPr vert="horz" wrap="square" lIns="93260" tIns="46630" rIns="93260" bIns="46630" numCol="1" anchor="t" anchorCtr="0" compatLnSpc="1">
                <a:prstTxWarp prst="textNoShape">
                  <a:avLst/>
                </a:prstTxWarp>
              </a:bodyPr>
              <a:lstStyle/>
              <a:p>
                <a:pPr defTabSz="932597">
                  <a:defRPr/>
                </a:pPr>
                <a:endParaRPr lang="en-US" b="1" kern="0" smtClean="0">
                  <a:gradFill>
                    <a:gsLst>
                      <a:gs pos="1250">
                        <a:srgbClr val="505050"/>
                      </a:gs>
                      <a:gs pos="100000">
                        <a:srgbClr val="505050"/>
                      </a:gs>
                    </a:gsLst>
                    <a:lin ang="5400000" scaled="0"/>
                  </a:gradFill>
                  <a:cs typeface="Segoe UI" pitchFamily="34" charset="0"/>
                </a:endParaRPr>
              </a:p>
            </p:txBody>
          </p:sp>
          <p:grpSp>
            <p:nvGrpSpPr>
              <p:cNvPr id="96" name="Group 95"/>
              <p:cNvGrpSpPr/>
              <p:nvPr/>
            </p:nvGrpSpPr>
            <p:grpSpPr>
              <a:xfrm>
                <a:off x="6167063" y="4662378"/>
                <a:ext cx="3285549" cy="1139371"/>
                <a:chOff x="6487994" y="2071097"/>
                <a:chExt cx="3285549" cy="1139371"/>
              </a:xfrm>
            </p:grpSpPr>
            <p:grpSp>
              <p:nvGrpSpPr>
                <p:cNvPr id="98" name="Group 97"/>
                <p:cNvGrpSpPr/>
                <p:nvPr/>
              </p:nvGrpSpPr>
              <p:grpSpPr>
                <a:xfrm>
                  <a:off x="7112552" y="3065727"/>
                  <a:ext cx="2322434" cy="144741"/>
                  <a:chOff x="5720519" y="2714243"/>
                  <a:chExt cx="2520278" cy="157071"/>
                </a:xfrm>
              </p:grpSpPr>
              <p:cxnSp>
                <p:nvCxnSpPr>
                  <p:cNvPr id="114" name="Straight Connector 113"/>
                  <p:cNvCxnSpPr/>
                  <p:nvPr/>
                </p:nvCxnSpPr>
                <p:spPr>
                  <a:xfrm flipV="1">
                    <a:off x="6624843" y="2719695"/>
                    <a:ext cx="0" cy="145197"/>
                  </a:xfrm>
                  <a:prstGeom prst="line">
                    <a:avLst/>
                  </a:prstGeom>
                  <a:noFill/>
                  <a:ln w="19050" cap="flat" cmpd="sng" algn="ctr">
                    <a:solidFill>
                      <a:srgbClr val="505050"/>
                    </a:solidFill>
                    <a:prstDash val="solid"/>
                    <a:headEnd type="none"/>
                    <a:tailEnd type="none"/>
                  </a:ln>
                  <a:effectLst/>
                </p:spPr>
              </p:cxnSp>
              <p:cxnSp>
                <p:nvCxnSpPr>
                  <p:cNvPr id="115" name="Straight Connector 114"/>
                  <p:cNvCxnSpPr/>
                  <p:nvPr/>
                </p:nvCxnSpPr>
                <p:spPr>
                  <a:xfrm flipV="1">
                    <a:off x="7372437" y="2719695"/>
                    <a:ext cx="0" cy="145197"/>
                  </a:xfrm>
                  <a:prstGeom prst="line">
                    <a:avLst/>
                  </a:prstGeom>
                  <a:noFill/>
                  <a:ln w="19050" cap="flat" cmpd="sng" algn="ctr">
                    <a:solidFill>
                      <a:srgbClr val="505050"/>
                    </a:solidFill>
                    <a:prstDash val="solid"/>
                    <a:headEnd type="none"/>
                    <a:tailEnd type="none"/>
                  </a:ln>
                  <a:effectLst/>
                </p:spPr>
              </p:cxnSp>
              <p:cxnSp>
                <p:nvCxnSpPr>
                  <p:cNvPr id="116" name="Straight Connector 115"/>
                  <p:cNvCxnSpPr/>
                  <p:nvPr/>
                </p:nvCxnSpPr>
                <p:spPr>
                  <a:xfrm flipV="1">
                    <a:off x="8240795" y="2726117"/>
                    <a:ext cx="0" cy="145197"/>
                  </a:xfrm>
                  <a:prstGeom prst="line">
                    <a:avLst/>
                  </a:prstGeom>
                  <a:noFill/>
                  <a:ln w="19050" cap="flat" cmpd="sng" algn="ctr">
                    <a:solidFill>
                      <a:srgbClr val="505050"/>
                    </a:solidFill>
                    <a:prstDash val="solid"/>
                    <a:headEnd type="none"/>
                    <a:tailEnd type="none"/>
                  </a:ln>
                  <a:effectLst/>
                </p:spPr>
              </p:cxnSp>
              <p:cxnSp>
                <p:nvCxnSpPr>
                  <p:cNvPr id="117" name="Straight Connector 116"/>
                  <p:cNvCxnSpPr/>
                  <p:nvPr/>
                </p:nvCxnSpPr>
                <p:spPr>
                  <a:xfrm flipH="1" flipV="1">
                    <a:off x="5721380" y="2855259"/>
                    <a:ext cx="2519417" cy="8626"/>
                  </a:xfrm>
                  <a:prstGeom prst="line">
                    <a:avLst/>
                  </a:prstGeom>
                  <a:noFill/>
                  <a:ln w="19050" cap="flat" cmpd="sng" algn="ctr">
                    <a:solidFill>
                      <a:srgbClr val="505050"/>
                    </a:solidFill>
                    <a:prstDash val="solid"/>
                    <a:headEnd type="none"/>
                    <a:tailEnd type="none"/>
                  </a:ln>
                  <a:effectLst/>
                </p:spPr>
              </p:cxnSp>
              <p:cxnSp>
                <p:nvCxnSpPr>
                  <p:cNvPr id="118" name="Straight Connector 117"/>
                  <p:cNvCxnSpPr/>
                  <p:nvPr/>
                </p:nvCxnSpPr>
                <p:spPr>
                  <a:xfrm rot="5400000">
                    <a:off x="5645693" y="2789069"/>
                    <a:ext cx="151376" cy="1723"/>
                  </a:xfrm>
                  <a:prstGeom prst="line">
                    <a:avLst/>
                  </a:prstGeom>
                  <a:noFill/>
                  <a:ln w="19050" cap="flat" cmpd="sng" algn="ctr">
                    <a:solidFill>
                      <a:srgbClr val="505050"/>
                    </a:solidFill>
                    <a:prstDash val="solid"/>
                    <a:headEnd type="none"/>
                    <a:tailEnd type="none"/>
                  </a:ln>
                  <a:effectLst/>
                </p:spPr>
              </p:cxnSp>
            </p:grpSp>
            <p:sp>
              <p:nvSpPr>
                <p:cNvPr id="99" name="Rectangle 98"/>
                <p:cNvSpPr/>
                <p:nvPr/>
              </p:nvSpPr>
              <p:spPr bwMode="auto">
                <a:xfrm>
                  <a:off x="7495849" y="2388229"/>
                  <a:ext cx="908300" cy="682522"/>
                </a:xfrm>
                <a:prstGeom prst="rect">
                  <a:avLst/>
                </a:prstGeom>
                <a:noFill/>
                <a:ln w="10795" cap="flat" cmpd="sng" algn="ctr">
                  <a:noFill/>
                  <a:prstDash val="solid"/>
                  <a:headEnd type="none" w="med" len="med"/>
                  <a:tailEnd type="none" w="med" len="med"/>
                </a:ln>
                <a:effectLst/>
              </p:spPr>
              <p:txBody>
                <a:bodyPr rot="0" spcFirstLastPara="0" vertOverflow="overflow" horzOverflow="overflow" vert="horz" wrap="square" lIns="0" tIns="0" rIns="0" bIns="46630" numCol="1" spcCol="0" rtlCol="0" fromWordArt="0" anchor="b" anchorCtr="0" forceAA="0" compatLnSpc="1">
                  <a:prstTxWarp prst="textNoShape">
                    <a:avLst/>
                  </a:prstTxWarp>
                  <a:noAutofit/>
                </a:bodyPr>
                <a:lstStyle/>
                <a:p>
                  <a:pPr algn="ctr" defTabSz="932597">
                    <a:defRPr/>
                  </a:pPr>
                  <a:r>
                    <a:rPr lang="en-US" sz="1100" kern="0" dirty="0" smtClean="0">
                      <a:gradFill>
                        <a:gsLst>
                          <a:gs pos="1250">
                            <a:srgbClr val="505050"/>
                          </a:gs>
                          <a:gs pos="100000">
                            <a:srgbClr val="505050"/>
                          </a:gs>
                        </a:gsLst>
                        <a:lin ang="5400000" scaled="0"/>
                      </a:gradFill>
                    </a:rPr>
                    <a:t>SQL Server</a:t>
                  </a:r>
                </a:p>
              </p:txBody>
            </p:sp>
            <p:sp>
              <p:nvSpPr>
                <p:cNvPr id="100" name="Rectangle 99"/>
                <p:cNvSpPr/>
                <p:nvPr/>
              </p:nvSpPr>
              <p:spPr bwMode="auto">
                <a:xfrm>
                  <a:off x="8332281" y="2388229"/>
                  <a:ext cx="682521" cy="682522"/>
                </a:xfrm>
                <a:prstGeom prst="rect">
                  <a:avLst/>
                </a:prstGeom>
                <a:noFill/>
                <a:ln w="10795" cap="flat" cmpd="sng" algn="ctr">
                  <a:noFill/>
                  <a:prstDash val="solid"/>
                  <a:headEnd type="none" w="med" len="med"/>
                  <a:tailEnd type="none" w="med" len="med"/>
                </a:ln>
                <a:effectLst/>
              </p:spPr>
              <p:txBody>
                <a:bodyPr rot="0" spcFirstLastPara="0" vertOverflow="overflow" horzOverflow="overflow" vert="horz" wrap="square" lIns="0" tIns="0" rIns="0" bIns="46630" numCol="1" spcCol="0" rtlCol="0" fromWordArt="0" anchor="b" anchorCtr="0" forceAA="0" compatLnSpc="1">
                  <a:prstTxWarp prst="textNoShape">
                    <a:avLst/>
                  </a:prstTxWarp>
                  <a:noAutofit/>
                </a:bodyPr>
                <a:lstStyle/>
                <a:p>
                  <a:pPr algn="ctr" defTabSz="932597">
                    <a:defRPr/>
                  </a:pPr>
                  <a:r>
                    <a:rPr lang="en-US" sz="1100" kern="0" dirty="0" smtClean="0">
                      <a:gradFill>
                        <a:gsLst>
                          <a:gs pos="1250">
                            <a:srgbClr val="505050"/>
                          </a:gs>
                          <a:gs pos="100000">
                            <a:srgbClr val="505050"/>
                          </a:gs>
                        </a:gsLst>
                        <a:lin ang="5400000" scaled="0"/>
                      </a:gradFill>
                    </a:rPr>
                    <a:t>Web</a:t>
                  </a:r>
                </a:p>
              </p:txBody>
            </p:sp>
            <p:sp>
              <p:nvSpPr>
                <p:cNvPr id="101" name="Rectangle 100"/>
                <p:cNvSpPr/>
                <p:nvPr/>
              </p:nvSpPr>
              <p:spPr bwMode="auto">
                <a:xfrm>
                  <a:off x="9091022" y="2388229"/>
                  <a:ext cx="682521" cy="682522"/>
                </a:xfrm>
                <a:prstGeom prst="rect">
                  <a:avLst/>
                </a:prstGeom>
                <a:noFill/>
                <a:ln w="10795" cap="flat" cmpd="sng" algn="ctr">
                  <a:noFill/>
                  <a:prstDash val="solid"/>
                  <a:headEnd type="none" w="med" len="med"/>
                  <a:tailEnd type="none" w="med" len="med"/>
                </a:ln>
                <a:effectLst/>
              </p:spPr>
              <p:txBody>
                <a:bodyPr rot="0" spcFirstLastPara="0" vertOverflow="overflow" horzOverflow="overflow" vert="horz" wrap="square" lIns="0" tIns="0" rIns="0" bIns="46630" numCol="1" spcCol="0" rtlCol="0" fromWordArt="0" anchor="b" anchorCtr="0" forceAA="0" compatLnSpc="1">
                  <a:prstTxWarp prst="textNoShape">
                    <a:avLst/>
                  </a:prstTxWarp>
                  <a:noAutofit/>
                </a:bodyPr>
                <a:lstStyle/>
                <a:p>
                  <a:pPr algn="ctr" defTabSz="932597">
                    <a:defRPr/>
                  </a:pPr>
                  <a:r>
                    <a:rPr lang="en-US" sz="1100" kern="0" dirty="0" smtClean="0">
                      <a:gradFill>
                        <a:gsLst>
                          <a:gs pos="1250">
                            <a:srgbClr val="505050"/>
                          </a:gs>
                          <a:gs pos="100000">
                            <a:srgbClr val="505050"/>
                          </a:gs>
                        </a:gsLst>
                        <a:lin ang="5400000" scaled="0"/>
                      </a:gradFill>
                    </a:rPr>
                    <a:t>Storage</a:t>
                  </a:r>
                </a:p>
              </p:txBody>
            </p:sp>
            <p:grpSp>
              <p:nvGrpSpPr>
                <p:cNvPr id="102" name="Group 101"/>
                <p:cNvGrpSpPr/>
                <p:nvPr/>
              </p:nvGrpSpPr>
              <p:grpSpPr>
                <a:xfrm>
                  <a:off x="6779446" y="2356020"/>
                  <a:ext cx="672490" cy="680578"/>
                  <a:chOff x="8673270" y="1791678"/>
                  <a:chExt cx="729778" cy="738555"/>
                </a:xfrm>
              </p:grpSpPr>
              <p:sp>
                <p:nvSpPr>
                  <p:cNvPr id="106" name="Rectangle 105"/>
                  <p:cNvSpPr/>
                  <p:nvPr/>
                </p:nvSpPr>
                <p:spPr bwMode="auto">
                  <a:xfrm>
                    <a:off x="9068940" y="1791678"/>
                    <a:ext cx="334108" cy="334108"/>
                  </a:xfrm>
                  <a:prstGeom prst="rect">
                    <a:avLst/>
                  </a:prstGeom>
                  <a:solidFill>
                    <a:srgbClr val="F47836"/>
                  </a:solidFill>
                  <a:ln w="10795" cap="flat" cmpd="sng" algn="ctr">
                    <a:noFill/>
                    <a:prstDash val="solid"/>
                    <a:headEnd type="none" w="med" len="med"/>
                    <a:tailEnd type="none" w="med" len="med"/>
                  </a:ln>
                  <a:effectLst/>
                </p:spPr>
                <p:txBody>
                  <a:bodyPr rot="0" spcFirstLastPara="0" vertOverflow="overflow" horzOverflow="overflow" vert="horz" wrap="square" lIns="93260" tIns="0" rIns="0" bIns="46630" numCol="1" spcCol="0" rtlCol="0" fromWordArt="0" anchor="b" anchorCtr="0" forceAA="0" compatLnSpc="1">
                    <a:prstTxWarp prst="textNoShape">
                      <a:avLst/>
                    </a:prstTxWarp>
                    <a:noAutofit/>
                  </a:bodyPr>
                  <a:lstStyle/>
                  <a:p>
                    <a:pPr defTabSz="932597">
                      <a:defRPr/>
                    </a:pPr>
                    <a:endParaRPr lang="en-US" sz="1100" kern="0" dirty="0" smtClean="0">
                      <a:gradFill>
                        <a:gsLst>
                          <a:gs pos="1250">
                            <a:srgbClr val="505050"/>
                          </a:gs>
                          <a:gs pos="100000">
                            <a:srgbClr val="505050"/>
                          </a:gs>
                        </a:gsLst>
                        <a:lin ang="5400000" scaled="0"/>
                      </a:gradFill>
                    </a:endParaRPr>
                  </a:p>
                </p:txBody>
              </p:sp>
              <p:sp>
                <p:nvSpPr>
                  <p:cNvPr id="107" name="Rectangle 106"/>
                  <p:cNvSpPr/>
                  <p:nvPr/>
                </p:nvSpPr>
                <p:spPr bwMode="auto">
                  <a:xfrm>
                    <a:off x="9068940" y="2196125"/>
                    <a:ext cx="334108" cy="334108"/>
                  </a:xfrm>
                  <a:prstGeom prst="rect">
                    <a:avLst/>
                  </a:prstGeom>
                  <a:solidFill>
                    <a:srgbClr val="F47836"/>
                  </a:solidFill>
                  <a:ln w="10795" cap="flat" cmpd="sng" algn="ctr">
                    <a:noFill/>
                    <a:prstDash val="solid"/>
                    <a:headEnd type="none" w="med" len="med"/>
                    <a:tailEnd type="none" w="med" len="med"/>
                  </a:ln>
                  <a:effectLst/>
                </p:spPr>
                <p:txBody>
                  <a:bodyPr rot="0" spcFirstLastPara="0" vertOverflow="overflow" horzOverflow="overflow" vert="horz" wrap="square" lIns="93260" tIns="0" rIns="0" bIns="46630" numCol="1" spcCol="0" rtlCol="0" fromWordArt="0" anchor="b" anchorCtr="0" forceAA="0" compatLnSpc="1">
                    <a:prstTxWarp prst="textNoShape">
                      <a:avLst/>
                    </a:prstTxWarp>
                    <a:noAutofit/>
                  </a:bodyPr>
                  <a:lstStyle/>
                  <a:p>
                    <a:pPr defTabSz="932597">
                      <a:defRPr/>
                    </a:pPr>
                    <a:endParaRPr lang="en-US" sz="1100" kern="0" dirty="0" smtClean="0">
                      <a:gradFill>
                        <a:gsLst>
                          <a:gs pos="1250">
                            <a:srgbClr val="505050"/>
                          </a:gs>
                          <a:gs pos="100000">
                            <a:srgbClr val="505050"/>
                          </a:gs>
                        </a:gsLst>
                        <a:lin ang="5400000" scaled="0"/>
                      </a:gradFill>
                    </a:endParaRPr>
                  </a:p>
                </p:txBody>
              </p:sp>
              <p:sp>
                <p:nvSpPr>
                  <p:cNvPr id="108" name="Rectangle 107"/>
                  <p:cNvSpPr/>
                  <p:nvPr/>
                </p:nvSpPr>
                <p:spPr bwMode="auto">
                  <a:xfrm>
                    <a:off x="8673270" y="1791678"/>
                    <a:ext cx="334108" cy="334108"/>
                  </a:xfrm>
                  <a:prstGeom prst="rect">
                    <a:avLst/>
                  </a:prstGeom>
                  <a:solidFill>
                    <a:srgbClr val="F47836"/>
                  </a:solidFill>
                  <a:ln w="10795" cap="flat" cmpd="sng" algn="ctr">
                    <a:noFill/>
                    <a:prstDash val="solid"/>
                    <a:headEnd type="none" w="med" len="med"/>
                    <a:tailEnd type="none" w="med" len="med"/>
                  </a:ln>
                  <a:effectLst/>
                </p:spPr>
                <p:txBody>
                  <a:bodyPr rot="0" spcFirstLastPara="0" vertOverflow="overflow" horzOverflow="overflow" vert="horz" wrap="square" lIns="93260" tIns="0" rIns="0" bIns="46630" numCol="1" spcCol="0" rtlCol="0" fromWordArt="0" anchor="b" anchorCtr="0" forceAA="0" compatLnSpc="1">
                    <a:prstTxWarp prst="textNoShape">
                      <a:avLst/>
                    </a:prstTxWarp>
                    <a:noAutofit/>
                  </a:bodyPr>
                  <a:lstStyle/>
                  <a:p>
                    <a:pPr defTabSz="932597">
                      <a:defRPr/>
                    </a:pPr>
                    <a:endParaRPr lang="en-US" sz="1100" kern="0" dirty="0" smtClean="0">
                      <a:gradFill>
                        <a:gsLst>
                          <a:gs pos="1250">
                            <a:srgbClr val="505050"/>
                          </a:gs>
                          <a:gs pos="100000">
                            <a:srgbClr val="505050"/>
                          </a:gs>
                        </a:gsLst>
                        <a:lin ang="5400000" scaled="0"/>
                      </a:gradFill>
                    </a:endParaRPr>
                  </a:p>
                </p:txBody>
              </p:sp>
              <p:sp>
                <p:nvSpPr>
                  <p:cNvPr id="109" name="Rectangle 108"/>
                  <p:cNvSpPr/>
                  <p:nvPr/>
                </p:nvSpPr>
                <p:spPr bwMode="auto">
                  <a:xfrm>
                    <a:off x="8673270" y="2196125"/>
                    <a:ext cx="334108" cy="334108"/>
                  </a:xfrm>
                  <a:prstGeom prst="rect">
                    <a:avLst/>
                  </a:prstGeom>
                  <a:solidFill>
                    <a:srgbClr val="F47836"/>
                  </a:solidFill>
                  <a:ln w="10795" cap="flat" cmpd="sng" algn="ctr">
                    <a:noFill/>
                    <a:prstDash val="solid"/>
                    <a:headEnd type="none" w="med" len="med"/>
                    <a:tailEnd type="none" w="med" len="med"/>
                  </a:ln>
                  <a:effectLst/>
                </p:spPr>
                <p:txBody>
                  <a:bodyPr rot="0" spcFirstLastPara="0" vertOverflow="overflow" horzOverflow="overflow" vert="horz" wrap="square" lIns="93260" tIns="0" rIns="0" bIns="46630" numCol="1" spcCol="0" rtlCol="0" fromWordArt="0" anchor="b" anchorCtr="0" forceAA="0" compatLnSpc="1">
                    <a:prstTxWarp prst="textNoShape">
                      <a:avLst/>
                    </a:prstTxWarp>
                    <a:noAutofit/>
                  </a:bodyPr>
                  <a:lstStyle/>
                  <a:p>
                    <a:pPr defTabSz="932597">
                      <a:defRPr/>
                    </a:pPr>
                    <a:endParaRPr lang="en-US" sz="1100" kern="0" dirty="0" smtClean="0">
                      <a:gradFill>
                        <a:gsLst>
                          <a:gs pos="1250">
                            <a:srgbClr val="505050"/>
                          </a:gs>
                          <a:gs pos="100000">
                            <a:srgbClr val="505050"/>
                          </a:gs>
                        </a:gsLst>
                        <a:lin ang="5400000" scaled="0"/>
                      </a:gradFill>
                    </a:endParaRPr>
                  </a:p>
                </p:txBody>
              </p:sp>
              <p:pic>
                <p:nvPicPr>
                  <p:cNvPr id="110" name="Picture 3" descr="\\MAGNUM\Projects\Microsoft\Cloud Power FY12\Design\ICONS_PNG\User.png"/>
                  <p:cNvPicPr>
                    <a:picLocks noChangeAspect="1" noChangeArrowheads="1"/>
                  </p:cNvPicPr>
                  <p:nvPr/>
                </p:nvPicPr>
                <p:blipFill>
                  <a:blip r:embed="rId3" cstate="email">
                    <a:lum bright="100000"/>
                    <a:extLst>
                      <a:ext uri="{28A0092B-C50C-407E-A947-70E740481C1C}">
                        <a14:useLocalDpi xmlns:a14="http://schemas.microsoft.com/office/drawing/2010/main"/>
                      </a:ext>
                    </a:extLst>
                  </a:blip>
                  <a:srcRect/>
                  <a:stretch>
                    <a:fillRect/>
                  </a:stretch>
                </p:blipFill>
                <p:spPr bwMode="auto">
                  <a:xfrm>
                    <a:off x="9089358" y="1837400"/>
                    <a:ext cx="276436" cy="276436"/>
                  </a:xfrm>
                  <a:prstGeom prst="rect">
                    <a:avLst/>
                  </a:prstGeom>
                  <a:noFill/>
                </p:spPr>
              </p:pic>
              <p:pic>
                <p:nvPicPr>
                  <p:cNvPr id="111" name="Picture 3" descr="\\MAGNUM\Projects\Microsoft\Cloud Power FY12\Design\ICONS_PNG\User.png"/>
                  <p:cNvPicPr>
                    <a:picLocks noChangeAspect="1" noChangeArrowheads="1"/>
                  </p:cNvPicPr>
                  <p:nvPr/>
                </p:nvPicPr>
                <p:blipFill>
                  <a:blip r:embed="rId3" cstate="email">
                    <a:lum bright="100000"/>
                    <a:extLst>
                      <a:ext uri="{28A0092B-C50C-407E-A947-70E740481C1C}">
                        <a14:useLocalDpi xmlns:a14="http://schemas.microsoft.com/office/drawing/2010/main"/>
                      </a:ext>
                    </a:extLst>
                  </a:blip>
                  <a:srcRect/>
                  <a:stretch>
                    <a:fillRect/>
                  </a:stretch>
                </p:blipFill>
                <p:spPr bwMode="auto">
                  <a:xfrm>
                    <a:off x="9089358" y="2215469"/>
                    <a:ext cx="276436" cy="276436"/>
                  </a:xfrm>
                  <a:prstGeom prst="rect">
                    <a:avLst/>
                  </a:prstGeom>
                  <a:noFill/>
                </p:spPr>
              </p:pic>
              <p:pic>
                <p:nvPicPr>
                  <p:cNvPr id="112" name="Picture 3" descr="\\MAGNUM\Projects\Microsoft\Cloud Power FY12\Design\ICONS_PNG\User.png"/>
                  <p:cNvPicPr>
                    <a:picLocks noChangeAspect="1" noChangeArrowheads="1"/>
                  </p:cNvPicPr>
                  <p:nvPr/>
                </p:nvPicPr>
                <p:blipFill>
                  <a:blip r:embed="rId3" cstate="email">
                    <a:lum bright="100000"/>
                    <a:extLst>
                      <a:ext uri="{28A0092B-C50C-407E-A947-70E740481C1C}">
                        <a14:useLocalDpi xmlns:a14="http://schemas.microsoft.com/office/drawing/2010/main"/>
                      </a:ext>
                    </a:extLst>
                  </a:blip>
                  <a:srcRect/>
                  <a:stretch>
                    <a:fillRect/>
                  </a:stretch>
                </p:blipFill>
                <p:spPr bwMode="auto">
                  <a:xfrm>
                    <a:off x="8702481" y="1837400"/>
                    <a:ext cx="276436" cy="276436"/>
                  </a:xfrm>
                  <a:prstGeom prst="rect">
                    <a:avLst/>
                  </a:prstGeom>
                  <a:noFill/>
                </p:spPr>
              </p:pic>
              <p:pic>
                <p:nvPicPr>
                  <p:cNvPr id="113" name="Picture 3" descr="\\MAGNUM\Projects\Microsoft\Cloud Power FY12\Design\ICONS_PNG\User.png"/>
                  <p:cNvPicPr>
                    <a:picLocks noChangeAspect="1" noChangeArrowheads="1"/>
                  </p:cNvPicPr>
                  <p:nvPr/>
                </p:nvPicPr>
                <p:blipFill>
                  <a:blip r:embed="rId3" cstate="email">
                    <a:lum bright="100000"/>
                    <a:extLst>
                      <a:ext uri="{28A0092B-C50C-407E-A947-70E740481C1C}">
                        <a14:useLocalDpi xmlns:a14="http://schemas.microsoft.com/office/drawing/2010/main"/>
                      </a:ext>
                    </a:extLst>
                  </a:blip>
                  <a:srcRect/>
                  <a:stretch>
                    <a:fillRect/>
                  </a:stretch>
                </p:blipFill>
                <p:spPr bwMode="auto">
                  <a:xfrm>
                    <a:off x="8702481" y="2215469"/>
                    <a:ext cx="276436" cy="276436"/>
                  </a:xfrm>
                  <a:prstGeom prst="rect">
                    <a:avLst/>
                  </a:prstGeom>
                  <a:noFill/>
                </p:spPr>
              </p:pic>
            </p:grpSp>
            <p:sp>
              <p:nvSpPr>
                <p:cNvPr id="103" name="Rectangle 102"/>
                <p:cNvSpPr/>
                <p:nvPr/>
              </p:nvSpPr>
              <p:spPr>
                <a:xfrm>
                  <a:off x="6487994" y="2071097"/>
                  <a:ext cx="1302317" cy="308756"/>
                </a:xfrm>
                <a:prstGeom prst="rect">
                  <a:avLst/>
                </a:prstGeom>
              </p:spPr>
              <p:txBody>
                <a:bodyPr wrap="square">
                  <a:spAutoFit/>
                </a:bodyPr>
                <a:lstStyle/>
                <a:p>
                  <a:pPr algn="r" defTabSz="932597">
                    <a:defRPr/>
                  </a:pPr>
                  <a:r>
                    <a:rPr lang="en-US" sz="1100" kern="0" dirty="0" smtClean="0">
                      <a:gradFill>
                        <a:gsLst>
                          <a:gs pos="1250">
                            <a:srgbClr val="505050"/>
                          </a:gs>
                          <a:gs pos="100000">
                            <a:srgbClr val="505050"/>
                          </a:gs>
                        </a:gsLst>
                        <a:lin ang="5400000" scaled="0"/>
                      </a:gradFill>
                      <a:cs typeface="Segoe UI" pitchFamily="34" charset="0"/>
                    </a:rPr>
                    <a:t>Orange sees</a:t>
                  </a:r>
                </a:p>
              </p:txBody>
            </p:sp>
            <p:sp>
              <p:nvSpPr>
                <p:cNvPr id="104" name="Freeform 207"/>
                <p:cNvSpPr>
                  <a:spLocks noEditPoints="1"/>
                </p:cNvSpPr>
                <p:nvPr/>
              </p:nvSpPr>
              <p:spPr bwMode="gray">
                <a:xfrm>
                  <a:off x="7742358" y="2432344"/>
                  <a:ext cx="413721" cy="307881"/>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47836"/>
                </a:solidFill>
                <a:ln>
                  <a:noFill/>
                </a:ln>
                <a:extLst/>
              </p:spPr>
              <p:txBody>
                <a:bodyPr vert="horz" wrap="square" lIns="93260" tIns="46630" rIns="93260" bIns="46630" numCol="1" anchor="t" anchorCtr="0" compatLnSpc="1">
                  <a:prstTxWarp prst="textNoShape">
                    <a:avLst/>
                  </a:prstTxWarp>
                </a:bodyPr>
                <a:lstStyle/>
                <a:p>
                  <a:pPr defTabSz="932597">
                    <a:defRPr/>
                  </a:pPr>
                  <a:endParaRPr lang="en-US" kern="0" dirty="0" smtClean="0">
                    <a:gradFill>
                      <a:gsLst>
                        <a:gs pos="1250">
                          <a:srgbClr val="505050"/>
                        </a:gs>
                        <a:gs pos="100000">
                          <a:srgbClr val="505050"/>
                        </a:gs>
                      </a:gsLst>
                      <a:lin ang="5400000" scaled="0"/>
                    </a:gradFill>
                    <a:cs typeface="Segoe UI" pitchFamily="34" charset="0"/>
                  </a:endParaRPr>
                </a:p>
              </p:txBody>
            </p:sp>
            <p:sp>
              <p:nvSpPr>
                <p:cNvPr id="105" name="Freeform 62"/>
                <p:cNvSpPr>
                  <a:spLocks noEditPoints="1"/>
                </p:cNvSpPr>
                <p:nvPr/>
              </p:nvSpPr>
              <p:spPr bwMode="black">
                <a:xfrm>
                  <a:off x="8498919" y="2486707"/>
                  <a:ext cx="332006" cy="331920"/>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rgbClr val="F47836"/>
                </a:solidFill>
                <a:ln>
                  <a:noFill/>
                </a:ln>
              </p:spPr>
              <p:txBody>
                <a:bodyPr vert="horz" wrap="square" lIns="83943" tIns="41972" rIns="83943" bIns="41972" numCol="1" anchor="t" anchorCtr="0" compatLnSpc="1">
                  <a:prstTxWarp prst="textNoShape">
                    <a:avLst/>
                  </a:prstTxWarp>
                </a:bodyPr>
                <a:lstStyle/>
                <a:p>
                  <a:pPr defTabSz="932597">
                    <a:defRPr/>
                  </a:pPr>
                  <a:endParaRPr lang="en-US" sz="1600" kern="0" dirty="0" smtClean="0">
                    <a:gradFill>
                      <a:gsLst>
                        <a:gs pos="1250">
                          <a:srgbClr val="505050"/>
                        </a:gs>
                        <a:gs pos="100000">
                          <a:srgbClr val="505050"/>
                        </a:gs>
                      </a:gsLst>
                      <a:lin ang="5400000" scaled="0"/>
                    </a:gradFill>
                    <a:cs typeface="Segoe UI" pitchFamily="34" charset="0"/>
                  </a:endParaRPr>
                </a:p>
              </p:txBody>
            </p:sp>
          </p:grpSp>
          <p:sp>
            <p:nvSpPr>
              <p:cNvPr id="97" name="Freeform 30"/>
              <p:cNvSpPr>
                <a:spLocks noEditPoints="1"/>
              </p:cNvSpPr>
              <p:nvPr/>
            </p:nvSpPr>
            <p:spPr bwMode="auto">
              <a:xfrm>
                <a:off x="8996789" y="5085475"/>
                <a:ext cx="230868" cy="336956"/>
              </a:xfrm>
              <a:custGeom>
                <a:avLst/>
                <a:gdLst>
                  <a:gd name="T0" fmla="*/ 148 w 148"/>
                  <a:gd name="T1" fmla="*/ 39 h 164"/>
                  <a:gd name="T2" fmla="*/ 148 w 148"/>
                  <a:gd name="T3" fmla="*/ 138 h 164"/>
                  <a:gd name="T4" fmla="*/ 148 w 148"/>
                  <a:gd name="T5" fmla="*/ 138 h 164"/>
                  <a:gd name="T6" fmla="*/ 74 w 148"/>
                  <a:gd name="T7" fmla="*/ 164 h 164"/>
                  <a:gd name="T8" fmla="*/ 0 w 148"/>
                  <a:gd name="T9" fmla="*/ 138 h 164"/>
                  <a:gd name="T10" fmla="*/ 0 w 148"/>
                  <a:gd name="T11" fmla="*/ 138 h 164"/>
                  <a:gd name="T12" fmla="*/ 0 w 148"/>
                  <a:gd name="T13" fmla="*/ 138 h 164"/>
                  <a:gd name="T14" fmla="*/ 0 w 148"/>
                  <a:gd name="T15" fmla="*/ 136 h 164"/>
                  <a:gd name="T16" fmla="*/ 0 w 148"/>
                  <a:gd name="T17" fmla="*/ 135 h 164"/>
                  <a:gd name="T18" fmla="*/ 0 w 148"/>
                  <a:gd name="T19" fmla="*/ 40 h 164"/>
                  <a:gd name="T20" fmla="*/ 74 w 148"/>
                  <a:gd name="T21" fmla="*/ 60 h 164"/>
                  <a:gd name="T22" fmla="*/ 148 w 148"/>
                  <a:gd name="T23" fmla="*/ 39 h 164"/>
                  <a:gd name="T24" fmla="*/ 74 w 148"/>
                  <a:gd name="T25" fmla="*/ 55 h 164"/>
                  <a:gd name="T26" fmla="*/ 148 w 148"/>
                  <a:gd name="T27" fmla="*/ 28 h 164"/>
                  <a:gd name="T28" fmla="*/ 74 w 148"/>
                  <a:gd name="T29" fmla="*/ 0 h 164"/>
                  <a:gd name="T30" fmla="*/ 0 w 148"/>
                  <a:gd name="T31" fmla="*/ 28 h 164"/>
                  <a:gd name="T32" fmla="*/ 74 w 148"/>
                  <a:gd name="T33" fmla="*/ 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164">
                    <a:moveTo>
                      <a:pt x="148" y="39"/>
                    </a:moveTo>
                    <a:cubicBezTo>
                      <a:pt x="148" y="138"/>
                      <a:pt x="148" y="138"/>
                      <a:pt x="148" y="138"/>
                    </a:cubicBezTo>
                    <a:cubicBezTo>
                      <a:pt x="148" y="138"/>
                      <a:pt x="148" y="138"/>
                      <a:pt x="148" y="138"/>
                    </a:cubicBezTo>
                    <a:cubicBezTo>
                      <a:pt x="145" y="153"/>
                      <a:pt x="113" y="164"/>
                      <a:pt x="74" y="164"/>
                    </a:cubicBezTo>
                    <a:cubicBezTo>
                      <a:pt x="35" y="164"/>
                      <a:pt x="3" y="153"/>
                      <a:pt x="0" y="138"/>
                    </a:cubicBezTo>
                    <a:cubicBezTo>
                      <a:pt x="0" y="138"/>
                      <a:pt x="0" y="138"/>
                      <a:pt x="0" y="138"/>
                    </a:cubicBezTo>
                    <a:cubicBezTo>
                      <a:pt x="0" y="138"/>
                      <a:pt x="0" y="138"/>
                      <a:pt x="0" y="138"/>
                    </a:cubicBezTo>
                    <a:cubicBezTo>
                      <a:pt x="0" y="137"/>
                      <a:pt x="0" y="137"/>
                      <a:pt x="0" y="136"/>
                    </a:cubicBezTo>
                    <a:cubicBezTo>
                      <a:pt x="0" y="136"/>
                      <a:pt x="0" y="136"/>
                      <a:pt x="0" y="135"/>
                    </a:cubicBezTo>
                    <a:cubicBezTo>
                      <a:pt x="0" y="40"/>
                      <a:pt x="0" y="40"/>
                      <a:pt x="0" y="40"/>
                    </a:cubicBezTo>
                    <a:cubicBezTo>
                      <a:pt x="12" y="53"/>
                      <a:pt x="44" y="60"/>
                      <a:pt x="74" y="60"/>
                    </a:cubicBezTo>
                    <a:cubicBezTo>
                      <a:pt x="104" y="60"/>
                      <a:pt x="136" y="53"/>
                      <a:pt x="148" y="39"/>
                    </a:cubicBezTo>
                    <a:close/>
                    <a:moveTo>
                      <a:pt x="74" y="55"/>
                    </a:moveTo>
                    <a:cubicBezTo>
                      <a:pt x="115" y="55"/>
                      <a:pt x="148" y="43"/>
                      <a:pt x="148" y="28"/>
                    </a:cubicBezTo>
                    <a:cubicBezTo>
                      <a:pt x="148" y="13"/>
                      <a:pt x="115" y="0"/>
                      <a:pt x="74" y="0"/>
                    </a:cubicBezTo>
                    <a:cubicBezTo>
                      <a:pt x="33" y="0"/>
                      <a:pt x="0" y="13"/>
                      <a:pt x="0" y="28"/>
                    </a:cubicBezTo>
                    <a:cubicBezTo>
                      <a:pt x="0" y="43"/>
                      <a:pt x="33" y="55"/>
                      <a:pt x="74" y="55"/>
                    </a:cubicBezTo>
                    <a:close/>
                  </a:path>
                </a:pathLst>
              </a:custGeom>
              <a:solidFill>
                <a:srgbClr val="F47836"/>
              </a:solidFill>
              <a:ln>
                <a:noFill/>
              </a:ln>
              <a:extLst/>
            </p:spPr>
            <p:txBody>
              <a:bodyPr vert="horz" wrap="square" lIns="93260" tIns="46630" rIns="93260" bIns="46630" numCol="1" anchor="t" anchorCtr="0" compatLnSpc="1">
                <a:prstTxWarp prst="textNoShape">
                  <a:avLst/>
                </a:prstTxWarp>
              </a:bodyPr>
              <a:lstStyle/>
              <a:p>
                <a:pPr defTabSz="932597">
                  <a:defRPr/>
                </a:pPr>
                <a:endParaRPr lang="en-US" kern="0" smtClean="0">
                  <a:gradFill>
                    <a:gsLst>
                      <a:gs pos="1250">
                        <a:srgbClr val="505050"/>
                      </a:gs>
                      <a:gs pos="100000">
                        <a:srgbClr val="505050"/>
                      </a:gs>
                    </a:gsLst>
                    <a:lin ang="5400000" scaled="0"/>
                  </a:gradFill>
                  <a:cs typeface="Segoe UI" pitchFamily="34" charset="0"/>
                </a:endParaRPr>
              </a:p>
            </p:txBody>
          </p:sp>
        </p:grpSp>
      </p:grpSp>
      <p:grpSp>
        <p:nvGrpSpPr>
          <p:cNvPr id="8" name="Group 7"/>
          <p:cNvGrpSpPr/>
          <p:nvPr/>
        </p:nvGrpSpPr>
        <p:grpSpPr>
          <a:xfrm>
            <a:off x="6477001" y="1820861"/>
            <a:ext cx="5684837" cy="4724401"/>
            <a:chOff x="6477001" y="1820861"/>
            <a:chExt cx="5684837" cy="4724401"/>
          </a:xfrm>
        </p:grpSpPr>
        <p:sp>
          <p:nvSpPr>
            <p:cNvPr id="20" name="Rectangle 19"/>
            <p:cNvSpPr/>
            <p:nvPr/>
          </p:nvSpPr>
          <p:spPr bwMode="auto">
            <a:xfrm>
              <a:off x="6477588" y="1820861"/>
              <a:ext cx="5684250" cy="1777719"/>
            </a:xfrm>
            <a:prstGeom prst="rect">
              <a:avLst/>
            </a:prstGeom>
            <a:solidFill>
              <a:schemeClr val="accent2"/>
            </a:solidFill>
            <a:ln>
              <a:noFill/>
              <a:headEnd type="none" w="med" len="med"/>
              <a:tailEnd type="none" w="med" len="med"/>
            </a:ln>
            <a:effectLst/>
            <a:scene3d>
              <a:camera prst="orthographicFront" fov="0">
                <a:rot lat="0" lon="0" rev="0"/>
              </a:camera>
              <a:lightRig rig="glow" dir="t">
                <a:rot lat="0" lon="0" rev="6360000"/>
              </a:lightRig>
            </a:scene3d>
            <a:sp3d prstMaterial="flat">
              <a:contourClr>
                <a:srgbClr val="8CC600">
                  <a:satMod val="300000"/>
                </a:srgbClr>
              </a:contourClr>
            </a:sp3d>
          </p:spPr>
          <p:txBody>
            <a:bodyPr vert="horz" wrap="square" lIns="373075" tIns="62176" rIns="124353" bIns="62176" numCol="1" rtlCol="0" anchor="ctr" anchorCtr="0" compatLnSpc="1">
              <a:prstTxWarp prst="textNoShape">
                <a:avLst/>
              </a:prstTxWarp>
              <a:noAutofit/>
            </a:bodyPr>
            <a:lstStyle/>
            <a:p>
              <a:pPr defTabSz="1243175" fontAlgn="base">
                <a:lnSpc>
                  <a:spcPct val="80000"/>
                </a:lnSpc>
                <a:defRPr/>
              </a:pPr>
              <a:endParaRPr lang="en-US" sz="6500" kern="0" spc="-95" dirty="0">
                <a:solidFill>
                  <a:srgbClr val="000000">
                    <a:alpha val="99000"/>
                  </a:srgbClr>
                </a:solidFill>
                <a:latin typeface="Segoe UI Light" pitchFamily="34" charset="0"/>
                <a:ea typeface="Segoe UI" pitchFamily="34" charset="0"/>
                <a:cs typeface="Segoe UI" pitchFamily="34" charset="0"/>
              </a:endParaRPr>
            </a:p>
          </p:txBody>
        </p:sp>
        <p:sp>
          <p:nvSpPr>
            <p:cNvPr id="30" name="Rectangle 29"/>
            <p:cNvSpPr/>
            <p:nvPr/>
          </p:nvSpPr>
          <p:spPr bwMode="auto">
            <a:xfrm>
              <a:off x="6477001" y="3757826"/>
              <a:ext cx="5684837" cy="2787436"/>
            </a:xfrm>
            <a:prstGeom prst="rect">
              <a:avLst/>
            </a:prstGeom>
            <a:solidFill>
              <a:schemeClr val="tx1">
                <a:lumMod val="95000"/>
              </a:schemeClr>
            </a:solidFill>
            <a:ln>
              <a:noFill/>
              <a:headEnd type="none" w="med" len="med"/>
              <a:tailEnd type="none" w="med" len="med"/>
            </a:ln>
            <a:effectLst/>
            <a:scene3d>
              <a:camera prst="orthographicFront" fov="0">
                <a:rot lat="0" lon="0" rev="0"/>
              </a:camera>
              <a:lightRig rig="glow" dir="t">
                <a:rot lat="0" lon="0" rev="6360000"/>
              </a:lightRig>
            </a:scene3d>
            <a:sp3d prstMaterial="flat">
              <a:contourClr>
                <a:srgbClr val="8CC600">
                  <a:satMod val="300000"/>
                </a:srgbClr>
              </a:contourClr>
            </a:sp3d>
          </p:spPr>
          <p:txBody>
            <a:bodyPr vert="horz" wrap="square" lIns="182880" tIns="62176" rIns="91440" bIns="62176" numCol="1" rtlCol="0" anchor="ctr" anchorCtr="0" compatLnSpc="1">
              <a:prstTxWarp prst="textNoShape">
                <a:avLst/>
              </a:prstTxWarp>
              <a:noAutofit/>
            </a:bodyPr>
            <a:lstStyle/>
            <a:p>
              <a:pPr defTabSz="914363" fontAlgn="base">
                <a:lnSpc>
                  <a:spcPct val="90000"/>
                </a:lnSpc>
                <a:spcAft>
                  <a:spcPts val="900"/>
                </a:spcAft>
                <a:buSzPct val="90000"/>
              </a:pPr>
              <a:endParaRPr lang="en-US" sz="1600" dirty="0">
                <a:gradFill>
                  <a:gsLst>
                    <a:gs pos="0">
                      <a:srgbClr val="FFFFFF"/>
                    </a:gs>
                    <a:gs pos="100000">
                      <a:srgbClr val="FFFFFF"/>
                    </a:gs>
                  </a:gsLst>
                  <a:lin ang="5400000" scaled="1"/>
                </a:gradFill>
              </a:endParaRPr>
            </a:p>
          </p:txBody>
        </p:sp>
        <p:sp>
          <p:nvSpPr>
            <p:cNvPr id="31" name="Text Placeholder 12"/>
            <p:cNvSpPr txBox="1">
              <a:spLocks/>
            </p:cNvSpPr>
            <p:nvPr/>
          </p:nvSpPr>
          <p:spPr>
            <a:xfrm>
              <a:off x="6650660" y="2451728"/>
              <a:ext cx="5337518" cy="1146852"/>
            </a:xfrm>
            <a:prstGeom prst="rect">
              <a:avLst/>
            </a:prstGeom>
          </p:spPr>
          <p:txBody>
            <a:bodyPr vert="horz" wrap="square" lIns="0" tIns="0" rIns="0" bIns="0" numCol="1" rtlCol="0">
              <a:no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8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rPr>
                <a:t>Run multiple virtual networks on shared infrastructure</a:t>
              </a:r>
              <a:endParaRPr lang="en-US"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endParaRPr>
            </a:p>
            <a:p>
              <a:pPr lvl="1"/>
              <a:r>
                <a:rPr lang="en-US" sz="18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rPr>
                <a:t>Extensible platform fostering partner innovation</a:t>
              </a:r>
              <a:endParaRPr lang="en-US"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endParaRPr>
            </a:p>
            <a:p>
              <a:pPr lvl="1"/>
              <a:r>
                <a:rPr lang="en-US" sz="18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rPr>
                <a:t>Unified management with System Center</a:t>
              </a:r>
              <a:endParaRPr lang="en-US"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endParaRPr>
            </a:p>
          </p:txBody>
        </p:sp>
        <p:sp>
          <p:nvSpPr>
            <p:cNvPr id="6" name="Rectangle 5"/>
            <p:cNvSpPr/>
            <p:nvPr/>
          </p:nvSpPr>
          <p:spPr>
            <a:xfrm>
              <a:off x="6555307" y="1897062"/>
              <a:ext cx="3816109" cy="461665"/>
            </a:xfrm>
            <a:prstGeom prst="rect">
              <a:avLst/>
            </a:prstGeom>
          </p:spPr>
          <p:txBody>
            <a:bodyPr wrap="none">
              <a:spAutoFit/>
            </a:bodyPr>
            <a:lstStyle/>
            <a:p>
              <a:pPr fontAlgn="base">
                <a:defRPr/>
              </a:pPr>
              <a:r>
                <a:rPr lang="en-US" sz="2400" b="1" dirty="0">
                  <a:gradFill>
                    <a:gsLst>
                      <a:gs pos="0">
                        <a:srgbClr val="FFFFFF"/>
                      </a:gs>
                      <a:gs pos="100000">
                        <a:srgbClr val="FFFFFF"/>
                      </a:gs>
                    </a:gsLst>
                    <a:lin ang="5400000" scaled="1"/>
                  </a:gradFill>
                </a:rPr>
                <a:t>Microsoft’s SDN Solution</a:t>
              </a:r>
            </a:p>
          </p:txBody>
        </p:sp>
        <p:grpSp>
          <p:nvGrpSpPr>
            <p:cNvPr id="15" name="Group 14"/>
            <p:cNvGrpSpPr/>
            <p:nvPr/>
          </p:nvGrpSpPr>
          <p:grpSpPr>
            <a:xfrm>
              <a:off x="6634419" y="4187378"/>
              <a:ext cx="5370000" cy="1928333"/>
              <a:chOff x="3191953" y="2030169"/>
              <a:chExt cx="6166444" cy="2214331"/>
            </a:xfrm>
          </p:grpSpPr>
          <p:sp>
            <p:nvSpPr>
              <p:cNvPr id="17" name="Rectangle 16"/>
              <p:cNvSpPr/>
              <p:nvPr/>
            </p:nvSpPr>
            <p:spPr bwMode="auto">
              <a:xfrm>
                <a:off x="4009433" y="3551242"/>
                <a:ext cx="989228" cy="682522"/>
              </a:xfrm>
              <a:prstGeom prst="rect">
                <a:avLst/>
              </a:prstGeom>
              <a:noFill/>
              <a:ln w="10795" cap="flat" cmpd="sng" algn="ctr">
                <a:noFill/>
                <a:prstDash val="solid"/>
                <a:headEnd type="none" w="med" len="med"/>
                <a:tailEnd type="none" w="med" len="med"/>
              </a:ln>
              <a:effectLst/>
            </p:spPr>
            <p:txBody>
              <a:bodyPr rot="0" spcFirstLastPara="0" vertOverflow="overflow" horzOverflow="overflow" vert="horz" wrap="square" lIns="93260" tIns="0" rIns="0" bIns="46630" numCol="1" spcCol="0" rtlCol="0" fromWordArt="0" anchor="b" anchorCtr="0" forceAA="0" compatLnSpc="1">
                <a:prstTxWarp prst="textNoShape">
                  <a:avLst/>
                </a:prstTxWarp>
                <a:noAutofit/>
              </a:bodyPr>
              <a:lstStyle/>
              <a:p>
                <a:pPr algn="ctr" defTabSz="932597">
                  <a:defRPr/>
                </a:pPr>
                <a:r>
                  <a:rPr lang="en-US" sz="1050" kern="0" dirty="0" smtClean="0">
                    <a:gradFill>
                      <a:gsLst>
                        <a:gs pos="1250">
                          <a:srgbClr val="505050"/>
                        </a:gs>
                        <a:gs pos="100000">
                          <a:srgbClr val="505050"/>
                        </a:gs>
                      </a:gsLst>
                      <a:lin ang="5400000" scaled="0"/>
                    </a:gradFill>
                  </a:rPr>
                  <a:t>SQL Server</a:t>
                </a:r>
              </a:p>
            </p:txBody>
          </p:sp>
          <p:sp>
            <p:nvSpPr>
              <p:cNvPr id="18" name="Rectangle 17"/>
              <p:cNvSpPr/>
              <p:nvPr/>
            </p:nvSpPr>
            <p:spPr bwMode="auto">
              <a:xfrm>
                <a:off x="4816025" y="3551242"/>
                <a:ext cx="989228" cy="682522"/>
              </a:xfrm>
              <a:prstGeom prst="rect">
                <a:avLst/>
              </a:prstGeom>
              <a:noFill/>
              <a:ln w="10795" cap="flat" cmpd="sng" algn="ctr">
                <a:noFill/>
                <a:prstDash val="solid"/>
                <a:headEnd type="none" w="med" len="med"/>
                <a:tailEnd type="none" w="med" len="med"/>
              </a:ln>
              <a:effectLst/>
            </p:spPr>
            <p:txBody>
              <a:bodyPr rot="0" spcFirstLastPara="0" vertOverflow="overflow" horzOverflow="overflow" vert="horz" wrap="square" lIns="93260" tIns="0" rIns="0" bIns="46630" numCol="1" spcCol="0" rtlCol="0" fromWordArt="0" anchor="b" anchorCtr="0" forceAA="0" compatLnSpc="1">
                <a:prstTxWarp prst="textNoShape">
                  <a:avLst/>
                </a:prstTxWarp>
                <a:noAutofit/>
              </a:bodyPr>
              <a:lstStyle/>
              <a:p>
                <a:pPr algn="ctr" defTabSz="932597">
                  <a:defRPr/>
                </a:pPr>
                <a:r>
                  <a:rPr lang="en-US" sz="1050" kern="0" dirty="0" smtClean="0">
                    <a:gradFill>
                      <a:gsLst>
                        <a:gs pos="1250">
                          <a:srgbClr val="505050"/>
                        </a:gs>
                        <a:gs pos="100000">
                          <a:srgbClr val="505050"/>
                        </a:gs>
                      </a:gsLst>
                      <a:lin ang="5400000" scaled="0"/>
                    </a:gradFill>
                  </a:rPr>
                  <a:t>SQL Server</a:t>
                </a:r>
              </a:p>
            </p:txBody>
          </p:sp>
          <p:sp>
            <p:nvSpPr>
              <p:cNvPr id="19" name="Rectangle 18"/>
              <p:cNvSpPr/>
              <p:nvPr/>
            </p:nvSpPr>
            <p:spPr bwMode="auto">
              <a:xfrm>
                <a:off x="6032598" y="3561978"/>
                <a:ext cx="682521" cy="682522"/>
              </a:xfrm>
              <a:prstGeom prst="rect">
                <a:avLst/>
              </a:prstGeom>
              <a:noFill/>
              <a:ln w="10795" cap="flat" cmpd="sng" algn="ctr">
                <a:noFill/>
                <a:prstDash val="solid"/>
                <a:headEnd type="none" w="med" len="med"/>
                <a:tailEnd type="none" w="med" len="med"/>
              </a:ln>
              <a:effectLst/>
            </p:spPr>
            <p:txBody>
              <a:bodyPr rot="0" spcFirstLastPara="0" vertOverflow="overflow" horzOverflow="overflow" vert="horz" wrap="square" lIns="93260" tIns="0" rIns="0" bIns="46630" numCol="1" spcCol="0" rtlCol="0" fromWordArt="0" anchor="b" anchorCtr="0" forceAA="0" compatLnSpc="1">
                <a:prstTxWarp prst="textNoShape">
                  <a:avLst/>
                </a:prstTxWarp>
                <a:noAutofit/>
              </a:bodyPr>
              <a:lstStyle/>
              <a:p>
                <a:pPr algn="ctr" defTabSz="932597">
                  <a:defRPr/>
                </a:pPr>
                <a:r>
                  <a:rPr lang="en-US" sz="1050" kern="0" dirty="0" smtClean="0">
                    <a:gradFill>
                      <a:gsLst>
                        <a:gs pos="1250">
                          <a:srgbClr val="505050"/>
                        </a:gs>
                        <a:gs pos="100000">
                          <a:srgbClr val="505050"/>
                        </a:gs>
                      </a:gsLst>
                      <a:lin ang="5400000" scaled="0"/>
                    </a:gradFill>
                  </a:rPr>
                  <a:t>Web</a:t>
                </a:r>
              </a:p>
            </p:txBody>
          </p:sp>
          <p:sp>
            <p:nvSpPr>
              <p:cNvPr id="21" name="Rectangle 20"/>
              <p:cNvSpPr/>
              <p:nvPr/>
            </p:nvSpPr>
            <p:spPr bwMode="auto">
              <a:xfrm>
                <a:off x="6678114" y="3561978"/>
                <a:ext cx="682521" cy="682522"/>
              </a:xfrm>
              <a:prstGeom prst="rect">
                <a:avLst/>
              </a:prstGeom>
              <a:noFill/>
              <a:ln w="10795" cap="flat" cmpd="sng" algn="ctr">
                <a:noFill/>
                <a:prstDash val="solid"/>
                <a:headEnd type="none" w="med" len="med"/>
                <a:tailEnd type="none" w="med" len="med"/>
              </a:ln>
              <a:effectLst/>
            </p:spPr>
            <p:txBody>
              <a:bodyPr rot="0" spcFirstLastPara="0" vertOverflow="overflow" horzOverflow="overflow" vert="horz" wrap="square" lIns="93260" tIns="0" rIns="0" bIns="46630" numCol="1" spcCol="0" rtlCol="0" fromWordArt="0" anchor="b" anchorCtr="0" forceAA="0" compatLnSpc="1">
                <a:prstTxWarp prst="textNoShape">
                  <a:avLst/>
                </a:prstTxWarp>
                <a:noAutofit/>
              </a:bodyPr>
              <a:lstStyle/>
              <a:p>
                <a:pPr algn="ctr" defTabSz="932597">
                  <a:defRPr/>
                </a:pPr>
                <a:r>
                  <a:rPr lang="en-US" sz="1050" kern="0" dirty="0" smtClean="0">
                    <a:gradFill>
                      <a:gsLst>
                        <a:gs pos="1250">
                          <a:srgbClr val="505050"/>
                        </a:gs>
                        <a:gs pos="100000">
                          <a:srgbClr val="505050"/>
                        </a:gs>
                      </a:gsLst>
                      <a:lin ang="5400000" scaled="0"/>
                    </a:gradFill>
                  </a:rPr>
                  <a:t>Storage</a:t>
                </a:r>
              </a:p>
            </p:txBody>
          </p:sp>
          <p:sp>
            <p:nvSpPr>
              <p:cNvPr id="22" name="Rectangle 21"/>
              <p:cNvSpPr/>
              <p:nvPr/>
            </p:nvSpPr>
            <p:spPr bwMode="auto">
              <a:xfrm>
                <a:off x="7311136" y="3561978"/>
                <a:ext cx="682521" cy="682522"/>
              </a:xfrm>
              <a:prstGeom prst="rect">
                <a:avLst/>
              </a:prstGeom>
              <a:noFill/>
              <a:ln w="10795" cap="flat" cmpd="sng" algn="ctr">
                <a:noFill/>
                <a:prstDash val="solid"/>
                <a:headEnd type="none" w="med" len="med"/>
                <a:tailEnd type="none" w="med" len="med"/>
              </a:ln>
              <a:effectLst/>
            </p:spPr>
            <p:txBody>
              <a:bodyPr rot="0" spcFirstLastPara="0" vertOverflow="overflow" horzOverflow="overflow" vert="horz" wrap="square" lIns="93260" tIns="0" rIns="0" bIns="46630" numCol="1" spcCol="0" rtlCol="0" fromWordArt="0" anchor="b" anchorCtr="0" forceAA="0" compatLnSpc="1">
                <a:prstTxWarp prst="textNoShape">
                  <a:avLst/>
                </a:prstTxWarp>
                <a:noAutofit/>
              </a:bodyPr>
              <a:lstStyle/>
              <a:p>
                <a:pPr algn="ctr" defTabSz="932597">
                  <a:defRPr/>
                </a:pPr>
                <a:r>
                  <a:rPr lang="en-US" sz="1050" kern="0" dirty="0" smtClean="0">
                    <a:gradFill>
                      <a:gsLst>
                        <a:gs pos="1250">
                          <a:srgbClr val="505050"/>
                        </a:gs>
                        <a:gs pos="100000">
                          <a:srgbClr val="505050"/>
                        </a:gs>
                      </a:gsLst>
                      <a:lin ang="5400000" scaled="0"/>
                    </a:gradFill>
                  </a:rPr>
                  <a:t>Web</a:t>
                </a:r>
              </a:p>
            </p:txBody>
          </p:sp>
          <p:sp>
            <p:nvSpPr>
              <p:cNvPr id="23" name="Rectangle 22"/>
              <p:cNvSpPr/>
              <p:nvPr/>
            </p:nvSpPr>
            <p:spPr bwMode="auto">
              <a:xfrm>
                <a:off x="7869688" y="3561978"/>
                <a:ext cx="682521" cy="682522"/>
              </a:xfrm>
              <a:prstGeom prst="rect">
                <a:avLst/>
              </a:prstGeom>
              <a:noFill/>
              <a:ln w="10795" cap="flat" cmpd="sng" algn="ctr">
                <a:noFill/>
                <a:prstDash val="solid"/>
                <a:headEnd type="none" w="med" len="med"/>
                <a:tailEnd type="none" w="med" len="med"/>
              </a:ln>
              <a:effectLst/>
            </p:spPr>
            <p:txBody>
              <a:bodyPr rot="0" spcFirstLastPara="0" vertOverflow="overflow" horzOverflow="overflow" vert="horz" wrap="square" lIns="93260" tIns="0" rIns="0" bIns="46630" numCol="1" spcCol="0" rtlCol="0" fromWordArt="0" anchor="b" anchorCtr="0" forceAA="0" compatLnSpc="1">
                <a:prstTxWarp prst="textNoShape">
                  <a:avLst/>
                </a:prstTxWarp>
                <a:noAutofit/>
              </a:bodyPr>
              <a:lstStyle/>
              <a:p>
                <a:pPr algn="ctr" defTabSz="932597">
                  <a:defRPr/>
                </a:pPr>
                <a:r>
                  <a:rPr lang="en-US" sz="1050" kern="0" dirty="0" smtClean="0">
                    <a:gradFill>
                      <a:gsLst>
                        <a:gs pos="1250">
                          <a:srgbClr val="505050"/>
                        </a:gs>
                        <a:gs pos="100000">
                          <a:srgbClr val="505050"/>
                        </a:gs>
                      </a:gsLst>
                      <a:lin ang="5400000" scaled="0"/>
                    </a:gradFill>
                  </a:rPr>
                  <a:t>Storage</a:t>
                </a:r>
              </a:p>
            </p:txBody>
          </p:sp>
          <p:cxnSp>
            <p:nvCxnSpPr>
              <p:cNvPr id="24" name="Straight Connector 23"/>
              <p:cNvCxnSpPr/>
              <p:nvPr/>
            </p:nvCxnSpPr>
            <p:spPr>
              <a:xfrm>
                <a:off x="6451241" y="3489059"/>
                <a:ext cx="0" cy="178380"/>
              </a:xfrm>
              <a:prstGeom prst="line">
                <a:avLst/>
              </a:prstGeom>
              <a:noFill/>
              <a:ln w="19050" cap="flat" cmpd="sng" algn="ctr">
                <a:solidFill>
                  <a:srgbClr val="505050"/>
                </a:solidFill>
                <a:prstDash val="solid"/>
                <a:headEnd type="none"/>
                <a:tailEnd type="none"/>
              </a:ln>
              <a:effectLst/>
            </p:spPr>
          </p:cxnSp>
          <p:cxnSp>
            <p:nvCxnSpPr>
              <p:cNvPr id="25" name="Straight Connector 24"/>
              <p:cNvCxnSpPr/>
              <p:nvPr/>
            </p:nvCxnSpPr>
            <p:spPr>
              <a:xfrm>
                <a:off x="6402627" y="3489059"/>
                <a:ext cx="0" cy="218757"/>
              </a:xfrm>
              <a:prstGeom prst="line">
                <a:avLst/>
              </a:prstGeom>
              <a:noFill/>
              <a:ln w="19050" cap="flat" cmpd="sng" algn="ctr">
                <a:solidFill>
                  <a:srgbClr val="F47836"/>
                </a:solidFill>
                <a:prstDash val="dash"/>
                <a:headEnd type="none"/>
                <a:tailEnd type="none"/>
              </a:ln>
              <a:effectLst/>
            </p:spPr>
          </p:cxnSp>
          <p:cxnSp>
            <p:nvCxnSpPr>
              <p:cNvPr id="26" name="Straight Connector 25"/>
              <p:cNvCxnSpPr/>
              <p:nvPr/>
            </p:nvCxnSpPr>
            <p:spPr>
              <a:xfrm>
                <a:off x="7058925" y="3489059"/>
                <a:ext cx="0" cy="218757"/>
              </a:xfrm>
              <a:prstGeom prst="line">
                <a:avLst/>
              </a:prstGeom>
              <a:noFill/>
              <a:ln w="19050" cap="flat" cmpd="sng" algn="ctr">
                <a:solidFill>
                  <a:srgbClr val="505050"/>
                </a:solidFill>
                <a:prstDash val="solid"/>
                <a:headEnd type="none"/>
                <a:tailEnd type="none"/>
              </a:ln>
              <a:effectLst/>
            </p:spPr>
          </p:cxnSp>
          <p:cxnSp>
            <p:nvCxnSpPr>
              <p:cNvPr id="27" name="Straight Connector 26"/>
              <p:cNvCxnSpPr/>
              <p:nvPr/>
            </p:nvCxnSpPr>
            <p:spPr>
              <a:xfrm>
                <a:off x="7010310" y="3489059"/>
                <a:ext cx="0" cy="218757"/>
              </a:xfrm>
              <a:prstGeom prst="line">
                <a:avLst/>
              </a:prstGeom>
              <a:noFill/>
              <a:ln w="19050" cap="flat" cmpd="sng" algn="ctr">
                <a:solidFill>
                  <a:srgbClr val="F47836"/>
                </a:solidFill>
                <a:prstDash val="dash"/>
                <a:headEnd type="none"/>
                <a:tailEnd type="none"/>
              </a:ln>
              <a:effectLst/>
            </p:spPr>
          </p:cxnSp>
          <p:cxnSp>
            <p:nvCxnSpPr>
              <p:cNvPr id="29" name="Straight Connector 28"/>
              <p:cNvCxnSpPr/>
              <p:nvPr/>
            </p:nvCxnSpPr>
            <p:spPr>
              <a:xfrm>
                <a:off x="7658501" y="3489059"/>
                <a:ext cx="0" cy="173344"/>
              </a:xfrm>
              <a:prstGeom prst="line">
                <a:avLst/>
              </a:prstGeom>
              <a:noFill/>
              <a:ln w="19050" cap="flat" cmpd="sng" algn="ctr">
                <a:solidFill>
                  <a:srgbClr val="505050"/>
                </a:solidFill>
                <a:prstDash val="solid"/>
                <a:headEnd type="none"/>
                <a:tailEnd type="none"/>
              </a:ln>
              <a:effectLst/>
            </p:spPr>
          </p:cxnSp>
          <p:cxnSp>
            <p:nvCxnSpPr>
              <p:cNvPr id="32" name="Straight Connector 31"/>
              <p:cNvCxnSpPr/>
              <p:nvPr/>
            </p:nvCxnSpPr>
            <p:spPr>
              <a:xfrm>
                <a:off x="7609886" y="3489059"/>
                <a:ext cx="0" cy="218757"/>
              </a:xfrm>
              <a:prstGeom prst="line">
                <a:avLst/>
              </a:prstGeom>
              <a:noFill/>
              <a:ln w="19050" cap="flat" cmpd="sng" algn="ctr">
                <a:solidFill>
                  <a:srgbClr val="0072C6"/>
                </a:solidFill>
                <a:prstDash val="dash"/>
                <a:headEnd type="none"/>
                <a:tailEnd type="none"/>
              </a:ln>
              <a:effectLst/>
            </p:spPr>
          </p:cxnSp>
          <p:cxnSp>
            <p:nvCxnSpPr>
              <p:cNvPr id="34" name="Straight Connector 33"/>
              <p:cNvCxnSpPr/>
              <p:nvPr/>
            </p:nvCxnSpPr>
            <p:spPr>
              <a:xfrm>
                <a:off x="8241878" y="3489059"/>
                <a:ext cx="0" cy="218757"/>
              </a:xfrm>
              <a:prstGeom prst="line">
                <a:avLst/>
              </a:prstGeom>
              <a:noFill/>
              <a:ln w="19050" cap="flat" cmpd="sng" algn="ctr">
                <a:solidFill>
                  <a:srgbClr val="505050"/>
                </a:solidFill>
                <a:prstDash val="solid"/>
                <a:headEnd type="none"/>
                <a:tailEnd type="none"/>
              </a:ln>
              <a:effectLst/>
            </p:spPr>
          </p:cxnSp>
          <p:cxnSp>
            <p:nvCxnSpPr>
              <p:cNvPr id="35" name="Straight Connector 34"/>
              <p:cNvCxnSpPr/>
              <p:nvPr/>
            </p:nvCxnSpPr>
            <p:spPr>
              <a:xfrm>
                <a:off x="8193264" y="3489059"/>
                <a:ext cx="0" cy="218757"/>
              </a:xfrm>
              <a:prstGeom prst="line">
                <a:avLst/>
              </a:prstGeom>
              <a:noFill/>
              <a:ln w="19050" cap="flat" cmpd="sng" algn="ctr">
                <a:solidFill>
                  <a:srgbClr val="0072C6"/>
                </a:solidFill>
                <a:prstDash val="dash"/>
                <a:headEnd type="none"/>
                <a:tailEnd type="none"/>
              </a:ln>
              <a:effectLst/>
            </p:spPr>
          </p:cxnSp>
          <p:sp>
            <p:nvSpPr>
              <p:cNvPr id="36" name="Freeform 62"/>
              <p:cNvSpPr>
                <a:spLocks noEditPoints="1"/>
              </p:cNvSpPr>
              <p:nvPr/>
            </p:nvSpPr>
            <p:spPr bwMode="black">
              <a:xfrm>
                <a:off x="6250958" y="3667439"/>
                <a:ext cx="332006" cy="331920"/>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rgbClr val="F47836"/>
              </a:solidFill>
              <a:ln>
                <a:noFill/>
              </a:ln>
            </p:spPr>
            <p:txBody>
              <a:bodyPr vert="horz" wrap="square" lIns="83943" tIns="41972" rIns="83943" bIns="41972" numCol="1" anchor="t" anchorCtr="0" compatLnSpc="1">
                <a:prstTxWarp prst="textNoShape">
                  <a:avLst/>
                </a:prstTxWarp>
              </a:bodyPr>
              <a:lstStyle/>
              <a:p>
                <a:pPr algn="ctr" defTabSz="932597">
                  <a:defRPr/>
                </a:pPr>
                <a:endParaRPr lang="en-US" sz="1400" kern="0" dirty="0" smtClean="0">
                  <a:gradFill>
                    <a:gsLst>
                      <a:gs pos="1250">
                        <a:srgbClr val="505050"/>
                      </a:gs>
                      <a:gs pos="100000">
                        <a:srgbClr val="505050"/>
                      </a:gs>
                    </a:gsLst>
                    <a:lin ang="5400000" scaled="0"/>
                  </a:gradFill>
                  <a:cs typeface="Segoe UI" pitchFamily="34" charset="0"/>
                </a:endParaRPr>
              </a:p>
            </p:txBody>
          </p:sp>
          <p:sp>
            <p:nvSpPr>
              <p:cNvPr id="37" name="Left Bracket 36"/>
              <p:cNvSpPr/>
              <p:nvPr/>
            </p:nvSpPr>
            <p:spPr>
              <a:xfrm rot="5400000">
                <a:off x="6074237" y="1942738"/>
                <a:ext cx="279147" cy="2292257"/>
              </a:xfrm>
              <a:prstGeom prst="leftBracket">
                <a:avLst>
                  <a:gd name="adj" fmla="val 0"/>
                </a:avLst>
              </a:prstGeom>
              <a:noFill/>
              <a:ln w="19050" cap="flat" cmpd="sng" algn="ctr">
                <a:solidFill>
                  <a:srgbClr val="505050"/>
                </a:solidFill>
                <a:prstDash val="solid"/>
                <a:headEnd type="none"/>
                <a:tailEnd type="none"/>
              </a:ln>
              <a:effectLst/>
            </p:spPr>
            <p:txBody>
              <a:bodyPr rtlCol="0" anchor="ctr"/>
              <a:lstStyle/>
              <a:p>
                <a:pPr algn="ctr" defTabSz="932597">
                  <a:defRPr/>
                </a:pPr>
                <a:endParaRPr lang="en-US" sz="1600" kern="0" dirty="0" smtClean="0">
                  <a:gradFill>
                    <a:gsLst>
                      <a:gs pos="1250">
                        <a:srgbClr val="505050"/>
                      </a:gs>
                      <a:gs pos="100000">
                        <a:srgbClr val="505050"/>
                      </a:gs>
                    </a:gsLst>
                    <a:lin ang="5400000" scaled="0"/>
                  </a:gradFill>
                </a:endParaRPr>
              </a:p>
            </p:txBody>
          </p:sp>
          <p:cxnSp>
            <p:nvCxnSpPr>
              <p:cNvPr id="38" name="Straight Connector 37"/>
              <p:cNvCxnSpPr/>
              <p:nvPr/>
            </p:nvCxnSpPr>
            <p:spPr>
              <a:xfrm>
                <a:off x="6213810" y="2487632"/>
                <a:ext cx="0" cy="461660"/>
              </a:xfrm>
              <a:prstGeom prst="line">
                <a:avLst/>
              </a:prstGeom>
              <a:noFill/>
              <a:ln w="19050" cap="flat" cmpd="sng" algn="ctr">
                <a:solidFill>
                  <a:srgbClr val="505050"/>
                </a:solidFill>
                <a:prstDash val="solid"/>
                <a:headEnd type="none"/>
                <a:tailEnd type="none"/>
              </a:ln>
              <a:effectLst/>
            </p:spPr>
          </p:cxnSp>
          <p:sp>
            <p:nvSpPr>
              <p:cNvPr id="39" name="Left Bracket 38"/>
              <p:cNvSpPr/>
              <p:nvPr/>
            </p:nvSpPr>
            <p:spPr>
              <a:xfrm rot="5400000">
                <a:off x="5980277" y="1741407"/>
                <a:ext cx="365035" cy="2630507"/>
              </a:xfrm>
              <a:prstGeom prst="leftBracket">
                <a:avLst>
                  <a:gd name="adj" fmla="val 0"/>
                </a:avLst>
              </a:prstGeom>
              <a:noFill/>
              <a:ln w="19050" cap="flat" cmpd="sng" algn="ctr">
                <a:solidFill>
                  <a:srgbClr val="0072C6"/>
                </a:solidFill>
                <a:prstDash val="dash"/>
                <a:headEnd type="none"/>
                <a:tailEnd type="none"/>
              </a:ln>
              <a:effectLst/>
            </p:spPr>
            <p:txBody>
              <a:bodyPr rtlCol="0" anchor="ctr"/>
              <a:lstStyle/>
              <a:p>
                <a:pPr algn="ctr" defTabSz="932597">
                  <a:defRPr/>
                </a:pPr>
                <a:endParaRPr lang="en-US" sz="1600" kern="0" dirty="0" smtClean="0">
                  <a:gradFill>
                    <a:gsLst>
                      <a:gs pos="1250">
                        <a:srgbClr val="505050"/>
                      </a:gs>
                      <a:gs pos="100000">
                        <a:srgbClr val="505050"/>
                      </a:gs>
                    </a:gsLst>
                    <a:lin ang="5400000" scaled="0"/>
                  </a:gradFill>
                </a:endParaRPr>
              </a:p>
            </p:txBody>
          </p:sp>
          <p:sp>
            <p:nvSpPr>
              <p:cNvPr id="40" name="Rectangle 39"/>
              <p:cNvSpPr/>
              <p:nvPr/>
            </p:nvSpPr>
            <p:spPr bwMode="auto">
              <a:xfrm>
                <a:off x="6318474" y="3227157"/>
                <a:ext cx="2029247" cy="267370"/>
              </a:xfrm>
              <a:prstGeom prst="rect">
                <a:avLst/>
              </a:prstGeom>
              <a:solidFill>
                <a:srgbClr val="FFFFFF">
                  <a:lumMod val="10000"/>
                </a:srgbClr>
              </a:solidFill>
              <a:ln w="1079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90">
                  <a:lnSpc>
                    <a:spcPct val="90000"/>
                  </a:lnSpc>
                  <a:defRPr/>
                </a:pPr>
                <a:r>
                  <a:rPr lang="en-US" sz="1100" kern="0" spc="-51" dirty="0" smtClean="0">
                    <a:gradFill>
                      <a:gsLst>
                        <a:gs pos="1250">
                          <a:srgbClr val="FFFFFF"/>
                        </a:gs>
                        <a:gs pos="100000">
                          <a:srgbClr val="FFFFFF"/>
                        </a:gs>
                      </a:gsLst>
                      <a:lin ang="5400000" scaled="0"/>
                    </a:gradFill>
                  </a:rPr>
                  <a:t>Hyper-V Host B</a:t>
                </a:r>
              </a:p>
            </p:txBody>
          </p:sp>
          <p:cxnSp>
            <p:nvCxnSpPr>
              <p:cNvPr id="41" name="Straight Connector 40"/>
              <p:cNvCxnSpPr/>
              <p:nvPr/>
            </p:nvCxnSpPr>
            <p:spPr>
              <a:xfrm rot="10800000" flipV="1">
                <a:off x="3768474" y="2500322"/>
                <a:ext cx="2243663" cy="22060"/>
              </a:xfrm>
              <a:prstGeom prst="line">
                <a:avLst/>
              </a:prstGeom>
              <a:noFill/>
              <a:ln w="19050" cap="flat" cmpd="sng" algn="ctr">
                <a:solidFill>
                  <a:srgbClr val="0072C6"/>
                </a:solidFill>
                <a:prstDash val="dash"/>
                <a:headEnd type="none"/>
                <a:tailEnd type="none"/>
              </a:ln>
              <a:effectLst/>
            </p:spPr>
          </p:cxnSp>
          <p:cxnSp>
            <p:nvCxnSpPr>
              <p:cNvPr id="42" name="Straight Connector 41"/>
              <p:cNvCxnSpPr/>
              <p:nvPr/>
            </p:nvCxnSpPr>
            <p:spPr>
              <a:xfrm>
                <a:off x="5311924" y="3496843"/>
                <a:ext cx="0" cy="163483"/>
              </a:xfrm>
              <a:prstGeom prst="line">
                <a:avLst/>
              </a:prstGeom>
              <a:noFill/>
              <a:ln w="19050" cap="flat" cmpd="sng" algn="ctr">
                <a:solidFill>
                  <a:srgbClr val="F47836"/>
                </a:solidFill>
                <a:prstDash val="dash"/>
                <a:headEnd type="none"/>
                <a:tailEnd type="none"/>
              </a:ln>
              <a:effectLst/>
            </p:spPr>
          </p:cxnSp>
          <p:cxnSp>
            <p:nvCxnSpPr>
              <p:cNvPr id="43" name="Straight Connector 42"/>
              <p:cNvCxnSpPr/>
              <p:nvPr/>
            </p:nvCxnSpPr>
            <p:spPr>
              <a:xfrm>
                <a:off x="4560351" y="3496843"/>
                <a:ext cx="0" cy="163483"/>
              </a:xfrm>
              <a:prstGeom prst="line">
                <a:avLst/>
              </a:prstGeom>
              <a:noFill/>
              <a:ln w="19050" cap="flat" cmpd="sng" algn="ctr">
                <a:solidFill>
                  <a:srgbClr val="0072C6"/>
                </a:solidFill>
                <a:prstDash val="dash"/>
                <a:headEnd type="none"/>
                <a:tailEnd type="none"/>
              </a:ln>
              <a:effectLst/>
            </p:spPr>
          </p:cxnSp>
          <p:cxnSp>
            <p:nvCxnSpPr>
              <p:cNvPr id="44" name="Straight Connector 43"/>
              <p:cNvCxnSpPr/>
              <p:nvPr/>
            </p:nvCxnSpPr>
            <p:spPr>
              <a:xfrm>
                <a:off x="4635506" y="3421688"/>
                <a:ext cx="0" cy="289880"/>
              </a:xfrm>
              <a:prstGeom prst="line">
                <a:avLst/>
              </a:prstGeom>
              <a:noFill/>
              <a:ln w="19050" cap="flat" cmpd="sng" algn="ctr">
                <a:solidFill>
                  <a:srgbClr val="505050"/>
                </a:solidFill>
                <a:prstDash val="solid"/>
                <a:headEnd type="none"/>
                <a:tailEnd type="none"/>
              </a:ln>
              <a:effectLst/>
            </p:spPr>
          </p:cxnSp>
          <p:cxnSp>
            <p:nvCxnSpPr>
              <p:cNvPr id="45" name="Straight Connector 44"/>
              <p:cNvCxnSpPr/>
              <p:nvPr/>
            </p:nvCxnSpPr>
            <p:spPr>
              <a:xfrm>
                <a:off x="5408553" y="3421688"/>
                <a:ext cx="0" cy="289880"/>
              </a:xfrm>
              <a:prstGeom prst="line">
                <a:avLst/>
              </a:prstGeom>
              <a:noFill/>
              <a:ln w="19050" cap="flat" cmpd="sng" algn="ctr">
                <a:solidFill>
                  <a:srgbClr val="505050"/>
                </a:solidFill>
                <a:prstDash val="solid"/>
                <a:headEnd type="none"/>
                <a:tailEnd type="none"/>
              </a:ln>
              <a:effectLst/>
            </p:spPr>
          </p:cxnSp>
          <p:sp>
            <p:nvSpPr>
              <p:cNvPr id="46" name="Rectangle 45"/>
              <p:cNvSpPr/>
              <p:nvPr/>
            </p:nvSpPr>
            <p:spPr bwMode="auto">
              <a:xfrm>
                <a:off x="4188013" y="3227157"/>
                <a:ext cx="1475521" cy="267370"/>
              </a:xfrm>
              <a:prstGeom prst="rect">
                <a:avLst/>
              </a:prstGeom>
              <a:solidFill>
                <a:srgbClr val="FFFFFF">
                  <a:lumMod val="10000"/>
                </a:srgbClr>
              </a:solidFill>
              <a:ln w="1079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90">
                  <a:lnSpc>
                    <a:spcPct val="90000"/>
                  </a:lnSpc>
                  <a:defRPr/>
                </a:pPr>
                <a:r>
                  <a:rPr lang="en-US" sz="1100" kern="0" spc="-51" dirty="0" smtClean="0">
                    <a:gradFill>
                      <a:gsLst>
                        <a:gs pos="1250">
                          <a:srgbClr val="FFFFFF"/>
                        </a:gs>
                        <a:gs pos="100000">
                          <a:srgbClr val="FFFFFF"/>
                        </a:gs>
                      </a:gsLst>
                      <a:lin ang="5400000" scaled="0"/>
                    </a:gradFill>
                  </a:rPr>
                  <a:t>Hyper-V Host A</a:t>
                </a:r>
              </a:p>
            </p:txBody>
          </p:sp>
          <p:sp>
            <p:nvSpPr>
              <p:cNvPr id="47" name="Freeform 207"/>
              <p:cNvSpPr>
                <a:spLocks noEditPoints="1"/>
              </p:cNvSpPr>
              <p:nvPr/>
            </p:nvSpPr>
            <p:spPr bwMode="gray">
              <a:xfrm>
                <a:off x="4334047" y="3652519"/>
                <a:ext cx="413721" cy="307881"/>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0072C6"/>
              </a:solidFill>
              <a:ln>
                <a:noFill/>
              </a:ln>
              <a:extLst/>
            </p:spPr>
            <p:txBody>
              <a:bodyPr vert="horz" wrap="square" lIns="93260" tIns="46630" rIns="93260" bIns="46630" numCol="1" anchor="t" anchorCtr="0" compatLnSpc="1">
                <a:prstTxWarp prst="textNoShape">
                  <a:avLst/>
                </a:prstTxWarp>
              </a:bodyPr>
              <a:lstStyle/>
              <a:p>
                <a:pPr defTabSz="932597">
                  <a:defRPr/>
                </a:pPr>
                <a:endParaRPr lang="en-US" sz="1600" kern="0" dirty="0" smtClean="0">
                  <a:gradFill>
                    <a:gsLst>
                      <a:gs pos="1250">
                        <a:srgbClr val="505050"/>
                      </a:gs>
                      <a:gs pos="100000">
                        <a:srgbClr val="505050"/>
                      </a:gs>
                    </a:gsLst>
                    <a:lin ang="5400000" scaled="0"/>
                  </a:gradFill>
                  <a:cs typeface="Segoe UI" pitchFamily="34" charset="0"/>
                </a:endParaRPr>
              </a:p>
            </p:txBody>
          </p:sp>
          <p:sp>
            <p:nvSpPr>
              <p:cNvPr id="48" name="Freeform 207"/>
              <p:cNvSpPr>
                <a:spLocks noEditPoints="1"/>
              </p:cNvSpPr>
              <p:nvPr/>
            </p:nvSpPr>
            <p:spPr bwMode="gray">
              <a:xfrm>
                <a:off x="5103778" y="3652519"/>
                <a:ext cx="413721" cy="307881"/>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47836"/>
              </a:solidFill>
              <a:ln>
                <a:noFill/>
              </a:ln>
              <a:extLst/>
            </p:spPr>
            <p:txBody>
              <a:bodyPr vert="horz" wrap="square" lIns="93260" tIns="46630" rIns="93260" bIns="46630" numCol="1" anchor="t" anchorCtr="0" compatLnSpc="1">
                <a:prstTxWarp prst="textNoShape">
                  <a:avLst/>
                </a:prstTxWarp>
              </a:bodyPr>
              <a:lstStyle/>
              <a:p>
                <a:pPr defTabSz="932597">
                  <a:defRPr/>
                </a:pPr>
                <a:endParaRPr lang="en-US" sz="1600" kern="0" dirty="0" smtClean="0">
                  <a:gradFill>
                    <a:gsLst>
                      <a:gs pos="1250">
                        <a:srgbClr val="505050"/>
                      </a:gs>
                      <a:gs pos="100000">
                        <a:srgbClr val="505050"/>
                      </a:gs>
                    </a:gsLst>
                    <a:lin ang="5400000" scaled="0"/>
                  </a:gradFill>
                  <a:cs typeface="Segoe UI" pitchFamily="34" charset="0"/>
                </a:endParaRPr>
              </a:p>
            </p:txBody>
          </p:sp>
          <p:cxnSp>
            <p:nvCxnSpPr>
              <p:cNvPr id="49" name="Straight Connector 48"/>
              <p:cNvCxnSpPr/>
              <p:nvPr/>
            </p:nvCxnSpPr>
            <p:spPr>
              <a:xfrm>
                <a:off x="6009815" y="2498368"/>
                <a:ext cx="0" cy="365847"/>
              </a:xfrm>
              <a:prstGeom prst="line">
                <a:avLst/>
              </a:prstGeom>
              <a:noFill/>
              <a:ln w="19050" cap="flat" cmpd="sng" algn="ctr">
                <a:solidFill>
                  <a:srgbClr val="0072C6"/>
                </a:solidFill>
                <a:prstDash val="dash"/>
                <a:headEnd type="none"/>
                <a:tailEnd type="none"/>
              </a:ln>
              <a:effectLst/>
            </p:spPr>
          </p:cxnSp>
          <p:sp>
            <p:nvSpPr>
              <p:cNvPr id="50" name="Rectangle 49"/>
              <p:cNvSpPr/>
              <p:nvPr/>
            </p:nvSpPr>
            <p:spPr>
              <a:xfrm>
                <a:off x="4272427" y="2030169"/>
                <a:ext cx="3880916" cy="318082"/>
              </a:xfrm>
              <a:prstGeom prst="rect">
                <a:avLst/>
              </a:prstGeom>
            </p:spPr>
            <p:txBody>
              <a:bodyPr wrap="square">
                <a:spAutoFit/>
              </a:bodyPr>
              <a:lstStyle/>
              <a:p>
                <a:pPr algn="ctr" defTabSz="932597">
                  <a:defRPr/>
                </a:pPr>
                <a:r>
                  <a:rPr lang="en-US" sz="1200" kern="0" dirty="0" smtClean="0">
                    <a:gradFill>
                      <a:gsLst>
                        <a:gs pos="1250">
                          <a:srgbClr val="505050"/>
                        </a:gs>
                        <a:gs pos="100000">
                          <a:srgbClr val="505050"/>
                        </a:gs>
                      </a:gsLst>
                      <a:lin ang="5400000" scaled="0"/>
                    </a:gradFill>
                    <a:cs typeface="Segoe UI" pitchFamily="34" charset="0"/>
                  </a:rPr>
                  <a:t>WHAT’S REALLY HAPPENING</a:t>
                </a:r>
              </a:p>
            </p:txBody>
          </p:sp>
          <p:grpSp>
            <p:nvGrpSpPr>
              <p:cNvPr id="51" name="Group 50"/>
              <p:cNvGrpSpPr/>
              <p:nvPr/>
            </p:nvGrpSpPr>
            <p:grpSpPr>
              <a:xfrm>
                <a:off x="3191953" y="2259216"/>
                <a:ext cx="984141" cy="521152"/>
                <a:chOff x="3191953" y="2259216"/>
                <a:chExt cx="984141" cy="521152"/>
              </a:xfrm>
            </p:grpSpPr>
            <p:sp>
              <p:nvSpPr>
                <p:cNvPr id="71" name="Rectangle 70"/>
                <p:cNvSpPr/>
                <p:nvPr/>
              </p:nvSpPr>
              <p:spPr bwMode="auto">
                <a:xfrm>
                  <a:off x="3471151" y="2259216"/>
                  <a:ext cx="235759" cy="235759"/>
                </a:xfrm>
                <a:prstGeom prst="rect">
                  <a:avLst/>
                </a:prstGeom>
                <a:solidFill>
                  <a:srgbClr val="0072C6"/>
                </a:solidFill>
                <a:ln w="10795" cap="flat" cmpd="sng" algn="ctr">
                  <a:noFill/>
                  <a:prstDash val="solid"/>
                  <a:headEnd type="none" w="med" len="med"/>
                  <a:tailEnd type="none" w="med" len="med"/>
                </a:ln>
                <a:effectLst/>
              </p:spPr>
              <p:txBody>
                <a:bodyPr rot="0" spcFirstLastPara="0" vertOverflow="overflow" horzOverflow="overflow" vert="horz" wrap="square" lIns="93260" tIns="0" rIns="0" bIns="46630" numCol="1" spcCol="0" rtlCol="0" fromWordArt="0" anchor="b" anchorCtr="0" forceAA="0" compatLnSpc="1">
                  <a:prstTxWarp prst="textNoShape">
                    <a:avLst/>
                  </a:prstTxWarp>
                  <a:noAutofit/>
                </a:bodyPr>
                <a:lstStyle/>
                <a:p>
                  <a:pPr defTabSz="932597">
                    <a:defRPr/>
                  </a:pPr>
                  <a:endParaRPr lang="en-US" sz="1050" kern="0" dirty="0" smtClean="0">
                    <a:gradFill>
                      <a:gsLst>
                        <a:gs pos="1250">
                          <a:srgbClr val="505050"/>
                        </a:gs>
                        <a:gs pos="100000">
                          <a:srgbClr val="505050"/>
                        </a:gs>
                      </a:gsLst>
                      <a:lin ang="5400000" scaled="0"/>
                    </a:gradFill>
                  </a:endParaRPr>
                </a:p>
              </p:txBody>
            </p:sp>
            <p:sp>
              <p:nvSpPr>
                <p:cNvPr id="72" name="Rectangle 71"/>
                <p:cNvSpPr/>
                <p:nvPr/>
              </p:nvSpPr>
              <p:spPr bwMode="auto">
                <a:xfrm>
                  <a:off x="3471151" y="2544609"/>
                  <a:ext cx="235759" cy="235759"/>
                </a:xfrm>
                <a:prstGeom prst="rect">
                  <a:avLst/>
                </a:prstGeom>
                <a:solidFill>
                  <a:srgbClr val="0072C6"/>
                </a:solidFill>
                <a:ln w="10795" cap="flat" cmpd="sng" algn="ctr">
                  <a:noFill/>
                  <a:prstDash val="solid"/>
                  <a:headEnd type="none" w="med" len="med"/>
                  <a:tailEnd type="none" w="med" len="med"/>
                </a:ln>
                <a:effectLst/>
              </p:spPr>
              <p:txBody>
                <a:bodyPr rot="0" spcFirstLastPara="0" vertOverflow="overflow" horzOverflow="overflow" vert="horz" wrap="square" lIns="93260" tIns="0" rIns="0" bIns="46630" numCol="1" spcCol="0" rtlCol="0" fromWordArt="0" anchor="b" anchorCtr="0" forceAA="0" compatLnSpc="1">
                  <a:prstTxWarp prst="textNoShape">
                    <a:avLst/>
                  </a:prstTxWarp>
                  <a:noAutofit/>
                </a:bodyPr>
                <a:lstStyle/>
                <a:p>
                  <a:pPr defTabSz="932597">
                    <a:defRPr/>
                  </a:pPr>
                  <a:endParaRPr lang="en-US" sz="1050" kern="0" dirty="0" smtClean="0">
                    <a:gradFill>
                      <a:gsLst>
                        <a:gs pos="1250">
                          <a:srgbClr val="505050"/>
                        </a:gs>
                        <a:gs pos="100000">
                          <a:srgbClr val="505050"/>
                        </a:gs>
                      </a:gsLst>
                      <a:lin ang="5400000" scaled="0"/>
                    </a:gradFill>
                  </a:endParaRPr>
                </a:p>
              </p:txBody>
            </p:sp>
            <p:sp>
              <p:nvSpPr>
                <p:cNvPr id="73" name="Rectangle 72"/>
                <p:cNvSpPr/>
                <p:nvPr/>
              </p:nvSpPr>
              <p:spPr bwMode="auto">
                <a:xfrm>
                  <a:off x="3191953" y="2259216"/>
                  <a:ext cx="235759" cy="235759"/>
                </a:xfrm>
                <a:prstGeom prst="rect">
                  <a:avLst/>
                </a:prstGeom>
                <a:solidFill>
                  <a:srgbClr val="0072C6"/>
                </a:solidFill>
                <a:ln w="10795" cap="flat" cmpd="sng" algn="ctr">
                  <a:noFill/>
                  <a:prstDash val="solid"/>
                  <a:headEnd type="none" w="med" len="med"/>
                  <a:tailEnd type="none" w="med" len="med"/>
                </a:ln>
                <a:effectLst/>
              </p:spPr>
              <p:txBody>
                <a:bodyPr rot="0" spcFirstLastPara="0" vertOverflow="overflow" horzOverflow="overflow" vert="horz" wrap="square" lIns="93260" tIns="0" rIns="0" bIns="46630" numCol="1" spcCol="0" rtlCol="0" fromWordArt="0" anchor="b" anchorCtr="0" forceAA="0" compatLnSpc="1">
                  <a:prstTxWarp prst="textNoShape">
                    <a:avLst/>
                  </a:prstTxWarp>
                  <a:noAutofit/>
                </a:bodyPr>
                <a:lstStyle/>
                <a:p>
                  <a:pPr defTabSz="932597">
                    <a:defRPr/>
                  </a:pPr>
                  <a:endParaRPr lang="en-US" sz="1050" kern="0" dirty="0" smtClean="0">
                    <a:gradFill>
                      <a:gsLst>
                        <a:gs pos="1250">
                          <a:srgbClr val="505050"/>
                        </a:gs>
                        <a:gs pos="100000">
                          <a:srgbClr val="505050"/>
                        </a:gs>
                      </a:gsLst>
                      <a:lin ang="5400000" scaled="0"/>
                    </a:gradFill>
                  </a:endParaRPr>
                </a:p>
              </p:txBody>
            </p:sp>
            <p:sp>
              <p:nvSpPr>
                <p:cNvPr id="74" name="Rectangle 73"/>
                <p:cNvSpPr/>
                <p:nvPr/>
              </p:nvSpPr>
              <p:spPr bwMode="auto">
                <a:xfrm>
                  <a:off x="3191953" y="2544609"/>
                  <a:ext cx="235759" cy="235759"/>
                </a:xfrm>
                <a:prstGeom prst="rect">
                  <a:avLst/>
                </a:prstGeom>
                <a:solidFill>
                  <a:srgbClr val="0072C6"/>
                </a:solidFill>
                <a:ln w="10795" cap="flat" cmpd="sng" algn="ctr">
                  <a:noFill/>
                  <a:prstDash val="solid"/>
                  <a:headEnd type="none" w="med" len="med"/>
                  <a:tailEnd type="none" w="med" len="med"/>
                </a:ln>
                <a:effectLst/>
              </p:spPr>
              <p:txBody>
                <a:bodyPr rot="0" spcFirstLastPara="0" vertOverflow="overflow" horzOverflow="overflow" vert="horz" wrap="square" lIns="93260" tIns="0" rIns="0" bIns="46630" numCol="1" spcCol="0" rtlCol="0" fromWordArt="0" anchor="b" anchorCtr="0" forceAA="0" compatLnSpc="1">
                  <a:prstTxWarp prst="textNoShape">
                    <a:avLst/>
                  </a:prstTxWarp>
                  <a:noAutofit/>
                </a:bodyPr>
                <a:lstStyle/>
                <a:p>
                  <a:pPr defTabSz="932597">
                    <a:defRPr/>
                  </a:pPr>
                  <a:endParaRPr lang="en-US" sz="1050" kern="0" dirty="0" smtClean="0">
                    <a:gradFill>
                      <a:gsLst>
                        <a:gs pos="1250">
                          <a:srgbClr val="505050"/>
                        </a:gs>
                        <a:gs pos="100000">
                          <a:srgbClr val="505050"/>
                        </a:gs>
                      </a:gsLst>
                      <a:lin ang="5400000" scaled="0"/>
                    </a:gradFill>
                  </a:endParaRPr>
                </a:p>
              </p:txBody>
            </p:sp>
            <p:pic>
              <p:nvPicPr>
                <p:cNvPr id="75" name="Picture 3" descr="\\MAGNUM\Projects\Microsoft\Cloud Power FY12\Design\ICONS_PNG\User.png"/>
                <p:cNvPicPr>
                  <a:picLocks noChangeAspect="1" noChangeArrowheads="1"/>
                </p:cNvPicPr>
                <p:nvPr/>
              </p:nvPicPr>
              <p:blipFill>
                <a:blip r:embed="rId4" cstate="email">
                  <a:lum bright="100000"/>
                  <a:extLst>
                    <a:ext uri="{28A0092B-C50C-407E-A947-70E740481C1C}">
                      <a14:useLocalDpi xmlns:a14="http://schemas.microsoft.com/office/drawing/2010/main"/>
                    </a:ext>
                  </a:extLst>
                </a:blip>
                <a:srcRect/>
                <a:stretch>
                  <a:fillRect/>
                </a:stretch>
              </p:blipFill>
              <p:spPr bwMode="auto">
                <a:xfrm>
                  <a:off x="3485560" y="2291479"/>
                  <a:ext cx="195063" cy="195064"/>
                </a:xfrm>
                <a:prstGeom prst="rect">
                  <a:avLst/>
                </a:prstGeom>
                <a:noFill/>
              </p:spPr>
            </p:pic>
            <p:pic>
              <p:nvPicPr>
                <p:cNvPr id="76" name="Picture 3" descr="\\MAGNUM\Projects\Microsoft\Cloud Power FY12\Design\ICONS_PNG\User.png"/>
                <p:cNvPicPr>
                  <a:picLocks noChangeAspect="1" noChangeArrowheads="1"/>
                </p:cNvPicPr>
                <p:nvPr/>
              </p:nvPicPr>
              <p:blipFill>
                <a:blip r:embed="rId4" cstate="email">
                  <a:lum bright="100000"/>
                  <a:extLst>
                    <a:ext uri="{28A0092B-C50C-407E-A947-70E740481C1C}">
                      <a14:useLocalDpi xmlns:a14="http://schemas.microsoft.com/office/drawing/2010/main"/>
                    </a:ext>
                  </a:extLst>
                </a:blip>
                <a:srcRect/>
                <a:stretch>
                  <a:fillRect/>
                </a:stretch>
              </p:blipFill>
              <p:spPr bwMode="auto">
                <a:xfrm>
                  <a:off x="3485560" y="2558259"/>
                  <a:ext cx="195063" cy="195064"/>
                </a:xfrm>
                <a:prstGeom prst="rect">
                  <a:avLst/>
                </a:prstGeom>
                <a:noFill/>
              </p:spPr>
            </p:pic>
            <p:pic>
              <p:nvPicPr>
                <p:cNvPr id="77" name="Picture 3" descr="\\MAGNUM\Projects\Microsoft\Cloud Power FY12\Design\ICONS_PNG\User.png"/>
                <p:cNvPicPr>
                  <a:picLocks noChangeAspect="1" noChangeArrowheads="1"/>
                </p:cNvPicPr>
                <p:nvPr/>
              </p:nvPicPr>
              <p:blipFill>
                <a:blip r:embed="rId4" cstate="email">
                  <a:lum bright="100000"/>
                  <a:extLst>
                    <a:ext uri="{28A0092B-C50C-407E-A947-70E740481C1C}">
                      <a14:useLocalDpi xmlns:a14="http://schemas.microsoft.com/office/drawing/2010/main"/>
                    </a:ext>
                  </a:extLst>
                </a:blip>
                <a:srcRect/>
                <a:stretch>
                  <a:fillRect/>
                </a:stretch>
              </p:blipFill>
              <p:spPr bwMode="auto">
                <a:xfrm>
                  <a:off x="3212565" y="2291479"/>
                  <a:ext cx="195063" cy="195064"/>
                </a:xfrm>
                <a:prstGeom prst="rect">
                  <a:avLst/>
                </a:prstGeom>
                <a:noFill/>
              </p:spPr>
            </p:pic>
            <p:pic>
              <p:nvPicPr>
                <p:cNvPr id="78" name="Picture 3" descr="\\MAGNUM\Projects\Microsoft\Cloud Power FY12\Design\ICONS_PNG\User.png"/>
                <p:cNvPicPr>
                  <a:picLocks noChangeAspect="1" noChangeArrowheads="1"/>
                </p:cNvPicPr>
                <p:nvPr/>
              </p:nvPicPr>
              <p:blipFill>
                <a:blip r:embed="rId4" cstate="email">
                  <a:lum bright="100000"/>
                  <a:extLst>
                    <a:ext uri="{28A0092B-C50C-407E-A947-70E740481C1C}">
                      <a14:useLocalDpi xmlns:a14="http://schemas.microsoft.com/office/drawing/2010/main"/>
                    </a:ext>
                  </a:extLst>
                </a:blip>
                <a:srcRect/>
                <a:stretch>
                  <a:fillRect/>
                </a:stretch>
              </p:blipFill>
              <p:spPr bwMode="auto">
                <a:xfrm>
                  <a:off x="3212565" y="2558259"/>
                  <a:ext cx="195063" cy="195064"/>
                </a:xfrm>
                <a:prstGeom prst="rect">
                  <a:avLst/>
                </a:prstGeom>
                <a:noFill/>
              </p:spPr>
            </p:pic>
            <p:cxnSp>
              <p:nvCxnSpPr>
                <p:cNvPr id="79" name="Straight Connector 78"/>
                <p:cNvCxnSpPr/>
                <p:nvPr/>
              </p:nvCxnSpPr>
              <p:spPr>
                <a:xfrm>
                  <a:off x="3795871" y="2622612"/>
                  <a:ext cx="380223" cy="0"/>
                </a:xfrm>
                <a:prstGeom prst="line">
                  <a:avLst/>
                </a:prstGeom>
                <a:noFill/>
                <a:ln w="19050" cap="flat" cmpd="sng" algn="ctr">
                  <a:solidFill>
                    <a:srgbClr val="505050"/>
                  </a:solidFill>
                  <a:prstDash val="solid"/>
                  <a:headEnd type="none"/>
                  <a:tailEnd type="none"/>
                </a:ln>
                <a:effectLst/>
              </p:spPr>
            </p:cxnSp>
          </p:grpSp>
          <p:cxnSp>
            <p:nvCxnSpPr>
              <p:cNvPr id="52" name="Straight Connector 51"/>
              <p:cNvCxnSpPr/>
              <p:nvPr/>
            </p:nvCxnSpPr>
            <p:spPr>
              <a:xfrm flipH="1">
                <a:off x="6404639" y="2486082"/>
                <a:ext cx="2350697" cy="21105"/>
              </a:xfrm>
              <a:prstGeom prst="line">
                <a:avLst/>
              </a:prstGeom>
              <a:noFill/>
              <a:ln w="19050" cap="flat" cmpd="sng" algn="ctr">
                <a:solidFill>
                  <a:srgbClr val="F47836"/>
                </a:solidFill>
                <a:prstDash val="dash"/>
                <a:headEnd type="none"/>
                <a:tailEnd type="none"/>
              </a:ln>
              <a:effectLst/>
            </p:spPr>
          </p:cxnSp>
          <p:sp>
            <p:nvSpPr>
              <p:cNvPr id="53" name="Left Bracket 52"/>
              <p:cNvSpPr/>
              <p:nvPr/>
            </p:nvSpPr>
            <p:spPr>
              <a:xfrm rot="5400000">
                <a:off x="6039330" y="1693092"/>
                <a:ext cx="418718" cy="2609033"/>
              </a:xfrm>
              <a:prstGeom prst="leftBracket">
                <a:avLst>
                  <a:gd name="adj" fmla="val 0"/>
                </a:avLst>
              </a:prstGeom>
              <a:noFill/>
              <a:ln w="19050" cap="flat" cmpd="sng" algn="ctr">
                <a:solidFill>
                  <a:srgbClr val="F47836"/>
                </a:solidFill>
                <a:prstDash val="dash"/>
                <a:headEnd type="none"/>
                <a:tailEnd type="none"/>
              </a:ln>
              <a:effectLst/>
            </p:spPr>
            <p:txBody>
              <a:bodyPr rtlCol="0" anchor="ctr"/>
              <a:lstStyle/>
              <a:p>
                <a:pPr algn="ctr" defTabSz="932597">
                  <a:defRPr/>
                </a:pPr>
                <a:endParaRPr lang="en-US" sz="1600" kern="0" dirty="0" smtClean="0">
                  <a:gradFill>
                    <a:gsLst>
                      <a:gs pos="1250">
                        <a:srgbClr val="505050"/>
                      </a:gs>
                      <a:gs pos="100000">
                        <a:srgbClr val="505050"/>
                      </a:gs>
                    </a:gsLst>
                    <a:lin ang="5400000" scaled="0"/>
                  </a:gradFill>
                </a:endParaRPr>
              </a:p>
            </p:txBody>
          </p:sp>
          <p:cxnSp>
            <p:nvCxnSpPr>
              <p:cNvPr id="54" name="Straight Connector 53"/>
              <p:cNvCxnSpPr/>
              <p:nvPr/>
            </p:nvCxnSpPr>
            <p:spPr>
              <a:xfrm>
                <a:off x="6407515" y="2496031"/>
                <a:ext cx="0" cy="292219"/>
              </a:xfrm>
              <a:prstGeom prst="line">
                <a:avLst/>
              </a:prstGeom>
              <a:noFill/>
              <a:ln w="19050" cap="flat" cmpd="sng" algn="ctr">
                <a:solidFill>
                  <a:srgbClr val="F47836"/>
                </a:solidFill>
                <a:prstDash val="dash"/>
                <a:headEnd type="none"/>
                <a:tailEnd type="none"/>
              </a:ln>
              <a:effectLst/>
            </p:spPr>
          </p:cxnSp>
          <p:grpSp>
            <p:nvGrpSpPr>
              <p:cNvPr id="55" name="Group 54"/>
              <p:cNvGrpSpPr/>
              <p:nvPr/>
            </p:nvGrpSpPr>
            <p:grpSpPr>
              <a:xfrm>
                <a:off x="8377733" y="2224076"/>
                <a:ext cx="980664" cy="522424"/>
                <a:chOff x="8377733" y="2224076"/>
                <a:chExt cx="980664" cy="522424"/>
              </a:xfrm>
            </p:grpSpPr>
            <p:grpSp>
              <p:nvGrpSpPr>
                <p:cNvPr id="62" name="Group 61"/>
                <p:cNvGrpSpPr/>
                <p:nvPr/>
              </p:nvGrpSpPr>
              <p:grpSpPr>
                <a:xfrm>
                  <a:off x="8844399" y="2224076"/>
                  <a:ext cx="513998" cy="522424"/>
                  <a:chOff x="8673270" y="1791678"/>
                  <a:chExt cx="729778" cy="738555"/>
                </a:xfrm>
              </p:grpSpPr>
              <p:sp>
                <p:nvSpPr>
                  <p:cNvPr id="63" name="Rectangle 62"/>
                  <p:cNvSpPr/>
                  <p:nvPr/>
                </p:nvSpPr>
                <p:spPr bwMode="auto">
                  <a:xfrm>
                    <a:off x="9068940" y="1791678"/>
                    <a:ext cx="334108" cy="334108"/>
                  </a:xfrm>
                  <a:prstGeom prst="rect">
                    <a:avLst/>
                  </a:prstGeom>
                  <a:solidFill>
                    <a:srgbClr val="F47836"/>
                  </a:solidFill>
                  <a:ln w="10795" cap="flat" cmpd="sng" algn="ctr">
                    <a:noFill/>
                    <a:prstDash val="solid"/>
                    <a:headEnd type="none" w="med" len="med"/>
                    <a:tailEnd type="none" w="med" len="med"/>
                  </a:ln>
                  <a:effectLst/>
                </p:spPr>
                <p:txBody>
                  <a:bodyPr rot="0" spcFirstLastPara="0" vertOverflow="overflow" horzOverflow="overflow" vert="horz" wrap="square" lIns="93260" tIns="0" rIns="0" bIns="46630" numCol="1" spcCol="0" rtlCol="0" fromWordArt="0" anchor="b" anchorCtr="0" forceAA="0" compatLnSpc="1">
                    <a:prstTxWarp prst="textNoShape">
                      <a:avLst/>
                    </a:prstTxWarp>
                    <a:noAutofit/>
                  </a:bodyPr>
                  <a:lstStyle/>
                  <a:p>
                    <a:pPr defTabSz="932597">
                      <a:defRPr/>
                    </a:pPr>
                    <a:endParaRPr lang="en-US" sz="1050" kern="0" dirty="0" smtClean="0">
                      <a:gradFill>
                        <a:gsLst>
                          <a:gs pos="1250">
                            <a:srgbClr val="505050"/>
                          </a:gs>
                          <a:gs pos="100000">
                            <a:srgbClr val="505050"/>
                          </a:gs>
                        </a:gsLst>
                        <a:lin ang="5400000" scaled="0"/>
                      </a:gradFill>
                    </a:endParaRPr>
                  </a:p>
                </p:txBody>
              </p:sp>
              <p:sp>
                <p:nvSpPr>
                  <p:cNvPr id="64" name="Rectangle 63"/>
                  <p:cNvSpPr/>
                  <p:nvPr/>
                </p:nvSpPr>
                <p:spPr bwMode="auto">
                  <a:xfrm>
                    <a:off x="9068940" y="2196125"/>
                    <a:ext cx="334108" cy="334108"/>
                  </a:xfrm>
                  <a:prstGeom prst="rect">
                    <a:avLst/>
                  </a:prstGeom>
                  <a:solidFill>
                    <a:srgbClr val="F47836"/>
                  </a:solidFill>
                  <a:ln w="10795" cap="flat" cmpd="sng" algn="ctr">
                    <a:noFill/>
                    <a:prstDash val="solid"/>
                    <a:headEnd type="none" w="med" len="med"/>
                    <a:tailEnd type="none" w="med" len="med"/>
                  </a:ln>
                  <a:effectLst/>
                </p:spPr>
                <p:txBody>
                  <a:bodyPr rot="0" spcFirstLastPara="0" vertOverflow="overflow" horzOverflow="overflow" vert="horz" wrap="square" lIns="93260" tIns="0" rIns="0" bIns="46630" numCol="1" spcCol="0" rtlCol="0" fromWordArt="0" anchor="b" anchorCtr="0" forceAA="0" compatLnSpc="1">
                    <a:prstTxWarp prst="textNoShape">
                      <a:avLst/>
                    </a:prstTxWarp>
                    <a:noAutofit/>
                  </a:bodyPr>
                  <a:lstStyle/>
                  <a:p>
                    <a:pPr defTabSz="932597">
                      <a:defRPr/>
                    </a:pPr>
                    <a:endParaRPr lang="en-US" sz="1050" kern="0" dirty="0" smtClean="0">
                      <a:gradFill>
                        <a:gsLst>
                          <a:gs pos="1250">
                            <a:srgbClr val="505050"/>
                          </a:gs>
                          <a:gs pos="100000">
                            <a:srgbClr val="505050"/>
                          </a:gs>
                        </a:gsLst>
                        <a:lin ang="5400000" scaled="0"/>
                      </a:gradFill>
                    </a:endParaRPr>
                  </a:p>
                </p:txBody>
              </p:sp>
              <p:sp>
                <p:nvSpPr>
                  <p:cNvPr id="65" name="Rectangle 64"/>
                  <p:cNvSpPr/>
                  <p:nvPr/>
                </p:nvSpPr>
                <p:spPr bwMode="auto">
                  <a:xfrm>
                    <a:off x="8673270" y="1791678"/>
                    <a:ext cx="334108" cy="334108"/>
                  </a:xfrm>
                  <a:prstGeom prst="rect">
                    <a:avLst/>
                  </a:prstGeom>
                  <a:solidFill>
                    <a:srgbClr val="F47836"/>
                  </a:solidFill>
                  <a:ln w="10795" cap="flat" cmpd="sng" algn="ctr">
                    <a:noFill/>
                    <a:prstDash val="solid"/>
                    <a:headEnd type="none" w="med" len="med"/>
                    <a:tailEnd type="none" w="med" len="med"/>
                  </a:ln>
                  <a:effectLst/>
                </p:spPr>
                <p:txBody>
                  <a:bodyPr rot="0" spcFirstLastPara="0" vertOverflow="overflow" horzOverflow="overflow" vert="horz" wrap="square" lIns="93260" tIns="0" rIns="0" bIns="46630" numCol="1" spcCol="0" rtlCol="0" fromWordArt="0" anchor="b" anchorCtr="0" forceAA="0" compatLnSpc="1">
                    <a:prstTxWarp prst="textNoShape">
                      <a:avLst/>
                    </a:prstTxWarp>
                    <a:noAutofit/>
                  </a:bodyPr>
                  <a:lstStyle/>
                  <a:p>
                    <a:pPr defTabSz="932597">
                      <a:defRPr/>
                    </a:pPr>
                    <a:endParaRPr lang="en-US" sz="1050" kern="0" dirty="0" smtClean="0">
                      <a:gradFill>
                        <a:gsLst>
                          <a:gs pos="1250">
                            <a:srgbClr val="505050"/>
                          </a:gs>
                          <a:gs pos="100000">
                            <a:srgbClr val="505050"/>
                          </a:gs>
                        </a:gsLst>
                        <a:lin ang="5400000" scaled="0"/>
                      </a:gradFill>
                    </a:endParaRPr>
                  </a:p>
                </p:txBody>
              </p:sp>
              <p:sp>
                <p:nvSpPr>
                  <p:cNvPr id="66" name="Rectangle 65"/>
                  <p:cNvSpPr/>
                  <p:nvPr/>
                </p:nvSpPr>
                <p:spPr bwMode="auto">
                  <a:xfrm>
                    <a:off x="8673270" y="2196125"/>
                    <a:ext cx="334108" cy="334108"/>
                  </a:xfrm>
                  <a:prstGeom prst="rect">
                    <a:avLst/>
                  </a:prstGeom>
                  <a:solidFill>
                    <a:srgbClr val="F47836"/>
                  </a:solidFill>
                  <a:ln w="10795" cap="flat" cmpd="sng" algn="ctr">
                    <a:noFill/>
                    <a:prstDash val="solid"/>
                    <a:headEnd type="none" w="med" len="med"/>
                    <a:tailEnd type="none" w="med" len="med"/>
                  </a:ln>
                  <a:effectLst/>
                </p:spPr>
                <p:txBody>
                  <a:bodyPr rot="0" spcFirstLastPara="0" vertOverflow="overflow" horzOverflow="overflow" vert="horz" wrap="square" lIns="93260" tIns="0" rIns="0" bIns="46630" numCol="1" spcCol="0" rtlCol="0" fromWordArt="0" anchor="b" anchorCtr="0" forceAA="0" compatLnSpc="1">
                    <a:prstTxWarp prst="textNoShape">
                      <a:avLst/>
                    </a:prstTxWarp>
                    <a:noAutofit/>
                  </a:bodyPr>
                  <a:lstStyle/>
                  <a:p>
                    <a:pPr defTabSz="932597">
                      <a:defRPr/>
                    </a:pPr>
                    <a:endParaRPr lang="en-US" sz="1050" kern="0" dirty="0" smtClean="0">
                      <a:gradFill>
                        <a:gsLst>
                          <a:gs pos="1250">
                            <a:srgbClr val="505050"/>
                          </a:gs>
                          <a:gs pos="100000">
                            <a:srgbClr val="505050"/>
                          </a:gs>
                        </a:gsLst>
                        <a:lin ang="5400000" scaled="0"/>
                      </a:gradFill>
                    </a:endParaRPr>
                  </a:p>
                </p:txBody>
              </p:sp>
              <p:pic>
                <p:nvPicPr>
                  <p:cNvPr id="67" name="Picture 3" descr="\\MAGNUM\Projects\Microsoft\Cloud Power FY12\Design\ICONS_PNG\User.png"/>
                  <p:cNvPicPr>
                    <a:picLocks noChangeAspect="1" noChangeArrowheads="1"/>
                  </p:cNvPicPr>
                  <p:nvPr/>
                </p:nvPicPr>
                <p:blipFill>
                  <a:blip r:embed="rId4" cstate="email">
                    <a:lum bright="100000"/>
                    <a:extLst>
                      <a:ext uri="{28A0092B-C50C-407E-A947-70E740481C1C}">
                        <a14:useLocalDpi xmlns:a14="http://schemas.microsoft.com/office/drawing/2010/main"/>
                      </a:ext>
                    </a:extLst>
                  </a:blip>
                  <a:srcRect/>
                  <a:stretch>
                    <a:fillRect/>
                  </a:stretch>
                </p:blipFill>
                <p:spPr bwMode="auto">
                  <a:xfrm>
                    <a:off x="9089358" y="1837400"/>
                    <a:ext cx="276436" cy="276436"/>
                  </a:xfrm>
                  <a:prstGeom prst="rect">
                    <a:avLst/>
                  </a:prstGeom>
                  <a:noFill/>
                </p:spPr>
              </p:pic>
              <p:pic>
                <p:nvPicPr>
                  <p:cNvPr id="68" name="Picture 3" descr="\\MAGNUM\Projects\Microsoft\Cloud Power FY12\Design\ICONS_PNG\User.png"/>
                  <p:cNvPicPr>
                    <a:picLocks noChangeAspect="1" noChangeArrowheads="1"/>
                  </p:cNvPicPr>
                  <p:nvPr/>
                </p:nvPicPr>
                <p:blipFill>
                  <a:blip r:embed="rId4" cstate="email">
                    <a:lum bright="100000"/>
                    <a:extLst>
                      <a:ext uri="{28A0092B-C50C-407E-A947-70E740481C1C}">
                        <a14:useLocalDpi xmlns:a14="http://schemas.microsoft.com/office/drawing/2010/main"/>
                      </a:ext>
                    </a:extLst>
                  </a:blip>
                  <a:srcRect/>
                  <a:stretch>
                    <a:fillRect/>
                  </a:stretch>
                </p:blipFill>
                <p:spPr bwMode="auto">
                  <a:xfrm>
                    <a:off x="9089358" y="2215469"/>
                    <a:ext cx="276436" cy="276436"/>
                  </a:xfrm>
                  <a:prstGeom prst="rect">
                    <a:avLst/>
                  </a:prstGeom>
                  <a:noFill/>
                </p:spPr>
              </p:pic>
              <p:pic>
                <p:nvPicPr>
                  <p:cNvPr id="69" name="Picture 3" descr="\\MAGNUM\Projects\Microsoft\Cloud Power FY12\Design\ICONS_PNG\User.png"/>
                  <p:cNvPicPr>
                    <a:picLocks noChangeAspect="1" noChangeArrowheads="1"/>
                  </p:cNvPicPr>
                  <p:nvPr/>
                </p:nvPicPr>
                <p:blipFill>
                  <a:blip r:embed="rId4" cstate="email">
                    <a:lum bright="100000"/>
                    <a:extLst>
                      <a:ext uri="{28A0092B-C50C-407E-A947-70E740481C1C}">
                        <a14:useLocalDpi xmlns:a14="http://schemas.microsoft.com/office/drawing/2010/main"/>
                      </a:ext>
                    </a:extLst>
                  </a:blip>
                  <a:srcRect/>
                  <a:stretch>
                    <a:fillRect/>
                  </a:stretch>
                </p:blipFill>
                <p:spPr bwMode="auto">
                  <a:xfrm>
                    <a:off x="8702481" y="1837400"/>
                    <a:ext cx="276436" cy="276436"/>
                  </a:xfrm>
                  <a:prstGeom prst="rect">
                    <a:avLst/>
                  </a:prstGeom>
                  <a:noFill/>
                </p:spPr>
              </p:pic>
              <p:pic>
                <p:nvPicPr>
                  <p:cNvPr id="70" name="Picture 3" descr="\\MAGNUM\Projects\Microsoft\Cloud Power FY12\Design\ICONS_PNG\User.png"/>
                  <p:cNvPicPr>
                    <a:picLocks noChangeAspect="1" noChangeArrowheads="1"/>
                  </p:cNvPicPr>
                  <p:nvPr/>
                </p:nvPicPr>
                <p:blipFill>
                  <a:blip r:embed="rId4" cstate="email">
                    <a:lum bright="100000"/>
                    <a:extLst>
                      <a:ext uri="{28A0092B-C50C-407E-A947-70E740481C1C}">
                        <a14:useLocalDpi xmlns:a14="http://schemas.microsoft.com/office/drawing/2010/main"/>
                      </a:ext>
                    </a:extLst>
                  </a:blip>
                  <a:srcRect/>
                  <a:stretch>
                    <a:fillRect/>
                  </a:stretch>
                </p:blipFill>
                <p:spPr bwMode="auto">
                  <a:xfrm>
                    <a:off x="8702481" y="2215469"/>
                    <a:ext cx="276436" cy="276436"/>
                  </a:xfrm>
                  <a:prstGeom prst="rect">
                    <a:avLst/>
                  </a:prstGeom>
                  <a:noFill/>
                </p:spPr>
              </p:pic>
            </p:grpSp>
            <p:cxnSp>
              <p:nvCxnSpPr>
                <p:cNvPr id="60" name="Straight Connector 59"/>
                <p:cNvCxnSpPr/>
                <p:nvPr/>
              </p:nvCxnSpPr>
              <p:spPr>
                <a:xfrm>
                  <a:off x="8377733" y="2622612"/>
                  <a:ext cx="380223" cy="0"/>
                </a:xfrm>
                <a:prstGeom prst="line">
                  <a:avLst/>
                </a:prstGeom>
                <a:noFill/>
                <a:ln w="19050" cap="flat" cmpd="sng" algn="ctr">
                  <a:solidFill>
                    <a:srgbClr val="505050"/>
                  </a:solidFill>
                  <a:prstDash val="solid"/>
                  <a:headEnd type="none"/>
                  <a:tailEnd type="none"/>
                </a:ln>
                <a:effectLst/>
              </p:spPr>
            </p:cxnSp>
          </p:grpSp>
          <p:sp>
            <p:nvSpPr>
              <p:cNvPr id="56" name="Freeform 62"/>
              <p:cNvSpPr>
                <a:spLocks noEditPoints="1"/>
              </p:cNvSpPr>
              <p:nvPr/>
            </p:nvSpPr>
            <p:spPr bwMode="black">
              <a:xfrm>
                <a:off x="7529062" y="3664784"/>
                <a:ext cx="332006" cy="331920"/>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rgbClr val="0072C6"/>
              </a:solidFill>
              <a:ln>
                <a:noFill/>
              </a:ln>
            </p:spPr>
            <p:txBody>
              <a:bodyPr vert="horz" wrap="square" lIns="83943" tIns="41972" rIns="83943" bIns="41972" numCol="1" anchor="t" anchorCtr="0" compatLnSpc="1">
                <a:prstTxWarp prst="textNoShape">
                  <a:avLst/>
                </a:prstTxWarp>
              </a:bodyPr>
              <a:lstStyle/>
              <a:p>
                <a:pPr algn="ctr" defTabSz="932597">
                  <a:defRPr/>
                </a:pPr>
                <a:endParaRPr lang="en-US" sz="1400" kern="0" dirty="0" smtClean="0">
                  <a:gradFill>
                    <a:gsLst>
                      <a:gs pos="1250">
                        <a:srgbClr val="505050"/>
                      </a:gs>
                      <a:gs pos="100000">
                        <a:srgbClr val="505050"/>
                      </a:gs>
                    </a:gsLst>
                    <a:lin ang="5400000" scaled="0"/>
                  </a:gradFill>
                  <a:cs typeface="Segoe UI" pitchFamily="34" charset="0"/>
                </a:endParaRPr>
              </a:p>
            </p:txBody>
          </p:sp>
          <p:sp>
            <p:nvSpPr>
              <p:cNvPr id="57" name="Freeform 30"/>
              <p:cNvSpPr>
                <a:spLocks noEditPoints="1"/>
              </p:cNvSpPr>
              <p:nvPr/>
            </p:nvSpPr>
            <p:spPr bwMode="auto">
              <a:xfrm>
                <a:off x="8143313" y="3664784"/>
                <a:ext cx="230868" cy="336956"/>
              </a:xfrm>
              <a:custGeom>
                <a:avLst/>
                <a:gdLst>
                  <a:gd name="T0" fmla="*/ 148 w 148"/>
                  <a:gd name="T1" fmla="*/ 39 h 164"/>
                  <a:gd name="T2" fmla="*/ 148 w 148"/>
                  <a:gd name="T3" fmla="*/ 138 h 164"/>
                  <a:gd name="T4" fmla="*/ 148 w 148"/>
                  <a:gd name="T5" fmla="*/ 138 h 164"/>
                  <a:gd name="T6" fmla="*/ 74 w 148"/>
                  <a:gd name="T7" fmla="*/ 164 h 164"/>
                  <a:gd name="T8" fmla="*/ 0 w 148"/>
                  <a:gd name="T9" fmla="*/ 138 h 164"/>
                  <a:gd name="T10" fmla="*/ 0 w 148"/>
                  <a:gd name="T11" fmla="*/ 138 h 164"/>
                  <a:gd name="T12" fmla="*/ 0 w 148"/>
                  <a:gd name="T13" fmla="*/ 138 h 164"/>
                  <a:gd name="T14" fmla="*/ 0 w 148"/>
                  <a:gd name="T15" fmla="*/ 136 h 164"/>
                  <a:gd name="T16" fmla="*/ 0 w 148"/>
                  <a:gd name="T17" fmla="*/ 135 h 164"/>
                  <a:gd name="T18" fmla="*/ 0 w 148"/>
                  <a:gd name="T19" fmla="*/ 40 h 164"/>
                  <a:gd name="T20" fmla="*/ 74 w 148"/>
                  <a:gd name="T21" fmla="*/ 60 h 164"/>
                  <a:gd name="T22" fmla="*/ 148 w 148"/>
                  <a:gd name="T23" fmla="*/ 39 h 164"/>
                  <a:gd name="T24" fmla="*/ 74 w 148"/>
                  <a:gd name="T25" fmla="*/ 55 h 164"/>
                  <a:gd name="T26" fmla="*/ 148 w 148"/>
                  <a:gd name="T27" fmla="*/ 28 h 164"/>
                  <a:gd name="T28" fmla="*/ 74 w 148"/>
                  <a:gd name="T29" fmla="*/ 0 h 164"/>
                  <a:gd name="T30" fmla="*/ 0 w 148"/>
                  <a:gd name="T31" fmla="*/ 28 h 164"/>
                  <a:gd name="T32" fmla="*/ 74 w 148"/>
                  <a:gd name="T33" fmla="*/ 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164">
                    <a:moveTo>
                      <a:pt x="148" y="39"/>
                    </a:moveTo>
                    <a:cubicBezTo>
                      <a:pt x="148" y="138"/>
                      <a:pt x="148" y="138"/>
                      <a:pt x="148" y="138"/>
                    </a:cubicBezTo>
                    <a:cubicBezTo>
                      <a:pt x="148" y="138"/>
                      <a:pt x="148" y="138"/>
                      <a:pt x="148" y="138"/>
                    </a:cubicBezTo>
                    <a:cubicBezTo>
                      <a:pt x="145" y="153"/>
                      <a:pt x="113" y="164"/>
                      <a:pt x="74" y="164"/>
                    </a:cubicBezTo>
                    <a:cubicBezTo>
                      <a:pt x="35" y="164"/>
                      <a:pt x="3" y="153"/>
                      <a:pt x="0" y="138"/>
                    </a:cubicBezTo>
                    <a:cubicBezTo>
                      <a:pt x="0" y="138"/>
                      <a:pt x="0" y="138"/>
                      <a:pt x="0" y="138"/>
                    </a:cubicBezTo>
                    <a:cubicBezTo>
                      <a:pt x="0" y="138"/>
                      <a:pt x="0" y="138"/>
                      <a:pt x="0" y="138"/>
                    </a:cubicBezTo>
                    <a:cubicBezTo>
                      <a:pt x="0" y="137"/>
                      <a:pt x="0" y="137"/>
                      <a:pt x="0" y="136"/>
                    </a:cubicBezTo>
                    <a:cubicBezTo>
                      <a:pt x="0" y="136"/>
                      <a:pt x="0" y="136"/>
                      <a:pt x="0" y="135"/>
                    </a:cubicBezTo>
                    <a:cubicBezTo>
                      <a:pt x="0" y="40"/>
                      <a:pt x="0" y="40"/>
                      <a:pt x="0" y="40"/>
                    </a:cubicBezTo>
                    <a:cubicBezTo>
                      <a:pt x="12" y="53"/>
                      <a:pt x="44" y="60"/>
                      <a:pt x="74" y="60"/>
                    </a:cubicBezTo>
                    <a:cubicBezTo>
                      <a:pt x="104" y="60"/>
                      <a:pt x="136" y="53"/>
                      <a:pt x="148" y="39"/>
                    </a:cubicBezTo>
                    <a:close/>
                    <a:moveTo>
                      <a:pt x="74" y="55"/>
                    </a:moveTo>
                    <a:cubicBezTo>
                      <a:pt x="115" y="55"/>
                      <a:pt x="148" y="43"/>
                      <a:pt x="148" y="28"/>
                    </a:cubicBezTo>
                    <a:cubicBezTo>
                      <a:pt x="148" y="13"/>
                      <a:pt x="115" y="0"/>
                      <a:pt x="74" y="0"/>
                    </a:cubicBezTo>
                    <a:cubicBezTo>
                      <a:pt x="33" y="0"/>
                      <a:pt x="0" y="13"/>
                      <a:pt x="0" y="28"/>
                    </a:cubicBezTo>
                    <a:cubicBezTo>
                      <a:pt x="0" y="43"/>
                      <a:pt x="33" y="55"/>
                      <a:pt x="74" y="55"/>
                    </a:cubicBezTo>
                    <a:close/>
                  </a:path>
                </a:pathLst>
              </a:custGeom>
              <a:solidFill>
                <a:srgbClr val="0072C6"/>
              </a:solidFill>
              <a:ln>
                <a:noFill/>
              </a:ln>
              <a:extLst/>
            </p:spPr>
            <p:txBody>
              <a:bodyPr vert="horz" wrap="square" lIns="93260" tIns="46630" rIns="93260" bIns="46630" numCol="1" anchor="t" anchorCtr="0" compatLnSpc="1">
                <a:prstTxWarp prst="textNoShape">
                  <a:avLst/>
                </a:prstTxWarp>
              </a:bodyPr>
              <a:lstStyle/>
              <a:p>
                <a:pPr defTabSz="932597">
                  <a:defRPr/>
                </a:pPr>
                <a:endParaRPr lang="en-US" sz="1600" kern="0" smtClean="0">
                  <a:gradFill>
                    <a:gsLst>
                      <a:gs pos="1250">
                        <a:srgbClr val="505050"/>
                      </a:gs>
                      <a:gs pos="100000">
                        <a:srgbClr val="505050"/>
                      </a:gs>
                    </a:gsLst>
                    <a:lin ang="5400000" scaled="0"/>
                  </a:gradFill>
                  <a:cs typeface="Segoe UI" pitchFamily="34" charset="0"/>
                </a:endParaRPr>
              </a:p>
            </p:txBody>
          </p:sp>
          <p:sp>
            <p:nvSpPr>
              <p:cNvPr id="58" name="Freeform 30"/>
              <p:cNvSpPr>
                <a:spLocks noEditPoints="1"/>
              </p:cNvSpPr>
              <p:nvPr/>
            </p:nvSpPr>
            <p:spPr bwMode="auto">
              <a:xfrm>
                <a:off x="6943491" y="3662403"/>
                <a:ext cx="230868" cy="336956"/>
              </a:xfrm>
              <a:custGeom>
                <a:avLst/>
                <a:gdLst>
                  <a:gd name="T0" fmla="*/ 148 w 148"/>
                  <a:gd name="T1" fmla="*/ 39 h 164"/>
                  <a:gd name="T2" fmla="*/ 148 w 148"/>
                  <a:gd name="T3" fmla="*/ 138 h 164"/>
                  <a:gd name="T4" fmla="*/ 148 w 148"/>
                  <a:gd name="T5" fmla="*/ 138 h 164"/>
                  <a:gd name="T6" fmla="*/ 74 w 148"/>
                  <a:gd name="T7" fmla="*/ 164 h 164"/>
                  <a:gd name="T8" fmla="*/ 0 w 148"/>
                  <a:gd name="T9" fmla="*/ 138 h 164"/>
                  <a:gd name="T10" fmla="*/ 0 w 148"/>
                  <a:gd name="T11" fmla="*/ 138 h 164"/>
                  <a:gd name="T12" fmla="*/ 0 w 148"/>
                  <a:gd name="T13" fmla="*/ 138 h 164"/>
                  <a:gd name="T14" fmla="*/ 0 w 148"/>
                  <a:gd name="T15" fmla="*/ 136 h 164"/>
                  <a:gd name="T16" fmla="*/ 0 w 148"/>
                  <a:gd name="T17" fmla="*/ 135 h 164"/>
                  <a:gd name="T18" fmla="*/ 0 w 148"/>
                  <a:gd name="T19" fmla="*/ 40 h 164"/>
                  <a:gd name="T20" fmla="*/ 74 w 148"/>
                  <a:gd name="T21" fmla="*/ 60 h 164"/>
                  <a:gd name="T22" fmla="*/ 148 w 148"/>
                  <a:gd name="T23" fmla="*/ 39 h 164"/>
                  <a:gd name="T24" fmla="*/ 74 w 148"/>
                  <a:gd name="T25" fmla="*/ 55 h 164"/>
                  <a:gd name="T26" fmla="*/ 148 w 148"/>
                  <a:gd name="T27" fmla="*/ 28 h 164"/>
                  <a:gd name="T28" fmla="*/ 74 w 148"/>
                  <a:gd name="T29" fmla="*/ 0 h 164"/>
                  <a:gd name="T30" fmla="*/ 0 w 148"/>
                  <a:gd name="T31" fmla="*/ 28 h 164"/>
                  <a:gd name="T32" fmla="*/ 74 w 148"/>
                  <a:gd name="T33" fmla="*/ 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164">
                    <a:moveTo>
                      <a:pt x="148" y="39"/>
                    </a:moveTo>
                    <a:cubicBezTo>
                      <a:pt x="148" y="138"/>
                      <a:pt x="148" y="138"/>
                      <a:pt x="148" y="138"/>
                    </a:cubicBezTo>
                    <a:cubicBezTo>
                      <a:pt x="148" y="138"/>
                      <a:pt x="148" y="138"/>
                      <a:pt x="148" y="138"/>
                    </a:cubicBezTo>
                    <a:cubicBezTo>
                      <a:pt x="145" y="153"/>
                      <a:pt x="113" y="164"/>
                      <a:pt x="74" y="164"/>
                    </a:cubicBezTo>
                    <a:cubicBezTo>
                      <a:pt x="35" y="164"/>
                      <a:pt x="3" y="153"/>
                      <a:pt x="0" y="138"/>
                    </a:cubicBezTo>
                    <a:cubicBezTo>
                      <a:pt x="0" y="138"/>
                      <a:pt x="0" y="138"/>
                      <a:pt x="0" y="138"/>
                    </a:cubicBezTo>
                    <a:cubicBezTo>
                      <a:pt x="0" y="138"/>
                      <a:pt x="0" y="138"/>
                      <a:pt x="0" y="138"/>
                    </a:cubicBezTo>
                    <a:cubicBezTo>
                      <a:pt x="0" y="137"/>
                      <a:pt x="0" y="137"/>
                      <a:pt x="0" y="136"/>
                    </a:cubicBezTo>
                    <a:cubicBezTo>
                      <a:pt x="0" y="136"/>
                      <a:pt x="0" y="136"/>
                      <a:pt x="0" y="135"/>
                    </a:cubicBezTo>
                    <a:cubicBezTo>
                      <a:pt x="0" y="40"/>
                      <a:pt x="0" y="40"/>
                      <a:pt x="0" y="40"/>
                    </a:cubicBezTo>
                    <a:cubicBezTo>
                      <a:pt x="12" y="53"/>
                      <a:pt x="44" y="60"/>
                      <a:pt x="74" y="60"/>
                    </a:cubicBezTo>
                    <a:cubicBezTo>
                      <a:pt x="104" y="60"/>
                      <a:pt x="136" y="53"/>
                      <a:pt x="148" y="39"/>
                    </a:cubicBezTo>
                    <a:close/>
                    <a:moveTo>
                      <a:pt x="74" y="55"/>
                    </a:moveTo>
                    <a:cubicBezTo>
                      <a:pt x="115" y="55"/>
                      <a:pt x="148" y="43"/>
                      <a:pt x="148" y="28"/>
                    </a:cubicBezTo>
                    <a:cubicBezTo>
                      <a:pt x="148" y="13"/>
                      <a:pt x="115" y="0"/>
                      <a:pt x="74" y="0"/>
                    </a:cubicBezTo>
                    <a:cubicBezTo>
                      <a:pt x="33" y="0"/>
                      <a:pt x="0" y="13"/>
                      <a:pt x="0" y="28"/>
                    </a:cubicBezTo>
                    <a:cubicBezTo>
                      <a:pt x="0" y="43"/>
                      <a:pt x="33" y="55"/>
                      <a:pt x="74" y="55"/>
                    </a:cubicBezTo>
                    <a:close/>
                  </a:path>
                </a:pathLst>
              </a:custGeom>
              <a:solidFill>
                <a:srgbClr val="F47836"/>
              </a:solidFill>
              <a:ln>
                <a:noFill/>
              </a:ln>
              <a:extLst/>
            </p:spPr>
            <p:txBody>
              <a:bodyPr vert="horz" wrap="square" lIns="93260" tIns="46630" rIns="93260" bIns="46630" numCol="1" anchor="t" anchorCtr="0" compatLnSpc="1">
                <a:prstTxWarp prst="textNoShape">
                  <a:avLst/>
                </a:prstTxWarp>
              </a:bodyPr>
              <a:lstStyle/>
              <a:p>
                <a:pPr defTabSz="932597">
                  <a:defRPr/>
                </a:pPr>
                <a:endParaRPr lang="en-US" sz="1600" kern="0" smtClean="0">
                  <a:gradFill>
                    <a:gsLst>
                      <a:gs pos="1250">
                        <a:srgbClr val="505050"/>
                      </a:gs>
                      <a:gs pos="100000">
                        <a:srgbClr val="505050"/>
                      </a:gs>
                    </a:gsLst>
                    <a:lin ang="5400000" scaled="0"/>
                  </a:gradFill>
                  <a:cs typeface="Segoe UI" pitchFamily="34" charset="0"/>
                </a:endParaRPr>
              </a:p>
            </p:txBody>
          </p:sp>
        </p:grpSp>
      </p:grpSp>
      <p:sp useBgFill="1">
        <p:nvSpPr>
          <p:cNvPr id="3" name="Rectangle 2"/>
          <p:cNvSpPr/>
          <p:nvPr/>
        </p:nvSpPr>
        <p:spPr bwMode="auto">
          <a:xfrm>
            <a:off x="0" y="0"/>
            <a:ext cx="420886" cy="699452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useBgFill="1">
        <p:nvSpPr>
          <p:cNvPr id="124" name="Rectangle 123"/>
          <p:cNvSpPr/>
          <p:nvPr/>
        </p:nvSpPr>
        <p:spPr bwMode="auto">
          <a:xfrm>
            <a:off x="12145380" y="0"/>
            <a:ext cx="296316" cy="699452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custDataLst>
      <p:tags r:id="rId1"/>
    </p:custDataLst>
    <p:extLst>
      <p:ext uri="{BB962C8B-B14F-4D97-AF65-F5344CB8AC3E}">
        <p14:creationId xmlns:p14="http://schemas.microsoft.com/office/powerpoint/2010/main" val="3976873790"/>
      </p:ext>
    </p:extLst>
  </p:cSld>
  <p:clrMapOvr>
    <a:masterClrMapping/>
  </p:clrMapOvr>
  <p:transition advTm="11413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1+#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Networking Challenges</a:t>
            </a:r>
            <a:endParaRPr lang="en-US" dirty="0"/>
          </a:p>
        </p:txBody>
      </p:sp>
      <p:sp>
        <p:nvSpPr>
          <p:cNvPr id="3" name="Content Placeholder 2"/>
          <p:cNvSpPr>
            <a:spLocks noGrp="1"/>
          </p:cNvSpPr>
          <p:nvPr>
            <p:ph sz="quarter" idx="10"/>
          </p:nvPr>
        </p:nvSpPr>
        <p:spPr>
          <a:xfrm>
            <a:off x="274638" y="1214438"/>
            <a:ext cx="11887200" cy="1936266"/>
          </a:xfrm>
        </p:spPr>
        <p:txBody>
          <a:bodyPr/>
          <a:lstStyle/>
          <a:p>
            <a:r>
              <a:rPr lang="en-US" dirty="0"/>
              <a:t>Combining LBFO and the Hyper-V Virtual Switch</a:t>
            </a:r>
          </a:p>
          <a:p>
            <a:pPr lvl="1"/>
            <a:r>
              <a:rPr lang="en-US" dirty="0"/>
              <a:t>Create </a:t>
            </a:r>
            <a:r>
              <a:rPr lang="en-US" dirty="0" smtClean="0"/>
              <a:t>any VLAN </a:t>
            </a:r>
            <a:r>
              <a:rPr lang="en-US" dirty="0"/>
              <a:t>ports only on the Virtual </a:t>
            </a:r>
            <a:r>
              <a:rPr lang="en-US" dirty="0" smtClean="0"/>
              <a:t>Switch</a:t>
            </a:r>
          </a:p>
          <a:p>
            <a:pPr marL="342900" lvl="1" indent="0">
              <a:buNone/>
            </a:pPr>
            <a:r>
              <a:rPr lang="en-US" sz="1400" dirty="0" smtClean="0"/>
              <a:t>	Add-</a:t>
            </a:r>
            <a:r>
              <a:rPr lang="en-US" sz="1400" dirty="0" err="1" smtClean="0"/>
              <a:t>VMNetworkAdapter</a:t>
            </a:r>
            <a:r>
              <a:rPr lang="en-US" sz="1400" dirty="0" smtClean="0"/>
              <a:t> </a:t>
            </a:r>
            <a:r>
              <a:rPr lang="en-US" sz="1400" dirty="0"/>
              <a:t>-</a:t>
            </a:r>
            <a:r>
              <a:rPr lang="en-US" sz="1400" dirty="0" err="1"/>
              <a:t>ManagementOS</a:t>
            </a:r>
            <a:r>
              <a:rPr lang="en-US" sz="1400" dirty="0"/>
              <a:t> -Name </a:t>
            </a:r>
            <a:r>
              <a:rPr lang="en-US" sz="1400" dirty="0" smtClean="0"/>
              <a:t>“</a:t>
            </a:r>
            <a:r>
              <a:rPr lang="en-US" sz="1400" dirty="0" err="1" smtClean="0"/>
              <a:t>VLANx</a:t>
            </a:r>
            <a:r>
              <a:rPr lang="en-US" sz="1400" dirty="0" smtClean="0"/>
              <a:t>" </a:t>
            </a:r>
            <a:r>
              <a:rPr lang="en-US" sz="1400" dirty="0"/>
              <a:t>-</a:t>
            </a:r>
            <a:r>
              <a:rPr lang="en-US" sz="1400" dirty="0" err="1"/>
              <a:t>SwitchName</a:t>
            </a:r>
            <a:r>
              <a:rPr lang="en-US" sz="1400" dirty="0"/>
              <a:t> </a:t>
            </a:r>
            <a:r>
              <a:rPr lang="en-US" sz="1400" dirty="0" smtClean="0"/>
              <a:t>“My Virtual Switch"</a:t>
            </a:r>
            <a:endParaRPr lang="en-US" sz="1400" dirty="0"/>
          </a:p>
          <a:p>
            <a:pPr marL="342900" lvl="1" indent="0">
              <a:buNone/>
            </a:pPr>
            <a:r>
              <a:rPr lang="en-US" sz="1400" dirty="0" smtClean="0"/>
              <a:t>	Set-</a:t>
            </a:r>
            <a:r>
              <a:rPr lang="en-US" sz="1400" dirty="0" err="1" smtClean="0"/>
              <a:t>VMNetworkAdapterVlan</a:t>
            </a:r>
            <a:r>
              <a:rPr lang="en-US" sz="1400" dirty="0" smtClean="0"/>
              <a:t> </a:t>
            </a:r>
            <a:r>
              <a:rPr lang="en-US" sz="1400" dirty="0"/>
              <a:t>-</a:t>
            </a:r>
            <a:r>
              <a:rPr lang="en-US" sz="1400" dirty="0" err="1"/>
              <a:t>ManagementOS</a:t>
            </a:r>
            <a:r>
              <a:rPr lang="en-US" sz="1400" dirty="0"/>
              <a:t> -Access -</a:t>
            </a:r>
            <a:r>
              <a:rPr lang="en-US" sz="1400" dirty="0" err="1"/>
              <a:t>VlanId</a:t>
            </a:r>
            <a:r>
              <a:rPr lang="en-US" sz="1400" dirty="0"/>
              <a:t> </a:t>
            </a:r>
            <a:r>
              <a:rPr lang="en-US" sz="1400" b="1" dirty="0" smtClean="0"/>
              <a:t>X</a:t>
            </a:r>
            <a:r>
              <a:rPr lang="en-US" sz="1400" dirty="0" smtClean="0"/>
              <a:t> </a:t>
            </a:r>
            <a:r>
              <a:rPr lang="en-US" sz="1400" dirty="0"/>
              <a:t>-</a:t>
            </a:r>
            <a:r>
              <a:rPr lang="en-US" sz="1400" dirty="0" err="1"/>
              <a:t>VMNetworkAdapterName</a:t>
            </a:r>
            <a:r>
              <a:rPr lang="en-US" sz="1400" dirty="0"/>
              <a:t> </a:t>
            </a:r>
            <a:r>
              <a:rPr lang="en-US" sz="1400" dirty="0" smtClean="0"/>
              <a:t>“</a:t>
            </a:r>
            <a:r>
              <a:rPr lang="en-US" sz="1400" dirty="0" err="1" smtClean="0"/>
              <a:t>VLANx</a:t>
            </a:r>
            <a:r>
              <a:rPr lang="en-US" sz="1400" dirty="0" smtClean="0"/>
              <a:t>"</a:t>
            </a:r>
            <a:endParaRPr lang="en-US" sz="1400" dirty="0"/>
          </a:p>
          <a:p>
            <a:pPr marL="342900" lvl="1" indent="0">
              <a:buNone/>
            </a:pPr>
            <a:r>
              <a:rPr lang="en-US" sz="1400" dirty="0" smtClean="0"/>
              <a:t>	Optional: Set-</a:t>
            </a:r>
            <a:r>
              <a:rPr lang="en-US" sz="1400" dirty="0" err="1" smtClean="0"/>
              <a:t>VMNetworkAdapter</a:t>
            </a:r>
            <a:r>
              <a:rPr lang="en-US" sz="1400" dirty="0" smtClean="0"/>
              <a:t> </a:t>
            </a:r>
            <a:r>
              <a:rPr lang="en-US" sz="1400" dirty="0"/>
              <a:t>-</a:t>
            </a:r>
            <a:r>
              <a:rPr lang="en-US" sz="1400" dirty="0" err="1"/>
              <a:t>ManagementOS</a:t>
            </a:r>
            <a:r>
              <a:rPr lang="en-US" sz="1400" dirty="0"/>
              <a:t> -Name </a:t>
            </a:r>
            <a:r>
              <a:rPr lang="en-US" sz="1400" dirty="0" smtClean="0"/>
              <a:t>“</a:t>
            </a:r>
            <a:r>
              <a:rPr lang="en-US" sz="1400" dirty="0" err="1" smtClean="0"/>
              <a:t>VLANx</a:t>
            </a:r>
            <a:r>
              <a:rPr lang="en-US" sz="1400" dirty="0" smtClean="0"/>
              <a:t>” </a:t>
            </a:r>
            <a:r>
              <a:rPr lang="en-US" sz="1400" dirty="0"/>
              <a:t>-</a:t>
            </a:r>
            <a:r>
              <a:rPr lang="en-US" sz="1400" dirty="0" err="1"/>
              <a:t>MinimumBandwidthWeight</a:t>
            </a:r>
            <a:r>
              <a:rPr lang="en-US" sz="1400" dirty="0"/>
              <a:t> 20</a:t>
            </a:r>
            <a:endParaRPr lang="en-US" sz="1400" dirty="0" smtClean="0"/>
          </a:p>
          <a:p>
            <a:endParaRPr lang="da-DK" dirty="0"/>
          </a:p>
          <a:p>
            <a:endParaRPr lang="en-US" dirty="0"/>
          </a:p>
        </p:txBody>
      </p:sp>
      <p:sp>
        <p:nvSpPr>
          <p:cNvPr id="4" name="正方形/長方形 11"/>
          <p:cNvSpPr/>
          <p:nvPr/>
        </p:nvSpPr>
        <p:spPr bwMode="auto">
          <a:xfrm>
            <a:off x="918778" y="4788454"/>
            <a:ext cx="2185543" cy="5400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LBFO</a:t>
            </a:r>
            <a:endParaRPr lang="en-US" dirty="0">
              <a:gradFill>
                <a:gsLst>
                  <a:gs pos="0">
                    <a:srgbClr val="FFFFFF"/>
                  </a:gs>
                  <a:gs pos="100000">
                    <a:srgbClr val="FFFFFF"/>
                  </a:gs>
                </a:gsLst>
                <a:lin ang="5400000" scaled="0"/>
              </a:gradFill>
            </a:endParaRPr>
          </a:p>
        </p:txBody>
      </p:sp>
      <p:sp>
        <p:nvSpPr>
          <p:cNvPr id="5" name="正方形/長方形 11"/>
          <p:cNvSpPr/>
          <p:nvPr/>
        </p:nvSpPr>
        <p:spPr bwMode="auto">
          <a:xfrm>
            <a:off x="918781" y="5366259"/>
            <a:ext cx="1049168" cy="540000"/>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NIC1</a:t>
            </a:r>
            <a:endParaRPr lang="en-US" dirty="0">
              <a:gradFill>
                <a:gsLst>
                  <a:gs pos="0">
                    <a:srgbClr val="FFFFFF"/>
                  </a:gs>
                  <a:gs pos="100000">
                    <a:srgbClr val="FFFFFF"/>
                  </a:gs>
                </a:gsLst>
                <a:lin ang="5400000" scaled="0"/>
              </a:gradFill>
            </a:endParaRPr>
          </a:p>
        </p:txBody>
      </p:sp>
      <p:sp>
        <p:nvSpPr>
          <p:cNvPr id="6" name="正方形/長方形 11"/>
          <p:cNvSpPr/>
          <p:nvPr/>
        </p:nvSpPr>
        <p:spPr bwMode="auto">
          <a:xfrm>
            <a:off x="2055153" y="5366259"/>
            <a:ext cx="1049168" cy="540000"/>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NIC2</a:t>
            </a:r>
            <a:endParaRPr lang="en-US" dirty="0">
              <a:gradFill>
                <a:gsLst>
                  <a:gs pos="0">
                    <a:srgbClr val="FFFFFF"/>
                  </a:gs>
                  <a:gs pos="100000">
                    <a:srgbClr val="FFFFFF"/>
                  </a:gs>
                </a:gsLst>
                <a:lin ang="5400000" scaled="0"/>
              </a:gradFill>
            </a:endParaRPr>
          </a:p>
        </p:txBody>
      </p:sp>
      <p:sp>
        <p:nvSpPr>
          <p:cNvPr id="7" name="正方形/長方形 11"/>
          <p:cNvSpPr/>
          <p:nvPr/>
        </p:nvSpPr>
        <p:spPr bwMode="auto">
          <a:xfrm>
            <a:off x="918777" y="4210649"/>
            <a:ext cx="2185543" cy="540000"/>
          </a:xfrm>
          <a:prstGeom prst="rect">
            <a:avLst/>
          </a:prstGeom>
          <a:solidFill>
            <a:schemeClr val="accent4">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Virtual Switch</a:t>
            </a:r>
            <a:endParaRPr lang="en-US" dirty="0">
              <a:gradFill>
                <a:gsLst>
                  <a:gs pos="0">
                    <a:srgbClr val="FFFFFF"/>
                  </a:gs>
                  <a:gs pos="100000">
                    <a:srgbClr val="FFFFFF"/>
                  </a:gs>
                </a:gsLst>
                <a:lin ang="5400000" scaled="0"/>
              </a:gradFill>
            </a:endParaRPr>
          </a:p>
        </p:txBody>
      </p:sp>
      <p:sp>
        <p:nvSpPr>
          <p:cNvPr id="8" name="正方形/長方形 11"/>
          <p:cNvSpPr/>
          <p:nvPr/>
        </p:nvSpPr>
        <p:spPr bwMode="auto">
          <a:xfrm>
            <a:off x="918777" y="3567839"/>
            <a:ext cx="1049168" cy="540000"/>
          </a:xfrm>
          <a:prstGeom prst="rect">
            <a:avLst/>
          </a:prstGeom>
          <a:solidFill>
            <a:schemeClr val="accent1">
              <a:lumMod val="60000"/>
              <a:lumOff val="40000"/>
            </a:schemeClr>
          </a:solid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vNIC1</a:t>
            </a:r>
          </a:p>
          <a:p>
            <a:pPr algn="ctr" defTabSz="932472" fontAlgn="base">
              <a:spcBef>
                <a:spcPct val="0"/>
              </a:spcBef>
              <a:spcAft>
                <a:spcPct val="0"/>
              </a:spcAft>
            </a:pPr>
            <a:r>
              <a:rPr lang="en-US" sz="1000" dirty="0" smtClean="0">
                <a:gradFill>
                  <a:gsLst>
                    <a:gs pos="0">
                      <a:srgbClr val="FFFFFF"/>
                    </a:gs>
                    <a:gs pos="100000">
                      <a:srgbClr val="FFFFFF"/>
                    </a:gs>
                  </a:gsLst>
                  <a:lin ang="5400000" scaled="0"/>
                </a:gradFill>
              </a:rPr>
              <a:t>VLAN x</a:t>
            </a:r>
            <a:endParaRPr lang="en-US" sz="1000" dirty="0">
              <a:gradFill>
                <a:gsLst>
                  <a:gs pos="0">
                    <a:srgbClr val="FFFFFF"/>
                  </a:gs>
                  <a:gs pos="100000">
                    <a:srgbClr val="FFFFFF"/>
                  </a:gs>
                </a:gsLst>
                <a:lin ang="5400000" scaled="0"/>
              </a:gradFill>
            </a:endParaRPr>
          </a:p>
        </p:txBody>
      </p:sp>
      <p:sp>
        <p:nvSpPr>
          <p:cNvPr id="9" name="正方形/長方形 11"/>
          <p:cNvSpPr/>
          <p:nvPr/>
        </p:nvSpPr>
        <p:spPr bwMode="auto">
          <a:xfrm>
            <a:off x="2051302" y="3567839"/>
            <a:ext cx="1049168" cy="540000"/>
          </a:xfrm>
          <a:prstGeom prst="rect">
            <a:avLst/>
          </a:prstGeom>
          <a:solidFill>
            <a:schemeClr val="accent1">
              <a:lumMod val="60000"/>
              <a:lumOff val="40000"/>
            </a:schemeClr>
          </a:solid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vNIC2</a:t>
            </a:r>
          </a:p>
          <a:p>
            <a:pPr algn="ctr" defTabSz="932472" fontAlgn="base">
              <a:spcBef>
                <a:spcPct val="0"/>
              </a:spcBef>
              <a:spcAft>
                <a:spcPct val="0"/>
              </a:spcAft>
            </a:pPr>
            <a:r>
              <a:rPr lang="en-US" sz="1000" dirty="0" smtClean="0">
                <a:gradFill>
                  <a:gsLst>
                    <a:gs pos="0">
                      <a:srgbClr val="FFFFFF"/>
                    </a:gs>
                    <a:gs pos="100000">
                      <a:srgbClr val="FFFFFF"/>
                    </a:gs>
                  </a:gsLst>
                  <a:lin ang="5400000" scaled="0"/>
                </a:gradFill>
              </a:rPr>
              <a:t>VLAN y</a:t>
            </a:r>
            <a:endParaRPr lang="en-US" sz="1000" dirty="0">
              <a:gradFill>
                <a:gsLst>
                  <a:gs pos="0">
                    <a:srgbClr val="FFFFFF"/>
                  </a:gs>
                  <a:gs pos="100000">
                    <a:srgbClr val="FFFFFF"/>
                  </a:gs>
                </a:gsLst>
                <a:lin ang="5400000" scaled="0"/>
              </a:gradFill>
            </a:endParaRPr>
          </a:p>
        </p:txBody>
      </p:sp>
      <p:grpSp>
        <p:nvGrpSpPr>
          <p:cNvPr id="37" name="Group 36"/>
          <p:cNvGrpSpPr/>
          <p:nvPr/>
        </p:nvGrpSpPr>
        <p:grpSpPr>
          <a:xfrm>
            <a:off x="3489357" y="4210649"/>
            <a:ext cx="3258820" cy="1695610"/>
            <a:chOff x="3489357" y="4210649"/>
            <a:chExt cx="3258820" cy="1695610"/>
          </a:xfrm>
        </p:grpSpPr>
        <p:sp>
          <p:nvSpPr>
            <p:cNvPr id="10" name="正方形/長方形 11"/>
            <p:cNvSpPr/>
            <p:nvPr/>
          </p:nvSpPr>
          <p:spPr bwMode="auto">
            <a:xfrm>
              <a:off x="3489358" y="4788454"/>
              <a:ext cx="3258819" cy="5400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LBFO</a:t>
              </a:r>
              <a:endParaRPr lang="en-US" dirty="0">
                <a:gradFill>
                  <a:gsLst>
                    <a:gs pos="0">
                      <a:srgbClr val="FFFFFF"/>
                    </a:gs>
                    <a:gs pos="100000">
                      <a:srgbClr val="FFFFFF"/>
                    </a:gs>
                  </a:gsLst>
                  <a:lin ang="5400000" scaled="0"/>
                </a:gradFill>
              </a:endParaRPr>
            </a:p>
          </p:txBody>
        </p:sp>
        <p:sp>
          <p:nvSpPr>
            <p:cNvPr id="11" name="正方形/長方形 11"/>
            <p:cNvSpPr/>
            <p:nvPr/>
          </p:nvSpPr>
          <p:spPr bwMode="auto">
            <a:xfrm>
              <a:off x="3489360" y="5366259"/>
              <a:ext cx="1619353" cy="540000"/>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NIC1</a:t>
              </a:r>
              <a:endParaRPr lang="en-US" dirty="0">
                <a:gradFill>
                  <a:gsLst>
                    <a:gs pos="0">
                      <a:srgbClr val="FFFFFF"/>
                    </a:gs>
                    <a:gs pos="100000">
                      <a:srgbClr val="FFFFFF"/>
                    </a:gs>
                  </a:gsLst>
                  <a:lin ang="5400000" scaled="0"/>
                </a:gradFill>
              </a:endParaRPr>
            </a:p>
          </p:txBody>
        </p:sp>
        <p:sp>
          <p:nvSpPr>
            <p:cNvPr id="12" name="正方形/長方形 11"/>
            <p:cNvSpPr/>
            <p:nvPr/>
          </p:nvSpPr>
          <p:spPr bwMode="auto">
            <a:xfrm>
              <a:off x="5198165" y="5366259"/>
              <a:ext cx="1550012" cy="540000"/>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NIC2</a:t>
              </a:r>
              <a:endParaRPr lang="en-US" dirty="0">
                <a:gradFill>
                  <a:gsLst>
                    <a:gs pos="0">
                      <a:srgbClr val="FFFFFF"/>
                    </a:gs>
                    <a:gs pos="100000">
                      <a:srgbClr val="FFFFFF"/>
                    </a:gs>
                  </a:gsLst>
                  <a:lin ang="5400000" scaled="0"/>
                </a:gradFill>
              </a:endParaRPr>
            </a:p>
          </p:txBody>
        </p:sp>
        <p:sp>
          <p:nvSpPr>
            <p:cNvPr id="13" name="正方形/長方形 11"/>
            <p:cNvSpPr/>
            <p:nvPr/>
          </p:nvSpPr>
          <p:spPr bwMode="auto">
            <a:xfrm>
              <a:off x="5695159" y="4210649"/>
              <a:ext cx="1053018" cy="540000"/>
            </a:xfrm>
            <a:prstGeom prst="rect">
              <a:avLst/>
            </a:prstGeom>
            <a:solidFill>
              <a:schemeClr val="accent4">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Virtual Switch</a:t>
              </a:r>
              <a:endParaRPr lang="en-US" dirty="0">
                <a:gradFill>
                  <a:gsLst>
                    <a:gs pos="0">
                      <a:srgbClr val="FFFFFF"/>
                    </a:gs>
                    <a:gs pos="100000">
                      <a:srgbClr val="FFFFFF"/>
                    </a:gs>
                  </a:gsLst>
                  <a:lin ang="5400000" scaled="0"/>
                </a:gradFill>
              </a:endParaRPr>
            </a:p>
          </p:txBody>
        </p:sp>
        <p:sp>
          <p:nvSpPr>
            <p:cNvPr id="16" name="正方形/長方形 11"/>
            <p:cNvSpPr/>
            <p:nvPr/>
          </p:nvSpPr>
          <p:spPr bwMode="auto">
            <a:xfrm>
              <a:off x="3489357" y="4210649"/>
              <a:ext cx="1049168" cy="540000"/>
            </a:xfrm>
            <a:prstGeom prst="rect">
              <a:avLst/>
            </a:prstGeom>
            <a:solidFill>
              <a:schemeClr val="accent2">
                <a:lumMod val="60000"/>
                <a:lumOff val="40000"/>
              </a:schemeClr>
            </a:solidFill>
            <a:ln>
              <a:solidFill>
                <a:srgbClr val="FFC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tNIC1</a:t>
              </a:r>
            </a:p>
            <a:p>
              <a:pPr algn="ctr" defTabSz="932472" fontAlgn="base">
                <a:spcBef>
                  <a:spcPct val="0"/>
                </a:spcBef>
                <a:spcAft>
                  <a:spcPct val="0"/>
                </a:spcAft>
              </a:pPr>
              <a:r>
                <a:rPr lang="en-US" sz="1000" dirty="0" smtClean="0">
                  <a:gradFill>
                    <a:gsLst>
                      <a:gs pos="0">
                        <a:srgbClr val="FFFFFF"/>
                      </a:gs>
                      <a:gs pos="100000">
                        <a:srgbClr val="FFFFFF"/>
                      </a:gs>
                    </a:gsLst>
                    <a:lin ang="5400000" scaled="0"/>
                  </a:gradFill>
                </a:rPr>
                <a:t>VLAN x</a:t>
              </a:r>
              <a:endParaRPr lang="en-US" sz="1000" dirty="0">
                <a:gradFill>
                  <a:gsLst>
                    <a:gs pos="0">
                      <a:srgbClr val="FFFFFF"/>
                    </a:gs>
                    <a:gs pos="100000">
                      <a:srgbClr val="FFFFFF"/>
                    </a:gs>
                  </a:gsLst>
                  <a:lin ang="5400000" scaled="0"/>
                </a:gradFill>
              </a:endParaRPr>
            </a:p>
          </p:txBody>
        </p:sp>
        <p:sp>
          <p:nvSpPr>
            <p:cNvPr id="17" name="正方形/長方形 11"/>
            <p:cNvSpPr/>
            <p:nvPr/>
          </p:nvSpPr>
          <p:spPr bwMode="auto">
            <a:xfrm>
              <a:off x="4592258" y="4210649"/>
              <a:ext cx="1049168" cy="540000"/>
            </a:xfrm>
            <a:prstGeom prst="rect">
              <a:avLst/>
            </a:prstGeom>
            <a:solidFill>
              <a:schemeClr val="accent2">
                <a:lumMod val="60000"/>
                <a:lumOff val="40000"/>
              </a:schemeClr>
            </a:solidFill>
            <a:ln>
              <a:solidFill>
                <a:srgbClr val="FFC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tNIC2</a:t>
              </a:r>
            </a:p>
            <a:p>
              <a:pPr algn="ctr" defTabSz="932472" fontAlgn="base">
                <a:spcBef>
                  <a:spcPct val="0"/>
                </a:spcBef>
                <a:spcAft>
                  <a:spcPct val="0"/>
                </a:spcAft>
              </a:pPr>
              <a:r>
                <a:rPr lang="en-US" sz="1000" dirty="0" smtClean="0">
                  <a:gradFill>
                    <a:gsLst>
                      <a:gs pos="0">
                        <a:srgbClr val="FFFFFF"/>
                      </a:gs>
                      <a:gs pos="100000">
                        <a:srgbClr val="FFFFFF"/>
                      </a:gs>
                    </a:gsLst>
                    <a:lin ang="5400000" scaled="0"/>
                  </a:gradFill>
                </a:rPr>
                <a:t>VLAN y</a:t>
              </a:r>
              <a:endParaRPr lang="en-US" sz="1000" dirty="0">
                <a:gradFill>
                  <a:gsLst>
                    <a:gs pos="0">
                      <a:srgbClr val="FFFFFF"/>
                    </a:gs>
                    <a:gs pos="100000">
                      <a:srgbClr val="FFFFFF"/>
                    </a:gs>
                  </a:gsLst>
                  <a:lin ang="5400000" scaled="0"/>
                </a:gradFill>
              </a:endParaRPr>
            </a:p>
          </p:txBody>
        </p:sp>
      </p:grpSp>
      <p:grpSp>
        <p:nvGrpSpPr>
          <p:cNvPr id="38" name="Group 37"/>
          <p:cNvGrpSpPr/>
          <p:nvPr/>
        </p:nvGrpSpPr>
        <p:grpSpPr>
          <a:xfrm>
            <a:off x="7133214" y="3567839"/>
            <a:ext cx="4458291" cy="2338420"/>
            <a:chOff x="7133214" y="3567839"/>
            <a:chExt cx="4458291" cy="2338420"/>
          </a:xfrm>
        </p:grpSpPr>
        <p:sp>
          <p:nvSpPr>
            <p:cNvPr id="18" name="正方形/長方形 11"/>
            <p:cNvSpPr/>
            <p:nvPr/>
          </p:nvSpPr>
          <p:spPr bwMode="auto">
            <a:xfrm>
              <a:off x="7133215" y="4788454"/>
              <a:ext cx="2185543" cy="5400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LBFO</a:t>
              </a:r>
              <a:endParaRPr lang="en-US" dirty="0">
                <a:gradFill>
                  <a:gsLst>
                    <a:gs pos="0">
                      <a:srgbClr val="FFFFFF"/>
                    </a:gs>
                    <a:gs pos="100000">
                      <a:srgbClr val="FFFFFF"/>
                    </a:gs>
                  </a:gsLst>
                  <a:lin ang="5400000" scaled="0"/>
                </a:gradFill>
              </a:endParaRPr>
            </a:p>
          </p:txBody>
        </p:sp>
        <p:sp>
          <p:nvSpPr>
            <p:cNvPr id="19" name="正方形/長方形 11"/>
            <p:cNvSpPr/>
            <p:nvPr/>
          </p:nvSpPr>
          <p:spPr bwMode="auto">
            <a:xfrm>
              <a:off x="7133218" y="5366259"/>
              <a:ext cx="1049168" cy="540000"/>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NIC1</a:t>
              </a:r>
              <a:endParaRPr lang="en-US" dirty="0">
                <a:gradFill>
                  <a:gsLst>
                    <a:gs pos="0">
                      <a:srgbClr val="FFFFFF"/>
                    </a:gs>
                    <a:gs pos="100000">
                      <a:srgbClr val="FFFFFF"/>
                    </a:gs>
                  </a:gsLst>
                  <a:lin ang="5400000" scaled="0"/>
                </a:gradFill>
              </a:endParaRPr>
            </a:p>
          </p:txBody>
        </p:sp>
        <p:sp>
          <p:nvSpPr>
            <p:cNvPr id="20" name="正方形/長方形 11"/>
            <p:cNvSpPr/>
            <p:nvPr/>
          </p:nvSpPr>
          <p:spPr bwMode="auto">
            <a:xfrm>
              <a:off x="8269590" y="5366259"/>
              <a:ext cx="1049168" cy="540000"/>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NIC2</a:t>
              </a:r>
              <a:endParaRPr lang="en-US" dirty="0">
                <a:gradFill>
                  <a:gsLst>
                    <a:gs pos="0">
                      <a:srgbClr val="FFFFFF"/>
                    </a:gs>
                    <a:gs pos="100000">
                      <a:srgbClr val="FFFFFF"/>
                    </a:gs>
                  </a:gsLst>
                  <a:lin ang="5400000" scaled="0"/>
                </a:gradFill>
              </a:endParaRPr>
            </a:p>
          </p:txBody>
        </p:sp>
        <p:sp>
          <p:nvSpPr>
            <p:cNvPr id="21" name="正方形/長方形 11"/>
            <p:cNvSpPr/>
            <p:nvPr/>
          </p:nvSpPr>
          <p:spPr bwMode="auto">
            <a:xfrm>
              <a:off x="7133214" y="4210649"/>
              <a:ext cx="2185543" cy="540000"/>
            </a:xfrm>
            <a:prstGeom prst="rect">
              <a:avLst/>
            </a:prstGeom>
            <a:solidFill>
              <a:schemeClr val="accent4">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Virtual Switch</a:t>
              </a:r>
              <a:endParaRPr lang="en-US" dirty="0">
                <a:gradFill>
                  <a:gsLst>
                    <a:gs pos="0">
                      <a:srgbClr val="FFFFFF"/>
                    </a:gs>
                    <a:gs pos="100000">
                      <a:srgbClr val="FFFFFF"/>
                    </a:gs>
                  </a:gsLst>
                  <a:lin ang="5400000" scaled="0"/>
                </a:gradFill>
              </a:endParaRPr>
            </a:p>
          </p:txBody>
        </p:sp>
        <p:sp>
          <p:nvSpPr>
            <p:cNvPr id="22" name="正方形/長方形 11"/>
            <p:cNvSpPr/>
            <p:nvPr/>
          </p:nvSpPr>
          <p:spPr bwMode="auto">
            <a:xfrm>
              <a:off x="7133214" y="3567839"/>
              <a:ext cx="1049168" cy="540000"/>
            </a:xfrm>
            <a:prstGeom prst="rect">
              <a:avLst/>
            </a:prstGeom>
            <a:solidFill>
              <a:schemeClr val="accent1">
                <a:lumMod val="60000"/>
                <a:lumOff val="40000"/>
              </a:schemeClr>
            </a:solid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vNIC1</a:t>
              </a:r>
            </a:p>
            <a:p>
              <a:pPr algn="ctr" defTabSz="932472" fontAlgn="base">
                <a:spcBef>
                  <a:spcPct val="0"/>
                </a:spcBef>
                <a:spcAft>
                  <a:spcPct val="0"/>
                </a:spcAft>
              </a:pPr>
              <a:r>
                <a:rPr lang="en-US" sz="1000" dirty="0" smtClean="0">
                  <a:gradFill>
                    <a:gsLst>
                      <a:gs pos="0">
                        <a:srgbClr val="FFFFFF"/>
                      </a:gs>
                      <a:gs pos="100000">
                        <a:srgbClr val="FFFFFF"/>
                      </a:gs>
                    </a:gsLst>
                    <a:lin ang="5400000" scaled="0"/>
                  </a:gradFill>
                </a:rPr>
                <a:t>VLAN x</a:t>
              </a:r>
              <a:endParaRPr lang="en-US" sz="1000" dirty="0">
                <a:gradFill>
                  <a:gsLst>
                    <a:gs pos="0">
                      <a:srgbClr val="FFFFFF"/>
                    </a:gs>
                    <a:gs pos="100000">
                      <a:srgbClr val="FFFFFF"/>
                    </a:gs>
                  </a:gsLst>
                  <a:lin ang="5400000" scaled="0"/>
                </a:gradFill>
              </a:endParaRPr>
            </a:p>
          </p:txBody>
        </p:sp>
        <p:sp>
          <p:nvSpPr>
            <p:cNvPr id="23" name="正方形/長方形 11"/>
            <p:cNvSpPr/>
            <p:nvPr/>
          </p:nvSpPr>
          <p:spPr bwMode="auto">
            <a:xfrm>
              <a:off x="8265739" y="3567839"/>
              <a:ext cx="1049168" cy="540000"/>
            </a:xfrm>
            <a:prstGeom prst="rect">
              <a:avLst/>
            </a:prstGeom>
            <a:solidFill>
              <a:schemeClr val="accent1">
                <a:lumMod val="60000"/>
                <a:lumOff val="40000"/>
              </a:schemeClr>
            </a:solid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vNIC2</a:t>
              </a:r>
            </a:p>
            <a:p>
              <a:pPr algn="ctr" defTabSz="932472" fontAlgn="base">
                <a:spcBef>
                  <a:spcPct val="0"/>
                </a:spcBef>
                <a:spcAft>
                  <a:spcPct val="0"/>
                </a:spcAft>
              </a:pPr>
              <a:r>
                <a:rPr lang="en-US" sz="1000" dirty="0" smtClean="0">
                  <a:gradFill>
                    <a:gsLst>
                      <a:gs pos="0">
                        <a:srgbClr val="FFFFFF"/>
                      </a:gs>
                      <a:gs pos="100000">
                        <a:srgbClr val="FFFFFF"/>
                      </a:gs>
                    </a:gsLst>
                    <a:lin ang="5400000" scaled="0"/>
                  </a:gradFill>
                </a:rPr>
                <a:t>VLAN y</a:t>
              </a:r>
              <a:endParaRPr lang="en-US" sz="1000" dirty="0">
                <a:gradFill>
                  <a:gsLst>
                    <a:gs pos="0">
                      <a:srgbClr val="FFFFFF"/>
                    </a:gs>
                    <a:gs pos="100000">
                      <a:srgbClr val="FFFFFF"/>
                    </a:gs>
                  </a:gsLst>
                  <a:lin ang="5400000" scaled="0"/>
                </a:gradFill>
              </a:endParaRPr>
            </a:p>
          </p:txBody>
        </p:sp>
        <p:sp>
          <p:nvSpPr>
            <p:cNvPr id="24" name="正方形/長方形 11"/>
            <p:cNvSpPr/>
            <p:nvPr/>
          </p:nvSpPr>
          <p:spPr bwMode="auto">
            <a:xfrm>
              <a:off x="9405962" y="4788454"/>
              <a:ext cx="2185543" cy="5400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LBFO</a:t>
              </a:r>
              <a:endParaRPr lang="en-US" dirty="0">
                <a:gradFill>
                  <a:gsLst>
                    <a:gs pos="0">
                      <a:srgbClr val="FFFFFF"/>
                    </a:gs>
                    <a:gs pos="100000">
                      <a:srgbClr val="FFFFFF"/>
                    </a:gs>
                  </a:gsLst>
                  <a:lin ang="5400000" scaled="0"/>
                </a:gradFill>
              </a:endParaRPr>
            </a:p>
          </p:txBody>
        </p:sp>
        <p:sp>
          <p:nvSpPr>
            <p:cNvPr id="25" name="正方形/長方形 11"/>
            <p:cNvSpPr/>
            <p:nvPr/>
          </p:nvSpPr>
          <p:spPr bwMode="auto">
            <a:xfrm>
              <a:off x="9405965" y="5366259"/>
              <a:ext cx="1049168" cy="540000"/>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NIC3</a:t>
              </a:r>
              <a:endParaRPr lang="en-US" dirty="0">
                <a:gradFill>
                  <a:gsLst>
                    <a:gs pos="0">
                      <a:srgbClr val="FFFFFF"/>
                    </a:gs>
                    <a:gs pos="100000">
                      <a:srgbClr val="FFFFFF"/>
                    </a:gs>
                  </a:gsLst>
                  <a:lin ang="5400000" scaled="0"/>
                </a:gradFill>
              </a:endParaRPr>
            </a:p>
          </p:txBody>
        </p:sp>
        <p:sp>
          <p:nvSpPr>
            <p:cNvPr id="26" name="正方形/長方形 11"/>
            <p:cNvSpPr/>
            <p:nvPr/>
          </p:nvSpPr>
          <p:spPr bwMode="auto">
            <a:xfrm>
              <a:off x="10542337" y="5366259"/>
              <a:ext cx="1049168" cy="540000"/>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rPr>
                <a:t>NIC4</a:t>
              </a:r>
              <a:endParaRPr lang="en-US" dirty="0">
                <a:gradFill>
                  <a:gsLst>
                    <a:gs pos="0">
                      <a:srgbClr val="FFFFFF"/>
                    </a:gs>
                    <a:gs pos="100000">
                      <a:srgbClr val="FFFFFF"/>
                    </a:gs>
                  </a:gsLst>
                  <a:lin ang="5400000" scaled="0"/>
                </a:gradFill>
              </a:endParaRPr>
            </a:p>
          </p:txBody>
        </p:sp>
        <p:sp>
          <p:nvSpPr>
            <p:cNvPr id="29" name="正方形/長方形 11"/>
            <p:cNvSpPr/>
            <p:nvPr/>
          </p:nvSpPr>
          <p:spPr bwMode="auto">
            <a:xfrm>
              <a:off x="9409812" y="4203688"/>
              <a:ext cx="1049168" cy="540000"/>
            </a:xfrm>
            <a:prstGeom prst="rect">
              <a:avLst/>
            </a:prstGeom>
            <a:solidFill>
              <a:schemeClr val="accent2">
                <a:lumMod val="60000"/>
                <a:lumOff val="40000"/>
              </a:schemeClr>
            </a:solidFill>
            <a:ln>
              <a:solidFill>
                <a:srgbClr val="FFC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a:gradFill>
                    <a:gsLst>
                      <a:gs pos="0">
                        <a:srgbClr val="FFFFFF"/>
                      </a:gs>
                      <a:gs pos="100000">
                        <a:srgbClr val="FFFFFF"/>
                      </a:gs>
                    </a:gsLst>
                    <a:lin ang="5400000" scaled="0"/>
                  </a:gradFill>
                </a:rPr>
                <a:t>t</a:t>
              </a:r>
              <a:r>
                <a:rPr lang="en-US" dirty="0" smtClean="0">
                  <a:gradFill>
                    <a:gsLst>
                      <a:gs pos="0">
                        <a:srgbClr val="FFFFFF"/>
                      </a:gs>
                      <a:gs pos="100000">
                        <a:srgbClr val="FFFFFF"/>
                      </a:gs>
                    </a:gsLst>
                    <a:lin ang="5400000" scaled="0"/>
                  </a:gradFill>
                </a:rPr>
                <a:t>NIC1</a:t>
              </a:r>
            </a:p>
            <a:p>
              <a:pPr algn="ctr" defTabSz="932472" fontAlgn="base">
                <a:spcBef>
                  <a:spcPct val="0"/>
                </a:spcBef>
                <a:spcAft>
                  <a:spcPct val="0"/>
                </a:spcAft>
              </a:pPr>
              <a:r>
                <a:rPr lang="en-US" sz="1000" dirty="0" smtClean="0">
                  <a:gradFill>
                    <a:gsLst>
                      <a:gs pos="0">
                        <a:srgbClr val="FFFFFF"/>
                      </a:gs>
                      <a:gs pos="100000">
                        <a:srgbClr val="FFFFFF"/>
                      </a:gs>
                    </a:gsLst>
                    <a:lin ang="5400000" scaled="0"/>
                  </a:gradFill>
                </a:rPr>
                <a:t>VLAN x</a:t>
              </a:r>
              <a:endParaRPr lang="en-US" sz="1000" dirty="0">
                <a:gradFill>
                  <a:gsLst>
                    <a:gs pos="0">
                      <a:srgbClr val="FFFFFF"/>
                    </a:gs>
                    <a:gs pos="100000">
                      <a:srgbClr val="FFFFFF"/>
                    </a:gs>
                  </a:gsLst>
                  <a:lin ang="5400000" scaled="0"/>
                </a:gradFill>
              </a:endParaRPr>
            </a:p>
          </p:txBody>
        </p:sp>
        <p:sp>
          <p:nvSpPr>
            <p:cNvPr id="30" name="正方形/長方形 11"/>
            <p:cNvSpPr/>
            <p:nvPr/>
          </p:nvSpPr>
          <p:spPr bwMode="auto">
            <a:xfrm>
              <a:off x="10542337" y="4203688"/>
              <a:ext cx="1049168" cy="540000"/>
            </a:xfrm>
            <a:prstGeom prst="rect">
              <a:avLst/>
            </a:prstGeom>
            <a:solidFill>
              <a:schemeClr val="accent2">
                <a:lumMod val="60000"/>
                <a:lumOff val="40000"/>
              </a:schemeClr>
            </a:solidFill>
            <a:ln>
              <a:solidFill>
                <a:srgbClr val="FFC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dirty="0">
                  <a:gradFill>
                    <a:gsLst>
                      <a:gs pos="0">
                        <a:srgbClr val="FFFFFF"/>
                      </a:gs>
                      <a:gs pos="100000">
                        <a:srgbClr val="FFFFFF"/>
                      </a:gs>
                    </a:gsLst>
                    <a:lin ang="5400000" scaled="0"/>
                  </a:gradFill>
                </a:rPr>
                <a:t>t</a:t>
              </a:r>
              <a:r>
                <a:rPr lang="en-US" dirty="0" smtClean="0">
                  <a:gradFill>
                    <a:gsLst>
                      <a:gs pos="0">
                        <a:srgbClr val="FFFFFF"/>
                      </a:gs>
                      <a:gs pos="100000">
                        <a:srgbClr val="FFFFFF"/>
                      </a:gs>
                    </a:gsLst>
                    <a:lin ang="5400000" scaled="0"/>
                  </a:gradFill>
                </a:rPr>
                <a:t>NIC2</a:t>
              </a:r>
            </a:p>
            <a:p>
              <a:pPr algn="ctr" defTabSz="932472" fontAlgn="base">
                <a:spcBef>
                  <a:spcPct val="0"/>
                </a:spcBef>
                <a:spcAft>
                  <a:spcPct val="0"/>
                </a:spcAft>
              </a:pPr>
              <a:r>
                <a:rPr lang="en-US" sz="1000" dirty="0" smtClean="0">
                  <a:gradFill>
                    <a:gsLst>
                      <a:gs pos="0">
                        <a:srgbClr val="FFFFFF"/>
                      </a:gs>
                      <a:gs pos="100000">
                        <a:srgbClr val="FFFFFF"/>
                      </a:gs>
                    </a:gsLst>
                    <a:lin ang="5400000" scaled="0"/>
                  </a:gradFill>
                </a:rPr>
                <a:t>VLAN y</a:t>
              </a:r>
              <a:endParaRPr lang="en-US" sz="1000" dirty="0">
                <a:gradFill>
                  <a:gsLst>
                    <a:gs pos="0">
                      <a:srgbClr val="FFFFFF"/>
                    </a:gs>
                    <a:gs pos="100000">
                      <a:srgbClr val="FFFFFF"/>
                    </a:gs>
                  </a:gsLst>
                  <a:lin ang="5400000" scaled="0"/>
                </a:gradFill>
              </a:endParaRPr>
            </a:p>
          </p:txBody>
        </p:sp>
      </p:grpSp>
      <p:sp>
        <p:nvSpPr>
          <p:cNvPr id="32" name="&quot;No&quot; Symbol 31"/>
          <p:cNvSpPr/>
          <p:nvPr/>
        </p:nvSpPr>
        <p:spPr bwMode="auto">
          <a:xfrm>
            <a:off x="3775127" y="3680676"/>
            <a:ext cx="2691130" cy="2755555"/>
          </a:xfrm>
          <a:prstGeom prst="noSmoking">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326459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 - conclusions from the field</a:t>
            </a:r>
            <a:endParaRPr lang="en-US" dirty="0"/>
          </a:p>
        </p:txBody>
      </p:sp>
      <p:sp>
        <p:nvSpPr>
          <p:cNvPr id="3" name="Content Placeholder 2"/>
          <p:cNvSpPr>
            <a:spLocks noGrp="1"/>
          </p:cNvSpPr>
          <p:nvPr>
            <p:ph sz="quarter" idx="10"/>
          </p:nvPr>
        </p:nvSpPr>
        <p:spPr>
          <a:xfrm>
            <a:off x="274638" y="1214438"/>
            <a:ext cx="11887200" cy="6303264"/>
          </a:xfrm>
        </p:spPr>
        <p:txBody>
          <a:bodyPr/>
          <a:lstStyle/>
          <a:p>
            <a:pPr marL="571500" indent="-571500"/>
            <a:r>
              <a:rPr lang="en-US" dirty="0" smtClean="0"/>
              <a:t>Failover Clusters have evolved</a:t>
            </a:r>
          </a:p>
          <a:p>
            <a:pPr marL="812800" lvl="1" indent="-571500"/>
            <a:r>
              <a:rPr lang="en-US" dirty="0" err="1" smtClean="0"/>
              <a:t>QoS</a:t>
            </a:r>
            <a:r>
              <a:rPr lang="en-US" dirty="0" smtClean="0"/>
              <a:t> </a:t>
            </a:r>
            <a:r>
              <a:rPr lang="en-US" dirty="0"/>
              <a:t>is still not included in “</a:t>
            </a:r>
            <a:r>
              <a:rPr lang="en-US" dirty="0" smtClean="0"/>
              <a:t>default</a:t>
            </a:r>
            <a:r>
              <a:rPr lang="en-US" dirty="0"/>
              <a:t>” design </a:t>
            </a:r>
            <a:r>
              <a:rPr lang="en-US" dirty="0" smtClean="0"/>
              <a:t>conversations</a:t>
            </a:r>
            <a:endParaRPr lang="da-DK" dirty="0"/>
          </a:p>
          <a:p>
            <a:pPr marL="812800" lvl="1" indent="-571500"/>
            <a:r>
              <a:rPr lang="da-DK" dirty="0" err="1" smtClean="0"/>
              <a:t>Different</a:t>
            </a:r>
            <a:r>
              <a:rPr lang="da-DK" dirty="0" smtClean="0"/>
              <a:t> </a:t>
            </a:r>
            <a:r>
              <a:rPr lang="da-DK" dirty="0" err="1" smtClean="0"/>
              <a:t>ways</a:t>
            </a:r>
            <a:r>
              <a:rPr lang="da-DK" dirty="0" smtClean="0"/>
              <a:t> to </a:t>
            </a:r>
            <a:r>
              <a:rPr lang="da-DK" dirty="0" err="1" smtClean="0"/>
              <a:t>setup</a:t>
            </a:r>
            <a:r>
              <a:rPr lang="da-DK" dirty="0" smtClean="0"/>
              <a:t> </a:t>
            </a:r>
            <a:r>
              <a:rPr lang="da-DK" dirty="0" err="1" smtClean="0"/>
              <a:t>Failover</a:t>
            </a:r>
            <a:r>
              <a:rPr lang="da-DK" dirty="0" smtClean="0"/>
              <a:t> Cluster </a:t>
            </a:r>
            <a:r>
              <a:rPr lang="da-DK" dirty="0" err="1" smtClean="0"/>
              <a:t>networking</a:t>
            </a:r>
            <a:r>
              <a:rPr lang="da-DK" dirty="0" smtClean="0"/>
              <a:t> </a:t>
            </a:r>
            <a:r>
              <a:rPr lang="da-DK" dirty="0" err="1" smtClean="0"/>
              <a:t>configuration</a:t>
            </a:r>
            <a:endParaRPr lang="da-DK" dirty="0" smtClean="0"/>
          </a:p>
          <a:p>
            <a:endParaRPr lang="da-DK" dirty="0" smtClean="0"/>
          </a:p>
          <a:p>
            <a:r>
              <a:rPr lang="en-US" dirty="0" smtClean="0"/>
              <a:t>Multiple service providers still run </a:t>
            </a:r>
            <a:r>
              <a:rPr lang="en-US" dirty="0" err="1" smtClean="0"/>
              <a:t>iSCSI</a:t>
            </a:r>
            <a:r>
              <a:rPr lang="en-US" dirty="0" smtClean="0"/>
              <a:t> over 2-4 1Gb links. 10Gb is not always seen as necessary.</a:t>
            </a:r>
          </a:p>
          <a:p>
            <a:pPr lvl="1"/>
            <a:r>
              <a:rPr lang="en-US" dirty="0" smtClean="0"/>
              <a:t>Beware of HW lifecycle and growth expectations</a:t>
            </a:r>
          </a:p>
          <a:p>
            <a:pPr lvl="1"/>
            <a:endParaRPr lang="en-US" dirty="0"/>
          </a:p>
          <a:p>
            <a:r>
              <a:rPr lang="en-US" dirty="0" smtClean="0"/>
              <a:t>Internet facing networks are run on 1Gb links</a:t>
            </a:r>
            <a:endParaRPr lang="en-US" dirty="0"/>
          </a:p>
          <a:p>
            <a:endParaRPr lang="da-DK" dirty="0"/>
          </a:p>
          <a:p>
            <a:endParaRPr lang="en-US" dirty="0"/>
          </a:p>
        </p:txBody>
      </p:sp>
    </p:spTree>
    <p:extLst>
      <p:ext uri="{BB962C8B-B14F-4D97-AF65-F5344CB8AC3E}">
        <p14:creationId xmlns:p14="http://schemas.microsoft.com/office/powerpoint/2010/main" val="280949274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connectivity – a Poll</a:t>
            </a:r>
            <a:endParaRPr lang="en-US" dirty="0"/>
          </a:p>
        </p:txBody>
      </p:sp>
      <p:sp>
        <p:nvSpPr>
          <p:cNvPr id="3" name="Text Placeholder 2"/>
          <p:cNvSpPr>
            <a:spLocks noGrp="1"/>
          </p:cNvSpPr>
          <p:nvPr>
            <p:ph type="body" sz="quarter" idx="10"/>
          </p:nvPr>
        </p:nvSpPr>
        <p:spPr>
          <a:xfrm>
            <a:off x="274638" y="1212850"/>
            <a:ext cx="11887200" cy="738664"/>
          </a:xfrm>
        </p:spPr>
        <p:txBody>
          <a:bodyPr/>
          <a:lstStyle/>
          <a:p>
            <a:pPr marL="571500" indent="-571500">
              <a:buFont typeface="Arial" panose="020B0604020202020204" pitchFamily="34" charset="0"/>
              <a:buChar char="•"/>
            </a:pPr>
            <a:r>
              <a:rPr lang="en-US" dirty="0" smtClean="0"/>
              <a:t>Popularity Contest</a:t>
            </a:r>
            <a:endParaRPr lang="en-US" dirty="0"/>
          </a:p>
        </p:txBody>
      </p:sp>
      <p:sp>
        <p:nvSpPr>
          <p:cNvPr id="4" name="Rectangle 3"/>
          <p:cNvSpPr/>
          <p:nvPr/>
        </p:nvSpPr>
        <p:spPr bwMode="auto">
          <a:xfrm>
            <a:off x="510600" y="2404908"/>
            <a:ext cx="3240000" cy="30529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da-DK" sz="5400" dirty="0" smtClean="0">
                <a:ln w="0"/>
                <a:solidFill>
                  <a:schemeClr val="tx1"/>
                </a:solidFill>
                <a:effectLst>
                  <a:outerShdw blurRad="38100" dist="19050" dir="2700000" algn="tl" rotWithShape="0">
                    <a:schemeClr val="dk1">
                      <a:alpha val="40000"/>
                    </a:schemeClr>
                  </a:outerShdw>
                </a:effectLst>
                <a:ea typeface="Segoe UI" pitchFamily="34" charset="0"/>
                <a:cs typeface="Segoe UI" pitchFamily="34" charset="0"/>
              </a:rPr>
              <a:t>SMB3</a:t>
            </a:r>
            <a:endParaRPr lang="en-US" sz="5400" dirty="0" smtClean="0">
              <a:ln w="0"/>
              <a:solidFill>
                <a:schemeClr val="tx1"/>
              </a:solidFill>
              <a:effectLst>
                <a:outerShdw blurRad="38100" dist="19050" dir="2700000" algn="tl" rotWithShape="0">
                  <a:schemeClr val="dk1">
                    <a:alpha val="40000"/>
                  </a:schemeClr>
                </a:outerShdw>
              </a:effectLst>
              <a:ea typeface="Segoe UI" pitchFamily="34" charset="0"/>
              <a:cs typeface="Segoe UI" pitchFamily="34" charset="0"/>
            </a:endParaRPr>
          </a:p>
        </p:txBody>
      </p:sp>
      <p:sp>
        <p:nvSpPr>
          <p:cNvPr id="5" name="Rectangle 4"/>
          <p:cNvSpPr/>
          <p:nvPr/>
        </p:nvSpPr>
        <p:spPr bwMode="auto">
          <a:xfrm>
            <a:off x="8727608" y="2404908"/>
            <a:ext cx="3240000" cy="30529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da-DK" sz="5400" dirty="0" smtClean="0">
                <a:ln w="0"/>
                <a:solidFill>
                  <a:schemeClr val="tx1"/>
                </a:solidFill>
                <a:effectLst>
                  <a:outerShdw blurRad="38100" dist="19050" dir="2700000" algn="tl" rotWithShape="0">
                    <a:schemeClr val="dk1">
                      <a:alpha val="40000"/>
                    </a:schemeClr>
                  </a:outerShdw>
                </a:effectLst>
                <a:ea typeface="Segoe UI" pitchFamily="34" charset="0"/>
                <a:cs typeface="Segoe UI" pitchFamily="34" charset="0"/>
              </a:rPr>
              <a:t>FC</a:t>
            </a:r>
          </a:p>
        </p:txBody>
      </p:sp>
      <p:sp>
        <p:nvSpPr>
          <p:cNvPr id="6" name="Rectangle 5"/>
          <p:cNvSpPr/>
          <p:nvPr/>
        </p:nvSpPr>
        <p:spPr bwMode="auto">
          <a:xfrm>
            <a:off x="4619104" y="2404908"/>
            <a:ext cx="3240000" cy="30529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da-DK" sz="5400" dirty="0" smtClean="0">
                <a:ln w="0"/>
                <a:solidFill>
                  <a:schemeClr val="tx1"/>
                </a:solidFill>
                <a:effectLst>
                  <a:outerShdw blurRad="38100" dist="19050" dir="2700000" algn="tl" rotWithShape="0">
                    <a:schemeClr val="dk1">
                      <a:alpha val="40000"/>
                    </a:schemeClr>
                  </a:outerShdw>
                </a:effectLst>
                <a:ea typeface="Segoe UI" pitchFamily="34" charset="0"/>
                <a:cs typeface="Segoe UI" pitchFamily="34" charset="0"/>
              </a:rPr>
              <a:t>iSCSI</a:t>
            </a:r>
            <a:endParaRPr lang="en-US" sz="5400" dirty="0" smtClean="0">
              <a:ln w="0"/>
              <a:solidFill>
                <a:schemeClr val="tx1"/>
              </a:solidFill>
              <a:effectLst>
                <a:outerShdw blurRad="38100" dist="19050" dir="2700000" algn="tl" rotWithShape="0">
                  <a:schemeClr val="dk1">
                    <a:alpha val="40000"/>
                  </a:schemeClr>
                </a:outerShdw>
              </a:effectLst>
              <a:ea typeface="Segoe UI" pitchFamily="34" charset="0"/>
              <a:cs typeface="Segoe UI" pitchFamily="34" charset="0"/>
            </a:endParaRPr>
          </a:p>
        </p:txBody>
      </p:sp>
    </p:spTree>
    <p:extLst>
      <p:ext uri="{BB962C8B-B14F-4D97-AF65-F5344CB8AC3E}">
        <p14:creationId xmlns:p14="http://schemas.microsoft.com/office/powerpoint/2010/main" val="39549769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 SMB3</a:t>
            </a:r>
            <a:endParaRPr lang="en-US" dirty="0"/>
          </a:p>
        </p:txBody>
      </p:sp>
      <p:sp>
        <p:nvSpPr>
          <p:cNvPr id="3" name="Text Placeholder 2"/>
          <p:cNvSpPr>
            <a:spLocks noGrp="1"/>
          </p:cNvSpPr>
          <p:nvPr>
            <p:ph type="body" sz="quarter" idx="10"/>
          </p:nvPr>
        </p:nvSpPr>
        <p:spPr>
          <a:xfrm>
            <a:off x="274638" y="1212850"/>
            <a:ext cx="11887200" cy="4678204"/>
          </a:xfrm>
        </p:spPr>
        <p:txBody>
          <a:bodyPr/>
          <a:lstStyle/>
          <a:p>
            <a:pPr marL="571500" indent="-571500">
              <a:buFont typeface="Arial" panose="020B0604020202020204" pitchFamily="34" charset="0"/>
              <a:buChar char="•"/>
            </a:pPr>
            <a:r>
              <a:rPr lang="en-US" dirty="0" smtClean="0"/>
              <a:t>The larger the Service Provider, the more they love SMB3</a:t>
            </a:r>
          </a:p>
          <a:p>
            <a:pPr marL="800100" lvl="2" indent="-571500">
              <a:buFont typeface="Arial" panose="020B0604020202020204" pitchFamily="34" charset="0"/>
              <a:buChar char="•"/>
            </a:pPr>
            <a:r>
              <a:rPr lang="en-US" dirty="0" smtClean="0"/>
              <a:t>File based storage provides a much simplified configuration approach as you scale compute</a:t>
            </a:r>
          </a:p>
          <a:p>
            <a:pPr marL="800100" lvl="2" indent="-571500">
              <a:buFont typeface="Arial" panose="020B0604020202020204" pitchFamily="34" charset="0"/>
              <a:buChar char="•"/>
            </a:pPr>
            <a:r>
              <a:rPr lang="en-US" dirty="0" smtClean="0"/>
              <a:t>Less resistance to pilot or deploy Storage Spaces with </a:t>
            </a:r>
            <a:r>
              <a:rPr lang="en-US" dirty="0" err="1" smtClean="0"/>
              <a:t>CiB</a:t>
            </a:r>
            <a:r>
              <a:rPr lang="en-US" dirty="0" smtClean="0"/>
              <a:t> and Shared SAS</a:t>
            </a:r>
          </a:p>
          <a:p>
            <a:pPr marL="571500" indent="-571500">
              <a:buFont typeface="Arial" panose="020B0604020202020204" pitchFamily="34" charset="0"/>
              <a:buChar char="•"/>
            </a:pPr>
            <a:r>
              <a:rPr lang="en-US" dirty="0" smtClean="0"/>
              <a:t>No pushback if already using NFS</a:t>
            </a:r>
          </a:p>
          <a:p>
            <a:pPr marL="571500" indent="-571500">
              <a:buFont typeface="Arial" panose="020B0604020202020204" pitchFamily="34" charset="0"/>
              <a:buChar char="•"/>
            </a:pPr>
            <a:r>
              <a:rPr lang="en-US" dirty="0" smtClean="0"/>
              <a:t>SMB3 brings availability and performance</a:t>
            </a:r>
          </a:p>
          <a:p>
            <a:pPr marL="800100" lvl="2" indent="-571500">
              <a:buFont typeface="Arial" panose="020B0604020202020204" pitchFamily="34" charset="0"/>
              <a:buChar char="•"/>
            </a:pPr>
            <a:r>
              <a:rPr lang="en-US" dirty="0" smtClean="0"/>
              <a:t>Multichannel and SMB-Direct (RDMA)</a:t>
            </a:r>
          </a:p>
          <a:p>
            <a:pPr marL="800100" lvl="2" indent="-571500">
              <a:buFont typeface="Arial" panose="020B0604020202020204" pitchFamily="34" charset="0"/>
              <a:buChar char="•"/>
            </a:pPr>
            <a:r>
              <a:rPr lang="en-US" dirty="0" smtClean="0"/>
              <a:t>Limited to no drawbacks for Service Providers</a:t>
            </a:r>
          </a:p>
          <a:p>
            <a:pPr marL="571500" indent="-571500">
              <a:buFont typeface="Arial" panose="020B0604020202020204" pitchFamily="34" charset="0"/>
              <a:buChar char="•"/>
            </a:pPr>
            <a:r>
              <a:rPr lang="en-US" dirty="0" smtClean="0"/>
              <a:t>SOFS used to front-end existing SAN investments</a:t>
            </a:r>
          </a:p>
        </p:txBody>
      </p:sp>
    </p:spTree>
    <p:extLst>
      <p:ext uri="{BB962C8B-B14F-4D97-AF65-F5344CB8AC3E}">
        <p14:creationId xmlns:p14="http://schemas.microsoft.com/office/powerpoint/2010/main" val="406442721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 </a:t>
            </a:r>
            <a:r>
              <a:rPr lang="en-US" dirty="0" err="1" smtClean="0"/>
              <a:t>iSCSI</a:t>
            </a:r>
            <a:endParaRPr lang="en-US" dirty="0"/>
          </a:p>
        </p:txBody>
      </p:sp>
      <p:sp>
        <p:nvSpPr>
          <p:cNvPr id="3" name="Text Placeholder 2"/>
          <p:cNvSpPr>
            <a:spLocks noGrp="1"/>
          </p:cNvSpPr>
          <p:nvPr>
            <p:ph type="body" sz="quarter" idx="10"/>
          </p:nvPr>
        </p:nvSpPr>
        <p:spPr>
          <a:xfrm>
            <a:off x="274638" y="1212850"/>
            <a:ext cx="11887200" cy="5632311"/>
          </a:xfrm>
        </p:spPr>
        <p:txBody>
          <a:bodyPr/>
          <a:lstStyle/>
          <a:p>
            <a:pPr marL="571500" indent="-571500">
              <a:buFont typeface="Arial" panose="020B0604020202020204" pitchFamily="34" charset="0"/>
              <a:buChar char="•"/>
            </a:pPr>
            <a:r>
              <a:rPr lang="en-US" dirty="0" smtClean="0"/>
              <a:t>Well understood scenario</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smtClean="0"/>
              <a:t>Design challenges for customers running teamed adapters with Hyper-V Virtual Switch</a:t>
            </a:r>
          </a:p>
          <a:p>
            <a:pPr marL="800100" lvl="2" indent="-571500">
              <a:buFont typeface="Arial" panose="020B0604020202020204" pitchFamily="34" charset="0"/>
              <a:buChar char="•"/>
            </a:pPr>
            <a:r>
              <a:rPr lang="en-US" dirty="0" smtClean="0"/>
              <a:t>MPIO and the Hyper-V Switch is now supported – Create multiple virtual networks on the Management OS and associated </a:t>
            </a:r>
            <a:r>
              <a:rPr lang="en-US" dirty="0" err="1" smtClean="0"/>
              <a:t>iSCSI</a:t>
            </a:r>
            <a:r>
              <a:rPr lang="en-US" dirty="0" smtClean="0"/>
              <a:t> initiator configuration</a:t>
            </a:r>
          </a:p>
          <a:p>
            <a:pPr marL="800100" lvl="2"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smtClean="0"/>
              <a:t>Limited use of </a:t>
            </a:r>
            <a:r>
              <a:rPr lang="en-US" dirty="0" err="1" smtClean="0"/>
              <a:t>iSCSI</a:t>
            </a:r>
            <a:r>
              <a:rPr lang="en-US" dirty="0" smtClean="0"/>
              <a:t> boot support</a:t>
            </a:r>
          </a:p>
          <a:p>
            <a:pPr marL="571500" lvl="1" indent="-571500">
              <a:buFont typeface="Arial" panose="020B0604020202020204" pitchFamily="34" charset="0"/>
              <a:buChar char="•"/>
            </a:pPr>
            <a:endParaRPr lang="en-US" dirty="0"/>
          </a:p>
          <a:p>
            <a:pPr marL="571500" lvl="1" indent="-571500">
              <a:buFont typeface="Arial" panose="020B0604020202020204" pitchFamily="34" charset="0"/>
              <a:buChar char="•"/>
            </a:pPr>
            <a:endParaRPr lang="en-US" dirty="0" smtClean="0"/>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334887438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 FC</a:t>
            </a:r>
            <a:endParaRPr lang="en-US" dirty="0"/>
          </a:p>
        </p:txBody>
      </p:sp>
      <p:sp>
        <p:nvSpPr>
          <p:cNvPr id="3" name="Text Placeholder 2"/>
          <p:cNvSpPr>
            <a:spLocks noGrp="1"/>
          </p:cNvSpPr>
          <p:nvPr>
            <p:ph type="body" sz="quarter" idx="10"/>
          </p:nvPr>
        </p:nvSpPr>
        <p:spPr>
          <a:xfrm>
            <a:off x="274638" y="1212850"/>
            <a:ext cx="11887200" cy="3877985"/>
          </a:xfrm>
        </p:spPr>
        <p:txBody>
          <a:bodyPr/>
          <a:lstStyle/>
          <a:p>
            <a:pPr marL="571500" indent="-571500">
              <a:buFont typeface="Arial" panose="020B0604020202020204" pitchFamily="34" charset="0"/>
              <a:buChar char="•"/>
            </a:pPr>
            <a:r>
              <a:rPr lang="en-US" dirty="0" smtClean="0"/>
              <a:t>Limited use in our program</a:t>
            </a:r>
          </a:p>
          <a:p>
            <a:pPr marL="571500" indent="-571500">
              <a:buFont typeface="Arial" panose="020B0604020202020204" pitchFamily="34" charset="0"/>
              <a:buChar char="•"/>
            </a:pPr>
            <a:r>
              <a:rPr lang="en-US" dirty="0" smtClean="0"/>
              <a:t>Used by Service Providers creating “Premium” offers that replicate typical Enterprise on-</a:t>
            </a:r>
            <a:r>
              <a:rPr lang="en-US" dirty="0" err="1" smtClean="0"/>
              <a:t>prem</a:t>
            </a:r>
            <a:r>
              <a:rPr lang="en-US" dirty="0" smtClean="0"/>
              <a:t> environments</a:t>
            </a:r>
          </a:p>
          <a:p>
            <a:pPr marL="800100" lvl="2"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smtClean="0"/>
              <a:t>SAN investment is already in place</a:t>
            </a:r>
          </a:p>
          <a:p>
            <a:pPr marL="800100" lvl="2" indent="-571500">
              <a:buFont typeface="Arial" panose="020B0604020202020204" pitchFamily="34" charset="0"/>
              <a:buChar char="•"/>
            </a:pPr>
            <a:r>
              <a:rPr lang="en-US" dirty="0" smtClean="0"/>
              <a:t>SMB3 SOFS used to minimize FC access costs</a:t>
            </a:r>
            <a:endParaRPr lang="en-US" dirty="0"/>
          </a:p>
        </p:txBody>
      </p:sp>
    </p:spTree>
    <p:extLst>
      <p:ext uri="{BB962C8B-B14F-4D97-AF65-F5344CB8AC3E}">
        <p14:creationId xmlns:p14="http://schemas.microsoft.com/office/powerpoint/2010/main" val="176201026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Text Placeholder 2"/>
          <p:cNvSpPr>
            <a:spLocks noGrp="1"/>
          </p:cNvSpPr>
          <p:nvPr>
            <p:ph type="body" sz="quarter" idx="10"/>
          </p:nvPr>
        </p:nvSpPr>
        <p:spPr>
          <a:xfrm>
            <a:off x="274638" y="1212850"/>
            <a:ext cx="11887200" cy="4124206"/>
          </a:xfrm>
        </p:spPr>
        <p:txBody>
          <a:bodyPr/>
          <a:lstStyle/>
          <a:p>
            <a:pPr marL="571500" indent="-571500">
              <a:buFont typeface="Arial" panose="020B0604020202020204" pitchFamily="34" charset="0"/>
              <a:buChar char="•"/>
            </a:pPr>
            <a:r>
              <a:rPr lang="en-US" dirty="0" smtClean="0"/>
              <a:t>SMB3 Active Directory requirements</a:t>
            </a:r>
          </a:p>
          <a:p>
            <a:pPr marL="800100" lvl="2" indent="-571500">
              <a:buFont typeface="Arial" panose="020B0604020202020204" pitchFamily="34" charset="0"/>
              <a:buChar char="•"/>
            </a:pPr>
            <a:r>
              <a:rPr lang="en-US" dirty="0" smtClean="0"/>
              <a:t>Did we say that Service Providers like VLAN’s and the “Isolation” they provide?</a:t>
            </a:r>
          </a:p>
          <a:p>
            <a:pPr marL="571500" indent="-571500">
              <a:buFont typeface="Arial" panose="020B0604020202020204" pitchFamily="34" charset="0"/>
              <a:buChar char="•"/>
            </a:pPr>
            <a:endParaRPr lang="en-US" dirty="0" smtClean="0"/>
          </a:p>
          <a:p>
            <a:pPr marL="571500" indent="-571500">
              <a:buFont typeface="Arial" panose="020B0604020202020204" pitchFamily="34" charset="0"/>
              <a:buChar char="•"/>
            </a:pPr>
            <a:r>
              <a:rPr lang="en-US" dirty="0" smtClean="0"/>
              <a:t>Storage Spaces with dual JBOD scenarios</a:t>
            </a:r>
          </a:p>
          <a:p>
            <a:pPr marL="800100" lvl="2" indent="-571500">
              <a:buFont typeface="Arial" panose="020B0604020202020204" pitchFamily="34" charset="0"/>
              <a:buChar char="•"/>
            </a:pPr>
            <a:r>
              <a:rPr lang="en-US" dirty="0" smtClean="0"/>
              <a:t>Enclosure Awareness</a:t>
            </a:r>
          </a:p>
          <a:p>
            <a:pPr marL="800100" lvl="2" indent="-571500">
              <a:buFont typeface="Arial" panose="020B0604020202020204" pitchFamily="34" charset="0"/>
              <a:buChar char="•"/>
            </a:pPr>
            <a:r>
              <a:rPr lang="en-US" dirty="0" smtClean="0"/>
              <a:t>Disk majority</a:t>
            </a:r>
          </a:p>
          <a:p>
            <a:pPr marL="800100" lvl="2"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smtClean="0"/>
              <a:t>Support for ODX and SMI-S</a:t>
            </a:r>
          </a:p>
        </p:txBody>
      </p:sp>
    </p:spTree>
    <p:extLst>
      <p:ext uri="{BB962C8B-B14F-4D97-AF65-F5344CB8AC3E}">
        <p14:creationId xmlns:p14="http://schemas.microsoft.com/office/powerpoint/2010/main" val="306345013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 – a Poll</a:t>
            </a:r>
            <a:endParaRPr lang="en-US" dirty="0"/>
          </a:p>
        </p:txBody>
      </p:sp>
      <p:sp>
        <p:nvSpPr>
          <p:cNvPr id="3" name="Text Placeholder 2"/>
          <p:cNvSpPr>
            <a:spLocks noGrp="1"/>
          </p:cNvSpPr>
          <p:nvPr>
            <p:ph type="body" sz="quarter" idx="10"/>
          </p:nvPr>
        </p:nvSpPr>
        <p:spPr>
          <a:xfrm>
            <a:off x="274638" y="1212850"/>
            <a:ext cx="11887200" cy="738664"/>
          </a:xfrm>
        </p:spPr>
        <p:txBody>
          <a:bodyPr/>
          <a:lstStyle/>
          <a:p>
            <a:pPr marL="571500" indent="-571500">
              <a:buFont typeface="Arial" panose="020B0604020202020204" pitchFamily="34" charset="0"/>
              <a:buChar char="•"/>
            </a:pPr>
            <a:r>
              <a:rPr lang="en-US" dirty="0" smtClean="0"/>
              <a:t>Popularity Contest</a:t>
            </a:r>
            <a:endParaRPr lang="en-US" dirty="0"/>
          </a:p>
        </p:txBody>
      </p:sp>
      <p:sp>
        <p:nvSpPr>
          <p:cNvPr id="4" name="Rectangle 3"/>
          <p:cNvSpPr/>
          <p:nvPr/>
        </p:nvSpPr>
        <p:spPr bwMode="auto">
          <a:xfrm>
            <a:off x="510600" y="2404908"/>
            <a:ext cx="3240000" cy="30529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da-DK" sz="4400" dirty="0" smtClean="0">
                <a:ln w="0"/>
                <a:solidFill>
                  <a:schemeClr val="tx1"/>
                </a:solidFill>
                <a:effectLst>
                  <a:outerShdw blurRad="38100" dist="19050" dir="2700000" algn="tl" rotWithShape="0">
                    <a:schemeClr val="dk1">
                      <a:alpha val="40000"/>
                    </a:schemeClr>
                  </a:outerShdw>
                </a:effectLst>
                <a:ea typeface="Segoe UI" pitchFamily="34" charset="0"/>
                <a:cs typeface="Segoe UI" pitchFamily="34" charset="0"/>
              </a:rPr>
              <a:t>Converged</a:t>
            </a:r>
            <a:endParaRPr lang="en-US" sz="4400" dirty="0" smtClean="0">
              <a:ln w="0"/>
              <a:solidFill>
                <a:schemeClr val="tx1"/>
              </a:solidFill>
              <a:effectLst>
                <a:outerShdw blurRad="38100" dist="19050" dir="2700000" algn="tl" rotWithShape="0">
                  <a:schemeClr val="dk1">
                    <a:alpha val="40000"/>
                  </a:schemeClr>
                </a:outerShdw>
              </a:effectLst>
              <a:ea typeface="Segoe UI" pitchFamily="34" charset="0"/>
              <a:cs typeface="Segoe UI" pitchFamily="34" charset="0"/>
            </a:endParaRPr>
          </a:p>
        </p:txBody>
      </p:sp>
      <p:sp>
        <p:nvSpPr>
          <p:cNvPr id="5" name="Rectangle 4"/>
          <p:cNvSpPr/>
          <p:nvPr/>
        </p:nvSpPr>
        <p:spPr bwMode="auto">
          <a:xfrm>
            <a:off x="8727608" y="2404908"/>
            <a:ext cx="3240000" cy="30529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da-DK" sz="4400" dirty="0" smtClean="0">
                <a:ln w="0"/>
                <a:solidFill>
                  <a:schemeClr val="tx1"/>
                </a:solidFill>
                <a:effectLst>
                  <a:outerShdw blurRad="38100" dist="19050" dir="2700000" algn="tl" rotWithShape="0">
                    <a:schemeClr val="dk1">
                      <a:alpha val="40000"/>
                    </a:schemeClr>
                  </a:outerShdw>
                </a:effectLst>
                <a:ea typeface="Segoe UI" pitchFamily="34" charset="0"/>
                <a:cs typeface="Segoe UI" pitchFamily="34" charset="0"/>
              </a:rPr>
              <a:t>Rack Mounted</a:t>
            </a:r>
          </a:p>
        </p:txBody>
      </p:sp>
      <p:sp>
        <p:nvSpPr>
          <p:cNvPr id="6" name="Rectangle 5"/>
          <p:cNvSpPr/>
          <p:nvPr/>
        </p:nvSpPr>
        <p:spPr bwMode="auto">
          <a:xfrm>
            <a:off x="4619104" y="2404908"/>
            <a:ext cx="3240000" cy="30529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da-DK" sz="4400" dirty="0" smtClean="0">
                <a:ln w="0"/>
                <a:solidFill>
                  <a:schemeClr val="tx1"/>
                </a:solidFill>
                <a:effectLst>
                  <a:outerShdw blurRad="38100" dist="19050" dir="2700000" algn="tl" rotWithShape="0">
                    <a:schemeClr val="dk1">
                      <a:alpha val="40000"/>
                    </a:schemeClr>
                  </a:outerShdw>
                </a:effectLst>
                <a:ea typeface="Segoe UI" pitchFamily="34" charset="0"/>
                <a:cs typeface="Segoe UI" pitchFamily="34" charset="0"/>
              </a:rPr>
              <a:t>Mix of Blades and Rack Mounted</a:t>
            </a:r>
            <a:endParaRPr lang="en-US" sz="4400" dirty="0" smtClean="0">
              <a:ln w="0"/>
              <a:solidFill>
                <a:schemeClr val="tx1"/>
              </a:solidFill>
              <a:effectLst>
                <a:outerShdw blurRad="38100" dist="19050" dir="2700000" algn="tl" rotWithShape="0">
                  <a:schemeClr val="dk1">
                    <a:alpha val="40000"/>
                  </a:schemeClr>
                </a:outerShdw>
              </a:effectLst>
              <a:ea typeface="Segoe UI" pitchFamily="34" charset="0"/>
              <a:cs typeface="Segoe UI" pitchFamily="34" charset="0"/>
            </a:endParaRPr>
          </a:p>
        </p:txBody>
      </p:sp>
    </p:spTree>
    <p:extLst>
      <p:ext uri="{BB962C8B-B14F-4D97-AF65-F5344CB8AC3E}">
        <p14:creationId xmlns:p14="http://schemas.microsoft.com/office/powerpoint/2010/main" val="12538466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a:t>
            </a:r>
            <a:endParaRPr lang="en-US" dirty="0"/>
          </a:p>
        </p:txBody>
      </p:sp>
      <p:sp>
        <p:nvSpPr>
          <p:cNvPr id="3" name="Text Placeholder 2"/>
          <p:cNvSpPr>
            <a:spLocks noGrp="1"/>
          </p:cNvSpPr>
          <p:nvPr>
            <p:ph type="body" sz="quarter" idx="10"/>
          </p:nvPr>
        </p:nvSpPr>
        <p:spPr>
          <a:xfrm>
            <a:off x="274638" y="1212850"/>
            <a:ext cx="11887200" cy="5786199"/>
          </a:xfrm>
        </p:spPr>
        <p:txBody>
          <a:bodyPr/>
          <a:lstStyle/>
          <a:p>
            <a:pPr marL="571500" indent="-571500">
              <a:buFont typeface="Arial" panose="020B0604020202020204" pitchFamily="34" charset="0"/>
              <a:buChar char="•"/>
            </a:pPr>
            <a:r>
              <a:rPr lang="en-GB" dirty="0" smtClean="0"/>
              <a:t>Service Providers are spread over blades and traditional servers</a:t>
            </a:r>
          </a:p>
          <a:p>
            <a:pPr marL="800100" lvl="2" indent="-571500">
              <a:buFont typeface="Arial" panose="020B0604020202020204" pitchFamily="34" charset="0"/>
              <a:buChar char="•"/>
            </a:pPr>
            <a:r>
              <a:rPr lang="en-GB" dirty="0" smtClean="0"/>
              <a:t>Service providers used all types of form factors and vendors</a:t>
            </a:r>
          </a:p>
          <a:p>
            <a:pPr marL="800100" lvl="2" indent="-571500">
              <a:buFont typeface="Arial" panose="020B0604020202020204" pitchFamily="34" charset="0"/>
              <a:buChar char="•"/>
            </a:pPr>
            <a:r>
              <a:rPr lang="en-GB" dirty="0" smtClean="0"/>
              <a:t>Fully Converged blades scenarios to </a:t>
            </a:r>
            <a:r>
              <a:rPr lang="en-GB" dirty="0"/>
              <a:t>self-built rack mounted servers</a:t>
            </a:r>
            <a:endParaRPr lang="en-GB" dirty="0" smtClean="0"/>
          </a:p>
          <a:p>
            <a:endParaRPr lang="en-GB" dirty="0"/>
          </a:p>
          <a:p>
            <a:pPr marL="571500" indent="-571500">
              <a:buFont typeface="Arial" panose="020B0604020202020204" pitchFamily="34" charset="0"/>
              <a:buChar char="•"/>
            </a:pPr>
            <a:r>
              <a:rPr lang="en-GB" dirty="0" smtClean="0"/>
              <a:t>Smaller service providers are not that concerned with extreme standardization</a:t>
            </a:r>
          </a:p>
          <a:p>
            <a:endParaRPr lang="en-GB" dirty="0"/>
          </a:p>
          <a:p>
            <a:pPr marL="571500" indent="-571500">
              <a:buFont typeface="Arial" panose="020B0604020202020204" pitchFamily="34" charset="0"/>
              <a:buChar char="•"/>
            </a:pPr>
            <a:r>
              <a:rPr lang="en-GB" dirty="0" smtClean="0"/>
              <a:t>Provisioning through imaging is common, PXE booting is not so common</a:t>
            </a:r>
          </a:p>
        </p:txBody>
      </p:sp>
    </p:spTree>
    <p:extLst>
      <p:ext uri="{BB962C8B-B14F-4D97-AF65-F5344CB8AC3E}">
        <p14:creationId xmlns:p14="http://schemas.microsoft.com/office/powerpoint/2010/main" val="189581442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0"/>
          </p:nvPr>
        </p:nvSpPr>
        <p:spPr>
          <a:xfrm>
            <a:off x="274638" y="1214438"/>
            <a:ext cx="11887200" cy="4431983"/>
          </a:xfrm>
        </p:spPr>
        <p:txBody>
          <a:bodyPr/>
          <a:lstStyle/>
          <a:p>
            <a:r>
              <a:rPr lang="en-US" dirty="0" smtClean="0"/>
              <a:t>Explain how Windows Server and System Center can be implemented at Service Providers</a:t>
            </a:r>
          </a:p>
          <a:p>
            <a:r>
              <a:rPr lang="en-US" dirty="0" smtClean="0"/>
              <a:t>Explain some of the challenges that are different from the enterprise</a:t>
            </a:r>
          </a:p>
          <a:p>
            <a:r>
              <a:rPr lang="en-US" dirty="0" smtClean="0"/>
              <a:t>Show challenges from the field and how they were solved</a:t>
            </a:r>
          </a:p>
          <a:p>
            <a:endParaRPr lang="en-US" dirty="0"/>
          </a:p>
        </p:txBody>
      </p:sp>
    </p:spTree>
    <p:extLst>
      <p:ext uri="{BB962C8B-B14F-4D97-AF65-F5344CB8AC3E}">
        <p14:creationId xmlns:p14="http://schemas.microsoft.com/office/powerpoint/2010/main" val="385174298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Design Patterns</a:t>
            </a:r>
            <a:br>
              <a:rPr lang="da-DK" dirty="0" smtClean="0"/>
            </a:br>
            <a:r>
              <a:rPr lang="da-DK" dirty="0" smtClean="0"/>
              <a:t>Management</a:t>
            </a:r>
            <a:endParaRPr lang="da-DK" dirty="0"/>
          </a:p>
        </p:txBody>
      </p:sp>
      <p:sp>
        <p:nvSpPr>
          <p:cNvPr id="3" name="Text Placeholder 2"/>
          <p:cNvSpPr>
            <a:spLocks noGrp="1"/>
          </p:cNvSpPr>
          <p:nvPr>
            <p:ph type="body" sz="quarter" idx="12"/>
          </p:nvPr>
        </p:nvSpPr>
        <p:spPr/>
        <p:txBody>
          <a:bodyPr/>
          <a:lstStyle/>
          <a:p>
            <a:endParaRPr lang="da-DK"/>
          </a:p>
        </p:txBody>
      </p:sp>
    </p:spTree>
    <p:extLst>
      <p:ext uri="{BB962C8B-B14F-4D97-AF65-F5344CB8AC3E}">
        <p14:creationId xmlns:p14="http://schemas.microsoft.com/office/powerpoint/2010/main" val="1255686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System Center &amp; Hosting Service Providers</a:t>
            </a:r>
            <a:endParaRPr lang="en-US" sz="4800" dirty="0"/>
          </a:p>
        </p:txBody>
      </p:sp>
      <p:sp>
        <p:nvSpPr>
          <p:cNvPr id="3" name="Text Placeholder 2"/>
          <p:cNvSpPr>
            <a:spLocks noGrp="1"/>
          </p:cNvSpPr>
          <p:nvPr>
            <p:ph type="body" sz="quarter" idx="10"/>
          </p:nvPr>
        </p:nvSpPr>
        <p:spPr>
          <a:xfrm>
            <a:off x="274638" y="1212850"/>
            <a:ext cx="5021262" cy="2092881"/>
          </a:xfrm>
        </p:spPr>
        <p:txBody>
          <a:bodyPr/>
          <a:lstStyle/>
          <a:p>
            <a:r>
              <a:rPr lang="en-US" b="1" dirty="0" smtClean="0"/>
              <a:t>Challenges &amp; Drivers</a:t>
            </a:r>
          </a:p>
          <a:p>
            <a:pPr marL="571500" indent="-571500">
              <a:buFont typeface="Arial" panose="020B0604020202020204" pitchFamily="34" charset="0"/>
              <a:buChar char="•"/>
            </a:pPr>
            <a:r>
              <a:rPr lang="en-US" dirty="0" smtClean="0"/>
              <a:t>Automation</a:t>
            </a:r>
          </a:p>
          <a:p>
            <a:pPr marL="571500" indent="-571500">
              <a:buFont typeface="Arial" panose="020B0604020202020204" pitchFamily="34" charset="0"/>
              <a:buChar char="•"/>
            </a:pPr>
            <a:r>
              <a:rPr lang="en-US" dirty="0" smtClean="0"/>
              <a:t>Standardization</a:t>
            </a:r>
          </a:p>
        </p:txBody>
      </p:sp>
      <p:sp>
        <p:nvSpPr>
          <p:cNvPr id="4" name="Text Placeholder 2"/>
          <p:cNvSpPr txBox="1">
            <a:spLocks/>
          </p:cNvSpPr>
          <p:nvPr/>
        </p:nvSpPr>
        <p:spPr>
          <a:xfrm>
            <a:off x="5570537" y="3575050"/>
            <a:ext cx="5983287" cy="317625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99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Solution (Phase 2)</a:t>
            </a:r>
          </a:p>
          <a:p>
            <a:pPr marL="571500" indent="-571500">
              <a:buFont typeface="Arial" pitchFamily="34" charset="0"/>
              <a:buChar char="•"/>
            </a:pPr>
            <a:r>
              <a:rPr lang="da-DK" sz="3600" dirty="0" smtClean="0"/>
              <a:t>WASWS &amp; </a:t>
            </a:r>
            <a:r>
              <a:rPr lang="da-DK" sz="3600" dirty="0" err="1" smtClean="0"/>
              <a:t>App</a:t>
            </a:r>
            <a:r>
              <a:rPr lang="da-DK" sz="3600" dirty="0" smtClean="0"/>
              <a:t>. Controller</a:t>
            </a:r>
            <a:endParaRPr lang="en-US" sz="3600" dirty="0" smtClean="0"/>
          </a:p>
          <a:p>
            <a:pPr marL="571500" indent="-571500">
              <a:buFont typeface="Arial" pitchFamily="34" charset="0"/>
              <a:buChar char="•"/>
            </a:pPr>
            <a:r>
              <a:rPr lang="en-US" sz="3600" dirty="0" smtClean="0"/>
              <a:t>Configuration Manager</a:t>
            </a:r>
          </a:p>
          <a:p>
            <a:pPr marL="571500" indent="-571500">
              <a:buFont typeface="Arial" pitchFamily="34" charset="0"/>
              <a:buChar char="•"/>
            </a:pPr>
            <a:r>
              <a:rPr lang="en-US" sz="3600" dirty="0" smtClean="0"/>
              <a:t>Data Protection Manager</a:t>
            </a:r>
          </a:p>
          <a:p>
            <a:pPr marL="571500" indent="-571500">
              <a:buFont typeface="Arial" pitchFamily="34" charset="0"/>
              <a:buChar char="•"/>
            </a:pPr>
            <a:r>
              <a:rPr lang="en-US" sz="3600" dirty="0" smtClean="0"/>
              <a:t>Service Manager</a:t>
            </a:r>
          </a:p>
        </p:txBody>
      </p:sp>
      <p:sp>
        <p:nvSpPr>
          <p:cNvPr id="5" name="Text Placeholder 2"/>
          <p:cNvSpPr txBox="1">
            <a:spLocks/>
          </p:cNvSpPr>
          <p:nvPr/>
        </p:nvSpPr>
        <p:spPr>
          <a:xfrm>
            <a:off x="274320" y="3575050"/>
            <a:ext cx="5021262" cy="317625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99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Solution</a:t>
            </a:r>
          </a:p>
          <a:p>
            <a:pPr marL="571500" indent="-571500">
              <a:buFont typeface="Arial" pitchFamily="34" charset="0"/>
              <a:buChar char="•"/>
            </a:pPr>
            <a:r>
              <a:rPr lang="en-US" sz="3600" dirty="0" smtClean="0"/>
              <a:t>Management Cluster</a:t>
            </a:r>
          </a:p>
          <a:p>
            <a:pPr marL="571500" indent="-571500">
              <a:buFont typeface="Arial" pitchFamily="34" charset="0"/>
              <a:buChar char="•"/>
            </a:pPr>
            <a:r>
              <a:rPr lang="en-US" sz="3600" dirty="0" smtClean="0"/>
              <a:t>VMM</a:t>
            </a:r>
          </a:p>
          <a:p>
            <a:pPr marL="571500" indent="-571500">
              <a:buFont typeface="Arial" pitchFamily="34" charset="0"/>
              <a:buChar char="•"/>
            </a:pPr>
            <a:r>
              <a:rPr lang="en-US" sz="3600" dirty="0" smtClean="0"/>
              <a:t>Orchestrator</a:t>
            </a:r>
          </a:p>
          <a:p>
            <a:pPr marL="571500" indent="-571500">
              <a:buFont typeface="Arial" pitchFamily="34" charset="0"/>
              <a:buChar char="•"/>
            </a:pPr>
            <a:r>
              <a:rPr lang="en-US" sz="3600" dirty="0" smtClean="0"/>
              <a:t>Operations Manager</a:t>
            </a:r>
            <a:endParaRPr lang="en-US" sz="3600" dirty="0"/>
          </a:p>
        </p:txBody>
      </p:sp>
    </p:spTree>
    <p:extLst>
      <p:ext uri="{BB962C8B-B14F-4D97-AF65-F5344CB8AC3E}">
        <p14:creationId xmlns:p14="http://schemas.microsoft.com/office/powerpoint/2010/main" val="2052544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Management Cluster</a:t>
            </a:r>
            <a:endParaRPr lang="en-US" dirty="0"/>
          </a:p>
        </p:txBody>
      </p:sp>
      <p:sp>
        <p:nvSpPr>
          <p:cNvPr id="3" name="Text Placeholder 2"/>
          <p:cNvSpPr>
            <a:spLocks noGrp="1"/>
          </p:cNvSpPr>
          <p:nvPr>
            <p:ph type="body" sz="quarter" idx="10"/>
          </p:nvPr>
        </p:nvSpPr>
        <p:spPr>
          <a:xfrm>
            <a:off x="274638" y="1212850"/>
            <a:ext cx="5321391" cy="4893647"/>
          </a:xfrm>
        </p:spPr>
        <p:txBody>
          <a:bodyPr/>
          <a:lstStyle/>
          <a:p>
            <a:r>
              <a:rPr lang="en-US" sz="3600" dirty="0"/>
              <a:t>Resource pools should be physically separate from the systems that provide management</a:t>
            </a:r>
          </a:p>
          <a:p>
            <a:endParaRPr lang="da-DK" sz="3600" dirty="0">
              <a:solidFill>
                <a:schemeClr val="tx1"/>
              </a:solidFill>
              <a:latin typeface="Segoe UI Light" pitchFamily="34" charset="0"/>
            </a:endParaRPr>
          </a:p>
          <a:p>
            <a:r>
              <a:rPr lang="en-US" sz="3600" dirty="0"/>
              <a:t>This model helps make sure that the availability of the fabric is separated from fabric management</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5764964" y="1212850"/>
            <a:ext cx="6229985" cy="5381625"/>
          </a:xfrm>
          <a:prstGeom prst="rect">
            <a:avLst/>
          </a:prstGeom>
        </p:spPr>
      </p:pic>
    </p:spTree>
    <p:extLst>
      <p:ext uri="{BB962C8B-B14F-4D97-AF65-F5344CB8AC3E}">
        <p14:creationId xmlns:p14="http://schemas.microsoft.com/office/powerpoint/2010/main" val="288559598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Management </a:t>
            </a:r>
            <a:br>
              <a:rPr lang="da-DK" dirty="0" smtClean="0"/>
            </a:br>
            <a:r>
              <a:rPr lang="da-DK" dirty="0" err="1" smtClean="0"/>
              <a:t>What</a:t>
            </a:r>
            <a:r>
              <a:rPr lang="da-DK" dirty="0" smtClean="0"/>
              <a:t> we learned</a:t>
            </a:r>
            <a:endParaRPr lang="da-DK" dirty="0"/>
          </a:p>
        </p:txBody>
      </p:sp>
      <p:sp>
        <p:nvSpPr>
          <p:cNvPr id="3" name="Text Placeholder 2"/>
          <p:cNvSpPr>
            <a:spLocks noGrp="1"/>
          </p:cNvSpPr>
          <p:nvPr>
            <p:ph type="body" sz="quarter" idx="12"/>
          </p:nvPr>
        </p:nvSpPr>
        <p:spPr/>
        <p:txBody>
          <a:bodyPr/>
          <a:lstStyle/>
          <a:p>
            <a:endParaRPr lang="da-DK"/>
          </a:p>
        </p:txBody>
      </p:sp>
    </p:spTree>
    <p:extLst>
      <p:ext uri="{BB962C8B-B14F-4D97-AF65-F5344CB8AC3E}">
        <p14:creationId xmlns:p14="http://schemas.microsoft.com/office/powerpoint/2010/main" val="15468705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Directory</a:t>
            </a:r>
            <a:endParaRPr lang="en-US" dirty="0"/>
          </a:p>
        </p:txBody>
      </p:sp>
      <p:sp>
        <p:nvSpPr>
          <p:cNvPr id="3" name="Text Placeholder 2"/>
          <p:cNvSpPr>
            <a:spLocks noGrp="1"/>
          </p:cNvSpPr>
          <p:nvPr>
            <p:ph type="body" sz="quarter" idx="10"/>
          </p:nvPr>
        </p:nvSpPr>
        <p:spPr>
          <a:xfrm>
            <a:off x="274638" y="1212850"/>
            <a:ext cx="11887200" cy="3877985"/>
          </a:xfrm>
        </p:spPr>
        <p:txBody>
          <a:bodyPr/>
          <a:lstStyle/>
          <a:p>
            <a:pPr marL="571500" indent="-571500">
              <a:buFont typeface="Arial" panose="020B0604020202020204" pitchFamily="34" charset="0"/>
              <a:buChar char="•"/>
            </a:pPr>
            <a:r>
              <a:rPr lang="en-US" dirty="0" smtClean="0"/>
              <a:t>Active Directory is a challenge in multi-tenant environments</a:t>
            </a:r>
          </a:p>
          <a:p>
            <a:pPr marL="571500" indent="-571500">
              <a:buFont typeface="Arial" panose="020B0604020202020204" pitchFamily="34" charset="0"/>
              <a:buChar char="•"/>
            </a:pPr>
            <a:r>
              <a:rPr lang="en-US" dirty="0" smtClean="0"/>
              <a:t>Trust may not be possible between tenants</a:t>
            </a:r>
          </a:p>
          <a:p>
            <a:pPr marL="571500" indent="-571500">
              <a:buFont typeface="Arial" panose="020B0604020202020204" pitchFamily="34" charset="0"/>
              <a:buChar char="•"/>
            </a:pPr>
            <a:r>
              <a:rPr lang="en-US" dirty="0" smtClean="0"/>
              <a:t>System Center uses AD to Authenticate</a:t>
            </a:r>
          </a:p>
          <a:p>
            <a:pPr marL="571500" indent="-571500">
              <a:buFont typeface="Arial" panose="020B0604020202020204" pitchFamily="34" charset="0"/>
              <a:buChar char="•"/>
            </a:pPr>
            <a:r>
              <a:rPr lang="en-US" dirty="0" smtClean="0"/>
              <a:t>Keep fabric and System Center in the same domain forest or provide trust between them</a:t>
            </a:r>
            <a:endParaRPr lang="en-US" dirty="0"/>
          </a:p>
        </p:txBody>
      </p:sp>
    </p:spTree>
    <p:extLst>
      <p:ext uri="{BB962C8B-B14F-4D97-AF65-F5344CB8AC3E}">
        <p14:creationId xmlns:p14="http://schemas.microsoft.com/office/powerpoint/2010/main" val="47161964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Availability</a:t>
            </a:r>
            <a:endParaRPr lang="en-US" dirty="0"/>
          </a:p>
        </p:txBody>
      </p:sp>
      <p:sp>
        <p:nvSpPr>
          <p:cNvPr id="3" name="Text Placeholder 2"/>
          <p:cNvSpPr>
            <a:spLocks noGrp="1"/>
          </p:cNvSpPr>
          <p:nvPr>
            <p:ph type="body" sz="quarter" idx="10"/>
          </p:nvPr>
        </p:nvSpPr>
        <p:spPr>
          <a:xfrm>
            <a:off x="274638" y="1212850"/>
            <a:ext cx="11887200" cy="3200876"/>
          </a:xfrm>
        </p:spPr>
        <p:txBody>
          <a:bodyPr/>
          <a:lstStyle/>
          <a:p>
            <a:endParaRPr lang="en-US" dirty="0" smtClean="0"/>
          </a:p>
          <a:p>
            <a:pPr marL="571500" indent="-571500">
              <a:buFont typeface="Arial" panose="020B0604020202020204" pitchFamily="34" charset="0"/>
              <a:buChar char="•"/>
            </a:pPr>
            <a:r>
              <a:rPr lang="en-US" dirty="0" smtClean="0"/>
              <a:t>Recommend Failover Cluster Instances for large environments</a:t>
            </a:r>
          </a:p>
          <a:p>
            <a:pPr marL="571500" indent="-571500">
              <a:buFont typeface="Arial" panose="020B0604020202020204" pitchFamily="34" charset="0"/>
              <a:buChar char="•"/>
            </a:pPr>
            <a:r>
              <a:rPr lang="en-US" dirty="0" smtClean="0"/>
              <a:t>Consider SQL Server </a:t>
            </a:r>
            <a:r>
              <a:rPr lang="en-US" dirty="0" err="1" smtClean="0"/>
              <a:t>AlwaysON</a:t>
            </a:r>
            <a:r>
              <a:rPr lang="en-US" dirty="0" smtClean="0"/>
              <a:t> if you understand the scale and failover requirements</a:t>
            </a:r>
          </a:p>
        </p:txBody>
      </p:sp>
    </p:spTree>
    <p:extLst>
      <p:ext uri="{BB962C8B-B14F-4D97-AF65-F5344CB8AC3E}">
        <p14:creationId xmlns:p14="http://schemas.microsoft.com/office/powerpoint/2010/main" val="374129020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Text Placeholder 2"/>
          <p:cNvSpPr>
            <a:spLocks noGrp="1"/>
          </p:cNvSpPr>
          <p:nvPr>
            <p:ph type="body" sz="quarter" idx="10"/>
          </p:nvPr>
        </p:nvSpPr>
        <p:spPr>
          <a:xfrm>
            <a:off x="274638" y="1212850"/>
            <a:ext cx="11887200" cy="5109091"/>
          </a:xfrm>
        </p:spPr>
        <p:txBody>
          <a:bodyPr/>
          <a:lstStyle/>
          <a:p>
            <a:r>
              <a:rPr lang="en-US" dirty="0" smtClean="0"/>
              <a:t>System Center Considerations</a:t>
            </a:r>
          </a:p>
          <a:p>
            <a:endParaRPr lang="en-US" dirty="0" smtClean="0"/>
          </a:p>
          <a:p>
            <a:pPr marL="571500" indent="-571500">
              <a:buFont typeface="Arial" panose="020B0604020202020204" pitchFamily="34" charset="0"/>
              <a:buChar char="•"/>
            </a:pPr>
            <a:r>
              <a:rPr lang="en-US" dirty="0" smtClean="0"/>
              <a:t>Use VMM &amp; Orchestrator for Fabric to automate fabric provision</a:t>
            </a:r>
          </a:p>
          <a:p>
            <a:pPr marL="571500" indent="-571500">
              <a:buFont typeface="Arial" panose="020B0604020202020204" pitchFamily="34" charset="0"/>
              <a:buChar char="•"/>
            </a:pPr>
            <a:r>
              <a:rPr lang="en-US" dirty="0" smtClean="0"/>
              <a:t>Automate the deployment of Physical servers storage and network as much as possible</a:t>
            </a:r>
          </a:p>
          <a:p>
            <a:pPr marL="571500" indent="-571500">
              <a:buFont typeface="Arial" panose="020B0604020202020204" pitchFamily="34" charset="0"/>
              <a:buChar char="•"/>
            </a:pPr>
            <a:r>
              <a:rPr lang="en-US" dirty="0" smtClean="0"/>
              <a:t>Use Performance Reporting to optimize your resource consumption for the fabric</a:t>
            </a:r>
          </a:p>
        </p:txBody>
      </p:sp>
    </p:spTree>
    <p:extLst>
      <p:ext uri="{BB962C8B-B14F-4D97-AF65-F5344CB8AC3E}">
        <p14:creationId xmlns:p14="http://schemas.microsoft.com/office/powerpoint/2010/main" val="126548350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Design Patterns</a:t>
            </a:r>
            <a:br>
              <a:rPr lang="da-DK" dirty="0" smtClean="0"/>
            </a:br>
            <a:r>
              <a:rPr lang="da-DK" dirty="0" err="1" smtClean="0"/>
              <a:t>Self</a:t>
            </a:r>
            <a:r>
              <a:rPr lang="da-DK" dirty="0" smtClean="0"/>
              <a:t>-Service</a:t>
            </a:r>
            <a:endParaRPr lang="da-DK" dirty="0"/>
          </a:p>
        </p:txBody>
      </p:sp>
      <p:sp>
        <p:nvSpPr>
          <p:cNvPr id="3" name="Text Placeholder 2"/>
          <p:cNvSpPr>
            <a:spLocks noGrp="1"/>
          </p:cNvSpPr>
          <p:nvPr>
            <p:ph type="body" sz="quarter" idx="12"/>
          </p:nvPr>
        </p:nvSpPr>
        <p:spPr/>
        <p:txBody>
          <a:bodyPr/>
          <a:lstStyle/>
          <a:p>
            <a:endParaRPr lang="da-DK"/>
          </a:p>
        </p:txBody>
      </p:sp>
    </p:spTree>
    <p:extLst>
      <p:ext uri="{BB962C8B-B14F-4D97-AF65-F5344CB8AC3E}">
        <p14:creationId xmlns:p14="http://schemas.microsoft.com/office/powerpoint/2010/main" val="2022061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2783474" y="3127753"/>
            <a:ext cx="7302453" cy="2209335"/>
            <a:chOff x="4570412" y="3242841"/>
            <a:chExt cx="7162800" cy="2167360"/>
          </a:xfrm>
        </p:grpSpPr>
        <p:sp>
          <p:nvSpPr>
            <p:cNvPr id="5" name="Rectangle 4"/>
            <p:cNvSpPr/>
            <p:nvPr/>
          </p:nvSpPr>
          <p:spPr bwMode="auto">
            <a:xfrm>
              <a:off x="4570412" y="3242841"/>
              <a:ext cx="7162800" cy="216736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06" tIns="46604" rIns="93206" bIns="46604" numCol="1" rtlCol="0" anchor="t" anchorCtr="0" compatLnSpc="1">
              <a:prstTxWarp prst="textNoShape">
                <a:avLst/>
              </a:prstTxWarp>
            </a:bodyPr>
            <a:lstStyle/>
            <a:p>
              <a:pPr algn="ctr" defTabSz="931644" fontAlgn="base">
                <a:lnSpc>
                  <a:spcPct val="90000"/>
                </a:lnSpc>
                <a:spcBef>
                  <a:spcPct val="0"/>
                </a:spcBef>
                <a:spcAft>
                  <a:spcPct val="0"/>
                </a:spcAft>
              </a:pPr>
              <a:r>
                <a:rPr lang="en-US" sz="3298" b="1" dirty="0">
                  <a:gradFill>
                    <a:gsLst>
                      <a:gs pos="0">
                        <a:srgbClr val="FFFFFF"/>
                      </a:gs>
                      <a:gs pos="100000">
                        <a:srgbClr val="FFFFFF"/>
                      </a:gs>
                    </a:gsLst>
                    <a:lin ang="5400000" scaled="0"/>
                  </a:gradFill>
                  <a:latin typeface="Segoe UI Light" pitchFamily="34" charset="0"/>
                </a:rPr>
                <a:t>Service Provider Foundation</a:t>
              </a:r>
              <a:endParaRPr lang="en-US" sz="1199" b="1" dirty="0">
                <a:solidFill>
                  <a:srgbClr val="FFFFFF">
                    <a:alpha val="99000"/>
                  </a:srgbClr>
                </a:solidFill>
              </a:endParaRPr>
            </a:p>
          </p:txBody>
        </p:sp>
        <p:sp>
          <p:nvSpPr>
            <p:cNvPr id="26" name="Freeform 25"/>
            <p:cNvSpPr>
              <a:spLocks noEditPoints="1"/>
            </p:cNvSpPr>
            <p:nvPr/>
          </p:nvSpPr>
          <p:spPr bwMode="auto">
            <a:xfrm rot="2649284">
              <a:off x="5118825" y="3427467"/>
              <a:ext cx="494141" cy="488814"/>
            </a:xfrm>
            <a:custGeom>
              <a:avLst/>
              <a:gdLst>
                <a:gd name="T0" fmla="*/ 314 w 314"/>
                <a:gd name="T1" fmla="*/ 301 h 311"/>
                <a:gd name="T2" fmla="*/ 189 w 314"/>
                <a:gd name="T3" fmla="*/ 176 h 311"/>
                <a:gd name="T4" fmla="*/ 214 w 314"/>
                <a:gd name="T5" fmla="*/ 107 h 311"/>
                <a:gd name="T6" fmla="*/ 107 w 314"/>
                <a:gd name="T7" fmla="*/ 0 h 311"/>
                <a:gd name="T8" fmla="*/ 0 w 314"/>
                <a:gd name="T9" fmla="*/ 107 h 311"/>
                <a:gd name="T10" fmla="*/ 107 w 314"/>
                <a:gd name="T11" fmla="*/ 215 h 311"/>
                <a:gd name="T12" fmla="*/ 179 w 314"/>
                <a:gd name="T13" fmla="*/ 186 h 311"/>
                <a:gd name="T14" fmla="*/ 304 w 314"/>
                <a:gd name="T15" fmla="*/ 311 h 311"/>
                <a:gd name="T16" fmla="*/ 314 w 314"/>
                <a:gd name="T17" fmla="*/ 301 h 311"/>
                <a:gd name="T18" fmla="*/ 107 w 314"/>
                <a:gd name="T19" fmla="*/ 200 h 311"/>
                <a:gd name="T20" fmla="*/ 14 w 314"/>
                <a:gd name="T21" fmla="*/ 107 h 311"/>
                <a:gd name="T22" fmla="*/ 107 w 314"/>
                <a:gd name="T23" fmla="*/ 15 h 311"/>
                <a:gd name="T24" fmla="*/ 199 w 314"/>
                <a:gd name="T25" fmla="*/ 107 h 311"/>
                <a:gd name="T26" fmla="*/ 107 w 314"/>
                <a:gd name="T27" fmla="*/ 20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4" h="311">
                  <a:moveTo>
                    <a:pt x="314" y="301"/>
                  </a:moveTo>
                  <a:cubicBezTo>
                    <a:pt x="189" y="176"/>
                    <a:pt x="189" y="176"/>
                    <a:pt x="189" y="176"/>
                  </a:cubicBezTo>
                  <a:cubicBezTo>
                    <a:pt x="205" y="157"/>
                    <a:pt x="214" y="133"/>
                    <a:pt x="214" y="107"/>
                  </a:cubicBezTo>
                  <a:cubicBezTo>
                    <a:pt x="214" y="48"/>
                    <a:pt x="166" y="0"/>
                    <a:pt x="107" y="0"/>
                  </a:cubicBezTo>
                  <a:cubicBezTo>
                    <a:pt x="48" y="0"/>
                    <a:pt x="0" y="48"/>
                    <a:pt x="0" y="107"/>
                  </a:cubicBezTo>
                  <a:cubicBezTo>
                    <a:pt x="0" y="167"/>
                    <a:pt x="48" y="215"/>
                    <a:pt x="107" y="215"/>
                  </a:cubicBezTo>
                  <a:cubicBezTo>
                    <a:pt x="135" y="215"/>
                    <a:pt x="160" y="204"/>
                    <a:pt x="179" y="186"/>
                  </a:cubicBezTo>
                  <a:cubicBezTo>
                    <a:pt x="304" y="311"/>
                    <a:pt x="304" y="311"/>
                    <a:pt x="304" y="311"/>
                  </a:cubicBezTo>
                  <a:lnTo>
                    <a:pt x="314" y="301"/>
                  </a:lnTo>
                  <a:close/>
                  <a:moveTo>
                    <a:pt x="107" y="200"/>
                  </a:moveTo>
                  <a:cubicBezTo>
                    <a:pt x="56" y="200"/>
                    <a:pt x="14" y="158"/>
                    <a:pt x="14" y="107"/>
                  </a:cubicBezTo>
                  <a:cubicBezTo>
                    <a:pt x="14" y="57"/>
                    <a:pt x="56" y="15"/>
                    <a:pt x="107" y="15"/>
                  </a:cubicBezTo>
                  <a:cubicBezTo>
                    <a:pt x="158" y="15"/>
                    <a:pt x="199" y="57"/>
                    <a:pt x="199" y="107"/>
                  </a:cubicBezTo>
                  <a:cubicBezTo>
                    <a:pt x="199" y="158"/>
                    <a:pt x="158" y="200"/>
                    <a:pt x="107" y="200"/>
                  </a:cubicBezTo>
                  <a:close/>
                </a:path>
              </a:pathLst>
            </a:custGeom>
            <a:solidFill>
              <a:srgbClr val="FFFFFF"/>
            </a:solidFill>
            <a:ln>
              <a:noFill/>
            </a:ln>
          </p:spPr>
          <p:txBody>
            <a:bodyPr vert="horz" wrap="square" lIns="93210" tIns="46606" rIns="93210" bIns="4660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799">
                <a:solidFill>
                  <a:srgbClr val="FFFFFF"/>
                </a:solidFill>
              </a:endParaRPr>
            </a:p>
          </p:txBody>
        </p:sp>
        <p:sp>
          <p:nvSpPr>
            <p:cNvPr id="32" name="Rectangle 31"/>
            <p:cNvSpPr/>
            <p:nvPr/>
          </p:nvSpPr>
          <p:spPr>
            <a:xfrm>
              <a:off x="4886644" y="4054712"/>
              <a:ext cx="950976" cy="95494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9" dirty="0">
                  <a:solidFill>
                    <a:srgbClr val="FFFFFF"/>
                  </a:solidFill>
                </a:rPr>
                <a:t>REST OData API</a:t>
              </a:r>
            </a:p>
          </p:txBody>
        </p:sp>
        <p:sp>
          <p:nvSpPr>
            <p:cNvPr id="49" name="Rectangle 48"/>
            <p:cNvSpPr/>
            <p:nvPr/>
          </p:nvSpPr>
          <p:spPr>
            <a:xfrm>
              <a:off x="6486001" y="3834791"/>
              <a:ext cx="2504011" cy="95494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9" dirty="0">
                  <a:solidFill>
                    <a:srgbClr val="FFFFFF"/>
                  </a:solidFill>
                </a:rPr>
                <a:t>Aggregation</a:t>
              </a:r>
            </a:p>
          </p:txBody>
        </p:sp>
        <p:sp>
          <p:nvSpPr>
            <p:cNvPr id="99" name="Rectangle 98"/>
            <p:cNvSpPr/>
            <p:nvPr/>
          </p:nvSpPr>
          <p:spPr>
            <a:xfrm>
              <a:off x="9218612" y="3825105"/>
              <a:ext cx="2362200" cy="95494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9" dirty="0">
                  <a:solidFill>
                    <a:srgbClr val="FFFFFF"/>
                  </a:solidFill>
                </a:rPr>
                <a:t>Automation</a:t>
              </a:r>
            </a:p>
          </p:txBody>
        </p:sp>
      </p:grpSp>
      <p:sp>
        <p:nvSpPr>
          <p:cNvPr id="2" name="Title 1"/>
          <p:cNvSpPr>
            <a:spLocks noGrp="1"/>
          </p:cNvSpPr>
          <p:nvPr>
            <p:ph type="title"/>
          </p:nvPr>
        </p:nvSpPr>
        <p:spPr/>
        <p:txBody>
          <a:bodyPr/>
          <a:lstStyle/>
          <a:p>
            <a:r>
              <a:rPr lang="en-US" dirty="0"/>
              <a:t>Enabling Service Providers to Offer </a:t>
            </a:r>
            <a:r>
              <a:rPr lang="en-US" dirty="0" err="1" smtClean="0"/>
              <a:t>IaaS</a:t>
            </a:r>
            <a:endParaRPr lang="en-US" dirty="0"/>
          </a:p>
        </p:txBody>
      </p:sp>
      <p:grpSp>
        <p:nvGrpSpPr>
          <p:cNvPr id="3" name="Group 2"/>
          <p:cNvGrpSpPr/>
          <p:nvPr/>
        </p:nvGrpSpPr>
        <p:grpSpPr>
          <a:xfrm>
            <a:off x="2783474" y="5605043"/>
            <a:ext cx="7302453" cy="1009785"/>
            <a:chOff x="4570412" y="5638800"/>
            <a:chExt cx="7162800" cy="990600"/>
          </a:xfrm>
        </p:grpSpPr>
        <p:sp>
          <p:nvSpPr>
            <p:cNvPr id="10" name="Rectangle 9"/>
            <p:cNvSpPr/>
            <p:nvPr/>
          </p:nvSpPr>
          <p:spPr bwMode="auto">
            <a:xfrm>
              <a:off x="4570412" y="5638800"/>
              <a:ext cx="7162800" cy="9906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06" tIns="46604" rIns="93206" bIns="46604" numCol="1" rtlCol="0" anchor="t" anchorCtr="0" compatLnSpc="1">
              <a:prstTxWarp prst="textNoShape">
                <a:avLst/>
              </a:prstTxWarp>
            </a:bodyPr>
            <a:lstStyle/>
            <a:p>
              <a:pPr algn="ctr" defTabSz="931644" fontAlgn="base">
                <a:lnSpc>
                  <a:spcPct val="90000"/>
                </a:lnSpc>
                <a:spcBef>
                  <a:spcPct val="0"/>
                </a:spcBef>
                <a:spcAft>
                  <a:spcPct val="0"/>
                </a:spcAft>
              </a:pPr>
              <a:r>
                <a:rPr lang="en-US" sz="2399" dirty="0">
                  <a:gradFill>
                    <a:gsLst>
                      <a:gs pos="0">
                        <a:srgbClr val="FFFFFF"/>
                      </a:gs>
                      <a:gs pos="100000">
                        <a:srgbClr val="FFFFFF"/>
                      </a:gs>
                    </a:gsLst>
                    <a:lin ang="5400000" scaled="0"/>
                  </a:gradFill>
                  <a:latin typeface="Segoe UI Light" pitchFamily="34" charset="0"/>
                </a:rPr>
                <a:t>Fabric Stamps (VMM)</a:t>
              </a:r>
              <a:endParaRPr lang="en-US" sz="1000" b="1" dirty="0">
                <a:solidFill>
                  <a:srgbClr val="FFFFFF">
                    <a:alpha val="99000"/>
                  </a:srgbClr>
                </a:solidFill>
              </a:endParaRPr>
            </a:p>
          </p:txBody>
        </p:sp>
        <p:sp>
          <p:nvSpPr>
            <p:cNvPr id="13" name="Freeform 6"/>
            <p:cNvSpPr>
              <a:spLocks noEditPoints="1"/>
            </p:cNvSpPr>
            <p:nvPr/>
          </p:nvSpPr>
          <p:spPr bwMode="auto">
            <a:xfrm>
              <a:off x="5910799" y="6099981"/>
              <a:ext cx="215734" cy="434591"/>
            </a:xfrm>
            <a:custGeom>
              <a:avLst/>
              <a:gdLst>
                <a:gd name="T0" fmla="*/ 340 w 351"/>
                <a:gd name="T1" fmla="*/ 0 h 707"/>
                <a:gd name="T2" fmla="*/ 8 w 351"/>
                <a:gd name="T3" fmla="*/ 0 h 707"/>
                <a:gd name="T4" fmla="*/ 0 w 351"/>
                <a:gd name="T5" fmla="*/ 8 h 707"/>
                <a:gd name="T6" fmla="*/ 0 w 351"/>
                <a:gd name="T7" fmla="*/ 146 h 707"/>
                <a:gd name="T8" fmla="*/ 0 w 351"/>
                <a:gd name="T9" fmla="*/ 157 h 707"/>
                <a:gd name="T10" fmla="*/ 0 w 351"/>
                <a:gd name="T11" fmla="*/ 699 h 707"/>
                <a:gd name="T12" fmla="*/ 8 w 351"/>
                <a:gd name="T13" fmla="*/ 707 h 707"/>
                <a:gd name="T14" fmla="*/ 340 w 351"/>
                <a:gd name="T15" fmla="*/ 707 h 707"/>
                <a:gd name="T16" fmla="*/ 351 w 351"/>
                <a:gd name="T17" fmla="*/ 699 h 707"/>
                <a:gd name="T18" fmla="*/ 351 w 351"/>
                <a:gd name="T19" fmla="*/ 157 h 707"/>
                <a:gd name="T20" fmla="*/ 351 w 351"/>
                <a:gd name="T21" fmla="*/ 146 h 707"/>
                <a:gd name="T22" fmla="*/ 351 w 351"/>
                <a:gd name="T23" fmla="*/ 8 h 707"/>
                <a:gd name="T24" fmla="*/ 340 w 351"/>
                <a:gd name="T25" fmla="*/ 0 h 707"/>
                <a:gd name="T26" fmla="*/ 43 w 351"/>
                <a:gd name="T27" fmla="*/ 108 h 707"/>
                <a:gd name="T28" fmla="*/ 43 w 351"/>
                <a:gd name="T29" fmla="*/ 76 h 707"/>
                <a:gd name="T30" fmla="*/ 51 w 351"/>
                <a:gd name="T31" fmla="*/ 65 h 707"/>
                <a:gd name="T32" fmla="*/ 300 w 351"/>
                <a:gd name="T33" fmla="*/ 65 h 707"/>
                <a:gd name="T34" fmla="*/ 308 w 351"/>
                <a:gd name="T35" fmla="*/ 76 h 707"/>
                <a:gd name="T36" fmla="*/ 308 w 351"/>
                <a:gd name="T37" fmla="*/ 108 h 707"/>
                <a:gd name="T38" fmla="*/ 300 w 351"/>
                <a:gd name="T39" fmla="*/ 116 h 707"/>
                <a:gd name="T40" fmla="*/ 51 w 351"/>
                <a:gd name="T41" fmla="*/ 116 h 707"/>
                <a:gd name="T42" fmla="*/ 43 w 351"/>
                <a:gd name="T43" fmla="*/ 108 h 707"/>
                <a:gd name="T44" fmla="*/ 278 w 351"/>
                <a:gd name="T45" fmla="*/ 333 h 707"/>
                <a:gd name="T46" fmla="*/ 257 w 351"/>
                <a:gd name="T47" fmla="*/ 309 h 707"/>
                <a:gd name="T48" fmla="*/ 278 w 351"/>
                <a:gd name="T49" fmla="*/ 287 h 707"/>
                <a:gd name="T50" fmla="*/ 305 w 351"/>
                <a:gd name="T51" fmla="*/ 309 h 707"/>
                <a:gd name="T52" fmla="*/ 278 w 351"/>
                <a:gd name="T53" fmla="*/ 333 h 707"/>
                <a:gd name="T54" fmla="*/ 278 w 351"/>
                <a:gd name="T55" fmla="*/ 255 h 707"/>
                <a:gd name="T56" fmla="*/ 248 w 351"/>
                <a:gd name="T57" fmla="*/ 222 h 707"/>
                <a:gd name="T58" fmla="*/ 278 w 351"/>
                <a:gd name="T59" fmla="*/ 192 h 707"/>
                <a:gd name="T60" fmla="*/ 313 w 351"/>
                <a:gd name="T61" fmla="*/ 222 h 707"/>
                <a:gd name="T62" fmla="*/ 278 w 351"/>
                <a:gd name="T63" fmla="*/ 255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1" h="707">
                  <a:moveTo>
                    <a:pt x="340" y="0"/>
                  </a:moveTo>
                  <a:cubicBezTo>
                    <a:pt x="8" y="0"/>
                    <a:pt x="8" y="0"/>
                    <a:pt x="8" y="0"/>
                  </a:cubicBezTo>
                  <a:cubicBezTo>
                    <a:pt x="5" y="0"/>
                    <a:pt x="0" y="2"/>
                    <a:pt x="0" y="8"/>
                  </a:cubicBezTo>
                  <a:cubicBezTo>
                    <a:pt x="0" y="146"/>
                    <a:pt x="0" y="146"/>
                    <a:pt x="0" y="146"/>
                  </a:cubicBezTo>
                  <a:cubicBezTo>
                    <a:pt x="0" y="157"/>
                    <a:pt x="0" y="157"/>
                    <a:pt x="0" y="157"/>
                  </a:cubicBezTo>
                  <a:cubicBezTo>
                    <a:pt x="0" y="699"/>
                    <a:pt x="0" y="699"/>
                    <a:pt x="0" y="699"/>
                  </a:cubicBezTo>
                  <a:cubicBezTo>
                    <a:pt x="0" y="704"/>
                    <a:pt x="5" y="707"/>
                    <a:pt x="8" y="707"/>
                  </a:cubicBezTo>
                  <a:cubicBezTo>
                    <a:pt x="340" y="707"/>
                    <a:pt x="340" y="707"/>
                    <a:pt x="340" y="707"/>
                  </a:cubicBezTo>
                  <a:cubicBezTo>
                    <a:pt x="346" y="707"/>
                    <a:pt x="351" y="704"/>
                    <a:pt x="351" y="699"/>
                  </a:cubicBezTo>
                  <a:cubicBezTo>
                    <a:pt x="351" y="157"/>
                    <a:pt x="351" y="157"/>
                    <a:pt x="351" y="157"/>
                  </a:cubicBezTo>
                  <a:cubicBezTo>
                    <a:pt x="351" y="146"/>
                    <a:pt x="351" y="146"/>
                    <a:pt x="351" y="146"/>
                  </a:cubicBezTo>
                  <a:cubicBezTo>
                    <a:pt x="351" y="8"/>
                    <a:pt x="351" y="8"/>
                    <a:pt x="351" y="8"/>
                  </a:cubicBezTo>
                  <a:cubicBezTo>
                    <a:pt x="351" y="2"/>
                    <a:pt x="346" y="0"/>
                    <a:pt x="340" y="0"/>
                  </a:cubicBezTo>
                  <a:close/>
                  <a:moveTo>
                    <a:pt x="43" y="108"/>
                  </a:moveTo>
                  <a:cubicBezTo>
                    <a:pt x="43" y="76"/>
                    <a:pt x="43" y="76"/>
                    <a:pt x="43" y="76"/>
                  </a:cubicBezTo>
                  <a:cubicBezTo>
                    <a:pt x="43" y="70"/>
                    <a:pt x="46" y="65"/>
                    <a:pt x="51" y="65"/>
                  </a:cubicBezTo>
                  <a:cubicBezTo>
                    <a:pt x="300" y="65"/>
                    <a:pt x="300" y="65"/>
                    <a:pt x="300" y="65"/>
                  </a:cubicBezTo>
                  <a:cubicBezTo>
                    <a:pt x="305" y="65"/>
                    <a:pt x="308" y="70"/>
                    <a:pt x="308" y="76"/>
                  </a:cubicBezTo>
                  <a:cubicBezTo>
                    <a:pt x="308" y="108"/>
                    <a:pt x="308" y="108"/>
                    <a:pt x="308" y="108"/>
                  </a:cubicBezTo>
                  <a:cubicBezTo>
                    <a:pt x="308" y="114"/>
                    <a:pt x="305" y="116"/>
                    <a:pt x="300" y="116"/>
                  </a:cubicBezTo>
                  <a:cubicBezTo>
                    <a:pt x="51" y="116"/>
                    <a:pt x="51" y="116"/>
                    <a:pt x="51" y="116"/>
                  </a:cubicBezTo>
                  <a:cubicBezTo>
                    <a:pt x="46" y="116"/>
                    <a:pt x="43" y="114"/>
                    <a:pt x="43" y="108"/>
                  </a:cubicBezTo>
                  <a:close/>
                  <a:moveTo>
                    <a:pt x="278" y="333"/>
                  </a:moveTo>
                  <a:cubicBezTo>
                    <a:pt x="267" y="333"/>
                    <a:pt x="257" y="322"/>
                    <a:pt x="257" y="309"/>
                  </a:cubicBezTo>
                  <a:cubicBezTo>
                    <a:pt x="257" y="298"/>
                    <a:pt x="267" y="287"/>
                    <a:pt x="278" y="287"/>
                  </a:cubicBezTo>
                  <a:cubicBezTo>
                    <a:pt x="292" y="287"/>
                    <a:pt x="305" y="298"/>
                    <a:pt x="305" y="309"/>
                  </a:cubicBezTo>
                  <a:cubicBezTo>
                    <a:pt x="305" y="322"/>
                    <a:pt x="292" y="333"/>
                    <a:pt x="278" y="333"/>
                  </a:cubicBezTo>
                  <a:close/>
                  <a:moveTo>
                    <a:pt x="278" y="255"/>
                  </a:moveTo>
                  <a:cubicBezTo>
                    <a:pt x="262" y="255"/>
                    <a:pt x="248" y="241"/>
                    <a:pt x="248" y="222"/>
                  </a:cubicBezTo>
                  <a:cubicBezTo>
                    <a:pt x="248" y="206"/>
                    <a:pt x="262" y="192"/>
                    <a:pt x="278" y="192"/>
                  </a:cubicBezTo>
                  <a:cubicBezTo>
                    <a:pt x="297" y="192"/>
                    <a:pt x="313" y="206"/>
                    <a:pt x="313" y="222"/>
                  </a:cubicBezTo>
                  <a:cubicBezTo>
                    <a:pt x="313" y="241"/>
                    <a:pt x="297" y="255"/>
                    <a:pt x="278" y="2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10" tIns="46606" rIns="93210" bIns="46606" numCol="1" anchor="t" anchorCtr="0" compatLnSpc="1">
              <a:prstTxWarp prst="textNoShape">
                <a:avLst/>
              </a:prstTxWarp>
            </a:bodyPr>
            <a:lstStyle/>
            <a:p>
              <a:endParaRPr lang="en-US" sz="1799">
                <a:solidFill>
                  <a:srgbClr val="FFFFFF"/>
                </a:solidFill>
              </a:endParaRPr>
            </a:p>
          </p:txBody>
        </p:sp>
        <p:sp>
          <p:nvSpPr>
            <p:cNvPr id="14" name="Freeform 6"/>
            <p:cNvSpPr>
              <a:spLocks noEditPoints="1"/>
            </p:cNvSpPr>
            <p:nvPr/>
          </p:nvSpPr>
          <p:spPr bwMode="auto">
            <a:xfrm>
              <a:off x="6161438" y="6099981"/>
              <a:ext cx="215734" cy="434591"/>
            </a:xfrm>
            <a:custGeom>
              <a:avLst/>
              <a:gdLst>
                <a:gd name="T0" fmla="*/ 340 w 351"/>
                <a:gd name="T1" fmla="*/ 0 h 707"/>
                <a:gd name="T2" fmla="*/ 8 w 351"/>
                <a:gd name="T3" fmla="*/ 0 h 707"/>
                <a:gd name="T4" fmla="*/ 0 w 351"/>
                <a:gd name="T5" fmla="*/ 8 h 707"/>
                <a:gd name="T6" fmla="*/ 0 w 351"/>
                <a:gd name="T7" fmla="*/ 146 h 707"/>
                <a:gd name="T8" fmla="*/ 0 w 351"/>
                <a:gd name="T9" fmla="*/ 157 h 707"/>
                <a:gd name="T10" fmla="*/ 0 w 351"/>
                <a:gd name="T11" fmla="*/ 699 h 707"/>
                <a:gd name="T12" fmla="*/ 8 w 351"/>
                <a:gd name="T13" fmla="*/ 707 h 707"/>
                <a:gd name="T14" fmla="*/ 340 w 351"/>
                <a:gd name="T15" fmla="*/ 707 h 707"/>
                <a:gd name="T16" fmla="*/ 351 w 351"/>
                <a:gd name="T17" fmla="*/ 699 h 707"/>
                <a:gd name="T18" fmla="*/ 351 w 351"/>
                <a:gd name="T19" fmla="*/ 157 h 707"/>
                <a:gd name="T20" fmla="*/ 351 w 351"/>
                <a:gd name="T21" fmla="*/ 146 h 707"/>
                <a:gd name="T22" fmla="*/ 351 w 351"/>
                <a:gd name="T23" fmla="*/ 8 h 707"/>
                <a:gd name="T24" fmla="*/ 340 w 351"/>
                <a:gd name="T25" fmla="*/ 0 h 707"/>
                <a:gd name="T26" fmla="*/ 43 w 351"/>
                <a:gd name="T27" fmla="*/ 108 h 707"/>
                <a:gd name="T28" fmla="*/ 43 w 351"/>
                <a:gd name="T29" fmla="*/ 76 h 707"/>
                <a:gd name="T30" fmla="*/ 51 w 351"/>
                <a:gd name="T31" fmla="*/ 65 h 707"/>
                <a:gd name="T32" fmla="*/ 300 w 351"/>
                <a:gd name="T33" fmla="*/ 65 h 707"/>
                <a:gd name="T34" fmla="*/ 308 w 351"/>
                <a:gd name="T35" fmla="*/ 76 h 707"/>
                <a:gd name="T36" fmla="*/ 308 w 351"/>
                <a:gd name="T37" fmla="*/ 108 h 707"/>
                <a:gd name="T38" fmla="*/ 300 w 351"/>
                <a:gd name="T39" fmla="*/ 116 h 707"/>
                <a:gd name="T40" fmla="*/ 51 w 351"/>
                <a:gd name="T41" fmla="*/ 116 h 707"/>
                <a:gd name="T42" fmla="*/ 43 w 351"/>
                <a:gd name="T43" fmla="*/ 108 h 707"/>
                <a:gd name="T44" fmla="*/ 278 w 351"/>
                <a:gd name="T45" fmla="*/ 333 h 707"/>
                <a:gd name="T46" fmla="*/ 257 w 351"/>
                <a:gd name="T47" fmla="*/ 309 h 707"/>
                <a:gd name="T48" fmla="*/ 278 w 351"/>
                <a:gd name="T49" fmla="*/ 287 h 707"/>
                <a:gd name="T50" fmla="*/ 305 w 351"/>
                <a:gd name="T51" fmla="*/ 309 h 707"/>
                <a:gd name="T52" fmla="*/ 278 w 351"/>
                <a:gd name="T53" fmla="*/ 333 h 707"/>
                <a:gd name="T54" fmla="*/ 278 w 351"/>
                <a:gd name="T55" fmla="*/ 255 h 707"/>
                <a:gd name="T56" fmla="*/ 248 w 351"/>
                <a:gd name="T57" fmla="*/ 222 h 707"/>
                <a:gd name="T58" fmla="*/ 278 w 351"/>
                <a:gd name="T59" fmla="*/ 192 h 707"/>
                <a:gd name="T60" fmla="*/ 313 w 351"/>
                <a:gd name="T61" fmla="*/ 222 h 707"/>
                <a:gd name="T62" fmla="*/ 278 w 351"/>
                <a:gd name="T63" fmla="*/ 255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1" h="707">
                  <a:moveTo>
                    <a:pt x="340" y="0"/>
                  </a:moveTo>
                  <a:cubicBezTo>
                    <a:pt x="8" y="0"/>
                    <a:pt x="8" y="0"/>
                    <a:pt x="8" y="0"/>
                  </a:cubicBezTo>
                  <a:cubicBezTo>
                    <a:pt x="5" y="0"/>
                    <a:pt x="0" y="2"/>
                    <a:pt x="0" y="8"/>
                  </a:cubicBezTo>
                  <a:cubicBezTo>
                    <a:pt x="0" y="146"/>
                    <a:pt x="0" y="146"/>
                    <a:pt x="0" y="146"/>
                  </a:cubicBezTo>
                  <a:cubicBezTo>
                    <a:pt x="0" y="157"/>
                    <a:pt x="0" y="157"/>
                    <a:pt x="0" y="157"/>
                  </a:cubicBezTo>
                  <a:cubicBezTo>
                    <a:pt x="0" y="699"/>
                    <a:pt x="0" y="699"/>
                    <a:pt x="0" y="699"/>
                  </a:cubicBezTo>
                  <a:cubicBezTo>
                    <a:pt x="0" y="704"/>
                    <a:pt x="5" y="707"/>
                    <a:pt x="8" y="707"/>
                  </a:cubicBezTo>
                  <a:cubicBezTo>
                    <a:pt x="340" y="707"/>
                    <a:pt x="340" y="707"/>
                    <a:pt x="340" y="707"/>
                  </a:cubicBezTo>
                  <a:cubicBezTo>
                    <a:pt x="346" y="707"/>
                    <a:pt x="351" y="704"/>
                    <a:pt x="351" y="699"/>
                  </a:cubicBezTo>
                  <a:cubicBezTo>
                    <a:pt x="351" y="157"/>
                    <a:pt x="351" y="157"/>
                    <a:pt x="351" y="157"/>
                  </a:cubicBezTo>
                  <a:cubicBezTo>
                    <a:pt x="351" y="146"/>
                    <a:pt x="351" y="146"/>
                    <a:pt x="351" y="146"/>
                  </a:cubicBezTo>
                  <a:cubicBezTo>
                    <a:pt x="351" y="8"/>
                    <a:pt x="351" y="8"/>
                    <a:pt x="351" y="8"/>
                  </a:cubicBezTo>
                  <a:cubicBezTo>
                    <a:pt x="351" y="2"/>
                    <a:pt x="346" y="0"/>
                    <a:pt x="340" y="0"/>
                  </a:cubicBezTo>
                  <a:close/>
                  <a:moveTo>
                    <a:pt x="43" y="108"/>
                  </a:moveTo>
                  <a:cubicBezTo>
                    <a:pt x="43" y="76"/>
                    <a:pt x="43" y="76"/>
                    <a:pt x="43" y="76"/>
                  </a:cubicBezTo>
                  <a:cubicBezTo>
                    <a:pt x="43" y="70"/>
                    <a:pt x="46" y="65"/>
                    <a:pt x="51" y="65"/>
                  </a:cubicBezTo>
                  <a:cubicBezTo>
                    <a:pt x="300" y="65"/>
                    <a:pt x="300" y="65"/>
                    <a:pt x="300" y="65"/>
                  </a:cubicBezTo>
                  <a:cubicBezTo>
                    <a:pt x="305" y="65"/>
                    <a:pt x="308" y="70"/>
                    <a:pt x="308" y="76"/>
                  </a:cubicBezTo>
                  <a:cubicBezTo>
                    <a:pt x="308" y="108"/>
                    <a:pt x="308" y="108"/>
                    <a:pt x="308" y="108"/>
                  </a:cubicBezTo>
                  <a:cubicBezTo>
                    <a:pt x="308" y="114"/>
                    <a:pt x="305" y="116"/>
                    <a:pt x="300" y="116"/>
                  </a:cubicBezTo>
                  <a:cubicBezTo>
                    <a:pt x="51" y="116"/>
                    <a:pt x="51" y="116"/>
                    <a:pt x="51" y="116"/>
                  </a:cubicBezTo>
                  <a:cubicBezTo>
                    <a:pt x="46" y="116"/>
                    <a:pt x="43" y="114"/>
                    <a:pt x="43" y="108"/>
                  </a:cubicBezTo>
                  <a:close/>
                  <a:moveTo>
                    <a:pt x="278" y="333"/>
                  </a:moveTo>
                  <a:cubicBezTo>
                    <a:pt x="267" y="333"/>
                    <a:pt x="257" y="322"/>
                    <a:pt x="257" y="309"/>
                  </a:cubicBezTo>
                  <a:cubicBezTo>
                    <a:pt x="257" y="298"/>
                    <a:pt x="267" y="287"/>
                    <a:pt x="278" y="287"/>
                  </a:cubicBezTo>
                  <a:cubicBezTo>
                    <a:pt x="292" y="287"/>
                    <a:pt x="305" y="298"/>
                    <a:pt x="305" y="309"/>
                  </a:cubicBezTo>
                  <a:cubicBezTo>
                    <a:pt x="305" y="322"/>
                    <a:pt x="292" y="333"/>
                    <a:pt x="278" y="333"/>
                  </a:cubicBezTo>
                  <a:close/>
                  <a:moveTo>
                    <a:pt x="278" y="255"/>
                  </a:moveTo>
                  <a:cubicBezTo>
                    <a:pt x="262" y="255"/>
                    <a:pt x="248" y="241"/>
                    <a:pt x="248" y="222"/>
                  </a:cubicBezTo>
                  <a:cubicBezTo>
                    <a:pt x="248" y="206"/>
                    <a:pt x="262" y="192"/>
                    <a:pt x="278" y="192"/>
                  </a:cubicBezTo>
                  <a:cubicBezTo>
                    <a:pt x="297" y="192"/>
                    <a:pt x="313" y="206"/>
                    <a:pt x="313" y="222"/>
                  </a:cubicBezTo>
                  <a:cubicBezTo>
                    <a:pt x="313" y="241"/>
                    <a:pt x="297" y="255"/>
                    <a:pt x="278" y="2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10" tIns="46606" rIns="93210" bIns="46606" numCol="1" anchor="t" anchorCtr="0" compatLnSpc="1">
              <a:prstTxWarp prst="textNoShape">
                <a:avLst/>
              </a:prstTxWarp>
            </a:bodyPr>
            <a:lstStyle/>
            <a:p>
              <a:endParaRPr lang="en-US" sz="1799">
                <a:solidFill>
                  <a:srgbClr val="FFFFFF"/>
                </a:solidFill>
              </a:endParaRPr>
            </a:p>
          </p:txBody>
        </p:sp>
        <p:sp>
          <p:nvSpPr>
            <p:cNvPr id="15" name="Freeform 6"/>
            <p:cNvSpPr>
              <a:spLocks noEditPoints="1"/>
            </p:cNvSpPr>
            <p:nvPr/>
          </p:nvSpPr>
          <p:spPr bwMode="auto">
            <a:xfrm>
              <a:off x="6412078" y="6099981"/>
              <a:ext cx="215734" cy="434591"/>
            </a:xfrm>
            <a:custGeom>
              <a:avLst/>
              <a:gdLst>
                <a:gd name="T0" fmla="*/ 340 w 351"/>
                <a:gd name="T1" fmla="*/ 0 h 707"/>
                <a:gd name="T2" fmla="*/ 8 w 351"/>
                <a:gd name="T3" fmla="*/ 0 h 707"/>
                <a:gd name="T4" fmla="*/ 0 w 351"/>
                <a:gd name="T5" fmla="*/ 8 h 707"/>
                <a:gd name="T6" fmla="*/ 0 w 351"/>
                <a:gd name="T7" fmla="*/ 146 h 707"/>
                <a:gd name="T8" fmla="*/ 0 w 351"/>
                <a:gd name="T9" fmla="*/ 157 h 707"/>
                <a:gd name="T10" fmla="*/ 0 w 351"/>
                <a:gd name="T11" fmla="*/ 699 h 707"/>
                <a:gd name="T12" fmla="*/ 8 w 351"/>
                <a:gd name="T13" fmla="*/ 707 h 707"/>
                <a:gd name="T14" fmla="*/ 340 w 351"/>
                <a:gd name="T15" fmla="*/ 707 h 707"/>
                <a:gd name="T16" fmla="*/ 351 w 351"/>
                <a:gd name="T17" fmla="*/ 699 h 707"/>
                <a:gd name="T18" fmla="*/ 351 w 351"/>
                <a:gd name="T19" fmla="*/ 157 h 707"/>
                <a:gd name="T20" fmla="*/ 351 w 351"/>
                <a:gd name="T21" fmla="*/ 146 h 707"/>
                <a:gd name="T22" fmla="*/ 351 w 351"/>
                <a:gd name="T23" fmla="*/ 8 h 707"/>
                <a:gd name="T24" fmla="*/ 340 w 351"/>
                <a:gd name="T25" fmla="*/ 0 h 707"/>
                <a:gd name="T26" fmla="*/ 43 w 351"/>
                <a:gd name="T27" fmla="*/ 108 h 707"/>
                <a:gd name="T28" fmla="*/ 43 w 351"/>
                <a:gd name="T29" fmla="*/ 76 h 707"/>
                <a:gd name="T30" fmla="*/ 51 w 351"/>
                <a:gd name="T31" fmla="*/ 65 h 707"/>
                <a:gd name="T32" fmla="*/ 300 w 351"/>
                <a:gd name="T33" fmla="*/ 65 h 707"/>
                <a:gd name="T34" fmla="*/ 308 w 351"/>
                <a:gd name="T35" fmla="*/ 76 h 707"/>
                <a:gd name="T36" fmla="*/ 308 w 351"/>
                <a:gd name="T37" fmla="*/ 108 h 707"/>
                <a:gd name="T38" fmla="*/ 300 w 351"/>
                <a:gd name="T39" fmla="*/ 116 h 707"/>
                <a:gd name="T40" fmla="*/ 51 w 351"/>
                <a:gd name="T41" fmla="*/ 116 h 707"/>
                <a:gd name="T42" fmla="*/ 43 w 351"/>
                <a:gd name="T43" fmla="*/ 108 h 707"/>
                <a:gd name="T44" fmla="*/ 278 w 351"/>
                <a:gd name="T45" fmla="*/ 333 h 707"/>
                <a:gd name="T46" fmla="*/ 257 w 351"/>
                <a:gd name="T47" fmla="*/ 309 h 707"/>
                <a:gd name="T48" fmla="*/ 278 w 351"/>
                <a:gd name="T49" fmla="*/ 287 h 707"/>
                <a:gd name="T50" fmla="*/ 305 w 351"/>
                <a:gd name="T51" fmla="*/ 309 h 707"/>
                <a:gd name="T52" fmla="*/ 278 w 351"/>
                <a:gd name="T53" fmla="*/ 333 h 707"/>
                <a:gd name="T54" fmla="*/ 278 w 351"/>
                <a:gd name="T55" fmla="*/ 255 h 707"/>
                <a:gd name="T56" fmla="*/ 248 w 351"/>
                <a:gd name="T57" fmla="*/ 222 h 707"/>
                <a:gd name="T58" fmla="*/ 278 w 351"/>
                <a:gd name="T59" fmla="*/ 192 h 707"/>
                <a:gd name="T60" fmla="*/ 313 w 351"/>
                <a:gd name="T61" fmla="*/ 222 h 707"/>
                <a:gd name="T62" fmla="*/ 278 w 351"/>
                <a:gd name="T63" fmla="*/ 255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1" h="707">
                  <a:moveTo>
                    <a:pt x="340" y="0"/>
                  </a:moveTo>
                  <a:cubicBezTo>
                    <a:pt x="8" y="0"/>
                    <a:pt x="8" y="0"/>
                    <a:pt x="8" y="0"/>
                  </a:cubicBezTo>
                  <a:cubicBezTo>
                    <a:pt x="5" y="0"/>
                    <a:pt x="0" y="2"/>
                    <a:pt x="0" y="8"/>
                  </a:cubicBezTo>
                  <a:cubicBezTo>
                    <a:pt x="0" y="146"/>
                    <a:pt x="0" y="146"/>
                    <a:pt x="0" y="146"/>
                  </a:cubicBezTo>
                  <a:cubicBezTo>
                    <a:pt x="0" y="157"/>
                    <a:pt x="0" y="157"/>
                    <a:pt x="0" y="157"/>
                  </a:cubicBezTo>
                  <a:cubicBezTo>
                    <a:pt x="0" y="699"/>
                    <a:pt x="0" y="699"/>
                    <a:pt x="0" y="699"/>
                  </a:cubicBezTo>
                  <a:cubicBezTo>
                    <a:pt x="0" y="704"/>
                    <a:pt x="5" y="707"/>
                    <a:pt x="8" y="707"/>
                  </a:cubicBezTo>
                  <a:cubicBezTo>
                    <a:pt x="340" y="707"/>
                    <a:pt x="340" y="707"/>
                    <a:pt x="340" y="707"/>
                  </a:cubicBezTo>
                  <a:cubicBezTo>
                    <a:pt x="346" y="707"/>
                    <a:pt x="351" y="704"/>
                    <a:pt x="351" y="699"/>
                  </a:cubicBezTo>
                  <a:cubicBezTo>
                    <a:pt x="351" y="157"/>
                    <a:pt x="351" y="157"/>
                    <a:pt x="351" y="157"/>
                  </a:cubicBezTo>
                  <a:cubicBezTo>
                    <a:pt x="351" y="146"/>
                    <a:pt x="351" y="146"/>
                    <a:pt x="351" y="146"/>
                  </a:cubicBezTo>
                  <a:cubicBezTo>
                    <a:pt x="351" y="8"/>
                    <a:pt x="351" y="8"/>
                    <a:pt x="351" y="8"/>
                  </a:cubicBezTo>
                  <a:cubicBezTo>
                    <a:pt x="351" y="2"/>
                    <a:pt x="346" y="0"/>
                    <a:pt x="340" y="0"/>
                  </a:cubicBezTo>
                  <a:close/>
                  <a:moveTo>
                    <a:pt x="43" y="108"/>
                  </a:moveTo>
                  <a:cubicBezTo>
                    <a:pt x="43" y="76"/>
                    <a:pt x="43" y="76"/>
                    <a:pt x="43" y="76"/>
                  </a:cubicBezTo>
                  <a:cubicBezTo>
                    <a:pt x="43" y="70"/>
                    <a:pt x="46" y="65"/>
                    <a:pt x="51" y="65"/>
                  </a:cubicBezTo>
                  <a:cubicBezTo>
                    <a:pt x="300" y="65"/>
                    <a:pt x="300" y="65"/>
                    <a:pt x="300" y="65"/>
                  </a:cubicBezTo>
                  <a:cubicBezTo>
                    <a:pt x="305" y="65"/>
                    <a:pt x="308" y="70"/>
                    <a:pt x="308" y="76"/>
                  </a:cubicBezTo>
                  <a:cubicBezTo>
                    <a:pt x="308" y="108"/>
                    <a:pt x="308" y="108"/>
                    <a:pt x="308" y="108"/>
                  </a:cubicBezTo>
                  <a:cubicBezTo>
                    <a:pt x="308" y="114"/>
                    <a:pt x="305" y="116"/>
                    <a:pt x="300" y="116"/>
                  </a:cubicBezTo>
                  <a:cubicBezTo>
                    <a:pt x="51" y="116"/>
                    <a:pt x="51" y="116"/>
                    <a:pt x="51" y="116"/>
                  </a:cubicBezTo>
                  <a:cubicBezTo>
                    <a:pt x="46" y="116"/>
                    <a:pt x="43" y="114"/>
                    <a:pt x="43" y="108"/>
                  </a:cubicBezTo>
                  <a:close/>
                  <a:moveTo>
                    <a:pt x="278" y="333"/>
                  </a:moveTo>
                  <a:cubicBezTo>
                    <a:pt x="267" y="333"/>
                    <a:pt x="257" y="322"/>
                    <a:pt x="257" y="309"/>
                  </a:cubicBezTo>
                  <a:cubicBezTo>
                    <a:pt x="257" y="298"/>
                    <a:pt x="267" y="287"/>
                    <a:pt x="278" y="287"/>
                  </a:cubicBezTo>
                  <a:cubicBezTo>
                    <a:pt x="292" y="287"/>
                    <a:pt x="305" y="298"/>
                    <a:pt x="305" y="309"/>
                  </a:cubicBezTo>
                  <a:cubicBezTo>
                    <a:pt x="305" y="322"/>
                    <a:pt x="292" y="333"/>
                    <a:pt x="278" y="333"/>
                  </a:cubicBezTo>
                  <a:close/>
                  <a:moveTo>
                    <a:pt x="278" y="255"/>
                  </a:moveTo>
                  <a:cubicBezTo>
                    <a:pt x="262" y="255"/>
                    <a:pt x="248" y="241"/>
                    <a:pt x="248" y="222"/>
                  </a:cubicBezTo>
                  <a:cubicBezTo>
                    <a:pt x="248" y="206"/>
                    <a:pt x="262" y="192"/>
                    <a:pt x="278" y="192"/>
                  </a:cubicBezTo>
                  <a:cubicBezTo>
                    <a:pt x="297" y="192"/>
                    <a:pt x="313" y="206"/>
                    <a:pt x="313" y="222"/>
                  </a:cubicBezTo>
                  <a:cubicBezTo>
                    <a:pt x="313" y="241"/>
                    <a:pt x="297" y="255"/>
                    <a:pt x="278" y="2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10" tIns="46606" rIns="93210" bIns="46606" numCol="1" anchor="t" anchorCtr="0" compatLnSpc="1">
              <a:prstTxWarp prst="textNoShape">
                <a:avLst/>
              </a:prstTxWarp>
            </a:bodyPr>
            <a:lstStyle/>
            <a:p>
              <a:endParaRPr lang="en-US" sz="1799">
                <a:solidFill>
                  <a:srgbClr val="FFFFFF"/>
                </a:solidFill>
              </a:endParaRPr>
            </a:p>
          </p:txBody>
        </p:sp>
        <p:sp>
          <p:nvSpPr>
            <p:cNvPr id="16" name="Freeform 6"/>
            <p:cNvSpPr>
              <a:spLocks noEditPoints="1"/>
            </p:cNvSpPr>
            <p:nvPr/>
          </p:nvSpPr>
          <p:spPr bwMode="auto">
            <a:xfrm>
              <a:off x="8128492" y="6134100"/>
              <a:ext cx="215734" cy="434591"/>
            </a:xfrm>
            <a:custGeom>
              <a:avLst/>
              <a:gdLst>
                <a:gd name="T0" fmla="*/ 340 w 351"/>
                <a:gd name="T1" fmla="*/ 0 h 707"/>
                <a:gd name="T2" fmla="*/ 8 w 351"/>
                <a:gd name="T3" fmla="*/ 0 h 707"/>
                <a:gd name="T4" fmla="*/ 0 w 351"/>
                <a:gd name="T5" fmla="*/ 8 h 707"/>
                <a:gd name="T6" fmla="*/ 0 w 351"/>
                <a:gd name="T7" fmla="*/ 146 h 707"/>
                <a:gd name="T8" fmla="*/ 0 w 351"/>
                <a:gd name="T9" fmla="*/ 157 h 707"/>
                <a:gd name="T10" fmla="*/ 0 w 351"/>
                <a:gd name="T11" fmla="*/ 699 h 707"/>
                <a:gd name="T12" fmla="*/ 8 w 351"/>
                <a:gd name="T13" fmla="*/ 707 h 707"/>
                <a:gd name="T14" fmla="*/ 340 w 351"/>
                <a:gd name="T15" fmla="*/ 707 h 707"/>
                <a:gd name="T16" fmla="*/ 351 w 351"/>
                <a:gd name="T17" fmla="*/ 699 h 707"/>
                <a:gd name="T18" fmla="*/ 351 w 351"/>
                <a:gd name="T19" fmla="*/ 157 h 707"/>
                <a:gd name="T20" fmla="*/ 351 w 351"/>
                <a:gd name="T21" fmla="*/ 146 h 707"/>
                <a:gd name="T22" fmla="*/ 351 w 351"/>
                <a:gd name="T23" fmla="*/ 8 h 707"/>
                <a:gd name="T24" fmla="*/ 340 w 351"/>
                <a:gd name="T25" fmla="*/ 0 h 707"/>
                <a:gd name="T26" fmla="*/ 43 w 351"/>
                <a:gd name="T27" fmla="*/ 108 h 707"/>
                <a:gd name="T28" fmla="*/ 43 w 351"/>
                <a:gd name="T29" fmla="*/ 76 h 707"/>
                <a:gd name="T30" fmla="*/ 51 w 351"/>
                <a:gd name="T31" fmla="*/ 65 h 707"/>
                <a:gd name="T32" fmla="*/ 300 w 351"/>
                <a:gd name="T33" fmla="*/ 65 h 707"/>
                <a:gd name="T34" fmla="*/ 308 w 351"/>
                <a:gd name="T35" fmla="*/ 76 h 707"/>
                <a:gd name="T36" fmla="*/ 308 w 351"/>
                <a:gd name="T37" fmla="*/ 108 h 707"/>
                <a:gd name="T38" fmla="*/ 300 w 351"/>
                <a:gd name="T39" fmla="*/ 116 h 707"/>
                <a:gd name="T40" fmla="*/ 51 w 351"/>
                <a:gd name="T41" fmla="*/ 116 h 707"/>
                <a:gd name="T42" fmla="*/ 43 w 351"/>
                <a:gd name="T43" fmla="*/ 108 h 707"/>
                <a:gd name="T44" fmla="*/ 278 w 351"/>
                <a:gd name="T45" fmla="*/ 333 h 707"/>
                <a:gd name="T46" fmla="*/ 257 w 351"/>
                <a:gd name="T47" fmla="*/ 309 h 707"/>
                <a:gd name="T48" fmla="*/ 278 w 351"/>
                <a:gd name="T49" fmla="*/ 287 h 707"/>
                <a:gd name="T50" fmla="*/ 305 w 351"/>
                <a:gd name="T51" fmla="*/ 309 h 707"/>
                <a:gd name="T52" fmla="*/ 278 w 351"/>
                <a:gd name="T53" fmla="*/ 333 h 707"/>
                <a:gd name="T54" fmla="*/ 278 w 351"/>
                <a:gd name="T55" fmla="*/ 255 h 707"/>
                <a:gd name="T56" fmla="*/ 248 w 351"/>
                <a:gd name="T57" fmla="*/ 222 h 707"/>
                <a:gd name="T58" fmla="*/ 278 w 351"/>
                <a:gd name="T59" fmla="*/ 192 h 707"/>
                <a:gd name="T60" fmla="*/ 313 w 351"/>
                <a:gd name="T61" fmla="*/ 222 h 707"/>
                <a:gd name="T62" fmla="*/ 278 w 351"/>
                <a:gd name="T63" fmla="*/ 255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1" h="707">
                  <a:moveTo>
                    <a:pt x="340" y="0"/>
                  </a:moveTo>
                  <a:cubicBezTo>
                    <a:pt x="8" y="0"/>
                    <a:pt x="8" y="0"/>
                    <a:pt x="8" y="0"/>
                  </a:cubicBezTo>
                  <a:cubicBezTo>
                    <a:pt x="5" y="0"/>
                    <a:pt x="0" y="2"/>
                    <a:pt x="0" y="8"/>
                  </a:cubicBezTo>
                  <a:cubicBezTo>
                    <a:pt x="0" y="146"/>
                    <a:pt x="0" y="146"/>
                    <a:pt x="0" y="146"/>
                  </a:cubicBezTo>
                  <a:cubicBezTo>
                    <a:pt x="0" y="157"/>
                    <a:pt x="0" y="157"/>
                    <a:pt x="0" y="157"/>
                  </a:cubicBezTo>
                  <a:cubicBezTo>
                    <a:pt x="0" y="699"/>
                    <a:pt x="0" y="699"/>
                    <a:pt x="0" y="699"/>
                  </a:cubicBezTo>
                  <a:cubicBezTo>
                    <a:pt x="0" y="704"/>
                    <a:pt x="5" y="707"/>
                    <a:pt x="8" y="707"/>
                  </a:cubicBezTo>
                  <a:cubicBezTo>
                    <a:pt x="340" y="707"/>
                    <a:pt x="340" y="707"/>
                    <a:pt x="340" y="707"/>
                  </a:cubicBezTo>
                  <a:cubicBezTo>
                    <a:pt x="346" y="707"/>
                    <a:pt x="351" y="704"/>
                    <a:pt x="351" y="699"/>
                  </a:cubicBezTo>
                  <a:cubicBezTo>
                    <a:pt x="351" y="157"/>
                    <a:pt x="351" y="157"/>
                    <a:pt x="351" y="157"/>
                  </a:cubicBezTo>
                  <a:cubicBezTo>
                    <a:pt x="351" y="146"/>
                    <a:pt x="351" y="146"/>
                    <a:pt x="351" y="146"/>
                  </a:cubicBezTo>
                  <a:cubicBezTo>
                    <a:pt x="351" y="8"/>
                    <a:pt x="351" y="8"/>
                    <a:pt x="351" y="8"/>
                  </a:cubicBezTo>
                  <a:cubicBezTo>
                    <a:pt x="351" y="2"/>
                    <a:pt x="346" y="0"/>
                    <a:pt x="340" y="0"/>
                  </a:cubicBezTo>
                  <a:close/>
                  <a:moveTo>
                    <a:pt x="43" y="108"/>
                  </a:moveTo>
                  <a:cubicBezTo>
                    <a:pt x="43" y="76"/>
                    <a:pt x="43" y="76"/>
                    <a:pt x="43" y="76"/>
                  </a:cubicBezTo>
                  <a:cubicBezTo>
                    <a:pt x="43" y="70"/>
                    <a:pt x="46" y="65"/>
                    <a:pt x="51" y="65"/>
                  </a:cubicBezTo>
                  <a:cubicBezTo>
                    <a:pt x="300" y="65"/>
                    <a:pt x="300" y="65"/>
                    <a:pt x="300" y="65"/>
                  </a:cubicBezTo>
                  <a:cubicBezTo>
                    <a:pt x="305" y="65"/>
                    <a:pt x="308" y="70"/>
                    <a:pt x="308" y="76"/>
                  </a:cubicBezTo>
                  <a:cubicBezTo>
                    <a:pt x="308" y="108"/>
                    <a:pt x="308" y="108"/>
                    <a:pt x="308" y="108"/>
                  </a:cubicBezTo>
                  <a:cubicBezTo>
                    <a:pt x="308" y="114"/>
                    <a:pt x="305" y="116"/>
                    <a:pt x="300" y="116"/>
                  </a:cubicBezTo>
                  <a:cubicBezTo>
                    <a:pt x="51" y="116"/>
                    <a:pt x="51" y="116"/>
                    <a:pt x="51" y="116"/>
                  </a:cubicBezTo>
                  <a:cubicBezTo>
                    <a:pt x="46" y="116"/>
                    <a:pt x="43" y="114"/>
                    <a:pt x="43" y="108"/>
                  </a:cubicBezTo>
                  <a:close/>
                  <a:moveTo>
                    <a:pt x="278" y="333"/>
                  </a:moveTo>
                  <a:cubicBezTo>
                    <a:pt x="267" y="333"/>
                    <a:pt x="257" y="322"/>
                    <a:pt x="257" y="309"/>
                  </a:cubicBezTo>
                  <a:cubicBezTo>
                    <a:pt x="257" y="298"/>
                    <a:pt x="267" y="287"/>
                    <a:pt x="278" y="287"/>
                  </a:cubicBezTo>
                  <a:cubicBezTo>
                    <a:pt x="292" y="287"/>
                    <a:pt x="305" y="298"/>
                    <a:pt x="305" y="309"/>
                  </a:cubicBezTo>
                  <a:cubicBezTo>
                    <a:pt x="305" y="322"/>
                    <a:pt x="292" y="333"/>
                    <a:pt x="278" y="333"/>
                  </a:cubicBezTo>
                  <a:close/>
                  <a:moveTo>
                    <a:pt x="278" y="255"/>
                  </a:moveTo>
                  <a:cubicBezTo>
                    <a:pt x="262" y="255"/>
                    <a:pt x="248" y="241"/>
                    <a:pt x="248" y="222"/>
                  </a:cubicBezTo>
                  <a:cubicBezTo>
                    <a:pt x="248" y="206"/>
                    <a:pt x="262" y="192"/>
                    <a:pt x="278" y="192"/>
                  </a:cubicBezTo>
                  <a:cubicBezTo>
                    <a:pt x="297" y="192"/>
                    <a:pt x="313" y="206"/>
                    <a:pt x="313" y="222"/>
                  </a:cubicBezTo>
                  <a:cubicBezTo>
                    <a:pt x="313" y="241"/>
                    <a:pt x="297" y="255"/>
                    <a:pt x="278" y="2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10" tIns="46606" rIns="93210" bIns="46606" numCol="1" anchor="t" anchorCtr="0" compatLnSpc="1">
              <a:prstTxWarp prst="textNoShape">
                <a:avLst/>
              </a:prstTxWarp>
            </a:bodyPr>
            <a:lstStyle/>
            <a:p>
              <a:endParaRPr lang="en-US" sz="1799">
                <a:solidFill>
                  <a:srgbClr val="FFFFFF"/>
                </a:solidFill>
              </a:endParaRPr>
            </a:p>
          </p:txBody>
        </p:sp>
        <p:sp>
          <p:nvSpPr>
            <p:cNvPr id="17" name="Freeform 6"/>
            <p:cNvSpPr>
              <a:spLocks noEditPoints="1"/>
            </p:cNvSpPr>
            <p:nvPr/>
          </p:nvSpPr>
          <p:spPr bwMode="auto">
            <a:xfrm>
              <a:off x="8379131" y="6134100"/>
              <a:ext cx="215734" cy="434591"/>
            </a:xfrm>
            <a:custGeom>
              <a:avLst/>
              <a:gdLst>
                <a:gd name="T0" fmla="*/ 340 w 351"/>
                <a:gd name="T1" fmla="*/ 0 h 707"/>
                <a:gd name="T2" fmla="*/ 8 w 351"/>
                <a:gd name="T3" fmla="*/ 0 h 707"/>
                <a:gd name="T4" fmla="*/ 0 w 351"/>
                <a:gd name="T5" fmla="*/ 8 h 707"/>
                <a:gd name="T6" fmla="*/ 0 w 351"/>
                <a:gd name="T7" fmla="*/ 146 h 707"/>
                <a:gd name="T8" fmla="*/ 0 w 351"/>
                <a:gd name="T9" fmla="*/ 157 h 707"/>
                <a:gd name="T10" fmla="*/ 0 w 351"/>
                <a:gd name="T11" fmla="*/ 699 h 707"/>
                <a:gd name="T12" fmla="*/ 8 w 351"/>
                <a:gd name="T13" fmla="*/ 707 h 707"/>
                <a:gd name="T14" fmla="*/ 340 w 351"/>
                <a:gd name="T15" fmla="*/ 707 h 707"/>
                <a:gd name="T16" fmla="*/ 351 w 351"/>
                <a:gd name="T17" fmla="*/ 699 h 707"/>
                <a:gd name="T18" fmla="*/ 351 w 351"/>
                <a:gd name="T19" fmla="*/ 157 h 707"/>
                <a:gd name="T20" fmla="*/ 351 w 351"/>
                <a:gd name="T21" fmla="*/ 146 h 707"/>
                <a:gd name="T22" fmla="*/ 351 w 351"/>
                <a:gd name="T23" fmla="*/ 8 h 707"/>
                <a:gd name="T24" fmla="*/ 340 w 351"/>
                <a:gd name="T25" fmla="*/ 0 h 707"/>
                <a:gd name="T26" fmla="*/ 43 w 351"/>
                <a:gd name="T27" fmla="*/ 108 h 707"/>
                <a:gd name="T28" fmla="*/ 43 w 351"/>
                <a:gd name="T29" fmla="*/ 76 h 707"/>
                <a:gd name="T30" fmla="*/ 51 w 351"/>
                <a:gd name="T31" fmla="*/ 65 h 707"/>
                <a:gd name="T32" fmla="*/ 300 w 351"/>
                <a:gd name="T33" fmla="*/ 65 h 707"/>
                <a:gd name="T34" fmla="*/ 308 w 351"/>
                <a:gd name="T35" fmla="*/ 76 h 707"/>
                <a:gd name="T36" fmla="*/ 308 w 351"/>
                <a:gd name="T37" fmla="*/ 108 h 707"/>
                <a:gd name="T38" fmla="*/ 300 w 351"/>
                <a:gd name="T39" fmla="*/ 116 h 707"/>
                <a:gd name="T40" fmla="*/ 51 w 351"/>
                <a:gd name="T41" fmla="*/ 116 h 707"/>
                <a:gd name="T42" fmla="*/ 43 w 351"/>
                <a:gd name="T43" fmla="*/ 108 h 707"/>
                <a:gd name="T44" fmla="*/ 278 w 351"/>
                <a:gd name="T45" fmla="*/ 333 h 707"/>
                <a:gd name="T46" fmla="*/ 257 w 351"/>
                <a:gd name="T47" fmla="*/ 309 h 707"/>
                <a:gd name="T48" fmla="*/ 278 w 351"/>
                <a:gd name="T49" fmla="*/ 287 h 707"/>
                <a:gd name="T50" fmla="*/ 305 w 351"/>
                <a:gd name="T51" fmla="*/ 309 h 707"/>
                <a:gd name="T52" fmla="*/ 278 w 351"/>
                <a:gd name="T53" fmla="*/ 333 h 707"/>
                <a:gd name="T54" fmla="*/ 278 w 351"/>
                <a:gd name="T55" fmla="*/ 255 h 707"/>
                <a:gd name="T56" fmla="*/ 248 w 351"/>
                <a:gd name="T57" fmla="*/ 222 h 707"/>
                <a:gd name="T58" fmla="*/ 278 w 351"/>
                <a:gd name="T59" fmla="*/ 192 h 707"/>
                <a:gd name="T60" fmla="*/ 313 w 351"/>
                <a:gd name="T61" fmla="*/ 222 h 707"/>
                <a:gd name="T62" fmla="*/ 278 w 351"/>
                <a:gd name="T63" fmla="*/ 255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1" h="707">
                  <a:moveTo>
                    <a:pt x="340" y="0"/>
                  </a:moveTo>
                  <a:cubicBezTo>
                    <a:pt x="8" y="0"/>
                    <a:pt x="8" y="0"/>
                    <a:pt x="8" y="0"/>
                  </a:cubicBezTo>
                  <a:cubicBezTo>
                    <a:pt x="5" y="0"/>
                    <a:pt x="0" y="2"/>
                    <a:pt x="0" y="8"/>
                  </a:cubicBezTo>
                  <a:cubicBezTo>
                    <a:pt x="0" y="146"/>
                    <a:pt x="0" y="146"/>
                    <a:pt x="0" y="146"/>
                  </a:cubicBezTo>
                  <a:cubicBezTo>
                    <a:pt x="0" y="157"/>
                    <a:pt x="0" y="157"/>
                    <a:pt x="0" y="157"/>
                  </a:cubicBezTo>
                  <a:cubicBezTo>
                    <a:pt x="0" y="699"/>
                    <a:pt x="0" y="699"/>
                    <a:pt x="0" y="699"/>
                  </a:cubicBezTo>
                  <a:cubicBezTo>
                    <a:pt x="0" y="704"/>
                    <a:pt x="5" y="707"/>
                    <a:pt x="8" y="707"/>
                  </a:cubicBezTo>
                  <a:cubicBezTo>
                    <a:pt x="340" y="707"/>
                    <a:pt x="340" y="707"/>
                    <a:pt x="340" y="707"/>
                  </a:cubicBezTo>
                  <a:cubicBezTo>
                    <a:pt x="346" y="707"/>
                    <a:pt x="351" y="704"/>
                    <a:pt x="351" y="699"/>
                  </a:cubicBezTo>
                  <a:cubicBezTo>
                    <a:pt x="351" y="157"/>
                    <a:pt x="351" y="157"/>
                    <a:pt x="351" y="157"/>
                  </a:cubicBezTo>
                  <a:cubicBezTo>
                    <a:pt x="351" y="146"/>
                    <a:pt x="351" y="146"/>
                    <a:pt x="351" y="146"/>
                  </a:cubicBezTo>
                  <a:cubicBezTo>
                    <a:pt x="351" y="8"/>
                    <a:pt x="351" y="8"/>
                    <a:pt x="351" y="8"/>
                  </a:cubicBezTo>
                  <a:cubicBezTo>
                    <a:pt x="351" y="2"/>
                    <a:pt x="346" y="0"/>
                    <a:pt x="340" y="0"/>
                  </a:cubicBezTo>
                  <a:close/>
                  <a:moveTo>
                    <a:pt x="43" y="108"/>
                  </a:moveTo>
                  <a:cubicBezTo>
                    <a:pt x="43" y="76"/>
                    <a:pt x="43" y="76"/>
                    <a:pt x="43" y="76"/>
                  </a:cubicBezTo>
                  <a:cubicBezTo>
                    <a:pt x="43" y="70"/>
                    <a:pt x="46" y="65"/>
                    <a:pt x="51" y="65"/>
                  </a:cubicBezTo>
                  <a:cubicBezTo>
                    <a:pt x="300" y="65"/>
                    <a:pt x="300" y="65"/>
                    <a:pt x="300" y="65"/>
                  </a:cubicBezTo>
                  <a:cubicBezTo>
                    <a:pt x="305" y="65"/>
                    <a:pt x="308" y="70"/>
                    <a:pt x="308" y="76"/>
                  </a:cubicBezTo>
                  <a:cubicBezTo>
                    <a:pt x="308" y="108"/>
                    <a:pt x="308" y="108"/>
                    <a:pt x="308" y="108"/>
                  </a:cubicBezTo>
                  <a:cubicBezTo>
                    <a:pt x="308" y="114"/>
                    <a:pt x="305" y="116"/>
                    <a:pt x="300" y="116"/>
                  </a:cubicBezTo>
                  <a:cubicBezTo>
                    <a:pt x="51" y="116"/>
                    <a:pt x="51" y="116"/>
                    <a:pt x="51" y="116"/>
                  </a:cubicBezTo>
                  <a:cubicBezTo>
                    <a:pt x="46" y="116"/>
                    <a:pt x="43" y="114"/>
                    <a:pt x="43" y="108"/>
                  </a:cubicBezTo>
                  <a:close/>
                  <a:moveTo>
                    <a:pt x="278" y="333"/>
                  </a:moveTo>
                  <a:cubicBezTo>
                    <a:pt x="267" y="333"/>
                    <a:pt x="257" y="322"/>
                    <a:pt x="257" y="309"/>
                  </a:cubicBezTo>
                  <a:cubicBezTo>
                    <a:pt x="257" y="298"/>
                    <a:pt x="267" y="287"/>
                    <a:pt x="278" y="287"/>
                  </a:cubicBezTo>
                  <a:cubicBezTo>
                    <a:pt x="292" y="287"/>
                    <a:pt x="305" y="298"/>
                    <a:pt x="305" y="309"/>
                  </a:cubicBezTo>
                  <a:cubicBezTo>
                    <a:pt x="305" y="322"/>
                    <a:pt x="292" y="333"/>
                    <a:pt x="278" y="333"/>
                  </a:cubicBezTo>
                  <a:close/>
                  <a:moveTo>
                    <a:pt x="278" y="255"/>
                  </a:moveTo>
                  <a:cubicBezTo>
                    <a:pt x="262" y="255"/>
                    <a:pt x="248" y="241"/>
                    <a:pt x="248" y="222"/>
                  </a:cubicBezTo>
                  <a:cubicBezTo>
                    <a:pt x="248" y="206"/>
                    <a:pt x="262" y="192"/>
                    <a:pt x="278" y="192"/>
                  </a:cubicBezTo>
                  <a:cubicBezTo>
                    <a:pt x="297" y="192"/>
                    <a:pt x="313" y="206"/>
                    <a:pt x="313" y="222"/>
                  </a:cubicBezTo>
                  <a:cubicBezTo>
                    <a:pt x="313" y="241"/>
                    <a:pt x="297" y="255"/>
                    <a:pt x="278" y="2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10" tIns="46606" rIns="93210" bIns="46606" numCol="1" anchor="t" anchorCtr="0" compatLnSpc="1">
              <a:prstTxWarp prst="textNoShape">
                <a:avLst/>
              </a:prstTxWarp>
            </a:bodyPr>
            <a:lstStyle/>
            <a:p>
              <a:endParaRPr lang="en-US" sz="1799">
                <a:solidFill>
                  <a:srgbClr val="FFFFFF"/>
                </a:solidFill>
              </a:endParaRPr>
            </a:p>
          </p:txBody>
        </p:sp>
        <p:sp>
          <p:nvSpPr>
            <p:cNvPr id="18" name="Freeform 6"/>
            <p:cNvSpPr>
              <a:spLocks noEditPoints="1"/>
            </p:cNvSpPr>
            <p:nvPr/>
          </p:nvSpPr>
          <p:spPr bwMode="auto">
            <a:xfrm>
              <a:off x="8629771" y="6134100"/>
              <a:ext cx="215734" cy="434591"/>
            </a:xfrm>
            <a:custGeom>
              <a:avLst/>
              <a:gdLst>
                <a:gd name="T0" fmla="*/ 340 w 351"/>
                <a:gd name="T1" fmla="*/ 0 h 707"/>
                <a:gd name="T2" fmla="*/ 8 w 351"/>
                <a:gd name="T3" fmla="*/ 0 h 707"/>
                <a:gd name="T4" fmla="*/ 0 w 351"/>
                <a:gd name="T5" fmla="*/ 8 h 707"/>
                <a:gd name="T6" fmla="*/ 0 w 351"/>
                <a:gd name="T7" fmla="*/ 146 h 707"/>
                <a:gd name="T8" fmla="*/ 0 w 351"/>
                <a:gd name="T9" fmla="*/ 157 h 707"/>
                <a:gd name="T10" fmla="*/ 0 w 351"/>
                <a:gd name="T11" fmla="*/ 699 h 707"/>
                <a:gd name="T12" fmla="*/ 8 w 351"/>
                <a:gd name="T13" fmla="*/ 707 h 707"/>
                <a:gd name="T14" fmla="*/ 340 w 351"/>
                <a:gd name="T15" fmla="*/ 707 h 707"/>
                <a:gd name="T16" fmla="*/ 351 w 351"/>
                <a:gd name="T17" fmla="*/ 699 h 707"/>
                <a:gd name="T18" fmla="*/ 351 w 351"/>
                <a:gd name="T19" fmla="*/ 157 h 707"/>
                <a:gd name="T20" fmla="*/ 351 w 351"/>
                <a:gd name="T21" fmla="*/ 146 h 707"/>
                <a:gd name="T22" fmla="*/ 351 w 351"/>
                <a:gd name="T23" fmla="*/ 8 h 707"/>
                <a:gd name="T24" fmla="*/ 340 w 351"/>
                <a:gd name="T25" fmla="*/ 0 h 707"/>
                <a:gd name="T26" fmla="*/ 43 w 351"/>
                <a:gd name="T27" fmla="*/ 108 h 707"/>
                <a:gd name="T28" fmla="*/ 43 w 351"/>
                <a:gd name="T29" fmla="*/ 76 h 707"/>
                <a:gd name="T30" fmla="*/ 51 w 351"/>
                <a:gd name="T31" fmla="*/ 65 h 707"/>
                <a:gd name="T32" fmla="*/ 300 w 351"/>
                <a:gd name="T33" fmla="*/ 65 h 707"/>
                <a:gd name="T34" fmla="*/ 308 w 351"/>
                <a:gd name="T35" fmla="*/ 76 h 707"/>
                <a:gd name="T36" fmla="*/ 308 w 351"/>
                <a:gd name="T37" fmla="*/ 108 h 707"/>
                <a:gd name="T38" fmla="*/ 300 w 351"/>
                <a:gd name="T39" fmla="*/ 116 h 707"/>
                <a:gd name="T40" fmla="*/ 51 w 351"/>
                <a:gd name="T41" fmla="*/ 116 h 707"/>
                <a:gd name="T42" fmla="*/ 43 w 351"/>
                <a:gd name="T43" fmla="*/ 108 h 707"/>
                <a:gd name="T44" fmla="*/ 278 w 351"/>
                <a:gd name="T45" fmla="*/ 333 h 707"/>
                <a:gd name="T46" fmla="*/ 257 w 351"/>
                <a:gd name="T47" fmla="*/ 309 h 707"/>
                <a:gd name="T48" fmla="*/ 278 w 351"/>
                <a:gd name="T49" fmla="*/ 287 h 707"/>
                <a:gd name="T50" fmla="*/ 305 w 351"/>
                <a:gd name="T51" fmla="*/ 309 h 707"/>
                <a:gd name="T52" fmla="*/ 278 w 351"/>
                <a:gd name="T53" fmla="*/ 333 h 707"/>
                <a:gd name="T54" fmla="*/ 278 w 351"/>
                <a:gd name="T55" fmla="*/ 255 h 707"/>
                <a:gd name="T56" fmla="*/ 248 w 351"/>
                <a:gd name="T57" fmla="*/ 222 h 707"/>
                <a:gd name="T58" fmla="*/ 278 w 351"/>
                <a:gd name="T59" fmla="*/ 192 h 707"/>
                <a:gd name="T60" fmla="*/ 313 w 351"/>
                <a:gd name="T61" fmla="*/ 222 h 707"/>
                <a:gd name="T62" fmla="*/ 278 w 351"/>
                <a:gd name="T63" fmla="*/ 255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1" h="707">
                  <a:moveTo>
                    <a:pt x="340" y="0"/>
                  </a:moveTo>
                  <a:cubicBezTo>
                    <a:pt x="8" y="0"/>
                    <a:pt x="8" y="0"/>
                    <a:pt x="8" y="0"/>
                  </a:cubicBezTo>
                  <a:cubicBezTo>
                    <a:pt x="5" y="0"/>
                    <a:pt x="0" y="2"/>
                    <a:pt x="0" y="8"/>
                  </a:cubicBezTo>
                  <a:cubicBezTo>
                    <a:pt x="0" y="146"/>
                    <a:pt x="0" y="146"/>
                    <a:pt x="0" y="146"/>
                  </a:cubicBezTo>
                  <a:cubicBezTo>
                    <a:pt x="0" y="157"/>
                    <a:pt x="0" y="157"/>
                    <a:pt x="0" y="157"/>
                  </a:cubicBezTo>
                  <a:cubicBezTo>
                    <a:pt x="0" y="699"/>
                    <a:pt x="0" y="699"/>
                    <a:pt x="0" y="699"/>
                  </a:cubicBezTo>
                  <a:cubicBezTo>
                    <a:pt x="0" y="704"/>
                    <a:pt x="5" y="707"/>
                    <a:pt x="8" y="707"/>
                  </a:cubicBezTo>
                  <a:cubicBezTo>
                    <a:pt x="340" y="707"/>
                    <a:pt x="340" y="707"/>
                    <a:pt x="340" y="707"/>
                  </a:cubicBezTo>
                  <a:cubicBezTo>
                    <a:pt x="346" y="707"/>
                    <a:pt x="351" y="704"/>
                    <a:pt x="351" y="699"/>
                  </a:cubicBezTo>
                  <a:cubicBezTo>
                    <a:pt x="351" y="157"/>
                    <a:pt x="351" y="157"/>
                    <a:pt x="351" y="157"/>
                  </a:cubicBezTo>
                  <a:cubicBezTo>
                    <a:pt x="351" y="146"/>
                    <a:pt x="351" y="146"/>
                    <a:pt x="351" y="146"/>
                  </a:cubicBezTo>
                  <a:cubicBezTo>
                    <a:pt x="351" y="8"/>
                    <a:pt x="351" y="8"/>
                    <a:pt x="351" y="8"/>
                  </a:cubicBezTo>
                  <a:cubicBezTo>
                    <a:pt x="351" y="2"/>
                    <a:pt x="346" y="0"/>
                    <a:pt x="340" y="0"/>
                  </a:cubicBezTo>
                  <a:close/>
                  <a:moveTo>
                    <a:pt x="43" y="108"/>
                  </a:moveTo>
                  <a:cubicBezTo>
                    <a:pt x="43" y="76"/>
                    <a:pt x="43" y="76"/>
                    <a:pt x="43" y="76"/>
                  </a:cubicBezTo>
                  <a:cubicBezTo>
                    <a:pt x="43" y="70"/>
                    <a:pt x="46" y="65"/>
                    <a:pt x="51" y="65"/>
                  </a:cubicBezTo>
                  <a:cubicBezTo>
                    <a:pt x="300" y="65"/>
                    <a:pt x="300" y="65"/>
                    <a:pt x="300" y="65"/>
                  </a:cubicBezTo>
                  <a:cubicBezTo>
                    <a:pt x="305" y="65"/>
                    <a:pt x="308" y="70"/>
                    <a:pt x="308" y="76"/>
                  </a:cubicBezTo>
                  <a:cubicBezTo>
                    <a:pt x="308" y="108"/>
                    <a:pt x="308" y="108"/>
                    <a:pt x="308" y="108"/>
                  </a:cubicBezTo>
                  <a:cubicBezTo>
                    <a:pt x="308" y="114"/>
                    <a:pt x="305" y="116"/>
                    <a:pt x="300" y="116"/>
                  </a:cubicBezTo>
                  <a:cubicBezTo>
                    <a:pt x="51" y="116"/>
                    <a:pt x="51" y="116"/>
                    <a:pt x="51" y="116"/>
                  </a:cubicBezTo>
                  <a:cubicBezTo>
                    <a:pt x="46" y="116"/>
                    <a:pt x="43" y="114"/>
                    <a:pt x="43" y="108"/>
                  </a:cubicBezTo>
                  <a:close/>
                  <a:moveTo>
                    <a:pt x="278" y="333"/>
                  </a:moveTo>
                  <a:cubicBezTo>
                    <a:pt x="267" y="333"/>
                    <a:pt x="257" y="322"/>
                    <a:pt x="257" y="309"/>
                  </a:cubicBezTo>
                  <a:cubicBezTo>
                    <a:pt x="257" y="298"/>
                    <a:pt x="267" y="287"/>
                    <a:pt x="278" y="287"/>
                  </a:cubicBezTo>
                  <a:cubicBezTo>
                    <a:pt x="292" y="287"/>
                    <a:pt x="305" y="298"/>
                    <a:pt x="305" y="309"/>
                  </a:cubicBezTo>
                  <a:cubicBezTo>
                    <a:pt x="305" y="322"/>
                    <a:pt x="292" y="333"/>
                    <a:pt x="278" y="333"/>
                  </a:cubicBezTo>
                  <a:close/>
                  <a:moveTo>
                    <a:pt x="278" y="255"/>
                  </a:moveTo>
                  <a:cubicBezTo>
                    <a:pt x="262" y="255"/>
                    <a:pt x="248" y="241"/>
                    <a:pt x="248" y="222"/>
                  </a:cubicBezTo>
                  <a:cubicBezTo>
                    <a:pt x="248" y="206"/>
                    <a:pt x="262" y="192"/>
                    <a:pt x="278" y="192"/>
                  </a:cubicBezTo>
                  <a:cubicBezTo>
                    <a:pt x="297" y="192"/>
                    <a:pt x="313" y="206"/>
                    <a:pt x="313" y="222"/>
                  </a:cubicBezTo>
                  <a:cubicBezTo>
                    <a:pt x="313" y="241"/>
                    <a:pt x="297" y="255"/>
                    <a:pt x="278" y="2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10" tIns="46606" rIns="93210" bIns="46606" numCol="1" anchor="t" anchorCtr="0" compatLnSpc="1">
              <a:prstTxWarp prst="textNoShape">
                <a:avLst/>
              </a:prstTxWarp>
            </a:bodyPr>
            <a:lstStyle/>
            <a:p>
              <a:endParaRPr lang="en-US" sz="1799">
                <a:solidFill>
                  <a:srgbClr val="FFFFFF"/>
                </a:solidFill>
              </a:endParaRPr>
            </a:p>
          </p:txBody>
        </p:sp>
        <p:sp>
          <p:nvSpPr>
            <p:cNvPr id="19" name="Freeform 6"/>
            <p:cNvSpPr>
              <a:spLocks noEditPoints="1"/>
            </p:cNvSpPr>
            <p:nvPr/>
          </p:nvSpPr>
          <p:spPr bwMode="auto">
            <a:xfrm>
              <a:off x="10422692" y="6118609"/>
              <a:ext cx="215734" cy="434591"/>
            </a:xfrm>
            <a:custGeom>
              <a:avLst/>
              <a:gdLst>
                <a:gd name="T0" fmla="*/ 340 w 351"/>
                <a:gd name="T1" fmla="*/ 0 h 707"/>
                <a:gd name="T2" fmla="*/ 8 w 351"/>
                <a:gd name="T3" fmla="*/ 0 h 707"/>
                <a:gd name="T4" fmla="*/ 0 w 351"/>
                <a:gd name="T5" fmla="*/ 8 h 707"/>
                <a:gd name="T6" fmla="*/ 0 w 351"/>
                <a:gd name="T7" fmla="*/ 146 h 707"/>
                <a:gd name="T8" fmla="*/ 0 w 351"/>
                <a:gd name="T9" fmla="*/ 157 h 707"/>
                <a:gd name="T10" fmla="*/ 0 w 351"/>
                <a:gd name="T11" fmla="*/ 699 h 707"/>
                <a:gd name="T12" fmla="*/ 8 w 351"/>
                <a:gd name="T13" fmla="*/ 707 h 707"/>
                <a:gd name="T14" fmla="*/ 340 w 351"/>
                <a:gd name="T15" fmla="*/ 707 h 707"/>
                <a:gd name="T16" fmla="*/ 351 w 351"/>
                <a:gd name="T17" fmla="*/ 699 h 707"/>
                <a:gd name="T18" fmla="*/ 351 w 351"/>
                <a:gd name="T19" fmla="*/ 157 h 707"/>
                <a:gd name="T20" fmla="*/ 351 w 351"/>
                <a:gd name="T21" fmla="*/ 146 h 707"/>
                <a:gd name="T22" fmla="*/ 351 w 351"/>
                <a:gd name="T23" fmla="*/ 8 h 707"/>
                <a:gd name="T24" fmla="*/ 340 w 351"/>
                <a:gd name="T25" fmla="*/ 0 h 707"/>
                <a:gd name="T26" fmla="*/ 43 w 351"/>
                <a:gd name="T27" fmla="*/ 108 h 707"/>
                <a:gd name="T28" fmla="*/ 43 w 351"/>
                <a:gd name="T29" fmla="*/ 76 h 707"/>
                <a:gd name="T30" fmla="*/ 51 w 351"/>
                <a:gd name="T31" fmla="*/ 65 h 707"/>
                <a:gd name="T32" fmla="*/ 300 w 351"/>
                <a:gd name="T33" fmla="*/ 65 h 707"/>
                <a:gd name="T34" fmla="*/ 308 w 351"/>
                <a:gd name="T35" fmla="*/ 76 h 707"/>
                <a:gd name="T36" fmla="*/ 308 w 351"/>
                <a:gd name="T37" fmla="*/ 108 h 707"/>
                <a:gd name="T38" fmla="*/ 300 w 351"/>
                <a:gd name="T39" fmla="*/ 116 h 707"/>
                <a:gd name="T40" fmla="*/ 51 w 351"/>
                <a:gd name="T41" fmla="*/ 116 h 707"/>
                <a:gd name="T42" fmla="*/ 43 w 351"/>
                <a:gd name="T43" fmla="*/ 108 h 707"/>
                <a:gd name="T44" fmla="*/ 278 w 351"/>
                <a:gd name="T45" fmla="*/ 333 h 707"/>
                <a:gd name="T46" fmla="*/ 257 w 351"/>
                <a:gd name="T47" fmla="*/ 309 h 707"/>
                <a:gd name="T48" fmla="*/ 278 w 351"/>
                <a:gd name="T49" fmla="*/ 287 h 707"/>
                <a:gd name="T50" fmla="*/ 305 w 351"/>
                <a:gd name="T51" fmla="*/ 309 h 707"/>
                <a:gd name="T52" fmla="*/ 278 w 351"/>
                <a:gd name="T53" fmla="*/ 333 h 707"/>
                <a:gd name="T54" fmla="*/ 278 w 351"/>
                <a:gd name="T55" fmla="*/ 255 h 707"/>
                <a:gd name="T56" fmla="*/ 248 w 351"/>
                <a:gd name="T57" fmla="*/ 222 h 707"/>
                <a:gd name="T58" fmla="*/ 278 w 351"/>
                <a:gd name="T59" fmla="*/ 192 h 707"/>
                <a:gd name="T60" fmla="*/ 313 w 351"/>
                <a:gd name="T61" fmla="*/ 222 h 707"/>
                <a:gd name="T62" fmla="*/ 278 w 351"/>
                <a:gd name="T63" fmla="*/ 255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1" h="707">
                  <a:moveTo>
                    <a:pt x="340" y="0"/>
                  </a:moveTo>
                  <a:cubicBezTo>
                    <a:pt x="8" y="0"/>
                    <a:pt x="8" y="0"/>
                    <a:pt x="8" y="0"/>
                  </a:cubicBezTo>
                  <a:cubicBezTo>
                    <a:pt x="5" y="0"/>
                    <a:pt x="0" y="2"/>
                    <a:pt x="0" y="8"/>
                  </a:cubicBezTo>
                  <a:cubicBezTo>
                    <a:pt x="0" y="146"/>
                    <a:pt x="0" y="146"/>
                    <a:pt x="0" y="146"/>
                  </a:cubicBezTo>
                  <a:cubicBezTo>
                    <a:pt x="0" y="157"/>
                    <a:pt x="0" y="157"/>
                    <a:pt x="0" y="157"/>
                  </a:cubicBezTo>
                  <a:cubicBezTo>
                    <a:pt x="0" y="699"/>
                    <a:pt x="0" y="699"/>
                    <a:pt x="0" y="699"/>
                  </a:cubicBezTo>
                  <a:cubicBezTo>
                    <a:pt x="0" y="704"/>
                    <a:pt x="5" y="707"/>
                    <a:pt x="8" y="707"/>
                  </a:cubicBezTo>
                  <a:cubicBezTo>
                    <a:pt x="340" y="707"/>
                    <a:pt x="340" y="707"/>
                    <a:pt x="340" y="707"/>
                  </a:cubicBezTo>
                  <a:cubicBezTo>
                    <a:pt x="346" y="707"/>
                    <a:pt x="351" y="704"/>
                    <a:pt x="351" y="699"/>
                  </a:cubicBezTo>
                  <a:cubicBezTo>
                    <a:pt x="351" y="157"/>
                    <a:pt x="351" y="157"/>
                    <a:pt x="351" y="157"/>
                  </a:cubicBezTo>
                  <a:cubicBezTo>
                    <a:pt x="351" y="146"/>
                    <a:pt x="351" y="146"/>
                    <a:pt x="351" y="146"/>
                  </a:cubicBezTo>
                  <a:cubicBezTo>
                    <a:pt x="351" y="8"/>
                    <a:pt x="351" y="8"/>
                    <a:pt x="351" y="8"/>
                  </a:cubicBezTo>
                  <a:cubicBezTo>
                    <a:pt x="351" y="2"/>
                    <a:pt x="346" y="0"/>
                    <a:pt x="340" y="0"/>
                  </a:cubicBezTo>
                  <a:close/>
                  <a:moveTo>
                    <a:pt x="43" y="108"/>
                  </a:moveTo>
                  <a:cubicBezTo>
                    <a:pt x="43" y="76"/>
                    <a:pt x="43" y="76"/>
                    <a:pt x="43" y="76"/>
                  </a:cubicBezTo>
                  <a:cubicBezTo>
                    <a:pt x="43" y="70"/>
                    <a:pt x="46" y="65"/>
                    <a:pt x="51" y="65"/>
                  </a:cubicBezTo>
                  <a:cubicBezTo>
                    <a:pt x="300" y="65"/>
                    <a:pt x="300" y="65"/>
                    <a:pt x="300" y="65"/>
                  </a:cubicBezTo>
                  <a:cubicBezTo>
                    <a:pt x="305" y="65"/>
                    <a:pt x="308" y="70"/>
                    <a:pt x="308" y="76"/>
                  </a:cubicBezTo>
                  <a:cubicBezTo>
                    <a:pt x="308" y="108"/>
                    <a:pt x="308" y="108"/>
                    <a:pt x="308" y="108"/>
                  </a:cubicBezTo>
                  <a:cubicBezTo>
                    <a:pt x="308" y="114"/>
                    <a:pt x="305" y="116"/>
                    <a:pt x="300" y="116"/>
                  </a:cubicBezTo>
                  <a:cubicBezTo>
                    <a:pt x="51" y="116"/>
                    <a:pt x="51" y="116"/>
                    <a:pt x="51" y="116"/>
                  </a:cubicBezTo>
                  <a:cubicBezTo>
                    <a:pt x="46" y="116"/>
                    <a:pt x="43" y="114"/>
                    <a:pt x="43" y="108"/>
                  </a:cubicBezTo>
                  <a:close/>
                  <a:moveTo>
                    <a:pt x="278" y="333"/>
                  </a:moveTo>
                  <a:cubicBezTo>
                    <a:pt x="267" y="333"/>
                    <a:pt x="257" y="322"/>
                    <a:pt x="257" y="309"/>
                  </a:cubicBezTo>
                  <a:cubicBezTo>
                    <a:pt x="257" y="298"/>
                    <a:pt x="267" y="287"/>
                    <a:pt x="278" y="287"/>
                  </a:cubicBezTo>
                  <a:cubicBezTo>
                    <a:pt x="292" y="287"/>
                    <a:pt x="305" y="298"/>
                    <a:pt x="305" y="309"/>
                  </a:cubicBezTo>
                  <a:cubicBezTo>
                    <a:pt x="305" y="322"/>
                    <a:pt x="292" y="333"/>
                    <a:pt x="278" y="333"/>
                  </a:cubicBezTo>
                  <a:close/>
                  <a:moveTo>
                    <a:pt x="278" y="255"/>
                  </a:moveTo>
                  <a:cubicBezTo>
                    <a:pt x="262" y="255"/>
                    <a:pt x="248" y="241"/>
                    <a:pt x="248" y="222"/>
                  </a:cubicBezTo>
                  <a:cubicBezTo>
                    <a:pt x="248" y="206"/>
                    <a:pt x="262" y="192"/>
                    <a:pt x="278" y="192"/>
                  </a:cubicBezTo>
                  <a:cubicBezTo>
                    <a:pt x="297" y="192"/>
                    <a:pt x="313" y="206"/>
                    <a:pt x="313" y="222"/>
                  </a:cubicBezTo>
                  <a:cubicBezTo>
                    <a:pt x="313" y="241"/>
                    <a:pt x="297" y="255"/>
                    <a:pt x="278" y="2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10" tIns="46606" rIns="93210" bIns="46606" numCol="1" anchor="t" anchorCtr="0" compatLnSpc="1">
              <a:prstTxWarp prst="textNoShape">
                <a:avLst/>
              </a:prstTxWarp>
            </a:bodyPr>
            <a:lstStyle/>
            <a:p>
              <a:endParaRPr lang="en-US" sz="1799">
                <a:solidFill>
                  <a:srgbClr val="FFFFFF"/>
                </a:solidFill>
              </a:endParaRPr>
            </a:p>
          </p:txBody>
        </p:sp>
        <p:sp>
          <p:nvSpPr>
            <p:cNvPr id="20" name="Freeform 6"/>
            <p:cNvSpPr>
              <a:spLocks noEditPoints="1"/>
            </p:cNvSpPr>
            <p:nvPr/>
          </p:nvSpPr>
          <p:spPr bwMode="auto">
            <a:xfrm>
              <a:off x="10673331" y="6118609"/>
              <a:ext cx="215734" cy="434591"/>
            </a:xfrm>
            <a:custGeom>
              <a:avLst/>
              <a:gdLst>
                <a:gd name="T0" fmla="*/ 340 w 351"/>
                <a:gd name="T1" fmla="*/ 0 h 707"/>
                <a:gd name="T2" fmla="*/ 8 w 351"/>
                <a:gd name="T3" fmla="*/ 0 h 707"/>
                <a:gd name="T4" fmla="*/ 0 w 351"/>
                <a:gd name="T5" fmla="*/ 8 h 707"/>
                <a:gd name="T6" fmla="*/ 0 w 351"/>
                <a:gd name="T7" fmla="*/ 146 h 707"/>
                <a:gd name="T8" fmla="*/ 0 w 351"/>
                <a:gd name="T9" fmla="*/ 157 h 707"/>
                <a:gd name="T10" fmla="*/ 0 w 351"/>
                <a:gd name="T11" fmla="*/ 699 h 707"/>
                <a:gd name="T12" fmla="*/ 8 w 351"/>
                <a:gd name="T13" fmla="*/ 707 h 707"/>
                <a:gd name="T14" fmla="*/ 340 w 351"/>
                <a:gd name="T15" fmla="*/ 707 h 707"/>
                <a:gd name="T16" fmla="*/ 351 w 351"/>
                <a:gd name="T17" fmla="*/ 699 h 707"/>
                <a:gd name="T18" fmla="*/ 351 w 351"/>
                <a:gd name="T19" fmla="*/ 157 h 707"/>
                <a:gd name="T20" fmla="*/ 351 w 351"/>
                <a:gd name="T21" fmla="*/ 146 h 707"/>
                <a:gd name="T22" fmla="*/ 351 w 351"/>
                <a:gd name="T23" fmla="*/ 8 h 707"/>
                <a:gd name="T24" fmla="*/ 340 w 351"/>
                <a:gd name="T25" fmla="*/ 0 h 707"/>
                <a:gd name="T26" fmla="*/ 43 w 351"/>
                <a:gd name="T27" fmla="*/ 108 h 707"/>
                <a:gd name="T28" fmla="*/ 43 w 351"/>
                <a:gd name="T29" fmla="*/ 76 h 707"/>
                <a:gd name="T30" fmla="*/ 51 w 351"/>
                <a:gd name="T31" fmla="*/ 65 h 707"/>
                <a:gd name="T32" fmla="*/ 300 w 351"/>
                <a:gd name="T33" fmla="*/ 65 h 707"/>
                <a:gd name="T34" fmla="*/ 308 w 351"/>
                <a:gd name="T35" fmla="*/ 76 h 707"/>
                <a:gd name="T36" fmla="*/ 308 w 351"/>
                <a:gd name="T37" fmla="*/ 108 h 707"/>
                <a:gd name="T38" fmla="*/ 300 w 351"/>
                <a:gd name="T39" fmla="*/ 116 h 707"/>
                <a:gd name="T40" fmla="*/ 51 w 351"/>
                <a:gd name="T41" fmla="*/ 116 h 707"/>
                <a:gd name="T42" fmla="*/ 43 w 351"/>
                <a:gd name="T43" fmla="*/ 108 h 707"/>
                <a:gd name="T44" fmla="*/ 278 w 351"/>
                <a:gd name="T45" fmla="*/ 333 h 707"/>
                <a:gd name="T46" fmla="*/ 257 w 351"/>
                <a:gd name="T47" fmla="*/ 309 h 707"/>
                <a:gd name="T48" fmla="*/ 278 w 351"/>
                <a:gd name="T49" fmla="*/ 287 h 707"/>
                <a:gd name="T50" fmla="*/ 305 w 351"/>
                <a:gd name="T51" fmla="*/ 309 h 707"/>
                <a:gd name="T52" fmla="*/ 278 w 351"/>
                <a:gd name="T53" fmla="*/ 333 h 707"/>
                <a:gd name="T54" fmla="*/ 278 w 351"/>
                <a:gd name="T55" fmla="*/ 255 h 707"/>
                <a:gd name="T56" fmla="*/ 248 w 351"/>
                <a:gd name="T57" fmla="*/ 222 h 707"/>
                <a:gd name="T58" fmla="*/ 278 w 351"/>
                <a:gd name="T59" fmla="*/ 192 h 707"/>
                <a:gd name="T60" fmla="*/ 313 w 351"/>
                <a:gd name="T61" fmla="*/ 222 h 707"/>
                <a:gd name="T62" fmla="*/ 278 w 351"/>
                <a:gd name="T63" fmla="*/ 255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1" h="707">
                  <a:moveTo>
                    <a:pt x="340" y="0"/>
                  </a:moveTo>
                  <a:cubicBezTo>
                    <a:pt x="8" y="0"/>
                    <a:pt x="8" y="0"/>
                    <a:pt x="8" y="0"/>
                  </a:cubicBezTo>
                  <a:cubicBezTo>
                    <a:pt x="5" y="0"/>
                    <a:pt x="0" y="2"/>
                    <a:pt x="0" y="8"/>
                  </a:cubicBezTo>
                  <a:cubicBezTo>
                    <a:pt x="0" y="146"/>
                    <a:pt x="0" y="146"/>
                    <a:pt x="0" y="146"/>
                  </a:cubicBezTo>
                  <a:cubicBezTo>
                    <a:pt x="0" y="157"/>
                    <a:pt x="0" y="157"/>
                    <a:pt x="0" y="157"/>
                  </a:cubicBezTo>
                  <a:cubicBezTo>
                    <a:pt x="0" y="699"/>
                    <a:pt x="0" y="699"/>
                    <a:pt x="0" y="699"/>
                  </a:cubicBezTo>
                  <a:cubicBezTo>
                    <a:pt x="0" y="704"/>
                    <a:pt x="5" y="707"/>
                    <a:pt x="8" y="707"/>
                  </a:cubicBezTo>
                  <a:cubicBezTo>
                    <a:pt x="340" y="707"/>
                    <a:pt x="340" y="707"/>
                    <a:pt x="340" y="707"/>
                  </a:cubicBezTo>
                  <a:cubicBezTo>
                    <a:pt x="346" y="707"/>
                    <a:pt x="351" y="704"/>
                    <a:pt x="351" y="699"/>
                  </a:cubicBezTo>
                  <a:cubicBezTo>
                    <a:pt x="351" y="157"/>
                    <a:pt x="351" y="157"/>
                    <a:pt x="351" y="157"/>
                  </a:cubicBezTo>
                  <a:cubicBezTo>
                    <a:pt x="351" y="146"/>
                    <a:pt x="351" y="146"/>
                    <a:pt x="351" y="146"/>
                  </a:cubicBezTo>
                  <a:cubicBezTo>
                    <a:pt x="351" y="8"/>
                    <a:pt x="351" y="8"/>
                    <a:pt x="351" y="8"/>
                  </a:cubicBezTo>
                  <a:cubicBezTo>
                    <a:pt x="351" y="2"/>
                    <a:pt x="346" y="0"/>
                    <a:pt x="340" y="0"/>
                  </a:cubicBezTo>
                  <a:close/>
                  <a:moveTo>
                    <a:pt x="43" y="108"/>
                  </a:moveTo>
                  <a:cubicBezTo>
                    <a:pt x="43" y="76"/>
                    <a:pt x="43" y="76"/>
                    <a:pt x="43" y="76"/>
                  </a:cubicBezTo>
                  <a:cubicBezTo>
                    <a:pt x="43" y="70"/>
                    <a:pt x="46" y="65"/>
                    <a:pt x="51" y="65"/>
                  </a:cubicBezTo>
                  <a:cubicBezTo>
                    <a:pt x="300" y="65"/>
                    <a:pt x="300" y="65"/>
                    <a:pt x="300" y="65"/>
                  </a:cubicBezTo>
                  <a:cubicBezTo>
                    <a:pt x="305" y="65"/>
                    <a:pt x="308" y="70"/>
                    <a:pt x="308" y="76"/>
                  </a:cubicBezTo>
                  <a:cubicBezTo>
                    <a:pt x="308" y="108"/>
                    <a:pt x="308" y="108"/>
                    <a:pt x="308" y="108"/>
                  </a:cubicBezTo>
                  <a:cubicBezTo>
                    <a:pt x="308" y="114"/>
                    <a:pt x="305" y="116"/>
                    <a:pt x="300" y="116"/>
                  </a:cubicBezTo>
                  <a:cubicBezTo>
                    <a:pt x="51" y="116"/>
                    <a:pt x="51" y="116"/>
                    <a:pt x="51" y="116"/>
                  </a:cubicBezTo>
                  <a:cubicBezTo>
                    <a:pt x="46" y="116"/>
                    <a:pt x="43" y="114"/>
                    <a:pt x="43" y="108"/>
                  </a:cubicBezTo>
                  <a:close/>
                  <a:moveTo>
                    <a:pt x="278" y="333"/>
                  </a:moveTo>
                  <a:cubicBezTo>
                    <a:pt x="267" y="333"/>
                    <a:pt x="257" y="322"/>
                    <a:pt x="257" y="309"/>
                  </a:cubicBezTo>
                  <a:cubicBezTo>
                    <a:pt x="257" y="298"/>
                    <a:pt x="267" y="287"/>
                    <a:pt x="278" y="287"/>
                  </a:cubicBezTo>
                  <a:cubicBezTo>
                    <a:pt x="292" y="287"/>
                    <a:pt x="305" y="298"/>
                    <a:pt x="305" y="309"/>
                  </a:cubicBezTo>
                  <a:cubicBezTo>
                    <a:pt x="305" y="322"/>
                    <a:pt x="292" y="333"/>
                    <a:pt x="278" y="333"/>
                  </a:cubicBezTo>
                  <a:close/>
                  <a:moveTo>
                    <a:pt x="278" y="255"/>
                  </a:moveTo>
                  <a:cubicBezTo>
                    <a:pt x="262" y="255"/>
                    <a:pt x="248" y="241"/>
                    <a:pt x="248" y="222"/>
                  </a:cubicBezTo>
                  <a:cubicBezTo>
                    <a:pt x="248" y="206"/>
                    <a:pt x="262" y="192"/>
                    <a:pt x="278" y="192"/>
                  </a:cubicBezTo>
                  <a:cubicBezTo>
                    <a:pt x="297" y="192"/>
                    <a:pt x="313" y="206"/>
                    <a:pt x="313" y="222"/>
                  </a:cubicBezTo>
                  <a:cubicBezTo>
                    <a:pt x="313" y="241"/>
                    <a:pt x="297" y="255"/>
                    <a:pt x="278" y="2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10" tIns="46606" rIns="93210" bIns="46606" numCol="1" anchor="t" anchorCtr="0" compatLnSpc="1">
              <a:prstTxWarp prst="textNoShape">
                <a:avLst/>
              </a:prstTxWarp>
            </a:bodyPr>
            <a:lstStyle/>
            <a:p>
              <a:endParaRPr lang="en-US" sz="1799">
                <a:solidFill>
                  <a:srgbClr val="FFFFFF"/>
                </a:solidFill>
              </a:endParaRPr>
            </a:p>
          </p:txBody>
        </p:sp>
        <p:sp>
          <p:nvSpPr>
            <p:cNvPr id="21" name="Freeform 6"/>
            <p:cNvSpPr>
              <a:spLocks noEditPoints="1"/>
            </p:cNvSpPr>
            <p:nvPr/>
          </p:nvSpPr>
          <p:spPr bwMode="auto">
            <a:xfrm>
              <a:off x="10923971" y="6118609"/>
              <a:ext cx="215734" cy="434591"/>
            </a:xfrm>
            <a:custGeom>
              <a:avLst/>
              <a:gdLst>
                <a:gd name="T0" fmla="*/ 340 w 351"/>
                <a:gd name="T1" fmla="*/ 0 h 707"/>
                <a:gd name="T2" fmla="*/ 8 w 351"/>
                <a:gd name="T3" fmla="*/ 0 h 707"/>
                <a:gd name="T4" fmla="*/ 0 w 351"/>
                <a:gd name="T5" fmla="*/ 8 h 707"/>
                <a:gd name="T6" fmla="*/ 0 w 351"/>
                <a:gd name="T7" fmla="*/ 146 h 707"/>
                <a:gd name="T8" fmla="*/ 0 w 351"/>
                <a:gd name="T9" fmla="*/ 157 h 707"/>
                <a:gd name="T10" fmla="*/ 0 w 351"/>
                <a:gd name="T11" fmla="*/ 699 h 707"/>
                <a:gd name="T12" fmla="*/ 8 w 351"/>
                <a:gd name="T13" fmla="*/ 707 h 707"/>
                <a:gd name="T14" fmla="*/ 340 w 351"/>
                <a:gd name="T15" fmla="*/ 707 h 707"/>
                <a:gd name="T16" fmla="*/ 351 w 351"/>
                <a:gd name="T17" fmla="*/ 699 h 707"/>
                <a:gd name="T18" fmla="*/ 351 w 351"/>
                <a:gd name="T19" fmla="*/ 157 h 707"/>
                <a:gd name="T20" fmla="*/ 351 w 351"/>
                <a:gd name="T21" fmla="*/ 146 h 707"/>
                <a:gd name="T22" fmla="*/ 351 w 351"/>
                <a:gd name="T23" fmla="*/ 8 h 707"/>
                <a:gd name="T24" fmla="*/ 340 w 351"/>
                <a:gd name="T25" fmla="*/ 0 h 707"/>
                <a:gd name="T26" fmla="*/ 43 w 351"/>
                <a:gd name="T27" fmla="*/ 108 h 707"/>
                <a:gd name="T28" fmla="*/ 43 w 351"/>
                <a:gd name="T29" fmla="*/ 76 h 707"/>
                <a:gd name="T30" fmla="*/ 51 w 351"/>
                <a:gd name="T31" fmla="*/ 65 h 707"/>
                <a:gd name="T32" fmla="*/ 300 w 351"/>
                <a:gd name="T33" fmla="*/ 65 h 707"/>
                <a:gd name="T34" fmla="*/ 308 w 351"/>
                <a:gd name="T35" fmla="*/ 76 h 707"/>
                <a:gd name="T36" fmla="*/ 308 w 351"/>
                <a:gd name="T37" fmla="*/ 108 h 707"/>
                <a:gd name="T38" fmla="*/ 300 w 351"/>
                <a:gd name="T39" fmla="*/ 116 h 707"/>
                <a:gd name="T40" fmla="*/ 51 w 351"/>
                <a:gd name="T41" fmla="*/ 116 h 707"/>
                <a:gd name="T42" fmla="*/ 43 w 351"/>
                <a:gd name="T43" fmla="*/ 108 h 707"/>
                <a:gd name="T44" fmla="*/ 278 w 351"/>
                <a:gd name="T45" fmla="*/ 333 h 707"/>
                <a:gd name="T46" fmla="*/ 257 w 351"/>
                <a:gd name="T47" fmla="*/ 309 h 707"/>
                <a:gd name="T48" fmla="*/ 278 w 351"/>
                <a:gd name="T49" fmla="*/ 287 h 707"/>
                <a:gd name="T50" fmla="*/ 305 w 351"/>
                <a:gd name="T51" fmla="*/ 309 h 707"/>
                <a:gd name="T52" fmla="*/ 278 w 351"/>
                <a:gd name="T53" fmla="*/ 333 h 707"/>
                <a:gd name="T54" fmla="*/ 278 w 351"/>
                <a:gd name="T55" fmla="*/ 255 h 707"/>
                <a:gd name="T56" fmla="*/ 248 w 351"/>
                <a:gd name="T57" fmla="*/ 222 h 707"/>
                <a:gd name="T58" fmla="*/ 278 w 351"/>
                <a:gd name="T59" fmla="*/ 192 h 707"/>
                <a:gd name="T60" fmla="*/ 313 w 351"/>
                <a:gd name="T61" fmla="*/ 222 h 707"/>
                <a:gd name="T62" fmla="*/ 278 w 351"/>
                <a:gd name="T63" fmla="*/ 255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1" h="707">
                  <a:moveTo>
                    <a:pt x="340" y="0"/>
                  </a:moveTo>
                  <a:cubicBezTo>
                    <a:pt x="8" y="0"/>
                    <a:pt x="8" y="0"/>
                    <a:pt x="8" y="0"/>
                  </a:cubicBezTo>
                  <a:cubicBezTo>
                    <a:pt x="5" y="0"/>
                    <a:pt x="0" y="2"/>
                    <a:pt x="0" y="8"/>
                  </a:cubicBezTo>
                  <a:cubicBezTo>
                    <a:pt x="0" y="146"/>
                    <a:pt x="0" y="146"/>
                    <a:pt x="0" y="146"/>
                  </a:cubicBezTo>
                  <a:cubicBezTo>
                    <a:pt x="0" y="157"/>
                    <a:pt x="0" y="157"/>
                    <a:pt x="0" y="157"/>
                  </a:cubicBezTo>
                  <a:cubicBezTo>
                    <a:pt x="0" y="699"/>
                    <a:pt x="0" y="699"/>
                    <a:pt x="0" y="699"/>
                  </a:cubicBezTo>
                  <a:cubicBezTo>
                    <a:pt x="0" y="704"/>
                    <a:pt x="5" y="707"/>
                    <a:pt x="8" y="707"/>
                  </a:cubicBezTo>
                  <a:cubicBezTo>
                    <a:pt x="340" y="707"/>
                    <a:pt x="340" y="707"/>
                    <a:pt x="340" y="707"/>
                  </a:cubicBezTo>
                  <a:cubicBezTo>
                    <a:pt x="346" y="707"/>
                    <a:pt x="351" y="704"/>
                    <a:pt x="351" y="699"/>
                  </a:cubicBezTo>
                  <a:cubicBezTo>
                    <a:pt x="351" y="157"/>
                    <a:pt x="351" y="157"/>
                    <a:pt x="351" y="157"/>
                  </a:cubicBezTo>
                  <a:cubicBezTo>
                    <a:pt x="351" y="146"/>
                    <a:pt x="351" y="146"/>
                    <a:pt x="351" y="146"/>
                  </a:cubicBezTo>
                  <a:cubicBezTo>
                    <a:pt x="351" y="8"/>
                    <a:pt x="351" y="8"/>
                    <a:pt x="351" y="8"/>
                  </a:cubicBezTo>
                  <a:cubicBezTo>
                    <a:pt x="351" y="2"/>
                    <a:pt x="346" y="0"/>
                    <a:pt x="340" y="0"/>
                  </a:cubicBezTo>
                  <a:close/>
                  <a:moveTo>
                    <a:pt x="43" y="108"/>
                  </a:moveTo>
                  <a:cubicBezTo>
                    <a:pt x="43" y="76"/>
                    <a:pt x="43" y="76"/>
                    <a:pt x="43" y="76"/>
                  </a:cubicBezTo>
                  <a:cubicBezTo>
                    <a:pt x="43" y="70"/>
                    <a:pt x="46" y="65"/>
                    <a:pt x="51" y="65"/>
                  </a:cubicBezTo>
                  <a:cubicBezTo>
                    <a:pt x="300" y="65"/>
                    <a:pt x="300" y="65"/>
                    <a:pt x="300" y="65"/>
                  </a:cubicBezTo>
                  <a:cubicBezTo>
                    <a:pt x="305" y="65"/>
                    <a:pt x="308" y="70"/>
                    <a:pt x="308" y="76"/>
                  </a:cubicBezTo>
                  <a:cubicBezTo>
                    <a:pt x="308" y="108"/>
                    <a:pt x="308" y="108"/>
                    <a:pt x="308" y="108"/>
                  </a:cubicBezTo>
                  <a:cubicBezTo>
                    <a:pt x="308" y="114"/>
                    <a:pt x="305" y="116"/>
                    <a:pt x="300" y="116"/>
                  </a:cubicBezTo>
                  <a:cubicBezTo>
                    <a:pt x="51" y="116"/>
                    <a:pt x="51" y="116"/>
                    <a:pt x="51" y="116"/>
                  </a:cubicBezTo>
                  <a:cubicBezTo>
                    <a:pt x="46" y="116"/>
                    <a:pt x="43" y="114"/>
                    <a:pt x="43" y="108"/>
                  </a:cubicBezTo>
                  <a:close/>
                  <a:moveTo>
                    <a:pt x="278" y="333"/>
                  </a:moveTo>
                  <a:cubicBezTo>
                    <a:pt x="267" y="333"/>
                    <a:pt x="257" y="322"/>
                    <a:pt x="257" y="309"/>
                  </a:cubicBezTo>
                  <a:cubicBezTo>
                    <a:pt x="257" y="298"/>
                    <a:pt x="267" y="287"/>
                    <a:pt x="278" y="287"/>
                  </a:cubicBezTo>
                  <a:cubicBezTo>
                    <a:pt x="292" y="287"/>
                    <a:pt x="305" y="298"/>
                    <a:pt x="305" y="309"/>
                  </a:cubicBezTo>
                  <a:cubicBezTo>
                    <a:pt x="305" y="322"/>
                    <a:pt x="292" y="333"/>
                    <a:pt x="278" y="333"/>
                  </a:cubicBezTo>
                  <a:close/>
                  <a:moveTo>
                    <a:pt x="278" y="255"/>
                  </a:moveTo>
                  <a:cubicBezTo>
                    <a:pt x="262" y="255"/>
                    <a:pt x="248" y="241"/>
                    <a:pt x="248" y="222"/>
                  </a:cubicBezTo>
                  <a:cubicBezTo>
                    <a:pt x="248" y="206"/>
                    <a:pt x="262" y="192"/>
                    <a:pt x="278" y="192"/>
                  </a:cubicBezTo>
                  <a:cubicBezTo>
                    <a:pt x="297" y="192"/>
                    <a:pt x="313" y="206"/>
                    <a:pt x="313" y="222"/>
                  </a:cubicBezTo>
                  <a:cubicBezTo>
                    <a:pt x="313" y="241"/>
                    <a:pt x="297" y="255"/>
                    <a:pt x="278" y="2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10" tIns="46606" rIns="93210" bIns="46606" numCol="1" anchor="t" anchorCtr="0" compatLnSpc="1">
              <a:prstTxWarp prst="textNoShape">
                <a:avLst/>
              </a:prstTxWarp>
            </a:bodyPr>
            <a:lstStyle/>
            <a:p>
              <a:endParaRPr lang="en-US" sz="1799">
                <a:solidFill>
                  <a:srgbClr val="FFFFFF"/>
                </a:solidFill>
              </a:endParaRPr>
            </a:p>
          </p:txBody>
        </p:sp>
        <p:sp>
          <p:nvSpPr>
            <p:cNvPr id="22" name="Freeform 6"/>
            <p:cNvSpPr>
              <a:spLocks noEditPoints="1"/>
            </p:cNvSpPr>
            <p:nvPr/>
          </p:nvSpPr>
          <p:spPr bwMode="auto">
            <a:xfrm>
              <a:off x="9904412" y="6080510"/>
              <a:ext cx="442080" cy="468710"/>
            </a:xfrm>
            <a:custGeom>
              <a:avLst/>
              <a:gdLst>
                <a:gd name="T0" fmla="*/ 16 w 199"/>
                <a:gd name="T1" fmla="*/ 212 h 262"/>
                <a:gd name="T2" fmla="*/ 171 w 199"/>
                <a:gd name="T3" fmla="*/ 238 h 262"/>
                <a:gd name="T4" fmla="*/ 171 w 199"/>
                <a:gd name="T5" fmla="*/ 200 h 262"/>
                <a:gd name="T6" fmla="*/ 36 w 199"/>
                <a:gd name="T7" fmla="*/ 219 h 262"/>
                <a:gd name="T8" fmla="*/ 45 w 199"/>
                <a:gd name="T9" fmla="*/ 219 h 262"/>
                <a:gd name="T10" fmla="*/ 96 w 199"/>
                <a:gd name="T11" fmla="*/ 223 h 262"/>
                <a:gd name="T12" fmla="*/ 162 w 199"/>
                <a:gd name="T13" fmla="*/ 215 h 262"/>
                <a:gd name="T14" fmla="*/ 171 w 199"/>
                <a:gd name="T15" fmla="*/ 65 h 262"/>
                <a:gd name="T16" fmla="*/ 16 w 199"/>
                <a:gd name="T17" fmla="*/ 91 h 262"/>
                <a:gd name="T18" fmla="*/ 183 w 199"/>
                <a:gd name="T19" fmla="*/ 91 h 262"/>
                <a:gd name="T20" fmla="*/ 41 w 199"/>
                <a:gd name="T21" fmla="*/ 88 h 262"/>
                <a:gd name="T22" fmla="*/ 40 w 199"/>
                <a:gd name="T23" fmla="*/ 80 h 262"/>
                <a:gd name="T24" fmla="*/ 41 w 199"/>
                <a:gd name="T25" fmla="*/ 88 h 262"/>
                <a:gd name="T26" fmla="*/ 92 w 199"/>
                <a:gd name="T27" fmla="*/ 84 h 262"/>
                <a:gd name="T28" fmla="*/ 166 w 199"/>
                <a:gd name="T29" fmla="*/ 84 h 262"/>
                <a:gd name="T30" fmla="*/ 27 w 199"/>
                <a:gd name="T31" fmla="*/ 0 h 262"/>
                <a:gd name="T32" fmla="*/ 18 w 199"/>
                <a:gd name="T33" fmla="*/ 253 h 262"/>
                <a:gd name="T34" fmla="*/ 63 w 199"/>
                <a:gd name="T35" fmla="*/ 255 h 262"/>
                <a:gd name="T36" fmla="*/ 177 w 199"/>
                <a:gd name="T37" fmla="*/ 262 h 262"/>
                <a:gd name="T38" fmla="*/ 199 w 199"/>
                <a:gd name="T39" fmla="*/ 27 h 262"/>
                <a:gd name="T40" fmla="*/ 172 w 199"/>
                <a:gd name="T41" fmla="*/ 249 h 262"/>
                <a:gd name="T42" fmla="*/ 6 w 199"/>
                <a:gd name="T43" fmla="*/ 27 h 262"/>
                <a:gd name="T44" fmla="*/ 193 w 199"/>
                <a:gd name="T45" fmla="*/ 27 h 262"/>
                <a:gd name="T46" fmla="*/ 28 w 199"/>
                <a:gd name="T47" fmla="*/ 20 h 262"/>
                <a:gd name="T48" fmla="*/ 28 w 199"/>
                <a:gd name="T49" fmla="*/ 58 h 262"/>
                <a:gd name="T50" fmla="*/ 183 w 199"/>
                <a:gd name="T51" fmla="*/ 32 h 262"/>
                <a:gd name="T52" fmla="*/ 40 w 199"/>
                <a:gd name="T53" fmla="*/ 43 h 262"/>
                <a:gd name="T54" fmla="*/ 41 w 199"/>
                <a:gd name="T55" fmla="*/ 35 h 262"/>
                <a:gd name="T56" fmla="*/ 162 w 199"/>
                <a:gd name="T57" fmla="*/ 43 h 262"/>
                <a:gd name="T58" fmla="*/ 96 w 199"/>
                <a:gd name="T59" fmla="*/ 35 h 262"/>
                <a:gd name="T60" fmla="*/ 162 w 199"/>
                <a:gd name="T61" fmla="*/ 43 h 262"/>
                <a:gd name="T62" fmla="*/ 16 w 199"/>
                <a:gd name="T63" fmla="*/ 122 h 262"/>
                <a:gd name="T64" fmla="*/ 171 w 199"/>
                <a:gd name="T65" fmla="*/ 148 h 262"/>
                <a:gd name="T66" fmla="*/ 171 w 199"/>
                <a:gd name="T67" fmla="*/ 110 h 262"/>
                <a:gd name="T68" fmla="*/ 36 w 199"/>
                <a:gd name="T69" fmla="*/ 129 h 262"/>
                <a:gd name="T70" fmla="*/ 45 w 199"/>
                <a:gd name="T71" fmla="*/ 129 h 262"/>
                <a:gd name="T72" fmla="*/ 96 w 199"/>
                <a:gd name="T73" fmla="*/ 133 h 262"/>
                <a:gd name="T74" fmla="*/ 162 w 199"/>
                <a:gd name="T75" fmla="*/ 125 h 262"/>
                <a:gd name="T76" fmla="*/ 171 w 199"/>
                <a:gd name="T77" fmla="*/ 155 h 262"/>
                <a:gd name="T78" fmla="*/ 16 w 199"/>
                <a:gd name="T79" fmla="*/ 181 h 262"/>
                <a:gd name="T80" fmla="*/ 183 w 199"/>
                <a:gd name="T81" fmla="*/ 181 h 262"/>
                <a:gd name="T82" fmla="*/ 41 w 199"/>
                <a:gd name="T83" fmla="*/ 178 h 262"/>
                <a:gd name="T84" fmla="*/ 40 w 199"/>
                <a:gd name="T85" fmla="*/ 170 h 262"/>
                <a:gd name="T86" fmla="*/ 41 w 199"/>
                <a:gd name="T87" fmla="*/ 178 h 262"/>
                <a:gd name="T88" fmla="*/ 92 w 199"/>
                <a:gd name="T89" fmla="*/ 174 h 262"/>
                <a:gd name="T90" fmla="*/ 166 w 199"/>
                <a:gd name="T91" fmla="*/ 17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9" h="262">
                  <a:moveTo>
                    <a:pt x="171" y="200"/>
                  </a:moveTo>
                  <a:cubicBezTo>
                    <a:pt x="28" y="200"/>
                    <a:pt x="28" y="200"/>
                    <a:pt x="28" y="200"/>
                  </a:cubicBezTo>
                  <a:cubicBezTo>
                    <a:pt x="22" y="200"/>
                    <a:pt x="16" y="206"/>
                    <a:pt x="16" y="212"/>
                  </a:cubicBezTo>
                  <a:cubicBezTo>
                    <a:pt x="16" y="226"/>
                    <a:pt x="16" y="226"/>
                    <a:pt x="16" y="226"/>
                  </a:cubicBezTo>
                  <a:cubicBezTo>
                    <a:pt x="16" y="233"/>
                    <a:pt x="22" y="238"/>
                    <a:pt x="28" y="238"/>
                  </a:cubicBezTo>
                  <a:cubicBezTo>
                    <a:pt x="171" y="238"/>
                    <a:pt x="171" y="238"/>
                    <a:pt x="171" y="238"/>
                  </a:cubicBezTo>
                  <a:cubicBezTo>
                    <a:pt x="178" y="238"/>
                    <a:pt x="183" y="233"/>
                    <a:pt x="183" y="226"/>
                  </a:cubicBezTo>
                  <a:cubicBezTo>
                    <a:pt x="183" y="212"/>
                    <a:pt x="183" y="212"/>
                    <a:pt x="183" y="212"/>
                  </a:cubicBezTo>
                  <a:cubicBezTo>
                    <a:pt x="183" y="206"/>
                    <a:pt x="178" y="200"/>
                    <a:pt x="171" y="200"/>
                  </a:cubicBezTo>
                  <a:close/>
                  <a:moveTo>
                    <a:pt x="41" y="223"/>
                  </a:moveTo>
                  <a:cubicBezTo>
                    <a:pt x="40" y="223"/>
                    <a:pt x="40" y="223"/>
                    <a:pt x="40" y="223"/>
                  </a:cubicBezTo>
                  <a:cubicBezTo>
                    <a:pt x="38" y="223"/>
                    <a:pt x="36" y="221"/>
                    <a:pt x="36" y="219"/>
                  </a:cubicBezTo>
                  <a:cubicBezTo>
                    <a:pt x="36" y="217"/>
                    <a:pt x="38" y="215"/>
                    <a:pt x="40" y="215"/>
                  </a:cubicBezTo>
                  <a:cubicBezTo>
                    <a:pt x="41" y="215"/>
                    <a:pt x="41" y="215"/>
                    <a:pt x="41" y="215"/>
                  </a:cubicBezTo>
                  <a:cubicBezTo>
                    <a:pt x="43" y="215"/>
                    <a:pt x="45" y="217"/>
                    <a:pt x="45" y="219"/>
                  </a:cubicBezTo>
                  <a:cubicBezTo>
                    <a:pt x="45" y="221"/>
                    <a:pt x="43" y="223"/>
                    <a:pt x="41" y="223"/>
                  </a:cubicBezTo>
                  <a:close/>
                  <a:moveTo>
                    <a:pt x="162" y="223"/>
                  </a:moveTo>
                  <a:cubicBezTo>
                    <a:pt x="96" y="223"/>
                    <a:pt x="96" y="223"/>
                    <a:pt x="96" y="223"/>
                  </a:cubicBezTo>
                  <a:cubicBezTo>
                    <a:pt x="94" y="223"/>
                    <a:pt x="92" y="221"/>
                    <a:pt x="92" y="219"/>
                  </a:cubicBezTo>
                  <a:cubicBezTo>
                    <a:pt x="92" y="217"/>
                    <a:pt x="94" y="215"/>
                    <a:pt x="96" y="215"/>
                  </a:cubicBezTo>
                  <a:cubicBezTo>
                    <a:pt x="162" y="215"/>
                    <a:pt x="162" y="215"/>
                    <a:pt x="162" y="215"/>
                  </a:cubicBezTo>
                  <a:cubicBezTo>
                    <a:pt x="165" y="215"/>
                    <a:pt x="166" y="217"/>
                    <a:pt x="166" y="219"/>
                  </a:cubicBezTo>
                  <a:cubicBezTo>
                    <a:pt x="166" y="221"/>
                    <a:pt x="165" y="223"/>
                    <a:pt x="162" y="223"/>
                  </a:cubicBezTo>
                  <a:close/>
                  <a:moveTo>
                    <a:pt x="171" y="65"/>
                  </a:moveTo>
                  <a:cubicBezTo>
                    <a:pt x="28" y="65"/>
                    <a:pt x="28" y="65"/>
                    <a:pt x="28" y="65"/>
                  </a:cubicBezTo>
                  <a:cubicBezTo>
                    <a:pt x="22" y="65"/>
                    <a:pt x="16" y="71"/>
                    <a:pt x="16" y="77"/>
                  </a:cubicBezTo>
                  <a:cubicBezTo>
                    <a:pt x="16" y="91"/>
                    <a:pt x="16" y="91"/>
                    <a:pt x="16" y="91"/>
                  </a:cubicBezTo>
                  <a:cubicBezTo>
                    <a:pt x="16" y="98"/>
                    <a:pt x="22" y="103"/>
                    <a:pt x="28" y="103"/>
                  </a:cubicBezTo>
                  <a:cubicBezTo>
                    <a:pt x="171" y="103"/>
                    <a:pt x="171" y="103"/>
                    <a:pt x="171" y="103"/>
                  </a:cubicBezTo>
                  <a:cubicBezTo>
                    <a:pt x="178" y="103"/>
                    <a:pt x="183" y="98"/>
                    <a:pt x="183" y="91"/>
                  </a:cubicBezTo>
                  <a:cubicBezTo>
                    <a:pt x="183" y="77"/>
                    <a:pt x="183" y="77"/>
                    <a:pt x="183" y="77"/>
                  </a:cubicBezTo>
                  <a:cubicBezTo>
                    <a:pt x="183" y="71"/>
                    <a:pt x="178" y="65"/>
                    <a:pt x="171" y="65"/>
                  </a:cubicBezTo>
                  <a:close/>
                  <a:moveTo>
                    <a:pt x="41" y="88"/>
                  </a:moveTo>
                  <a:cubicBezTo>
                    <a:pt x="40" y="88"/>
                    <a:pt x="40" y="88"/>
                    <a:pt x="40" y="88"/>
                  </a:cubicBezTo>
                  <a:cubicBezTo>
                    <a:pt x="38" y="88"/>
                    <a:pt x="36" y="86"/>
                    <a:pt x="36" y="84"/>
                  </a:cubicBezTo>
                  <a:cubicBezTo>
                    <a:pt x="36" y="82"/>
                    <a:pt x="38" y="80"/>
                    <a:pt x="40" y="80"/>
                  </a:cubicBezTo>
                  <a:cubicBezTo>
                    <a:pt x="41" y="80"/>
                    <a:pt x="41" y="80"/>
                    <a:pt x="41" y="80"/>
                  </a:cubicBezTo>
                  <a:cubicBezTo>
                    <a:pt x="43" y="80"/>
                    <a:pt x="45" y="82"/>
                    <a:pt x="45" y="84"/>
                  </a:cubicBezTo>
                  <a:cubicBezTo>
                    <a:pt x="45" y="86"/>
                    <a:pt x="43" y="88"/>
                    <a:pt x="41" y="88"/>
                  </a:cubicBezTo>
                  <a:close/>
                  <a:moveTo>
                    <a:pt x="162" y="88"/>
                  </a:moveTo>
                  <a:cubicBezTo>
                    <a:pt x="96" y="88"/>
                    <a:pt x="96" y="88"/>
                    <a:pt x="96" y="88"/>
                  </a:cubicBezTo>
                  <a:cubicBezTo>
                    <a:pt x="94" y="88"/>
                    <a:pt x="92" y="86"/>
                    <a:pt x="92" y="84"/>
                  </a:cubicBezTo>
                  <a:cubicBezTo>
                    <a:pt x="92" y="82"/>
                    <a:pt x="94" y="80"/>
                    <a:pt x="96" y="80"/>
                  </a:cubicBezTo>
                  <a:cubicBezTo>
                    <a:pt x="162" y="80"/>
                    <a:pt x="162" y="80"/>
                    <a:pt x="162" y="80"/>
                  </a:cubicBezTo>
                  <a:cubicBezTo>
                    <a:pt x="165" y="80"/>
                    <a:pt x="166" y="82"/>
                    <a:pt x="166" y="84"/>
                  </a:cubicBezTo>
                  <a:cubicBezTo>
                    <a:pt x="166" y="86"/>
                    <a:pt x="165" y="88"/>
                    <a:pt x="162" y="88"/>
                  </a:cubicBezTo>
                  <a:close/>
                  <a:moveTo>
                    <a:pt x="172" y="0"/>
                  </a:moveTo>
                  <a:cubicBezTo>
                    <a:pt x="27" y="0"/>
                    <a:pt x="27" y="0"/>
                    <a:pt x="27" y="0"/>
                  </a:cubicBezTo>
                  <a:cubicBezTo>
                    <a:pt x="12" y="0"/>
                    <a:pt x="0" y="12"/>
                    <a:pt x="0" y="27"/>
                  </a:cubicBezTo>
                  <a:cubicBezTo>
                    <a:pt x="0" y="228"/>
                    <a:pt x="0" y="228"/>
                    <a:pt x="0" y="228"/>
                  </a:cubicBezTo>
                  <a:cubicBezTo>
                    <a:pt x="0" y="240"/>
                    <a:pt x="7" y="249"/>
                    <a:pt x="18" y="253"/>
                  </a:cubicBezTo>
                  <a:cubicBezTo>
                    <a:pt x="22" y="262"/>
                    <a:pt x="22" y="262"/>
                    <a:pt x="22" y="262"/>
                  </a:cubicBezTo>
                  <a:cubicBezTo>
                    <a:pt x="59" y="262"/>
                    <a:pt x="59" y="262"/>
                    <a:pt x="59" y="262"/>
                  </a:cubicBezTo>
                  <a:cubicBezTo>
                    <a:pt x="63" y="255"/>
                    <a:pt x="63" y="255"/>
                    <a:pt x="63" y="255"/>
                  </a:cubicBezTo>
                  <a:cubicBezTo>
                    <a:pt x="137" y="255"/>
                    <a:pt x="137" y="255"/>
                    <a:pt x="137" y="255"/>
                  </a:cubicBezTo>
                  <a:cubicBezTo>
                    <a:pt x="140" y="262"/>
                    <a:pt x="140" y="262"/>
                    <a:pt x="140" y="262"/>
                  </a:cubicBezTo>
                  <a:cubicBezTo>
                    <a:pt x="177" y="262"/>
                    <a:pt x="177" y="262"/>
                    <a:pt x="177" y="262"/>
                  </a:cubicBezTo>
                  <a:cubicBezTo>
                    <a:pt x="182" y="253"/>
                    <a:pt x="182" y="253"/>
                    <a:pt x="182" y="253"/>
                  </a:cubicBezTo>
                  <a:cubicBezTo>
                    <a:pt x="192" y="249"/>
                    <a:pt x="199" y="240"/>
                    <a:pt x="199" y="228"/>
                  </a:cubicBezTo>
                  <a:cubicBezTo>
                    <a:pt x="199" y="27"/>
                    <a:pt x="199" y="27"/>
                    <a:pt x="199" y="27"/>
                  </a:cubicBezTo>
                  <a:cubicBezTo>
                    <a:pt x="199" y="12"/>
                    <a:pt x="187" y="0"/>
                    <a:pt x="172" y="0"/>
                  </a:cubicBezTo>
                  <a:close/>
                  <a:moveTo>
                    <a:pt x="193" y="228"/>
                  </a:moveTo>
                  <a:cubicBezTo>
                    <a:pt x="193" y="240"/>
                    <a:pt x="184" y="249"/>
                    <a:pt x="172" y="249"/>
                  </a:cubicBezTo>
                  <a:cubicBezTo>
                    <a:pt x="27" y="249"/>
                    <a:pt x="27" y="249"/>
                    <a:pt x="27" y="249"/>
                  </a:cubicBezTo>
                  <a:cubicBezTo>
                    <a:pt x="16" y="249"/>
                    <a:pt x="6" y="240"/>
                    <a:pt x="6" y="228"/>
                  </a:cubicBezTo>
                  <a:cubicBezTo>
                    <a:pt x="6" y="27"/>
                    <a:pt x="6" y="27"/>
                    <a:pt x="6" y="27"/>
                  </a:cubicBezTo>
                  <a:cubicBezTo>
                    <a:pt x="6" y="15"/>
                    <a:pt x="16" y="6"/>
                    <a:pt x="27" y="6"/>
                  </a:cubicBezTo>
                  <a:cubicBezTo>
                    <a:pt x="172" y="6"/>
                    <a:pt x="172" y="6"/>
                    <a:pt x="172" y="6"/>
                  </a:cubicBezTo>
                  <a:cubicBezTo>
                    <a:pt x="184" y="6"/>
                    <a:pt x="193" y="15"/>
                    <a:pt x="193" y="27"/>
                  </a:cubicBezTo>
                  <a:lnTo>
                    <a:pt x="193" y="228"/>
                  </a:lnTo>
                  <a:close/>
                  <a:moveTo>
                    <a:pt x="171" y="20"/>
                  </a:moveTo>
                  <a:cubicBezTo>
                    <a:pt x="28" y="20"/>
                    <a:pt x="28" y="20"/>
                    <a:pt x="28" y="20"/>
                  </a:cubicBezTo>
                  <a:cubicBezTo>
                    <a:pt x="22" y="20"/>
                    <a:pt x="16" y="26"/>
                    <a:pt x="16" y="32"/>
                  </a:cubicBezTo>
                  <a:cubicBezTo>
                    <a:pt x="16" y="46"/>
                    <a:pt x="16" y="46"/>
                    <a:pt x="16" y="46"/>
                  </a:cubicBezTo>
                  <a:cubicBezTo>
                    <a:pt x="16" y="53"/>
                    <a:pt x="22" y="58"/>
                    <a:pt x="28" y="58"/>
                  </a:cubicBezTo>
                  <a:cubicBezTo>
                    <a:pt x="171" y="58"/>
                    <a:pt x="171" y="58"/>
                    <a:pt x="171" y="58"/>
                  </a:cubicBezTo>
                  <a:cubicBezTo>
                    <a:pt x="178" y="58"/>
                    <a:pt x="183" y="53"/>
                    <a:pt x="183" y="46"/>
                  </a:cubicBezTo>
                  <a:cubicBezTo>
                    <a:pt x="183" y="32"/>
                    <a:pt x="183" y="32"/>
                    <a:pt x="183" y="32"/>
                  </a:cubicBezTo>
                  <a:cubicBezTo>
                    <a:pt x="183" y="26"/>
                    <a:pt x="178" y="20"/>
                    <a:pt x="171" y="20"/>
                  </a:cubicBezTo>
                  <a:close/>
                  <a:moveTo>
                    <a:pt x="41" y="43"/>
                  </a:moveTo>
                  <a:cubicBezTo>
                    <a:pt x="40" y="43"/>
                    <a:pt x="40" y="43"/>
                    <a:pt x="40" y="43"/>
                  </a:cubicBezTo>
                  <a:cubicBezTo>
                    <a:pt x="38" y="43"/>
                    <a:pt x="36" y="41"/>
                    <a:pt x="36" y="39"/>
                  </a:cubicBezTo>
                  <a:cubicBezTo>
                    <a:pt x="36" y="37"/>
                    <a:pt x="38" y="35"/>
                    <a:pt x="40" y="35"/>
                  </a:cubicBezTo>
                  <a:cubicBezTo>
                    <a:pt x="41" y="35"/>
                    <a:pt x="41" y="35"/>
                    <a:pt x="41" y="35"/>
                  </a:cubicBezTo>
                  <a:cubicBezTo>
                    <a:pt x="43" y="35"/>
                    <a:pt x="45" y="37"/>
                    <a:pt x="45" y="39"/>
                  </a:cubicBezTo>
                  <a:cubicBezTo>
                    <a:pt x="45" y="41"/>
                    <a:pt x="43" y="43"/>
                    <a:pt x="41" y="43"/>
                  </a:cubicBezTo>
                  <a:close/>
                  <a:moveTo>
                    <a:pt x="162" y="43"/>
                  </a:moveTo>
                  <a:cubicBezTo>
                    <a:pt x="96" y="43"/>
                    <a:pt x="96" y="43"/>
                    <a:pt x="96" y="43"/>
                  </a:cubicBezTo>
                  <a:cubicBezTo>
                    <a:pt x="94" y="43"/>
                    <a:pt x="92" y="41"/>
                    <a:pt x="92" y="39"/>
                  </a:cubicBezTo>
                  <a:cubicBezTo>
                    <a:pt x="92" y="37"/>
                    <a:pt x="94" y="35"/>
                    <a:pt x="96" y="35"/>
                  </a:cubicBezTo>
                  <a:cubicBezTo>
                    <a:pt x="162" y="35"/>
                    <a:pt x="162" y="35"/>
                    <a:pt x="162" y="35"/>
                  </a:cubicBezTo>
                  <a:cubicBezTo>
                    <a:pt x="165" y="35"/>
                    <a:pt x="166" y="37"/>
                    <a:pt x="166" y="39"/>
                  </a:cubicBezTo>
                  <a:cubicBezTo>
                    <a:pt x="166" y="41"/>
                    <a:pt x="165" y="43"/>
                    <a:pt x="162" y="43"/>
                  </a:cubicBezTo>
                  <a:close/>
                  <a:moveTo>
                    <a:pt x="171" y="110"/>
                  </a:moveTo>
                  <a:cubicBezTo>
                    <a:pt x="28" y="110"/>
                    <a:pt x="28" y="110"/>
                    <a:pt x="28" y="110"/>
                  </a:cubicBezTo>
                  <a:cubicBezTo>
                    <a:pt x="22" y="110"/>
                    <a:pt x="16" y="116"/>
                    <a:pt x="16" y="122"/>
                  </a:cubicBezTo>
                  <a:cubicBezTo>
                    <a:pt x="16" y="136"/>
                    <a:pt x="16" y="136"/>
                    <a:pt x="16" y="136"/>
                  </a:cubicBezTo>
                  <a:cubicBezTo>
                    <a:pt x="16" y="143"/>
                    <a:pt x="22" y="148"/>
                    <a:pt x="28" y="148"/>
                  </a:cubicBezTo>
                  <a:cubicBezTo>
                    <a:pt x="171" y="148"/>
                    <a:pt x="171" y="148"/>
                    <a:pt x="171" y="148"/>
                  </a:cubicBezTo>
                  <a:cubicBezTo>
                    <a:pt x="178" y="148"/>
                    <a:pt x="183" y="143"/>
                    <a:pt x="183" y="136"/>
                  </a:cubicBezTo>
                  <a:cubicBezTo>
                    <a:pt x="183" y="122"/>
                    <a:pt x="183" y="122"/>
                    <a:pt x="183" y="122"/>
                  </a:cubicBezTo>
                  <a:cubicBezTo>
                    <a:pt x="183" y="116"/>
                    <a:pt x="178" y="110"/>
                    <a:pt x="171" y="110"/>
                  </a:cubicBezTo>
                  <a:close/>
                  <a:moveTo>
                    <a:pt x="41" y="133"/>
                  </a:moveTo>
                  <a:cubicBezTo>
                    <a:pt x="40" y="133"/>
                    <a:pt x="40" y="133"/>
                    <a:pt x="40" y="133"/>
                  </a:cubicBezTo>
                  <a:cubicBezTo>
                    <a:pt x="38" y="133"/>
                    <a:pt x="36" y="131"/>
                    <a:pt x="36" y="129"/>
                  </a:cubicBezTo>
                  <a:cubicBezTo>
                    <a:pt x="36" y="127"/>
                    <a:pt x="38" y="125"/>
                    <a:pt x="40" y="125"/>
                  </a:cubicBezTo>
                  <a:cubicBezTo>
                    <a:pt x="41" y="125"/>
                    <a:pt x="41" y="125"/>
                    <a:pt x="41" y="125"/>
                  </a:cubicBezTo>
                  <a:cubicBezTo>
                    <a:pt x="43" y="125"/>
                    <a:pt x="45" y="127"/>
                    <a:pt x="45" y="129"/>
                  </a:cubicBezTo>
                  <a:cubicBezTo>
                    <a:pt x="45" y="131"/>
                    <a:pt x="43" y="133"/>
                    <a:pt x="41" y="133"/>
                  </a:cubicBezTo>
                  <a:close/>
                  <a:moveTo>
                    <a:pt x="162" y="133"/>
                  </a:moveTo>
                  <a:cubicBezTo>
                    <a:pt x="96" y="133"/>
                    <a:pt x="96" y="133"/>
                    <a:pt x="96" y="133"/>
                  </a:cubicBezTo>
                  <a:cubicBezTo>
                    <a:pt x="94" y="133"/>
                    <a:pt x="92" y="131"/>
                    <a:pt x="92" y="129"/>
                  </a:cubicBezTo>
                  <a:cubicBezTo>
                    <a:pt x="92" y="127"/>
                    <a:pt x="94" y="125"/>
                    <a:pt x="96" y="125"/>
                  </a:cubicBezTo>
                  <a:cubicBezTo>
                    <a:pt x="162" y="125"/>
                    <a:pt x="162" y="125"/>
                    <a:pt x="162" y="125"/>
                  </a:cubicBezTo>
                  <a:cubicBezTo>
                    <a:pt x="165" y="125"/>
                    <a:pt x="166" y="127"/>
                    <a:pt x="166" y="129"/>
                  </a:cubicBezTo>
                  <a:cubicBezTo>
                    <a:pt x="166" y="131"/>
                    <a:pt x="165" y="133"/>
                    <a:pt x="162" y="133"/>
                  </a:cubicBezTo>
                  <a:close/>
                  <a:moveTo>
                    <a:pt x="171" y="155"/>
                  </a:moveTo>
                  <a:cubicBezTo>
                    <a:pt x="28" y="155"/>
                    <a:pt x="28" y="155"/>
                    <a:pt x="28" y="155"/>
                  </a:cubicBezTo>
                  <a:cubicBezTo>
                    <a:pt x="22" y="155"/>
                    <a:pt x="16" y="161"/>
                    <a:pt x="16" y="167"/>
                  </a:cubicBezTo>
                  <a:cubicBezTo>
                    <a:pt x="16" y="181"/>
                    <a:pt x="16" y="181"/>
                    <a:pt x="16" y="181"/>
                  </a:cubicBezTo>
                  <a:cubicBezTo>
                    <a:pt x="16" y="188"/>
                    <a:pt x="22" y="193"/>
                    <a:pt x="28" y="193"/>
                  </a:cubicBezTo>
                  <a:cubicBezTo>
                    <a:pt x="171" y="193"/>
                    <a:pt x="171" y="193"/>
                    <a:pt x="171" y="193"/>
                  </a:cubicBezTo>
                  <a:cubicBezTo>
                    <a:pt x="178" y="193"/>
                    <a:pt x="183" y="188"/>
                    <a:pt x="183" y="181"/>
                  </a:cubicBezTo>
                  <a:cubicBezTo>
                    <a:pt x="183" y="167"/>
                    <a:pt x="183" y="167"/>
                    <a:pt x="183" y="167"/>
                  </a:cubicBezTo>
                  <a:cubicBezTo>
                    <a:pt x="183" y="161"/>
                    <a:pt x="178" y="155"/>
                    <a:pt x="171" y="155"/>
                  </a:cubicBezTo>
                  <a:close/>
                  <a:moveTo>
                    <a:pt x="41" y="178"/>
                  </a:moveTo>
                  <a:cubicBezTo>
                    <a:pt x="40" y="178"/>
                    <a:pt x="40" y="178"/>
                    <a:pt x="40" y="178"/>
                  </a:cubicBezTo>
                  <a:cubicBezTo>
                    <a:pt x="38" y="178"/>
                    <a:pt x="36" y="176"/>
                    <a:pt x="36" y="174"/>
                  </a:cubicBezTo>
                  <a:cubicBezTo>
                    <a:pt x="36" y="172"/>
                    <a:pt x="38" y="170"/>
                    <a:pt x="40" y="170"/>
                  </a:cubicBezTo>
                  <a:cubicBezTo>
                    <a:pt x="41" y="170"/>
                    <a:pt x="41" y="170"/>
                    <a:pt x="41" y="170"/>
                  </a:cubicBezTo>
                  <a:cubicBezTo>
                    <a:pt x="43" y="170"/>
                    <a:pt x="45" y="172"/>
                    <a:pt x="45" y="174"/>
                  </a:cubicBezTo>
                  <a:cubicBezTo>
                    <a:pt x="45" y="176"/>
                    <a:pt x="43" y="178"/>
                    <a:pt x="41" y="178"/>
                  </a:cubicBezTo>
                  <a:close/>
                  <a:moveTo>
                    <a:pt x="162" y="178"/>
                  </a:moveTo>
                  <a:cubicBezTo>
                    <a:pt x="96" y="178"/>
                    <a:pt x="96" y="178"/>
                    <a:pt x="96" y="178"/>
                  </a:cubicBezTo>
                  <a:cubicBezTo>
                    <a:pt x="94" y="178"/>
                    <a:pt x="92" y="176"/>
                    <a:pt x="92" y="174"/>
                  </a:cubicBezTo>
                  <a:cubicBezTo>
                    <a:pt x="92" y="172"/>
                    <a:pt x="94" y="170"/>
                    <a:pt x="96" y="170"/>
                  </a:cubicBezTo>
                  <a:cubicBezTo>
                    <a:pt x="162" y="170"/>
                    <a:pt x="162" y="170"/>
                    <a:pt x="162" y="170"/>
                  </a:cubicBezTo>
                  <a:cubicBezTo>
                    <a:pt x="165" y="170"/>
                    <a:pt x="166" y="172"/>
                    <a:pt x="166" y="174"/>
                  </a:cubicBezTo>
                  <a:cubicBezTo>
                    <a:pt x="166" y="176"/>
                    <a:pt x="165" y="178"/>
                    <a:pt x="162" y="178"/>
                  </a:cubicBezTo>
                  <a:close/>
                </a:path>
              </a:pathLst>
            </a:custGeom>
            <a:solidFill>
              <a:schemeClr val="tx1"/>
            </a:solidFill>
            <a:ln>
              <a:noFill/>
            </a:ln>
          </p:spPr>
          <p:txBody>
            <a:bodyPr vert="horz" wrap="square" lIns="93210" tIns="46606" rIns="93210" bIns="46606" numCol="1" anchor="t" anchorCtr="0" compatLnSpc="1">
              <a:prstTxWarp prst="textNoShape">
                <a:avLst/>
              </a:prstTxWarp>
            </a:bodyPr>
            <a:lstStyle/>
            <a:p>
              <a:endParaRPr lang="en-US" sz="1799">
                <a:solidFill>
                  <a:srgbClr val="FFFFFF"/>
                </a:solidFill>
              </a:endParaRPr>
            </a:p>
          </p:txBody>
        </p:sp>
        <p:sp>
          <p:nvSpPr>
            <p:cNvPr id="23" name="Freeform 6"/>
            <p:cNvSpPr>
              <a:spLocks noEditPoints="1"/>
            </p:cNvSpPr>
            <p:nvPr/>
          </p:nvSpPr>
          <p:spPr bwMode="auto">
            <a:xfrm>
              <a:off x="7618412" y="6096000"/>
              <a:ext cx="442080" cy="468710"/>
            </a:xfrm>
            <a:custGeom>
              <a:avLst/>
              <a:gdLst>
                <a:gd name="T0" fmla="*/ 16 w 199"/>
                <a:gd name="T1" fmla="*/ 212 h 262"/>
                <a:gd name="T2" fmla="*/ 171 w 199"/>
                <a:gd name="T3" fmla="*/ 238 h 262"/>
                <a:gd name="T4" fmla="*/ 171 w 199"/>
                <a:gd name="T5" fmla="*/ 200 h 262"/>
                <a:gd name="T6" fmla="*/ 36 w 199"/>
                <a:gd name="T7" fmla="*/ 219 h 262"/>
                <a:gd name="T8" fmla="*/ 45 w 199"/>
                <a:gd name="T9" fmla="*/ 219 h 262"/>
                <a:gd name="T10" fmla="*/ 96 w 199"/>
                <a:gd name="T11" fmla="*/ 223 h 262"/>
                <a:gd name="T12" fmla="*/ 162 w 199"/>
                <a:gd name="T13" fmla="*/ 215 h 262"/>
                <a:gd name="T14" fmla="*/ 171 w 199"/>
                <a:gd name="T15" fmla="*/ 65 h 262"/>
                <a:gd name="T16" fmla="*/ 16 w 199"/>
                <a:gd name="T17" fmla="*/ 91 h 262"/>
                <a:gd name="T18" fmla="*/ 183 w 199"/>
                <a:gd name="T19" fmla="*/ 91 h 262"/>
                <a:gd name="T20" fmla="*/ 41 w 199"/>
                <a:gd name="T21" fmla="*/ 88 h 262"/>
                <a:gd name="T22" fmla="*/ 40 w 199"/>
                <a:gd name="T23" fmla="*/ 80 h 262"/>
                <a:gd name="T24" fmla="*/ 41 w 199"/>
                <a:gd name="T25" fmla="*/ 88 h 262"/>
                <a:gd name="T26" fmla="*/ 92 w 199"/>
                <a:gd name="T27" fmla="*/ 84 h 262"/>
                <a:gd name="T28" fmla="*/ 166 w 199"/>
                <a:gd name="T29" fmla="*/ 84 h 262"/>
                <a:gd name="T30" fmla="*/ 27 w 199"/>
                <a:gd name="T31" fmla="*/ 0 h 262"/>
                <a:gd name="T32" fmla="*/ 18 w 199"/>
                <a:gd name="T33" fmla="*/ 253 h 262"/>
                <a:gd name="T34" fmla="*/ 63 w 199"/>
                <a:gd name="T35" fmla="*/ 255 h 262"/>
                <a:gd name="T36" fmla="*/ 177 w 199"/>
                <a:gd name="T37" fmla="*/ 262 h 262"/>
                <a:gd name="T38" fmla="*/ 199 w 199"/>
                <a:gd name="T39" fmla="*/ 27 h 262"/>
                <a:gd name="T40" fmla="*/ 172 w 199"/>
                <a:gd name="T41" fmla="*/ 249 h 262"/>
                <a:gd name="T42" fmla="*/ 6 w 199"/>
                <a:gd name="T43" fmla="*/ 27 h 262"/>
                <a:gd name="T44" fmla="*/ 193 w 199"/>
                <a:gd name="T45" fmla="*/ 27 h 262"/>
                <a:gd name="T46" fmla="*/ 28 w 199"/>
                <a:gd name="T47" fmla="*/ 20 h 262"/>
                <a:gd name="T48" fmla="*/ 28 w 199"/>
                <a:gd name="T49" fmla="*/ 58 h 262"/>
                <a:gd name="T50" fmla="*/ 183 w 199"/>
                <a:gd name="T51" fmla="*/ 32 h 262"/>
                <a:gd name="T52" fmla="*/ 40 w 199"/>
                <a:gd name="T53" fmla="*/ 43 h 262"/>
                <a:gd name="T54" fmla="*/ 41 w 199"/>
                <a:gd name="T55" fmla="*/ 35 h 262"/>
                <a:gd name="T56" fmla="*/ 162 w 199"/>
                <a:gd name="T57" fmla="*/ 43 h 262"/>
                <a:gd name="T58" fmla="*/ 96 w 199"/>
                <a:gd name="T59" fmla="*/ 35 h 262"/>
                <a:gd name="T60" fmla="*/ 162 w 199"/>
                <a:gd name="T61" fmla="*/ 43 h 262"/>
                <a:gd name="T62" fmla="*/ 16 w 199"/>
                <a:gd name="T63" fmla="*/ 122 h 262"/>
                <a:gd name="T64" fmla="*/ 171 w 199"/>
                <a:gd name="T65" fmla="*/ 148 h 262"/>
                <a:gd name="T66" fmla="*/ 171 w 199"/>
                <a:gd name="T67" fmla="*/ 110 h 262"/>
                <a:gd name="T68" fmla="*/ 36 w 199"/>
                <a:gd name="T69" fmla="*/ 129 h 262"/>
                <a:gd name="T70" fmla="*/ 45 w 199"/>
                <a:gd name="T71" fmla="*/ 129 h 262"/>
                <a:gd name="T72" fmla="*/ 96 w 199"/>
                <a:gd name="T73" fmla="*/ 133 h 262"/>
                <a:gd name="T74" fmla="*/ 162 w 199"/>
                <a:gd name="T75" fmla="*/ 125 h 262"/>
                <a:gd name="T76" fmla="*/ 171 w 199"/>
                <a:gd name="T77" fmla="*/ 155 h 262"/>
                <a:gd name="T78" fmla="*/ 16 w 199"/>
                <a:gd name="T79" fmla="*/ 181 h 262"/>
                <a:gd name="T80" fmla="*/ 183 w 199"/>
                <a:gd name="T81" fmla="*/ 181 h 262"/>
                <a:gd name="T82" fmla="*/ 41 w 199"/>
                <a:gd name="T83" fmla="*/ 178 h 262"/>
                <a:gd name="T84" fmla="*/ 40 w 199"/>
                <a:gd name="T85" fmla="*/ 170 h 262"/>
                <a:gd name="T86" fmla="*/ 41 w 199"/>
                <a:gd name="T87" fmla="*/ 178 h 262"/>
                <a:gd name="T88" fmla="*/ 92 w 199"/>
                <a:gd name="T89" fmla="*/ 174 h 262"/>
                <a:gd name="T90" fmla="*/ 166 w 199"/>
                <a:gd name="T91" fmla="*/ 17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9" h="262">
                  <a:moveTo>
                    <a:pt x="171" y="200"/>
                  </a:moveTo>
                  <a:cubicBezTo>
                    <a:pt x="28" y="200"/>
                    <a:pt x="28" y="200"/>
                    <a:pt x="28" y="200"/>
                  </a:cubicBezTo>
                  <a:cubicBezTo>
                    <a:pt x="22" y="200"/>
                    <a:pt x="16" y="206"/>
                    <a:pt x="16" y="212"/>
                  </a:cubicBezTo>
                  <a:cubicBezTo>
                    <a:pt x="16" y="226"/>
                    <a:pt x="16" y="226"/>
                    <a:pt x="16" y="226"/>
                  </a:cubicBezTo>
                  <a:cubicBezTo>
                    <a:pt x="16" y="233"/>
                    <a:pt x="22" y="238"/>
                    <a:pt x="28" y="238"/>
                  </a:cubicBezTo>
                  <a:cubicBezTo>
                    <a:pt x="171" y="238"/>
                    <a:pt x="171" y="238"/>
                    <a:pt x="171" y="238"/>
                  </a:cubicBezTo>
                  <a:cubicBezTo>
                    <a:pt x="178" y="238"/>
                    <a:pt x="183" y="233"/>
                    <a:pt x="183" y="226"/>
                  </a:cubicBezTo>
                  <a:cubicBezTo>
                    <a:pt x="183" y="212"/>
                    <a:pt x="183" y="212"/>
                    <a:pt x="183" y="212"/>
                  </a:cubicBezTo>
                  <a:cubicBezTo>
                    <a:pt x="183" y="206"/>
                    <a:pt x="178" y="200"/>
                    <a:pt x="171" y="200"/>
                  </a:cubicBezTo>
                  <a:close/>
                  <a:moveTo>
                    <a:pt x="41" y="223"/>
                  </a:moveTo>
                  <a:cubicBezTo>
                    <a:pt x="40" y="223"/>
                    <a:pt x="40" y="223"/>
                    <a:pt x="40" y="223"/>
                  </a:cubicBezTo>
                  <a:cubicBezTo>
                    <a:pt x="38" y="223"/>
                    <a:pt x="36" y="221"/>
                    <a:pt x="36" y="219"/>
                  </a:cubicBezTo>
                  <a:cubicBezTo>
                    <a:pt x="36" y="217"/>
                    <a:pt x="38" y="215"/>
                    <a:pt x="40" y="215"/>
                  </a:cubicBezTo>
                  <a:cubicBezTo>
                    <a:pt x="41" y="215"/>
                    <a:pt x="41" y="215"/>
                    <a:pt x="41" y="215"/>
                  </a:cubicBezTo>
                  <a:cubicBezTo>
                    <a:pt x="43" y="215"/>
                    <a:pt x="45" y="217"/>
                    <a:pt x="45" y="219"/>
                  </a:cubicBezTo>
                  <a:cubicBezTo>
                    <a:pt x="45" y="221"/>
                    <a:pt x="43" y="223"/>
                    <a:pt x="41" y="223"/>
                  </a:cubicBezTo>
                  <a:close/>
                  <a:moveTo>
                    <a:pt x="162" y="223"/>
                  </a:moveTo>
                  <a:cubicBezTo>
                    <a:pt x="96" y="223"/>
                    <a:pt x="96" y="223"/>
                    <a:pt x="96" y="223"/>
                  </a:cubicBezTo>
                  <a:cubicBezTo>
                    <a:pt x="94" y="223"/>
                    <a:pt x="92" y="221"/>
                    <a:pt x="92" y="219"/>
                  </a:cubicBezTo>
                  <a:cubicBezTo>
                    <a:pt x="92" y="217"/>
                    <a:pt x="94" y="215"/>
                    <a:pt x="96" y="215"/>
                  </a:cubicBezTo>
                  <a:cubicBezTo>
                    <a:pt x="162" y="215"/>
                    <a:pt x="162" y="215"/>
                    <a:pt x="162" y="215"/>
                  </a:cubicBezTo>
                  <a:cubicBezTo>
                    <a:pt x="165" y="215"/>
                    <a:pt x="166" y="217"/>
                    <a:pt x="166" y="219"/>
                  </a:cubicBezTo>
                  <a:cubicBezTo>
                    <a:pt x="166" y="221"/>
                    <a:pt x="165" y="223"/>
                    <a:pt x="162" y="223"/>
                  </a:cubicBezTo>
                  <a:close/>
                  <a:moveTo>
                    <a:pt x="171" y="65"/>
                  </a:moveTo>
                  <a:cubicBezTo>
                    <a:pt x="28" y="65"/>
                    <a:pt x="28" y="65"/>
                    <a:pt x="28" y="65"/>
                  </a:cubicBezTo>
                  <a:cubicBezTo>
                    <a:pt x="22" y="65"/>
                    <a:pt x="16" y="71"/>
                    <a:pt x="16" y="77"/>
                  </a:cubicBezTo>
                  <a:cubicBezTo>
                    <a:pt x="16" y="91"/>
                    <a:pt x="16" y="91"/>
                    <a:pt x="16" y="91"/>
                  </a:cubicBezTo>
                  <a:cubicBezTo>
                    <a:pt x="16" y="98"/>
                    <a:pt x="22" y="103"/>
                    <a:pt x="28" y="103"/>
                  </a:cubicBezTo>
                  <a:cubicBezTo>
                    <a:pt x="171" y="103"/>
                    <a:pt x="171" y="103"/>
                    <a:pt x="171" y="103"/>
                  </a:cubicBezTo>
                  <a:cubicBezTo>
                    <a:pt x="178" y="103"/>
                    <a:pt x="183" y="98"/>
                    <a:pt x="183" y="91"/>
                  </a:cubicBezTo>
                  <a:cubicBezTo>
                    <a:pt x="183" y="77"/>
                    <a:pt x="183" y="77"/>
                    <a:pt x="183" y="77"/>
                  </a:cubicBezTo>
                  <a:cubicBezTo>
                    <a:pt x="183" y="71"/>
                    <a:pt x="178" y="65"/>
                    <a:pt x="171" y="65"/>
                  </a:cubicBezTo>
                  <a:close/>
                  <a:moveTo>
                    <a:pt x="41" y="88"/>
                  </a:moveTo>
                  <a:cubicBezTo>
                    <a:pt x="40" y="88"/>
                    <a:pt x="40" y="88"/>
                    <a:pt x="40" y="88"/>
                  </a:cubicBezTo>
                  <a:cubicBezTo>
                    <a:pt x="38" y="88"/>
                    <a:pt x="36" y="86"/>
                    <a:pt x="36" y="84"/>
                  </a:cubicBezTo>
                  <a:cubicBezTo>
                    <a:pt x="36" y="82"/>
                    <a:pt x="38" y="80"/>
                    <a:pt x="40" y="80"/>
                  </a:cubicBezTo>
                  <a:cubicBezTo>
                    <a:pt x="41" y="80"/>
                    <a:pt x="41" y="80"/>
                    <a:pt x="41" y="80"/>
                  </a:cubicBezTo>
                  <a:cubicBezTo>
                    <a:pt x="43" y="80"/>
                    <a:pt x="45" y="82"/>
                    <a:pt x="45" y="84"/>
                  </a:cubicBezTo>
                  <a:cubicBezTo>
                    <a:pt x="45" y="86"/>
                    <a:pt x="43" y="88"/>
                    <a:pt x="41" y="88"/>
                  </a:cubicBezTo>
                  <a:close/>
                  <a:moveTo>
                    <a:pt x="162" y="88"/>
                  </a:moveTo>
                  <a:cubicBezTo>
                    <a:pt x="96" y="88"/>
                    <a:pt x="96" y="88"/>
                    <a:pt x="96" y="88"/>
                  </a:cubicBezTo>
                  <a:cubicBezTo>
                    <a:pt x="94" y="88"/>
                    <a:pt x="92" y="86"/>
                    <a:pt x="92" y="84"/>
                  </a:cubicBezTo>
                  <a:cubicBezTo>
                    <a:pt x="92" y="82"/>
                    <a:pt x="94" y="80"/>
                    <a:pt x="96" y="80"/>
                  </a:cubicBezTo>
                  <a:cubicBezTo>
                    <a:pt x="162" y="80"/>
                    <a:pt x="162" y="80"/>
                    <a:pt x="162" y="80"/>
                  </a:cubicBezTo>
                  <a:cubicBezTo>
                    <a:pt x="165" y="80"/>
                    <a:pt x="166" y="82"/>
                    <a:pt x="166" y="84"/>
                  </a:cubicBezTo>
                  <a:cubicBezTo>
                    <a:pt x="166" y="86"/>
                    <a:pt x="165" y="88"/>
                    <a:pt x="162" y="88"/>
                  </a:cubicBezTo>
                  <a:close/>
                  <a:moveTo>
                    <a:pt x="172" y="0"/>
                  </a:moveTo>
                  <a:cubicBezTo>
                    <a:pt x="27" y="0"/>
                    <a:pt x="27" y="0"/>
                    <a:pt x="27" y="0"/>
                  </a:cubicBezTo>
                  <a:cubicBezTo>
                    <a:pt x="12" y="0"/>
                    <a:pt x="0" y="12"/>
                    <a:pt x="0" y="27"/>
                  </a:cubicBezTo>
                  <a:cubicBezTo>
                    <a:pt x="0" y="228"/>
                    <a:pt x="0" y="228"/>
                    <a:pt x="0" y="228"/>
                  </a:cubicBezTo>
                  <a:cubicBezTo>
                    <a:pt x="0" y="240"/>
                    <a:pt x="7" y="249"/>
                    <a:pt x="18" y="253"/>
                  </a:cubicBezTo>
                  <a:cubicBezTo>
                    <a:pt x="22" y="262"/>
                    <a:pt x="22" y="262"/>
                    <a:pt x="22" y="262"/>
                  </a:cubicBezTo>
                  <a:cubicBezTo>
                    <a:pt x="59" y="262"/>
                    <a:pt x="59" y="262"/>
                    <a:pt x="59" y="262"/>
                  </a:cubicBezTo>
                  <a:cubicBezTo>
                    <a:pt x="63" y="255"/>
                    <a:pt x="63" y="255"/>
                    <a:pt x="63" y="255"/>
                  </a:cubicBezTo>
                  <a:cubicBezTo>
                    <a:pt x="137" y="255"/>
                    <a:pt x="137" y="255"/>
                    <a:pt x="137" y="255"/>
                  </a:cubicBezTo>
                  <a:cubicBezTo>
                    <a:pt x="140" y="262"/>
                    <a:pt x="140" y="262"/>
                    <a:pt x="140" y="262"/>
                  </a:cubicBezTo>
                  <a:cubicBezTo>
                    <a:pt x="177" y="262"/>
                    <a:pt x="177" y="262"/>
                    <a:pt x="177" y="262"/>
                  </a:cubicBezTo>
                  <a:cubicBezTo>
                    <a:pt x="182" y="253"/>
                    <a:pt x="182" y="253"/>
                    <a:pt x="182" y="253"/>
                  </a:cubicBezTo>
                  <a:cubicBezTo>
                    <a:pt x="192" y="249"/>
                    <a:pt x="199" y="240"/>
                    <a:pt x="199" y="228"/>
                  </a:cubicBezTo>
                  <a:cubicBezTo>
                    <a:pt x="199" y="27"/>
                    <a:pt x="199" y="27"/>
                    <a:pt x="199" y="27"/>
                  </a:cubicBezTo>
                  <a:cubicBezTo>
                    <a:pt x="199" y="12"/>
                    <a:pt x="187" y="0"/>
                    <a:pt x="172" y="0"/>
                  </a:cubicBezTo>
                  <a:close/>
                  <a:moveTo>
                    <a:pt x="193" y="228"/>
                  </a:moveTo>
                  <a:cubicBezTo>
                    <a:pt x="193" y="240"/>
                    <a:pt x="184" y="249"/>
                    <a:pt x="172" y="249"/>
                  </a:cubicBezTo>
                  <a:cubicBezTo>
                    <a:pt x="27" y="249"/>
                    <a:pt x="27" y="249"/>
                    <a:pt x="27" y="249"/>
                  </a:cubicBezTo>
                  <a:cubicBezTo>
                    <a:pt x="16" y="249"/>
                    <a:pt x="6" y="240"/>
                    <a:pt x="6" y="228"/>
                  </a:cubicBezTo>
                  <a:cubicBezTo>
                    <a:pt x="6" y="27"/>
                    <a:pt x="6" y="27"/>
                    <a:pt x="6" y="27"/>
                  </a:cubicBezTo>
                  <a:cubicBezTo>
                    <a:pt x="6" y="15"/>
                    <a:pt x="16" y="6"/>
                    <a:pt x="27" y="6"/>
                  </a:cubicBezTo>
                  <a:cubicBezTo>
                    <a:pt x="172" y="6"/>
                    <a:pt x="172" y="6"/>
                    <a:pt x="172" y="6"/>
                  </a:cubicBezTo>
                  <a:cubicBezTo>
                    <a:pt x="184" y="6"/>
                    <a:pt x="193" y="15"/>
                    <a:pt x="193" y="27"/>
                  </a:cubicBezTo>
                  <a:lnTo>
                    <a:pt x="193" y="228"/>
                  </a:lnTo>
                  <a:close/>
                  <a:moveTo>
                    <a:pt x="171" y="20"/>
                  </a:moveTo>
                  <a:cubicBezTo>
                    <a:pt x="28" y="20"/>
                    <a:pt x="28" y="20"/>
                    <a:pt x="28" y="20"/>
                  </a:cubicBezTo>
                  <a:cubicBezTo>
                    <a:pt x="22" y="20"/>
                    <a:pt x="16" y="26"/>
                    <a:pt x="16" y="32"/>
                  </a:cubicBezTo>
                  <a:cubicBezTo>
                    <a:pt x="16" y="46"/>
                    <a:pt x="16" y="46"/>
                    <a:pt x="16" y="46"/>
                  </a:cubicBezTo>
                  <a:cubicBezTo>
                    <a:pt x="16" y="53"/>
                    <a:pt x="22" y="58"/>
                    <a:pt x="28" y="58"/>
                  </a:cubicBezTo>
                  <a:cubicBezTo>
                    <a:pt x="171" y="58"/>
                    <a:pt x="171" y="58"/>
                    <a:pt x="171" y="58"/>
                  </a:cubicBezTo>
                  <a:cubicBezTo>
                    <a:pt x="178" y="58"/>
                    <a:pt x="183" y="53"/>
                    <a:pt x="183" y="46"/>
                  </a:cubicBezTo>
                  <a:cubicBezTo>
                    <a:pt x="183" y="32"/>
                    <a:pt x="183" y="32"/>
                    <a:pt x="183" y="32"/>
                  </a:cubicBezTo>
                  <a:cubicBezTo>
                    <a:pt x="183" y="26"/>
                    <a:pt x="178" y="20"/>
                    <a:pt x="171" y="20"/>
                  </a:cubicBezTo>
                  <a:close/>
                  <a:moveTo>
                    <a:pt x="41" y="43"/>
                  </a:moveTo>
                  <a:cubicBezTo>
                    <a:pt x="40" y="43"/>
                    <a:pt x="40" y="43"/>
                    <a:pt x="40" y="43"/>
                  </a:cubicBezTo>
                  <a:cubicBezTo>
                    <a:pt x="38" y="43"/>
                    <a:pt x="36" y="41"/>
                    <a:pt x="36" y="39"/>
                  </a:cubicBezTo>
                  <a:cubicBezTo>
                    <a:pt x="36" y="37"/>
                    <a:pt x="38" y="35"/>
                    <a:pt x="40" y="35"/>
                  </a:cubicBezTo>
                  <a:cubicBezTo>
                    <a:pt x="41" y="35"/>
                    <a:pt x="41" y="35"/>
                    <a:pt x="41" y="35"/>
                  </a:cubicBezTo>
                  <a:cubicBezTo>
                    <a:pt x="43" y="35"/>
                    <a:pt x="45" y="37"/>
                    <a:pt x="45" y="39"/>
                  </a:cubicBezTo>
                  <a:cubicBezTo>
                    <a:pt x="45" y="41"/>
                    <a:pt x="43" y="43"/>
                    <a:pt x="41" y="43"/>
                  </a:cubicBezTo>
                  <a:close/>
                  <a:moveTo>
                    <a:pt x="162" y="43"/>
                  </a:moveTo>
                  <a:cubicBezTo>
                    <a:pt x="96" y="43"/>
                    <a:pt x="96" y="43"/>
                    <a:pt x="96" y="43"/>
                  </a:cubicBezTo>
                  <a:cubicBezTo>
                    <a:pt x="94" y="43"/>
                    <a:pt x="92" y="41"/>
                    <a:pt x="92" y="39"/>
                  </a:cubicBezTo>
                  <a:cubicBezTo>
                    <a:pt x="92" y="37"/>
                    <a:pt x="94" y="35"/>
                    <a:pt x="96" y="35"/>
                  </a:cubicBezTo>
                  <a:cubicBezTo>
                    <a:pt x="162" y="35"/>
                    <a:pt x="162" y="35"/>
                    <a:pt x="162" y="35"/>
                  </a:cubicBezTo>
                  <a:cubicBezTo>
                    <a:pt x="165" y="35"/>
                    <a:pt x="166" y="37"/>
                    <a:pt x="166" y="39"/>
                  </a:cubicBezTo>
                  <a:cubicBezTo>
                    <a:pt x="166" y="41"/>
                    <a:pt x="165" y="43"/>
                    <a:pt x="162" y="43"/>
                  </a:cubicBezTo>
                  <a:close/>
                  <a:moveTo>
                    <a:pt x="171" y="110"/>
                  </a:moveTo>
                  <a:cubicBezTo>
                    <a:pt x="28" y="110"/>
                    <a:pt x="28" y="110"/>
                    <a:pt x="28" y="110"/>
                  </a:cubicBezTo>
                  <a:cubicBezTo>
                    <a:pt x="22" y="110"/>
                    <a:pt x="16" y="116"/>
                    <a:pt x="16" y="122"/>
                  </a:cubicBezTo>
                  <a:cubicBezTo>
                    <a:pt x="16" y="136"/>
                    <a:pt x="16" y="136"/>
                    <a:pt x="16" y="136"/>
                  </a:cubicBezTo>
                  <a:cubicBezTo>
                    <a:pt x="16" y="143"/>
                    <a:pt x="22" y="148"/>
                    <a:pt x="28" y="148"/>
                  </a:cubicBezTo>
                  <a:cubicBezTo>
                    <a:pt x="171" y="148"/>
                    <a:pt x="171" y="148"/>
                    <a:pt x="171" y="148"/>
                  </a:cubicBezTo>
                  <a:cubicBezTo>
                    <a:pt x="178" y="148"/>
                    <a:pt x="183" y="143"/>
                    <a:pt x="183" y="136"/>
                  </a:cubicBezTo>
                  <a:cubicBezTo>
                    <a:pt x="183" y="122"/>
                    <a:pt x="183" y="122"/>
                    <a:pt x="183" y="122"/>
                  </a:cubicBezTo>
                  <a:cubicBezTo>
                    <a:pt x="183" y="116"/>
                    <a:pt x="178" y="110"/>
                    <a:pt x="171" y="110"/>
                  </a:cubicBezTo>
                  <a:close/>
                  <a:moveTo>
                    <a:pt x="41" y="133"/>
                  </a:moveTo>
                  <a:cubicBezTo>
                    <a:pt x="40" y="133"/>
                    <a:pt x="40" y="133"/>
                    <a:pt x="40" y="133"/>
                  </a:cubicBezTo>
                  <a:cubicBezTo>
                    <a:pt x="38" y="133"/>
                    <a:pt x="36" y="131"/>
                    <a:pt x="36" y="129"/>
                  </a:cubicBezTo>
                  <a:cubicBezTo>
                    <a:pt x="36" y="127"/>
                    <a:pt x="38" y="125"/>
                    <a:pt x="40" y="125"/>
                  </a:cubicBezTo>
                  <a:cubicBezTo>
                    <a:pt x="41" y="125"/>
                    <a:pt x="41" y="125"/>
                    <a:pt x="41" y="125"/>
                  </a:cubicBezTo>
                  <a:cubicBezTo>
                    <a:pt x="43" y="125"/>
                    <a:pt x="45" y="127"/>
                    <a:pt x="45" y="129"/>
                  </a:cubicBezTo>
                  <a:cubicBezTo>
                    <a:pt x="45" y="131"/>
                    <a:pt x="43" y="133"/>
                    <a:pt x="41" y="133"/>
                  </a:cubicBezTo>
                  <a:close/>
                  <a:moveTo>
                    <a:pt x="162" y="133"/>
                  </a:moveTo>
                  <a:cubicBezTo>
                    <a:pt x="96" y="133"/>
                    <a:pt x="96" y="133"/>
                    <a:pt x="96" y="133"/>
                  </a:cubicBezTo>
                  <a:cubicBezTo>
                    <a:pt x="94" y="133"/>
                    <a:pt x="92" y="131"/>
                    <a:pt x="92" y="129"/>
                  </a:cubicBezTo>
                  <a:cubicBezTo>
                    <a:pt x="92" y="127"/>
                    <a:pt x="94" y="125"/>
                    <a:pt x="96" y="125"/>
                  </a:cubicBezTo>
                  <a:cubicBezTo>
                    <a:pt x="162" y="125"/>
                    <a:pt x="162" y="125"/>
                    <a:pt x="162" y="125"/>
                  </a:cubicBezTo>
                  <a:cubicBezTo>
                    <a:pt x="165" y="125"/>
                    <a:pt x="166" y="127"/>
                    <a:pt x="166" y="129"/>
                  </a:cubicBezTo>
                  <a:cubicBezTo>
                    <a:pt x="166" y="131"/>
                    <a:pt x="165" y="133"/>
                    <a:pt x="162" y="133"/>
                  </a:cubicBezTo>
                  <a:close/>
                  <a:moveTo>
                    <a:pt x="171" y="155"/>
                  </a:moveTo>
                  <a:cubicBezTo>
                    <a:pt x="28" y="155"/>
                    <a:pt x="28" y="155"/>
                    <a:pt x="28" y="155"/>
                  </a:cubicBezTo>
                  <a:cubicBezTo>
                    <a:pt x="22" y="155"/>
                    <a:pt x="16" y="161"/>
                    <a:pt x="16" y="167"/>
                  </a:cubicBezTo>
                  <a:cubicBezTo>
                    <a:pt x="16" y="181"/>
                    <a:pt x="16" y="181"/>
                    <a:pt x="16" y="181"/>
                  </a:cubicBezTo>
                  <a:cubicBezTo>
                    <a:pt x="16" y="188"/>
                    <a:pt x="22" y="193"/>
                    <a:pt x="28" y="193"/>
                  </a:cubicBezTo>
                  <a:cubicBezTo>
                    <a:pt x="171" y="193"/>
                    <a:pt x="171" y="193"/>
                    <a:pt x="171" y="193"/>
                  </a:cubicBezTo>
                  <a:cubicBezTo>
                    <a:pt x="178" y="193"/>
                    <a:pt x="183" y="188"/>
                    <a:pt x="183" y="181"/>
                  </a:cubicBezTo>
                  <a:cubicBezTo>
                    <a:pt x="183" y="167"/>
                    <a:pt x="183" y="167"/>
                    <a:pt x="183" y="167"/>
                  </a:cubicBezTo>
                  <a:cubicBezTo>
                    <a:pt x="183" y="161"/>
                    <a:pt x="178" y="155"/>
                    <a:pt x="171" y="155"/>
                  </a:cubicBezTo>
                  <a:close/>
                  <a:moveTo>
                    <a:pt x="41" y="178"/>
                  </a:moveTo>
                  <a:cubicBezTo>
                    <a:pt x="40" y="178"/>
                    <a:pt x="40" y="178"/>
                    <a:pt x="40" y="178"/>
                  </a:cubicBezTo>
                  <a:cubicBezTo>
                    <a:pt x="38" y="178"/>
                    <a:pt x="36" y="176"/>
                    <a:pt x="36" y="174"/>
                  </a:cubicBezTo>
                  <a:cubicBezTo>
                    <a:pt x="36" y="172"/>
                    <a:pt x="38" y="170"/>
                    <a:pt x="40" y="170"/>
                  </a:cubicBezTo>
                  <a:cubicBezTo>
                    <a:pt x="41" y="170"/>
                    <a:pt x="41" y="170"/>
                    <a:pt x="41" y="170"/>
                  </a:cubicBezTo>
                  <a:cubicBezTo>
                    <a:pt x="43" y="170"/>
                    <a:pt x="45" y="172"/>
                    <a:pt x="45" y="174"/>
                  </a:cubicBezTo>
                  <a:cubicBezTo>
                    <a:pt x="45" y="176"/>
                    <a:pt x="43" y="178"/>
                    <a:pt x="41" y="178"/>
                  </a:cubicBezTo>
                  <a:close/>
                  <a:moveTo>
                    <a:pt x="162" y="178"/>
                  </a:moveTo>
                  <a:cubicBezTo>
                    <a:pt x="96" y="178"/>
                    <a:pt x="96" y="178"/>
                    <a:pt x="96" y="178"/>
                  </a:cubicBezTo>
                  <a:cubicBezTo>
                    <a:pt x="94" y="178"/>
                    <a:pt x="92" y="176"/>
                    <a:pt x="92" y="174"/>
                  </a:cubicBezTo>
                  <a:cubicBezTo>
                    <a:pt x="92" y="172"/>
                    <a:pt x="94" y="170"/>
                    <a:pt x="96" y="170"/>
                  </a:cubicBezTo>
                  <a:cubicBezTo>
                    <a:pt x="162" y="170"/>
                    <a:pt x="162" y="170"/>
                    <a:pt x="162" y="170"/>
                  </a:cubicBezTo>
                  <a:cubicBezTo>
                    <a:pt x="165" y="170"/>
                    <a:pt x="166" y="172"/>
                    <a:pt x="166" y="174"/>
                  </a:cubicBezTo>
                  <a:cubicBezTo>
                    <a:pt x="166" y="176"/>
                    <a:pt x="165" y="178"/>
                    <a:pt x="162" y="178"/>
                  </a:cubicBezTo>
                  <a:close/>
                </a:path>
              </a:pathLst>
            </a:custGeom>
            <a:solidFill>
              <a:schemeClr val="tx1"/>
            </a:solidFill>
            <a:ln>
              <a:noFill/>
            </a:ln>
          </p:spPr>
          <p:txBody>
            <a:bodyPr vert="horz" wrap="square" lIns="93210" tIns="46606" rIns="93210" bIns="46606" numCol="1" anchor="t" anchorCtr="0" compatLnSpc="1">
              <a:prstTxWarp prst="textNoShape">
                <a:avLst/>
              </a:prstTxWarp>
            </a:bodyPr>
            <a:lstStyle/>
            <a:p>
              <a:endParaRPr lang="en-US" sz="1799">
                <a:solidFill>
                  <a:srgbClr val="FFFFFF"/>
                </a:solidFill>
              </a:endParaRPr>
            </a:p>
          </p:txBody>
        </p:sp>
        <p:sp>
          <p:nvSpPr>
            <p:cNvPr id="24" name="Freeform 6"/>
            <p:cNvSpPr>
              <a:spLocks noEditPoints="1"/>
            </p:cNvSpPr>
            <p:nvPr/>
          </p:nvSpPr>
          <p:spPr bwMode="auto">
            <a:xfrm>
              <a:off x="5345732" y="6084490"/>
              <a:ext cx="442080" cy="468710"/>
            </a:xfrm>
            <a:custGeom>
              <a:avLst/>
              <a:gdLst>
                <a:gd name="T0" fmla="*/ 16 w 199"/>
                <a:gd name="T1" fmla="*/ 212 h 262"/>
                <a:gd name="T2" fmla="*/ 171 w 199"/>
                <a:gd name="T3" fmla="*/ 238 h 262"/>
                <a:gd name="T4" fmla="*/ 171 w 199"/>
                <a:gd name="T5" fmla="*/ 200 h 262"/>
                <a:gd name="T6" fmla="*/ 36 w 199"/>
                <a:gd name="T7" fmla="*/ 219 h 262"/>
                <a:gd name="T8" fmla="*/ 45 w 199"/>
                <a:gd name="T9" fmla="*/ 219 h 262"/>
                <a:gd name="T10" fmla="*/ 96 w 199"/>
                <a:gd name="T11" fmla="*/ 223 h 262"/>
                <a:gd name="T12" fmla="*/ 162 w 199"/>
                <a:gd name="T13" fmla="*/ 215 h 262"/>
                <a:gd name="T14" fmla="*/ 171 w 199"/>
                <a:gd name="T15" fmla="*/ 65 h 262"/>
                <a:gd name="T16" fmla="*/ 16 w 199"/>
                <a:gd name="T17" fmla="*/ 91 h 262"/>
                <a:gd name="T18" fmla="*/ 183 w 199"/>
                <a:gd name="T19" fmla="*/ 91 h 262"/>
                <a:gd name="T20" fmla="*/ 41 w 199"/>
                <a:gd name="T21" fmla="*/ 88 h 262"/>
                <a:gd name="T22" fmla="*/ 40 w 199"/>
                <a:gd name="T23" fmla="*/ 80 h 262"/>
                <a:gd name="T24" fmla="*/ 41 w 199"/>
                <a:gd name="T25" fmla="*/ 88 h 262"/>
                <a:gd name="T26" fmla="*/ 92 w 199"/>
                <a:gd name="T27" fmla="*/ 84 h 262"/>
                <a:gd name="T28" fmla="*/ 166 w 199"/>
                <a:gd name="T29" fmla="*/ 84 h 262"/>
                <a:gd name="T30" fmla="*/ 27 w 199"/>
                <a:gd name="T31" fmla="*/ 0 h 262"/>
                <a:gd name="T32" fmla="*/ 18 w 199"/>
                <a:gd name="T33" fmla="*/ 253 h 262"/>
                <a:gd name="T34" fmla="*/ 63 w 199"/>
                <a:gd name="T35" fmla="*/ 255 h 262"/>
                <a:gd name="T36" fmla="*/ 177 w 199"/>
                <a:gd name="T37" fmla="*/ 262 h 262"/>
                <a:gd name="T38" fmla="*/ 199 w 199"/>
                <a:gd name="T39" fmla="*/ 27 h 262"/>
                <a:gd name="T40" fmla="*/ 172 w 199"/>
                <a:gd name="T41" fmla="*/ 249 h 262"/>
                <a:gd name="T42" fmla="*/ 6 w 199"/>
                <a:gd name="T43" fmla="*/ 27 h 262"/>
                <a:gd name="T44" fmla="*/ 193 w 199"/>
                <a:gd name="T45" fmla="*/ 27 h 262"/>
                <a:gd name="T46" fmla="*/ 28 w 199"/>
                <a:gd name="T47" fmla="*/ 20 h 262"/>
                <a:gd name="T48" fmla="*/ 28 w 199"/>
                <a:gd name="T49" fmla="*/ 58 h 262"/>
                <a:gd name="T50" fmla="*/ 183 w 199"/>
                <a:gd name="T51" fmla="*/ 32 h 262"/>
                <a:gd name="T52" fmla="*/ 40 w 199"/>
                <a:gd name="T53" fmla="*/ 43 h 262"/>
                <a:gd name="T54" fmla="*/ 41 w 199"/>
                <a:gd name="T55" fmla="*/ 35 h 262"/>
                <a:gd name="T56" fmla="*/ 162 w 199"/>
                <a:gd name="T57" fmla="*/ 43 h 262"/>
                <a:gd name="T58" fmla="*/ 96 w 199"/>
                <a:gd name="T59" fmla="*/ 35 h 262"/>
                <a:gd name="T60" fmla="*/ 162 w 199"/>
                <a:gd name="T61" fmla="*/ 43 h 262"/>
                <a:gd name="T62" fmla="*/ 16 w 199"/>
                <a:gd name="T63" fmla="*/ 122 h 262"/>
                <a:gd name="T64" fmla="*/ 171 w 199"/>
                <a:gd name="T65" fmla="*/ 148 h 262"/>
                <a:gd name="T66" fmla="*/ 171 w 199"/>
                <a:gd name="T67" fmla="*/ 110 h 262"/>
                <a:gd name="T68" fmla="*/ 36 w 199"/>
                <a:gd name="T69" fmla="*/ 129 h 262"/>
                <a:gd name="T70" fmla="*/ 45 w 199"/>
                <a:gd name="T71" fmla="*/ 129 h 262"/>
                <a:gd name="T72" fmla="*/ 96 w 199"/>
                <a:gd name="T73" fmla="*/ 133 h 262"/>
                <a:gd name="T74" fmla="*/ 162 w 199"/>
                <a:gd name="T75" fmla="*/ 125 h 262"/>
                <a:gd name="T76" fmla="*/ 171 w 199"/>
                <a:gd name="T77" fmla="*/ 155 h 262"/>
                <a:gd name="T78" fmla="*/ 16 w 199"/>
                <a:gd name="T79" fmla="*/ 181 h 262"/>
                <a:gd name="T80" fmla="*/ 183 w 199"/>
                <a:gd name="T81" fmla="*/ 181 h 262"/>
                <a:gd name="T82" fmla="*/ 41 w 199"/>
                <a:gd name="T83" fmla="*/ 178 h 262"/>
                <a:gd name="T84" fmla="*/ 40 w 199"/>
                <a:gd name="T85" fmla="*/ 170 h 262"/>
                <a:gd name="T86" fmla="*/ 41 w 199"/>
                <a:gd name="T87" fmla="*/ 178 h 262"/>
                <a:gd name="T88" fmla="*/ 92 w 199"/>
                <a:gd name="T89" fmla="*/ 174 h 262"/>
                <a:gd name="T90" fmla="*/ 166 w 199"/>
                <a:gd name="T91" fmla="*/ 17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9" h="262">
                  <a:moveTo>
                    <a:pt x="171" y="200"/>
                  </a:moveTo>
                  <a:cubicBezTo>
                    <a:pt x="28" y="200"/>
                    <a:pt x="28" y="200"/>
                    <a:pt x="28" y="200"/>
                  </a:cubicBezTo>
                  <a:cubicBezTo>
                    <a:pt x="22" y="200"/>
                    <a:pt x="16" y="206"/>
                    <a:pt x="16" y="212"/>
                  </a:cubicBezTo>
                  <a:cubicBezTo>
                    <a:pt x="16" y="226"/>
                    <a:pt x="16" y="226"/>
                    <a:pt x="16" y="226"/>
                  </a:cubicBezTo>
                  <a:cubicBezTo>
                    <a:pt x="16" y="233"/>
                    <a:pt x="22" y="238"/>
                    <a:pt x="28" y="238"/>
                  </a:cubicBezTo>
                  <a:cubicBezTo>
                    <a:pt x="171" y="238"/>
                    <a:pt x="171" y="238"/>
                    <a:pt x="171" y="238"/>
                  </a:cubicBezTo>
                  <a:cubicBezTo>
                    <a:pt x="178" y="238"/>
                    <a:pt x="183" y="233"/>
                    <a:pt x="183" y="226"/>
                  </a:cubicBezTo>
                  <a:cubicBezTo>
                    <a:pt x="183" y="212"/>
                    <a:pt x="183" y="212"/>
                    <a:pt x="183" y="212"/>
                  </a:cubicBezTo>
                  <a:cubicBezTo>
                    <a:pt x="183" y="206"/>
                    <a:pt x="178" y="200"/>
                    <a:pt x="171" y="200"/>
                  </a:cubicBezTo>
                  <a:close/>
                  <a:moveTo>
                    <a:pt x="41" y="223"/>
                  </a:moveTo>
                  <a:cubicBezTo>
                    <a:pt x="40" y="223"/>
                    <a:pt x="40" y="223"/>
                    <a:pt x="40" y="223"/>
                  </a:cubicBezTo>
                  <a:cubicBezTo>
                    <a:pt x="38" y="223"/>
                    <a:pt x="36" y="221"/>
                    <a:pt x="36" y="219"/>
                  </a:cubicBezTo>
                  <a:cubicBezTo>
                    <a:pt x="36" y="217"/>
                    <a:pt x="38" y="215"/>
                    <a:pt x="40" y="215"/>
                  </a:cubicBezTo>
                  <a:cubicBezTo>
                    <a:pt x="41" y="215"/>
                    <a:pt x="41" y="215"/>
                    <a:pt x="41" y="215"/>
                  </a:cubicBezTo>
                  <a:cubicBezTo>
                    <a:pt x="43" y="215"/>
                    <a:pt x="45" y="217"/>
                    <a:pt x="45" y="219"/>
                  </a:cubicBezTo>
                  <a:cubicBezTo>
                    <a:pt x="45" y="221"/>
                    <a:pt x="43" y="223"/>
                    <a:pt x="41" y="223"/>
                  </a:cubicBezTo>
                  <a:close/>
                  <a:moveTo>
                    <a:pt x="162" y="223"/>
                  </a:moveTo>
                  <a:cubicBezTo>
                    <a:pt x="96" y="223"/>
                    <a:pt x="96" y="223"/>
                    <a:pt x="96" y="223"/>
                  </a:cubicBezTo>
                  <a:cubicBezTo>
                    <a:pt x="94" y="223"/>
                    <a:pt x="92" y="221"/>
                    <a:pt x="92" y="219"/>
                  </a:cubicBezTo>
                  <a:cubicBezTo>
                    <a:pt x="92" y="217"/>
                    <a:pt x="94" y="215"/>
                    <a:pt x="96" y="215"/>
                  </a:cubicBezTo>
                  <a:cubicBezTo>
                    <a:pt x="162" y="215"/>
                    <a:pt x="162" y="215"/>
                    <a:pt x="162" y="215"/>
                  </a:cubicBezTo>
                  <a:cubicBezTo>
                    <a:pt x="165" y="215"/>
                    <a:pt x="166" y="217"/>
                    <a:pt x="166" y="219"/>
                  </a:cubicBezTo>
                  <a:cubicBezTo>
                    <a:pt x="166" y="221"/>
                    <a:pt x="165" y="223"/>
                    <a:pt x="162" y="223"/>
                  </a:cubicBezTo>
                  <a:close/>
                  <a:moveTo>
                    <a:pt x="171" y="65"/>
                  </a:moveTo>
                  <a:cubicBezTo>
                    <a:pt x="28" y="65"/>
                    <a:pt x="28" y="65"/>
                    <a:pt x="28" y="65"/>
                  </a:cubicBezTo>
                  <a:cubicBezTo>
                    <a:pt x="22" y="65"/>
                    <a:pt x="16" y="71"/>
                    <a:pt x="16" y="77"/>
                  </a:cubicBezTo>
                  <a:cubicBezTo>
                    <a:pt x="16" y="91"/>
                    <a:pt x="16" y="91"/>
                    <a:pt x="16" y="91"/>
                  </a:cubicBezTo>
                  <a:cubicBezTo>
                    <a:pt x="16" y="98"/>
                    <a:pt x="22" y="103"/>
                    <a:pt x="28" y="103"/>
                  </a:cubicBezTo>
                  <a:cubicBezTo>
                    <a:pt x="171" y="103"/>
                    <a:pt x="171" y="103"/>
                    <a:pt x="171" y="103"/>
                  </a:cubicBezTo>
                  <a:cubicBezTo>
                    <a:pt x="178" y="103"/>
                    <a:pt x="183" y="98"/>
                    <a:pt x="183" y="91"/>
                  </a:cubicBezTo>
                  <a:cubicBezTo>
                    <a:pt x="183" y="77"/>
                    <a:pt x="183" y="77"/>
                    <a:pt x="183" y="77"/>
                  </a:cubicBezTo>
                  <a:cubicBezTo>
                    <a:pt x="183" y="71"/>
                    <a:pt x="178" y="65"/>
                    <a:pt x="171" y="65"/>
                  </a:cubicBezTo>
                  <a:close/>
                  <a:moveTo>
                    <a:pt x="41" y="88"/>
                  </a:moveTo>
                  <a:cubicBezTo>
                    <a:pt x="40" y="88"/>
                    <a:pt x="40" y="88"/>
                    <a:pt x="40" y="88"/>
                  </a:cubicBezTo>
                  <a:cubicBezTo>
                    <a:pt x="38" y="88"/>
                    <a:pt x="36" y="86"/>
                    <a:pt x="36" y="84"/>
                  </a:cubicBezTo>
                  <a:cubicBezTo>
                    <a:pt x="36" y="82"/>
                    <a:pt x="38" y="80"/>
                    <a:pt x="40" y="80"/>
                  </a:cubicBezTo>
                  <a:cubicBezTo>
                    <a:pt x="41" y="80"/>
                    <a:pt x="41" y="80"/>
                    <a:pt x="41" y="80"/>
                  </a:cubicBezTo>
                  <a:cubicBezTo>
                    <a:pt x="43" y="80"/>
                    <a:pt x="45" y="82"/>
                    <a:pt x="45" y="84"/>
                  </a:cubicBezTo>
                  <a:cubicBezTo>
                    <a:pt x="45" y="86"/>
                    <a:pt x="43" y="88"/>
                    <a:pt x="41" y="88"/>
                  </a:cubicBezTo>
                  <a:close/>
                  <a:moveTo>
                    <a:pt x="162" y="88"/>
                  </a:moveTo>
                  <a:cubicBezTo>
                    <a:pt x="96" y="88"/>
                    <a:pt x="96" y="88"/>
                    <a:pt x="96" y="88"/>
                  </a:cubicBezTo>
                  <a:cubicBezTo>
                    <a:pt x="94" y="88"/>
                    <a:pt x="92" y="86"/>
                    <a:pt x="92" y="84"/>
                  </a:cubicBezTo>
                  <a:cubicBezTo>
                    <a:pt x="92" y="82"/>
                    <a:pt x="94" y="80"/>
                    <a:pt x="96" y="80"/>
                  </a:cubicBezTo>
                  <a:cubicBezTo>
                    <a:pt x="162" y="80"/>
                    <a:pt x="162" y="80"/>
                    <a:pt x="162" y="80"/>
                  </a:cubicBezTo>
                  <a:cubicBezTo>
                    <a:pt x="165" y="80"/>
                    <a:pt x="166" y="82"/>
                    <a:pt x="166" y="84"/>
                  </a:cubicBezTo>
                  <a:cubicBezTo>
                    <a:pt x="166" y="86"/>
                    <a:pt x="165" y="88"/>
                    <a:pt x="162" y="88"/>
                  </a:cubicBezTo>
                  <a:close/>
                  <a:moveTo>
                    <a:pt x="172" y="0"/>
                  </a:moveTo>
                  <a:cubicBezTo>
                    <a:pt x="27" y="0"/>
                    <a:pt x="27" y="0"/>
                    <a:pt x="27" y="0"/>
                  </a:cubicBezTo>
                  <a:cubicBezTo>
                    <a:pt x="12" y="0"/>
                    <a:pt x="0" y="12"/>
                    <a:pt x="0" y="27"/>
                  </a:cubicBezTo>
                  <a:cubicBezTo>
                    <a:pt x="0" y="228"/>
                    <a:pt x="0" y="228"/>
                    <a:pt x="0" y="228"/>
                  </a:cubicBezTo>
                  <a:cubicBezTo>
                    <a:pt x="0" y="240"/>
                    <a:pt x="7" y="249"/>
                    <a:pt x="18" y="253"/>
                  </a:cubicBezTo>
                  <a:cubicBezTo>
                    <a:pt x="22" y="262"/>
                    <a:pt x="22" y="262"/>
                    <a:pt x="22" y="262"/>
                  </a:cubicBezTo>
                  <a:cubicBezTo>
                    <a:pt x="59" y="262"/>
                    <a:pt x="59" y="262"/>
                    <a:pt x="59" y="262"/>
                  </a:cubicBezTo>
                  <a:cubicBezTo>
                    <a:pt x="63" y="255"/>
                    <a:pt x="63" y="255"/>
                    <a:pt x="63" y="255"/>
                  </a:cubicBezTo>
                  <a:cubicBezTo>
                    <a:pt x="137" y="255"/>
                    <a:pt x="137" y="255"/>
                    <a:pt x="137" y="255"/>
                  </a:cubicBezTo>
                  <a:cubicBezTo>
                    <a:pt x="140" y="262"/>
                    <a:pt x="140" y="262"/>
                    <a:pt x="140" y="262"/>
                  </a:cubicBezTo>
                  <a:cubicBezTo>
                    <a:pt x="177" y="262"/>
                    <a:pt x="177" y="262"/>
                    <a:pt x="177" y="262"/>
                  </a:cubicBezTo>
                  <a:cubicBezTo>
                    <a:pt x="182" y="253"/>
                    <a:pt x="182" y="253"/>
                    <a:pt x="182" y="253"/>
                  </a:cubicBezTo>
                  <a:cubicBezTo>
                    <a:pt x="192" y="249"/>
                    <a:pt x="199" y="240"/>
                    <a:pt x="199" y="228"/>
                  </a:cubicBezTo>
                  <a:cubicBezTo>
                    <a:pt x="199" y="27"/>
                    <a:pt x="199" y="27"/>
                    <a:pt x="199" y="27"/>
                  </a:cubicBezTo>
                  <a:cubicBezTo>
                    <a:pt x="199" y="12"/>
                    <a:pt x="187" y="0"/>
                    <a:pt x="172" y="0"/>
                  </a:cubicBezTo>
                  <a:close/>
                  <a:moveTo>
                    <a:pt x="193" y="228"/>
                  </a:moveTo>
                  <a:cubicBezTo>
                    <a:pt x="193" y="240"/>
                    <a:pt x="184" y="249"/>
                    <a:pt x="172" y="249"/>
                  </a:cubicBezTo>
                  <a:cubicBezTo>
                    <a:pt x="27" y="249"/>
                    <a:pt x="27" y="249"/>
                    <a:pt x="27" y="249"/>
                  </a:cubicBezTo>
                  <a:cubicBezTo>
                    <a:pt x="16" y="249"/>
                    <a:pt x="6" y="240"/>
                    <a:pt x="6" y="228"/>
                  </a:cubicBezTo>
                  <a:cubicBezTo>
                    <a:pt x="6" y="27"/>
                    <a:pt x="6" y="27"/>
                    <a:pt x="6" y="27"/>
                  </a:cubicBezTo>
                  <a:cubicBezTo>
                    <a:pt x="6" y="15"/>
                    <a:pt x="16" y="6"/>
                    <a:pt x="27" y="6"/>
                  </a:cubicBezTo>
                  <a:cubicBezTo>
                    <a:pt x="172" y="6"/>
                    <a:pt x="172" y="6"/>
                    <a:pt x="172" y="6"/>
                  </a:cubicBezTo>
                  <a:cubicBezTo>
                    <a:pt x="184" y="6"/>
                    <a:pt x="193" y="15"/>
                    <a:pt x="193" y="27"/>
                  </a:cubicBezTo>
                  <a:lnTo>
                    <a:pt x="193" y="228"/>
                  </a:lnTo>
                  <a:close/>
                  <a:moveTo>
                    <a:pt x="171" y="20"/>
                  </a:moveTo>
                  <a:cubicBezTo>
                    <a:pt x="28" y="20"/>
                    <a:pt x="28" y="20"/>
                    <a:pt x="28" y="20"/>
                  </a:cubicBezTo>
                  <a:cubicBezTo>
                    <a:pt x="22" y="20"/>
                    <a:pt x="16" y="26"/>
                    <a:pt x="16" y="32"/>
                  </a:cubicBezTo>
                  <a:cubicBezTo>
                    <a:pt x="16" y="46"/>
                    <a:pt x="16" y="46"/>
                    <a:pt x="16" y="46"/>
                  </a:cubicBezTo>
                  <a:cubicBezTo>
                    <a:pt x="16" y="53"/>
                    <a:pt x="22" y="58"/>
                    <a:pt x="28" y="58"/>
                  </a:cubicBezTo>
                  <a:cubicBezTo>
                    <a:pt x="171" y="58"/>
                    <a:pt x="171" y="58"/>
                    <a:pt x="171" y="58"/>
                  </a:cubicBezTo>
                  <a:cubicBezTo>
                    <a:pt x="178" y="58"/>
                    <a:pt x="183" y="53"/>
                    <a:pt x="183" y="46"/>
                  </a:cubicBezTo>
                  <a:cubicBezTo>
                    <a:pt x="183" y="32"/>
                    <a:pt x="183" y="32"/>
                    <a:pt x="183" y="32"/>
                  </a:cubicBezTo>
                  <a:cubicBezTo>
                    <a:pt x="183" y="26"/>
                    <a:pt x="178" y="20"/>
                    <a:pt x="171" y="20"/>
                  </a:cubicBezTo>
                  <a:close/>
                  <a:moveTo>
                    <a:pt x="41" y="43"/>
                  </a:moveTo>
                  <a:cubicBezTo>
                    <a:pt x="40" y="43"/>
                    <a:pt x="40" y="43"/>
                    <a:pt x="40" y="43"/>
                  </a:cubicBezTo>
                  <a:cubicBezTo>
                    <a:pt x="38" y="43"/>
                    <a:pt x="36" y="41"/>
                    <a:pt x="36" y="39"/>
                  </a:cubicBezTo>
                  <a:cubicBezTo>
                    <a:pt x="36" y="37"/>
                    <a:pt x="38" y="35"/>
                    <a:pt x="40" y="35"/>
                  </a:cubicBezTo>
                  <a:cubicBezTo>
                    <a:pt x="41" y="35"/>
                    <a:pt x="41" y="35"/>
                    <a:pt x="41" y="35"/>
                  </a:cubicBezTo>
                  <a:cubicBezTo>
                    <a:pt x="43" y="35"/>
                    <a:pt x="45" y="37"/>
                    <a:pt x="45" y="39"/>
                  </a:cubicBezTo>
                  <a:cubicBezTo>
                    <a:pt x="45" y="41"/>
                    <a:pt x="43" y="43"/>
                    <a:pt x="41" y="43"/>
                  </a:cubicBezTo>
                  <a:close/>
                  <a:moveTo>
                    <a:pt x="162" y="43"/>
                  </a:moveTo>
                  <a:cubicBezTo>
                    <a:pt x="96" y="43"/>
                    <a:pt x="96" y="43"/>
                    <a:pt x="96" y="43"/>
                  </a:cubicBezTo>
                  <a:cubicBezTo>
                    <a:pt x="94" y="43"/>
                    <a:pt x="92" y="41"/>
                    <a:pt x="92" y="39"/>
                  </a:cubicBezTo>
                  <a:cubicBezTo>
                    <a:pt x="92" y="37"/>
                    <a:pt x="94" y="35"/>
                    <a:pt x="96" y="35"/>
                  </a:cubicBezTo>
                  <a:cubicBezTo>
                    <a:pt x="162" y="35"/>
                    <a:pt x="162" y="35"/>
                    <a:pt x="162" y="35"/>
                  </a:cubicBezTo>
                  <a:cubicBezTo>
                    <a:pt x="165" y="35"/>
                    <a:pt x="166" y="37"/>
                    <a:pt x="166" y="39"/>
                  </a:cubicBezTo>
                  <a:cubicBezTo>
                    <a:pt x="166" y="41"/>
                    <a:pt x="165" y="43"/>
                    <a:pt x="162" y="43"/>
                  </a:cubicBezTo>
                  <a:close/>
                  <a:moveTo>
                    <a:pt x="171" y="110"/>
                  </a:moveTo>
                  <a:cubicBezTo>
                    <a:pt x="28" y="110"/>
                    <a:pt x="28" y="110"/>
                    <a:pt x="28" y="110"/>
                  </a:cubicBezTo>
                  <a:cubicBezTo>
                    <a:pt x="22" y="110"/>
                    <a:pt x="16" y="116"/>
                    <a:pt x="16" y="122"/>
                  </a:cubicBezTo>
                  <a:cubicBezTo>
                    <a:pt x="16" y="136"/>
                    <a:pt x="16" y="136"/>
                    <a:pt x="16" y="136"/>
                  </a:cubicBezTo>
                  <a:cubicBezTo>
                    <a:pt x="16" y="143"/>
                    <a:pt x="22" y="148"/>
                    <a:pt x="28" y="148"/>
                  </a:cubicBezTo>
                  <a:cubicBezTo>
                    <a:pt x="171" y="148"/>
                    <a:pt x="171" y="148"/>
                    <a:pt x="171" y="148"/>
                  </a:cubicBezTo>
                  <a:cubicBezTo>
                    <a:pt x="178" y="148"/>
                    <a:pt x="183" y="143"/>
                    <a:pt x="183" y="136"/>
                  </a:cubicBezTo>
                  <a:cubicBezTo>
                    <a:pt x="183" y="122"/>
                    <a:pt x="183" y="122"/>
                    <a:pt x="183" y="122"/>
                  </a:cubicBezTo>
                  <a:cubicBezTo>
                    <a:pt x="183" y="116"/>
                    <a:pt x="178" y="110"/>
                    <a:pt x="171" y="110"/>
                  </a:cubicBezTo>
                  <a:close/>
                  <a:moveTo>
                    <a:pt x="41" y="133"/>
                  </a:moveTo>
                  <a:cubicBezTo>
                    <a:pt x="40" y="133"/>
                    <a:pt x="40" y="133"/>
                    <a:pt x="40" y="133"/>
                  </a:cubicBezTo>
                  <a:cubicBezTo>
                    <a:pt x="38" y="133"/>
                    <a:pt x="36" y="131"/>
                    <a:pt x="36" y="129"/>
                  </a:cubicBezTo>
                  <a:cubicBezTo>
                    <a:pt x="36" y="127"/>
                    <a:pt x="38" y="125"/>
                    <a:pt x="40" y="125"/>
                  </a:cubicBezTo>
                  <a:cubicBezTo>
                    <a:pt x="41" y="125"/>
                    <a:pt x="41" y="125"/>
                    <a:pt x="41" y="125"/>
                  </a:cubicBezTo>
                  <a:cubicBezTo>
                    <a:pt x="43" y="125"/>
                    <a:pt x="45" y="127"/>
                    <a:pt x="45" y="129"/>
                  </a:cubicBezTo>
                  <a:cubicBezTo>
                    <a:pt x="45" y="131"/>
                    <a:pt x="43" y="133"/>
                    <a:pt x="41" y="133"/>
                  </a:cubicBezTo>
                  <a:close/>
                  <a:moveTo>
                    <a:pt x="162" y="133"/>
                  </a:moveTo>
                  <a:cubicBezTo>
                    <a:pt x="96" y="133"/>
                    <a:pt x="96" y="133"/>
                    <a:pt x="96" y="133"/>
                  </a:cubicBezTo>
                  <a:cubicBezTo>
                    <a:pt x="94" y="133"/>
                    <a:pt x="92" y="131"/>
                    <a:pt x="92" y="129"/>
                  </a:cubicBezTo>
                  <a:cubicBezTo>
                    <a:pt x="92" y="127"/>
                    <a:pt x="94" y="125"/>
                    <a:pt x="96" y="125"/>
                  </a:cubicBezTo>
                  <a:cubicBezTo>
                    <a:pt x="162" y="125"/>
                    <a:pt x="162" y="125"/>
                    <a:pt x="162" y="125"/>
                  </a:cubicBezTo>
                  <a:cubicBezTo>
                    <a:pt x="165" y="125"/>
                    <a:pt x="166" y="127"/>
                    <a:pt x="166" y="129"/>
                  </a:cubicBezTo>
                  <a:cubicBezTo>
                    <a:pt x="166" y="131"/>
                    <a:pt x="165" y="133"/>
                    <a:pt x="162" y="133"/>
                  </a:cubicBezTo>
                  <a:close/>
                  <a:moveTo>
                    <a:pt x="171" y="155"/>
                  </a:moveTo>
                  <a:cubicBezTo>
                    <a:pt x="28" y="155"/>
                    <a:pt x="28" y="155"/>
                    <a:pt x="28" y="155"/>
                  </a:cubicBezTo>
                  <a:cubicBezTo>
                    <a:pt x="22" y="155"/>
                    <a:pt x="16" y="161"/>
                    <a:pt x="16" y="167"/>
                  </a:cubicBezTo>
                  <a:cubicBezTo>
                    <a:pt x="16" y="181"/>
                    <a:pt x="16" y="181"/>
                    <a:pt x="16" y="181"/>
                  </a:cubicBezTo>
                  <a:cubicBezTo>
                    <a:pt x="16" y="188"/>
                    <a:pt x="22" y="193"/>
                    <a:pt x="28" y="193"/>
                  </a:cubicBezTo>
                  <a:cubicBezTo>
                    <a:pt x="171" y="193"/>
                    <a:pt x="171" y="193"/>
                    <a:pt x="171" y="193"/>
                  </a:cubicBezTo>
                  <a:cubicBezTo>
                    <a:pt x="178" y="193"/>
                    <a:pt x="183" y="188"/>
                    <a:pt x="183" y="181"/>
                  </a:cubicBezTo>
                  <a:cubicBezTo>
                    <a:pt x="183" y="167"/>
                    <a:pt x="183" y="167"/>
                    <a:pt x="183" y="167"/>
                  </a:cubicBezTo>
                  <a:cubicBezTo>
                    <a:pt x="183" y="161"/>
                    <a:pt x="178" y="155"/>
                    <a:pt x="171" y="155"/>
                  </a:cubicBezTo>
                  <a:close/>
                  <a:moveTo>
                    <a:pt x="41" y="178"/>
                  </a:moveTo>
                  <a:cubicBezTo>
                    <a:pt x="40" y="178"/>
                    <a:pt x="40" y="178"/>
                    <a:pt x="40" y="178"/>
                  </a:cubicBezTo>
                  <a:cubicBezTo>
                    <a:pt x="38" y="178"/>
                    <a:pt x="36" y="176"/>
                    <a:pt x="36" y="174"/>
                  </a:cubicBezTo>
                  <a:cubicBezTo>
                    <a:pt x="36" y="172"/>
                    <a:pt x="38" y="170"/>
                    <a:pt x="40" y="170"/>
                  </a:cubicBezTo>
                  <a:cubicBezTo>
                    <a:pt x="41" y="170"/>
                    <a:pt x="41" y="170"/>
                    <a:pt x="41" y="170"/>
                  </a:cubicBezTo>
                  <a:cubicBezTo>
                    <a:pt x="43" y="170"/>
                    <a:pt x="45" y="172"/>
                    <a:pt x="45" y="174"/>
                  </a:cubicBezTo>
                  <a:cubicBezTo>
                    <a:pt x="45" y="176"/>
                    <a:pt x="43" y="178"/>
                    <a:pt x="41" y="178"/>
                  </a:cubicBezTo>
                  <a:close/>
                  <a:moveTo>
                    <a:pt x="162" y="178"/>
                  </a:moveTo>
                  <a:cubicBezTo>
                    <a:pt x="96" y="178"/>
                    <a:pt x="96" y="178"/>
                    <a:pt x="96" y="178"/>
                  </a:cubicBezTo>
                  <a:cubicBezTo>
                    <a:pt x="94" y="178"/>
                    <a:pt x="92" y="176"/>
                    <a:pt x="92" y="174"/>
                  </a:cubicBezTo>
                  <a:cubicBezTo>
                    <a:pt x="92" y="172"/>
                    <a:pt x="94" y="170"/>
                    <a:pt x="96" y="170"/>
                  </a:cubicBezTo>
                  <a:cubicBezTo>
                    <a:pt x="162" y="170"/>
                    <a:pt x="162" y="170"/>
                    <a:pt x="162" y="170"/>
                  </a:cubicBezTo>
                  <a:cubicBezTo>
                    <a:pt x="165" y="170"/>
                    <a:pt x="166" y="172"/>
                    <a:pt x="166" y="174"/>
                  </a:cubicBezTo>
                  <a:cubicBezTo>
                    <a:pt x="166" y="176"/>
                    <a:pt x="165" y="178"/>
                    <a:pt x="162" y="178"/>
                  </a:cubicBezTo>
                  <a:close/>
                </a:path>
              </a:pathLst>
            </a:custGeom>
            <a:solidFill>
              <a:schemeClr val="tx1"/>
            </a:solidFill>
            <a:ln>
              <a:noFill/>
            </a:ln>
          </p:spPr>
          <p:txBody>
            <a:bodyPr vert="horz" wrap="square" lIns="93210" tIns="46606" rIns="93210" bIns="46606" numCol="1" anchor="t" anchorCtr="0" compatLnSpc="1">
              <a:prstTxWarp prst="textNoShape">
                <a:avLst/>
              </a:prstTxWarp>
            </a:bodyPr>
            <a:lstStyle/>
            <a:p>
              <a:endParaRPr lang="en-US" sz="1799">
                <a:solidFill>
                  <a:srgbClr val="FFFFFF"/>
                </a:solidFill>
              </a:endParaRPr>
            </a:p>
          </p:txBody>
        </p:sp>
      </p:grpSp>
      <p:cxnSp>
        <p:nvCxnSpPr>
          <p:cNvPr id="51" name="Straight Arrow Connector 50"/>
          <p:cNvCxnSpPr/>
          <p:nvPr/>
        </p:nvCxnSpPr>
        <p:spPr>
          <a:xfrm>
            <a:off x="6116252" y="4750610"/>
            <a:ext cx="2353691" cy="854434"/>
          </a:xfrm>
          <a:prstGeom prst="straightConnector1">
            <a:avLst/>
          </a:prstGeom>
          <a:ln w="25400">
            <a:solidFill>
              <a:srgbClr val="FFFF00"/>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4809254" y="4750610"/>
            <a:ext cx="1306997" cy="854434"/>
          </a:xfrm>
          <a:prstGeom prst="straightConnector1">
            <a:avLst/>
          </a:prstGeom>
          <a:ln w="25400">
            <a:solidFill>
              <a:srgbClr val="FFFF00"/>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10" idx="0"/>
          </p:cNvCxnSpPr>
          <p:nvPr/>
        </p:nvCxnSpPr>
        <p:spPr>
          <a:xfrm>
            <a:off x="6116251" y="4750610"/>
            <a:ext cx="318450" cy="854434"/>
          </a:xfrm>
          <a:prstGeom prst="straightConnector1">
            <a:avLst/>
          </a:prstGeom>
          <a:ln w="25400">
            <a:solidFill>
              <a:srgbClr val="FFFF00"/>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783474" y="1357488"/>
            <a:ext cx="7302453" cy="1297546"/>
            <a:chOff x="4570412" y="990601"/>
            <a:chExt cx="7162800" cy="962042"/>
          </a:xfrm>
        </p:grpSpPr>
        <p:sp>
          <p:nvSpPr>
            <p:cNvPr id="25" name="Rectangle 24"/>
            <p:cNvSpPr/>
            <p:nvPr/>
          </p:nvSpPr>
          <p:spPr bwMode="auto">
            <a:xfrm>
              <a:off x="4570412" y="990601"/>
              <a:ext cx="7162800" cy="96204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06" tIns="46604" rIns="93206" bIns="46604" numCol="1" rtlCol="0" anchor="ctr" anchorCtr="0" compatLnSpc="1">
              <a:prstTxWarp prst="textNoShape">
                <a:avLst/>
              </a:prstTxWarp>
            </a:bodyPr>
            <a:lstStyle/>
            <a:p>
              <a:pPr algn="ctr" defTabSz="931644" fontAlgn="base">
                <a:lnSpc>
                  <a:spcPct val="90000"/>
                </a:lnSpc>
                <a:spcBef>
                  <a:spcPct val="0"/>
                </a:spcBef>
                <a:spcAft>
                  <a:spcPct val="0"/>
                </a:spcAft>
              </a:pPr>
              <a:r>
                <a:rPr lang="en-US" sz="2899" dirty="0" smtClean="0">
                  <a:gradFill>
                    <a:gsLst>
                      <a:gs pos="0">
                        <a:srgbClr val="FFFFFF"/>
                      </a:gs>
                      <a:gs pos="100000">
                        <a:srgbClr val="FFFFFF"/>
                      </a:gs>
                    </a:gsLst>
                    <a:lin ang="5400000" scaled="0"/>
                  </a:gradFill>
                  <a:latin typeface="Segoe UI Light" pitchFamily="34" charset="0"/>
                </a:rPr>
                <a:t>App Controller or </a:t>
              </a:r>
              <a:r>
                <a:rPr lang="en-US" sz="2899" dirty="0">
                  <a:gradFill>
                    <a:gsLst>
                      <a:gs pos="0">
                        <a:srgbClr val="FFFFFF"/>
                      </a:gs>
                      <a:gs pos="100000">
                        <a:srgbClr val="FFFFFF"/>
                      </a:gs>
                    </a:gsLst>
                    <a:lin ang="5400000" scaled="0"/>
                  </a:gradFill>
                  <a:latin typeface="Segoe UI Light" pitchFamily="34" charset="0"/>
                </a:rPr>
                <a:t>WASWS </a:t>
              </a:r>
              <a:endParaRPr lang="en-US" sz="1099" b="1" dirty="0">
                <a:solidFill>
                  <a:srgbClr val="FFFFFF">
                    <a:alpha val="99000"/>
                  </a:srgbClr>
                </a:solidFill>
              </a:endParaRPr>
            </a:p>
          </p:txBody>
        </p:sp>
        <p:sp>
          <p:nvSpPr>
            <p:cNvPr id="84" name="Freeform 83"/>
            <p:cNvSpPr>
              <a:spLocks noEditPoints="1"/>
            </p:cNvSpPr>
            <p:nvPr/>
          </p:nvSpPr>
          <p:spPr bwMode="auto">
            <a:xfrm>
              <a:off x="5063437" y="1143000"/>
              <a:ext cx="649975" cy="597365"/>
            </a:xfrm>
            <a:custGeom>
              <a:avLst/>
              <a:gdLst>
                <a:gd name="T0" fmla="*/ 406 w 413"/>
                <a:gd name="T1" fmla="*/ 0 h 380"/>
                <a:gd name="T2" fmla="*/ 7 w 413"/>
                <a:gd name="T3" fmla="*/ 0 h 380"/>
                <a:gd name="T4" fmla="*/ 0 w 413"/>
                <a:gd name="T5" fmla="*/ 7 h 380"/>
                <a:gd name="T6" fmla="*/ 0 w 413"/>
                <a:gd name="T7" fmla="*/ 273 h 380"/>
                <a:gd name="T8" fmla="*/ 7 w 413"/>
                <a:gd name="T9" fmla="*/ 281 h 380"/>
                <a:gd name="T10" fmla="*/ 133 w 413"/>
                <a:gd name="T11" fmla="*/ 281 h 380"/>
                <a:gd name="T12" fmla="*/ 133 w 413"/>
                <a:gd name="T13" fmla="*/ 332 h 380"/>
                <a:gd name="T14" fmla="*/ 73 w 413"/>
                <a:gd name="T15" fmla="*/ 332 h 380"/>
                <a:gd name="T16" fmla="*/ 65 w 413"/>
                <a:gd name="T17" fmla="*/ 340 h 380"/>
                <a:gd name="T18" fmla="*/ 65 w 413"/>
                <a:gd name="T19" fmla="*/ 373 h 380"/>
                <a:gd name="T20" fmla="*/ 73 w 413"/>
                <a:gd name="T21" fmla="*/ 380 h 380"/>
                <a:gd name="T22" fmla="*/ 339 w 413"/>
                <a:gd name="T23" fmla="*/ 380 h 380"/>
                <a:gd name="T24" fmla="*/ 346 w 413"/>
                <a:gd name="T25" fmla="*/ 373 h 380"/>
                <a:gd name="T26" fmla="*/ 346 w 413"/>
                <a:gd name="T27" fmla="*/ 340 h 380"/>
                <a:gd name="T28" fmla="*/ 339 w 413"/>
                <a:gd name="T29" fmla="*/ 332 h 380"/>
                <a:gd name="T30" fmla="*/ 280 w 413"/>
                <a:gd name="T31" fmla="*/ 332 h 380"/>
                <a:gd name="T32" fmla="*/ 280 w 413"/>
                <a:gd name="T33" fmla="*/ 281 h 380"/>
                <a:gd name="T34" fmla="*/ 406 w 413"/>
                <a:gd name="T35" fmla="*/ 281 h 380"/>
                <a:gd name="T36" fmla="*/ 413 w 413"/>
                <a:gd name="T37" fmla="*/ 273 h 380"/>
                <a:gd name="T38" fmla="*/ 413 w 413"/>
                <a:gd name="T39" fmla="*/ 7 h 380"/>
                <a:gd name="T40" fmla="*/ 406 w 413"/>
                <a:gd name="T41" fmla="*/ 0 h 380"/>
                <a:gd name="T42" fmla="*/ 331 w 413"/>
                <a:gd name="T43" fmla="*/ 366 h 380"/>
                <a:gd name="T44" fmla="*/ 80 w 413"/>
                <a:gd name="T45" fmla="*/ 366 h 380"/>
                <a:gd name="T46" fmla="*/ 80 w 413"/>
                <a:gd name="T47" fmla="*/ 347 h 380"/>
                <a:gd name="T48" fmla="*/ 331 w 413"/>
                <a:gd name="T49" fmla="*/ 347 h 380"/>
                <a:gd name="T50" fmla="*/ 331 w 413"/>
                <a:gd name="T51" fmla="*/ 366 h 380"/>
                <a:gd name="T52" fmla="*/ 266 w 413"/>
                <a:gd name="T53" fmla="*/ 332 h 380"/>
                <a:gd name="T54" fmla="*/ 148 w 413"/>
                <a:gd name="T55" fmla="*/ 332 h 380"/>
                <a:gd name="T56" fmla="*/ 148 w 413"/>
                <a:gd name="T57" fmla="*/ 281 h 380"/>
                <a:gd name="T58" fmla="*/ 266 w 413"/>
                <a:gd name="T59" fmla="*/ 281 h 380"/>
                <a:gd name="T60" fmla="*/ 266 w 413"/>
                <a:gd name="T61" fmla="*/ 332 h 380"/>
                <a:gd name="T62" fmla="*/ 399 w 413"/>
                <a:gd name="T63" fmla="*/ 266 h 380"/>
                <a:gd name="T64" fmla="*/ 15 w 413"/>
                <a:gd name="T65" fmla="*/ 266 h 380"/>
                <a:gd name="T66" fmla="*/ 15 w 413"/>
                <a:gd name="T67" fmla="*/ 15 h 380"/>
                <a:gd name="T68" fmla="*/ 399 w 413"/>
                <a:gd name="T69" fmla="*/ 15 h 380"/>
                <a:gd name="T70" fmla="*/ 399 w 413"/>
                <a:gd name="T71" fmla="*/ 266 h 380"/>
                <a:gd name="T72" fmla="*/ 40 w 413"/>
                <a:gd name="T73" fmla="*/ 247 h 380"/>
                <a:gd name="T74" fmla="*/ 373 w 413"/>
                <a:gd name="T75" fmla="*/ 247 h 380"/>
                <a:gd name="T76" fmla="*/ 381 w 413"/>
                <a:gd name="T77" fmla="*/ 240 h 380"/>
                <a:gd name="T78" fmla="*/ 381 w 413"/>
                <a:gd name="T79" fmla="*/ 41 h 380"/>
                <a:gd name="T80" fmla="*/ 373 w 413"/>
                <a:gd name="T81" fmla="*/ 33 h 380"/>
                <a:gd name="T82" fmla="*/ 40 w 413"/>
                <a:gd name="T83" fmla="*/ 33 h 380"/>
                <a:gd name="T84" fmla="*/ 33 w 413"/>
                <a:gd name="T85" fmla="*/ 41 h 380"/>
                <a:gd name="T86" fmla="*/ 33 w 413"/>
                <a:gd name="T87" fmla="*/ 240 h 380"/>
                <a:gd name="T88" fmla="*/ 40 w 413"/>
                <a:gd name="T89" fmla="*/ 247 h 380"/>
                <a:gd name="T90" fmla="*/ 47 w 413"/>
                <a:gd name="T91" fmla="*/ 48 h 380"/>
                <a:gd name="T92" fmla="*/ 366 w 413"/>
                <a:gd name="T93" fmla="*/ 48 h 380"/>
                <a:gd name="T94" fmla="*/ 366 w 413"/>
                <a:gd name="T95" fmla="*/ 233 h 380"/>
                <a:gd name="T96" fmla="*/ 47 w 413"/>
                <a:gd name="T97" fmla="*/ 233 h 380"/>
                <a:gd name="T98" fmla="*/ 47 w 413"/>
                <a:gd name="T99" fmla="*/ 48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380">
                  <a:moveTo>
                    <a:pt x="406" y="0"/>
                  </a:moveTo>
                  <a:cubicBezTo>
                    <a:pt x="7" y="0"/>
                    <a:pt x="7" y="0"/>
                    <a:pt x="7" y="0"/>
                  </a:cubicBezTo>
                  <a:cubicBezTo>
                    <a:pt x="3" y="0"/>
                    <a:pt x="0" y="3"/>
                    <a:pt x="0" y="7"/>
                  </a:cubicBezTo>
                  <a:cubicBezTo>
                    <a:pt x="0" y="273"/>
                    <a:pt x="0" y="273"/>
                    <a:pt x="0" y="273"/>
                  </a:cubicBezTo>
                  <a:cubicBezTo>
                    <a:pt x="0" y="277"/>
                    <a:pt x="3" y="281"/>
                    <a:pt x="7" y="281"/>
                  </a:cubicBezTo>
                  <a:cubicBezTo>
                    <a:pt x="133" y="281"/>
                    <a:pt x="133" y="281"/>
                    <a:pt x="133" y="281"/>
                  </a:cubicBezTo>
                  <a:cubicBezTo>
                    <a:pt x="133" y="332"/>
                    <a:pt x="133" y="332"/>
                    <a:pt x="133" y="332"/>
                  </a:cubicBezTo>
                  <a:cubicBezTo>
                    <a:pt x="73" y="332"/>
                    <a:pt x="73" y="332"/>
                    <a:pt x="73" y="332"/>
                  </a:cubicBezTo>
                  <a:cubicBezTo>
                    <a:pt x="69" y="332"/>
                    <a:pt x="65" y="336"/>
                    <a:pt x="65" y="340"/>
                  </a:cubicBezTo>
                  <a:cubicBezTo>
                    <a:pt x="65" y="373"/>
                    <a:pt x="65" y="373"/>
                    <a:pt x="65" y="373"/>
                  </a:cubicBezTo>
                  <a:cubicBezTo>
                    <a:pt x="65" y="377"/>
                    <a:pt x="69" y="380"/>
                    <a:pt x="73" y="380"/>
                  </a:cubicBezTo>
                  <a:cubicBezTo>
                    <a:pt x="339" y="380"/>
                    <a:pt x="339" y="380"/>
                    <a:pt x="339" y="380"/>
                  </a:cubicBezTo>
                  <a:cubicBezTo>
                    <a:pt x="343" y="380"/>
                    <a:pt x="346" y="377"/>
                    <a:pt x="346" y="373"/>
                  </a:cubicBezTo>
                  <a:cubicBezTo>
                    <a:pt x="346" y="340"/>
                    <a:pt x="346" y="340"/>
                    <a:pt x="346" y="340"/>
                  </a:cubicBezTo>
                  <a:cubicBezTo>
                    <a:pt x="346" y="336"/>
                    <a:pt x="343" y="332"/>
                    <a:pt x="339" y="332"/>
                  </a:cubicBezTo>
                  <a:cubicBezTo>
                    <a:pt x="280" y="332"/>
                    <a:pt x="280" y="332"/>
                    <a:pt x="280" y="332"/>
                  </a:cubicBezTo>
                  <a:cubicBezTo>
                    <a:pt x="280" y="281"/>
                    <a:pt x="280" y="281"/>
                    <a:pt x="280" y="281"/>
                  </a:cubicBezTo>
                  <a:cubicBezTo>
                    <a:pt x="406" y="281"/>
                    <a:pt x="406" y="281"/>
                    <a:pt x="406" y="281"/>
                  </a:cubicBezTo>
                  <a:cubicBezTo>
                    <a:pt x="410" y="281"/>
                    <a:pt x="413" y="277"/>
                    <a:pt x="413" y="273"/>
                  </a:cubicBezTo>
                  <a:cubicBezTo>
                    <a:pt x="413" y="7"/>
                    <a:pt x="413" y="7"/>
                    <a:pt x="413" y="7"/>
                  </a:cubicBezTo>
                  <a:cubicBezTo>
                    <a:pt x="413" y="3"/>
                    <a:pt x="410" y="0"/>
                    <a:pt x="406" y="0"/>
                  </a:cubicBezTo>
                  <a:close/>
                  <a:moveTo>
                    <a:pt x="331" y="366"/>
                  </a:moveTo>
                  <a:cubicBezTo>
                    <a:pt x="80" y="366"/>
                    <a:pt x="80" y="366"/>
                    <a:pt x="80" y="366"/>
                  </a:cubicBezTo>
                  <a:cubicBezTo>
                    <a:pt x="80" y="347"/>
                    <a:pt x="80" y="347"/>
                    <a:pt x="80" y="347"/>
                  </a:cubicBezTo>
                  <a:cubicBezTo>
                    <a:pt x="331" y="347"/>
                    <a:pt x="331" y="347"/>
                    <a:pt x="331" y="347"/>
                  </a:cubicBezTo>
                  <a:lnTo>
                    <a:pt x="331" y="366"/>
                  </a:lnTo>
                  <a:close/>
                  <a:moveTo>
                    <a:pt x="266" y="332"/>
                  </a:moveTo>
                  <a:cubicBezTo>
                    <a:pt x="148" y="332"/>
                    <a:pt x="148" y="332"/>
                    <a:pt x="148" y="332"/>
                  </a:cubicBezTo>
                  <a:cubicBezTo>
                    <a:pt x="148" y="281"/>
                    <a:pt x="148" y="281"/>
                    <a:pt x="148" y="281"/>
                  </a:cubicBezTo>
                  <a:cubicBezTo>
                    <a:pt x="266" y="281"/>
                    <a:pt x="266" y="281"/>
                    <a:pt x="266" y="281"/>
                  </a:cubicBezTo>
                  <a:lnTo>
                    <a:pt x="266" y="332"/>
                  </a:lnTo>
                  <a:close/>
                  <a:moveTo>
                    <a:pt x="399" y="266"/>
                  </a:moveTo>
                  <a:cubicBezTo>
                    <a:pt x="15" y="266"/>
                    <a:pt x="15" y="266"/>
                    <a:pt x="15" y="266"/>
                  </a:cubicBezTo>
                  <a:cubicBezTo>
                    <a:pt x="15" y="15"/>
                    <a:pt x="15" y="15"/>
                    <a:pt x="15" y="15"/>
                  </a:cubicBezTo>
                  <a:cubicBezTo>
                    <a:pt x="399" y="15"/>
                    <a:pt x="399" y="15"/>
                    <a:pt x="399" y="15"/>
                  </a:cubicBezTo>
                  <a:lnTo>
                    <a:pt x="399" y="266"/>
                  </a:lnTo>
                  <a:close/>
                  <a:moveTo>
                    <a:pt x="40" y="247"/>
                  </a:moveTo>
                  <a:cubicBezTo>
                    <a:pt x="373" y="247"/>
                    <a:pt x="373" y="247"/>
                    <a:pt x="373" y="247"/>
                  </a:cubicBezTo>
                  <a:cubicBezTo>
                    <a:pt x="377" y="247"/>
                    <a:pt x="381" y="244"/>
                    <a:pt x="381" y="240"/>
                  </a:cubicBezTo>
                  <a:cubicBezTo>
                    <a:pt x="381" y="41"/>
                    <a:pt x="381" y="41"/>
                    <a:pt x="381" y="41"/>
                  </a:cubicBezTo>
                  <a:cubicBezTo>
                    <a:pt x="381" y="37"/>
                    <a:pt x="377" y="33"/>
                    <a:pt x="373" y="33"/>
                  </a:cubicBezTo>
                  <a:cubicBezTo>
                    <a:pt x="40" y="33"/>
                    <a:pt x="40" y="33"/>
                    <a:pt x="40" y="33"/>
                  </a:cubicBezTo>
                  <a:cubicBezTo>
                    <a:pt x="36" y="33"/>
                    <a:pt x="33" y="37"/>
                    <a:pt x="33" y="41"/>
                  </a:cubicBezTo>
                  <a:cubicBezTo>
                    <a:pt x="33" y="240"/>
                    <a:pt x="33" y="240"/>
                    <a:pt x="33" y="240"/>
                  </a:cubicBezTo>
                  <a:cubicBezTo>
                    <a:pt x="33" y="244"/>
                    <a:pt x="36" y="247"/>
                    <a:pt x="40" y="247"/>
                  </a:cubicBezTo>
                  <a:close/>
                  <a:moveTo>
                    <a:pt x="47" y="48"/>
                  </a:moveTo>
                  <a:cubicBezTo>
                    <a:pt x="366" y="48"/>
                    <a:pt x="366" y="48"/>
                    <a:pt x="366" y="48"/>
                  </a:cubicBezTo>
                  <a:cubicBezTo>
                    <a:pt x="366" y="233"/>
                    <a:pt x="366" y="233"/>
                    <a:pt x="366" y="233"/>
                  </a:cubicBezTo>
                  <a:cubicBezTo>
                    <a:pt x="47" y="233"/>
                    <a:pt x="47" y="233"/>
                    <a:pt x="47" y="233"/>
                  </a:cubicBezTo>
                  <a:lnTo>
                    <a:pt x="47" y="48"/>
                  </a:lnTo>
                  <a:close/>
                </a:path>
              </a:pathLst>
            </a:custGeom>
            <a:solidFill>
              <a:srgbClr val="FFFFFF"/>
            </a:solidFill>
            <a:ln>
              <a:noFill/>
            </a:ln>
          </p:spPr>
          <p:txBody>
            <a:bodyPr vert="horz" wrap="square" lIns="93210" tIns="46606" rIns="93210" bIns="4660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799">
                <a:solidFill>
                  <a:srgbClr val="FFFFFF"/>
                </a:solidFill>
              </a:endParaRPr>
            </a:p>
          </p:txBody>
        </p:sp>
      </p:grpSp>
      <p:sp>
        <p:nvSpPr>
          <p:cNvPr id="95" name="Down Arrow 94"/>
          <p:cNvSpPr/>
          <p:nvPr/>
        </p:nvSpPr>
        <p:spPr bwMode="auto">
          <a:xfrm>
            <a:off x="3312324" y="2183338"/>
            <a:ext cx="636438" cy="1087459"/>
          </a:xfrm>
          <a:prstGeom prst="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vert" wrap="square" lIns="93189" tIns="46594" rIns="93189" bIns="46594" numCol="1" rtlCol="0" anchor="ctr" anchorCtr="0" compatLnSpc="1">
            <a:prstTxWarp prst="textNoShape">
              <a:avLst/>
            </a:prstTxWarp>
          </a:bodyPr>
          <a:lstStyle/>
          <a:p>
            <a:pPr algn="ctr" defTabSz="931644"/>
            <a:r>
              <a:rPr lang="en-US" sz="2199" dirty="0">
                <a:solidFill>
                  <a:srgbClr val="FFFFFF">
                    <a:alpha val="98824"/>
                  </a:srgbClr>
                </a:solidFill>
                <a:ea typeface="Segoe UI" pitchFamily="34" charset="0"/>
                <a:cs typeface="Segoe UI" pitchFamily="34" charset="0"/>
              </a:rPr>
              <a:t>https</a:t>
            </a:r>
          </a:p>
        </p:txBody>
      </p:sp>
    </p:spTree>
    <p:custDataLst>
      <p:tags r:id="rId1"/>
    </p:custDataLst>
    <p:extLst>
      <p:ext uri="{BB962C8B-B14F-4D97-AF65-F5344CB8AC3E}">
        <p14:creationId xmlns:p14="http://schemas.microsoft.com/office/powerpoint/2010/main" val="3853720533"/>
      </p:ext>
    </p:extLst>
  </p:cSld>
  <p:clrMapOvr>
    <a:masterClrMapping/>
  </p:clrMapOvr>
  <p:transition advTm="5923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Managing Services in Multiple </a:t>
            </a:r>
            <a:r>
              <a:rPr lang="en-US" dirty="0" smtClean="0">
                <a:solidFill>
                  <a:schemeClr val="tx1"/>
                </a:solidFill>
              </a:rPr>
              <a:t>Clouds</a:t>
            </a:r>
            <a:endParaRPr lang="en-US" dirty="0">
              <a:solidFill>
                <a:schemeClr val="tx1"/>
              </a:solidFill>
            </a:endParaRPr>
          </a:p>
        </p:txBody>
      </p:sp>
      <p:sp>
        <p:nvSpPr>
          <p:cNvPr id="16" name="Rounded Rectangle 15"/>
          <p:cNvSpPr/>
          <p:nvPr/>
        </p:nvSpPr>
        <p:spPr bwMode="auto">
          <a:xfrm>
            <a:off x="2908215" y="6138951"/>
            <a:ext cx="1282876" cy="628359"/>
          </a:xfrm>
          <a:prstGeom prst="roundRect">
            <a:avLst>
              <a:gd name="adj" fmla="val 0"/>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3244" tIns="46622" rIns="93244" bIns="46622" numCol="1" rtlCol="0" anchor="ctr" anchorCtr="0" compatLnSpc="1">
            <a:prstTxWarp prst="textNoShape">
              <a:avLst/>
            </a:prstTxWarp>
          </a:bodyPr>
          <a:lstStyle/>
          <a:p>
            <a:pPr algn="ctr" defTabSz="932181" fontAlgn="base">
              <a:spcBef>
                <a:spcPct val="0"/>
              </a:spcBef>
              <a:spcAft>
                <a:spcPct val="0"/>
              </a:spcAft>
              <a:defRPr/>
            </a:pPr>
            <a:r>
              <a:rPr lang="en-US" sz="2311" kern="0" dirty="0" err="1">
                <a:gradFill>
                  <a:gsLst>
                    <a:gs pos="0">
                      <a:srgbClr val="FFFFFF"/>
                    </a:gs>
                    <a:gs pos="100000">
                      <a:srgbClr val="FFFFFF"/>
                    </a:gs>
                  </a:gsLst>
                  <a:lin ang="5400000" scaled="0"/>
                </a:gradFill>
                <a:latin typeface="Segoe UI"/>
              </a:rPr>
              <a:t>Xen</a:t>
            </a:r>
            <a:endParaRPr lang="en-US" sz="2311" kern="0" dirty="0">
              <a:gradFill>
                <a:gsLst>
                  <a:gs pos="0">
                    <a:srgbClr val="FFFFFF"/>
                  </a:gs>
                  <a:gs pos="100000">
                    <a:srgbClr val="FFFFFF"/>
                  </a:gs>
                </a:gsLst>
                <a:lin ang="5400000" scaled="0"/>
              </a:gradFill>
              <a:latin typeface="Segoe UI"/>
            </a:endParaRPr>
          </a:p>
        </p:txBody>
      </p:sp>
      <p:sp>
        <p:nvSpPr>
          <p:cNvPr id="17" name="Rounded Rectangle 16"/>
          <p:cNvSpPr/>
          <p:nvPr/>
        </p:nvSpPr>
        <p:spPr bwMode="auto">
          <a:xfrm>
            <a:off x="557342" y="1514080"/>
            <a:ext cx="11311803" cy="628359"/>
          </a:xfrm>
          <a:prstGeom prst="roundRect">
            <a:avLst>
              <a:gd name="adj" fmla="val 0"/>
            </a:avLst>
          </a:prstGeom>
          <a:solidFill>
            <a:schemeClr val="bg2">
              <a:lumMod val="50000"/>
              <a:lumOff val="50000"/>
            </a:schemeClr>
          </a:solidFill>
          <a:ln w="9525" cap="flat" cmpd="sng" algn="ctr">
            <a:solidFill>
              <a:schemeClr val="bg2">
                <a:lumMod val="50000"/>
                <a:lumOff val="50000"/>
              </a:scheme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3244" tIns="46622" rIns="93244" bIns="46622" numCol="1" rtlCol="0" anchor="ctr" anchorCtr="0" compatLnSpc="1">
            <a:prstTxWarp prst="textNoShape">
              <a:avLst/>
            </a:prstTxWarp>
          </a:bodyPr>
          <a:lstStyle/>
          <a:p>
            <a:pPr algn="ctr" defTabSz="932181" fontAlgn="base">
              <a:spcBef>
                <a:spcPct val="0"/>
              </a:spcBef>
              <a:spcAft>
                <a:spcPct val="0"/>
              </a:spcAft>
              <a:defRPr/>
            </a:pPr>
            <a:r>
              <a:rPr lang="en-US" sz="2311" kern="0" dirty="0">
                <a:gradFill>
                  <a:gsLst>
                    <a:gs pos="0">
                      <a:srgbClr val="FFFFFF"/>
                    </a:gs>
                    <a:gs pos="100000">
                      <a:srgbClr val="FFFFFF"/>
                    </a:gs>
                  </a:gsLst>
                  <a:lin ang="5400000" scaled="0"/>
                </a:gradFill>
                <a:latin typeface="Segoe UI"/>
              </a:rPr>
              <a:t>System Center 2012 - App Controller</a:t>
            </a:r>
          </a:p>
        </p:txBody>
      </p:sp>
      <p:sp>
        <p:nvSpPr>
          <p:cNvPr id="18" name="Rounded Rectangle 17"/>
          <p:cNvSpPr/>
          <p:nvPr/>
        </p:nvSpPr>
        <p:spPr bwMode="auto">
          <a:xfrm>
            <a:off x="285820" y="5336388"/>
            <a:ext cx="3905273" cy="628359"/>
          </a:xfrm>
          <a:prstGeom prst="roundRect">
            <a:avLst>
              <a:gd name="adj" fmla="val 0"/>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3244" tIns="46622" rIns="93244" bIns="46622" numCol="1" rtlCol="0" anchor="ctr" anchorCtr="0" compatLnSpc="1">
            <a:prstTxWarp prst="textNoShape">
              <a:avLst/>
            </a:prstTxWarp>
          </a:bodyPr>
          <a:lstStyle/>
          <a:p>
            <a:pPr algn="ctr" defTabSz="932181" fontAlgn="base">
              <a:spcBef>
                <a:spcPct val="0"/>
              </a:spcBef>
              <a:spcAft>
                <a:spcPct val="0"/>
              </a:spcAft>
              <a:defRPr/>
            </a:pPr>
            <a:r>
              <a:rPr lang="en-US" sz="2311" kern="0" dirty="0">
                <a:gradFill>
                  <a:gsLst>
                    <a:gs pos="0">
                      <a:srgbClr val="FFFFFF"/>
                    </a:gs>
                    <a:gs pos="100000">
                      <a:srgbClr val="FFFFFF"/>
                    </a:gs>
                  </a:gsLst>
                  <a:lin ang="5400000" scaled="0"/>
                </a:gradFill>
                <a:latin typeface="Segoe UI"/>
              </a:rPr>
              <a:t>Virtual Machine Manager</a:t>
            </a:r>
          </a:p>
        </p:txBody>
      </p:sp>
      <p:sp>
        <p:nvSpPr>
          <p:cNvPr id="19" name="Rounded Rectangle 18"/>
          <p:cNvSpPr/>
          <p:nvPr/>
        </p:nvSpPr>
        <p:spPr bwMode="auto">
          <a:xfrm>
            <a:off x="8294482" y="4548536"/>
            <a:ext cx="3884754" cy="628359"/>
          </a:xfrm>
          <a:prstGeom prst="roundRect">
            <a:avLst>
              <a:gd name="adj" fmla="val 0"/>
            </a:avLst>
          </a:prstGeom>
          <a:solidFill>
            <a:schemeClr val="bg2">
              <a:lumMod val="75000"/>
              <a:lumOff val="25000"/>
            </a:schemeClr>
          </a:solidFill>
          <a:ln w="9525" cap="flat" cmpd="sng" algn="ctr">
            <a:noFill/>
            <a:prstDash val="solid"/>
            <a:headEnd type="none" w="med" len="med"/>
            <a:tailEnd type="none" w="med" len="med"/>
          </a:ln>
          <a:effectLst>
            <a:outerShdw blurRad="65500" dist="38100" dir="5400000" rotWithShape="0">
              <a:srgbClr val="000000">
                <a:alpha val="40000"/>
              </a:srgbClr>
            </a:outerShdw>
          </a:effectLst>
        </p:spPr>
        <p:txBody>
          <a:bodyPr vert="horz" wrap="square" lIns="93244" tIns="46622" rIns="93244" bIns="46622" numCol="1" rtlCol="0" anchor="ctr" anchorCtr="0" compatLnSpc="1">
            <a:prstTxWarp prst="textNoShape">
              <a:avLst/>
            </a:prstTxWarp>
          </a:bodyPr>
          <a:lstStyle/>
          <a:p>
            <a:pPr algn="ctr" defTabSz="932181" fontAlgn="base">
              <a:spcBef>
                <a:spcPct val="0"/>
              </a:spcBef>
              <a:spcAft>
                <a:spcPct val="0"/>
              </a:spcAft>
              <a:defRPr/>
            </a:pPr>
            <a:r>
              <a:rPr lang="en-US" sz="2311" kern="0" dirty="0">
                <a:gradFill>
                  <a:gsLst>
                    <a:gs pos="0">
                      <a:srgbClr val="FFFFFF"/>
                    </a:gs>
                    <a:gs pos="100000">
                      <a:srgbClr val="FFFFFF"/>
                    </a:gs>
                  </a:gsLst>
                  <a:lin ang="5400000" scaled="0"/>
                </a:gradFill>
                <a:latin typeface="Segoe UI"/>
              </a:rPr>
              <a:t>Windows Azure</a:t>
            </a:r>
          </a:p>
        </p:txBody>
      </p:sp>
      <p:sp>
        <p:nvSpPr>
          <p:cNvPr id="20" name="Rounded Rectangle 19"/>
          <p:cNvSpPr/>
          <p:nvPr/>
        </p:nvSpPr>
        <p:spPr bwMode="auto">
          <a:xfrm>
            <a:off x="1597016" y="6138951"/>
            <a:ext cx="1282876" cy="628359"/>
          </a:xfrm>
          <a:prstGeom prst="roundRect">
            <a:avLst>
              <a:gd name="adj" fmla="val 0"/>
            </a:avLst>
          </a:prstGeom>
          <a:gradFill rotWithShape="1">
            <a:gsLst>
              <a:gs pos="0">
                <a:srgbClr val="8557C9">
                  <a:shade val="45000"/>
                  <a:satMod val="155000"/>
                </a:srgbClr>
              </a:gs>
              <a:gs pos="60000">
                <a:srgbClr val="8557C9">
                  <a:shade val="95000"/>
                  <a:satMod val="150000"/>
                </a:srgbClr>
              </a:gs>
              <a:gs pos="100000">
                <a:srgbClr val="8557C9">
                  <a:tint val="87000"/>
                  <a:satMod val="250000"/>
                </a:srgbClr>
              </a:gs>
            </a:gsLst>
            <a:lin ang="16200000" scaled="0"/>
          </a:gradFill>
          <a:ln w="9525" cap="flat" cmpd="sng" algn="ctr">
            <a:solidFill>
              <a:srgbClr val="8557C9">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3244" tIns="46622" rIns="93244" bIns="46622" numCol="1" rtlCol="0" anchor="ctr" anchorCtr="0" compatLnSpc="1">
            <a:prstTxWarp prst="textNoShape">
              <a:avLst/>
            </a:prstTxWarp>
          </a:bodyPr>
          <a:lstStyle/>
          <a:p>
            <a:pPr algn="ctr" defTabSz="932181" fontAlgn="base">
              <a:spcBef>
                <a:spcPct val="0"/>
              </a:spcBef>
              <a:spcAft>
                <a:spcPct val="0"/>
              </a:spcAft>
              <a:defRPr/>
            </a:pPr>
            <a:r>
              <a:rPr lang="en-US" sz="2311" kern="0" dirty="0" err="1">
                <a:gradFill>
                  <a:gsLst>
                    <a:gs pos="0">
                      <a:srgbClr val="FFFFFF"/>
                    </a:gs>
                    <a:gs pos="100000">
                      <a:srgbClr val="FFFFFF"/>
                    </a:gs>
                  </a:gsLst>
                  <a:lin ang="5400000" scaled="0"/>
                </a:gradFill>
                <a:latin typeface="Segoe UI"/>
              </a:rPr>
              <a:t>vmware</a:t>
            </a:r>
            <a:endParaRPr lang="en-US" sz="2311" kern="0" dirty="0">
              <a:gradFill>
                <a:gsLst>
                  <a:gs pos="0">
                    <a:srgbClr val="FFFFFF"/>
                  </a:gs>
                  <a:gs pos="100000">
                    <a:srgbClr val="FFFFFF"/>
                  </a:gs>
                </a:gsLst>
                <a:lin ang="5400000" scaled="0"/>
              </a:gradFill>
              <a:latin typeface="Segoe UI"/>
            </a:endParaRPr>
          </a:p>
        </p:txBody>
      </p:sp>
      <p:sp>
        <p:nvSpPr>
          <p:cNvPr id="21" name="Rounded Rectangle 20"/>
          <p:cNvSpPr/>
          <p:nvPr/>
        </p:nvSpPr>
        <p:spPr bwMode="auto">
          <a:xfrm>
            <a:off x="285818" y="6138951"/>
            <a:ext cx="1282876" cy="628359"/>
          </a:xfrm>
          <a:prstGeom prst="roundRect">
            <a:avLst>
              <a:gd name="adj" fmla="val 0"/>
            </a:avLst>
          </a:prstGeom>
          <a:gradFill rotWithShape="1">
            <a:gsLst>
              <a:gs pos="0">
                <a:srgbClr val="FED45C">
                  <a:shade val="45000"/>
                  <a:satMod val="155000"/>
                </a:srgbClr>
              </a:gs>
              <a:gs pos="60000">
                <a:srgbClr val="FED45C">
                  <a:shade val="95000"/>
                  <a:satMod val="150000"/>
                </a:srgbClr>
              </a:gs>
              <a:gs pos="100000">
                <a:srgbClr val="FED45C">
                  <a:tint val="87000"/>
                  <a:satMod val="250000"/>
                </a:srgbClr>
              </a:gs>
            </a:gsLst>
            <a:lin ang="16200000" scaled="0"/>
          </a:gradFill>
          <a:ln w="9525" cap="flat" cmpd="sng" algn="ctr">
            <a:solidFill>
              <a:srgbClr val="FED45C">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3244" tIns="46622" rIns="93244" bIns="46622" numCol="1" rtlCol="0" anchor="ctr" anchorCtr="0" compatLnSpc="1">
            <a:prstTxWarp prst="textNoShape">
              <a:avLst/>
            </a:prstTxWarp>
          </a:bodyPr>
          <a:lstStyle/>
          <a:p>
            <a:pPr algn="ctr" defTabSz="932181">
              <a:defRPr/>
            </a:pPr>
            <a:r>
              <a:rPr lang="en-US" sz="2311" kern="0" dirty="0">
                <a:gradFill>
                  <a:gsLst>
                    <a:gs pos="0">
                      <a:srgbClr val="000000"/>
                    </a:gs>
                    <a:gs pos="100000">
                      <a:srgbClr val="000000"/>
                    </a:gs>
                  </a:gsLst>
                  <a:lin ang="5400000" scaled="0"/>
                </a:gradFill>
                <a:latin typeface="Segoe UI"/>
              </a:rPr>
              <a:t>Hyper-V</a:t>
            </a:r>
          </a:p>
        </p:txBody>
      </p:sp>
      <p:sp>
        <p:nvSpPr>
          <p:cNvPr id="23" name="Freeform 22"/>
          <p:cNvSpPr>
            <a:spLocks noChangeAspect="1"/>
          </p:cNvSpPr>
          <p:nvPr/>
        </p:nvSpPr>
        <p:spPr bwMode="auto">
          <a:xfrm>
            <a:off x="4286741" y="3561509"/>
            <a:ext cx="1212992" cy="642439"/>
          </a:xfrm>
          <a:custGeom>
            <a:avLst/>
            <a:gdLst/>
            <a:ahLst/>
            <a:cxnLst>
              <a:cxn ang="0">
                <a:pos x="6359" y="0"/>
              </a:cxn>
              <a:cxn ang="0">
                <a:pos x="4385" y="1129"/>
              </a:cxn>
              <a:cxn ang="0">
                <a:pos x="3525" y="915"/>
              </a:cxn>
              <a:cxn ang="0">
                <a:pos x="1888" y="1923"/>
              </a:cxn>
              <a:cxn ang="0">
                <a:pos x="1378" y="1826"/>
              </a:cxn>
              <a:cxn ang="0">
                <a:pos x="0" y="3203"/>
              </a:cxn>
              <a:cxn ang="0">
                <a:pos x="1301" y="4578"/>
              </a:cxn>
              <a:cxn ang="0">
                <a:pos x="1301" y="4581"/>
              </a:cxn>
              <a:cxn ang="0">
                <a:pos x="6359" y="4581"/>
              </a:cxn>
              <a:cxn ang="0">
                <a:pos x="8650" y="2290"/>
              </a:cxn>
              <a:cxn ang="0">
                <a:pos x="6359" y="0"/>
              </a:cxn>
            </a:cxnLst>
            <a:rect l="0" t="0" r="r" b="b"/>
            <a:pathLst>
              <a:path w="8650" h="4581">
                <a:moveTo>
                  <a:pt x="6359" y="0"/>
                </a:moveTo>
                <a:cubicBezTo>
                  <a:pt x="5518" y="0"/>
                  <a:pt x="4783" y="453"/>
                  <a:pt x="4385" y="1129"/>
                </a:cubicBezTo>
                <a:cubicBezTo>
                  <a:pt x="4128" y="993"/>
                  <a:pt x="3836" y="915"/>
                  <a:pt x="3525" y="915"/>
                </a:cubicBezTo>
                <a:cubicBezTo>
                  <a:pt x="2809" y="915"/>
                  <a:pt x="2190" y="1325"/>
                  <a:pt x="1888" y="1923"/>
                </a:cubicBezTo>
                <a:cubicBezTo>
                  <a:pt x="1730" y="1860"/>
                  <a:pt x="1558" y="1826"/>
                  <a:pt x="1378" y="1826"/>
                </a:cubicBezTo>
                <a:cubicBezTo>
                  <a:pt x="617" y="1826"/>
                  <a:pt x="0" y="2442"/>
                  <a:pt x="0" y="3203"/>
                </a:cubicBezTo>
                <a:cubicBezTo>
                  <a:pt x="0" y="3938"/>
                  <a:pt x="576" y="4538"/>
                  <a:pt x="1301" y="4578"/>
                </a:cubicBezTo>
                <a:cubicBezTo>
                  <a:pt x="1301" y="4581"/>
                  <a:pt x="1301" y="4581"/>
                  <a:pt x="1301" y="4581"/>
                </a:cubicBezTo>
                <a:cubicBezTo>
                  <a:pt x="6359" y="4581"/>
                  <a:pt x="6359" y="4581"/>
                  <a:pt x="6359" y="4581"/>
                </a:cubicBezTo>
                <a:cubicBezTo>
                  <a:pt x="7624" y="4581"/>
                  <a:pt x="8650" y="3555"/>
                  <a:pt x="8650" y="2290"/>
                </a:cubicBezTo>
                <a:cubicBezTo>
                  <a:pt x="8650" y="1025"/>
                  <a:pt x="7624" y="0"/>
                  <a:pt x="6359" y="0"/>
                </a:cubicBezTo>
                <a:close/>
              </a:path>
            </a:pathLst>
          </a:custGeom>
          <a:noFill/>
          <a:ln w="31750">
            <a:solidFill>
              <a:schemeClr val="tx1"/>
            </a:solidFill>
          </a:ln>
          <a:extLst/>
        </p:spPr>
        <p:txBody>
          <a:bodyPr vert="horz" wrap="square" lIns="93248" tIns="46625" rIns="93248" bIns="46625"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47"/>
          </a:p>
        </p:txBody>
      </p:sp>
      <p:sp>
        <p:nvSpPr>
          <p:cNvPr id="24" name="Freeform 23"/>
          <p:cNvSpPr>
            <a:spLocks noChangeAspect="1"/>
          </p:cNvSpPr>
          <p:nvPr/>
        </p:nvSpPr>
        <p:spPr bwMode="auto">
          <a:xfrm>
            <a:off x="5657179" y="3561509"/>
            <a:ext cx="1212992" cy="642439"/>
          </a:xfrm>
          <a:custGeom>
            <a:avLst/>
            <a:gdLst/>
            <a:ahLst/>
            <a:cxnLst>
              <a:cxn ang="0">
                <a:pos x="6359" y="0"/>
              </a:cxn>
              <a:cxn ang="0">
                <a:pos x="4385" y="1129"/>
              </a:cxn>
              <a:cxn ang="0">
                <a:pos x="3525" y="915"/>
              </a:cxn>
              <a:cxn ang="0">
                <a:pos x="1888" y="1923"/>
              </a:cxn>
              <a:cxn ang="0">
                <a:pos x="1378" y="1826"/>
              </a:cxn>
              <a:cxn ang="0">
                <a:pos x="0" y="3203"/>
              </a:cxn>
              <a:cxn ang="0">
                <a:pos x="1301" y="4578"/>
              </a:cxn>
              <a:cxn ang="0">
                <a:pos x="1301" y="4581"/>
              </a:cxn>
              <a:cxn ang="0">
                <a:pos x="6359" y="4581"/>
              </a:cxn>
              <a:cxn ang="0">
                <a:pos x="8650" y="2290"/>
              </a:cxn>
              <a:cxn ang="0">
                <a:pos x="6359" y="0"/>
              </a:cxn>
            </a:cxnLst>
            <a:rect l="0" t="0" r="r" b="b"/>
            <a:pathLst>
              <a:path w="8650" h="4581">
                <a:moveTo>
                  <a:pt x="6359" y="0"/>
                </a:moveTo>
                <a:cubicBezTo>
                  <a:pt x="5518" y="0"/>
                  <a:pt x="4783" y="453"/>
                  <a:pt x="4385" y="1129"/>
                </a:cubicBezTo>
                <a:cubicBezTo>
                  <a:pt x="4128" y="993"/>
                  <a:pt x="3836" y="915"/>
                  <a:pt x="3525" y="915"/>
                </a:cubicBezTo>
                <a:cubicBezTo>
                  <a:pt x="2809" y="915"/>
                  <a:pt x="2190" y="1325"/>
                  <a:pt x="1888" y="1923"/>
                </a:cubicBezTo>
                <a:cubicBezTo>
                  <a:pt x="1730" y="1860"/>
                  <a:pt x="1558" y="1826"/>
                  <a:pt x="1378" y="1826"/>
                </a:cubicBezTo>
                <a:cubicBezTo>
                  <a:pt x="617" y="1826"/>
                  <a:pt x="0" y="2442"/>
                  <a:pt x="0" y="3203"/>
                </a:cubicBezTo>
                <a:cubicBezTo>
                  <a:pt x="0" y="3938"/>
                  <a:pt x="576" y="4538"/>
                  <a:pt x="1301" y="4578"/>
                </a:cubicBezTo>
                <a:cubicBezTo>
                  <a:pt x="1301" y="4581"/>
                  <a:pt x="1301" y="4581"/>
                  <a:pt x="1301" y="4581"/>
                </a:cubicBezTo>
                <a:cubicBezTo>
                  <a:pt x="6359" y="4581"/>
                  <a:pt x="6359" y="4581"/>
                  <a:pt x="6359" y="4581"/>
                </a:cubicBezTo>
                <a:cubicBezTo>
                  <a:pt x="7624" y="4581"/>
                  <a:pt x="8650" y="3555"/>
                  <a:pt x="8650" y="2290"/>
                </a:cubicBezTo>
                <a:cubicBezTo>
                  <a:pt x="8650" y="1025"/>
                  <a:pt x="7624" y="0"/>
                  <a:pt x="6359" y="0"/>
                </a:cubicBezTo>
                <a:close/>
              </a:path>
            </a:pathLst>
          </a:custGeom>
          <a:noFill/>
          <a:ln w="31750">
            <a:solidFill>
              <a:schemeClr val="tx1"/>
            </a:solidFill>
          </a:ln>
          <a:extLst/>
        </p:spPr>
        <p:txBody>
          <a:bodyPr vert="horz" wrap="square" lIns="93248" tIns="46625" rIns="93248" bIns="46625"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47"/>
          </a:p>
        </p:txBody>
      </p:sp>
      <p:sp>
        <p:nvSpPr>
          <p:cNvPr id="30" name="Rounded Rectangle 29"/>
          <p:cNvSpPr/>
          <p:nvPr/>
        </p:nvSpPr>
        <p:spPr bwMode="auto">
          <a:xfrm>
            <a:off x="6893393" y="6138951"/>
            <a:ext cx="1282876" cy="628359"/>
          </a:xfrm>
          <a:prstGeom prst="roundRect">
            <a:avLst>
              <a:gd name="adj" fmla="val 0"/>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3244" tIns="46622" rIns="93244" bIns="46622" numCol="1" rtlCol="0" anchor="ctr" anchorCtr="0" compatLnSpc="1">
            <a:prstTxWarp prst="textNoShape">
              <a:avLst/>
            </a:prstTxWarp>
          </a:bodyPr>
          <a:lstStyle/>
          <a:p>
            <a:pPr algn="ctr" defTabSz="932181" fontAlgn="base">
              <a:spcBef>
                <a:spcPct val="0"/>
              </a:spcBef>
              <a:spcAft>
                <a:spcPct val="0"/>
              </a:spcAft>
              <a:defRPr/>
            </a:pPr>
            <a:r>
              <a:rPr lang="en-US" sz="2311" kern="0" dirty="0" err="1">
                <a:gradFill>
                  <a:gsLst>
                    <a:gs pos="0">
                      <a:srgbClr val="FFFFFF"/>
                    </a:gs>
                    <a:gs pos="100000">
                      <a:srgbClr val="FFFFFF"/>
                    </a:gs>
                  </a:gsLst>
                  <a:lin ang="5400000" scaled="0"/>
                </a:gradFill>
                <a:latin typeface="Segoe UI"/>
              </a:rPr>
              <a:t>Xen</a:t>
            </a:r>
            <a:endParaRPr lang="en-US" sz="2311" kern="0" dirty="0">
              <a:gradFill>
                <a:gsLst>
                  <a:gs pos="0">
                    <a:srgbClr val="FFFFFF"/>
                  </a:gs>
                  <a:gs pos="100000">
                    <a:srgbClr val="FFFFFF"/>
                  </a:gs>
                </a:gsLst>
                <a:lin ang="5400000" scaled="0"/>
              </a:gradFill>
              <a:latin typeface="Segoe UI"/>
            </a:endParaRPr>
          </a:p>
        </p:txBody>
      </p:sp>
      <p:sp>
        <p:nvSpPr>
          <p:cNvPr id="31" name="Rounded Rectangle 30"/>
          <p:cNvSpPr/>
          <p:nvPr/>
        </p:nvSpPr>
        <p:spPr bwMode="auto">
          <a:xfrm>
            <a:off x="4303573" y="5336388"/>
            <a:ext cx="3872698" cy="628359"/>
          </a:xfrm>
          <a:prstGeom prst="roundRect">
            <a:avLst>
              <a:gd name="adj" fmla="val 0"/>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3244" tIns="46622" rIns="93244" bIns="46622" numCol="1" rtlCol="0" anchor="ctr" anchorCtr="0" compatLnSpc="1">
            <a:prstTxWarp prst="textNoShape">
              <a:avLst/>
            </a:prstTxWarp>
          </a:bodyPr>
          <a:lstStyle/>
          <a:p>
            <a:pPr algn="ctr" defTabSz="932181" fontAlgn="base">
              <a:spcBef>
                <a:spcPct val="0"/>
              </a:spcBef>
              <a:spcAft>
                <a:spcPct val="0"/>
              </a:spcAft>
              <a:defRPr/>
            </a:pPr>
            <a:r>
              <a:rPr lang="en-US" sz="2311" kern="0" dirty="0">
                <a:gradFill>
                  <a:gsLst>
                    <a:gs pos="0">
                      <a:srgbClr val="FFFFFF"/>
                    </a:gs>
                    <a:gs pos="100000">
                      <a:srgbClr val="FFFFFF"/>
                    </a:gs>
                  </a:gsLst>
                  <a:lin ang="5400000" scaled="0"/>
                </a:gradFill>
                <a:latin typeface="Segoe UI"/>
              </a:rPr>
              <a:t>Virtual Machine Manager</a:t>
            </a:r>
          </a:p>
        </p:txBody>
      </p:sp>
      <p:sp>
        <p:nvSpPr>
          <p:cNvPr id="32" name="Rounded Rectangle 31"/>
          <p:cNvSpPr/>
          <p:nvPr/>
        </p:nvSpPr>
        <p:spPr bwMode="auto">
          <a:xfrm>
            <a:off x="5589841" y="6138951"/>
            <a:ext cx="1282876" cy="628359"/>
          </a:xfrm>
          <a:prstGeom prst="roundRect">
            <a:avLst>
              <a:gd name="adj" fmla="val 0"/>
            </a:avLst>
          </a:prstGeom>
          <a:gradFill rotWithShape="1">
            <a:gsLst>
              <a:gs pos="0">
                <a:srgbClr val="8557C9">
                  <a:shade val="45000"/>
                  <a:satMod val="155000"/>
                </a:srgbClr>
              </a:gs>
              <a:gs pos="60000">
                <a:srgbClr val="8557C9">
                  <a:shade val="95000"/>
                  <a:satMod val="150000"/>
                </a:srgbClr>
              </a:gs>
              <a:gs pos="100000">
                <a:srgbClr val="8557C9">
                  <a:tint val="87000"/>
                  <a:satMod val="250000"/>
                </a:srgbClr>
              </a:gs>
            </a:gsLst>
            <a:lin ang="16200000" scaled="0"/>
          </a:gradFill>
          <a:ln w="9525" cap="flat" cmpd="sng" algn="ctr">
            <a:solidFill>
              <a:srgbClr val="8557C9">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3244" tIns="46622" rIns="93244" bIns="46622" numCol="1" rtlCol="0" anchor="ctr" anchorCtr="0" compatLnSpc="1">
            <a:prstTxWarp prst="textNoShape">
              <a:avLst/>
            </a:prstTxWarp>
          </a:bodyPr>
          <a:lstStyle/>
          <a:p>
            <a:pPr algn="ctr" defTabSz="932181" fontAlgn="base">
              <a:spcBef>
                <a:spcPct val="0"/>
              </a:spcBef>
              <a:spcAft>
                <a:spcPct val="0"/>
              </a:spcAft>
              <a:defRPr/>
            </a:pPr>
            <a:r>
              <a:rPr lang="en-US" sz="2311" kern="0" dirty="0" err="1">
                <a:gradFill>
                  <a:gsLst>
                    <a:gs pos="0">
                      <a:srgbClr val="FFFFFF"/>
                    </a:gs>
                    <a:gs pos="100000">
                      <a:srgbClr val="FFFFFF"/>
                    </a:gs>
                  </a:gsLst>
                  <a:lin ang="5400000" scaled="0"/>
                </a:gradFill>
                <a:latin typeface="Segoe UI"/>
              </a:rPr>
              <a:t>vmware</a:t>
            </a:r>
            <a:endParaRPr lang="en-US" sz="2311" kern="0" dirty="0">
              <a:gradFill>
                <a:gsLst>
                  <a:gs pos="0">
                    <a:srgbClr val="FFFFFF"/>
                  </a:gs>
                  <a:gs pos="100000">
                    <a:srgbClr val="FFFFFF"/>
                  </a:gs>
                </a:gsLst>
                <a:lin ang="5400000" scaled="0"/>
              </a:gradFill>
              <a:latin typeface="Segoe UI"/>
            </a:endParaRPr>
          </a:p>
        </p:txBody>
      </p:sp>
      <p:sp>
        <p:nvSpPr>
          <p:cNvPr id="33" name="Rounded Rectangle 32"/>
          <p:cNvSpPr/>
          <p:nvPr/>
        </p:nvSpPr>
        <p:spPr bwMode="auto">
          <a:xfrm>
            <a:off x="4303572" y="6138951"/>
            <a:ext cx="1282876" cy="628359"/>
          </a:xfrm>
          <a:prstGeom prst="roundRect">
            <a:avLst>
              <a:gd name="adj" fmla="val 0"/>
            </a:avLst>
          </a:prstGeom>
          <a:gradFill rotWithShape="1">
            <a:gsLst>
              <a:gs pos="0">
                <a:srgbClr val="FED45C">
                  <a:shade val="45000"/>
                  <a:satMod val="155000"/>
                </a:srgbClr>
              </a:gs>
              <a:gs pos="60000">
                <a:srgbClr val="FED45C">
                  <a:shade val="95000"/>
                  <a:satMod val="150000"/>
                </a:srgbClr>
              </a:gs>
              <a:gs pos="100000">
                <a:srgbClr val="FED45C">
                  <a:tint val="87000"/>
                  <a:satMod val="250000"/>
                </a:srgbClr>
              </a:gs>
            </a:gsLst>
            <a:lin ang="16200000" scaled="0"/>
          </a:gradFill>
          <a:ln w="9525" cap="flat" cmpd="sng" algn="ctr">
            <a:solidFill>
              <a:srgbClr val="FED45C">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3244" tIns="46622" rIns="93244" bIns="46622" numCol="1" rtlCol="0" anchor="ctr" anchorCtr="0" compatLnSpc="1">
            <a:prstTxWarp prst="textNoShape">
              <a:avLst/>
            </a:prstTxWarp>
          </a:bodyPr>
          <a:lstStyle/>
          <a:p>
            <a:pPr algn="ctr" defTabSz="932181">
              <a:defRPr/>
            </a:pPr>
            <a:r>
              <a:rPr lang="en-US" sz="2311" kern="0" dirty="0">
                <a:gradFill>
                  <a:gsLst>
                    <a:gs pos="0">
                      <a:srgbClr val="000000"/>
                    </a:gs>
                    <a:gs pos="100000">
                      <a:srgbClr val="000000"/>
                    </a:gs>
                  </a:gsLst>
                  <a:lin ang="5400000" scaled="0"/>
                </a:gradFill>
                <a:latin typeface="Segoe UI"/>
              </a:rPr>
              <a:t>Hyper-V</a:t>
            </a:r>
          </a:p>
        </p:txBody>
      </p:sp>
      <p:sp>
        <p:nvSpPr>
          <p:cNvPr id="34" name="Freeform 33"/>
          <p:cNvSpPr>
            <a:spLocks noChangeAspect="1"/>
          </p:cNvSpPr>
          <p:nvPr/>
        </p:nvSpPr>
        <p:spPr bwMode="auto">
          <a:xfrm>
            <a:off x="6971181" y="3561509"/>
            <a:ext cx="1212992" cy="642439"/>
          </a:xfrm>
          <a:custGeom>
            <a:avLst/>
            <a:gdLst/>
            <a:ahLst/>
            <a:cxnLst>
              <a:cxn ang="0">
                <a:pos x="6359" y="0"/>
              </a:cxn>
              <a:cxn ang="0">
                <a:pos x="4385" y="1129"/>
              </a:cxn>
              <a:cxn ang="0">
                <a:pos x="3525" y="915"/>
              </a:cxn>
              <a:cxn ang="0">
                <a:pos x="1888" y="1923"/>
              </a:cxn>
              <a:cxn ang="0">
                <a:pos x="1378" y="1826"/>
              </a:cxn>
              <a:cxn ang="0">
                <a:pos x="0" y="3203"/>
              </a:cxn>
              <a:cxn ang="0">
                <a:pos x="1301" y="4578"/>
              </a:cxn>
              <a:cxn ang="0">
                <a:pos x="1301" y="4581"/>
              </a:cxn>
              <a:cxn ang="0">
                <a:pos x="6359" y="4581"/>
              </a:cxn>
              <a:cxn ang="0">
                <a:pos x="8650" y="2290"/>
              </a:cxn>
              <a:cxn ang="0">
                <a:pos x="6359" y="0"/>
              </a:cxn>
            </a:cxnLst>
            <a:rect l="0" t="0" r="r" b="b"/>
            <a:pathLst>
              <a:path w="8650" h="4581">
                <a:moveTo>
                  <a:pt x="6359" y="0"/>
                </a:moveTo>
                <a:cubicBezTo>
                  <a:pt x="5518" y="0"/>
                  <a:pt x="4783" y="453"/>
                  <a:pt x="4385" y="1129"/>
                </a:cubicBezTo>
                <a:cubicBezTo>
                  <a:pt x="4128" y="993"/>
                  <a:pt x="3836" y="915"/>
                  <a:pt x="3525" y="915"/>
                </a:cubicBezTo>
                <a:cubicBezTo>
                  <a:pt x="2809" y="915"/>
                  <a:pt x="2190" y="1325"/>
                  <a:pt x="1888" y="1923"/>
                </a:cubicBezTo>
                <a:cubicBezTo>
                  <a:pt x="1730" y="1860"/>
                  <a:pt x="1558" y="1826"/>
                  <a:pt x="1378" y="1826"/>
                </a:cubicBezTo>
                <a:cubicBezTo>
                  <a:pt x="617" y="1826"/>
                  <a:pt x="0" y="2442"/>
                  <a:pt x="0" y="3203"/>
                </a:cubicBezTo>
                <a:cubicBezTo>
                  <a:pt x="0" y="3938"/>
                  <a:pt x="576" y="4538"/>
                  <a:pt x="1301" y="4578"/>
                </a:cubicBezTo>
                <a:cubicBezTo>
                  <a:pt x="1301" y="4581"/>
                  <a:pt x="1301" y="4581"/>
                  <a:pt x="1301" y="4581"/>
                </a:cubicBezTo>
                <a:cubicBezTo>
                  <a:pt x="6359" y="4581"/>
                  <a:pt x="6359" y="4581"/>
                  <a:pt x="6359" y="4581"/>
                </a:cubicBezTo>
                <a:cubicBezTo>
                  <a:pt x="7624" y="4581"/>
                  <a:pt x="8650" y="3555"/>
                  <a:pt x="8650" y="2290"/>
                </a:cubicBezTo>
                <a:cubicBezTo>
                  <a:pt x="8650" y="1025"/>
                  <a:pt x="7624" y="0"/>
                  <a:pt x="6359" y="0"/>
                </a:cubicBezTo>
                <a:close/>
              </a:path>
            </a:pathLst>
          </a:custGeom>
          <a:noFill/>
          <a:ln w="31750">
            <a:solidFill>
              <a:schemeClr val="tx1"/>
            </a:solidFill>
          </a:ln>
          <a:extLst/>
        </p:spPr>
        <p:txBody>
          <a:bodyPr vert="horz" wrap="square" lIns="93248" tIns="46625" rIns="93248" bIns="46625"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47"/>
          </a:p>
        </p:txBody>
      </p:sp>
      <p:sp>
        <p:nvSpPr>
          <p:cNvPr id="35" name="Freeform 34"/>
          <p:cNvSpPr>
            <a:spLocks noChangeAspect="1"/>
          </p:cNvSpPr>
          <p:nvPr/>
        </p:nvSpPr>
        <p:spPr bwMode="auto">
          <a:xfrm>
            <a:off x="297636" y="3561509"/>
            <a:ext cx="1212992" cy="642439"/>
          </a:xfrm>
          <a:custGeom>
            <a:avLst/>
            <a:gdLst/>
            <a:ahLst/>
            <a:cxnLst>
              <a:cxn ang="0">
                <a:pos x="6359" y="0"/>
              </a:cxn>
              <a:cxn ang="0">
                <a:pos x="4385" y="1129"/>
              </a:cxn>
              <a:cxn ang="0">
                <a:pos x="3525" y="915"/>
              </a:cxn>
              <a:cxn ang="0">
                <a:pos x="1888" y="1923"/>
              </a:cxn>
              <a:cxn ang="0">
                <a:pos x="1378" y="1826"/>
              </a:cxn>
              <a:cxn ang="0">
                <a:pos x="0" y="3203"/>
              </a:cxn>
              <a:cxn ang="0">
                <a:pos x="1301" y="4578"/>
              </a:cxn>
              <a:cxn ang="0">
                <a:pos x="1301" y="4581"/>
              </a:cxn>
              <a:cxn ang="0">
                <a:pos x="6359" y="4581"/>
              </a:cxn>
              <a:cxn ang="0">
                <a:pos x="8650" y="2290"/>
              </a:cxn>
              <a:cxn ang="0">
                <a:pos x="6359" y="0"/>
              </a:cxn>
            </a:cxnLst>
            <a:rect l="0" t="0" r="r" b="b"/>
            <a:pathLst>
              <a:path w="8650" h="4581">
                <a:moveTo>
                  <a:pt x="6359" y="0"/>
                </a:moveTo>
                <a:cubicBezTo>
                  <a:pt x="5518" y="0"/>
                  <a:pt x="4783" y="453"/>
                  <a:pt x="4385" y="1129"/>
                </a:cubicBezTo>
                <a:cubicBezTo>
                  <a:pt x="4128" y="993"/>
                  <a:pt x="3836" y="915"/>
                  <a:pt x="3525" y="915"/>
                </a:cubicBezTo>
                <a:cubicBezTo>
                  <a:pt x="2809" y="915"/>
                  <a:pt x="2190" y="1325"/>
                  <a:pt x="1888" y="1923"/>
                </a:cubicBezTo>
                <a:cubicBezTo>
                  <a:pt x="1730" y="1860"/>
                  <a:pt x="1558" y="1826"/>
                  <a:pt x="1378" y="1826"/>
                </a:cubicBezTo>
                <a:cubicBezTo>
                  <a:pt x="617" y="1826"/>
                  <a:pt x="0" y="2442"/>
                  <a:pt x="0" y="3203"/>
                </a:cubicBezTo>
                <a:cubicBezTo>
                  <a:pt x="0" y="3938"/>
                  <a:pt x="576" y="4538"/>
                  <a:pt x="1301" y="4578"/>
                </a:cubicBezTo>
                <a:cubicBezTo>
                  <a:pt x="1301" y="4581"/>
                  <a:pt x="1301" y="4581"/>
                  <a:pt x="1301" y="4581"/>
                </a:cubicBezTo>
                <a:cubicBezTo>
                  <a:pt x="6359" y="4581"/>
                  <a:pt x="6359" y="4581"/>
                  <a:pt x="6359" y="4581"/>
                </a:cubicBezTo>
                <a:cubicBezTo>
                  <a:pt x="7624" y="4581"/>
                  <a:pt x="8650" y="3555"/>
                  <a:pt x="8650" y="2290"/>
                </a:cubicBezTo>
                <a:cubicBezTo>
                  <a:pt x="8650" y="1025"/>
                  <a:pt x="7624" y="0"/>
                  <a:pt x="6359" y="0"/>
                </a:cubicBezTo>
                <a:close/>
              </a:path>
            </a:pathLst>
          </a:custGeom>
          <a:noFill/>
          <a:ln w="31750">
            <a:solidFill>
              <a:schemeClr val="tx1"/>
            </a:solidFill>
          </a:ln>
          <a:extLst/>
        </p:spPr>
        <p:txBody>
          <a:bodyPr vert="horz" wrap="square" lIns="93248" tIns="46625" rIns="93248" bIns="46625"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47"/>
          </a:p>
        </p:txBody>
      </p:sp>
      <p:sp>
        <p:nvSpPr>
          <p:cNvPr id="36" name="Freeform 35"/>
          <p:cNvSpPr>
            <a:spLocks noChangeAspect="1"/>
          </p:cNvSpPr>
          <p:nvPr/>
        </p:nvSpPr>
        <p:spPr bwMode="auto">
          <a:xfrm>
            <a:off x="1666062" y="3561509"/>
            <a:ext cx="1212992" cy="642439"/>
          </a:xfrm>
          <a:custGeom>
            <a:avLst/>
            <a:gdLst/>
            <a:ahLst/>
            <a:cxnLst>
              <a:cxn ang="0">
                <a:pos x="6359" y="0"/>
              </a:cxn>
              <a:cxn ang="0">
                <a:pos x="4385" y="1129"/>
              </a:cxn>
              <a:cxn ang="0">
                <a:pos x="3525" y="915"/>
              </a:cxn>
              <a:cxn ang="0">
                <a:pos x="1888" y="1923"/>
              </a:cxn>
              <a:cxn ang="0">
                <a:pos x="1378" y="1826"/>
              </a:cxn>
              <a:cxn ang="0">
                <a:pos x="0" y="3203"/>
              </a:cxn>
              <a:cxn ang="0">
                <a:pos x="1301" y="4578"/>
              </a:cxn>
              <a:cxn ang="0">
                <a:pos x="1301" y="4581"/>
              </a:cxn>
              <a:cxn ang="0">
                <a:pos x="6359" y="4581"/>
              </a:cxn>
              <a:cxn ang="0">
                <a:pos x="8650" y="2290"/>
              </a:cxn>
              <a:cxn ang="0">
                <a:pos x="6359" y="0"/>
              </a:cxn>
            </a:cxnLst>
            <a:rect l="0" t="0" r="r" b="b"/>
            <a:pathLst>
              <a:path w="8650" h="4581">
                <a:moveTo>
                  <a:pt x="6359" y="0"/>
                </a:moveTo>
                <a:cubicBezTo>
                  <a:pt x="5518" y="0"/>
                  <a:pt x="4783" y="453"/>
                  <a:pt x="4385" y="1129"/>
                </a:cubicBezTo>
                <a:cubicBezTo>
                  <a:pt x="4128" y="993"/>
                  <a:pt x="3836" y="915"/>
                  <a:pt x="3525" y="915"/>
                </a:cubicBezTo>
                <a:cubicBezTo>
                  <a:pt x="2809" y="915"/>
                  <a:pt x="2190" y="1325"/>
                  <a:pt x="1888" y="1923"/>
                </a:cubicBezTo>
                <a:cubicBezTo>
                  <a:pt x="1730" y="1860"/>
                  <a:pt x="1558" y="1826"/>
                  <a:pt x="1378" y="1826"/>
                </a:cubicBezTo>
                <a:cubicBezTo>
                  <a:pt x="617" y="1826"/>
                  <a:pt x="0" y="2442"/>
                  <a:pt x="0" y="3203"/>
                </a:cubicBezTo>
                <a:cubicBezTo>
                  <a:pt x="0" y="3938"/>
                  <a:pt x="576" y="4538"/>
                  <a:pt x="1301" y="4578"/>
                </a:cubicBezTo>
                <a:cubicBezTo>
                  <a:pt x="1301" y="4581"/>
                  <a:pt x="1301" y="4581"/>
                  <a:pt x="1301" y="4581"/>
                </a:cubicBezTo>
                <a:cubicBezTo>
                  <a:pt x="6359" y="4581"/>
                  <a:pt x="6359" y="4581"/>
                  <a:pt x="6359" y="4581"/>
                </a:cubicBezTo>
                <a:cubicBezTo>
                  <a:pt x="7624" y="4581"/>
                  <a:pt x="8650" y="3555"/>
                  <a:pt x="8650" y="2290"/>
                </a:cubicBezTo>
                <a:cubicBezTo>
                  <a:pt x="8650" y="1025"/>
                  <a:pt x="7624" y="0"/>
                  <a:pt x="6359" y="0"/>
                </a:cubicBezTo>
                <a:close/>
              </a:path>
            </a:pathLst>
          </a:custGeom>
          <a:noFill/>
          <a:ln w="31750">
            <a:solidFill>
              <a:schemeClr val="tx1"/>
            </a:solidFill>
          </a:ln>
          <a:extLst/>
        </p:spPr>
        <p:txBody>
          <a:bodyPr vert="horz" wrap="square" lIns="93248" tIns="46625" rIns="93248" bIns="46625"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47"/>
          </a:p>
        </p:txBody>
      </p:sp>
      <p:sp>
        <p:nvSpPr>
          <p:cNvPr id="37" name="Freeform 36"/>
          <p:cNvSpPr>
            <a:spLocks noChangeAspect="1"/>
          </p:cNvSpPr>
          <p:nvPr/>
        </p:nvSpPr>
        <p:spPr bwMode="auto">
          <a:xfrm>
            <a:off x="2980063" y="3561509"/>
            <a:ext cx="1212992" cy="642439"/>
          </a:xfrm>
          <a:custGeom>
            <a:avLst/>
            <a:gdLst/>
            <a:ahLst/>
            <a:cxnLst>
              <a:cxn ang="0">
                <a:pos x="6359" y="0"/>
              </a:cxn>
              <a:cxn ang="0">
                <a:pos x="4385" y="1129"/>
              </a:cxn>
              <a:cxn ang="0">
                <a:pos x="3525" y="915"/>
              </a:cxn>
              <a:cxn ang="0">
                <a:pos x="1888" y="1923"/>
              </a:cxn>
              <a:cxn ang="0">
                <a:pos x="1378" y="1826"/>
              </a:cxn>
              <a:cxn ang="0">
                <a:pos x="0" y="3203"/>
              </a:cxn>
              <a:cxn ang="0">
                <a:pos x="1301" y="4578"/>
              </a:cxn>
              <a:cxn ang="0">
                <a:pos x="1301" y="4581"/>
              </a:cxn>
              <a:cxn ang="0">
                <a:pos x="6359" y="4581"/>
              </a:cxn>
              <a:cxn ang="0">
                <a:pos x="8650" y="2290"/>
              </a:cxn>
              <a:cxn ang="0">
                <a:pos x="6359" y="0"/>
              </a:cxn>
            </a:cxnLst>
            <a:rect l="0" t="0" r="r" b="b"/>
            <a:pathLst>
              <a:path w="8650" h="4581">
                <a:moveTo>
                  <a:pt x="6359" y="0"/>
                </a:moveTo>
                <a:cubicBezTo>
                  <a:pt x="5518" y="0"/>
                  <a:pt x="4783" y="453"/>
                  <a:pt x="4385" y="1129"/>
                </a:cubicBezTo>
                <a:cubicBezTo>
                  <a:pt x="4128" y="993"/>
                  <a:pt x="3836" y="915"/>
                  <a:pt x="3525" y="915"/>
                </a:cubicBezTo>
                <a:cubicBezTo>
                  <a:pt x="2809" y="915"/>
                  <a:pt x="2190" y="1325"/>
                  <a:pt x="1888" y="1923"/>
                </a:cubicBezTo>
                <a:cubicBezTo>
                  <a:pt x="1730" y="1860"/>
                  <a:pt x="1558" y="1826"/>
                  <a:pt x="1378" y="1826"/>
                </a:cubicBezTo>
                <a:cubicBezTo>
                  <a:pt x="617" y="1826"/>
                  <a:pt x="0" y="2442"/>
                  <a:pt x="0" y="3203"/>
                </a:cubicBezTo>
                <a:cubicBezTo>
                  <a:pt x="0" y="3938"/>
                  <a:pt x="576" y="4538"/>
                  <a:pt x="1301" y="4578"/>
                </a:cubicBezTo>
                <a:cubicBezTo>
                  <a:pt x="1301" y="4581"/>
                  <a:pt x="1301" y="4581"/>
                  <a:pt x="1301" y="4581"/>
                </a:cubicBezTo>
                <a:cubicBezTo>
                  <a:pt x="6359" y="4581"/>
                  <a:pt x="6359" y="4581"/>
                  <a:pt x="6359" y="4581"/>
                </a:cubicBezTo>
                <a:cubicBezTo>
                  <a:pt x="7624" y="4581"/>
                  <a:pt x="8650" y="3555"/>
                  <a:pt x="8650" y="2290"/>
                </a:cubicBezTo>
                <a:cubicBezTo>
                  <a:pt x="8650" y="1025"/>
                  <a:pt x="7624" y="0"/>
                  <a:pt x="6359" y="0"/>
                </a:cubicBezTo>
                <a:close/>
              </a:path>
            </a:pathLst>
          </a:custGeom>
          <a:noFill/>
          <a:ln w="31750">
            <a:solidFill>
              <a:schemeClr val="tx1"/>
            </a:solidFill>
          </a:ln>
          <a:extLst/>
        </p:spPr>
        <p:txBody>
          <a:bodyPr vert="horz" wrap="square" lIns="93248" tIns="46625" rIns="93248" bIns="46625"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47"/>
          </a:p>
        </p:txBody>
      </p:sp>
      <p:sp>
        <p:nvSpPr>
          <p:cNvPr id="38" name="Freeform 37"/>
          <p:cNvSpPr>
            <a:spLocks noChangeAspect="1"/>
          </p:cNvSpPr>
          <p:nvPr/>
        </p:nvSpPr>
        <p:spPr bwMode="auto">
          <a:xfrm>
            <a:off x="9630363" y="3561509"/>
            <a:ext cx="1212992" cy="642439"/>
          </a:xfrm>
          <a:custGeom>
            <a:avLst/>
            <a:gdLst/>
            <a:ahLst/>
            <a:cxnLst>
              <a:cxn ang="0">
                <a:pos x="6359" y="0"/>
              </a:cxn>
              <a:cxn ang="0">
                <a:pos x="4385" y="1129"/>
              </a:cxn>
              <a:cxn ang="0">
                <a:pos x="3525" y="915"/>
              </a:cxn>
              <a:cxn ang="0">
                <a:pos x="1888" y="1923"/>
              </a:cxn>
              <a:cxn ang="0">
                <a:pos x="1378" y="1826"/>
              </a:cxn>
              <a:cxn ang="0">
                <a:pos x="0" y="3203"/>
              </a:cxn>
              <a:cxn ang="0">
                <a:pos x="1301" y="4578"/>
              </a:cxn>
              <a:cxn ang="0">
                <a:pos x="1301" y="4581"/>
              </a:cxn>
              <a:cxn ang="0">
                <a:pos x="6359" y="4581"/>
              </a:cxn>
              <a:cxn ang="0">
                <a:pos x="8650" y="2290"/>
              </a:cxn>
              <a:cxn ang="0">
                <a:pos x="6359" y="0"/>
              </a:cxn>
            </a:cxnLst>
            <a:rect l="0" t="0" r="r" b="b"/>
            <a:pathLst>
              <a:path w="8650" h="4581">
                <a:moveTo>
                  <a:pt x="6359" y="0"/>
                </a:moveTo>
                <a:cubicBezTo>
                  <a:pt x="5518" y="0"/>
                  <a:pt x="4783" y="453"/>
                  <a:pt x="4385" y="1129"/>
                </a:cubicBezTo>
                <a:cubicBezTo>
                  <a:pt x="4128" y="993"/>
                  <a:pt x="3836" y="915"/>
                  <a:pt x="3525" y="915"/>
                </a:cubicBezTo>
                <a:cubicBezTo>
                  <a:pt x="2809" y="915"/>
                  <a:pt x="2190" y="1325"/>
                  <a:pt x="1888" y="1923"/>
                </a:cubicBezTo>
                <a:cubicBezTo>
                  <a:pt x="1730" y="1860"/>
                  <a:pt x="1558" y="1826"/>
                  <a:pt x="1378" y="1826"/>
                </a:cubicBezTo>
                <a:cubicBezTo>
                  <a:pt x="617" y="1826"/>
                  <a:pt x="0" y="2442"/>
                  <a:pt x="0" y="3203"/>
                </a:cubicBezTo>
                <a:cubicBezTo>
                  <a:pt x="0" y="3938"/>
                  <a:pt x="576" y="4538"/>
                  <a:pt x="1301" y="4578"/>
                </a:cubicBezTo>
                <a:cubicBezTo>
                  <a:pt x="1301" y="4581"/>
                  <a:pt x="1301" y="4581"/>
                  <a:pt x="1301" y="4581"/>
                </a:cubicBezTo>
                <a:cubicBezTo>
                  <a:pt x="6359" y="4581"/>
                  <a:pt x="6359" y="4581"/>
                  <a:pt x="6359" y="4581"/>
                </a:cubicBezTo>
                <a:cubicBezTo>
                  <a:pt x="7624" y="4581"/>
                  <a:pt x="8650" y="3555"/>
                  <a:pt x="8650" y="2290"/>
                </a:cubicBezTo>
                <a:cubicBezTo>
                  <a:pt x="8650" y="1025"/>
                  <a:pt x="7624" y="0"/>
                  <a:pt x="6359" y="0"/>
                </a:cubicBezTo>
                <a:close/>
              </a:path>
            </a:pathLst>
          </a:custGeom>
          <a:noFill/>
          <a:ln w="31750">
            <a:solidFill>
              <a:schemeClr val="tx1"/>
            </a:solidFill>
          </a:ln>
          <a:extLst/>
        </p:spPr>
        <p:txBody>
          <a:bodyPr vert="horz" wrap="square" lIns="93248" tIns="46625" rIns="93248" bIns="46625"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47"/>
          </a:p>
        </p:txBody>
      </p:sp>
      <p:sp>
        <p:nvSpPr>
          <p:cNvPr id="39" name="Freeform 38"/>
          <p:cNvSpPr>
            <a:spLocks noChangeAspect="1"/>
          </p:cNvSpPr>
          <p:nvPr/>
        </p:nvSpPr>
        <p:spPr bwMode="auto">
          <a:xfrm>
            <a:off x="10966245" y="3561509"/>
            <a:ext cx="1212992" cy="642439"/>
          </a:xfrm>
          <a:custGeom>
            <a:avLst/>
            <a:gdLst/>
            <a:ahLst/>
            <a:cxnLst>
              <a:cxn ang="0">
                <a:pos x="6359" y="0"/>
              </a:cxn>
              <a:cxn ang="0">
                <a:pos x="4385" y="1129"/>
              </a:cxn>
              <a:cxn ang="0">
                <a:pos x="3525" y="915"/>
              </a:cxn>
              <a:cxn ang="0">
                <a:pos x="1888" y="1923"/>
              </a:cxn>
              <a:cxn ang="0">
                <a:pos x="1378" y="1826"/>
              </a:cxn>
              <a:cxn ang="0">
                <a:pos x="0" y="3203"/>
              </a:cxn>
              <a:cxn ang="0">
                <a:pos x="1301" y="4578"/>
              </a:cxn>
              <a:cxn ang="0">
                <a:pos x="1301" y="4581"/>
              </a:cxn>
              <a:cxn ang="0">
                <a:pos x="6359" y="4581"/>
              </a:cxn>
              <a:cxn ang="0">
                <a:pos x="8650" y="2290"/>
              </a:cxn>
              <a:cxn ang="0">
                <a:pos x="6359" y="0"/>
              </a:cxn>
            </a:cxnLst>
            <a:rect l="0" t="0" r="r" b="b"/>
            <a:pathLst>
              <a:path w="8650" h="4581">
                <a:moveTo>
                  <a:pt x="6359" y="0"/>
                </a:moveTo>
                <a:cubicBezTo>
                  <a:pt x="5518" y="0"/>
                  <a:pt x="4783" y="453"/>
                  <a:pt x="4385" y="1129"/>
                </a:cubicBezTo>
                <a:cubicBezTo>
                  <a:pt x="4128" y="993"/>
                  <a:pt x="3836" y="915"/>
                  <a:pt x="3525" y="915"/>
                </a:cubicBezTo>
                <a:cubicBezTo>
                  <a:pt x="2809" y="915"/>
                  <a:pt x="2190" y="1325"/>
                  <a:pt x="1888" y="1923"/>
                </a:cubicBezTo>
                <a:cubicBezTo>
                  <a:pt x="1730" y="1860"/>
                  <a:pt x="1558" y="1826"/>
                  <a:pt x="1378" y="1826"/>
                </a:cubicBezTo>
                <a:cubicBezTo>
                  <a:pt x="617" y="1826"/>
                  <a:pt x="0" y="2442"/>
                  <a:pt x="0" y="3203"/>
                </a:cubicBezTo>
                <a:cubicBezTo>
                  <a:pt x="0" y="3938"/>
                  <a:pt x="576" y="4538"/>
                  <a:pt x="1301" y="4578"/>
                </a:cubicBezTo>
                <a:cubicBezTo>
                  <a:pt x="1301" y="4581"/>
                  <a:pt x="1301" y="4581"/>
                  <a:pt x="1301" y="4581"/>
                </a:cubicBezTo>
                <a:cubicBezTo>
                  <a:pt x="6359" y="4581"/>
                  <a:pt x="6359" y="4581"/>
                  <a:pt x="6359" y="4581"/>
                </a:cubicBezTo>
                <a:cubicBezTo>
                  <a:pt x="7624" y="4581"/>
                  <a:pt x="8650" y="3555"/>
                  <a:pt x="8650" y="2290"/>
                </a:cubicBezTo>
                <a:cubicBezTo>
                  <a:pt x="8650" y="1025"/>
                  <a:pt x="7624" y="0"/>
                  <a:pt x="6359" y="0"/>
                </a:cubicBezTo>
                <a:close/>
              </a:path>
            </a:pathLst>
          </a:custGeom>
          <a:noFill/>
          <a:ln w="31750">
            <a:solidFill>
              <a:schemeClr val="tx1"/>
            </a:solidFill>
          </a:ln>
          <a:extLst/>
        </p:spPr>
        <p:txBody>
          <a:bodyPr vert="horz" wrap="square" lIns="93248" tIns="46625" rIns="93248" bIns="46625"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47"/>
          </a:p>
        </p:txBody>
      </p:sp>
      <p:pic>
        <p:nvPicPr>
          <p:cNvPr id="1029" name="Picture 5" descr="\\cstor01\data\PM Team\Icons\Service_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397" y="2559164"/>
            <a:ext cx="751264" cy="8287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stor01\data\PM Team\Icons\Service_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077" y="2559164"/>
            <a:ext cx="751264" cy="82876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stor01\data\PM Team\Icons\Service_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0062" y="2559164"/>
            <a:ext cx="751264" cy="8287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stor01\data\PM Team\Icons\Service_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0534" y="2559164"/>
            <a:ext cx="751264" cy="828765"/>
          </a:xfrm>
          <a:prstGeom prst="rect">
            <a:avLst/>
          </a:prstGeom>
          <a:noFill/>
          <a:extLst>
            <a:ext uri="{909E8E84-426E-40DD-AFC4-6F175D3DCCD1}">
              <a14:hiddenFill xmlns:a14="http://schemas.microsoft.com/office/drawing/2010/main">
                <a:solidFill>
                  <a:srgbClr val="FFFFFF"/>
                </a:solidFill>
              </a14:hiddenFill>
            </a:ext>
          </a:extLst>
        </p:spPr>
      </p:pic>
      <p:sp>
        <p:nvSpPr>
          <p:cNvPr id="59" name="big cloud"/>
          <p:cNvSpPr>
            <a:spLocks noChangeAspect="1"/>
          </p:cNvSpPr>
          <p:nvPr/>
        </p:nvSpPr>
        <p:spPr bwMode="auto">
          <a:xfrm>
            <a:off x="8297808" y="2294356"/>
            <a:ext cx="3638976" cy="1927312"/>
          </a:xfrm>
          <a:custGeom>
            <a:avLst/>
            <a:gdLst/>
            <a:ahLst/>
            <a:cxnLst>
              <a:cxn ang="0">
                <a:pos x="6359" y="0"/>
              </a:cxn>
              <a:cxn ang="0">
                <a:pos x="4385" y="1129"/>
              </a:cxn>
              <a:cxn ang="0">
                <a:pos x="3525" y="915"/>
              </a:cxn>
              <a:cxn ang="0">
                <a:pos x="1888" y="1923"/>
              </a:cxn>
              <a:cxn ang="0">
                <a:pos x="1378" y="1826"/>
              </a:cxn>
              <a:cxn ang="0">
                <a:pos x="0" y="3203"/>
              </a:cxn>
              <a:cxn ang="0">
                <a:pos x="1301" y="4578"/>
              </a:cxn>
              <a:cxn ang="0">
                <a:pos x="1301" y="4581"/>
              </a:cxn>
              <a:cxn ang="0">
                <a:pos x="6359" y="4581"/>
              </a:cxn>
              <a:cxn ang="0">
                <a:pos x="8650" y="2290"/>
              </a:cxn>
              <a:cxn ang="0">
                <a:pos x="6359" y="0"/>
              </a:cxn>
            </a:cxnLst>
            <a:rect l="0" t="0" r="r" b="b"/>
            <a:pathLst>
              <a:path w="8650" h="4581">
                <a:moveTo>
                  <a:pt x="6359" y="0"/>
                </a:moveTo>
                <a:cubicBezTo>
                  <a:pt x="5518" y="0"/>
                  <a:pt x="4783" y="453"/>
                  <a:pt x="4385" y="1129"/>
                </a:cubicBezTo>
                <a:cubicBezTo>
                  <a:pt x="4128" y="993"/>
                  <a:pt x="3836" y="915"/>
                  <a:pt x="3525" y="915"/>
                </a:cubicBezTo>
                <a:cubicBezTo>
                  <a:pt x="2809" y="915"/>
                  <a:pt x="2190" y="1325"/>
                  <a:pt x="1888" y="1923"/>
                </a:cubicBezTo>
                <a:cubicBezTo>
                  <a:pt x="1730" y="1860"/>
                  <a:pt x="1558" y="1826"/>
                  <a:pt x="1378" y="1826"/>
                </a:cubicBezTo>
                <a:cubicBezTo>
                  <a:pt x="617" y="1826"/>
                  <a:pt x="0" y="2442"/>
                  <a:pt x="0" y="3203"/>
                </a:cubicBezTo>
                <a:cubicBezTo>
                  <a:pt x="0" y="3938"/>
                  <a:pt x="576" y="4538"/>
                  <a:pt x="1301" y="4578"/>
                </a:cubicBezTo>
                <a:cubicBezTo>
                  <a:pt x="1301" y="4581"/>
                  <a:pt x="1301" y="4581"/>
                  <a:pt x="1301" y="4581"/>
                </a:cubicBezTo>
                <a:cubicBezTo>
                  <a:pt x="6359" y="4581"/>
                  <a:pt x="6359" y="4581"/>
                  <a:pt x="6359" y="4581"/>
                </a:cubicBezTo>
                <a:cubicBezTo>
                  <a:pt x="7624" y="4581"/>
                  <a:pt x="8650" y="3555"/>
                  <a:pt x="8650" y="2290"/>
                </a:cubicBezTo>
                <a:cubicBezTo>
                  <a:pt x="8650" y="1025"/>
                  <a:pt x="7624" y="0"/>
                  <a:pt x="6359" y="0"/>
                </a:cubicBezTo>
                <a:close/>
              </a:path>
            </a:pathLst>
          </a:custGeom>
          <a:solidFill>
            <a:srgbClr val="002060"/>
          </a:solidFill>
          <a:ln>
            <a:noFill/>
          </a:ln>
          <a:extLst/>
        </p:spPr>
        <p:txBody>
          <a:bodyPr vert="horz" wrap="square" lIns="93248" tIns="46625" rIns="93248" bIns="46625" numCol="1"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3263" dirty="0"/>
              <a:t>Public</a:t>
            </a:r>
          </a:p>
        </p:txBody>
      </p:sp>
      <p:pic>
        <p:nvPicPr>
          <p:cNvPr id="1034" name="Picture 10" descr="\\cstor01\data\PM Team\Icons\Service_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5325" y="2559164"/>
            <a:ext cx="751264" cy="82876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stor01\data\PM Team\Icons\VirtualMachine_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087" y="2662761"/>
            <a:ext cx="621736" cy="621573"/>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stor01\data\PM Team\Icons\VirtualMachine_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3597" y="2662761"/>
            <a:ext cx="621736" cy="62157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stor01\data\PM Team\Icons\VirtualMachine_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8383" y="2662761"/>
            <a:ext cx="621736" cy="621573"/>
          </a:xfrm>
          <a:prstGeom prst="rect">
            <a:avLst/>
          </a:prstGeom>
          <a:noFill/>
          <a:extLst>
            <a:ext uri="{909E8E84-426E-40DD-AFC4-6F175D3DCCD1}">
              <a14:hiddenFill xmlns:a14="http://schemas.microsoft.com/office/drawing/2010/main">
                <a:solidFill>
                  <a:srgbClr val="FFFFFF"/>
                </a:solidFill>
              </a14:hiddenFill>
            </a:ext>
          </a:extLst>
        </p:spPr>
      </p:pic>
      <p:sp>
        <p:nvSpPr>
          <p:cNvPr id="61" name="big cloud"/>
          <p:cNvSpPr>
            <a:spLocks noChangeAspect="1"/>
          </p:cNvSpPr>
          <p:nvPr/>
        </p:nvSpPr>
        <p:spPr bwMode="auto">
          <a:xfrm>
            <a:off x="531873" y="2294356"/>
            <a:ext cx="3638976" cy="1927312"/>
          </a:xfrm>
          <a:custGeom>
            <a:avLst/>
            <a:gdLst/>
            <a:ahLst/>
            <a:cxnLst>
              <a:cxn ang="0">
                <a:pos x="6359" y="0"/>
              </a:cxn>
              <a:cxn ang="0">
                <a:pos x="4385" y="1129"/>
              </a:cxn>
              <a:cxn ang="0">
                <a:pos x="3525" y="915"/>
              </a:cxn>
              <a:cxn ang="0">
                <a:pos x="1888" y="1923"/>
              </a:cxn>
              <a:cxn ang="0">
                <a:pos x="1378" y="1826"/>
              </a:cxn>
              <a:cxn ang="0">
                <a:pos x="0" y="3203"/>
              </a:cxn>
              <a:cxn ang="0">
                <a:pos x="1301" y="4578"/>
              </a:cxn>
              <a:cxn ang="0">
                <a:pos x="1301" y="4581"/>
              </a:cxn>
              <a:cxn ang="0">
                <a:pos x="6359" y="4581"/>
              </a:cxn>
              <a:cxn ang="0">
                <a:pos x="8650" y="2290"/>
              </a:cxn>
              <a:cxn ang="0">
                <a:pos x="6359" y="0"/>
              </a:cxn>
            </a:cxnLst>
            <a:rect l="0" t="0" r="r" b="b"/>
            <a:pathLst>
              <a:path w="8650" h="4581">
                <a:moveTo>
                  <a:pt x="6359" y="0"/>
                </a:moveTo>
                <a:cubicBezTo>
                  <a:pt x="5518" y="0"/>
                  <a:pt x="4783" y="453"/>
                  <a:pt x="4385" y="1129"/>
                </a:cubicBezTo>
                <a:cubicBezTo>
                  <a:pt x="4128" y="993"/>
                  <a:pt x="3836" y="915"/>
                  <a:pt x="3525" y="915"/>
                </a:cubicBezTo>
                <a:cubicBezTo>
                  <a:pt x="2809" y="915"/>
                  <a:pt x="2190" y="1325"/>
                  <a:pt x="1888" y="1923"/>
                </a:cubicBezTo>
                <a:cubicBezTo>
                  <a:pt x="1730" y="1860"/>
                  <a:pt x="1558" y="1826"/>
                  <a:pt x="1378" y="1826"/>
                </a:cubicBezTo>
                <a:cubicBezTo>
                  <a:pt x="617" y="1826"/>
                  <a:pt x="0" y="2442"/>
                  <a:pt x="0" y="3203"/>
                </a:cubicBezTo>
                <a:cubicBezTo>
                  <a:pt x="0" y="3938"/>
                  <a:pt x="576" y="4538"/>
                  <a:pt x="1301" y="4578"/>
                </a:cubicBezTo>
                <a:cubicBezTo>
                  <a:pt x="1301" y="4581"/>
                  <a:pt x="1301" y="4581"/>
                  <a:pt x="1301" y="4581"/>
                </a:cubicBezTo>
                <a:cubicBezTo>
                  <a:pt x="6359" y="4581"/>
                  <a:pt x="6359" y="4581"/>
                  <a:pt x="6359" y="4581"/>
                </a:cubicBezTo>
                <a:cubicBezTo>
                  <a:pt x="7624" y="4581"/>
                  <a:pt x="8650" y="3555"/>
                  <a:pt x="8650" y="2290"/>
                </a:cubicBezTo>
                <a:cubicBezTo>
                  <a:pt x="8650" y="1025"/>
                  <a:pt x="7624" y="0"/>
                  <a:pt x="6359" y="0"/>
                </a:cubicBezTo>
                <a:close/>
              </a:path>
            </a:pathLst>
          </a:custGeom>
          <a:solidFill>
            <a:srgbClr val="002060"/>
          </a:solidFill>
          <a:ln>
            <a:noFill/>
          </a:ln>
          <a:extLst/>
        </p:spPr>
        <p:txBody>
          <a:bodyPr vert="horz" wrap="square" lIns="93248" tIns="46625" rIns="93248" bIns="46625" numCol="1"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3671" dirty="0"/>
              <a:t>Private</a:t>
            </a:r>
          </a:p>
        </p:txBody>
      </p:sp>
      <p:sp>
        <p:nvSpPr>
          <p:cNvPr id="62" name="big cloud"/>
          <p:cNvSpPr>
            <a:spLocks noChangeAspect="1"/>
          </p:cNvSpPr>
          <p:nvPr/>
        </p:nvSpPr>
        <p:spPr bwMode="auto">
          <a:xfrm>
            <a:off x="4414841" y="2294356"/>
            <a:ext cx="3638976" cy="1927312"/>
          </a:xfrm>
          <a:custGeom>
            <a:avLst/>
            <a:gdLst/>
            <a:ahLst/>
            <a:cxnLst>
              <a:cxn ang="0">
                <a:pos x="6359" y="0"/>
              </a:cxn>
              <a:cxn ang="0">
                <a:pos x="4385" y="1129"/>
              </a:cxn>
              <a:cxn ang="0">
                <a:pos x="3525" y="915"/>
              </a:cxn>
              <a:cxn ang="0">
                <a:pos x="1888" y="1923"/>
              </a:cxn>
              <a:cxn ang="0">
                <a:pos x="1378" y="1826"/>
              </a:cxn>
              <a:cxn ang="0">
                <a:pos x="0" y="3203"/>
              </a:cxn>
              <a:cxn ang="0">
                <a:pos x="1301" y="4578"/>
              </a:cxn>
              <a:cxn ang="0">
                <a:pos x="1301" y="4581"/>
              </a:cxn>
              <a:cxn ang="0">
                <a:pos x="6359" y="4581"/>
              </a:cxn>
              <a:cxn ang="0">
                <a:pos x="8650" y="2290"/>
              </a:cxn>
              <a:cxn ang="0">
                <a:pos x="6359" y="0"/>
              </a:cxn>
            </a:cxnLst>
            <a:rect l="0" t="0" r="r" b="b"/>
            <a:pathLst>
              <a:path w="8650" h="4581">
                <a:moveTo>
                  <a:pt x="6359" y="0"/>
                </a:moveTo>
                <a:cubicBezTo>
                  <a:pt x="5518" y="0"/>
                  <a:pt x="4783" y="453"/>
                  <a:pt x="4385" y="1129"/>
                </a:cubicBezTo>
                <a:cubicBezTo>
                  <a:pt x="4128" y="993"/>
                  <a:pt x="3836" y="915"/>
                  <a:pt x="3525" y="915"/>
                </a:cubicBezTo>
                <a:cubicBezTo>
                  <a:pt x="2809" y="915"/>
                  <a:pt x="2190" y="1325"/>
                  <a:pt x="1888" y="1923"/>
                </a:cubicBezTo>
                <a:cubicBezTo>
                  <a:pt x="1730" y="1860"/>
                  <a:pt x="1558" y="1826"/>
                  <a:pt x="1378" y="1826"/>
                </a:cubicBezTo>
                <a:cubicBezTo>
                  <a:pt x="617" y="1826"/>
                  <a:pt x="0" y="2442"/>
                  <a:pt x="0" y="3203"/>
                </a:cubicBezTo>
                <a:cubicBezTo>
                  <a:pt x="0" y="3938"/>
                  <a:pt x="576" y="4538"/>
                  <a:pt x="1301" y="4578"/>
                </a:cubicBezTo>
                <a:cubicBezTo>
                  <a:pt x="1301" y="4581"/>
                  <a:pt x="1301" y="4581"/>
                  <a:pt x="1301" y="4581"/>
                </a:cubicBezTo>
                <a:cubicBezTo>
                  <a:pt x="6359" y="4581"/>
                  <a:pt x="6359" y="4581"/>
                  <a:pt x="6359" y="4581"/>
                </a:cubicBezTo>
                <a:cubicBezTo>
                  <a:pt x="7624" y="4581"/>
                  <a:pt x="8650" y="3555"/>
                  <a:pt x="8650" y="2290"/>
                </a:cubicBezTo>
                <a:cubicBezTo>
                  <a:pt x="8650" y="1025"/>
                  <a:pt x="7624" y="0"/>
                  <a:pt x="6359" y="0"/>
                </a:cubicBezTo>
                <a:close/>
              </a:path>
            </a:pathLst>
          </a:custGeom>
          <a:solidFill>
            <a:srgbClr val="002060"/>
          </a:solidFill>
          <a:ln>
            <a:noFill/>
          </a:ln>
          <a:extLst/>
        </p:spPr>
        <p:txBody>
          <a:bodyPr vert="horz" wrap="square" lIns="93248" tIns="46625" rIns="93248" bIns="46625" numCol="1"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3263" dirty="0"/>
              <a:t>Private</a:t>
            </a:r>
          </a:p>
          <a:p>
            <a:pPr algn="ctr"/>
            <a:r>
              <a:rPr lang="en-US" sz="3263" dirty="0"/>
              <a:t>Public</a:t>
            </a:r>
          </a:p>
        </p:txBody>
      </p:sp>
      <p:pic>
        <p:nvPicPr>
          <p:cNvPr id="63" name="Picture 5" descr="\\cstor01\data\PM Team\Icons\Service_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693" y="2559164"/>
            <a:ext cx="751264" cy="82876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cstor01\data\PM Team\Icons\Service_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4374" y="2559164"/>
            <a:ext cx="751264" cy="828765"/>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7" descr="\\cstor01\data\PM Team\Icons\Service_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4358" y="2559164"/>
            <a:ext cx="751264" cy="828765"/>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2" descr="\\cstor01\data\PM Team\Icons\VirtualMachine_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384" y="2662761"/>
            <a:ext cx="621736" cy="62157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3" descr="\\cstor01\data\PM Team\Icons\VirtualMachine_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894" y="2662761"/>
            <a:ext cx="621736" cy="621573"/>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4" descr="\\cstor01\data\PM Team\Icons\VirtualMachine_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679" y="2662761"/>
            <a:ext cx="621736" cy="621573"/>
          </a:xfrm>
          <a:prstGeom prst="rect">
            <a:avLst/>
          </a:prstGeom>
          <a:noFill/>
          <a:extLst>
            <a:ext uri="{909E8E84-426E-40DD-AFC4-6F175D3DCCD1}">
              <a14:hiddenFill xmlns:a14="http://schemas.microsoft.com/office/drawing/2010/main">
                <a:solidFill>
                  <a:srgbClr val="FFFFFF"/>
                </a:solidFill>
              </a14:hiddenFill>
            </a:ext>
          </a:extLst>
        </p:spPr>
      </p:pic>
      <p:sp>
        <p:nvSpPr>
          <p:cNvPr id="69" name="Freeform 68"/>
          <p:cNvSpPr>
            <a:spLocks noChangeAspect="1"/>
          </p:cNvSpPr>
          <p:nvPr/>
        </p:nvSpPr>
        <p:spPr bwMode="auto">
          <a:xfrm>
            <a:off x="8297807" y="3561509"/>
            <a:ext cx="1212992" cy="642439"/>
          </a:xfrm>
          <a:custGeom>
            <a:avLst/>
            <a:gdLst/>
            <a:ahLst/>
            <a:cxnLst>
              <a:cxn ang="0">
                <a:pos x="6359" y="0"/>
              </a:cxn>
              <a:cxn ang="0">
                <a:pos x="4385" y="1129"/>
              </a:cxn>
              <a:cxn ang="0">
                <a:pos x="3525" y="915"/>
              </a:cxn>
              <a:cxn ang="0">
                <a:pos x="1888" y="1923"/>
              </a:cxn>
              <a:cxn ang="0">
                <a:pos x="1378" y="1826"/>
              </a:cxn>
              <a:cxn ang="0">
                <a:pos x="0" y="3203"/>
              </a:cxn>
              <a:cxn ang="0">
                <a:pos x="1301" y="4578"/>
              </a:cxn>
              <a:cxn ang="0">
                <a:pos x="1301" y="4581"/>
              </a:cxn>
              <a:cxn ang="0">
                <a:pos x="6359" y="4581"/>
              </a:cxn>
              <a:cxn ang="0">
                <a:pos x="8650" y="2290"/>
              </a:cxn>
              <a:cxn ang="0">
                <a:pos x="6359" y="0"/>
              </a:cxn>
            </a:cxnLst>
            <a:rect l="0" t="0" r="r" b="b"/>
            <a:pathLst>
              <a:path w="8650" h="4581">
                <a:moveTo>
                  <a:pt x="6359" y="0"/>
                </a:moveTo>
                <a:cubicBezTo>
                  <a:pt x="5518" y="0"/>
                  <a:pt x="4783" y="453"/>
                  <a:pt x="4385" y="1129"/>
                </a:cubicBezTo>
                <a:cubicBezTo>
                  <a:pt x="4128" y="993"/>
                  <a:pt x="3836" y="915"/>
                  <a:pt x="3525" y="915"/>
                </a:cubicBezTo>
                <a:cubicBezTo>
                  <a:pt x="2809" y="915"/>
                  <a:pt x="2190" y="1325"/>
                  <a:pt x="1888" y="1923"/>
                </a:cubicBezTo>
                <a:cubicBezTo>
                  <a:pt x="1730" y="1860"/>
                  <a:pt x="1558" y="1826"/>
                  <a:pt x="1378" y="1826"/>
                </a:cubicBezTo>
                <a:cubicBezTo>
                  <a:pt x="617" y="1826"/>
                  <a:pt x="0" y="2442"/>
                  <a:pt x="0" y="3203"/>
                </a:cubicBezTo>
                <a:cubicBezTo>
                  <a:pt x="0" y="3938"/>
                  <a:pt x="576" y="4538"/>
                  <a:pt x="1301" y="4578"/>
                </a:cubicBezTo>
                <a:cubicBezTo>
                  <a:pt x="1301" y="4581"/>
                  <a:pt x="1301" y="4581"/>
                  <a:pt x="1301" y="4581"/>
                </a:cubicBezTo>
                <a:cubicBezTo>
                  <a:pt x="6359" y="4581"/>
                  <a:pt x="6359" y="4581"/>
                  <a:pt x="6359" y="4581"/>
                </a:cubicBezTo>
                <a:cubicBezTo>
                  <a:pt x="7624" y="4581"/>
                  <a:pt x="8650" y="3555"/>
                  <a:pt x="8650" y="2290"/>
                </a:cubicBezTo>
                <a:cubicBezTo>
                  <a:pt x="8650" y="1025"/>
                  <a:pt x="7624" y="0"/>
                  <a:pt x="6359" y="0"/>
                </a:cubicBezTo>
                <a:close/>
              </a:path>
            </a:pathLst>
          </a:custGeom>
          <a:noFill/>
          <a:ln w="31750">
            <a:solidFill>
              <a:schemeClr val="tx1"/>
            </a:solidFill>
          </a:ln>
          <a:extLst/>
        </p:spPr>
        <p:txBody>
          <a:bodyPr vert="horz" wrap="square" lIns="93248" tIns="46625" rIns="93248" bIns="46625"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47"/>
          </a:p>
        </p:txBody>
      </p:sp>
      <p:pic>
        <p:nvPicPr>
          <p:cNvPr id="70" name="Picture 8" descr="\\cstor01\data\PM Team\Icons\Service_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6268" y="2559164"/>
            <a:ext cx="751264" cy="828765"/>
          </a:xfrm>
          <a:prstGeom prst="rect">
            <a:avLst/>
          </a:prstGeom>
          <a:noFill/>
          <a:extLst>
            <a:ext uri="{909E8E84-426E-40DD-AFC4-6F175D3DCCD1}">
              <a14:hiddenFill xmlns:a14="http://schemas.microsoft.com/office/drawing/2010/main">
                <a:solidFill>
                  <a:srgbClr val="FFFFFF"/>
                </a:solidFill>
              </a14:hiddenFill>
            </a:ext>
          </a:extLst>
        </p:spPr>
      </p:pic>
      <p:sp>
        <p:nvSpPr>
          <p:cNvPr id="43" name="Rounded Rectangle 42"/>
          <p:cNvSpPr/>
          <p:nvPr/>
        </p:nvSpPr>
        <p:spPr bwMode="auto">
          <a:xfrm>
            <a:off x="4307762" y="4575362"/>
            <a:ext cx="3872698" cy="628359"/>
          </a:xfrm>
          <a:prstGeom prst="roundRect">
            <a:avLst>
              <a:gd name="adj" fmla="val 0"/>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3244" tIns="46622" rIns="93244" bIns="46622" numCol="1" rtlCol="0" anchor="ctr" anchorCtr="0" compatLnSpc="1">
            <a:prstTxWarp prst="textNoShape">
              <a:avLst/>
            </a:prstTxWarp>
          </a:bodyPr>
          <a:lstStyle/>
          <a:p>
            <a:pPr algn="ctr" defTabSz="932181" fontAlgn="base">
              <a:spcBef>
                <a:spcPct val="0"/>
              </a:spcBef>
              <a:spcAft>
                <a:spcPct val="0"/>
              </a:spcAft>
              <a:defRPr/>
            </a:pPr>
            <a:r>
              <a:rPr lang="en-US" sz="2311" kern="0" dirty="0">
                <a:gradFill>
                  <a:gsLst>
                    <a:gs pos="0">
                      <a:srgbClr val="FFFFFF"/>
                    </a:gs>
                    <a:gs pos="100000">
                      <a:srgbClr val="FFFFFF"/>
                    </a:gs>
                  </a:gsLst>
                  <a:lin ang="5400000" scaled="0"/>
                </a:gradFill>
                <a:latin typeface="Segoe UI"/>
              </a:rPr>
              <a:t>Service Provider Foundation</a:t>
            </a:r>
          </a:p>
        </p:txBody>
      </p:sp>
      <p:sp>
        <p:nvSpPr>
          <p:cNvPr id="44" name="Rounded Rectangle 43"/>
          <p:cNvSpPr/>
          <p:nvPr/>
        </p:nvSpPr>
        <p:spPr bwMode="auto">
          <a:xfrm>
            <a:off x="318394" y="4575362"/>
            <a:ext cx="3872698" cy="628359"/>
          </a:xfrm>
          <a:prstGeom prst="roundRect">
            <a:avLst>
              <a:gd name="adj" fmla="val 0"/>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3244" tIns="46622" rIns="93244" bIns="46622" numCol="1" rtlCol="0" anchor="ctr" anchorCtr="0" compatLnSpc="1">
            <a:prstTxWarp prst="textNoShape">
              <a:avLst/>
            </a:prstTxWarp>
          </a:bodyPr>
          <a:lstStyle/>
          <a:p>
            <a:pPr algn="ctr" defTabSz="932181" fontAlgn="base">
              <a:spcBef>
                <a:spcPct val="0"/>
              </a:spcBef>
              <a:spcAft>
                <a:spcPct val="0"/>
              </a:spcAft>
              <a:defRPr/>
            </a:pPr>
            <a:r>
              <a:rPr lang="en-US" sz="2311" kern="0" dirty="0">
                <a:gradFill>
                  <a:gsLst>
                    <a:gs pos="0">
                      <a:srgbClr val="FFFFFF"/>
                    </a:gs>
                    <a:gs pos="100000">
                      <a:srgbClr val="FFFFFF"/>
                    </a:gs>
                  </a:gsLst>
                  <a:lin ang="5400000" scaled="0"/>
                </a:gradFill>
                <a:latin typeface="Segoe UI"/>
              </a:rPr>
              <a:t>On Premises</a:t>
            </a:r>
          </a:p>
        </p:txBody>
      </p:sp>
      <p:pic>
        <p:nvPicPr>
          <p:cNvPr id="45" name="Picture 14" descr="\\cstor01\data\PM Team\Icons\VirtualMachine_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9064" y="2697002"/>
            <a:ext cx="621736" cy="62157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4" descr="\\cstor01\data\PM Team\Icons\VirtualMachine_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7501" y="2697002"/>
            <a:ext cx="621736" cy="62157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4" descr="\\cstor01\data\PM Team\Icons\VirtualMachine_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7295" y="2697002"/>
            <a:ext cx="621736" cy="62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738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up)">
                                      <p:cBhvr>
                                        <p:cTn id="10" dur="500"/>
                                        <p:tgtEl>
                                          <p:spTgt spid="3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up)">
                                      <p:cBhvr>
                                        <p:cTn id="13" dur="500"/>
                                        <p:tgtEl>
                                          <p:spTgt spid="3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xit" presetSubtype="0" fill="hold" grpId="0" nodeType="clickEffect">
                                  <p:stCondLst>
                                    <p:cond delay="0"/>
                                  </p:stCondLst>
                                  <p:childTnLst>
                                    <p:anim calcmode="lin" valueType="num">
                                      <p:cBhvr>
                                        <p:cTn id="26" dur="1000"/>
                                        <p:tgtEl>
                                          <p:spTgt spid="61"/>
                                        </p:tgtEl>
                                        <p:attrNameLst>
                                          <p:attrName>ppt_w</p:attrName>
                                        </p:attrNameLst>
                                      </p:cBhvr>
                                      <p:tavLst>
                                        <p:tav tm="0">
                                          <p:val>
                                            <p:strVal val="ppt_w"/>
                                          </p:val>
                                        </p:tav>
                                        <p:tav tm="100000">
                                          <p:val>
                                            <p:fltVal val="0"/>
                                          </p:val>
                                        </p:tav>
                                      </p:tavLst>
                                    </p:anim>
                                    <p:anim calcmode="lin" valueType="num">
                                      <p:cBhvr>
                                        <p:cTn id="27" dur="1000"/>
                                        <p:tgtEl>
                                          <p:spTgt spid="61"/>
                                        </p:tgtEl>
                                        <p:attrNameLst>
                                          <p:attrName>ppt_h</p:attrName>
                                        </p:attrNameLst>
                                      </p:cBhvr>
                                      <p:tavLst>
                                        <p:tav tm="0">
                                          <p:val>
                                            <p:strVal val="ppt_h"/>
                                          </p:val>
                                        </p:tav>
                                        <p:tav tm="100000">
                                          <p:val>
                                            <p:fltVal val="0"/>
                                          </p:val>
                                        </p:tav>
                                      </p:tavLst>
                                    </p:anim>
                                    <p:anim calcmode="lin" valueType="num">
                                      <p:cBhvr>
                                        <p:cTn id="28" dur="1000"/>
                                        <p:tgtEl>
                                          <p:spTgt spid="61"/>
                                        </p:tgtEl>
                                        <p:attrNameLst>
                                          <p:attrName>style.rotation</p:attrName>
                                        </p:attrNameLst>
                                      </p:cBhvr>
                                      <p:tavLst>
                                        <p:tav tm="0">
                                          <p:val>
                                            <p:fltVal val="0"/>
                                          </p:val>
                                        </p:tav>
                                        <p:tav tm="100000">
                                          <p:val>
                                            <p:fltVal val="90"/>
                                          </p:val>
                                        </p:tav>
                                      </p:tavLst>
                                    </p:anim>
                                    <p:animEffect transition="out" filter="fade">
                                      <p:cBhvr>
                                        <p:cTn id="29" dur="1000"/>
                                        <p:tgtEl>
                                          <p:spTgt spid="61"/>
                                        </p:tgtEl>
                                      </p:cBhvr>
                                    </p:animEffect>
                                    <p:set>
                                      <p:cBhvr>
                                        <p:cTn id="30" dur="1" fill="hold">
                                          <p:stCondLst>
                                            <p:cond delay="999"/>
                                          </p:stCondLst>
                                        </p:cTn>
                                        <p:tgtEl>
                                          <p:spTgt spid="61"/>
                                        </p:tgtEl>
                                        <p:attrNameLst>
                                          <p:attrName>style.visibility</p:attrName>
                                        </p:attrNameLst>
                                      </p:cBhvr>
                                      <p:to>
                                        <p:strVal val="hidden"/>
                                      </p:to>
                                    </p:set>
                                  </p:childTnLst>
                                </p:cTn>
                              </p:par>
                              <p:par>
                                <p:cTn id="31" presetID="31" presetClass="exit" presetSubtype="0" fill="hold" grpId="0" nodeType="withEffect">
                                  <p:stCondLst>
                                    <p:cond delay="0"/>
                                  </p:stCondLst>
                                  <p:childTnLst>
                                    <p:anim calcmode="lin" valueType="num">
                                      <p:cBhvr>
                                        <p:cTn id="32" dur="1000"/>
                                        <p:tgtEl>
                                          <p:spTgt spid="62"/>
                                        </p:tgtEl>
                                        <p:attrNameLst>
                                          <p:attrName>ppt_w</p:attrName>
                                        </p:attrNameLst>
                                      </p:cBhvr>
                                      <p:tavLst>
                                        <p:tav tm="0">
                                          <p:val>
                                            <p:strVal val="ppt_w"/>
                                          </p:val>
                                        </p:tav>
                                        <p:tav tm="100000">
                                          <p:val>
                                            <p:fltVal val="0"/>
                                          </p:val>
                                        </p:tav>
                                      </p:tavLst>
                                    </p:anim>
                                    <p:anim calcmode="lin" valueType="num">
                                      <p:cBhvr>
                                        <p:cTn id="33" dur="1000"/>
                                        <p:tgtEl>
                                          <p:spTgt spid="62"/>
                                        </p:tgtEl>
                                        <p:attrNameLst>
                                          <p:attrName>ppt_h</p:attrName>
                                        </p:attrNameLst>
                                      </p:cBhvr>
                                      <p:tavLst>
                                        <p:tav tm="0">
                                          <p:val>
                                            <p:strVal val="ppt_h"/>
                                          </p:val>
                                        </p:tav>
                                        <p:tav tm="100000">
                                          <p:val>
                                            <p:fltVal val="0"/>
                                          </p:val>
                                        </p:tav>
                                      </p:tavLst>
                                    </p:anim>
                                    <p:anim calcmode="lin" valueType="num">
                                      <p:cBhvr>
                                        <p:cTn id="34" dur="1000"/>
                                        <p:tgtEl>
                                          <p:spTgt spid="62"/>
                                        </p:tgtEl>
                                        <p:attrNameLst>
                                          <p:attrName>style.rotation</p:attrName>
                                        </p:attrNameLst>
                                      </p:cBhvr>
                                      <p:tavLst>
                                        <p:tav tm="0">
                                          <p:val>
                                            <p:fltVal val="0"/>
                                          </p:val>
                                        </p:tav>
                                        <p:tav tm="100000">
                                          <p:val>
                                            <p:fltVal val="90"/>
                                          </p:val>
                                        </p:tav>
                                      </p:tavLst>
                                    </p:anim>
                                    <p:animEffect transition="out" filter="fade">
                                      <p:cBhvr>
                                        <p:cTn id="35" dur="1000"/>
                                        <p:tgtEl>
                                          <p:spTgt spid="62"/>
                                        </p:tgtEl>
                                      </p:cBhvr>
                                    </p:animEffect>
                                    <p:set>
                                      <p:cBhvr>
                                        <p:cTn id="36" dur="1" fill="hold">
                                          <p:stCondLst>
                                            <p:cond delay="999"/>
                                          </p:stCondLst>
                                        </p:cTn>
                                        <p:tgtEl>
                                          <p:spTgt spid="62"/>
                                        </p:tgtEl>
                                        <p:attrNameLst>
                                          <p:attrName>style.visibility</p:attrName>
                                        </p:attrNameLst>
                                      </p:cBhvr>
                                      <p:to>
                                        <p:strVal val="hidden"/>
                                      </p:to>
                                    </p:set>
                                  </p:childTnLst>
                                </p:cTn>
                              </p:par>
                              <p:par>
                                <p:cTn id="37" presetID="31" presetClass="exit" presetSubtype="0" fill="hold" grpId="0" nodeType="withEffect">
                                  <p:stCondLst>
                                    <p:cond delay="0"/>
                                  </p:stCondLst>
                                  <p:childTnLst>
                                    <p:anim calcmode="lin" valueType="num">
                                      <p:cBhvr>
                                        <p:cTn id="38" dur="1000"/>
                                        <p:tgtEl>
                                          <p:spTgt spid="59"/>
                                        </p:tgtEl>
                                        <p:attrNameLst>
                                          <p:attrName>ppt_w</p:attrName>
                                        </p:attrNameLst>
                                      </p:cBhvr>
                                      <p:tavLst>
                                        <p:tav tm="0">
                                          <p:val>
                                            <p:strVal val="ppt_w"/>
                                          </p:val>
                                        </p:tav>
                                        <p:tav tm="100000">
                                          <p:val>
                                            <p:fltVal val="0"/>
                                          </p:val>
                                        </p:tav>
                                      </p:tavLst>
                                    </p:anim>
                                    <p:anim calcmode="lin" valueType="num">
                                      <p:cBhvr>
                                        <p:cTn id="39" dur="1000"/>
                                        <p:tgtEl>
                                          <p:spTgt spid="59"/>
                                        </p:tgtEl>
                                        <p:attrNameLst>
                                          <p:attrName>ppt_h</p:attrName>
                                        </p:attrNameLst>
                                      </p:cBhvr>
                                      <p:tavLst>
                                        <p:tav tm="0">
                                          <p:val>
                                            <p:strVal val="ppt_h"/>
                                          </p:val>
                                        </p:tav>
                                        <p:tav tm="100000">
                                          <p:val>
                                            <p:fltVal val="0"/>
                                          </p:val>
                                        </p:tav>
                                      </p:tavLst>
                                    </p:anim>
                                    <p:anim calcmode="lin" valueType="num">
                                      <p:cBhvr>
                                        <p:cTn id="40" dur="1000"/>
                                        <p:tgtEl>
                                          <p:spTgt spid="59"/>
                                        </p:tgtEl>
                                        <p:attrNameLst>
                                          <p:attrName>style.rotation</p:attrName>
                                        </p:attrNameLst>
                                      </p:cBhvr>
                                      <p:tavLst>
                                        <p:tav tm="0">
                                          <p:val>
                                            <p:fltVal val="0"/>
                                          </p:val>
                                        </p:tav>
                                        <p:tav tm="100000">
                                          <p:val>
                                            <p:fltVal val="90"/>
                                          </p:val>
                                        </p:tav>
                                      </p:tavLst>
                                    </p:anim>
                                    <p:animEffect transition="out" filter="fade">
                                      <p:cBhvr>
                                        <p:cTn id="41" dur="1000"/>
                                        <p:tgtEl>
                                          <p:spTgt spid="59"/>
                                        </p:tgtEl>
                                      </p:cBhvr>
                                    </p:animEffect>
                                    <p:set>
                                      <p:cBhvr>
                                        <p:cTn id="42" dur="1" fill="hold">
                                          <p:stCondLst>
                                            <p:cond delay="999"/>
                                          </p:stCondLst>
                                        </p:cTn>
                                        <p:tgtEl>
                                          <p:spTgt spid="59"/>
                                        </p:tgtEl>
                                        <p:attrNameLst>
                                          <p:attrName>style.visibility</p:attrName>
                                        </p:attrNameLst>
                                      </p:cBhvr>
                                      <p:to>
                                        <p:strVal val="hidden"/>
                                      </p:to>
                                    </p:set>
                                  </p:childTnLst>
                                </p:cTn>
                              </p:par>
                            </p:childTnLst>
                          </p:cTn>
                        </p:par>
                        <p:par>
                          <p:cTn id="43" fill="hold">
                            <p:stCondLst>
                              <p:cond delay="10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1000" fill="hold"/>
                                        <p:tgtEl>
                                          <p:spTgt spid="34"/>
                                        </p:tgtEl>
                                        <p:attrNameLst>
                                          <p:attrName>ppt_w</p:attrName>
                                        </p:attrNameLst>
                                      </p:cBhvr>
                                      <p:tavLst>
                                        <p:tav tm="0">
                                          <p:val>
                                            <p:fltVal val="0"/>
                                          </p:val>
                                        </p:tav>
                                        <p:tav tm="100000">
                                          <p:val>
                                            <p:strVal val="#ppt_w"/>
                                          </p:val>
                                        </p:tav>
                                      </p:tavLst>
                                    </p:anim>
                                    <p:anim calcmode="lin" valueType="num">
                                      <p:cBhvr>
                                        <p:cTn id="53" dur="1000" fill="hold"/>
                                        <p:tgtEl>
                                          <p:spTgt spid="34"/>
                                        </p:tgtEl>
                                        <p:attrNameLst>
                                          <p:attrName>ppt_h</p:attrName>
                                        </p:attrNameLst>
                                      </p:cBhvr>
                                      <p:tavLst>
                                        <p:tav tm="0">
                                          <p:val>
                                            <p:fltVal val="0"/>
                                          </p:val>
                                        </p:tav>
                                        <p:tav tm="100000">
                                          <p:val>
                                            <p:strVal val="#ppt_h"/>
                                          </p:val>
                                        </p:tav>
                                      </p:tavLst>
                                    </p:anim>
                                    <p:anim calcmode="lin" valueType="num">
                                      <p:cBhvr>
                                        <p:cTn id="54" dur="1000" fill="hold"/>
                                        <p:tgtEl>
                                          <p:spTgt spid="34"/>
                                        </p:tgtEl>
                                        <p:attrNameLst>
                                          <p:attrName>style.rotation</p:attrName>
                                        </p:attrNameLst>
                                      </p:cBhvr>
                                      <p:tavLst>
                                        <p:tav tm="0">
                                          <p:val>
                                            <p:fltVal val="90"/>
                                          </p:val>
                                        </p:tav>
                                        <p:tav tm="100000">
                                          <p:val>
                                            <p:fltVal val="0"/>
                                          </p:val>
                                        </p:tav>
                                      </p:tavLst>
                                    </p:anim>
                                    <p:animEffect transition="in" filter="fade">
                                      <p:cBhvr>
                                        <p:cTn id="55" dur="1000"/>
                                        <p:tgtEl>
                                          <p:spTgt spid="34"/>
                                        </p:tgtEl>
                                      </p:cBhvr>
                                    </p:animEffect>
                                  </p:childTnLst>
                                </p:cTn>
                              </p:par>
                              <p:par>
                                <p:cTn id="56" presetID="31" presetClass="entr" presetSubtype="0" fill="hold" nodeType="withEffect">
                                  <p:stCondLst>
                                    <p:cond delay="0"/>
                                  </p:stCondLst>
                                  <p:childTnLst>
                                    <p:set>
                                      <p:cBhvr>
                                        <p:cTn id="57" dur="1" fill="hold">
                                          <p:stCondLst>
                                            <p:cond delay="0"/>
                                          </p:stCondLst>
                                        </p:cTn>
                                        <p:tgtEl>
                                          <p:spTgt spid="1032"/>
                                        </p:tgtEl>
                                        <p:attrNameLst>
                                          <p:attrName>style.visibility</p:attrName>
                                        </p:attrNameLst>
                                      </p:cBhvr>
                                      <p:to>
                                        <p:strVal val="visible"/>
                                      </p:to>
                                    </p:set>
                                    <p:anim calcmode="lin" valueType="num">
                                      <p:cBhvr>
                                        <p:cTn id="58" dur="1000" fill="hold"/>
                                        <p:tgtEl>
                                          <p:spTgt spid="1032"/>
                                        </p:tgtEl>
                                        <p:attrNameLst>
                                          <p:attrName>ppt_w</p:attrName>
                                        </p:attrNameLst>
                                      </p:cBhvr>
                                      <p:tavLst>
                                        <p:tav tm="0">
                                          <p:val>
                                            <p:fltVal val="0"/>
                                          </p:val>
                                        </p:tav>
                                        <p:tav tm="100000">
                                          <p:val>
                                            <p:strVal val="#ppt_w"/>
                                          </p:val>
                                        </p:tav>
                                      </p:tavLst>
                                    </p:anim>
                                    <p:anim calcmode="lin" valueType="num">
                                      <p:cBhvr>
                                        <p:cTn id="59" dur="1000" fill="hold"/>
                                        <p:tgtEl>
                                          <p:spTgt spid="1032"/>
                                        </p:tgtEl>
                                        <p:attrNameLst>
                                          <p:attrName>ppt_h</p:attrName>
                                        </p:attrNameLst>
                                      </p:cBhvr>
                                      <p:tavLst>
                                        <p:tav tm="0">
                                          <p:val>
                                            <p:fltVal val="0"/>
                                          </p:val>
                                        </p:tav>
                                        <p:tav tm="100000">
                                          <p:val>
                                            <p:strVal val="#ppt_h"/>
                                          </p:val>
                                        </p:tav>
                                      </p:tavLst>
                                    </p:anim>
                                    <p:anim calcmode="lin" valueType="num">
                                      <p:cBhvr>
                                        <p:cTn id="60" dur="1000" fill="hold"/>
                                        <p:tgtEl>
                                          <p:spTgt spid="1032"/>
                                        </p:tgtEl>
                                        <p:attrNameLst>
                                          <p:attrName>style.rotation</p:attrName>
                                        </p:attrNameLst>
                                      </p:cBhvr>
                                      <p:tavLst>
                                        <p:tav tm="0">
                                          <p:val>
                                            <p:fltVal val="90"/>
                                          </p:val>
                                        </p:tav>
                                        <p:tav tm="100000">
                                          <p:val>
                                            <p:fltVal val="0"/>
                                          </p:val>
                                        </p:tav>
                                      </p:tavLst>
                                    </p:anim>
                                    <p:animEffect transition="in" filter="fade">
                                      <p:cBhvr>
                                        <p:cTn id="61" dur="1000"/>
                                        <p:tgtEl>
                                          <p:spTgt spid="1032"/>
                                        </p:tgtEl>
                                      </p:cBhvr>
                                    </p:animEffect>
                                  </p:childTnLst>
                                </p:cTn>
                              </p:par>
                              <p:par>
                                <p:cTn id="62" presetID="31" presetClass="entr" presetSubtype="0" fill="hold" nodeType="withEffect">
                                  <p:stCondLst>
                                    <p:cond delay="0"/>
                                  </p:stCondLst>
                                  <p:childTnLst>
                                    <p:set>
                                      <p:cBhvr>
                                        <p:cTn id="63" dur="1" fill="hold">
                                          <p:stCondLst>
                                            <p:cond delay="0"/>
                                          </p:stCondLst>
                                        </p:cTn>
                                        <p:tgtEl>
                                          <p:spTgt spid="1038"/>
                                        </p:tgtEl>
                                        <p:attrNameLst>
                                          <p:attrName>style.visibility</p:attrName>
                                        </p:attrNameLst>
                                      </p:cBhvr>
                                      <p:to>
                                        <p:strVal val="visible"/>
                                      </p:to>
                                    </p:set>
                                    <p:anim calcmode="lin" valueType="num">
                                      <p:cBhvr>
                                        <p:cTn id="64" dur="1000" fill="hold"/>
                                        <p:tgtEl>
                                          <p:spTgt spid="1038"/>
                                        </p:tgtEl>
                                        <p:attrNameLst>
                                          <p:attrName>ppt_w</p:attrName>
                                        </p:attrNameLst>
                                      </p:cBhvr>
                                      <p:tavLst>
                                        <p:tav tm="0">
                                          <p:val>
                                            <p:fltVal val="0"/>
                                          </p:val>
                                        </p:tav>
                                        <p:tav tm="100000">
                                          <p:val>
                                            <p:strVal val="#ppt_w"/>
                                          </p:val>
                                        </p:tav>
                                      </p:tavLst>
                                    </p:anim>
                                    <p:anim calcmode="lin" valueType="num">
                                      <p:cBhvr>
                                        <p:cTn id="65" dur="1000" fill="hold"/>
                                        <p:tgtEl>
                                          <p:spTgt spid="1038"/>
                                        </p:tgtEl>
                                        <p:attrNameLst>
                                          <p:attrName>ppt_h</p:attrName>
                                        </p:attrNameLst>
                                      </p:cBhvr>
                                      <p:tavLst>
                                        <p:tav tm="0">
                                          <p:val>
                                            <p:fltVal val="0"/>
                                          </p:val>
                                        </p:tav>
                                        <p:tav tm="100000">
                                          <p:val>
                                            <p:strVal val="#ppt_h"/>
                                          </p:val>
                                        </p:tav>
                                      </p:tavLst>
                                    </p:anim>
                                    <p:anim calcmode="lin" valueType="num">
                                      <p:cBhvr>
                                        <p:cTn id="66" dur="1000" fill="hold"/>
                                        <p:tgtEl>
                                          <p:spTgt spid="1038"/>
                                        </p:tgtEl>
                                        <p:attrNameLst>
                                          <p:attrName>style.rotation</p:attrName>
                                        </p:attrNameLst>
                                      </p:cBhvr>
                                      <p:tavLst>
                                        <p:tav tm="0">
                                          <p:val>
                                            <p:fltVal val="90"/>
                                          </p:val>
                                        </p:tav>
                                        <p:tav tm="100000">
                                          <p:val>
                                            <p:fltVal val="0"/>
                                          </p:val>
                                        </p:tav>
                                      </p:tavLst>
                                    </p:anim>
                                    <p:animEffect transition="in" filter="fade">
                                      <p:cBhvr>
                                        <p:cTn id="67" dur="1000"/>
                                        <p:tgtEl>
                                          <p:spTgt spid="1038"/>
                                        </p:tgtEl>
                                      </p:cBhvr>
                                    </p:animEffect>
                                  </p:childTnLst>
                                </p:cTn>
                              </p:par>
                              <p:par>
                                <p:cTn id="68" presetID="31" presetClass="entr" presetSubtype="0" fill="hold" nodeType="withEffect">
                                  <p:stCondLst>
                                    <p:cond delay="0"/>
                                  </p:stCondLst>
                                  <p:childTnLst>
                                    <p:set>
                                      <p:cBhvr>
                                        <p:cTn id="69" dur="1" fill="hold">
                                          <p:stCondLst>
                                            <p:cond delay="0"/>
                                          </p:stCondLst>
                                        </p:cTn>
                                        <p:tgtEl>
                                          <p:spTgt spid="1030"/>
                                        </p:tgtEl>
                                        <p:attrNameLst>
                                          <p:attrName>style.visibility</p:attrName>
                                        </p:attrNameLst>
                                      </p:cBhvr>
                                      <p:to>
                                        <p:strVal val="visible"/>
                                      </p:to>
                                    </p:set>
                                    <p:anim calcmode="lin" valueType="num">
                                      <p:cBhvr>
                                        <p:cTn id="70" dur="1000" fill="hold"/>
                                        <p:tgtEl>
                                          <p:spTgt spid="1030"/>
                                        </p:tgtEl>
                                        <p:attrNameLst>
                                          <p:attrName>ppt_w</p:attrName>
                                        </p:attrNameLst>
                                      </p:cBhvr>
                                      <p:tavLst>
                                        <p:tav tm="0">
                                          <p:val>
                                            <p:fltVal val="0"/>
                                          </p:val>
                                        </p:tav>
                                        <p:tav tm="100000">
                                          <p:val>
                                            <p:strVal val="#ppt_w"/>
                                          </p:val>
                                        </p:tav>
                                      </p:tavLst>
                                    </p:anim>
                                    <p:anim calcmode="lin" valueType="num">
                                      <p:cBhvr>
                                        <p:cTn id="71" dur="1000" fill="hold"/>
                                        <p:tgtEl>
                                          <p:spTgt spid="1030"/>
                                        </p:tgtEl>
                                        <p:attrNameLst>
                                          <p:attrName>ppt_h</p:attrName>
                                        </p:attrNameLst>
                                      </p:cBhvr>
                                      <p:tavLst>
                                        <p:tav tm="0">
                                          <p:val>
                                            <p:fltVal val="0"/>
                                          </p:val>
                                        </p:tav>
                                        <p:tav tm="100000">
                                          <p:val>
                                            <p:strVal val="#ppt_h"/>
                                          </p:val>
                                        </p:tav>
                                      </p:tavLst>
                                    </p:anim>
                                    <p:anim calcmode="lin" valueType="num">
                                      <p:cBhvr>
                                        <p:cTn id="72" dur="1000" fill="hold"/>
                                        <p:tgtEl>
                                          <p:spTgt spid="1030"/>
                                        </p:tgtEl>
                                        <p:attrNameLst>
                                          <p:attrName>style.rotation</p:attrName>
                                        </p:attrNameLst>
                                      </p:cBhvr>
                                      <p:tavLst>
                                        <p:tav tm="0">
                                          <p:val>
                                            <p:fltVal val="90"/>
                                          </p:val>
                                        </p:tav>
                                        <p:tav tm="100000">
                                          <p:val>
                                            <p:fltVal val="0"/>
                                          </p:val>
                                        </p:tav>
                                      </p:tavLst>
                                    </p:anim>
                                    <p:animEffect transition="in" filter="fade">
                                      <p:cBhvr>
                                        <p:cTn id="73" dur="1000"/>
                                        <p:tgtEl>
                                          <p:spTgt spid="1030"/>
                                        </p:tgtEl>
                                      </p:cBhvr>
                                    </p:animEffect>
                                  </p:childTnLst>
                                </p:cTn>
                              </p:par>
                              <p:par>
                                <p:cTn id="74" presetID="31" presetClass="entr" presetSubtype="0" fill="hold" nodeType="withEffect">
                                  <p:stCondLst>
                                    <p:cond delay="0"/>
                                  </p:stCondLst>
                                  <p:childTnLst>
                                    <p:set>
                                      <p:cBhvr>
                                        <p:cTn id="75" dur="1" fill="hold">
                                          <p:stCondLst>
                                            <p:cond delay="0"/>
                                          </p:stCondLst>
                                        </p:cTn>
                                        <p:tgtEl>
                                          <p:spTgt spid="1036"/>
                                        </p:tgtEl>
                                        <p:attrNameLst>
                                          <p:attrName>style.visibility</p:attrName>
                                        </p:attrNameLst>
                                      </p:cBhvr>
                                      <p:to>
                                        <p:strVal val="visible"/>
                                      </p:to>
                                    </p:set>
                                    <p:anim calcmode="lin" valueType="num">
                                      <p:cBhvr>
                                        <p:cTn id="76" dur="1000" fill="hold"/>
                                        <p:tgtEl>
                                          <p:spTgt spid="1036"/>
                                        </p:tgtEl>
                                        <p:attrNameLst>
                                          <p:attrName>ppt_w</p:attrName>
                                        </p:attrNameLst>
                                      </p:cBhvr>
                                      <p:tavLst>
                                        <p:tav tm="0">
                                          <p:val>
                                            <p:fltVal val="0"/>
                                          </p:val>
                                        </p:tav>
                                        <p:tav tm="100000">
                                          <p:val>
                                            <p:strVal val="#ppt_w"/>
                                          </p:val>
                                        </p:tav>
                                      </p:tavLst>
                                    </p:anim>
                                    <p:anim calcmode="lin" valueType="num">
                                      <p:cBhvr>
                                        <p:cTn id="77" dur="1000" fill="hold"/>
                                        <p:tgtEl>
                                          <p:spTgt spid="1036"/>
                                        </p:tgtEl>
                                        <p:attrNameLst>
                                          <p:attrName>ppt_h</p:attrName>
                                        </p:attrNameLst>
                                      </p:cBhvr>
                                      <p:tavLst>
                                        <p:tav tm="0">
                                          <p:val>
                                            <p:fltVal val="0"/>
                                          </p:val>
                                        </p:tav>
                                        <p:tav tm="100000">
                                          <p:val>
                                            <p:strVal val="#ppt_h"/>
                                          </p:val>
                                        </p:tav>
                                      </p:tavLst>
                                    </p:anim>
                                    <p:anim calcmode="lin" valueType="num">
                                      <p:cBhvr>
                                        <p:cTn id="78" dur="1000" fill="hold"/>
                                        <p:tgtEl>
                                          <p:spTgt spid="1036"/>
                                        </p:tgtEl>
                                        <p:attrNameLst>
                                          <p:attrName>style.rotation</p:attrName>
                                        </p:attrNameLst>
                                      </p:cBhvr>
                                      <p:tavLst>
                                        <p:tav tm="0">
                                          <p:val>
                                            <p:fltVal val="90"/>
                                          </p:val>
                                        </p:tav>
                                        <p:tav tm="100000">
                                          <p:val>
                                            <p:fltVal val="0"/>
                                          </p:val>
                                        </p:tav>
                                      </p:tavLst>
                                    </p:anim>
                                    <p:animEffect transition="in" filter="fade">
                                      <p:cBhvr>
                                        <p:cTn id="79" dur="1000"/>
                                        <p:tgtEl>
                                          <p:spTgt spid="1036"/>
                                        </p:tgtEl>
                                      </p:cBhvr>
                                    </p:animEffect>
                                  </p:childTnLst>
                                </p:cTn>
                              </p:par>
                              <p:par>
                                <p:cTn id="80" presetID="31" presetClass="entr" presetSubtype="0" fill="hold" nodeType="withEffect">
                                  <p:stCondLst>
                                    <p:cond delay="0"/>
                                  </p:stCondLst>
                                  <p:childTnLst>
                                    <p:set>
                                      <p:cBhvr>
                                        <p:cTn id="81" dur="1" fill="hold">
                                          <p:stCondLst>
                                            <p:cond delay="0"/>
                                          </p:stCondLst>
                                        </p:cTn>
                                        <p:tgtEl>
                                          <p:spTgt spid="1029"/>
                                        </p:tgtEl>
                                        <p:attrNameLst>
                                          <p:attrName>style.visibility</p:attrName>
                                        </p:attrNameLst>
                                      </p:cBhvr>
                                      <p:to>
                                        <p:strVal val="visible"/>
                                      </p:to>
                                    </p:set>
                                    <p:anim calcmode="lin" valueType="num">
                                      <p:cBhvr>
                                        <p:cTn id="82" dur="1000" fill="hold"/>
                                        <p:tgtEl>
                                          <p:spTgt spid="1029"/>
                                        </p:tgtEl>
                                        <p:attrNameLst>
                                          <p:attrName>ppt_w</p:attrName>
                                        </p:attrNameLst>
                                      </p:cBhvr>
                                      <p:tavLst>
                                        <p:tav tm="0">
                                          <p:val>
                                            <p:fltVal val="0"/>
                                          </p:val>
                                        </p:tav>
                                        <p:tav tm="100000">
                                          <p:val>
                                            <p:strVal val="#ppt_w"/>
                                          </p:val>
                                        </p:tav>
                                      </p:tavLst>
                                    </p:anim>
                                    <p:anim calcmode="lin" valueType="num">
                                      <p:cBhvr>
                                        <p:cTn id="83" dur="1000" fill="hold"/>
                                        <p:tgtEl>
                                          <p:spTgt spid="1029"/>
                                        </p:tgtEl>
                                        <p:attrNameLst>
                                          <p:attrName>ppt_h</p:attrName>
                                        </p:attrNameLst>
                                      </p:cBhvr>
                                      <p:tavLst>
                                        <p:tav tm="0">
                                          <p:val>
                                            <p:fltVal val="0"/>
                                          </p:val>
                                        </p:tav>
                                        <p:tav tm="100000">
                                          <p:val>
                                            <p:strVal val="#ppt_h"/>
                                          </p:val>
                                        </p:tav>
                                      </p:tavLst>
                                    </p:anim>
                                    <p:anim calcmode="lin" valueType="num">
                                      <p:cBhvr>
                                        <p:cTn id="84" dur="1000" fill="hold"/>
                                        <p:tgtEl>
                                          <p:spTgt spid="1029"/>
                                        </p:tgtEl>
                                        <p:attrNameLst>
                                          <p:attrName>style.rotation</p:attrName>
                                        </p:attrNameLst>
                                      </p:cBhvr>
                                      <p:tavLst>
                                        <p:tav tm="0">
                                          <p:val>
                                            <p:fltVal val="90"/>
                                          </p:val>
                                        </p:tav>
                                        <p:tav tm="100000">
                                          <p:val>
                                            <p:fltVal val="0"/>
                                          </p:val>
                                        </p:tav>
                                      </p:tavLst>
                                    </p:anim>
                                    <p:animEffect transition="in" filter="fade">
                                      <p:cBhvr>
                                        <p:cTn id="85" dur="1000"/>
                                        <p:tgtEl>
                                          <p:spTgt spid="1029"/>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35"/>
                                        </p:tgtEl>
                                        <p:attrNameLst>
                                          <p:attrName>style.visibility</p:attrName>
                                        </p:attrNameLst>
                                      </p:cBhvr>
                                      <p:to>
                                        <p:strVal val="visible"/>
                                      </p:to>
                                    </p:set>
                                    <p:anim calcmode="lin" valueType="num">
                                      <p:cBhvr>
                                        <p:cTn id="88" dur="1000" fill="hold"/>
                                        <p:tgtEl>
                                          <p:spTgt spid="35"/>
                                        </p:tgtEl>
                                        <p:attrNameLst>
                                          <p:attrName>ppt_w</p:attrName>
                                        </p:attrNameLst>
                                      </p:cBhvr>
                                      <p:tavLst>
                                        <p:tav tm="0">
                                          <p:val>
                                            <p:fltVal val="0"/>
                                          </p:val>
                                        </p:tav>
                                        <p:tav tm="100000">
                                          <p:val>
                                            <p:strVal val="#ppt_w"/>
                                          </p:val>
                                        </p:tav>
                                      </p:tavLst>
                                    </p:anim>
                                    <p:anim calcmode="lin" valueType="num">
                                      <p:cBhvr>
                                        <p:cTn id="89" dur="1000" fill="hold"/>
                                        <p:tgtEl>
                                          <p:spTgt spid="35"/>
                                        </p:tgtEl>
                                        <p:attrNameLst>
                                          <p:attrName>ppt_h</p:attrName>
                                        </p:attrNameLst>
                                      </p:cBhvr>
                                      <p:tavLst>
                                        <p:tav tm="0">
                                          <p:val>
                                            <p:fltVal val="0"/>
                                          </p:val>
                                        </p:tav>
                                        <p:tav tm="100000">
                                          <p:val>
                                            <p:strVal val="#ppt_h"/>
                                          </p:val>
                                        </p:tav>
                                      </p:tavLst>
                                    </p:anim>
                                    <p:anim calcmode="lin" valueType="num">
                                      <p:cBhvr>
                                        <p:cTn id="90" dur="1000" fill="hold"/>
                                        <p:tgtEl>
                                          <p:spTgt spid="35"/>
                                        </p:tgtEl>
                                        <p:attrNameLst>
                                          <p:attrName>style.rotation</p:attrName>
                                        </p:attrNameLst>
                                      </p:cBhvr>
                                      <p:tavLst>
                                        <p:tav tm="0">
                                          <p:val>
                                            <p:fltVal val="90"/>
                                          </p:val>
                                        </p:tav>
                                        <p:tav tm="100000">
                                          <p:val>
                                            <p:fltVal val="0"/>
                                          </p:val>
                                        </p:tav>
                                      </p:tavLst>
                                    </p:anim>
                                    <p:animEffect transition="in" filter="fade">
                                      <p:cBhvr>
                                        <p:cTn id="91" dur="1000"/>
                                        <p:tgtEl>
                                          <p:spTgt spid="35"/>
                                        </p:tgtEl>
                                      </p:cBhvr>
                                    </p:animEffect>
                                  </p:childTnLst>
                                </p:cTn>
                              </p:par>
                              <p:par>
                                <p:cTn id="92" presetID="31" presetClass="entr" presetSubtype="0"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anim calcmode="lin" valueType="num">
                                      <p:cBhvr>
                                        <p:cTn id="94" dur="1000" fill="hold"/>
                                        <p:tgtEl>
                                          <p:spTgt spid="39"/>
                                        </p:tgtEl>
                                        <p:attrNameLst>
                                          <p:attrName>ppt_w</p:attrName>
                                        </p:attrNameLst>
                                      </p:cBhvr>
                                      <p:tavLst>
                                        <p:tav tm="0">
                                          <p:val>
                                            <p:fltVal val="0"/>
                                          </p:val>
                                        </p:tav>
                                        <p:tav tm="100000">
                                          <p:val>
                                            <p:strVal val="#ppt_w"/>
                                          </p:val>
                                        </p:tav>
                                      </p:tavLst>
                                    </p:anim>
                                    <p:anim calcmode="lin" valueType="num">
                                      <p:cBhvr>
                                        <p:cTn id="95" dur="1000" fill="hold"/>
                                        <p:tgtEl>
                                          <p:spTgt spid="39"/>
                                        </p:tgtEl>
                                        <p:attrNameLst>
                                          <p:attrName>ppt_h</p:attrName>
                                        </p:attrNameLst>
                                      </p:cBhvr>
                                      <p:tavLst>
                                        <p:tav tm="0">
                                          <p:val>
                                            <p:fltVal val="0"/>
                                          </p:val>
                                        </p:tav>
                                        <p:tav tm="100000">
                                          <p:val>
                                            <p:strVal val="#ppt_h"/>
                                          </p:val>
                                        </p:tav>
                                      </p:tavLst>
                                    </p:anim>
                                    <p:anim calcmode="lin" valueType="num">
                                      <p:cBhvr>
                                        <p:cTn id="96" dur="1000" fill="hold"/>
                                        <p:tgtEl>
                                          <p:spTgt spid="39"/>
                                        </p:tgtEl>
                                        <p:attrNameLst>
                                          <p:attrName>style.rotation</p:attrName>
                                        </p:attrNameLst>
                                      </p:cBhvr>
                                      <p:tavLst>
                                        <p:tav tm="0">
                                          <p:val>
                                            <p:fltVal val="90"/>
                                          </p:val>
                                        </p:tav>
                                        <p:tav tm="100000">
                                          <p:val>
                                            <p:fltVal val="0"/>
                                          </p:val>
                                        </p:tav>
                                      </p:tavLst>
                                    </p:anim>
                                    <p:animEffect transition="in" filter="fade">
                                      <p:cBhvr>
                                        <p:cTn id="97" dur="1000"/>
                                        <p:tgtEl>
                                          <p:spTgt spid="39"/>
                                        </p:tgtEl>
                                      </p:cBhvr>
                                    </p:animEffect>
                                  </p:childTnLst>
                                </p:cTn>
                              </p:par>
                              <p:par>
                                <p:cTn id="98" presetID="31" presetClass="entr" presetSubtype="0"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 calcmode="lin" valueType="num">
                                      <p:cBhvr>
                                        <p:cTn id="100" dur="1000" fill="hold"/>
                                        <p:tgtEl>
                                          <p:spTgt spid="36"/>
                                        </p:tgtEl>
                                        <p:attrNameLst>
                                          <p:attrName>ppt_w</p:attrName>
                                        </p:attrNameLst>
                                      </p:cBhvr>
                                      <p:tavLst>
                                        <p:tav tm="0">
                                          <p:val>
                                            <p:fltVal val="0"/>
                                          </p:val>
                                        </p:tav>
                                        <p:tav tm="100000">
                                          <p:val>
                                            <p:strVal val="#ppt_w"/>
                                          </p:val>
                                        </p:tav>
                                      </p:tavLst>
                                    </p:anim>
                                    <p:anim calcmode="lin" valueType="num">
                                      <p:cBhvr>
                                        <p:cTn id="101" dur="1000" fill="hold"/>
                                        <p:tgtEl>
                                          <p:spTgt spid="36"/>
                                        </p:tgtEl>
                                        <p:attrNameLst>
                                          <p:attrName>ppt_h</p:attrName>
                                        </p:attrNameLst>
                                      </p:cBhvr>
                                      <p:tavLst>
                                        <p:tav tm="0">
                                          <p:val>
                                            <p:fltVal val="0"/>
                                          </p:val>
                                        </p:tav>
                                        <p:tav tm="100000">
                                          <p:val>
                                            <p:strVal val="#ppt_h"/>
                                          </p:val>
                                        </p:tav>
                                      </p:tavLst>
                                    </p:anim>
                                    <p:anim calcmode="lin" valueType="num">
                                      <p:cBhvr>
                                        <p:cTn id="102" dur="1000" fill="hold"/>
                                        <p:tgtEl>
                                          <p:spTgt spid="36"/>
                                        </p:tgtEl>
                                        <p:attrNameLst>
                                          <p:attrName>style.rotation</p:attrName>
                                        </p:attrNameLst>
                                      </p:cBhvr>
                                      <p:tavLst>
                                        <p:tav tm="0">
                                          <p:val>
                                            <p:fltVal val="90"/>
                                          </p:val>
                                        </p:tav>
                                        <p:tav tm="100000">
                                          <p:val>
                                            <p:fltVal val="0"/>
                                          </p:val>
                                        </p:tav>
                                      </p:tavLst>
                                    </p:anim>
                                    <p:animEffect transition="in" filter="fade">
                                      <p:cBhvr>
                                        <p:cTn id="103" dur="1000"/>
                                        <p:tgtEl>
                                          <p:spTgt spid="36"/>
                                        </p:tgtEl>
                                      </p:cBhvr>
                                    </p:animEffect>
                                  </p:childTnLst>
                                </p:cTn>
                              </p:par>
                              <p:par>
                                <p:cTn id="104" presetID="31" presetClass="entr" presetSubtype="0" fill="hold" grpId="0"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1000" fill="hold"/>
                                        <p:tgtEl>
                                          <p:spTgt spid="23"/>
                                        </p:tgtEl>
                                        <p:attrNameLst>
                                          <p:attrName>ppt_w</p:attrName>
                                        </p:attrNameLst>
                                      </p:cBhvr>
                                      <p:tavLst>
                                        <p:tav tm="0">
                                          <p:val>
                                            <p:fltVal val="0"/>
                                          </p:val>
                                        </p:tav>
                                        <p:tav tm="100000">
                                          <p:val>
                                            <p:strVal val="#ppt_w"/>
                                          </p:val>
                                        </p:tav>
                                      </p:tavLst>
                                    </p:anim>
                                    <p:anim calcmode="lin" valueType="num">
                                      <p:cBhvr>
                                        <p:cTn id="107" dur="1000" fill="hold"/>
                                        <p:tgtEl>
                                          <p:spTgt spid="23"/>
                                        </p:tgtEl>
                                        <p:attrNameLst>
                                          <p:attrName>ppt_h</p:attrName>
                                        </p:attrNameLst>
                                      </p:cBhvr>
                                      <p:tavLst>
                                        <p:tav tm="0">
                                          <p:val>
                                            <p:fltVal val="0"/>
                                          </p:val>
                                        </p:tav>
                                        <p:tav tm="100000">
                                          <p:val>
                                            <p:strVal val="#ppt_h"/>
                                          </p:val>
                                        </p:tav>
                                      </p:tavLst>
                                    </p:anim>
                                    <p:anim calcmode="lin" valueType="num">
                                      <p:cBhvr>
                                        <p:cTn id="108" dur="1000" fill="hold"/>
                                        <p:tgtEl>
                                          <p:spTgt spid="23"/>
                                        </p:tgtEl>
                                        <p:attrNameLst>
                                          <p:attrName>style.rotation</p:attrName>
                                        </p:attrNameLst>
                                      </p:cBhvr>
                                      <p:tavLst>
                                        <p:tav tm="0">
                                          <p:val>
                                            <p:fltVal val="90"/>
                                          </p:val>
                                        </p:tav>
                                        <p:tav tm="100000">
                                          <p:val>
                                            <p:fltVal val="0"/>
                                          </p:val>
                                        </p:tav>
                                      </p:tavLst>
                                    </p:anim>
                                    <p:animEffect transition="in" filter="fade">
                                      <p:cBhvr>
                                        <p:cTn id="109" dur="1000"/>
                                        <p:tgtEl>
                                          <p:spTgt spid="23"/>
                                        </p:tgtEl>
                                      </p:cBhvr>
                                    </p:animEffect>
                                  </p:childTnLst>
                                </p:cTn>
                              </p:par>
                              <p:par>
                                <p:cTn id="110" presetID="31" presetClass="entr" presetSubtype="0" fill="hold" grpId="0" nodeType="withEffect">
                                  <p:stCondLst>
                                    <p:cond delay="0"/>
                                  </p:stCondLst>
                                  <p:childTnLst>
                                    <p:set>
                                      <p:cBhvr>
                                        <p:cTn id="111" dur="1" fill="hold">
                                          <p:stCondLst>
                                            <p:cond delay="0"/>
                                          </p:stCondLst>
                                        </p:cTn>
                                        <p:tgtEl>
                                          <p:spTgt spid="24"/>
                                        </p:tgtEl>
                                        <p:attrNameLst>
                                          <p:attrName>style.visibility</p:attrName>
                                        </p:attrNameLst>
                                      </p:cBhvr>
                                      <p:to>
                                        <p:strVal val="visible"/>
                                      </p:to>
                                    </p:set>
                                    <p:anim calcmode="lin" valueType="num">
                                      <p:cBhvr>
                                        <p:cTn id="112" dur="1000" fill="hold"/>
                                        <p:tgtEl>
                                          <p:spTgt spid="24"/>
                                        </p:tgtEl>
                                        <p:attrNameLst>
                                          <p:attrName>ppt_w</p:attrName>
                                        </p:attrNameLst>
                                      </p:cBhvr>
                                      <p:tavLst>
                                        <p:tav tm="0">
                                          <p:val>
                                            <p:fltVal val="0"/>
                                          </p:val>
                                        </p:tav>
                                        <p:tav tm="100000">
                                          <p:val>
                                            <p:strVal val="#ppt_w"/>
                                          </p:val>
                                        </p:tav>
                                      </p:tavLst>
                                    </p:anim>
                                    <p:anim calcmode="lin" valueType="num">
                                      <p:cBhvr>
                                        <p:cTn id="113" dur="1000" fill="hold"/>
                                        <p:tgtEl>
                                          <p:spTgt spid="24"/>
                                        </p:tgtEl>
                                        <p:attrNameLst>
                                          <p:attrName>ppt_h</p:attrName>
                                        </p:attrNameLst>
                                      </p:cBhvr>
                                      <p:tavLst>
                                        <p:tav tm="0">
                                          <p:val>
                                            <p:fltVal val="0"/>
                                          </p:val>
                                        </p:tav>
                                        <p:tav tm="100000">
                                          <p:val>
                                            <p:strVal val="#ppt_h"/>
                                          </p:val>
                                        </p:tav>
                                      </p:tavLst>
                                    </p:anim>
                                    <p:anim calcmode="lin" valueType="num">
                                      <p:cBhvr>
                                        <p:cTn id="114" dur="1000" fill="hold"/>
                                        <p:tgtEl>
                                          <p:spTgt spid="24"/>
                                        </p:tgtEl>
                                        <p:attrNameLst>
                                          <p:attrName>style.rotation</p:attrName>
                                        </p:attrNameLst>
                                      </p:cBhvr>
                                      <p:tavLst>
                                        <p:tav tm="0">
                                          <p:val>
                                            <p:fltVal val="90"/>
                                          </p:val>
                                        </p:tav>
                                        <p:tav tm="100000">
                                          <p:val>
                                            <p:fltVal val="0"/>
                                          </p:val>
                                        </p:tav>
                                      </p:tavLst>
                                    </p:anim>
                                    <p:animEffect transition="in" filter="fade">
                                      <p:cBhvr>
                                        <p:cTn id="115" dur="1000"/>
                                        <p:tgtEl>
                                          <p:spTgt spid="24"/>
                                        </p:tgtEl>
                                      </p:cBhvr>
                                    </p:animEffect>
                                  </p:childTnLst>
                                </p:cTn>
                              </p:par>
                              <p:par>
                                <p:cTn id="116" presetID="31" presetClass="entr" presetSubtype="0" fill="hold" grpId="0" nodeType="withEffect">
                                  <p:stCondLst>
                                    <p:cond delay="0"/>
                                  </p:stCondLst>
                                  <p:childTnLst>
                                    <p:set>
                                      <p:cBhvr>
                                        <p:cTn id="117" dur="1" fill="hold">
                                          <p:stCondLst>
                                            <p:cond delay="0"/>
                                          </p:stCondLst>
                                        </p:cTn>
                                        <p:tgtEl>
                                          <p:spTgt spid="38"/>
                                        </p:tgtEl>
                                        <p:attrNameLst>
                                          <p:attrName>style.visibility</p:attrName>
                                        </p:attrNameLst>
                                      </p:cBhvr>
                                      <p:to>
                                        <p:strVal val="visible"/>
                                      </p:to>
                                    </p:set>
                                    <p:anim calcmode="lin" valueType="num">
                                      <p:cBhvr>
                                        <p:cTn id="118" dur="1000" fill="hold"/>
                                        <p:tgtEl>
                                          <p:spTgt spid="38"/>
                                        </p:tgtEl>
                                        <p:attrNameLst>
                                          <p:attrName>ppt_w</p:attrName>
                                        </p:attrNameLst>
                                      </p:cBhvr>
                                      <p:tavLst>
                                        <p:tav tm="0">
                                          <p:val>
                                            <p:fltVal val="0"/>
                                          </p:val>
                                        </p:tav>
                                        <p:tav tm="100000">
                                          <p:val>
                                            <p:strVal val="#ppt_w"/>
                                          </p:val>
                                        </p:tav>
                                      </p:tavLst>
                                    </p:anim>
                                    <p:anim calcmode="lin" valueType="num">
                                      <p:cBhvr>
                                        <p:cTn id="119" dur="1000" fill="hold"/>
                                        <p:tgtEl>
                                          <p:spTgt spid="38"/>
                                        </p:tgtEl>
                                        <p:attrNameLst>
                                          <p:attrName>ppt_h</p:attrName>
                                        </p:attrNameLst>
                                      </p:cBhvr>
                                      <p:tavLst>
                                        <p:tav tm="0">
                                          <p:val>
                                            <p:fltVal val="0"/>
                                          </p:val>
                                        </p:tav>
                                        <p:tav tm="100000">
                                          <p:val>
                                            <p:strVal val="#ppt_h"/>
                                          </p:val>
                                        </p:tav>
                                      </p:tavLst>
                                    </p:anim>
                                    <p:anim calcmode="lin" valueType="num">
                                      <p:cBhvr>
                                        <p:cTn id="120" dur="1000" fill="hold"/>
                                        <p:tgtEl>
                                          <p:spTgt spid="38"/>
                                        </p:tgtEl>
                                        <p:attrNameLst>
                                          <p:attrName>style.rotation</p:attrName>
                                        </p:attrNameLst>
                                      </p:cBhvr>
                                      <p:tavLst>
                                        <p:tav tm="0">
                                          <p:val>
                                            <p:fltVal val="90"/>
                                          </p:val>
                                        </p:tav>
                                        <p:tav tm="100000">
                                          <p:val>
                                            <p:fltVal val="0"/>
                                          </p:val>
                                        </p:tav>
                                      </p:tavLst>
                                    </p:anim>
                                    <p:animEffect transition="in" filter="fade">
                                      <p:cBhvr>
                                        <p:cTn id="121" dur="1000"/>
                                        <p:tgtEl>
                                          <p:spTgt spid="38"/>
                                        </p:tgtEl>
                                      </p:cBhvr>
                                    </p:animEffect>
                                  </p:childTnLst>
                                </p:cTn>
                              </p:par>
                              <p:par>
                                <p:cTn id="122" presetID="31" presetClass="entr" presetSubtype="0" fill="hold" nodeType="withEffect">
                                  <p:stCondLst>
                                    <p:cond delay="0"/>
                                  </p:stCondLst>
                                  <p:childTnLst>
                                    <p:set>
                                      <p:cBhvr>
                                        <p:cTn id="123" dur="1" fill="hold">
                                          <p:stCondLst>
                                            <p:cond delay="0"/>
                                          </p:stCondLst>
                                        </p:cTn>
                                        <p:tgtEl>
                                          <p:spTgt spid="1034"/>
                                        </p:tgtEl>
                                        <p:attrNameLst>
                                          <p:attrName>style.visibility</p:attrName>
                                        </p:attrNameLst>
                                      </p:cBhvr>
                                      <p:to>
                                        <p:strVal val="visible"/>
                                      </p:to>
                                    </p:set>
                                    <p:anim calcmode="lin" valueType="num">
                                      <p:cBhvr>
                                        <p:cTn id="124" dur="1000" fill="hold"/>
                                        <p:tgtEl>
                                          <p:spTgt spid="1034"/>
                                        </p:tgtEl>
                                        <p:attrNameLst>
                                          <p:attrName>ppt_w</p:attrName>
                                        </p:attrNameLst>
                                      </p:cBhvr>
                                      <p:tavLst>
                                        <p:tav tm="0">
                                          <p:val>
                                            <p:fltVal val="0"/>
                                          </p:val>
                                        </p:tav>
                                        <p:tav tm="100000">
                                          <p:val>
                                            <p:strVal val="#ppt_w"/>
                                          </p:val>
                                        </p:tav>
                                      </p:tavLst>
                                    </p:anim>
                                    <p:anim calcmode="lin" valueType="num">
                                      <p:cBhvr>
                                        <p:cTn id="125" dur="1000" fill="hold"/>
                                        <p:tgtEl>
                                          <p:spTgt spid="1034"/>
                                        </p:tgtEl>
                                        <p:attrNameLst>
                                          <p:attrName>ppt_h</p:attrName>
                                        </p:attrNameLst>
                                      </p:cBhvr>
                                      <p:tavLst>
                                        <p:tav tm="0">
                                          <p:val>
                                            <p:fltVal val="0"/>
                                          </p:val>
                                        </p:tav>
                                        <p:tav tm="100000">
                                          <p:val>
                                            <p:strVal val="#ppt_h"/>
                                          </p:val>
                                        </p:tav>
                                      </p:tavLst>
                                    </p:anim>
                                    <p:anim calcmode="lin" valueType="num">
                                      <p:cBhvr>
                                        <p:cTn id="126" dur="1000" fill="hold"/>
                                        <p:tgtEl>
                                          <p:spTgt spid="1034"/>
                                        </p:tgtEl>
                                        <p:attrNameLst>
                                          <p:attrName>style.rotation</p:attrName>
                                        </p:attrNameLst>
                                      </p:cBhvr>
                                      <p:tavLst>
                                        <p:tav tm="0">
                                          <p:val>
                                            <p:fltVal val="90"/>
                                          </p:val>
                                        </p:tav>
                                        <p:tav tm="100000">
                                          <p:val>
                                            <p:fltVal val="0"/>
                                          </p:val>
                                        </p:tav>
                                      </p:tavLst>
                                    </p:anim>
                                    <p:animEffect transition="in" filter="fade">
                                      <p:cBhvr>
                                        <p:cTn id="127" dur="1000"/>
                                        <p:tgtEl>
                                          <p:spTgt spid="1034"/>
                                        </p:tgtEl>
                                      </p:cBhvr>
                                    </p:animEffect>
                                  </p:childTnLst>
                                </p:cTn>
                              </p:par>
                              <p:par>
                                <p:cTn id="128" presetID="31" presetClass="entr" presetSubtype="0" fill="hold" nodeType="withEffect">
                                  <p:stCondLst>
                                    <p:cond delay="0"/>
                                  </p:stCondLst>
                                  <p:childTnLst>
                                    <p:set>
                                      <p:cBhvr>
                                        <p:cTn id="129" dur="1" fill="hold">
                                          <p:stCondLst>
                                            <p:cond delay="0"/>
                                          </p:stCondLst>
                                        </p:cTn>
                                        <p:tgtEl>
                                          <p:spTgt spid="1031"/>
                                        </p:tgtEl>
                                        <p:attrNameLst>
                                          <p:attrName>style.visibility</p:attrName>
                                        </p:attrNameLst>
                                      </p:cBhvr>
                                      <p:to>
                                        <p:strVal val="visible"/>
                                      </p:to>
                                    </p:set>
                                    <p:anim calcmode="lin" valueType="num">
                                      <p:cBhvr>
                                        <p:cTn id="130" dur="1000" fill="hold"/>
                                        <p:tgtEl>
                                          <p:spTgt spid="1031"/>
                                        </p:tgtEl>
                                        <p:attrNameLst>
                                          <p:attrName>ppt_w</p:attrName>
                                        </p:attrNameLst>
                                      </p:cBhvr>
                                      <p:tavLst>
                                        <p:tav tm="0">
                                          <p:val>
                                            <p:fltVal val="0"/>
                                          </p:val>
                                        </p:tav>
                                        <p:tav tm="100000">
                                          <p:val>
                                            <p:strVal val="#ppt_w"/>
                                          </p:val>
                                        </p:tav>
                                      </p:tavLst>
                                    </p:anim>
                                    <p:anim calcmode="lin" valueType="num">
                                      <p:cBhvr>
                                        <p:cTn id="131" dur="1000" fill="hold"/>
                                        <p:tgtEl>
                                          <p:spTgt spid="1031"/>
                                        </p:tgtEl>
                                        <p:attrNameLst>
                                          <p:attrName>ppt_h</p:attrName>
                                        </p:attrNameLst>
                                      </p:cBhvr>
                                      <p:tavLst>
                                        <p:tav tm="0">
                                          <p:val>
                                            <p:fltVal val="0"/>
                                          </p:val>
                                        </p:tav>
                                        <p:tav tm="100000">
                                          <p:val>
                                            <p:strVal val="#ppt_h"/>
                                          </p:val>
                                        </p:tav>
                                      </p:tavLst>
                                    </p:anim>
                                    <p:anim calcmode="lin" valueType="num">
                                      <p:cBhvr>
                                        <p:cTn id="132" dur="1000" fill="hold"/>
                                        <p:tgtEl>
                                          <p:spTgt spid="1031"/>
                                        </p:tgtEl>
                                        <p:attrNameLst>
                                          <p:attrName>style.rotation</p:attrName>
                                        </p:attrNameLst>
                                      </p:cBhvr>
                                      <p:tavLst>
                                        <p:tav tm="0">
                                          <p:val>
                                            <p:fltVal val="90"/>
                                          </p:val>
                                        </p:tav>
                                        <p:tav tm="100000">
                                          <p:val>
                                            <p:fltVal val="0"/>
                                          </p:val>
                                        </p:tav>
                                      </p:tavLst>
                                    </p:anim>
                                    <p:animEffect transition="in" filter="fade">
                                      <p:cBhvr>
                                        <p:cTn id="133" dur="1000"/>
                                        <p:tgtEl>
                                          <p:spTgt spid="1031"/>
                                        </p:tgtEl>
                                      </p:cBhvr>
                                    </p:animEffect>
                                  </p:childTnLst>
                                </p:cTn>
                              </p:par>
                              <p:par>
                                <p:cTn id="134" presetID="31" presetClass="entr" presetSubtype="0" fill="hold" nodeType="withEffect">
                                  <p:stCondLst>
                                    <p:cond delay="0"/>
                                  </p:stCondLst>
                                  <p:childTnLst>
                                    <p:set>
                                      <p:cBhvr>
                                        <p:cTn id="135" dur="1" fill="hold">
                                          <p:stCondLst>
                                            <p:cond delay="0"/>
                                          </p:stCondLst>
                                        </p:cTn>
                                        <p:tgtEl>
                                          <p:spTgt spid="1037"/>
                                        </p:tgtEl>
                                        <p:attrNameLst>
                                          <p:attrName>style.visibility</p:attrName>
                                        </p:attrNameLst>
                                      </p:cBhvr>
                                      <p:to>
                                        <p:strVal val="visible"/>
                                      </p:to>
                                    </p:set>
                                    <p:anim calcmode="lin" valueType="num">
                                      <p:cBhvr>
                                        <p:cTn id="136" dur="1000" fill="hold"/>
                                        <p:tgtEl>
                                          <p:spTgt spid="1037"/>
                                        </p:tgtEl>
                                        <p:attrNameLst>
                                          <p:attrName>ppt_w</p:attrName>
                                        </p:attrNameLst>
                                      </p:cBhvr>
                                      <p:tavLst>
                                        <p:tav tm="0">
                                          <p:val>
                                            <p:fltVal val="0"/>
                                          </p:val>
                                        </p:tav>
                                        <p:tav tm="100000">
                                          <p:val>
                                            <p:strVal val="#ppt_w"/>
                                          </p:val>
                                        </p:tav>
                                      </p:tavLst>
                                    </p:anim>
                                    <p:anim calcmode="lin" valueType="num">
                                      <p:cBhvr>
                                        <p:cTn id="137" dur="1000" fill="hold"/>
                                        <p:tgtEl>
                                          <p:spTgt spid="1037"/>
                                        </p:tgtEl>
                                        <p:attrNameLst>
                                          <p:attrName>ppt_h</p:attrName>
                                        </p:attrNameLst>
                                      </p:cBhvr>
                                      <p:tavLst>
                                        <p:tav tm="0">
                                          <p:val>
                                            <p:fltVal val="0"/>
                                          </p:val>
                                        </p:tav>
                                        <p:tav tm="100000">
                                          <p:val>
                                            <p:strVal val="#ppt_h"/>
                                          </p:val>
                                        </p:tav>
                                      </p:tavLst>
                                    </p:anim>
                                    <p:anim calcmode="lin" valueType="num">
                                      <p:cBhvr>
                                        <p:cTn id="138" dur="1000" fill="hold"/>
                                        <p:tgtEl>
                                          <p:spTgt spid="1037"/>
                                        </p:tgtEl>
                                        <p:attrNameLst>
                                          <p:attrName>style.rotation</p:attrName>
                                        </p:attrNameLst>
                                      </p:cBhvr>
                                      <p:tavLst>
                                        <p:tav tm="0">
                                          <p:val>
                                            <p:fltVal val="90"/>
                                          </p:val>
                                        </p:tav>
                                        <p:tav tm="100000">
                                          <p:val>
                                            <p:fltVal val="0"/>
                                          </p:val>
                                        </p:tav>
                                      </p:tavLst>
                                    </p:anim>
                                    <p:animEffect transition="in" filter="fade">
                                      <p:cBhvr>
                                        <p:cTn id="139" dur="1000"/>
                                        <p:tgtEl>
                                          <p:spTgt spid="1037"/>
                                        </p:tgtEl>
                                      </p:cBhvr>
                                    </p:animEffect>
                                  </p:childTnLst>
                                </p:cTn>
                              </p:par>
                              <p:par>
                                <p:cTn id="140" presetID="31" presetClass="entr" presetSubtype="0" fill="hold" nodeType="withEffect">
                                  <p:stCondLst>
                                    <p:cond delay="0"/>
                                  </p:stCondLst>
                                  <p:childTnLst>
                                    <p:set>
                                      <p:cBhvr>
                                        <p:cTn id="141" dur="1" fill="hold">
                                          <p:stCondLst>
                                            <p:cond delay="0"/>
                                          </p:stCondLst>
                                        </p:cTn>
                                        <p:tgtEl>
                                          <p:spTgt spid="68"/>
                                        </p:tgtEl>
                                        <p:attrNameLst>
                                          <p:attrName>style.visibility</p:attrName>
                                        </p:attrNameLst>
                                      </p:cBhvr>
                                      <p:to>
                                        <p:strVal val="visible"/>
                                      </p:to>
                                    </p:set>
                                    <p:anim calcmode="lin" valueType="num">
                                      <p:cBhvr>
                                        <p:cTn id="142" dur="1000" fill="hold"/>
                                        <p:tgtEl>
                                          <p:spTgt spid="68"/>
                                        </p:tgtEl>
                                        <p:attrNameLst>
                                          <p:attrName>ppt_w</p:attrName>
                                        </p:attrNameLst>
                                      </p:cBhvr>
                                      <p:tavLst>
                                        <p:tav tm="0">
                                          <p:val>
                                            <p:fltVal val="0"/>
                                          </p:val>
                                        </p:tav>
                                        <p:tav tm="100000">
                                          <p:val>
                                            <p:strVal val="#ppt_w"/>
                                          </p:val>
                                        </p:tav>
                                      </p:tavLst>
                                    </p:anim>
                                    <p:anim calcmode="lin" valueType="num">
                                      <p:cBhvr>
                                        <p:cTn id="143" dur="1000" fill="hold"/>
                                        <p:tgtEl>
                                          <p:spTgt spid="68"/>
                                        </p:tgtEl>
                                        <p:attrNameLst>
                                          <p:attrName>ppt_h</p:attrName>
                                        </p:attrNameLst>
                                      </p:cBhvr>
                                      <p:tavLst>
                                        <p:tav tm="0">
                                          <p:val>
                                            <p:fltVal val="0"/>
                                          </p:val>
                                        </p:tav>
                                        <p:tav tm="100000">
                                          <p:val>
                                            <p:strVal val="#ppt_h"/>
                                          </p:val>
                                        </p:tav>
                                      </p:tavLst>
                                    </p:anim>
                                    <p:anim calcmode="lin" valueType="num">
                                      <p:cBhvr>
                                        <p:cTn id="144" dur="1000" fill="hold"/>
                                        <p:tgtEl>
                                          <p:spTgt spid="68"/>
                                        </p:tgtEl>
                                        <p:attrNameLst>
                                          <p:attrName>style.rotation</p:attrName>
                                        </p:attrNameLst>
                                      </p:cBhvr>
                                      <p:tavLst>
                                        <p:tav tm="0">
                                          <p:val>
                                            <p:fltVal val="90"/>
                                          </p:val>
                                        </p:tav>
                                        <p:tav tm="100000">
                                          <p:val>
                                            <p:fltVal val="0"/>
                                          </p:val>
                                        </p:tav>
                                      </p:tavLst>
                                    </p:anim>
                                    <p:animEffect transition="in" filter="fade">
                                      <p:cBhvr>
                                        <p:cTn id="145" dur="1000"/>
                                        <p:tgtEl>
                                          <p:spTgt spid="68"/>
                                        </p:tgtEl>
                                      </p:cBhvr>
                                    </p:animEffect>
                                  </p:childTnLst>
                                </p:cTn>
                              </p:par>
                              <p:par>
                                <p:cTn id="146" presetID="31" presetClass="entr" presetSubtype="0" fill="hold" nodeType="withEffect">
                                  <p:stCondLst>
                                    <p:cond delay="0"/>
                                  </p:stCondLst>
                                  <p:childTnLst>
                                    <p:set>
                                      <p:cBhvr>
                                        <p:cTn id="147" dur="1" fill="hold">
                                          <p:stCondLst>
                                            <p:cond delay="0"/>
                                          </p:stCondLst>
                                        </p:cTn>
                                        <p:tgtEl>
                                          <p:spTgt spid="64"/>
                                        </p:tgtEl>
                                        <p:attrNameLst>
                                          <p:attrName>style.visibility</p:attrName>
                                        </p:attrNameLst>
                                      </p:cBhvr>
                                      <p:to>
                                        <p:strVal val="visible"/>
                                      </p:to>
                                    </p:set>
                                    <p:anim calcmode="lin" valueType="num">
                                      <p:cBhvr>
                                        <p:cTn id="148" dur="1000" fill="hold"/>
                                        <p:tgtEl>
                                          <p:spTgt spid="64"/>
                                        </p:tgtEl>
                                        <p:attrNameLst>
                                          <p:attrName>ppt_w</p:attrName>
                                        </p:attrNameLst>
                                      </p:cBhvr>
                                      <p:tavLst>
                                        <p:tav tm="0">
                                          <p:val>
                                            <p:fltVal val="0"/>
                                          </p:val>
                                        </p:tav>
                                        <p:tav tm="100000">
                                          <p:val>
                                            <p:strVal val="#ppt_w"/>
                                          </p:val>
                                        </p:tav>
                                      </p:tavLst>
                                    </p:anim>
                                    <p:anim calcmode="lin" valueType="num">
                                      <p:cBhvr>
                                        <p:cTn id="149" dur="1000" fill="hold"/>
                                        <p:tgtEl>
                                          <p:spTgt spid="64"/>
                                        </p:tgtEl>
                                        <p:attrNameLst>
                                          <p:attrName>ppt_h</p:attrName>
                                        </p:attrNameLst>
                                      </p:cBhvr>
                                      <p:tavLst>
                                        <p:tav tm="0">
                                          <p:val>
                                            <p:fltVal val="0"/>
                                          </p:val>
                                        </p:tav>
                                        <p:tav tm="100000">
                                          <p:val>
                                            <p:strVal val="#ppt_h"/>
                                          </p:val>
                                        </p:tav>
                                      </p:tavLst>
                                    </p:anim>
                                    <p:anim calcmode="lin" valueType="num">
                                      <p:cBhvr>
                                        <p:cTn id="150" dur="1000" fill="hold"/>
                                        <p:tgtEl>
                                          <p:spTgt spid="64"/>
                                        </p:tgtEl>
                                        <p:attrNameLst>
                                          <p:attrName>style.rotation</p:attrName>
                                        </p:attrNameLst>
                                      </p:cBhvr>
                                      <p:tavLst>
                                        <p:tav tm="0">
                                          <p:val>
                                            <p:fltVal val="90"/>
                                          </p:val>
                                        </p:tav>
                                        <p:tav tm="100000">
                                          <p:val>
                                            <p:fltVal val="0"/>
                                          </p:val>
                                        </p:tav>
                                      </p:tavLst>
                                    </p:anim>
                                    <p:animEffect transition="in" filter="fade">
                                      <p:cBhvr>
                                        <p:cTn id="151" dur="1000"/>
                                        <p:tgtEl>
                                          <p:spTgt spid="64"/>
                                        </p:tgtEl>
                                      </p:cBhvr>
                                    </p:animEffect>
                                  </p:childTnLst>
                                </p:cTn>
                              </p:par>
                              <p:par>
                                <p:cTn id="152" presetID="31" presetClass="entr" presetSubtype="0" fill="hold" nodeType="withEffect">
                                  <p:stCondLst>
                                    <p:cond delay="0"/>
                                  </p:stCondLst>
                                  <p:childTnLst>
                                    <p:set>
                                      <p:cBhvr>
                                        <p:cTn id="153" dur="1" fill="hold">
                                          <p:stCondLst>
                                            <p:cond delay="0"/>
                                          </p:stCondLst>
                                        </p:cTn>
                                        <p:tgtEl>
                                          <p:spTgt spid="66"/>
                                        </p:tgtEl>
                                        <p:attrNameLst>
                                          <p:attrName>style.visibility</p:attrName>
                                        </p:attrNameLst>
                                      </p:cBhvr>
                                      <p:to>
                                        <p:strVal val="visible"/>
                                      </p:to>
                                    </p:set>
                                    <p:anim calcmode="lin" valueType="num">
                                      <p:cBhvr>
                                        <p:cTn id="154" dur="1000" fill="hold"/>
                                        <p:tgtEl>
                                          <p:spTgt spid="66"/>
                                        </p:tgtEl>
                                        <p:attrNameLst>
                                          <p:attrName>ppt_w</p:attrName>
                                        </p:attrNameLst>
                                      </p:cBhvr>
                                      <p:tavLst>
                                        <p:tav tm="0">
                                          <p:val>
                                            <p:fltVal val="0"/>
                                          </p:val>
                                        </p:tav>
                                        <p:tav tm="100000">
                                          <p:val>
                                            <p:strVal val="#ppt_w"/>
                                          </p:val>
                                        </p:tav>
                                      </p:tavLst>
                                    </p:anim>
                                    <p:anim calcmode="lin" valueType="num">
                                      <p:cBhvr>
                                        <p:cTn id="155" dur="1000" fill="hold"/>
                                        <p:tgtEl>
                                          <p:spTgt spid="66"/>
                                        </p:tgtEl>
                                        <p:attrNameLst>
                                          <p:attrName>ppt_h</p:attrName>
                                        </p:attrNameLst>
                                      </p:cBhvr>
                                      <p:tavLst>
                                        <p:tav tm="0">
                                          <p:val>
                                            <p:fltVal val="0"/>
                                          </p:val>
                                        </p:tav>
                                        <p:tav tm="100000">
                                          <p:val>
                                            <p:strVal val="#ppt_h"/>
                                          </p:val>
                                        </p:tav>
                                      </p:tavLst>
                                    </p:anim>
                                    <p:anim calcmode="lin" valueType="num">
                                      <p:cBhvr>
                                        <p:cTn id="156" dur="1000" fill="hold"/>
                                        <p:tgtEl>
                                          <p:spTgt spid="66"/>
                                        </p:tgtEl>
                                        <p:attrNameLst>
                                          <p:attrName>style.rotation</p:attrName>
                                        </p:attrNameLst>
                                      </p:cBhvr>
                                      <p:tavLst>
                                        <p:tav tm="0">
                                          <p:val>
                                            <p:fltVal val="90"/>
                                          </p:val>
                                        </p:tav>
                                        <p:tav tm="100000">
                                          <p:val>
                                            <p:fltVal val="0"/>
                                          </p:val>
                                        </p:tav>
                                      </p:tavLst>
                                    </p:anim>
                                    <p:animEffect transition="in" filter="fade">
                                      <p:cBhvr>
                                        <p:cTn id="157" dur="1000"/>
                                        <p:tgtEl>
                                          <p:spTgt spid="66"/>
                                        </p:tgtEl>
                                      </p:cBhvr>
                                    </p:animEffect>
                                  </p:childTnLst>
                                </p:cTn>
                              </p:par>
                              <p:par>
                                <p:cTn id="158" presetID="31" presetClass="entr" presetSubtype="0" fill="hold" nodeType="withEffect">
                                  <p:stCondLst>
                                    <p:cond delay="0"/>
                                  </p:stCondLst>
                                  <p:childTnLst>
                                    <p:set>
                                      <p:cBhvr>
                                        <p:cTn id="159" dur="1" fill="hold">
                                          <p:stCondLst>
                                            <p:cond delay="0"/>
                                          </p:stCondLst>
                                        </p:cTn>
                                        <p:tgtEl>
                                          <p:spTgt spid="63"/>
                                        </p:tgtEl>
                                        <p:attrNameLst>
                                          <p:attrName>style.visibility</p:attrName>
                                        </p:attrNameLst>
                                      </p:cBhvr>
                                      <p:to>
                                        <p:strVal val="visible"/>
                                      </p:to>
                                    </p:set>
                                    <p:anim calcmode="lin" valueType="num">
                                      <p:cBhvr>
                                        <p:cTn id="160" dur="1000" fill="hold"/>
                                        <p:tgtEl>
                                          <p:spTgt spid="63"/>
                                        </p:tgtEl>
                                        <p:attrNameLst>
                                          <p:attrName>ppt_w</p:attrName>
                                        </p:attrNameLst>
                                      </p:cBhvr>
                                      <p:tavLst>
                                        <p:tav tm="0">
                                          <p:val>
                                            <p:fltVal val="0"/>
                                          </p:val>
                                        </p:tav>
                                        <p:tav tm="100000">
                                          <p:val>
                                            <p:strVal val="#ppt_w"/>
                                          </p:val>
                                        </p:tav>
                                      </p:tavLst>
                                    </p:anim>
                                    <p:anim calcmode="lin" valueType="num">
                                      <p:cBhvr>
                                        <p:cTn id="161" dur="1000" fill="hold"/>
                                        <p:tgtEl>
                                          <p:spTgt spid="63"/>
                                        </p:tgtEl>
                                        <p:attrNameLst>
                                          <p:attrName>ppt_h</p:attrName>
                                        </p:attrNameLst>
                                      </p:cBhvr>
                                      <p:tavLst>
                                        <p:tav tm="0">
                                          <p:val>
                                            <p:fltVal val="0"/>
                                          </p:val>
                                        </p:tav>
                                        <p:tav tm="100000">
                                          <p:val>
                                            <p:strVal val="#ppt_h"/>
                                          </p:val>
                                        </p:tav>
                                      </p:tavLst>
                                    </p:anim>
                                    <p:anim calcmode="lin" valueType="num">
                                      <p:cBhvr>
                                        <p:cTn id="162" dur="1000" fill="hold"/>
                                        <p:tgtEl>
                                          <p:spTgt spid="63"/>
                                        </p:tgtEl>
                                        <p:attrNameLst>
                                          <p:attrName>style.rotation</p:attrName>
                                        </p:attrNameLst>
                                      </p:cBhvr>
                                      <p:tavLst>
                                        <p:tav tm="0">
                                          <p:val>
                                            <p:fltVal val="90"/>
                                          </p:val>
                                        </p:tav>
                                        <p:tav tm="100000">
                                          <p:val>
                                            <p:fltVal val="0"/>
                                          </p:val>
                                        </p:tav>
                                      </p:tavLst>
                                    </p:anim>
                                    <p:animEffect transition="in" filter="fade">
                                      <p:cBhvr>
                                        <p:cTn id="163" dur="1000"/>
                                        <p:tgtEl>
                                          <p:spTgt spid="63"/>
                                        </p:tgtEl>
                                      </p:cBhvr>
                                    </p:animEffect>
                                  </p:childTnLst>
                                </p:cTn>
                              </p:par>
                              <p:par>
                                <p:cTn id="164" presetID="31" presetClass="entr" presetSubtype="0" fill="hold"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1000" fill="hold"/>
                                        <p:tgtEl>
                                          <p:spTgt spid="65"/>
                                        </p:tgtEl>
                                        <p:attrNameLst>
                                          <p:attrName>ppt_w</p:attrName>
                                        </p:attrNameLst>
                                      </p:cBhvr>
                                      <p:tavLst>
                                        <p:tav tm="0">
                                          <p:val>
                                            <p:fltVal val="0"/>
                                          </p:val>
                                        </p:tav>
                                        <p:tav tm="100000">
                                          <p:val>
                                            <p:strVal val="#ppt_w"/>
                                          </p:val>
                                        </p:tav>
                                      </p:tavLst>
                                    </p:anim>
                                    <p:anim calcmode="lin" valueType="num">
                                      <p:cBhvr>
                                        <p:cTn id="167" dur="1000" fill="hold"/>
                                        <p:tgtEl>
                                          <p:spTgt spid="65"/>
                                        </p:tgtEl>
                                        <p:attrNameLst>
                                          <p:attrName>ppt_h</p:attrName>
                                        </p:attrNameLst>
                                      </p:cBhvr>
                                      <p:tavLst>
                                        <p:tav tm="0">
                                          <p:val>
                                            <p:fltVal val="0"/>
                                          </p:val>
                                        </p:tav>
                                        <p:tav tm="100000">
                                          <p:val>
                                            <p:strVal val="#ppt_h"/>
                                          </p:val>
                                        </p:tav>
                                      </p:tavLst>
                                    </p:anim>
                                    <p:anim calcmode="lin" valueType="num">
                                      <p:cBhvr>
                                        <p:cTn id="168" dur="1000" fill="hold"/>
                                        <p:tgtEl>
                                          <p:spTgt spid="65"/>
                                        </p:tgtEl>
                                        <p:attrNameLst>
                                          <p:attrName>style.rotation</p:attrName>
                                        </p:attrNameLst>
                                      </p:cBhvr>
                                      <p:tavLst>
                                        <p:tav tm="0">
                                          <p:val>
                                            <p:fltVal val="90"/>
                                          </p:val>
                                        </p:tav>
                                        <p:tav tm="100000">
                                          <p:val>
                                            <p:fltVal val="0"/>
                                          </p:val>
                                        </p:tav>
                                      </p:tavLst>
                                    </p:anim>
                                    <p:animEffect transition="in" filter="fade">
                                      <p:cBhvr>
                                        <p:cTn id="169" dur="1000"/>
                                        <p:tgtEl>
                                          <p:spTgt spid="65"/>
                                        </p:tgtEl>
                                      </p:cBhvr>
                                    </p:animEffect>
                                  </p:childTnLst>
                                </p:cTn>
                              </p:par>
                              <p:par>
                                <p:cTn id="170" presetID="31" presetClass="entr" presetSubtype="0" fill="hold" nodeType="with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1000" fill="hold"/>
                                        <p:tgtEl>
                                          <p:spTgt spid="67"/>
                                        </p:tgtEl>
                                        <p:attrNameLst>
                                          <p:attrName>ppt_w</p:attrName>
                                        </p:attrNameLst>
                                      </p:cBhvr>
                                      <p:tavLst>
                                        <p:tav tm="0">
                                          <p:val>
                                            <p:fltVal val="0"/>
                                          </p:val>
                                        </p:tav>
                                        <p:tav tm="100000">
                                          <p:val>
                                            <p:strVal val="#ppt_w"/>
                                          </p:val>
                                        </p:tav>
                                      </p:tavLst>
                                    </p:anim>
                                    <p:anim calcmode="lin" valueType="num">
                                      <p:cBhvr>
                                        <p:cTn id="173" dur="1000" fill="hold"/>
                                        <p:tgtEl>
                                          <p:spTgt spid="67"/>
                                        </p:tgtEl>
                                        <p:attrNameLst>
                                          <p:attrName>ppt_h</p:attrName>
                                        </p:attrNameLst>
                                      </p:cBhvr>
                                      <p:tavLst>
                                        <p:tav tm="0">
                                          <p:val>
                                            <p:fltVal val="0"/>
                                          </p:val>
                                        </p:tav>
                                        <p:tav tm="100000">
                                          <p:val>
                                            <p:strVal val="#ppt_h"/>
                                          </p:val>
                                        </p:tav>
                                      </p:tavLst>
                                    </p:anim>
                                    <p:anim calcmode="lin" valueType="num">
                                      <p:cBhvr>
                                        <p:cTn id="174" dur="1000" fill="hold"/>
                                        <p:tgtEl>
                                          <p:spTgt spid="67"/>
                                        </p:tgtEl>
                                        <p:attrNameLst>
                                          <p:attrName>style.rotation</p:attrName>
                                        </p:attrNameLst>
                                      </p:cBhvr>
                                      <p:tavLst>
                                        <p:tav tm="0">
                                          <p:val>
                                            <p:fltVal val="90"/>
                                          </p:val>
                                        </p:tav>
                                        <p:tav tm="100000">
                                          <p:val>
                                            <p:fltVal val="0"/>
                                          </p:val>
                                        </p:tav>
                                      </p:tavLst>
                                    </p:anim>
                                    <p:animEffect transition="in" filter="fade">
                                      <p:cBhvr>
                                        <p:cTn id="175" dur="1000"/>
                                        <p:tgtEl>
                                          <p:spTgt spid="67"/>
                                        </p:tgtEl>
                                      </p:cBhvr>
                                    </p:animEffect>
                                  </p:childTnLst>
                                </p:cTn>
                              </p:par>
                              <p:par>
                                <p:cTn id="176" presetID="31" presetClass="entr" presetSubtype="0" fill="hold" grpId="0" nodeType="withEffect">
                                  <p:stCondLst>
                                    <p:cond delay="0"/>
                                  </p:stCondLst>
                                  <p:childTnLst>
                                    <p:set>
                                      <p:cBhvr>
                                        <p:cTn id="177" dur="1" fill="hold">
                                          <p:stCondLst>
                                            <p:cond delay="0"/>
                                          </p:stCondLst>
                                        </p:cTn>
                                        <p:tgtEl>
                                          <p:spTgt spid="69"/>
                                        </p:tgtEl>
                                        <p:attrNameLst>
                                          <p:attrName>style.visibility</p:attrName>
                                        </p:attrNameLst>
                                      </p:cBhvr>
                                      <p:to>
                                        <p:strVal val="visible"/>
                                      </p:to>
                                    </p:set>
                                    <p:anim calcmode="lin" valueType="num">
                                      <p:cBhvr>
                                        <p:cTn id="178" dur="1000" fill="hold"/>
                                        <p:tgtEl>
                                          <p:spTgt spid="69"/>
                                        </p:tgtEl>
                                        <p:attrNameLst>
                                          <p:attrName>ppt_w</p:attrName>
                                        </p:attrNameLst>
                                      </p:cBhvr>
                                      <p:tavLst>
                                        <p:tav tm="0">
                                          <p:val>
                                            <p:fltVal val="0"/>
                                          </p:val>
                                        </p:tav>
                                        <p:tav tm="100000">
                                          <p:val>
                                            <p:strVal val="#ppt_w"/>
                                          </p:val>
                                        </p:tav>
                                      </p:tavLst>
                                    </p:anim>
                                    <p:anim calcmode="lin" valueType="num">
                                      <p:cBhvr>
                                        <p:cTn id="179" dur="1000" fill="hold"/>
                                        <p:tgtEl>
                                          <p:spTgt spid="69"/>
                                        </p:tgtEl>
                                        <p:attrNameLst>
                                          <p:attrName>ppt_h</p:attrName>
                                        </p:attrNameLst>
                                      </p:cBhvr>
                                      <p:tavLst>
                                        <p:tav tm="0">
                                          <p:val>
                                            <p:fltVal val="0"/>
                                          </p:val>
                                        </p:tav>
                                        <p:tav tm="100000">
                                          <p:val>
                                            <p:strVal val="#ppt_h"/>
                                          </p:val>
                                        </p:tav>
                                      </p:tavLst>
                                    </p:anim>
                                    <p:anim calcmode="lin" valueType="num">
                                      <p:cBhvr>
                                        <p:cTn id="180" dur="1000" fill="hold"/>
                                        <p:tgtEl>
                                          <p:spTgt spid="69"/>
                                        </p:tgtEl>
                                        <p:attrNameLst>
                                          <p:attrName>style.rotation</p:attrName>
                                        </p:attrNameLst>
                                      </p:cBhvr>
                                      <p:tavLst>
                                        <p:tav tm="0">
                                          <p:val>
                                            <p:fltVal val="90"/>
                                          </p:val>
                                        </p:tav>
                                        <p:tav tm="100000">
                                          <p:val>
                                            <p:fltVal val="0"/>
                                          </p:val>
                                        </p:tav>
                                      </p:tavLst>
                                    </p:anim>
                                    <p:animEffect transition="in" filter="fade">
                                      <p:cBhvr>
                                        <p:cTn id="181" dur="1000"/>
                                        <p:tgtEl>
                                          <p:spTgt spid="69"/>
                                        </p:tgtEl>
                                      </p:cBhvr>
                                    </p:animEffect>
                                  </p:childTnLst>
                                </p:cTn>
                              </p:par>
                              <p:par>
                                <p:cTn id="182" presetID="31" presetClass="entr" presetSubtype="0" fill="hold" nodeType="withEffect">
                                  <p:stCondLst>
                                    <p:cond delay="0"/>
                                  </p:stCondLst>
                                  <p:childTnLst>
                                    <p:set>
                                      <p:cBhvr>
                                        <p:cTn id="183" dur="1" fill="hold">
                                          <p:stCondLst>
                                            <p:cond delay="0"/>
                                          </p:stCondLst>
                                        </p:cTn>
                                        <p:tgtEl>
                                          <p:spTgt spid="70"/>
                                        </p:tgtEl>
                                        <p:attrNameLst>
                                          <p:attrName>style.visibility</p:attrName>
                                        </p:attrNameLst>
                                      </p:cBhvr>
                                      <p:to>
                                        <p:strVal val="visible"/>
                                      </p:to>
                                    </p:set>
                                    <p:anim calcmode="lin" valueType="num">
                                      <p:cBhvr>
                                        <p:cTn id="184" dur="1000" fill="hold"/>
                                        <p:tgtEl>
                                          <p:spTgt spid="70"/>
                                        </p:tgtEl>
                                        <p:attrNameLst>
                                          <p:attrName>ppt_w</p:attrName>
                                        </p:attrNameLst>
                                      </p:cBhvr>
                                      <p:tavLst>
                                        <p:tav tm="0">
                                          <p:val>
                                            <p:fltVal val="0"/>
                                          </p:val>
                                        </p:tav>
                                        <p:tav tm="100000">
                                          <p:val>
                                            <p:strVal val="#ppt_w"/>
                                          </p:val>
                                        </p:tav>
                                      </p:tavLst>
                                    </p:anim>
                                    <p:anim calcmode="lin" valueType="num">
                                      <p:cBhvr>
                                        <p:cTn id="185" dur="1000" fill="hold"/>
                                        <p:tgtEl>
                                          <p:spTgt spid="70"/>
                                        </p:tgtEl>
                                        <p:attrNameLst>
                                          <p:attrName>ppt_h</p:attrName>
                                        </p:attrNameLst>
                                      </p:cBhvr>
                                      <p:tavLst>
                                        <p:tav tm="0">
                                          <p:val>
                                            <p:fltVal val="0"/>
                                          </p:val>
                                        </p:tav>
                                        <p:tav tm="100000">
                                          <p:val>
                                            <p:strVal val="#ppt_h"/>
                                          </p:val>
                                        </p:tav>
                                      </p:tavLst>
                                    </p:anim>
                                    <p:anim calcmode="lin" valueType="num">
                                      <p:cBhvr>
                                        <p:cTn id="186" dur="1000" fill="hold"/>
                                        <p:tgtEl>
                                          <p:spTgt spid="70"/>
                                        </p:tgtEl>
                                        <p:attrNameLst>
                                          <p:attrName>style.rotation</p:attrName>
                                        </p:attrNameLst>
                                      </p:cBhvr>
                                      <p:tavLst>
                                        <p:tav tm="0">
                                          <p:val>
                                            <p:fltVal val="90"/>
                                          </p:val>
                                        </p:tav>
                                        <p:tav tm="100000">
                                          <p:val>
                                            <p:fltVal val="0"/>
                                          </p:val>
                                        </p:tav>
                                      </p:tavLst>
                                    </p:anim>
                                    <p:animEffect transition="in" filter="fade">
                                      <p:cBhvr>
                                        <p:cTn id="187" dur="1000"/>
                                        <p:tgtEl>
                                          <p:spTgt spid="70"/>
                                        </p:tgtEl>
                                      </p:cBhvr>
                                    </p:animEffect>
                                  </p:childTnLst>
                                </p:cTn>
                              </p:par>
                              <p:par>
                                <p:cTn id="188" presetID="31" presetClass="entr" presetSubtype="0" fill="hold" nodeType="withEffect">
                                  <p:stCondLst>
                                    <p:cond delay="0"/>
                                  </p:stCondLst>
                                  <p:childTnLst>
                                    <p:set>
                                      <p:cBhvr>
                                        <p:cTn id="189" dur="1" fill="hold">
                                          <p:stCondLst>
                                            <p:cond delay="0"/>
                                          </p:stCondLst>
                                        </p:cTn>
                                        <p:tgtEl>
                                          <p:spTgt spid="45"/>
                                        </p:tgtEl>
                                        <p:attrNameLst>
                                          <p:attrName>style.visibility</p:attrName>
                                        </p:attrNameLst>
                                      </p:cBhvr>
                                      <p:to>
                                        <p:strVal val="visible"/>
                                      </p:to>
                                    </p:set>
                                    <p:anim calcmode="lin" valueType="num">
                                      <p:cBhvr>
                                        <p:cTn id="190" dur="1000" fill="hold"/>
                                        <p:tgtEl>
                                          <p:spTgt spid="45"/>
                                        </p:tgtEl>
                                        <p:attrNameLst>
                                          <p:attrName>ppt_w</p:attrName>
                                        </p:attrNameLst>
                                      </p:cBhvr>
                                      <p:tavLst>
                                        <p:tav tm="0">
                                          <p:val>
                                            <p:fltVal val="0"/>
                                          </p:val>
                                        </p:tav>
                                        <p:tav tm="100000">
                                          <p:val>
                                            <p:strVal val="#ppt_w"/>
                                          </p:val>
                                        </p:tav>
                                      </p:tavLst>
                                    </p:anim>
                                    <p:anim calcmode="lin" valueType="num">
                                      <p:cBhvr>
                                        <p:cTn id="191" dur="1000" fill="hold"/>
                                        <p:tgtEl>
                                          <p:spTgt spid="45"/>
                                        </p:tgtEl>
                                        <p:attrNameLst>
                                          <p:attrName>ppt_h</p:attrName>
                                        </p:attrNameLst>
                                      </p:cBhvr>
                                      <p:tavLst>
                                        <p:tav tm="0">
                                          <p:val>
                                            <p:fltVal val="0"/>
                                          </p:val>
                                        </p:tav>
                                        <p:tav tm="100000">
                                          <p:val>
                                            <p:strVal val="#ppt_h"/>
                                          </p:val>
                                        </p:tav>
                                      </p:tavLst>
                                    </p:anim>
                                    <p:anim calcmode="lin" valueType="num">
                                      <p:cBhvr>
                                        <p:cTn id="192" dur="1000" fill="hold"/>
                                        <p:tgtEl>
                                          <p:spTgt spid="45"/>
                                        </p:tgtEl>
                                        <p:attrNameLst>
                                          <p:attrName>style.rotation</p:attrName>
                                        </p:attrNameLst>
                                      </p:cBhvr>
                                      <p:tavLst>
                                        <p:tav tm="0">
                                          <p:val>
                                            <p:fltVal val="90"/>
                                          </p:val>
                                        </p:tav>
                                        <p:tav tm="100000">
                                          <p:val>
                                            <p:fltVal val="0"/>
                                          </p:val>
                                        </p:tav>
                                      </p:tavLst>
                                    </p:anim>
                                    <p:animEffect transition="in" filter="fade">
                                      <p:cBhvr>
                                        <p:cTn id="193" dur="1000"/>
                                        <p:tgtEl>
                                          <p:spTgt spid="45"/>
                                        </p:tgtEl>
                                      </p:cBhvr>
                                    </p:animEffect>
                                  </p:childTnLst>
                                </p:cTn>
                              </p:par>
                              <p:par>
                                <p:cTn id="194" presetID="31" presetClass="entr" presetSubtype="0" fill="hold" nodeType="withEffect">
                                  <p:stCondLst>
                                    <p:cond delay="0"/>
                                  </p:stCondLst>
                                  <p:childTnLst>
                                    <p:set>
                                      <p:cBhvr>
                                        <p:cTn id="195" dur="1" fill="hold">
                                          <p:stCondLst>
                                            <p:cond delay="0"/>
                                          </p:stCondLst>
                                        </p:cTn>
                                        <p:tgtEl>
                                          <p:spTgt spid="46"/>
                                        </p:tgtEl>
                                        <p:attrNameLst>
                                          <p:attrName>style.visibility</p:attrName>
                                        </p:attrNameLst>
                                      </p:cBhvr>
                                      <p:to>
                                        <p:strVal val="visible"/>
                                      </p:to>
                                    </p:set>
                                    <p:anim calcmode="lin" valueType="num">
                                      <p:cBhvr>
                                        <p:cTn id="196" dur="1000" fill="hold"/>
                                        <p:tgtEl>
                                          <p:spTgt spid="46"/>
                                        </p:tgtEl>
                                        <p:attrNameLst>
                                          <p:attrName>ppt_w</p:attrName>
                                        </p:attrNameLst>
                                      </p:cBhvr>
                                      <p:tavLst>
                                        <p:tav tm="0">
                                          <p:val>
                                            <p:fltVal val="0"/>
                                          </p:val>
                                        </p:tav>
                                        <p:tav tm="100000">
                                          <p:val>
                                            <p:strVal val="#ppt_w"/>
                                          </p:val>
                                        </p:tav>
                                      </p:tavLst>
                                    </p:anim>
                                    <p:anim calcmode="lin" valueType="num">
                                      <p:cBhvr>
                                        <p:cTn id="197" dur="1000" fill="hold"/>
                                        <p:tgtEl>
                                          <p:spTgt spid="46"/>
                                        </p:tgtEl>
                                        <p:attrNameLst>
                                          <p:attrName>ppt_h</p:attrName>
                                        </p:attrNameLst>
                                      </p:cBhvr>
                                      <p:tavLst>
                                        <p:tav tm="0">
                                          <p:val>
                                            <p:fltVal val="0"/>
                                          </p:val>
                                        </p:tav>
                                        <p:tav tm="100000">
                                          <p:val>
                                            <p:strVal val="#ppt_h"/>
                                          </p:val>
                                        </p:tav>
                                      </p:tavLst>
                                    </p:anim>
                                    <p:anim calcmode="lin" valueType="num">
                                      <p:cBhvr>
                                        <p:cTn id="198" dur="1000" fill="hold"/>
                                        <p:tgtEl>
                                          <p:spTgt spid="46"/>
                                        </p:tgtEl>
                                        <p:attrNameLst>
                                          <p:attrName>style.rotation</p:attrName>
                                        </p:attrNameLst>
                                      </p:cBhvr>
                                      <p:tavLst>
                                        <p:tav tm="0">
                                          <p:val>
                                            <p:fltVal val="90"/>
                                          </p:val>
                                        </p:tav>
                                        <p:tav tm="100000">
                                          <p:val>
                                            <p:fltVal val="0"/>
                                          </p:val>
                                        </p:tav>
                                      </p:tavLst>
                                    </p:anim>
                                    <p:animEffect transition="in" filter="fade">
                                      <p:cBhvr>
                                        <p:cTn id="199" dur="1000"/>
                                        <p:tgtEl>
                                          <p:spTgt spid="46"/>
                                        </p:tgtEl>
                                      </p:cBhvr>
                                    </p:animEffect>
                                  </p:childTnLst>
                                </p:cTn>
                              </p:par>
                              <p:par>
                                <p:cTn id="200" presetID="31" presetClass="entr" presetSubtype="0" fill="hold" nodeType="withEffect">
                                  <p:stCondLst>
                                    <p:cond delay="0"/>
                                  </p:stCondLst>
                                  <p:childTnLst>
                                    <p:set>
                                      <p:cBhvr>
                                        <p:cTn id="201" dur="1" fill="hold">
                                          <p:stCondLst>
                                            <p:cond delay="0"/>
                                          </p:stCondLst>
                                        </p:cTn>
                                        <p:tgtEl>
                                          <p:spTgt spid="47"/>
                                        </p:tgtEl>
                                        <p:attrNameLst>
                                          <p:attrName>style.visibility</p:attrName>
                                        </p:attrNameLst>
                                      </p:cBhvr>
                                      <p:to>
                                        <p:strVal val="visible"/>
                                      </p:to>
                                    </p:set>
                                    <p:anim calcmode="lin" valueType="num">
                                      <p:cBhvr>
                                        <p:cTn id="202" dur="1000" fill="hold"/>
                                        <p:tgtEl>
                                          <p:spTgt spid="47"/>
                                        </p:tgtEl>
                                        <p:attrNameLst>
                                          <p:attrName>ppt_w</p:attrName>
                                        </p:attrNameLst>
                                      </p:cBhvr>
                                      <p:tavLst>
                                        <p:tav tm="0">
                                          <p:val>
                                            <p:fltVal val="0"/>
                                          </p:val>
                                        </p:tav>
                                        <p:tav tm="100000">
                                          <p:val>
                                            <p:strVal val="#ppt_w"/>
                                          </p:val>
                                        </p:tav>
                                      </p:tavLst>
                                    </p:anim>
                                    <p:anim calcmode="lin" valueType="num">
                                      <p:cBhvr>
                                        <p:cTn id="203" dur="1000" fill="hold"/>
                                        <p:tgtEl>
                                          <p:spTgt spid="47"/>
                                        </p:tgtEl>
                                        <p:attrNameLst>
                                          <p:attrName>ppt_h</p:attrName>
                                        </p:attrNameLst>
                                      </p:cBhvr>
                                      <p:tavLst>
                                        <p:tav tm="0">
                                          <p:val>
                                            <p:fltVal val="0"/>
                                          </p:val>
                                        </p:tav>
                                        <p:tav tm="100000">
                                          <p:val>
                                            <p:strVal val="#ppt_h"/>
                                          </p:val>
                                        </p:tav>
                                      </p:tavLst>
                                    </p:anim>
                                    <p:anim calcmode="lin" valueType="num">
                                      <p:cBhvr>
                                        <p:cTn id="204" dur="1000" fill="hold"/>
                                        <p:tgtEl>
                                          <p:spTgt spid="47"/>
                                        </p:tgtEl>
                                        <p:attrNameLst>
                                          <p:attrName>style.rotation</p:attrName>
                                        </p:attrNameLst>
                                      </p:cBhvr>
                                      <p:tavLst>
                                        <p:tav tm="0">
                                          <p:val>
                                            <p:fltVal val="90"/>
                                          </p:val>
                                        </p:tav>
                                        <p:tav tm="100000">
                                          <p:val>
                                            <p:fltVal val="0"/>
                                          </p:val>
                                        </p:tav>
                                      </p:tavLst>
                                    </p:anim>
                                    <p:animEffect transition="in" filter="fade">
                                      <p:cBhvr>
                                        <p:cTn id="205" dur="1000"/>
                                        <p:tgtEl>
                                          <p:spTgt spid="47"/>
                                        </p:tgtEl>
                                      </p:cBhvr>
                                    </p:animEffect>
                                  </p:childTnLst>
                                </p:cTn>
                              </p:par>
                            </p:childTnLst>
                          </p:cTn>
                        </p:par>
                      </p:childTnLst>
                    </p:cTn>
                  </p:par>
                  <p:par>
                    <p:cTn id="206" fill="hold">
                      <p:stCondLst>
                        <p:cond delay="indefinite"/>
                      </p:stCondLst>
                      <p:childTnLst>
                        <p:par>
                          <p:cTn id="207" fill="hold">
                            <p:stCondLst>
                              <p:cond delay="0"/>
                            </p:stCondLst>
                            <p:childTnLst>
                              <p:par>
                                <p:cTn id="208" presetID="47" presetClass="entr" presetSubtype="0" fill="hold" grpId="0" nodeType="clickEffect">
                                  <p:stCondLst>
                                    <p:cond delay="0"/>
                                  </p:stCondLst>
                                  <p:childTnLst>
                                    <p:set>
                                      <p:cBhvr>
                                        <p:cTn id="209" dur="1" fill="hold">
                                          <p:stCondLst>
                                            <p:cond delay="0"/>
                                          </p:stCondLst>
                                        </p:cTn>
                                        <p:tgtEl>
                                          <p:spTgt spid="17"/>
                                        </p:tgtEl>
                                        <p:attrNameLst>
                                          <p:attrName>style.visibility</p:attrName>
                                        </p:attrNameLst>
                                      </p:cBhvr>
                                      <p:to>
                                        <p:strVal val="visible"/>
                                      </p:to>
                                    </p:set>
                                    <p:animEffect transition="in" filter="fade">
                                      <p:cBhvr>
                                        <p:cTn id="210" dur="1000"/>
                                        <p:tgtEl>
                                          <p:spTgt spid="17"/>
                                        </p:tgtEl>
                                      </p:cBhvr>
                                    </p:animEffect>
                                    <p:anim calcmode="lin" valueType="num">
                                      <p:cBhvr>
                                        <p:cTn id="211" dur="1000" fill="hold"/>
                                        <p:tgtEl>
                                          <p:spTgt spid="17"/>
                                        </p:tgtEl>
                                        <p:attrNameLst>
                                          <p:attrName>ppt_x</p:attrName>
                                        </p:attrNameLst>
                                      </p:cBhvr>
                                      <p:tavLst>
                                        <p:tav tm="0">
                                          <p:val>
                                            <p:strVal val="#ppt_x"/>
                                          </p:val>
                                        </p:tav>
                                        <p:tav tm="100000">
                                          <p:val>
                                            <p:strVal val="#ppt_x"/>
                                          </p:val>
                                        </p:tav>
                                      </p:tavLst>
                                    </p:anim>
                                    <p:anim calcmode="lin" valueType="num">
                                      <p:cBhvr>
                                        <p:cTn id="21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21" grpId="0" animBg="1"/>
      <p:bldP spid="23" grpId="0" animBg="1"/>
      <p:bldP spid="24" grpId="0" animBg="1"/>
      <p:bldP spid="30" grpId="0" animBg="1"/>
      <p:bldP spid="32" grpId="0" animBg="1"/>
      <p:bldP spid="33" grpId="0" animBg="1"/>
      <p:bldP spid="34" grpId="0" animBg="1"/>
      <p:bldP spid="35" grpId="0" animBg="1"/>
      <p:bldP spid="36" grpId="0" animBg="1"/>
      <p:bldP spid="37" grpId="0" animBg="1"/>
      <p:bldP spid="38" grpId="0" animBg="1"/>
      <p:bldP spid="39" grpId="0" animBg="1"/>
      <p:bldP spid="59" grpId="0" animBg="1"/>
      <p:bldP spid="61" grpId="0" animBg="1"/>
      <p:bldP spid="62" grpId="0" animBg="1"/>
      <p:bldP spid="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Agenda</a:t>
            </a:r>
            <a:endParaRPr lang="da-DK" dirty="0"/>
          </a:p>
        </p:txBody>
      </p:sp>
      <p:sp>
        <p:nvSpPr>
          <p:cNvPr id="3" name="Content Placeholder 2"/>
          <p:cNvSpPr>
            <a:spLocks noGrp="1"/>
          </p:cNvSpPr>
          <p:nvPr>
            <p:ph sz="quarter" idx="10"/>
          </p:nvPr>
        </p:nvSpPr>
        <p:spPr>
          <a:xfrm>
            <a:off x="274638" y="1214438"/>
            <a:ext cx="11887200" cy="3582519"/>
          </a:xfrm>
        </p:spPr>
        <p:txBody>
          <a:bodyPr/>
          <a:lstStyle/>
          <a:p>
            <a:r>
              <a:rPr lang="en-US" dirty="0" smtClean="0"/>
              <a:t>Service Provider challenges in the Datacenter</a:t>
            </a:r>
          </a:p>
          <a:p>
            <a:r>
              <a:rPr lang="en-US" dirty="0" smtClean="0"/>
              <a:t>Design Patterns for Windows &amp; System Center</a:t>
            </a:r>
          </a:p>
          <a:p>
            <a:r>
              <a:rPr lang="da-DK" dirty="0" err="1" smtClean="0"/>
              <a:t>What</a:t>
            </a:r>
            <a:r>
              <a:rPr lang="da-DK" dirty="0" smtClean="0"/>
              <a:t> </a:t>
            </a:r>
            <a:r>
              <a:rPr lang="da-DK" dirty="0" err="1" smtClean="0"/>
              <a:t>we</a:t>
            </a:r>
            <a:r>
              <a:rPr lang="da-DK" dirty="0" smtClean="0"/>
              <a:t> </a:t>
            </a:r>
            <a:r>
              <a:rPr lang="da-DK" dirty="0" err="1" smtClean="0"/>
              <a:t>learned</a:t>
            </a:r>
            <a:endParaRPr lang="en-US" dirty="0" smtClean="0"/>
          </a:p>
          <a:p>
            <a:pPr lvl="2"/>
            <a:r>
              <a:rPr lang="en-US" dirty="0" smtClean="0"/>
              <a:t>Windows Server (Fabric) &amp; Service Providers</a:t>
            </a:r>
          </a:p>
          <a:p>
            <a:pPr lvl="2"/>
            <a:r>
              <a:rPr lang="en-US" dirty="0" smtClean="0"/>
              <a:t>System Center &amp; Service Providers</a:t>
            </a:r>
          </a:p>
          <a:p>
            <a:r>
              <a:rPr lang="en-US" dirty="0" smtClean="0"/>
              <a:t>Tools to help Service Providers</a:t>
            </a:r>
            <a:endParaRPr lang="en-US" dirty="0"/>
          </a:p>
        </p:txBody>
      </p:sp>
    </p:spTree>
    <p:extLst>
      <p:ext uri="{BB962C8B-B14F-4D97-AF65-F5344CB8AC3E}">
        <p14:creationId xmlns:p14="http://schemas.microsoft.com/office/powerpoint/2010/main" val="309039238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App </a:t>
            </a:r>
            <a:r>
              <a:rPr lang="en-US" dirty="0" smtClean="0">
                <a:solidFill>
                  <a:schemeClr val="tx1"/>
                </a:solidFill>
              </a:rPr>
              <a:t>Controller</a:t>
            </a:r>
            <a:endParaRPr lang="en-US" dirty="0">
              <a:solidFill>
                <a:schemeClr val="tx1"/>
              </a:solidFill>
            </a:endParaRPr>
          </a:p>
        </p:txBody>
      </p:sp>
      <p:sp>
        <p:nvSpPr>
          <p:cNvPr id="3" name="Content Placeholder 2"/>
          <p:cNvSpPr>
            <a:spLocks noGrp="1"/>
          </p:cNvSpPr>
          <p:nvPr>
            <p:ph type="body" sz="quarter" idx="10"/>
          </p:nvPr>
        </p:nvSpPr>
        <p:spPr>
          <a:xfrm>
            <a:off x="274638" y="1212850"/>
            <a:ext cx="5478462" cy="4062651"/>
          </a:xfrm>
          <a:prstGeom prst="rect">
            <a:avLst/>
          </a:prstGeom>
        </p:spPr>
        <p:txBody>
          <a:bodyPr/>
          <a:lstStyle/>
          <a:p>
            <a:pPr lvl="0"/>
            <a:r>
              <a:rPr lang="en-US" dirty="0">
                <a:solidFill>
                  <a:schemeClr val="tx1"/>
                </a:solidFill>
              </a:rPr>
              <a:t>Deployment</a:t>
            </a:r>
          </a:p>
          <a:p>
            <a:pPr lvl="1"/>
            <a:r>
              <a:rPr lang="en-US" dirty="0" smtClean="0"/>
              <a:t>Common experience across public and private clouds</a:t>
            </a:r>
          </a:p>
          <a:p>
            <a:pPr lvl="1"/>
            <a:r>
              <a:rPr lang="en-US" dirty="0" smtClean="0"/>
              <a:t>Platform as a Service application</a:t>
            </a:r>
          </a:p>
          <a:p>
            <a:pPr lvl="1"/>
            <a:r>
              <a:rPr lang="en-US" dirty="0" smtClean="0"/>
              <a:t>Windows Azure virtual machine </a:t>
            </a:r>
          </a:p>
          <a:p>
            <a:pPr lvl="1"/>
            <a:r>
              <a:rPr lang="en-US" dirty="0" smtClean="0">
                <a:solidFill>
                  <a:schemeClr val="tx1"/>
                </a:solidFill>
              </a:rPr>
              <a:t>Operations</a:t>
            </a:r>
          </a:p>
          <a:p>
            <a:pPr lvl="1"/>
            <a:r>
              <a:rPr lang="en-US" dirty="0">
                <a:solidFill>
                  <a:schemeClr val="tx1"/>
                </a:solidFill>
              </a:rPr>
              <a:t>Start, stop, </a:t>
            </a:r>
            <a:r>
              <a:rPr lang="en-US" dirty="0" smtClean="0">
                <a:solidFill>
                  <a:schemeClr val="tx1"/>
                </a:solidFill>
              </a:rPr>
              <a:t>remote desktop</a:t>
            </a:r>
          </a:p>
          <a:p>
            <a:pPr lvl="1"/>
            <a:r>
              <a:rPr lang="en-US" dirty="0" smtClean="0">
                <a:solidFill>
                  <a:schemeClr val="tx1"/>
                </a:solidFill>
              </a:rPr>
              <a:t>Scale, upgrade</a:t>
            </a:r>
            <a:endParaRPr lang="en-US" dirty="0">
              <a:solidFill>
                <a:schemeClr val="tx1"/>
              </a:solidFill>
            </a:endParaRPr>
          </a:p>
          <a:p>
            <a:r>
              <a:rPr lang="en-US" dirty="0" smtClean="0">
                <a:solidFill>
                  <a:schemeClr val="tx1"/>
                </a:solidFill>
              </a:rPr>
              <a:t>Migration </a:t>
            </a:r>
            <a:r>
              <a:rPr lang="en-US" dirty="0">
                <a:solidFill>
                  <a:schemeClr val="tx1"/>
                </a:solidFill>
              </a:rPr>
              <a:t>(SP1)</a:t>
            </a:r>
          </a:p>
          <a:p>
            <a:pPr lvl="1"/>
            <a:r>
              <a:rPr lang="en-US" dirty="0">
                <a:solidFill>
                  <a:schemeClr val="tx1"/>
                </a:solidFill>
              </a:rPr>
              <a:t>VMM to Windows </a:t>
            </a:r>
            <a:r>
              <a:rPr lang="en-US" dirty="0" smtClean="0">
                <a:solidFill>
                  <a:schemeClr val="tx1"/>
                </a:solidFill>
              </a:rPr>
              <a:t>Azure</a:t>
            </a:r>
            <a:endParaRPr lang="en-US" dirty="0">
              <a:solidFill>
                <a:schemeClr val="tx1"/>
              </a:solidFill>
            </a:endParaRPr>
          </a:p>
        </p:txBody>
      </p:sp>
    </p:spTree>
    <p:extLst>
      <p:ext uri="{BB962C8B-B14F-4D97-AF65-F5344CB8AC3E}">
        <p14:creationId xmlns:p14="http://schemas.microsoft.com/office/powerpoint/2010/main" val="3105528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9" presetClass="emph" presetSubtype="0" nodeType="withEffect">
                                  <p:stCondLst>
                                    <p:cond delay="0"/>
                                  </p:stCondLst>
                                  <p:childTnLst>
                                    <p:set>
                                      <p:cBhvr rctx="PPT">
                                        <p:cTn id="10" dur="indefinite"/>
                                        <p:tgtEl>
                                          <p:spTgt spid="3">
                                            <p:txEl>
                                              <p:pRg st="0" end="0"/>
                                            </p:txEl>
                                          </p:spTgt>
                                        </p:tgtEl>
                                        <p:attrNameLst>
                                          <p:attrName>style.opacity</p:attrName>
                                        </p:attrNameLst>
                                      </p:cBhvr>
                                      <p:to>
                                        <p:strVal val="0.5"/>
                                      </p:to>
                                    </p:set>
                                    <p:animEffect filter="image" prLst="opacity: 0.5">
                                      <p:cBhvr rctx="IE">
                                        <p:cTn id="11" dur="indefinite"/>
                                        <p:tgtEl>
                                          <p:spTgt spid="3">
                                            <p:txEl>
                                              <p:pRg st="0" end="0"/>
                                            </p:txEl>
                                          </p:spTgt>
                                        </p:tgtEl>
                                      </p:cBhvr>
                                    </p:animEffect>
                                  </p:childTnLst>
                                </p:cTn>
                              </p:par>
                              <p:par>
                                <p:cTn id="12" presetID="9" presetClass="emph" presetSubtype="0" nodeType="withEffect">
                                  <p:stCondLst>
                                    <p:cond delay="0"/>
                                  </p:stCondLst>
                                  <p:childTnLst>
                                    <p:set>
                                      <p:cBhvr rctx="PPT">
                                        <p:cTn id="13" dur="indefinite"/>
                                        <p:tgtEl>
                                          <p:spTgt spid="3">
                                            <p:txEl>
                                              <p:pRg st="1" end="1"/>
                                            </p:txEl>
                                          </p:spTgt>
                                        </p:tgtEl>
                                        <p:attrNameLst>
                                          <p:attrName>style.opacity</p:attrName>
                                        </p:attrNameLst>
                                      </p:cBhvr>
                                      <p:to>
                                        <p:strVal val="0.5"/>
                                      </p:to>
                                    </p:set>
                                    <p:animEffect filter="image" prLst="opacity: 0.5">
                                      <p:cBhvr rctx="IE">
                                        <p:cTn id="14" dur="indefinite"/>
                                        <p:tgtEl>
                                          <p:spTgt spid="3">
                                            <p:txEl>
                                              <p:pRg st="1" end="1"/>
                                            </p:txEl>
                                          </p:spTgt>
                                        </p:tgtEl>
                                      </p:cBhvr>
                                    </p:animEffect>
                                  </p:childTnLst>
                                </p:cTn>
                              </p:par>
                              <p:par>
                                <p:cTn id="15" presetID="9" presetClass="emph" presetSubtype="0" nodeType="withEffect">
                                  <p:stCondLst>
                                    <p:cond delay="0"/>
                                  </p:stCondLst>
                                  <p:childTnLst>
                                    <p:set>
                                      <p:cBhvr rctx="PPT">
                                        <p:cTn id="16" dur="indefinite"/>
                                        <p:tgtEl>
                                          <p:spTgt spid="3">
                                            <p:txEl>
                                              <p:pRg st="2" end="2"/>
                                            </p:txEl>
                                          </p:spTgt>
                                        </p:tgtEl>
                                        <p:attrNameLst>
                                          <p:attrName>style.opacity</p:attrName>
                                        </p:attrNameLst>
                                      </p:cBhvr>
                                      <p:to>
                                        <p:strVal val="0.5"/>
                                      </p:to>
                                    </p:set>
                                    <p:animEffect filter="image" prLst="opacity: 0.5">
                                      <p:cBhvr rctx="IE">
                                        <p:cTn id="17" dur="indefinite"/>
                                        <p:tgtEl>
                                          <p:spTgt spid="3">
                                            <p:txEl>
                                              <p:pRg st="2" end="2"/>
                                            </p:txEl>
                                          </p:spTgt>
                                        </p:tgtEl>
                                      </p:cBhvr>
                                    </p:animEffect>
                                  </p:childTnLst>
                                </p:cTn>
                              </p:par>
                              <p:par>
                                <p:cTn id="18" presetID="9" presetClass="emph" presetSubtype="0" nodeType="withEffect">
                                  <p:stCondLst>
                                    <p:cond delay="0"/>
                                  </p:stCondLst>
                                  <p:childTnLst>
                                    <p:set>
                                      <p:cBhvr rctx="PPT">
                                        <p:cTn id="19" dur="indefinite"/>
                                        <p:tgtEl>
                                          <p:spTgt spid="3">
                                            <p:txEl>
                                              <p:pRg st="3" end="3"/>
                                            </p:txEl>
                                          </p:spTgt>
                                        </p:tgtEl>
                                        <p:attrNameLst>
                                          <p:attrName>style.opacity</p:attrName>
                                        </p:attrNameLst>
                                      </p:cBhvr>
                                      <p:to>
                                        <p:strVal val="0.5"/>
                                      </p:to>
                                    </p:set>
                                    <p:animEffect filter="image" prLst="opacity: 0.5">
                                      <p:cBhvr rctx="IE">
                                        <p:cTn id="20" dur="indefinite"/>
                                        <p:tgtEl>
                                          <p:spTgt spid="3">
                                            <p:txEl>
                                              <p:pRg st="3" end="3"/>
                                            </p:txEl>
                                          </p:spTgt>
                                        </p:tgtEl>
                                      </p:cBhvr>
                                    </p:animEffect>
                                  </p:childTnLst>
                                </p:cTn>
                              </p:par>
                              <p:par>
                                <p:cTn id="21" presetID="9" presetClass="emph" presetSubtype="0" nodeType="withEffect">
                                  <p:stCondLst>
                                    <p:cond delay="0"/>
                                  </p:stCondLst>
                                  <p:childTnLst>
                                    <p:set>
                                      <p:cBhvr rctx="PPT">
                                        <p:cTn id="22" dur="indefinite"/>
                                        <p:tgtEl>
                                          <p:spTgt spid="3">
                                            <p:txEl>
                                              <p:pRg st="4" end="4"/>
                                            </p:txEl>
                                          </p:spTgt>
                                        </p:tgtEl>
                                        <p:attrNameLst>
                                          <p:attrName>style.opacity</p:attrName>
                                        </p:attrNameLst>
                                      </p:cBhvr>
                                      <p:to>
                                        <p:strVal val="0.5"/>
                                      </p:to>
                                    </p:set>
                                    <p:animEffect filter="image" prLst="opacity: 0.5">
                                      <p:cBhvr rctx="IE">
                                        <p:cTn id="23" dur="indefinite"/>
                                        <p:tgtEl>
                                          <p:spTgt spid="3">
                                            <p:txEl>
                                              <p:pRg st="4" end="4"/>
                                            </p:txEl>
                                          </p:spTgt>
                                        </p:tgtEl>
                                      </p:cBhvr>
                                    </p:animEffect>
                                  </p:childTnLst>
                                </p:cTn>
                              </p:par>
                              <p:par>
                                <p:cTn id="24" presetID="9" presetClass="emph" presetSubtype="0" nodeType="withEffect">
                                  <p:stCondLst>
                                    <p:cond delay="0"/>
                                  </p:stCondLst>
                                  <p:childTnLst>
                                    <p:set>
                                      <p:cBhvr rctx="PPT">
                                        <p:cTn id="25" dur="indefinite"/>
                                        <p:tgtEl>
                                          <p:spTgt spid="3">
                                            <p:txEl>
                                              <p:pRg st="5" end="5"/>
                                            </p:txEl>
                                          </p:spTgt>
                                        </p:tgtEl>
                                        <p:attrNameLst>
                                          <p:attrName>style.opacity</p:attrName>
                                        </p:attrNameLst>
                                      </p:cBhvr>
                                      <p:to>
                                        <p:strVal val="0.5"/>
                                      </p:to>
                                    </p:set>
                                    <p:animEffect filter="image" prLst="opacity: 0.5">
                                      <p:cBhvr rctx="IE">
                                        <p:cTn id="26" dur="indefinite"/>
                                        <p:tgtEl>
                                          <p:spTgt spid="3">
                                            <p:txEl>
                                              <p:pRg st="5" end="5"/>
                                            </p:txEl>
                                          </p:spTgt>
                                        </p:tgtEl>
                                      </p:cBhvr>
                                    </p:animEffect>
                                  </p:childTnLst>
                                </p:cTn>
                              </p:par>
                              <p:par>
                                <p:cTn id="27" presetID="9" presetClass="emph" presetSubtype="0" nodeType="withEffect">
                                  <p:stCondLst>
                                    <p:cond delay="0"/>
                                  </p:stCondLst>
                                  <p:childTnLst>
                                    <p:set>
                                      <p:cBhvr rctx="PPT">
                                        <p:cTn id="28" dur="indefinite"/>
                                        <p:tgtEl>
                                          <p:spTgt spid="3">
                                            <p:txEl>
                                              <p:pRg st="6" end="6"/>
                                            </p:txEl>
                                          </p:spTgt>
                                        </p:tgtEl>
                                        <p:attrNameLst>
                                          <p:attrName>style.opacity</p:attrName>
                                        </p:attrNameLst>
                                      </p:cBhvr>
                                      <p:to>
                                        <p:strVal val="0.5"/>
                                      </p:to>
                                    </p:set>
                                    <p:animEffect filter="image" prLst="opacity: 0.5">
                                      <p:cBhvr rctx="IE">
                                        <p:cTn id="29" dur="indefinite"/>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278786" y="1271239"/>
            <a:ext cx="11881878" cy="5225492"/>
          </a:xfrm>
          <a:prstGeom prst="rect">
            <a:avLst/>
          </a:prstGeom>
          <a:solidFill>
            <a:srgbClr val="002050"/>
          </a:solidFill>
          <a:ln>
            <a:solidFill>
              <a:srgbClr val="002050"/>
            </a:solidFill>
          </a:ln>
        </p:spPr>
        <p:txBody>
          <a:bodyPr lIns="233117" tIns="1631907" rIns="233117" bIns="427383"/>
          <a:lstStyle/>
          <a:p>
            <a:pPr defTabSz="1110334"/>
            <a:endParaRPr lang="en-US" sz="2200" dirty="0">
              <a:solidFill>
                <a:schemeClr val="bg1"/>
              </a:solidFill>
              <a:latin typeface="Segoe UI" pitchFamily="34" charset="0"/>
              <a:cs typeface="Arial" pitchFamily="34" charset="0"/>
            </a:endParaRPr>
          </a:p>
        </p:txBody>
      </p:sp>
      <p:sp>
        <p:nvSpPr>
          <p:cNvPr id="14347" name="Rectangle 31"/>
          <p:cNvSpPr>
            <a:spLocks noGrp="1" noChangeArrowheads="1"/>
          </p:cNvSpPr>
          <p:nvPr>
            <p:ph type="title"/>
          </p:nvPr>
        </p:nvSpPr>
        <p:spPr/>
        <p:txBody>
          <a:bodyPr/>
          <a:lstStyle/>
          <a:p>
            <a:r>
              <a:rPr lang="en-US" dirty="0"/>
              <a:t>Finished services</a:t>
            </a:r>
          </a:p>
        </p:txBody>
      </p:sp>
      <p:sp>
        <p:nvSpPr>
          <p:cNvPr id="14338" name="Slide Number Placeholder 5"/>
          <p:cNvSpPr>
            <a:spLocks noGrp="1"/>
          </p:cNvSpPr>
          <p:nvPr>
            <p:ph type="sldNum" sz="quarter" idx="4294967295"/>
          </p:nvPr>
        </p:nvSpPr>
        <p:spPr>
          <a:xfrm>
            <a:off x="12203230" y="6557367"/>
            <a:ext cx="233245" cy="131148"/>
          </a:xfrm>
          <a:prstGeom prst="rect">
            <a:avLst/>
          </a:prstGeom>
        </p:spPr>
        <p:txBody>
          <a:bodyPr lIns="93278" tIns="46639" rIns="93278" bIns="46639"/>
          <a:lstStyle/>
          <a:p>
            <a:fld id="{1D288DCA-CEE7-4B21-8A2F-2BCA74493FA1}" type="slidenum">
              <a:rPr smtClean="0">
                <a:solidFill>
                  <a:srgbClr val="00188F"/>
                </a:solidFill>
              </a:rPr>
              <a:pPr/>
              <a:t>41</a:t>
            </a:fld>
            <a:endParaRPr dirty="0">
              <a:solidFill>
                <a:srgbClr val="00188F"/>
              </a:solidFill>
            </a:endParaRPr>
          </a:p>
        </p:txBody>
      </p:sp>
      <p:sp>
        <p:nvSpPr>
          <p:cNvPr id="19" name="TextBox 18"/>
          <p:cNvSpPr txBox="1"/>
          <p:nvPr/>
        </p:nvSpPr>
        <p:spPr>
          <a:xfrm>
            <a:off x="1923362" y="3202516"/>
            <a:ext cx="2705638" cy="2812617"/>
          </a:xfrm>
          <a:prstGeom prst="rect">
            <a:avLst/>
          </a:prstGeom>
          <a:solidFill>
            <a:schemeClr val="bg1"/>
          </a:solidFill>
          <a:ln>
            <a:solidFill>
              <a:schemeClr val="accent1">
                <a:lumMod val="40000"/>
                <a:lumOff val="60000"/>
              </a:schemeClr>
            </a:solidFill>
          </a:ln>
        </p:spPr>
        <p:txBody>
          <a:bodyPr wrap="square" lIns="186556" tIns="93278" rIns="93278" bIns="46639" rtlCol="0">
            <a:noAutofit/>
          </a:bodyPr>
          <a:lstStyle/>
          <a:p>
            <a:pPr defTabSz="931578">
              <a:lnSpc>
                <a:spcPct val="90000"/>
              </a:lnSpc>
              <a:spcAft>
                <a:spcPts val="306"/>
              </a:spcAft>
            </a:pPr>
            <a:r>
              <a:rPr lang="en-US" sz="2400" spc="-51" dirty="0">
                <a:latin typeface="Segoe UI Light"/>
              </a:rPr>
              <a:t>Web Sites</a:t>
            </a:r>
          </a:p>
          <a:p>
            <a:pPr defTabSz="931578">
              <a:lnSpc>
                <a:spcPct val="90000"/>
              </a:lnSpc>
              <a:spcBef>
                <a:spcPts val="612"/>
              </a:spcBef>
              <a:spcAft>
                <a:spcPts val="306"/>
              </a:spcAft>
            </a:pPr>
            <a:endParaRPr lang="en-US" spc="-51" dirty="0"/>
          </a:p>
          <a:p>
            <a:pPr defTabSz="931578">
              <a:lnSpc>
                <a:spcPct val="90000"/>
              </a:lnSpc>
              <a:spcBef>
                <a:spcPts val="612"/>
              </a:spcBef>
              <a:spcAft>
                <a:spcPts val="306"/>
              </a:spcAft>
            </a:pPr>
            <a:r>
              <a:rPr lang="en-US" spc="-51" dirty="0"/>
              <a:t>High density  and scalable</a:t>
            </a:r>
          </a:p>
          <a:p>
            <a:pPr defTabSz="931578">
              <a:lnSpc>
                <a:spcPct val="90000"/>
              </a:lnSpc>
              <a:spcBef>
                <a:spcPts val="612"/>
              </a:spcBef>
              <a:spcAft>
                <a:spcPts val="306"/>
              </a:spcAft>
            </a:pPr>
            <a:r>
              <a:rPr lang="en-US" spc="-51" dirty="0"/>
              <a:t>Easy deployment and administration</a:t>
            </a:r>
          </a:p>
          <a:p>
            <a:pPr defTabSz="931578">
              <a:lnSpc>
                <a:spcPct val="90000"/>
              </a:lnSpc>
              <a:spcBef>
                <a:spcPts val="612"/>
              </a:spcBef>
              <a:spcAft>
                <a:spcPts val="306"/>
              </a:spcAft>
            </a:pPr>
            <a:r>
              <a:rPr lang="en-US" spc="-51" dirty="0"/>
              <a:t>Fully self-service</a:t>
            </a:r>
          </a:p>
        </p:txBody>
      </p:sp>
      <p:sp>
        <p:nvSpPr>
          <p:cNvPr id="10" name="Title 1"/>
          <p:cNvSpPr txBox="1">
            <a:spLocks noChangeAspect="1"/>
          </p:cNvSpPr>
          <p:nvPr/>
        </p:nvSpPr>
        <p:spPr bwMode="ltGray">
          <a:xfrm rot="16200000" flipV="1">
            <a:off x="5450469" y="-1683936"/>
            <a:ext cx="1359344" cy="8413559"/>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5B76FF"/>
          </a:solidFill>
          <a:ln>
            <a:noFill/>
          </a:ln>
          <a:extLst/>
        </p:spPr>
        <p:txBody>
          <a:bodyPr vert="horz" wrap="square" lIns="1212613" tIns="886140" rIns="1212613" bIns="886140" numCol="1" rtlCol="0" anchor="ctr" anchorCtr="0" compatLnSpc="1">
            <a:prstTxWarp prst="textNoShape">
              <a:avLst/>
            </a:prstTxWarp>
            <a:noAutofit/>
          </a:bodyPr>
          <a:lstStyle>
            <a:lvl1pPr algn="l" defTabSz="914363" rtl="0" eaLnBrk="1" latinLnBrk="0" hangingPunct="1">
              <a:lnSpc>
                <a:spcPct val="90000"/>
              </a:lnSpc>
              <a:spcBef>
                <a:spcPct val="0"/>
              </a:spcBef>
              <a:buNone/>
              <a:defRPr lang="en-US" sz="6000" b="0" kern="1200" cap="none" spc="-200" baseline="0" dirty="0">
                <a:ln w="3175">
                  <a:noFill/>
                </a:ln>
                <a:gradFill>
                  <a:gsLst>
                    <a:gs pos="100000">
                      <a:schemeClr val="bg1"/>
                    </a:gs>
                    <a:gs pos="0">
                      <a:schemeClr val="bg1"/>
                    </a:gs>
                  </a:gsLst>
                  <a:lin ang="5400000" scaled="0"/>
                </a:gradFill>
                <a:effectLst/>
                <a:latin typeface="+mj-lt"/>
                <a:ea typeface="+mn-ea"/>
                <a:cs typeface="Arial" charset="0"/>
              </a:defRPr>
            </a:lvl1pPr>
          </a:lstStyle>
          <a:p>
            <a:pPr defTabSz="932779" fontAlgn="base">
              <a:spcBef>
                <a:spcPts val="1224"/>
              </a:spcBef>
              <a:spcAft>
                <a:spcPct val="0"/>
              </a:spcAft>
            </a:pPr>
            <a:endParaRPr sz="5500">
              <a:gradFill>
                <a:gsLst>
                  <a:gs pos="100000">
                    <a:srgbClr val="EFEFEF"/>
                  </a:gs>
                  <a:gs pos="0">
                    <a:srgbClr val="EFEFEF"/>
                  </a:gs>
                </a:gsLst>
                <a:lin ang="5400000" scaled="0"/>
              </a:gradFill>
            </a:endParaRPr>
          </a:p>
        </p:txBody>
      </p:sp>
      <p:sp>
        <p:nvSpPr>
          <p:cNvPr id="2" name="Rectangle 1"/>
          <p:cNvSpPr/>
          <p:nvPr/>
        </p:nvSpPr>
        <p:spPr>
          <a:xfrm>
            <a:off x="4340023" y="2287415"/>
            <a:ext cx="3660216" cy="470856"/>
          </a:xfrm>
          <a:prstGeom prst="rect">
            <a:avLst/>
          </a:prstGeom>
        </p:spPr>
        <p:txBody>
          <a:bodyPr wrap="none" lIns="93278" tIns="46639" rIns="93278" bIns="46639">
            <a:spAutoFit/>
          </a:bodyPr>
          <a:lstStyle/>
          <a:p>
            <a:r>
              <a:rPr lang="en-US" sz="2400" dirty="0">
                <a:solidFill>
                  <a:srgbClr val="FFFFFF"/>
                </a:solidFill>
              </a:rPr>
              <a:t>Service Management API</a:t>
            </a:r>
          </a:p>
        </p:txBody>
      </p:sp>
      <p:grpSp>
        <p:nvGrpSpPr>
          <p:cNvPr id="3" name="Group 2"/>
          <p:cNvGrpSpPr/>
          <p:nvPr/>
        </p:nvGrpSpPr>
        <p:grpSpPr>
          <a:xfrm>
            <a:off x="3139085" y="1372317"/>
            <a:ext cx="6039903" cy="479109"/>
            <a:chOff x="3076575" y="1345531"/>
            <a:chExt cx="5919629" cy="469757"/>
          </a:xfrm>
        </p:grpSpPr>
        <p:sp>
          <p:nvSpPr>
            <p:cNvPr id="5" name="Rectangle 4"/>
            <p:cNvSpPr/>
            <p:nvPr/>
          </p:nvSpPr>
          <p:spPr bwMode="auto">
            <a:xfrm>
              <a:off x="3076575" y="1349849"/>
              <a:ext cx="5919629" cy="465439"/>
            </a:xfrm>
            <a:prstGeom prst="rect">
              <a:avLst/>
            </a:prstGeom>
            <a:solidFill>
              <a:srgbClr val="2348FF"/>
            </a:solidFill>
            <a:ln>
              <a:noFill/>
            </a:ln>
          </p:spPr>
          <p:txBody>
            <a:bodyPr vert="horz" wrap="square" lIns="1188720" tIns="868680" rIns="1188720" bIns="868680" numCol="1" rtlCol="0" anchor="ctr" anchorCtr="0" compatLnSpc="1">
              <a:prstTxWarp prst="textNoShape">
                <a:avLst/>
              </a:prstTxWarp>
              <a:noAutofit/>
            </a:bodyPr>
            <a:lstStyle/>
            <a:p>
              <a:pPr defTabSz="932779" fontAlgn="base">
                <a:lnSpc>
                  <a:spcPct val="90000"/>
                </a:lnSpc>
                <a:spcBef>
                  <a:spcPts val="1224"/>
                </a:spcBef>
                <a:spcAft>
                  <a:spcPct val="0"/>
                </a:spcAft>
              </a:pPr>
              <a:endParaRPr lang="en-US" sz="5500" spc="-204">
                <a:ln w="3175">
                  <a:noFill/>
                </a:ln>
                <a:gradFill>
                  <a:gsLst>
                    <a:gs pos="100000">
                      <a:srgbClr val="EFEFEF"/>
                    </a:gs>
                    <a:gs pos="0">
                      <a:srgbClr val="EFEFEF"/>
                    </a:gs>
                  </a:gsLst>
                  <a:lin ang="5400000" scaled="0"/>
                </a:gradFill>
                <a:latin typeface="+mj-lt"/>
                <a:cs typeface="Arial" charset="0"/>
              </a:endParaRPr>
            </a:p>
          </p:txBody>
        </p:sp>
        <p:sp>
          <p:nvSpPr>
            <p:cNvPr id="11" name="Rectangle 10"/>
            <p:cNvSpPr/>
            <p:nvPr/>
          </p:nvSpPr>
          <p:spPr>
            <a:xfrm>
              <a:off x="4194102" y="1345531"/>
              <a:ext cx="3851162" cy="452653"/>
            </a:xfrm>
            <a:prstGeom prst="rect">
              <a:avLst/>
            </a:prstGeom>
          </p:spPr>
          <p:txBody>
            <a:bodyPr wrap="none">
              <a:spAutoFit/>
            </a:bodyPr>
            <a:lstStyle/>
            <a:p>
              <a:r>
                <a:rPr lang="en-US" sz="2400" dirty="0">
                  <a:solidFill>
                    <a:srgbClr val="FFFFFF"/>
                  </a:solidFill>
                </a:rPr>
                <a:t>Service Management Portal</a:t>
              </a:r>
            </a:p>
          </p:txBody>
        </p:sp>
      </p:grpSp>
      <p:sp>
        <p:nvSpPr>
          <p:cNvPr id="13" name="TextBox 12"/>
          <p:cNvSpPr txBox="1"/>
          <p:nvPr/>
        </p:nvSpPr>
        <p:spPr>
          <a:xfrm>
            <a:off x="4788901" y="3202519"/>
            <a:ext cx="2705638" cy="2806287"/>
          </a:xfrm>
          <a:prstGeom prst="rect">
            <a:avLst/>
          </a:prstGeom>
          <a:solidFill>
            <a:schemeClr val="bg1"/>
          </a:solidFill>
          <a:ln>
            <a:solidFill>
              <a:schemeClr val="accent1">
                <a:lumMod val="40000"/>
                <a:lumOff val="60000"/>
              </a:schemeClr>
            </a:solidFill>
          </a:ln>
        </p:spPr>
        <p:txBody>
          <a:bodyPr wrap="square" lIns="186556" tIns="93278" rIns="93278" bIns="46639" rtlCol="0">
            <a:noAutofit/>
          </a:bodyPr>
          <a:lstStyle>
            <a:defPPr>
              <a:defRPr lang="en-US"/>
            </a:defPPr>
            <a:lvl1pPr defTabSz="913222">
              <a:lnSpc>
                <a:spcPct val="90000"/>
              </a:lnSpc>
              <a:spcAft>
                <a:spcPts val="300"/>
              </a:spcAft>
              <a:defRPr sz="2400" spc="-50">
                <a:solidFill>
                  <a:schemeClr val="bg1">
                    <a:lumMod val="10000"/>
                  </a:schemeClr>
                </a:solidFill>
                <a:latin typeface="Segoe UI Light"/>
              </a:defRPr>
            </a:lvl1pPr>
          </a:lstStyle>
          <a:p>
            <a:r>
              <a:rPr lang="en-US" dirty="0">
                <a:solidFill>
                  <a:schemeClr val="tx1"/>
                </a:solidFill>
              </a:rPr>
              <a:t>Virtual Machines</a:t>
            </a:r>
          </a:p>
          <a:p>
            <a:endParaRPr lang="en-US" dirty="0">
              <a:solidFill>
                <a:schemeClr val="tx1"/>
              </a:solidFill>
            </a:endParaRPr>
          </a:p>
          <a:p>
            <a:pPr>
              <a:spcBef>
                <a:spcPts val="612"/>
              </a:spcBef>
            </a:pPr>
            <a:r>
              <a:rPr lang="en-US" sz="1800" dirty="0">
                <a:solidFill>
                  <a:schemeClr val="tx1"/>
                </a:solidFill>
                <a:latin typeface="+mn-lt"/>
              </a:rPr>
              <a:t>Offer preconfigured workloads</a:t>
            </a:r>
          </a:p>
          <a:p>
            <a:pPr>
              <a:spcBef>
                <a:spcPts val="612"/>
              </a:spcBef>
            </a:pPr>
            <a:r>
              <a:rPr lang="en-US" sz="1800" dirty="0">
                <a:solidFill>
                  <a:schemeClr val="tx1"/>
                </a:solidFill>
                <a:latin typeface="+mn-lt"/>
              </a:rPr>
              <a:t>Windows and Linux</a:t>
            </a:r>
          </a:p>
          <a:p>
            <a:pPr>
              <a:spcBef>
                <a:spcPts val="612"/>
              </a:spcBef>
            </a:pPr>
            <a:r>
              <a:rPr lang="en-US" sz="1800" dirty="0">
                <a:solidFill>
                  <a:schemeClr val="tx1"/>
                </a:solidFill>
                <a:latin typeface="+mn-lt"/>
              </a:rPr>
              <a:t>Fully self-service</a:t>
            </a:r>
          </a:p>
        </p:txBody>
      </p:sp>
      <p:sp>
        <p:nvSpPr>
          <p:cNvPr id="14" name="TextBox 13"/>
          <p:cNvSpPr txBox="1"/>
          <p:nvPr/>
        </p:nvSpPr>
        <p:spPr>
          <a:xfrm>
            <a:off x="7631282" y="3202516"/>
            <a:ext cx="2705638" cy="2812617"/>
          </a:xfrm>
          <a:prstGeom prst="rect">
            <a:avLst/>
          </a:prstGeom>
          <a:solidFill>
            <a:schemeClr val="bg1"/>
          </a:solidFill>
          <a:ln>
            <a:solidFill>
              <a:schemeClr val="accent1">
                <a:lumMod val="40000"/>
                <a:lumOff val="60000"/>
              </a:schemeClr>
            </a:solidFill>
          </a:ln>
        </p:spPr>
        <p:txBody>
          <a:bodyPr wrap="square" lIns="186556" tIns="93278" rIns="93278" bIns="46639" rtlCol="0">
            <a:noAutofit/>
          </a:bodyPr>
          <a:lstStyle>
            <a:defPPr>
              <a:defRPr lang="en-US"/>
            </a:defPPr>
            <a:lvl1pPr defTabSz="913222">
              <a:lnSpc>
                <a:spcPct val="90000"/>
              </a:lnSpc>
              <a:spcAft>
                <a:spcPts val="300"/>
              </a:spcAft>
              <a:defRPr sz="2400" spc="-50">
                <a:solidFill>
                  <a:schemeClr val="bg1">
                    <a:lumMod val="10000"/>
                  </a:schemeClr>
                </a:solidFill>
                <a:latin typeface="Segoe UI Light"/>
              </a:defRPr>
            </a:lvl1pPr>
          </a:lstStyle>
          <a:p>
            <a:r>
              <a:rPr lang="en-US" dirty="0">
                <a:solidFill>
                  <a:schemeClr val="tx1"/>
                </a:solidFill>
              </a:rPr>
              <a:t>Third Party</a:t>
            </a:r>
          </a:p>
          <a:p>
            <a:endParaRPr lang="en-US" dirty="0">
              <a:solidFill>
                <a:schemeClr val="tx1"/>
              </a:solidFill>
            </a:endParaRPr>
          </a:p>
          <a:p>
            <a:pPr>
              <a:spcBef>
                <a:spcPts val="612"/>
              </a:spcBef>
            </a:pPr>
            <a:r>
              <a:rPr lang="en-US" sz="1800" dirty="0" err="1">
                <a:solidFill>
                  <a:schemeClr val="tx1"/>
                </a:solidFill>
                <a:latin typeface="+mn-lt"/>
              </a:rPr>
              <a:t>Zuora</a:t>
            </a:r>
            <a:endParaRPr lang="en-US" sz="1800" dirty="0">
              <a:solidFill>
                <a:schemeClr val="tx1"/>
              </a:solidFill>
              <a:latin typeface="+mn-lt"/>
            </a:endParaRPr>
          </a:p>
          <a:p>
            <a:pPr>
              <a:spcBef>
                <a:spcPts val="612"/>
              </a:spcBef>
            </a:pPr>
            <a:r>
              <a:rPr lang="en-US" sz="1800" dirty="0">
                <a:solidFill>
                  <a:schemeClr val="tx1"/>
                </a:solidFill>
                <a:latin typeface="+mn-lt"/>
              </a:rPr>
              <a:t>Parallels</a:t>
            </a:r>
          </a:p>
          <a:p>
            <a:pPr>
              <a:spcBef>
                <a:spcPts val="612"/>
              </a:spcBef>
            </a:pPr>
            <a:r>
              <a:rPr lang="en-US" sz="1800" dirty="0" err="1">
                <a:solidFill>
                  <a:schemeClr val="tx1"/>
                </a:solidFill>
                <a:latin typeface="+mn-lt"/>
              </a:rPr>
              <a:t>Apprenda</a:t>
            </a:r>
            <a:endParaRPr lang="en-US" sz="1800" dirty="0">
              <a:solidFill>
                <a:schemeClr val="tx1"/>
              </a:solidFill>
              <a:latin typeface="+mn-lt"/>
            </a:endParaRPr>
          </a:p>
          <a:p>
            <a:pPr>
              <a:spcBef>
                <a:spcPts val="612"/>
              </a:spcBef>
            </a:pPr>
            <a:r>
              <a:rPr lang="en-US" sz="1600" i="1" dirty="0">
                <a:solidFill>
                  <a:schemeClr val="tx1"/>
                </a:solidFill>
                <a:latin typeface="+mn-lt"/>
              </a:rPr>
              <a:t>and more</a:t>
            </a:r>
          </a:p>
        </p:txBody>
      </p:sp>
      <p:sp>
        <p:nvSpPr>
          <p:cNvPr id="15" name="TextBox 14"/>
          <p:cNvSpPr txBox="1"/>
          <p:nvPr/>
        </p:nvSpPr>
        <p:spPr>
          <a:xfrm>
            <a:off x="1932601" y="3193326"/>
            <a:ext cx="2705638" cy="2806287"/>
          </a:xfrm>
          <a:prstGeom prst="rect">
            <a:avLst/>
          </a:prstGeom>
          <a:solidFill>
            <a:schemeClr val="tx1">
              <a:lumMod val="50000"/>
            </a:schemeClr>
          </a:solidFill>
          <a:ln>
            <a:noFill/>
          </a:ln>
        </p:spPr>
        <p:txBody>
          <a:bodyPr wrap="square" lIns="93278" tIns="93278" rIns="93278" bIns="46639" rtlCol="0" anchor="b" anchorCtr="0">
            <a:noAutofit/>
          </a:bodyPr>
          <a:lstStyle/>
          <a:p>
            <a:pPr defTabSz="931578">
              <a:lnSpc>
                <a:spcPct val="90000"/>
              </a:lnSpc>
              <a:spcAft>
                <a:spcPts val="306"/>
              </a:spcAft>
            </a:pPr>
            <a:r>
              <a:rPr lang="en-US" sz="2400" spc="-51" dirty="0">
                <a:solidFill>
                  <a:schemeClr val="bg1"/>
                </a:solidFill>
                <a:latin typeface="Segoe UI Light"/>
              </a:rPr>
              <a:t>Web Sites</a:t>
            </a:r>
            <a:endParaRPr lang="en-US" spc="-51" dirty="0">
              <a:solidFill>
                <a:schemeClr val="bg1"/>
              </a:solidFill>
            </a:endParaRPr>
          </a:p>
        </p:txBody>
      </p:sp>
      <p:sp>
        <p:nvSpPr>
          <p:cNvPr id="16" name="TextBox 15"/>
          <p:cNvSpPr txBox="1"/>
          <p:nvPr/>
        </p:nvSpPr>
        <p:spPr>
          <a:xfrm>
            <a:off x="4792505" y="3208846"/>
            <a:ext cx="2705638" cy="2806287"/>
          </a:xfrm>
          <a:prstGeom prst="rect">
            <a:avLst/>
          </a:prstGeom>
          <a:solidFill>
            <a:schemeClr val="tx1">
              <a:lumMod val="50000"/>
            </a:schemeClr>
          </a:solidFill>
          <a:ln>
            <a:noFill/>
          </a:ln>
        </p:spPr>
        <p:txBody>
          <a:bodyPr wrap="square" lIns="93278" tIns="93278" rIns="93278" bIns="46639" rtlCol="0" anchor="b" anchorCtr="0">
            <a:noAutofit/>
          </a:bodyPr>
          <a:lstStyle>
            <a:defPPr>
              <a:defRPr lang="en-US"/>
            </a:defPPr>
            <a:lvl1pPr defTabSz="913222">
              <a:lnSpc>
                <a:spcPct val="90000"/>
              </a:lnSpc>
              <a:spcAft>
                <a:spcPts val="300"/>
              </a:spcAft>
              <a:defRPr sz="2400" spc="-50">
                <a:solidFill>
                  <a:schemeClr val="bg1">
                    <a:lumMod val="10000"/>
                  </a:schemeClr>
                </a:solidFill>
                <a:latin typeface="Segoe UI Light"/>
              </a:defRPr>
            </a:lvl1pPr>
          </a:lstStyle>
          <a:p>
            <a:r>
              <a:rPr lang="en-US" dirty="0">
                <a:solidFill>
                  <a:schemeClr val="bg1"/>
                </a:solidFill>
              </a:rPr>
              <a:t>Virtual </a:t>
            </a:r>
            <a:r>
              <a:rPr lang="en-US" dirty="0" smtClean="0">
                <a:solidFill>
                  <a:schemeClr val="bg1"/>
                </a:solidFill>
              </a:rPr>
              <a:t>Machines</a:t>
            </a:r>
            <a:endParaRPr lang="en-US" dirty="0">
              <a:solidFill>
                <a:schemeClr val="bg1"/>
              </a:solidFill>
            </a:endParaRPr>
          </a:p>
        </p:txBody>
      </p:sp>
      <p:sp>
        <p:nvSpPr>
          <p:cNvPr id="17" name="TextBox 16"/>
          <p:cNvSpPr txBox="1"/>
          <p:nvPr/>
        </p:nvSpPr>
        <p:spPr>
          <a:xfrm>
            <a:off x="7625656" y="3208846"/>
            <a:ext cx="2705638" cy="2806287"/>
          </a:xfrm>
          <a:prstGeom prst="rect">
            <a:avLst/>
          </a:prstGeom>
          <a:solidFill>
            <a:schemeClr val="tx1">
              <a:lumMod val="50000"/>
            </a:schemeClr>
          </a:solidFill>
          <a:ln>
            <a:noFill/>
          </a:ln>
        </p:spPr>
        <p:txBody>
          <a:bodyPr wrap="square" lIns="93278" tIns="93278" rIns="93278" bIns="46639" rtlCol="0" anchor="b" anchorCtr="0">
            <a:noAutofit/>
          </a:bodyPr>
          <a:lstStyle>
            <a:defPPr>
              <a:defRPr lang="en-US"/>
            </a:defPPr>
            <a:lvl1pPr defTabSz="913222">
              <a:lnSpc>
                <a:spcPct val="90000"/>
              </a:lnSpc>
              <a:spcAft>
                <a:spcPts val="300"/>
              </a:spcAft>
              <a:defRPr sz="2400" spc="-50">
                <a:solidFill>
                  <a:schemeClr val="bg1">
                    <a:lumMod val="10000"/>
                  </a:schemeClr>
                </a:solidFill>
                <a:latin typeface="Segoe UI Light"/>
              </a:defRPr>
            </a:lvl1pPr>
          </a:lstStyle>
          <a:p>
            <a:r>
              <a:rPr lang="en-US" dirty="0">
                <a:solidFill>
                  <a:schemeClr val="bg1"/>
                </a:solidFill>
              </a:rPr>
              <a:t>Third </a:t>
            </a:r>
            <a:r>
              <a:rPr lang="en-US" dirty="0" smtClean="0">
                <a:solidFill>
                  <a:schemeClr val="bg1"/>
                </a:solidFill>
              </a:rPr>
              <a:t>Party</a:t>
            </a:r>
            <a:endParaRPr lang="en-US" dirty="0">
              <a:solidFill>
                <a:schemeClr val="bg1"/>
              </a:solidFill>
            </a:endParaRPr>
          </a:p>
        </p:txBody>
      </p:sp>
      <p:sp>
        <p:nvSpPr>
          <p:cNvPr id="6" name="Rectangle 5"/>
          <p:cNvSpPr/>
          <p:nvPr/>
        </p:nvSpPr>
        <p:spPr bwMode="auto">
          <a:xfrm>
            <a:off x="4788901" y="3202518"/>
            <a:ext cx="2709248" cy="720168"/>
          </a:xfrm>
          <a:prstGeom prst="rect">
            <a:avLst/>
          </a:prstGeom>
          <a:solidFill>
            <a:schemeClr val="accent6">
              <a:lumMod val="75000"/>
              <a:lumOff val="25000"/>
            </a:schemeClr>
          </a:solidFill>
          <a:ln>
            <a:noFill/>
          </a:ln>
        </p:spPr>
        <p:txBody>
          <a:bodyPr vert="horz" wrap="square" lIns="93278" tIns="0" rIns="0" bIns="0" numCol="1" rtlCol="0" anchor="ctr" anchorCtr="0" compatLnSpc="1">
            <a:prstTxWarp prst="textNoShape">
              <a:avLst/>
            </a:prstTxWarp>
          </a:bodyPr>
          <a:lstStyle/>
          <a:p>
            <a:r>
              <a:rPr lang="en-US" sz="1400" dirty="0">
                <a:solidFill>
                  <a:srgbClr val="FFFFFF"/>
                </a:solidFill>
              </a:rPr>
              <a:t>Service Provider Foundation API</a:t>
            </a:r>
          </a:p>
        </p:txBody>
      </p:sp>
      <p:sp>
        <p:nvSpPr>
          <p:cNvPr id="18" name="Rectangle 17"/>
          <p:cNvSpPr/>
          <p:nvPr/>
        </p:nvSpPr>
        <p:spPr bwMode="auto">
          <a:xfrm>
            <a:off x="4788901" y="3911029"/>
            <a:ext cx="2709248" cy="877227"/>
          </a:xfrm>
          <a:prstGeom prst="rect">
            <a:avLst/>
          </a:prstGeom>
          <a:solidFill>
            <a:schemeClr val="accent2">
              <a:lumMod val="75000"/>
            </a:schemeClr>
          </a:solidFill>
          <a:ln>
            <a:noFill/>
          </a:ln>
        </p:spPr>
        <p:txBody>
          <a:bodyPr vert="horz" wrap="square" lIns="93278" tIns="0" rIns="0" bIns="0" numCol="1" rtlCol="0" anchor="ctr" anchorCtr="0" compatLnSpc="1">
            <a:prstTxWarp prst="textNoShape">
              <a:avLst/>
            </a:prstTxWarp>
          </a:bodyPr>
          <a:lstStyle/>
          <a:p>
            <a:r>
              <a:rPr lang="en-US" sz="1400" dirty="0">
                <a:solidFill>
                  <a:srgbClr val="FFFFFF"/>
                </a:solidFill>
              </a:rPr>
              <a:t>System Center</a:t>
            </a:r>
          </a:p>
          <a:p>
            <a:r>
              <a:rPr lang="en-US" sz="1100" dirty="0">
                <a:solidFill>
                  <a:srgbClr val="FFFFFF"/>
                </a:solidFill>
              </a:rPr>
              <a:t>(Virtual Machine Manager Component)</a:t>
            </a:r>
          </a:p>
        </p:txBody>
      </p:sp>
      <p:sp>
        <p:nvSpPr>
          <p:cNvPr id="21" name="Rectangle 20"/>
          <p:cNvSpPr/>
          <p:nvPr/>
        </p:nvSpPr>
        <p:spPr bwMode="auto">
          <a:xfrm>
            <a:off x="4788901" y="4780525"/>
            <a:ext cx="2709248" cy="467324"/>
          </a:xfrm>
          <a:prstGeom prst="rect">
            <a:avLst/>
          </a:prstGeom>
          <a:solidFill>
            <a:schemeClr val="accent2">
              <a:lumMod val="50000"/>
            </a:schemeClr>
          </a:solidFill>
          <a:ln>
            <a:noFill/>
          </a:ln>
        </p:spPr>
        <p:txBody>
          <a:bodyPr vert="horz" wrap="square" lIns="93278" tIns="0" rIns="0" bIns="0" numCol="1" rtlCol="0" anchor="ctr" anchorCtr="0" compatLnSpc="1">
            <a:prstTxWarp prst="textNoShape">
              <a:avLst/>
            </a:prstTxWarp>
          </a:bodyPr>
          <a:lstStyle/>
          <a:p>
            <a:r>
              <a:rPr lang="en-US" sz="1400" dirty="0">
                <a:solidFill>
                  <a:srgbClr val="FFFFFF"/>
                </a:solidFill>
              </a:rPr>
              <a:t>Windows Server</a:t>
            </a:r>
          </a:p>
        </p:txBody>
      </p:sp>
      <p:sp>
        <p:nvSpPr>
          <p:cNvPr id="22" name="Rectangle 21"/>
          <p:cNvSpPr/>
          <p:nvPr/>
        </p:nvSpPr>
        <p:spPr bwMode="auto">
          <a:xfrm>
            <a:off x="7628337" y="3202519"/>
            <a:ext cx="2709248" cy="1596958"/>
          </a:xfrm>
          <a:prstGeom prst="rect">
            <a:avLst/>
          </a:prstGeom>
          <a:solidFill>
            <a:schemeClr val="accent6">
              <a:lumMod val="75000"/>
              <a:lumOff val="25000"/>
            </a:schemeClr>
          </a:solidFill>
          <a:ln>
            <a:noFill/>
          </a:ln>
        </p:spPr>
        <p:txBody>
          <a:bodyPr vert="horz" wrap="square" lIns="93278" tIns="0" rIns="0" bIns="0" numCol="1" rtlCol="0" anchor="ctr" anchorCtr="0" compatLnSpc="1">
            <a:prstTxWarp prst="textNoShape">
              <a:avLst/>
            </a:prstTxWarp>
          </a:bodyPr>
          <a:lstStyle/>
          <a:p>
            <a:r>
              <a:rPr lang="en-US" sz="1400" dirty="0">
                <a:solidFill>
                  <a:srgbClr val="FFFFFF"/>
                </a:solidFill>
              </a:rPr>
              <a:t>Third Party Modules</a:t>
            </a:r>
          </a:p>
        </p:txBody>
      </p:sp>
      <p:sp>
        <p:nvSpPr>
          <p:cNvPr id="26" name="Rectangle 25"/>
          <p:cNvSpPr/>
          <p:nvPr/>
        </p:nvSpPr>
        <p:spPr bwMode="auto">
          <a:xfrm>
            <a:off x="1926972" y="3202516"/>
            <a:ext cx="2709248" cy="709921"/>
          </a:xfrm>
          <a:prstGeom prst="rect">
            <a:avLst/>
          </a:prstGeom>
          <a:solidFill>
            <a:schemeClr val="accent6">
              <a:lumMod val="75000"/>
              <a:lumOff val="25000"/>
            </a:schemeClr>
          </a:solidFill>
          <a:ln>
            <a:noFill/>
          </a:ln>
        </p:spPr>
        <p:txBody>
          <a:bodyPr vert="horz" wrap="square" lIns="93278" tIns="0" rIns="0" bIns="0" numCol="1" rtlCol="0" anchor="ctr" anchorCtr="0" compatLnSpc="1">
            <a:prstTxWarp prst="textNoShape">
              <a:avLst/>
            </a:prstTxWarp>
          </a:bodyPr>
          <a:lstStyle/>
          <a:p>
            <a:r>
              <a:rPr lang="en-US" sz="1400" dirty="0">
                <a:solidFill>
                  <a:srgbClr val="FFFFFF"/>
                </a:solidFill>
              </a:rPr>
              <a:t>Controller</a:t>
            </a:r>
          </a:p>
          <a:p>
            <a:r>
              <a:rPr lang="en-US" sz="1200" dirty="0">
                <a:solidFill>
                  <a:srgbClr val="FFFFFF"/>
                </a:solidFill>
              </a:rPr>
              <a:t>(Web farm framework)</a:t>
            </a:r>
          </a:p>
        </p:txBody>
      </p:sp>
      <p:sp>
        <p:nvSpPr>
          <p:cNvPr id="27" name="Rectangle 26"/>
          <p:cNvSpPr/>
          <p:nvPr/>
        </p:nvSpPr>
        <p:spPr bwMode="auto">
          <a:xfrm>
            <a:off x="1926972" y="3911029"/>
            <a:ext cx="2709248" cy="926408"/>
          </a:xfrm>
          <a:prstGeom prst="rect">
            <a:avLst/>
          </a:prstGeom>
          <a:solidFill>
            <a:schemeClr val="accent2">
              <a:lumMod val="75000"/>
            </a:schemeClr>
          </a:solidFill>
          <a:ln>
            <a:noFill/>
          </a:ln>
        </p:spPr>
        <p:txBody>
          <a:bodyPr vert="horz" wrap="square" lIns="93278" tIns="0" rIns="0" bIns="0" numCol="1" rtlCol="0" anchor="ctr" anchorCtr="0" compatLnSpc="1">
            <a:prstTxWarp prst="textNoShape">
              <a:avLst/>
            </a:prstTxWarp>
          </a:bodyPr>
          <a:lstStyle/>
          <a:p>
            <a:pPr lvl="0"/>
            <a:r>
              <a:rPr lang="en-US" sz="1400" dirty="0">
                <a:solidFill>
                  <a:srgbClr val="FFFFFF"/>
                </a:solidFill>
              </a:rPr>
              <a:t>Web Farm</a:t>
            </a:r>
          </a:p>
          <a:p>
            <a:pPr lvl="0"/>
            <a:r>
              <a:rPr lang="en-US" sz="1400" dirty="0">
                <a:solidFill>
                  <a:srgbClr val="FFFFFF"/>
                </a:solidFill>
              </a:rPr>
              <a:t>Front-end/Workers</a:t>
            </a:r>
          </a:p>
          <a:p>
            <a:pPr lvl="0"/>
            <a:r>
              <a:rPr lang="en-US" sz="1100" dirty="0">
                <a:solidFill>
                  <a:srgbClr val="FFFFFF"/>
                </a:solidFill>
              </a:rPr>
              <a:t>(Application Request Routing/Dynamic              Windows Process Activation Service )</a:t>
            </a:r>
            <a:endParaRPr lang="en-US" sz="1200" dirty="0">
              <a:solidFill>
                <a:srgbClr val="FFFFFF"/>
              </a:solidFill>
            </a:endParaRPr>
          </a:p>
        </p:txBody>
      </p:sp>
      <p:sp>
        <p:nvSpPr>
          <p:cNvPr id="30" name="Up-Down Arrow 29"/>
          <p:cNvSpPr/>
          <p:nvPr/>
        </p:nvSpPr>
        <p:spPr bwMode="auto">
          <a:xfrm>
            <a:off x="7245747" y="3730740"/>
            <a:ext cx="196025" cy="354389"/>
          </a:xfrm>
          <a:prstGeom prst="upDownArrow">
            <a:avLst/>
          </a:prstGeom>
          <a:solidFill>
            <a:srgbClr val="FFFFFF"/>
          </a:solidFill>
          <a:ln>
            <a:noFill/>
          </a:ln>
        </p:spPr>
        <p:txBody>
          <a:bodyPr vert="horz" wrap="square" lIns="93278" tIns="46639" rIns="93278" bIns="46639" numCol="1" rtlCol="0" anchor="t" anchorCtr="0" compatLnSpc="1">
            <a:prstTxWarp prst="textNoShape">
              <a:avLst/>
            </a:prstTxWarp>
          </a:bodyPr>
          <a:lstStyle/>
          <a:p>
            <a:pPr algn="ctr"/>
            <a:endParaRPr lang="en-US"/>
          </a:p>
        </p:txBody>
      </p:sp>
      <p:sp>
        <p:nvSpPr>
          <p:cNvPr id="32" name="Rectangle 31"/>
          <p:cNvSpPr/>
          <p:nvPr/>
        </p:nvSpPr>
        <p:spPr bwMode="auto">
          <a:xfrm>
            <a:off x="1926972" y="4788256"/>
            <a:ext cx="2709248" cy="467324"/>
          </a:xfrm>
          <a:prstGeom prst="rect">
            <a:avLst/>
          </a:prstGeom>
          <a:solidFill>
            <a:schemeClr val="accent2">
              <a:lumMod val="50000"/>
            </a:schemeClr>
          </a:solidFill>
          <a:ln>
            <a:noFill/>
          </a:ln>
        </p:spPr>
        <p:txBody>
          <a:bodyPr vert="horz" wrap="square" lIns="0" tIns="0" rIns="0" bIns="0" numCol="1" rtlCol="0" anchor="ctr" anchorCtr="0" compatLnSpc="1">
            <a:prstTxWarp prst="textNoShape">
              <a:avLst/>
            </a:prstTxWarp>
          </a:bodyPr>
          <a:lstStyle/>
          <a:p>
            <a:r>
              <a:rPr lang="en-US" sz="1400" dirty="0">
                <a:solidFill>
                  <a:srgbClr val="FFFFFF"/>
                </a:solidFill>
              </a:rPr>
              <a:t> Windows Server</a:t>
            </a:r>
          </a:p>
        </p:txBody>
      </p:sp>
      <p:sp>
        <p:nvSpPr>
          <p:cNvPr id="33" name="Up-Down Arrow 32"/>
          <p:cNvSpPr/>
          <p:nvPr/>
        </p:nvSpPr>
        <p:spPr bwMode="auto">
          <a:xfrm>
            <a:off x="7245747" y="4611062"/>
            <a:ext cx="196025" cy="354389"/>
          </a:xfrm>
          <a:prstGeom prst="upDownArrow">
            <a:avLst/>
          </a:prstGeom>
          <a:solidFill>
            <a:srgbClr val="FFFFFF"/>
          </a:solidFill>
          <a:ln>
            <a:noFill/>
          </a:ln>
        </p:spPr>
        <p:txBody>
          <a:bodyPr vert="horz" wrap="square" lIns="93278" tIns="46639" rIns="93278" bIns="46639" numCol="1" rtlCol="0" anchor="t" anchorCtr="0" compatLnSpc="1">
            <a:prstTxWarp prst="textNoShape">
              <a:avLst/>
            </a:prstTxWarp>
          </a:bodyPr>
          <a:lstStyle/>
          <a:p>
            <a:pPr algn="ctr"/>
            <a:endParaRPr lang="en-US"/>
          </a:p>
        </p:txBody>
      </p:sp>
      <p:sp>
        <p:nvSpPr>
          <p:cNvPr id="35" name="Up-Down Arrow 34"/>
          <p:cNvSpPr/>
          <p:nvPr/>
        </p:nvSpPr>
        <p:spPr bwMode="auto">
          <a:xfrm>
            <a:off x="7258152" y="3057596"/>
            <a:ext cx="196025" cy="354389"/>
          </a:xfrm>
          <a:prstGeom prst="upDownArrow">
            <a:avLst/>
          </a:prstGeom>
          <a:solidFill>
            <a:srgbClr val="FFFFFF"/>
          </a:solidFill>
          <a:ln>
            <a:noFill/>
          </a:ln>
        </p:spPr>
        <p:txBody>
          <a:bodyPr vert="horz" wrap="square" lIns="93278" tIns="46639" rIns="93278" bIns="46639" numCol="1" rtlCol="0" anchor="t" anchorCtr="0" compatLnSpc="1">
            <a:prstTxWarp prst="textNoShape">
              <a:avLst/>
            </a:prstTxWarp>
          </a:bodyPr>
          <a:lstStyle/>
          <a:p>
            <a:pPr algn="ctr"/>
            <a:endParaRPr lang="en-US"/>
          </a:p>
        </p:txBody>
      </p:sp>
      <p:sp>
        <p:nvSpPr>
          <p:cNvPr id="36" name="Up-Down Arrow 35"/>
          <p:cNvSpPr/>
          <p:nvPr/>
        </p:nvSpPr>
        <p:spPr bwMode="auto">
          <a:xfrm>
            <a:off x="9898874" y="3057596"/>
            <a:ext cx="196025" cy="354389"/>
          </a:xfrm>
          <a:prstGeom prst="upDownArrow">
            <a:avLst/>
          </a:prstGeom>
          <a:solidFill>
            <a:srgbClr val="FFFFFF"/>
          </a:solidFill>
          <a:ln>
            <a:noFill/>
          </a:ln>
        </p:spPr>
        <p:txBody>
          <a:bodyPr vert="horz" wrap="square" lIns="93278" tIns="46639" rIns="93278" bIns="46639" numCol="1" rtlCol="0" anchor="t" anchorCtr="0" compatLnSpc="1">
            <a:prstTxWarp prst="textNoShape">
              <a:avLst/>
            </a:prstTxWarp>
          </a:bodyPr>
          <a:lstStyle/>
          <a:p>
            <a:pPr algn="ctr"/>
            <a:endParaRPr lang="en-US"/>
          </a:p>
        </p:txBody>
      </p:sp>
      <p:sp>
        <p:nvSpPr>
          <p:cNvPr id="37" name="Up-Down Arrow 36"/>
          <p:cNvSpPr/>
          <p:nvPr/>
        </p:nvSpPr>
        <p:spPr bwMode="auto">
          <a:xfrm>
            <a:off x="4295879" y="3726469"/>
            <a:ext cx="196025" cy="349538"/>
          </a:xfrm>
          <a:prstGeom prst="upDownArrow">
            <a:avLst/>
          </a:prstGeom>
          <a:solidFill>
            <a:srgbClr val="FFFFFF"/>
          </a:solidFill>
          <a:ln>
            <a:noFill/>
          </a:ln>
        </p:spPr>
        <p:txBody>
          <a:bodyPr vert="horz" wrap="square" lIns="93278" tIns="46639" rIns="93278" bIns="46639" numCol="1" rtlCol="0" anchor="t" anchorCtr="0" compatLnSpc="1">
            <a:prstTxWarp prst="textNoShape">
              <a:avLst/>
            </a:prstTxWarp>
          </a:bodyPr>
          <a:lstStyle/>
          <a:p>
            <a:pPr algn="ctr"/>
            <a:endParaRPr lang="en-US"/>
          </a:p>
        </p:txBody>
      </p:sp>
      <p:sp>
        <p:nvSpPr>
          <p:cNvPr id="38" name="Up-Down Arrow 37"/>
          <p:cNvSpPr/>
          <p:nvPr/>
        </p:nvSpPr>
        <p:spPr bwMode="auto">
          <a:xfrm>
            <a:off x="4290072" y="4611990"/>
            <a:ext cx="196025" cy="354389"/>
          </a:xfrm>
          <a:prstGeom prst="upDownArrow">
            <a:avLst/>
          </a:prstGeom>
          <a:solidFill>
            <a:srgbClr val="FFFFFF"/>
          </a:solidFill>
          <a:ln>
            <a:noFill/>
          </a:ln>
        </p:spPr>
        <p:txBody>
          <a:bodyPr vert="horz" wrap="square" lIns="93278" tIns="46639" rIns="93278" bIns="46639" numCol="1" rtlCol="0" anchor="t" anchorCtr="0" compatLnSpc="1">
            <a:prstTxWarp prst="textNoShape">
              <a:avLst/>
            </a:prstTxWarp>
          </a:bodyPr>
          <a:lstStyle/>
          <a:p>
            <a:pPr algn="ctr"/>
            <a:endParaRPr lang="en-US"/>
          </a:p>
        </p:txBody>
      </p:sp>
      <p:sp>
        <p:nvSpPr>
          <p:cNvPr id="39" name="Up-Down Arrow 38"/>
          <p:cNvSpPr/>
          <p:nvPr/>
        </p:nvSpPr>
        <p:spPr bwMode="auto">
          <a:xfrm>
            <a:off x="4279317" y="3057596"/>
            <a:ext cx="196025" cy="354389"/>
          </a:xfrm>
          <a:prstGeom prst="upDownArrow">
            <a:avLst/>
          </a:prstGeom>
          <a:solidFill>
            <a:srgbClr val="FFFFFF"/>
          </a:solidFill>
          <a:ln>
            <a:noFill/>
          </a:ln>
        </p:spPr>
        <p:txBody>
          <a:bodyPr vert="horz" wrap="square" lIns="93278" tIns="46639" rIns="93278" bIns="46639" numCol="1" rtlCol="0" anchor="t" anchorCtr="0" compatLnSpc="1">
            <a:prstTxWarp prst="textNoShape">
              <a:avLst/>
            </a:prstTxWarp>
          </a:bodyPr>
          <a:lstStyle/>
          <a:p>
            <a:pPr algn="ctr"/>
            <a:endParaRPr lang="en-US"/>
          </a:p>
        </p:txBody>
      </p:sp>
      <p:sp>
        <p:nvSpPr>
          <p:cNvPr id="40" name="Rectangle 39"/>
          <p:cNvSpPr/>
          <p:nvPr/>
        </p:nvSpPr>
        <p:spPr bwMode="auto">
          <a:xfrm>
            <a:off x="7627672" y="4788256"/>
            <a:ext cx="2709248" cy="467324"/>
          </a:xfrm>
          <a:prstGeom prst="rect">
            <a:avLst/>
          </a:prstGeom>
          <a:solidFill>
            <a:schemeClr val="accent2">
              <a:lumMod val="50000"/>
            </a:schemeClr>
          </a:solidFill>
          <a:ln>
            <a:noFill/>
          </a:ln>
        </p:spPr>
        <p:txBody>
          <a:bodyPr vert="horz" wrap="square" lIns="93278" tIns="0" rIns="0" bIns="0" numCol="1" rtlCol="0" anchor="ctr" anchorCtr="0" compatLnSpc="1">
            <a:prstTxWarp prst="textNoShape">
              <a:avLst/>
            </a:prstTxWarp>
          </a:bodyPr>
          <a:lstStyle/>
          <a:p>
            <a:r>
              <a:rPr lang="en-US" sz="1400" dirty="0">
                <a:solidFill>
                  <a:srgbClr val="FFFFFF"/>
                </a:solidFill>
              </a:rPr>
              <a:t>Windows Server</a:t>
            </a:r>
          </a:p>
        </p:txBody>
      </p:sp>
    </p:spTree>
    <p:extLst>
      <p:ext uri="{BB962C8B-B14F-4D97-AF65-F5344CB8AC3E}">
        <p14:creationId xmlns:p14="http://schemas.microsoft.com/office/powerpoint/2010/main" val="19337220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5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50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1"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1"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1"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250"/>
                                        <p:tgtEl>
                                          <p:spTgt spid="39"/>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up)">
                                      <p:cBhvr>
                                        <p:cTn id="46" dur="250"/>
                                        <p:tgtEl>
                                          <p:spTgt spid="26"/>
                                        </p:tgtEl>
                                      </p:cBhvr>
                                    </p:animEffect>
                                  </p:childTnLst>
                                </p:cTn>
                              </p:par>
                            </p:childTnLst>
                          </p:cTn>
                        </p:par>
                        <p:par>
                          <p:cTn id="47" fill="hold">
                            <p:stCondLst>
                              <p:cond delay="500"/>
                            </p:stCondLst>
                            <p:childTnLst>
                              <p:par>
                                <p:cTn id="48" presetID="22" presetClass="entr" presetSubtype="1"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up)">
                                      <p:cBhvr>
                                        <p:cTn id="50" dur="250"/>
                                        <p:tgtEl>
                                          <p:spTgt spid="37"/>
                                        </p:tgtEl>
                                      </p:cBhvr>
                                    </p:animEffect>
                                  </p:childTnLst>
                                </p:cTn>
                              </p:par>
                            </p:childTnLst>
                          </p:cTn>
                        </p:par>
                        <p:par>
                          <p:cTn id="51" fill="hold">
                            <p:stCondLst>
                              <p:cond delay="750"/>
                            </p:stCondLst>
                            <p:childTnLst>
                              <p:par>
                                <p:cTn id="52" presetID="22" presetClass="entr" presetSubtype="1"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up)">
                                      <p:cBhvr>
                                        <p:cTn id="54" dur="250"/>
                                        <p:tgtEl>
                                          <p:spTgt spid="27"/>
                                        </p:tgtEl>
                                      </p:cBhvr>
                                    </p:animEffect>
                                  </p:childTnLst>
                                </p:cTn>
                              </p:par>
                            </p:childTnLst>
                          </p:cTn>
                        </p:par>
                        <p:par>
                          <p:cTn id="55" fill="hold">
                            <p:stCondLst>
                              <p:cond delay="1000"/>
                            </p:stCondLst>
                            <p:childTnLst>
                              <p:par>
                                <p:cTn id="56" presetID="22" presetClass="entr" presetSubtype="1" fill="hold" grpId="0"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up)">
                                      <p:cBhvr>
                                        <p:cTn id="58" dur="250"/>
                                        <p:tgtEl>
                                          <p:spTgt spid="38"/>
                                        </p:tgtEl>
                                      </p:cBhvr>
                                    </p:animEffect>
                                  </p:childTnLst>
                                </p:cTn>
                              </p:par>
                            </p:childTnLst>
                          </p:cTn>
                        </p:par>
                        <p:par>
                          <p:cTn id="59" fill="hold">
                            <p:stCondLst>
                              <p:cond delay="1250"/>
                            </p:stCondLst>
                            <p:childTnLst>
                              <p:par>
                                <p:cTn id="60" presetID="22" presetClass="entr" presetSubtype="1"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up)">
                                      <p:cBhvr>
                                        <p:cTn id="62" dur="25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13"/>
                                        </p:tgtEl>
                                      </p:cBhvr>
                                    </p:animEffect>
                                    <p:set>
                                      <p:cBhvr>
                                        <p:cTn id="67" dur="1" fill="hold">
                                          <p:stCondLst>
                                            <p:cond delay="499"/>
                                          </p:stCondLst>
                                        </p:cTn>
                                        <p:tgtEl>
                                          <p:spTgt spid="13"/>
                                        </p:tgtEl>
                                        <p:attrNameLst>
                                          <p:attrName>style.visibility</p:attrName>
                                        </p:attrNameLst>
                                      </p:cBhvr>
                                      <p:to>
                                        <p:strVal val="hidden"/>
                                      </p:to>
                                    </p:set>
                                  </p:childTnLst>
                                </p:cTn>
                              </p:par>
                              <p:par>
                                <p:cTn id="68" presetID="10" presetClass="entr" presetSubtype="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250"/>
                                        <p:tgtEl>
                                          <p:spTgt spid="35"/>
                                        </p:tgtEl>
                                      </p:cBhvr>
                                    </p:animEffect>
                                  </p:childTnLst>
                                </p:cTn>
                              </p:par>
                              <p:par>
                                <p:cTn id="74" presetID="22" presetClass="entr" presetSubtype="1" fill="hold" grpId="0" nodeType="withEffect">
                                  <p:stCondLst>
                                    <p:cond delay="500"/>
                                  </p:stCondLst>
                                  <p:childTnLst>
                                    <p:set>
                                      <p:cBhvr>
                                        <p:cTn id="75" dur="1" fill="hold">
                                          <p:stCondLst>
                                            <p:cond delay="0"/>
                                          </p:stCondLst>
                                        </p:cTn>
                                        <p:tgtEl>
                                          <p:spTgt spid="6"/>
                                        </p:tgtEl>
                                        <p:attrNameLst>
                                          <p:attrName>style.visibility</p:attrName>
                                        </p:attrNameLst>
                                      </p:cBhvr>
                                      <p:to>
                                        <p:strVal val="visible"/>
                                      </p:to>
                                    </p:set>
                                    <p:animEffect transition="in" filter="wipe(up)">
                                      <p:cBhvr>
                                        <p:cTn id="76" dur="250"/>
                                        <p:tgtEl>
                                          <p:spTgt spid="6"/>
                                        </p:tgtEl>
                                      </p:cBhvr>
                                    </p:animEffect>
                                  </p:childTnLst>
                                </p:cTn>
                              </p:par>
                            </p:childTnLst>
                          </p:cTn>
                        </p:par>
                        <p:par>
                          <p:cTn id="77" fill="hold">
                            <p:stCondLst>
                              <p:cond delay="750"/>
                            </p:stCondLst>
                            <p:childTnLst>
                              <p:par>
                                <p:cTn id="78" presetID="22" presetClass="entr" presetSubtype="1"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up)">
                                      <p:cBhvr>
                                        <p:cTn id="80" dur="250"/>
                                        <p:tgtEl>
                                          <p:spTgt spid="30"/>
                                        </p:tgtEl>
                                      </p:cBhvr>
                                    </p:animEffect>
                                  </p:childTnLst>
                                </p:cTn>
                              </p:par>
                            </p:childTnLst>
                          </p:cTn>
                        </p:par>
                        <p:par>
                          <p:cTn id="81" fill="hold">
                            <p:stCondLst>
                              <p:cond delay="1000"/>
                            </p:stCondLst>
                            <p:childTnLst>
                              <p:par>
                                <p:cTn id="82" presetID="22" presetClass="entr" presetSubtype="1" fill="hold" grpId="0"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wipe(up)">
                                      <p:cBhvr>
                                        <p:cTn id="84" dur="250"/>
                                        <p:tgtEl>
                                          <p:spTgt spid="18"/>
                                        </p:tgtEl>
                                      </p:cBhvr>
                                    </p:animEffect>
                                  </p:childTnLst>
                                </p:cTn>
                              </p:par>
                            </p:childTnLst>
                          </p:cTn>
                        </p:par>
                        <p:par>
                          <p:cTn id="85" fill="hold">
                            <p:stCondLst>
                              <p:cond delay="1250"/>
                            </p:stCondLst>
                            <p:childTnLst>
                              <p:par>
                                <p:cTn id="86" presetID="22" presetClass="entr" presetSubtype="1" fill="hold" grpId="0" nodeType="after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wipe(up)">
                                      <p:cBhvr>
                                        <p:cTn id="88" dur="250"/>
                                        <p:tgtEl>
                                          <p:spTgt spid="33"/>
                                        </p:tgtEl>
                                      </p:cBhvr>
                                    </p:animEffect>
                                  </p:childTnLst>
                                </p:cTn>
                              </p:par>
                            </p:childTnLst>
                          </p:cTn>
                        </p:par>
                        <p:par>
                          <p:cTn id="89" fill="hold">
                            <p:stCondLst>
                              <p:cond delay="1500"/>
                            </p:stCondLst>
                            <p:childTnLst>
                              <p:par>
                                <p:cTn id="90" presetID="22" presetClass="entr" presetSubtype="1"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up)">
                                      <p:cBhvr>
                                        <p:cTn id="92" dur="25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14"/>
                                        </p:tgtEl>
                                      </p:cBhvr>
                                    </p:animEffect>
                                    <p:set>
                                      <p:cBhvr>
                                        <p:cTn id="97" dur="1" fill="hold">
                                          <p:stCondLst>
                                            <p:cond delay="499"/>
                                          </p:stCondLst>
                                        </p:cTn>
                                        <p:tgtEl>
                                          <p:spTgt spid="14"/>
                                        </p:tgtEl>
                                        <p:attrNameLst>
                                          <p:attrName>style.visibility</p:attrName>
                                        </p:attrNameLst>
                                      </p:cBhvr>
                                      <p:to>
                                        <p:strVal val="hidden"/>
                                      </p:to>
                                    </p:set>
                                  </p:childTnLst>
                                </p:cTn>
                              </p:par>
                              <p:par>
                                <p:cTn id="98" presetID="10" presetClass="entr" presetSubtype="0" fill="hold" grpId="0" nodeType="with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fade">
                                      <p:cBhvr>
                                        <p:cTn id="100" dur="500"/>
                                        <p:tgtEl>
                                          <p:spTgt spid="17"/>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up)">
                                      <p:cBhvr>
                                        <p:cTn id="103" dur="250"/>
                                        <p:tgtEl>
                                          <p:spTgt spid="36"/>
                                        </p:tgtEl>
                                      </p:cBhvr>
                                    </p:animEffect>
                                  </p:childTnLst>
                                </p:cTn>
                              </p:par>
                              <p:par>
                                <p:cTn id="104" presetID="22" presetClass="entr" presetSubtype="1" fill="hold" grpId="0" nodeType="withEffect">
                                  <p:stCondLst>
                                    <p:cond delay="500"/>
                                  </p:stCondLst>
                                  <p:childTnLst>
                                    <p:set>
                                      <p:cBhvr>
                                        <p:cTn id="105" dur="1" fill="hold">
                                          <p:stCondLst>
                                            <p:cond delay="0"/>
                                          </p:stCondLst>
                                        </p:cTn>
                                        <p:tgtEl>
                                          <p:spTgt spid="22"/>
                                        </p:tgtEl>
                                        <p:attrNameLst>
                                          <p:attrName>style.visibility</p:attrName>
                                        </p:attrNameLst>
                                      </p:cBhvr>
                                      <p:to>
                                        <p:strVal val="visible"/>
                                      </p:to>
                                    </p:set>
                                    <p:animEffect transition="in" filter="wipe(up)">
                                      <p:cBhvr>
                                        <p:cTn id="106" dur="250"/>
                                        <p:tgtEl>
                                          <p:spTgt spid="22"/>
                                        </p:tgtEl>
                                      </p:cBhvr>
                                    </p:animEffect>
                                  </p:childTnLst>
                                </p:cTn>
                              </p:par>
                            </p:childTnLst>
                          </p:cTn>
                        </p:par>
                        <p:par>
                          <p:cTn id="107" fill="hold">
                            <p:stCondLst>
                              <p:cond delay="750"/>
                            </p:stCondLst>
                            <p:childTnLst>
                              <p:par>
                                <p:cTn id="108" presetID="22" presetClass="entr" presetSubtype="1" fill="hold" grpId="0" nodeType="after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wipe(up)">
                                      <p:cBhvr>
                                        <p:cTn id="110"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0" grpId="0" animBg="1"/>
      <p:bldP spid="2" grpId="0"/>
      <p:bldP spid="13" grpId="0" animBg="1"/>
      <p:bldP spid="13" grpId="1" animBg="1"/>
      <p:bldP spid="14" grpId="0" animBg="1"/>
      <p:bldP spid="14" grpId="1" animBg="1"/>
      <p:bldP spid="15" grpId="0" animBg="1"/>
      <p:bldP spid="16" grpId="0" animBg="1"/>
      <p:bldP spid="17" grpId="0" animBg="1"/>
      <p:bldP spid="6" grpId="0" animBg="1"/>
      <p:bldP spid="18" grpId="0" animBg="1"/>
      <p:bldP spid="21" grpId="0" animBg="1"/>
      <p:bldP spid="22" grpId="0" animBg="1"/>
      <p:bldP spid="26" grpId="0" animBg="1"/>
      <p:bldP spid="27" grpId="0" animBg="1"/>
      <p:bldP spid="30" grpId="0" animBg="1"/>
      <p:bldP spid="32" grpId="0" animBg="1"/>
      <p:bldP spid="33" grpId="0" animBg="1"/>
      <p:bldP spid="35" grpId="0" animBg="1"/>
      <p:bldP spid="36" grpId="0" animBg="1"/>
      <p:bldP spid="37"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bwMode="auto">
          <a:xfrm>
            <a:off x="400933" y="1302206"/>
            <a:ext cx="4882709" cy="5367464"/>
          </a:xfrm>
          <a:prstGeom prst="roundRect">
            <a:avLst>
              <a:gd name="adj" fmla="val 0"/>
            </a:avLst>
          </a:prstGeom>
          <a:solidFill>
            <a:schemeClr val="bg2">
              <a:lumMod val="25000"/>
              <a:lumOff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9" tIns="46629" rIns="46629" bIns="46629" numCol="1" spcCol="0" rtlCol="0" fromWordArt="0" anchor="t" anchorCtr="0" forceAA="0" compatLnSpc="1">
            <a:prstTxWarp prst="textNoShape">
              <a:avLst/>
            </a:prstTxWarp>
            <a:noAutofit/>
          </a:bodyPr>
          <a:lstStyle/>
          <a:p>
            <a:pPr defTabSz="699424" fontAlgn="base">
              <a:spcBef>
                <a:spcPct val="0"/>
              </a:spcBef>
              <a:spcAft>
                <a:spcPct val="0"/>
              </a:spcAft>
            </a:pPr>
            <a:r>
              <a:rPr lang="en-US" sz="714" b="1" dirty="0">
                <a:gradFill>
                  <a:gsLst>
                    <a:gs pos="0">
                      <a:srgbClr val="FFFFFF"/>
                    </a:gs>
                    <a:gs pos="100000">
                      <a:srgbClr val="FFFFFF"/>
                    </a:gs>
                  </a:gsLst>
                  <a:lin ang="5400000" scaled="0"/>
                </a:gradFill>
                <a:ea typeface="Segoe UI" pitchFamily="34" charset="0"/>
                <a:cs typeface="Segoe UI" pitchFamily="34" charset="0"/>
              </a:rPr>
              <a:t>  </a:t>
            </a:r>
          </a:p>
          <a:p>
            <a:pPr defTabSz="699424" fontAlgn="base">
              <a:spcBef>
                <a:spcPct val="0"/>
              </a:spcBef>
              <a:spcAft>
                <a:spcPct val="0"/>
              </a:spcAft>
            </a:pPr>
            <a:endParaRPr lang="en-US" sz="714" b="1" dirty="0">
              <a:gradFill>
                <a:gsLst>
                  <a:gs pos="0">
                    <a:srgbClr val="FFFFFF"/>
                  </a:gs>
                  <a:gs pos="100000">
                    <a:srgbClr val="FFFFFF"/>
                  </a:gs>
                </a:gsLst>
                <a:lin ang="5400000" scaled="0"/>
              </a:gradFill>
              <a:ea typeface="Segoe UI" pitchFamily="34" charset="0"/>
              <a:cs typeface="Segoe UI" pitchFamily="34" charset="0"/>
            </a:endParaRPr>
          </a:p>
          <a:p>
            <a:pPr defTabSz="699424" fontAlgn="base">
              <a:spcBef>
                <a:spcPct val="0"/>
              </a:spcBef>
              <a:spcAft>
                <a:spcPct val="0"/>
              </a:spcAft>
            </a:pPr>
            <a:endParaRPr lang="en-US" sz="714" b="1" dirty="0">
              <a:gradFill>
                <a:gsLst>
                  <a:gs pos="0">
                    <a:srgbClr val="FFFFFF"/>
                  </a:gs>
                  <a:gs pos="100000">
                    <a:srgbClr val="FFFFFF"/>
                  </a:gs>
                </a:gsLst>
                <a:lin ang="5400000" scaled="0"/>
              </a:gradFill>
              <a:ea typeface="Segoe UI" pitchFamily="34" charset="0"/>
              <a:cs typeface="Segoe UI" pitchFamily="34" charset="0"/>
            </a:endParaRPr>
          </a:p>
          <a:p>
            <a:pPr defTabSz="699424" fontAlgn="base">
              <a:spcBef>
                <a:spcPct val="0"/>
              </a:spcBef>
              <a:spcAft>
                <a:spcPct val="0"/>
              </a:spcAft>
            </a:pPr>
            <a:r>
              <a:rPr lang="en-US" sz="714" b="1" dirty="0">
                <a:gradFill>
                  <a:gsLst>
                    <a:gs pos="0">
                      <a:srgbClr val="FFFFFF"/>
                    </a:gs>
                    <a:gs pos="100000">
                      <a:srgbClr val="FFFFFF"/>
                    </a:gs>
                  </a:gsLst>
                  <a:lin ang="5400000" scaled="0"/>
                </a:gradFill>
                <a:ea typeface="Segoe UI" pitchFamily="34" charset="0"/>
                <a:cs typeface="Segoe UI" pitchFamily="34" charset="0"/>
              </a:rPr>
              <a:t>	</a:t>
            </a:r>
            <a:endParaRPr lang="en-US" sz="918" b="1" dirty="0">
              <a:gradFill>
                <a:gsLst>
                  <a:gs pos="0">
                    <a:srgbClr val="FFFFFF"/>
                  </a:gs>
                  <a:gs pos="100000">
                    <a:srgbClr val="FFFFFF"/>
                  </a:gs>
                </a:gsLst>
                <a:lin ang="5400000" scaled="0"/>
              </a:gradFill>
              <a:ea typeface="Segoe UI" pitchFamily="34" charset="0"/>
              <a:cs typeface="Segoe UI" pitchFamily="34" charset="0"/>
            </a:endParaRPr>
          </a:p>
        </p:txBody>
      </p:sp>
      <p:sp>
        <p:nvSpPr>
          <p:cNvPr id="3" name="Rounded Rectangle 2"/>
          <p:cNvSpPr/>
          <p:nvPr/>
        </p:nvSpPr>
        <p:spPr bwMode="auto">
          <a:xfrm>
            <a:off x="7288969" y="1302206"/>
            <a:ext cx="4882709" cy="5367464"/>
          </a:xfrm>
          <a:prstGeom prst="roundRect">
            <a:avLst>
              <a:gd name="adj" fmla="val 0"/>
            </a:avLst>
          </a:prstGeom>
          <a:solidFill>
            <a:schemeClr val="bg2">
              <a:lumMod val="25000"/>
              <a:lumOff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9" tIns="46629" rIns="46629" bIns="46629" numCol="1" spcCol="0" rtlCol="0" fromWordArt="0" anchor="t" anchorCtr="0" forceAA="0" compatLnSpc="1">
            <a:prstTxWarp prst="textNoShape">
              <a:avLst/>
            </a:prstTxWarp>
            <a:noAutofit/>
          </a:bodyPr>
          <a:lstStyle/>
          <a:p>
            <a:pPr defTabSz="699424" fontAlgn="base">
              <a:spcBef>
                <a:spcPct val="0"/>
              </a:spcBef>
              <a:spcAft>
                <a:spcPct val="0"/>
              </a:spcAft>
            </a:pPr>
            <a:r>
              <a:rPr lang="en-US" sz="714" b="1" dirty="0">
                <a:gradFill>
                  <a:gsLst>
                    <a:gs pos="0">
                      <a:srgbClr val="FFFFFF"/>
                    </a:gs>
                    <a:gs pos="100000">
                      <a:srgbClr val="FFFFFF"/>
                    </a:gs>
                  </a:gsLst>
                  <a:lin ang="5400000" scaled="0"/>
                </a:gradFill>
                <a:ea typeface="Segoe UI" pitchFamily="34" charset="0"/>
                <a:cs typeface="Segoe UI" pitchFamily="34" charset="0"/>
              </a:rPr>
              <a:t>  </a:t>
            </a:r>
          </a:p>
          <a:p>
            <a:pPr defTabSz="699424" fontAlgn="base">
              <a:spcBef>
                <a:spcPct val="0"/>
              </a:spcBef>
              <a:spcAft>
                <a:spcPct val="0"/>
              </a:spcAft>
            </a:pPr>
            <a:endParaRPr lang="en-US" sz="714" b="1" dirty="0">
              <a:gradFill>
                <a:gsLst>
                  <a:gs pos="0">
                    <a:srgbClr val="FFFFFF"/>
                  </a:gs>
                  <a:gs pos="100000">
                    <a:srgbClr val="FFFFFF"/>
                  </a:gs>
                </a:gsLst>
                <a:lin ang="5400000" scaled="0"/>
              </a:gradFill>
              <a:ea typeface="Segoe UI" pitchFamily="34" charset="0"/>
              <a:cs typeface="Segoe UI" pitchFamily="34" charset="0"/>
            </a:endParaRPr>
          </a:p>
          <a:p>
            <a:pPr defTabSz="699424" fontAlgn="base">
              <a:spcBef>
                <a:spcPct val="0"/>
              </a:spcBef>
              <a:spcAft>
                <a:spcPct val="0"/>
              </a:spcAft>
            </a:pPr>
            <a:endParaRPr lang="en-US" sz="918" b="1" dirty="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C:\Users\chrisw\Desktop\Cloud Services 3.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9205424" y="6027457"/>
            <a:ext cx="870037" cy="577396"/>
          </a:xfrm>
          <a:prstGeom prst="rect">
            <a:avLst/>
          </a:prstGeom>
          <a:noFill/>
          <a:extLst/>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125841" y="5579222"/>
            <a:ext cx="3139823" cy="364960"/>
          </a:xfrm>
          <a:prstGeom prst="rect">
            <a:avLst/>
          </a:prstGeom>
        </p:spPr>
      </p:pic>
      <p:grpSp>
        <p:nvGrpSpPr>
          <p:cNvPr id="8" name="Web Sites"/>
          <p:cNvGrpSpPr/>
          <p:nvPr/>
        </p:nvGrpSpPr>
        <p:grpSpPr>
          <a:xfrm>
            <a:off x="7366928" y="4260055"/>
            <a:ext cx="638141" cy="937504"/>
            <a:chOff x="3815516" y="3462617"/>
            <a:chExt cx="525898" cy="1066800"/>
          </a:xfrm>
          <a:solidFill>
            <a:schemeClr val="accent4">
              <a:lumMod val="25000"/>
              <a:lumOff val="75000"/>
            </a:schemeClr>
          </a:solidFill>
          <a:effectLst/>
        </p:grpSpPr>
        <p:sp>
          <p:nvSpPr>
            <p:cNvPr id="9" name="Rectangle 8"/>
            <p:cNvSpPr/>
            <p:nvPr/>
          </p:nvSpPr>
          <p:spPr bwMode="auto">
            <a:xfrm rot="5400000">
              <a:off x="3545065" y="3733068"/>
              <a:ext cx="1066800" cy="525898"/>
            </a:xfrm>
            <a:prstGeom prst="rect">
              <a:avLst/>
            </a:prstGeom>
            <a:grpFill/>
            <a:ln w="9525" cap="flat" cmpd="sng" algn="ctr">
              <a:noFill/>
              <a:prstDash val="solid"/>
              <a:headEnd type="none" w="med" len="med"/>
              <a:tailEnd type="none" w="med" len="med"/>
            </a:ln>
            <a:effectLst/>
          </p:spPr>
          <p:txBody>
            <a:bodyPr vert="horz" wrap="square" lIns="93255" tIns="46627" rIns="93255" bIns="46627" numCol="1" rtlCol="0" anchor="ctr" anchorCtr="0" compatLnSpc="1">
              <a:prstTxWarp prst="textNoShape">
                <a:avLst/>
              </a:prstTxWarp>
            </a:bodyPr>
            <a:lstStyle/>
            <a:p>
              <a:pPr algn="ctr" defTabSz="932316" fontAlgn="base">
                <a:spcBef>
                  <a:spcPct val="0"/>
                </a:spcBef>
                <a:spcAft>
                  <a:spcPct val="0"/>
                </a:spcAft>
              </a:pPr>
              <a:endParaRPr lang="en-US" sz="2346" kern="0" dirty="0">
                <a:solidFill>
                  <a:schemeClr val="bg1"/>
                </a:solidFill>
              </a:endParaRPr>
            </a:p>
          </p:txBody>
        </p:sp>
        <p:sp>
          <p:nvSpPr>
            <p:cNvPr id="10" name="TextBox 9"/>
            <p:cNvSpPr txBox="1"/>
            <p:nvPr/>
          </p:nvSpPr>
          <p:spPr>
            <a:xfrm rot="5400000">
              <a:off x="3858554" y="3761114"/>
              <a:ext cx="428732" cy="479475"/>
            </a:xfrm>
            <a:prstGeom prst="rect">
              <a:avLst/>
            </a:prstGeom>
            <a:grpFill/>
          </p:spPr>
          <p:txBody>
            <a:bodyPr vert="vert270" wrap="square" lIns="0" tIns="0" rIns="0" bIns="0" rtlCol="0">
              <a:spAutoFit/>
            </a:bodyPr>
            <a:lstStyle/>
            <a:p>
              <a:pPr algn="ctr" defTabSz="621746">
                <a:lnSpc>
                  <a:spcPct val="90000"/>
                </a:lnSpc>
                <a:spcBef>
                  <a:spcPct val="20000"/>
                </a:spcBef>
                <a:buSzPct val="80000"/>
              </a:pPr>
              <a:r>
                <a:rPr lang="en-US" sz="1224" dirty="0">
                  <a:solidFill>
                    <a:schemeClr val="bg1"/>
                  </a:solidFill>
                </a:rPr>
                <a:t>Worker</a:t>
              </a:r>
            </a:p>
            <a:p>
              <a:pPr algn="ctr" defTabSz="621746">
                <a:lnSpc>
                  <a:spcPct val="90000"/>
                </a:lnSpc>
                <a:spcBef>
                  <a:spcPct val="20000"/>
                </a:spcBef>
                <a:buSzPct val="80000"/>
              </a:pPr>
              <a:r>
                <a:rPr lang="en-US" sz="1224" dirty="0">
                  <a:solidFill>
                    <a:schemeClr val="bg1"/>
                  </a:solidFill>
                </a:rPr>
                <a:t>Role</a:t>
              </a:r>
              <a:endParaRPr lang="en-US" sz="1530" dirty="0">
                <a:solidFill>
                  <a:schemeClr val="bg1"/>
                </a:solidFill>
              </a:endParaRPr>
            </a:p>
          </p:txBody>
        </p:sp>
      </p:grpSp>
      <p:grpSp>
        <p:nvGrpSpPr>
          <p:cNvPr id="11" name="Web Sites"/>
          <p:cNvGrpSpPr/>
          <p:nvPr/>
        </p:nvGrpSpPr>
        <p:grpSpPr>
          <a:xfrm>
            <a:off x="8040562" y="4260055"/>
            <a:ext cx="638141" cy="937504"/>
            <a:chOff x="3815516" y="3462617"/>
            <a:chExt cx="525898" cy="1066800"/>
          </a:xfrm>
          <a:solidFill>
            <a:schemeClr val="accent4">
              <a:lumMod val="25000"/>
              <a:lumOff val="75000"/>
            </a:schemeClr>
          </a:solidFill>
          <a:effectLst/>
        </p:grpSpPr>
        <p:sp>
          <p:nvSpPr>
            <p:cNvPr id="12" name="Rectangle 11"/>
            <p:cNvSpPr/>
            <p:nvPr/>
          </p:nvSpPr>
          <p:spPr bwMode="auto">
            <a:xfrm rot="5400000">
              <a:off x="3545065" y="3733068"/>
              <a:ext cx="1066800" cy="525898"/>
            </a:xfrm>
            <a:prstGeom prst="rect">
              <a:avLst/>
            </a:prstGeom>
            <a:grpFill/>
            <a:ln w="9525" cap="flat" cmpd="sng" algn="ctr">
              <a:noFill/>
              <a:prstDash val="solid"/>
              <a:headEnd type="none" w="med" len="med"/>
              <a:tailEnd type="none" w="med" len="med"/>
            </a:ln>
            <a:effectLst/>
          </p:spPr>
          <p:txBody>
            <a:bodyPr vert="horz" wrap="square" lIns="93255" tIns="46627" rIns="93255" bIns="46627" numCol="1" rtlCol="0" anchor="ctr" anchorCtr="0" compatLnSpc="1">
              <a:prstTxWarp prst="textNoShape">
                <a:avLst/>
              </a:prstTxWarp>
            </a:bodyPr>
            <a:lstStyle/>
            <a:p>
              <a:pPr algn="ctr" defTabSz="932316" fontAlgn="base">
                <a:spcBef>
                  <a:spcPct val="0"/>
                </a:spcBef>
                <a:spcAft>
                  <a:spcPct val="0"/>
                </a:spcAft>
                <a:defRPr/>
              </a:pPr>
              <a:endParaRPr lang="en-US" sz="2346" kern="0" dirty="0">
                <a:solidFill>
                  <a:schemeClr val="bg1"/>
                </a:solidFill>
              </a:endParaRPr>
            </a:p>
          </p:txBody>
        </p:sp>
        <p:sp>
          <p:nvSpPr>
            <p:cNvPr id="13" name="TextBox 12"/>
            <p:cNvSpPr txBox="1"/>
            <p:nvPr/>
          </p:nvSpPr>
          <p:spPr>
            <a:xfrm rot="5400000">
              <a:off x="3858556" y="3761114"/>
              <a:ext cx="428732" cy="479475"/>
            </a:xfrm>
            <a:prstGeom prst="rect">
              <a:avLst/>
            </a:prstGeom>
            <a:grpFill/>
          </p:spPr>
          <p:txBody>
            <a:bodyPr vert="vert270" wrap="square" lIns="0" tIns="0" rIns="0" bIns="0" rtlCol="0">
              <a:spAutoFit/>
            </a:bodyPr>
            <a:lstStyle/>
            <a:p>
              <a:pPr algn="ctr" defTabSz="621746">
                <a:lnSpc>
                  <a:spcPct val="90000"/>
                </a:lnSpc>
                <a:spcBef>
                  <a:spcPct val="20000"/>
                </a:spcBef>
                <a:buSzPct val="80000"/>
              </a:pPr>
              <a:r>
                <a:rPr lang="en-US" sz="1224" dirty="0">
                  <a:solidFill>
                    <a:schemeClr val="bg1"/>
                  </a:solidFill>
                </a:rPr>
                <a:t>Web</a:t>
              </a:r>
            </a:p>
            <a:p>
              <a:pPr algn="ctr" defTabSz="621746">
                <a:lnSpc>
                  <a:spcPct val="90000"/>
                </a:lnSpc>
                <a:spcBef>
                  <a:spcPct val="20000"/>
                </a:spcBef>
                <a:buSzPct val="80000"/>
              </a:pPr>
              <a:r>
                <a:rPr lang="en-US" sz="1224" dirty="0">
                  <a:solidFill>
                    <a:schemeClr val="bg1"/>
                  </a:solidFill>
                </a:rPr>
                <a:t>Sites</a:t>
              </a:r>
              <a:endParaRPr lang="en-US" sz="1530" dirty="0">
                <a:solidFill>
                  <a:schemeClr val="bg1"/>
                </a:solidFill>
              </a:endParaRPr>
            </a:p>
          </p:txBody>
        </p:sp>
      </p:grpSp>
      <p:grpSp>
        <p:nvGrpSpPr>
          <p:cNvPr id="14" name="Web Sites"/>
          <p:cNvGrpSpPr/>
          <p:nvPr/>
        </p:nvGrpSpPr>
        <p:grpSpPr>
          <a:xfrm>
            <a:off x="8702144" y="4260055"/>
            <a:ext cx="638141" cy="937504"/>
            <a:chOff x="3815516" y="3462617"/>
            <a:chExt cx="525898" cy="1066800"/>
          </a:xfrm>
          <a:solidFill>
            <a:schemeClr val="accent4">
              <a:lumMod val="25000"/>
              <a:lumOff val="75000"/>
            </a:schemeClr>
          </a:solidFill>
          <a:effectLst/>
        </p:grpSpPr>
        <p:sp>
          <p:nvSpPr>
            <p:cNvPr id="15" name="Rectangle 14"/>
            <p:cNvSpPr/>
            <p:nvPr/>
          </p:nvSpPr>
          <p:spPr bwMode="auto">
            <a:xfrm rot="5400000">
              <a:off x="3545065" y="3733068"/>
              <a:ext cx="1066800" cy="525898"/>
            </a:xfrm>
            <a:prstGeom prst="rect">
              <a:avLst/>
            </a:prstGeom>
            <a:grpFill/>
            <a:ln w="9525" cap="flat" cmpd="sng" algn="ctr">
              <a:noFill/>
              <a:prstDash val="solid"/>
              <a:headEnd type="none" w="med" len="med"/>
              <a:tailEnd type="none" w="med" len="med"/>
            </a:ln>
            <a:effectLst/>
          </p:spPr>
          <p:txBody>
            <a:bodyPr vert="horz" wrap="square" lIns="93255" tIns="46627" rIns="93255" bIns="46627" numCol="1" rtlCol="0" anchor="ctr" anchorCtr="0" compatLnSpc="1">
              <a:prstTxWarp prst="textNoShape">
                <a:avLst/>
              </a:prstTxWarp>
            </a:bodyPr>
            <a:lstStyle/>
            <a:p>
              <a:pPr algn="ctr" defTabSz="932316" fontAlgn="base">
                <a:spcBef>
                  <a:spcPct val="0"/>
                </a:spcBef>
                <a:spcAft>
                  <a:spcPct val="0"/>
                </a:spcAft>
                <a:defRPr/>
              </a:pPr>
              <a:endParaRPr lang="en-US" sz="2346" kern="0" dirty="0">
                <a:solidFill>
                  <a:schemeClr val="bg1"/>
                </a:solidFill>
              </a:endParaRPr>
            </a:p>
          </p:txBody>
        </p:sp>
        <p:sp>
          <p:nvSpPr>
            <p:cNvPr id="16" name="TextBox 15"/>
            <p:cNvSpPr txBox="1"/>
            <p:nvPr/>
          </p:nvSpPr>
          <p:spPr>
            <a:xfrm rot="5400000">
              <a:off x="3858552" y="3761114"/>
              <a:ext cx="428732" cy="479475"/>
            </a:xfrm>
            <a:prstGeom prst="rect">
              <a:avLst/>
            </a:prstGeom>
            <a:grpFill/>
          </p:spPr>
          <p:txBody>
            <a:bodyPr vert="vert270" wrap="square" lIns="0" tIns="0" rIns="0" bIns="0" rtlCol="0">
              <a:spAutoFit/>
            </a:bodyPr>
            <a:lstStyle/>
            <a:p>
              <a:pPr algn="ctr" defTabSz="621746">
                <a:lnSpc>
                  <a:spcPct val="90000"/>
                </a:lnSpc>
                <a:spcBef>
                  <a:spcPct val="20000"/>
                </a:spcBef>
                <a:buSzPct val="80000"/>
              </a:pPr>
              <a:r>
                <a:rPr lang="en-US" sz="1224" dirty="0">
                  <a:solidFill>
                    <a:schemeClr val="bg1"/>
                  </a:solidFill>
                </a:rPr>
                <a:t>VM</a:t>
              </a:r>
            </a:p>
            <a:p>
              <a:pPr algn="ctr" defTabSz="621746">
                <a:lnSpc>
                  <a:spcPct val="90000"/>
                </a:lnSpc>
                <a:spcBef>
                  <a:spcPct val="20000"/>
                </a:spcBef>
                <a:buSzPct val="80000"/>
              </a:pPr>
              <a:r>
                <a:rPr lang="en-US" sz="1224" dirty="0">
                  <a:solidFill>
                    <a:schemeClr val="bg1"/>
                  </a:solidFill>
                </a:rPr>
                <a:t>Role</a:t>
              </a:r>
              <a:endParaRPr lang="en-US" sz="1530" dirty="0">
                <a:solidFill>
                  <a:schemeClr val="bg1"/>
                </a:solidFill>
              </a:endParaRPr>
            </a:p>
          </p:txBody>
        </p:sp>
      </p:grpSp>
      <p:grpSp>
        <p:nvGrpSpPr>
          <p:cNvPr id="17" name="Web Sites"/>
          <p:cNvGrpSpPr/>
          <p:nvPr/>
        </p:nvGrpSpPr>
        <p:grpSpPr>
          <a:xfrm>
            <a:off x="9376682" y="4260055"/>
            <a:ext cx="638141" cy="937504"/>
            <a:chOff x="3815516" y="3462617"/>
            <a:chExt cx="525898" cy="1066800"/>
          </a:xfrm>
          <a:solidFill>
            <a:schemeClr val="accent4">
              <a:lumMod val="25000"/>
              <a:lumOff val="75000"/>
            </a:schemeClr>
          </a:solidFill>
          <a:effectLst/>
        </p:grpSpPr>
        <p:sp>
          <p:nvSpPr>
            <p:cNvPr id="18" name="Rectangle 17"/>
            <p:cNvSpPr/>
            <p:nvPr/>
          </p:nvSpPr>
          <p:spPr bwMode="auto">
            <a:xfrm rot="5400000">
              <a:off x="3545065" y="3733068"/>
              <a:ext cx="1066800" cy="525898"/>
            </a:xfrm>
            <a:prstGeom prst="rect">
              <a:avLst/>
            </a:prstGeom>
            <a:grpFill/>
            <a:ln w="9525" cap="flat" cmpd="sng" algn="ctr">
              <a:noFill/>
              <a:prstDash val="solid"/>
              <a:headEnd type="none" w="med" len="med"/>
              <a:tailEnd type="none" w="med" len="med"/>
            </a:ln>
            <a:effectLst/>
          </p:spPr>
          <p:txBody>
            <a:bodyPr vert="horz" wrap="square" lIns="93255" tIns="46627" rIns="93255" bIns="46627" numCol="1" rtlCol="0" anchor="ctr" anchorCtr="0" compatLnSpc="1">
              <a:prstTxWarp prst="textNoShape">
                <a:avLst/>
              </a:prstTxWarp>
            </a:bodyPr>
            <a:lstStyle/>
            <a:p>
              <a:pPr algn="ctr" defTabSz="932316" fontAlgn="base">
                <a:spcBef>
                  <a:spcPct val="0"/>
                </a:spcBef>
                <a:spcAft>
                  <a:spcPct val="0"/>
                </a:spcAft>
                <a:defRPr/>
              </a:pPr>
              <a:endParaRPr lang="en-US" sz="2346" kern="0" dirty="0">
                <a:solidFill>
                  <a:schemeClr val="bg1"/>
                </a:solidFill>
              </a:endParaRPr>
            </a:p>
          </p:txBody>
        </p:sp>
        <p:sp>
          <p:nvSpPr>
            <p:cNvPr id="19" name="TextBox 18"/>
            <p:cNvSpPr txBox="1"/>
            <p:nvPr/>
          </p:nvSpPr>
          <p:spPr>
            <a:xfrm rot="5400000">
              <a:off x="3976459" y="3761114"/>
              <a:ext cx="192915" cy="479475"/>
            </a:xfrm>
            <a:prstGeom prst="rect">
              <a:avLst/>
            </a:prstGeom>
            <a:grpFill/>
          </p:spPr>
          <p:txBody>
            <a:bodyPr vert="vert270" wrap="square" lIns="0" tIns="0" rIns="0" bIns="0" rtlCol="0">
              <a:spAutoFit/>
            </a:bodyPr>
            <a:lstStyle/>
            <a:p>
              <a:pPr algn="ctr" defTabSz="621746">
                <a:lnSpc>
                  <a:spcPct val="90000"/>
                </a:lnSpc>
                <a:spcBef>
                  <a:spcPct val="20000"/>
                </a:spcBef>
                <a:buSzPct val="80000"/>
              </a:pPr>
              <a:r>
                <a:rPr lang="en-US" sz="1224" dirty="0">
                  <a:solidFill>
                    <a:schemeClr val="bg1"/>
                  </a:solidFill>
                </a:rPr>
                <a:t>SQL</a:t>
              </a:r>
            </a:p>
          </p:txBody>
        </p:sp>
      </p:grpSp>
      <p:grpSp>
        <p:nvGrpSpPr>
          <p:cNvPr id="20" name="Web Sites"/>
          <p:cNvGrpSpPr/>
          <p:nvPr/>
        </p:nvGrpSpPr>
        <p:grpSpPr>
          <a:xfrm>
            <a:off x="10048750" y="4260055"/>
            <a:ext cx="638141" cy="937506"/>
            <a:chOff x="3815516" y="3462617"/>
            <a:chExt cx="525898" cy="1066800"/>
          </a:xfrm>
          <a:solidFill>
            <a:schemeClr val="accent4">
              <a:lumMod val="25000"/>
              <a:lumOff val="75000"/>
            </a:schemeClr>
          </a:solidFill>
          <a:effectLst/>
        </p:grpSpPr>
        <p:sp>
          <p:nvSpPr>
            <p:cNvPr id="21" name="Rectangle 20"/>
            <p:cNvSpPr/>
            <p:nvPr/>
          </p:nvSpPr>
          <p:spPr bwMode="auto">
            <a:xfrm rot="5400000">
              <a:off x="3545065" y="3733068"/>
              <a:ext cx="1066800" cy="525898"/>
            </a:xfrm>
            <a:prstGeom prst="rect">
              <a:avLst/>
            </a:prstGeom>
            <a:grpFill/>
            <a:ln w="9525" cap="flat" cmpd="sng" algn="ctr">
              <a:noFill/>
              <a:prstDash val="solid"/>
              <a:headEnd type="none" w="med" len="med"/>
              <a:tailEnd type="none" w="med" len="med"/>
            </a:ln>
            <a:effectLst/>
          </p:spPr>
          <p:txBody>
            <a:bodyPr vert="horz" wrap="square" lIns="93255" tIns="46627" rIns="93255" bIns="46627" numCol="1" rtlCol="0" anchor="ctr" anchorCtr="0" compatLnSpc="1">
              <a:prstTxWarp prst="textNoShape">
                <a:avLst/>
              </a:prstTxWarp>
            </a:bodyPr>
            <a:lstStyle/>
            <a:p>
              <a:pPr algn="ctr" defTabSz="932316" fontAlgn="base">
                <a:spcBef>
                  <a:spcPct val="0"/>
                </a:spcBef>
                <a:spcAft>
                  <a:spcPct val="0"/>
                </a:spcAft>
                <a:defRPr/>
              </a:pPr>
              <a:endParaRPr lang="en-US" sz="2346" kern="0" dirty="0">
                <a:solidFill>
                  <a:schemeClr val="bg1"/>
                </a:solidFill>
              </a:endParaRPr>
            </a:p>
          </p:txBody>
        </p:sp>
        <p:sp>
          <p:nvSpPr>
            <p:cNvPr id="22" name="TextBox 21"/>
            <p:cNvSpPr txBox="1"/>
            <p:nvPr/>
          </p:nvSpPr>
          <p:spPr>
            <a:xfrm rot="5400000">
              <a:off x="3858553" y="3761118"/>
              <a:ext cx="428731" cy="479475"/>
            </a:xfrm>
            <a:prstGeom prst="rect">
              <a:avLst/>
            </a:prstGeom>
            <a:grpFill/>
          </p:spPr>
          <p:txBody>
            <a:bodyPr vert="vert270" wrap="square" lIns="0" tIns="0" rIns="0" bIns="0" rtlCol="0">
              <a:spAutoFit/>
            </a:bodyPr>
            <a:lstStyle/>
            <a:p>
              <a:pPr algn="ctr" defTabSz="621746">
                <a:lnSpc>
                  <a:spcPct val="90000"/>
                </a:lnSpc>
                <a:spcBef>
                  <a:spcPct val="20000"/>
                </a:spcBef>
                <a:buSzPct val="80000"/>
              </a:pPr>
              <a:r>
                <a:rPr lang="en-US" sz="1224" dirty="0">
                  <a:solidFill>
                    <a:schemeClr val="bg1"/>
                  </a:solidFill>
                </a:rPr>
                <a:t>Service </a:t>
              </a:r>
            </a:p>
            <a:p>
              <a:pPr algn="ctr" defTabSz="621746">
                <a:lnSpc>
                  <a:spcPct val="90000"/>
                </a:lnSpc>
                <a:spcBef>
                  <a:spcPct val="20000"/>
                </a:spcBef>
                <a:buSzPct val="80000"/>
              </a:pPr>
              <a:r>
                <a:rPr lang="en-US" sz="1224" dirty="0">
                  <a:solidFill>
                    <a:schemeClr val="bg1"/>
                  </a:solidFill>
                </a:rPr>
                <a:t>Bus</a:t>
              </a:r>
            </a:p>
          </p:txBody>
        </p:sp>
      </p:grpSp>
      <p:grpSp>
        <p:nvGrpSpPr>
          <p:cNvPr id="23" name="Web Sites"/>
          <p:cNvGrpSpPr/>
          <p:nvPr/>
        </p:nvGrpSpPr>
        <p:grpSpPr>
          <a:xfrm>
            <a:off x="10720743" y="4260055"/>
            <a:ext cx="638141" cy="937504"/>
            <a:chOff x="3815516" y="3462617"/>
            <a:chExt cx="525898" cy="1066800"/>
          </a:xfrm>
          <a:solidFill>
            <a:schemeClr val="accent4">
              <a:lumMod val="25000"/>
              <a:lumOff val="75000"/>
            </a:schemeClr>
          </a:solidFill>
          <a:effectLst/>
        </p:grpSpPr>
        <p:sp>
          <p:nvSpPr>
            <p:cNvPr id="24" name="Rectangle 23"/>
            <p:cNvSpPr/>
            <p:nvPr/>
          </p:nvSpPr>
          <p:spPr bwMode="auto">
            <a:xfrm rot="5400000">
              <a:off x="3545065" y="3733068"/>
              <a:ext cx="1066800" cy="525898"/>
            </a:xfrm>
            <a:prstGeom prst="rect">
              <a:avLst/>
            </a:prstGeom>
            <a:grpFill/>
            <a:ln w="9525" cap="flat" cmpd="sng" algn="ctr">
              <a:noFill/>
              <a:prstDash val="solid"/>
              <a:headEnd type="none" w="med" len="med"/>
              <a:tailEnd type="none" w="med" len="med"/>
            </a:ln>
            <a:effectLst/>
          </p:spPr>
          <p:txBody>
            <a:bodyPr vert="horz" wrap="square" lIns="93255" tIns="46627" rIns="93255" bIns="46627" numCol="1" rtlCol="0" anchor="ctr" anchorCtr="0" compatLnSpc="1">
              <a:prstTxWarp prst="textNoShape">
                <a:avLst/>
              </a:prstTxWarp>
            </a:bodyPr>
            <a:lstStyle/>
            <a:p>
              <a:pPr algn="ctr" defTabSz="932316" fontAlgn="base">
                <a:spcBef>
                  <a:spcPct val="0"/>
                </a:spcBef>
                <a:spcAft>
                  <a:spcPct val="0"/>
                </a:spcAft>
                <a:defRPr/>
              </a:pPr>
              <a:endParaRPr lang="en-US" sz="2346" kern="0" dirty="0">
                <a:solidFill>
                  <a:schemeClr val="bg1"/>
                </a:solidFill>
              </a:endParaRPr>
            </a:p>
          </p:txBody>
        </p:sp>
        <p:sp>
          <p:nvSpPr>
            <p:cNvPr id="25" name="TextBox 24"/>
            <p:cNvSpPr txBox="1"/>
            <p:nvPr/>
          </p:nvSpPr>
          <p:spPr>
            <a:xfrm rot="5400000">
              <a:off x="3976460" y="3761114"/>
              <a:ext cx="192915" cy="479475"/>
            </a:xfrm>
            <a:prstGeom prst="rect">
              <a:avLst/>
            </a:prstGeom>
            <a:grpFill/>
          </p:spPr>
          <p:txBody>
            <a:bodyPr vert="vert270" wrap="square" lIns="0" tIns="0" rIns="0" bIns="0" rtlCol="0">
              <a:spAutoFit/>
            </a:bodyPr>
            <a:lstStyle/>
            <a:p>
              <a:pPr algn="ctr" defTabSz="621746">
                <a:lnSpc>
                  <a:spcPct val="90000"/>
                </a:lnSpc>
                <a:spcBef>
                  <a:spcPct val="20000"/>
                </a:spcBef>
                <a:buSzPct val="80000"/>
              </a:pPr>
              <a:r>
                <a:rPr lang="en-US" sz="1224" dirty="0">
                  <a:solidFill>
                    <a:schemeClr val="bg1"/>
                  </a:solidFill>
                </a:rPr>
                <a:t>Caching</a:t>
              </a:r>
            </a:p>
          </p:txBody>
        </p:sp>
      </p:grpSp>
      <p:grpSp>
        <p:nvGrpSpPr>
          <p:cNvPr id="26" name="Web Sites"/>
          <p:cNvGrpSpPr/>
          <p:nvPr/>
        </p:nvGrpSpPr>
        <p:grpSpPr>
          <a:xfrm>
            <a:off x="11390594" y="4260056"/>
            <a:ext cx="638140" cy="937504"/>
            <a:chOff x="3760617" y="3484389"/>
            <a:chExt cx="525898" cy="1066800"/>
          </a:xfrm>
          <a:solidFill>
            <a:schemeClr val="accent4">
              <a:lumMod val="25000"/>
              <a:lumOff val="75000"/>
            </a:schemeClr>
          </a:solidFill>
          <a:effectLst/>
        </p:grpSpPr>
        <p:sp>
          <p:nvSpPr>
            <p:cNvPr id="27" name="Rectangle 26"/>
            <p:cNvSpPr/>
            <p:nvPr/>
          </p:nvSpPr>
          <p:spPr bwMode="auto">
            <a:xfrm rot="5400000">
              <a:off x="3490166" y="3754840"/>
              <a:ext cx="1066800" cy="525898"/>
            </a:xfrm>
            <a:prstGeom prst="rect">
              <a:avLst/>
            </a:prstGeom>
            <a:grpFill/>
            <a:ln w="9525" cap="flat" cmpd="sng" algn="ctr">
              <a:noFill/>
              <a:prstDash val="solid"/>
              <a:headEnd type="none" w="med" len="med"/>
              <a:tailEnd type="none" w="med" len="med"/>
            </a:ln>
            <a:effectLst/>
          </p:spPr>
          <p:txBody>
            <a:bodyPr vert="horz" wrap="square" lIns="93255" tIns="46627" rIns="93255" bIns="46627" numCol="1" rtlCol="0" anchor="ctr" anchorCtr="0" compatLnSpc="1">
              <a:prstTxWarp prst="textNoShape">
                <a:avLst/>
              </a:prstTxWarp>
            </a:bodyPr>
            <a:lstStyle/>
            <a:p>
              <a:pPr algn="ctr" defTabSz="932316" fontAlgn="base">
                <a:spcBef>
                  <a:spcPct val="0"/>
                </a:spcBef>
                <a:spcAft>
                  <a:spcPct val="0"/>
                </a:spcAft>
                <a:defRPr/>
              </a:pPr>
              <a:endParaRPr lang="en-US" sz="2346" kern="0" dirty="0">
                <a:solidFill>
                  <a:schemeClr val="bg1"/>
                </a:solidFill>
              </a:endParaRPr>
            </a:p>
          </p:txBody>
        </p:sp>
        <p:sp>
          <p:nvSpPr>
            <p:cNvPr id="28" name="TextBox 27"/>
            <p:cNvSpPr txBox="1"/>
            <p:nvPr/>
          </p:nvSpPr>
          <p:spPr>
            <a:xfrm rot="5400000">
              <a:off x="3652034" y="3761118"/>
              <a:ext cx="743057" cy="479475"/>
            </a:xfrm>
            <a:prstGeom prst="rect">
              <a:avLst/>
            </a:prstGeom>
            <a:grpFill/>
          </p:spPr>
          <p:txBody>
            <a:bodyPr vert="vert270" wrap="square" lIns="0" tIns="0" rIns="0" bIns="0" rtlCol="0">
              <a:spAutoFit/>
            </a:bodyPr>
            <a:lstStyle/>
            <a:p>
              <a:pPr algn="ctr" defTabSz="621746">
                <a:lnSpc>
                  <a:spcPct val="90000"/>
                </a:lnSpc>
                <a:spcBef>
                  <a:spcPct val="20000"/>
                </a:spcBef>
                <a:buSzPct val="80000"/>
              </a:pPr>
              <a:r>
                <a:rPr lang="en-US" sz="1224" dirty="0">
                  <a:solidFill>
                    <a:schemeClr val="bg1"/>
                  </a:solidFill>
                </a:rPr>
                <a:t>Other </a:t>
              </a:r>
            </a:p>
            <a:p>
              <a:pPr algn="ctr" defTabSz="621746">
                <a:lnSpc>
                  <a:spcPct val="90000"/>
                </a:lnSpc>
                <a:spcBef>
                  <a:spcPct val="20000"/>
                </a:spcBef>
                <a:buSzPct val="80000"/>
              </a:pPr>
              <a:r>
                <a:rPr lang="en-US" sz="1224" dirty="0">
                  <a:solidFill>
                    <a:schemeClr val="bg1"/>
                  </a:solidFill>
                </a:rPr>
                <a:t>Services</a:t>
              </a:r>
            </a:p>
            <a:p>
              <a:pPr algn="ctr" defTabSz="621746">
                <a:lnSpc>
                  <a:spcPct val="90000"/>
                </a:lnSpc>
                <a:spcBef>
                  <a:spcPct val="20000"/>
                </a:spcBef>
                <a:buSzPct val="80000"/>
              </a:pPr>
              <a:r>
                <a:rPr lang="en-US" sz="816" dirty="0">
                  <a:solidFill>
                    <a:schemeClr val="bg1"/>
                  </a:solidFill>
                </a:rPr>
                <a:t>CDN.</a:t>
              </a:r>
            </a:p>
            <a:p>
              <a:pPr algn="ctr" defTabSz="621746">
                <a:lnSpc>
                  <a:spcPct val="90000"/>
                </a:lnSpc>
                <a:spcBef>
                  <a:spcPct val="20000"/>
                </a:spcBef>
                <a:buSzPct val="80000"/>
              </a:pPr>
              <a:r>
                <a:rPr lang="en-US" sz="816" dirty="0">
                  <a:solidFill>
                    <a:schemeClr val="bg1"/>
                  </a:solidFill>
                </a:rPr>
                <a:t>Media,, etc</a:t>
              </a:r>
              <a:r>
                <a:rPr lang="en-US" sz="714" dirty="0">
                  <a:solidFill>
                    <a:schemeClr val="bg1"/>
                  </a:solidFill>
                </a:rPr>
                <a:t>.</a:t>
              </a:r>
            </a:p>
          </p:txBody>
        </p:sp>
      </p:grpSp>
      <p:sp>
        <p:nvSpPr>
          <p:cNvPr id="29" name="RDFE"/>
          <p:cNvSpPr/>
          <p:nvPr/>
        </p:nvSpPr>
        <p:spPr bwMode="auto">
          <a:xfrm>
            <a:off x="7366930" y="3788092"/>
            <a:ext cx="4653454" cy="440276"/>
          </a:xfrm>
          <a:prstGeom prst="rect">
            <a:avLst/>
          </a:prstGeom>
          <a:solidFill>
            <a:schemeClr val="bg2">
              <a:lumMod val="75000"/>
              <a:lumOff val="25000"/>
            </a:schemeClr>
          </a:solidFill>
          <a:ln w="9525" cap="flat" cmpd="sng" algn="ctr">
            <a:noFill/>
            <a:prstDash val="solid"/>
            <a:headEnd type="none" w="med" len="med"/>
            <a:tailEnd type="none" w="med" len="med"/>
          </a:ln>
          <a:effectLst/>
        </p:spPr>
        <p:txBody>
          <a:bodyPr vert="horz" wrap="square" lIns="93251" tIns="46625" rIns="93251" bIns="46625" numCol="1" rtlCol="0" anchor="ctr" anchorCtr="0" compatLnSpc="1">
            <a:prstTxWarp prst="textNoShape">
              <a:avLst/>
            </a:prstTxWarp>
          </a:bodyPr>
          <a:lstStyle/>
          <a:p>
            <a:pPr algn="ctr" defTabSz="932316" fontAlgn="base">
              <a:spcBef>
                <a:spcPct val="0"/>
              </a:spcBef>
              <a:spcAft>
                <a:spcPct val="0"/>
              </a:spcAft>
              <a:defRPr/>
            </a:pPr>
            <a:r>
              <a:rPr lang="en-US" sz="1632" kern="0" dirty="0">
                <a:gradFill>
                  <a:gsLst>
                    <a:gs pos="0">
                      <a:srgbClr val="FFFFFF"/>
                    </a:gs>
                    <a:gs pos="100000">
                      <a:srgbClr val="FFFFFF"/>
                    </a:gs>
                  </a:gsLst>
                  <a:lin ang="5400000" scaled="0"/>
                </a:gradFill>
              </a:rPr>
              <a:t>Service Management API</a:t>
            </a:r>
          </a:p>
        </p:txBody>
      </p:sp>
      <p:grpSp>
        <p:nvGrpSpPr>
          <p:cNvPr id="60" name="Web Sites"/>
          <p:cNvGrpSpPr/>
          <p:nvPr/>
        </p:nvGrpSpPr>
        <p:grpSpPr>
          <a:xfrm>
            <a:off x="503270" y="4259379"/>
            <a:ext cx="638141" cy="937504"/>
            <a:chOff x="3815516" y="3462617"/>
            <a:chExt cx="525898" cy="1066800"/>
          </a:xfrm>
          <a:solidFill>
            <a:schemeClr val="accent4">
              <a:lumMod val="25000"/>
              <a:lumOff val="75000"/>
            </a:schemeClr>
          </a:solidFill>
          <a:effectLst/>
        </p:grpSpPr>
        <p:sp>
          <p:nvSpPr>
            <p:cNvPr id="61" name="Rectangle 60"/>
            <p:cNvSpPr/>
            <p:nvPr/>
          </p:nvSpPr>
          <p:spPr bwMode="auto">
            <a:xfrm rot="5400000">
              <a:off x="3545065" y="3733068"/>
              <a:ext cx="1066800" cy="525898"/>
            </a:xfrm>
            <a:prstGeom prst="rect">
              <a:avLst/>
            </a:prstGeom>
            <a:grpFill/>
            <a:ln w="9525" cap="flat" cmpd="sng" algn="ctr">
              <a:noFill/>
              <a:prstDash val="solid"/>
              <a:headEnd type="none" w="med" len="med"/>
              <a:tailEnd type="none" w="med" len="med"/>
            </a:ln>
            <a:effectLst/>
          </p:spPr>
          <p:txBody>
            <a:bodyPr vert="horz" wrap="square" lIns="93255" tIns="46627" rIns="93255" bIns="46627" numCol="1" rtlCol="0" anchor="ctr" anchorCtr="0" compatLnSpc="1">
              <a:prstTxWarp prst="textNoShape">
                <a:avLst/>
              </a:prstTxWarp>
            </a:bodyPr>
            <a:lstStyle/>
            <a:p>
              <a:pPr algn="ctr" defTabSz="932316" fontAlgn="base">
                <a:spcBef>
                  <a:spcPct val="0"/>
                </a:spcBef>
                <a:spcAft>
                  <a:spcPct val="0"/>
                </a:spcAft>
                <a:defRPr/>
              </a:pPr>
              <a:endParaRPr lang="en-US" sz="2346" kern="0" dirty="0">
                <a:solidFill>
                  <a:schemeClr val="bg1"/>
                </a:solidFill>
              </a:endParaRPr>
            </a:p>
          </p:txBody>
        </p:sp>
        <p:sp>
          <p:nvSpPr>
            <p:cNvPr id="62" name="TextBox 61"/>
            <p:cNvSpPr txBox="1"/>
            <p:nvPr/>
          </p:nvSpPr>
          <p:spPr>
            <a:xfrm rot="5400000">
              <a:off x="3858552" y="3761114"/>
              <a:ext cx="428732" cy="479475"/>
            </a:xfrm>
            <a:prstGeom prst="rect">
              <a:avLst/>
            </a:prstGeom>
            <a:grpFill/>
          </p:spPr>
          <p:txBody>
            <a:bodyPr vert="vert270" wrap="square" lIns="0" tIns="0" rIns="0" bIns="0" rtlCol="0">
              <a:spAutoFit/>
            </a:bodyPr>
            <a:lstStyle/>
            <a:p>
              <a:pPr algn="ctr" defTabSz="621746">
                <a:lnSpc>
                  <a:spcPct val="90000"/>
                </a:lnSpc>
                <a:spcBef>
                  <a:spcPct val="20000"/>
                </a:spcBef>
                <a:buSzPct val="80000"/>
              </a:pPr>
              <a:r>
                <a:rPr lang="en-US" sz="1224" dirty="0">
                  <a:solidFill>
                    <a:schemeClr val="bg1"/>
                  </a:solidFill>
                </a:rPr>
                <a:t>Web</a:t>
              </a:r>
            </a:p>
            <a:p>
              <a:pPr algn="ctr" defTabSz="621746">
                <a:lnSpc>
                  <a:spcPct val="90000"/>
                </a:lnSpc>
                <a:spcBef>
                  <a:spcPct val="20000"/>
                </a:spcBef>
                <a:buSzPct val="80000"/>
              </a:pPr>
              <a:r>
                <a:rPr lang="en-US" sz="1224" dirty="0">
                  <a:solidFill>
                    <a:schemeClr val="bg1"/>
                  </a:solidFill>
                </a:rPr>
                <a:t>Sites</a:t>
              </a:r>
            </a:p>
          </p:txBody>
        </p:sp>
      </p:grpSp>
      <p:grpSp>
        <p:nvGrpSpPr>
          <p:cNvPr id="63" name="Web Sites"/>
          <p:cNvGrpSpPr/>
          <p:nvPr/>
        </p:nvGrpSpPr>
        <p:grpSpPr>
          <a:xfrm>
            <a:off x="1197272" y="4259377"/>
            <a:ext cx="638141" cy="942441"/>
            <a:chOff x="3815517" y="3462618"/>
            <a:chExt cx="525898" cy="1072416"/>
          </a:xfrm>
          <a:solidFill>
            <a:schemeClr val="accent4">
              <a:lumMod val="25000"/>
              <a:lumOff val="75000"/>
            </a:schemeClr>
          </a:solidFill>
          <a:effectLst/>
        </p:grpSpPr>
        <p:sp>
          <p:nvSpPr>
            <p:cNvPr id="64" name="Rectangle 63"/>
            <p:cNvSpPr/>
            <p:nvPr/>
          </p:nvSpPr>
          <p:spPr bwMode="auto">
            <a:xfrm rot="5400000">
              <a:off x="3542258" y="3735877"/>
              <a:ext cx="1072416" cy="525898"/>
            </a:xfrm>
            <a:prstGeom prst="rect">
              <a:avLst/>
            </a:prstGeom>
            <a:grpFill/>
            <a:ln w="9525" cap="flat" cmpd="sng" algn="ctr">
              <a:noFill/>
              <a:prstDash val="solid"/>
              <a:headEnd type="none" w="med" len="med"/>
              <a:tailEnd type="none" w="med" len="med"/>
            </a:ln>
            <a:effectLst/>
          </p:spPr>
          <p:txBody>
            <a:bodyPr vert="horz" wrap="square" lIns="93255" tIns="46627" rIns="93255" bIns="46627" numCol="1" rtlCol="0" anchor="ctr" anchorCtr="0" compatLnSpc="1">
              <a:prstTxWarp prst="textNoShape">
                <a:avLst/>
              </a:prstTxWarp>
            </a:bodyPr>
            <a:lstStyle/>
            <a:p>
              <a:pPr algn="ctr" defTabSz="932316" fontAlgn="base">
                <a:spcBef>
                  <a:spcPct val="0"/>
                </a:spcBef>
                <a:spcAft>
                  <a:spcPct val="0"/>
                </a:spcAft>
                <a:defRPr/>
              </a:pPr>
              <a:endParaRPr lang="en-US" sz="2346" kern="0" dirty="0">
                <a:solidFill>
                  <a:schemeClr val="bg1"/>
                </a:solidFill>
              </a:endParaRPr>
            </a:p>
          </p:txBody>
        </p:sp>
        <p:sp>
          <p:nvSpPr>
            <p:cNvPr id="65" name="TextBox 64"/>
            <p:cNvSpPr txBox="1"/>
            <p:nvPr/>
          </p:nvSpPr>
          <p:spPr>
            <a:xfrm rot="5400000">
              <a:off x="3976461" y="3761116"/>
              <a:ext cx="192915" cy="479475"/>
            </a:xfrm>
            <a:prstGeom prst="rect">
              <a:avLst/>
            </a:prstGeom>
            <a:grpFill/>
          </p:spPr>
          <p:txBody>
            <a:bodyPr vert="vert270" wrap="square" lIns="0" tIns="0" rIns="0" bIns="0" rtlCol="0">
              <a:spAutoFit/>
            </a:bodyPr>
            <a:lstStyle/>
            <a:p>
              <a:pPr algn="ctr" defTabSz="621746">
                <a:lnSpc>
                  <a:spcPct val="90000"/>
                </a:lnSpc>
                <a:spcBef>
                  <a:spcPct val="20000"/>
                </a:spcBef>
                <a:buSzPct val="80000"/>
              </a:pPr>
              <a:r>
                <a:rPr lang="en-US" sz="1224" dirty="0">
                  <a:solidFill>
                    <a:schemeClr val="bg1"/>
                  </a:solidFill>
                </a:rPr>
                <a:t>VMs</a:t>
              </a:r>
            </a:p>
          </p:txBody>
        </p:sp>
      </p:grpSp>
      <p:sp>
        <p:nvSpPr>
          <p:cNvPr id="69" name="Rectangle 68"/>
          <p:cNvSpPr/>
          <p:nvPr/>
        </p:nvSpPr>
        <p:spPr bwMode="auto">
          <a:xfrm>
            <a:off x="967602" y="6267105"/>
            <a:ext cx="3598565" cy="678947"/>
          </a:xfrm>
          <a:prstGeom prst="rect">
            <a:avLst/>
          </a:prstGeom>
          <a:noFill/>
          <a:ln w="9525" cap="flat" cmpd="sng" algn="ctr">
            <a:noFill/>
            <a:prstDash val="sysDash"/>
            <a:headEnd type="none" w="med" len="med"/>
            <a:tailEnd type="none" w="med" len="med"/>
          </a:ln>
          <a:effectLst/>
        </p:spPr>
        <p:txBody>
          <a:bodyPr vert="horz" wrap="square" lIns="93251" tIns="46625" rIns="93251" bIns="46625" numCol="1" rtlCol="0" anchor="ctr" anchorCtr="0" compatLnSpc="1">
            <a:prstTxWarp prst="textNoShape">
              <a:avLst/>
            </a:prstTxWarp>
          </a:bodyPr>
          <a:lstStyle/>
          <a:p>
            <a:pPr algn="ctr" defTabSz="932316"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grpSp>
        <p:nvGrpSpPr>
          <p:cNvPr id="108" name="Group 107"/>
          <p:cNvGrpSpPr/>
          <p:nvPr/>
        </p:nvGrpSpPr>
        <p:grpSpPr>
          <a:xfrm>
            <a:off x="1576132" y="6226088"/>
            <a:ext cx="2585560" cy="354184"/>
            <a:chOff x="1229418" y="5980315"/>
            <a:chExt cx="3318031" cy="347276"/>
          </a:xfrm>
        </p:grpSpPr>
        <p:pic>
          <p:nvPicPr>
            <p:cNvPr id="68" name="Picture 67"/>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229418" y="5980315"/>
              <a:ext cx="1071590" cy="347276"/>
            </a:xfrm>
            <a:prstGeom prst="rect">
              <a:avLst/>
            </a:prstGeom>
          </p:spPr>
        </p:pic>
        <p:grpSp>
          <p:nvGrpSpPr>
            <p:cNvPr id="107" name="Group 106"/>
            <p:cNvGrpSpPr/>
            <p:nvPr/>
          </p:nvGrpSpPr>
          <p:grpSpPr>
            <a:xfrm>
              <a:off x="2352638" y="5980315"/>
              <a:ext cx="2194811" cy="347276"/>
              <a:chOff x="2352638" y="5980315"/>
              <a:chExt cx="2194811" cy="347276"/>
            </a:xfrm>
          </p:grpSpPr>
          <p:pic>
            <p:nvPicPr>
              <p:cNvPr id="70" name="Picture 69"/>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352638" y="5980315"/>
                <a:ext cx="1071590" cy="347276"/>
              </a:xfrm>
              <a:prstGeom prst="rect">
                <a:avLst/>
              </a:prstGeom>
            </p:spPr>
          </p:pic>
          <p:pic>
            <p:nvPicPr>
              <p:cNvPr id="71" name="Picture 70"/>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475859" y="5980315"/>
                <a:ext cx="1071590" cy="347276"/>
              </a:xfrm>
              <a:prstGeom prst="rect">
                <a:avLst/>
              </a:prstGeom>
            </p:spPr>
          </p:pic>
        </p:grpSp>
      </p:grpSp>
      <p:grpSp>
        <p:nvGrpSpPr>
          <p:cNvPr id="88" name="Group 87"/>
          <p:cNvGrpSpPr/>
          <p:nvPr/>
        </p:nvGrpSpPr>
        <p:grpSpPr>
          <a:xfrm>
            <a:off x="627956" y="1214229"/>
            <a:ext cx="794486" cy="744765"/>
            <a:chOff x="799952" y="788362"/>
            <a:chExt cx="778989" cy="730238"/>
          </a:xfrm>
          <a:effectLst/>
        </p:grpSpPr>
        <p:pic>
          <p:nvPicPr>
            <p:cNvPr id="67" name="Picture 4" descr="\\MAGNUM\Projects\Microsoft\Cloud Power FY12\Design\ICONS_PNG\Private_Cloud.png"/>
            <p:cNvPicPr>
              <a:picLocks noChangeAspect="1" noChangeArrowheads="1"/>
            </p:cNvPicPr>
            <p:nvPr/>
          </p:nvPicPr>
          <p:blipFill>
            <a:blip r:embed="rId8" cstate="print">
              <a:lum bright="100000"/>
            </a:blip>
            <a:srcRect/>
            <a:stretch>
              <a:fillRect/>
            </a:stretch>
          </p:blipFill>
          <p:spPr bwMode="auto">
            <a:xfrm>
              <a:off x="799952" y="788362"/>
              <a:ext cx="778989" cy="730238"/>
            </a:xfrm>
            <a:prstGeom prst="rect">
              <a:avLst/>
            </a:prstGeom>
            <a:noFill/>
          </p:spPr>
        </p:pic>
        <p:sp>
          <p:nvSpPr>
            <p:cNvPr id="86" name="TextBox 85"/>
            <p:cNvSpPr txBox="1"/>
            <p:nvPr/>
          </p:nvSpPr>
          <p:spPr>
            <a:xfrm>
              <a:off x="834828" y="1354347"/>
              <a:ext cx="657541" cy="124671"/>
            </a:xfrm>
            <a:prstGeom prst="rect">
              <a:avLst/>
            </a:prstGeom>
            <a:noFill/>
          </p:spPr>
          <p:txBody>
            <a:bodyPr wrap="square" lIns="0" tIns="0" rIns="0" bIns="0" rtlCol="0">
              <a:spAutoFit/>
            </a:bodyPr>
            <a:lstStyle/>
            <a:p>
              <a:pPr algn="ctr" defTabSz="621746">
                <a:lnSpc>
                  <a:spcPct val="90000"/>
                </a:lnSpc>
                <a:spcBef>
                  <a:spcPct val="20000"/>
                </a:spcBef>
                <a:buSzPct val="80000"/>
              </a:pPr>
              <a:r>
                <a:rPr lang="en-US" sz="918" b="1" dirty="0">
                  <a:solidFill>
                    <a:srgbClr val="FFFFFF"/>
                  </a:solidFill>
                </a:rPr>
                <a:t>Private</a:t>
              </a:r>
            </a:p>
          </p:txBody>
        </p:sp>
      </p:grpSp>
      <p:grpSp>
        <p:nvGrpSpPr>
          <p:cNvPr id="89" name="Group 88"/>
          <p:cNvGrpSpPr/>
          <p:nvPr/>
        </p:nvGrpSpPr>
        <p:grpSpPr>
          <a:xfrm>
            <a:off x="1527976" y="1302206"/>
            <a:ext cx="1060103" cy="629864"/>
            <a:chOff x="1682418" y="861439"/>
            <a:chExt cx="1039426" cy="617580"/>
          </a:xfrm>
          <a:effectLst/>
        </p:grpSpPr>
        <p:pic>
          <p:nvPicPr>
            <p:cNvPr id="66" name="Picture 2" descr="C:\Users\chrisw\Desktop\Cloud Services 3.png"/>
            <p:cNvPicPr>
              <a:picLocks noChangeAspect="1" noChangeArrowheads="1"/>
            </p:cNvPicPr>
            <p:nvPr/>
          </p:nvPicPr>
          <p:blipFill>
            <a:blip r:embed="rId9" cstate="screen">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1883074" y="861439"/>
              <a:ext cx="638114" cy="429871"/>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1682418" y="1354348"/>
              <a:ext cx="1039426" cy="124671"/>
            </a:xfrm>
            <a:prstGeom prst="rect">
              <a:avLst/>
            </a:prstGeom>
            <a:noFill/>
          </p:spPr>
          <p:txBody>
            <a:bodyPr wrap="square" lIns="0" tIns="0" rIns="0" bIns="0" rtlCol="0">
              <a:spAutoFit/>
            </a:bodyPr>
            <a:lstStyle/>
            <a:p>
              <a:pPr algn="ctr" defTabSz="621746">
                <a:lnSpc>
                  <a:spcPct val="90000"/>
                </a:lnSpc>
                <a:spcBef>
                  <a:spcPct val="20000"/>
                </a:spcBef>
                <a:buSzPct val="80000"/>
              </a:pPr>
              <a:r>
                <a:rPr lang="en-US" sz="918" b="1" dirty="0">
                  <a:solidFill>
                    <a:srgbClr val="FFFFFF"/>
                  </a:solidFill>
                </a:rPr>
                <a:t>Service Provider</a:t>
              </a:r>
            </a:p>
          </p:txBody>
        </p:sp>
      </p:grpSp>
      <p:pic>
        <p:nvPicPr>
          <p:cNvPr id="57" name="Picture 2" descr="C:\Users\chrisw\Desktop\Cloud Services 3.png"/>
          <p:cNvPicPr>
            <a:picLocks noChangeAspect="1" noChangeArrowheads="1"/>
          </p:cNvPicPr>
          <p:nvPr/>
        </p:nvPicPr>
        <p:blipFill>
          <a:blip r:embed="rId9" cstate="screen">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7450642" y="1320453"/>
            <a:ext cx="650808" cy="438423"/>
          </a:xfrm>
          <a:prstGeom prst="rect">
            <a:avLst/>
          </a:prstGeom>
          <a:noFill/>
          <a:extLst>
            <a:ext uri="{909E8E84-426E-40DD-AFC4-6F175D3DCCD1}">
              <a14:hiddenFill xmlns:a14="http://schemas.microsoft.com/office/drawing/2010/main">
                <a:solidFill>
                  <a:srgbClr val="FFFFFF"/>
                </a:solidFill>
              </a14:hiddenFill>
            </a:ext>
          </a:extLst>
        </p:spPr>
      </p:pic>
      <p:sp>
        <p:nvSpPr>
          <p:cNvPr id="92" name="Title 91"/>
          <p:cNvSpPr>
            <a:spLocks noGrp="1"/>
          </p:cNvSpPr>
          <p:nvPr>
            <p:ph type="title"/>
          </p:nvPr>
        </p:nvSpPr>
        <p:spPr/>
        <p:txBody>
          <a:bodyPr>
            <a:noAutofit/>
          </a:bodyPr>
          <a:lstStyle/>
          <a:p>
            <a:r>
              <a:rPr lang="en-US" sz="4000" dirty="0">
                <a:solidFill>
                  <a:schemeClr val="tx1"/>
                </a:solidFill>
              </a:rPr>
              <a:t>Bringing Windows Azure </a:t>
            </a:r>
            <a:r>
              <a:rPr lang="en-US" sz="4000" dirty="0" smtClean="0">
                <a:solidFill>
                  <a:schemeClr val="tx1"/>
                </a:solidFill>
              </a:rPr>
              <a:t>Services to </a:t>
            </a:r>
            <a:r>
              <a:rPr lang="en-US" sz="4000" dirty="0">
                <a:solidFill>
                  <a:schemeClr val="tx1"/>
                </a:solidFill>
              </a:rPr>
              <a:t>Windows Server</a:t>
            </a:r>
          </a:p>
        </p:txBody>
      </p:sp>
      <p:sp>
        <p:nvSpPr>
          <p:cNvPr id="99" name="Cloud 98"/>
          <p:cNvSpPr/>
          <p:nvPr/>
        </p:nvSpPr>
        <p:spPr bwMode="auto">
          <a:xfrm>
            <a:off x="2789860" y="4279891"/>
            <a:ext cx="2204380" cy="776468"/>
          </a:xfrm>
          <a:prstGeom prst="cloud">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59" tIns="46629" rIns="46629" bIns="93259" numCol="1" spcCol="0" rtlCol="0" fromWordArt="0" anchor="b" anchorCtr="0" forceAA="0" compatLnSpc="1">
            <a:prstTxWarp prst="textNoShape">
              <a:avLst/>
            </a:prstTxWarp>
            <a:noAutofit/>
          </a:bodyPr>
          <a:lstStyle/>
          <a:p>
            <a:pPr algn="ctr" defTabSz="932316" fontAlgn="base">
              <a:spcBef>
                <a:spcPct val="0"/>
              </a:spcBef>
              <a:spcAft>
                <a:spcPct val="0"/>
              </a:spcAft>
            </a:pPr>
            <a:endParaRPr lang="en-US" sz="1836" spc="-52" dirty="0">
              <a:solidFill>
                <a:srgbClr val="292929"/>
              </a:solidFill>
              <a:ea typeface="Segoe UI" pitchFamily="34" charset="0"/>
              <a:cs typeface="Segoe UI" pitchFamily="34" charset="0"/>
            </a:endParaRPr>
          </a:p>
        </p:txBody>
      </p:sp>
      <p:grpSp>
        <p:nvGrpSpPr>
          <p:cNvPr id="115" name="Web Sites"/>
          <p:cNvGrpSpPr/>
          <p:nvPr/>
        </p:nvGrpSpPr>
        <p:grpSpPr>
          <a:xfrm>
            <a:off x="1903369" y="4259377"/>
            <a:ext cx="638141" cy="942441"/>
            <a:chOff x="3815517" y="3462618"/>
            <a:chExt cx="525898" cy="1072416"/>
          </a:xfrm>
          <a:solidFill>
            <a:schemeClr val="accent4">
              <a:lumMod val="25000"/>
              <a:lumOff val="75000"/>
            </a:schemeClr>
          </a:solidFill>
          <a:effectLst/>
        </p:grpSpPr>
        <p:sp>
          <p:nvSpPr>
            <p:cNvPr id="116" name="Rectangle 115"/>
            <p:cNvSpPr/>
            <p:nvPr/>
          </p:nvSpPr>
          <p:spPr bwMode="auto">
            <a:xfrm rot="5400000">
              <a:off x="3542258" y="3735877"/>
              <a:ext cx="1072416" cy="525898"/>
            </a:xfrm>
            <a:prstGeom prst="rect">
              <a:avLst/>
            </a:prstGeom>
            <a:grpFill/>
            <a:ln w="9525" cap="flat" cmpd="sng" algn="ctr">
              <a:noFill/>
              <a:prstDash val="solid"/>
              <a:headEnd type="none" w="med" len="med"/>
              <a:tailEnd type="none" w="med" len="med"/>
            </a:ln>
            <a:effectLst/>
          </p:spPr>
          <p:txBody>
            <a:bodyPr vert="horz" wrap="square" lIns="93255" tIns="46627" rIns="93255" bIns="46627" numCol="1" rtlCol="0" anchor="ctr" anchorCtr="0" compatLnSpc="1">
              <a:prstTxWarp prst="textNoShape">
                <a:avLst/>
              </a:prstTxWarp>
            </a:bodyPr>
            <a:lstStyle/>
            <a:p>
              <a:pPr algn="ctr" defTabSz="932316" fontAlgn="base">
                <a:spcBef>
                  <a:spcPct val="0"/>
                </a:spcBef>
                <a:spcAft>
                  <a:spcPct val="0"/>
                </a:spcAft>
                <a:defRPr/>
              </a:pPr>
              <a:endParaRPr lang="en-US" sz="2346" kern="0" dirty="0">
                <a:solidFill>
                  <a:schemeClr val="bg1"/>
                </a:solidFill>
              </a:endParaRPr>
            </a:p>
          </p:txBody>
        </p:sp>
        <p:sp>
          <p:nvSpPr>
            <p:cNvPr id="117" name="TextBox 116"/>
            <p:cNvSpPr txBox="1"/>
            <p:nvPr/>
          </p:nvSpPr>
          <p:spPr>
            <a:xfrm rot="5400000">
              <a:off x="3976461" y="3761116"/>
              <a:ext cx="192915" cy="479475"/>
            </a:xfrm>
            <a:prstGeom prst="rect">
              <a:avLst/>
            </a:prstGeom>
            <a:grpFill/>
          </p:spPr>
          <p:txBody>
            <a:bodyPr vert="vert270" wrap="square" lIns="0" tIns="0" rIns="0" bIns="0" rtlCol="0">
              <a:spAutoFit/>
            </a:bodyPr>
            <a:lstStyle/>
            <a:p>
              <a:pPr algn="ctr" defTabSz="621746">
                <a:lnSpc>
                  <a:spcPct val="90000"/>
                </a:lnSpc>
                <a:spcBef>
                  <a:spcPct val="20000"/>
                </a:spcBef>
                <a:buSzPct val="80000"/>
              </a:pPr>
              <a:r>
                <a:rPr lang="en-US" sz="1224" dirty="0">
                  <a:solidFill>
                    <a:schemeClr val="bg1"/>
                  </a:solidFill>
                </a:rPr>
                <a:t>SQL</a:t>
              </a:r>
            </a:p>
          </p:txBody>
        </p:sp>
      </p:grpSp>
      <p:sp>
        <p:nvSpPr>
          <p:cNvPr id="118" name="TextBox 117"/>
          <p:cNvSpPr txBox="1"/>
          <p:nvPr/>
        </p:nvSpPr>
        <p:spPr>
          <a:xfrm>
            <a:off x="3190175" y="4405566"/>
            <a:ext cx="1492395" cy="500843"/>
          </a:xfrm>
          <a:prstGeom prst="rect">
            <a:avLst/>
          </a:prstGeom>
          <a:noFill/>
        </p:spPr>
        <p:txBody>
          <a:bodyPr wrap="none" lIns="0" tIns="0" rIns="0" bIns="0" rtlCol="0">
            <a:spAutoFit/>
          </a:bodyPr>
          <a:lstStyle/>
          <a:p>
            <a:pPr algn="ctr" defTabSz="621746">
              <a:lnSpc>
                <a:spcPct val="90000"/>
              </a:lnSpc>
              <a:spcBef>
                <a:spcPct val="20000"/>
              </a:spcBef>
              <a:buSzPct val="80000"/>
            </a:pPr>
            <a:r>
              <a:rPr lang="en-US" sz="1122" b="1" dirty="0">
                <a:solidFill>
                  <a:srgbClr val="7F7F7F"/>
                </a:solidFill>
              </a:rPr>
              <a:t>Shared Cloud Services</a:t>
            </a:r>
          </a:p>
          <a:p>
            <a:pPr algn="ctr" defTabSz="621746">
              <a:lnSpc>
                <a:spcPct val="90000"/>
              </a:lnSpc>
              <a:spcBef>
                <a:spcPct val="20000"/>
              </a:spcBef>
              <a:buSzPct val="80000"/>
            </a:pPr>
            <a:r>
              <a:rPr lang="en-US" sz="1122" dirty="0">
                <a:solidFill>
                  <a:srgbClr val="7F7F7F"/>
                </a:solidFill>
              </a:rPr>
              <a:t>Service Bus,</a:t>
            </a:r>
            <a:br>
              <a:rPr lang="en-US" sz="1122" dirty="0">
                <a:solidFill>
                  <a:srgbClr val="7F7F7F"/>
                </a:solidFill>
              </a:rPr>
            </a:br>
            <a:r>
              <a:rPr lang="en-US" sz="1122" dirty="0">
                <a:solidFill>
                  <a:srgbClr val="7F7F7F"/>
                </a:solidFill>
              </a:rPr>
              <a:t>etc.</a:t>
            </a:r>
          </a:p>
        </p:txBody>
      </p:sp>
      <p:sp>
        <p:nvSpPr>
          <p:cNvPr id="97" name="RDFE"/>
          <p:cNvSpPr/>
          <p:nvPr/>
        </p:nvSpPr>
        <p:spPr bwMode="auto">
          <a:xfrm>
            <a:off x="499792" y="3787416"/>
            <a:ext cx="4662533" cy="440276"/>
          </a:xfrm>
          <a:prstGeom prst="rect">
            <a:avLst/>
          </a:prstGeom>
          <a:solidFill>
            <a:schemeClr val="bg2">
              <a:lumMod val="75000"/>
              <a:lumOff val="25000"/>
            </a:schemeClr>
          </a:solidFill>
          <a:ln w="9525" cap="flat" cmpd="sng" algn="ctr">
            <a:noFill/>
            <a:prstDash val="solid"/>
            <a:headEnd type="none" w="med" len="med"/>
            <a:tailEnd type="none" w="med" len="med"/>
          </a:ln>
          <a:effectLst/>
        </p:spPr>
        <p:txBody>
          <a:bodyPr vert="horz" wrap="square" lIns="93251" tIns="46625" rIns="93251" bIns="46625" numCol="1" rtlCol="0" anchor="ctr" anchorCtr="0" compatLnSpc="1">
            <a:prstTxWarp prst="textNoShape">
              <a:avLst/>
            </a:prstTxWarp>
          </a:bodyPr>
          <a:lstStyle/>
          <a:p>
            <a:pPr algn="ctr" defTabSz="932316" fontAlgn="base">
              <a:spcBef>
                <a:spcPct val="0"/>
              </a:spcBef>
              <a:spcAft>
                <a:spcPct val="0"/>
              </a:spcAft>
              <a:defRPr/>
            </a:pPr>
            <a:r>
              <a:rPr lang="en-US" sz="1632" kern="0" dirty="0">
                <a:gradFill>
                  <a:gsLst>
                    <a:gs pos="0">
                      <a:srgbClr val="FFFFFF"/>
                    </a:gs>
                    <a:gs pos="100000">
                      <a:srgbClr val="FFFFFF"/>
                    </a:gs>
                  </a:gsLst>
                  <a:lin ang="5400000" scaled="0"/>
                </a:gradFill>
              </a:rPr>
              <a:t>Service Management API</a:t>
            </a:r>
          </a:p>
        </p:txBody>
      </p:sp>
      <p:sp>
        <p:nvSpPr>
          <p:cNvPr id="172" name="Rectangle 171"/>
          <p:cNvSpPr/>
          <p:nvPr/>
        </p:nvSpPr>
        <p:spPr bwMode="auto">
          <a:xfrm>
            <a:off x="626530" y="2003181"/>
            <a:ext cx="4367710" cy="1245539"/>
          </a:xfrm>
          <a:prstGeom prst="rect">
            <a:avLst/>
          </a:prstGeom>
          <a:solidFill>
            <a:srgbClr val="FFFFFF">
              <a:lumMod val="95000"/>
            </a:srgbClr>
          </a:solidFill>
          <a:ln w="9525" cap="flat" cmpd="sng" algn="ctr">
            <a:noFill/>
            <a:prstDash val="solid"/>
            <a:headEnd type="none" w="med" len="med"/>
            <a:tailEnd type="none" w="med" len="med"/>
          </a:ln>
          <a:effectLst/>
        </p:spPr>
        <p:txBody>
          <a:bodyPr vert="horz" wrap="square" lIns="93255" tIns="46627" rIns="93255" bIns="46627" numCol="1" rtlCol="0" anchor="ctr" anchorCtr="0" compatLnSpc="1">
            <a:prstTxWarp prst="textNoShape">
              <a:avLst/>
            </a:prstTxWarp>
          </a:bodyPr>
          <a:lstStyle/>
          <a:p>
            <a:pPr algn="ctr" defTabSz="932316"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sp>
        <p:nvSpPr>
          <p:cNvPr id="173" name="Rectangle 172"/>
          <p:cNvSpPr/>
          <p:nvPr/>
        </p:nvSpPr>
        <p:spPr bwMode="auto">
          <a:xfrm>
            <a:off x="600481" y="2031563"/>
            <a:ext cx="887629" cy="1566878"/>
          </a:xfrm>
          <a:prstGeom prst="rect">
            <a:avLst/>
          </a:prstGeom>
          <a:solidFill>
            <a:srgbClr val="FFFFFF">
              <a:lumMod val="85000"/>
            </a:srgbClr>
          </a:solidFill>
          <a:ln w="9525" cap="flat" cmpd="sng" algn="ctr">
            <a:noFill/>
            <a:prstDash val="solid"/>
            <a:headEnd type="none" w="med" len="med"/>
            <a:tailEnd type="none" w="med" len="med"/>
          </a:ln>
          <a:effectLst/>
        </p:spPr>
        <p:txBody>
          <a:bodyPr vert="horz" wrap="square" lIns="93255" tIns="46627" rIns="93255" bIns="46627" numCol="1" rtlCol="0" anchor="ctr" anchorCtr="0" compatLnSpc="1">
            <a:prstTxWarp prst="textNoShape">
              <a:avLst/>
            </a:prstTxWarp>
          </a:bodyPr>
          <a:lstStyle/>
          <a:p>
            <a:pPr algn="ctr" defTabSz="932316"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sp>
        <p:nvSpPr>
          <p:cNvPr id="174" name="Rectangle 173"/>
          <p:cNvSpPr/>
          <p:nvPr/>
        </p:nvSpPr>
        <p:spPr bwMode="auto">
          <a:xfrm>
            <a:off x="600481" y="3278158"/>
            <a:ext cx="4378756" cy="320281"/>
          </a:xfrm>
          <a:prstGeom prst="rect">
            <a:avLst/>
          </a:prstGeom>
          <a:solidFill>
            <a:srgbClr val="009BD2"/>
          </a:solidFill>
          <a:ln w="9525" cap="flat" cmpd="sng" algn="ctr">
            <a:noFill/>
            <a:prstDash val="solid"/>
            <a:headEnd type="none" w="med" len="med"/>
            <a:tailEnd type="none" w="med" len="med"/>
          </a:ln>
          <a:effectLst/>
        </p:spPr>
        <p:txBody>
          <a:bodyPr vert="horz" wrap="square" lIns="93255" tIns="46627" rIns="93255" bIns="46627" numCol="1" rtlCol="0" anchor="ctr" anchorCtr="0" compatLnSpc="1">
            <a:prstTxWarp prst="textNoShape">
              <a:avLst/>
            </a:prstTxWarp>
          </a:bodyPr>
          <a:lstStyle/>
          <a:p>
            <a:pPr algn="ctr" defTabSz="932316"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sp>
        <p:nvSpPr>
          <p:cNvPr id="175" name="TextBox 174"/>
          <p:cNvSpPr txBox="1"/>
          <p:nvPr/>
        </p:nvSpPr>
        <p:spPr>
          <a:xfrm>
            <a:off x="622873" y="1935673"/>
            <a:ext cx="600392" cy="310854"/>
          </a:xfrm>
          <a:prstGeom prst="rect">
            <a:avLst/>
          </a:prstGeom>
          <a:noFill/>
        </p:spPr>
        <p:txBody>
          <a:bodyPr wrap="square" lIns="0" tIns="0" rIns="0" bIns="0" rtlCol="0">
            <a:spAutoFit/>
          </a:bodyPr>
          <a:lstStyle/>
          <a:p>
            <a:pPr defTabSz="932622">
              <a:lnSpc>
                <a:spcPct val="90000"/>
              </a:lnSpc>
              <a:spcBef>
                <a:spcPct val="20000"/>
              </a:spcBef>
              <a:buSzPct val="80000"/>
              <a:defRPr/>
            </a:pPr>
            <a:r>
              <a:rPr lang="en-US" sz="1122" kern="0" dirty="0">
                <a:solidFill>
                  <a:srgbClr val="FFFFFF">
                    <a:lumMod val="50000"/>
                  </a:srgbClr>
                </a:solidFill>
                <a:latin typeface="Segoe Light" pitchFamily="34" charset="0"/>
              </a:rPr>
              <a:t>Web Sites</a:t>
            </a:r>
          </a:p>
        </p:txBody>
      </p:sp>
      <p:sp>
        <p:nvSpPr>
          <p:cNvPr id="176" name="TextBox 175"/>
          <p:cNvSpPr txBox="1"/>
          <p:nvPr/>
        </p:nvSpPr>
        <p:spPr>
          <a:xfrm>
            <a:off x="616503" y="2137271"/>
            <a:ext cx="310147" cy="310854"/>
          </a:xfrm>
          <a:prstGeom prst="rect">
            <a:avLst/>
          </a:prstGeom>
          <a:noFill/>
        </p:spPr>
        <p:txBody>
          <a:bodyPr wrap="square" lIns="0" tIns="0" rIns="0" bIns="0" rtlCol="0">
            <a:spAutoFit/>
          </a:bodyPr>
          <a:lstStyle/>
          <a:p>
            <a:pPr defTabSz="932622">
              <a:lnSpc>
                <a:spcPct val="90000"/>
              </a:lnSpc>
              <a:spcBef>
                <a:spcPct val="20000"/>
              </a:spcBef>
              <a:buSzPct val="80000"/>
              <a:defRPr/>
            </a:pPr>
            <a:r>
              <a:rPr lang="en-US" sz="1122" kern="0" dirty="0">
                <a:solidFill>
                  <a:srgbClr val="FFFFFF">
                    <a:lumMod val="50000"/>
                  </a:srgbClr>
                </a:solidFill>
                <a:latin typeface="Segoe Light" pitchFamily="34" charset="0"/>
              </a:rPr>
              <a:t>Apps</a:t>
            </a:r>
          </a:p>
        </p:txBody>
      </p:sp>
      <p:cxnSp>
        <p:nvCxnSpPr>
          <p:cNvPr id="177" name="Straight Connector 176"/>
          <p:cNvCxnSpPr>
            <a:endCxn id="186" idx="0"/>
          </p:cNvCxnSpPr>
          <p:nvPr/>
        </p:nvCxnSpPr>
        <p:spPr>
          <a:xfrm flipV="1">
            <a:off x="559470" y="2043515"/>
            <a:ext cx="654054" cy="51881"/>
          </a:xfrm>
          <a:prstGeom prst="line">
            <a:avLst/>
          </a:prstGeom>
          <a:noFill/>
          <a:ln w="9525" cap="flat" cmpd="sng" algn="ctr">
            <a:solidFill>
              <a:srgbClr val="FFFFFF">
                <a:lumMod val="65000"/>
              </a:srgbClr>
            </a:solidFill>
            <a:prstDash val="solid"/>
          </a:ln>
          <a:effectLst/>
        </p:spPr>
      </p:cxnSp>
      <p:cxnSp>
        <p:nvCxnSpPr>
          <p:cNvPr id="178" name="Straight Connector 177"/>
          <p:cNvCxnSpPr>
            <a:endCxn id="186" idx="0"/>
          </p:cNvCxnSpPr>
          <p:nvPr/>
        </p:nvCxnSpPr>
        <p:spPr>
          <a:xfrm flipV="1">
            <a:off x="559470" y="2043516"/>
            <a:ext cx="654054" cy="272616"/>
          </a:xfrm>
          <a:prstGeom prst="line">
            <a:avLst/>
          </a:prstGeom>
          <a:noFill/>
          <a:ln w="9525" cap="flat" cmpd="sng" algn="ctr">
            <a:solidFill>
              <a:srgbClr val="FFFFFF">
                <a:lumMod val="65000"/>
              </a:srgbClr>
            </a:solidFill>
            <a:prstDash val="solid"/>
          </a:ln>
          <a:effectLst/>
        </p:spPr>
      </p:cxnSp>
      <p:cxnSp>
        <p:nvCxnSpPr>
          <p:cNvPr id="179" name="Straight Connector 178"/>
          <p:cNvCxnSpPr>
            <a:endCxn id="186" idx="0"/>
          </p:cNvCxnSpPr>
          <p:nvPr/>
        </p:nvCxnSpPr>
        <p:spPr>
          <a:xfrm flipV="1">
            <a:off x="559470" y="2043515"/>
            <a:ext cx="654054" cy="493351"/>
          </a:xfrm>
          <a:prstGeom prst="line">
            <a:avLst/>
          </a:prstGeom>
          <a:noFill/>
          <a:ln w="9525" cap="flat" cmpd="sng" algn="ctr">
            <a:solidFill>
              <a:srgbClr val="FFFFFF">
                <a:lumMod val="65000"/>
              </a:srgbClr>
            </a:solidFill>
            <a:prstDash val="solid"/>
          </a:ln>
          <a:effectLst/>
        </p:spPr>
      </p:cxnSp>
      <p:sp>
        <p:nvSpPr>
          <p:cNvPr id="180" name="TextBox 179"/>
          <p:cNvSpPr txBox="1"/>
          <p:nvPr/>
        </p:nvSpPr>
        <p:spPr>
          <a:xfrm>
            <a:off x="621636" y="2357333"/>
            <a:ext cx="265366" cy="310854"/>
          </a:xfrm>
          <a:prstGeom prst="rect">
            <a:avLst/>
          </a:prstGeom>
          <a:noFill/>
        </p:spPr>
        <p:txBody>
          <a:bodyPr wrap="square" lIns="0" tIns="0" rIns="0" bIns="0" rtlCol="0">
            <a:spAutoFit/>
          </a:bodyPr>
          <a:lstStyle/>
          <a:p>
            <a:pPr defTabSz="932622">
              <a:lnSpc>
                <a:spcPct val="90000"/>
              </a:lnSpc>
              <a:spcBef>
                <a:spcPct val="20000"/>
              </a:spcBef>
              <a:buSzPct val="80000"/>
              <a:defRPr/>
            </a:pPr>
            <a:r>
              <a:rPr lang="en-US" sz="1122" kern="0" dirty="0">
                <a:solidFill>
                  <a:srgbClr val="FFFFFF">
                    <a:lumMod val="50000"/>
                  </a:srgbClr>
                </a:solidFill>
                <a:latin typeface="Segoe Light" pitchFamily="34" charset="0"/>
              </a:rPr>
              <a:t>VMs</a:t>
            </a:r>
          </a:p>
        </p:txBody>
      </p:sp>
      <p:cxnSp>
        <p:nvCxnSpPr>
          <p:cNvPr id="181" name="Straight Connector 180"/>
          <p:cNvCxnSpPr>
            <a:endCxn id="186" idx="0"/>
          </p:cNvCxnSpPr>
          <p:nvPr/>
        </p:nvCxnSpPr>
        <p:spPr>
          <a:xfrm flipV="1">
            <a:off x="564605" y="2043514"/>
            <a:ext cx="648918" cy="271943"/>
          </a:xfrm>
          <a:prstGeom prst="line">
            <a:avLst/>
          </a:prstGeom>
          <a:noFill/>
          <a:ln w="9525" cap="flat" cmpd="sng" algn="ctr">
            <a:solidFill>
              <a:srgbClr val="FFFFFF">
                <a:lumMod val="65000"/>
              </a:srgbClr>
            </a:solidFill>
            <a:prstDash val="solid"/>
          </a:ln>
          <a:effectLst/>
        </p:spPr>
      </p:cxnSp>
      <p:cxnSp>
        <p:nvCxnSpPr>
          <p:cNvPr id="182" name="Straight Connector 181"/>
          <p:cNvCxnSpPr>
            <a:endCxn id="186" idx="0"/>
          </p:cNvCxnSpPr>
          <p:nvPr/>
        </p:nvCxnSpPr>
        <p:spPr>
          <a:xfrm flipV="1">
            <a:off x="564605" y="2043514"/>
            <a:ext cx="648918" cy="492678"/>
          </a:xfrm>
          <a:prstGeom prst="line">
            <a:avLst/>
          </a:prstGeom>
          <a:noFill/>
          <a:ln w="9525" cap="flat" cmpd="sng" algn="ctr">
            <a:solidFill>
              <a:srgbClr val="FFFFFF">
                <a:lumMod val="65000"/>
              </a:srgbClr>
            </a:solidFill>
            <a:prstDash val="solid"/>
          </a:ln>
          <a:effectLst/>
        </p:spPr>
      </p:cxnSp>
      <p:sp>
        <p:nvSpPr>
          <p:cNvPr id="183" name="TextBox 182"/>
          <p:cNvSpPr txBox="1"/>
          <p:nvPr/>
        </p:nvSpPr>
        <p:spPr>
          <a:xfrm>
            <a:off x="2553926" y="2357902"/>
            <a:ext cx="1086344" cy="452047"/>
          </a:xfrm>
          <a:prstGeom prst="rect">
            <a:avLst/>
          </a:prstGeom>
          <a:noFill/>
        </p:spPr>
        <p:txBody>
          <a:bodyPr wrap="square" lIns="0" tIns="0" rIns="0" bIns="0" rtlCol="0">
            <a:spAutoFit/>
          </a:bodyPr>
          <a:lstStyle/>
          <a:p>
            <a:pPr algn="ctr" defTabSz="621746">
              <a:lnSpc>
                <a:spcPct val="90000"/>
              </a:lnSpc>
              <a:spcBef>
                <a:spcPct val="20000"/>
              </a:spcBef>
              <a:buSzPct val="80000"/>
              <a:defRPr/>
            </a:pPr>
            <a:r>
              <a:rPr lang="en-US" sz="1632" kern="0" dirty="0">
                <a:solidFill>
                  <a:srgbClr val="FFFFFF">
                    <a:lumMod val="50000"/>
                  </a:srgbClr>
                </a:solidFill>
              </a:rPr>
              <a:t>Self-Service</a:t>
            </a:r>
            <a:br>
              <a:rPr lang="en-US" sz="1632" kern="0" dirty="0">
                <a:solidFill>
                  <a:srgbClr val="FFFFFF">
                    <a:lumMod val="50000"/>
                  </a:srgbClr>
                </a:solidFill>
              </a:rPr>
            </a:br>
            <a:r>
              <a:rPr lang="en-US" sz="1632" kern="0" dirty="0">
                <a:solidFill>
                  <a:srgbClr val="FFFFFF">
                    <a:lumMod val="50000"/>
                  </a:srgbClr>
                </a:solidFill>
              </a:rPr>
              <a:t>Portal</a:t>
            </a:r>
          </a:p>
        </p:txBody>
      </p:sp>
      <p:pic>
        <p:nvPicPr>
          <p:cNvPr id="184" name="Picture 2" descr="http://sharepoint/sites/AzureUX/Shared%20Documents/Design%20Team/Iconography/Production/White/icon-add-32-w-idl.png"/>
          <p:cNvPicPr>
            <a:picLocks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679952" y="3352576"/>
            <a:ext cx="189216" cy="172919"/>
          </a:xfrm>
          <a:prstGeom prst="rect">
            <a:avLst/>
          </a:prstGeom>
          <a:noFill/>
          <a:extLst>
            <a:ext uri="{909E8E84-426E-40DD-AFC4-6F175D3DCCD1}">
              <a14:hiddenFill xmlns:a14="http://schemas.microsoft.com/office/drawing/2010/main">
                <a:solidFill>
                  <a:srgbClr val="FFFFFF"/>
                </a:solidFill>
              </a14:hiddenFill>
            </a:ext>
          </a:extLst>
        </p:spPr>
      </p:pic>
      <p:sp>
        <p:nvSpPr>
          <p:cNvPr id="185" name="Rectangle 184"/>
          <p:cNvSpPr/>
          <p:nvPr/>
        </p:nvSpPr>
        <p:spPr bwMode="auto">
          <a:xfrm>
            <a:off x="514940" y="1946247"/>
            <a:ext cx="4643493" cy="1779341"/>
          </a:xfrm>
          <a:prstGeom prst="rect">
            <a:avLst/>
          </a:prstGeom>
          <a:solidFill>
            <a:schemeClr val="tx2">
              <a:lumMod val="50000"/>
            </a:schemeClr>
          </a:solidFill>
          <a:ln w="9525" cap="flat" cmpd="sng" algn="ctr">
            <a:noFill/>
            <a:prstDash val="solid"/>
            <a:headEnd type="none" w="med" len="med"/>
            <a:tailEnd type="none" w="med" len="med"/>
          </a:ln>
          <a:effectLst/>
        </p:spPr>
        <p:txBody>
          <a:bodyPr vert="horz" wrap="square" lIns="93255" tIns="46627" rIns="93255" bIns="46627" numCol="1" rtlCol="0" anchor="ctr" anchorCtr="0" compatLnSpc="1">
            <a:prstTxWarp prst="textNoShape">
              <a:avLst/>
            </a:prstTxWarp>
          </a:bodyPr>
          <a:lstStyle/>
          <a:p>
            <a:pPr algn="ctr" defTabSz="932316"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grpSp>
        <p:nvGrpSpPr>
          <p:cNvPr id="4" name="Group 3"/>
          <p:cNvGrpSpPr/>
          <p:nvPr/>
        </p:nvGrpSpPr>
        <p:grpSpPr>
          <a:xfrm>
            <a:off x="586559" y="2042460"/>
            <a:ext cx="1315258" cy="1267512"/>
            <a:chOff x="759363" y="1621976"/>
            <a:chExt cx="1289603" cy="1242790"/>
          </a:xfrm>
        </p:grpSpPr>
        <p:sp>
          <p:nvSpPr>
            <p:cNvPr id="186" name="Rectangle 185"/>
            <p:cNvSpPr/>
            <p:nvPr/>
          </p:nvSpPr>
          <p:spPr bwMode="auto">
            <a:xfrm>
              <a:off x="798555" y="1623012"/>
              <a:ext cx="1151087" cy="1241753"/>
            </a:xfrm>
            <a:prstGeom prst="rect">
              <a:avLst/>
            </a:prstGeom>
            <a:solidFill>
              <a:srgbClr val="FFFFFF">
                <a:lumMod val="95000"/>
              </a:srgbClr>
            </a:solidFill>
            <a:ln w="9525" cap="flat" cmpd="sng" algn="ctr">
              <a:noFill/>
              <a:prstDash val="solid"/>
              <a:headEnd type="none" w="med" len="med"/>
              <a:tailEnd type="none" w="med" len="med"/>
            </a:ln>
            <a:effectLst/>
          </p:spPr>
          <p:txBody>
            <a:bodyPr vert="horz" wrap="square" lIns="93255" tIns="46627" rIns="93255" bIns="46627" numCol="1" rtlCol="0" anchor="ctr" anchorCtr="0" compatLnSpc="1">
              <a:prstTxWarp prst="textNoShape">
                <a:avLst/>
              </a:prstTxWarp>
            </a:bodyPr>
            <a:lstStyle/>
            <a:p>
              <a:pPr algn="ctr" defTabSz="932316"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sp>
          <p:nvSpPr>
            <p:cNvPr id="187" name="Rectangle 186"/>
            <p:cNvSpPr/>
            <p:nvPr/>
          </p:nvSpPr>
          <p:spPr bwMode="auto">
            <a:xfrm>
              <a:off x="759363" y="1621976"/>
              <a:ext cx="509817" cy="1242790"/>
            </a:xfrm>
            <a:prstGeom prst="rect">
              <a:avLst/>
            </a:prstGeom>
            <a:solidFill>
              <a:srgbClr val="FFFFFF">
                <a:lumMod val="85000"/>
              </a:srgbClr>
            </a:solidFill>
            <a:ln w="9525" cap="flat" cmpd="sng" algn="ctr">
              <a:noFill/>
              <a:prstDash val="solid"/>
              <a:headEnd type="none" w="med" len="med"/>
              <a:tailEnd type="none" w="med" len="med"/>
            </a:ln>
            <a:effectLst/>
          </p:spPr>
          <p:txBody>
            <a:bodyPr vert="horz" wrap="square" lIns="93255" tIns="46627" rIns="93255" bIns="46627" numCol="1" rtlCol="0" anchor="ctr" anchorCtr="0" compatLnSpc="1">
              <a:prstTxWarp prst="textNoShape">
                <a:avLst/>
              </a:prstTxWarp>
            </a:bodyPr>
            <a:lstStyle/>
            <a:p>
              <a:pPr algn="ctr" defTabSz="932316"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sp>
          <p:nvSpPr>
            <p:cNvPr id="189" name="TextBox 188"/>
            <p:cNvSpPr txBox="1"/>
            <p:nvPr/>
          </p:nvSpPr>
          <p:spPr>
            <a:xfrm>
              <a:off x="781634" y="1665200"/>
              <a:ext cx="471521" cy="152395"/>
            </a:xfrm>
            <a:prstGeom prst="rect">
              <a:avLst/>
            </a:prstGeom>
            <a:noFill/>
          </p:spPr>
          <p:txBody>
            <a:bodyPr wrap="none" lIns="0" tIns="0" rIns="0" bIns="0" rtlCol="0">
              <a:spAutoFit/>
            </a:bodyPr>
            <a:lstStyle/>
            <a:p>
              <a:pPr defTabSz="932622">
                <a:lnSpc>
                  <a:spcPct val="90000"/>
                </a:lnSpc>
                <a:spcBef>
                  <a:spcPct val="20000"/>
                </a:spcBef>
                <a:buSzPct val="80000"/>
                <a:defRPr/>
              </a:pPr>
              <a:r>
                <a:rPr lang="en-US" sz="1122" kern="0" dirty="0">
                  <a:solidFill>
                    <a:srgbClr val="FFFFFF">
                      <a:lumMod val="50000"/>
                    </a:srgbClr>
                  </a:solidFill>
                  <a:latin typeface="Segoe Light" pitchFamily="34" charset="0"/>
                </a:rPr>
                <a:t>Service</a:t>
              </a:r>
            </a:p>
          </p:txBody>
        </p:sp>
        <p:sp>
          <p:nvSpPr>
            <p:cNvPr id="190" name="TextBox 189"/>
            <p:cNvSpPr txBox="1"/>
            <p:nvPr/>
          </p:nvSpPr>
          <p:spPr>
            <a:xfrm>
              <a:off x="775299" y="1846226"/>
              <a:ext cx="353641" cy="152395"/>
            </a:xfrm>
            <a:prstGeom prst="rect">
              <a:avLst/>
            </a:prstGeom>
            <a:noFill/>
          </p:spPr>
          <p:txBody>
            <a:bodyPr wrap="none" lIns="0" tIns="0" rIns="0" bIns="0" rtlCol="0">
              <a:spAutoFit/>
            </a:bodyPr>
            <a:lstStyle/>
            <a:p>
              <a:pPr defTabSz="932622">
                <a:lnSpc>
                  <a:spcPct val="90000"/>
                </a:lnSpc>
                <a:spcBef>
                  <a:spcPct val="20000"/>
                </a:spcBef>
                <a:buSzPct val="80000"/>
                <a:defRPr/>
              </a:pPr>
              <a:r>
                <a:rPr lang="en-US" sz="1122" kern="0" dirty="0">
                  <a:solidFill>
                    <a:srgbClr val="FFFFFF">
                      <a:lumMod val="50000"/>
                    </a:srgbClr>
                  </a:solidFill>
                  <a:latin typeface="Segoe Light" pitchFamily="34" charset="0"/>
                </a:rPr>
                <a:t>Plans</a:t>
              </a:r>
            </a:p>
          </p:txBody>
        </p:sp>
        <p:cxnSp>
          <p:nvCxnSpPr>
            <p:cNvPr id="191" name="Straight Connector 190"/>
            <p:cNvCxnSpPr/>
            <p:nvPr/>
          </p:nvCxnSpPr>
          <p:spPr>
            <a:xfrm>
              <a:off x="768044" y="1808621"/>
              <a:ext cx="402482" cy="3001"/>
            </a:xfrm>
            <a:prstGeom prst="line">
              <a:avLst/>
            </a:prstGeom>
            <a:noFill/>
            <a:ln w="9525" cap="flat" cmpd="sng" algn="ctr">
              <a:solidFill>
                <a:srgbClr val="FFFFFF">
                  <a:lumMod val="65000"/>
                </a:srgbClr>
              </a:solidFill>
              <a:prstDash val="solid"/>
            </a:ln>
            <a:effectLst/>
          </p:spPr>
        </p:cxnSp>
        <p:sp>
          <p:nvSpPr>
            <p:cNvPr id="192" name="TextBox 191"/>
            <p:cNvSpPr txBox="1"/>
            <p:nvPr/>
          </p:nvSpPr>
          <p:spPr>
            <a:xfrm>
              <a:off x="780405" y="2043832"/>
              <a:ext cx="369358" cy="152395"/>
            </a:xfrm>
            <a:prstGeom prst="rect">
              <a:avLst/>
            </a:prstGeom>
            <a:noFill/>
          </p:spPr>
          <p:txBody>
            <a:bodyPr wrap="none" lIns="0" tIns="0" rIns="0" bIns="0" rtlCol="0">
              <a:spAutoFit/>
            </a:bodyPr>
            <a:lstStyle/>
            <a:p>
              <a:pPr defTabSz="932622">
                <a:lnSpc>
                  <a:spcPct val="90000"/>
                </a:lnSpc>
                <a:spcBef>
                  <a:spcPct val="20000"/>
                </a:spcBef>
                <a:buSzPct val="80000"/>
                <a:defRPr/>
              </a:pPr>
              <a:r>
                <a:rPr lang="en-US" sz="1122" kern="0" dirty="0">
                  <a:solidFill>
                    <a:srgbClr val="FFFFFF">
                      <a:lumMod val="50000"/>
                    </a:srgbClr>
                  </a:solidFill>
                  <a:latin typeface="Segoe Light" pitchFamily="34" charset="0"/>
                </a:rPr>
                <a:t>Users</a:t>
              </a:r>
            </a:p>
          </p:txBody>
        </p:sp>
        <p:cxnSp>
          <p:nvCxnSpPr>
            <p:cNvPr id="193" name="Straight Connector 192"/>
            <p:cNvCxnSpPr/>
            <p:nvPr/>
          </p:nvCxnSpPr>
          <p:spPr>
            <a:xfrm>
              <a:off x="773150" y="2006228"/>
              <a:ext cx="416296" cy="0"/>
            </a:xfrm>
            <a:prstGeom prst="line">
              <a:avLst/>
            </a:prstGeom>
            <a:noFill/>
            <a:ln w="9525" cap="flat" cmpd="sng" algn="ctr">
              <a:solidFill>
                <a:srgbClr val="FFFFFF">
                  <a:lumMod val="65000"/>
                </a:srgbClr>
              </a:solidFill>
              <a:prstDash val="solid"/>
            </a:ln>
            <a:effectLst/>
          </p:spPr>
        </p:cxnSp>
        <p:cxnSp>
          <p:nvCxnSpPr>
            <p:cNvPr id="194" name="Straight Connector 193"/>
            <p:cNvCxnSpPr/>
            <p:nvPr/>
          </p:nvCxnSpPr>
          <p:spPr>
            <a:xfrm>
              <a:off x="773150" y="2204439"/>
              <a:ext cx="416296" cy="0"/>
            </a:xfrm>
            <a:prstGeom prst="line">
              <a:avLst/>
            </a:prstGeom>
            <a:noFill/>
            <a:ln w="9525" cap="flat" cmpd="sng" algn="ctr">
              <a:solidFill>
                <a:srgbClr val="FFFFFF">
                  <a:lumMod val="65000"/>
                </a:srgbClr>
              </a:solidFill>
              <a:prstDash val="solid"/>
            </a:ln>
            <a:effectLst/>
          </p:spPr>
        </p:cxnSp>
        <p:sp>
          <p:nvSpPr>
            <p:cNvPr id="195" name="TextBox 194"/>
            <p:cNvSpPr txBox="1"/>
            <p:nvPr/>
          </p:nvSpPr>
          <p:spPr>
            <a:xfrm>
              <a:off x="1157458" y="1902419"/>
              <a:ext cx="891508" cy="492457"/>
            </a:xfrm>
            <a:prstGeom prst="rect">
              <a:avLst/>
            </a:prstGeom>
            <a:noFill/>
          </p:spPr>
          <p:txBody>
            <a:bodyPr wrap="square" lIns="0" tIns="0" rIns="0" bIns="0" rtlCol="0">
              <a:spAutoFit/>
            </a:bodyPr>
            <a:lstStyle/>
            <a:p>
              <a:pPr algn="ctr" defTabSz="621746">
                <a:lnSpc>
                  <a:spcPct val="90000"/>
                </a:lnSpc>
                <a:spcBef>
                  <a:spcPct val="20000"/>
                </a:spcBef>
                <a:buSzPct val="80000"/>
                <a:defRPr/>
              </a:pPr>
              <a:r>
                <a:rPr lang="en-US" sz="1632" kern="0" dirty="0">
                  <a:solidFill>
                    <a:srgbClr val="FFFFFF">
                      <a:lumMod val="50000"/>
                    </a:srgbClr>
                  </a:solidFill>
                </a:rPr>
                <a:t>Service</a:t>
              </a:r>
            </a:p>
            <a:p>
              <a:pPr algn="ctr" defTabSz="621746">
                <a:lnSpc>
                  <a:spcPct val="90000"/>
                </a:lnSpc>
                <a:spcBef>
                  <a:spcPct val="20000"/>
                </a:spcBef>
                <a:buSzPct val="80000"/>
                <a:defRPr/>
              </a:pPr>
              <a:r>
                <a:rPr lang="en-US" sz="1632" kern="0" dirty="0">
                  <a:solidFill>
                    <a:srgbClr val="FFFFFF">
                      <a:lumMod val="50000"/>
                    </a:srgbClr>
                  </a:solidFill>
                </a:rPr>
                <a:t>Admin</a:t>
              </a:r>
            </a:p>
          </p:txBody>
        </p:sp>
      </p:grpSp>
      <p:sp>
        <p:nvSpPr>
          <p:cNvPr id="149" name="Rectangle 148"/>
          <p:cNvSpPr/>
          <p:nvPr/>
        </p:nvSpPr>
        <p:spPr bwMode="auto">
          <a:xfrm>
            <a:off x="7366928" y="1957264"/>
            <a:ext cx="4603719" cy="1779341"/>
          </a:xfrm>
          <a:prstGeom prst="rect">
            <a:avLst/>
          </a:prstGeom>
          <a:solidFill>
            <a:schemeClr val="tx2">
              <a:lumMod val="50000"/>
            </a:schemeClr>
          </a:solidFill>
          <a:ln w="9525" cap="flat" cmpd="sng" algn="ctr">
            <a:noFill/>
            <a:prstDash val="solid"/>
            <a:headEnd type="none" w="med" len="med"/>
            <a:tailEnd type="none" w="med" len="med"/>
          </a:ln>
          <a:effectLst/>
        </p:spPr>
        <p:txBody>
          <a:bodyPr vert="horz" wrap="square" lIns="93255" tIns="46627" rIns="93255" bIns="46627" numCol="1" rtlCol="0" anchor="ctr" anchorCtr="0" compatLnSpc="1">
            <a:prstTxWarp prst="textNoShape">
              <a:avLst/>
            </a:prstTxWarp>
          </a:bodyPr>
          <a:lstStyle/>
          <a:p>
            <a:pPr algn="ctr" defTabSz="932316"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sp>
        <p:nvSpPr>
          <p:cNvPr id="150" name="Rectangle 149"/>
          <p:cNvSpPr/>
          <p:nvPr/>
        </p:nvSpPr>
        <p:spPr bwMode="auto">
          <a:xfrm>
            <a:off x="7493667" y="2024772"/>
            <a:ext cx="4367710" cy="1245539"/>
          </a:xfrm>
          <a:prstGeom prst="rect">
            <a:avLst/>
          </a:prstGeom>
          <a:solidFill>
            <a:srgbClr val="FFFFFF">
              <a:lumMod val="95000"/>
            </a:srgbClr>
          </a:solidFill>
          <a:ln w="9525" cap="flat" cmpd="sng" algn="ctr">
            <a:noFill/>
            <a:prstDash val="solid"/>
            <a:headEnd type="none" w="med" len="med"/>
            <a:tailEnd type="none" w="med" len="med"/>
          </a:ln>
          <a:effectLst/>
        </p:spPr>
        <p:txBody>
          <a:bodyPr vert="horz" wrap="square" lIns="93255" tIns="46627" rIns="93255" bIns="46627" numCol="1" rtlCol="0" anchor="ctr" anchorCtr="0" compatLnSpc="1">
            <a:prstTxWarp prst="textNoShape">
              <a:avLst/>
            </a:prstTxWarp>
          </a:bodyPr>
          <a:lstStyle/>
          <a:p>
            <a:pPr algn="ctr" defTabSz="932316"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sp>
        <p:nvSpPr>
          <p:cNvPr id="151" name="Rectangle 150"/>
          <p:cNvSpPr/>
          <p:nvPr/>
        </p:nvSpPr>
        <p:spPr bwMode="auto">
          <a:xfrm>
            <a:off x="7467618" y="2053154"/>
            <a:ext cx="887629" cy="1566878"/>
          </a:xfrm>
          <a:prstGeom prst="rect">
            <a:avLst/>
          </a:prstGeom>
          <a:solidFill>
            <a:srgbClr val="FFFFFF">
              <a:lumMod val="85000"/>
            </a:srgbClr>
          </a:solidFill>
          <a:ln w="9525" cap="flat" cmpd="sng" algn="ctr">
            <a:noFill/>
            <a:prstDash val="solid"/>
            <a:headEnd type="none" w="med" len="med"/>
            <a:tailEnd type="none" w="med" len="med"/>
          </a:ln>
          <a:effectLst/>
        </p:spPr>
        <p:txBody>
          <a:bodyPr vert="horz" wrap="square" lIns="93255" tIns="46627" rIns="93255" bIns="46627" numCol="1" rtlCol="0" anchor="ctr" anchorCtr="0" compatLnSpc="1">
            <a:prstTxWarp prst="textNoShape">
              <a:avLst/>
            </a:prstTxWarp>
          </a:bodyPr>
          <a:lstStyle/>
          <a:p>
            <a:pPr algn="ctr" defTabSz="932316"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sp>
        <p:nvSpPr>
          <p:cNvPr id="152" name="Rectangle 151"/>
          <p:cNvSpPr/>
          <p:nvPr/>
        </p:nvSpPr>
        <p:spPr bwMode="auto">
          <a:xfrm>
            <a:off x="7467618" y="3299752"/>
            <a:ext cx="4378756" cy="320281"/>
          </a:xfrm>
          <a:prstGeom prst="rect">
            <a:avLst/>
          </a:prstGeom>
          <a:solidFill>
            <a:srgbClr val="009BD2"/>
          </a:solidFill>
          <a:ln w="9525" cap="flat" cmpd="sng" algn="ctr">
            <a:noFill/>
            <a:prstDash val="solid"/>
            <a:headEnd type="none" w="med" len="med"/>
            <a:tailEnd type="none" w="med" len="med"/>
          </a:ln>
          <a:effectLst/>
        </p:spPr>
        <p:txBody>
          <a:bodyPr vert="horz" wrap="square" lIns="93255" tIns="46627" rIns="93255" bIns="46627" numCol="1" rtlCol="0" anchor="ctr" anchorCtr="0" compatLnSpc="1">
            <a:prstTxWarp prst="textNoShape">
              <a:avLst/>
            </a:prstTxWarp>
          </a:bodyPr>
          <a:lstStyle/>
          <a:p>
            <a:pPr algn="ctr" defTabSz="932316"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sp>
        <p:nvSpPr>
          <p:cNvPr id="154" name="TextBox 153"/>
          <p:cNvSpPr txBox="1"/>
          <p:nvPr/>
        </p:nvSpPr>
        <p:spPr>
          <a:xfrm>
            <a:off x="7483638" y="2158863"/>
            <a:ext cx="310147" cy="310854"/>
          </a:xfrm>
          <a:prstGeom prst="rect">
            <a:avLst/>
          </a:prstGeom>
          <a:noFill/>
        </p:spPr>
        <p:txBody>
          <a:bodyPr wrap="square" lIns="0" tIns="0" rIns="0" bIns="0" rtlCol="0">
            <a:spAutoFit/>
          </a:bodyPr>
          <a:lstStyle/>
          <a:p>
            <a:pPr defTabSz="932622">
              <a:lnSpc>
                <a:spcPct val="90000"/>
              </a:lnSpc>
              <a:spcBef>
                <a:spcPct val="20000"/>
              </a:spcBef>
              <a:buSzPct val="80000"/>
              <a:defRPr/>
            </a:pPr>
            <a:r>
              <a:rPr lang="en-US" sz="1122" kern="0" dirty="0">
                <a:solidFill>
                  <a:srgbClr val="FFFFFF">
                    <a:lumMod val="50000"/>
                  </a:srgbClr>
                </a:solidFill>
                <a:latin typeface="Segoe Light" pitchFamily="34" charset="0"/>
              </a:rPr>
              <a:t>Apps</a:t>
            </a:r>
          </a:p>
        </p:txBody>
      </p:sp>
      <p:cxnSp>
        <p:nvCxnSpPr>
          <p:cNvPr id="155" name="Straight Connector 154"/>
          <p:cNvCxnSpPr>
            <a:endCxn id="165" idx="0"/>
          </p:cNvCxnSpPr>
          <p:nvPr/>
        </p:nvCxnSpPr>
        <p:spPr>
          <a:xfrm flipV="1">
            <a:off x="7476345" y="2064851"/>
            <a:ext cx="2235669" cy="52138"/>
          </a:xfrm>
          <a:prstGeom prst="line">
            <a:avLst/>
          </a:prstGeom>
          <a:noFill/>
          <a:ln w="9525" cap="flat" cmpd="sng" algn="ctr">
            <a:solidFill>
              <a:srgbClr val="FFFFFF">
                <a:lumMod val="65000"/>
              </a:srgbClr>
            </a:solidFill>
            <a:prstDash val="solid"/>
          </a:ln>
          <a:effectLst/>
        </p:spPr>
      </p:cxnSp>
      <p:cxnSp>
        <p:nvCxnSpPr>
          <p:cNvPr id="156" name="Straight Connector 155"/>
          <p:cNvCxnSpPr>
            <a:endCxn id="165" idx="0"/>
          </p:cNvCxnSpPr>
          <p:nvPr/>
        </p:nvCxnSpPr>
        <p:spPr>
          <a:xfrm flipV="1">
            <a:off x="7476345" y="2064851"/>
            <a:ext cx="2235669" cy="272872"/>
          </a:xfrm>
          <a:prstGeom prst="line">
            <a:avLst/>
          </a:prstGeom>
          <a:noFill/>
          <a:ln w="9525" cap="flat" cmpd="sng" algn="ctr">
            <a:solidFill>
              <a:srgbClr val="FFFFFF">
                <a:lumMod val="65000"/>
              </a:srgbClr>
            </a:solidFill>
            <a:prstDash val="solid"/>
          </a:ln>
          <a:effectLst/>
        </p:spPr>
      </p:cxnSp>
      <p:cxnSp>
        <p:nvCxnSpPr>
          <p:cNvPr id="157" name="Straight Connector 156"/>
          <p:cNvCxnSpPr>
            <a:endCxn id="165" idx="0"/>
          </p:cNvCxnSpPr>
          <p:nvPr/>
        </p:nvCxnSpPr>
        <p:spPr>
          <a:xfrm flipV="1">
            <a:off x="7476345" y="2064851"/>
            <a:ext cx="2235669" cy="493608"/>
          </a:xfrm>
          <a:prstGeom prst="line">
            <a:avLst/>
          </a:prstGeom>
          <a:noFill/>
          <a:ln w="9525" cap="flat" cmpd="sng" algn="ctr">
            <a:solidFill>
              <a:srgbClr val="FFFFFF">
                <a:lumMod val="65000"/>
              </a:srgbClr>
            </a:solidFill>
            <a:prstDash val="solid"/>
          </a:ln>
          <a:effectLst/>
        </p:spPr>
      </p:cxnSp>
      <p:sp>
        <p:nvSpPr>
          <p:cNvPr id="158" name="TextBox 157"/>
          <p:cNvSpPr txBox="1"/>
          <p:nvPr/>
        </p:nvSpPr>
        <p:spPr>
          <a:xfrm>
            <a:off x="7488771" y="2378925"/>
            <a:ext cx="265366" cy="310854"/>
          </a:xfrm>
          <a:prstGeom prst="rect">
            <a:avLst/>
          </a:prstGeom>
          <a:noFill/>
        </p:spPr>
        <p:txBody>
          <a:bodyPr wrap="square" lIns="0" tIns="0" rIns="0" bIns="0" rtlCol="0">
            <a:spAutoFit/>
          </a:bodyPr>
          <a:lstStyle/>
          <a:p>
            <a:pPr defTabSz="932622">
              <a:lnSpc>
                <a:spcPct val="90000"/>
              </a:lnSpc>
              <a:spcBef>
                <a:spcPct val="20000"/>
              </a:spcBef>
              <a:buSzPct val="80000"/>
              <a:defRPr/>
            </a:pPr>
            <a:r>
              <a:rPr lang="en-US" sz="1122" kern="0" dirty="0">
                <a:solidFill>
                  <a:srgbClr val="FFFFFF">
                    <a:lumMod val="50000"/>
                  </a:srgbClr>
                </a:solidFill>
                <a:latin typeface="Segoe Light" pitchFamily="34" charset="0"/>
              </a:rPr>
              <a:t>VMs</a:t>
            </a:r>
          </a:p>
        </p:txBody>
      </p:sp>
      <p:cxnSp>
        <p:nvCxnSpPr>
          <p:cNvPr id="159" name="Straight Connector 158"/>
          <p:cNvCxnSpPr>
            <a:endCxn id="165" idx="0"/>
          </p:cNvCxnSpPr>
          <p:nvPr/>
        </p:nvCxnSpPr>
        <p:spPr>
          <a:xfrm flipV="1">
            <a:off x="7481477" y="2064851"/>
            <a:ext cx="2230537" cy="272200"/>
          </a:xfrm>
          <a:prstGeom prst="line">
            <a:avLst/>
          </a:prstGeom>
          <a:noFill/>
          <a:ln w="9525" cap="flat" cmpd="sng" algn="ctr">
            <a:solidFill>
              <a:srgbClr val="FFFFFF">
                <a:lumMod val="65000"/>
              </a:srgbClr>
            </a:solidFill>
            <a:prstDash val="solid"/>
          </a:ln>
          <a:effectLst/>
        </p:spPr>
      </p:cxnSp>
      <p:cxnSp>
        <p:nvCxnSpPr>
          <p:cNvPr id="160" name="Straight Connector 159"/>
          <p:cNvCxnSpPr>
            <a:endCxn id="165" idx="0"/>
          </p:cNvCxnSpPr>
          <p:nvPr/>
        </p:nvCxnSpPr>
        <p:spPr>
          <a:xfrm flipV="1">
            <a:off x="7481477" y="2064851"/>
            <a:ext cx="2230537" cy="492936"/>
          </a:xfrm>
          <a:prstGeom prst="line">
            <a:avLst/>
          </a:prstGeom>
          <a:noFill/>
          <a:ln w="9525" cap="flat" cmpd="sng" algn="ctr">
            <a:solidFill>
              <a:srgbClr val="FFFFFF">
                <a:lumMod val="65000"/>
              </a:srgbClr>
            </a:solidFill>
            <a:prstDash val="solid"/>
          </a:ln>
          <a:effectLst/>
        </p:spPr>
      </p:cxnSp>
      <p:sp>
        <p:nvSpPr>
          <p:cNvPr id="161" name="TextBox 160"/>
          <p:cNvSpPr txBox="1"/>
          <p:nvPr/>
        </p:nvSpPr>
        <p:spPr>
          <a:xfrm>
            <a:off x="9421062" y="2379494"/>
            <a:ext cx="1086344" cy="452047"/>
          </a:xfrm>
          <a:prstGeom prst="rect">
            <a:avLst/>
          </a:prstGeom>
          <a:noFill/>
        </p:spPr>
        <p:txBody>
          <a:bodyPr wrap="square" lIns="0" tIns="0" rIns="0" bIns="0" rtlCol="0">
            <a:spAutoFit/>
          </a:bodyPr>
          <a:lstStyle/>
          <a:p>
            <a:pPr algn="ctr" defTabSz="621746">
              <a:lnSpc>
                <a:spcPct val="90000"/>
              </a:lnSpc>
              <a:spcBef>
                <a:spcPct val="20000"/>
              </a:spcBef>
              <a:buSzPct val="80000"/>
              <a:defRPr/>
            </a:pPr>
            <a:r>
              <a:rPr lang="en-US" sz="1632" kern="0" dirty="0">
                <a:solidFill>
                  <a:srgbClr val="FFFFFF">
                    <a:lumMod val="50000"/>
                  </a:srgbClr>
                </a:solidFill>
              </a:rPr>
              <a:t>Self-Service</a:t>
            </a:r>
            <a:br>
              <a:rPr lang="en-US" sz="1632" kern="0" dirty="0">
                <a:solidFill>
                  <a:srgbClr val="FFFFFF">
                    <a:lumMod val="50000"/>
                  </a:srgbClr>
                </a:solidFill>
              </a:rPr>
            </a:br>
            <a:r>
              <a:rPr lang="en-US" sz="1632" kern="0" dirty="0">
                <a:solidFill>
                  <a:srgbClr val="FFFFFF">
                    <a:lumMod val="50000"/>
                  </a:srgbClr>
                </a:solidFill>
              </a:rPr>
              <a:t>Portal</a:t>
            </a:r>
          </a:p>
        </p:txBody>
      </p:sp>
      <p:pic>
        <p:nvPicPr>
          <p:cNvPr id="162" name="Picture 2" descr="http://sharepoint/sites/AzureUX/Shared%20Documents/Design%20Team/Iconography/Production/White/icon-add-32-w-idl.png"/>
          <p:cNvPicPr>
            <a:picLocks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7547087" y="3374170"/>
            <a:ext cx="189216" cy="172919"/>
          </a:xfrm>
          <a:prstGeom prst="rect">
            <a:avLst/>
          </a:prstGeom>
          <a:noFill/>
          <a:extLst>
            <a:ext uri="{909E8E84-426E-40DD-AFC4-6F175D3DCCD1}">
              <a14:hiddenFill xmlns:a14="http://schemas.microsoft.com/office/drawing/2010/main">
                <a:solidFill>
                  <a:srgbClr val="FFFFFF"/>
                </a:solidFill>
              </a14:hiddenFill>
            </a:ext>
          </a:extLst>
        </p:spPr>
      </p:pic>
      <p:grpSp>
        <p:nvGrpSpPr>
          <p:cNvPr id="163" name="Azure Portal"/>
          <p:cNvGrpSpPr/>
          <p:nvPr/>
        </p:nvGrpSpPr>
        <p:grpSpPr>
          <a:xfrm>
            <a:off x="7366930" y="2002415"/>
            <a:ext cx="4643493" cy="1735274"/>
            <a:chOff x="1700094" y="935245"/>
            <a:chExt cx="3366878" cy="1905000"/>
          </a:xfrm>
          <a:effectLst/>
        </p:grpSpPr>
        <p:sp>
          <p:nvSpPr>
            <p:cNvPr id="164" name="Rectangle 163"/>
            <p:cNvSpPr/>
            <p:nvPr/>
          </p:nvSpPr>
          <p:spPr bwMode="auto">
            <a:xfrm>
              <a:off x="1700094" y="935245"/>
              <a:ext cx="3366878" cy="1905000"/>
            </a:xfrm>
            <a:prstGeom prst="rect">
              <a:avLst/>
            </a:prstGeom>
            <a:solidFill>
              <a:schemeClr val="tx2">
                <a:lumMod val="50000"/>
              </a:schemeClr>
            </a:solidFill>
            <a:ln w="9525" cap="flat" cmpd="sng" algn="ctr">
              <a:noFill/>
              <a:prstDash val="solid"/>
              <a:headEnd type="none" w="med" len="med"/>
              <a:tailEnd type="none" w="med" len="med"/>
            </a:ln>
            <a:effectLst/>
          </p:spPr>
          <p:txBody>
            <a:bodyPr vert="horz" wrap="square" lIns="93255" tIns="46627" rIns="93255" bIns="46627" numCol="1" rtlCol="0" anchor="ctr" anchorCtr="0" compatLnSpc="1">
              <a:prstTxWarp prst="textNoShape">
                <a:avLst/>
              </a:prstTxWarp>
            </a:bodyPr>
            <a:lstStyle/>
            <a:p>
              <a:pPr algn="ctr" defTabSz="932316"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sp>
          <p:nvSpPr>
            <p:cNvPr id="165" name="Rectangle 164"/>
            <p:cNvSpPr/>
            <p:nvPr/>
          </p:nvSpPr>
          <p:spPr bwMode="auto">
            <a:xfrm>
              <a:off x="1782166" y="1003788"/>
              <a:ext cx="3236577" cy="1379257"/>
            </a:xfrm>
            <a:prstGeom prst="rect">
              <a:avLst/>
            </a:prstGeom>
            <a:solidFill>
              <a:srgbClr val="FFFFFF">
                <a:lumMod val="95000"/>
              </a:srgbClr>
            </a:solidFill>
            <a:ln w="9525" cap="flat" cmpd="sng" algn="ctr">
              <a:noFill/>
              <a:prstDash val="solid"/>
              <a:headEnd type="none" w="med" len="med"/>
              <a:tailEnd type="none" w="med" len="med"/>
            </a:ln>
            <a:effectLst/>
          </p:spPr>
          <p:txBody>
            <a:bodyPr vert="horz" wrap="square" lIns="93255" tIns="46627" rIns="93255" bIns="46627" numCol="1" rtlCol="0" anchor="ctr" anchorCtr="0" compatLnSpc="1">
              <a:prstTxWarp prst="textNoShape">
                <a:avLst/>
              </a:prstTxWarp>
            </a:bodyPr>
            <a:lstStyle/>
            <a:p>
              <a:pPr algn="ctr" defTabSz="932316"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sp>
          <p:nvSpPr>
            <p:cNvPr id="166" name="Rectangle 165"/>
            <p:cNvSpPr/>
            <p:nvPr/>
          </p:nvSpPr>
          <p:spPr bwMode="auto">
            <a:xfrm>
              <a:off x="1763005" y="1002598"/>
              <a:ext cx="643597" cy="1723347"/>
            </a:xfrm>
            <a:prstGeom prst="rect">
              <a:avLst/>
            </a:prstGeom>
            <a:solidFill>
              <a:srgbClr val="FFFFFF">
                <a:lumMod val="85000"/>
              </a:srgbClr>
            </a:solidFill>
            <a:ln w="9525" cap="flat" cmpd="sng" algn="ctr">
              <a:noFill/>
              <a:prstDash val="solid"/>
              <a:headEnd type="none" w="med" len="med"/>
              <a:tailEnd type="none" w="med" len="med"/>
            </a:ln>
            <a:effectLst/>
          </p:spPr>
          <p:txBody>
            <a:bodyPr vert="horz" wrap="square" lIns="93255" tIns="46627" rIns="93255" bIns="46627" numCol="1" rtlCol="0" anchor="ctr" anchorCtr="0" compatLnSpc="1">
              <a:prstTxWarp prst="textNoShape">
                <a:avLst/>
              </a:prstTxWarp>
            </a:bodyPr>
            <a:lstStyle/>
            <a:p>
              <a:pPr algn="ctr" defTabSz="932316"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sp>
          <p:nvSpPr>
            <p:cNvPr id="167" name="Rectangle 166"/>
            <p:cNvSpPr/>
            <p:nvPr/>
          </p:nvSpPr>
          <p:spPr bwMode="auto">
            <a:xfrm>
              <a:off x="1763006" y="2383045"/>
              <a:ext cx="3256158" cy="342900"/>
            </a:xfrm>
            <a:prstGeom prst="rect">
              <a:avLst/>
            </a:prstGeom>
            <a:solidFill>
              <a:schemeClr val="tx2"/>
            </a:solidFill>
            <a:ln w="9525" cap="flat" cmpd="sng" algn="ctr">
              <a:noFill/>
              <a:prstDash val="solid"/>
              <a:headEnd type="none" w="med" len="med"/>
              <a:tailEnd type="none" w="med" len="med"/>
            </a:ln>
            <a:effectLst/>
          </p:spPr>
          <p:txBody>
            <a:bodyPr vert="horz" wrap="square" lIns="93255" tIns="46627" rIns="93255" bIns="46627" numCol="1" rtlCol="0" anchor="ctr" anchorCtr="0" compatLnSpc="1">
              <a:prstTxWarp prst="textNoShape">
                <a:avLst/>
              </a:prstTxWarp>
            </a:bodyPr>
            <a:lstStyle/>
            <a:p>
              <a:pPr algn="ctr" defTabSz="932316"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sp>
          <p:nvSpPr>
            <p:cNvPr id="168" name="TextBox 167"/>
            <p:cNvSpPr txBox="1"/>
            <p:nvPr/>
          </p:nvSpPr>
          <p:spPr>
            <a:xfrm>
              <a:off x="2835332" y="1509602"/>
              <a:ext cx="1516796" cy="483971"/>
            </a:xfrm>
            <a:prstGeom prst="rect">
              <a:avLst/>
            </a:prstGeom>
            <a:noFill/>
          </p:spPr>
          <p:txBody>
            <a:bodyPr wrap="none" lIns="0" tIns="0" rIns="0" bIns="0" rtlCol="0">
              <a:spAutoFit/>
            </a:bodyPr>
            <a:lstStyle/>
            <a:p>
              <a:pPr algn="ctr" defTabSz="621746">
                <a:lnSpc>
                  <a:spcPct val="90000"/>
                </a:lnSpc>
                <a:spcBef>
                  <a:spcPct val="20000"/>
                </a:spcBef>
                <a:buSzPct val="80000"/>
                <a:defRPr/>
              </a:pPr>
              <a:r>
                <a:rPr lang="en-US" sz="1632" kern="0" dirty="0">
                  <a:solidFill>
                    <a:srgbClr val="FFFFFF">
                      <a:lumMod val="50000"/>
                    </a:srgbClr>
                  </a:solidFill>
                </a:rPr>
                <a:t>Subscriber Self-Service</a:t>
              </a:r>
              <a:br>
                <a:rPr lang="en-US" sz="1632" kern="0" dirty="0">
                  <a:solidFill>
                    <a:srgbClr val="FFFFFF">
                      <a:lumMod val="50000"/>
                    </a:srgbClr>
                  </a:solidFill>
                </a:rPr>
              </a:br>
              <a:r>
                <a:rPr lang="en-US" sz="1632" kern="0" dirty="0">
                  <a:solidFill>
                    <a:srgbClr val="FFFFFF">
                      <a:lumMod val="50000"/>
                    </a:srgbClr>
                  </a:solidFill>
                </a:rPr>
                <a:t>Portal</a:t>
              </a:r>
            </a:p>
          </p:txBody>
        </p:sp>
        <p:pic>
          <p:nvPicPr>
            <p:cNvPr id="169" name="Picture 2" descr="http://sharepoint/sites/AzureUX/Shared%20Documents/Design%20Team/Iconography/Production/White/icon-add-32-w-idl.png"/>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1821461" y="2469293"/>
              <a:ext cx="128477" cy="185130"/>
            </a:xfrm>
            <a:prstGeom prst="rect">
              <a:avLst/>
            </a:prstGeom>
            <a:noFill/>
            <a:extLst>
              <a:ext uri="{909E8E84-426E-40DD-AFC4-6F175D3DCCD1}">
                <a14:hiddenFill xmlns:a14="http://schemas.microsoft.com/office/drawing/2010/main">
                  <a:solidFill>
                    <a:srgbClr val="FFFFFF"/>
                  </a:solidFill>
                </a14:hiddenFill>
              </a:ext>
            </a:extLst>
          </p:spPr>
        </p:pic>
      </p:grpSp>
      <p:sp>
        <p:nvSpPr>
          <p:cNvPr id="170" name="TextBox 169"/>
          <p:cNvSpPr txBox="1"/>
          <p:nvPr/>
        </p:nvSpPr>
        <p:spPr>
          <a:xfrm>
            <a:off x="7476410" y="2108133"/>
            <a:ext cx="657231" cy="155427"/>
          </a:xfrm>
          <a:prstGeom prst="rect">
            <a:avLst/>
          </a:prstGeom>
          <a:noFill/>
        </p:spPr>
        <p:txBody>
          <a:bodyPr wrap="none" lIns="0" tIns="0" rIns="0" bIns="0" rtlCol="0">
            <a:spAutoFit/>
          </a:bodyPr>
          <a:lstStyle/>
          <a:p>
            <a:pPr defTabSz="932622">
              <a:lnSpc>
                <a:spcPct val="90000"/>
              </a:lnSpc>
              <a:spcBef>
                <a:spcPct val="20000"/>
              </a:spcBef>
              <a:buSzPct val="80000"/>
              <a:defRPr/>
            </a:pPr>
            <a:r>
              <a:rPr lang="en-US" sz="1122" kern="0" dirty="0">
                <a:solidFill>
                  <a:srgbClr val="FFFFFF">
                    <a:lumMod val="50000"/>
                  </a:srgbClr>
                </a:solidFill>
                <a:latin typeface="Segoe Light" pitchFamily="34" charset="0"/>
              </a:rPr>
              <a:t>Web Sites</a:t>
            </a:r>
          </a:p>
        </p:txBody>
      </p:sp>
      <p:sp>
        <p:nvSpPr>
          <p:cNvPr id="237" name="TextBox 236"/>
          <p:cNvSpPr txBox="1"/>
          <p:nvPr/>
        </p:nvSpPr>
        <p:spPr>
          <a:xfrm>
            <a:off x="7469951" y="2479281"/>
            <a:ext cx="617157" cy="155427"/>
          </a:xfrm>
          <a:prstGeom prst="rect">
            <a:avLst/>
          </a:prstGeom>
          <a:noFill/>
        </p:spPr>
        <p:txBody>
          <a:bodyPr wrap="none" lIns="0" tIns="0" rIns="0" bIns="0" rtlCol="0">
            <a:spAutoFit/>
          </a:bodyPr>
          <a:lstStyle/>
          <a:p>
            <a:pPr defTabSz="932622">
              <a:lnSpc>
                <a:spcPct val="90000"/>
              </a:lnSpc>
              <a:spcBef>
                <a:spcPct val="20000"/>
              </a:spcBef>
              <a:buSzPct val="80000"/>
              <a:defRPr/>
            </a:pPr>
            <a:r>
              <a:rPr lang="en-US" sz="1122" kern="0" dirty="0">
                <a:solidFill>
                  <a:srgbClr val="FFFFFF">
                    <a:lumMod val="50000"/>
                  </a:srgbClr>
                </a:solidFill>
                <a:latin typeface="Segoe Light" pitchFamily="34" charset="0"/>
              </a:rPr>
              <a:t>Database</a:t>
            </a:r>
          </a:p>
        </p:txBody>
      </p:sp>
      <p:cxnSp>
        <p:nvCxnSpPr>
          <p:cNvPr id="238" name="Straight Connector 237"/>
          <p:cNvCxnSpPr/>
          <p:nvPr/>
        </p:nvCxnSpPr>
        <p:spPr>
          <a:xfrm>
            <a:off x="7462550" y="2254408"/>
            <a:ext cx="820978" cy="0"/>
          </a:xfrm>
          <a:prstGeom prst="line">
            <a:avLst/>
          </a:prstGeom>
          <a:noFill/>
          <a:ln w="9525" cap="flat" cmpd="sng" algn="ctr">
            <a:solidFill>
              <a:srgbClr val="FFFFFF">
                <a:lumMod val="65000"/>
              </a:srgbClr>
            </a:solidFill>
            <a:prstDash val="solid"/>
          </a:ln>
          <a:effectLst/>
        </p:spPr>
      </p:cxnSp>
      <p:sp>
        <p:nvSpPr>
          <p:cNvPr id="239" name="TextBox 238"/>
          <p:cNvSpPr txBox="1"/>
          <p:nvPr/>
        </p:nvSpPr>
        <p:spPr>
          <a:xfrm>
            <a:off x="7475156" y="2680817"/>
            <a:ext cx="288541" cy="155427"/>
          </a:xfrm>
          <a:prstGeom prst="rect">
            <a:avLst/>
          </a:prstGeom>
          <a:noFill/>
        </p:spPr>
        <p:txBody>
          <a:bodyPr wrap="none" lIns="0" tIns="0" rIns="0" bIns="0" rtlCol="0">
            <a:spAutoFit/>
          </a:bodyPr>
          <a:lstStyle/>
          <a:p>
            <a:pPr defTabSz="932622">
              <a:lnSpc>
                <a:spcPct val="90000"/>
              </a:lnSpc>
              <a:spcBef>
                <a:spcPct val="20000"/>
              </a:spcBef>
              <a:buSzPct val="80000"/>
              <a:defRPr/>
            </a:pPr>
            <a:r>
              <a:rPr lang="en-US" sz="1122" kern="0" dirty="0">
                <a:solidFill>
                  <a:srgbClr val="FFFFFF">
                    <a:lumMod val="50000"/>
                  </a:srgbClr>
                </a:solidFill>
                <a:latin typeface="Segoe Light" pitchFamily="34" charset="0"/>
              </a:rPr>
              <a:t>VMs</a:t>
            </a:r>
          </a:p>
        </p:txBody>
      </p:sp>
      <p:cxnSp>
        <p:nvCxnSpPr>
          <p:cNvPr id="240" name="Straight Connector 239"/>
          <p:cNvCxnSpPr/>
          <p:nvPr/>
        </p:nvCxnSpPr>
        <p:spPr>
          <a:xfrm>
            <a:off x="7467757" y="2642464"/>
            <a:ext cx="820978" cy="0"/>
          </a:xfrm>
          <a:prstGeom prst="line">
            <a:avLst/>
          </a:prstGeom>
          <a:noFill/>
          <a:ln w="9525" cap="flat" cmpd="sng" algn="ctr">
            <a:solidFill>
              <a:srgbClr val="FFFFFF">
                <a:lumMod val="65000"/>
              </a:srgbClr>
            </a:solidFill>
            <a:prstDash val="solid"/>
          </a:ln>
          <a:effectLst/>
        </p:spPr>
      </p:cxnSp>
      <p:cxnSp>
        <p:nvCxnSpPr>
          <p:cNvPr id="241" name="Straight Connector 240"/>
          <p:cNvCxnSpPr/>
          <p:nvPr/>
        </p:nvCxnSpPr>
        <p:spPr>
          <a:xfrm>
            <a:off x="7467757" y="2844618"/>
            <a:ext cx="820978" cy="0"/>
          </a:xfrm>
          <a:prstGeom prst="line">
            <a:avLst/>
          </a:prstGeom>
          <a:noFill/>
          <a:ln w="9525" cap="flat" cmpd="sng" algn="ctr">
            <a:solidFill>
              <a:srgbClr val="FFFFFF">
                <a:lumMod val="65000"/>
              </a:srgbClr>
            </a:solidFill>
            <a:prstDash val="solid"/>
          </a:ln>
          <a:effectLst/>
        </p:spPr>
      </p:cxnSp>
      <p:sp>
        <p:nvSpPr>
          <p:cNvPr id="242" name="TextBox 241"/>
          <p:cNvSpPr txBox="1"/>
          <p:nvPr/>
        </p:nvSpPr>
        <p:spPr>
          <a:xfrm>
            <a:off x="7495060" y="2275999"/>
            <a:ext cx="328616" cy="155427"/>
          </a:xfrm>
          <a:prstGeom prst="rect">
            <a:avLst/>
          </a:prstGeom>
          <a:noFill/>
        </p:spPr>
        <p:txBody>
          <a:bodyPr wrap="none" lIns="0" tIns="0" rIns="0" bIns="0" rtlCol="0">
            <a:spAutoFit/>
          </a:bodyPr>
          <a:lstStyle/>
          <a:p>
            <a:pPr defTabSz="932622">
              <a:lnSpc>
                <a:spcPct val="90000"/>
              </a:lnSpc>
              <a:spcBef>
                <a:spcPct val="20000"/>
              </a:spcBef>
              <a:buSzPct val="80000"/>
              <a:defRPr/>
            </a:pPr>
            <a:r>
              <a:rPr lang="en-US" sz="1122" kern="0" dirty="0">
                <a:solidFill>
                  <a:srgbClr val="FFFFFF">
                    <a:lumMod val="50000"/>
                  </a:srgbClr>
                </a:solidFill>
                <a:latin typeface="Segoe Light" pitchFamily="34" charset="0"/>
              </a:rPr>
              <a:t>Apps</a:t>
            </a:r>
          </a:p>
        </p:txBody>
      </p:sp>
      <p:cxnSp>
        <p:nvCxnSpPr>
          <p:cNvPr id="243" name="Straight Connector 242"/>
          <p:cNvCxnSpPr/>
          <p:nvPr/>
        </p:nvCxnSpPr>
        <p:spPr>
          <a:xfrm>
            <a:off x="7481201" y="2422274"/>
            <a:ext cx="820978" cy="0"/>
          </a:xfrm>
          <a:prstGeom prst="line">
            <a:avLst/>
          </a:prstGeom>
          <a:noFill/>
          <a:ln w="9525" cap="flat" cmpd="sng" algn="ctr">
            <a:solidFill>
              <a:srgbClr val="FFFFFF">
                <a:lumMod val="65000"/>
              </a:srgbClr>
            </a:solidFill>
            <a:prstDash val="solid"/>
          </a:ln>
          <a:effectLst/>
        </p:spPr>
      </p:cxnSp>
      <p:grpSp>
        <p:nvGrpSpPr>
          <p:cNvPr id="138" name="Group 137"/>
          <p:cNvGrpSpPr>
            <a:grpSpLocks noChangeAspect="1"/>
          </p:cNvGrpSpPr>
          <p:nvPr/>
        </p:nvGrpSpPr>
        <p:grpSpPr>
          <a:xfrm>
            <a:off x="1576132" y="5609911"/>
            <a:ext cx="2675040" cy="473428"/>
            <a:chOff x="846138" y="1676400"/>
            <a:chExt cx="7696200" cy="1362075"/>
          </a:xfrm>
        </p:grpSpPr>
        <p:sp>
          <p:nvSpPr>
            <p:cNvPr id="139" name="AutoShape 3"/>
            <p:cNvSpPr>
              <a:spLocks noChangeAspect="1" noChangeArrowheads="1" noTextEdit="1"/>
            </p:cNvSpPr>
            <p:nvPr/>
          </p:nvSpPr>
          <p:spPr bwMode="auto">
            <a:xfrm>
              <a:off x="846138" y="1676400"/>
              <a:ext cx="76962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59" tIns="46629" rIns="93259" bIns="46629" numCol="1" anchor="t" anchorCtr="0" compatLnSpc="1">
              <a:prstTxWarp prst="textNoShape">
                <a:avLst/>
              </a:prstTxWarp>
            </a:bodyPr>
            <a:lstStyle/>
            <a:p>
              <a:pPr defTabSz="621746"/>
              <a:endParaRPr lang="en-US" sz="1836">
                <a:solidFill>
                  <a:srgbClr val="FFFFFE"/>
                </a:solidFill>
              </a:endParaRPr>
            </a:p>
          </p:txBody>
        </p:sp>
        <p:sp>
          <p:nvSpPr>
            <p:cNvPr id="140" name="Freeform 6"/>
            <p:cNvSpPr>
              <a:spLocks/>
            </p:cNvSpPr>
            <p:nvPr/>
          </p:nvSpPr>
          <p:spPr bwMode="auto">
            <a:xfrm>
              <a:off x="2468563" y="2214563"/>
              <a:ext cx="830263" cy="641350"/>
            </a:xfrm>
            <a:custGeom>
              <a:avLst/>
              <a:gdLst>
                <a:gd name="T0" fmla="*/ 0 w 523"/>
                <a:gd name="T1" fmla="*/ 0 h 404"/>
                <a:gd name="T2" fmla="*/ 52 w 523"/>
                <a:gd name="T3" fmla="*/ 0 h 404"/>
                <a:gd name="T4" fmla="*/ 139 w 523"/>
                <a:gd name="T5" fmla="*/ 310 h 404"/>
                <a:gd name="T6" fmla="*/ 143 w 523"/>
                <a:gd name="T7" fmla="*/ 330 h 404"/>
                <a:gd name="T8" fmla="*/ 144 w 523"/>
                <a:gd name="T9" fmla="*/ 351 h 404"/>
                <a:gd name="T10" fmla="*/ 146 w 523"/>
                <a:gd name="T11" fmla="*/ 351 h 404"/>
                <a:gd name="T12" fmla="*/ 149 w 523"/>
                <a:gd name="T13" fmla="*/ 333 h 404"/>
                <a:gd name="T14" fmla="*/ 155 w 523"/>
                <a:gd name="T15" fmla="*/ 310 h 404"/>
                <a:gd name="T16" fmla="*/ 244 w 523"/>
                <a:gd name="T17" fmla="*/ 0 h 404"/>
                <a:gd name="T18" fmla="*/ 290 w 523"/>
                <a:gd name="T19" fmla="*/ 0 h 404"/>
                <a:gd name="T20" fmla="*/ 375 w 523"/>
                <a:gd name="T21" fmla="*/ 313 h 404"/>
                <a:gd name="T22" fmla="*/ 381 w 523"/>
                <a:gd name="T23" fmla="*/ 349 h 404"/>
                <a:gd name="T24" fmla="*/ 382 w 523"/>
                <a:gd name="T25" fmla="*/ 349 h 404"/>
                <a:gd name="T26" fmla="*/ 385 w 523"/>
                <a:gd name="T27" fmla="*/ 333 h 404"/>
                <a:gd name="T28" fmla="*/ 390 w 523"/>
                <a:gd name="T29" fmla="*/ 311 h 404"/>
                <a:gd name="T30" fmla="*/ 472 w 523"/>
                <a:gd name="T31" fmla="*/ 0 h 404"/>
                <a:gd name="T32" fmla="*/ 523 w 523"/>
                <a:gd name="T33" fmla="*/ 0 h 404"/>
                <a:gd name="T34" fmla="*/ 410 w 523"/>
                <a:gd name="T35" fmla="*/ 404 h 404"/>
                <a:gd name="T36" fmla="*/ 355 w 523"/>
                <a:gd name="T37" fmla="*/ 404 h 404"/>
                <a:gd name="T38" fmla="*/ 272 w 523"/>
                <a:gd name="T39" fmla="*/ 109 h 404"/>
                <a:gd name="T40" fmla="*/ 268 w 523"/>
                <a:gd name="T41" fmla="*/ 89 h 404"/>
                <a:gd name="T42" fmla="*/ 265 w 523"/>
                <a:gd name="T43" fmla="*/ 68 h 404"/>
                <a:gd name="T44" fmla="*/ 265 w 523"/>
                <a:gd name="T45" fmla="*/ 68 h 404"/>
                <a:gd name="T46" fmla="*/ 256 w 523"/>
                <a:gd name="T47" fmla="*/ 108 h 404"/>
                <a:gd name="T48" fmla="*/ 174 w 523"/>
                <a:gd name="T49" fmla="*/ 404 h 404"/>
                <a:gd name="T50" fmla="*/ 118 w 523"/>
                <a:gd name="T51" fmla="*/ 404 h 404"/>
                <a:gd name="T52" fmla="*/ 0 w 523"/>
                <a:gd name="T53"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3" h="404">
                  <a:moveTo>
                    <a:pt x="0" y="0"/>
                  </a:moveTo>
                  <a:lnTo>
                    <a:pt x="52" y="0"/>
                  </a:lnTo>
                  <a:lnTo>
                    <a:pt x="139" y="310"/>
                  </a:lnTo>
                  <a:lnTo>
                    <a:pt x="143" y="330"/>
                  </a:lnTo>
                  <a:lnTo>
                    <a:pt x="144" y="351"/>
                  </a:lnTo>
                  <a:lnTo>
                    <a:pt x="146" y="351"/>
                  </a:lnTo>
                  <a:lnTo>
                    <a:pt x="149" y="333"/>
                  </a:lnTo>
                  <a:lnTo>
                    <a:pt x="155" y="310"/>
                  </a:lnTo>
                  <a:lnTo>
                    <a:pt x="244" y="0"/>
                  </a:lnTo>
                  <a:lnTo>
                    <a:pt x="290" y="0"/>
                  </a:lnTo>
                  <a:lnTo>
                    <a:pt x="375" y="313"/>
                  </a:lnTo>
                  <a:lnTo>
                    <a:pt x="381" y="349"/>
                  </a:lnTo>
                  <a:lnTo>
                    <a:pt x="382" y="349"/>
                  </a:lnTo>
                  <a:lnTo>
                    <a:pt x="385" y="333"/>
                  </a:lnTo>
                  <a:lnTo>
                    <a:pt x="390" y="311"/>
                  </a:lnTo>
                  <a:lnTo>
                    <a:pt x="472" y="0"/>
                  </a:lnTo>
                  <a:lnTo>
                    <a:pt x="523" y="0"/>
                  </a:lnTo>
                  <a:lnTo>
                    <a:pt x="410" y="404"/>
                  </a:lnTo>
                  <a:lnTo>
                    <a:pt x="355" y="404"/>
                  </a:lnTo>
                  <a:lnTo>
                    <a:pt x="272" y="109"/>
                  </a:lnTo>
                  <a:lnTo>
                    <a:pt x="268" y="89"/>
                  </a:lnTo>
                  <a:lnTo>
                    <a:pt x="265" y="68"/>
                  </a:lnTo>
                  <a:lnTo>
                    <a:pt x="265" y="68"/>
                  </a:lnTo>
                  <a:lnTo>
                    <a:pt x="256" y="108"/>
                  </a:lnTo>
                  <a:lnTo>
                    <a:pt x="174" y="404"/>
                  </a:lnTo>
                  <a:lnTo>
                    <a:pt x="118" y="404"/>
                  </a:lnTo>
                  <a:lnTo>
                    <a:pt x="0" y="0"/>
                  </a:lnTo>
                  <a:close/>
                </a:path>
              </a:pathLst>
            </a:custGeom>
            <a:solidFill>
              <a:srgbClr val="FFFFFF"/>
            </a:solidFill>
            <a:ln w="0">
              <a:solidFill>
                <a:srgbClr val="FFFFFF"/>
              </a:solidFill>
              <a:prstDash val="solid"/>
              <a:round/>
              <a:headEnd/>
              <a:tailEnd/>
            </a:ln>
          </p:spPr>
          <p:txBody>
            <a:bodyPr vert="horz" wrap="square" lIns="93259" tIns="46629" rIns="93259" bIns="46629" numCol="1" anchor="t" anchorCtr="0" compatLnSpc="1">
              <a:prstTxWarp prst="textNoShape">
                <a:avLst/>
              </a:prstTxWarp>
            </a:bodyPr>
            <a:lstStyle/>
            <a:p>
              <a:pPr defTabSz="621746"/>
              <a:endParaRPr lang="en-US" sz="1836">
                <a:solidFill>
                  <a:srgbClr val="FFFFFE"/>
                </a:solidFill>
              </a:endParaRPr>
            </a:p>
          </p:txBody>
        </p:sp>
        <p:sp>
          <p:nvSpPr>
            <p:cNvPr id="141" name="Freeform 7"/>
            <p:cNvSpPr>
              <a:spLocks noEditPoints="1"/>
            </p:cNvSpPr>
            <p:nvPr/>
          </p:nvSpPr>
          <p:spPr bwMode="auto">
            <a:xfrm>
              <a:off x="3348038" y="2185988"/>
              <a:ext cx="96838" cy="669925"/>
            </a:xfrm>
            <a:custGeom>
              <a:avLst/>
              <a:gdLst>
                <a:gd name="T0" fmla="*/ 6 w 61"/>
                <a:gd name="T1" fmla="*/ 133 h 422"/>
                <a:gd name="T2" fmla="*/ 52 w 61"/>
                <a:gd name="T3" fmla="*/ 133 h 422"/>
                <a:gd name="T4" fmla="*/ 52 w 61"/>
                <a:gd name="T5" fmla="*/ 422 h 422"/>
                <a:gd name="T6" fmla="*/ 6 w 61"/>
                <a:gd name="T7" fmla="*/ 422 h 422"/>
                <a:gd name="T8" fmla="*/ 6 w 61"/>
                <a:gd name="T9" fmla="*/ 133 h 422"/>
                <a:gd name="T10" fmla="*/ 30 w 61"/>
                <a:gd name="T11" fmla="*/ 0 h 422"/>
                <a:gd name="T12" fmla="*/ 39 w 61"/>
                <a:gd name="T13" fmla="*/ 0 h 422"/>
                <a:gd name="T14" fmla="*/ 46 w 61"/>
                <a:gd name="T15" fmla="*/ 3 h 422"/>
                <a:gd name="T16" fmla="*/ 52 w 61"/>
                <a:gd name="T17" fmla="*/ 9 h 422"/>
                <a:gd name="T18" fmla="*/ 56 w 61"/>
                <a:gd name="T19" fmla="*/ 15 h 422"/>
                <a:gd name="T20" fmla="*/ 59 w 61"/>
                <a:gd name="T21" fmla="*/ 22 h 422"/>
                <a:gd name="T22" fmla="*/ 61 w 61"/>
                <a:gd name="T23" fmla="*/ 30 h 422"/>
                <a:gd name="T24" fmla="*/ 59 w 61"/>
                <a:gd name="T25" fmla="*/ 39 h 422"/>
                <a:gd name="T26" fmla="*/ 56 w 61"/>
                <a:gd name="T27" fmla="*/ 45 h 422"/>
                <a:gd name="T28" fmla="*/ 52 w 61"/>
                <a:gd name="T29" fmla="*/ 52 h 422"/>
                <a:gd name="T30" fmla="*/ 46 w 61"/>
                <a:gd name="T31" fmla="*/ 56 h 422"/>
                <a:gd name="T32" fmla="*/ 39 w 61"/>
                <a:gd name="T33" fmla="*/ 59 h 422"/>
                <a:gd name="T34" fmla="*/ 30 w 61"/>
                <a:gd name="T35" fmla="*/ 61 h 422"/>
                <a:gd name="T36" fmla="*/ 22 w 61"/>
                <a:gd name="T37" fmla="*/ 59 h 422"/>
                <a:gd name="T38" fmla="*/ 15 w 61"/>
                <a:gd name="T39" fmla="*/ 56 h 422"/>
                <a:gd name="T40" fmla="*/ 9 w 61"/>
                <a:gd name="T41" fmla="*/ 52 h 422"/>
                <a:gd name="T42" fmla="*/ 5 w 61"/>
                <a:gd name="T43" fmla="*/ 48 h 422"/>
                <a:gd name="T44" fmla="*/ 2 w 61"/>
                <a:gd name="T45" fmla="*/ 42 h 422"/>
                <a:gd name="T46" fmla="*/ 0 w 61"/>
                <a:gd name="T47" fmla="*/ 36 h 422"/>
                <a:gd name="T48" fmla="*/ 0 w 61"/>
                <a:gd name="T49" fmla="*/ 30 h 422"/>
                <a:gd name="T50" fmla="*/ 0 w 61"/>
                <a:gd name="T51" fmla="*/ 22 h 422"/>
                <a:gd name="T52" fmla="*/ 3 w 61"/>
                <a:gd name="T53" fmla="*/ 15 h 422"/>
                <a:gd name="T54" fmla="*/ 9 w 61"/>
                <a:gd name="T55" fmla="*/ 9 h 422"/>
                <a:gd name="T56" fmla="*/ 15 w 61"/>
                <a:gd name="T57" fmla="*/ 3 h 422"/>
                <a:gd name="T58" fmla="*/ 22 w 61"/>
                <a:gd name="T59" fmla="*/ 0 h 422"/>
                <a:gd name="T60" fmla="*/ 30 w 61"/>
                <a:gd name="T6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 h="422">
                  <a:moveTo>
                    <a:pt x="6" y="133"/>
                  </a:moveTo>
                  <a:lnTo>
                    <a:pt x="52" y="133"/>
                  </a:lnTo>
                  <a:lnTo>
                    <a:pt x="52" y="422"/>
                  </a:lnTo>
                  <a:lnTo>
                    <a:pt x="6" y="422"/>
                  </a:lnTo>
                  <a:lnTo>
                    <a:pt x="6" y="133"/>
                  </a:lnTo>
                  <a:close/>
                  <a:moveTo>
                    <a:pt x="30" y="0"/>
                  </a:moveTo>
                  <a:lnTo>
                    <a:pt x="39" y="0"/>
                  </a:lnTo>
                  <a:lnTo>
                    <a:pt x="46" y="3"/>
                  </a:lnTo>
                  <a:lnTo>
                    <a:pt x="52" y="9"/>
                  </a:lnTo>
                  <a:lnTo>
                    <a:pt x="56" y="15"/>
                  </a:lnTo>
                  <a:lnTo>
                    <a:pt x="59" y="22"/>
                  </a:lnTo>
                  <a:lnTo>
                    <a:pt x="61" y="30"/>
                  </a:lnTo>
                  <a:lnTo>
                    <a:pt x="59" y="39"/>
                  </a:lnTo>
                  <a:lnTo>
                    <a:pt x="56" y="45"/>
                  </a:lnTo>
                  <a:lnTo>
                    <a:pt x="52" y="52"/>
                  </a:lnTo>
                  <a:lnTo>
                    <a:pt x="46" y="56"/>
                  </a:lnTo>
                  <a:lnTo>
                    <a:pt x="39" y="59"/>
                  </a:lnTo>
                  <a:lnTo>
                    <a:pt x="30" y="61"/>
                  </a:lnTo>
                  <a:lnTo>
                    <a:pt x="22" y="59"/>
                  </a:lnTo>
                  <a:lnTo>
                    <a:pt x="15" y="56"/>
                  </a:lnTo>
                  <a:lnTo>
                    <a:pt x="9" y="52"/>
                  </a:lnTo>
                  <a:lnTo>
                    <a:pt x="5" y="48"/>
                  </a:lnTo>
                  <a:lnTo>
                    <a:pt x="2" y="42"/>
                  </a:lnTo>
                  <a:lnTo>
                    <a:pt x="0" y="36"/>
                  </a:lnTo>
                  <a:lnTo>
                    <a:pt x="0" y="30"/>
                  </a:lnTo>
                  <a:lnTo>
                    <a:pt x="0" y="22"/>
                  </a:lnTo>
                  <a:lnTo>
                    <a:pt x="3" y="15"/>
                  </a:lnTo>
                  <a:lnTo>
                    <a:pt x="9" y="9"/>
                  </a:lnTo>
                  <a:lnTo>
                    <a:pt x="15" y="3"/>
                  </a:lnTo>
                  <a:lnTo>
                    <a:pt x="22" y="0"/>
                  </a:lnTo>
                  <a:lnTo>
                    <a:pt x="30" y="0"/>
                  </a:lnTo>
                  <a:close/>
                </a:path>
              </a:pathLst>
            </a:custGeom>
            <a:solidFill>
              <a:srgbClr val="FFFFFF"/>
            </a:solidFill>
            <a:ln w="0">
              <a:solidFill>
                <a:srgbClr val="FFFFFF"/>
              </a:solidFill>
              <a:prstDash val="solid"/>
              <a:round/>
              <a:headEnd/>
              <a:tailEnd/>
            </a:ln>
          </p:spPr>
          <p:txBody>
            <a:bodyPr vert="horz" wrap="square" lIns="93259" tIns="46629" rIns="93259" bIns="46629" numCol="1" anchor="t" anchorCtr="0" compatLnSpc="1">
              <a:prstTxWarp prst="textNoShape">
                <a:avLst/>
              </a:prstTxWarp>
            </a:bodyPr>
            <a:lstStyle/>
            <a:p>
              <a:pPr defTabSz="621746"/>
              <a:endParaRPr lang="en-US" sz="1836">
                <a:solidFill>
                  <a:srgbClr val="FFFFFE"/>
                </a:solidFill>
              </a:endParaRPr>
            </a:p>
          </p:txBody>
        </p:sp>
        <p:sp>
          <p:nvSpPr>
            <p:cNvPr id="142" name="Freeform 8"/>
            <p:cNvSpPr>
              <a:spLocks/>
            </p:cNvSpPr>
            <p:nvPr/>
          </p:nvSpPr>
          <p:spPr bwMode="auto">
            <a:xfrm>
              <a:off x="3551238" y="2387600"/>
              <a:ext cx="381000" cy="468313"/>
            </a:xfrm>
            <a:custGeom>
              <a:avLst/>
              <a:gdLst>
                <a:gd name="T0" fmla="*/ 143 w 240"/>
                <a:gd name="T1" fmla="*/ 0 h 295"/>
                <a:gd name="T2" fmla="*/ 165 w 240"/>
                <a:gd name="T3" fmla="*/ 2 h 295"/>
                <a:gd name="T4" fmla="*/ 184 w 240"/>
                <a:gd name="T5" fmla="*/ 8 h 295"/>
                <a:gd name="T6" fmla="*/ 201 w 240"/>
                <a:gd name="T7" fmla="*/ 16 h 295"/>
                <a:gd name="T8" fmla="*/ 215 w 240"/>
                <a:gd name="T9" fmla="*/ 31 h 295"/>
                <a:gd name="T10" fmla="*/ 228 w 240"/>
                <a:gd name="T11" fmla="*/ 55 h 295"/>
                <a:gd name="T12" fmla="*/ 237 w 240"/>
                <a:gd name="T13" fmla="*/ 84 h 295"/>
                <a:gd name="T14" fmla="*/ 240 w 240"/>
                <a:gd name="T15" fmla="*/ 118 h 295"/>
                <a:gd name="T16" fmla="*/ 240 w 240"/>
                <a:gd name="T17" fmla="*/ 295 h 295"/>
                <a:gd name="T18" fmla="*/ 194 w 240"/>
                <a:gd name="T19" fmla="*/ 295 h 295"/>
                <a:gd name="T20" fmla="*/ 194 w 240"/>
                <a:gd name="T21" fmla="*/ 131 h 295"/>
                <a:gd name="T22" fmla="*/ 191 w 240"/>
                <a:gd name="T23" fmla="*/ 103 h 295"/>
                <a:gd name="T24" fmla="*/ 187 w 240"/>
                <a:gd name="T25" fmla="*/ 80 h 295"/>
                <a:gd name="T26" fmla="*/ 176 w 240"/>
                <a:gd name="T27" fmla="*/ 62 h 295"/>
                <a:gd name="T28" fmla="*/ 163 w 240"/>
                <a:gd name="T29" fmla="*/ 49 h 295"/>
                <a:gd name="T30" fmla="*/ 147 w 240"/>
                <a:gd name="T31" fmla="*/ 41 h 295"/>
                <a:gd name="T32" fmla="*/ 126 w 240"/>
                <a:gd name="T33" fmla="*/ 38 h 295"/>
                <a:gd name="T34" fmla="*/ 104 w 240"/>
                <a:gd name="T35" fmla="*/ 41 h 295"/>
                <a:gd name="T36" fmla="*/ 85 w 240"/>
                <a:gd name="T37" fmla="*/ 50 h 295"/>
                <a:gd name="T38" fmla="*/ 69 w 240"/>
                <a:gd name="T39" fmla="*/ 65 h 295"/>
                <a:gd name="T40" fmla="*/ 57 w 240"/>
                <a:gd name="T41" fmla="*/ 84 h 295"/>
                <a:gd name="T42" fmla="*/ 49 w 240"/>
                <a:gd name="T43" fmla="*/ 106 h 295"/>
                <a:gd name="T44" fmla="*/ 47 w 240"/>
                <a:gd name="T45" fmla="*/ 131 h 295"/>
                <a:gd name="T46" fmla="*/ 47 w 240"/>
                <a:gd name="T47" fmla="*/ 295 h 295"/>
                <a:gd name="T48" fmla="*/ 0 w 240"/>
                <a:gd name="T49" fmla="*/ 295 h 295"/>
                <a:gd name="T50" fmla="*/ 0 w 240"/>
                <a:gd name="T51" fmla="*/ 6 h 295"/>
                <a:gd name="T52" fmla="*/ 47 w 240"/>
                <a:gd name="T53" fmla="*/ 6 h 295"/>
                <a:gd name="T54" fmla="*/ 47 w 240"/>
                <a:gd name="T55" fmla="*/ 55 h 295"/>
                <a:gd name="T56" fmla="*/ 47 w 240"/>
                <a:gd name="T57" fmla="*/ 55 h 295"/>
                <a:gd name="T58" fmla="*/ 66 w 240"/>
                <a:gd name="T59" fmla="*/ 31 h 295"/>
                <a:gd name="T60" fmla="*/ 88 w 240"/>
                <a:gd name="T61" fmla="*/ 13 h 295"/>
                <a:gd name="T62" fmla="*/ 113 w 240"/>
                <a:gd name="T63" fmla="*/ 3 h 295"/>
                <a:gd name="T64" fmla="*/ 143 w 240"/>
                <a:gd name="T65"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295">
                  <a:moveTo>
                    <a:pt x="143" y="0"/>
                  </a:moveTo>
                  <a:lnTo>
                    <a:pt x="165" y="2"/>
                  </a:lnTo>
                  <a:lnTo>
                    <a:pt x="184" y="8"/>
                  </a:lnTo>
                  <a:lnTo>
                    <a:pt x="201" y="16"/>
                  </a:lnTo>
                  <a:lnTo>
                    <a:pt x="215" y="31"/>
                  </a:lnTo>
                  <a:lnTo>
                    <a:pt x="228" y="55"/>
                  </a:lnTo>
                  <a:lnTo>
                    <a:pt x="237" y="84"/>
                  </a:lnTo>
                  <a:lnTo>
                    <a:pt x="240" y="118"/>
                  </a:lnTo>
                  <a:lnTo>
                    <a:pt x="240" y="295"/>
                  </a:lnTo>
                  <a:lnTo>
                    <a:pt x="194" y="295"/>
                  </a:lnTo>
                  <a:lnTo>
                    <a:pt x="194" y="131"/>
                  </a:lnTo>
                  <a:lnTo>
                    <a:pt x="191" y="103"/>
                  </a:lnTo>
                  <a:lnTo>
                    <a:pt x="187" y="80"/>
                  </a:lnTo>
                  <a:lnTo>
                    <a:pt x="176" y="62"/>
                  </a:lnTo>
                  <a:lnTo>
                    <a:pt x="163" y="49"/>
                  </a:lnTo>
                  <a:lnTo>
                    <a:pt x="147" y="41"/>
                  </a:lnTo>
                  <a:lnTo>
                    <a:pt x="126" y="38"/>
                  </a:lnTo>
                  <a:lnTo>
                    <a:pt x="104" y="41"/>
                  </a:lnTo>
                  <a:lnTo>
                    <a:pt x="85" y="50"/>
                  </a:lnTo>
                  <a:lnTo>
                    <a:pt x="69" y="65"/>
                  </a:lnTo>
                  <a:lnTo>
                    <a:pt x="57" y="84"/>
                  </a:lnTo>
                  <a:lnTo>
                    <a:pt x="49" y="106"/>
                  </a:lnTo>
                  <a:lnTo>
                    <a:pt x="47" y="131"/>
                  </a:lnTo>
                  <a:lnTo>
                    <a:pt x="47" y="295"/>
                  </a:lnTo>
                  <a:lnTo>
                    <a:pt x="0" y="295"/>
                  </a:lnTo>
                  <a:lnTo>
                    <a:pt x="0" y="6"/>
                  </a:lnTo>
                  <a:lnTo>
                    <a:pt x="47" y="6"/>
                  </a:lnTo>
                  <a:lnTo>
                    <a:pt x="47" y="55"/>
                  </a:lnTo>
                  <a:lnTo>
                    <a:pt x="47" y="55"/>
                  </a:lnTo>
                  <a:lnTo>
                    <a:pt x="66" y="31"/>
                  </a:lnTo>
                  <a:lnTo>
                    <a:pt x="88" y="13"/>
                  </a:lnTo>
                  <a:lnTo>
                    <a:pt x="113" y="3"/>
                  </a:lnTo>
                  <a:lnTo>
                    <a:pt x="143" y="0"/>
                  </a:lnTo>
                  <a:close/>
                </a:path>
              </a:pathLst>
            </a:custGeom>
            <a:solidFill>
              <a:srgbClr val="FFFFFF"/>
            </a:solidFill>
            <a:ln w="0">
              <a:solidFill>
                <a:srgbClr val="FFFFFF"/>
              </a:solidFill>
              <a:prstDash val="solid"/>
              <a:round/>
              <a:headEnd/>
              <a:tailEnd/>
            </a:ln>
          </p:spPr>
          <p:txBody>
            <a:bodyPr vert="horz" wrap="square" lIns="93259" tIns="46629" rIns="93259" bIns="46629" numCol="1" anchor="t" anchorCtr="0" compatLnSpc="1">
              <a:prstTxWarp prst="textNoShape">
                <a:avLst/>
              </a:prstTxWarp>
            </a:bodyPr>
            <a:lstStyle/>
            <a:p>
              <a:pPr defTabSz="621746"/>
              <a:endParaRPr lang="en-US" sz="1836">
                <a:solidFill>
                  <a:srgbClr val="FFFFFE"/>
                </a:solidFill>
              </a:endParaRPr>
            </a:p>
          </p:txBody>
        </p:sp>
        <p:sp>
          <p:nvSpPr>
            <p:cNvPr id="143" name="Freeform 9"/>
            <p:cNvSpPr>
              <a:spLocks noEditPoints="1"/>
            </p:cNvSpPr>
            <p:nvPr/>
          </p:nvSpPr>
          <p:spPr bwMode="auto">
            <a:xfrm>
              <a:off x="4006851" y="2176463"/>
              <a:ext cx="422275" cy="690563"/>
            </a:xfrm>
            <a:custGeom>
              <a:avLst/>
              <a:gdLst>
                <a:gd name="T0" fmla="*/ 138 w 266"/>
                <a:gd name="T1" fmla="*/ 171 h 435"/>
                <a:gd name="T2" fmla="*/ 111 w 266"/>
                <a:gd name="T3" fmla="*/ 176 h 435"/>
                <a:gd name="T4" fmla="*/ 89 w 266"/>
                <a:gd name="T5" fmla="*/ 186 h 435"/>
                <a:gd name="T6" fmla="*/ 72 w 266"/>
                <a:gd name="T7" fmla="*/ 202 h 435"/>
                <a:gd name="T8" fmla="*/ 58 w 266"/>
                <a:gd name="T9" fmla="*/ 226 h 435"/>
                <a:gd name="T10" fmla="*/ 50 w 266"/>
                <a:gd name="T11" fmla="*/ 256 h 435"/>
                <a:gd name="T12" fmla="*/ 48 w 266"/>
                <a:gd name="T13" fmla="*/ 288 h 435"/>
                <a:gd name="T14" fmla="*/ 51 w 266"/>
                <a:gd name="T15" fmla="*/ 320 h 435"/>
                <a:gd name="T16" fmla="*/ 58 w 266"/>
                <a:gd name="T17" fmla="*/ 348 h 435"/>
                <a:gd name="T18" fmla="*/ 73 w 266"/>
                <a:gd name="T19" fmla="*/ 369 h 435"/>
                <a:gd name="T20" fmla="*/ 89 w 266"/>
                <a:gd name="T21" fmla="*/ 384 h 435"/>
                <a:gd name="T22" fmla="*/ 110 w 266"/>
                <a:gd name="T23" fmla="*/ 393 h 435"/>
                <a:gd name="T24" fmla="*/ 133 w 266"/>
                <a:gd name="T25" fmla="*/ 396 h 435"/>
                <a:gd name="T26" fmla="*/ 157 w 266"/>
                <a:gd name="T27" fmla="*/ 393 h 435"/>
                <a:gd name="T28" fmla="*/ 179 w 266"/>
                <a:gd name="T29" fmla="*/ 384 h 435"/>
                <a:gd name="T30" fmla="*/ 196 w 266"/>
                <a:gd name="T31" fmla="*/ 368 h 435"/>
                <a:gd name="T32" fmla="*/ 210 w 266"/>
                <a:gd name="T33" fmla="*/ 347 h 435"/>
                <a:gd name="T34" fmla="*/ 217 w 266"/>
                <a:gd name="T35" fmla="*/ 325 h 435"/>
                <a:gd name="T36" fmla="*/ 220 w 266"/>
                <a:gd name="T37" fmla="*/ 298 h 435"/>
                <a:gd name="T38" fmla="*/ 220 w 266"/>
                <a:gd name="T39" fmla="*/ 256 h 435"/>
                <a:gd name="T40" fmla="*/ 217 w 266"/>
                <a:gd name="T41" fmla="*/ 233 h 435"/>
                <a:gd name="T42" fmla="*/ 210 w 266"/>
                <a:gd name="T43" fmla="*/ 214 h 435"/>
                <a:gd name="T44" fmla="*/ 196 w 266"/>
                <a:gd name="T45" fmla="*/ 197 h 435"/>
                <a:gd name="T46" fmla="*/ 180 w 266"/>
                <a:gd name="T47" fmla="*/ 183 h 435"/>
                <a:gd name="T48" fmla="*/ 161 w 266"/>
                <a:gd name="T49" fmla="*/ 174 h 435"/>
                <a:gd name="T50" fmla="*/ 138 w 266"/>
                <a:gd name="T51" fmla="*/ 171 h 435"/>
                <a:gd name="T52" fmla="*/ 220 w 266"/>
                <a:gd name="T53" fmla="*/ 0 h 435"/>
                <a:gd name="T54" fmla="*/ 266 w 266"/>
                <a:gd name="T55" fmla="*/ 0 h 435"/>
                <a:gd name="T56" fmla="*/ 266 w 266"/>
                <a:gd name="T57" fmla="*/ 428 h 435"/>
                <a:gd name="T58" fmla="*/ 220 w 266"/>
                <a:gd name="T59" fmla="*/ 428 h 435"/>
                <a:gd name="T60" fmla="*/ 220 w 266"/>
                <a:gd name="T61" fmla="*/ 379 h 435"/>
                <a:gd name="T62" fmla="*/ 219 w 266"/>
                <a:gd name="T63" fmla="*/ 379 h 435"/>
                <a:gd name="T64" fmla="*/ 201 w 266"/>
                <a:gd name="T65" fmla="*/ 404 h 435"/>
                <a:gd name="T66" fmla="*/ 177 w 266"/>
                <a:gd name="T67" fmla="*/ 422 h 435"/>
                <a:gd name="T68" fmla="*/ 151 w 266"/>
                <a:gd name="T69" fmla="*/ 432 h 435"/>
                <a:gd name="T70" fmla="*/ 120 w 266"/>
                <a:gd name="T71" fmla="*/ 435 h 435"/>
                <a:gd name="T72" fmla="*/ 94 w 266"/>
                <a:gd name="T73" fmla="*/ 434 h 435"/>
                <a:gd name="T74" fmla="*/ 72 w 266"/>
                <a:gd name="T75" fmla="*/ 427 h 435"/>
                <a:gd name="T76" fmla="*/ 51 w 266"/>
                <a:gd name="T77" fmla="*/ 415 h 435"/>
                <a:gd name="T78" fmla="*/ 33 w 266"/>
                <a:gd name="T79" fmla="*/ 399 h 435"/>
                <a:gd name="T80" fmla="*/ 19 w 266"/>
                <a:gd name="T81" fmla="*/ 376 h 435"/>
                <a:gd name="T82" fmla="*/ 8 w 266"/>
                <a:gd name="T83" fmla="*/ 351 h 435"/>
                <a:gd name="T84" fmla="*/ 3 w 266"/>
                <a:gd name="T85" fmla="*/ 323 h 435"/>
                <a:gd name="T86" fmla="*/ 0 w 266"/>
                <a:gd name="T87" fmla="*/ 291 h 435"/>
                <a:gd name="T88" fmla="*/ 3 w 266"/>
                <a:gd name="T89" fmla="*/ 257 h 435"/>
                <a:gd name="T90" fmla="*/ 10 w 266"/>
                <a:gd name="T91" fmla="*/ 226 h 435"/>
                <a:gd name="T92" fmla="*/ 20 w 266"/>
                <a:gd name="T93" fmla="*/ 200 h 435"/>
                <a:gd name="T94" fmla="*/ 36 w 266"/>
                <a:gd name="T95" fmla="*/ 176 h 435"/>
                <a:gd name="T96" fmla="*/ 55 w 266"/>
                <a:gd name="T97" fmla="*/ 157 h 435"/>
                <a:gd name="T98" fmla="*/ 79 w 266"/>
                <a:gd name="T99" fmla="*/ 143 h 435"/>
                <a:gd name="T100" fmla="*/ 104 w 266"/>
                <a:gd name="T101" fmla="*/ 135 h 435"/>
                <a:gd name="T102" fmla="*/ 132 w 266"/>
                <a:gd name="T103" fmla="*/ 133 h 435"/>
                <a:gd name="T104" fmla="*/ 160 w 266"/>
                <a:gd name="T105" fmla="*/ 136 h 435"/>
                <a:gd name="T106" fmla="*/ 183 w 266"/>
                <a:gd name="T107" fmla="*/ 145 h 435"/>
                <a:gd name="T108" fmla="*/ 202 w 266"/>
                <a:gd name="T109" fmla="*/ 158 h 435"/>
                <a:gd name="T110" fmla="*/ 219 w 266"/>
                <a:gd name="T111" fmla="*/ 179 h 435"/>
                <a:gd name="T112" fmla="*/ 220 w 266"/>
                <a:gd name="T113" fmla="*/ 179 h 435"/>
                <a:gd name="T114" fmla="*/ 220 w 266"/>
                <a:gd name="T115"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6" h="435">
                  <a:moveTo>
                    <a:pt x="138" y="171"/>
                  </a:moveTo>
                  <a:lnTo>
                    <a:pt x="111" y="176"/>
                  </a:lnTo>
                  <a:lnTo>
                    <a:pt x="89" y="186"/>
                  </a:lnTo>
                  <a:lnTo>
                    <a:pt x="72" y="202"/>
                  </a:lnTo>
                  <a:lnTo>
                    <a:pt x="58" y="226"/>
                  </a:lnTo>
                  <a:lnTo>
                    <a:pt x="50" y="256"/>
                  </a:lnTo>
                  <a:lnTo>
                    <a:pt x="48" y="288"/>
                  </a:lnTo>
                  <a:lnTo>
                    <a:pt x="51" y="320"/>
                  </a:lnTo>
                  <a:lnTo>
                    <a:pt x="58" y="348"/>
                  </a:lnTo>
                  <a:lnTo>
                    <a:pt x="73" y="369"/>
                  </a:lnTo>
                  <a:lnTo>
                    <a:pt x="89" y="384"/>
                  </a:lnTo>
                  <a:lnTo>
                    <a:pt x="110" y="393"/>
                  </a:lnTo>
                  <a:lnTo>
                    <a:pt x="133" y="396"/>
                  </a:lnTo>
                  <a:lnTo>
                    <a:pt x="157" y="393"/>
                  </a:lnTo>
                  <a:lnTo>
                    <a:pt x="179" y="384"/>
                  </a:lnTo>
                  <a:lnTo>
                    <a:pt x="196" y="368"/>
                  </a:lnTo>
                  <a:lnTo>
                    <a:pt x="210" y="347"/>
                  </a:lnTo>
                  <a:lnTo>
                    <a:pt x="217" y="325"/>
                  </a:lnTo>
                  <a:lnTo>
                    <a:pt x="220" y="298"/>
                  </a:lnTo>
                  <a:lnTo>
                    <a:pt x="220" y="256"/>
                  </a:lnTo>
                  <a:lnTo>
                    <a:pt x="217" y="233"/>
                  </a:lnTo>
                  <a:lnTo>
                    <a:pt x="210" y="214"/>
                  </a:lnTo>
                  <a:lnTo>
                    <a:pt x="196" y="197"/>
                  </a:lnTo>
                  <a:lnTo>
                    <a:pt x="180" y="183"/>
                  </a:lnTo>
                  <a:lnTo>
                    <a:pt x="161" y="174"/>
                  </a:lnTo>
                  <a:lnTo>
                    <a:pt x="138" y="171"/>
                  </a:lnTo>
                  <a:close/>
                  <a:moveTo>
                    <a:pt x="220" y="0"/>
                  </a:moveTo>
                  <a:lnTo>
                    <a:pt x="266" y="0"/>
                  </a:lnTo>
                  <a:lnTo>
                    <a:pt x="266" y="428"/>
                  </a:lnTo>
                  <a:lnTo>
                    <a:pt x="220" y="428"/>
                  </a:lnTo>
                  <a:lnTo>
                    <a:pt x="220" y="379"/>
                  </a:lnTo>
                  <a:lnTo>
                    <a:pt x="219" y="379"/>
                  </a:lnTo>
                  <a:lnTo>
                    <a:pt x="201" y="404"/>
                  </a:lnTo>
                  <a:lnTo>
                    <a:pt x="177" y="422"/>
                  </a:lnTo>
                  <a:lnTo>
                    <a:pt x="151" y="432"/>
                  </a:lnTo>
                  <a:lnTo>
                    <a:pt x="120" y="435"/>
                  </a:lnTo>
                  <a:lnTo>
                    <a:pt x="94" y="434"/>
                  </a:lnTo>
                  <a:lnTo>
                    <a:pt x="72" y="427"/>
                  </a:lnTo>
                  <a:lnTo>
                    <a:pt x="51" y="415"/>
                  </a:lnTo>
                  <a:lnTo>
                    <a:pt x="33" y="399"/>
                  </a:lnTo>
                  <a:lnTo>
                    <a:pt x="19" y="376"/>
                  </a:lnTo>
                  <a:lnTo>
                    <a:pt x="8" y="351"/>
                  </a:lnTo>
                  <a:lnTo>
                    <a:pt x="3" y="323"/>
                  </a:lnTo>
                  <a:lnTo>
                    <a:pt x="0" y="291"/>
                  </a:lnTo>
                  <a:lnTo>
                    <a:pt x="3" y="257"/>
                  </a:lnTo>
                  <a:lnTo>
                    <a:pt x="10" y="226"/>
                  </a:lnTo>
                  <a:lnTo>
                    <a:pt x="20" y="200"/>
                  </a:lnTo>
                  <a:lnTo>
                    <a:pt x="36" y="176"/>
                  </a:lnTo>
                  <a:lnTo>
                    <a:pt x="55" y="157"/>
                  </a:lnTo>
                  <a:lnTo>
                    <a:pt x="79" y="143"/>
                  </a:lnTo>
                  <a:lnTo>
                    <a:pt x="104" y="135"/>
                  </a:lnTo>
                  <a:lnTo>
                    <a:pt x="132" y="133"/>
                  </a:lnTo>
                  <a:lnTo>
                    <a:pt x="160" y="136"/>
                  </a:lnTo>
                  <a:lnTo>
                    <a:pt x="183" y="145"/>
                  </a:lnTo>
                  <a:lnTo>
                    <a:pt x="202" y="158"/>
                  </a:lnTo>
                  <a:lnTo>
                    <a:pt x="219" y="179"/>
                  </a:lnTo>
                  <a:lnTo>
                    <a:pt x="220" y="179"/>
                  </a:lnTo>
                  <a:lnTo>
                    <a:pt x="220" y="0"/>
                  </a:lnTo>
                  <a:close/>
                </a:path>
              </a:pathLst>
            </a:custGeom>
            <a:solidFill>
              <a:srgbClr val="FFFFFF"/>
            </a:solidFill>
            <a:ln w="0">
              <a:solidFill>
                <a:srgbClr val="FFFFFF"/>
              </a:solidFill>
              <a:prstDash val="solid"/>
              <a:round/>
              <a:headEnd/>
              <a:tailEnd/>
            </a:ln>
          </p:spPr>
          <p:txBody>
            <a:bodyPr vert="horz" wrap="square" lIns="93259" tIns="46629" rIns="93259" bIns="46629" numCol="1" anchor="t" anchorCtr="0" compatLnSpc="1">
              <a:prstTxWarp prst="textNoShape">
                <a:avLst/>
              </a:prstTxWarp>
            </a:bodyPr>
            <a:lstStyle/>
            <a:p>
              <a:pPr defTabSz="621746"/>
              <a:endParaRPr lang="en-US" sz="1836">
                <a:solidFill>
                  <a:srgbClr val="FFFFFE"/>
                </a:solidFill>
              </a:endParaRPr>
            </a:p>
          </p:txBody>
        </p:sp>
        <p:sp>
          <p:nvSpPr>
            <p:cNvPr id="144" name="Freeform 10"/>
            <p:cNvSpPr>
              <a:spLocks noEditPoints="1"/>
            </p:cNvSpPr>
            <p:nvPr/>
          </p:nvSpPr>
          <p:spPr bwMode="auto">
            <a:xfrm>
              <a:off x="4514851" y="2387600"/>
              <a:ext cx="449263" cy="479425"/>
            </a:xfrm>
            <a:custGeom>
              <a:avLst/>
              <a:gdLst>
                <a:gd name="T0" fmla="*/ 144 w 283"/>
                <a:gd name="T1" fmla="*/ 38 h 302"/>
                <a:gd name="T2" fmla="*/ 116 w 283"/>
                <a:gd name="T3" fmla="*/ 43 h 302"/>
                <a:gd name="T4" fmla="*/ 94 w 283"/>
                <a:gd name="T5" fmla="*/ 52 h 302"/>
                <a:gd name="T6" fmla="*/ 75 w 283"/>
                <a:gd name="T7" fmla="*/ 68 h 302"/>
                <a:gd name="T8" fmla="*/ 59 w 283"/>
                <a:gd name="T9" fmla="*/ 90 h 302"/>
                <a:gd name="T10" fmla="*/ 50 w 283"/>
                <a:gd name="T11" fmla="*/ 118 h 302"/>
                <a:gd name="T12" fmla="*/ 47 w 283"/>
                <a:gd name="T13" fmla="*/ 153 h 302"/>
                <a:gd name="T14" fmla="*/ 50 w 283"/>
                <a:gd name="T15" fmla="*/ 184 h 302"/>
                <a:gd name="T16" fmla="*/ 59 w 283"/>
                <a:gd name="T17" fmla="*/ 212 h 302"/>
                <a:gd name="T18" fmla="*/ 73 w 283"/>
                <a:gd name="T19" fmla="*/ 235 h 302"/>
                <a:gd name="T20" fmla="*/ 92 w 283"/>
                <a:gd name="T21" fmla="*/ 251 h 302"/>
                <a:gd name="T22" fmla="*/ 116 w 283"/>
                <a:gd name="T23" fmla="*/ 260 h 302"/>
                <a:gd name="T24" fmla="*/ 144 w 283"/>
                <a:gd name="T25" fmla="*/ 263 h 302"/>
                <a:gd name="T26" fmla="*/ 172 w 283"/>
                <a:gd name="T27" fmla="*/ 260 h 302"/>
                <a:gd name="T28" fmla="*/ 195 w 283"/>
                <a:gd name="T29" fmla="*/ 249 h 302"/>
                <a:gd name="T30" fmla="*/ 213 w 283"/>
                <a:gd name="T31" fmla="*/ 233 h 302"/>
                <a:gd name="T32" fmla="*/ 226 w 283"/>
                <a:gd name="T33" fmla="*/ 211 h 302"/>
                <a:gd name="T34" fmla="*/ 233 w 283"/>
                <a:gd name="T35" fmla="*/ 184 h 302"/>
                <a:gd name="T36" fmla="*/ 236 w 283"/>
                <a:gd name="T37" fmla="*/ 152 h 302"/>
                <a:gd name="T38" fmla="*/ 233 w 283"/>
                <a:gd name="T39" fmla="*/ 118 h 302"/>
                <a:gd name="T40" fmla="*/ 225 w 283"/>
                <a:gd name="T41" fmla="*/ 90 h 302"/>
                <a:gd name="T42" fmla="*/ 211 w 283"/>
                <a:gd name="T43" fmla="*/ 67 h 302"/>
                <a:gd name="T44" fmla="*/ 192 w 283"/>
                <a:gd name="T45" fmla="*/ 52 h 302"/>
                <a:gd name="T46" fmla="*/ 170 w 283"/>
                <a:gd name="T47" fmla="*/ 43 h 302"/>
                <a:gd name="T48" fmla="*/ 144 w 283"/>
                <a:gd name="T49" fmla="*/ 38 h 302"/>
                <a:gd name="T50" fmla="*/ 147 w 283"/>
                <a:gd name="T51" fmla="*/ 0 h 302"/>
                <a:gd name="T52" fmla="*/ 178 w 283"/>
                <a:gd name="T53" fmla="*/ 2 h 302"/>
                <a:gd name="T54" fmla="*/ 204 w 283"/>
                <a:gd name="T55" fmla="*/ 9 h 302"/>
                <a:gd name="T56" fmla="*/ 228 w 283"/>
                <a:gd name="T57" fmla="*/ 22 h 302"/>
                <a:gd name="T58" fmla="*/ 247 w 283"/>
                <a:gd name="T59" fmla="*/ 40 h 302"/>
                <a:gd name="T60" fmla="*/ 263 w 283"/>
                <a:gd name="T61" fmla="*/ 62 h 302"/>
                <a:gd name="T62" fmla="*/ 275 w 283"/>
                <a:gd name="T63" fmla="*/ 87 h 302"/>
                <a:gd name="T64" fmla="*/ 282 w 283"/>
                <a:gd name="T65" fmla="*/ 117 h 302"/>
                <a:gd name="T66" fmla="*/ 283 w 283"/>
                <a:gd name="T67" fmla="*/ 151 h 302"/>
                <a:gd name="T68" fmla="*/ 280 w 283"/>
                <a:gd name="T69" fmla="*/ 183 h 302"/>
                <a:gd name="T70" fmla="*/ 273 w 283"/>
                <a:gd name="T71" fmla="*/ 212 h 302"/>
                <a:gd name="T72" fmla="*/ 261 w 283"/>
                <a:gd name="T73" fmla="*/ 239 h 302"/>
                <a:gd name="T74" fmla="*/ 245 w 283"/>
                <a:gd name="T75" fmla="*/ 261 h 302"/>
                <a:gd name="T76" fmla="*/ 223 w 283"/>
                <a:gd name="T77" fmla="*/ 279 h 302"/>
                <a:gd name="T78" fmla="*/ 200 w 283"/>
                <a:gd name="T79" fmla="*/ 292 h 302"/>
                <a:gd name="T80" fmla="*/ 172 w 283"/>
                <a:gd name="T81" fmla="*/ 299 h 302"/>
                <a:gd name="T82" fmla="*/ 139 w 283"/>
                <a:gd name="T83" fmla="*/ 302 h 302"/>
                <a:gd name="T84" fmla="*/ 109 w 283"/>
                <a:gd name="T85" fmla="*/ 299 h 302"/>
                <a:gd name="T86" fmla="*/ 82 w 283"/>
                <a:gd name="T87" fmla="*/ 292 h 302"/>
                <a:gd name="T88" fmla="*/ 57 w 283"/>
                <a:gd name="T89" fmla="*/ 279 h 302"/>
                <a:gd name="T90" fmla="*/ 37 w 283"/>
                <a:gd name="T91" fmla="*/ 261 h 302"/>
                <a:gd name="T92" fmla="*/ 20 w 283"/>
                <a:gd name="T93" fmla="*/ 239 h 302"/>
                <a:gd name="T94" fmla="*/ 9 w 283"/>
                <a:gd name="T95" fmla="*/ 214 h 302"/>
                <a:gd name="T96" fmla="*/ 3 w 283"/>
                <a:gd name="T97" fmla="*/ 186 h 302"/>
                <a:gd name="T98" fmla="*/ 0 w 283"/>
                <a:gd name="T99" fmla="*/ 155 h 302"/>
                <a:gd name="T100" fmla="*/ 3 w 283"/>
                <a:gd name="T101" fmla="*/ 120 h 302"/>
                <a:gd name="T102" fmla="*/ 10 w 283"/>
                <a:gd name="T103" fmla="*/ 87 h 302"/>
                <a:gd name="T104" fmla="*/ 23 w 283"/>
                <a:gd name="T105" fmla="*/ 61 h 302"/>
                <a:gd name="T106" fmla="*/ 42 w 283"/>
                <a:gd name="T107" fmla="*/ 38 h 302"/>
                <a:gd name="T108" fmla="*/ 63 w 283"/>
                <a:gd name="T109" fmla="*/ 21 h 302"/>
                <a:gd name="T110" fmla="*/ 88 w 283"/>
                <a:gd name="T111" fmla="*/ 9 h 302"/>
                <a:gd name="T112" fmla="*/ 116 w 283"/>
                <a:gd name="T113" fmla="*/ 2 h 302"/>
                <a:gd name="T114" fmla="*/ 147 w 283"/>
                <a:gd name="T115"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3" h="302">
                  <a:moveTo>
                    <a:pt x="144" y="38"/>
                  </a:moveTo>
                  <a:lnTo>
                    <a:pt x="116" y="43"/>
                  </a:lnTo>
                  <a:lnTo>
                    <a:pt x="94" y="52"/>
                  </a:lnTo>
                  <a:lnTo>
                    <a:pt x="75" y="68"/>
                  </a:lnTo>
                  <a:lnTo>
                    <a:pt x="59" y="90"/>
                  </a:lnTo>
                  <a:lnTo>
                    <a:pt x="50" y="118"/>
                  </a:lnTo>
                  <a:lnTo>
                    <a:pt x="47" y="153"/>
                  </a:lnTo>
                  <a:lnTo>
                    <a:pt x="50" y="184"/>
                  </a:lnTo>
                  <a:lnTo>
                    <a:pt x="59" y="212"/>
                  </a:lnTo>
                  <a:lnTo>
                    <a:pt x="73" y="235"/>
                  </a:lnTo>
                  <a:lnTo>
                    <a:pt x="92" y="251"/>
                  </a:lnTo>
                  <a:lnTo>
                    <a:pt x="116" y="260"/>
                  </a:lnTo>
                  <a:lnTo>
                    <a:pt x="144" y="263"/>
                  </a:lnTo>
                  <a:lnTo>
                    <a:pt x="172" y="260"/>
                  </a:lnTo>
                  <a:lnTo>
                    <a:pt x="195" y="249"/>
                  </a:lnTo>
                  <a:lnTo>
                    <a:pt x="213" y="233"/>
                  </a:lnTo>
                  <a:lnTo>
                    <a:pt x="226" y="211"/>
                  </a:lnTo>
                  <a:lnTo>
                    <a:pt x="233" y="184"/>
                  </a:lnTo>
                  <a:lnTo>
                    <a:pt x="236" y="152"/>
                  </a:lnTo>
                  <a:lnTo>
                    <a:pt x="233" y="118"/>
                  </a:lnTo>
                  <a:lnTo>
                    <a:pt x="225" y="90"/>
                  </a:lnTo>
                  <a:lnTo>
                    <a:pt x="211" y="67"/>
                  </a:lnTo>
                  <a:lnTo>
                    <a:pt x="192" y="52"/>
                  </a:lnTo>
                  <a:lnTo>
                    <a:pt x="170" y="43"/>
                  </a:lnTo>
                  <a:lnTo>
                    <a:pt x="144" y="38"/>
                  </a:lnTo>
                  <a:close/>
                  <a:moveTo>
                    <a:pt x="147" y="0"/>
                  </a:moveTo>
                  <a:lnTo>
                    <a:pt x="178" y="2"/>
                  </a:lnTo>
                  <a:lnTo>
                    <a:pt x="204" y="9"/>
                  </a:lnTo>
                  <a:lnTo>
                    <a:pt x="228" y="22"/>
                  </a:lnTo>
                  <a:lnTo>
                    <a:pt x="247" y="40"/>
                  </a:lnTo>
                  <a:lnTo>
                    <a:pt x="263" y="62"/>
                  </a:lnTo>
                  <a:lnTo>
                    <a:pt x="275" y="87"/>
                  </a:lnTo>
                  <a:lnTo>
                    <a:pt x="282" y="117"/>
                  </a:lnTo>
                  <a:lnTo>
                    <a:pt x="283" y="151"/>
                  </a:lnTo>
                  <a:lnTo>
                    <a:pt x="280" y="183"/>
                  </a:lnTo>
                  <a:lnTo>
                    <a:pt x="273" y="212"/>
                  </a:lnTo>
                  <a:lnTo>
                    <a:pt x="261" y="239"/>
                  </a:lnTo>
                  <a:lnTo>
                    <a:pt x="245" y="261"/>
                  </a:lnTo>
                  <a:lnTo>
                    <a:pt x="223" y="279"/>
                  </a:lnTo>
                  <a:lnTo>
                    <a:pt x="200" y="292"/>
                  </a:lnTo>
                  <a:lnTo>
                    <a:pt x="172" y="299"/>
                  </a:lnTo>
                  <a:lnTo>
                    <a:pt x="139" y="302"/>
                  </a:lnTo>
                  <a:lnTo>
                    <a:pt x="109" y="299"/>
                  </a:lnTo>
                  <a:lnTo>
                    <a:pt x="82" y="292"/>
                  </a:lnTo>
                  <a:lnTo>
                    <a:pt x="57" y="279"/>
                  </a:lnTo>
                  <a:lnTo>
                    <a:pt x="37" y="261"/>
                  </a:lnTo>
                  <a:lnTo>
                    <a:pt x="20" y="239"/>
                  </a:lnTo>
                  <a:lnTo>
                    <a:pt x="9" y="214"/>
                  </a:lnTo>
                  <a:lnTo>
                    <a:pt x="3" y="186"/>
                  </a:lnTo>
                  <a:lnTo>
                    <a:pt x="0" y="155"/>
                  </a:lnTo>
                  <a:lnTo>
                    <a:pt x="3" y="120"/>
                  </a:lnTo>
                  <a:lnTo>
                    <a:pt x="10" y="87"/>
                  </a:lnTo>
                  <a:lnTo>
                    <a:pt x="23" y="61"/>
                  </a:lnTo>
                  <a:lnTo>
                    <a:pt x="42" y="38"/>
                  </a:lnTo>
                  <a:lnTo>
                    <a:pt x="63" y="21"/>
                  </a:lnTo>
                  <a:lnTo>
                    <a:pt x="88" y="9"/>
                  </a:lnTo>
                  <a:lnTo>
                    <a:pt x="116" y="2"/>
                  </a:lnTo>
                  <a:lnTo>
                    <a:pt x="147" y="0"/>
                  </a:lnTo>
                  <a:close/>
                </a:path>
              </a:pathLst>
            </a:custGeom>
            <a:solidFill>
              <a:srgbClr val="FFFFFF"/>
            </a:solidFill>
            <a:ln w="0">
              <a:solidFill>
                <a:srgbClr val="FFFFFF"/>
              </a:solidFill>
              <a:prstDash val="solid"/>
              <a:round/>
              <a:headEnd/>
              <a:tailEnd/>
            </a:ln>
          </p:spPr>
          <p:txBody>
            <a:bodyPr vert="horz" wrap="square" lIns="93259" tIns="46629" rIns="93259" bIns="46629" numCol="1" anchor="t" anchorCtr="0" compatLnSpc="1">
              <a:prstTxWarp prst="textNoShape">
                <a:avLst/>
              </a:prstTxWarp>
            </a:bodyPr>
            <a:lstStyle/>
            <a:p>
              <a:pPr defTabSz="621746"/>
              <a:endParaRPr lang="en-US" sz="1836">
                <a:solidFill>
                  <a:srgbClr val="FFFFFE"/>
                </a:solidFill>
              </a:endParaRPr>
            </a:p>
          </p:txBody>
        </p:sp>
        <p:sp>
          <p:nvSpPr>
            <p:cNvPr id="145" name="Freeform 11"/>
            <p:cNvSpPr>
              <a:spLocks/>
            </p:cNvSpPr>
            <p:nvPr/>
          </p:nvSpPr>
          <p:spPr bwMode="auto">
            <a:xfrm>
              <a:off x="4987926" y="2397125"/>
              <a:ext cx="639763" cy="458788"/>
            </a:xfrm>
            <a:custGeom>
              <a:avLst/>
              <a:gdLst>
                <a:gd name="T0" fmla="*/ 0 w 403"/>
                <a:gd name="T1" fmla="*/ 0 h 289"/>
                <a:gd name="T2" fmla="*/ 49 w 403"/>
                <a:gd name="T3" fmla="*/ 0 h 289"/>
                <a:gd name="T4" fmla="*/ 107 w 403"/>
                <a:gd name="T5" fmla="*/ 218 h 289"/>
                <a:gd name="T6" fmla="*/ 112 w 403"/>
                <a:gd name="T7" fmla="*/ 243 h 289"/>
                <a:gd name="T8" fmla="*/ 113 w 403"/>
                <a:gd name="T9" fmla="*/ 243 h 289"/>
                <a:gd name="T10" fmla="*/ 116 w 403"/>
                <a:gd name="T11" fmla="*/ 232 h 289"/>
                <a:gd name="T12" fmla="*/ 119 w 403"/>
                <a:gd name="T13" fmla="*/ 217 h 289"/>
                <a:gd name="T14" fmla="*/ 185 w 403"/>
                <a:gd name="T15" fmla="*/ 0 h 289"/>
                <a:gd name="T16" fmla="*/ 228 w 403"/>
                <a:gd name="T17" fmla="*/ 0 h 289"/>
                <a:gd name="T18" fmla="*/ 288 w 403"/>
                <a:gd name="T19" fmla="*/ 218 h 289"/>
                <a:gd name="T20" fmla="*/ 290 w 403"/>
                <a:gd name="T21" fmla="*/ 230 h 289"/>
                <a:gd name="T22" fmla="*/ 291 w 403"/>
                <a:gd name="T23" fmla="*/ 245 h 289"/>
                <a:gd name="T24" fmla="*/ 294 w 403"/>
                <a:gd name="T25" fmla="*/ 245 h 289"/>
                <a:gd name="T26" fmla="*/ 295 w 403"/>
                <a:gd name="T27" fmla="*/ 233 h 289"/>
                <a:gd name="T28" fmla="*/ 298 w 403"/>
                <a:gd name="T29" fmla="*/ 218 h 289"/>
                <a:gd name="T30" fmla="*/ 357 w 403"/>
                <a:gd name="T31" fmla="*/ 0 h 289"/>
                <a:gd name="T32" fmla="*/ 403 w 403"/>
                <a:gd name="T33" fmla="*/ 0 h 289"/>
                <a:gd name="T34" fmla="*/ 316 w 403"/>
                <a:gd name="T35" fmla="*/ 289 h 289"/>
                <a:gd name="T36" fmla="*/ 269 w 403"/>
                <a:gd name="T37" fmla="*/ 289 h 289"/>
                <a:gd name="T38" fmla="*/ 209 w 403"/>
                <a:gd name="T39" fmla="*/ 83 h 289"/>
                <a:gd name="T40" fmla="*/ 204 w 403"/>
                <a:gd name="T41" fmla="*/ 56 h 289"/>
                <a:gd name="T42" fmla="*/ 203 w 403"/>
                <a:gd name="T43" fmla="*/ 56 h 289"/>
                <a:gd name="T44" fmla="*/ 201 w 403"/>
                <a:gd name="T45" fmla="*/ 68 h 289"/>
                <a:gd name="T46" fmla="*/ 197 w 403"/>
                <a:gd name="T47" fmla="*/ 83 h 289"/>
                <a:gd name="T48" fmla="*/ 132 w 403"/>
                <a:gd name="T49" fmla="*/ 289 h 289"/>
                <a:gd name="T50" fmla="*/ 87 w 403"/>
                <a:gd name="T51" fmla="*/ 289 h 289"/>
                <a:gd name="T52" fmla="*/ 0 w 403"/>
                <a:gd name="T53"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3" h="289">
                  <a:moveTo>
                    <a:pt x="0" y="0"/>
                  </a:moveTo>
                  <a:lnTo>
                    <a:pt x="49" y="0"/>
                  </a:lnTo>
                  <a:lnTo>
                    <a:pt x="107" y="218"/>
                  </a:lnTo>
                  <a:lnTo>
                    <a:pt x="112" y="243"/>
                  </a:lnTo>
                  <a:lnTo>
                    <a:pt x="113" y="243"/>
                  </a:lnTo>
                  <a:lnTo>
                    <a:pt x="116" y="232"/>
                  </a:lnTo>
                  <a:lnTo>
                    <a:pt x="119" y="217"/>
                  </a:lnTo>
                  <a:lnTo>
                    <a:pt x="185" y="0"/>
                  </a:lnTo>
                  <a:lnTo>
                    <a:pt x="228" y="0"/>
                  </a:lnTo>
                  <a:lnTo>
                    <a:pt x="288" y="218"/>
                  </a:lnTo>
                  <a:lnTo>
                    <a:pt x="290" y="230"/>
                  </a:lnTo>
                  <a:lnTo>
                    <a:pt x="291" y="245"/>
                  </a:lnTo>
                  <a:lnTo>
                    <a:pt x="294" y="245"/>
                  </a:lnTo>
                  <a:lnTo>
                    <a:pt x="295" y="233"/>
                  </a:lnTo>
                  <a:lnTo>
                    <a:pt x="298" y="218"/>
                  </a:lnTo>
                  <a:lnTo>
                    <a:pt x="357" y="0"/>
                  </a:lnTo>
                  <a:lnTo>
                    <a:pt x="403" y="0"/>
                  </a:lnTo>
                  <a:lnTo>
                    <a:pt x="316" y="289"/>
                  </a:lnTo>
                  <a:lnTo>
                    <a:pt x="269" y="289"/>
                  </a:lnTo>
                  <a:lnTo>
                    <a:pt x="209" y="83"/>
                  </a:lnTo>
                  <a:lnTo>
                    <a:pt x="204" y="56"/>
                  </a:lnTo>
                  <a:lnTo>
                    <a:pt x="203" y="56"/>
                  </a:lnTo>
                  <a:lnTo>
                    <a:pt x="201" y="68"/>
                  </a:lnTo>
                  <a:lnTo>
                    <a:pt x="197" y="83"/>
                  </a:lnTo>
                  <a:lnTo>
                    <a:pt x="132" y="289"/>
                  </a:lnTo>
                  <a:lnTo>
                    <a:pt x="87" y="289"/>
                  </a:lnTo>
                  <a:lnTo>
                    <a:pt x="0" y="0"/>
                  </a:lnTo>
                  <a:close/>
                </a:path>
              </a:pathLst>
            </a:custGeom>
            <a:solidFill>
              <a:srgbClr val="FFFFFF"/>
            </a:solidFill>
            <a:ln w="0">
              <a:solidFill>
                <a:srgbClr val="FFFFFF"/>
              </a:solidFill>
              <a:prstDash val="solid"/>
              <a:round/>
              <a:headEnd/>
              <a:tailEnd/>
            </a:ln>
          </p:spPr>
          <p:txBody>
            <a:bodyPr vert="horz" wrap="square" lIns="93259" tIns="46629" rIns="93259" bIns="46629" numCol="1" anchor="t" anchorCtr="0" compatLnSpc="1">
              <a:prstTxWarp prst="textNoShape">
                <a:avLst/>
              </a:prstTxWarp>
            </a:bodyPr>
            <a:lstStyle/>
            <a:p>
              <a:pPr defTabSz="621746"/>
              <a:endParaRPr lang="en-US" sz="1836">
                <a:solidFill>
                  <a:srgbClr val="FFFFFE"/>
                </a:solidFill>
              </a:endParaRPr>
            </a:p>
          </p:txBody>
        </p:sp>
        <p:sp>
          <p:nvSpPr>
            <p:cNvPr id="146" name="Freeform 12"/>
            <p:cNvSpPr>
              <a:spLocks/>
            </p:cNvSpPr>
            <p:nvPr/>
          </p:nvSpPr>
          <p:spPr bwMode="auto">
            <a:xfrm>
              <a:off x="5653088" y="2387600"/>
              <a:ext cx="282575" cy="479425"/>
            </a:xfrm>
            <a:custGeom>
              <a:avLst/>
              <a:gdLst>
                <a:gd name="T0" fmla="*/ 103 w 178"/>
                <a:gd name="T1" fmla="*/ 0 h 302"/>
                <a:gd name="T2" fmla="*/ 135 w 178"/>
                <a:gd name="T3" fmla="*/ 3 h 302"/>
                <a:gd name="T4" fmla="*/ 164 w 178"/>
                <a:gd name="T5" fmla="*/ 13 h 302"/>
                <a:gd name="T6" fmla="*/ 164 w 178"/>
                <a:gd name="T7" fmla="*/ 59 h 302"/>
                <a:gd name="T8" fmla="*/ 144 w 178"/>
                <a:gd name="T9" fmla="*/ 49 h 302"/>
                <a:gd name="T10" fmla="*/ 122 w 178"/>
                <a:gd name="T11" fmla="*/ 41 h 302"/>
                <a:gd name="T12" fmla="*/ 98 w 178"/>
                <a:gd name="T13" fmla="*/ 38 h 302"/>
                <a:gd name="T14" fmla="*/ 78 w 178"/>
                <a:gd name="T15" fmla="*/ 41 h 302"/>
                <a:gd name="T16" fmla="*/ 61 w 178"/>
                <a:gd name="T17" fmla="*/ 50 h 302"/>
                <a:gd name="T18" fmla="*/ 51 w 178"/>
                <a:gd name="T19" fmla="*/ 64 h 302"/>
                <a:gd name="T20" fmla="*/ 48 w 178"/>
                <a:gd name="T21" fmla="*/ 80 h 302"/>
                <a:gd name="T22" fmla="*/ 51 w 178"/>
                <a:gd name="T23" fmla="*/ 96 h 302"/>
                <a:gd name="T24" fmla="*/ 60 w 178"/>
                <a:gd name="T25" fmla="*/ 109 h 302"/>
                <a:gd name="T26" fmla="*/ 69 w 178"/>
                <a:gd name="T27" fmla="*/ 117 h 302"/>
                <a:gd name="T28" fmla="*/ 84 w 178"/>
                <a:gd name="T29" fmla="*/ 124 h 302"/>
                <a:gd name="T30" fmla="*/ 103 w 178"/>
                <a:gd name="T31" fmla="*/ 133 h 302"/>
                <a:gd name="T32" fmla="*/ 135 w 178"/>
                <a:gd name="T33" fmla="*/ 149 h 302"/>
                <a:gd name="T34" fmla="*/ 156 w 178"/>
                <a:gd name="T35" fmla="*/ 165 h 302"/>
                <a:gd name="T36" fmla="*/ 167 w 178"/>
                <a:gd name="T37" fmla="*/ 180 h 302"/>
                <a:gd name="T38" fmla="*/ 175 w 178"/>
                <a:gd name="T39" fmla="*/ 198 h 302"/>
                <a:gd name="T40" fmla="*/ 178 w 178"/>
                <a:gd name="T41" fmla="*/ 218 h 302"/>
                <a:gd name="T42" fmla="*/ 175 w 178"/>
                <a:gd name="T43" fmla="*/ 240 h 302"/>
                <a:gd name="T44" fmla="*/ 166 w 178"/>
                <a:gd name="T45" fmla="*/ 260 h 302"/>
                <a:gd name="T46" fmla="*/ 151 w 178"/>
                <a:gd name="T47" fmla="*/ 277 h 302"/>
                <a:gd name="T48" fmla="*/ 129 w 178"/>
                <a:gd name="T49" fmla="*/ 292 h 302"/>
                <a:gd name="T50" fmla="*/ 103 w 178"/>
                <a:gd name="T51" fmla="*/ 299 h 302"/>
                <a:gd name="T52" fmla="*/ 72 w 178"/>
                <a:gd name="T53" fmla="*/ 302 h 302"/>
                <a:gd name="T54" fmla="*/ 45 w 178"/>
                <a:gd name="T55" fmla="*/ 301 h 302"/>
                <a:gd name="T56" fmla="*/ 22 w 178"/>
                <a:gd name="T57" fmla="*/ 295 h 302"/>
                <a:gd name="T58" fmla="*/ 0 w 178"/>
                <a:gd name="T59" fmla="*/ 285 h 302"/>
                <a:gd name="T60" fmla="*/ 0 w 178"/>
                <a:gd name="T61" fmla="*/ 236 h 302"/>
                <a:gd name="T62" fmla="*/ 23 w 178"/>
                <a:gd name="T63" fmla="*/ 251 h 302"/>
                <a:gd name="T64" fmla="*/ 48 w 178"/>
                <a:gd name="T65" fmla="*/ 260 h 302"/>
                <a:gd name="T66" fmla="*/ 75 w 178"/>
                <a:gd name="T67" fmla="*/ 263 h 302"/>
                <a:gd name="T68" fmla="*/ 95 w 178"/>
                <a:gd name="T69" fmla="*/ 261 h 302"/>
                <a:gd name="T70" fmla="*/ 110 w 178"/>
                <a:gd name="T71" fmla="*/ 257 h 302"/>
                <a:gd name="T72" fmla="*/ 122 w 178"/>
                <a:gd name="T73" fmla="*/ 249 h 302"/>
                <a:gd name="T74" fmla="*/ 128 w 178"/>
                <a:gd name="T75" fmla="*/ 238 h 302"/>
                <a:gd name="T76" fmla="*/ 131 w 178"/>
                <a:gd name="T77" fmla="*/ 223 h 302"/>
                <a:gd name="T78" fmla="*/ 126 w 178"/>
                <a:gd name="T79" fmla="*/ 208 h 302"/>
                <a:gd name="T80" fmla="*/ 117 w 178"/>
                <a:gd name="T81" fmla="*/ 195 h 302"/>
                <a:gd name="T82" fmla="*/ 107 w 178"/>
                <a:gd name="T83" fmla="*/ 187 h 302"/>
                <a:gd name="T84" fmla="*/ 91 w 178"/>
                <a:gd name="T85" fmla="*/ 179 h 302"/>
                <a:gd name="T86" fmla="*/ 70 w 178"/>
                <a:gd name="T87" fmla="*/ 168 h 302"/>
                <a:gd name="T88" fmla="*/ 39 w 178"/>
                <a:gd name="T89" fmla="*/ 152 h 302"/>
                <a:gd name="T90" fmla="*/ 19 w 178"/>
                <a:gd name="T91" fmla="*/ 136 h 302"/>
                <a:gd name="T92" fmla="*/ 9 w 178"/>
                <a:gd name="T93" fmla="*/ 121 h 302"/>
                <a:gd name="T94" fmla="*/ 3 w 178"/>
                <a:gd name="T95" fmla="*/ 103 h 302"/>
                <a:gd name="T96" fmla="*/ 1 w 178"/>
                <a:gd name="T97" fmla="*/ 83 h 302"/>
                <a:gd name="T98" fmla="*/ 4 w 178"/>
                <a:gd name="T99" fmla="*/ 61 h 302"/>
                <a:gd name="T100" fmla="*/ 13 w 178"/>
                <a:gd name="T101" fmla="*/ 40 h 302"/>
                <a:gd name="T102" fmla="*/ 29 w 178"/>
                <a:gd name="T103" fmla="*/ 24 h 302"/>
                <a:gd name="T104" fmla="*/ 50 w 178"/>
                <a:gd name="T105" fmla="*/ 10 h 302"/>
                <a:gd name="T106" fmla="*/ 75 w 178"/>
                <a:gd name="T107" fmla="*/ 2 h 302"/>
                <a:gd name="T108" fmla="*/ 103 w 178"/>
                <a:gd name="T10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8" h="302">
                  <a:moveTo>
                    <a:pt x="103" y="0"/>
                  </a:moveTo>
                  <a:lnTo>
                    <a:pt x="135" y="3"/>
                  </a:lnTo>
                  <a:lnTo>
                    <a:pt x="164" y="13"/>
                  </a:lnTo>
                  <a:lnTo>
                    <a:pt x="164" y="59"/>
                  </a:lnTo>
                  <a:lnTo>
                    <a:pt x="144" y="49"/>
                  </a:lnTo>
                  <a:lnTo>
                    <a:pt x="122" y="41"/>
                  </a:lnTo>
                  <a:lnTo>
                    <a:pt x="98" y="38"/>
                  </a:lnTo>
                  <a:lnTo>
                    <a:pt x="78" y="41"/>
                  </a:lnTo>
                  <a:lnTo>
                    <a:pt x="61" y="50"/>
                  </a:lnTo>
                  <a:lnTo>
                    <a:pt x="51" y="64"/>
                  </a:lnTo>
                  <a:lnTo>
                    <a:pt x="48" y="80"/>
                  </a:lnTo>
                  <a:lnTo>
                    <a:pt x="51" y="96"/>
                  </a:lnTo>
                  <a:lnTo>
                    <a:pt x="60" y="109"/>
                  </a:lnTo>
                  <a:lnTo>
                    <a:pt x="69" y="117"/>
                  </a:lnTo>
                  <a:lnTo>
                    <a:pt x="84" y="124"/>
                  </a:lnTo>
                  <a:lnTo>
                    <a:pt x="103" y="133"/>
                  </a:lnTo>
                  <a:lnTo>
                    <a:pt x="135" y="149"/>
                  </a:lnTo>
                  <a:lnTo>
                    <a:pt x="156" y="165"/>
                  </a:lnTo>
                  <a:lnTo>
                    <a:pt x="167" y="180"/>
                  </a:lnTo>
                  <a:lnTo>
                    <a:pt x="175" y="198"/>
                  </a:lnTo>
                  <a:lnTo>
                    <a:pt x="178" y="218"/>
                  </a:lnTo>
                  <a:lnTo>
                    <a:pt x="175" y="240"/>
                  </a:lnTo>
                  <a:lnTo>
                    <a:pt x="166" y="260"/>
                  </a:lnTo>
                  <a:lnTo>
                    <a:pt x="151" y="277"/>
                  </a:lnTo>
                  <a:lnTo>
                    <a:pt x="129" y="292"/>
                  </a:lnTo>
                  <a:lnTo>
                    <a:pt x="103" y="299"/>
                  </a:lnTo>
                  <a:lnTo>
                    <a:pt x="72" y="302"/>
                  </a:lnTo>
                  <a:lnTo>
                    <a:pt x="45" y="301"/>
                  </a:lnTo>
                  <a:lnTo>
                    <a:pt x="22" y="295"/>
                  </a:lnTo>
                  <a:lnTo>
                    <a:pt x="0" y="285"/>
                  </a:lnTo>
                  <a:lnTo>
                    <a:pt x="0" y="236"/>
                  </a:lnTo>
                  <a:lnTo>
                    <a:pt x="23" y="251"/>
                  </a:lnTo>
                  <a:lnTo>
                    <a:pt x="48" y="260"/>
                  </a:lnTo>
                  <a:lnTo>
                    <a:pt x="75" y="263"/>
                  </a:lnTo>
                  <a:lnTo>
                    <a:pt x="95" y="261"/>
                  </a:lnTo>
                  <a:lnTo>
                    <a:pt x="110" y="257"/>
                  </a:lnTo>
                  <a:lnTo>
                    <a:pt x="122" y="249"/>
                  </a:lnTo>
                  <a:lnTo>
                    <a:pt x="128" y="238"/>
                  </a:lnTo>
                  <a:lnTo>
                    <a:pt x="131" y="223"/>
                  </a:lnTo>
                  <a:lnTo>
                    <a:pt x="126" y="208"/>
                  </a:lnTo>
                  <a:lnTo>
                    <a:pt x="117" y="195"/>
                  </a:lnTo>
                  <a:lnTo>
                    <a:pt x="107" y="187"/>
                  </a:lnTo>
                  <a:lnTo>
                    <a:pt x="91" y="179"/>
                  </a:lnTo>
                  <a:lnTo>
                    <a:pt x="70" y="168"/>
                  </a:lnTo>
                  <a:lnTo>
                    <a:pt x="39" y="152"/>
                  </a:lnTo>
                  <a:lnTo>
                    <a:pt x="19" y="136"/>
                  </a:lnTo>
                  <a:lnTo>
                    <a:pt x="9" y="121"/>
                  </a:lnTo>
                  <a:lnTo>
                    <a:pt x="3" y="103"/>
                  </a:lnTo>
                  <a:lnTo>
                    <a:pt x="1" y="83"/>
                  </a:lnTo>
                  <a:lnTo>
                    <a:pt x="4" y="61"/>
                  </a:lnTo>
                  <a:lnTo>
                    <a:pt x="13" y="40"/>
                  </a:lnTo>
                  <a:lnTo>
                    <a:pt x="29" y="24"/>
                  </a:lnTo>
                  <a:lnTo>
                    <a:pt x="50" y="10"/>
                  </a:lnTo>
                  <a:lnTo>
                    <a:pt x="75" y="2"/>
                  </a:lnTo>
                  <a:lnTo>
                    <a:pt x="103" y="0"/>
                  </a:lnTo>
                  <a:close/>
                </a:path>
              </a:pathLst>
            </a:custGeom>
            <a:solidFill>
              <a:srgbClr val="FFFFFF"/>
            </a:solidFill>
            <a:ln w="0">
              <a:solidFill>
                <a:srgbClr val="FFFFFF"/>
              </a:solidFill>
              <a:prstDash val="solid"/>
              <a:round/>
              <a:headEnd/>
              <a:tailEnd/>
            </a:ln>
          </p:spPr>
          <p:txBody>
            <a:bodyPr vert="horz" wrap="square" lIns="93259" tIns="46629" rIns="93259" bIns="46629" numCol="1" anchor="t" anchorCtr="0" compatLnSpc="1">
              <a:prstTxWarp prst="textNoShape">
                <a:avLst/>
              </a:prstTxWarp>
            </a:bodyPr>
            <a:lstStyle/>
            <a:p>
              <a:pPr defTabSz="621746"/>
              <a:endParaRPr lang="en-US" sz="1836">
                <a:solidFill>
                  <a:srgbClr val="FFFFFE"/>
                </a:solidFill>
              </a:endParaRPr>
            </a:p>
          </p:txBody>
        </p:sp>
        <p:sp>
          <p:nvSpPr>
            <p:cNvPr id="147" name="Freeform 13"/>
            <p:cNvSpPr>
              <a:spLocks/>
            </p:cNvSpPr>
            <p:nvPr/>
          </p:nvSpPr>
          <p:spPr bwMode="auto">
            <a:xfrm>
              <a:off x="6105526" y="2203450"/>
              <a:ext cx="357188" cy="663575"/>
            </a:xfrm>
            <a:custGeom>
              <a:avLst/>
              <a:gdLst>
                <a:gd name="T0" fmla="*/ 160 w 225"/>
                <a:gd name="T1" fmla="*/ 1 h 418"/>
                <a:gd name="T2" fmla="*/ 207 w 225"/>
                <a:gd name="T3" fmla="*/ 14 h 418"/>
                <a:gd name="T4" fmla="*/ 183 w 225"/>
                <a:gd name="T5" fmla="*/ 54 h 418"/>
                <a:gd name="T6" fmla="*/ 125 w 225"/>
                <a:gd name="T7" fmla="*/ 42 h 418"/>
                <a:gd name="T8" fmla="*/ 85 w 225"/>
                <a:gd name="T9" fmla="*/ 51 h 418"/>
                <a:gd name="T10" fmla="*/ 59 w 225"/>
                <a:gd name="T11" fmla="*/ 73 h 418"/>
                <a:gd name="T12" fmla="*/ 50 w 225"/>
                <a:gd name="T13" fmla="*/ 104 h 418"/>
                <a:gd name="T14" fmla="*/ 57 w 225"/>
                <a:gd name="T15" fmla="*/ 137 h 418"/>
                <a:gd name="T16" fmla="*/ 81 w 225"/>
                <a:gd name="T17" fmla="*/ 163 h 418"/>
                <a:gd name="T18" fmla="*/ 128 w 225"/>
                <a:gd name="T19" fmla="*/ 191 h 418"/>
                <a:gd name="T20" fmla="*/ 182 w 225"/>
                <a:gd name="T21" fmla="*/ 228 h 418"/>
                <a:gd name="T22" fmla="*/ 213 w 225"/>
                <a:gd name="T23" fmla="*/ 265 h 418"/>
                <a:gd name="T24" fmla="*/ 225 w 225"/>
                <a:gd name="T25" fmla="*/ 309 h 418"/>
                <a:gd name="T26" fmla="*/ 210 w 225"/>
                <a:gd name="T27" fmla="*/ 364 h 418"/>
                <a:gd name="T28" fmla="*/ 173 w 225"/>
                <a:gd name="T29" fmla="*/ 401 h 418"/>
                <a:gd name="T30" fmla="*/ 122 w 225"/>
                <a:gd name="T31" fmla="*/ 417 h 418"/>
                <a:gd name="T32" fmla="*/ 66 w 225"/>
                <a:gd name="T33" fmla="*/ 417 h 418"/>
                <a:gd name="T34" fmla="*/ 16 w 225"/>
                <a:gd name="T35" fmla="*/ 404 h 418"/>
                <a:gd name="T36" fmla="*/ 0 w 225"/>
                <a:gd name="T37" fmla="*/ 339 h 418"/>
                <a:gd name="T38" fmla="*/ 47 w 225"/>
                <a:gd name="T39" fmla="*/ 367 h 418"/>
                <a:gd name="T40" fmla="*/ 97 w 225"/>
                <a:gd name="T41" fmla="*/ 376 h 418"/>
                <a:gd name="T42" fmla="*/ 147 w 225"/>
                <a:gd name="T43" fmla="*/ 367 h 418"/>
                <a:gd name="T44" fmla="*/ 172 w 225"/>
                <a:gd name="T45" fmla="*/ 337 h 418"/>
                <a:gd name="T46" fmla="*/ 172 w 225"/>
                <a:gd name="T47" fmla="*/ 299 h 418"/>
                <a:gd name="T48" fmla="*/ 154 w 225"/>
                <a:gd name="T49" fmla="*/ 268 h 418"/>
                <a:gd name="T50" fmla="*/ 117 w 225"/>
                <a:gd name="T51" fmla="*/ 240 h 418"/>
                <a:gd name="T52" fmla="*/ 60 w 225"/>
                <a:gd name="T53" fmla="*/ 205 h 418"/>
                <a:gd name="T54" fmla="*/ 20 w 225"/>
                <a:gd name="T55" fmla="*/ 169 h 418"/>
                <a:gd name="T56" fmla="*/ 1 w 225"/>
                <a:gd name="T57" fmla="*/ 131 h 418"/>
                <a:gd name="T58" fmla="*/ 4 w 225"/>
                <a:gd name="T59" fmla="*/ 79 h 418"/>
                <a:gd name="T60" fmla="*/ 34 w 225"/>
                <a:gd name="T61" fmla="*/ 32 h 418"/>
                <a:gd name="T62" fmla="*/ 75 w 225"/>
                <a:gd name="T63" fmla="*/ 9 h 418"/>
                <a:gd name="T64" fmla="*/ 128 w 225"/>
                <a:gd name="T65"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5" h="418">
                  <a:moveTo>
                    <a:pt x="128" y="0"/>
                  </a:moveTo>
                  <a:lnTo>
                    <a:pt x="160" y="1"/>
                  </a:lnTo>
                  <a:lnTo>
                    <a:pt x="186" y="7"/>
                  </a:lnTo>
                  <a:lnTo>
                    <a:pt x="207" y="14"/>
                  </a:lnTo>
                  <a:lnTo>
                    <a:pt x="207" y="68"/>
                  </a:lnTo>
                  <a:lnTo>
                    <a:pt x="183" y="54"/>
                  </a:lnTo>
                  <a:lnTo>
                    <a:pt x="157" y="45"/>
                  </a:lnTo>
                  <a:lnTo>
                    <a:pt x="125" y="42"/>
                  </a:lnTo>
                  <a:lnTo>
                    <a:pt x="103" y="45"/>
                  </a:lnTo>
                  <a:lnTo>
                    <a:pt x="85" y="51"/>
                  </a:lnTo>
                  <a:lnTo>
                    <a:pt x="69" y="60"/>
                  </a:lnTo>
                  <a:lnTo>
                    <a:pt x="59" y="73"/>
                  </a:lnTo>
                  <a:lnTo>
                    <a:pt x="51" y="88"/>
                  </a:lnTo>
                  <a:lnTo>
                    <a:pt x="50" y="104"/>
                  </a:lnTo>
                  <a:lnTo>
                    <a:pt x="51" y="122"/>
                  </a:lnTo>
                  <a:lnTo>
                    <a:pt x="57" y="137"/>
                  </a:lnTo>
                  <a:lnTo>
                    <a:pt x="67" y="152"/>
                  </a:lnTo>
                  <a:lnTo>
                    <a:pt x="81" y="163"/>
                  </a:lnTo>
                  <a:lnTo>
                    <a:pt x="101" y="177"/>
                  </a:lnTo>
                  <a:lnTo>
                    <a:pt x="128" y="191"/>
                  </a:lnTo>
                  <a:lnTo>
                    <a:pt x="157" y="211"/>
                  </a:lnTo>
                  <a:lnTo>
                    <a:pt x="182" y="228"/>
                  </a:lnTo>
                  <a:lnTo>
                    <a:pt x="200" y="244"/>
                  </a:lnTo>
                  <a:lnTo>
                    <a:pt x="213" y="265"/>
                  </a:lnTo>
                  <a:lnTo>
                    <a:pt x="222" y="286"/>
                  </a:lnTo>
                  <a:lnTo>
                    <a:pt x="225" y="309"/>
                  </a:lnTo>
                  <a:lnTo>
                    <a:pt x="220" y="339"/>
                  </a:lnTo>
                  <a:lnTo>
                    <a:pt x="210" y="364"/>
                  </a:lnTo>
                  <a:lnTo>
                    <a:pt x="192" y="386"/>
                  </a:lnTo>
                  <a:lnTo>
                    <a:pt x="173" y="401"/>
                  </a:lnTo>
                  <a:lnTo>
                    <a:pt x="150" y="411"/>
                  </a:lnTo>
                  <a:lnTo>
                    <a:pt x="122" y="417"/>
                  </a:lnTo>
                  <a:lnTo>
                    <a:pt x="89" y="418"/>
                  </a:lnTo>
                  <a:lnTo>
                    <a:pt x="66" y="417"/>
                  </a:lnTo>
                  <a:lnTo>
                    <a:pt x="39" y="411"/>
                  </a:lnTo>
                  <a:lnTo>
                    <a:pt x="16" y="404"/>
                  </a:lnTo>
                  <a:lnTo>
                    <a:pt x="0" y="396"/>
                  </a:lnTo>
                  <a:lnTo>
                    <a:pt x="0" y="339"/>
                  </a:lnTo>
                  <a:lnTo>
                    <a:pt x="20" y="355"/>
                  </a:lnTo>
                  <a:lnTo>
                    <a:pt x="47" y="367"/>
                  </a:lnTo>
                  <a:lnTo>
                    <a:pt x="72" y="374"/>
                  </a:lnTo>
                  <a:lnTo>
                    <a:pt x="97" y="376"/>
                  </a:lnTo>
                  <a:lnTo>
                    <a:pt x="125" y="373"/>
                  </a:lnTo>
                  <a:lnTo>
                    <a:pt x="147" y="367"/>
                  </a:lnTo>
                  <a:lnTo>
                    <a:pt x="161" y="354"/>
                  </a:lnTo>
                  <a:lnTo>
                    <a:pt x="172" y="337"/>
                  </a:lnTo>
                  <a:lnTo>
                    <a:pt x="175" y="315"/>
                  </a:lnTo>
                  <a:lnTo>
                    <a:pt x="172" y="299"/>
                  </a:lnTo>
                  <a:lnTo>
                    <a:pt x="166" y="283"/>
                  </a:lnTo>
                  <a:lnTo>
                    <a:pt x="154" y="268"/>
                  </a:lnTo>
                  <a:lnTo>
                    <a:pt x="139" y="256"/>
                  </a:lnTo>
                  <a:lnTo>
                    <a:pt x="117" y="240"/>
                  </a:lnTo>
                  <a:lnTo>
                    <a:pt x="89" y="224"/>
                  </a:lnTo>
                  <a:lnTo>
                    <a:pt x="60" y="205"/>
                  </a:lnTo>
                  <a:lnTo>
                    <a:pt x="37" y="187"/>
                  </a:lnTo>
                  <a:lnTo>
                    <a:pt x="20" y="169"/>
                  </a:lnTo>
                  <a:lnTo>
                    <a:pt x="9" y="152"/>
                  </a:lnTo>
                  <a:lnTo>
                    <a:pt x="1" y="131"/>
                  </a:lnTo>
                  <a:lnTo>
                    <a:pt x="0" y="109"/>
                  </a:lnTo>
                  <a:lnTo>
                    <a:pt x="4" y="79"/>
                  </a:lnTo>
                  <a:lnTo>
                    <a:pt x="14" y="53"/>
                  </a:lnTo>
                  <a:lnTo>
                    <a:pt x="34" y="32"/>
                  </a:lnTo>
                  <a:lnTo>
                    <a:pt x="53" y="17"/>
                  </a:lnTo>
                  <a:lnTo>
                    <a:pt x="75" y="9"/>
                  </a:lnTo>
                  <a:lnTo>
                    <a:pt x="100" y="3"/>
                  </a:lnTo>
                  <a:lnTo>
                    <a:pt x="128" y="0"/>
                  </a:lnTo>
                  <a:close/>
                </a:path>
              </a:pathLst>
            </a:custGeom>
            <a:solidFill>
              <a:srgbClr val="FFFFFF"/>
            </a:solidFill>
            <a:ln w="0">
              <a:solidFill>
                <a:srgbClr val="FFFFFF"/>
              </a:solidFill>
              <a:prstDash val="solid"/>
              <a:round/>
              <a:headEnd/>
              <a:tailEnd/>
            </a:ln>
          </p:spPr>
          <p:txBody>
            <a:bodyPr vert="horz" wrap="square" lIns="93259" tIns="46629" rIns="93259" bIns="46629" numCol="1" anchor="t" anchorCtr="0" compatLnSpc="1">
              <a:prstTxWarp prst="textNoShape">
                <a:avLst/>
              </a:prstTxWarp>
            </a:bodyPr>
            <a:lstStyle/>
            <a:p>
              <a:pPr defTabSz="621746"/>
              <a:endParaRPr lang="en-US" sz="1836">
                <a:solidFill>
                  <a:srgbClr val="FFFFFE"/>
                </a:solidFill>
              </a:endParaRPr>
            </a:p>
          </p:txBody>
        </p:sp>
        <p:sp>
          <p:nvSpPr>
            <p:cNvPr id="171" name="Freeform 14"/>
            <p:cNvSpPr>
              <a:spLocks noEditPoints="1"/>
            </p:cNvSpPr>
            <p:nvPr/>
          </p:nvSpPr>
          <p:spPr bwMode="auto">
            <a:xfrm>
              <a:off x="6515101" y="2387600"/>
              <a:ext cx="400050" cy="479425"/>
            </a:xfrm>
            <a:custGeom>
              <a:avLst/>
              <a:gdLst>
                <a:gd name="T0" fmla="*/ 133 w 252"/>
                <a:gd name="T1" fmla="*/ 38 h 302"/>
                <a:gd name="T2" fmla="*/ 112 w 252"/>
                <a:gd name="T3" fmla="*/ 41 h 302"/>
                <a:gd name="T4" fmla="*/ 94 w 252"/>
                <a:gd name="T5" fmla="*/ 49 h 302"/>
                <a:gd name="T6" fmla="*/ 77 w 252"/>
                <a:gd name="T7" fmla="*/ 62 h 302"/>
                <a:gd name="T8" fmla="*/ 64 w 252"/>
                <a:gd name="T9" fmla="*/ 80 h 302"/>
                <a:gd name="T10" fmla="*/ 55 w 252"/>
                <a:gd name="T11" fmla="*/ 100 h 302"/>
                <a:gd name="T12" fmla="*/ 49 w 252"/>
                <a:gd name="T13" fmla="*/ 124 h 302"/>
                <a:gd name="T14" fmla="*/ 205 w 252"/>
                <a:gd name="T15" fmla="*/ 124 h 302"/>
                <a:gd name="T16" fmla="*/ 203 w 252"/>
                <a:gd name="T17" fmla="*/ 99 h 302"/>
                <a:gd name="T18" fmla="*/ 196 w 252"/>
                <a:gd name="T19" fmla="*/ 78 h 302"/>
                <a:gd name="T20" fmla="*/ 187 w 252"/>
                <a:gd name="T21" fmla="*/ 62 h 302"/>
                <a:gd name="T22" fmla="*/ 172 w 252"/>
                <a:gd name="T23" fmla="*/ 49 h 302"/>
                <a:gd name="T24" fmla="*/ 155 w 252"/>
                <a:gd name="T25" fmla="*/ 41 h 302"/>
                <a:gd name="T26" fmla="*/ 133 w 252"/>
                <a:gd name="T27" fmla="*/ 38 h 302"/>
                <a:gd name="T28" fmla="*/ 134 w 252"/>
                <a:gd name="T29" fmla="*/ 0 h 302"/>
                <a:gd name="T30" fmla="*/ 160 w 252"/>
                <a:gd name="T31" fmla="*/ 2 h 302"/>
                <a:gd name="T32" fmla="*/ 185 w 252"/>
                <a:gd name="T33" fmla="*/ 9 h 302"/>
                <a:gd name="T34" fmla="*/ 206 w 252"/>
                <a:gd name="T35" fmla="*/ 22 h 302"/>
                <a:gd name="T36" fmla="*/ 222 w 252"/>
                <a:gd name="T37" fmla="*/ 38 h 302"/>
                <a:gd name="T38" fmla="*/ 235 w 252"/>
                <a:gd name="T39" fmla="*/ 59 h 302"/>
                <a:gd name="T40" fmla="*/ 244 w 252"/>
                <a:gd name="T41" fmla="*/ 83 h 302"/>
                <a:gd name="T42" fmla="*/ 250 w 252"/>
                <a:gd name="T43" fmla="*/ 109 h 302"/>
                <a:gd name="T44" fmla="*/ 252 w 252"/>
                <a:gd name="T45" fmla="*/ 139 h 302"/>
                <a:gd name="T46" fmla="*/ 252 w 252"/>
                <a:gd name="T47" fmla="*/ 162 h 302"/>
                <a:gd name="T48" fmla="*/ 49 w 252"/>
                <a:gd name="T49" fmla="*/ 162 h 302"/>
                <a:gd name="T50" fmla="*/ 52 w 252"/>
                <a:gd name="T51" fmla="*/ 193 h 302"/>
                <a:gd name="T52" fmla="*/ 61 w 252"/>
                <a:gd name="T53" fmla="*/ 217 h 302"/>
                <a:gd name="T54" fmla="*/ 75 w 252"/>
                <a:gd name="T55" fmla="*/ 238 h 302"/>
                <a:gd name="T56" fmla="*/ 93 w 252"/>
                <a:gd name="T57" fmla="*/ 252 h 302"/>
                <a:gd name="T58" fmla="*/ 116 w 252"/>
                <a:gd name="T59" fmla="*/ 260 h 302"/>
                <a:gd name="T60" fmla="*/ 143 w 252"/>
                <a:gd name="T61" fmla="*/ 263 h 302"/>
                <a:gd name="T62" fmla="*/ 174 w 252"/>
                <a:gd name="T63" fmla="*/ 260 h 302"/>
                <a:gd name="T64" fmla="*/ 205 w 252"/>
                <a:gd name="T65" fmla="*/ 249 h 302"/>
                <a:gd name="T66" fmla="*/ 232 w 252"/>
                <a:gd name="T67" fmla="*/ 232 h 302"/>
                <a:gd name="T68" fmla="*/ 232 w 252"/>
                <a:gd name="T69" fmla="*/ 274 h 302"/>
                <a:gd name="T70" fmla="*/ 205 w 252"/>
                <a:gd name="T71" fmla="*/ 291 h 302"/>
                <a:gd name="T72" fmla="*/ 171 w 252"/>
                <a:gd name="T73" fmla="*/ 299 h 302"/>
                <a:gd name="T74" fmla="*/ 131 w 252"/>
                <a:gd name="T75" fmla="*/ 302 h 302"/>
                <a:gd name="T76" fmla="*/ 103 w 252"/>
                <a:gd name="T77" fmla="*/ 301 h 302"/>
                <a:gd name="T78" fmla="*/ 78 w 252"/>
                <a:gd name="T79" fmla="*/ 294 h 302"/>
                <a:gd name="T80" fmla="*/ 56 w 252"/>
                <a:gd name="T81" fmla="*/ 282 h 302"/>
                <a:gd name="T82" fmla="*/ 39 w 252"/>
                <a:gd name="T83" fmla="*/ 266 h 302"/>
                <a:gd name="T84" fmla="*/ 22 w 252"/>
                <a:gd name="T85" fmla="*/ 243 h 302"/>
                <a:gd name="T86" fmla="*/ 11 w 252"/>
                <a:gd name="T87" fmla="*/ 217 h 302"/>
                <a:gd name="T88" fmla="*/ 3 w 252"/>
                <a:gd name="T89" fmla="*/ 187 h 302"/>
                <a:gd name="T90" fmla="*/ 0 w 252"/>
                <a:gd name="T91" fmla="*/ 152 h 302"/>
                <a:gd name="T92" fmla="*/ 3 w 252"/>
                <a:gd name="T93" fmla="*/ 120 h 302"/>
                <a:gd name="T94" fmla="*/ 11 w 252"/>
                <a:gd name="T95" fmla="*/ 89 h 302"/>
                <a:gd name="T96" fmla="*/ 24 w 252"/>
                <a:gd name="T97" fmla="*/ 62 h 302"/>
                <a:gd name="T98" fmla="*/ 41 w 252"/>
                <a:gd name="T99" fmla="*/ 40 h 302"/>
                <a:gd name="T100" fmla="*/ 61 w 252"/>
                <a:gd name="T101" fmla="*/ 22 h 302"/>
                <a:gd name="T102" fmla="*/ 83 w 252"/>
                <a:gd name="T103" fmla="*/ 9 h 302"/>
                <a:gd name="T104" fmla="*/ 108 w 252"/>
                <a:gd name="T105" fmla="*/ 2 h 302"/>
                <a:gd name="T106" fmla="*/ 134 w 252"/>
                <a:gd name="T10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2" h="302">
                  <a:moveTo>
                    <a:pt x="133" y="38"/>
                  </a:moveTo>
                  <a:lnTo>
                    <a:pt x="112" y="41"/>
                  </a:lnTo>
                  <a:lnTo>
                    <a:pt x="94" y="49"/>
                  </a:lnTo>
                  <a:lnTo>
                    <a:pt x="77" y="62"/>
                  </a:lnTo>
                  <a:lnTo>
                    <a:pt x="64" y="80"/>
                  </a:lnTo>
                  <a:lnTo>
                    <a:pt x="55" y="100"/>
                  </a:lnTo>
                  <a:lnTo>
                    <a:pt x="49" y="124"/>
                  </a:lnTo>
                  <a:lnTo>
                    <a:pt x="205" y="124"/>
                  </a:lnTo>
                  <a:lnTo>
                    <a:pt x="203" y="99"/>
                  </a:lnTo>
                  <a:lnTo>
                    <a:pt x="196" y="78"/>
                  </a:lnTo>
                  <a:lnTo>
                    <a:pt x="187" y="62"/>
                  </a:lnTo>
                  <a:lnTo>
                    <a:pt x="172" y="49"/>
                  </a:lnTo>
                  <a:lnTo>
                    <a:pt x="155" y="41"/>
                  </a:lnTo>
                  <a:lnTo>
                    <a:pt x="133" y="38"/>
                  </a:lnTo>
                  <a:close/>
                  <a:moveTo>
                    <a:pt x="134" y="0"/>
                  </a:moveTo>
                  <a:lnTo>
                    <a:pt x="160" y="2"/>
                  </a:lnTo>
                  <a:lnTo>
                    <a:pt x="185" y="9"/>
                  </a:lnTo>
                  <a:lnTo>
                    <a:pt x="206" y="22"/>
                  </a:lnTo>
                  <a:lnTo>
                    <a:pt x="222" y="38"/>
                  </a:lnTo>
                  <a:lnTo>
                    <a:pt x="235" y="59"/>
                  </a:lnTo>
                  <a:lnTo>
                    <a:pt x="244" y="83"/>
                  </a:lnTo>
                  <a:lnTo>
                    <a:pt x="250" y="109"/>
                  </a:lnTo>
                  <a:lnTo>
                    <a:pt x="252" y="139"/>
                  </a:lnTo>
                  <a:lnTo>
                    <a:pt x="252" y="162"/>
                  </a:lnTo>
                  <a:lnTo>
                    <a:pt x="49" y="162"/>
                  </a:lnTo>
                  <a:lnTo>
                    <a:pt x="52" y="193"/>
                  </a:lnTo>
                  <a:lnTo>
                    <a:pt x="61" y="217"/>
                  </a:lnTo>
                  <a:lnTo>
                    <a:pt x="75" y="238"/>
                  </a:lnTo>
                  <a:lnTo>
                    <a:pt x="93" y="252"/>
                  </a:lnTo>
                  <a:lnTo>
                    <a:pt x="116" y="260"/>
                  </a:lnTo>
                  <a:lnTo>
                    <a:pt x="143" y="263"/>
                  </a:lnTo>
                  <a:lnTo>
                    <a:pt x="174" y="260"/>
                  </a:lnTo>
                  <a:lnTo>
                    <a:pt x="205" y="249"/>
                  </a:lnTo>
                  <a:lnTo>
                    <a:pt x="232" y="232"/>
                  </a:lnTo>
                  <a:lnTo>
                    <a:pt x="232" y="274"/>
                  </a:lnTo>
                  <a:lnTo>
                    <a:pt x="205" y="291"/>
                  </a:lnTo>
                  <a:lnTo>
                    <a:pt x="171" y="299"/>
                  </a:lnTo>
                  <a:lnTo>
                    <a:pt x="131" y="302"/>
                  </a:lnTo>
                  <a:lnTo>
                    <a:pt x="103" y="301"/>
                  </a:lnTo>
                  <a:lnTo>
                    <a:pt x="78" y="294"/>
                  </a:lnTo>
                  <a:lnTo>
                    <a:pt x="56" y="282"/>
                  </a:lnTo>
                  <a:lnTo>
                    <a:pt x="39" y="266"/>
                  </a:lnTo>
                  <a:lnTo>
                    <a:pt x="22" y="243"/>
                  </a:lnTo>
                  <a:lnTo>
                    <a:pt x="11" y="217"/>
                  </a:lnTo>
                  <a:lnTo>
                    <a:pt x="3" y="187"/>
                  </a:lnTo>
                  <a:lnTo>
                    <a:pt x="0" y="152"/>
                  </a:lnTo>
                  <a:lnTo>
                    <a:pt x="3" y="120"/>
                  </a:lnTo>
                  <a:lnTo>
                    <a:pt x="11" y="89"/>
                  </a:lnTo>
                  <a:lnTo>
                    <a:pt x="24" y="62"/>
                  </a:lnTo>
                  <a:lnTo>
                    <a:pt x="41" y="40"/>
                  </a:lnTo>
                  <a:lnTo>
                    <a:pt x="61" y="22"/>
                  </a:lnTo>
                  <a:lnTo>
                    <a:pt x="83" y="9"/>
                  </a:lnTo>
                  <a:lnTo>
                    <a:pt x="108" y="2"/>
                  </a:lnTo>
                  <a:lnTo>
                    <a:pt x="134" y="0"/>
                  </a:lnTo>
                  <a:close/>
                </a:path>
              </a:pathLst>
            </a:custGeom>
            <a:solidFill>
              <a:srgbClr val="FFFFFF"/>
            </a:solidFill>
            <a:ln w="0">
              <a:solidFill>
                <a:srgbClr val="FFFFFF"/>
              </a:solidFill>
              <a:prstDash val="solid"/>
              <a:round/>
              <a:headEnd/>
              <a:tailEnd/>
            </a:ln>
          </p:spPr>
          <p:txBody>
            <a:bodyPr vert="horz" wrap="square" lIns="93259" tIns="46629" rIns="93259" bIns="46629" numCol="1" anchor="t" anchorCtr="0" compatLnSpc="1">
              <a:prstTxWarp prst="textNoShape">
                <a:avLst/>
              </a:prstTxWarp>
            </a:bodyPr>
            <a:lstStyle/>
            <a:p>
              <a:pPr defTabSz="621746"/>
              <a:endParaRPr lang="en-US" sz="1836">
                <a:solidFill>
                  <a:srgbClr val="FFFFFE"/>
                </a:solidFill>
              </a:endParaRPr>
            </a:p>
          </p:txBody>
        </p:sp>
        <p:sp>
          <p:nvSpPr>
            <p:cNvPr id="199" name="Freeform 15"/>
            <p:cNvSpPr>
              <a:spLocks/>
            </p:cNvSpPr>
            <p:nvPr/>
          </p:nvSpPr>
          <p:spPr bwMode="auto">
            <a:xfrm>
              <a:off x="6996113" y="2390775"/>
              <a:ext cx="238125" cy="465138"/>
            </a:xfrm>
            <a:custGeom>
              <a:avLst/>
              <a:gdLst>
                <a:gd name="T0" fmla="*/ 122 w 150"/>
                <a:gd name="T1" fmla="*/ 0 h 293"/>
                <a:gd name="T2" fmla="*/ 138 w 150"/>
                <a:gd name="T3" fmla="*/ 1 h 293"/>
                <a:gd name="T4" fmla="*/ 150 w 150"/>
                <a:gd name="T5" fmla="*/ 4 h 293"/>
                <a:gd name="T6" fmla="*/ 150 w 150"/>
                <a:gd name="T7" fmla="*/ 51 h 293"/>
                <a:gd name="T8" fmla="*/ 135 w 150"/>
                <a:gd name="T9" fmla="*/ 44 h 293"/>
                <a:gd name="T10" fmla="*/ 115 w 150"/>
                <a:gd name="T11" fmla="*/ 42 h 293"/>
                <a:gd name="T12" fmla="*/ 97 w 150"/>
                <a:gd name="T13" fmla="*/ 45 h 293"/>
                <a:gd name="T14" fmla="*/ 81 w 150"/>
                <a:gd name="T15" fmla="*/ 54 h 293"/>
                <a:gd name="T16" fmla="*/ 68 w 150"/>
                <a:gd name="T17" fmla="*/ 67 h 293"/>
                <a:gd name="T18" fmla="*/ 54 w 150"/>
                <a:gd name="T19" fmla="*/ 90 h 293"/>
                <a:gd name="T20" fmla="*/ 48 w 150"/>
                <a:gd name="T21" fmla="*/ 115 h 293"/>
                <a:gd name="T22" fmla="*/ 46 w 150"/>
                <a:gd name="T23" fmla="*/ 146 h 293"/>
                <a:gd name="T24" fmla="*/ 46 w 150"/>
                <a:gd name="T25" fmla="*/ 293 h 293"/>
                <a:gd name="T26" fmla="*/ 0 w 150"/>
                <a:gd name="T27" fmla="*/ 293 h 293"/>
                <a:gd name="T28" fmla="*/ 0 w 150"/>
                <a:gd name="T29" fmla="*/ 4 h 293"/>
                <a:gd name="T30" fmla="*/ 46 w 150"/>
                <a:gd name="T31" fmla="*/ 4 h 293"/>
                <a:gd name="T32" fmla="*/ 46 w 150"/>
                <a:gd name="T33" fmla="*/ 65 h 293"/>
                <a:gd name="T34" fmla="*/ 47 w 150"/>
                <a:gd name="T35" fmla="*/ 65 h 293"/>
                <a:gd name="T36" fmla="*/ 54 w 150"/>
                <a:gd name="T37" fmla="*/ 45 h 293"/>
                <a:gd name="T38" fmla="*/ 65 w 150"/>
                <a:gd name="T39" fmla="*/ 29 h 293"/>
                <a:gd name="T40" fmla="*/ 78 w 150"/>
                <a:gd name="T41" fmla="*/ 16 h 293"/>
                <a:gd name="T42" fmla="*/ 98 w 150"/>
                <a:gd name="T43" fmla="*/ 4 h 293"/>
                <a:gd name="T44" fmla="*/ 122 w 150"/>
                <a:gd name="T45"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 h="293">
                  <a:moveTo>
                    <a:pt x="122" y="0"/>
                  </a:moveTo>
                  <a:lnTo>
                    <a:pt x="138" y="1"/>
                  </a:lnTo>
                  <a:lnTo>
                    <a:pt x="150" y="4"/>
                  </a:lnTo>
                  <a:lnTo>
                    <a:pt x="150" y="51"/>
                  </a:lnTo>
                  <a:lnTo>
                    <a:pt x="135" y="44"/>
                  </a:lnTo>
                  <a:lnTo>
                    <a:pt x="115" y="42"/>
                  </a:lnTo>
                  <a:lnTo>
                    <a:pt x="97" y="45"/>
                  </a:lnTo>
                  <a:lnTo>
                    <a:pt x="81" y="54"/>
                  </a:lnTo>
                  <a:lnTo>
                    <a:pt x="68" y="67"/>
                  </a:lnTo>
                  <a:lnTo>
                    <a:pt x="54" y="90"/>
                  </a:lnTo>
                  <a:lnTo>
                    <a:pt x="48" y="115"/>
                  </a:lnTo>
                  <a:lnTo>
                    <a:pt x="46" y="146"/>
                  </a:lnTo>
                  <a:lnTo>
                    <a:pt x="46" y="293"/>
                  </a:lnTo>
                  <a:lnTo>
                    <a:pt x="0" y="293"/>
                  </a:lnTo>
                  <a:lnTo>
                    <a:pt x="0" y="4"/>
                  </a:lnTo>
                  <a:lnTo>
                    <a:pt x="46" y="4"/>
                  </a:lnTo>
                  <a:lnTo>
                    <a:pt x="46" y="65"/>
                  </a:lnTo>
                  <a:lnTo>
                    <a:pt x="47" y="65"/>
                  </a:lnTo>
                  <a:lnTo>
                    <a:pt x="54" y="45"/>
                  </a:lnTo>
                  <a:lnTo>
                    <a:pt x="65" y="29"/>
                  </a:lnTo>
                  <a:lnTo>
                    <a:pt x="78" y="16"/>
                  </a:lnTo>
                  <a:lnTo>
                    <a:pt x="98" y="4"/>
                  </a:lnTo>
                  <a:lnTo>
                    <a:pt x="122" y="0"/>
                  </a:lnTo>
                  <a:close/>
                </a:path>
              </a:pathLst>
            </a:custGeom>
            <a:solidFill>
              <a:srgbClr val="FFFFFF"/>
            </a:solidFill>
            <a:ln w="0">
              <a:solidFill>
                <a:srgbClr val="FFFFFF"/>
              </a:solidFill>
              <a:prstDash val="solid"/>
              <a:round/>
              <a:headEnd/>
              <a:tailEnd/>
            </a:ln>
          </p:spPr>
          <p:txBody>
            <a:bodyPr vert="horz" wrap="square" lIns="93259" tIns="46629" rIns="93259" bIns="46629" numCol="1" anchor="t" anchorCtr="0" compatLnSpc="1">
              <a:prstTxWarp prst="textNoShape">
                <a:avLst/>
              </a:prstTxWarp>
            </a:bodyPr>
            <a:lstStyle/>
            <a:p>
              <a:pPr defTabSz="621746"/>
              <a:endParaRPr lang="en-US" sz="1836">
                <a:solidFill>
                  <a:srgbClr val="FFFFFE"/>
                </a:solidFill>
              </a:endParaRPr>
            </a:p>
          </p:txBody>
        </p:sp>
        <p:sp>
          <p:nvSpPr>
            <p:cNvPr id="206" name="Freeform 16"/>
            <p:cNvSpPr>
              <a:spLocks/>
            </p:cNvSpPr>
            <p:nvPr/>
          </p:nvSpPr>
          <p:spPr bwMode="auto">
            <a:xfrm>
              <a:off x="7254876" y="2397124"/>
              <a:ext cx="427039" cy="458787"/>
            </a:xfrm>
            <a:custGeom>
              <a:avLst/>
              <a:gdLst>
                <a:gd name="T0" fmla="*/ 0 w 269"/>
                <a:gd name="T1" fmla="*/ 0 h 289"/>
                <a:gd name="T2" fmla="*/ 51 w 269"/>
                <a:gd name="T3" fmla="*/ 0 h 289"/>
                <a:gd name="T4" fmla="*/ 123 w 269"/>
                <a:gd name="T5" fmla="*/ 211 h 289"/>
                <a:gd name="T6" fmla="*/ 131 w 269"/>
                <a:gd name="T7" fmla="*/ 232 h 289"/>
                <a:gd name="T8" fmla="*/ 134 w 269"/>
                <a:gd name="T9" fmla="*/ 251 h 289"/>
                <a:gd name="T10" fmla="*/ 135 w 269"/>
                <a:gd name="T11" fmla="*/ 251 h 289"/>
                <a:gd name="T12" fmla="*/ 138 w 269"/>
                <a:gd name="T13" fmla="*/ 230 h 289"/>
                <a:gd name="T14" fmla="*/ 144 w 269"/>
                <a:gd name="T15" fmla="*/ 212 h 289"/>
                <a:gd name="T16" fmla="*/ 220 w 269"/>
                <a:gd name="T17" fmla="*/ 0 h 289"/>
                <a:gd name="T18" fmla="*/ 269 w 269"/>
                <a:gd name="T19" fmla="*/ 0 h 289"/>
                <a:gd name="T20" fmla="*/ 154 w 269"/>
                <a:gd name="T21" fmla="*/ 289 h 289"/>
                <a:gd name="T22" fmla="*/ 109 w 269"/>
                <a:gd name="T23" fmla="*/ 289 h 289"/>
                <a:gd name="T24" fmla="*/ 0 w 269"/>
                <a:gd name="T25"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 h="289">
                  <a:moveTo>
                    <a:pt x="0" y="0"/>
                  </a:moveTo>
                  <a:lnTo>
                    <a:pt x="51" y="0"/>
                  </a:lnTo>
                  <a:lnTo>
                    <a:pt x="123" y="211"/>
                  </a:lnTo>
                  <a:lnTo>
                    <a:pt x="131" y="232"/>
                  </a:lnTo>
                  <a:lnTo>
                    <a:pt x="134" y="251"/>
                  </a:lnTo>
                  <a:lnTo>
                    <a:pt x="135" y="251"/>
                  </a:lnTo>
                  <a:lnTo>
                    <a:pt x="138" y="230"/>
                  </a:lnTo>
                  <a:lnTo>
                    <a:pt x="144" y="212"/>
                  </a:lnTo>
                  <a:lnTo>
                    <a:pt x="220" y="0"/>
                  </a:lnTo>
                  <a:lnTo>
                    <a:pt x="269" y="0"/>
                  </a:lnTo>
                  <a:lnTo>
                    <a:pt x="154" y="289"/>
                  </a:lnTo>
                  <a:lnTo>
                    <a:pt x="109" y="289"/>
                  </a:lnTo>
                  <a:lnTo>
                    <a:pt x="0" y="0"/>
                  </a:lnTo>
                  <a:close/>
                </a:path>
              </a:pathLst>
            </a:custGeom>
            <a:solidFill>
              <a:srgbClr val="FFFFFF"/>
            </a:solidFill>
            <a:ln w="0">
              <a:solidFill>
                <a:srgbClr val="FFFFFF"/>
              </a:solidFill>
              <a:prstDash val="solid"/>
              <a:round/>
              <a:headEnd/>
              <a:tailEnd/>
            </a:ln>
          </p:spPr>
          <p:txBody>
            <a:bodyPr vert="horz" wrap="square" lIns="93259" tIns="46629" rIns="93259" bIns="46629" numCol="1" anchor="t" anchorCtr="0" compatLnSpc="1">
              <a:prstTxWarp prst="textNoShape">
                <a:avLst/>
              </a:prstTxWarp>
            </a:bodyPr>
            <a:lstStyle/>
            <a:p>
              <a:pPr defTabSz="621746"/>
              <a:endParaRPr lang="en-US" sz="1836">
                <a:solidFill>
                  <a:srgbClr val="FFFFFE"/>
                </a:solidFill>
              </a:endParaRPr>
            </a:p>
          </p:txBody>
        </p:sp>
        <p:sp>
          <p:nvSpPr>
            <p:cNvPr id="207" name="Freeform 17"/>
            <p:cNvSpPr>
              <a:spLocks noEditPoints="1"/>
            </p:cNvSpPr>
            <p:nvPr/>
          </p:nvSpPr>
          <p:spPr bwMode="auto">
            <a:xfrm>
              <a:off x="7697788" y="2387600"/>
              <a:ext cx="398463" cy="479425"/>
            </a:xfrm>
            <a:custGeom>
              <a:avLst/>
              <a:gdLst>
                <a:gd name="T0" fmla="*/ 132 w 251"/>
                <a:gd name="T1" fmla="*/ 38 h 302"/>
                <a:gd name="T2" fmla="*/ 112 w 251"/>
                <a:gd name="T3" fmla="*/ 41 h 302"/>
                <a:gd name="T4" fmla="*/ 93 w 251"/>
                <a:gd name="T5" fmla="*/ 49 h 302"/>
                <a:gd name="T6" fmla="*/ 77 w 251"/>
                <a:gd name="T7" fmla="*/ 62 h 302"/>
                <a:gd name="T8" fmla="*/ 63 w 251"/>
                <a:gd name="T9" fmla="*/ 80 h 302"/>
                <a:gd name="T10" fmla="*/ 55 w 251"/>
                <a:gd name="T11" fmla="*/ 100 h 302"/>
                <a:gd name="T12" fmla="*/ 49 w 251"/>
                <a:gd name="T13" fmla="*/ 124 h 302"/>
                <a:gd name="T14" fmla="*/ 204 w 251"/>
                <a:gd name="T15" fmla="*/ 124 h 302"/>
                <a:gd name="T16" fmla="*/ 201 w 251"/>
                <a:gd name="T17" fmla="*/ 99 h 302"/>
                <a:gd name="T18" fmla="*/ 196 w 251"/>
                <a:gd name="T19" fmla="*/ 78 h 302"/>
                <a:gd name="T20" fmla="*/ 185 w 251"/>
                <a:gd name="T21" fmla="*/ 62 h 302"/>
                <a:gd name="T22" fmla="*/ 172 w 251"/>
                <a:gd name="T23" fmla="*/ 49 h 302"/>
                <a:gd name="T24" fmla="*/ 153 w 251"/>
                <a:gd name="T25" fmla="*/ 41 h 302"/>
                <a:gd name="T26" fmla="*/ 132 w 251"/>
                <a:gd name="T27" fmla="*/ 38 h 302"/>
                <a:gd name="T28" fmla="*/ 132 w 251"/>
                <a:gd name="T29" fmla="*/ 0 h 302"/>
                <a:gd name="T30" fmla="*/ 160 w 251"/>
                <a:gd name="T31" fmla="*/ 2 h 302"/>
                <a:gd name="T32" fmla="*/ 184 w 251"/>
                <a:gd name="T33" fmla="*/ 9 h 302"/>
                <a:gd name="T34" fmla="*/ 204 w 251"/>
                <a:gd name="T35" fmla="*/ 22 h 302"/>
                <a:gd name="T36" fmla="*/ 222 w 251"/>
                <a:gd name="T37" fmla="*/ 38 h 302"/>
                <a:gd name="T38" fmla="*/ 235 w 251"/>
                <a:gd name="T39" fmla="*/ 59 h 302"/>
                <a:gd name="T40" fmla="*/ 244 w 251"/>
                <a:gd name="T41" fmla="*/ 83 h 302"/>
                <a:gd name="T42" fmla="*/ 250 w 251"/>
                <a:gd name="T43" fmla="*/ 109 h 302"/>
                <a:gd name="T44" fmla="*/ 251 w 251"/>
                <a:gd name="T45" fmla="*/ 139 h 302"/>
                <a:gd name="T46" fmla="*/ 251 w 251"/>
                <a:gd name="T47" fmla="*/ 162 h 302"/>
                <a:gd name="T48" fmla="*/ 49 w 251"/>
                <a:gd name="T49" fmla="*/ 162 h 302"/>
                <a:gd name="T50" fmla="*/ 52 w 251"/>
                <a:gd name="T51" fmla="*/ 193 h 302"/>
                <a:gd name="T52" fmla="*/ 60 w 251"/>
                <a:gd name="T53" fmla="*/ 217 h 302"/>
                <a:gd name="T54" fmla="*/ 74 w 251"/>
                <a:gd name="T55" fmla="*/ 238 h 302"/>
                <a:gd name="T56" fmla="*/ 93 w 251"/>
                <a:gd name="T57" fmla="*/ 252 h 302"/>
                <a:gd name="T58" fmla="*/ 115 w 251"/>
                <a:gd name="T59" fmla="*/ 260 h 302"/>
                <a:gd name="T60" fmla="*/ 143 w 251"/>
                <a:gd name="T61" fmla="*/ 263 h 302"/>
                <a:gd name="T62" fmla="*/ 174 w 251"/>
                <a:gd name="T63" fmla="*/ 260 h 302"/>
                <a:gd name="T64" fmla="*/ 203 w 251"/>
                <a:gd name="T65" fmla="*/ 249 h 302"/>
                <a:gd name="T66" fmla="*/ 231 w 251"/>
                <a:gd name="T67" fmla="*/ 232 h 302"/>
                <a:gd name="T68" fmla="*/ 231 w 251"/>
                <a:gd name="T69" fmla="*/ 274 h 302"/>
                <a:gd name="T70" fmla="*/ 203 w 251"/>
                <a:gd name="T71" fmla="*/ 291 h 302"/>
                <a:gd name="T72" fmla="*/ 171 w 251"/>
                <a:gd name="T73" fmla="*/ 299 h 302"/>
                <a:gd name="T74" fmla="*/ 131 w 251"/>
                <a:gd name="T75" fmla="*/ 302 h 302"/>
                <a:gd name="T76" fmla="*/ 103 w 251"/>
                <a:gd name="T77" fmla="*/ 301 h 302"/>
                <a:gd name="T78" fmla="*/ 78 w 251"/>
                <a:gd name="T79" fmla="*/ 294 h 302"/>
                <a:gd name="T80" fmla="*/ 56 w 251"/>
                <a:gd name="T81" fmla="*/ 282 h 302"/>
                <a:gd name="T82" fmla="*/ 37 w 251"/>
                <a:gd name="T83" fmla="*/ 266 h 302"/>
                <a:gd name="T84" fmla="*/ 21 w 251"/>
                <a:gd name="T85" fmla="*/ 243 h 302"/>
                <a:gd name="T86" fmla="*/ 9 w 251"/>
                <a:gd name="T87" fmla="*/ 217 h 302"/>
                <a:gd name="T88" fmla="*/ 3 w 251"/>
                <a:gd name="T89" fmla="*/ 187 h 302"/>
                <a:gd name="T90" fmla="*/ 0 w 251"/>
                <a:gd name="T91" fmla="*/ 152 h 302"/>
                <a:gd name="T92" fmla="*/ 3 w 251"/>
                <a:gd name="T93" fmla="*/ 120 h 302"/>
                <a:gd name="T94" fmla="*/ 10 w 251"/>
                <a:gd name="T95" fmla="*/ 89 h 302"/>
                <a:gd name="T96" fmla="*/ 22 w 251"/>
                <a:gd name="T97" fmla="*/ 62 h 302"/>
                <a:gd name="T98" fmla="*/ 40 w 251"/>
                <a:gd name="T99" fmla="*/ 40 h 302"/>
                <a:gd name="T100" fmla="*/ 60 w 251"/>
                <a:gd name="T101" fmla="*/ 22 h 302"/>
                <a:gd name="T102" fmla="*/ 82 w 251"/>
                <a:gd name="T103" fmla="*/ 9 h 302"/>
                <a:gd name="T104" fmla="*/ 106 w 251"/>
                <a:gd name="T105" fmla="*/ 2 h 302"/>
                <a:gd name="T106" fmla="*/ 132 w 251"/>
                <a:gd name="T10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1" h="302">
                  <a:moveTo>
                    <a:pt x="132" y="38"/>
                  </a:moveTo>
                  <a:lnTo>
                    <a:pt x="112" y="41"/>
                  </a:lnTo>
                  <a:lnTo>
                    <a:pt x="93" y="49"/>
                  </a:lnTo>
                  <a:lnTo>
                    <a:pt x="77" y="62"/>
                  </a:lnTo>
                  <a:lnTo>
                    <a:pt x="63" y="80"/>
                  </a:lnTo>
                  <a:lnTo>
                    <a:pt x="55" y="100"/>
                  </a:lnTo>
                  <a:lnTo>
                    <a:pt x="49" y="124"/>
                  </a:lnTo>
                  <a:lnTo>
                    <a:pt x="204" y="124"/>
                  </a:lnTo>
                  <a:lnTo>
                    <a:pt x="201" y="99"/>
                  </a:lnTo>
                  <a:lnTo>
                    <a:pt x="196" y="78"/>
                  </a:lnTo>
                  <a:lnTo>
                    <a:pt x="185" y="62"/>
                  </a:lnTo>
                  <a:lnTo>
                    <a:pt x="172" y="49"/>
                  </a:lnTo>
                  <a:lnTo>
                    <a:pt x="153" y="41"/>
                  </a:lnTo>
                  <a:lnTo>
                    <a:pt x="132" y="38"/>
                  </a:lnTo>
                  <a:close/>
                  <a:moveTo>
                    <a:pt x="132" y="0"/>
                  </a:moveTo>
                  <a:lnTo>
                    <a:pt x="160" y="2"/>
                  </a:lnTo>
                  <a:lnTo>
                    <a:pt x="184" y="9"/>
                  </a:lnTo>
                  <a:lnTo>
                    <a:pt x="204" y="22"/>
                  </a:lnTo>
                  <a:lnTo>
                    <a:pt x="222" y="38"/>
                  </a:lnTo>
                  <a:lnTo>
                    <a:pt x="235" y="59"/>
                  </a:lnTo>
                  <a:lnTo>
                    <a:pt x="244" y="83"/>
                  </a:lnTo>
                  <a:lnTo>
                    <a:pt x="250" y="109"/>
                  </a:lnTo>
                  <a:lnTo>
                    <a:pt x="251" y="139"/>
                  </a:lnTo>
                  <a:lnTo>
                    <a:pt x="251" y="162"/>
                  </a:lnTo>
                  <a:lnTo>
                    <a:pt x="49" y="162"/>
                  </a:lnTo>
                  <a:lnTo>
                    <a:pt x="52" y="193"/>
                  </a:lnTo>
                  <a:lnTo>
                    <a:pt x="60" y="217"/>
                  </a:lnTo>
                  <a:lnTo>
                    <a:pt x="74" y="238"/>
                  </a:lnTo>
                  <a:lnTo>
                    <a:pt x="93" y="252"/>
                  </a:lnTo>
                  <a:lnTo>
                    <a:pt x="115" y="260"/>
                  </a:lnTo>
                  <a:lnTo>
                    <a:pt x="143" y="263"/>
                  </a:lnTo>
                  <a:lnTo>
                    <a:pt x="174" y="260"/>
                  </a:lnTo>
                  <a:lnTo>
                    <a:pt x="203" y="249"/>
                  </a:lnTo>
                  <a:lnTo>
                    <a:pt x="231" y="232"/>
                  </a:lnTo>
                  <a:lnTo>
                    <a:pt x="231" y="274"/>
                  </a:lnTo>
                  <a:lnTo>
                    <a:pt x="203" y="291"/>
                  </a:lnTo>
                  <a:lnTo>
                    <a:pt x="171" y="299"/>
                  </a:lnTo>
                  <a:lnTo>
                    <a:pt x="131" y="302"/>
                  </a:lnTo>
                  <a:lnTo>
                    <a:pt x="103" y="301"/>
                  </a:lnTo>
                  <a:lnTo>
                    <a:pt x="78" y="294"/>
                  </a:lnTo>
                  <a:lnTo>
                    <a:pt x="56" y="282"/>
                  </a:lnTo>
                  <a:lnTo>
                    <a:pt x="37" y="266"/>
                  </a:lnTo>
                  <a:lnTo>
                    <a:pt x="21" y="243"/>
                  </a:lnTo>
                  <a:lnTo>
                    <a:pt x="9" y="217"/>
                  </a:lnTo>
                  <a:lnTo>
                    <a:pt x="3" y="187"/>
                  </a:lnTo>
                  <a:lnTo>
                    <a:pt x="0" y="152"/>
                  </a:lnTo>
                  <a:lnTo>
                    <a:pt x="3" y="120"/>
                  </a:lnTo>
                  <a:lnTo>
                    <a:pt x="10" y="89"/>
                  </a:lnTo>
                  <a:lnTo>
                    <a:pt x="22" y="62"/>
                  </a:lnTo>
                  <a:lnTo>
                    <a:pt x="40" y="40"/>
                  </a:lnTo>
                  <a:lnTo>
                    <a:pt x="60" y="22"/>
                  </a:lnTo>
                  <a:lnTo>
                    <a:pt x="82" y="9"/>
                  </a:lnTo>
                  <a:lnTo>
                    <a:pt x="106" y="2"/>
                  </a:lnTo>
                  <a:lnTo>
                    <a:pt x="132" y="0"/>
                  </a:lnTo>
                  <a:close/>
                </a:path>
              </a:pathLst>
            </a:custGeom>
            <a:solidFill>
              <a:srgbClr val="FFFFFF"/>
            </a:solidFill>
            <a:ln w="0">
              <a:solidFill>
                <a:srgbClr val="FFFFFF"/>
              </a:solidFill>
              <a:prstDash val="solid"/>
              <a:round/>
              <a:headEnd/>
              <a:tailEnd/>
            </a:ln>
          </p:spPr>
          <p:txBody>
            <a:bodyPr vert="horz" wrap="square" lIns="93259" tIns="46629" rIns="93259" bIns="46629" numCol="1" anchor="t" anchorCtr="0" compatLnSpc="1">
              <a:prstTxWarp prst="textNoShape">
                <a:avLst/>
              </a:prstTxWarp>
            </a:bodyPr>
            <a:lstStyle/>
            <a:p>
              <a:pPr defTabSz="621746"/>
              <a:endParaRPr lang="en-US" sz="1836">
                <a:solidFill>
                  <a:srgbClr val="FFFFFE"/>
                </a:solidFill>
              </a:endParaRPr>
            </a:p>
          </p:txBody>
        </p:sp>
        <p:sp>
          <p:nvSpPr>
            <p:cNvPr id="208" name="Freeform 18"/>
            <p:cNvSpPr>
              <a:spLocks/>
            </p:cNvSpPr>
            <p:nvPr/>
          </p:nvSpPr>
          <p:spPr bwMode="auto">
            <a:xfrm>
              <a:off x="8175626" y="2390775"/>
              <a:ext cx="238125" cy="465138"/>
            </a:xfrm>
            <a:custGeom>
              <a:avLst/>
              <a:gdLst>
                <a:gd name="T0" fmla="*/ 124 w 150"/>
                <a:gd name="T1" fmla="*/ 0 h 293"/>
                <a:gd name="T2" fmla="*/ 140 w 150"/>
                <a:gd name="T3" fmla="*/ 1 h 293"/>
                <a:gd name="T4" fmla="*/ 150 w 150"/>
                <a:gd name="T5" fmla="*/ 4 h 293"/>
                <a:gd name="T6" fmla="*/ 150 w 150"/>
                <a:gd name="T7" fmla="*/ 51 h 293"/>
                <a:gd name="T8" fmla="*/ 136 w 150"/>
                <a:gd name="T9" fmla="*/ 44 h 293"/>
                <a:gd name="T10" fmla="*/ 116 w 150"/>
                <a:gd name="T11" fmla="*/ 42 h 293"/>
                <a:gd name="T12" fmla="*/ 97 w 150"/>
                <a:gd name="T13" fmla="*/ 45 h 293"/>
                <a:gd name="T14" fmla="*/ 83 w 150"/>
                <a:gd name="T15" fmla="*/ 54 h 293"/>
                <a:gd name="T16" fmla="*/ 68 w 150"/>
                <a:gd name="T17" fmla="*/ 67 h 293"/>
                <a:gd name="T18" fmla="*/ 56 w 150"/>
                <a:gd name="T19" fmla="*/ 90 h 293"/>
                <a:gd name="T20" fmla="*/ 49 w 150"/>
                <a:gd name="T21" fmla="*/ 115 h 293"/>
                <a:gd name="T22" fmla="*/ 47 w 150"/>
                <a:gd name="T23" fmla="*/ 146 h 293"/>
                <a:gd name="T24" fmla="*/ 47 w 150"/>
                <a:gd name="T25" fmla="*/ 293 h 293"/>
                <a:gd name="T26" fmla="*/ 0 w 150"/>
                <a:gd name="T27" fmla="*/ 293 h 293"/>
                <a:gd name="T28" fmla="*/ 0 w 150"/>
                <a:gd name="T29" fmla="*/ 4 h 293"/>
                <a:gd name="T30" fmla="*/ 47 w 150"/>
                <a:gd name="T31" fmla="*/ 4 h 293"/>
                <a:gd name="T32" fmla="*/ 47 w 150"/>
                <a:gd name="T33" fmla="*/ 65 h 293"/>
                <a:gd name="T34" fmla="*/ 47 w 150"/>
                <a:gd name="T35" fmla="*/ 65 h 293"/>
                <a:gd name="T36" fmla="*/ 56 w 150"/>
                <a:gd name="T37" fmla="*/ 45 h 293"/>
                <a:gd name="T38" fmla="*/ 66 w 150"/>
                <a:gd name="T39" fmla="*/ 29 h 293"/>
                <a:gd name="T40" fmla="*/ 80 w 150"/>
                <a:gd name="T41" fmla="*/ 16 h 293"/>
                <a:gd name="T42" fmla="*/ 100 w 150"/>
                <a:gd name="T43" fmla="*/ 4 h 293"/>
                <a:gd name="T44" fmla="*/ 124 w 150"/>
                <a:gd name="T45"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 h="293">
                  <a:moveTo>
                    <a:pt x="124" y="0"/>
                  </a:moveTo>
                  <a:lnTo>
                    <a:pt x="140" y="1"/>
                  </a:lnTo>
                  <a:lnTo>
                    <a:pt x="150" y="4"/>
                  </a:lnTo>
                  <a:lnTo>
                    <a:pt x="150" y="51"/>
                  </a:lnTo>
                  <a:lnTo>
                    <a:pt x="136" y="44"/>
                  </a:lnTo>
                  <a:lnTo>
                    <a:pt x="116" y="42"/>
                  </a:lnTo>
                  <a:lnTo>
                    <a:pt x="97" y="45"/>
                  </a:lnTo>
                  <a:lnTo>
                    <a:pt x="83" y="54"/>
                  </a:lnTo>
                  <a:lnTo>
                    <a:pt x="68" y="67"/>
                  </a:lnTo>
                  <a:lnTo>
                    <a:pt x="56" y="90"/>
                  </a:lnTo>
                  <a:lnTo>
                    <a:pt x="49" y="115"/>
                  </a:lnTo>
                  <a:lnTo>
                    <a:pt x="47" y="146"/>
                  </a:lnTo>
                  <a:lnTo>
                    <a:pt x="47" y="293"/>
                  </a:lnTo>
                  <a:lnTo>
                    <a:pt x="0" y="293"/>
                  </a:lnTo>
                  <a:lnTo>
                    <a:pt x="0" y="4"/>
                  </a:lnTo>
                  <a:lnTo>
                    <a:pt x="47" y="4"/>
                  </a:lnTo>
                  <a:lnTo>
                    <a:pt x="47" y="65"/>
                  </a:lnTo>
                  <a:lnTo>
                    <a:pt x="47" y="65"/>
                  </a:lnTo>
                  <a:lnTo>
                    <a:pt x="56" y="45"/>
                  </a:lnTo>
                  <a:lnTo>
                    <a:pt x="66" y="29"/>
                  </a:lnTo>
                  <a:lnTo>
                    <a:pt x="80" y="16"/>
                  </a:lnTo>
                  <a:lnTo>
                    <a:pt x="100" y="4"/>
                  </a:lnTo>
                  <a:lnTo>
                    <a:pt x="124" y="0"/>
                  </a:lnTo>
                  <a:close/>
                </a:path>
              </a:pathLst>
            </a:custGeom>
            <a:solidFill>
              <a:srgbClr val="FFFFFF"/>
            </a:solidFill>
            <a:ln w="0">
              <a:solidFill>
                <a:srgbClr val="FFFFFF"/>
              </a:solidFill>
              <a:prstDash val="solid"/>
              <a:round/>
              <a:headEnd/>
              <a:tailEnd/>
            </a:ln>
          </p:spPr>
          <p:txBody>
            <a:bodyPr vert="horz" wrap="square" lIns="93259" tIns="46629" rIns="93259" bIns="46629" numCol="1" anchor="t" anchorCtr="0" compatLnSpc="1">
              <a:prstTxWarp prst="textNoShape">
                <a:avLst/>
              </a:prstTxWarp>
            </a:bodyPr>
            <a:lstStyle/>
            <a:p>
              <a:pPr defTabSz="621746"/>
              <a:endParaRPr lang="en-US" sz="1836">
                <a:solidFill>
                  <a:srgbClr val="FFFFFE"/>
                </a:solidFill>
              </a:endParaRPr>
            </a:p>
          </p:txBody>
        </p:sp>
        <p:sp>
          <p:nvSpPr>
            <p:cNvPr id="209" name="Freeform 19"/>
            <p:cNvSpPr>
              <a:spLocks noEditPoints="1"/>
            </p:cNvSpPr>
            <p:nvPr/>
          </p:nvSpPr>
          <p:spPr bwMode="auto">
            <a:xfrm>
              <a:off x="8447088" y="2390775"/>
              <a:ext cx="93663" cy="90488"/>
            </a:xfrm>
            <a:custGeom>
              <a:avLst/>
              <a:gdLst>
                <a:gd name="T0" fmla="*/ 22 w 59"/>
                <a:gd name="T1" fmla="*/ 26 h 57"/>
                <a:gd name="T2" fmla="*/ 31 w 59"/>
                <a:gd name="T3" fmla="*/ 26 h 57"/>
                <a:gd name="T4" fmla="*/ 35 w 59"/>
                <a:gd name="T5" fmla="*/ 23 h 57"/>
                <a:gd name="T6" fmla="*/ 35 w 59"/>
                <a:gd name="T7" fmla="*/ 17 h 57"/>
                <a:gd name="T8" fmla="*/ 31 w 59"/>
                <a:gd name="T9" fmla="*/ 14 h 57"/>
                <a:gd name="T10" fmla="*/ 22 w 59"/>
                <a:gd name="T11" fmla="*/ 14 h 57"/>
                <a:gd name="T12" fmla="*/ 28 w 59"/>
                <a:gd name="T13" fmla="*/ 10 h 57"/>
                <a:gd name="T14" fmla="*/ 35 w 59"/>
                <a:gd name="T15" fmla="*/ 11 h 57"/>
                <a:gd name="T16" fmla="*/ 41 w 59"/>
                <a:gd name="T17" fmla="*/ 16 h 57"/>
                <a:gd name="T18" fmla="*/ 41 w 59"/>
                <a:gd name="T19" fmla="*/ 23 h 57"/>
                <a:gd name="T20" fmla="*/ 35 w 59"/>
                <a:gd name="T21" fmla="*/ 29 h 57"/>
                <a:gd name="T22" fmla="*/ 32 w 59"/>
                <a:gd name="T23" fmla="*/ 31 h 57"/>
                <a:gd name="T24" fmla="*/ 38 w 59"/>
                <a:gd name="T25" fmla="*/ 36 h 57"/>
                <a:gd name="T26" fmla="*/ 36 w 59"/>
                <a:gd name="T27" fmla="*/ 47 h 57"/>
                <a:gd name="T28" fmla="*/ 31 w 59"/>
                <a:gd name="T29" fmla="*/ 34 h 57"/>
                <a:gd name="T30" fmla="*/ 26 w 59"/>
                <a:gd name="T31" fmla="*/ 31 h 57"/>
                <a:gd name="T32" fmla="*/ 22 w 59"/>
                <a:gd name="T33" fmla="*/ 47 h 57"/>
                <a:gd name="T34" fmla="*/ 17 w 59"/>
                <a:gd name="T35" fmla="*/ 10 h 57"/>
                <a:gd name="T36" fmla="*/ 22 w 59"/>
                <a:gd name="T37" fmla="*/ 4 h 57"/>
                <a:gd name="T38" fmla="*/ 10 w 59"/>
                <a:gd name="T39" fmla="*/ 10 h 57"/>
                <a:gd name="T40" fmla="*/ 4 w 59"/>
                <a:gd name="T41" fmla="*/ 22 h 57"/>
                <a:gd name="T42" fmla="*/ 4 w 59"/>
                <a:gd name="T43" fmla="*/ 35 h 57"/>
                <a:gd name="T44" fmla="*/ 10 w 59"/>
                <a:gd name="T45" fmla="*/ 47 h 57"/>
                <a:gd name="T46" fmla="*/ 22 w 59"/>
                <a:gd name="T47" fmla="*/ 54 h 57"/>
                <a:gd name="T48" fmla="*/ 35 w 59"/>
                <a:gd name="T49" fmla="*/ 54 h 57"/>
                <a:gd name="T50" fmla="*/ 47 w 59"/>
                <a:gd name="T51" fmla="*/ 47 h 57"/>
                <a:gd name="T52" fmla="*/ 54 w 59"/>
                <a:gd name="T53" fmla="*/ 35 h 57"/>
                <a:gd name="T54" fmla="*/ 54 w 59"/>
                <a:gd name="T55" fmla="*/ 22 h 57"/>
                <a:gd name="T56" fmla="*/ 47 w 59"/>
                <a:gd name="T57" fmla="*/ 10 h 57"/>
                <a:gd name="T58" fmla="*/ 35 w 59"/>
                <a:gd name="T59" fmla="*/ 4 h 57"/>
                <a:gd name="T60" fmla="*/ 29 w 59"/>
                <a:gd name="T61" fmla="*/ 0 h 57"/>
                <a:gd name="T62" fmla="*/ 44 w 59"/>
                <a:gd name="T63" fmla="*/ 3 h 57"/>
                <a:gd name="T64" fmla="*/ 54 w 59"/>
                <a:gd name="T65" fmla="*/ 13 h 57"/>
                <a:gd name="T66" fmla="*/ 59 w 59"/>
                <a:gd name="T67" fmla="*/ 28 h 57"/>
                <a:gd name="T68" fmla="*/ 54 w 59"/>
                <a:gd name="T69" fmla="*/ 42 h 57"/>
                <a:gd name="T70" fmla="*/ 44 w 59"/>
                <a:gd name="T71" fmla="*/ 54 h 57"/>
                <a:gd name="T72" fmla="*/ 29 w 59"/>
                <a:gd name="T73" fmla="*/ 57 h 57"/>
                <a:gd name="T74" fmla="*/ 13 w 59"/>
                <a:gd name="T75" fmla="*/ 54 h 57"/>
                <a:gd name="T76" fmla="*/ 3 w 59"/>
                <a:gd name="T77" fmla="*/ 44 h 57"/>
                <a:gd name="T78" fmla="*/ 0 w 59"/>
                <a:gd name="T79" fmla="*/ 29 h 57"/>
                <a:gd name="T80" fmla="*/ 3 w 59"/>
                <a:gd name="T81" fmla="*/ 14 h 57"/>
                <a:gd name="T82" fmla="*/ 14 w 59"/>
                <a:gd name="T83" fmla="*/ 3 h 57"/>
                <a:gd name="T84" fmla="*/ 29 w 59"/>
                <a:gd name="T8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 h="57">
                  <a:moveTo>
                    <a:pt x="22" y="14"/>
                  </a:moveTo>
                  <a:lnTo>
                    <a:pt x="22" y="26"/>
                  </a:lnTo>
                  <a:lnTo>
                    <a:pt x="28" y="26"/>
                  </a:lnTo>
                  <a:lnTo>
                    <a:pt x="31" y="26"/>
                  </a:lnTo>
                  <a:lnTo>
                    <a:pt x="34" y="25"/>
                  </a:lnTo>
                  <a:lnTo>
                    <a:pt x="35" y="23"/>
                  </a:lnTo>
                  <a:lnTo>
                    <a:pt x="35" y="20"/>
                  </a:lnTo>
                  <a:lnTo>
                    <a:pt x="35" y="17"/>
                  </a:lnTo>
                  <a:lnTo>
                    <a:pt x="34" y="16"/>
                  </a:lnTo>
                  <a:lnTo>
                    <a:pt x="31" y="14"/>
                  </a:lnTo>
                  <a:lnTo>
                    <a:pt x="26" y="14"/>
                  </a:lnTo>
                  <a:lnTo>
                    <a:pt x="22" y="14"/>
                  </a:lnTo>
                  <a:close/>
                  <a:moveTo>
                    <a:pt x="17" y="10"/>
                  </a:moveTo>
                  <a:lnTo>
                    <a:pt x="28" y="10"/>
                  </a:lnTo>
                  <a:lnTo>
                    <a:pt x="32" y="10"/>
                  </a:lnTo>
                  <a:lnTo>
                    <a:pt x="35" y="11"/>
                  </a:lnTo>
                  <a:lnTo>
                    <a:pt x="38" y="13"/>
                  </a:lnTo>
                  <a:lnTo>
                    <a:pt x="41" y="16"/>
                  </a:lnTo>
                  <a:lnTo>
                    <a:pt x="41" y="20"/>
                  </a:lnTo>
                  <a:lnTo>
                    <a:pt x="41" y="23"/>
                  </a:lnTo>
                  <a:lnTo>
                    <a:pt x="38" y="26"/>
                  </a:lnTo>
                  <a:lnTo>
                    <a:pt x="35" y="29"/>
                  </a:lnTo>
                  <a:lnTo>
                    <a:pt x="32" y="29"/>
                  </a:lnTo>
                  <a:lnTo>
                    <a:pt x="32" y="31"/>
                  </a:lnTo>
                  <a:lnTo>
                    <a:pt x="35" y="32"/>
                  </a:lnTo>
                  <a:lnTo>
                    <a:pt x="38" y="36"/>
                  </a:lnTo>
                  <a:lnTo>
                    <a:pt x="42" y="47"/>
                  </a:lnTo>
                  <a:lnTo>
                    <a:pt x="36" y="47"/>
                  </a:lnTo>
                  <a:lnTo>
                    <a:pt x="32" y="38"/>
                  </a:lnTo>
                  <a:lnTo>
                    <a:pt x="31" y="34"/>
                  </a:lnTo>
                  <a:lnTo>
                    <a:pt x="28" y="32"/>
                  </a:lnTo>
                  <a:lnTo>
                    <a:pt x="26" y="31"/>
                  </a:lnTo>
                  <a:lnTo>
                    <a:pt x="22" y="31"/>
                  </a:lnTo>
                  <a:lnTo>
                    <a:pt x="22" y="47"/>
                  </a:lnTo>
                  <a:lnTo>
                    <a:pt x="17" y="47"/>
                  </a:lnTo>
                  <a:lnTo>
                    <a:pt x="17" y="10"/>
                  </a:lnTo>
                  <a:close/>
                  <a:moveTo>
                    <a:pt x="29" y="3"/>
                  </a:moveTo>
                  <a:lnTo>
                    <a:pt x="22" y="4"/>
                  </a:lnTo>
                  <a:lnTo>
                    <a:pt x="16" y="6"/>
                  </a:lnTo>
                  <a:lnTo>
                    <a:pt x="10" y="10"/>
                  </a:lnTo>
                  <a:lnTo>
                    <a:pt x="6" y="16"/>
                  </a:lnTo>
                  <a:lnTo>
                    <a:pt x="4" y="22"/>
                  </a:lnTo>
                  <a:lnTo>
                    <a:pt x="3" y="29"/>
                  </a:lnTo>
                  <a:lnTo>
                    <a:pt x="4" y="35"/>
                  </a:lnTo>
                  <a:lnTo>
                    <a:pt x="6" y="42"/>
                  </a:lnTo>
                  <a:lnTo>
                    <a:pt x="10" y="47"/>
                  </a:lnTo>
                  <a:lnTo>
                    <a:pt x="16" y="51"/>
                  </a:lnTo>
                  <a:lnTo>
                    <a:pt x="22" y="54"/>
                  </a:lnTo>
                  <a:lnTo>
                    <a:pt x="29" y="54"/>
                  </a:lnTo>
                  <a:lnTo>
                    <a:pt x="35" y="54"/>
                  </a:lnTo>
                  <a:lnTo>
                    <a:pt x="41" y="51"/>
                  </a:lnTo>
                  <a:lnTo>
                    <a:pt x="47" y="47"/>
                  </a:lnTo>
                  <a:lnTo>
                    <a:pt x="51" y="42"/>
                  </a:lnTo>
                  <a:lnTo>
                    <a:pt x="54" y="35"/>
                  </a:lnTo>
                  <a:lnTo>
                    <a:pt x="54" y="29"/>
                  </a:lnTo>
                  <a:lnTo>
                    <a:pt x="54" y="22"/>
                  </a:lnTo>
                  <a:lnTo>
                    <a:pt x="51" y="16"/>
                  </a:lnTo>
                  <a:lnTo>
                    <a:pt x="47" y="10"/>
                  </a:lnTo>
                  <a:lnTo>
                    <a:pt x="41" y="6"/>
                  </a:lnTo>
                  <a:lnTo>
                    <a:pt x="35" y="4"/>
                  </a:lnTo>
                  <a:lnTo>
                    <a:pt x="29" y="3"/>
                  </a:lnTo>
                  <a:close/>
                  <a:moveTo>
                    <a:pt x="29" y="0"/>
                  </a:moveTo>
                  <a:lnTo>
                    <a:pt x="36" y="0"/>
                  </a:lnTo>
                  <a:lnTo>
                    <a:pt x="44" y="3"/>
                  </a:lnTo>
                  <a:lnTo>
                    <a:pt x="50" y="7"/>
                  </a:lnTo>
                  <a:lnTo>
                    <a:pt x="54" y="13"/>
                  </a:lnTo>
                  <a:lnTo>
                    <a:pt x="57" y="20"/>
                  </a:lnTo>
                  <a:lnTo>
                    <a:pt x="59" y="28"/>
                  </a:lnTo>
                  <a:lnTo>
                    <a:pt x="57" y="36"/>
                  </a:lnTo>
                  <a:lnTo>
                    <a:pt x="54" y="42"/>
                  </a:lnTo>
                  <a:lnTo>
                    <a:pt x="50" y="50"/>
                  </a:lnTo>
                  <a:lnTo>
                    <a:pt x="44" y="54"/>
                  </a:lnTo>
                  <a:lnTo>
                    <a:pt x="36" y="57"/>
                  </a:lnTo>
                  <a:lnTo>
                    <a:pt x="29" y="57"/>
                  </a:lnTo>
                  <a:lnTo>
                    <a:pt x="20" y="57"/>
                  </a:lnTo>
                  <a:lnTo>
                    <a:pt x="13" y="54"/>
                  </a:lnTo>
                  <a:lnTo>
                    <a:pt x="7" y="50"/>
                  </a:lnTo>
                  <a:lnTo>
                    <a:pt x="3" y="44"/>
                  </a:lnTo>
                  <a:lnTo>
                    <a:pt x="0" y="36"/>
                  </a:lnTo>
                  <a:lnTo>
                    <a:pt x="0" y="29"/>
                  </a:lnTo>
                  <a:lnTo>
                    <a:pt x="0" y="20"/>
                  </a:lnTo>
                  <a:lnTo>
                    <a:pt x="3" y="14"/>
                  </a:lnTo>
                  <a:lnTo>
                    <a:pt x="7" y="8"/>
                  </a:lnTo>
                  <a:lnTo>
                    <a:pt x="14" y="3"/>
                  </a:lnTo>
                  <a:lnTo>
                    <a:pt x="20" y="0"/>
                  </a:lnTo>
                  <a:lnTo>
                    <a:pt x="29" y="0"/>
                  </a:lnTo>
                  <a:close/>
                </a:path>
              </a:pathLst>
            </a:custGeom>
            <a:solidFill>
              <a:srgbClr val="FFFFFF"/>
            </a:solidFill>
            <a:ln w="0">
              <a:solidFill>
                <a:srgbClr val="FFFFFF"/>
              </a:solidFill>
              <a:prstDash val="solid"/>
              <a:round/>
              <a:headEnd/>
              <a:tailEnd/>
            </a:ln>
          </p:spPr>
          <p:txBody>
            <a:bodyPr vert="horz" wrap="square" lIns="93259" tIns="46629" rIns="93259" bIns="46629" numCol="1" anchor="t" anchorCtr="0" compatLnSpc="1">
              <a:prstTxWarp prst="textNoShape">
                <a:avLst/>
              </a:prstTxWarp>
            </a:bodyPr>
            <a:lstStyle/>
            <a:p>
              <a:pPr defTabSz="621746"/>
              <a:endParaRPr lang="en-US" sz="1836">
                <a:solidFill>
                  <a:srgbClr val="FFFFFE"/>
                </a:solidFill>
              </a:endParaRPr>
            </a:p>
          </p:txBody>
        </p:sp>
        <p:sp>
          <p:nvSpPr>
            <p:cNvPr id="210" name="Freeform 20"/>
            <p:cNvSpPr>
              <a:spLocks noEditPoints="1"/>
            </p:cNvSpPr>
            <p:nvPr/>
          </p:nvSpPr>
          <p:spPr bwMode="auto">
            <a:xfrm>
              <a:off x="2112963" y="2890838"/>
              <a:ext cx="92075" cy="92075"/>
            </a:xfrm>
            <a:custGeom>
              <a:avLst/>
              <a:gdLst>
                <a:gd name="T0" fmla="*/ 23 w 58"/>
                <a:gd name="T1" fmla="*/ 28 h 58"/>
                <a:gd name="T2" fmla="*/ 32 w 58"/>
                <a:gd name="T3" fmla="*/ 27 h 58"/>
                <a:gd name="T4" fmla="*/ 35 w 58"/>
                <a:gd name="T5" fmla="*/ 24 h 58"/>
                <a:gd name="T6" fmla="*/ 35 w 58"/>
                <a:gd name="T7" fmla="*/ 18 h 58"/>
                <a:gd name="T8" fmla="*/ 32 w 58"/>
                <a:gd name="T9" fmla="*/ 15 h 58"/>
                <a:gd name="T10" fmla="*/ 23 w 58"/>
                <a:gd name="T11" fmla="*/ 15 h 58"/>
                <a:gd name="T12" fmla="*/ 28 w 58"/>
                <a:gd name="T13" fmla="*/ 10 h 58"/>
                <a:gd name="T14" fmla="*/ 36 w 58"/>
                <a:gd name="T15" fmla="*/ 12 h 58"/>
                <a:gd name="T16" fmla="*/ 41 w 58"/>
                <a:gd name="T17" fmla="*/ 16 h 58"/>
                <a:gd name="T18" fmla="*/ 41 w 58"/>
                <a:gd name="T19" fmla="*/ 24 h 58"/>
                <a:gd name="T20" fmla="*/ 36 w 58"/>
                <a:gd name="T21" fmla="*/ 30 h 58"/>
                <a:gd name="T22" fmla="*/ 32 w 58"/>
                <a:gd name="T23" fmla="*/ 31 h 58"/>
                <a:gd name="T24" fmla="*/ 38 w 58"/>
                <a:gd name="T25" fmla="*/ 37 h 58"/>
                <a:gd name="T26" fmla="*/ 36 w 58"/>
                <a:gd name="T27" fmla="*/ 47 h 58"/>
                <a:gd name="T28" fmla="*/ 31 w 58"/>
                <a:gd name="T29" fmla="*/ 36 h 58"/>
                <a:gd name="T30" fmla="*/ 26 w 58"/>
                <a:gd name="T31" fmla="*/ 33 h 58"/>
                <a:gd name="T32" fmla="*/ 23 w 58"/>
                <a:gd name="T33" fmla="*/ 47 h 58"/>
                <a:gd name="T34" fmla="*/ 17 w 58"/>
                <a:gd name="T35" fmla="*/ 10 h 58"/>
                <a:gd name="T36" fmla="*/ 22 w 58"/>
                <a:gd name="T37" fmla="*/ 5 h 58"/>
                <a:gd name="T38" fmla="*/ 10 w 58"/>
                <a:gd name="T39" fmla="*/ 10 h 58"/>
                <a:gd name="T40" fmla="*/ 4 w 58"/>
                <a:gd name="T41" fmla="*/ 22 h 58"/>
                <a:gd name="T42" fmla="*/ 4 w 58"/>
                <a:gd name="T43" fmla="*/ 37 h 58"/>
                <a:gd name="T44" fmla="*/ 11 w 58"/>
                <a:gd name="T45" fmla="*/ 47 h 58"/>
                <a:gd name="T46" fmla="*/ 22 w 58"/>
                <a:gd name="T47" fmla="*/ 55 h 58"/>
                <a:gd name="T48" fmla="*/ 36 w 58"/>
                <a:gd name="T49" fmla="*/ 55 h 58"/>
                <a:gd name="T50" fmla="*/ 47 w 58"/>
                <a:gd name="T51" fmla="*/ 47 h 58"/>
                <a:gd name="T52" fmla="*/ 54 w 58"/>
                <a:gd name="T53" fmla="*/ 37 h 58"/>
                <a:gd name="T54" fmla="*/ 54 w 58"/>
                <a:gd name="T55" fmla="*/ 22 h 58"/>
                <a:gd name="T56" fmla="*/ 47 w 58"/>
                <a:gd name="T57" fmla="*/ 10 h 58"/>
                <a:gd name="T58" fmla="*/ 36 w 58"/>
                <a:gd name="T59" fmla="*/ 5 h 58"/>
                <a:gd name="T60" fmla="*/ 29 w 58"/>
                <a:gd name="T61" fmla="*/ 0 h 58"/>
                <a:gd name="T62" fmla="*/ 44 w 58"/>
                <a:gd name="T63" fmla="*/ 3 h 58"/>
                <a:gd name="T64" fmla="*/ 54 w 58"/>
                <a:gd name="T65" fmla="*/ 15 h 58"/>
                <a:gd name="T66" fmla="*/ 58 w 58"/>
                <a:gd name="T67" fmla="*/ 30 h 58"/>
                <a:gd name="T68" fmla="*/ 54 w 58"/>
                <a:gd name="T69" fmla="*/ 44 h 58"/>
                <a:gd name="T70" fmla="*/ 44 w 58"/>
                <a:gd name="T71" fmla="*/ 55 h 58"/>
                <a:gd name="T72" fmla="*/ 29 w 58"/>
                <a:gd name="T73" fmla="*/ 58 h 58"/>
                <a:gd name="T74" fmla="*/ 14 w 58"/>
                <a:gd name="T75" fmla="*/ 55 h 58"/>
                <a:gd name="T76" fmla="*/ 4 w 58"/>
                <a:gd name="T77" fmla="*/ 44 h 58"/>
                <a:gd name="T78" fmla="*/ 0 w 58"/>
                <a:gd name="T79" fmla="*/ 30 h 58"/>
                <a:gd name="T80" fmla="*/ 4 w 58"/>
                <a:gd name="T81" fmla="*/ 15 h 58"/>
                <a:gd name="T82" fmla="*/ 14 w 58"/>
                <a:gd name="T83" fmla="*/ 5 h 58"/>
                <a:gd name="T84" fmla="*/ 29 w 58"/>
                <a:gd name="T8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58">
                  <a:moveTo>
                    <a:pt x="23" y="15"/>
                  </a:moveTo>
                  <a:lnTo>
                    <a:pt x="23" y="28"/>
                  </a:lnTo>
                  <a:lnTo>
                    <a:pt x="29" y="28"/>
                  </a:lnTo>
                  <a:lnTo>
                    <a:pt x="32" y="27"/>
                  </a:lnTo>
                  <a:lnTo>
                    <a:pt x="34" y="25"/>
                  </a:lnTo>
                  <a:lnTo>
                    <a:pt x="35" y="24"/>
                  </a:lnTo>
                  <a:lnTo>
                    <a:pt x="36" y="21"/>
                  </a:lnTo>
                  <a:lnTo>
                    <a:pt x="35" y="18"/>
                  </a:lnTo>
                  <a:lnTo>
                    <a:pt x="35" y="16"/>
                  </a:lnTo>
                  <a:lnTo>
                    <a:pt x="32" y="15"/>
                  </a:lnTo>
                  <a:lnTo>
                    <a:pt x="28" y="15"/>
                  </a:lnTo>
                  <a:lnTo>
                    <a:pt x="23" y="15"/>
                  </a:lnTo>
                  <a:close/>
                  <a:moveTo>
                    <a:pt x="17" y="10"/>
                  </a:moveTo>
                  <a:lnTo>
                    <a:pt x="28" y="10"/>
                  </a:lnTo>
                  <a:lnTo>
                    <a:pt x="32" y="10"/>
                  </a:lnTo>
                  <a:lnTo>
                    <a:pt x="36" y="12"/>
                  </a:lnTo>
                  <a:lnTo>
                    <a:pt x="39" y="13"/>
                  </a:lnTo>
                  <a:lnTo>
                    <a:pt x="41" y="16"/>
                  </a:lnTo>
                  <a:lnTo>
                    <a:pt x="42" y="21"/>
                  </a:lnTo>
                  <a:lnTo>
                    <a:pt x="41" y="24"/>
                  </a:lnTo>
                  <a:lnTo>
                    <a:pt x="39" y="27"/>
                  </a:lnTo>
                  <a:lnTo>
                    <a:pt x="36" y="30"/>
                  </a:lnTo>
                  <a:lnTo>
                    <a:pt x="32" y="31"/>
                  </a:lnTo>
                  <a:lnTo>
                    <a:pt x="32" y="31"/>
                  </a:lnTo>
                  <a:lnTo>
                    <a:pt x="35" y="33"/>
                  </a:lnTo>
                  <a:lnTo>
                    <a:pt x="38" y="37"/>
                  </a:lnTo>
                  <a:lnTo>
                    <a:pt x="44" y="47"/>
                  </a:lnTo>
                  <a:lnTo>
                    <a:pt x="36" y="47"/>
                  </a:lnTo>
                  <a:lnTo>
                    <a:pt x="34" y="38"/>
                  </a:lnTo>
                  <a:lnTo>
                    <a:pt x="31" y="36"/>
                  </a:lnTo>
                  <a:lnTo>
                    <a:pt x="29" y="33"/>
                  </a:lnTo>
                  <a:lnTo>
                    <a:pt x="26" y="33"/>
                  </a:lnTo>
                  <a:lnTo>
                    <a:pt x="23" y="33"/>
                  </a:lnTo>
                  <a:lnTo>
                    <a:pt x="23" y="47"/>
                  </a:lnTo>
                  <a:lnTo>
                    <a:pt x="17" y="47"/>
                  </a:lnTo>
                  <a:lnTo>
                    <a:pt x="17" y="10"/>
                  </a:lnTo>
                  <a:close/>
                  <a:moveTo>
                    <a:pt x="29" y="3"/>
                  </a:moveTo>
                  <a:lnTo>
                    <a:pt x="22" y="5"/>
                  </a:lnTo>
                  <a:lnTo>
                    <a:pt x="16" y="6"/>
                  </a:lnTo>
                  <a:lnTo>
                    <a:pt x="10" y="10"/>
                  </a:lnTo>
                  <a:lnTo>
                    <a:pt x="7" y="16"/>
                  </a:lnTo>
                  <a:lnTo>
                    <a:pt x="4" y="22"/>
                  </a:lnTo>
                  <a:lnTo>
                    <a:pt x="3" y="30"/>
                  </a:lnTo>
                  <a:lnTo>
                    <a:pt x="4" y="37"/>
                  </a:lnTo>
                  <a:lnTo>
                    <a:pt x="7" y="43"/>
                  </a:lnTo>
                  <a:lnTo>
                    <a:pt x="11" y="47"/>
                  </a:lnTo>
                  <a:lnTo>
                    <a:pt x="16" y="52"/>
                  </a:lnTo>
                  <a:lnTo>
                    <a:pt x="22" y="55"/>
                  </a:lnTo>
                  <a:lnTo>
                    <a:pt x="29" y="55"/>
                  </a:lnTo>
                  <a:lnTo>
                    <a:pt x="36" y="55"/>
                  </a:lnTo>
                  <a:lnTo>
                    <a:pt x="42" y="52"/>
                  </a:lnTo>
                  <a:lnTo>
                    <a:pt x="47" y="47"/>
                  </a:lnTo>
                  <a:lnTo>
                    <a:pt x="51" y="43"/>
                  </a:lnTo>
                  <a:lnTo>
                    <a:pt x="54" y="37"/>
                  </a:lnTo>
                  <a:lnTo>
                    <a:pt x="56" y="30"/>
                  </a:lnTo>
                  <a:lnTo>
                    <a:pt x="54" y="22"/>
                  </a:lnTo>
                  <a:lnTo>
                    <a:pt x="51" y="16"/>
                  </a:lnTo>
                  <a:lnTo>
                    <a:pt x="47" y="10"/>
                  </a:lnTo>
                  <a:lnTo>
                    <a:pt x="42" y="6"/>
                  </a:lnTo>
                  <a:lnTo>
                    <a:pt x="36" y="5"/>
                  </a:lnTo>
                  <a:lnTo>
                    <a:pt x="29" y="3"/>
                  </a:lnTo>
                  <a:close/>
                  <a:moveTo>
                    <a:pt x="29" y="0"/>
                  </a:moveTo>
                  <a:lnTo>
                    <a:pt x="36" y="2"/>
                  </a:lnTo>
                  <a:lnTo>
                    <a:pt x="44" y="3"/>
                  </a:lnTo>
                  <a:lnTo>
                    <a:pt x="50" y="9"/>
                  </a:lnTo>
                  <a:lnTo>
                    <a:pt x="54" y="15"/>
                  </a:lnTo>
                  <a:lnTo>
                    <a:pt x="57" y="21"/>
                  </a:lnTo>
                  <a:lnTo>
                    <a:pt x="58" y="30"/>
                  </a:lnTo>
                  <a:lnTo>
                    <a:pt x="57" y="37"/>
                  </a:lnTo>
                  <a:lnTo>
                    <a:pt x="54" y="44"/>
                  </a:lnTo>
                  <a:lnTo>
                    <a:pt x="50" y="50"/>
                  </a:lnTo>
                  <a:lnTo>
                    <a:pt x="44" y="55"/>
                  </a:lnTo>
                  <a:lnTo>
                    <a:pt x="36" y="58"/>
                  </a:lnTo>
                  <a:lnTo>
                    <a:pt x="29" y="58"/>
                  </a:lnTo>
                  <a:lnTo>
                    <a:pt x="22" y="58"/>
                  </a:lnTo>
                  <a:lnTo>
                    <a:pt x="14" y="55"/>
                  </a:lnTo>
                  <a:lnTo>
                    <a:pt x="9" y="50"/>
                  </a:lnTo>
                  <a:lnTo>
                    <a:pt x="4" y="44"/>
                  </a:lnTo>
                  <a:lnTo>
                    <a:pt x="1" y="37"/>
                  </a:lnTo>
                  <a:lnTo>
                    <a:pt x="0" y="30"/>
                  </a:lnTo>
                  <a:lnTo>
                    <a:pt x="1" y="22"/>
                  </a:lnTo>
                  <a:lnTo>
                    <a:pt x="4" y="15"/>
                  </a:lnTo>
                  <a:lnTo>
                    <a:pt x="9" y="9"/>
                  </a:lnTo>
                  <a:lnTo>
                    <a:pt x="14" y="5"/>
                  </a:lnTo>
                  <a:lnTo>
                    <a:pt x="22" y="2"/>
                  </a:lnTo>
                  <a:lnTo>
                    <a:pt x="29" y="0"/>
                  </a:lnTo>
                  <a:close/>
                </a:path>
              </a:pathLst>
            </a:custGeom>
            <a:solidFill>
              <a:srgbClr val="FFFFFF"/>
            </a:solidFill>
            <a:ln w="0">
              <a:solidFill>
                <a:srgbClr val="FFFFFF"/>
              </a:solidFill>
              <a:prstDash val="solid"/>
              <a:round/>
              <a:headEnd/>
              <a:tailEnd/>
            </a:ln>
          </p:spPr>
          <p:txBody>
            <a:bodyPr vert="horz" wrap="square" lIns="93259" tIns="46629" rIns="93259" bIns="46629" numCol="1" anchor="t" anchorCtr="0" compatLnSpc="1">
              <a:prstTxWarp prst="textNoShape">
                <a:avLst/>
              </a:prstTxWarp>
            </a:bodyPr>
            <a:lstStyle/>
            <a:p>
              <a:pPr defTabSz="621746"/>
              <a:endParaRPr lang="en-US" sz="1836">
                <a:solidFill>
                  <a:srgbClr val="FFFFFE"/>
                </a:solidFill>
              </a:endParaRPr>
            </a:p>
          </p:txBody>
        </p:sp>
        <p:sp>
          <p:nvSpPr>
            <p:cNvPr id="211" name="Freeform 21"/>
            <p:cNvSpPr>
              <a:spLocks/>
            </p:cNvSpPr>
            <p:nvPr/>
          </p:nvSpPr>
          <p:spPr bwMode="auto">
            <a:xfrm>
              <a:off x="1473201" y="2435225"/>
              <a:ext cx="701675" cy="603250"/>
            </a:xfrm>
            <a:custGeom>
              <a:avLst/>
              <a:gdLst>
                <a:gd name="T0" fmla="*/ 90 w 442"/>
                <a:gd name="T1" fmla="*/ 0 h 380"/>
                <a:gd name="T2" fmla="*/ 112 w 442"/>
                <a:gd name="T3" fmla="*/ 14 h 380"/>
                <a:gd name="T4" fmla="*/ 135 w 442"/>
                <a:gd name="T5" fmla="*/ 28 h 380"/>
                <a:gd name="T6" fmla="*/ 159 w 442"/>
                <a:gd name="T7" fmla="*/ 39 h 380"/>
                <a:gd name="T8" fmla="*/ 185 w 442"/>
                <a:gd name="T9" fmla="*/ 50 h 380"/>
                <a:gd name="T10" fmla="*/ 212 w 442"/>
                <a:gd name="T11" fmla="*/ 57 h 380"/>
                <a:gd name="T12" fmla="*/ 243 w 442"/>
                <a:gd name="T13" fmla="*/ 62 h 380"/>
                <a:gd name="T14" fmla="*/ 275 w 442"/>
                <a:gd name="T15" fmla="*/ 62 h 380"/>
                <a:gd name="T16" fmla="*/ 312 w 442"/>
                <a:gd name="T17" fmla="*/ 59 h 380"/>
                <a:gd name="T18" fmla="*/ 350 w 442"/>
                <a:gd name="T19" fmla="*/ 51 h 380"/>
                <a:gd name="T20" fmla="*/ 394 w 442"/>
                <a:gd name="T21" fmla="*/ 39 h 380"/>
                <a:gd name="T22" fmla="*/ 442 w 442"/>
                <a:gd name="T23" fmla="*/ 20 h 380"/>
                <a:gd name="T24" fmla="*/ 351 w 442"/>
                <a:gd name="T25" fmla="*/ 339 h 380"/>
                <a:gd name="T26" fmla="*/ 303 w 442"/>
                <a:gd name="T27" fmla="*/ 356 h 380"/>
                <a:gd name="T28" fmla="*/ 260 w 442"/>
                <a:gd name="T29" fmla="*/ 370 h 380"/>
                <a:gd name="T30" fmla="*/ 221 w 442"/>
                <a:gd name="T31" fmla="*/ 377 h 380"/>
                <a:gd name="T32" fmla="*/ 184 w 442"/>
                <a:gd name="T33" fmla="*/ 380 h 380"/>
                <a:gd name="T34" fmla="*/ 152 w 442"/>
                <a:gd name="T35" fmla="*/ 380 h 380"/>
                <a:gd name="T36" fmla="*/ 122 w 442"/>
                <a:gd name="T37" fmla="*/ 376 h 380"/>
                <a:gd name="T38" fmla="*/ 94 w 442"/>
                <a:gd name="T39" fmla="*/ 368 h 380"/>
                <a:gd name="T40" fmla="*/ 68 w 442"/>
                <a:gd name="T41" fmla="*/ 358 h 380"/>
                <a:gd name="T42" fmla="*/ 44 w 442"/>
                <a:gd name="T43" fmla="*/ 346 h 380"/>
                <a:gd name="T44" fmla="*/ 22 w 442"/>
                <a:gd name="T45" fmla="*/ 331 h 380"/>
                <a:gd name="T46" fmla="*/ 0 w 442"/>
                <a:gd name="T47" fmla="*/ 317 h 380"/>
                <a:gd name="T48" fmla="*/ 90 w 442"/>
                <a:gd name="T49"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2" h="380">
                  <a:moveTo>
                    <a:pt x="90" y="0"/>
                  </a:moveTo>
                  <a:lnTo>
                    <a:pt x="112" y="14"/>
                  </a:lnTo>
                  <a:lnTo>
                    <a:pt x="135" y="28"/>
                  </a:lnTo>
                  <a:lnTo>
                    <a:pt x="159" y="39"/>
                  </a:lnTo>
                  <a:lnTo>
                    <a:pt x="185" y="50"/>
                  </a:lnTo>
                  <a:lnTo>
                    <a:pt x="212" y="57"/>
                  </a:lnTo>
                  <a:lnTo>
                    <a:pt x="243" y="62"/>
                  </a:lnTo>
                  <a:lnTo>
                    <a:pt x="275" y="62"/>
                  </a:lnTo>
                  <a:lnTo>
                    <a:pt x="312" y="59"/>
                  </a:lnTo>
                  <a:lnTo>
                    <a:pt x="350" y="51"/>
                  </a:lnTo>
                  <a:lnTo>
                    <a:pt x="394" y="39"/>
                  </a:lnTo>
                  <a:lnTo>
                    <a:pt x="442" y="20"/>
                  </a:lnTo>
                  <a:lnTo>
                    <a:pt x="351" y="339"/>
                  </a:lnTo>
                  <a:lnTo>
                    <a:pt x="303" y="356"/>
                  </a:lnTo>
                  <a:lnTo>
                    <a:pt x="260" y="370"/>
                  </a:lnTo>
                  <a:lnTo>
                    <a:pt x="221" y="377"/>
                  </a:lnTo>
                  <a:lnTo>
                    <a:pt x="184" y="380"/>
                  </a:lnTo>
                  <a:lnTo>
                    <a:pt x="152" y="380"/>
                  </a:lnTo>
                  <a:lnTo>
                    <a:pt x="122" y="376"/>
                  </a:lnTo>
                  <a:lnTo>
                    <a:pt x="94" y="368"/>
                  </a:lnTo>
                  <a:lnTo>
                    <a:pt x="68" y="358"/>
                  </a:lnTo>
                  <a:lnTo>
                    <a:pt x="44" y="346"/>
                  </a:lnTo>
                  <a:lnTo>
                    <a:pt x="22" y="331"/>
                  </a:lnTo>
                  <a:lnTo>
                    <a:pt x="0" y="317"/>
                  </a:lnTo>
                  <a:lnTo>
                    <a:pt x="90" y="0"/>
                  </a:lnTo>
                  <a:close/>
                </a:path>
              </a:pathLst>
            </a:custGeom>
            <a:solidFill>
              <a:srgbClr val="FFFFFF"/>
            </a:solidFill>
            <a:ln w="0">
              <a:solidFill>
                <a:srgbClr val="FFFFFF"/>
              </a:solidFill>
              <a:prstDash val="solid"/>
              <a:round/>
              <a:headEnd/>
              <a:tailEnd/>
            </a:ln>
          </p:spPr>
          <p:txBody>
            <a:bodyPr vert="horz" wrap="square" lIns="93259" tIns="46629" rIns="93259" bIns="46629" numCol="1" anchor="t" anchorCtr="0" compatLnSpc="1">
              <a:prstTxWarp prst="textNoShape">
                <a:avLst/>
              </a:prstTxWarp>
            </a:bodyPr>
            <a:lstStyle/>
            <a:p>
              <a:pPr defTabSz="621746"/>
              <a:endParaRPr lang="en-US" sz="1836">
                <a:solidFill>
                  <a:srgbClr val="FFFFFE"/>
                </a:solidFill>
              </a:endParaRPr>
            </a:p>
          </p:txBody>
        </p:sp>
        <p:sp>
          <p:nvSpPr>
            <p:cNvPr id="212" name="Freeform 22"/>
            <p:cNvSpPr>
              <a:spLocks/>
            </p:cNvSpPr>
            <p:nvPr/>
          </p:nvSpPr>
          <p:spPr bwMode="auto">
            <a:xfrm>
              <a:off x="1009651" y="1687513"/>
              <a:ext cx="701675" cy="606425"/>
            </a:xfrm>
            <a:custGeom>
              <a:avLst/>
              <a:gdLst>
                <a:gd name="T0" fmla="*/ 257 w 442"/>
                <a:gd name="T1" fmla="*/ 0 h 382"/>
                <a:gd name="T2" fmla="*/ 289 w 442"/>
                <a:gd name="T3" fmla="*/ 2 h 382"/>
                <a:gd name="T4" fmla="*/ 320 w 442"/>
                <a:gd name="T5" fmla="*/ 6 h 382"/>
                <a:gd name="T6" fmla="*/ 347 w 442"/>
                <a:gd name="T7" fmla="*/ 14 h 382"/>
                <a:gd name="T8" fmla="*/ 373 w 442"/>
                <a:gd name="T9" fmla="*/ 22 h 382"/>
                <a:gd name="T10" fmla="*/ 396 w 442"/>
                <a:gd name="T11" fmla="*/ 36 h 382"/>
                <a:gd name="T12" fmla="*/ 420 w 442"/>
                <a:gd name="T13" fmla="*/ 49 h 382"/>
                <a:gd name="T14" fmla="*/ 442 w 442"/>
                <a:gd name="T15" fmla="*/ 64 h 382"/>
                <a:gd name="T16" fmla="*/ 351 w 442"/>
                <a:gd name="T17" fmla="*/ 382 h 382"/>
                <a:gd name="T18" fmla="*/ 329 w 442"/>
                <a:gd name="T19" fmla="*/ 367 h 382"/>
                <a:gd name="T20" fmla="*/ 305 w 442"/>
                <a:gd name="T21" fmla="*/ 354 h 382"/>
                <a:gd name="T22" fmla="*/ 282 w 442"/>
                <a:gd name="T23" fmla="*/ 342 h 382"/>
                <a:gd name="T24" fmla="*/ 257 w 442"/>
                <a:gd name="T25" fmla="*/ 332 h 382"/>
                <a:gd name="T26" fmla="*/ 229 w 442"/>
                <a:gd name="T27" fmla="*/ 325 h 382"/>
                <a:gd name="T28" fmla="*/ 198 w 442"/>
                <a:gd name="T29" fmla="*/ 320 h 382"/>
                <a:gd name="T30" fmla="*/ 166 w 442"/>
                <a:gd name="T31" fmla="*/ 320 h 382"/>
                <a:gd name="T32" fmla="*/ 131 w 442"/>
                <a:gd name="T33" fmla="*/ 323 h 382"/>
                <a:gd name="T34" fmla="*/ 91 w 442"/>
                <a:gd name="T35" fmla="*/ 331 h 382"/>
                <a:gd name="T36" fmla="*/ 47 w 442"/>
                <a:gd name="T37" fmla="*/ 344 h 382"/>
                <a:gd name="T38" fmla="*/ 0 w 442"/>
                <a:gd name="T39" fmla="*/ 362 h 382"/>
                <a:gd name="T40" fmla="*/ 91 w 442"/>
                <a:gd name="T41" fmla="*/ 42 h 382"/>
                <a:gd name="T42" fmla="*/ 138 w 442"/>
                <a:gd name="T43" fmla="*/ 24 h 382"/>
                <a:gd name="T44" fmla="*/ 182 w 442"/>
                <a:gd name="T45" fmla="*/ 11 h 382"/>
                <a:gd name="T46" fmla="*/ 222 w 442"/>
                <a:gd name="T47" fmla="*/ 3 h 382"/>
                <a:gd name="T48" fmla="*/ 257 w 442"/>
                <a:gd name="T49"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2" h="382">
                  <a:moveTo>
                    <a:pt x="257" y="0"/>
                  </a:moveTo>
                  <a:lnTo>
                    <a:pt x="289" y="2"/>
                  </a:lnTo>
                  <a:lnTo>
                    <a:pt x="320" y="6"/>
                  </a:lnTo>
                  <a:lnTo>
                    <a:pt x="347" y="14"/>
                  </a:lnTo>
                  <a:lnTo>
                    <a:pt x="373" y="22"/>
                  </a:lnTo>
                  <a:lnTo>
                    <a:pt x="396" y="36"/>
                  </a:lnTo>
                  <a:lnTo>
                    <a:pt x="420" y="49"/>
                  </a:lnTo>
                  <a:lnTo>
                    <a:pt x="442" y="64"/>
                  </a:lnTo>
                  <a:lnTo>
                    <a:pt x="351" y="382"/>
                  </a:lnTo>
                  <a:lnTo>
                    <a:pt x="329" y="367"/>
                  </a:lnTo>
                  <a:lnTo>
                    <a:pt x="305" y="354"/>
                  </a:lnTo>
                  <a:lnTo>
                    <a:pt x="282" y="342"/>
                  </a:lnTo>
                  <a:lnTo>
                    <a:pt x="257" y="332"/>
                  </a:lnTo>
                  <a:lnTo>
                    <a:pt x="229" y="325"/>
                  </a:lnTo>
                  <a:lnTo>
                    <a:pt x="198" y="320"/>
                  </a:lnTo>
                  <a:lnTo>
                    <a:pt x="166" y="320"/>
                  </a:lnTo>
                  <a:lnTo>
                    <a:pt x="131" y="323"/>
                  </a:lnTo>
                  <a:lnTo>
                    <a:pt x="91" y="331"/>
                  </a:lnTo>
                  <a:lnTo>
                    <a:pt x="47" y="344"/>
                  </a:lnTo>
                  <a:lnTo>
                    <a:pt x="0" y="362"/>
                  </a:lnTo>
                  <a:lnTo>
                    <a:pt x="91" y="42"/>
                  </a:lnTo>
                  <a:lnTo>
                    <a:pt x="138" y="24"/>
                  </a:lnTo>
                  <a:lnTo>
                    <a:pt x="182" y="11"/>
                  </a:lnTo>
                  <a:lnTo>
                    <a:pt x="222" y="3"/>
                  </a:lnTo>
                  <a:lnTo>
                    <a:pt x="257" y="0"/>
                  </a:lnTo>
                  <a:close/>
                </a:path>
              </a:pathLst>
            </a:custGeom>
            <a:solidFill>
              <a:srgbClr val="FFFFFF"/>
            </a:solidFill>
            <a:ln w="0">
              <a:solidFill>
                <a:srgbClr val="FFFFFF"/>
              </a:solidFill>
              <a:prstDash val="solid"/>
              <a:round/>
              <a:headEnd/>
              <a:tailEnd/>
            </a:ln>
          </p:spPr>
          <p:txBody>
            <a:bodyPr vert="horz" wrap="square" lIns="93259" tIns="46629" rIns="93259" bIns="46629" numCol="1" anchor="t" anchorCtr="0" compatLnSpc="1">
              <a:prstTxWarp prst="textNoShape">
                <a:avLst/>
              </a:prstTxWarp>
            </a:bodyPr>
            <a:lstStyle/>
            <a:p>
              <a:pPr defTabSz="621746"/>
              <a:endParaRPr lang="en-US" sz="1836">
                <a:solidFill>
                  <a:srgbClr val="FFFFFE"/>
                </a:solidFill>
              </a:endParaRPr>
            </a:p>
          </p:txBody>
        </p:sp>
        <p:sp>
          <p:nvSpPr>
            <p:cNvPr id="213" name="Freeform 23"/>
            <p:cNvSpPr>
              <a:spLocks/>
            </p:cNvSpPr>
            <p:nvPr/>
          </p:nvSpPr>
          <p:spPr bwMode="auto">
            <a:xfrm>
              <a:off x="846138" y="2282825"/>
              <a:ext cx="695325" cy="603250"/>
            </a:xfrm>
            <a:custGeom>
              <a:avLst/>
              <a:gdLst>
                <a:gd name="T0" fmla="*/ 253 w 438"/>
                <a:gd name="T1" fmla="*/ 0 h 380"/>
                <a:gd name="T2" fmla="*/ 286 w 438"/>
                <a:gd name="T3" fmla="*/ 1 h 380"/>
                <a:gd name="T4" fmla="*/ 316 w 438"/>
                <a:gd name="T5" fmla="*/ 6 h 380"/>
                <a:gd name="T6" fmla="*/ 344 w 438"/>
                <a:gd name="T7" fmla="*/ 13 h 380"/>
                <a:gd name="T8" fmla="*/ 369 w 438"/>
                <a:gd name="T9" fmla="*/ 23 h 380"/>
                <a:gd name="T10" fmla="*/ 394 w 438"/>
                <a:gd name="T11" fmla="*/ 35 h 380"/>
                <a:gd name="T12" fmla="*/ 416 w 438"/>
                <a:gd name="T13" fmla="*/ 48 h 380"/>
                <a:gd name="T14" fmla="*/ 438 w 438"/>
                <a:gd name="T15" fmla="*/ 63 h 380"/>
                <a:gd name="T16" fmla="*/ 348 w 438"/>
                <a:gd name="T17" fmla="*/ 380 h 380"/>
                <a:gd name="T18" fmla="*/ 326 w 438"/>
                <a:gd name="T19" fmla="*/ 365 h 380"/>
                <a:gd name="T20" fmla="*/ 304 w 438"/>
                <a:gd name="T21" fmla="*/ 352 h 380"/>
                <a:gd name="T22" fmla="*/ 281 w 438"/>
                <a:gd name="T23" fmla="*/ 340 h 380"/>
                <a:gd name="T24" fmla="*/ 256 w 438"/>
                <a:gd name="T25" fmla="*/ 332 h 380"/>
                <a:gd name="T26" fmla="*/ 229 w 438"/>
                <a:gd name="T27" fmla="*/ 323 h 380"/>
                <a:gd name="T28" fmla="*/ 200 w 438"/>
                <a:gd name="T29" fmla="*/ 318 h 380"/>
                <a:gd name="T30" fmla="*/ 169 w 438"/>
                <a:gd name="T31" fmla="*/ 317 h 380"/>
                <a:gd name="T32" fmla="*/ 134 w 438"/>
                <a:gd name="T33" fmla="*/ 320 h 380"/>
                <a:gd name="T34" fmla="*/ 97 w 438"/>
                <a:gd name="T35" fmla="*/ 326 h 380"/>
                <a:gd name="T36" fmla="*/ 54 w 438"/>
                <a:gd name="T37" fmla="*/ 337 h 380"/>
                <a:gd name="T38" fmla="*/ 9 w 438"/>
                <a:gd name="T39" fmla="*/ 354 h 380"/>
                <a:gd name="T40" fmla="*/ 7 w 438"/>
                <a:gd name="T41" fmla="*/ 354 h 380"/>
                <a:gd name="T42" fmla="*/ 3 w 438"/>
                <a:gd name="T43" fmla="*/ 354 h 380"/>
                <a:gd name="T44" fmla="*/ 1 w 438"/>
                <a:gd name="T45" fmla="*/ 351 h 380"/>
                <a:gd name="T46" fmla="*/ 0 w 438"/>
                <a:gd name="T47" fmla="*/ 348 h 380"/>
                <a:gd name="T48" fmla="*/ 0 w 438"/>
                <a:gd name="T49" fmla="*/ 345 h 380"/>
                <a:gd name="T50" fmla="*/ 87 w 438"/>
                <a:gd name="T51" fmla="*/ 43 h 380"/>
                <a:gd name="T52" fmla="*/ 134 w 438"/>
                <a:gd name="T53" fmla="*/ 23 h 380"/>
                <a:gd name="T54" fmla="*/ 178 w 438"/>
                <a:gd name="T55" fmla="*/ 12 h 380"/>
                <a:gd name="T56" fmla="*/ 217 w 438"/>
                <a:gd name="T57" fmla="*/ 4 h 380"/>
                <a:gd name="T58" fmla="*/ 253 w 438"/>
                <a:gd name="T59"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8" h="380">
                  <a:moveTo>
                    <a:pt x="253" y="0"/>
                  </a:moveTo>
                  <a:lnTo>
                    <a:pt x="286" y="1"/>
                  </a:lnTo>
                  <a:lnTo>
                    <a:pt x="316" y="6"/>
                  </a:lnTo>
                  <a:lnTo>
                    <a:pt x="344" y="13"/>
                  </a:lnTo>
                  <a:lnTo>
                    <a:pt x="369" y="23"/>
                  </a:lnTo>
                  <a:lnTo>
                    <a:pt x="394" y="35"/>
                  </a:lnTo>
                  <a:lnTo>
                    <a:pt x="416" y="48"/>
                  </a:lnTo>
                  <a:lnTo>
                    <a:pt x="438" y="63"/>
                  </a:lnTo>
                  <a:lnTo>
                    <a:pt x="348" y="380"/>
                  </a:lnTo>
                  <a:lnTo>
                    <a:pt x="326" y="365"/>
                  </a:lnTo>
                  <a:lnTo>
                    <a:pt x="304" y="352"/>
                  </a:lnTo>
                  <a:lnTo>
                    <a:pt x="281" y="340"/>
                  </a:lnTo>
                  <a:lnTo>
                    <a:pt x="256" y="332"/>
                  </a:lnTo>
                  <a:lnTo>
                    <a:pt x="229" y="323"/>
                  </a:lnTo>
                  <a:lnTo>
                    <a:pt x="200" y="318"/>
                  </a:lnTo>
                  <a:lnTo>
                    <a:pt x="169" y="317"/>
                  </a:lnTo>
                  <a:lnTo>
                    <a:pt x="134" y="320"/>
                  </a:lnTo>
                  <a:lnTo>
                    <a:pt x="97" y="326"/>
                  </a:lnTo>
                  <a:lnTo>
                    <a:pt x="54" y="337"/>
                  </a:lnTo>
                  <a:lnTo>
                    <a:pt x="9" y="354"/>
                  </a:lnTo>
                  <a:lnTo>
                    <a:pt x="7" y="354"/>
                  </a:lnTo>
                  <a:lnTo>
                    <a:pt x="3" y="354"/>
                  </a:lnTo>
                  <a:lnTo>
                    <a:pt x="1" y="351"/>
                  </a:lnTo>
                  <a:lnTo>
                    <a:pt x="0" y="348"/>
                  </a:lnTo>
                  <a:lnTo>
                    <a:pt x="0" y="345"/>
                  </a:lnTo>
                  <a:lnTo>
                    <a:pt x="87" y="43"/>
                  </a:lnTo>
                  <a:lnTo>
                    <a:pt x="134" y="23"/>
                  </a:lnTo>
                  <a:lnTo>
                    <a:pt x="178" y="12"/>
                  </a:lnTo>
                  <a:lnTo>
                    <a:pt x="217" y="4"/>
                  </a:lnTo>
                  <a:lnTo>
                    <a:pt x="253" y="0"/>
                  </a:lnTo>
                  <a:close/>
                </a:path>
              </a:pathLst>
            </a:custGeom>
            <a:solidFill>
              <a:srgbClr val="FFFFFF"/>
            </a:solidFill>
            <a:ln w="0">
              <a:solidFill>
                <a:srgbClr val="FFFFFF"/>
              </a:solidFill>
              <a:prstDash val="solid"/>
              <a:round/>
              <a:headEnd/>
              <a:tailEnd/>
            </a:ln>
          </p:spPr>
          <p:txBody>
            <a:bodyPr vert="horz" wrap="square" lIns="93259" tIns="46629" rIns="93259" bIns="46629" numCol="1" anchor="t" anchorCtr="0" compatLnSpc="1">
              <a:prstTxWarp prst="textNoShape">
                <a:avLst/>
              </a:prstTxWarp>
            </a:bodyPr>
            <a:lstStyle/>
            <a:p>
              <a:pPr defTabSz="621746"/>
              <a:endParaRPr lang="en-US" sz="1836">
                <a:solidFill>
                  <a:srgbClr val="FFFFFE"/>
                </a:solidFill>
              </a:endParaRPr>
            </a:p>
          </p:txBody>
        </p:sp>
        <p:sp>
          <p:nvSpPr>
            <p:cNvPr id="214" name="Freeform 24"/>
            <p:cNvSpPr>
              <a:spLocks/>
            </p:cNvSpPr>
            <p:nvPr/>
          </p:nvSpPr>
          <p:spPr bwMode="auto">
            <a:xfrm>
              <a:off x="1641476" y="1839913"/>
              <a:ext cx="696913" cy="606425"/>
            </a:xfrm>
            <a:custGeom>
              <a:avLst/>
              <a:gdLst>
                <a:gd name="T0" fmla="*/ 91 w 439"/>
                <a:gd name="T1" fmla="*/ 0 h 382"/>
                <a:gd name="T2" fmla="*/ 112 w 439"/>
                <a:gd name="T3" fmla="*/ 15 h 382"/>
                <a:gd name="T4" fmla="*/ 134 w 439"/>
                <a:gd name="T5" fmla="*/ 28 h 382"/>
                <a:gd name="T6" fmla="*/ 157 w 439"/>
                <a:gd name="T7" fmla="*/ 40 h 382"/>
                <a:gd name="T8" fmla="*/ 182 w 439"/>
                <a:gd name="T9" fmla="*/ 50 h 382"/>
                <a:gd name="T10" fmla="*/ 209 w 439"/>
                <a:gd name="T11" fmla="*/ 58 h 382"/>
                <a:gd name="T12" fmla="*/ 238 w 439"/>
                <a:gd name="T13" fmla="*/ 62 h 382"/>
                <a:gd name="T14" fmla="*/ 270 w 439"/>
                <a:gd name="T15" fmla="*/ 64 h 382"/>
                <a:gd name="T16" fmla="*/ 304 w 439"/>
                <a:gd name="T17" fmla="*/ 62 h 382"/>
                <a:gd name="T18" fmla="*/ 342 w 439"/>
                <a:gd name="T19" fmla="*/ 55 h 382"/>
                <a:gd name="T20" fmla="*/ 383 w 439"/>
                <a:gd name="T21" fmla="*/ 43 h 382"/>
                <a:gd name="T22" fmla="*/ 429 w 439"/>
                <a:gd name="T23" fmla="*/ 27 h 382"/>
                <a:gd name="T24" fmla="*/ 432 w 439"/>
                <a:gd name="T25" fmla="*/ 27 h 382"/>
                <a:gd name="T26" fmla="*/ 435 w 439"/>
                <a:gd name="T27" fmla="*/ 28 h 382"/>
                <a:gd name="T28" fmla="*/ 438 w 439"/>
                <a:gd name="T29" fmla="*/ 30 h 382"/>
                <a:gd name="T30" fmla="*/ 439 w 439"/>
                <a:gd name="T31" fmla="*/ 34 h 382"/>
                <a:gd name="T32" fmla="*/ 438 w 439"/>
                <a:gd name="T33" fmla="*/ 36 h 382"/>
                <a:gd name="T34" fmla="*/ 351 w 439"/>
                <a:gd name="T35" fmla="*/ 341 h 382"/>
                <a:gd name="T36" fmla="*/ 304 w 439"/>
                <a:gd name="T37" fmla="*/ 358 h 382"/>
                <a:gd name="T38" fmla="*/ 260 w 439"/>
                <a:gd name="T39" fmla="*/ 372 h 382"/>
                <a:gd name="T40" fmla="*/ 220 w 439"/>
                <a:gd name="T41" fmla="*/ 379 h 382"/>
                <a:gd name="T42" fmla="*/ 185 w 439"/>
                <a:gd name="T43" fmla="*/ 382 h 382"/>
                <a:gd name="T44" fmla="*/ 151 w 439"/>
                <a:gd name="T45" fmla="*/ 381 h 382"/>
                <a:gd name="T46" fmla="*/ 122 w 439"/>
                <a:gd name="T47" fmla="*/ 376 h 382"/>
                <a:gd name="T48" fmla="*/ 94 w 439"/>
                <a:gd name="T49" fmla="*/ 369 h 382"/>
                <a:gd name="T50" fmla="*/ 69 w 439"/>
                <a:gd name="T51" fmla="*/ 360 h 382"/>
                <a:gd name="T52" fmla="*/ 44 w 439"/>
                <a:gd name="T53" fmla="*/ 347 h 382"/>
                <a:gd name="T54" fmla="*/ 22 w 439"/>
                <a:gd name="T55" fmla="*/ 333 h 382"/>
                <a:gd name="T56" fmla="*/ 0 w 439"/>
                <a:gd name="T57" fmla="*/ 319 h 382"/>
                <a:gd name="T58" fmla="*/ 91 w 439"/>
                <a:gd name="T59"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9" h="382">
                  <a:moveTo>
                    <a:pt x="91" y="0"/>
                  </a:moveTo>
                  <a:lnTo>
                    <a:pt x="112" y="15"/>
                  </a:lnTo>
                  <a:lnTo>
                    <a:pt x="134" y="28"/>
                  </a:lnTo>
                  <a:lnTo>
                    <a:pt x="157" y="40"/>
                  </a:lnTo>
                  <a:lnTo>
                    <a:pt x="182" y="50"/>
                  </a:lnTo>
                  <a:lnTo>
                    <a:pt x="209" y="58"/>
                  </a:lnTo>
                  <a:lnTo>
                    <a:pt x="238" y="62"/>
                  </a:lnTo>
                  <a:lnTo>
                    <a:pt x="270" y="64"/>
                  </a:lnTo>
                  <a:lnTo>
                    <a:pt x="304" y="62"/>
                  </a:lnTo>
                  <a:lnTo>
                    <a:pt x="342" y="55"/>
                  </a:lnTo>
                  <a:lnTo>
                    <a:pt x="383" y="43"/>
                  </a:lnTo>
                  <a:lnTo>
                    <a:pt x="429" y="27"/>
                  </a:lnTo>
                  <a:lnTo>
                    <a:pt x="432" y="27"/>
                  </a:lnTo>
                  <a:lnTo>
                    <a:pt x="435" y="28"/>
                  </a:lnTo>
                  <a:lnTo>
                    <a:pt x="438" y="30"/>
                  </a:lnTo>
                  <a:lnTo>
                    <a:pt x="439" y="34"/>
                  </a:lnTo>
                  <a:lnTo>
                    <a:pt x="438" y="36"/>
                  </a:lnTo>
                  <a:lnTo>
                    <a:pt x="351" y="341"/>
                  </a:lnTo>
                  <a:lnTo>
                    <a:pt x="304" y="358"/>
                  </a:lnTo>
                  <a:lnTo>
                    <a:pt x="260" y="372"/>
                  </a:lnTo>
                  <a:lnTo>
                    <a:pt x="220" y="379"/>
                  </a:lnTo>
                  <a:lnTo>
                    <a:pt x="185" y="382"/>
                  </a:lnTo>
                  <a:lnTo>
                    <a:pt x="151" y="381"/>
                  </a:lnTo>
                  <a:lnTo>
                    <a:pt x="122" y="376"/>
                  </a:lnTo>
                  <a:lnTo>
                    <a:pt x="94" y="369"/>
                  </a:lnTo>
                  <a:lnTo>
                    <a:pt x="69" y="360"/>
                  </a:lnTo>
                  <a:lnTo>
                    <a:pt x="44" y="347"/>
                  </a:lnTo>
                  <a:lnTo>
                    <a:pt x="22" y="333"/>
                  </a:lnTo>
                  <a:lnTo>
                    <a:pt x="0" y="319"/>
                  </a:lnTo>
                  <a:lnTo>
                    <a:pt x="91" y="0"/>
                  </a:lnTo>
                  <a:close/>
                </a:path>
              </a:pathLst>
            </a:custGeom>
            <a:solidFill>
              <a:srgbClr val="FFFFFF"/>
            </a:solidFill>
            <a:ln w="0">
              <a:solidFill>
                <a:srgbClr val="FFFFFF"/>
              </a:solidFill>
              <a:prstDash val="solid"/>
              <a:round/>
              <a:headEnd/>
              <a:tailEnd/>
            </a:ln>
          </p:spPr>
          <p:txBody>
            <a:bodyPr vert="horz" wrap="square" lIns="93259" tIns="46629" rIns="93259" bIns="46629" numCol="1" anchor="t" anchorCtr="0" compatLnSpc="1">
              <a:prstTxWarp prst="textNoShape">
                <a:avLst/>
              </a:prstTxWarp>
            </a:bodyPr>
            <a:lstStyle/>
            <a:p>
              <a:pPr defTabSz="621746"/>
              <a:endParaRPr lang="en-US" sz="1836">
                <a:solidFill>
                  <a:srgbClr val="FFFFFE"/>
                </a:solidFill>
              </a:endParaRPr>
            </a:p>
          </p:txBody>
        </p:sp>
      </p:grpSp>
      <p:grpSp>
        <p:nvGrpSpPr>
          <p:cNvPr id="37" name="Group 36"/>
          <p:cNvGrpSpPr/>
          <p:nvPr/>
        </p:nvGrpSpPr>
        <p:grpSpPr>
          <a:xfrm>
            <a:off x="503270" y="5203161"/>
            <a:ext cx="4669918" cy="373400"/>
            <a:chOff x="677699" y="4721026"/>
            <a:chExt cx="4578831" cy="366117"/>
          </a:xfrm>
          <a:solidFill>
            <a:schemeClr val="bg2">
              <a:lumMod val="75000"/>
              <a:lumOff val="25000"/>
            </a:schemeClr>
          </a:solidFill>
        </p:grpSpPr>
        <p:sp>
          <p:nvSpPr>
            <p:cNvPr id="78" name="Rectangle 77"/>
            <p:cNvSpPr/>
            <p:nvPr/>
          </p:nvSpPr>
          <p:spPr bwMode="auto">
            <a:xfrm>
              <a:off x="677699" y="4721026"/>
              <a:ext cx="4578831" cy="366117"/>
            </a:xfrm>
            <a:prstGeom prst="rect">
              <a:avLst/>
            </a:prstGeom>
            <a:grpFill/>
            <a:ln>
              <a:noFill/>
              <a:headEnd type="none" w="med" len="med"/>
              <a:tailEnd type="none" w="med" len="med"/>
            </a:ln>
            <a:effectLst/>
          </p:spPr>
          <p:txBody>
            <a:bodyPr lIns="77691" tIns="38845" rIns="77691" bIns="38845" rtlCol="0" anchor="ctr" anchorCtr="0"/>
            <a:lstStyle/>
            <a:p>
              <a:pPr marL="3238" algn="r" defTabSz="932479">
                <a:lnSpc>
                  <a:spcPct val="90000"/>
                </a:lnSpc>
                <a:spcAft>
                  <a:spcPts val="918"/>
                </a:spcAft>
                <a:buSzPct val="80000"/>
              </a:pPr>
              <a:endParaRPr lang="en-US" sz="1632" spc="-86" dirty="0">
                <a:solidFill>
                  <a:srgbClr val="FFFFFF">
                    <a:alpha val="99000"/>
                  </a:srgbClr>
                </a:solidFill>
                <a:latin typeface="Segoe UI Light" pitchFamily="34" charset="0"/>
              </a:endParaRPr>
            </a:p>
          </p:txBody>
        </p:sp>
        <p:pic>
          <p:nvPicPr>
            <p:cNvPr id="215" name="Picture 214"/>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737836" y="4729486"/>
              <a:ext cx="1698029" cy="302352"/>
            </a:xfrm>
            <a:prstGeom prst="rect">
              <a:avLst/>
            </a:prstGeom>
            <a:grpFill/>
          </p:spPr>
        </p:pic>
        <p:sp>
          <p:nvSpPr>
            <p:cNvPr id="216" name="TextBox 215"/>
            <p:cNvSpPr txBox="1"/>
            <p:nvPr/>
          </p:nvSpPr>
          <p:spPr>
            <a:xfrm>
              <a:off x="2626786" y="4816394"/>
              <a:ext cx="2520939" cy="215454"/>
            </a:xfrm>
            <a:prstGeom prst="rect">
              <a:avLst/>
            </a:prstGeom>
            <a:grpFill/>
          </p:spPr>
          <p:txBody>
            <a:bodyPr wrap="none" lIns="0" tIns="0" rIns="0" bIns="0" rtlCol="0">
              <a:spAutoFit/>
            </a:bodyPr>
            <a:lstStyle/>
            <a:p>
              <a:pPr defTabSz="621746"/>
              <a:r>
                <a:rPr lang="en-US" sz="1428" spc="-71" dirty="0">
                  <a:solidFill>
                    <a:srgbClr val="FFFFFF"/>
                  </a:solidFill>
                </a:rPr>
                <a:t>SP1 w/ Service Provider Foundation</a:t>
              </a:r>
            </a:p>
          </p:txBody>
        </p:sp>
      </p:grpSp>
      <p:grpSp>
        <p:nvGrpSpPr>
          <p:cNvPr id="31" name="Group 30"/>
          <p:cNvGrpSpPr/>
          <p:nvPr/>
        </p:nvGrpSpPr>
        <p:grpSpPr>
          <a:xfrm>
            <a:off x="600620" y="2048389"/>
            <a:ext cx="4495478" cy="1575057"/>
            <a:chOff x="768153" y="1084455"/>
            <a:chExt cx="4407793" cy="1544335"/>
          </a:xfrm>
        </p:grpSpPr>
        <p:grpSp>
          <p:nvGrpSpPr>
            <p:cNvPr id="30" name="Group 29"/>
            <p:cNvGrpSpPr/>
            <p:nvPr/>
          </p:nvGrpSpPr>
          <p:grpSpPr>
            <a:xfrm>
              <a:off x="768153" y="1084455"/>
              <a:ext cx="4407793" cy="1544335"/>
              <a:chOff x="759364" y="1613956"/>
              <a:chExt cx="4407793" cy="1544335"/>
            </a:xfrm>
          </p:grpSpPr>
          <p:grpSp>
            <p:nvGrpSpPr>
              <p:cNvPr id="2" name="Group 1"/>
              <p:cNvGrpSpPr/>
              <p:nvPr/>
            </p:nvGrpSpPr>
            <p:grpSpPr>
              <a:xfrm>
                <a:off x="2013412" y="1613956"/>
                <a:ext cx="3153745" cy="1227683"/>
                <a:chOff x="2013412" y="1613956"/>
                <a:chExt cx="3153745" cy="1227683"/>
              </a:xfrm>
            </p:grpSpPr>
            <p:sp>
              <p:nvSpPr>
                <p:cNvPr id="197" name="Rectangle 196"/>
                <p:cNvSpPr/>
                <p:nvPr/>
              </p:nvSpPr>
              <p:spPr bwMode="auto">
                <a:xfrm>
                  <a:off x="2050490" y="1613957"/>
                  <a:ext cx="3116667" cy="1227682"/>
                </a:xfrm>
                <a:prstGeom prst="rect">
                  <a:avLst/>
                </a:prstGeom>
                <a:solidFill>
                  <a:srgbClr val="FFFFFF">
                    <a:lumMod val="95000"/>
                  </a:srgbClr>
                </a:solidFill>
                <a:ln w="9525" cap="flat" cmpd="sng" algn="ctr">
                  <a:noFill/>
                  <a:prstDash val="solid"/>
                  <a:headEnd type="none" w="med" len="med"/>
                  <a:tailEnd type="none" w="med" len="med"/>
                </a:ln>
                <a:effectLst/>
              </p:spPr>
              <p:txBody>
                <a:bodyPr vert="horz" wrap="square" lIns="93255" tIns="46627" rIns="93255" bIns="46627" numCol="1" rtlCol="0" anchor="ctr" anchorCtr="0" compatLnSpc="1">
                  <a:prstTxWarp prst="textNoShape">
                    <a:avLst/>
                  </a:prstTxWarp>
                </a:bodyPr>
                <a:lstStyle/>
                <a:p>
                  <a:pPr algn="ctr" defTabSz="932316"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sp>
              <p:nvSpPr>
                <p:cNvPr id="198" name="Rectangle 197"/>
                <p:cNvSpPr/>
                <p:nvPr/>
              </p:nvSpPr>
              <p:spPr bwMode="auto">
                <a:xfrm>
                  <a:off x="2022870" y="1613956"/>
                  <a:ext cx="813646" cy="1222282"/>
                </a:xfrm>
                <a:prstGeom prst="rect">
                  <a:avLst/>
                </a:prstGeom>
                <a:solidFill>
                  <a:srgbClr val="FFFFFF">
                    <a:lumMod val="85000"/>
                  </a:srgbClr>
                </a:solidFill>
                <a:ln w="9525" cap="flat" cmpd="sng" algn="ctr">
                  <a:noFill/>
                  <a:prstDash val="solid"/>
                  <a:headEnd type="none" w="med" len="med"/>
                  <a:tailEnd type="none" w="med" len="med"/>
                </a:ln>
                <a:effectLst/>
              </p:spPr>
              <p:txBody>
                <a:bodyPr vert="horz" wrap="square" lIns="93255" tIns="46627" rIns="93255" bIns="46627" numCol="1" rtlCol="0" anchor="ctr" anchorCtr="0" compatLnSpc="1">
                  <a:prstTxWarp prst="textNoShape">
                    <a:avLst/>
                  </a:prstTxWarp>
                </a:bodyPr>
                <a:lstStyle/>
                <a:p>
                  <a:pPr algn="ctr" defTabSz="932316"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sp>
              <p:nvSpPr>
                <p:cNvPr id="200" name="TextBox 199"/>
                <p:cNvSpPr txBox="1"/>
                <p:nvPr/>
              </p:nvSpPr>
              <p:spPr>
                <a:xfrm>
                  <a:off x="2053897" y="1642788"/>
                  <a:ext cx="644412" cy="152395"/>
                </a:xfrm>
                <a:prstGeom prst="rect">
                  <a:avLst/>
                </a:prstGeom>
                <a:noFill/>
              </p:spPr>
              <p:txBody>
                <a:bodyPr wrap="none" lIns="0" tIns="0" rIns="0" bIns="0" rtlCol="0">
                  <a:spAutoFit/>
                </a:bodyPr>
                <a:lstStyle/>
                <a:p>
                  <a:pPr defTabSz="932622">
                    <a:lnSpc>
                      <a:spcPct val="90000"/>
                    </a:lnSpc>
                    <a:spcBef>
                      <a:spcPct val="20000"/>
                    </a:spcBef>
                    <a:buSzPct val="80000"/>
                    <a:defRPr/>
                  </a:pPr>
                  <a:r>
                    <a:rPr lang="en-US" sz="1122" kern="0" dirty="0">
                      <a:solidFill>
                        <a:srgbClr val="FFFFFF">
                          <a:lumMod val="50000"/>
                        </a:srgbClr>
                      </a:solidFill>
                      <a:latin typeface="Segoe Light" pitchFamily="34" charset="0"/>
                    </a:rPr>
                    <a:t>Web Sites</a:t>
                  </a:r>
                </a:p>
              </p:txBody>
            </p:sp>
            <p:sp>
              <p:nvSpPr>
                <p:cNvPr id="201" name="TextBox 200"/>
                <p:cNvSpPr txBox="1"/>
                <p:nvPr/>
              </p:nvSpPr>
              <p:spPr>
                <a:xfrm>
                  <a:off x="2047560" y="1823815"/>
                  <a:ext cx="675846" cy="152395"/>
                </a:xfrm>
                <a:prstGeom prst="rect">
                  <a:avLst/>
                </a:prstGeom>
                <a:noFill/>
              </p:spPr>
              <p:txBody>
                <a:bodyPr wrap="none" lIns="0" tIns="0" rIns="0" bIns="0" rtlCol="0">
                  <a:spAutoFit/>
                </a:bodyPr>
                <a:lstStyle/>
                <a:p>
                  <a:pPr defTabSz="932622">
                    <a:lnSpc>
                      <a:spcPct val="90000"/>
                    </a:lnSpc>
                    <a:spcBef>
                      <a:spcPct val="20000"/>
                    </a:spcBef>
                    <a:buSzPct val="80000"/>
                    <a:defRPr/>
                  </a:pPr>
                  <a:r>
                    <a:rPr lang="en-US" sz="1122" kern="0" dirty="0">
                      <a:solidFill>
                        <a:srgbClr val="FFFFFF">
                          <a:lumMod val="50000"/>
                        </a:srgbClr>
                      </a:solidFill>
                      <a:latin typeface="Segoe Light" pitchFamily="34" charset="0"/>
                    </a:rPr>
                    <a:t>Databases</a:t>
                  </a:r>
                </a:p>
              </p:txBody>
            </p:sp>
            <p:cxnSp>
              <p:nvCxnSpPr>
                <p:cNvPr id="202" name="Straight Connector 201"/>
                <p:cNvCxnSpPr/>
                <p:nvPr/>
              </p:nvCxnSpPr>
              <p:spPr>
                <a:xfrm>
                  <a:off x="2013412" y="1786210"/>
                  <a:ext cx="804965" cy="0"/>
                </a:xfrm>
                <a:prstGeom prst="line">
                  <a:avLst/>
                </a:prstGeom>
                <a:noFill/>
                <a:ln w="9525" cap="flat" cmpd="sng" algn="ctr">
                  <a:solidFill>
                    <a:srgbClr val="FFFFFF">
                      <a:lumMod val="65000"/>
                    </a:srgbClr>
                  </a:solidFill>
                  <a:prstDash val="solid"/>
                </a:ln>
                <a:effectLst/>
              </p:spPr>
            </p:cxnSp>
            <p:sp>
              <p:nvSpPr>
                <p:cNvPr id="203" name="TextBox 202"/>
                <p:cNvSpPr txBox="1"/>
                <p:nvPr/>
              </p:nvSpPr>
              <p:spPr>
                <a:xfrm>
                  <a:off x="2052667" y="2021421"/>
                  <a:ext cx="282913" cy="152395"/>
                </a:xfrm>
                <a:prstGeom prst="rect">
                  <a:avLst/>
                </a:prstGeom>
                <a:noFill/>
              </p:spPr>
              <p:txBody>
                <a:bodyPr wrap="none" lIns="0" tIns="0" rIns="0" bIns="0" rtlCol="0">
                  <a:spAutoFit/>
                </a:bodyPr>
                <a:lstStyle/>
                <a:p>
                  <a:pPr defTabSz="932622">
                    <a:lnSpc>
                      <a:spcPct val="90000"/>
                    </a:lnSpc>
                    <a:spcBef>
                      <a:spcPct val="20000"/>
                    </a:spcBef>
                    <a:buSzPct val="80000"/>
                    <a:defRPr/>
                  </a:pPr>
                  <a:r>
                    <a:rPr lang="en-US" sz="1122" kern="0" dirty="0">
                      <a:solidFill>
                        <a:srgbClr val="FFFFFF">
                          <a:lumMod val="50000"/>
                        </a:srgbClr>
                      </a:solidFill>
                      <a:latin typeface="Segoe Light" pitchFamily="34" charset="0"/>
                    </a:rPr>
                    <a:t>VMs</a:t>
                  </a:r>
                </a:p>
              </p:txBody>
            </p:sp>
            <p:cxnSp>
              <p:nvCxnSpPr>
                <p:cNvPr id="204" name="Straight Connector 203"/>
                <p:cNvCxnSpPr/>
                <p:nvPr/>
              </p:nvCxnSpPr>
              <p:spPr>
                <a:xfrm>
                  <a:off x="2030044" y="2182028"/>
                  <a:ext cx="804965" cy="0"/>
                </a:xfrm>
                <a:prstGeom prst="line">
                  <a:avLst/>
                </a:prstGeom>
                <a:noFill/>
                <a:ln w="9525" cap="flat" cmpd="sng" algn="ctr">
                  <a:solidFill>
                    <a:srgbClr val="FFFFFF">
                      <a:lumMod val="65000"/>
                    </a:srgbClr>
                  </a:solidFill>
                  <a:prstDash val="solid"/>
                </a:ln>
                <a:effectLst/>
              </p:spPr>
            </p:cxnSp>
            <p:cxnSp>
              <p:nvCxnSpPr>
                <p:cNvPr id="205" name="Straight Connector 204"/>
                <p:cNvCxnSpPr/>
                <p:nvPr/>
              </p:nvCxnSpPr>
              <p:spPr>
                <a:xfrm>
                  <a:off x="2032182" y="1977499"/>
                  <a:ext cx="804965" cy="0"/>
                </a:xfrm>
                <a:prstGeom prst="line">
                  <a:avLst/>
                </a:prstGeom>
                <a:noFill/>
                <a:ln w="9525" cap="flat" cmpd="sng" algn="ctr">
                  <a:solidFill>
                    <a:srgbClr val="FFFFFF">
                      <a:lumMod val="65000"/>
                    </a:srgbClr>
                  </a:solidFill>
                  <a:prstDash val="solid"/>
                </a:ln>
                <a:effectLst/>
              </p:spPr>
            </p:cxnSp>
            <p:sp>
              <p:nvSpPr>
                <p:cNvPr id="148" name="TextBox 147"/>
                <p:cNvSpPr txBox="1"/>
                <p:nvPr/>
              </p:nvSpPr>
              <p:spPr>
                <a:xfrm>
                  <a:off x="3004264" y="2011648"/>
                  <a:ext cx="2051115" cy="443230"/>
                </a:xfrm>
                <a:prstGeom prst="rect">
                  <a:avLst/>
                </a:prstGeom>
                <a:noFill/>
              </p:spPr>
              <p:txBody>
                <a:bodyPr wrap="none" lIns="0" tIns="0" rIns="0" bIns="0" rtlCol="0">
                  <a:spAutoFit/>
                </a:bodyPr>
                <a:lstStyle/>
                <a:p>
                  <a:pPr algn="ctr" defTabSz="621746">
                    <a:lnSpc>
                      <a:spcPct val="90000"/>
                    </a:lnSpc>
                    <a:spcBef>
                      <a:spcPct val="20000"/>
                    </a:spcBef>
                    <a:buSzPct val="80000"/>
                    <a:defRPr/>
                  </a:pPr>
                  <a:r>
                    <a:rPr lang="en-US" sz="1632" kern="0" dirty="0">
                      <a:solidFill>
                        <a:srgbClr val="FFFFFF">
                          <a:lumMod val="50000"/>
                        </a:srgbClr>
                      </a:solidFill>
                    </a:rPr>
                    <a:t>Subscriber Self-Service</a:t>
                  </a:r>
                  <a:br>
                    <a:rPr lang="en-US" sz="1632" kern="0" dirty="0">
                      <a:solidFill>
                        <a:srgbClr val="FFFFFF">
                          <a:lumMod val="50000"/>
                        </a:srgbClr>
                      </a:solidFill>
                    </a:rPr>
                  </a:br>
                  <a:r>
                    <a:rPr lang="en-US" sz="1632" kern="0" dirty="0">
                      <a:solidFill>
                        <a:srgbClr val="FFFFFF">
                          <a:lumMod val="50000"/>
                        </a:srgbClr>
                      </a:solidFill>
                    </a:rPr>
                    <a:t>Portal</a:t>
                  </a:r>
                </a:p>
              </p:txBody>
            </p:sp>
          </p:grpSp>
          <p:sp>
            <p:nvSpPr>
              <p:cNvPr id="188" name="Rectangle 187"/>
              <p:cNvSpPr/>
              <p:nvPr/>
            </p:nvSpPr>
            <p:spPr bwMode="auto">
              <a:xfrm>
                <a:off x="759364" y="2844257"/>
                <a:ext cx="4403199" cy="314034"/>
              </a:xfrm>
              <a:prstGeom prst="rect">
                <a:avLst/>
              </a:prstGeom>
              <a:solidFill>
                <a:schemeClr val="tx2"/>
              </a:solidFill>
              <a:ln w="9525" cap="flat" cmpd="sng" algn="ctr">
                <a:noFill/>
                <a:prstDash val="solid"/>
                <a:headEnd type="none" w="med" len="med"/>
                <a:tailEnd type="none" w="med" len="med"/>
              </a:ln>
              <a:effectLst/>
            </p:spPr>
            <p:txBody>
              <a:bodyPr vert="horz" wrap="square" lIns="93255" tIns="46627" rIns="93255" bIns="46627" numCol="1" rtlCol="0" anchor="ctr" anchorCtr="0" compatLnSpc="1">
                <a:prstTxWarp prst="textNoShape">
                  <a:avLst/>
                </a:prstTxWarp>
              </a:bodyPr>
              <a:lstStyle/>
              <a:p>
                <a:pPr algn="ctr" defTabSz="932316"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grpSp>
        <p:pic>
          <p:nvPicPr>
            <p:cNvPr id="217" name="Picture 2" descr="http://sharepoint/sites/AzureUX/Shared%20Documents/Design%20Team/Iconography/Production/White/icon-add-32-w-idl.png"/>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816812" y="2374464"/>
              <a:ext cx="173735" cy="169546"/>
            </a:xfrm>
            <a:prstGeom prst="rect">
              <a:avLst/>
            </a:prstGeom>
            <a:noFill/>
            <a:extLst>
              <a:ext uri="{909E8E84-426E-40DD-AFC4-6F175D3DCCD1}">
                <a14:hiddenFill xmlns:a14="http://schemas.microsoft.com/office/drawing/2010/main">
                  <a:solidFill>
                    <a:srgbClr val="FFFFFF"/>
                  </a:solidFill>
                </a14:hiddenFill>
              </a:ext>
            </a:extLst>
          </p:spPr>
        </p:pic>
      </p:grpSp>
      <p:sp>
        <p:nvSpPr>
          <p:cNvPr id="218" name="TextBox 217"/>
          <p:cNvSpPr txBox="1"/>
          <p:nvPr/>
        </p:nvSpPr>
        <p:spPr>
          <a:xfrm>
            <a:off x="7288969" y="1810329"/>
            <a:ext cx="994559" cy="127151"/>
          </a:xfrm>
          <a:prstGeom prst="rect">
            <a:avLst/>
          </a:prstGeom>
          <a:noFill/>
        </p:spPr>
        <p:txBody>
          <a:bodyPr wrap="square" lIns="0" tIns="0" rIns="0" bIns="0" rtlCol="0">
            <a:spAutoFit/>
          </a:bodyPr>
          <a:lstStyle/>
          <a:p>
            <a:pPr algn="ctr" defTabSz="621746">
              <a:lnSpc>
                <a:spcPct val="90000"/>
              </a:lnSpc>
              <a:spcBef>
                <a:spcPct val="20000"/>
              </a:spcBef>
              <a:buSzPct val="80000"/>
            </a:pPr>
            <a:r>
              <a:rPr lang="en-US" sz="918" b="1" dirty="0">
                <a:solidFill>
                  <a:srgbClr val="FFFFFF"/>
                </a:solidFill>
              </a:rPr>
              <a:t>Windows Azure</a:t>
            </a:r>
          </a:p>
        </p:txBody>
      </p:sp>
      <p:grpSp>
        <p:nvGrpSpPr>
          <p:cNvPr id="219" name="Group 218"/>
          <p:cNvGrpSpPr/>
          <p:nvPr/>
        </p:nvGrpSpPr>
        <p:grpSpPr>
          <a:xfrm>
            <a:off x="5368922" y="1928722"/>
            <a:ext cx="1810219" cy="861345"/>
            <a:chOff x="5256956" y="697444"/>
            <a:chExt cx="1774912" cy="844544"/>
          </a:xfrm>
          <a:solidFill>
            <a:schemeClr val="bg2">
              <a:lumMod val="75000"/>
              <a:lumOff val="25000"/>
            </a:schemeClr>
          </a:solidFill>
          <a:effectLst/>
        </p:grpSpPr>
        <p:sp>
          <p:nvSpPr>
            <p:cNvPr id="220" name="Left Arrow 219"/>
            <p:cNvSpPr/>
            <p:nvPr/>
          </p:nvSpPr>
          <p:spPr bwMode="auto">
            <a:xfrm>
              <a:off x="5256956" y="697444"/>
              <a:ext cx="1774912" cy="844544"/>
            </a:xfrm>
            <a:prstGeom prst="left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5" tIns="46627" rIns="93255" bIns="46627" numCol="1" rtlCol="0" anchor="ctr" anchorCtr="0" compatLnSpc="1">
              <a:prstTxWarp prst="textNoShape">
                <a:avLst/>
              </a:prstTxWarp>
            </a:bodyPr>
            <a:lstStyle/>
            <a:p>
              <a:pPr algn="ctr" defTabSz="932356"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21" name="TextBox 220"/>
            <p:cNvSpPr txBox="1"/>
            <p:nvPr/>
          </p:nvSpPr>
          <p:spPr>
            <a:xfrm>
              <a:off x="5551871" y="940539"/>
              <a:ext cx="1460221" cy="354332"/>
            </a:xfrm>
            <a:prstGeom prst="rect">
              <a:avLst/>
            </a:prstGeom>
            <a:grpFill/>
          </p:spPr>
          <p:txBody>
            <a:bodyPr wrap="square" lIns="0" tIns="0" rIns="0" bIns="0" rtlCol="0">
              <a:spAutoFit/>
            </a:bodyPr>
            <a:lstStyle/>
            <a:p>
              <a:pPr algn="ctr" defTabSz="932356" fontAlgn="base">
                <a:spcBef>
                  <a:spcPct val="0"/>
                </a:spcBef>
                <a:spcAft>
                  <a:spcPct val="0"/>
                </a:spcAft>
              </a:pPr>
              <a:r>
                <a:rPr lang="en-US" sz="1174" dirty="0">
                  <a:solidFill>
                    <a:srgbClr val="FFFFFF"/>
                  </a:solidFill>
                </a:rPr>
                <a:t>Self Service </a:t>
              </a:r>
              <a:r>
                <a:rPr lang="en-US" sz="1100" dirty="0">
                  <a:solidFill>
                    <a:srgbClr val="FFFFFF"/>
                  </a:solidFill>
                </a:rPr>
                <a:t>Portal</a:t>
              </a:r>
              <a:r>
                <a:rPr lang="en-US" sz="1174" dirty="0">
                  <a:solidFill>
                    <a:srgbClr val="FFFFFF"/>
                  </a:solidFill>
                </a:rPr>
                <a:t> Moves On-Premises</a:t>
              </a:r>
            </a:p>
          </p:txBody>
        </p:sp>
      </p:grpSp>
      <p:grpSp>
        <p:nvGrpSpPr>
          <p:cNvPr id="222" name="Group 221"/>
          <p:cNvGrpSpPr/>
          <p:nvPr/>
        </p:nvGrpSpPr>
        <p:grpSpPr>
          <a:xfrm>
            <a:off x="5372891" y="2901314"/>
            <a:ext cx="1836254" cy="797038"/>
            <a:chOff x="5314136" y="2785351"/>
            <a:chExt cx="1800438" cy="781492"/>
          </a:xfrm>
          <a:solidFill>
            <a:schemeClr val="bg2">
              <a:lumMod val="75000"/>
              <a:lumOff val="25000"/>
            </a:schemeClr>
          </a:solidFill>
          <a:effectLst/>
        </p:grpSpPr>
        <p:sp>
          <p:nvSpPr>
            <p:cNvPr id="223" name="Left-Right Arrow 222"/>
            <p:cNvSpPr/>
            <p:nvPr/>
          </p:nvSpPr>
          <p:spPr bwMode="auto">
            <a:xfrm>
              <a:off x="5314136" y="2785351"/>
              <a:ext cx="1800438" cy="781492"/>
            </a:xfrm>
            <a:prstGeom prst="leftRight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5" tIns="46627" rIns="93255" bIns="46627" numCol="1" rtlCol="0" anchor="ctr" anchorCtr="0" compatLnSpc="1">
              <a:prstTxWarp prst="textNoShape">
                <a:avLst/>
              </a:prstTxWarp>
            </a:bodyPr>
            <a:lstStyle/>
            <a:p>
              <a:pPr algn="ctr" defTabSz="932356"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24" name="TextBox 223"/>
            <p:cNvSpPr txBox="1"/>
            <p:nvPr/>
          </p:nvSpPr>
          <p:spPr>
            <a:xfrm>
              <a:off x="5621275" y="3012530"/>
              <a:ext cx="1186158" cy="318874"/>
            </a:xfrm>
            <a:prstGeom prst="rect">
              <a:avLst/>
            </a:prstGeom>
            <a:grpFill/>
          </p:spPr>
          <p:txBody>
            <a:bodyPr wrap="square" lIns="0" tIns="0" rIns="0" bIns="0" rtlCol="0">
              <a:spAutoFit/>
            </a:bodyPr>
            <a:lstStyle/>
            <a:p>
              <a:pPr algn="ctr" defTabSz="621746">
                <a:lnSpc>
                  <a:spcPct val="90000"/>
                </a:lnSpc>
                <a:spcBef>
                  <a:spcPct val="20000"/>
                </a:spcBef>
                <a:buSzPct val="80000"/>
              </a:pPr>
              <a:r>
                <a:rPr lang="en-US" sz="1174" dirty="0">
                  <a:solidFill>
                    <a:srgbClr val="FFFFFF"/>
                  </a:solidFill>
                </a:rPr>
                <a:t>Common Mgt. Experience</a:t>
              </a:r>
            </a:p>
          </p:txBody>
        </p:sp>
      </p:grpSp>
      <p:grpSp>
        <p:nvGrpSpPr>
          <p:cNvPr id="225" name="Group 224"/>
          <p:cNvGrpSpPr/>
          <p:nvPr/>
        </p:nvGrpSpPr>
        <p:grpSpPr>
          <a:xfrm>
            <a:off x="5322522" y="3803847"/>
            <a:ext cx="1921089" cy="867646"/>
            <a:chOff x="5295743" y="3716159"/>
            <a:chExt cx="1883619" cy="850723"/>
          </a:xfrm>
          <a:solidFill>
            <a:schemeClr val="bg2">
              <a:lumMod val="75000"/>
              <a:lumOff val="25000"/>
            </a:schemeClr>
          </a:solidFill>
          <a:effectLst/>
        </p:grpSpPr>
        <p:sp>
          <p:nvSpPr>
            <p:cNvPr id="226" name="Left Arrow 225"/>
            <p:cNvSpPr/>
            <p:nvPr/>
          </p:nvSpPr>
          <p:spPr bwMode="auto">
            <a:xfrm>
              <a:off x="5295743" y="3716159"/>
              <a:ext cx="1883619" cy="850723"/>
            </a:xfrm>
            <a:prstGeom prst="left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5" tIns="46627" rIns="93255" bIns="46627" numCol="1" rtlCol="0" anchor="ctr" anchorCtr="0" compatLnSpc="1">
              <a:prstTxWarp prst="textNoShape">
                <a:avLst/>
              </a:prstTxWarp>
            </a:bodyPr>
            <a:lstStyle/>
            <a:p>
              <a:pPr algn="ctr" defTabSz="932356"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27" name="TextBox 226"/>
            <p:cNvSpPr txBox="1"/>
            <p:nvPr/>
          </p:nvSpPr>
          <p:spPr>
            <a:xfrm>
              <a:off x="5480233" y="3997838"/>
              <a:ext cx="1574192" cy="318874"/>
            </a:xfrm>
            <a:prstGeom prst="rect">
              <a:avLst/>
            </a:prstGeom>
            <a:grpFill/>
          </p:spPr>
          <p:txBody>
            <a:bodyPr wrap="square" lIns="0" tIns="0" rIns="0" bIns="0" rtlCol="0">
              <a:spAutoFit/>
            </a:bodyPr>
            <a:lstStyle/>
            <a:p>
              <a:pPr algn="ctr" defTabSz="621746">
                <a:lnSpc>
                  <a:spcPct val="90000"/>
                </a:lnSpc>
                <a:spcBef>
                  <a:spcPct val="20000"/>
                </a:spcBef>
                <a:buSzPct val="80000"/>
              </a:pPr>
              <a:r>
                <a:rPr lang="en-US" sz="1174" dirty="0">
                  <a:solidFill>
                    <a:srgbClr val="FFFFFF"/>
                  </a:solidFill>
                </a:rPr>
                <a:t>Cloud-Enabled Services Move On-Premises</a:t>
              </a:r>
            </a:p>
          </p:txBody>
        </p:sp>
      </p:grpSp>
      <p:grpSp>
        <p:nvGrpSpPr>
          <p:cNvPr id="228" name="Group 227"/>
          <p:cNvGrpSpPr/>
          <p:nvPr/>
        </p:nvGrpSpPr>
        <p:grpSpPr>
          <a:xfrm>
            <a:off x="5396219" y="4812123"/>
            <a:ext cx="1836254" cy="797037"/>
            <a:chOff x="5260615" y="4577751"/>
            <a:chExt cx="1800438" cy="781492"/>
          </a:xfrm>
          <a:solidFill>
            <a:schemeClr val="bg2">
              <a:lumMod val="75000"/>
              <a:lumOff val="25000"/>
            </a:schemeClr>
          </a:solidFill>
          <a:effectLst/>
        </p:grpSpPr>
        <p:sp>
          <p:nvSpPr>
            <p:cNvPr id="229" name="Left-Right Arrow 228"/>
            <p:cNvSpPr/>
            <p:nvPr/>
          </p:nvSpPr>
          <p:spPr bwMode="auto">
            <a:xfrm>
              <a:off x="5260615" y="4577751"/>
              <a:ext cx="1800438" cy="781492"/>
            </a:xfrm>
            <a:prstGeom prst="leftRight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5" tIns="46627" rIns="93255" bIns="46627" numCol="1" rtlCol="0" anchor="ctr" anchorCtr="0" compatLnSpc="1">
              <a:prstTxWarp prst="textNoShape">
                <a:avLst/>
              </a:prstTxWarp>
            </a:bodyPr>
            <a:lstStyle/>
            <a:p>
              <a:pPr algn="ctr" defTabSz="932356"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30" name="TextBox 229"/>
            <p:cNvSpPr txBox="1"/>
            <p:nvPr/>
          </p:nvSpPr>
          <p:spPr>
            <a:xfrm>
              <a:off x="5497233" y="4882385"/>
              <a:ext cx="1327200" cy="159438"/>
            </a:xfrm>
            <a:prstGeom prst="rect">
              <a:avLst/>
            </a:prstGeom>
            <a:grpFill/>
          </p:spPr>
          <p:txBody>
            <a:bodyPr wrap="square" lIns="0" tIns="0" rIns="0" bIns="0" rtlCol="0">
              <a:spAutoFit/>
            </a:bodyPr>
            <a:lstStyle/>
            <a:p>
              <a:pPr defTabSz="621746">
                <a:lnSpc>
                  <a:spcPct val="90000"/>
                </a:lnSpc>
                <a:spcBef>
                  <a:spcPct val="20000"/>
                </a:spcBef>
                <a:buSzPct val="80000"/>
              </a:pPr>
              <a:r>
                <a:rPr lang="en-US" sz="1174" dirty="0">
                  <a:solidFill>
                    <a:srgbClr val="FFFFFF"/>
                  </a:solidFill>
                </a:rPr>
                <a:t>Workload Portability</a:t>
              </a:r>
            </a:p>
          </p:txBody>
        </p:sp>
      </p:grpSp>
      <p:grpSp>
        <p:nvGrpSpPr>
          <p:cNvPr id="231" name="Group 230"/>
          <p:cNvGrpSpPr/>
          <p:nvPr/>
        </p:nvGrpSpPr>
        <p:grpSpPr>
          <a:xfrm>
            <a:off x="5385707" y="5709674"/>
            <a:ext cx="1836254" cy="797037"/>
            <a:chOff x="5260615" y="5475483"/>
            <a:chExt cx="1800438" cy="781492"/>
          </a:xfrm>
          <a:solidFill>
            <a:schemeClr val="bg2">
              <a:lumMod val="75000"/>
              <a:lumOff val="25000"/>
            </a:schemeClr>
          </a:solidFill>
          <a:effectLst/>
        </p:grpSpPr>
        <p:sp>
          <p:nvSpPr>
            <p:cNvPr id="232" name="Left-Right Arrow 231"/>
            <p:cNvSpPr/>
            <p:nvPr/>
          </p:nvSpPr>
          <p:spPr bwMode="auto">
            <a:xfrm>
              <a:off x="5260615" y="5475483"/>
              <a:ext cx="1800438" cy="781492"/>
            </a:xfrm>
            <a:prstGeom prst="leftRight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5" tIns="46627" rIns="93255" bIns="46627" numCol="1" rtlCol="0" anchor="ctr" anchorCtr="0" compatLnSpc="1">
              <a:prstTxWarp prst="textNoShape">
                <a:avLst/>
              </a:prstTxWarp>
            </a:bodyPr>
            <a:lstStyle/>
            <a:p>
              <a:pPr algn="ctr" defTabSz="932356"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33" name="TextBox 232"/>
            <p:cNvSpPr txBox="1"/>
            <p:nvPr/>
          </p:nvSpPr>
          <p:spPr>
            <a:xfrm>
              <a:off x="5621275" y="5706955"/>
              <a:ext cx="1107329" cy="318874"/>
            </a:xfrm>
            <a:prstGeom prst="rect">
              <a:avLst/>
            </a:prstGeom>
            <a:grpFill/>
          </p:spPr>
          <p:txBody>
            <a:bodyPr wrap="square" lIns="0" tIns="0" rIns="0" bIns="0" rtlCol="0">
              <a:spAutoFit/>
            </a:bodyPr>
            <a:lstStyle/>
            <a:p>
              <a:pPr algn="ctr" defTabSz="621746">
                <a:lnSpc>
                  <a:spcPct val="90000"/>
                </a:lnSpc>
                <a:spcBef>
                  <a:spcPct val="20000"/>
                </a:spcBef>
                <a:buSzPct val="80000"/>
              </a:pPr>
              <a:r>
                <a:rPr lang="en-US" sz="1174" dirty="0">
                  <a:solidFill>
                    <a:srgbClr val="FFFFFF"/>
                  </a:solidFill>
                </a:rPr>
                <a:t>Consistent Dev. Experience</a:t>
              </a:r>
            </a:p>
          </p:txBody>
        </p:sp>
      </p:grpSp>
    </p:spTree>
    <p:extLst>
      <p:ext uri="{BB962C8B-B14F-4D97-AF65-F5344CB8AC3E}">
        <p14:creationId xmlns:p14="http://schemas.microsoft.com/office/powerpoint/2010/main" val="29859955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219"/>
                                        </p:tgtEl>
                                        <p:attrNameLst>
                                          <p:attrName>style.visibility</p:attrName>
                                        </p:attrNameLst>
                                      </p:cBhvr>
                                      <p:to>
                                        <p:strVal val="visible"/>
                                      </p:to>
                                    </p:set>
                                    <p:animEffect transition="in" filter="fade">
                                      <p:cBhvr>
                                        <p:cTn id="10" dur="500"/>
                                        <p:tgtEl>
                                          <p:spTgt spid="2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2"/>
                                        </p:tgtEl>
                                        <p:attrNameLst>
                                          <p:attrName>style.visibility</p:attrName>
                                        </p:attrNameLst>
                                      </p:cBhvr>
                                      <p:to>
                                        <p:strVal val="visible"/>
                                      </p:to>
                                    </p:set>
                                    <p:animEffect transition="in" filter="fade">
                                      <p:cBhvr>
                                        <p:cTn id="20" dur="500"/>
                                        <p:tgtEl>
                                          <p:spTgt spid="2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fade">
                                      <p:cBhvr>
                                        <p:cTn id="23" dur="500"/>
                                        <p:tgtEl>
                                          <p:spTgt spid="9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nodeType="withEffect">
                                  <p:stCondLst>
                                    <p:cond delay="0"/>
                                  </p:stCondLst>
                                  <p:childTnLst>
                                    <p:set>
                                      <p:cBhvr>
                                        <p:cTn id="30" dur="1" fill="hold">
                                          <p:stCondLst>
                                            <p:cond delay="0"/>
                                          </p:stCondLst>
                                        </p:cTn>
                                        <p:tgtEl>
                                          <p:spTgt spid="225"/>
                                        </p:tgtEl>
                                        <p:attrNameLst>
                                          <p:attrName>style.visibility</p:attrName>
                                        </p:attrNameLst>
                                      </p:cBhvr>
                                      <p:to>
                                        <p:strVal val="visible"/>
                                      </p:to>
                                    </p:set>
                                    <p:animEffect transition="in" filter="fade">
                                      <p:cBhvr>
                                        <p:cTn id="31" dur="500"/>
                                        <p:tgtEl>
                                          <p:spTgt spid="225"/>
                                        </p:tgtEl>
                                      </p:cBhvr>
                                    </p:animEffect>
                                  </p:childTnLst>
                                </p:cTn>
                              </p:par>
                              <p:par>
                                <p:cTn id="32" presetID="10" presetClass="entr" presetSubtype="0" fill="hold" nodeType="withEffect">
                                  <p:stCondLst>
                                    <p:cond delay="100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childTnLst>
                                </p:cTn>
                              </p:par>
                              <p:par>
                                <p:cTn id="35" presetID="10" presetClass="entr" presetSubtype="0" fill="hold" nodeType="withEffect">
                                  <p:stCondLst>
                                    <p:cond delay="200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par>
                                <p:cTn id="38" presetID="10" presetClass="entr" presetSubtype="0" fill="hold" nodeType="withEffect">
                                  <p:stCondLst>
                                    <p:cond delay="3000"/>
                                  </p:stCondLst>
                                  <p:childTnLst>
                                    <p:set>
                                      <p:cBhvr>
                                        <p:cTn id="39" dur="1" fill="hold">
                                          <p:stCondLst>
                                            <p:cond delay="0"/>
                                          </p:stCondLst>
                                        </p:cTn>
                                        <p:tgtEl>
                                          <p:spTgt spid="115"/>
                                        </p:tgtEl>
                                        <p:attrNameLst>
                                          <p:attrName>style.visibility</p:attrName>
                                        </p:attrNameLst>
                                      </p:cBhvr>
                                      <p:to>
                                        <p:strVal val="visible"/>
                                      </p:to>
                                    </p:set>
                                    <p:animEffect transition="in" filter="fade">
                                      <p:cBhvr>
                                        <p:cTn id="40" dur="500"/>
                                        <p:tgtEl>
                                          <p:spTgt spid="115"/>
                                        </p:tgtEl>
                                      </p:cBhvr>
                                    </p:animEffect>
                                  </p:childTnLst>
                                </p:cTn>
                              </p:par>
                              <p:par>
                                <p:cTn id="41" presetID="10" presetClass="entr" presetSubtype="0" fill="hold" grpId="0" nodeType="withEffect">
                                  <p:stCondLst>
                                    <p:cond delay="4000"/>
                                  </p:stCondLst>
                                  <p:childTnLst>
                                    <p:set>
                                      <p:cBhvr>
                                        <p:cTn id="42" dur="1" fill="hold">
                                          <p:stCondLst>
                                            <p:cond delay="0"/>
                                          </p:stCondLst>
                                        </p:cTn>
                                        <p:tgtEl>
                                          <p:spTgt spid="118"/>
                                        </p:tgtEl>
                                        <p:attrNameLst>
                                          <p:attrName>style.visibility</p:attrName>
                                        </p:attrNameLst>
                                      </p:cBhvr>
                                      <p:to>
                                        <p:strVal val="visible"/>
                                      </p:to>
                                    </p:set>
                                    <p:animEffect transition="in" filter="fade">
                                      <p:cBhvr>
                                        <p:cTn id="43" dur="500"/>
                                        <p:tgtEl>
                                          <p:spTgt spid="118"/>
                                        </p:tgtEl>
                                      </p:cBhvr>
                                    </p:animEffect>
                                  </p:childTnLst>
                                </p:cTn>
                              </p:par>
                              <p:par>
                                <p:cTn id="44" presetID="10" presetClass="entr" presetSubtype="0" fill="hold" grpId="0" nodeType="withEffect">
                                  <p:stCondLst>
                                    <p:cond delay="4000"/>
                                  </p:stCondLst>
                                  <p:childTnLst>
                                    <p:set>
                                      <p:cBhvr>
                                        <p:cTn id="45" dur="1" fill="hold">
                                          <p:stCondLst>
                                            <p:cond delay="0"/>
                                          </p:stCondLst>
                                        </p:cTn>
                                        <p:tgtEl>
                                          <p:spTgt spid="99"/>
                                        </p:tgtEl>
                                        <p:attrNameLst>
                                          <p:attrName>style.visibility</p:attrName>
                                        </p:attrNameLst>
                                      </p:cBhvr>
                                      <p:to>
                                        <p:strVal val="visible"/>
                                      </p:to>
                                    </p:set>
                                    <p:animEffect transition="in" filter="fade">
                                      <p:cBhvr>
                                        <p:cTn id="46" dur="500"/>
                                        <p:tgtEl>
                                          <p:spTgt spid="9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28"/>
                                        </p:tgtEl>
                                        <p:attrNameLst>
                                          <p:attrName>style.visibility</p:attrName>
                                        </p:attrNameLst>
                                      </p:cBhvr>
                                      <p:to>
                                        <p:strVal val="visible"/>
                                      </p:to>
                                    </p:set>
                                    <p:animEffect transition="in" filter="fade">
                                      <p:cBhvr>
                                        <p:cTn id="51" dur="500"/>
                                        <p:tgtEl>
                                          <p:spTgt spid="228"/>
                                        </p:tgtEl>
                                      </p:cBhvr>
                                    </p:animEffect>
                                  </p:childTnLst>
                                </p:cTn>
                              </p:par>
                              <p:par>
                                <p:cTn id="52" presetID="10" presetClass="entr" presetSubtype="0" fill="hold" nodeType="withEffect">
                                  <p:stCondLst>
                                    <p:cond delay="0"/>
                                  </p:stCondLst>
                                  <p:childTnLst>
                                    <p:set>
                                      <p:cBhvr>
                                        <p:cTn id="53" dur="1" fill="hold">
                                          <p:stCondLst>
                                            <p:cond delay="0"/>
                                          </p:stCondLst>
                                        </p:cTn>
                                        <p:tgtEl>
                                          <p:spTgt spid="231"/>
                                        </p:tgtEl>
                                        <p:attrNameLst>
                                          <p:attrName>style.visibility</p:attrName>
                                        </p:attrNameLst>
                                      </p:cBhvr>
                                      <p:to>
                                        <p:strVal val="visible"/>
                                      </p:to>
                                    </p:set>
                                    <p:animEffect transition="in" filter="fade">
                                      <p:cBhvr>
                                        <p:cTn id="54"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18" grpId="0"/>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145"/>
          <p:cNvSpPr/>
          <p:nvPr/>
        </p:nvSpPr>
        <p:spPr bwMode="auto">
          <a:xfrm>
            <a:off x="7054822" y="1649343"/>
            <a:ext cx="3372158" cy="184322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 name="Rectangle 144"/>
          <p:cNvSpPr/>
          <p:nvPr/>
        </p:nvSpPr>
        <p:spPr bwMode="auto">
          <a:xfrm>
            <a:off x="7054822" y="3862628"/>
            <a:ext cx="3372158" cy="257662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 name="Rectangle 142"/>
          <p:cNvSpPr/>
          <p:nvPr/>
        </p:nvSpPr>
        <p:spPr bwMode="auto">
          <a:xfrm>
            <a:off x="1326435" y="3868183"/>
            <a:ext cx="3372158" cy="257662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1336697" y="1676767"/>
            <a:ext cx="3372158" cy="184322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da-DK" dirty="0" smtClean="0"/>
              <a:t>Customer Solution </a:t>
            </a:r>
            <a:r>
              <a:rPr lang="da-DK" dirty="0" err="1" smtClean="0"/>
              <a:t>Example</a:t>
            </a:r>
            <a:endParaRPr lang="en-US" dirty="0"/>
          </a:p>
        </p:txBody>
      </p:sp>
      <p:pic>
        <p:nvPicPr>
          <p:cNvPr id="12" name="Picture 11"/>
          <p:cNvPicPr>
            <a:picLocks noChangeAspect="1"/>
          </p:cNvPicPr>
          <p:nvPr/>
        </p:nvPicPr>
        <p:blipFill>
          <a:blip r:embed="rId3"/>
          <a:stretch>
            <a:fillRect/>
          </a:stretch>
        </p:blipFill>
        <p:spPr>
          <a:xfrm>
            <a:off x="2520824" y="4963397"/>
            <a:ext cx="1554780" cy="509114"/>
          </a:xfrm>
          <a:prstGeom prst="rect">
            <a:avLst/>
          </a:prstGeom>
        </p:spPr>
      </p:pic>
      <p:pic>
        <p:nvPicPr>
          <p:cNvPr id="13" name="Picture 12"/>
          <p:cNvPicPr>
            <a:picLocks noChangeAspect="1"/>
          </p:cNvPicPr>
          <p:nvPr/>
        </p:nvPicPr>
        <p:blipFill>
          <a:blip r:embed="rId4"/>
          <a:stretch>
            <a:fillRect/>
          </a:stretch>
        </p:blipFill>
        <p:spPr>
          <a:xfrm>
            <a:off x="2446555" y="5754163"/>
            <a:ext cx="1759795" cy="385687"/>
          </a:xfrm>
          <a:prstGeom prst="rect">
            <a:avLst/>
          </a:prstGeom>
        </p:spPr>
      </p:pic>
      <p:sp>
        <p:nvSpPr>
          <p:cNvPr id="14" name="TextBox 13"/>
          <p:cNvSpPr txBox="1"/>
          <p:nvPr/>
        </p:nvSpPr>
        <p:spPr>
          <a:xfrm>
            <a:off x="2645150" y="4521840"/>
            <a:ext cx="1458545" cy="489365"/>
          </a:xfrm>
          <a:prstGeom prst="rect">
            <a:avLst/>
          </a:prstGeom>
          <a:noFill/>
        </p:spPr>
        <p:txBody>
          <a:bodyPr wrap="square" lIns="182880" tIns="146304" rIns="182880" bIns="146304" rtlCol="0">
            <a:spAutoFit/>
          </a:bodyPr>
          <a:lstStyle/>
          <a:p>
            <a:pPr>
              <a:lnSpc>
                <a:spcPct val="90000"/>
              </a:lnSpc>
              <a:spcAft>
                <a:spcPts val="600"/>
              </a:spcAft>
            </a:pPr>
            <a:r>
              <a:rPr lang="da-DK" sz="1400" dirty="0" err="1" smtClean="0">
                <a:gradFill>
                  <a:gsLst>
                    <a:gs pos="2917">
                      <a:schemeClr val="tx1"/>
                    </a:gs>
                    <a:gs pos="30000">
                      <a:schemeClr val="tx1"/>
                    </a:gs>
                  </a:gsLst>
                  <a:lin ang="5400000" scaled="0"/>
                </a:gradFill>
              </a:rPr>
              <a:t>Fabric</a:t>
            </a:r>
            <a:r>
              <a:rPr lang="da-DK" sz="1400" dirty="0" smtClean="0">
                <a:gradFill>
                  <a:gsLst>
                    <a:gs pos="2917">
                      <a:schemeClr val="tx1"/>
                    </a:gs>
                    <a:gs pos="30000">
                      <a:schemeClr val="tx1"/>
                    </a:gs>
                  </a:gsLst>
                  <a:lin ang="5400000" scaled="0"/>
                </a:gradFill>
              </a:rPr>
              <a:t> Cluster</a:t>
            </a:r>
            <a:endParaRPr lang="en-US" sz="1400" dirty="0" err="1" smtClean="0">
              <a:gradFill>
                <a:gsLst>
                  <a:gs pos="2917">
                    <a:schemeClr val="tx1"/>
                  </a:gs>
                  <a:gs pos="30000">
                    <a:schemeClr val="tx1"/>
                  </a:gs>
                </a:gsLst>
                <a:lin ang="5400000" scaled="0"/>
              </a:gradFill>
            </a:endParaRPr>
          </a:p>
        </p:txBody>
      </p:sp>
      <p:sp>
        <p:nvSpPr>
          <p:cNvPr id="15" name="TextBox 14"/>
          <p:cNvSpPr txBox="1"/>
          <p:nvPr/>
        </p:nvSpPr>
        <p:spPr>
          <a:xfrm>
            <a:off x="2520824" y="5992243"/>
            <a:ext cx="1526667" cy="489365"/>
          </a:xfrm>
          <a:prstGeom prst="rect">
            <a:avLst/>
          </a:prstGeom>
          <a:noFill/>
        </p:spPr>
        <p:txBody>
          <a:bodyPr wrap="square" lIns="182880" tIns="146304" rIns="182880" bIns="146304" rtlCol="0">
            <a:spAutoFit/>
          </a:bodyPr>
          <a:lstStyle/>
          <a:p>
            <a:pPr>
              <a:lnSpc>
                <a:spcPct val="90000"/>
              </a:lnSpc>
              <a:spcAft>
                <a:spcPts val="600"/>
              </a:spcAft>
            </a:pPr>
            <a:r>
              <a:rPr lang="da-DK" sz="1400" dirty="0" err="1" smtClean="0">
                <a:gradFill>
                  <a:gsLst>
                    <a:gs pos="2917">
                      <a:schemeClr val="tx1"/>
                    </a:gs>
                    <a:gs pos="30000">
                      <a:schemeClr val="tx1"/>
                    </a:gs>
                  </a:gsLst>
                  <a:lin ang="5400000" scaled="0"/>
                </a:gradFill>
              </a:rPr>
              <a:t>Fabric</a:t>
            </a:r>
            <a:r>
              <a:rPr lang="da-DK" sz="1400" dirty="0" smtClean="0">
                <a:gradFill>
                  <a:gsLst>
                    <a:gs pos="2917">
                      <a:schemeClr val="tx1"/>
                    </a:gs>
                    <a:gs pos="30000">
                      <a:schemeClr val="tx1"/>
                    </a:gs>
                  </a:gsLst>
                  <a:lin ang="5400000" scaled="0"/>
                </a:gradFill>
              </a:rPr>
              <a:t> Storage</a:t>
            </a:r>
            <a:endParaRPr lang="en-US" sz="1400" dirty="0" err="1" smtClean="0">
              <a:gradFill>
                <a:gsLst>
                  <a:gs pos="2917">
                    <a:schemeClr val="tx1"/>
                  </a:gs>
                  <a:gs pos="30000">
                    <a:schemeClr val="tx1"/>
                  </a:gs>
                </a:gsLst>
                <a:lin ang="5400000" scaled="0"/>
              </a:gradFill>
            </a:endParaRPr>
          </a:p>
        </p:txBody>
      </p:sp>
      <p:sp>
        <p:nvSpPr>
          <p:cNvPr id="16" name="TextBox 15"/>
          <p:cNvSpPr txBox="1"/>
          <p:nvPr/>
        </p:nvSpPr>
        <p:spPr>
          <a:xfrm>
            <a:off x="2554884" y="5366631"/>
            <a:ext cx="1568688" cy="489365"/>
          </a:xfrm>
          <a:prstGeom prst="rect">
            <a:avLst/>
          </a:prstGeom>
          <a:noFill/>
        </p:spPr>
        <p:txBody>
          <a:bodyPr wrap="square" lIns="182880" tIns="146304" rIns="182880" bIns="146304" rtlCol="0">
            <a:spAutoFit/>
          </a:bodyPr>
          <a:lstStyle/>
          <a:p>
            <a:pPr>
              <a:lnSpc>
                <a:spcPct val="90000"/>
              </a:lnSpc>
              <a:spcAft>
                <a:spcPts val="600"/>
              </a:spcAft>
            </a:pPr>
            <a:r>
              <a:rPr lang="da-DK" sz="1400" dirty="0" err="1" smtClean="0">
                <a:gradFill>
                  <a:gsLst>
                    <a:gs pos="2917">
                      <a:schemeClr val="tx1"/>
                    </a:gs>
                    <a:gs pos="30000">
                      <a:schemeClr val="tx1"/>
                    </a:gs>
                  </a:gsLst>
                  <a:lin ang="5400000" scaled="0"/>
                </a:gradFill>
              </a:rPr>
              <a:t>Fabric</a:t>
            </a:r>
            <a:r>
              <a:rPr lang="da-DK" sz="1400" dirty="0" smtClean="0">
                <a:gradFill>
                  <a:gsLst>
                    <a:gs pos="2917">
                      <a:schemeClr val="tx1"/>
                    </a:gs>
                    <a:gs pos="30000">
                      <a:schemeClr val="tx1"/>
                    </a:gs>
                  </a:gsLst>
                  <a:lin ang="5400000" scaled="0"/>
                </a:gradFill>
              </a:rPr>
              <a:t> Network</a:t>
            </a:r>
            <a:endParaRPr lang="en-US" sz="1400" dirty="0" err="1" smtClean="0">
              <a:gradFill>
                <a:gsLst>
                  <a:gs pos="2917">
                    <a:schemeClr val="tx1"/>
                  </a:gs>
                  <a:gs pos="30000">
                    <a:schemeClr val="tx1"/>
                  </a:gs>
                </a:gsLst>
                <a:lin ang="5400000" scaled="0"/>
              </a:gradFill>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3581" y="4233062"/>
            <a:ext cx="645092" cy="645092"/>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86809" y="4902492"/>
            <a:ext cx="624132" cy="624132"/>
          </a:xfrm>
          <a:prstGeom prst="rect">
            <a:avLst/>
          </a:prstGeom>
        </p:spPr>
      </p:pic>
      <p:sp>
        <p:nvSpPr>
          <p:cNvPr id="22" name="Right Arrow 21"/>
          <p:cNvSpPr/>
          <p:nvPr/>
        </p:nvSpPr>
        <p:spPr bwMode="auto">
          <a:xfrm rot="10800000">
            <a:off x="4880952" y="5168337"/>
            <a:ext cx="1807085" cy="304174"/>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24" name="Picture 23"/>
          <p:cNvPicPr>
            <a:picLocks noChangeAspect="1"/>
          </p:cNvPicPr>
          <p:nvPr/>
        </p:nvPicPr>
        <p:blipFill>
          <a:blip r:embed="rId7"/>
          <a:stretch>
            <a:fillRect/>
          </a:stretch>
        </p:blipFill>
        <p:spPr>
          <a:xfrm>
            <a:off x="3134585" y="4033449"/>
            <a:ext cx="711599" cy="634953"/>
          </a:xfrm>
          <a:prstGeom prst="rect">
            <a:avLst/>
          </a:prstGeom>
        </p:spPr>
      </p:pic>
      <p:pic>
        <p:nvPicPr>
          <p:cNvPr id="25" name="Picture 24"/>
          <p:cNvPicPr>
            <a:picLocks noChangeAspect="1"/>
          </p:cNvPicPr>
          <p:nvPr/>
        </p:nvPicPr>
        <p:blipFill>
          <a:blip r:embed="rId7"/>
          <a:stretch>
            <a:fillRect/>
          </a:stretch>
        </p:blipFill>
        <p:spPr>
          <a:xfrm>
            <a:off x="2342532" y="4026651"/>
            <a:ext cx="711599" cy="634953"/>
          </a:xfrm>
          <a:prstGeom prst="rect">
            <a:avLst/>
          </a:prstGeom>
        </p:spPr>
      </p:pic>
      <p:pic>
        <p:nvPicPr>
          <p:cNvPr id="26" name="Picture 25"/>
          <p:cNvPicPr>
            <a:picLocks noChangeAspect="1"/>
          </p:cNvPicPr>
          <p:nvPr/>
        </p:nvPicPr>
        <p:blipFill>
          <a:blip r:embed="rId7"/>
          <a:stretch>
            <a:fillRect/>
          </a:stretch>
        </p:blipFill>
        <p:spPr>
          <a:xfrm>
            <a:off x="3908325" y="4029205"/>
            <a:ext cx="711599" cy="634953"/>
          </a:xfrm>
          <a:prstGeom prst="rect">
            <a:avLst/>
          </a:prstGeom>
        </p:spPr>
      </p:pic>
      <p:pic>
        <p:nvPicPr>
          <p:cNvPr id="28" name="Picture 27"/>
          <p:cNvPicPr>
            <a:picLocks noChangeAspect="1"/>
          </p:cNvPicPr>
          <p:nvPr/>
        </p:nvPicPr>
        <p:blipFill>
          <a:blip r:embed="rId8"/>
          <a:stretch>
            <a:fillRect/>
          </a:stretch>
        </p:blipFill>
        <p:spPr>
          <a:xfrm>
            <a:off x="4879359" y="1072853"/>
            <a:ext cx="1926393" cy="1212914"/>
          </a:xfrm>
          <a:prstGeom prst="rect">
            <a:avLst/>
          </a:prstGeom>
        </p:spPr>
      </p:pic>
      <p:sp>
        <p:nvSpPr>
          <p:cNvPr id="29" name="TextBox 28"/>
          <p:cNvSpPr txBox="1"/>
          <p:nvPr/>
        </p:nvSpPr>
        <p:spPr>
          <a:xfrm>
            <a:off x="5269577" y="1365378"/>
            <a:ext cx="1145955" cy="627864"/>
          </a:xfrm>
          <a:prstGeom prst="rect">
            <a:avLst/>
          </a:prstGeom>
          <a:noFill/>
        </p:spPr>
        <p:txBody>
          <a:bodyPr wrap="none" lIns="182880" tIns="146304" rIns="182880" bIns="146304" rtlCol="0">
            <a:spAutoFit/>
          </a:bodyPr>
          <a:lstStyle/>
          <a:p>
            <a:pPr>
              <a:lnSpc>
                <a:spcPct val="90000"/>
              </a:lnSpc>
              <a:spcAft>
                <a:spcPts val="600"/>
              </a:spcAft>
            </a:pPr>
            <a:r>
              <a:rPr lang="da-DK" sz="2400" dirty="0" err="1" smtClean="0">
                <a:gradFill>
                  <a:gsLst>
                    <a:gs pos="2917">
                      <a:schemeClr val="tx1"/>
                    </a:gs>
                    <a:gs pos="30000">
                      <a:schemeClr val="tx1"/>
                    </a:gs>
                  </a:gsLst>
                  <a:lin ang="5400000" scaled="0"/>
                </a:gradFill>
              </a:rPr>
              <a:t>Azure</a:t>
            </a:r>
            <a:endParaRPr lang="en-US" sz="2400" dirty="0" err="1" smtClean="0">
              <a:gradFill>
                <a:gsLst>
                  <a:gs pos="2917">
                    <a:schemeClr val="tx1"/>
                  </a:gs>
                  <a:gs pos="30000">
                    <a:schemeClr val="tx1"/>
                  </a:gs>
                </a:gsLst>
                <a:lin ang="5400000" scaled="0"/>
              </a:gradFill>
            </a:endParaRPr>
          </a:p>
        </p:txBody>
      </p:sp>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97974" y="2180382"/>
            <a:ext cx="737934" cy="737934"/>
          </a:xfrm>
          <a:prstGeom prst="rect">
            <a:avLst/>
          </a:prstGeom>
        </p:spPr>
      </p:pic>
      <p:pic>
        <p:nvPicPr>
          <p:cNvPr id="31" name="Picture 30"/>
          <p:cNvPicPr>
            <a:picLocks noChangeAspect="1"/>
          </p:cNvPicPr>
          <p:nvPr/>
        </p:nvPicPr>
        <p:blipFill>
          <a:blip r:embed="rId10"/>
          <a:stretch>
            <a:fillRect/>
          </a:stretch>
        </p:blipFill>
        <p:spPr>
          <a:xfrm>
            <a:off x="8747428" y="2198489"/>
            <a:ext cx="742604" cy="807508"/>
          </a:xfrm>
          <a:prstGeom prst="rect">
            <a:avLst/>
          </a:prstGeom>
        </p:spPr>
      </p:pic>
      <p:sp>
        <p:nvSpPr>
          <p:cNvPr id="84" name="Left-Right Arrow 83"/>
          <p:cNvSpPr/>
          <p:nvPr/>
        </p:nvSpPr>
        <p:spPr bwMode="auto">
          <a:xfrm rot="1137373">
            <a:off x="4703839" y="3632342"/>
            <a:ext cx="2290901" cy="267530"/>
          </a:xfrm>
          <a:prstGeom prst="lef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 name="TextBox 84"/>
          <p:cNvSpPr txBox="1"/>
          <p:nvPr/>
        </p:nvSpPr>
        <p:spPr>
          <a:xfrm>
            <a:off x="1413521" y="1619715"/>
            <a:ext cx="1052892" cy="627864"/>
          </a:xfrm>
          <a:prstGeom prst="rect">
            <a:avLst/>
          </a:prstGeom>
          <a:noFill/>
        </p:spPr>
        <p:txBody>
          <a:bodyPr wrap="square" lIns="182880" tIns="146304" rIns="182880" bIns="146304" rtlCol="0">
            <a:spAutoFit/>
          </a:bodyPr>
          <a:lstStyle/>
          <a:p>
            <a:pPr>
              <a:lnSpc>
                <a:spcPct val="90000"/>
              </a:lnSpc>
              <a:spcAft>
                <a:spcPts val="600"/>
              </a:spcAft>
            </a:pPr>
            <a:r>
              <a:rPr lang="da-DK" sz="2400" dirty="0" smtClean="0">
                <a:gradFill>
                  <a:gsLst>
                    <a:gs pos="2917">
                      <a:schemeClr val="tx1"/>
                    </a:gs>
                    <a:gs pos="30000">
                      <a:schemeClr val="tx1"/>
                    </a:gs>
                  </a:gsLst>
                  <a:lin ang="5400000" scaled="0"/>
                </a:gradFill>
              </a:rPr>
              <a:t>DMZ</a:t>
            </a:r>
            <a:endParaRPr lang="en-US" sz="2400" dirty="0" err="1" smtClean="0">
              <a:gradFill>
                <a:gsLst>
                  <a:gs pos="2917">
                    <a:schemeClr val="tx1"/>
                  </a:gs>
                  <a:gs pos="30000">
                    <a:schemeClr val="tx1"/>
                  </a:gs>
                </a:gsLst>
                <a:lin ang="5400000" scaled="0"/>
              </a:gradFill>
            </a:endParaRPr>
          </a:p>
        </p:txBody>
      </p:sp>
      <p:sp>
        <p:nvSpPr>
          <p:cNvPr id="86" name="TextBox 85"/>
          <p:cNvSpPr txBox="1"/>
          <p:nvPr/>
        </p:nvSpPr>
        <p:spPr>
          <a:xfrm>
            <a:off x="7159721" y="3815259"/>
            <a:ext cx="2181139" cy="627864"/>
          </a:xfrm>
          <a:prstGeom prst="rect">
            <a:avLst/>
          </a:prstGeom>
          <a:noFill/>
        </p:spPr>
        <p:txBody>
          <a:bodyPr wrap="square" lIns="182880" tIns="146304" rIns="182880" bIns="146304" rtlCol="0">
            <a:spAutoFit/>
          </a:bodyPr>
          <a:lstStyle/>
          <a:p>
            <a:pPr>
              <a:lnSpc>
                <a:spcPct val="90000"/>
              </a:lnSpc>
              <a:spcAft>
                <a:spcPts val="600"/>
              </a:spcAft>
            </a:pPr>
            <a:r>
              <a:rPr lang="da-DK" sz="2400" dirty="0" smtClean="0">
                <a:gradFill>
                  <a:gsLst>
                    <a:gs pos="2917">
                      <a:schemeClr val="tx1"/>
                    </a:gs>
                    <a:gs pos="30000">
                      <a:schemeClr val="tx1"/>
                    </a:gs>
                  </a:gsLst>
                  <a:lin ang="5400000" scaled="0"/>
                </a:gradFill>
              </a:rPr>
              <a:t>Management</a:t>
            </a:r>
            <a:endParaRPr lang="en-US" sz="2400" dirty="0" err="1" smtClean="0">
              <a:gradFill>
                <a:gsLst>
                  <a:gs pos="2917">
                    <a:schemeClr val="tx1"/>
                  </a:gs>
                  <a:gs pos="30000">
                    <a:schemeClr val="tx1"/>
                  </a:gs>
                </a:gsLst>
                <a:lin ang="5400000" scaled="0"/>
              </a:gradFill>
            </a:endParaRPr>
          </a:p>
        </p:txBody>
      </p:sp>
      <p:sp>
        <p:nvSpPr>
          <p:cNvPr id="87" name="TextBox 86"/>
          <p:cNvSpPr txBox="1"/>
          <p:nvPr/>
        </p:nvSpPr>
        <p:spPr>
          <a:xfrm>
            <a:off x="1304826" y="3837187"/>
            <a:ext cx="2181139" cy="627864"/>
          </a:xfrm>
          <a:prstGeom prst="rect">
            <a:avLst/>
          </a:prstGeom>
          <a:noFill/>
        </p:spPr>
        <p:txBody>
          <a:bodyPr wrap="square" lIns="182880" tIns="146304" rIns="182880" bIns="146304" rtlCol="0">
            <a:spAutoFit/>
          </a:bodyPr>
          <a:lstStyle/>
          <a:p>
            <a:pPr>
              <a:lnSpc>
                <a:spcPct val="90000"/>
              </a:lnSpc>
              <a:spcAft>
                <a:spcPts val="600"/>
              </a:spcAft>
            </a:pPr>
            <a:r>
              <a:rPr lang="da-DK" sz="2400" dirty="0" err="1" smtClean="0">
                <a:gradFill>
                  <a:gsLst>
                    <a:gs pos="2917">
                      <a:schemeClr val="tx1"/>
                    </a:gs>
                    <a:gs pos="30000">
                      <a:schemeClr val="tx1"/>
                    </a:gs>
                  </a:gsLst>
                  <a:lin ang="5400000" scaled="0"/>
                </a:gradFill>
              </a:rPr>
              <a:t>Fabric</a:t>
            </a:r>
            <a:endParaRPr lang="en-US" sz="2400" dirty="0" err="1" smtClean="0">
              <a:gradFill>
                <a:gsLst>
                  <a:gs pos="2917">
                    <a:schemeClr val="tx1"/>
                  </a:gs>
                  <a:gs pos="30000">
                    <a:schemeClr val="tx1"/>
                  </a:gs>
                </a:gsLst>
                <a:lin ang="5400000" scaled="0"/>
              </a:gradFill>
            </a:endParaRPr>
          </a:p>
        </p:txBody>
      </p:sp>
      <p:sp>
        <p:nvSpPr>
          <p:cNvPr id="88" name="TextBox 87"/>
          <p:cNvSpPr txBox="1"/>
          <p:nvPr/>
        </p:nvSpPr>
        <p:spPr>
          <a:xfrm>
            <a:off x="6989355" y="1585953"/>
            <a:ext cx="1805882" cy="627864"/>
          </a:xfrm>
          <a:prstGeom prst="rect">
            <a:avLst/>
          </a:prstGeom>
          <a:noFill/>
        </p:spPr>
        <p:txBody>
          <a:bodyPr wrap="square" lIns="182880" tIns="146304" rIns="182880" bIns="146304" rtlCol="0">
            <a:spAutoFit/>
          </a:bodyPr>
          <a:lstStyle/>
          <a:p>
            <a:pPr>
              <a:lnSpc>
                <a:spcPct val="90000"/>
              </a:lnSpc>
              <a:spcAft>
                <a:spcPts val="600"/>
              </a:spcAft>
            </a:pPr>
            <a:r>
              <a:rPr lang="da-DK" sz="2400" dirty="0" smtClean="0">
                <a:gradFill>
                  <a:gsLst>
                    <a:gs pos="2917">
                      <a:schemeClr val="tx1"/>
                    </a:gs>
                    <a:gs pos="30000">
                      <a:schemeClr val="tx1"/>
                    </a:gs>
                  </a:gsLst>
                  <a:lin ang="5400000" scaled="0"/>
                </a:gradFill>
              </a:rPr>
              <a:t>Customer</a:t>
            </a:r>
            <a:endParaRPr lang="en-US" sz="2400" dirty="0" err="1" smtClean="0">
              <a:gradFill>
                <a:gsLst>
                  <a:gs pos="2917">
                    <a:schemeClr val="tx1"/>
                  </a:gs>
                  <a:gs pos="30000">
                    <a:schemeClr val="tx1"/>
                  </a:gs>
                </a:gsLst>
                <a:lin ang="5400000" scaled="0"/>
              </a:gradFill>
            </a:endParaRPr>
          </a:p>
        </p:txBody>
      </p:sp>
      <p:sp>
        <p:nvSpPr>
          <p:cNvPr id="89" name="TextBox 88"/>
          <p:cNvSpPr txBox="1"/>
          <p:nvPr/>
        </p:nvSpPr>
        <p:spPr>
          <a:xfrm>
            <a:off x="2075074" y="3110189"/>
            <a:ext cx="1803547" cy="517065"/>
          </a:xfrm>
          <a:prstGeom prst="rect">
            <a:avLst/>
          </a:prstGeom>
          <a:noFill/>
        </p:spPr>
        <p:txBody>
          <a:bodyPr wrap="square" lIns="182880" tIns="146304" rIns="182880" bIns="146304" rtlCol="0">
            <a:spAutoFit/>
          </a:bodyPr>
          <a:lstStyle/>
          <a:p>
            <a:pPr>
              <a:lnSpc>
                <a:spcPct val="90000"/>
              </a:lnSpc>
              <a:spcAft>
                <a:spcPts val="600"/>
              </a:spcAft>
            </a:pPr>
            <a:r>
              <a:rPr lang="da-DK" sz="1600" dirty="0" smtClean="0">
                <a:gradFill>
                  <a:gsLst>
                    <a:gs pos="2917">
                      <a:schemeClr val="tx1"/>
                    </a:gs>
                    <a:gs pos="30000">
                      <a:schemeClr val="tx1"/>
                    </a:gs>
                  </a:gsLst>
                  <a:lin ang="5400000" scaled="0"/>
                </a:gradFill>
              </a:rPr>
              <a:t>WAP </a:t>
            </a:r>
            <a:r>
              <a:rPr lang="da-DK" sz="1600" dirty="0" err="1" smtClean="0">
                <a:gradFill>
                  <a:gsLst>
                    <a:gs pos="2917">
                      <a:schemeClr val="tx1"/>
                    </a:gs>
                    <a:gs pos="30000">
                      <a:schemeClr val="tx1"/>
                    </a:gs>
                  </a:gsLst>
                  <a:lin ang="5400000" scaled="0"/>
                </a:gradFill>
              </a:rPr>
              <a:t>Tenant</a:t>
            </a:r>
            <a:endParaRPr lang="en-US" sz="1600" dirty="0" err="1" smtClean="0">
              <a:gradFill>
                <a:gsLst>
                  <a:gs pos="2917">
                    <a:schemeClr val="tx1"/>
                  </a:gs>
                  <a:gs pos="30000">
                    <a:schemeClr val="tx1"/>
                  </a:gs>
                </a:gsLst>
                <a:lin ang="5400000" scaled="0"/>
              </a:gradFill>
            </a:endParaRPr>
          </a:p>
        </p:txBody>
      </p:sp>
      <p:sp>
        <p:nvSpPr>
          <p:cNvPr id="193" name="TextBox 192"/>
          <p:cNvSpPr txBox="1"/>
          <p:nvPr/>
        </p:nvSpPr>
        <p:spPr>
          <a:xfrm>
            <a:off x="7473610" y="5174407"/>
            <a:ext cx="1755294" cy="517065"/>
          </a:xfrm>
          <a:prstGeom prst="rect">
            <a:avLst/>
          </a:prstGeom>
          <a:noFill/>
        </p:spPr>
        <p:txBody>
          <a:bodyPr wrap="square" lIns="182880" tIns="146304" rIns="182880" bIns="146304" rtlCol="0">
            <a:spAutoFit/>
          </a:bodyPr>
          <a:lstStyle/>
          <a:p>
            <a:pPr>
              <a:lnSpc>
                <a:spcPct val="90000"/>
              </a:lnSpc>
              <a:spcAft>
                <a:spcPts val="600"/>
              </a:spcAft>
            </a:pPr>
            <a:r>
              <a:rPr lang="da-DK" sz="1600" dirty="0" smtClean="0">
                <a:gradFill>
                  <a:gsLst>
                    <a:gs pos="2917">
                      <a:schemeClr val="tx1"/>
                    </a:gs>
                    <a:gs pos="30000">
                      <a:schemeClr val="tx1"/>
                    </a:gs>
                  </a:gsLst>
                  <a:lin ang="5400000" scaled="0"/>
                </a:gradFill>
              </a:rPr>
              <a:t>WAP </a:t>
            </a:r>
            <a:r>
              <a:rPr lang="da-DK" sz="1600" dirty="0" err="1" smtClean="0">
                <a:gradFill>
                  <a:gsLst>
                    <a:gs pos="2917">
                      <a:schemeClr val="tx1"/>
                    </a:gs>
                    <a:gs pos="30000">
                      <a:schemeClr val="tx1"/>
                    </a:gs>
                  </a:gsLst>
                  <a:lin ang="5400000" scaled="0"/>
                </a:gradFill>
              </a:rPr>
              <a:t>Admin</a:t>
            </a:r>
            <a:endParaRPr lang="en-US" sz="1600" dirty="0" err="1" smtClean="0">
              <a:gradFill>
                <a:gsLst>
                  <a:gs pos="2917">
                    <a:schemeClr val="tx1"/>
                  </a:gs>
                  <a:gs pos="30000">
                    <a:schemeClr val="tx1"/>
                  </a:gs>
                </a:gsLst>
                <a:lin ang="5400000" scaled="0"/>
              </a:gradFill>
            </a:endParaRPr>
          </a:p>
        </p:txBody>
      </p:sp>
      <p:sp>
        <p:nvSpPr>
          <p:cNvPr id="194" name="Right Arrow 193"/>
          <p:cNvSpPr/>
          <p:nvPr/>
        </p:nvSpPr>
        <p:spPr bwMode="auto">
          <a:xfrm rot="10800000">
            <a:off x="4978243" y="2706329"/>
            <a:ext cx="1807085" cy="304174"/>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bwMode="auto">
          <a:xfrm>
            <a:off x="4219519" y="1976660"/>
            <a:ext cx="291583" cy="981687"/>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da-DK" sz="2400" dirty="0" smtClean="0">
                <a:gradFill>
                  <a:gsLst>
                    <a:gs pos="0">
                      <a:srgbClr val="FFFFFF"/>
                    </a:gs>
                    <a:gs pos="100000">
                      <a:srgbClr val="FFFFFF"/>
                    </a:gs>
                  </a:gsLst>
                  <a:lin ang="5400000" scaled="0"/>
                </a:gradFill>
                <a:ea typeface="Segoe UI" pitchFamily="34" charset="0"/>
                <a:cs typeface="Segoe UI" pitchFamily="34" charset="0"/>
              </a:rPr>
              <a:t>SPF</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 name="Oval 2"/>
          <p:cNvSpPr/>
          <p:nvPr/>
        </p:nvSpPr>
        <p:spPr bwMode="auto">
          <a:xfrm>
            <a:off x="7570669" y="4240284"/>
            <a:ext cx="1377975" cy="1049356"/>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chemeClr val="tx1"/>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marL="0" marR="0" lvl="0" indent="0" algn="ctr" defTabSz="931406" eaLnBrk="1" fontAlgn="base" latinLnBrk="0" hangingPunct="1">
              <a:lnSpc>
                <a:spcPct val="100000"/>
              </a:lnSpc>
              <a:spcBef>
                <a:spcPct val="0"/>
              </a:spcBef>
              <a:spcAft>
                <a:spcPct val="0"/>
              </a:spcAft>
              <a:buClrTx/>
              <a:buSzTx/>
              <a:buFontTx/>
              <a:buNone/>
              <a:tabLst/>
              <a:defRPr/>
            </a:pPr>
            <a:endParaRPr kumimoji="0" lang="en-US" sz="1800" b="0" i="0" u="none" strike="noStrike" kern="0" cap="none" spc="-51"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8" name="Freeform 83"/>
          <p:cNvSpPr>
            <a:spLocks noEditPoints="1"/>
          </p:cNvSpPr>
          <p:nvPr/>
        </p:nvSpPr>
        <p:spPr bwMode="black">
          <a:xfrm>
            <a:off x="8202663" y="4352854"/>
            <a:ext cx="450422" cy="429982"/>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chemeClr val="bg2">
              <a:lumMod val="50000"/>
              <a:lumOff val="50000"/>
            </a:schemeClr>
          </a:solidFill>
          <a:ln>
            <a:noFill/>
          </a:ln>
        </p:spPr>
        <p:txBody>
          <a:bodyPr vert="horz" wrap="square" lIns="82305" tIns="41153" rIns="82305" bIns="41153" numCol="1" anchor="t" anchorCtr="0" compatLnSpc="1">
            <a:prstTxWarp prst="textNoShape">
              <a:avLst/>
            </a:prstTxWarp>
          </a:bodyPr>
          <a:lstStyle/>
          <a:p>
            <a:endParaRPr lang="en-US" sz="1600"/>
          </a:p>
        </p:txBody>
      </p:sp>
      <p:grpSp>
        <p:nvGrpSpPr>
          <p:cNvPr id="139" name="Group 138"/>
          <p:cNvGrpSpPr/>
          <p:nvPr/>
        </p:nvGrpSpPr>
        <p:grpSpPr bwMode="black">
          <a:xfrm>
            <a:off x="7679017" y="4809959"/>
            <a:ext cx="593743" cy="414483"/>
            <a:chOff x="7010400" y="2133600"/>
            <a:chExt cx="1379538" cy="1065213"/>
          </a:xfrm>
        </p:grpSpPr>
        <p:sp>
          <p:nvSpPr>
            <p:cNvPr id="140" name="Freeform 161"/>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41" name="Freeform 162"/>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95" name="Freeform 163"/>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96" name="Freeform 164"/>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97" name="Freeform 165"/>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98" name="Freeform 166"/>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99" name="Freeform 167"/>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00" name="Freeform 168"/>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01" name="Freeform 169"/>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02" name="Freeform 170"/>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03" name="Freeform 171"/>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04" name="Freeform 172"/>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05" name="Freeform 173"/>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06" name="Freeform 174"/>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07" name="Freeform 175"/>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08" name="Freeform 176"/>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09" name="Freeform 177"/>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10" name="Freeform 178"/>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11" name="Freeform 179"/>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12" name="Freeform 180"/>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13" name="Freeform 181"/>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14" name="Freeform 182"/>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15" name="Freeform 183"/>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16" name="Freeform 184"/>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17" name="Freeform 185"/>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18" name="Freeform 186"/>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19" name="Freeform 187"/>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20" name="Freeform 188"/>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21" name="Freeform 189"/>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22" name="Freeform 190"/>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23" name="Freeform 191"/>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24" name="Freeform 192"/>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25" name="Freeform 193"/>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26" name="Freeform 194"/>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27" name="Freeform 195"/>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28" name="Freeform 196"/>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29" name="Freeform 197"/>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30" name="Freeform 198"/>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31" name="Freeform 199"/>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32" name="Freeform 200"/>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33" name="Freeform 201"/>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34" name="Freeform 202"/>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35" name="Freeform 203"/>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36" name="Freeform 204"/>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37" name="Freeform 205"/>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38" name="Freeform 206"/>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39" name="Freeform 207"/>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2">
                <a:lumMod val="50000"/>
                <a:lumOff val="50000"/>
              </a:schemeClr>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US" sz="1600"/>
            </a:p>
          </p:txBody>
        </p:sp>
      </p:grpSp>
      <p:sp>
        <p:nvSpPr>
          <p:cNvPr id="240" name="Freeform 62"/>
          <p:cNvSpPr>
            <a:spLocks noEditPoints="1"/>
          </p:cNvSpPr>
          <p:nvPr/>
        </p:nvSpPr>
        <p:spPr bwMode="black">
          <a:xfrm>
            <a:off x="8356423" y="4822945"/>
            <a:ext cx="491374" cy="444241"/>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chemeClr val="bg2">
              <a:lumMod val="50000"/>
              <a:lumOff val="50000"/>
            </a:schemeClr>
          </a:solidFill>
          <a:ln>
            <a:solidFill>
              <a:schemeClr val="accent1"/>
            </a:solidFill>
          </a:ln>
        </p:spPr>
        <p:txBody>
          <a:bodyPr vert="horz" wrap="square" lIns="82305" tIns="41153" rIns="82305" bIns="41153" numCol="1" anchor="t" anchorCtr="0" compatLnSpc="1">
            <a:prstTxWarp prst="textNoShape">
              <a:avLst/>
            </a:prstTxWarp>
          </a:bodyPr>
          <a:lstStyle/>
          <a:p>
            <a:endParaRPr lang="en-US" sz="1600"/>
          </a:p>
        </p:txBody>
      </p:sp>
      <p:pic>
        <p:nvPicPr>
          <p:cNvPr id="241" name="Picture 240"/>
          <p:cNvPicPr>
            <a:picLocks noChangeAspect="1"/>
          </p:cNvPicPr>
          <p:nvPr/>
        </p:nvPicPr>
        <p:blipFill>
          <a:blip r:embed="rId11"/>
          <a:stretch>
            <a:fillRect/>
          </a:stretch>
        </p:blipFill>
        <p:spPr>
          <a:xfrm>
            <a:off x="7570669" y="5540174"/>
            <a:ext cx="1420265" cy="654049"/>
          </a:xfrm>
          <a:prstGeom prst="rect">
            <a:avLst/>
          </a:prstGeom>
        </p:spPr>
      </p:pic>
      <p:sp>
        <p:nvSpPr>
          <p:cNvPr id="242" name="TextBox 241"/>
          <p:cNvSpPr txBox="1"/>
          <p:nvPr/>
        </p:nvSpPr>
        <p:spPr>
          <a:xfrm>
            <a:off x="7276662" y="6018420"/>
            <a:ext cx="2064198" cy="489365"/>
          </a:xfrm>
          <a:prstGeom prst="rect">
            <a:avLst/>
          </a:prstGeom>
          <a:noFill/>
        </p:spPr>
        <p:txBody>
          <a:bodyPr wrap="square" lIns="182880" tIns="146304" rIns="182880" bIns="146304" rtlCol="0">
            <a:spAutoFit/>
          </a:bodyPr>
          <a:lstStyle/>
          <a:p>
            <a:pPr algn="ctr">
              <a:lnSpc>
                <a:spcPct val="90000"/>
              </a:lnSpc>
              <a:spcAft>
                <a:spcPts val="600"/>
              </a:spcAft>
            </a:pPr>
            <a:r>
              <a:rPr lang="da-DK" sz="1400" dirty="0" smtClean="0">
                <a:gradFill>
                  <a:gsLst>
                    <a:gs pos="2917">
                      <a:schemeClr val="tx1"/>
                    </a:gs>
                    <a:gs pos="30000">
                      <a:schemeClr val="tx1"/>
                    </a:gs>
                  </a:gsLst>
                  <a:lin ang="5400000" scaled="0"/>
                </a:gradFill>
              </a:rPr>
              <a:t>Management Cluster</a:t>
            </a:r>
            <a:endParaRPr lang="en-US" sz="1400" dirty="0" err="1" smtClean="0">
              <a:gradFill>
                <a:gsLst>
                  <a:gs pos="2917">
                    <a:schemeClr val="tx1"/>
                  </a:gs>
                  <a:gs pos="30000">
                    <a:schemeClr val="tx1"/>
                  </a:gs>
                </a:gsLst>
                <a:lin ang="5400000" scaled="0"/>
              </a:gradFill>
            </a:endParaRPr>
          </a:p>
        </p:txBody>
      </p:sp>
      <p:sp>
        <p:nvSpPr>
          <p:cNvPr id="243" name="Oval 2"/>
          <p:cNvSpPr/>
          <p:nvPr/>
        </p:nvSpPr>
        <p:spPr bwMode="auto">
          <a:xfrm>
            <a:off x="2266849" y="2073332"/>
            <a:ext cx="1377975" cy="1049356"/>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chemeClr val="tx1"/>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marL="0" marR="0" lvl="0" indent="0" algn="ctr" defTabSz="931406" eaLnBrk="1" fontAlgn="base" latinLnBrk="0" hangingPunct="1">
              <a:lnSpc>
                <a:spcPct val="100000"/>
              </a:lnSpc>
              <a:spcBef>
                <a:spcPct val="0"/>
              </a:spcBef>
              <a:spcAft>
                <a:spcPct val="0"/>
              </a:spcAft>
              <a:buClrTx/>
              <a:buSzTx/>
              <a:buFontTx/>
              <a:buNone/>
              <a:tabLst/>
              <a:defRPr/>
            </a:pPr>
            <a:endParaRPr kumimoji="0" lang="en-US" sz="1800" b="0" i="0" u="none" strike="noStrike" kern="0" cap="none" spc="-51"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44" name="Freeform 83"/>
          <p:cNvSpPr>
            <a:spLocks noEditPoints="1"/>
          </p:cNvSpPr>
          <p:nvPr/>
        </p:nvSpPr>
        <p:spPr bwMode="black">
          <a:xfrm>
            <a:off x="2898843" y="2185902"/>
            <a:ext cx="450422" cy="429982"/>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chemeClr val="bg2">
              <a:lumMod val="50000"/>
              <a:lumOff val="50000"/>
            </a:schemeClr>
          </a:solidFill>
          <a:ln>
            <a:noFill/>
          </a:ln>
        </p:spPr>
        <p:txBody>
          <a:bodyPr vert="horz" wrap="square" lIns="82305" tIns="41153" rIns="82305" bIns="41153" numCol="1" anchor="t" anchorCtr="0" compatLnSpc="1">
            <a:prstTxWarp prst="textNoShape">
              <a:avLst/>
            </a:prstTxWarp>
          </a:bodyPr>
          <a:lstStyle/>
          <a:p>
            <a:endParaRPr lang="en-US" sz="1600"/>
          </a:p>
        </p:txBody>
      </p:sp>
      <p:grpSp>
        <p:nvGrpSpPr>
          <p:cNvPr id="245" name="Group 244"/>
          <p:cNvGrpSpPr/>
          <p:nvPr/>
        </p:nvGrpSpPr>
        <p:grpSpPr bwMode="black">
          <a:xfrm>
            <a:off x="2375197" y="2643007"/>
            <a:ext cx="593743" cy="414483"/>
            <a:chOff x="7010400" y="2133600"/>
            <a:chExt cx="1379538" cy="1065213"/>
          </a:xfrm>
        </p:grpSpPr>
        <p:sp>
          <p:nvSpPr>
            <p:cNvPr id="246" name="Freeform 161"/>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47" name="Freeform 162"/>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48" name="Freeform 163"/>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49" name="Freeform 164"/>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0" name="Freeform 165"/>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1" name="Freeform 166"/>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2" name="Freeform 167"/>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3" name="Freeform 168"/>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4" name="Freeform 169"/>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5" name="Freeform 170"/>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6" name="Freeform 171"/>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7" name="Freeform 172"/>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8" name="Freeform 173"/>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9" name="Freeform 174"/>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0" name="Freeform 175"/>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1" name="Freeform 176"/>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2" name="Freeform 177"/>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3" name="Freeform 178"/>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4" name="Freeform 179"/>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5" name="Freeform 180"/>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6" name="Freeform 181"/>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7" name="Freeform 182"/>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8" name="Freeform 183"/>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9" name="Freeform 184"/>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0" name="Freeform 185"/>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1" name="Freeform 186"/>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2" name="Freeform 187"/>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3" name="Freeform 188"/>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4" name="Freeform 189"/>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5" name="Freeform 190"/>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6" name="Freeform 191"/>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7" name="Freeform 192"/>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8" name="Freeform 193"/>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9" name="Freeform 194"/>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0" name="Freeform 195"/>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1" name="Freeform 196"/>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2" name="Freeform 197"/>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3" name="Freeform 198"/>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4" name="Freeform 199"/>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5" name="Freeform 200"/>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6" name="Freeform 201"/>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7" name="Freeform 202"/>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8" name="Freeform 203"/>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9" name="Freeform 204"/>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90" name="Freeform 205"/>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91" name="Freeform 206"/>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92" name="Freeform 207"/>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2">
                <a:lumMod val="50000"/>
                <a:lumOff val="50000"/>
              </a:schemeClr>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US" sz="1600"/>
            </a:p>
          </p:txBody>
        </p:sp>
      </p:grpSp>
      <p:sp>
        <p:nvSpPr>
          <p:cNvPr id="293" name="Freeform 62"/>
          <p:cNvSpPr>
            <a:spLocks noEditPoints="1"/>
          </p:cNvSpPr>
          <p:nvPr/>
        </p:nvSpPr>
        <p:spPr bwMode="black">
          <a:xfrm>
            <a:off x="3052603" y="2655993"/>
            <a:ext cx="491374" cy="444241"/>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chemeClr val="bg2">
              <a:lumMod val="50000"/>
              <a:lumOff val="50000"/>
            </a:schemeClr>
          </a:solidFill>
          <a:ln>
            <a:solidFill>
              <a:schemeClr val="accent1"/>
            </a:solidFill>
          </a:ln>
        </p:spPr>
        <p:txBody>
          <a:bodyPr vert="horz" wrap="square" lIns="82305" tIns="41153" rIns="82305" bIns="41153" numCol="1" anchor="t" anchorCtr="0" compatLnSpc="1">
            <a:prstTxWarp prst="textNoShape">
              <a:avLst/>
            </a:prstTxWarp>
          </a:bodyPr>
          <a:lstStyle/>
          <a:p>
            <a:endParaRPr lang="en-US" sz="1600"/>
          </a:p>
        </p:txBody>
      </p:sp>
      <p:pic>
        <p:nvPicPr>
          <p:cNvPr id="294" name="Picture 29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83581" y="5560860"/>
            <a:ext cx="645092" cy="645092"/>
          </a:xfrm>
          <a:prstGeom prst="rect">
            <a:avLst/>
          </a:prstGeom>
        </p:spPr>
      </p:pic>
      <p:sp>
        <p:nvSpPr>
          <p:cNvPr id="142" name="TextBox 141"/>
          <p:cNvSpPr txBox="1"/>
          <p:nvPr/>
        </p:nvSpPr>
        <p:spPr>
          <a:xfrm>
            <a:off x="7262848" y="2715235"/>
            <a:ext cx="1273141" cy="815608"/>
          </a:xfrm>
          <a:prstGeom prst="rect">
            <a:avLst/>
          </a:prstGeom>
          <a:noFill/>
        </p:spPr>
        <p:txBody>
          <a:bodyPr wrap="square" lIns="182880" tIns="146304" rIns="182880" bIns="146304" rtlCol="0">
            <a:spAutoFit/>
          </a:bodyPr>
          <a:lstStyle/>
          <a:p>
            <a:pPr algn="ctr">
              <a:lnSpc>
                <a:spcPct val="90000"/>
              </a:lnSpc>
              <a:spcAft>
                <a:spcPts val="600"/>
              </a:spcAft>
            </a:pPr>
            <a:r>
              <a:rPr lang="da-DK" sz="1600" dirty="0" err="1" smtClean="0">
                <a:gradFill>
                  <a:gsLst>
                    <a:gs pos="2917">
                      <a:schemeClr val="tx1"/>
                    </a:gs>
                    <a:gs pos="30000">
                      <a:schemeClr val="tx1"/>
                    </a:gs>
                  </a:gsLst>
                  <a:lin ang="5400000" scaled="0"/>
                </a:gradFill>
              </a:rPr>
              <a:t>App</a:t>
            </a:r>
            <a:r>
              <a:rPr lang="da-DK" sz="1600" dirty="0" smtClean="0">
                <a:gradFill>
                  <a:gsLst>
                    <a:gs pos="2917">
                      <a:schemeClr val="tx1"/>
                    </a:gs>
                    <a:gs pos="30000">
                      <a:schemeClr val="tx1"/>
                    </a:gs>
                  </a:gsLst>
                  <a:lin ang="5400000" scaled="0"/>
                </a:gradFill>
              </a:rPr>
              <a:t>. </a:t>
            </a:r>
          </a:p>
          <a:p>
            <a:pPr algn="ctr">
              <a:lnSpc>
                <a:spcPct val="90000"/>
              </a:lnSpc>
              <a:spcAft>
                <a:spcPts val="600"/>
              </a:spcAft>
            </a:pPr>
            <a:r>
              <a:rPr lang="da-DK" sz="1600" dirty="0" smtClean="0">
                <a:gradFill>
                  <a:gsLst>
                    <a:gs pos="2917">
                      <a:schemeClr val="tx1"/>
                    </a:gs>
                    <a:gs pos="30000">
                      <a:schemeClr val="tx1"/>
                    </a:gs>
                  </a:gsLst>
                  <a:lin ang="5400000" scaled="0"/>
                </a:gradFill>
              </a:rPr>
              <a:t>Controller</a:t>
            </a:r>
            <a:endParaRPr lang="en-US" sz="1600" dirty="0" err="1" smtClean="0">
              <a:gradFill>
                <a:gsLst>
                  <a:gs pos="2917">
                    <a:schemeClr val="tx1"/>
                  </a:gs>
                  <a:gs pos="30000">
                    <a:schemeClr val="tx1"/>
                  </a:gs>
                </a:gsLst>
                <a:lin ang="5400000" scaled="0"/>
              </a:gradFill>
            </a:endParaRPr>
          </a:p>
        </p:txBody>
      </p:sp>
      <p:sp>
        <p:nvSpPr>
          <p:cNvPr id="144" name="Right Arrow 143"/>
          <p:cNvSpPr/>
          <p:nvPr/>
        </p:nvSpPr>
        <p:spPr bwMode="auto">
          <a:xfrm rot="13455683">
            <a:off x="6331508" y="2193403"/>
            <a:ext cx="656221" cy="304174"/>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422212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1000"/>
                                        <p:tgtEl>
                                          <p:spTgt spid="87"/>
                                        </p:tgtEl>
                                      </p:cBhvr>
                                    </p:animEffect>
                                    <p:anim calcmode="lin" valueType="num">
                                      <p:cBhvr>
                                        <p:cTn id="48" dur="1000" fill="hold"/>
                                        <p:tgtEl>
                                          <p:spTgt spid="87"/>
                                        </p:tgtEl>
                                        <p:attrNameLst>
                                          <p:attrName>ppt_x</p:attrName>
                                        </p:attrNameLst>
                                      </p:cBhvr>
                                      <p:tavLst>
                                        <p:tav tm="0">
                                          <p:val>
                                            <p:strVal val="#ppt_x"/>
                                          </p:val>
                                        </p:tav>
                                        <p:tav tm="100000">
                                          <p:val>
                                            <p:strVal val="#ppt_x"/>
                                          </p:val>
                                        </p:tav>
                                      </p:tavLst>
                                    </p:anim>
                                    <p:anim calcmode="lin" valueType="num">
                                      <p:cBhvr>
                                        <p:cTn id="49" dur="1000" fill="hold"/>
                                        <p:tgtEl>
                                          <p:spTgt spid="8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3"/>
                                        </p:tgtEl>
                                        <p:attrNameLst>
                                          <p:attrName>style.visibility</p:attrName>
                                        </p:attrNameLst>
                                      </p:cBhvr>
                                      <p:to>
                                        <p:strVal val="visible"/>
                                      </p:to>
                                    </p:set>
                                    <p:animEffect transition="in" filter="fade">
                                      <p:cBhvr>
                                        <p:cTn id="52" dur="1000"/>
                                        <p:tgtEl>
                                          <p:spTgt spid="143"/>
                                        </p:tgtEl>
                                      </p:cBhvr>
                                    </p:animEffect>
                                    <p:anim calcmode="lin" valueType="num">
                                      <p:cBhvr>
                                        <p:cTn id="53" dur="1000" fill="hold"/>
                                        <p:tgtEl>
                                          <p:spTgt spid="143"/>
                                        </p:tgtEl>
                                        <p:attrNameLst>
                                          <p:attrName>ppt_x</p:attrName>
                                        </p:attrNameLst>
                                      </p:cBhvr>
                                      <p:tavLst>
                                        <p:tav tm="0">
                                          <p:val>
                                            <p:strVal val="#ppt_x"/>
                                          </p:val>
                                        </p:tav>
                                        <p:tav tm="100000">
                                          <p:val>
                                            <p:strVal val="#ppt_x"/>
                                          </p:val>
                                        </p:tav>
                                      </p:tavLst>
                                    </p:anim>
                                    <p:anim calcmode="lin" valueType="num">
                                      <p:cBhvr>
                                        <p:cTn id="54"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45"/>
                                        </p:tgtEl>
                                        <p:attrNameLst>
                                          <p:attrName>style.visibility</p:attrName>
                                        </p:attrNameLst>
                                      </p:cBhvr>
                                      <p:to>
                                        <p:strVal val="visible"/>
                                      </p:to>
                                    </p:set>
                                    <p:animEffect transition="in" filter="fade">
                                      <p:cBhvr>
                                        <p:cTn id="59" dur="1000"/>
                                        <p:tgtEl>
                                          <p:spTgt spid="145"/>
                                        </p:tgtEl>
                                      </p:cBhvr>
                                    </p:animEffect>
                                    <p:anim calcmode="lin" valueType="num">
                                      <p:cBhvr>
                                        <p:cTn id="60" dur="1000" fill="hold"/>
                                        <p:tgtEl>
                                          <p:spTgt spid="145"/>
                                        </p:tgtEl>
                                        <p:attrNameLst>
                                          <p:attrName>ppt_x</p:attrName>
                                        </p:attrNameLst>
                                      </p:cBhvr>
                                      <p:tavLst>
                                        <p:tav tm="0">
                                          <p:val>
                                            <p:strVal val="#ppt_x"/>
                                          </p:val>
                                        </p:tav>
                                        <p:tav tm="100000">
                                          <p:val>
                                            <p:strVal val="#ppt_x"/>
                                          </p:val>
                                        </p:tav>
                                      </p:tavLst>
                                    </p:anim>
                                    <p:anim calcmode="lin" valueType="num">
                                      <p:cBhvr>
                                        <p:cTn id="61" dur="1000" fill="hold"/>
                                        <p:tgtEl>
                                          <p:spTgt spid="145"/>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1000"/>
                                        <p:tgtEl>
                                          <p:spTgt spid="18"/>
                                        </p:tgtEl>
                                      </p:cBhvr>
                                    </p:animEffect>
                                    <p:anim calcmode="lin" valueType="num">
                                      <p:cBhvr>
                                        <p:cTn id="65" dur="1000" fill="hold"/>
                                        <p:tgtEl>
                                          <p:spTgt spid="18"/>
                                        </p:tgtEl>
                                        <p:attrNameLst>
                                          <p:attrName>ppt_x</p:attrName>
                                        </p:attrNameLst>
                                      </p:cBhvr>
                                      <p:tavLst>
                                        <p:tav tm="0">
                                          <p:val>
                                            <p:strVal val="#ppt_x"/>
                                          </p:val>
                                        </p:tav>
                                        <p:tav tm="100000">
                                          <p:val>
                                            <p:strVal val="#ppt_x"/>
                                          </p:val>
                                        </p:tav>
                                      </p:tavLst>
                                    </p:anim>
                                    <p:anim calcmode="lin" valueType="num">
                                      <p:cBhvr>
                                        <p:cTn id="66" dur="1000" fill="hold"/>
                                        <p:tgtEl>
                                          <p:spTgt spid="18"/>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1000"/>
                                        <p:tgtEl>
                                          <p:spTgt spid="19"/>
                                        </p:tgtEl>
                                      </p:cBhvr>
                                    </p:animEffect>
                                    <p:anim calcmode="lin" valueType="num">
                                      <p:cBhvr>
                                        <p:cTn id="70" dur="1000" fill="hold"/>
                                        <p:tgtEl>
                                          <p:spTgt spid="19"/>
                                        </p:tgtEl>
                                        <p:attrNameLst>
                                          <p:attrName>ppt_x</p:attrName>
                                        </p:attrNameLst>
                                      </p:cBhvr>
                                      <p:tavLst>
                                        <p:tav tm="0">
                                          <p:val>
                                            <p:strVal val="#ppt_x"/>
                                          </p:val>
                                        </p:tav>
                                        <p:tav tm="100000">
                                          <p:val>
                                            <p:strVal val="#ppt_x"/>
                                          </p:val>
                                        </p:tav>
                                      </p:tavLst>
                                    </p:anim>
                                    <p:anim calcmode="lin" valueType="num">
                                      <p:cBhvr>
                                        <p:cTn id="71" dur="1000" fill="hold"/>
                                        <p:tgtEl>
                                          <p:spTgt spid="1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86"/>
                                        </p:tgtEl>
                                        <p:attrNameLst>
                                          <p:attrName>style.visibility</p:attrName>
                                        </p:attrNameLst>
                                      </p:cBhvr>
                                      <p:to>
                                        <p:strVal val="visible"/>
                                      </p:to>
                                    </p:set>
                                    <p:animEffect transition="in" filter="fade">
                                      <p:cBhvr>
                                        <p:cTn id="74" dur="1000"/>
                                        <p:tgtEl>
                                          <p:spTgt spid="86"/>
                                        </p:tgtEl>
                                      </p:cBhvr>
                                    </p:animEffect>
                                    <p:anim calcmode="lin" valueType="num">
                                      <p:cBhvr>
                                        <p:cTn id="75" dur="1000" fill="hold"/>
                                        <p:tgtEl>
                                          <p:spTgt spid="86"/>
                                        </p:tgtEl>
                                        <p:attrNameLst>
                                          <p:attrName>ppt_x</p:attrName>
                                        </p:attrNameLst>
                                      </p:cBhvr>
                                      <p:tavLst>
                                        <p:tav tm="0">
                                          <p:val>
                                            <p:strVal val="#ppt_x"/>
                                          </p:val>
                                        </p:tav>
                                        <p:tav tm="100000">
                                          <p:val>
                                            <p:strVal val="#ppt_x"/>
                                          </p:val>
                                        </p:tav>
                                      </p:tavLst>
                                    </p:anim>
                                    <p:anim calcmode="lin" valueType="num">
                                      <p:cBhvr>
                                        <p:cTn id="76" dur="1000" fill="hold"/>
                                        <p:tgtEl>
                                          <p:spTgt spid="8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93"/>
                                        </p:tgtEl>
                                        <p:attrNameLst>
                                          <p:attrName>style.visibility</p:attrName>
                                        </p:attrNameLst>
                                      </p:cBhvr>
                                      <p:to>
                                        <p:strVal val="visible"/>
                                      </p:to>
                                    </p:set>
                                    <p:animEffect transition="in" filter="fade">
                                      <p:cBhvr>
                                        <p:cTn id="79" dur="1000"/>
                                        <p:tgtEl>
                                          <p:spTgt spid="193"/>
                                        </p:tgtEl>
                                      </p:cBhvr>
                                    </p:animEffect>
                                    <p:anim calcmode="lin" valueType="num">
                                      <p:cBhvr>
                                        <p:cTn id="80" dur="1000" fill="hold"/>
                                        <p:tgtEl>
                                          <p:spTgt spid="193"/>
                                        </p:tgtEl>
                                        <p:attrNameLst>
                                          <p:attrName>ppt_x</p:attrName>
                                        </p:attrNameLst>
                                      </p:cBhvr>
                                      <p:tavLst>
                                        <p:tav tm="0">
                                          <p:val>
                                            <p:strVal val="#ppt_x"/>
                                          </p:val>
                                        </p:tav>
                                        <p:tav tm="100000">
                                          <p:val>
                                            <p:strVal val="#ppt_x"/>
                                          </p:val>
                                        </p:tav>
                                      </p:tavLst>
                                    </p:anim>
                                    <p:anim calcmode="lin" valueType="num">
                                      <p:cBhvr>
                                        <p:cTn id="81" dur="1000" fill="hold"/>
                                        <p:tgtEl>
                                          <p:spTgt spid="193"/>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37"/>
                                        </p:tgtEl>
                                        <p:attrNameLst>
                                          <p:attrName>style.visibility</p:attrName>
                                        </p:attrNameLst>
                                      </p:cBhvr>
                                      <p:to>
                                        <p:strVal val="visible"/>
                                      </p:to>
                                    </p:set>
                                    <p:animEffect transition="in" filter="fade">
                                      <p:cBhvr>
                                        <p:cTn id="84" dur="1000"/>
                                        <p:tgtEl>
                                          <p:spTgt spid="137"/>
                                        </p:tgtEl>
                                      </p:cBhvr>
                                    </p:animEffect>
                                    <p:anim calcmode="lin" valueType="num">
                                      <p:cBhvr>
                                        <p:cTn id="85" dur="1000" fill="hold"/>
                                        <p:tgtEl>
                                          <p:spTgt spid="137"/>
                                        </p:tgtEl>
                                        <p:attrNameLst>
                                          <p:attrName>ppt_x</p:attrName>
                                        </p:attrNameLst>
                                      </p:cBhvr>
                                      <p:tavLst>
                                        <p:tav tm="0">
                                          <p:val>
                                            <p:strVal val="#ppt_x"/>
                                          </p:val>
                                        </p:tav>
                                        <p:tav tm="100000">
                                          <p:val>
                                            <p:strVal val="#ppt_x"/>
                                          </p:val>
                                        </p:tav>
                                      </p:tavLst>
                                    </p:anim>
                                    <p:anim calcmode="lin" valueType="num">
                                      <p:cBhvr>
                                        <p:cTn id="86" dur="1000" fill="hold"/>
                                        <p:tgtEl>
                                          <p:spTgt spid="137"/>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38"/>
                                        </p:tgtEl>
                                        <p:attrNameLst>
                                          <p:attrName>style.visibility</p:attrName>
                                        </p:attrNameLst>
                                      </p:cBhvr>
                                      <p:to>
                                        <p:strVal val="visible"/>
                                      </p:to>
                                    </p:set>
                                    <p:animEffect transition="in" filter="fade">
                                      <p:cBhvr>
                                        <p:cTn id="89" dur="1000"/>
                                        <p:tgtEl>
                                          <p:spTgt spid="138"/>
                                        </p:tgtEl>
                                      </p:cBhvr>
                                    </p:animEffect>
                                    <p:anim calcmode="lin" valueType="num">
                                      <p:cBhvr>
                                        <p:cTn id="90" dur="1000" fill="hold"/>
                                        <p:tgtEl>
                                          <p:spTgt spid="138"/>
                                        </p:tgtEl>
                                        <p:attrNameLst>
                                          <p:attrName>ppt_x</p:attrName>
                                        </p:attrNameLst>
                                      </p:cBhvr>
                                      <p:tavLst>
                                        <p:tav tm="0">
                                          <p:val>
                                            <p:strVal val="#ppt_x"/>
                                          </p:val>
                                        </p:tav>
                                        <p:tav tm="100000">
                                          <p:val>
                                            <p:strVal val="#ppt_x"/>
                                          </p:val>
                                        </p:tav>
                                      </p:tavLst>
                                    </p:anim>
                                    <p:anim calcmode="lin" valueType="num">
                                      <p:cBhvr>
                                        <p:cTn id="91" dur="1000" fill="hold"/>
                                        <p:tgtEl>
                                          <p:spTgt spid="138"/>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139"/>
                                        </p:tgtEl>
                                        <p:attrNameLst>
                                          <p:attrName>style.visibility</p:attrName>
                                        </p:attrNameLst>
                                      </p:cBhvr>
                                      <p:to>
                                        <p:strVal val="visible"/>
                                      </p:to>
                                    </p:set>
                                    <p:animEffect transition="in" filter="fade">
                                      <p:cBhvr>
                                        <p:cTn id="94" dur="1000"/>
                                        <p:tgtEl>
                                          <p:spTgt spid="139"/>
                                        </p:tgtEl>
                                      </p:cBhvr>
                                    </p:animEffect>
                                    <p:anim calcmode="lin" valueType="num">
                                      <p:cBhvr>
                                        <p:cTn id="95" dur="1000" fill="hold"/>
                                        <p:tgtEl>
                                          <p:spTgt spid="139"/>
                                        </p:tgtEl>
                                        <p:attrNameLst>
                                          <p:attrName>ppt_x</p:attrName>
                                        </p:attrNameLst>
                                      </p:cBhvr>
                                      <p:tavLst>
                                        <p:tav tm="0">
                                          <p:val>
                                            <p:strVal val="#ppt_x"/>
                                          </p:val>
                                        </p:tav>
                                        <p:tav tm="100000">
                                          <p:val>
                                            <p:strVal val="#ppt_x"/>
                                          </p:val>
                                        </p:tav>
                                      </p:tavLst>
                                    </p:anim>
                                    <p:anim calcmode="lin" valueType="num">
                                      <p:cBhvr>
                                        <p:cTn id="96" dur="1000" fill="hold"/>
                                        <p:tgtEl>
                                          <p:spTgt spid="139"/>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40"/>
                                        </p:tgtEl>
                                        <p:attrNameLst>
                                          <p:attrName>style.visibility</p:attrName>
                                        </p:attrNameLst>
                                      </p:cBhvr>
                                      <p:to>
                                        <p:strVal val="visible"/>
                                      </p:to>
                                    </p:set>
                                    <p:animEffect transition="in" filter="fade">
                                      <p:cBhvr>
                                        <p:cTn id="99" dur="1000"/>
                                        <p:tgtEl>
                                          <p:spTgt spid="240"/>
                                        </p:tgtEl>
                                      </p:cBhvr>
                                    </p:animEffect>
                                    <p:anim calcmode="lin" valueType="num">
                                      <p:cBhvr>
                                        <p:cTn id="100" dur="1000" fill="hold"/>
                                        <p:tgtEl>
                                          <p:spTgt spid="240"/>
                                        </p:tgtEl>
                                        <p:attrNameLst>
                                          <p:attrName>ppt_x</p:attrName>
                                        </p:attrNameLst>
                                      </p:cBhvr>
                                      <p:tavLst>
                                        <p:tav tm="0">
                                          <p:val>
                                            <p:strVal val="#ppt_x"/>
                                          </p:val>
                                        </p:tav>
                                        <p:tav tm="100000">
                                          <p:val>
                                            <p:strVal val="#ppt_x"/>
                                          </p:val>
                                        </p:tav>
                                      </p:tavLst>
                                    </p:anim>
                                    <p:anim calcmode="lin" valueType="num">
                                      <p:cBhvr>
                                        <p:cTn id="101" dur="1000" fill="hold"/>
                                        <p:tgtEl>
                                          <p:spTgt spid="240"/>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241"/>
                                        </p:tgtEl>
                                        <p:attrNameLst>
                                          <p:attrName>style.visibility</p:attrName>
                                        </p:attrNameLst>
                                      </p:cBhvr>
                                      <p:to>
                                        <p:strVal val="visible"/>
                                      </p:to>
                                    </p:set>
                                    <p:animEffect transition="in" filter="fade">
                                      <p:cBhvr>
                                        <p:cTn id="104" dur="1000"/>
                                        <p:tgtEl>
                                          <p:spTgt spid="241"/>
                                        </p:tgtEl>
                                      </p:cBhvr>
                                    </p:animEffect>
                                    <p:anim calcmode="lin" valueType="num">
                                      <p:cBhvr>
                                        <p:cTn id="105" dur="1000" fill="hold"/>
                                        <p:tgtEl>
                                          <p:spTgt spid="241"/>
                                        </p:tgtEl>
                                        <p:attrNameLst>
                                          <p:attrName>ppt_x</p:attrName>
                                        </p:attrNameLst>
                                      </p:cBhvr>
                                      <p:tavLst>
                                        <p:tav tm="0">
                                          <p:val>
                                            <p:strVal val="#ppt_x"/>
                                          </p:val>
                                        </p:tav>
                                        <p:tav tm="100000">
                                          <p:val>
                                            <p:strVal val="#ppt_x"/>
                                          </p:val>
                                        </p:tav>
                                      </p:tavLst>
                                    </p:anim>
                                    <p:anim calcmode="lin" valueType="num">
                                      <p:cBhvr>
                                        <p:cTn id="106" dur="1000" fill="hold"/>
                                        <p:tgtEl>
                                          <p:spTgt spid="241"/>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42"/>
                                        </p:tgtEl>
                                        <p:attrNameLst>
                                          <p:attrName>style.visibility</p:attrName>
                                        </p:attrNameLst>
                                      </p:cBhvr>
                                      <p:to>
                                        <p:strVal val="visible"/>
                                      </p:to>
                                    </p:set>
                                    <p:animEffect transition="in" filter="fade">
                                      <p:cBhvr>
                                        <p:cTn id="109" dur="1000"/>
                                        <p:tgtEl>
                                          <p:spTgt spid="242"/>
                                        </p:tgtEl>
                                      </p:cBhvr>
                                    </p:animEffect>
                                    <p:anim calcmode="lin" valueType="num">
                                      <p:cBhvr>
                                        <p:cTn id="110" dur="1000" fill="hold"/>
                                        <p:tgtEl>
                                          <p:spTgt spid="242"/>
                                        </p:tgtEl>
                                        <p:attrNameLst>
                                          <p:attrName>ppt_x</p:attrName>
                                        </p:attrNameLst>
                                      </p:cBhvr>
                                      <p:tavLst>
                                        <p:tav tm="0">
                                          <p:val>
                                            <p:strVal val="#ppt_x"/>
                                          </p:val>
                                        </p:tav>
                                        <p:tav tm="100000">
                                          <p:val>
                                            <p:strVal val="#ppt_x"/>
                                          </p:val>
                                        </p:tav>
                                      </p:tavLst>
                                    </p:anim>
                                    <p:anim calcmode="lin" valueType="num">
                                      <p:cBhvr>
                                        <p:cTn id="111" dur="1000" fill="hold"/>
                                        <p:tgtEl>
                                          <p:spTgt spid="242"/>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294"/>
                                        </p:tgtEl>
                                        <p:attrNameLst>
                                          <p:attrName>style.visibility</p:attrName>
                                        </p:attrNameLst>
                                      </p:cBhvr>
                                      <p:to>
                                        <p:strVal val="visible"/>
                                      </p:to>
                                    </p:set>
                                    <p:animEffect transition="in" filter="fade">
                                      <p:cBhvr>
                                        <p:cTn id="114" dur="1000"/>
                                        <p:tgtEl>
                                          <p:spTgt spid="294"/>
                                        </p:tgtEl>
                                      </p:cBhvr>
                                    </p:animEffect>
                                    <p:anim calcmode="lin" valueType="num">
                                      <p:cBhvr>
                                        <p:cTn id="115" dur="1000" fill="hold"/>
                                        <p:tgtEl>
                                          <p:spTgt spid="294"/>
                                        </p:tgtEl>
                                        <p:attrNameLst>
                                          <p:attrName>ppt_x</p:attrName>
                                        </p:attrNameLst>
                                      </p:cBhvr>
                                      <p:tavLst>
                                        <p:tav tm="0">
                                          <p:val>
                                            <p:strVal val="#ppt_x"/>
                                          </p:val>
                                        </p:tav>
                                        <p:tav tm="100000">
                                          <p:val>
                                            <p:strVal val="#ppt_x"/>
                                          </p:val>
                                        </p:tav>
                                      </p:tavLst>
                                    </p:anim>
                                    <p:anim calcmode="lin" valueType="num">
                                      <p:cBhvr>
                                        <p:cTn id="116" dur="1000" fill="hold"/>
                                        <p:tgtEl>
                                          <p:spTgt spid="294"/>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anim calcmode="lin" valueType="num">
                                      <p:cBhvr>
                                        <p:cTn id="120" dur="1000" fill="hold"/>
                                        <p:tgtEl>
                                          <p:spTgt spid="22"/>
                                        </p:tgtEl>
                                        <p:attrNameLst>
                                          <p:attrName>ppt_x</p:attrName>
                                        </p:attrNameLst>
                                      </p:cBhvr>
                                      <p:tavLst>
                                        <p:tav tm="0">
                                          <p:val>
                                            <p:strVal val="#ppt_x"/>
                                          </p:val>
                                        </p:tav>
                                        <p:tav tm="100000">
                                          <p:val>
                                            <p:strVal val="#ppt_x"/>
                                          </p:val>
                                        </p:tav>
                                      </p:tavLst>
                                    </p:anim>
                                    <p:anim calcmode="lin" valueType="num">
                                      <p:cBhvr>
                                        <p:cTn id="1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7"/>
                                        </p:tgtEl>
                                        <p:attrNameLst>
                                          <p:attrName>style.visibility</p:attrName>
                                        </p:attrNameLst>
                                      </p:cBhvr>
                                      <p:to>
                                        <p:strVal val="visible"/>
                                      </p:to>
                                    </p:set>
                                    <p:animEffect transition="in" filter="fade">
                                      <p:cBhvr>
                                        <p:cTn id="126" dur="1000"/>
                                        <p:tgtEl>
                                          <p:spTgt spid="7"/>
                                        </p:tgtEl>
                                      </p:cBhvr>
                                    </p:animEffect>
                                    <p:anim calcmode="lin" valueType="num">
                                      <p:cBhvr>
                                        <p:cTn id="127" dur="1000" fill="hold"/>
                                        <p:tgtEl>
                                          <p:spTgt spid="7"/>
                                        </p:tgtEl>
                                        <p:attrNameLst>
                                          <p:attrName>ppt_x</p:attrName>
                                        </p:attrNameLst>
                                      </p:cBhvr>
                                      <p:tavLst>
                                        <p:tav tm="0">
                                          <p:val>
                                            <p:strVal val="#ppt_x"/>
                                          </p:val>
                                        </p:tav>
                                        <p:tav tm="100000">
                                          <p:val>
                                            <p:strVal val="#ppt_x"/>
                                          </p:val>
                                        </p:tav>
                                      </p:tavLst>
                                    </p:anim>
                                    <p:anim calcmode="lin" valueType="num">
                                      <p:cBhvr>
                                        <p:cTn id="128" dur="1000" fill="hold"/>
                                        <p:tgtEl>
                                          <p:spTgt spid="7"/>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85"/>
                                        </p:tgtEl>
                                        <p:attrNameLst>
                                          <p:attrName>style.visibility</p:attrName>
                                        </p:attrNameLst>
                                      </p:cBhvr>
                                      <p:to>
                                        <p:strVal val="visible"/>
                                      </p:to>
                                    </p:set>
                                    <p:animEffect transition="in" filter="fade">
                                      <p:cBhvr>
                                        <p:cTn id="131" dur="1000"/>
                                        <p:tgtEl>
                                          <p:spTgt spid="85"/>
                                        </p:tgtEl>
                                      </p:cBhvr>
                                    </p:animEffect>
                                    <p:anim calcmode="lin" valueType="num">
                                      <p:cBhvr>
                                        <p:cTn id="132" dur="1000" fill="hold"/>
                                        <p:tgtEl>
                                          <p:spTgt spid="85"/>
                                        </p:tgtEl>
                                        <p:attrNameLst>
                                          <p:attrName>ppt_x</p:attrName>
                                        </p:attrNameLst>
                                      </p:cBhvr>
                                      <p:tavLst>
                                        <p:tav tm="0">
                                          <p:val>
                                            <p:strVal val="#ppt_x"/>
                                          </p:val>
                                        </p:tav>
                                        <p:tav tm="100000">
                                          <p:val>
                                            <p:strVal val="#ppt_x"/>
                                          </p:val>
                                        </p:tav>
                                      </p:tavLst>
                                    </p:anim>
                                    <p:anim calcmode="lin" valueType="num">
                                      <p:cBhvr>
                                        <p:cTn id="133" dur="1000" fill="hold"/>
                                        <p:tgtEl>
                                          <p:spTgt spid="85"/>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89"/>
                                        </p:tgtEl>
                                        <p:attrNameLst>
                                          <p:attrName>style.visibility</p:attrName>
                                        </p:attrNameLst>
                                      </p:cBhvr>
                                      <p:to>
                                        <p:strVal val="visible"/>
                                      </p:to>
                                    </p:set>
                                    <p:animEffect transition="in" filter="fade">
                                      <p:cBhvr>
                                        <p:cTn id="136" dur="1000"/>
                                        <p:tgtEl>
                                          <p:spTgt spid="89"/>
                                        </p:tgtEl>
                                      </p:cBhvr>
                                    </p:animEffect>
                                    <p:anim calcmode="lin" valueType="num">
                                      <p:cBhvr>
                                        <p:cTn id="137" dur="1000" fill="hold"/>
                                        <p:tgtEl>
                                          <p:spTgt spid="89"/>
                                        </p:tgtEl>
                                        <p:attrNameLst>
                                          <p:attrName>ppt_x</p:attrName>
                                        </p:attrNameLst>
                                      </p:cBhvr>
                                      <p:tavLst>
                                        <p:tav tm="0">
                                          <p:val>
                                            <p:strVal val="#ppt_x"/>
                                          </p:val>
                                        </p:tav>
                                        <p:tav tm="100000">
                                          <p:val>
                                            <p:strVal val="#ppt_x"/>
                                          </p:val>
                                        </p:tav>
                                      </p:tavLst>
                                    </p:anim>
                                    <p:anim calcmode="lin" valueType="num">
                                      <p:cBhvr>
                                        <p:cTn id="138" dur="1000" fill="hold"/>
                                        <p:tgtEl>
                                          <p:spTgt spid="89"/>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6"/>
                                        </p:tgtEl>
                                        <p:attrNameLst>
                                          <p:attrName>style.visibility</p:attrName>
                                        </p:attrNameLst>
                                      </p:cBhvr>
                                      <p:to>
                                        <p:strVal val="visible"/>
                                      </p:to>
                                    </p:set>
                                    <p:animEffect transition="in" filter="fade">
                                      <p:cBhvr>
                                        <p:cTn id="141" dur="1000"/>
                                        <p:tgtEl>
                                          <p:spTgt spid="6"/>
                                        </p:tgtEl>
                                      </p:cBhvr>
                                    </p:animEffect>
                                    <p:anim calcmode="lin" valueType="num">
                                      <p:cBhvr>
                                        <p:cTn id="142" dur="1000" fill="hold"/>
                                        <p:tgtEl>
                                          <p:spTgt spid="6"/>
                                        </p:tgtEl>
                                        <p:attrNameLst>
                                          <p:attrName>ppt_x</p:attrName>
                                        </p:attrNameLst>
                                      </p:cBhvr>
                                      <p:tavLst>
                                        <p:tav tm="0">
                                          <p:val>
                                            <p:strVal val="#ppt_x"/>
                                          </p:val>
                                        </p:tav>
                                        <p:tav tm="100000">
                                          <p:val>
                                            <p:strVal val="#ppt_x"/>
                                          </p:val>
                                        </p:tav>
                                      </p:tavLst>
                                    </p:anim>
                                    <p:anim calcmode="lin" valueType="num">
                                      <p:cBhvr>
                                        <p:cTn id="143" dur="1000" fill="hold"/>
                                        <p:tgtEl>
                                          <p:spTgt spid="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243"/>
                                        </p:tgtEl>
                                        <p:attrNameLst>
                                          <p:attrName>style.visibility</p:attrName>
                                        </p:attrNameLst>
                                      </p:cBhvr>
                                      <p:to>
                                        <p:strVal val="visible"/>
                                      </p:to>
                                    </p:set>
                                    <p:animEffect transition="in" filter="fade">
                                      <p:cBhvr>
                                        <p:cTn id="146" dur="1000"/>
                                        <p:tgtEl>
                                          <p:spTgt spid="243"/>
                                        </p:tgtEl>
                                      </p:cBhvr>
                                    </p:animEffect>
                                    <p:anim calcmode="lin" valueType="num">
                                      <p:cBhvr>
                                        <p:cTn id="147" dur="1000" fill="hold"/>
                                        <p:tgtEl>
                                          <p:spTgt spid="243"/>
                                        </p:tgtEl>
                                        <p:attrNameLst>
                                          <p:attrName>ppt_x</p:attrName>
                                        </p:attrNameLst>
                                      </p:cBhvr>
                                      <p:tavLst>
                                        <p:tav tm="0">
                                          <p:val>
                                            <p:strVal val="#ppt_x"/>
                                          </p:val>
                                        </p:tav>
                                        <p:tav tm="100000">
                                          <p:val>
                                            <p:strVal val="#ppt_x"/>
                                          </p:val>
                                        </p:tav>
                                      </p:tavLst>
                                    </p:anim>
                                    <p:anim calcmode="lin" valueType="num">
                                      <p:cBhvr>
                                        <p:cTn id="148" dur="1000" fill="hold"/>
                                        <p:tgtEl>
                                          <p:spTgt spid="243"/>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244"/>
                                        </p:tgtEl>
                                        <p:attrNameLst>
                                          <p:attrName>style.visibility</p:attrName>
                                        </p:attrNameLst>
                                      </p:cBhvr>
                                      <p:to>
                                        <p:strVal val="visible"/>
                                      </p:to>
                                    </p:set>
                                    <p:animEffect transition="in" filter="fade">
                                      <p:cBhvr>
                                        <p:cTn id="151" dur="1000"/>
                                        <p:tgtEl>
                                          <p:spTgt spid="244"/>
                                        </p:tgtEl>
                                      </p:cBhvr>
                                    </p:animEffect>
                                    <p:anim calcmode="lin" valueType="num">
                                      <p:cBhvr>
                                        <p:cTn id="152" dur="1000" fill="hold"/>
                                        <p:tgtEl>
                                          <p:spTgt spid="244"/>
                                        </p:tgtEl>
                                        <p:attrNameLst>
                                          <p:attrName>ppt_x</p:attrName>
                                        </p:attrNameLst>
                                      </p:cBhvr>
                                      <p:tavLst>
                                        <p:tav tm="0">
                                          <p:val>
                                            <p:strVal val="#ppt_x"/>
                                          </p:val>
                                        </p:tav>
                                        <p:tav tm="100000">
                                          <p:val>
                                            <p:strVal val="#ppt_x"/>
                                          </p:val>
                                        </p:tav>
                                      </p:tavLst>
                                    </p:anim>
                                    <p:anim calcmode="lin" valueType="num">
                                      <p:cBhvr>
                                        <p:cTn id="153" dur="1000" fill="hold"/>
                                        <p:tgtEl>
                                          <p:spTgt spid="244"/>
                                        </p:tgtEl>
                                        <p:attrNameLst>
                                          <p:attrName>ppt_y</p:attrName>
                                        </p:attrNameLst>
                                      </p:cBhvr>
                                      <p:tavLst>
                                        <p:tav tm="0">
                                          <p:val>
                                            <p:strVal val="#ppt_y+.1"/>
                                          </p:val>
                                        </p:tav>
                                        <p:tav tm="100000">
                                          <p:val>
                                            <p:strVal val="#ppt_y"/>
                                          </p:val>
                                        </p:tav>
                                      </p:tavLst>
                                    </p:anim>
                                  </p:childTnLst>
                                </p:cTn>
                              </p:par>
                              <p:par>
                                <p:cTn id="154" presetID="42" presetClass="entr" presetSubtype="0" fill="hold" nodeType="withEffect">
                                  <p:stCondLst>
                                    <p:cond delay="0"/>
                                  </p:stCondLst>
                                  <p:childTnLst>
                                    <p:set>
                                      <p:cBhvr>
                                        <p:cTn id="155" dur="1" fill="hold">
                                          <p:stCondLst>
                                            <p:cond delay="0"/>
                                          </p:stCondLst>
                                        </p:cTn>
                                        <p:tgtEl>
                                          <p:spTgt spid="245"/>
                                        </p:tgtEl>
                                        <p:attrNameLst>
                                          <p:attrName>style.visibility</p:attrName>
                                        </p:attrNameLst>
                                      </p:cBhvr>
                                      <p:to>
                                        <p:strVal val="visible"/>
                                      </p:to>
                                    </p:set>
                                    <p:animEffect transition="in" filter="fade">
                                      <p:cBhvr>
                                        <p:cTn id="156" dur="1000"/>
                                        <p:tgtEl>
                                          <p:spTgt spid="245"/>
                                        </p:tgtEl>
                                      </p:cBhvr>
                                    </p:animEffect>
                                    <p:anim calcmode="lin" valueType="num">
                                      <p:cBhvr>
                                        <p:cTn id="157" dur="1000" fill="hold"/>
                                        <p:tgtEl>
                                          <p:spTgt spid="245"/>
                                        </p:tgtEl>
                                        <p:attrNameLst>
                                          <p:attrName>ppt_x</p:attrName>
                                        </p:attrNameLst>
                                      </p:cBhvr>
                                      <p:tavLst>
                                        <p:tav tm="0">
                                          <p:val>
                                            <p:strVal val="#ppt_x"/>
                                          </p:val>
                                        </p:tav>
                                        <p:tav tm="100000">
                                          <p:val>
                                            <p:strVal val="#ppt_x"/>
                                          </p:val>
                                        </p:tav>
                                      </p:tavLst>
                                    </p:anim>
                                    <p:anim calcmode="lin" valueType="num">
                                      <p:cBhvr>
                                        <p:cTn id="158" dur="1000" fill="hold"/>
                                        <p:tgtEl>
                                          <p:spTgt spid="245"/>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93"/>
                                        </p:tgtEl>
                                        <p:attrNameLst>
                                          <p:attrName>style.visibility</p:attrName>
                                        </p:attrNameLst>
                                      </p:cBhvr>
                                      <p:to>
                                        <p:strVal val="visible"/>
                                      </p:to>
                                    </p:set>
                                    <p:animEffect transition="in" filter="fade">
                                      <p:cBhvr>
                                        <p:cTn id="161" dur="1000"/>
                                        <p:tgtEl>
                                          <p:spTgt spid="293"/>
                                        </p:tgtEl>
                                      </p:cBhvr>
                                    </p:animEffect>
                                    <p:anim calcmode="lin" valueType="num">
                                      <p:cBhvr>
                                        <p:cTn id="162" dur="1000" fill="hold"/>
                                        <p:tgtEl>
                                          <p:spTgt spid="293"/>
                                        </p:tgtEl>
                                        <p:attrNameLst>
                                          <p:attrName>ppt_x</p:attrName>
                                        </p:attrNameLst>
                                      </p:cBhvr>
                                      <p:tavLst>
                                        <p:tav tm="0">
                                          <p:val>
                                            <p:strVal val="#ppt_x"/>
                                          </p:val>
                                        </p:tav>
                                        <p:tav tm="100000">
                                          <p:val>
                                            <p:strVal val="#ppt_x"/>
                                          </p:val>
                                        </p:tav>
                                      </p:tavLst>
                                    </p:anim>
                                    <p:anim calcmode="lin" valueType="num">
                                      <p:cBhvr>
                                        <p:cTn id="163" dur="1000" fill="hold"/>
                                        <p:tgtEl>
                                          <p:spTgt spid="293"/>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84"/>
                                        </p:tgtEl>
                                        <p:attrNameLst>
                                          <p:attrName>style.visibility</p:attrName>
                                        </p:attrNameLst>
                                      </p:cBhvr>
                                      <p:to>
                                        <p:strVal val="visible"/>
                                      </p:to>
                                    </p:set>
                                    <p:animEffect transition="in" filter="fade">
                                      <p:cBhvr>
                                        <p:cTn id="168" dur="1000"/>
                                        <p:tgtEl>
                                          <p:spTgt spid="84"/>
                                        </p:tgtEl>
                                      </p:cBhvr>
                                    </p:animEffect>
                                    <p:anim calcmode="lin" valueType="num">
                                      <p:cBhvr>
                                        <p:cTn id="169" dur="1000" fill="hold"/>
                                        <p:tgtEl>
                                          <p:spTgt spid="84"/>
                                        </p:tgtEl>
                                        <p:attrNameLst>
                                          <p:attrName>ppt_x</p:attrName>
                                        </p:attrNameLst>
                                      </p:cBhvr>
                                      <p:tavLst>
                                        <p:tav tm="0">
                                          <p:val>
                                            <p:strVal val="#ppt_x"/>
                                          </p:val>
                                        </p:tav>
                                        <p:tav tm="100000">
                                          <p:val>
                                            <p:strVal val="#ppt_x"/>
                                          </p:val>
                                        </p:tav>
                                      </p:tavLst>
                                    </p:anim>
                                    <p:anim calcmode="lin" valueType="num">
                                      <p:cBhvr>
                                        <p:cTn id="170"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grpId="0" nodeType="clickEffect">
                                  <p:stCondLst>
                                    <p:cond delay="0"/>
                                  </p:stCondLst>
                                  <p:childTnLst>
                                    <p:set>
                                      <p:cBhvr>
                                        <p:cTn id="174" dur="1" fill="hold">
                                          <p:stCondLst>
                                            <p:cond delay="0"/>
                                          </p:stCondLst>
                                        </p:cTn>
                                        <p:tgtEl>
                                          <p:spTgt spid="146"/>
                                        </p:tgtEl>
                                        <p:attrNameLst>
                                          <p:attrName>style.visibility</p:attrName>
                                        </p:attrNameLst>
                                      </p:cBhvr>
                                      <p:to>
                                        <p:strVal val="visible"/>
                                      </p:to>
                                    </p:set>
                                    <p:animEffect transition="in" filter="fade">
                                      <p:cBhvr>
                                        <p:cTn id="175" dur="1000"/>
                                        <p:tgtEl>
                                          <p:spTgt spid="146"/>
                                        </p:tgtEl>
                                      </p:cBhvr>
                                    </p:animEffect>
                                    <p:anim calcmode="lin" valueType="num">
                                      <p:cBhvr>
                                        <p:cTn id="176" dur="1000" fill="hold"/>
                                        <p:tgtEl>
                                          <p:spTgt spid="146"/>
                                        </p:tgtEl>
                                        <p:attrNameLst>
                                          <p:attrName>ppt_x</p:attrName>
                                        </p:attrNameLst>
                                      </p:cBhvr>
                                      <p:tavLst>
                                        <p:tav tm="0">
                                          <p:val>
                                            <p:strVal val="#ppt_x"/>
                                          </p:val>
                                        </p:tav>
                                        <p:tav tm="100000">
                                          <p:val>
                                            <p:strVal val="#ppt_x"/>
                                          </p:val>
                                        </p:tav>
                                      </p:tavLst>
                                    </p:anim>
                                    <p:anim calcmode="lin" valueType="num">
                                      <p:cBhvr>
                                        <p:cTn id="177" dur="1000" fill="hold"/>
                                        <p:tgtEl>
                                          <p:spTgt spid="146"/>
                                        </p:tgtEl>
                                        <p:attrNameLst>
                                          <p:attrName>ppt_y</p:attrName>
                                        </p:attrNameLst>
                                      </p:cBhvr>
                                      <p:tavLst>
                                        <p:tav tm="0">
                                          <p:val>
                                            <p:strVal val="#ppt_y+.1"/>
                                          </p:val>
                                        </p:tav>
                                        <p:tav tm="100000">
                                          <p:val>
                                            <p:strVal val="#ppt_y"/>
                                          </p:val>
                                        </p:tav>
                                      </p:tavLst>
                                    </p:anim>
                                  </p:childTnLst>
                                </p:cTn>
                              </p:par>
                              <p:par>
                                <p:cTn id="178" presetID="42" presetClass="entr" presetSubtype="0" fill="hold" grpId="0" nodeType="withEffect">
                                  <p:stCondLst>
                                    <p:cond delay="0"/>
                                  </p:stCondLst>
                                  <p:childTnLst>
                                    <p:set>
                                      <p:cBhvr>
                                        <p:cTn id="179" dur="1" fill="hold">
                                          <p:stCondLst>
                                            <p:cond delay="0"/>
                                          </p:stCondLst>
                                        </p:cTn>
                                        <p:tgtEl>
                                          <p:spTgt spid="29"/>
                                        </p:tgtEl>
                                        <p:attrNameLst>
                                          <p:attrName>style.visibility</p:attrName>
                                        </p:attrNameLst>
                                      </p:cBhvr>
                                      <p:to>
                                        <p:strVal val="visible"/>
                                      </p:to>
                                    </p:set>
                                    <p:animEffect transition="in" filter="fade">
                                      <p:cBhvr>
                                        <p:cTn id="180" dur="1000"/>
                                        <p:tgtEl>
                                          <p:spTgt spid="29"/>
                                        </p:tgtEl>
                                      </p:cBhvr>
                                    </p:animEffect>
                                    <p:anim calcmode="lin" valueType="num">
                                      <p:cBhvr>
                                        <p:cTn id="181" dur="1000" fill="hold"/>
                                        <p:tgtEl>
                                          <p:spTgt spid="29"/>
                                        </p:tgtEl>
                                        <p:attrNameLst>
                                          <p:attrName>ppt_x</p:attrName>
                                        </p:attrNameLst>
                                      </p:cBhvr>
                                      <p:tavLst>
                                        <p:tav tm="0">
                                          <p:val>
                                            <p:strVal val="#ppt_x"/>
                                          </p:val>
                                        </p:tav>
                                        <p:tav tm="100000">
                                          <p:val>
                                            <p:strVal val="#ppt_x"/>
                                          </p:val>
                                        </p:tav>
                                      </p:tavLst>
                                    </p:anim>
                                    <p:anim calcmode="lin" valueType="num">
                                      <p:cBhvr>
                                        <p:cTn id="182" dur="1000" fill="hold"/>
                                        <p:tgtEl>
                                          <p:spTgt spid="29"/>
                                        </p:tgtEl>
                                        <p:attrNameLst>
                                          <p:attrName>ppt_y</p:attrName>
                                        </p:attrNameLst>
                                      </p:cBhvr>
                                      <p:tavLst>
                                        <p:tav tm="0">
                                          <p:val>
                                            <p:strVal val="#ppt_y+.1"/>
                                          </p:val>
                                        </p:tav>
                                        <p:tav tm="100000">
                                          <p:val>
                                            <p:strVal val="#ppt_y"/>
                                          </p:val>
                                        </p:tav>
                                      </p:tavLst>
                                    </p:anim>
                                  </p:childTnLst>
                                </p:cTn>
                              </p:par>
                              <p:par>
                                <p:cTn id="183" presetID="42" presetClass="entr" presetSubtype="0" fill="hold" nodeType="withEffect">
                                  <p:stCondLst>
                                    <p:cond delay="0"/>
                                  </p:stCondLst>
                                  <p:childTnLst>
                                    <p:set>
                                      <p:cBhvr>
                                        <p:cTn id="184" dur="1" fill="hold">
                                          <p:stCondLst>
                                            <p:cond delay="0"/>
                                          </p:stCondLst>
                                        </p:cTn>
                                        <p:tgtEl>
                                          <p:spTgt spid="28"/>
                                        </p:tgtEl>
                                        <p:attrNameLst>
                                          <p:attrName>style.visibility</p:attrName>
                                        </p:attrNameLst>
                                      </p:cBhvr>
                                      <p:to>
                                        <p:strVal val="visible"/>
                                      </p:to>
                                    </p:set>
                                    <p:animEffect transition="in" filter="fade">
                                      <p:cBhvr>
                                        <p:cTn id="185" dur="1000"/>
                                        <p:tgtEl>
                                          <p:spTgt spid="28"/>
                                        </p:tgtEl>
                                      </p:cBhvr>
                                    </p:animEffect>
                                    <p:anim calcmode="lin" valueType="num">
                                      <p:cBhvr>
                                        <p:cTn id="186" dur="1000" fill="hold"/>
                                        <p:tgtEl>
                                          <p:spTgt spid="28"/>
                                        </p:tgtEl>
                                        <p:attrNameLst>
                                          <p:attrName>ppt_x</p:attrName>
                                        </p:attrNameLst>
                                      </p:cBhvr>
                                      <p:tavLst>
                                        <p:tav tm="0">
                                          <p:val>
                                            <p:strVal val="#ppt_x"/>
                                          </p:val>
                                        </p:tav>
                                        <p:tav tm="100000">
                                          <p:val>
                                            <p:strVal val="#ppt_x"/>
                                          </p:val>
                                        </p:tav>
                                      </p:tavLst>
                                    </p:anim>
                                    <p:anim calcmode="lin" valueType="num">
                                      <p:cBhvr>
                                        <p:cTn id="187" dur="1000" fill="hold"/>
                                        <p:tgtEl>
                                          <p:spTgt spid="28"/>
                                        </p:tgtEl>
                                        <p:attrNameLst>
                                          <p:attrName>ppt_y</p:attrName>
                                        </p:attrNameLst>
                                      </p:cBhvr>
                                      <p:tavLst>
                                        <p:tav tm="0">
                                          <p:val>
                                            <p:strVal val="#ppt_y+.1"/>
                                          </p:val>
                                        </p:tav>
                                        <p:tav tm="100000">
                                          <p:val>
                                            <p:strVal val="#ppt_y"/>
                                          </p:val>
                                        </p:tav>
                                      </p:tavLst>
                                    </p:anim>
                                  </p:childTnLst>
                                </p:cTn>
                              </p:par>
                              <p:par>
                                <p:cTn id="188" presetID="42" presetClass="entr" presetSubtype="0" fill="hold" nodeType="withEffect">
                                  <p:stCondLst>
                                    <p:cond delay="0"/>
                                  </p:stCondLst>
                                  <p:childTnLst>
                                    <p:set>
                                      <p:cBhvr>
                                        <p:cTn id="189" dur="1" fill="hold">
                                          <p:stCondLst>
                                            <p:cond delay="0"/>
                                          </p:stCondLst>
                                        </p:cTn>
                                        <p:tgtEl>
                                          <p:spTgt spid="30"/>
                                        </p:tgtEl>
                                        <p:attrNameLst>
                                          <p:attrName>style.visibility</p:attrName>
                                        </p:attrNameLst>
                                      </p:cBhvr>
                                      <p:to>
                                        <p:strVal val="visible"/>
                                      </p:to>
                                    </p:set>
                                    <p:animEffect transition="in" filter="fade">
                                      <p:cBhvr>
                                        <p:cTn id="190" dur="1000"/>
                                        <p:tgtEl>
                                          <p:spTgt spid="30"/>
                                        </p:tgtEl>
                                      </p:cBhvr>
                                    </p:animEffect>
                                    <p:anim calcmode="lin" valueType="num">
                                      <p:cBhvr>
                                        <p:cTn id="191" dur="1000" fill="hold"/>
                                        <p:tgtEl>
                                          <p:spTgt spid="30"/>
                                        </p:tgtEl>
                                        <p:attrNameLst>
                                          <p:attrName>ppt_x</p:attrName>
                                        </p:attrNameLst>
                                      </p:cBhvr>
                                      <p:tavLst>
                                        <p:tav tm="0">
                                          <p:val>
                                            <p:strVal val="#ppt_x"/>
                                          </p:val>
                                        </p:tav>
                                        <p:tav tm="100000">
                                          <p:val>
                                            <p:strVal val="#ppt_x"/>
                                          </p:val>
                                        </p:tav>
                                      </p:tavLst>
                                    </p:anim>
                                    <p:anim calcmode="lin" valueType="num">
                                      <p:cBhvr>
                                        <p:cTn id="192" dur="1000" fill="hold"/>
                                        <p:tgtEl>
                                          <p:spTgt spid="30"/>
                                        </p:tgtEl>
                                        <p:attrNameLst>
                                          <p:attrName>ppt_y</p:attrName>
                                        </p:attrNameLst>
                                      </p:cBhvr>
                                      <p:tavLst>
                                        <p:tav tm="0">
                                          <p:val>
                                            <p:strVal val="#ppt_y+.1"/>
                                          </p:val>
                                        </p:tav>
                                        <p:tav tm="100000">
                                          <p:val>
                                            <p:strVal val="#ppt_y"/>
                                          </p:val>
                                        </p:tav>
                                      </p:tavLst>
                                    </p:anim>
                                  </p:childTnLst>
                                </p:cTn>
                              </p:par>
                              <p:par>
                                <p:cTn id="193" presetID="42" presetClass="entr" presetSubtype="0" fill="hold" nodeType="withEffect">
                                  <p:stCondLst>
                                    <p:cond delay="0"/>
                                  </p:stCondLst>
                                  <p:childTnLst>
                                    <p:set>
                                      <p:cBhvr>
                                        <p:cTn id="194" dur="1" fill="hold">
                                          <p:stCondLst>
                                            <p:cond delay="0"/>
                                          </p:stCondLst>
                                        </p:cTn>
                                        <p:tgtEl>
                                          <p:spTgt spid="31"/>
                                        </p:tgtEl>
                                        <p:attrNameLst>
                                          <p:attrName>style.visibility</p:attrName>
                                        </p:attrNameLst>
                                      </p:cBhvr>
                                      <p:to>
                                        <p:strVal val="visible"/>
                                      </p:to>
                                    </p:set>
                                    <p:animEffect transition="in" filter="fade">
                                      <p:cBhvr>
                                        <p:cTn id="195" dur="1000"/>
                                        <p:tgtEl>
                                          <p:spTgt spid="31"/>
                                        </p:tgtEl>
                                      </p:cBhvr>
                                    </p:animEffect>
                                    <p:anim calcmode="lin" valueType="num">
                                      <p:cBhvr>
                                        <p:cTn id="196" dur="1000" fill="hold"/>
                                        <p:tgtEl>
                                          <p:spTgt spid="31"/>
                                        </p:tgtEl>
                                        <p:attrNameLst>
                                          <p:attrName>ppt_x</p:attrName>
                                        </p:attrNameLst>
                                      </p:cBhvr>
                                      <p:tavLst>
                                        <p:tav tm="0">
                                          <p:val>
                                            <p:strVal val="#ppt_x"/>
                                          </p:val>
                                        </p:tav>
                                        <p:tav tm="100000">
                                          <p:val>
                                            <p:strVal val="#ppt_x"/>
                                          </p:val>
                                        </p:tav>
                                      </p:tavLst>
                                    </p:anim>
                                    <p:anim calcmode="lin" valueType="num">
                                      <p:cBhvr>
                                        <p:cTn id="197" dur="1000" fill="hold"/>
                                        <p:tgtEl>
                                          <p:spTgt spid="31"/>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88"/>
                                        </p:tgtEl>
                                        <p:attrNameLst>
                                          <p:attrName>style.visibility</p:attrName>
                                        </p:attrNameLst>
                                      </p:cBhvr>
                                      <p:to>
                                        <p:strVal val="visible"/>
                                      </p:to>
                                    </p:set>
                                    <p:animEffect transition="in" filter="fade">
                                      <p:cBhvr>
                                        <p:cTn id="200" dur="1000"/>
                                        <p:tgtEl>
                                          <p:spTgt spid="88"/>
                                        </p:tgtEl>
                                      </p:cBhvr>
                                    </p:animEffect>
                                    <p:anim calcmode="lin" valueType="num">
                                      <p:cBhvr>
                                        <p:cTn id="201" dur="1000" fill="hold"/>
                                        <p:tgtEl>
                                          <p:spTgt spid="88"/>
                                        </p:tgtEl>
                                        <p:attrNameLst>
                                          <p:attrName>ppt_x</p:attrName>
                                        </p:attrNameLst>
                                      </p:cBhvr>
                                      <p:tavLst>
                                        <p:tav tm="0">
                                          <p:val>
                                            <p:strVal val="#ppt_x"/>
                                          </p:val>
                                        </p:tav>
                                        <p:tav tm="100000">
                                          <p:val>
                                            <p:strVal val="#ppt_x"/>
                                          </p:val>
                                        </p:tav>
                                      </p:tavLst>
                                    </p:anim>
                                    <p:anim calcmode="lin" valueType="num">
                                      <p:cBhvr>
                                        <p:cTn id="202" dur="1000" fill="hold"/>
                                        <p:tgtEl>
                                          <p:spTgt spid="88"/>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142"/>
                                        </p:tgtEl>
                                        <p:attrNameLst>
                                          <p:attrName>style.visibility</p:attrName>
                                        </p:attrNameLst>
                                      </p:cBhvr>
                                      <p:to>
                                        <p:strVal val="visible"/>
                                      </p:to>
                                    </p:set>
                                    <p:animEffect transition="in" filter="fade">
                                      <p:cBhvr>
                                        <p:cTn id="205" dur="1000"/>
                                        <p:tgtEl>
                                          <p:spTgt spid="142"/>
                                        </p:tgtEl>
                                      </p:cBhvr>
                                    </p:animEffect>
                                    <p:anim calcmode="lin" valueType="num">
                                      <p:cBhvr>
                                        <p:cTn id="206" dur="1000" fill="hold"/>
                                        <p:tgtEl>
                                          <p:spTgt spid="142"/>
                                        </p:tgtEl>
                                        <p:attrNameLst>
                                          <p:attrName>ppt_x</p:attrName>
                                        </p:attrNameLst>
                                      </p:cBhvr>
                                      <p:tavLst>
                                        <p:tav tm="0">
                                          <p:val>
                                            <p:strVal val="#ppt_x"/>
                                          </p:val>
                                        </p:tav>
                                        <p:tav tm="100000">
                                          <p:val>
                                            <p:strVal val="#ppt_x"/>
                                          </p:val>
                                        </p:tav>
                                      </p:tavLst>
                                    </p:anim>
                                    <p:anim calcmode="lin" valueType="num">
                                      <p:cBhvr>
                                        <p:cTn id="207"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par>
                    <p:cTn id="208" fill="hold">
                      <p:stCondLst>
                        <p:cond delay="indefinite"/>
                      </p:stCondLst>
                      <p:childTnLst>
                        <p:par>
                          <p:cTn id="209" fill="hold">
                            <p:stCondLst>
                              <p:cond delay="0"/>
                            </p:stCondLst>
                            <p:childTnLst>
                              <p:par>
                                <p:cTn id="210" presetID="42" presetClass="entr" presetSubtype="0" fill="hold" grpId="0" nodeType="clickEffect">
                                  <p:stCondLst>
                                    <p:cond delay="0"/>
                                  </p:stCondLst>
                                  <p:childTnLst>
                                    <p:set>
                                      <p:cBhvr>
                                        <p:cTn id="211" dur="1" fill="hold">
                                          <p:stCondLst>
                                            <p:cond delay="0"/>
                                          </p:stCondLst>
                                        </p:cTn>
                                        <p:tgtEl>
                                          <p:spTgt spid="194"/>
                                        </p:tgtEl>
                                        <p:attrNameLst>
                                          <p:attrName>style.visibility</p:attrName>
                                        </p:attrNameLst>
                                      </p:cBhvr>
                                      <p:to>
                                        <p:strVal val="visible"/>
                                      </p:to>
                                    </p:set>
                                    <p:animEffect transition="in" filter="fade">
                                      <p:cBhvr>
                                        <p:cTn id="212" dur="1000"/>
                                        <p:tgtEl>
                                          <p:spTgt spid="194"/>
                                        </p:tgtEl>
                                      </p:cBhvr>
                                    </p:animEffect>
                                    <p:anim calcmode="lin" valueType="num">
                                      <p:cBhvr>
                                        <p:cTn id="213" dur="1000" fill="hold"/>
                                        <p:tgtEl>
                                          <p:spTgt spid="194"/>
                                        </p:tgtEl>
                                        <p:attrNameLst>
                                          <p:attrName>ppt_x</p:attrName>
                                        </p:attrNameLst>
                                      </p:cBhvr>
                                      <p:tavLst>
                                        <p:tav tm="0">
                                          <p:val>
                                            <p:strVal val="#ppt_x"/>
                                          </p:val>
                                        </p:tav>
                                        <p:tav tm="100000">
                                          <p:val>
                                            <p:strVal val="#ppt_x"/>
                                          </p:val>
                                        </p:tav>
                                      </p:tavLst>
                                    </p:anim>
                                    <p:anim calcmode="lin" valueType="num">
                                      <p:cBhvr>
                                        <p:cTn id="214" dur="1000" fill="hold"/>
                                        <p:tgtEl>
                                          <p:spTgt spid="194"/>
                                        </p:tgtEl>
                                        <p:attrNameLst>
                                          <p:attrName>ppt_y</p:attrName>
                                        </p:attrNameLst>
                                      </p:cBhvr>
                                      <p:tavLst>
                                        <p:tav tm="0">
                                          <p:val>
                                            <p:strVal val="#ppt_y+.1"/>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presetID="42" presetClass="entr" presetSubtype="0" fill="hold" grpId="0" nodeType="clickEffect">
                                  <p:stCondLst>
                                    <p:cond delay="0"/>
                                  </p:stCondLst>
                                  <p:childTnLst>
                                    <p:set>
                                      <p:cBhvr>
                                        <p:cTn id="218" dur="1" fill="hold">
                                          <p:stCondLst>
                                            <p:cond delay="0"/>
                                          </p:stCondLst>
                                        </p:cTn>
                                        <p:tgtEl>
                                          <p:spTgt spid="144"/>
                                        </p:tgtEl>
                                        <p:attrNameLst>
                                          <p:attrName>style.visibility</p:attrName>
                                        </p:attrNameLst>
                                      </p:cBhvr>
                                      <p:to>
                                        <p:strVal val="visible"/>
                                      </p:to>
                                    </p:set>
                                    <p:animEffect transition="in" filter="fade">
                                      <p:cBhvr>
                                        <p:cTn id="219" dur="1000"/>
                                        <p:tgtEl>
                                          <p:spTgt spid="144"/>
                                        </p:tgtEl>
                                      </p:cBhvr>
                                    </p:animEffect>
                                    <p:anim calcmode="lin" valueType="num">
                                      <p:cBhvr>
                                        <p:cTn id="220" dur="1000" fill="hold"/>
                                        <p:tgtEl>
                                          <p:spTgt spid="144"/>
                                        </p:tgtEl>
                                        <p:attrNameLst>
                                          <p:attrName>ppt_x</p:attrName>
                                        </p:attrNameLst>
                                      </p:cBhvr>
                                      <p:tavLst>
                                        <p:tav tm="0">
                                          <p:val>
                                            <p:strVal val="#ppt_x"/>
                                          </p:val>
                                        </p:tav>
                                        <p:tav tm="100000">
                                          <p:val>
                                            <p:strVal val="#ppt_x"/>
                                          </p:val>
                                        </p:tav>
                                      </p:tavLst>
                                    </p:anim>
                                    <p:anim calcmode="lin" valueType="num">
                                      <p:cBhvr>
                                        <p:cTn id="221" dur="1000" fill="hold"/>
                                        <p:tgtEl>
                                          <p:spTgt spid="1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5" grpId="0" animBg="1"/>
      <p:bldP spid="143" grpId="0" animBg="1"/>
      <p:bldP spid="7" grpId="0" animBg="1"/>
      <p:bldP spid="14" grpId="0"/>
      <p:bldP spid="15" grpId="0"/>
      <p:bldP spid="16" grpId="0"/>
      <p:bldP spid="22" grpId="0" animBg="1"/>
      <p:bldP spid="29" grpId="0"/>
      <p:bldP spid="84" grpId="0" animBg="1"/>
      <p:bldP spid="85" grpId="0"/>
      <p:bldP spid="86" grpId="0"/>
      <p:bldP spid="87" grpId="0"/>
      <p:bldP spid="88" grpId="0"/>
      <p:bldP spid="89" grpId="0"/>
      <p:bldP spid="193" grpId="0"/>
      <p:bldP spid="194" grpId="0" animBg="1"/>
      <p:bldP spid="6" grpId="0" animBg="1"/>
      <p:bldP spid="137" grpId="0" animBg="1"/>
      <p:bldP spid="138" grpId="0" animBg="1"/>
      <p:bldP spid="240" grpId="0" animBg="1"/>
      <p:bldP spid="242" grpId="0"/>
      <p:bldP spid="243" grpId="0" animBg="1"/>
      <p:bldP spid="244" grpId="0" animBg="1"/>
      <p:bldP spid="293" grpId="0" animBg="1"/>
      <p:bldP spid="142" grpId="0"/>
      <p:bldP spid="14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Controller, WASWS &amp; SPF</a:t>
            </a:r>
            <a:endParaRPr lang="en-US" dirty="0"/>
          </a:p>
        </p:txBody>
      </p:sp>
      <p:sp>
        <p:nvSpPr>
          <p:cNvPr id="3" name="Text Placeholder 2"/>
          <p:cNvSpPr>
            <a:spLocks noGrp="1"/>
          </p:cNvSpPr>
          <p:nvPr>
            <p:ph type="body" sz="quarter" idx="10"/>
          </p:nvPr>
        </p:nvSpPr>
        <p:spPr>
          <a:xfrm>
            <a:off x="274638" y="1212850"/>
            <a:ext cx="11887200" cy="5835444"/>
          </a:xfrm>
        </p:spPr>
        <p:txBody>
          <a:bodyPr/>
          <a:lstStyle/>
          <a:p>
            <a:r>
              <a:rPr lang="en-US" sz="3600" dirty="0" smtClean="0"/>
              <a:t>Many Service providers has their own portal and would like to continue using it.</a:t>
            </a:r>
          </a:p>
          <a:p>
            <a:endParaRPr lang="en-US" sz="3600" dirty="0" smtClean="0"/>
          </a:p>
          <a:p>
            <a:r>
              <a:rPr lang="en-US" sz="3600" dirty="0" smtClean="0"/>
              <a:t>Service Providers would like to use Standard web-services if they have their own portal.</a:t>
            </a:r>
          </a:p>
          <a:p>
            <a:endParaRPr lang="en-US" sz="3600" dirty="0" smtClean="0"/>
          </a:p>
          <a:p>
            <a:r>
              <a:rPr lang="en-US" sz="3600" dirty="0" smtClean="0"/>
              <a:t>WAP is a good starting point, if a new portal is needed.</a:t>
            </a:r>
          </a:p>
          <a:p>
            <a:endParaRPr lang="en-US" sz="3600" dirty="0" smtClean="0"/>
          </a:p>
          <a:p>
            <a:r>
              <a:rPr lang="en-US" sz="3600" dirty="0" smtClean="0"/>
              <a:t>SPF solves the authentication challenge between Tenants and Service Provider back-end</a:t>
            </a:r>
            <a:r>
              <a:rPr lang="en-US" sz="3600" dirty="0"/>
              <a:t> </a:t>
            </a:r>
            <a:r>
              <a:rPr lang="en-US" sz="3600" dirty="0" smtClean="0"/>
              <a:t>system.</a:t>
            </a:r>
            <a:endParaRPr lang="en-US" sz="3600" dirty="0"/>
          </a:p>
        </p:txBody>
      </p:sp>
    </p:spTree>
    <p:extLst>
      <p:ext uri="{BB962C8B-B14F-4D97-AF65-F5344CB8AC3E}">
        <p14:creationId xmlns:p14="http://schemas.microsoft.com/office/powerpoint/2010/main" val="77223053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Tools </a:t>
            </a:r>
            <a:r>
              <a:rPr lang="da-DK" dirty="0" err="1" smtClean="0"/>
              <a:t>that</a:t>
            </a:r>
            <a:r>
              <a:rPr lang="da-DK" dirty="0" smtClean="0"/>
              <a:t> </a:t>
            </a:r>
            <a:r>
              <a:rPr lang="da-DK" dirty="0" err="1" smtClean="0"/>
              <a:t>can</a:t>
            </a:r>
            <a:r>
              <a:rPr lang="da-DK" dirty="0" smtClean="0"/>
              <a:t> </a:t>
            </a:r>
            <a:r>
              <a:rPr lang="da-DK" dirty="0" err="1" smtClean="0"/>
              <a:t>help</a:t>
            </a:r>
            <a:r>
              <a:rPr lang="da-DK" dirty="0" smtClean="0"/>
              <a:t> </a:t>
            </a:r>
            <a:r>
              <a:rPr lang="da-DK" dirty="0" err="1" smtClean="0"/>
              <a:t>you</a:t>
            </a:r>
            <a:endParaRPr lang="da-DK" dirty="0"/>
          </a:p>
        </p:txBody>
      </p:sp>
      <p:sp>
        <p:nvSpPr>
          <p:cNvPr id="3" name="Text Placeholder 2"/>
          <p:cNvSpPr>
            <a:spLocks noGrp="1"/>
          </p:cNvSpPr>
          <p:nvPr>
            <p:ph type="body" sz="quarter" idx="12"/>
          </p:nvPr>
        </p:nvSpPr>
        <p:spPr/>
        <p:txBody>
          <a:bodyPr/>
          <a:lstStyle/>
          <a:p>
            <a:endParaRPr lang="da-DK"/>
          </a:p>
        </p:txBody>
      </p:sp>
    </p:spTree>
    <p:extLst>
      <p:ext uri="{BB962C8B-B14F-4D97-AF65-F5344CB8AC3E}">
        <p14:creationId xmlns:p14="http://schemas.microsoft.com/office/powerpoint/2010/main" val="12499363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Infrastructure-as-a-Service Product Line Architecture </a:t>
            </a:r>
            <a:r>
              <a:rPr lang="en-US" b="1" dirty="0" smtClean="0"/>
              <a:t>Guidance</a:t>
            </a:r>
            <a:endParaRPr lang="en-US" dirty="0"/>
          </a:p>
        </p:txBody>
      </p:sp>
      <p:sp>
        <p:nvSpPr>
          <p:cNvPr id="7" name="Text Placeholder 6"/>
          <p:cNvSpPr>
            <a:spLocks noGrp="1"/>
          </p:cNvSpPr>
          <p:nvPr>
            <p:ph type="body" sz="quarter" idx="10"/>
          </p:nvPr>
        </p:nvSpPr>
        <p:spPr>
          <a:xfrm>
            <a:off x="276684" y="3132185"/>
            <a:ext cx="11887200" cy="738664"/>
          </a:xfrm>
        </p:spPr>
        <p:txBody>
          <a:bodyPr/>
          <a:lstStyle/>
          <a:p>
            <a:r>
              <a:rPr lang="en-US" dirty="0">
                <a:hlinkClick r:id="rId2"/>
              </a:rPr>
              <a:t>http://go.microsoft.com/fwlink/?LinkId=299335</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2127250"/>
            <a:ext cx="8592992" cy="987142"/>
          </a:xfrm>
          <a:prstGeom prst="rect">
            <a:avLst/>
          </a:prstGeom>
        </p:spPr>
      </p:pic>
      <p:sp>
        <p:nvSpPr>
          <p:cNvPr id="11" name="Text Placeholder 6"/>
          <p:cNvSpPr txBox="1">
            <a:spLocks/>
          </p:cNvSpPr>
          <p:nvPr/>
        </p:nvSpPr>
        <p:spPr>
          <a:xfrm>
            <a:off x="274320" y="5049898"/>
            <a:ext cx="11887200"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99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hlinkClick r:id="rId4"/>
              </a:rPr>
              <a:t>http://go.microsoft.com/fwlink/?LinkId=299331</a:t>
            </a:r>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 y="3911768"/>
            <a:ext cx="8592992" cy="1001438"/>
          </a:xfrm>
          <a:prstGeom prst="rect">
            <a:avLst/>
          </a:prstGeom>
        </p:spPr>
      </p:pic>
    </p:spTree>
    <p:extLst>
      <p:ext uri="{BB962C8B-B14F-4D97-AF65-F5344CB8AC3E}">
        <p14:creationId xmlns:p14="http://schemas.microsoft.com/office/powerpoint/2010/main" val="2199861461"/>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PowerShell Deployment Toolkit </a:t>
            </a:r>
            <a:endParaRPr lang="en-US" dirty="0"/>
          </a:p>
        </p:txBody>
      </p:sp>
      <p:sp>
        <p:nvSpPr>
          <p:cNvPr id="3" name="Content Placeholder 2"/>
          <p:cNvSpPr>
            <a:spLocks noGrp="1"/>
          </p:cNvSpPr>
          <p:nvPr>
            <p:ph sz="quarter" idx="10"/>
          </p:nvPr>
        </p:nvSpPr>
        <p:spPr>
          <a:xfrm>
            <a:off x="274638" y="1214438"/>
            <a:ext cx="11887200" cy="5115246"/>
          </a:xfrm>
        </p:spPr>
        <p:txBody>
          <a:bodyPr/>
          <a:lstStyle/>
          <a:p>
            <a:pPr marL="0" indent="0">
              <a:buNone/>
            </a:pPr>
            <a:r>
              <a:rPr lang="en-US" sz="3600" b="1" dirty="0"/>
              <a:t>The PowerShell Deployment Toolkit is a set of scripts and knowledge to automate deployment of System Center 2012 SP1, including SQL, all prerequisites and all automatable post-setup </a:t>
            </a:r>
            <a:r>
              <a:rPr lang="en-US" sz="3600" b="1" dirty="0" smtClean="0"/>
              <a:t>integration</a:t>
            </a:r>
          </a:p>
          <a:p>
            <a:r>
              <a:rPr lang="en-US" sz="3600" dirty="0" smtClean="0"/>
              <a:t>Supports cluster HA for System Center</a:t>
            </a:r>
          </a:p>
          <a:p>
            <a:r>
              <a:rPr lang="en-US" sz="3600" dirty="0" smtClean="0"/>
              <a:t>Highly Automated and Fast install, a real time saver</a:t>
            </a:r>
          </a:p>
          <a:p>
            <a:pPr marL="0" indent="0">
              <a:buNone/>
            </a:pPr>
            <a:endParaRPr lang="en-US" sz="3600" dirty="0" smtClean="0"/>
          </a:p>
          <a:p>
            <a:pPr marL="0" indent="0">
              <a:buNone/>
            </a:pPr>
            <a:r>
              <a:rPr lang="en-US" sz="3600" dirty="0"/>
              <a:t>http://blogs.technet.com/b/privatecloud/archive/tags/deployment+track</a:t>
            </a:r>
            <a:r>
              <a:rPr lang="en-US" sz="3600" dirty="0" smtClean="0"/>
              <a:t>/</a:t>
            </a:r>
            <a:endParaRPr lang="en-US" sz="3600" dirty="0"/>
          </a:p>
        </p:txBody>
      </p:sp>
    </p:spTree>
    <p:extLst>
      <p:ext uri="{BB962C8B-B14F-4D97-AF65-F5344CB8AC3E}">
        <p14:creationId xmlns:p14="http://schemas.microsoft.com/office/powerpoint/2010/main" val="1083067783"/>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MS Workloads deployment</a:t>
            </a:r>
            <a:endParaRPr lang="en-US" dirty="0"/>
          </a:p>
        </p:txBody>
      </p:sp>
      <p:sp>
        <p:nvSpPr>
          <p:cNvPr id="3" name="Content Placeholder 2"/>
          <p:cNvSpPr>
            <a:spLocks noGrp="1"/>
          </p:cNvSpPr>
          <p:nvPr>
            <p:ph sz="quarter" idx="10"/>
          </p:nvPr>
        </p:nvSpPr>
        <p:spPr>
          <a:xfrm>
            <a:off x="274637" y="1214438"/>
            <a:ext cx="5743555" cy="5773888"/>
          </a:xfrm>
        </p:spPr>
        <p:txBody>
          <a:bodyPr/>
          <a:lstStyle/>
          <a:p>
            <a:pPr marL="0" indent="0">
              <a:buNone/>
            </a:pPr>
            <a:r>
              <a:rPr lang="en-US" sz="2800" b="1" dirty="0" smtClean="0"/>
              <a:t>Automated example how to install SharePoint using System Center</a:t>
            </a:r>
          </a:p>
          <a:p>
            <a:pPr marL="0" indent="0">
              <a:buNone/>
            </a:pPr>
            <a:r>
              <a:rPr lang="en-US" sz="2800" b="1" dirty="0"/>
              <a:t>Multi-tier Workload Deployment Into a Private </a:t>
            </a:r>
            <a:r>
              <a:rPr lang="en-US" sz="2800" b="1" dirty="0" smtClean="0"/>
              <a:t>Cloud</a:t>
            </a:r>
          </a:p>
          <a:p>
            <a:pPr marL="514350" indent="-514350">
              <a:buFont typeface="+mj-lt"/>
              <a:buAutoNum type="arabicPeriod"/>
            </a:pPr>
            <a:r>
              <a:rPr lang="en-US" sz="2400" dirty="0"/>
              <a:t>SQL Tier deployment and customization</a:t>
            </a:r>
          </a:p>
          <a:p>
            <a:pPr marL="514350" indent="-514350">
              <a:buFont typeface="+mj-lt"/>
              <a:buAutoNum type="arabicPeriod"/>
            </a:pPr>
            <a:r>
              <a:rPr lang="en-US" sz="2400" dirty="0"/>
              <a:t>Execution of pre and post PowerShell scripts to install a workload</a:t>
            </a:r>
          </a:p>
          <a:p>
            <a:pPr marL="514350" indent="-514350">
              <a:buFont typeface="+mj-lt"/>
              <a:buAutoNum type="arabicPeriod"/>
            </a:pPr>
            <a:r>
              <a:rPr lang="en-US" sz="2400" dirty="0"/>
              <a:t>Synchronous and ordered execution of a workload deployment leveraging the service template technology within </a:t>
            </a:r>
            <a:r>
              <a:rPr lang="en-US" sz="2400" dirty="0" smtClean="0"/>
              <a:t>VMM</a:t>
            </a:r>
          </a:p>
          <a:p>
            <a:pPr marL="0" indent="0">
              <a:buNone/>
            </a:pPr>
            <a:r>
              <a:rPr lang="en-US" sz="2400" dirty="0" smtClean="0"/>
              <a:t>http</a:t>
            </a:r>
            <a:r>
              <a:rPr lang="en-US" sz="2400" dirty="0"/>
              <a:t>://blogs.technet.com/b/privatecloud/archive/tags/application+management+track/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193" y="2062181"/>
            <a:ext cx="6268325" cy="3734321"/>
          </a:xfrm>
          <a:prstGeom prst="rect">
            <a:avLst/>
          </a:prstGeom>
        </p:spPr>
      </p:pic>
    </p:spTree>
    <p:extLst>
      <p:ext uri="{BB962C8B-B14F-4D97-AF65-F5344CB8AC3E}">
        <p14:creationId xmlns:p14="http://schemas.microsoft.com/office/powerpoint/2010/main" val="3805612961"/>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MAT - the MVMC Automation Toolkit</a:t>
            </a:r>
            <a:endParaRPr lang="en-US" dirty="0"/>
          </a:p>
        </p:txBody>
      </p:sp>
      <p:sp>
        <p:nvSpPr>
          <p:cNvPr id="3" name="Text Placeholder 2"/>
          <p:cNvSpPr>
            <a:spLocks noGrp="1"/>
          </p:cNvSpPr>
          <p:nvPr>
            <p:ph type="body" sz="quarter" idx="10"/>
          </p:nvPr>
        </p:nvSpPr>
        <p:spPr>
          <a:xfrm>
            <a:off x="276684" y="1214472"/>
            <a:ext cx="11887200" cy="3440942"/>
          </a:xfrm>
        </p:spPr>
        <p:txBody>
          <a:bodyPr/>
          <a:lstStyle/>
          <a:p>
            <a:r>
              <a:rPr lang="en-US" sz="2800" dirty="0">
                <a:solidFill>
                  <a:schemeClr val="tx1"/>
                </a:solidFill>
              </a:rPr>
              <a:t>The MVMC Automation Toolkit is a collection of PowerShell scripts that will automate conversions using MVMC and it is back ended by a SQL instance </a:t>
            </a:r>
            <a:endParaRPr lang="en-US" sz="2800" dirty="0" smtClean="0">
              <a:solidFill>
                <a:schemeClr val="tx1"/>
              </a:solidFill>
            </a:endParaRPr>
          </a:p>
          <a:p>
            <a:endParaRPr lang="en-US" sz="2800" dirty="0">
              <a:solidFill>
                <a:schemeClr val="tx1"/>
              </a:solidFill>
              <a:latin typeface="Segoe UI" pitchFamily="34" charset="0"/>
              <a:cs typeface="Segoe UI" pitchFamily="34" charset="0"/>
            </a:endParaRPr>
          </a:p>
          <a:p>
            <a:r>
              <a:rPr lang="en-US" sz="2800" dirty="0">
                <a:solidFill>
                  <a:schemeClr val="tx1"/>
                </a:solidFill>
              </a:rPr>
              <a:t>You can use it to convert several machines at once, on a single server – or scale it out and execute conversions on many servers at the same </a:t>
            </a:r>
            <a:r>
              <a:rPr lang="en-US" sz="2800" dirty="0" smtClean="0">
                <a:solidFill>
                  <a:schemeClr val="tx1"/>
                </a:solidFill>
              </a:rPr>
              <a:t>time</a:t>
            </a:r>
          </a:p>
          <a:p>
            <a:endParaRPr lang="en-US" sz="2400" dirty="0">
              <a:latin typeface="Segoe UI" pitchFamily="34" charset="0"/>
              <a:cs typeface="Segoe UI" pitchFamily="34" charset="0"/>
            </a:endParaRPr>
          </a:p>
          <a:p>
            <a:r>
              <a:rPr lang="en-US" sz="2400" dirty="0">
                <a:latin typeface="Segoe UI" pitchFamily="34" charset="0"/>
                <a:cs typeface="Segoe UI" pitchFamily="34" charset="0"/>
              </a:rPr>
              <a:t>http://blogs.technet.com/b/privatecloud/archive/2013/04/08/meet-mat-the-mvmc-automation-kit.aspx</a:t>
            </a:r>
          </a:p>
        </p:txBody>
      </p:sp>
    </p:spTree>
    <p:extLst>
      <p:ext uri="{BB962C8B-B14F-4D97-AF65-F5344CB8AC3E}">
        <p14:creationId xmlns:p14="http://schemas.microsoft.com/office/powerpoint/2010/main" val="192191236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Cloud OS</a:t>
            </a:r>
            <a:br>
              <a:rPr lang="en-US" dirty="0" smtClean="0"/>
            </a:br>
            <a:r>
              <a:rPr lang="en-US" sz="4000" dirty="0" smtClean="0">
                <a:gradFill>
                  <a:gsLst>
                    <a:gs pos="1250">
                      <a:schemeClr val="tx2"/>
                    </a:gs>
                    <a:gs pos="100000">
                      <a:schemeClr val="tx2"/>
                    </a:gs>
                  </a:gsLst>
                  <a:lin ang="5400000" scaled="0"/>
                </a:gradFill>
              </a:rPr>
              <a:t>Modern platform for the world’s apps</a:t>
            </a:r>
            <a:endParaRPr lang="en-US" sz="4000" dirty="0">
              <a:gradFill>
                <a:gsLst>
                  <a:gs pos="1250">
                    <a:schemeClr val="tx2"/>
                  </a:gs>
                  <a:gs pos="100000">
                    <a:schemeClr val="tx2"/>
                  </a:gs>
                </a:gsLst>
                <a:lin ang="5400000" scaled="0"/>
              </a:gradFill>
            </a:endParaRPr>
          </a:p>
        </p:txBody>
      </p:sp>
      <p:sp>
        <p:nvSpPr>
          <p:cNvPr id="3" name="Slide Number Placeholder 2"/>
          <p:cNvSpPr>
            <a:spLocks noGrp="1"/>
          </p:cNvSpPr>
          <p:nvPr>
            <p:ph type="sldNum" sz="quarter" idx="4294967295"/>
          </p:nvPr>
        </p:nvSpPr>
        <p:spPr>
          <a:xfrm>
            <a:off x="11925300" y="6575425"/>
            <a:ext cx="511175" cy="109538"/>
          </a:xfrm>
          <a:prstGeom prst="rect">
            <a:avLst/>
          </a:prstGeom>
        </p:spPr>
        <p:txBody>
          <a:bodyPr/>
          <a:lstStyle/>
          <a:p>
            <a:pPr>
              <a:lnSpc>
                <a:spcPct val="90000"/>
              </a:lnSpc>
            </a:pPr>
            <a:fld id="{1BC86A1F-E589-44B2-A543-2EC98F5547A7}" type="slidenum">
              <a:rPr lang="en-US" smtClean="0">
                <a:gradFill>
                  <a:gsLst>
                    <a:gs pos="0">
                      <a:srgbClr val="505050"/>
                    </a:gs>
                    <a:gs pos="100000">
                      <a:srgbClr val="505050"/>
                    </a:gs>
                  </a:gsLst>
                  <a:lin ang="5400000" scaled="0"/>
                </a:gradFill>
              </a:rPr>
              <a:pPr>
                <a:lnSpc>
                  <a:spcPct val="90000"/>
                </a:lnSpc>
              </a:pPr>
              <a:t>5</a:t>
            </a:fld>
            <a:endParaRPr lang="en-US" dirty="0">
              <a:gradFill>
                <a:gsLst>
                  <a:gs pos="0">
                    <a:srgbClr val="505050"/>
                  </a:gs>
                  <a:gs pos="100000">
                    <a:srgbClr val="505050"/>
                  </a:gs>
                </a:gsLst>
                <a:lin ang="5400000" scaled="0"/>
              </a:gradFill>
            </a:endParaRPr>
          </a:p>
        </p:txBody>
      </p:sp>
      <p:sp>
        <p:nvSpPr>
          <p:cNvPr id="12" name="Rectangle 11"/>
          <p:cNvSpPr/>
          <p:nvPr/>
        </p:nvSpPr>
        <p:spPr bwMode="auto">
          <a:xfrm>
            <a:off x="1677" y="6379436"/>
            <a:ext cx="12433124" cy="614652"/>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3166" tIns="46585" rIns="46585" bIns="93166" numCol="1" spcCol="0" rtlCol="0" fromWordArt="0" anchor="b" anchorCtr="0" forceAA="0" compatLnSpc="1">
            <a:prstTxWarp prst="textNoShape">
              <a:avLst/>
            </a:prstTxWarp>
            <a:noAutofit/>
          </a:bodyPr>
          <a:lstStyle/>
          <a:p>
            <a:pPr marL="0" marR="0" lvl="0" indent="0" algn="ctr" defTabSz="931406" eaLnBrk="1" fontAlgn="base" latinLnBrk="0" hangingPunct="1">
              <a:lnSpc>
                <a:spcPct val="100000"/>
              </a:lnSpc>
              <a:spcBef>
                <a:spcPct val="0"/>
              </a:spcBef>
              <a:spcAft>
                <a:spcPct val="0"/>
              </a:spcAft>
              <a:buClrTx/>
              <a:buSzTx/>
              <a:buFontTx/>
              <a:buNone/>
              <a:tabLst/>
              <a:defRPr/>
            </a:pPr>
            <a:endParaRPr kumimoji="0" lang="en-US" sz="1800" b="0" i="0" u="none" strike="noStrike" kern="0" cap="none" spc="-51"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 name="TextBox 12"/>
          <p:cNvSpPr txBox="1"/>
          <p:nvPr/>
        </p:nvSpPr>
        <p:spPr>
          <a:xfrm>
            <a:off x="463871" y="6469661"/>
            <a:ext cx="1778246" cy="376583"/>
          </a:xfrm>
          <a:prstGeom prst="rect">
            <a:avLst/>
          </a:prstGeom>
          <a:noFill/>
        </p:spPr>
        <p:txBody>
          <a:bodyPr wrap="none" lIns="93156" tIns="46580" rIns="93156" bIns="46580"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pPr marL="0" marR="0" lvl="0" indent="0" algn="ctr" defTabSz="621551"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gradFill>
                  <a:gsLst>
                    <a:gs pos="6195">
                      <a:srgbClr val="FFFFFF"/>
                    </a:gs>
                    <a:gs pos="24779">
                      <a:srgbClr val="FFFFFF"/>
                    </a:gs>
                  </a:gsLst>
                  <a:lin ang="5400000" scaled="0"/>
                </a:gradFill>
                <a:effectLst/>
                <a:uLnTx/>
                <a:uFillTx/>
                <a:ea typeface="Segoe UI" pitchFamily="34" charset="0"/>
                <a:cs typeface="Segoe UI" pitchFamily="34" charset="0"/>
              </a:rPr>
              <a:t>DEVELOPMENT</a:t>
            </a:r>
          </a:p>
        </p:txBody>
      </p:sp>
      <p:sp>
        <p:nvSpPr>
          <p:cNvPr id="14" name="TextBox 13"/>
          <p:cNvSpPr txBox="1"/>
          <p:nvPr/>
        </p:nvSpPr>
        <p:spPr>
          <a:xfrm>
            <a:off x="3242003" y="6472477"/>
            <a:ext cx="1788057" cy="376583"/>
          </a:xfrm>
          <a:prstGeom prst="rect">
            <a:avLst/>
          </a:prstGeom>
          <a:noFill/>
        </p:spPr>
        <p:txBody>
          <a:bodyPr wrap="none" lIns="93156" tIns="46580" rIns="93156" bIns="46580"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pPr marL="0" marR="0" lvl="0" indent="0" algn="ctr" defTabSz="621551"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gradFill>
                  <a:gsLst>
                    <a:gs pos="6195">
                      <a:srgbClr val="FFFFFF"/>
                    </a:gs>
                    <a:gs pos="24779">
                      <a:srgbClr val="FFFFFF"/>
                    </a:gs>
                  </a:gsLst>
                  <a:lin ang="5400000" scaled="0"/>
                </a:gradFill>
                <a:effectLst/>
                <a:uLnTx/>
                <a:uFillTx/>
                <a:ea typeface="Segoe UI" pitchFamily="34" charset="0"/>
                <a:cs typeface="Segoe UI" pitchFamily="34" charset="0"/>
              </a:rPr>
              <a:t>MANAGEMENT</a:t>
            </a:r>
          </a:p>
        </p:txBody>
      </p:sp>
      <p:sp>
        <p:nvSpPr>
          <p:cNvPr id="15" name="TextBox 14"/>
          <p:cNvSpPr txBox="1"/>
          <p:nvPr/>
        </p:nvSpPr>
        <p:spPr>
          <a:xfrm>
            <a:off x="7777575" y="6472477"/>
            <a:ext cx="1153267" cy="376583"/>
          </a:xfrm>
          <a:prstGeom prst="rect">
            <a:avLst/>
          </a:prstGeom>
          <a:noFill/>
        </p:spPr>
        <p:txBody>
          <a:bodyPr wrap="none" lIns="93156" tIns="46580" rIns="93156" bIns="46580"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pPr marL="0" marR="0" lvl="0" indent="0" algn="ctr" defTabSz="621551"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gradFill>
                  <a:gsLst>
                    <a:gs pos="6195">
                      <a:srgbClr val="FFFFFF"/>
                    </a:gs>
                    <a:gs pos="24779">
                      <a:srgbClr val="FFFFFF"/>
                    </a:gs>
                  </a:gsLst>
                  <a:lin ang="5400000" scaled="0"/>
                </a:gradFill>
                <a:effectLst/>
                <a:uLnTx/>
                <a:uFillTx/>
                <a:ea typeface="Segoe UI" pitchFamily="34" charset="0"/>
                <a:cs typeface="Segoe UI" pitchFamily="34" charset="0"/>
              </a:rPr>
              <a:t>IDENTITY</a:t>
            </a:r>
          </a:p>
        </p:txBody>
      </p:sp>
      <p:sp>
        <p:nvSpPr>
          <p:cNvPr id="16" name="TextBox 15"/>
          <p:cNvSpPr txBox="1"/>
          <p:nvPr/>
        </p:nvSpPr>
        <p:spPr>
          <a:xfrm>
            <a:off x="9941963" y="6472477"/>
            <a:ext cx="1947716" cy="376583"/>
          </a:xfrm>
          <a:prstGeom prst="rect">
            <a:avLst/>
          </a:prstGeom>
          <a:noFill/>
        </p:spPr>
        <p:txBody>
          <a:bodyPr wrap="none" lIns="93156" tIns="46580" rIns="93156" bIns="46580"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pPr marL="0" marR="0" lvl="0" indent="0" algn="ctr" defTabSz="621551"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gradFill>
                  <a:gsLst>
                    <a:gs pos="6195">
                      <a:srgbClr val="FFFFFF"/>
                    </a:gs>
                    <a:gs pos="24779">
                      <a:srgbClr val="FFFFFF"/>
                    </a:gs>
                  </a:gsLst>
                  <a:lin ang="5400000" scaled="0"/>
                </a:gradFill>
                <a:effectLst/>
                <a:uLnTx/>
                <a:uFillTx/>
                <a:ea typeface="Segoe UI" pitchFamily="34" charset="0"/>
                <a:cs typeface="Segoe UI" pitchFamily="34" charset="0"/>
              </a:rPr>
              <a:t>VIRTUALIZATION</a:t>
            </a:r>
          </a:p>
        </p:txBody>
      </p:sp>
      <p:sp>
        <p:nvSpPr>
          <p:cNvPr id="17" name="TextBox 16"/>
          <p:cNvSpPr txBox="1"/>
          <p:nvPr/>
        </p:nvSpPr>
        <p:spPr>
          <a:xfrm>
            <a:off x="6035542" y="6472477"/>
            <a:ext cx="742834" cy="376583"/>
          </a:xfrm>
          <a:prstGeom prst="rect">
            <a:avLst/>
          </a:prstGeom>
          <a:noFill/>
        </p:spPr>
        <p:txBody>
          <a:bodyPr wrap="none" lIns="93156" tIns="46580" rIns="93156" bIns="46580"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pPr marL="0" marR="0" lvl="0" indent="0" algn="ctr" defTabSz="621551"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gradFill>
                  <a:gsLst>
                    <a:gs pos="6195">
                      <a:srgbClr val="FFFFFF"/>
                    </a:gs>
                    <a:gs pos="24779">
                      <a:srgbClr val="FFFFFF"/>
                    </a:gs>
                  </a:gsLst>
                  <a:lin ang="5400000" scaled="0"/>
                </a:gradFill>
                <a:effectLst/>
                <a:uLnTx/>
                <a:uFillTx/>
                <a:ea typeface="Segoe UI" pitchFamily="34" charset="0"/>
                <a:cs typeface="Segoe UI" pitchFamily="34" charset="0"/>
              </a:rPr>
              <a:t>DATA</a:t>
            </a:r>
          </a:p>
        </p:txBody>
      </p:sp>
      <p:grpSp>
        <p:nvGrpSpPr>
          <p:cNvPr id="90" name="Group 89"/>
          <p:cNvGrpSpPr/>
          <p:nvPr/>
        </p:nvGrpSpPr>
        <p:grpSpPr>
          <a:xfrm>
            <a:off x="286040" y="1845753"/>
            <a:ext cx="4893448" cy="4344945"/>
            <a:chOff x="278849" y="1473954"/>
            <a:chExt cx="4798544" cy="4260681"/>
          </a:xfrm>
        </p:grpSpPr>
        <p:sp>
          <p:nvSpPr>
            <p:cNvPr id="91" name="Oval 2"/>
            <p:cNvSpPr/>
            <p:nvPr/>
          </p:nvSpPr>
          <p:spPr bwMode="auto">
            <a:xfrm>
              <a:off x="1120196" y="2317994"/>
              <a:ext cx="3105791" cy="2149660"/>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chemeClr val="tx2"/>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marL="0" marR="0" lvl="0" indent="0" algn="ctr" defTabSz="931406" eaLnBrk="1" fontAlgn="base" latinLnBrk="0" hangingPunct="1">
                <a:lnSpc>
                  <a:spcPct val="100000"/>
                </a:lnSpc>
                <a:spcBef>
                  <a:spcPct val="0"/>
                </a:spcBef>
                <a:spcAft>
                  <a:spcPct val="0"/>
                </a:spcAft>
                <a:buClrTx/>
                <a:buSzTx/>
                <a:buFontTx/>
                <a:buNone/>
                <a:tabLst/>
                <a:defRPr/>
              </a:pPr>
              <a:endParaRPr kumimoji="0" lang="en-US" sz="1800" b="0" i="0" u="none" strike="noStrike" kern="0" cap="none" spc="-51"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92" name="Group 91"/>
            <p:cNvGrpSpPr/>
            <p:nvPr/>
          </p:nvGrpSpPr>
          <p:grpSpPr>
            <a:xfrm>
              <a:off x="981870" y="2573740"/>
              <a:ext cx="3326453" cy="1905819"/>
              <a:chOff x="7851229" y="2573740"/>
              <a:chExt cx="3326453" cy="1905819"/>
            </a:xfrm>
          </p:grpSpPr>
          <p:sp>
            <p:nvSpPr>
              <p:cNvPr id="102" name="Rectangle 101"/>
              <p:cNvSpPr/>
              <p:nvPr/>
            </p:nvSpPr>
            <p:spPr bwMode="auto">
              <a:xfrm>
                <a:off x="9519064" y="3392824"/>
                <a:ext cx="44833" cy="1086735"/>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1406" fontAlgn="base">
                  <a:spcBef>
                    <a:spcPct val="0"/>
                  </a:spcBef>
                  <a:spcAft>
                    <a:spcPct val="0"/>
                  </a:spcAft>
                </a:pPr>
                <a:endParaRPr lang="en-US" kern="0" spc="-51"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3" name="Freeform 102"/>
              <p:cNvSpPr/>
              <p:nvPr/>
            </p:nvSpPr>
            <p:spPr bwMode="auto">
              <a:xfrm>
                <a:off x="9528515" y="3206804"/>
                <a:ext cx="1214753" cy="233361"/>
              </a:xfrm>
              <a:custGeom>
                <a:avLst/>
                <a:gdLst>
                  <a:gd name="connsiteX0" fmla="*/ 0 w 1159668"/>
                  <a:gd name="connsiteY0" fmla="*/ 150019 h 150019"/>
                  <a:gd name="connsiteX1" fmla="*/ 1123950 w 1159668"/>
                  <a:gd name="connsiteY1" fmla="*/ 0 h 150019"/>
                  <a:gd name="connsiteX2" fmla="*/ 1159668 w 1159668"/>
                  <a:gd name="connsiteY2" fmla="*/ 11906 h 150019"/>
                  <a:gd name="connsiteX3" fmla="*/ 0 w 1159668"/>
                  <a:gd name="connsiteY3" fmla="*/ 150019 h 150019"/>
                  <a:gd name="connsiteX0" fmla="*/ 0 w 1159668"/>
                  <a:gd name="connsiteY0" fmla="*/ 150019 h 150019"/>
                  <a:gd name="connsiteX1" fmla="*/ 1123950 w 1159668"/>
                  <a:gd name="connsiteY1" fmla="*/ 0 h 150019"/>
                  <a:gd name="connsiteX2" fmla="*/ 1159668 w 1159668"/>
                  <a:gd name="connsiteY2" fmla="*/ 11906 h 150019"/>
                  <a:gd name="connsiteX3" fmla="*/ 245268 w 1159668"/>
                  <a:gd name="connsiteY3" fmla="*/ 114300 h 150019"/>
                  <a:gd name="connsiteX4" fmla="*/ 0 w 1159668"/>
                  <a:gd name="connsiteY4" fmla="*/ 150019 h 150019"/>
                  <a:gd name="connsiteX0" fmla="*/ 0 w 1159668"/>
                  <a:gd name="connsiteY0" fmla="*/ 150019 h 169069"/>
                  <a:gd name="connsiteX1" fmla="*/ 1123950 w 1159668"/>
                  <a:gd name="connsiteY1" fmla="*/ 0 h 169069"/>
                  <a:gd name="connsiteX2" fmla="*/ 1159668 w 1159668"/>
                  <a:gd name="connsiteY2" fmla="*/ 11906 h 169069"/>
                  <a:gd name="connsiteX3" fmla="*/ 16668 w 1159668"/>
                  <a:gd name="connsiteY3" fmla="*/ 169069 h 169069"/>
                  <a:gd name="connsiteX4" fmla="*/ 0 w 1159668"/>
                  <a:gd name="connsiteY4" fmla="*/ 150019 h 169069"/>
                  <a:gd name="connsiteX0" fmla="*/ 0 w 1159668"/>
                  <a:gd name="connsiteY0" fmla="*/ 150019 h 169069"/>
                  <a:gd name="connsiteX1" fmla="*/ 26193 w 1159668"/>
                  <a:gd name="connsiteY1" fmla="*/ 135731 h 169069"/>
                  <a:gd name="connsiteX2" fmla="*/ 1123950 w 1159668"/>
                  <a:gd name="connsiteY2" fmla="*/ 0 h 169069"/>
                  <a:gd name="connsiteX3" fmla="*/ 1159668 w 1159668"/>
                  <a:gd name="connsiteY3" fmla="*/ 11906 h 169069"/>
                  <a:gd name="connsiteX4" fmla="*/ 16668 w 1159668"/>
                  <a:gd name="connsiteY4" fmla="*/ 169069 h 169069"/>
                  <a:gd name="connsiteX5" fmla="*/ 0 w 1159668"/>
                  <a:gd name="connsiteY5" fmla="*/ 150019 h 169069"/>
                  <a:gd name="connsiteX0" fmla="*/ 0 w 1171575"/>
                  <a:gd name="connsiteY0" fmla="*/ 150019 h 169069"/>
                  <a:gd name="connsiteX1" fmla="*/ 26193 w 1171575"/>
                  <a:gd name="connsiteY1" fmla="*/ 135731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71575"/>
                  <a:gd name="connsiteY0" fmla="*/ 150019 h 169069"/>
                  <a:gd name="connsiteX1" fmla="*/ 19049 w 1171575"/>
                  <a:gd name="connsiteY1" fmla="*/ 128587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90625"/>
                  <a:gd name="connsiteY0" fmla="*/ 150019 h 169069"/>
                  <a:gd name="connsiteX1" fmla="*/ 19049 w 1190625"/>
                  <a:gd name="connsiteY1" fmla="*/ 128587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9069"/>
                  <a:gd name="connsiteX1" fmla="*/ 7142 w 1190625"/>
                  <a:gd name="connsiteY1" fmla="*/ 138112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1925"/>
                  <a:gd name="connsiteX1" fmla="*/ 7142 w 1190625"/>
                  <a:gd name="connsiteY1" fmla="*/ 138112 h 161925"/>
                  <a:gd name="connsiteX2" fmla="*/ 1123950 w 1190625"/>
                  <a:gd name="connsiteY2" fmla="*/ 0 h 161925"/>
                  <a:gd name="connsiteX3" fmla="*/ 1190625 w 1190625"/>
                  <a:gd name="connsiteY3" fmla="*/ 16668 h 161925"/>
                  <a:gd name="connsiteX4" fmla="*/ 21430 w 1190625"/>
                  <a:gd name="connsiteY4" fmla="*/ 161925 h 161925"/>
                  <a:gd name="connsiteX5" fmla="*/ 0 w 1190625"/>
                  <a:gd name="connsiteY5" fmla="*/ 150019 h 161925"/>
                  <a:gd name="connsiteX0" fmla="*/ 0 w 1202531"/>
                  <a:gd name="connsiteY0" fmla="*/ 150019 h 161925"/>
                  <a:gd name="connsiteX1" fmla="*/ 7142 w 1202531"/>
                  <a:gd name="connsiteY1" fmla="*/ 138112 h 161925"/>
                  <a:gd name="connsiteX2" fmla="*/ 1123950 w 1202531"/>
                  <a:gd name="connsiteY2" fmla="*/ 0 h 161925"/>
                  <a:gd name="connsiteX3" fmla="*/ 1202531 w 1202531"/>
                  <a:gd name="connsiteY3" fmla="*/ 26193 h 161925"/>
                  <a:gd name="connsiteX4" fmla="*/ 21430 w 1202531"/>
                  <a:gd name="connsiteY4" fmla="*/ 161925 h 161925"/>
                  <a:gd name="connsiteX5" fmla="*/ 0 w 1202531"/>
                  <a:gd name="connsiteY5" fmla="*/ 150019 h 161925"/>
                  <a:gd name="connsiteX0" fmla="*/ 0 w 1202531"/>
                  <a:gd name="connsiteY0" fmla="*/ 150019 h 173831"/>
                  <a:gd name="connsiteX1" fmla="*/ 7142 w 1202531"/>
                  <a:gd name="connsiteY1" fmla="*/ 138112 h 173831"/>
                  <a:gd name="connsiteX2" fmla="*/ 1123950 w 1202531"/>
                  <a:gd name="connsiteY2" fmla="*/ 0 h 173831"/>
                  <a:gd name="connsiteX3" fmla="*/ 1202531 w 1202531"/>
                  <a:gd name="connsiteY3" fmla="*/ 26193 h 173831"/>
                  <a:gd name="connsiteX4" fmla="*/ 19048 w 1202531"/>
                  <a:gd name="connsiteY4" fmla="*/ 173831 h 173831"/>
                  <a:gd name="connsiteX5" fmla="*/ 0 w 1202531"/>
                  <a:gd name="connsiteY5" fmla="*/ 150019 h 173831"/>
                  <a:gd name="connsiteX0" fmla="*/ 0 w 1202531"/>
                  <a:gd name="connsiteY0" fmla="*/ 150019 h 188118"/>
                  <a:gd name="connsiteX1" fmla="*/ 7142 w 1202531"/>
                  <a:gd name="connsiteY1" fmla="*/ 138112 h 188118"/>
                  <a:gd name="connsiteX2" fmla="*/ 1123950 w 1202531"/>
                  <a:gd name="connsiteY2" fmla="*/ 0 h 188118"/>
                  <a:gd name="connsiteX3" fmla="*/ 1202531 w 1202531"/>
                  <a:gd name="connsiteY3" fmla="*/ 26193 h 188118"/>
                  <a:gd name="connsiteX4" fmla="*/ 16666 w 1202531"/>
                  <a:gd name="connsiteY4" fmla="*/ 188118 h 188118"/>
                  <a:gd name="connsiteX5" fmla="*/ 0 w 1202531"/>
                  <a:gd name="connsiteY5" fmla="*/ 150019 h 188118"/>
                  <a:gd name="connsiteX0" fmla="*/ 0 w 1214437"/>
                  <a:gd name="connsiteY0" fmla="*/ 150019 h 188118"/>
                  <a:gd name="connsiteX1" fmla="*/ 7142 w 1214437"/>
                  <a:gd name="connsiteY1" fmla="*/ 138112 h 188118"/>
                  <a:gd name="connsiteX2" fmla="*/ 1123950 w 1214437"/>
                  <a:gd name="connsiteY2" fmla="*/ 0 h 188118"/>
                  <a:gd name="connsiteX3" fmla="*/ 1214437 w 1214437"/>
                  <a:gd name="connsiteY3" fmla="*/ 28574 h 188118"/>
                  <a:gd name="connsiteX4" fmla="*/ 16666 w 1214437"/>
                  <a:gd name="connsiteY4" fmla="*/ 188118 h 188118"/>
                  <a:gd name="connsiteX5" fmla="*/ 0 w 1214437"/>
                  <a:gd name="connsiteY5" fmla="*/ 150019 h 188118"/>
                  <a:gd name="connsiteX0" fmla="*/ 0 w 1214437"/>
                  <a:gd name="connsiteY0" fmla="*/ 150019 h 233361"/>
                  <a:gd name="connsiteX1" fmla="*/ 7142 w 1214437"/>
                  <a:gd name="connsiteY1" fmla="*/ 138112 h 233361"/>
                  <a:gd name="connsiteX2" fmla="*/ 1123950 w 1214437"/>
                  <a:gd name="connsiteY2" fmla="*/ 0 h 233361"/>
                  <a:gd name="connsiteX3" fmla="*/ 1214437 w 1214437"/>
                  <a:gd name="connsiteY3" fmla="*/ 28574 h 233361"/>
                  <a:gd name="connsiteX4" fmla="*/ 11903 w 1214437"/>
                  <a:gd name="connsiteY4" fmla="*/ 233361 h 233361"/>
                  <a:gd name="connsiteX5" fmla="*/ 0 w 1214437"/>
                  <a:gd name="connsiteY5" fmla="*/ 150019 h 233361"/>
                  <a:gd name="connsiteX0" fmla="*/ 0 w 1214437"/>
                  <a:gd name="connsiteY0" fmla="*/ 183357 h 233361"/>
                  <a:gd name="connsiteX1" fmla="*/ 7142 w 1214437"/>
                  <a:gd name="connsiteY1" fmla="*/ 138112 h 233361"/>
                  <a:gd name="connsiteX2" fmla="*/ 1123950 w 1214437"/>
                  <a:gd name="connsiteY2" fmla="*/ 0 h 233361"/>
                  <a:gd name="connsiteX3" fmla="*/ 1214437 w 1214437"/>
                  <a:gd name="connsiteY3" fmla="*/ 28574 h 233361"/>
                  <a:gd name="connsiteX4" fmla="*/ 11903 w 1214437"/>
                  <a:gd name="connsiteY4" fmla="*/ 233361 h 233361"/>
                  <a:gd name="connsiteX5" fmla="*/ 0 w 1214437"/>
                  <a:gd name="connsiteY5" fmla="*/ 183357 h 233361"/>
                  <a:gd name="connsiteX0" fmla="*/ 0 w 1214437"/>
                  <a:gd name="connsiteY0" fmla="*/ 183357 h 233361"/>
                  <a:gd name="connsiteX1" fmla="*/ 2380 w 1214437"/>
                  <a:gd name="connsiteY1" fmla="*/ 188118 h 233361"/>
                  <a:gd name="connsiteX2" fmla="*/ 1123950 w 1214437"/>
                  <a:gd name="connsiteY2" fmla="*/ 0 h 233361"/>
                  <a:gd name="connsiteX3" fmla="*/ 1214437 w 1214437"/>
                  <a:gd name="connsiteY3" fmla="*/ 28574 h 233361"/>
                  <a:gd name="connsiteX4" fmla="*/ 11903 w 1214437"/>
                  <a:gd name="connsiteY4" fmla="*/ 233361 h 233361"/>
                  <a:gd name="connsiteX5" fmla="*/ 0 w 1214437"/>
                  <a:gd name="connsiteY5" fmla="*/ 183357 h 23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437" h="233361">
                    <a:moveTo>
                      <a:pt x="0" y="183357"/>
                    </a:moveTo>
                    <a:cubicBezTo>
                      <a:pt x="2381" y="180976"/>
                      <a:pt x="-1" y="190499"/>
                      <a:pt x="2380" y="188118"/>
                    </a:cubicBezTo>
                    <a:lnTo>
                      <a:pt x="1123950" y="0"/>
                    </a:lnTo>
                    <a:lnTo>
                      <a:pt x="1214437" y="28574"/>
                    </a:lnTo>
                    <a:lnTo>
                      <a:pt x="11903" y="233361"/>
                    </a:lnTo>
                    <a:lnTo>
                      <a:pt x="0" y="183357"/>
                    </a:lnTo>
                    <a:close/>
                  </a:path>
                </a:pathLst>
              </a:cu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marL="0" marR="0" lvl="0" indent="0" algn="ctr" defTabSz="931406" eaLnBrk="1" fontAlgn="base" latinLnBrk="0" hangingPunct="1">
                  <a:lnSpc>
                    <a:spcPct val="100000"/>
                  </a:lnSpc>
                  <a:spcBef>
                    <a:spcPct val="0"/>
                  </a:spcBef>
                  <a:spcAft>
                    <a:spcPct val="0"/>
                  </a:spcAft>
                  <a:buClrTx/>
                  <a:buSzTx/>
                  <a:buFontTx/>
                  <a:buNone/>
                  <a:tabLst/>
                  <a:defRPr/>
                </a:pPr>
                <a:endParaRPr kumimoji="0" lang="en-US" sz="1800" b="0" i="0" u="none" strike="noStrike" kern="0" cap="none" spc="-51"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4" name="Freeform 103"/>
              <p:cNvSpPr/>
              <p:nvPr/>
            </p:nvSpPr>
            <p:spPr bwMode="auto">
              <a:xfrm flipH="1">
                <a:off x="8279933" y="3147272"/>
                <a:ext cx="1276235" cy="300037"/>
              </a:xfrm>
              <a:custGeom>
                <a:avLst/>
                <a:gdLst>
                  <a:gd name="connsiteX0" fmla="*/ 0 w 1159668"/>
                  <a:gd name="connsiteY0" fmla="*/ 150019 h 150019"/>
                  <a:gd name="connsiteX1" fmla="*/ 1123950 w 1159668"/>
                  <a:gd name="connsiteY1" fmla="*/ 0 h 150019"/>
                  <a:gd name="connsiteX2" fmla="*/ 1159668 w 1159668"/>
                  <a:gd name="connsiteY2" fmla="*/ 11906 h 150019"/>
                  <a:gd name="connsiteX3" fmla="*/ 0 w 1159668"/>
                  <a:gd name="connsiteY3" fmla="*/ 150019 h 150019"/>
                  <a:gd name="connsiteX0" fmla="*/ 0 w 1159668"/>
                  <a:gd name="connsiteY0" fmla="*/ 150019 h 150019"/>
                  <a:gd name="connsiteX1" fmla="*/ 1123950 w 1159668"/>
                  <a:gd name="connsiteY1" fmla="*/ 0 h 150019"/>
                  <a:gd name="connsiteX2" fmla="*/ 1159668 w 1159668"/>
                  <a:gd name="connsiteY2" fmla="*/ 11906 h 150019"/>
                  <a:gd name="connsiteX3" fmla="*/ 245268 w 1159668"/>
                  <a:gd name="connsiteY3" fmla="*/ 114300 h 150019"/>
                  <a:gd name="connsiteX4" fmla="*/ 0 w 1159668"/>
                  <a:gd name="connsiteY4" fmla="*/ 150019 h 150019"/>
                  <a:gd name="connsiteX0" fmla="*/ 0 w 1159668"/>
                  <a:gd name="connsiteY0" fmla="*/ 150019 h 169069"/>
                  <a:gd name="connsiteX1" fmla="*/ 1123950 w 1159668"/>
                  <a:gd name="connsiteY1" fmla="*/ 0 h 169069"/>
                  <a:gd name="connsiteX2" fmla="*/ 1159668 w 1159668"/>
                  <a:gd name="connsiteY2" fmla="*/ 11906 h 169069"/>
                  <a:gd name="connsiteX3" fmla="*/ 16668 w 1159668"/>
                  <a:gd name="connsiteY3" fmla="*/ 169069 h 169069"/>
                  <a:gd name="connsiteX4" fmla="*/ 0 w 1159668"/>
                  <a:gd name="connsiteY4" fmla="*/ 150019 h 169069"/>
                  <a:gd name="connsiteX0" fmla="*/ 0 w 1159668"/>
                  <a:gd name="connsiteY0" fmla="*/ 150019 h 169069"/>
                  <a:gd name="connsiteX1" fmla="*/ 26193 w 1159668"/>
                  <a:gd name="connsiteY1" fmla="*/ 135731 h 169069"/>
                  <a:gd name="connsiteX2" fmla="*/ 1123950 w 1159668"/>
                  <a:gd name="connsiteY2" fmla="*/ 0 h 169069"/>
                  <a:gd name="connsiteX3" fmla="*/ 1159668 w 1159668"/>
                  <a:gd name="connsiteY3" fmla="*/ 11906 h 169069"/>
                  <a:gd name="connsiteX4" fmla="*/ 16668 w 1159668"/>
                  <a:gd name="connsiteY4" fmla="*/ 169069 h 169069"/>
                  <a:gd name="connsiteX5" fmla="*/ 0 w 1159668"/>
                  <a:gd name="connsiteY5" fmla="*/ 150019 h 169069"/>
                  <a:gd name="connsiteX0" fmla="*/ 0 w 1171575"/>
                  <a:gd name="connsiteY0" fmla="*/ 150019 h 169069"/>
                  <a:gd name="connsiteX1" fmla="*/ 26193 w 1171575"/>
                  <a:gd name="connsiteY1" fmla="*/ 135731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71575"/>
                  <a:gd name="connsiteY0" fmla="*/ 150019 h 169069"/>
                  <a:gd name="connsiteX1" fmla="*/ 19049 w 1171575"/>
                  <a:gd name="connsiteY1" fmla="*/ 128587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90625"/>
                  <a:gd name="connsiteY0" fmla="*/ 150019 h 169069"/>
                  <a:gd name="connsiteX1" fmla="*/ 19049 w 1190625"/>
                  <a:gd name="connsiteY1" fmla="*/ 128587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9069"/>
                  <a:gd name="connsiteX1" fmla="*/ 7142 w 1190625"/>
                  <a:gd name="connsiteY1" fmla="*/ 138112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1925"/>
                  <a:gd name="connsiteX1" fmla="*/ 7142 w 1190625"/>
                  <a:gd name="connsiteY1" fmla="*/ 138112 h 161925"/>
                  <a:gd name="connsiteX2" fmla="*/ 1123950 w 1190625"/>
                  <a:gd name="connsiteY2" fmla="*/ 0 h 161925"/>
                  <a:gd name="connsiteX3" fmla="*/ 1190625 w 1190625"/>
                  <a:gd name="connsiteY3" fmla="*/ 16668 h 161925"/>
                  <a:gd name="connsiteX4" fmla="*/ 21430 w 1190625"/>
                  <a:gd name="connsiteY4" fmla="*/ 161925 h 161925"/>
                  <a:gd name="connsiteX5" fmla="*/ 0 w 1190625"/>
                  <a:gd name="connsiteY5" fmla="*/ 150019 h 161925"/>
                  <a:gd name="connsiteX0" fmla="*/ 88107 w 1278732"/>
                  <a:gd name="connsiteY0" fmla="*/ 150019 h 226219"/>
                  <a:gd name="connsiteX1" fmla="*/ 95249 w 1278732"/>
                  <a:gd name="connsiteY1" fmla="*/ 138112 h 226219"/>
                  <a:gd name="connsiteX2" fmla="*/ 1212057 w 1278732"/>
                  <a:gd name="connsiteY2" fmla="*/ 0 h 226219"/>
                  <a:gd name="connsiteX3" fmla="*/ 1278732 w 1278732"/>
                  <a:gd name="connsiteY3" fmla="*/ 16668 h 226219"/>
                  <a:gd name="connsiteX4" fmla="*/ 0 w 1278732"/>
                  <a:gd name="connsiteY4" fmla="*/ 226219 h 226219"/>
                  <a:gd name="connsiteX5" fmla="*/ 88107 w 1278732"/>
                  <a:gd name="connsiteY5" fmla="*/ 150019 h 226219"/>
                  <a:gd name="connsiteX0" fmla="*/ 14289 w 1278732"/>
                  <a:gd name="connsiteY0" fmla="*/ 197644 h 226219"/>
                  <a:gd name="connsiteX1" fmla="*/ 95249 w 1278732"/>
                  <a:gd name="connsiteY1" fmla="*/ 138112 h 226219"/>
                  <a:gd name="connsiteX2" fmla="*/ 1212057 w 1278732"/>
                  <a:gd name="connsiteY2" fmla="*/ 0 h 226219"/>
                  <a:gd name="connsiteX3" fmla="*/ 1278732 w 1278732"/>
                  <a:gd name="connsiteY3" fmla="*/ 16668 h 226219"/>
                  <a:gd name="connsiteX4" fmla="*/ 0 w 1278732"/>
                  <a:gd name="connsiteY4" fmla="*/ 226219 h 226219"/>
                  <a:gd name="connsiteX5" fmla="*/ 14289 w 1278732"/>
                  <a:gd name="connsiteY5" fmla="*/ 197644 h 226219"/>
                  <a:gd name="connsiteX0" fmla="*/ 14289 w 1278732"/>
                  <a:gd name="connsiteY0" fmla="*/ 197644 h 226219"/>
                  <a:gd name="connsiteX1" fmla="*/ 1212057 w 1278732"/>
                  <a:gd name="connsiteY1" fmla="*/ 0 h 226219"/>
                  <a:gd name="connsiteX2" fmla="*/ 1278732 w 1278732"/>
                  <a:gd name="connsiteY2" fmla="*/ 16668 h 226219"/>
                  <a:gd name="connsiteX3" fmla="*/ 0 w 1278732"/>
                  <a:gd name="connsiteY3" fmla="*/ 226219 h 226219"/>
                  <a:gd name="connsiteX4" fmla="*/ 14289 w 1278732"/>
                  <a:gd name="connsiteY4" fmla="*/ 197644 h 226219"/>
                  <a:gd name="connsiteX0" fmla="*/ 14289 w 1278732"/>
                  <a:gd name="connsiteY0" fmla="*/ 197644 h 233363"/>
                  <a:gd name="connsiteX1" fmla="*/ 1212057 w 1278732"/>
                  <a:gd name="connsiteY1" fmla="*/ 0 h 233363"/>
                  <a:gd name="connsiteX2" fmla="*/ 1278732 w 1278732"/>
                  <a:gd name="connsiteY2" fmla="*/ 16668 h 233363"/>
                  <a:gd name="connsiteX3" fmla="*/ 13567 w 1278732"/>
                  <a:gd name="connsiteY3" fmla="*/ 233363 h 233363"/>
                  <a:gd name="connsiteX4" fmla="*/ 0 w 1278732"/>
                  <a:gd name="connsiteY4" fmla="*/ 226219 h 233363"/>
                  <a:gd name="connsiteX5" fmla="*/ 14289 w 1278732"/>
                  <a:gd name="connsiteY5" fmla="*/ 197644 h 233363"/>
                  <a:gd name="connsiteX0" fmla="*/ 14289 w 1288404"/>
                  <a:gd name="connsiteY0" fmla="*/ 197644 h 233363"/>
                  <a:gd name="connsiteX1" fmla="*/ 1212057 w 1288404"/>
                  <a:gd name="connsiteY1" fmla="*/ 0 h 233363"/>
                  <a:gd name="connsiteX2" fmla="*/ 1288404 w 1288404"/>
                  <a:gd name="connsiteY2" fmla="*/ 23812 h 233363"/>
                  <a:gd name="connsiteX3" fmla="*/ 13567 w 1288404"/>
                  <a:gd name="connsiteY3" fmla="*/ 233363 h 233363"/>
                  <a:gd name="connsiteX4" fmla="*/ 0 w 1288404"/>
                  <a:gd name="connsiteY4" fmla="*/ 226219 h 233363"/>
                  <a:gd name="connsiteX5" fmla="*/ 14289 w 1288404"/>
                  <a:gd name="connsiteY5" fmla="*/ 197644 h 233363"/>
                  <a:gd name="connsiteX0" fmla="*/ 14289 w 1288404"/>
                  <a:gd name="connsiteY0" fmla="*/ 197644 h 247650"/>
                  <a:gd name="connsiteX1" fmla="*/ 1212057 w 1288404"/>
                  <a:gd name="connsiteY1" fmla="*/ 0 h 247650"/>
                  <a:gd name="connsiteX2" fmla="*/ 1288404 w 1288404"/>
                  <a:gd name="connsiteY2" fmla="*/ 23812 h 247650"/>
                  <a:gd name="connsiteX3" fmla="*/ 11149 w 1288404"/>
                  <a:gd name="connsiteY3" fmla="*/ 247650 h 247650"/>
                  <a:gd name="connsiteX4" fmla="*/ 0 w 1288404"/>
                  <a:gd name="connsiteY4" fmla="*/ 226219 h 247650"/>
                  <a:gd name="connsiteX5" fmla="*/ 14289 w 1288404"/>
                  <a:gd name="connsiteY5" fmla="*/ 197644 h 247650"/>
                  <a:gd name="connsiteX0" fmla="*/ 14289 w 1295658"/>
                  <a:gd name="connsiteY0" fmla="*/ 197644 h 247650"/>
                  <a:gd name="connsiteX1" fmla="*/ 1212057 w 1295658"/>
                  <a:gd name="connsiteY1" fmla="*/ 0 h 247650"/>
                  <a:gd name="connsiteX2" fmla="*/ 1295658 w 1295658"/>
                  <a:gd name="connsiteY2" fmla="*/ 28575 h 247650"/>
                  <a:gd name="connsiteX3" fmla="*/ 11149 w 1295658"/>
                  <a:gd name="connsiteY3" fmla="*/ 247650 h 247650"/>
                  <a:gd name="connsiteX4" fmla="*/ 0 w 1295658"/>
                  <a:gd name="connsiteY4" fmla="*/ 226219 h 247650"/>
                  <a:gd name="connsiteX5" fmla="*/ 14289 w 1295658"/>
                  <a:gd name="connsiteY5" fmla="*/ 197644 h 247650"/>
                  <a:gd name="connsiteX0" fmla="*/ 14289 w 1295658"/>
                  <a:gd name="connsiteY0" fmla="*/ 197644 h 300037"/>
                  <a:gd name="connsiteX1" fmla="*/ 1212057 w 1295658"/>
                  <a:gd name="connsiteY1" fmla="*/ 0 h 300037"/>
                  <a:gd name="connsiteX2" fmla="*/ 1295658 w 1295658"/>
                  <a:gd name="connsiteY2" fmla="*/ 28575 h 300037"/>
                  <a:gd name="connsiteX3" fmla="*/ 28074 w 1295658"/>
                  <a:gd name="connsiteY3" fmla="*/ 300037 h 300037"/>
                  <a:gd name="connsiteX4" fmla="*/ 11149 w 1295658"/>
                  <a:gd name="connsiteY4" fmla="*/ 247650 h 300037"/>
                  <a:gd name="connsiteX5" fmla="*/ 0 w 1295658"/>
                  <a:gd name="connsiteY5" fmla="*/ 226219 h 300037"/>
                  <a:gd name="connsiteX6" fmla="*/ 14289 w 1295658"/>
                  <a:gd name="connsiteY6" fmla="*/ 197644 h 300037"/>
                  <a:gd name="connsiteX0" fmla="*/ 11871 w 1295658"/>
                  <a:gd name="connsiteY0" fmla="*/ 252413 h 300037"/>
                  <a:gd name="connsiteX1" fmla="*/ 1212057 w 1295658"/>
                  <a:gd name="connsiteY1" fmla="*/ 0 h 300037"/>
                  <a:gd name="connsiteX2" fmla="*/ 1295658 w 1295658"/>
                  <a:gd name="connsiteY2" fmla="*/ 28575 h 300037"/>
                  <a:gd name="connsiteX3" fmla="*/ 28074 w 1295658"/>
                  <a:gd name="connsiteY3" fmla="*/ 300037 h 300037"/>
                  <a:gd name="connsiteX4" fmla="*/ 11149 w 1295658"/>
                  <a:gd name="connsiteY4" fmla="*/ 247650 h 300037"/>
                  <a:gd name="connsiteX5" fmla="*/ 0 w 1295658"/>
                  <a:gd name="connsiteY5" fmla="*/ 226219 h 300037"/>
                  <a:gd name="connsiteX6" fmla="*/ 11871 w 1295658"/>
                  <a:gd name="connsiteY6" fmla="*/ 252413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658" h="300037">
                    <a:moveTo>
                      <a:pt x="11871" y="252413"/>
                    </a:moveTo>
                    <a:cubicBezTo>
                      <a:pt x="213880" y="214710"/>
                      <a:pt x="1001317" y="30163"/>
                      <a:pt x="1212057" y="0"/>
                    </a:cubicBezTo>
                    <a:lnTo>
                      <a:pt x="1295658" y="28575"/>
                    </a:lnTo>
                    <a:cubicBezTo>
                      <a:pt x="871518" y="100012"/>
                      <a:pt x="452214" y="228600"/>
                      <a:pt x="28074" y="300037"/>
                    </a:cubicBezTo>
                    <a:lnTo>
                      <a:pt x="11149" y="247650"/>
                    </a:lnTo>
                    <a:lnTo>
                      <a:pt x="0" y="226219"/>
                    </a:lnTo>
                    <a:lnTo>
                      <a:pt x="11871" y="252413"/>
                    </a:lnTo>
                    <a:close/>
                  </a:path>
                </a:pathLst>
              </a:cu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marL="0" marR="0" lvl="0" indent="0" algn="ctr" defTabSz="931406" eaLnBrk="1" fontAlgn="base" latinLnBrk="0" hangingPunct="1">
                  <a:lnSpc>
                    <a:spcPct val="100000"/>
                  </a:lnSpc>
                  <a:spcBef>
                    <a:spcPct val="0"/>
                  </a:spcBef>
                  <a:spcAft>
                    <a:spcPct val="0"/>
                  </a:spcAft>
                  <a:buClrTx/>
                  <a:buSzTx/>
                  <a:buFontTx/>
                  <a:buNone/>
                  <a:tabLst/>
                  <a:defRPr/>
                </a:pPr>
                <a:endParaRPr kumimoji="0" lang="en-US" sz="1800" b="0" i="0" u="none" strike="noStrike" kern="0" cap="none" spc="-51"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0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00000">
                <a:off x="8833360" y="2794903"/>
                <a:ext cx="1405964" cy="14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6" name="Group 105"/>
              <p:cNvGrpSpPr/>
              <p:nvPr/>
            </p:nvGrpSpPr>
            <p:grpSpPr>
              <a:xfrm>
                <a:off x="7851229" y="2573740"/>
                <a:ext cx="3326453" cy="1583865"/>
                <a:chOff x="1337814" y="2757837"/>
                <a:chExt cx="3325587" cy="1583865"/>
              </a:xfrm>
            </p:grpSpPr>
            <p:grpSp>
              <p:nvGrpSpPr>
                <p:cNvPr id="107" name="Group 106"/>
                <p:cNvGrpSpPr/>
                <p:nvPr/>
              </p:nvGrpSpPr>
              <p:grpSpPr>
                <a:xfrm>
                  <a:off x="1337814" y="2757837"/>
                  <a:ext cx="3325587" cy="1583865"/>
                  <a:chOff x="1337814" y="2757837"/>
                  <a:chExt cx="3325587" cy="1583865"/>
                </a:xfrm>
              </p:grpSpPr>
              <p:sp>
                <p:nvSpPr>
                  <p:cNvPr id="110" name="Rectangle 109"/>
                  <p:cNvSpPr/>
                  <p:nvPr/>
                </p:nvSpPr>
                <p:spPr>
                  <a:xfrm>
                    <a:off x="2941592" y="2757837"/>
                    <a:ext cx="1095313" cy="244464"/>
                  </a:xfrm>
                  <a:prstGeom prst="rect">
                    <a:avLst/>
                  </a:prstGeom>
                </p:spPr>
                <p:txBody>
                  <a:bodyPr wrap="square">
                    <a:spAutoFit/>
                  </a:bodyPr>
                  <a:lstStyle/>
                  <a:p>
                    <a:pPr marL="0" marR="0" lvl="0" indent="0" algn="ctr" defTabSz="931406" eaLnBrk="1" fontAlgn="base" latinLnBrk="0" hangingPunct="1">
                      <a:lnSpc>
                        <a:spcPct val="85000"/>
                      </a:lnSpc>
                      <a:spcBef>
                        <a:spcPct val="0"/>
                      </a:spcBef>
                      <a:spcAft>
                        <a:spcPct val="0"/>
                      </a:spcAft>
                      <a:buClrTx/>
                      <a:buSzTx/>
                      <a:buFontTx/>
                      <a:buNone/>
                      <a:tabLst/>
                      <a:defRPr/>
                    </a:pPr>
                    <a:r>
                      <a:rPr kumimoji="0" lang="en-US" sz="1200" b="0" i="0" u="none" strike="noStrike" kern="0" cap="none" spc="0" normalizeH="0" baseline="0" noProof="0" dirty="0" smtClean="0">
                        <a:ln>
                          <a:noFill/>
                        </a:ln>
                        <a:gradFill>
                          <a:gsLst>
                            <a:gs pos="60177">
                              <a:schemeClr val="bg2"/>
                            </a:gs>
                            <a:gs pos="49000">
                              <a:schemeClr val="bg2"/>
                            </a:gs>
                          </a:gsLst>
                          <a:lin ang="5400000" scaled="0"/>
                        </a:gradFill>
                        <a:effectLst/>
                        <a:uLnTx/>
                        <a:uFillTx/>
                        <a:ea typeface="Segoe UI" pitchFamily="34" charset="0"/>
                        <a:cs typeface="Segoe UI" pitchFamily="34" charset="0"/>
                      </a:rPr>
                      <a:t>CUSTOMER</a:t>
                    </a:r>
                  </a:p>
                </p:txBody>
              </p:sp>
              <p:sp>
                <p:nvSpPr>
                  <p:cNvPr id="111" name="Rectangle 110"/>
                  <p:cNvSpPr/>
                  <p:nvPr/>
                </p:nvSpPr>
                <p:spPr>
                  <a:xfrm>
                    <a:off x="3674981" y="3943316"/>
                    <a:ext cx="988420" cy="398386"/>
                  </a:xfrm>
                  <a:prstGeom prst="rect">
                    <a:avLst/>
                  </a:prstGeom>
                </p:spPr>
                <p:txBody>
                  <a:bodyPr wrap="square">
                    <a:spAutoFit/>
                  </a:bodyPr>
                  <a:lstStyle/>
                  <a:p>
                    <a:pPr marL="0" marR="0" lvl="0" indent="0" defTabSz="931406" eaLnBrk="1" fontAlgn="base" latinLnBrk="0" hangingPunct="1">
                      <a:lnSpc>
                        <a:spcPct val="85000"/>
                      </a:lnSpc>
                      <a:spcBef>
                        <a:spcPct val="0"/>
                      </a:spcBef>
                      <a:spcAft>
                        <a:spcPct val="0"/>
                      </a:spcAft>
                      <a:buClrTx/>
                      <a:buSzTx/>
                      <a:buFontTx/>
                      <a:buNone/>
                      <a:tabLst/>
                      <a:defRPr/>
                    </a:pPr>
                    <a:r>
                      <a:rPr kumimoji="0" lang="en-US" sz="1200" b="0" i="0" u="none" strike="noStrike" kern="0" cap="none" spc="0" normalizeH="0" baseline="0" noProof="0" dirty="0" smtClean="0">
                        <a:ln>
                          <a:noFill/>
                        </a:ln>
                        <a:gradFill>
                          <a:gsLst>
                            <a:gs pos="60177">
                              <a:schemeClr val="bg2"/>
                            </a:gs>
                            <a:gs pos="49000">
                              <a:schemeClr val="bg2"/>
                            </a:gs>
                          </a:gsLst>
                          <a:lin ang="5400000" scaled="0"/>
                        </a:gradFill>
                        <a:effectLst/>
                        <a:uLnTx/>
                        <a:uFillTx/>
                        <a:ea typeface="Segoe UI" pitchFamily="34" charset="0"/>
                        <a:cs typeface="Segoe UI" pitchFamily="34" charset="0"/>
                      </a:rPr>
                      <a:t>SERVICE PROVIDER</a:t>
                    </a:r>
                  </a:p>
                </p:txBody>
              </p:sp>
              <p:sp>
                <p:nvSpPr>
                  <p:cNvPr id="112" name="Rectangle 111"/>
                  <p:cNvSpPr/>
                  <p:nvPr/>
                </p:nvSpPr>
                <p:spPr>
                  <a:xfrm>
                    <a:off x="1337814" y="3943316"/>
                    <a:ext cx="1013401" cy="398386"/>
                  </a:xfrm>
                  <a:prstGeom prst="rect">
                    <a:avLst/>
                  </a:prstGeom>
                </p:spPr>
                <p:txBody>
                  <a:bodyPr wrap="square">
                    <a:spAutoFit/>
                  </a:bodyPr>
                  <a:lstStyle/>
                  <a:p>
                    <a:pPr marL="0" marR="0" lvl="0" indent="0" algn="r" defTabSz="931406" eaLnBrk="1" fontAlgn="base" latinLnBrk="0" hangingPunct="1">
                      <a:lnSpc>
                        <a:spcPct val="85000"/>
                      </a:lnSpc>
                      <a:spcBef>
                        <a:spcPct val="0"/>
                      </a:spcBef>
                      <a:spcAft>
                        <a:spcPct val="0"/>
                      </a:spcAft>
                      <a:buClrTx/>
                      <a:buSzTx/>
                      <a:buFontTx/>
                      <a:buNone/>
                      <a:tabLst/>
                      <a:defRPr/>
                    </a:pPr>
                    <a:r>
                      <a:rPr kumimoji="0" lang="en-US" sz="1200" b="0" i="0" u="none" strike="noStrike" kern="0" cap="none" spc="0" normalizeH="0" baseline="0" noProof="0" dirty="0" smtClean="0">
                        <a:ln>
                          <a:noFill/>
                        </a:ln>
                        <a:gradFill>
                          <a:gsLst>
                            <a:gs pos="60177">
                              <a:schemeClr val="bg2"/>
                            </a:gs>
                            <a:gs pos="49000">
                              <a:schemeClr val="bg2"/>
                            </a:gs>
                          </a:gsLst>
                          <a:lin ang="5400000" scaled="0"/>
                        </a:gradFill>
                        <a:effectLst/>
                        <a:uLnTx/>
                        <a:uFillTx/>
                        <a:ea typeface="Segoe UI" pitchFamily="34" charset="0"/>
                        <a:cs typeface="Segoe UI" pitchFamily="34" charset="0"/>
                      </a:rPr>
                      <a:t>WINDOWS AZURE</a:t>
                    </a:r>
                  </a:p>
                </p:txBody>
              </p:sp>
            </p:grpSp>
            <p:sp>
              <p:nvSpPr>
                <p:cNvPr id="108" name="TextBox 107"/>
                <p:cNvSpPr txBox="1"/>
                <p:nvPr/>
              </p:nvSpPr>
              <p:spPr>
                <a:xfrm>
                  <a:off x="2459865" y="3355922"/>
                  <a:ext cx="188344" cy="829971"/>
                </a:xfrm>
                <a:prstGeom prst="rect">
                  <a:avLst/>
                </a:prstGeom>
                <a:noFill/>
              </p:spPr>
              <p:txBody>
                <a:bodyPr wrap="square" lIns="0" tIns="0" rIns="0" bIns="0" rtlCol="0">
                  <a:spAutoFit/>
                </a:bodyPr>
                <a:lstStyle/>
                <a:p>
                  <a:pPr marL="0" marR="0" lvl="0" indent="0" defTabSz="931712" eaLnBrk="1" fontAlgn="auto" latinLnBrk="0" hangingPunct="1">
                    <a:lnSpc>
                      <a:spcPct val="100000"/>
                    </a:lnSpc>
                    <a:spcBef>
                      <a:spcPts val="0"/>
                    </a:spcBef>
                    <a:spcAft>
                      <a:spcPts val="0"/>
                    </a:spcAft>
                    <a:buClrTx/>
                    <a:buSzTx/>
                    <a:buFontTx/>
                    <a:buNone/>
                    <a:tabLst/>
                    <a:defRPr/>
                  </a:pPr>
                  <a:r>
                    <a:rPr kumimoji="0" lang="en-US" sz="5500" b="1" i="0" u="none" strike="noStrike" kern="0" cap="none" spc="0" normalizeH="0" baseline="0" noProof="0" dirty="0" smtClean="0">
                      <a:ln>
                        <a:noFill/>
                      </a:ln>
                      <a:gradFill>
                        <a:gsLst>
                          <a:gs pos="90265">
                            <a:srgbClr val="00188F"/>
                          </a:gs>
                          <a:gs pos="69027">
                            <a:srgbClr val="00188F"/>
                          </a:gs>
                        </a:gsLst>
                        <a:lin ang="5400000" scaled="0"/>
                      </a:gradFill>
                      <a:effectLst/>
                      <a:uLnTx/>
                      <a:uFillTx/>
                      <a:latin typeface="Segoe UI Light" pitchFamily="34" charset="0"/>
                    </a:rPr>
                    <a:t>1</a:t>
                  </a:r>
                </a:p>
              </p:txBody>
            </p:sp>
            <p:sp>
              <p:nvSpPr>
                <p:cNvPr id="109" name="Rectangle 108"/>
                <p:cNvSpPr/>
                <p:nvPr/>
              </p:nvSpPr>
              <p:spPr>
                <a:xfrm>
                  <a:off x="2624046" y="3558954"/>
                  <a:ext cx="1168387" cy="422530"/>
                </a:xfrm>
                <a:prstGeom prst="rect">
                  <a:avLst/>
                </a:prstGeom>
              </p:spPr>
              <p:txBody>
                <a:bodyPr wrap="square">
                  <a:spAutoFit/>
                </a:bodyPr>
                <a:lstStyle/>
                <a:p>
                  <a:pPr marL="0" marR="0" lvl="0" indent="0" defTabSz="931406"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gradFill>
                        <a:gsLst>
                          <a:gs pos="69027">
                            <a:srgbClr val="505050"/>
                          </a:gs>
                          <a:gs pos="60177">
                            <a:srgbClr val="505050"/>
                          </a:gs>
                        </a:gsLst>
                        <a:lin ang="5400000" scaled="0"/>
                      </a:gradFill>
                      <a:effectLst/>
                      <a:uLnTx/>
                      <a:uFillTx/>
                      <a:ea typeface="Segoe UI" pitchFamily="34" charset="0"/>
                      <a:cs typeface="Segoe UI" pitchFamily="34" charset="0"/>
                    </a:rPr>
                    <a:t>CONSISTENT</a:t>
                  </a:r>
                  <a:br>
                    <a:rPr kumimoji="0" lang="en-US" sz="1100" b="0" i="0" u="none" strike="noStrike" kern="0" cap="none" spc="0" normalizeH="0" baseline="0" noProof="0" dirty="0" smtClean="0">
                      <a:ln>
                        <a:noFill/>
                      </a:ln>
                      <a:gradFill>
                        <a:gsLst>
                          <a:gs pos="69027">
                            <a:srgbClr val="505050"/>
                          </a:gs>
                          <a:gs pos="60177">
                            <a:srgbClr val="505050"/>
                          </a:gs>
                        </a:gsLst>
                        <a:lin ang="5400000" scaled="0"/>
                      </a:gradFill>
                      <a:effectLst/>
                      <a:uLnTx/>
                      <a:uFillTx/>
                      <a:ea typeface="Segoe UI" pitchFamily="34" charset="0"/>
                      <a:cs typeface="Segoe UI" pitchFamily="34" charset="0"/>
                    </a:rPr>
                  </a:br>
                  <a:r>
                    <a:rPr kumimoji="0" lang="en-US" sz="1100" b="0" i="0" u="none" strike="noStrike" kern="0" cap="none" spc="0" normalizeH="0" baseline="0" noProof="0" dirty="0" smtClean="0">
                      <a:ln>
                        <a:noFill/>
                      </a:ln>
                      <a:gradFill>
                        <a:gsLst>
                          <a:gs pos="69027">
                            <a:srgbClr val="505050"/>
                          </a:gs>
                          <a:gs pos="60177">
                            <a:srgbClr val="505050"/>
                          </a:gs>
                        </a:gsLst>
                        <a:lin ang="5400000" scaled="0"/>
                      </a:gradFill>
                      <a:effectLst/>
                      <a:uLnTx/>
                      <a:uFillTx/>
                      <a:ea typeface="Segoe UI" pitchFamily="34" charset="0"/>
                      <a:cs typeface="Segoe UI" pitchFamily="34" charset="0"/>
                    </a:rPr>
                    <a:t>PLATFORM</a:t>
                  </a:r>
                </a:p>
              </p:txBody>
            </p:sp>
          </p:grpSp>
        </p:grpSp>
        <p:grpSp>
          <p:nvGrpSpPr>
            <p:cNvPr id="93" name="Group 92"/>
            <p:cNvGrpSpPr/>
            <p:nvPr/>
          </p:nvGrpSpPr>
          <p:grpSpPr>
            <a:xfrm>
              <a:off x="278849" y="1473954"/>
              <a:ext cx="4798544" cy="4260681"/>
              <a:chOff x="5625793" y="1599766"/>
              <a:chExt cx="4594903" cy="4080928"/>
            </a:xfrm>
          </p:grpSpPr>
          <p:grpSp>
            <p:nvGrpSpPr>
              <p:cNvPr id="94" name="Group 93"/>
              <p:cNvGrpSpPr/>
              <p:nvPr/>
            </p:nvGrpSpPr>
            <p:grpSpPr>
              <a:xfrm>
                <a:off x="6191250" y="1599766"/>
                <a:ext cx="3473482" cy="1069614"/>
                <a:chOff x="6191250" y="1599766"/>
                <a:chExt cx="3473482" cy="1069614"/>
              </a:xfrm>
              <a:solidFill>
                <a:srgbClr val="505050"/>
              </a:solidFill>
            </p:grpSpPr>
            <p:sp>
              <p:nvSpPr>
                <p:cNvPr id="100" name="Freeform 99"/>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bg1">
                    <a:lumMod val="20000"/>
                    <a:lumOff val="80000"/>
                  </a:schemeClr>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marL="0" marR="0" lvl="0" indent="0" algn="ctr" defTabSz="931406" eaLnBrk="1" fontAlgn="base" latinLnBrk="0" hangingPunct="1">
                    <a:lnSpc>
                      <a:spcPct val="100000"/>
                    </a:lnSpc>
                    <a:spcBef>
                      <a:spcPct val="0"/>
                    </a:spcBef>
                    <a:spcAft>
                      <a:spcPct val="0"/>
                    </a:spcAft>
                    <a:buClrTx/>
                    <a:buSzTx/>
                    <a:buFontTx/>
                    <a:buNone/>
                    <a:tabLst/>
                    <a:defRPr/>
                  </a:pPr>
                  <a:endParaRPr kumimoji="0" lang="en-US" sz="1800" b="0" i="0" u="none" strike="noStrike" kern="0" cap="none" spc="-51"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1" name="Freeform 100"/>
                <p:cNvSpPr/>
                <p:nvPr/>
              </p:nvSpPr>
              <p:spPr bwMode="auto">
                <a:xfrm flipH="1">
                  <a:off x="8043101"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bg1">
                    <a:lumMod val="20000"/>
                    <a:lumOff val="80000"/>
                  </a:schemeClr>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marL="0" marR="0" lvl="0" indent="0" algn="ctr" defTabSz="931406" eaLnBrk="1" fontAlgn="base" latinLnBrk="0" hangingPunct="1">
                    <a:lnSpc>
                      <a:spcPct val="100000"/>
                    </a:lnSpc>
                    <a:spcBef>
                      <a:spcPct val="0"/>
                    </a:spcBef>
                    <a:spcAft>
                      <a:spcPct val="0"/>
                    </a:spcAft>
                    <a:buClrTx/>
                    <a:buSzTx/>
                    <a:buFontTx/>
                    <a:buNone/>
                    <a:tabLst/>
                    <a:defRPr/>
                  </a:pPr>
                  <a:endParaRPr kumimoji="0" lang="en-US" sz="1800" b="0" i="0" u="none" strike="noStrike" kern="0" cap="none" spc="-51"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95" name="Group 94"/>
              <p:cNvGrpSpPr/>
              <p:nvPr/>
            </p:nvGrpSpPr>
            <p:grpSpPr>
              <a:xfrm flipV="1">
                <a:off x="6191251" y="4611080"/>
                <a:ext cx="3473482" cy="1069614"/>
                <a:chOff x="6191251" y="1599766"/>
                <a:chExt cx="3473482" cy="1069614"/>
              </a:xfrm>
              <a:solidFill>
                <a:srgbClr val="505050"/>
              </a:solidFill>
            </p:grpSpPr>
            <p:sp>
              <p:nvSpPr>
                <p:cNvPr id="98" name="Freeform 97"/>
                <p:cNvSpPr/>
                <p:nvPr/>
              </p:nvSpPr>
              <p:spPr bwMode="auto">
                <a:xfrm>
                  <a:off x="6191251"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bg1">
                    <a:lumMod val="20000"/>
                    <a:lumOff val="80000"/>
                  </a:schemeClr>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marL="0" marR="0" lvl="0" indent="0" algn="ctr" defTabSz="931406" eaLnBrk="1" fontAlgn="base" latinLnBrk="0" hangingPunct="1">
                    <a:lnSpc>
                      <a:spcPct val="100000"/>
                    </a:lnSpc>
                    <a:spcBef>
                      <a:spcPct val="0"/>
                    </a:spcBef>
                    <a:spcAft>
                      <a:spcPct val="0"/>
                    </a:spcAft>
                    <a:buClrTx/>
                    <a:buSzTx/>
                    <a:buFontTx/>
                    <a:buNone/>
                    <a:tabLst/>
                    <a:defRPr/>
                  </a:pPr>
                  <a:endParaRPr kumimoji="0" lang="en-US" sz="1800" b="0" i="0" u="none" strike="noStrike" kern="0" cap="none" spc="-51"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9" name="Freeform 98"/>
                <p:cNvSpPr/>
                <p:nvPr/>
              </p:nvSpPr>
              <p:spPr bwMode="auto">
                <a:xfrm flipH="1">
                  <a:off x="8043102"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bg1">
                    <a:lumMod val="20000"/>
                    <a:lumOff val="80000"/>
                  </a:schemeClr>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marL="0" marR="0" lvl="0" indent="0" algn="ctr" defTabSz="931406" eaLnBrk="1" fontAlgn="base" latinLnBrk="0" hangingPunct="1">
                    <a:lnSpc>
                      <a:spcPct val="100000"/>
                    </a:lnSpc>
                    <a:spcBef>
                      <a:spcPct val="0"/>
                    </a:spcBef>
                    <a:spcAft>
                      <a:spcPct val="0"/>
                    </a:spcAft>
                    <a:buClrTx/>
                    <a:buSzTx/>
                    <a:buFontTx/>
                    <a:buNone/>
                    <a:tabLst/>
                    <a:defRPr/>
                  </a:pPr>
                  <a:endParaRPr kumimoji="0" lang="en-US" sz="1800" b="0" i="0" u="none" strike="noStrike" kern="0" cap="none" spc="-51"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96" name="Freeform 95"/>
              <p:cNvSpPr/>
              <p:nvPr/>
            </p:nvSpPr>
            <p:spPr bwMode="auto">
              <a:xfrm rot="17954294">
                <a:off x="5349784"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bg1">
                  <a:lumMod val="20000"/>
                  <a:lumOff val="80000"/>
                </a:schemeClr>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marL="0" marR="0" lvl="0" indent="0" algn="ctr" defTabSz="931406" eaLnBrk="1" fontAlgn="base" latinLnBrk="0" hangingPunct="1">
                  <a:lnSpc>
                    <a:spcPct val="100000"/>
                  </a:lnSpc>
                  <a:spcBef>
                    <a:spcPct val="0"/>
                  </a:spcBef>
                  <a:spcAft>
                    <a:spcPct val="0"/>
                  </a:spcAft>
                  <a:buClrTx/>
                  <a:buSzTx/>
                  <a:buFontTx/>
                  <a:buNone/>
                  <a:tabLst/>
                  <a:defRPr/>
                </a:pPr>
                <a:endParaRPr kumimoji="0" lang="en-US" sz="1800" b="0" i="0" u="none" strike="noStrike" kern="0" cap="none" spc="-51"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 name="Freeform 96"/>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bg1">
                  <a:lumMod val="20000"/>
                  <a:lumOff val="80000"/>
                </a:schemeClr>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marL="0" marR="0" lvl="0" indent="0" algn="ctr" defTabSz="931406" eaLnBrk="1" fontAlgn="base" latinLnBrk="0" hangingPunct="1">
                  <a:lnSpc>
                    <a:spcPct val="100000"/>
                  </a:lnSpc>
                  <a:spcBef>
                    <a:spcPct val="0"/>
                  </a:spcBef>
                  <a:spcAft>
                    <a:spcPct val="0"/>
                  </a:spcAft>
                  <a:buClrTx/>
                  <a:buSzTx/>
                  <a:buFontTx/>
                  <a:buNone/>
                  <a:tabLst/>
                  <a:defRPr/>
                </a:pPr>
                <a:endParaRPr kumimoji="0" lang="en-US" sz="1800" b="0" i="0" u="none" strike="noStrike" kern="0" cap="none" spc="-51"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sp>
        <p:nvSpPr>
          <p:cNvPr id="113" name="TextBox 112"/>
          <p:cNvSpPr txBox="1"/>
          <p:nvPr/>
        </p:nvSpPr>
        <p:spPr>
          <a:xfrm>
            <a:off x="6703614" y="2917102"/>
            <a:ext cx="2108210" cy="664797"/>
          </a:xfrm>
          <a:prstGeom prst="rect">
            <a:avLst/>
          </a:prstGeom>
          <a:noFill/>
        </p:spPr>
        <p:txBody>
          <a:bodyPr wrap="square" lIns="0" tIns="0" rIns="0" bIns="0" rtlCol="0" anchor="ctr">
            <a:spAutoFit/>
          </a:bodyPr>
          <a:lstStyle/>
          <a:p>
            <a:pPr defTabSz="931222" fontAlgn="base">
              <a:lnSpc>
                <a:spcPct val="90000"/>
              </a:lnSpc>
              <a:spcBef>
                <a:spcPct val="0"/>
              </a:spcBef>
              <a:spcAft>
                <a:spcPts val="612"/>
              </a:spcAft>
              <a:buClr>
                <a:srgbClr val="FFFFFF"/>
              </a:buClr>
            </a:pPr>
            <a:r>
              <a:rPr lang="en-US" sz="2400" spc="-51" dirty="0">
                <a:gradFill>
                  <a:gsLst>
                    <a:gs pos="6195">
                      <a:schemeClr val="tx1"/>
                    </a:gs>
                    <a:gs pos="24779">
                      <a:schemeClr val="tx1"/>
                    </a:gs>
                  </a:gsLst>
                  <a:lin ang="5400000" scaled="0"/>
                </a:gradFill>
                <a:latin typeface="Segoe UI Light"/>
                <a:ea typeface="Segoe UI" pitchFamily="34" charset="0"/>
                <a:cs typeface="Segoe UI" pitchFamily="34" charset="0"/>
                <a:sym typeface="Wingdings" pitchFamily="2" charset="2"/>
              </a:rPr>
              <a:t>Transforms </a:t>
            </a:r>
            <a:br>
              <a:rPr lang="en-US" sz="2400" spc="-51" dirty="0">
                <a:gradFill>
                  <a:gsLst>
                    <a:gs pos="6195">
                      <a:schemeClr val="tx1"/>
                    </a:gs>
                    <a:gs pos="24779">
                      <a:schemeClr val="tx1"/>
                    </a:gs>
                  </a:gsLst>
                  <a:lin ang="5400000" scaled="0"/>
                </a:gradFill>
                <a:latin typeface="Segoe UI Light"/>
                <a:ea typeface="Segoe UI" pitchFamily="34" charset="0"/>
                <a:cs typeface="Segoe UI" pitchFamily="34" charset="0"/>
                <a:sym typeface="Wingdings" pitchFamily="2" charset="2"/>
              </a:rPr>
            </a:br>
            <a:r>
              <a:rPr lang="en-US" sz="2400" spc="-51" dirty="0">
                <a:gradFill>
                  <a:gsLst>
                    <a:gs pos="6195">
                      <a:schemeClr val="tx1"/>
                    </a:gs>
                    <a:gs pos="24779">
                      <a:schemeClr val="tx1"/>
                    </a:gs>
                  </a:gsLst>
                  <a:lin ang="5400000" scaled="0"/>
                </a:gradFill>
                <a:latin typeface="Segoe UI Light"/>
                <a:ea typeface="Segoe UI" pitchFamily="34" charset="0"/>
                <a:cs typeface="Segoe UI" pitchFamily="34" charset="0"/>
                <a:sym typeface="Wingdings" pitchFamily="2" charset="2"/>
              </a:rPr>
              <a:t>the datacenter</a:t>
            </a:r>
          </a:p>
        </p:txBody>
      </p:sp>
      <p:sp>
        <p:nvSpPr>
          <p:cNvPr id="114" name="TextBox 113"/>
          <p:cNvSpPr txBox="1"/>
          <p:nvPr/>
        </p:nvSpPr>
        <p:spPr>
          <a:xfrm>
            <a:off x="6703615" y="4243328"/>
            <a:ext cx="2329603" cy="664797"/>
          </a:xfrm>
          <a:prstGeom prst="rect">
            <a:avLst/>
          </a:prstGeom>
          <a:noFill/>
        </p:spPr>
        <p:txBody>
          <a:bodyPr wrap="square" lIns="0" tIns="0" rIns="0" bIns="0" rtlCol="0" anchor="ctr">
            <a:spAutoFit/>
          </a:bodyPr>
          <a:lstStyle/>
          <a:p>
            <a:pPr defTabSz="931528">
              <a:lnSpc>
                <a:spcPct val="90000"/>
              </a:lnSpc>
              <a:spcBef>
                <a:spcPct val="0"/>
              </a:spcBef>
            </a:pPr>
            <a:r>
              <a:rPr lang="en-US" sz="2400" spc="-51" dirty="0">
                <a:gradFill>
                  <a:gsLst>
                    <a:gs pos="6195">
                      <a:schemeClr val="tx1"/>
                    </a:gs>
                    <a:gs pos="24779">
                      <a:schemeClr val="tx1"/>
                    </a:gs>
                  </a:gsLst>
                  <a:lin ang="5400000" scaled="0"/>
                </a:gradFill>
                <a:latin typeface="Segoe UI Light"/>
                <a:ea typeface="Segoe UI" pitchFamily="34" charset="0"/>
                <a:cs typeface="Segoe UI" pitchFamily="34" charset="0"/>
                <a:sym typeface="Wingdings" pitchFamily="2" charset="2"/>
              </a:rPr>
              <a:t>Unlocks insights</a:t>
            </a:r>
            <a:br>
              <a:rPr lang="en-US" sz="2400" spc="-51" dirty="0">
                <a:gradFill>
                  <a:gsLst>
                    <a:gs pos="6195">
                      <a:schemeClr val="tx1"/>
                    </a:gs>
                    <a:gs pos="24779">
                      <a:schemeClr val="tx1"/>
                    </a:gs>
                  </a:gsLst>
                  <a:lin ang="5400000" scaled="0"/>
                </a:gradFill>
                <a:latin typeface="Segoe UI Light"/>
                <a:ea typeface="Segoe UI" pitchFamily="34" charset="0"/>
                <a:cs typeface="Segoe UI" pitchFamily="34" charset="0"/>
                <a:sym typeface="Wingdings" pitchFamily="2" charset="2"/>
              </a:rPr>
            </a:br>
            <a:r>
              <a:rPr lang="en-US" sz="2400" spc="-51" dirty="0">
                <a:gradFill>
                  <a:gsLst>
                    <a:gs pos="6195">
                      <a:schemeClr val="tx1"/>
                    </a:gs>
                    <a:gs pos="24779">
                      <a:schemeClr val="tx1"/>
                    </a:gs>
                  </a:gsLst>
                  <a:lin ang="5400000" scaled="0"/>
                </a:gradFill>
                <a:latin typeface="Segoe UI Light"/>
                <a:ea typeface="Segoe UI" pitchFamily="34" charset="0"/>
                <a:cs typeface="Segoe UI" pitchFamily="34" charset="0"/>
                <a:sym typeface="Wingdings" pitchFamily="2" charset="2"/>
              </a:rPr>
              <a:t>on any data</a:t>
            </a:r>
            <a:endParaRPr lang="en-US" sz="2400" kern="0" dirty="0">
              <a:gradFill>
                <a:gsLst>
                  <a:gs pos="6195">
                    <a:schemeClr val="tx1"/>
                  </a:gs>
                  <a:gs pos="24779">
                    <a:schemeClr val="tx1"/>
                  </a:gs>
                </a:gsLst>
                <a:lin ang="5400000" scaled="0"/>
              </a:gradFill>
              <a:latin typeface="Segoe UI Light"/>
            </a:endParaRPr>
          </a:p>
        </p:txBody>
      </p:sp>
      <p:sp>
        <p:nvSpPr>
          <p:cNvPr id="115" name="TextBox 114"/>
          <p:cNvSpPr txBox="1"/>
          <p:nvPr/>
        </p:nvSpPr>
        <p:spPr>
          <a:xfrm>
            <a:off x="9942240" y="2917102"/>
            <a:ext cx="2335872" cy="664797"/>
          </a:xfrm>
          <a:prstGeom prst="rect">
            <a:avLst/>
          </a:prstGeom>
          <a:noFill/>
        </p:spPr>
        <p:txBody>
          <a:bodyPr wrap="square" lIns="0" tIns="0" rIns="0" bIns="0" rtlCol="0" anchor="ctr">
            <a:spAutoFit/>
          </a:bodyPr>
          <a:lstStyle/>
          <a:p>
            <a:pPr defTabSz="931528">
              <a:lnSpc>
                <a:spcPct val="90000"/>
              </a:lnSpc>
              <a:spcBef>
                <a:spcPct val="0"/>
              </a:spcBef>
            </a:pPr>
            <a:r>
              <a:rPr lang="en-US" sz="2400" spc="-51" dirty="0">
                <a:gradFill>
                  <a:gsLst>
                    <a:gs pos="6195">
                      <a:schemeClr val="tx1"/>
                    </a:gs>
                    <a:gs pos="24779">
                      <a:schemeClr val="tx1"/>
                    </a:gs>
                  </a:gsLst>
                  <a:lin ang="5400000" scaled="0"/>
                </a:gradFill>
                <a:latin typeface="Segoe UI Light"/>
                <a:ea typeface="Segoe UI" pitchFamily="34" charset="0"/>
                <a:cs typeface="Segoe UI" pitchFamily="34" charset="0"/>
                <a:sym typeface="Wingdings" pitchFamily="2" charset="2"/>
              </a:rPr>
              <a:t>Empowers </a:t>
            </a:r>
            <a:br>
              <a:rPr lang="en-US" sz="2400" spc="-51" dirty="0">
                <a:gradFill>
                  <a:gsLst>
                    <a:gs pos="6195">
                      <a:schemeClr val="tx1"/>
                    </a:gs>
                    <a:gs pos="24779">
                      <a:schemeClr val="tx1"/>
                    </a:gs>
                  </a:gsLst>
                  <a:lin ang="5400000" scaled="0"/>
                </a:gradFill>
                <a:latin typeface="Segoe UI Light"/>
                <a:ea typeface="Segoe UI" pitchFamily="34" charset="0"/>
                <a:cs typeface="Segoe UI" pitchFamily="34" charset="0"/>
                <a:sym typeface="Wingdings" pitchFamily="2" charset="2"/>
              </a:rPr>
            </a:br>
            <a:r>
              <a:rPr lang="en-US" sz="2400" spc="-51" dirty="0">
                <a:gradFill>
                  <a:gsLst>
                    <a:gs pos="6195">
                      <a:schemeClr val="tx1"/>
                    </a:gs>
                    <a:gs pos="24779">
                      <a:schemeClr val="tx1"/>
                    </a:gs>
                  </a:gsLst>
                  <a:lin ang="5400000" scaled="0"/>
                </a:gradFill>
                <a:latin typeface="Segoe UI Light"/>
                <a:ea typeface="Segoe UI" pitchFamily="34" charset="0"/>
                <a:cs typeface="Segoe UI" pitchFamily="34" charset="0"/>
                <a:sym typeface="Wingdings" pitchFamily="2" charset="2"/>
              </a:rPr>
              <a:t>people-centric IT</a:t>
            </a:r>
            <a:endParaRPr lang="en-US" sz="2400" kern="0" dirty="0">
              <a:gradFill>
                <a:gsLst>
                  <a:gs pos="6195">
                    <a:schemeClr val="tx1"/>
                  </a:gs>
                  <a:gs pos="24779">
                    <a:schemeClr val="tx1"/>
                  </a:gs>
                </a:gsLst>
                <a:lin ang="5400000" scaled="0"/>
              </a:gradFill>
              <a:latin typeface="Segoe UI Light"/>
            </a:endParaRPr>
          </a:p>
        </p:txBody>
      </p:sp>
      <p:sp>
        <p:nvSpPr>
          <p:cNvPr id="116" name="TextBox 115"/>
          <p:cNvSpPr txBox="1"/>
          <p:nvPr/>
        </p:nvSpPr>
        <p:spPr>
          <a:xfrm>
            <a:off x="9942251" y="4243328"/>
            <a:ext cx="1908345" cy="664797"/>
          </a:xfrm>
          <a:prstGeom prst="rect">
            <a:avLst/>
          </a:prstGeom>
          <a:noFill/>
        </p:spPr>
        <p:txBody>
          <a:bodyPr wrap="square" lIns="0" tIns="0" rIns="0" bIns="0" rtlCol="0" anchor="ctr">
            <a:spAutoFit/>
          </a:bodyPr>
          <a:lstStyle/>
          <a:p>
            <a:pPr defTabSz="931222" fontAlgn="base">
              <a:lnSpc>
                <a:spcPct val="90000"/>
              </a:lnSpc>
              <a:spcBef>
                <a:spcPct val="0"/>
              </a:spcBef>
              <a:spcAft>
                <a:spcPts val="612"/>
              </a:spcAft>
              <a:buClr>
                <a:srgbClr val="FFFFFF"/>
              </a:buClr>
            </a:pPr>
            <a:r>
              <a:rPr lang="en-US" sz="2400" spc="-51" dirty="0">
                <a:gradFill>
                  <a:gsLst>
                    <a:gs pos="6195">
                      <a:schemeClr val="tx1"/>
                    </a:gs>
                    <a:gs pos="24779">
                      <a:schemeClr val="tx1"/>
                    </a:gs>
                  </a:gsLst>
                  <a:lin ang="5400000" scaled="0"/>
                </a:gradFill>
                <a:latin typeface="Segoe UI Light"/>
                <a:ea typeface="Segoe UI" pitchFamily="34" charset="0"/>
                <a:cs typeface="Segoe UI" pitchFamily="34" charset="0"/>
                <a:sym typeface="Wingdings" pitchFamily="2" charset="2"/>
              </a:rPr>
              <a:t>Enables </a:t>
            </a:r>
            <a:br>
              <a:rPr lang="en-US" sz="2400" spc="-51" dirty="0">
                <a:gradFill>
                  <a:gsLst>
                    <a:gs pos="6195">
                      <a:schemeClr val="tx1"/>
                    </a:gs>
                    <a:gs pos="24779">
                      <a:schemeClr val="tx1"/>
                    </a:gs>
                  </a:gsLst>
                  <a:lin ang="5400000" scaled="0"/>
                </a:gradFill>
                <a:latin typeface="Segoe UI Light"/>
                <a:ea typeface="Segoe UI" pitchFamily="34" charset="0"/>
                <a:cs typeface="Segoe UI" pitchFamily="34" charset="0"/>
                <a:sym typeface="Wingdings" pitchFamily="2" charset="2"/>
              </a:rPr>
            </a:br>
            <a:r>
              <a:rPr lang="en-US" sz="2400" spc="-51" dirty="0">
                <a:gradFill>
                  <a:gsLst>
                    <a:gs pos="6195">
                      <a:schemeClr val="tx1"/>
                    </a:gs>
                    <a:gs pos="24779">
                      <a:schemeClr val="tx1"/>
                    </a:gs>
                  </a:gsLst>
                  <a:lin ang="5400000" scaled="0"/>
                </a:gradFill>
                <a:latin typeface="Segoe UI Light"/>
                <a:ea typeface="Segoe UI" pitchFamily="34" charset="0"/>
                <a:cs typeface="Segoe UI" pitchFamily="34" charset="0"/>
                <a:sym typeface="Wingdings" pitchFamily="2" charset="2"/>
              </a:rPr>
              <a:t>modern apps</a:t>
            </a:r>
          </a:p>
        </p:txBody>
      </p:sp>
      <p:grpSp>
        <p:nvGrpSpPr>
          <p:cNvPr id="117" name="Group 116"/>
          <p:cNvGrpSpPr/>
          <p:nvPr/>
        </p:nvGrpSpPr>
        <p:grpSpPr>
          <a:xfrm>
            <a:off x="5778740" y="4200422"/>
            <a:ext cx="845140" cy="750606"/>
            <a:chOff x="5213294" y="3979675"/>
            <a:chExt cx="828966" cy="736049"/>
          </a:xfrm>
        </p:grpSpPr>
        <p:grpSp>
          <p:nvGrpSpPr>
            <p:cNvPr id="118" name="Group 117"/>
            <p:cNvGrpSpPr/>
            <p:nvPr/>
          </p:nvGrpSpPr>
          <p:grpSpPr>
            <a:xfrm>
              <a:off x="5213294" y="3979675"/>
              <a:ext cx="828966" cy="736049"/>
              <a:chOff x="5625794" y="1599766"/>
              <a:chExt cx="4594902" cy="4080930"/>
            </a:xfrm>
          </p:grpSpPr>
          <p:grpSp>
            <p:nvGrpSpPr>
              <p:cNvPr id="120" name="Group 119"/>
              <p:cNvGrpSpPr/>
              <p:nvPr/>
            </p:nvGrpSpPr>
            <p:grpSpPr>
              <a:xfrm>
                <a:off x="6191250" y="1599766"/>
                <a:ext cx="3473485" cy="1069614"/>
                <a:chOff x="6191250" y="1599766"/>
                <a:chExt cx="3473485" cy="1069614"/>
              </a:xfrm>
              <a:solidFill>
                <a:srgbClr val="505050"/>
              </a:solidFill>
            </p:grpSpPr>
            <p:sp>
              <p:nvSpPr>
                <p:cNvPr id="126" name="Freeform 125"/>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2">
                    <a:alpha val="67000"/>
                  </a:schemeClr>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1406" fontAlgn="base">
                    <a:spcBef>
                      <a:spcPct val="0"/>
                    </a:spcBef>
                    <a:spcAft>
                      <a:spcPct val="0"/>
                    </a:spcAft>
                  </a:pPr>
                  <a:endParaRPr lang="en-US" kern="0" spc="-51"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7" name="Freeform 126"/>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2">
                    <a:alpha val="67000"/>
                  </a:schemeClr>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1406" fontAlgn="base">
                    <a:spcBef>
                      <a:spcPct val="0"/>
                    </a:spcBef>
                    <a:spcAft>
                      <a:spcPct val="0"/>
                    </a:spcAft>
                  </a:pPr>
                  <a:endParaRPr lang="en-US" kern="0" spc="-51"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121" name="Group 120"/>
              <p:cNvGrpSpPr/>
              <p:nvPr/>
            </p:nvGrpSpPr>
            <p:grpSpPr>
              <a:xfrm flipV="1">
                <a:off x="6191250" y="4611080"/>
                <a:ext cx="3473483" cy="1069616"/>
                <a:chOff x="6191250" y="1599764"/>
                <a:chExt cx="3473483" cy="1069616"/>
              </a:xfrm>
              <a:solidFill>
                <a:srgbClr val="505050"/>
              </a:solidFill>
            </p:grpSpPr>
            <p:sp>
              <p:nvSpPr>
                <p:cNvPr id="124" name="Freeform 123"/>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2">
                    <a:alpha val="67000"/>
                  </a:schemeClr>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1406" fontAlgn="base">
                    <a:spcBef>
                      <a:spcPct val="0"/>
                    </a:spcBef>
                    <a:spcAft>
                      <a:spcPct val="0"/>
                    </a:spcAft>
                  </a:pPr>
                  <a:endParaRPr lang="en-US" kern="0" spc="-51"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5" name="Freeform 124"/>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2">
                    <a:alpha val="67000"/>
                  </a:schemeClr>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1406" fontAlgn="base">
                    <a:spcBef>
                      <a:spcPct val="0"/>
                    </a:spcBef>
                    <a:spcAft>
                      <a:spcPct val="0"/>
                    </a:spcAft>
                  </a:pPr>
                  <a:endParaRPr lang="en-US" kern="0" spc="-51"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122" name="Freeform 121"/>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2">
                  <a:alpha val="67000"/>
                </a:schemeClr>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1406" fontAlgn="base">
                  <a:spcBef>
                    <a:spcPct val="0"/>
                  </a:spcBef>
                  <a:spcAft>
                    <a:spcPct val="0"/>
                  </a:spcAft>
                </a:pPr>
                <a:endParaRPr lang="en-US" kern="0" spc="-51"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3" name="Freeform 122"/>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2">
                  <a:alpha val="67000"/>
                </a:schemeClr>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1406" fontAlgn="base">
                  <a:spcBef>
                    <a:spcPct val="0"/>
                  </a:spcBef>
                  <a:spcAft>
                    <a:spcPct val="0"/>
                  </a:spcAft>
                </a:pPr>
                <a:endParaRPr lang="en-US" kern="0" spc="-51"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119" name="Freeform 118"/>
            <p:cNvSpPr>
              <a:spLocks noEditPoints="1"/>
            </p:cNvSpPr>
            <p:nvPr/>
          </p:nvSpPr>
          <p:spPr bwMode="black">
            <a:xfrm>
              <a:off x="5369368" y="4184446"/>
              <a:ext cx="547323" cy="334102"/>
            </a:xfrm>
            <a:custGeom>
              <a:avLst/>
              <a:gdLst>
                <a:gd name="T0" fmla="*/ 1588 w 3451"/>
                <a:gd name="T1" fmla="*/ 2110 h 2110"/>
                <a:gd name="T2" fmla="*/ 2100 w 3451"/>
                <a:gd name="T3" fmla="*/ 1951 h 2110"/>
                <a:gd name="T4" fmla="*/ 1141 w 3451"/>
                <a:gd name="T5" fmla="*/ 1911 h 2110"/>
                <a:gd name="T6" fmla="*/ 1215 w 3451"/>
                <a:gd name="T7" fmla="*/ 1929 h 2110"/>
                <a:gd name="T8" fmla="*/ 1799 w 3451"/>
                <a:gd name="T9" fmla="*/ 2021 h 2110"/>
                <a:gd name="T10" fmla="*/ 2036 w 3451"/>
                <a:gd name="T11" fmla="*/ 1911 h 2110"/>
                <a:gd name="T12" fmla="*/ 1121 w 3451"/>
                <a:gd name="T13" fmla="*/ 1193 h 2110"/>
                <a:gd name="T14" fmla="*/ 1992 w 3451"/>
                <a:gd name="T15" fmla="*/ 1211 h 2110"/>
                <a:gd name="T16" fmla="*/ 2497 w 3451"/>
                <a:gd name="T17" fmla="*/ 803 h 2110"/>
                <a:gd name="T18" fmla="*/ 975 w 3451"/>
                <a:gd name="T19" fmla="*/ 240 h 2110"/>
                <a:gd name="T20" fmla="*/ 1616 w 3451"/>
                <a:gd name="T21" fmla="*/ 736 h 2110"/>
                <a:gd name="T22" fmla="*/ 2006 w 3451"/>
                <a:gd name="T23" fmla="*/ 508 h 2110"/>
                <a:gd name="T24" fmla="*/ 1990 w 3451"/>
                <a:gd name="T25" fmla="*/ 320 h 2110"/>
                <a:gd name="T26" fmla="*/ 2004 w 3451"/>
                <a:gd name="T27" fmla="*/ 426 h 2110"/>
                <a:gd name="T28" fmla="*/ 2038 w 3451"/>
                <a:gd name="T29" fmla="*/ 1120 h 2110"/>
                <a:gd name="T30" fmla="*/ 2304 w 3451"/>
                <a:gd name="T31" fmla="*/ 985 h 2110"/>
                <a:gd name="T32" fmla="*/ 2225 w 3451"/>
                <a:gd name="T33" fmla="*/ 465 h 2110"/>
                <a:gd name="T34" fmla="*/ 2219 w 3451"/>
                <a:gd name="T35" fmla="*/ 477 h 2110"/>
                <a:gd name="T36" fmla="*/ 1844 w 3451"/>
                <a:gd name="T37" fmla="*/ 192 h 2110"/>
                <a:gd name="T38" fmla="*/ 1818 w 3451"/>
                <a:gd name="T39" fmla="*/ 109 h 2110"/>
                <a:gd name="T40" fmla="*/ 1133 w 3451"/>
                <a:gd name="T41" fmla="*/ 1121 h 2110"/>
                <a:gd name="T42" fmla="*/ 1171 w 3451"/>
                <a:gd name="T43" fmla="*/ 951 h 2110"/>
                <a:gd name="T44" fmla="*/ 1115 w 3451"/>
                <a:gd name="T45" fmla="*/ 350 h 2110"/>
                <a:gd name="T46" fmla="*/ 1155 w 3451"/>
                <a:gd name="T47" fmla="*/ 517 h 2110"/>
                <a:gd name="T48" fmla="*/ 1265 w 3451"/>
                <a:gd name="T49" fmla="*/ 843 h 2110"/>
                <a:gd name="T50" fmla="*/ 1555 w 3451"/>
                <a:gd name="T51" fmla="*/ 284 h 2110"/>
                <a:gd name="T52" fmla="*/ 1353 w 3451"/>
                <a:gd name="T53" fmla="*/ 109 h 2110"/>
                <a:gd name="T54" fmla="*/ 1221 w 3451"/>
                <a:gd name="T55" fmla="*/ 201 h 2110"/>
                <a:gd name="T56" fmla="*/ 923 w 3451"/>
                <a:gd name="T57" fmla="*/ 379 h 2110"/>
                <a:gd name="T58" fmla="*/ 945 w 3451"/>
                <a:gd name="T59" fmla="*/ 466 h 2110"/>
                <a:gd name="T60" fmla="*/ 447 w 3451"/>
                <a:gd name="T61" fmla="*/ 993 h 2110"/>
                <a:gd name="T62" fmla="*/ 2737 w 3451"/>
                <a:gd name="T63" fmla="*/ 1157 h 2110"/>
                <a:gd name="T64" fmla="*/ 1748 w 3451"/>
                <a:gd name="T65" fmla="*/ 1552 h 2110"/>
                <a:gd name="T66" fmla="*/ 2015 w 3451"/>
                <a:gd name="T67" fmla="*/ 1319 h 2110"/>
                <a:gd name="T68" fmla="*/ 581 w 3451"/>
                <a:gd name="T69" fmla="*/ 1265 h 2110"/>
                <a:gd name="T70" fmla="*/ 1557 w 3451"/>
                <a:gd name="T71" fmla="*/ 1799 h 2110"/>
                <a:gd name="T72" fmla="*/ 2476 w 3451"/>
                <a:gd name="T73" fmla="*/ 1476 h 2110"/>
                <a:gd name="T74" fmla="*/ 123 w 3451"/>
                <a:gd name="T75" fmla="*/ 1195 h 2110"/>
                <a:gd name="T76" fmla="*/ 231 w 3451"/>
                <a:gd name="T77" fmla="*/ 956 h 2110"/>
                <a:gd name="T78" fmla="*/ 530 w 3451"/>
                <a:gd name="T79" fmla="*/ 1074 h 2110"/>
                <a:gd name="T80" fmla="*/ 658 w 3451"/>
                <a:gd name="T81" fmla="*/ 1255 h 2110"/>
                <a:gd name="T82" fmla="*/ 628 w 3451"/>
                <a:gd name="T83" fmla="*/ 1016 h 2110"/>
                <a:gd name="T84" fmla="*/ 724 w 3451"/>
                <a:gd name="T85" fmla="*/ 1343 h 2110"/>
                <a:gd name="T86" fmla="*/ 824 w 3451"/>
                <a:gd name="T87" fmla="*/ 1434 h 2110"/>
                <a:gd name="T88" fmla="*/ 767 w 3451"/>
                <a:gd name="T89" fmla="*/ 1212 h 2110"/>
                <a:gd name="T90" fmla="*/ 927 w 3451"/>
                <a:gd name="T91" fmla="*/ 1501 h 2110"/>
                <a:gd name="T92" fmla="*/ 988 w 3451"/>
                <a:gd name="T93" fmla="*/ 1427 h 2110"/>
                <a:gd name="T94" fmla="*/ 1270 w 3451"/>
                <a:gd name="T95" fmla="*/ 1671 h 2110"/>
                <a:gd name="T96" fmla="*/ 1264 w 3451"/>
                <a:gd name="T97" fmla="*/ 1444 h 2110"/>
                <a:gd name="T98" fmla="*/ 1501 w 3451"/>
                <a:gd name="T99" fmla="*/ 1703 h 2110"/>
                <a:gd name="T100" fmla="*/ 1695 w 3451"/>
                <a:gd name="T101" fmla="*/ 1440 h 2110"/>
                <a:gd name="T102" fmla="*/ 2020 w 3451"/>
                <a:gd name="T103" fmla="*/ 1654 h 2110"/>
                <a:gd name="T104" fmla="*/ 1901 w 3451"/>
                <a:gd name="T105" fmla="*/ 1457 h 2110"/>
                <a:gd name="T106" fmla="*/ 2053 w 3451"/>
                <a:gd name="T107" fmla="*/ 1600 h 2110"/>
                <a:gd name="T108" fmla="*/ 2208 w 3451"/>
                <a:gd name="T109" fmla="*/ 1543 h 2110"/>
                <a:gd name="T110" fmla="*/ 2294 w 3451"/>
                <a:gd name="T111" fmla="*/ 1280 h 2110"/>
                <a:gd name="T112" fmla="*/ 2386 w 3451"/>
                <a:gd name="T113" fmla="*/ 1486 h 2110"/>
                <a:gd name="T114" fmla="*/ 2473 w 3451"/>
                <a:gd name="T115" fmla="*/ 1155 h 2110"/>
                <a:gd name="T116" fmla="*/ 2654 w 3451"/>
                <a:gd name="T117" fmla="*/ 1074 h 2110"/>
                <a:gd name="T118" fmla="*/ 2954 w 3451"/>
                <a:gd name="T119" fmla="*/ 1154 h 2110"/>
                <a:gd name="T120" fmla="*/ 3062 w 3451"/>
                <a:gd name="T121" fmla="*/ 1154 h 2110"/>
                <a:gd name="T122" fmla="*/ 1038 w 3451"/>
                <a:gd name="T123" fmla="*/ 1498 h 2110"/>
                <a:gd name="T124" fmla="*/ 2472 w 3451"/>
                <a:gd name="T125" fmla="*/ 1231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1" h="2110">
                  <a:moveTo>
                    <a:pt x="1585" y="1902"/>
                  </a:moveTo>
                  <a:cubicBezTo>
                    <a:pt x="1383" y="1902"/>
                    <a:pt x="1184" y="1867"/>
                    <a:pt x="1012" y="1802"/>
                  </a:cubicBezTo>
                  <a:cubicBezTo>
                    <a:pt x="945" y="1776"/>
                    <a:pt x="884" y="1747"/>
                    <a:pt x="828" y="1714"/>
                  </a:cubicBezTo>
                  <a:cubicBezTo>
                    <a:pt x="896" y="1807"/>
                    <a:pt x="980" y="1887"/>
                    <a:pt x="1077" y="1951"/>
                  </a:cubicBezTo>
                  <a:cubicBezTo>
                    <a:pt x="1119" y="1979"/>
                    <a:pt x="1165" y="2004"/>
                    <a:pt x="1212" y="2026"/>
                  </a:cubicBezTo>
                  <a:cubicBezTo>
                    <a:pt x="1264" y="2049"/>
                    <a:pt x="1318" y="2068"/>
                    <a:pt x="1375" y="2082"/>
                  </a:cubicBezTo>
                  <a:cubicBezTo>
                    <a:pt x="1443" y="2099"/>
                    <a:pt x="1515" y="2108"/>
                    <a:pt x="1588" y="2110"/>
                  </a:cubicBezTo>
                  <a:cubicBezTo>
                    <a:pt x="1588" y="2110"/>
                    <a:pt x="1588" y="2110"/>
                    <a:pt x="1588" y="2110"/>
                  </a:cubicBezTo>
                  <a:cubicBezTo>
                    <a:pt x="1588" y="2110"/>
                    <a:pt x="1588" y="2110"/>
                    <a:pt x="1588" y="2110"/>
                  </a:cubicBezTo>
                  <a:cubicBezTo>
                    <a:pt x="1588" y="2110"/>
                    <a:pt x="1588" y="2110"/>
                    <a:pt x="1588" y="2110"/>
                  </a:cubicBezTo>
                  <a:cubicBezTo>
                    <a:pt x="1588" y="2110"/>
                    <a:pt x="1588" y="2110"/>
                    <a:pt x="1588" y="2110"/>
                  </a:cubicBezTo>
                  <a:cubicBezTo>
                    <a:pt x="1662" y="2108"/>
                    <a:pt x="1733" y="2099"/>
                    <a:pt x="1802" y="2082"/>
                  </a:cubicBezTo>
                  <a:cubicBezTo>
                    <a:pt x="1858" y="2068"/>
                    <a:pt x="1913" y="2049"/>
                    <a:pt x="1965" y="2026"/>
                  </a:cubicBezTo>
                  <a:cubicBezTo>
                    <a:pt x="2012" y="2004"/>
                    <a:pt x="2057" y="1979"/>
                    <a:pt x="2100" y="1951"/>
                  </a:cubicBezTo>
                  <a:cubicBezTo>
                    <a:pt x="2199" y="1886"/>
                    <a:pt x="2285" y="1802"/>
                    <a:pt x="2354" y="1706"/>
                  </a:cubicBezTo>
                  <a:cubicBezTo>
                    <a:pt x="2264" y="1761"/>
                    <a:pt x="2159" y="1806"/>
                    <a:pt x="2045" y="1839"/>
                  </a:cubicBezTo>
                  <a:cubicBezTo>
                    <a:pt x="1899" y="1881"/>
                    <a:pt x="1744" y="1902"/>
                    <a:pt x="1585" y="1902"/>
                  </a:cubicBezTo>
                  <a:close/>
                  <a:moveTo>
                    <a:pt x="1104" y="1897"/>
                  </a:moveTo>
                  <a:cubicBezTo>
                    <a:pt x="1087" y="1886"/>
                    <a:pt x="1071" y="1874"/>
                    <a:pt x="1054" y="1861"/>
                  </a:cubicBezTo>
                  <a:cubicBezTo>
                    <a:pt x="1080" y="1873"/>
                    <a:pt x="1107" y="1883"/>
                    <a:pt x="1134" y="1893"/>
                  </a:cubicBezTo>
                  <a:cubicBezTo>
                    <a:pt x="1136" y="1899"/>
                    <a:pt x="1138" y="1905"/>
                    <a:pt x="1141" y="1911"/>
                  </a:cubicBezTo>
                  <a:cubicBezTo>
                    <a:pt x="1128" y="1907"/>
                    <a:pt x="1116" y="1902"/>
                    <a:pt x="1104" y="1897"/>
                  </a:cubicBezTo>
                  <a:close/>
                  <a:moveTo>
                    <a:pt x="1557" y="2049"/>
                  </a:moveTo>
                  <a:cubicBezTo>
                    <a:pt x="1532" y="2048"/>
                    <a:pt x="1513" y="2045"/>
                    <a:pt x="1488" y="2042"/>
                  </a:cubicBezTo>
                  <a:cubicBezTo>
                    <a:pt x="1451" y="2037"/>
                    <a:pt x="1414" y="2030"/>
                    <a:pt x="1378" y="2021"/>
                  </a:cubicBezTo>
                  <a:cubicBezTo>
                    <a:pt x="1353" y="2014"/>
                    <a:pt x="1328" y="2007"/>
                    <a:pt x="1304" y="1998"/>
                  </a:cubicBezTo>
                  <a:cubicBezTo>
                    <a:pt x="1284" y="1991"/>
                    <a:pt x="1265" y="1983"/>
                    <a:pt x="1247" y="1975"/>
                  </a:cubicBezTo>
                  <a:cubicBezTo>
                    <a:pt x="1235" y="1962"/>
                    <a:pt x="1224" y="1947"/>
                    <a:pt x="1215" y="1929"/>
                  </a:cubicBezTo>
                  <a:cubicBezTo>
                    <a:pt x="1213" y="1925"/>
                    <a:pt x="1211" y="1921"/>
                    <a:pt x="1209" y="1917"/>
                  </a:cubicBezTo>
                  <a:cubicBezTo>
                    <a:pt x="1329" y="1952"/>
                    <a:pt x="1449" y="1971"/>
                    <a:pt x="1557" y="1973"/>
                  </a:cubicBezTo>
                  <a:lnTo>
                    <a:pt x="1557" y="2049"/>
                  </a:lnTo>
                  <a:close/>
                  <a:moveTo>
                    <a:pt x="1962" y="1929"/>
                  </a:moveTo>
                  <a:cubicBezTo>
                    <a:pt x="1952" y="1947"/>
                    <a:pt x="1942" y="1962"/>
                    <a:pt x="1930" y="1975"/>
                  </a:cubicBezTo>
                  <a:cubicBezTo>
                    <a:pt x="1911" y="1983"/>
                    <a:pt x="1892" y="1991"/>
                    <a:pt x="1873" y="1998"/>
                  </a:cubicBezTo>
                  <a:cubicBezTo>
                    <a:pt x="1849" y="2007"/>
                    <a:pt x="1824" y="2014"/>
                    <a:pt x="1799" y="2021"/>
                  </a:cubicBezTo>
                  <a:cubicBezTo>
                    <a:pt x="1763" y="2030"/>
                    <a:pt x="1726" y="2037"/>
                    <a:pt x="1689" y="2042"/>
                  </a:cubicBezTo>
                  <a:cubicBezTo>
                    <a:pt x="1664" y="2045"/>
                    <a:pt x="1645" y="2048"/>
                    <a:pt x="1620" y="2049"/>
                  </a:cubicBezTo>
                  <a:cubicBezTo>
                    <a:pt x="1620" y="1973"/>
                    <a:pt x="1620" y="1973"/>
                    <a:pt x="1620" y="1973"/>
                  </a:cubicBezTo>
                  <a:cubicBezTo>
                    <a:pt x="1728" y="1971"/>
                    <a:pt x="1848" y="1952"/>
                    <a:pt x="1968" y="1917"/>
                  </a:cubicBezTo>
                  <a:cubicBezTo>
                    <a:pt x="1966" y="1921"/>
                    <a:pt x="1964" y="1925"/>
                    <a:pt x="1962" y="1929"/>
                  </a:cubicBezTo>
                  <a:close/>
                  <a:moveTo>
                    <a:pt x="2072" y="1897"/>
                  </a:moveTo>
                  <a:cubicBezTo>
                    <a:pt x="2060" y="1902"/>
                    <a:pt x="2048" y="1907"/>
                    <a:pt x="2036" y="1911"/>
                  </a:cubicBezTo>
                  <a:cubicBezTo>
                    <a:pt x="2038" y="1905"/>
                    <a:pt x="2040" y="1899"/>
                    <a:pt x="2043" y="1893"/>
                  </a:cubicBezTo>
                  <a:cubicBezTo>
                    <a:pt x="2070" y="1883"/>
                    <a:pt x="2097" y="1872"/>
                    <a:pt x="2123" y="1860"/>
                  </a:cubicBezTo>
                  <a:cubicBezTo>
                    <a:pt x="2107" y="1873"/>
                    <a:pt x="2090" y="1886"/>
                    <a:pt x="2072" y="1897"/>
                  </a:cubicBezTo>
                  <a:close/>
                  <a:moveTo>
                    <a:pt x="699" y="879"/>
                  </a:moveTo>
                  <a:cubicBezTo>
                    <a:pt x="783" y="1007"/>
                    <a:pt x="903" y="1100"/>
                    <a:pt x="1046" y="1163"/>
                  </a:cubicBezTo>
                  <a:cubicBezTo>
                    <a:pt x="1070" y="1173"/>
                    <a:pt x="1095" y="1182"/>
                    <a:pt x="1121" y="1191"/>
                  </a:cubicBezTo>
                  <a:cubicBezTo>
                    <a:pt x="1121" y="1191"/>
                    <a:pt x="1121" y="1192"/>
                    <a:pt x="1121" y="1193"/>
                  </a:cubicBezTo>
                  <a:cubicBezTo>
                    <a:pt x="1140" y="1199"/>
                    <a:pt x="1159" y="1205"/>
                    <a:pt x="1178" y="1211"/>
                  </a:cubicBezTo>
                  <a:cubicBezTo>
                    <a:pt x="1178" y="1210"/>
                    <a:pt x="1178" y="1209"/>
                    <a:pt x="1178" y="1208"/>
                  </a:cubicBezTo>
                  <a:cubicBezTo>
                    <a:pt x="1237" y="1225"/>
                    <a:pt x="1296" y="1239"/>
                    <a:pt x="1355" y="1249"/>
                  </a:cubicBezTo>
                  <a:cubicBezTo>
                    <a:pt x="1429" y="1259"/>
                    <a:pt x="1506" y="1264"/>
                    <a:pt x="1585" y="1264"/>
                  </a:cubicBezTo>
                  <a:cubicBezTo>
                    <a:pt x="1663" y="1264"/>
                    <a:pt x="1739" y="1259"/>
                    <a:pt x="1812" y="1249"/>
                  </a:cubicBezTo>
                  <a:cubicBezTo>
                    <a:pt x="1872" y="1239"/>
                    <a:pt x="1932" y="1225"/>
                    <a:pt x="1992" y="1208"/>
                  </a:cubicBezTo>
                  <a:cubicBezTo>
                    <a:pt x="1992" y="1209"/>
                    <a:pt x="1992" y="1210"/>
                    <a:pt x="1992" y="1211"/>
                  </a:cubicBezTo>
                  <a:cubicBezTo>
                    <a:pt x="2012" y="1205"/>
                    <a:pt x="2031" y="1199"/>
                    <a:pt x="2049" y="1193"/>
                  </a:cubicBezTo>
                  <a:cubicBezTo>
                    <a:pt x="2049" y="1192"/>
                    <a:pt x="2049" y="1191"/>
                    <a:pt x="2049" y="1190"/>
                  </a:cubicBezTo>
                  <a:cubicBezTo>
                    <a:pt x="2077" y="1181"/>
                    <a:pt x="2104" y="1171"/>
                    <a:pt x="2130" y="1161"/>
                  </a:cubicBezTo>
                  <a:cubicBezTo>
                    <a:pt x="2267" y="1099"/>
                    <a:pt x="2382" y="1010"/>
                    <a:pt x="2465" y="888"/>
                  </a:cubicBezTo>
                  <a:cubicBezTo>
                    <a:pt x="2466" y="887"/>
                    <a:pt x="2467" y="885"/>
                    <a:pt x="2467" y="883"/>
                  </a:cubicBezTo>
                  <a:cubicBezTo>
                    <a:pt x="2472" y="873"/>
                    <a:pt x="2476" y="863"/>
                    <a:pt x="2480" y="852"/>
                  </a:cubicBezTo>
                  <a:cubicBezTo>
                    <a:pt x="2497" y="803"/>
                    <a:pt x="2497" y="803"/>
                    <a:pt x="2497" y="803"/>
                  </a:cubicBezTo>
                  <a:cubicBezTo>
                    <a:pt x="2495" y="788"/>
                    <a:pt x="2491" y="763"/>
                    <a:pt x="2490" y="756"/>
                  </a:cubicBezTo>
                  <a:cubicBezTo>
                    <a:pt x="2458" y="596"/>
                    <a:pt x="2386" y="451"/>
                    <a:pt x="2285" y="332"/>
                  </a:cubicBezTo>
                  <a:cubicBezTo>
                    <a:pt x="2272" y="316"/>
                    <a:pt x="2259" y="301"/>
                    <a:pt x="2245" y="287"/>
                  </a:cubicBezTo>
                  <a:cubicBezTo>
                    <a:pt x="2241" y="283"/>
                    <a:pt x="2195" y="240"/>
                    <a:pt x="2195" y="240"/>
                  </a:cubicBezTo>
                  <a:cubicBezTo>
                    <a:pt x="2033" y="94"/>
                    <a:pt x="1819" y="4"/>
                    <a:pt x="1585" y="0"/>
                  </a:cubicBezTo>
                  <a:cubicBezTo>
                    <a:pt x="1585" y="0"/>
                    <a:pt x="1585" y="0"/>
                    <a:pt x="1585" y="0"/>
                  </a:cubicBezTo>
                  <a:cubicBezTo>
                    <a:pt x="1351" y="4"/>
                    <a:pt x="1137" y="94"/>
                    <a:pt x="975" y="240"/>
                  </a:cubicBezTo>
                  <a:cubicBezTo>
                    <a:pt x="975" y="240"/>
                    <a:pt x="925" y="283"/>
                    <a:pt x="886" y="332"/>
                  </a:cubicBezTo>
                  <a:cubicBezTo>
                    <a:pt x="784" y="451"/>
                    <a:pt x="712" y="596"/>
                    <a:pt x="681" y="756"/>
                  </a:cubicBezTo>
                  <a:cubicBezTo>
                    <a:pt x="680" y="759"/>
                    <a:pt x="677" y="779"/>
                    <a:pt x="673" y="806"/>
                  </a:cubicBezTo>
                  <a:cubicBezTo>
                    <a:pt x="689" y="853"/>
                    <a:pt x="689" y="853"/>
                    <a:pt x="689" y="853"/>
                  </a:cubicBezTo>
                  <a:cubicBezTo>
                    <a:pt x="692" y="861"/>
                    <a:pt x="695" y="870"/>
                    <a:pt x="699" y="879"/>
                  </a:cubicBezTo>
                  <a:close/>
                  <a:moveTo>
                    <a:pt x="1616" y="1197"/>
                  </a:moveTo>
                  <a:cubicBezTo>
                    <a:pt x="1616" y="736"/>
                    <a:pt x="1616" y="736"/>
                    <a:pt x="1616" y="736"/>
                  </a:cubicBezTo>
                  <a:cubicBezTo>
                    <a:pt x="1687" y="734"/>
                    <a:pt x="1767" y="723"/>
                    <a:pt x="1852" y="700"/>
                  </a:cubicBezTo>
                  <a:cubicBezTo>
                    <a:pt x="1871" y="747"/>
                    <a:pt x="1889" y="794"/>
                    <a:pt x="1905" y="843"/>
                  </a:cubicBezTo>
                  <a:cubicBezTo>
                    <a:pt x="1918" y="879"/>
                    <a:pt x="1928" y="916"/>
                    <a:pt x="1938" y="951"/>
                  </a:cubicBezTo>
                  <a:cubicBezTo>
                    <a:pt x="1949" y="989"/>
                    <a:pt x="1958" y="1026"/>
                    <a:pt x="1966" y="1063"/>
                  </a:cubicBezTo>
                  <a:cubicBezTo>
                    <a:pt x="1972" y="1088"/>
                    <a:pt x="1977" y="1113"/>
                    <a:pt x="1981" y="1138"/>
                  </a:cubicBezTo>
                  <a:cubicBezTo>
                    <a:pt x="1857" y="1175"/>
                    <a:pt x="1731" y="1195"/>
                    <a:pt x="1616" y="1197"/>
                  </a:cubicBezTo>
                  <a:close/>
                  <a:moveTo>
                    <a:pt x="2006" y="508"/>
                  </a:moveTo>
                  <a:cubicBezTo>
                    <a:pt x="2009" y="511"/>
                    <a:pt x="2012" y="514"/>
                    <a:pt x="2015" y="517"/>
                  </a:cubicBezTo>
                  <a:cubicBezTo>
                    <a:pt x="2026" y="527"/>
                    <a:pt x="2035" y="538"/>
                    <a:pt x="2045" y="548"/>
                  </a:cubicBezTo>
                  <a:cubicBezTo>
                    <a:pt x="1998" y="577"/>
                    <a:pt x="1942" y="601"/>
                    <a:pt x="1882" y="620"/>
                  </a:cubicBezTo>
                  <a:cubicBezTo>
                    <a:pt x="1823" y="488"/>
                    <a:pt x="1755" y="373"/>
                    <a:pt x="1684" y="281"/>
                  </a:cubicBezTo>
                  <a:cubicBezTo>
                    <a:pt x="1798" y="335"/>
                    <a:pt x="1909" y="413"/>
                    <a:pt x="2006" y="508"/>
                  </a:cubicBezTo>
                  <a:close/>
                  <a:moveTo>
                    <a:pt x="1755" y="251"/>
                  </a:moveTo>
                  <a:cubicBezTo>
                    <a:pt x="1838" y="265"/>
                    <a:pt x="1917" y="288"/>
                    <a:pt x="1990" y="320"/>
                  </a:cubicBezTo>
                  <a:cubicBezTo>
                    <a:pt x="2013" y="329"/>
                    <a:pt x="2034" y="339"/>
                    <a:pt x="2055" y="350"/>
                  </a:cubicBezTo>
                  <a:cubicBezTo>
                    <a:pt x="2095" y="371"/>
                    <a:pt x="2133" y="394"/>
                    <a:pt x="2168" y="420"/>
                  </a:cubicBezTo>
                  <a:cubicBezTo>
                    <a:pt x="2165" y="427"/>
                    <a:pt x="2162" y="435"/>
                    <a:pt x="2158" y="443"/>
                  </a:cubicBezTo>
                  <a:cubicBezTo>
                    <a:pt x="2143" y="468"/>
                    <a:pt x="2121" y="492"/>
                    <a:pt x="2094" y="515"/>
                  </a:cubicBezTo>
                  <a:cubicBezTo>
                    <a:pt x="2085" y="504"/>
                    <a:pt x="2075" y="494"/>
                    <a:pt x="2065" y="484"/>
                  </a:cubicBezTo>
                  <a:cubicBezTo>
                    <a:pt x="2062" y="481"/>
                    <a:pt x="2060" y="479"/>
                    <a:pt x="2057" y="476"/>
                  </a:cubicBezTo>
                  <a:cubicBezTo>
                    <a:pt x="2040" y="459"/>
                    <a:pt x="2022" y="442"/>
                    <a:pt x="2004" y="426"/>
                  </a:cubicBezTo>
                  <a:cubicBezTo>
                    <a:pt x="1926" y="356"/>
                    <a:pt x="1842" y="298"/>
                    <a:pt x="1755" y="251"/>
                  </a:cubicBezTo>
                  <a:close/>
                  <a:moveTo>
                    <a:pt x="1824" y="636"/>
                  </a:moveTo>
                  <a:cubicBezTo>
                    <a:pt x="1753" y="654"/>
                    <a:pt x="1684" y="664"/>
                    <a:pt x="1616" y="666"/>
                  </a:cubicBezTo>
                  <a:cubicBezTo>
                    <a:pt x="1616" y="284"/>
                    <a:pt x="1616" y="284"/>
                    <a:pt x="1616" y="284"/>
                  </a:cubicBezTo>
                  <a:cubicBezTo>
                    <a:pt x="1623" y="292"/>
                    <a:pt x="1625" y="302"/>
                    <a:pt x="1632" y="311"/>
                  </a:cubicBezTo>
                  <a:cubicBezTo>
                    <a:pt x="1702" y="400"/>
                    <a:pt x="1768" y="512"/>
                    <a:pt x="1824" y="636"/>
                  </a:cubicBezTo>
                  <a:close/>
                  <a:moveTo>
                    <a:pt x="2038" y="1120"/>
                  </a:moveTo>
                  <a:cubicBezTo>
                    <a:pt x="2028" y="1066"/>
                    <a:pt x="2015" y="1009"/>
                    <a:pt x="1999" y="951"/>
                  </a:cubicBezTo>
                  <a:cubicBezTo>
                    <a:pt x="1989" y="915"/>
                    <a:pt x="1978" y="878"/>
                    <a:pt x="1966" y="840"/>
                  </a:cubicBezTo>
                  <a:cubicBezTo>
                    <a:pt x="1964" y="835"/>
                    <a:pt x="1963" y="830"/>
                    <a:pt x="1961" y="825"/>
                  </a:cubicBezTo>
                  <a:cubicBezTo>
                    <a:pt x="1945" y="776"/>
                    <a:pt x="1927" y="729"/>
                    <a:pt x="1909" y="684"/>
                  </a:cubicBezTo>
                  <a:cubicBezTo>
                    <a:pt x="1975" y="663"/>
                    <a:pt x="2038" y="636"/>
                    <a:pt x="2092" y="602"/>
                  </a:cubicBezTo>
                  <a:cubicBezTo>
                    <a:pt x="2183" y="710"/>
                    <a:pt x="2251" y="829"/>
                    <a:pt x="2293" y="951"/>
                  </a:cubicBezTo>
                  <a:cubicBezTo>
                    <a:pt x="2297" y="962"/>
                    <a:pt x="2300" y="974"/>
                    <a:pt x="2304" y="985"/>
                  </a:cubicBezTo>
                  <a:cubicBezTo>
                    <a:pt x="2234" y="1040"/>
                    <a:pt x="2140" y="1086"/>
                    <a:pt x="2038" y="1120"/>
                  </a:cubicBezTo>
                  <a:close/>
                  <a:moveTo>
                    <a:pt x="2246" y="379"/>
                  </a:moveTo>
                  <a:cubicBezTo>
                    <a:pt x="2261" y="398"/>
                    <a:pt x="2273" y="418"/>
                    <a:pt x="2284" y="440"/>
                  </a:cubicBezTo>
                  <a:cubicBezTo>
                    <a:pt x="2271" y="428"/>
                    <a:pt x="2258" y="416"/>
                    <a:pt x="2244" y="405"/>
                  </a:cubicBezTo>
                  <a:cubicBezTo>
                    <a:pt x="2245" y="397"/>
                    <a:pt x="2246" y="388"/>
                    <a:pt x="2246" y="379"/>
                  </a:cubicBezTo>
                  <a:close/>
                  <a:moveTo>
                    <a:pt x="2219" y="477"/>
                  </a:moveTo>
                  <a:cubicBezTo>
                    <a:pt x="2221" y="473"/>
                    <a:pt x="2223" y="469"/>
                    <a:pt x="2225" y="465"/>
                  </a:cubicBezTo>
                  <a:cubicBezTo>
                    <a:pt x="2264" y="499"/>
                    <a:pt x="2299" y="537"/>
                    <a:pt x="2330" y="576"/>
                  </a:cubicBezTo>
                  <a:cubicBezTo>
                    <a:pt x="2357" y="611"/>
                    <a:pt x="2380" y="648"/>
                    <a:pt x="2399" y="686"/>
                  </a:cubicBezTo>
                  <a:cubicBezTo>
                    <a:pt x="2412" y="713"/>
                    <a:pt x="2423" y="741"/>
                    <a:pt x="2433" y="769"/>
                  </a:cubicBezTo>
                  <a:cubicBezTo>
                    <a:pt x="2433" y="773"/>
                    <a:pt x="2453" y="840"/>
                    <a:pt x="2352" y="942"/>
                  </a:cubicBezTo>
                  <a:cubicBezTo>
                    <a:pt x="2342" y="914"/>
                    <a:pt x="2332" y="886"/>
                    <a:pt x="2320" y="858"/>
                  </a:cubicBezTo>
                  <a:cubicBezTo>
                    <a:pt x="2276" y="757"/>
                    <a:pt x="2216" y="658"/>
                    <a:pt x="2140" y="567"/>
                  </a:cubicBezTo>
                  <a:cubicBezTo>
                    <a:pt x="2173" y="541"/>
                    <a:pt x="2201" y="510"/>
                    <a:pt x="2219" y="477"/>
                  </a:cubicBezTo>
                  <a:close/>
                  <a:moveTo>
                    <a:pt x="2022" y="219"/>
                  </a:moveTo>
                  <a:cubicBezTo>
                    <a:pt x="2069" y="234"/>
                    <a:pt x="2111" y="255"/>
                    <a:pt x="2149" y="283"/>
                  </a:cubicBezTo>
                  <a:cubicBezTo>
                    <a:pt x="2163" y="307"/>
                    <a:pt x="2172" y="331"/>
                    <a:pt x="2175" y="353"/>
                  </a:cubicBezTo>
                  <a:cubicBezTo>
                    <a:pt x="2133" y="325"/>
                    <a:pt x="2088" y="300"/>
                    <a:pt x="2041" y="278"/>
                  </a:cubicBezTo>
                  <a:cubicBezTo>
                    <a:pt x="2018" y="267"/>
                    <a:pt x="1995" y="258"/>
                    <a:pt x="1971" y="249"/>
                  </a:cubicBezTo>
                  <a:cubicBezTo>
                    <a:pt x="1909" y="225"/>
                    <a:pt x="1844" y="208"/>
                    <a:pt x="1776" y="196"/>
                  </a:cubicBezTo>
                  <a:cubicBezTo>
                    <a:pt x="1799" y="193"/>
                    <a:pt x="1822" y="192"/>
                    <a:pt x="1844" y="192"/>
                  </a:cubicBezTo>
                  <a:cubicBezTo>
                    <a:pt x="1881" y="192"/>
                    <a:pt x="1916" y="195"/>
                    <a:pt x="1950" y="201"/>
                  </a:cubicBezTo>
                  <a:cubicBezTo>
                    <a:pt x="1975" y="206"/>
                    <a:pt x="1999" y="211"/>
                    <a:pt x="2022" y="219"/>
                  </a:cubicBezTo>
                  <a:close/>
                  <a:moveTo>
                    <a:pt x="1859" y="116"/>
                  </a:moveTo>
                  <a:cubicBezTo>
                    <a:pt x="1872" y="120"/>
                    <a:pt x="1885" y="127"/>
                    <a:pt x="1897" y="136"/>
                  </a:cubicBezTo>
                  <a:cubicBezTo>
                    <a:pt x="1879" y="134"/>
                    <a:pt x="1862" y="134"/>
                    <a:pt x="1844" y="134"/>
                  </a:cubicBezTo>
                  <a:cubicBezTo>
                    <a:pt x="1798" y="134"/>
                    <a:pt x="1750" y="138"/>
                    <a:pt x="1703" y="147"/>
                  </a:cubicBezTo>
                  <a:cubicBezTo>
                    <a:pt x="1744" y="122"/>
                    <a:pt x="1782" y="109"/>
                    <a:pt x="1818" y="109"/>
                  </a:cubicBezTo>
                  <a:cubicBezTo>
                    <a:pt x="1832" y="109"/>
                    <a:pt x="1846" y="111"/>
                    <a:pt x="1859" y="116"/>
                  </a:cubicBezTo>
                  <a:close/>
                  <a:moveTo>
                    <a:pt x="1610" y="59"/>
                  </a:moveTo>
                  <a:cubicBezTo>
                    <a:pt x="1648" y="61"/>
                    <a:pt x="1686" y="65"/>
                    <a:pt x="1722" y="71"/>
                  </a:cubicBezTo>
                  <a:cubicBezTo>
                    <a:pt x="1685" y="87"/>
                    <a:pt x="1648" y="111"/>
                    <a:pt x="1610" y="142"/>
                  </a:cubicBezTo>
                  <a:lnTo>
                    <a:pt x="1610" y="59"/>
                  </a:lnTo>
                  <a:close/>
                  <a:moveTo>
                    <a:pt x="1171" y="951"/>
                  </a:moveTo>
                  <a:cubicBezTo>
                    <a:pt x="1155" y="1009"/>
                    <a:pt x="1143" y="1066"/>
                    <a:pt x="1133" y="1121"/>
                  </a:cubicBezTo>
                  <a:cubicBezTo>
                    <a:pt x="1030" y="1086"/>
                    <a:pt x="937" y="1040"/>
                    <a:pt x="867" y="985"/>
                  </a:cubicBezTo>
                  <a:cubicBezTo>
                    <a:pt x="870" y="974"/>
                    <a:pt x="873" y="963"/>
                    <a:pt x="877" y="951"/>
                  </a:cubicBezTo>
                  <a:cubicBezTo>
                    <a:pt x="919" y="830"/>
                    <a:pt x="987" y="710"/>
                    <a:pt x="1078" y="602"/>
                  </a:cubicBezTo>
                  <a:cubicBezTo>
                    <a:pt x="1132" y="636"/>
                    <a:pt x="1195" y="663"/>
                    <a:pt x="1261" y="684"/>
                  </a:cubicBezTo>
                  <a:cubicBezTo>
                    <a:pt x="1243" y="729"/>
                    <a:pt x="1225" y="776"/>
                    <a:pt x="1209" y="825"/>
                  </a:cubicBezTo>
                  <a:cubicBezTo>
                    <a:pt x="1208" y="830"/>
                    <a:pt x="1206" y="835"/>
                    <a:pt x="1204" y="840"/>
                  </a:cubicBezTo>
                  <a:cubicBezTo>
                    <a:pt x="1192" y="878"/>
                    <a:pt x="1181" y="915"/>
                    <a:pt x="1171" y="951"/>
                  </a:cubicBezTo>
                  <a:close/>
                  <a:moveTo>
                    <a:pt x="1166" y="426"/>
                  </a:moveTo>
                  <a:cubicBezTo>
                    <a:pt x="1148" y="442"/>
                    <a:pt x="1131" y="459"/>
                    <a:pt x="1114" y="476"/>
                  </a:cubicBezTo>
                  <a:cubicBezTo>
                    <a:pt x="1111" y="479"/>
                    <a:pt x="1108" y="481"/>
                    <a:pt x="1105" y="484"/>
                  </a:cubicBezTo>
                  <a:cubicBezTo>
                    <a:pt x="1095" y="494"/>
                    <a:pt x="1086" y="505"/>
                    <a:pt x="1076" y="515"/>
                  </a:cubicBezTo>
                  <a:cubicBezTo>
                    <a:pt x="1049" y="493"/>
                    <a:pt x="1026" y="468"/>
                    <a:pt x="1012" y="443"/>
                  </a:cubicBezTo>
                  <a:cubicBezTo>
                    <a:pt x="1008" y="435"/>
                    <a:pt x="1005" y="428"/>
                    <a:pt x="1002" y="420"/>
                  </a:cubicBezTo>
                  <a:cubicBezTo>
                    <a:pt x="1037" y="394"/>
                    <a:pt x="1075" y="371"/>
                    <a:pt x="1115" y="350"/>
                  </a:cubicBezTo>
                  <a:cubicBezTo>
                    <a:pt x="1136" y="339"/>
                    <a:pt x="1158" y="329"/>
                    <a:pt x="1180" y="320"/>
                  </a:cubicBezTo>
                  <a:cubicBezTo>
                    <a:pt x="1253" y="288"/>
                    <a:pt x="1332" y="265"/>
                    <a:pt x="1416" y="251"/>
                  </a:cubicBezTo>
                  <a:cubicBezTo>
                    <a:pt x="1328" y="298"/>
                    <a:pt x="1244" y="356"/>
                    <a:pt x="1166" y="426"/>
                  </a:cubicBezTo>
                  <a:close/>
                  <a:moveTo>
                    <a:pt x="1487" y="281"/>
                  </a:moveTo>
                  <a:cubicBezTo>
                    <a:pt x="1415" y="373"/>
                    <a:pt x="1348" y="488"/>
                    <a:pt x="1289" y="620"/>
                  </a:cubicBezTo>
                  <a:cubicBezTo>
                    <a:pt x="1228" y="601"/>
                    <a:pt x="1172" y="577"/>
                    <a:pt x="1125" y="549"/>
                  </a:cubicBezTo>
                  <a:cubicBezTo>
                    <a:pt x="1135" y="538"/>
                    <a:pt x="1145" y="527"/>
                    <a:pt x="1155" y="517"/>
                  </a:cubicBezTo>
                  <a:cubicBezTo>
                    <a:pt x="1158" y="514"/>
                    <a:pt x="1161" y="511"/>
                    <a:pt x="1164" y="508"/>
                  </a:cubicBezTo>
                  <a:cubicBezTo>
                    <a:pt x="1262" y="413"/>
                    <a:pt x="1372" y="335"/>
                    <a:pt x="1487" y="281"/>
                  </a:cubicBezTo>
                  <a:close/>
                  <a:moveTo>
                    <a:pt x="1555" y="1197"/>
                  </a:moveTo>
                  <a:cubicBezTo>
                    <a:pt x="1439" y="1195"/>
                    <a:pt x="1313" y="1175"/>
                    <a:pt x="1189" y="1139"/>
                  </a:cubicBezTo>
                  <a:cubicBezTo>
                    <a:pt x="1194" y="1114"/>
                    <a:pt x="1199" y="1088"/>
                    <a:pt x="1204" y="1063"/>
                  </a:cubicBezTo>
                  <a:cubicBezTo>
                    <a:pt x="1212" y="1026"/>
                    <a:pt x="1222" y="989"/>
                    <a:pt x="1232" y="951"/>
                  </a:cubicBezTo>
                  <a:cubicBezTo>
                    <a:pt x="1242" y="916"/>
                    <a:pt x="1253" y="879"/>
                    <a:pt x="1265" y="843"/>
                  </a:cubicBezTo>
                  <a:cubicBezTo>
                    <a:pt x="1281" y="794"/>
                    <a:pt x="1299" y="747"/>
                    <a:pt x="1318" y="700"/>
                  </a:cubicBezTo>
                  <a:cubicBezTo>
                    <a:pt x="1404" y="723"/>
                    <a:pt x="1484" y="734"/>
                    <a:pt x="1555" y="736"/>
                  </a:cubicBezTo>
                  <a:lnTo>
                    <a:pt x="1555" y="1197"/>
                  </a:lnTo>
                  <a:close/>
                  <a:moveTo>
                    <a:pt x="1555" y="666"/>
                  </a:moveTo>
                  <a:cubicBezTo>
                    <a:pt x="1486" y="664"/>
                    <a:pt x="1418" y="654"/>
                    <a:pt x="1346" y="636"/>
                  </a:cubicBezTo>
                  <a:cubicBezTo>
                    <a:pt x="1402" y="512"/>
                    <a:pt x="1468" y="400"/>
                    <a:pt x="1538" y="311"/>
                  </a:cubicBezTo>
                  <a:cubicBezTo>
                    <a:pt x="1545" y="302"/>
                    <a:pt x="1547" y="292"/>
                    <a:pt x="1555" y="284"/>
                  </a:cubicBezTo>
                  <a:lnTo>
                    <a:pt x="1555" y="666"/>
                  </a:lnTo>
                  <a:close/>
                  <a:moveTo>
                    <a:pt x="1560" y="59"/>
                  </a:moveTo>
                  <a:cubicBezTo>
                    <a:pt x="1560" y="142"/>
                    <a:pt x="1560" y="142"/>
                    <a:pt x="1560" y="142"/>
                  </a:cubicBezTo>
                  <a:cubicBezTo>
                    <a:pt x="1523" y="111"/>
                    <a:pt x="1485" y="87"/>
                    <a:pt x="1448" y="71"/>
                  </a:cubicBezTo>
                  <a:cubicBezTo>
                    <a:pt x="1485" y="65"/>
                    <a:pt x="1522" y="61"/>
                    <a:pt x="1560" y="59"/>
                  </a:cubicBezTo>
                  <a:close/>
                  <a:moveTo>
                    <a:pt x="1311" y="116"/>
                  </a:moveTo>
                  <a:cubicBezTo>
                    <a:pt x="1324" y="111"/>
                    <a:pt x="1338" y="109"/>
                    <a:pt x="1353" y="109"/>
                  </a:cubicBezTo>
                  <a:cubicBezTo>
                    <a:pt x="1388" y="109"/>
                    <a:pt x="1427" y="122"/>
                    <a:pt x="1468" y="147"/>
                  </a:cubicBezTo>
                  <a:cubicBezTo>
                    <a:pt x="1420" y="138"/>
                    <a:pt x="1373" y="134"/>
                    <a:pt x="1326" y="134"/>
                  </a:cubicBezTo>
                  <a:cubicBezTo>
                    <a:pt x="1309" y="134"/>
                    <a:pt x="1291" y="134"/>
                    <a:pt x="1274" y="136"/>
                  </a:cubicBezTo>
                  <a:cubicBezTo>
                    <a:pt x="1286" y="127"/>
                    <a:pt x="1298" y="120"/>
                    <a:pt x="1311" y="116"/>
                  </a:cubicBezTo>
                  <a:close/>
                  <a:moveTo>
                    <a:pt x="1020" y="283"/>
                  </a:moveTo>
                  <a:cubicBezTo>
                    <a:pt x="1059" y="256"/>
                    <a:pt x="1101" y="234"/>
                    <a:pt x="1148" y="219"/>
                  </a:cubicBezTo>
                  <a:cubicBezTo>
                    <a:pt x="1172" y="211"/>
                    <a:pt x="1196" y="206"/>
                    <a:pt x="1221" y="201"/>
                  </a:cubicBezTo>
                  <a:cubicBezTo>
                    <a:pt x="1254" y="195"/>
                    <a:pt x="1290" y="192"/>
                    <a:pt x="1326" y="192"/>
                  </a:cubicBezTo>
                  <a:cubicBezTo>
                    <a:pt x="1349" y="192"/>
                    <a:pt x="1371" y="193"/>
                    <a:pt x="1394" y="196"/>
                  </a:cubicBezTo>
                  <a:cubicBezTo>
                    <a:pt x="1326" y="208"/>
                    <a:pt x="1261" y="225"/>
                    <a:pt x="1200" y="249"/>
                  </a:cubicBezTo>
                  <a:cubicBezTo>
                    <a:pt x="1176" y="258"/>
                    <a:pt x="1152" y="267"/>
                    <a:pt x="1130" y="278"/>
                  </a:cubicBezTo>
                  <a:cubicBezTo>
                    <a:pt x="1082" y="300"/>
                    <a:pt x="1037" y="326"/>
                    <a:pt x="995" y="354"/>
                  </a:cubicBezTo>
                  <a:cubicBezTo>
                    <a:pt x="998" y="331"/>
                    <a:pt x="1006" y="308"/>
                    <a:pt x="1020" y="283"/>
                  </a:cubicBezTo>
                  <a:close/>
                  <a:moveTo>
                    <a:pt x="923" y="379"/>
                  </a:moveTo>
                  <a:cubicBezTo>
                    <a:pt x="924" y="388"/>
                    <a:pt x="925" y="397"/>
                    <a:pt x="926" y="406"/>
                  </a:cubicBezTo>
                  <a:cubicBezTo>
                    <a:pt x="912" y="417"/>
                    <a:pt x="899" y="428"/>
                    <a:pt x="886" y="440"/>
                  </a:cubicBezTo>
                  <a:cubicBezTo>
                    <a:pt x="897" y="419"/>
                    <a:pt x="909" y="399"/>
                    <a:pt x="923" y="379"/>
                  </a:cubicBezTo>
                  <a:close/>
                  <a:moveTo>
                    <a:pt x="742" y="759"/>
                  </a:moveTo>
                  <a:cubicBezTo>
                    <a:pt x="751" y="731"/>
                    <a:pt x="758" y="713"/>
                    <a:pt x="772" y="686"/>
                  </a:cubicBezTo>
                  <a:cubicBezTo>
                    <a:pt x="791" y="648"/>
                    <a:pt x="814" y="611"/>
                    <a:pt x="840" y="576"/>
                  </a:cubicBezTo>
                  <a:cubicBezTo>
                    <a:pt x="871" y="537"/>
                    <a:pt x="906" y="500"/>
                    <a:pt x="945" y="466"/>
                  </a:cubicBezTo>
                  <a:cubicBezTo>
                    <a:pt x="947" y="469"/>
                    <a:pt x="949" y="473"/>
                    <a:pt x="951" y="477"/>
                  </a:cubicBezTo>
                  <a:cubicBezTo>
                    <a:pt x="969" y="510"/>
                    <a:pt x="997" y="541"/>
                    <a:pt x="1030" y="568"/>
                  </a:cubicBezTo>
                  <a:cubicBezTo>
                    <a:pt x="955" y="659"/>
                    <a:pt x="894" y="757"/>
                    <a:pt x="851" y="858"/>
                  </a:cubicBezTo>
                  <a:cubicBezTo>
                    <a:pt x="839" y="886"/>
                    <a:pt x="828" y="914"/>
                    <a:pt x="819" y="942"/>
                  </a:cubicBezTo>
                  <a:cubicBezTo>
                    <a:pt x="772" y="894"/>
                    <a:pt x="743" y="839"/>
                    <a:pt x="741" y="780"/>
                  </a:cubicBezTo>
                  <a:cubicBezTo>
                    <a:pt x="741" y="780"/>
                    <a:pt x="741" y="763"/>
                    <a:pt x="742" y="759"/>
                  </a:cubicBezTo>
                  <a:close/>
                  <a:moveTo>
                    <a:pt x="447" y="993"/>
                  </a:moveTo>
                  <a:cubicBezTo>
                    <a:pt x="411" y="993"/>
                    <a:pt x="409" y="1049"/>
                    <a:pt x="409" y="1074"/>
                  </a:cubicBezTo>
                  <a:cubicBezTo>
                    <a:pt x="409" y="1153"/>
                    <a:pt x="437" y="1157"/>
                    <a:pt x="447" y="1157"/>
                  </a:cubicBezTo>
                  <a:cubicBezTo>
                    <a:pt x="458" y="1157"/>
                    <a:pt x="486" y="1153"/>
                    <a:pt x="486" y="1074"/>
                  </a:cubicBezTo>
                  <a:cubicBezTo>
                    <a:pt x="486" y="1049"/>
                    <a:pt x="483" y="993"/>
                    <a:pt x="447" y="993"/>
                  </a:cubicBezTo>
                  <a:close/>
                  <a:moveTo>
                    <a:pt x="2737" y="993"/>
                  </a:moveTo>
                  <a:cubicBezTo>
                    <a:pt x="2701" y="993"/>
                    <a:pt x="2698" y="1049"/>
                    <a:pt x="2698" y="1074"/>
                  </a:cubicBezTo>
                  <a:cubicBezTo>
                    <a:pt x="2698" y="1153"/>
                    <a:pt x="2726" y="1157"/>
                    <a:pt x="2737" y="1157"/>
                  </a:cubicBezTo>
                  <a:cubicBezTo>
                    <a:pt x="2747" y="1157"/>
                    <a:pt x="2776" y="1153"/>
                    <a:pt x="2776" y="1074"/>
                  </a:cubicBezTo>
                  <a:cubicBezTo>
                    <a:pt x="2776" y="1049"/>
                    <a:pt x="2773" y="993"/>
                    <a:pt x="2737" y="993"/>
                  </a:cubicBezTo>
                  <a:close/>
                  <a:moveTo>
                    <a:pt x="1746" y="1536"/>
                  </a:moveTo>
                  <a:cubicBezTo>
                    <a:pt x="1733" y="1465"/>
                    <a:pt x="1677" y="1481"/>
                    <a:pt x="1660" y="1501"/>
                  </a:cubicBezTo>
                  <a:cubicBezTo>
                    <a:pt x="1653" y="1509"/>
                    <a:pt x="1648" y="1524"/>
                    <a:pt x="1644" y="1541"/>
                  </a:cubicBezTo>
                  <a:cubicBezTo>
                    <a:pt x="1634" y="1593"/>
                    <a:pt x="1642" y="1668"/>
                    <a:pt x="1695" y="1667"/>
                  </a:cubicBezTo>
                  <a:cubicBezTo>
                    <a:pt x="1741" y="1664"/>
                    <a:pt x="1753" y="1606"/>
                    <a:pt x="1748" y="1552"/>
                  </a:cubicBezTo>
                  <a:cubicBezTo>
                    <a:pt x="1748" y="1546"/>
                    <a:pt x="1747" y="1541"/>
                    <a:pt x="1746" y="1536"/>
                  </a:cubicBezTo>
                  <a:close/>
                  <a:moveTo>
                    <a:pt x="3451" y="1075"/>
                  </a:moveTo>
                  <a:cubicBezTo>
                    <a:pt x="3118" y="753"/>
                    <a:pt x="3118" y="753"/>
                    <a:pt x="3118" y="753"/>
                  </a:cubicBezTo>
                  <a:cubicBezTo>
                    <a:pt x="3118" y="886"/>
                    <a:pt x="3118" y="886"/>
                    <a:pt x="3118" y="886"/>
                  </a:cubicBezTo>
                  <a:cubicBezTo>
                    <a:pt x="2577" y="886"/>
                    <a:pt x="2577" y="886"/>
                    <a:pt x="2577" y="886"/>
                  </a:cubicBezTo>
                  <a:cubicBezTo>
                    <a:pt x="2572" y="900"/>
                    <a:pt x="2567" y="913"/>
                    <a:pt x="2560" y="927"/>
                  </a:cubicBezTo>
                  <a:cubicBezTo>
                    <a:pt x="2483" y="1094"/>
                    <a:pt x="2292" y="1240"/>
                    <a:pt x="2015" y="1319"/>
                  </a:cubicBezTo>
                  <a:cubicBezTo>
                    <a:pt x="1876" y="1360"/>
                    <a:pt x="1728" y="1379"/>
                    <a:pt x="1584" y="1379"/>
                  </a:cubicBezTo>
                  <a:cubicBezTo>
                    <a:pt x="1203" y="1379"/>
                    <a:pt x="839" y="1247"/>
                    <a:pt x="667" y="1023"/>
                  </a:cubicBezTo>
                  <a:cubicBezTo>
                    <a:pt x="650" y="1001"/>
                    <a:pt x="635" y="979"/>
                    <a:pt x="623" y="957"/>
                  </a:cubicBezTo>
                  <a:cubicBezTo>
                    <a:pt x="610" y="933"/>
                    <a:pt x="600" y="910"/>
                    <a:pt x="592" y="886"/>
                  </a:cubicBezTo>
                  <a:cubicBezTo>
                    <a:pt x="0" y="886"/>
                    <a:pt x="0" y="886"/>
                    <a:pt x="0" y="886"/>
                  </a:cubicBezTo>
                  <a:cubicBezTo>
                    <a:pt x="0" y="1265"/>
                    <a:pt x="0" y="1265"/>
                    <a:pt x="0" y="1265"/>
                  </a:cubicBezTo>
                  <a:cubicBezTo>
                    <a:pt x="581" y="1265"/>
                    <a:pt x="581" y="1265"/>
                    <a:pt x="581" y="1265"/>
                  </a:cubicBezTo>
                  <a:cubicBezTo>
                    <a:pt x="585" y="1281"/>
                    <a:pt x="590" y="1298"/>
                    <a:pt x="596" y="1315"/>
                  </a:cubicBezTo>
                  <a:cubicBezTo>
                    <a:pt x="612" y="1358"/>
                    <a:pt x="635" y="1401"/>
                    <a:pt x="668" y="1443"/>
                  </a:cubicBezTo>
                  <a:cubicBezTo>
                    <a:pt x="679" y="1459"/>
                    <a:pt x="692" y="1474"/>
                    <a:pt x="706" y="1488"/>
                  </a:cubicBezTo>
                  <a:cubicBezTo>
                    <a:pt x="744" y="1530"/>
                    <a:pt x="790" y="1568"/>
                    <a:pt x="841" y="1601"/>
                  </a:cubicBezTo>
                  <a:cubicBezTo>
                    <a:pt x="917" y="1651"/>
                    <a:pt x="1005" y="1693"/>
                    <a:pt x="1101" y="1724"/>
                  </a:cubicBezTo>
                  <a:cubicBezTo>
                    <a:pt x="1121" y="1731"/>
                    <a:pt x="1142" y="1737"/>
                    <a:pt x="1163" y="1743"/>
                  </a:cubicBezTo>
                  <a:cubicBezTo>
                    <a:pt x="1286" y="1778"/>
                    <a:pt x="1420" y="1797"/>
                    <a:pt x="1557" y="1799"/>
                  </a:cubicBezTo>
                  <a:cubicBezTo>
                    <a:pt x="1566" y="1799"/>
                    <a:pt x="1575" y="1800"/>
                    <a:pt x="1585" y="1800"/>
                  </a:cubicBezTo>
                  <a:cubicBezTo>
                    <a:pt x="1596" y="1800"/>
                    <a:pt x="1608" y="1799"/>
                    <a:pt x="1620" y="1799"/>
                  </a:cubicBezTo>
                  <a:cubicBezTo>
                    <a:pt x="1752" y="1796"/>
                    <a:pt x="1886" y="1777"/>
                    <a:pt x="2014" y="1741"/>
                  </a:cubicBezTo>
                  <a:cubicBezTo>
                    <a:pt x="2015" y="1741"/>
                    <a:pt x="2016" y="1740"/>
                    <a:pt x="2016" y="1740"/>
                  </a:cubicBezTo>
                  <a:cubicBezTo>
                    <a:pt x="2037" y="1734"/>
                    <a:pt x="2057" y="1728"/>
                    <a:pt x="2076" y="1721"/>
                  </a:cubicBezTo>
                  <a:cubicBezTo>
                    <a:pt x="2177" y="1687"/>
                    <a:pt x="2265" y="1644"/>
                    <a:pt x="2338" y="1594"/>
                  </a:cubicBezTo>
                  <a:cubicBezTo>
                    <a:pt x="2392" y="1558"/>
                    <a:pt x="2438" y="1518"/>
                    <a:pt x="2476" y="1476"/>
                  </a:cubicBezTo>
                  <a:cubicBezTo>
                    <a:pt x="2521" y="1425"/>
                    <a:pt x="2554" y="1371"/>
                    <a:pt x="2575" y="1316"/>
                  </a:cubicBezTo>
                  <a:cubicBezTo>
                    <a:pt x="2581" y="1299"/>
                    <a:pt x="2586" y="1282"/>
                    <a:pt x="2590" y="1265"/>
                  </a:cubicBezTo>
                  <a:cubicBezTo>
                    <a:pt x="3118" y="1265"/>
                    <a:pt x="3118" y="1265"/>
                    <a:pt x="3118" y="1265"/>
                  </a:cubicBezTo>
                  <a:cubicBezTo>
                    <a:pt x="3118" y="1397"/>
                    <a:pt x="3118" y="1397"/>
                    <a:pt x="3118" y="1397"/>
                  </a:cubicBezTo>
                  <a:lnTo>
                    <a:pt x="3451" y="1075"/>
                  </a:lnTo>
                  <a:close/>
                  <a:moveTo>
                    <a:pt x="296" y="1195"/>
                  </a:moveTo>
                  <a:cubicBezTo>
                    <a:pt x="123" y="1195"/>
                    <a:pt x="123" y="1195"/>
                    <a:pt x="123" y="1195"/>
                  </a:cubicBezTo>
                  <a:cubicBezTo>
                    <a:pt x="123" y="1154"/>
                    <a:pt x="123" y="1154"/>
                    <a:pt x="123" y="1154"/>
                  </a:cubicBezTo>
                  <a:cubicBezTo>
                    <a:pt x="188" y="1154"/>
                    <a:pt x="188" y="1154"/>
                    <a:pt x="188" y="1154"/>
                  </a:cubicBezTo>
                  <a:cubicBezTo>
                    <a:pt x="188" y="1005"/>
                    <a:pt x="188" y="1005"/>
                    <a:pt x="188" y="1005"/>
                  </a:cubicBezTo>
                  <a:cubicBezTo>
                    <a:pt x="135" y="1028"/>
                    <a:pt x="135" y="1028"/>
                    <a:pt x="135" y="1028"/>
                  </a:cubicBezTo>
                  <a:cubicBezTo>
                    <a:pt x="118" y="991"/>
                    <a:pt x="118" y="991"/>
                    <a:pt x="118" y="991"/>
                  </a:cubicBezTo>
                  <a:cubicBezTo>
                    <a:pt x="201" y="956"/>
                    <a:pt x="201" y="956"/>
                    <a:pt x="201" y="956"/>
                  </a:cubicBezTo>
                  <a:cubicBezTo>
                    <a:pt x="231" y="956"/>
                    <a:pt x="231" y="956"/>
                    <a:pt x="231" y="956"/>
                  </a:cubicBezTo>
                  <a:cubicBezTo>
                    <a:pt x="231" y="1154"/>
                    <a:pt x="231" y="1154"/>
                    <a:pt x="231" y="1154"/>
                  </a:cubicBezTo>
                  <a:cubicBezTo>
                    <a:pt x="296" y="1154"/>
                    <a:pt x="296" y="1154"/>
                    <a:pt x="296" y="1154"/>
                  </a:cubicBezTo>
                  <a:lnTo>
                    <a:pt x="296" y="1195"/>
                  </a:lnTo>
                  <a:close/>
                  <a:moveTo>
                    <a:pt x="447" y="1197"/>
                  </a:moveTo>
                  <a:cubicBezTo>
                    <a:pt x="377" y="1197"/>
                    <a:pt x="365" y="1127"/>
                    <a:pt x="365" y="1074"/>
                  </a:cubicBezTo>
                  <a:cubicBezTo>
                    <a:pt x="365" y="1022"/>
                    <a:pt x="378" y="953"/>
                    <a:pt x="447" y="953"/>
                  </a:cubicBezTo>
                  <a:cubicBezTo>
                    <a:pt x="517" y="953"/>
                    <a:pt x="530" y="1022"/>
                    <a:pt x="530" y="1074"/>
                  </a:cubicBezTo>
                  <a:cubicBezTo>
                    <a:pt x="530" y="1127"/>
                    <a:pt x="517" y="1197"/>
                    <a:pt x="447" y="1197"/>
                  </a:cubicBezTo>
                  <a:close/>
                  <a:moveTo>
                    <a:pt x="693" y="1351"/>
                  </a:moveTo>
                  <a:cubicBezTo>
                    <a:pt x="678" y="1332"/>
                    <a:pt x="666" y="1313"/>
                    <a:pt x="655" y="1294"/>
                  </a:cubicBezTo>
                  <a:cubicBezTo>
                    <a:pt x="645" y="1278"/>
                    <a:pt x="637" y="1261"/>
                    <a:pt x="630" y="1245"/>
                  </a:cubicBezTo>
                  <a:cubicBezTo>
                    <a:pt x="630" y="1201"/>
                    <a:pt x="630" y="1201"/>
                    <a:pt x="630" y="1201"/>
                  </a:cubicBezTo>
                  <a:cubicBezTo>
                    <a:pt x="635" y="1213"/>
                    <a:pt x="641" y="1225"/>
                    <a:pt x="648" y="1237"/>
                  </a:cubicBezTo>
                  <a:cubicBezTo>
                    <a:pt x="651" y="1243"/>
                    <a:pt x="654" y="1249"/>
                    <a:pt x="658" y="1255"/>
                  </a:cubicBezTo>
                  <a:cubicBezTo>
                    <a:pt x="658" y="1177"/>
                    <a:pt x="658" y="1177"/>
                    <a:pt x="658" y="1177"/>
                  </a:cubicBezTo>
                  <a:cubicBezTo>
                    <a:pt x="658" y="1090"/>
                    <a:pt x="658" y="1090"/>
                    <a:pt x="658" y="1090"/>
                  </a:cubicBezTo>
                  <a:cubicBezTo>
                    <a:pt x="654" y="1087"/>
                    <a:pt x="650" y="1084"/>
                    <a:pt x="646" y="1080"/>
                  </a:cubicBezTo>
                  <a:cubicBezTo>
                    <a:pt x="646" y="1080"/>
                    <a:pt x="646" y="1080"/>
                    <a:pt x="646" y="1080"/>
                  </a:cubicBezTo>
                  <a:cubicBezTo>
                    <a:pt x="642" y="1077"/>
                    <a:pt x="638" y="1073"/>
                    <a:pt x="634" y="1070"/>
                  </a:cubicBezTo>
                  <a:cubicBezTo>
                    <a:pt x="630" y="1032"/>
                    <a:pt x="630" y="1032"/>
                    <a:pt x="630" y="1032"/>
                  </a:cubicBezTo>
                  <a:cubicBezTo>
                    <a:pt x="628" y="1016"/>
                    <a:pt x="628" y="1016"/>
                    <a:pt x="628" y="1016"/>
                  </a:cubicBezTo>
                  <a:cubicBezTo>
                    <a:pt x="638" y="1025"/>
                    <a:pt x="653" y="1037"/>
                    <a:pt x="664" y="1046"/>
                  </a:cubicBezTo>
                  <a:cubicBezTo>
                    <a:pt x="670" y="1054"/>
                    <a:pt x="675" y="1062"/>
                    <a:pt x="681" y="1070"/>
                  </a:cubicBezTo>
                  <a:cubicBezTo>
                    <a:pt x="681" y="1113"/>
                    <a:pt x="681" y="1113"/>
                    <a:pt x="681" y="1113"/>
                  </a:cubicBezTo>
                  <a:cubicBezTo>
                    <a:pt x="681" y="1205"/>
                    <a:pt x="681" y="1205"/>
                    <a:pt x="681" y="1205"/>
                  </a:cubicBezTo>
                  <a:cubicBezTo>
                    <a:pt x="681" y="1291"/>
                    <a:pt x="681" y="1291"/>
                    <a:pt x="681" y="1291"/>
                  </a:cubicBezTo>
                  <a:cubicBezTo>
                    <a:pt x="685" y="1296"/>
                    <a:pt x="689" y="1301"/>
                    <a:pt x="693" y="1306"/>
                  </a:cubicBezTo>
                  <a:cubicBezTo>
                    <a:pt x="703" y="1319"/>
                    <a:pt x="713" y="1331"/>
                    <a:pt x="724" y="1343"/>
                  </a:cubicBezTo>
                  <a:cubicBezTo>
                    <a:pt x="724" y="1388"/>
                    <a:pt x="724" y="1388"/>
                    <a:pt x="724" y="1388"/>
                  </a:cubicBezTo>
                  <a:cubicBezTo>
                    <a:pt x="713" y="1376"/>
                    <a:pt x="703" y="1364"/>
                    <a:pt x="693" y="1351"/>
                  </a:cubicBezTo>
                  <a:close/>
                  <a:moveTo>
                    <a:pt x="816" y="1473"/>
                  </a:moveTo>
                  <a:cubicBezTo>
                    <a:pt x="800" y="1460"/>
                    <a:pt x="784" y="1447"/>
                    <a:pt x="769" y="1433"/>
                  </a:cubicBezTo>
                  <a:cubicBezTo>
                    <a:pt x="768" y="1388"/>
                    <a:pt x="768" y="1388"/>
                    <a:pt x="768" y="1388"/>
                  </a:cubicBezTo>
                  <a:cubicBezTo>
                    <a:pt x="783" y="1402"/>
                    <a:pt x="799" y="1415"/>
                    <a:pt x="815" y="1427"/>
                  </a:cubicBezTo>
                  <a:cubicBezTo>
                    <a:pt x="818" y="1430"/>
                    <a:pt x="821" y="1432"/>
                    <a:pt x="824" y="1434"/>
                  </a:cubicBezTo>
                  <a:cubicBezTo>
                    <a:pt x="823" y="1333"/>
                    <a:pt x="823" y="1333"/>
                    <a:pt x="823" y="1333"/>
                  </a:cubicBezTo>
                  <a:cubicBezTo>
                    <a:pt x="823" y="1322"/>
                    <a:pt x="823" y="1322"/>
                    <a:pt x="823" y="1322"/>
                  </a:cubicBezTo>
                  <a:cubicBezTo>
                    <a:pt x="823" y="1268"/>
                    <a:pt x="823" y="1268"/>
                    <a:pt x="823" y="1268"/>
                  </a:cubicBezTo>
                  <a:cubicBezTo>
                    <a:pt x="810" y="1265"/>
                    <a:pt x="792" y="1260"/>
                    <a:pt x="778" y="1257"/>
                  </a:cubicBezTo>
                  <a:cubicBezTo>
                    <a:pt x="776" y="1248"/>
                    <a:pt x="776" y="1248"/>
                    <a:pt x="776" y="1248"/>
                  </a:cubicBezTo>
                  <a:cubicBezTo>
                    <a:pt x="768" y="1218"/>
                    <a:pt x="768" y="1218"/>
                    <a:pt x="768" y="1218"/>
                  </a:cubicBezTo>
                  <a:cubicBezTo>
                    <a:pt x="767" y="1212"/>
                    <a:pt x="767" y="1212"/>
                    <a:pt x="767" y="1212"/>
                  </a:cubicBezTo>
                  <a:cubicBezTo>
                    <a:pt x="764" y="1204"/>
                    <a:pt x="764" y="1204"/>
                    <a:pt x="764" y="1204"/>
                  </a:cubicBezTo>
                  <a:cubicBezTo>
                    <a:pt x="785" y="1210"/>
                    <a:pt x="814" y="1217"/>
                    <a:pt x="835" y="1222"/>
                  </a:cubicBezTo>
                  <a:cubicBezTo>
                    <a:pt x="844" y="1229"/>
                    <a:pt x="853" y="1235"/>
                    <a:pt x="862" y="1241"/>
                  </a:cubicBezTo>
                  <a:cubicBezTo>
                    <a:pt x="862" y="1291"/>
                    <a:pt x="862" y="1291"/>
                    <a:pt x="862" y="1291"/>
                  </a:cubicBezTo>
                  <a:cubicBezTo>
                    <a:pt x="863" y="1360"/>
                    <a:pt x="863" y="1360"/>
                    <a:pt x="863" y="1360"/>
                  </a:cubicBezTo>
                  <a:cubicBezTo>
                    <a:pt x="863" y="1462"/>
                    <a:pt x="863" y="1462"/>
                    <a:pt x="863" y="1462"/>
                  </a:cubicBezTo>
                  <a:cubicBezTo>
                    <a:pt x="883" y="1475"/>
                    <a:pt x="905" y="1489"/>
                    <a:pt x="927" y="1501"/>
                  </a:cubicBezTo>
                  <a:cubicBezTo>
                    <a:pt x="927" y="1546"/>
                    <a:pt x="927" y="1546"/>
                    <a:pt x="927" y="1546"/>
                  </a:cubicBezTo>
                  <a:cubicBezTo>
                    <a:pt x="888" y="1523"/>
                    <a:pt x="850" y="1499"/>
                    <a:pt x="816" y="1473"/>
                  </a:cubicBezTo>
                  <a:close/>
                  <a:moveTo>
                    <a:pt x="1172" y="1585"/>
                  </a:moveTo>
                  <a:cubicBezTo>
                    <a:pt x="1168" y="1596"/>
                    <a:pt x="1163" y="1604"/>
                    <a:pt x="1157" y="1611"/>
                  </a:cubicBezTo>
                  <a:cubicBezTo>
                    <a:pt x="1141" y="1628"/>
                    <a:pt x="1119" y="1632"/>
                    <a:pt x="1096" y="1627"/>
                  </a:cubicBezTo>
                  <a:cubicBezTo>
                    <a:pt x="1063" y="1619"/>
                    <a:pt x="1028" y="1592"/>
                    <a:pt x="1010" y="1557"/>
                  </a:cubicBezTo>
                  <a:cubicBezTo>
                    <a:pt x="1006" y="1548"/>
                    <a:pt x="987" y="1483"/>
                    <a:pt x="988" y="1427"/>
                  </a:cubicBezTo>
                  <a:cubicBezTo>
                    <a:pt x="989" y="1406"/>
                    <a:pt x="992" y="1385"/>
                    <a:pt x="1001" y="1371"/>
                  </a:cubicBezTo>
                  <a:cubicBezTo>
                    <a:pt x="1014" y="1348"/>
                    <a:pt x="1039" y="1338"/>
                    <a:pt x="1082" y="1351"/>
                  </a:cubicBezTo>
                  <a:cubicBezTo>
                    <a:pt x="1127" y="1368"/>
                    <a:pt x="1152" y="1398"/>
                    <a:pt x="1166" y="1431"/>
                  </a:cubicBezTo>
                  <a:cubicBezTo>
                    <a:pt x="1167" y="1434"/>
                    <a:pt x="1168" y="1437"/>
                    <a:pt x="1169" y="1439"/>
                  </a:cubicBezTo>
                  <a:cubicBezTo>
                    <a:pt x="1176" y="1458"/>
                    <a:pt x="1179" y="1476"/>
                    <a:pt x="1181" y="1494"/>
                  </a:cubicBezTo>
                  <a:cubicBezTo>
                    <a:pt x="1184" y="1543"/>
                    <a:pt x="1173" y="1584"/>
                    <a:pt x="1172" y="1585"/>
                  </a:cubicBezTo>
                  <a:close/>
                  <a:moveTo>
                    <a:pt x="1270" y="1671"/>
                  </a:moveTo>
                  <a:cubicBezTo>
                    <a:pt x="1270" y="1627"/>
                    <a:pt x="1270" y="1627"/>
                    <a:pt x="1270" y="1627"/>
                  </a:cubicBezTo>
                  <a:cubicBezTo>
                    <a:pt x="1298" y="1633"/>
                    <a:pt x="1327" y="1638"/>
                    <a:pt x="1356" y="1643"/>
                  </a:cubicBezTo>
                  <a:cubicBezTo>
                    <a:pt x="1356" y="1528"/>
                    <a:pt x="1356" y="1528"/>
                    <a:pt x="1356" y="1528"/>
                  </a:cubicBezTo>
                  <a:cubicBezTo>
                    <a:pt x="1355" y="1477"/>
                    <a:pt x="1355" y="1477"/>
                    <a:pt x="1355" y="1477"/>
                  </a:cubicBezTo>
                  <a:cubicBezTo>
                    <a:pt x="1335" y="1481"/>
                    <a:pt x="1307" y="1486"/>
                    <a:pt x="1286" y="1489"/>
                  </a:cubicBezTo>
                  <a:cubicBezTo>
                    <a:pt x="1270" y="1456"/>
                    <a:pt x="1270" y="1456"/>
                    <a:pt x="1270" y="1456"/>
                  </a:cubicBezTo>
                  <a:cubicBezTo>
                    <a:pt x="1264" y="1444"/>
                    <a:pt x="1264" y="1444"/>
                    <a:pt x="1264" y="1444"/>
                  </a:cubicBezTo>
                  <a:cubicBezTo>
                    <a:pt x="1297" y="1439"/>
                    <a:pt x="1340" y="1431"/>
                    <a:pt x="1373" y="1425"/>
                  </a:cubicBezTo>
                  <a:cubicBezTo>
                    <a:pt x="1386" y="1427"/>
                    <a:pt x="1399" y="1429"/>
                    <a:pt x="1412" y="1430"/>
                  </a:cubicBezTo>
                  <a:cubicBezTo>
                    <a:pt x="1413" y="1477"/>
                    <a:pt x="1413" y="1477"/>
                    <a:pt x="1413" y="1477"/>
                  </a:cubicBezTo>
                  <a:cubicBezTo>
                    <a:pt x="1413" y="1534"/>
                    <a:pt x="1413" y="1534"/>
                    <a:pt x="1413" y="1534"/>
                  </a:cubicBezTo>
                  <a:cubicBezTo>
                    <a:pt x="1413" y="1651"/>
                    <a:pt x="1413" y="1651"/>
                    <a:pt x="1413" y="1651"/>
                  </a:cubicBezTo>
                  <a:cubicBezTo>
                    <a:pt x="1442" y="1654"/>
                    <a:pt x="1472" y="1657"/>
                    <a:pt x="1501" y="1659"/>
                  </a:cubicBezTo>
                  <a:cubicBezTo>
                    <a:pt x="1501" y="1703"/>
                    <a:pt x="1501" y="1703"/>
                    <a:pt x="1501" y="1703"/>
                  </a:cubicBezTo>
                  <a:cubicBezTo>
                    <a:pt x="1422" y="1698"/>
                    <a:pt x="1345" y="1687"/>
                    <a:pt x="1270" y="1671"/>
                  </a:cubicBezTo>
                  <a:close/>
                  <a:moveTo>
                    <a:pt x="1625" y="1693"/>
                  </a:moveTo>
                  <a:cubicBezTo>
                    <a:pt x="1623" y="1692"/>
                    <a:pt x="1622" y="1691"/>
                    <a:pt x="1620" y="1689"/>
                  </a:cubicBezTo>
                  <a:cubicBezTo>
                    <a:pt x="1580" y="1654"/>
                    <a:pt x="1577" y="1586"/>
                    <a:pt x="1583" y="1542"/>
                  </a:cubicBezTo>
                  <a:cubicBezTo>
                    <a:pt x="1584" y="1534"/>
                    <a:pt x="1586" y="1526"/>
                    <a:pt x="1587" y="1519"/>
                  </a:cubicBezTo>
                  <a:cubicBezTo>
                    <a:pt x="1591" y="1506"/>
                    <a:pt x="1596" y="1495"/>
                    <a:pt x="1602" y="1485"/>
                  </a:cubicBezTo>
                  <a:cubicBezTo>
                    <a:pt x="1628" y="1446"/>
                    <a:pt x="1672" y="1442"/>
                    <a:pt x="1695" y="1440"/>
                  </a:cubicBezTo>
                  <a:cubicBezTo>
                    <a:pt x="1737" y="1438"/>
                    <a:pt x="1768" y="1449"/>
                    <a:pt x="1786" y="1475"/>
                  </a:cubicBezTo>
                  <a:cubicBezTo>
                    <a:pt x="1797" y="1489"/>
                    <a:pt x="1804" y="1507"/>
                    <a:pt x="1807" y="1530"/>
                  </a:cubicBezTo>
                  <a:cubicBezTo>
                    <a:pt x="1807" y="1530"/>
                    <a:pt x="1808" y="1530"/>
                    <a:pt x="1808" y="1531"/>
                  </a:cubicBezTo>
                  <a:cubicBezTo>
                    <a:pt x="1834" y="1705"/>
                    <a:pt x="1690" y="1741"/>
                    <a:pt x="1625" y="1693"/>
                  </a:cubicBezTo>
                  <a:close/>
                  <a:moveTo>
                    <a:pt x="2080" y="1636"/>
                  </a:moveTo>
                  <a:cubicBezTo>
                    <a:pt x="2068" y="1640"/>
                    <a:pt x="2055" y="1644"/>
                    <a:pt x="2042" y="1648"/>
                  </a:cubicBezTo>
                  <a:cubicBezTo>
                    <a:pt x="2034" y="1650"/>
                    <a:pt x="2027" y="1652"/>
                    <a:pt x="2020" y="1654"/>
                  </a:cubicBezTo>
                  <a:cubicBezTo>
                    <a:pt x="1982" y="1664"/>
                    <a:pt x="1945" y="1673"/>
                    <a:pt x="1907" y="1680"/>
                  </a:cubicBezTo>
                  <a:cubicBezTo>
                    <a:pt x="1907" y="1635"/>
                    <a:pt x="1907" y="1635"/>
                    <a:pt x="1907" y="1635"/>
                  </a:cubicBezTo>
                  <a:cubicBezTo>
                    <a:pt x="1936" y="1629"/>
                    <a:pt x="1966" y="1623"/>
                    <a:pt x="1996" y="1616"/>
                  </a:cubicBezTo>
                  <a:cubicBezTo>
                    <a:pt x="1995" y="1495"/>
                    <a:pt x="1995" y="1495"/>
                    <a:pt x="1995" y="1495"/>
                  </a:cubicBezTo>
                  <a:cubicBezTo>
                    <a:pt x="1995" y="1450"/>
                    <a:pt x="1995" y="1450"/>
                    <a:pt x="1995" y="1450"/>
                  </a:cubicBezTo>
                  <a:cubicBezTo>
                    <a:pt x="1974" y="1463"/>
                    <a:pt x="1945" y="1479"/>
                    <a:pt x="1923" y="1491"/>
                  </a:cubicBezTo>
                  <a:cubicBezTo>
                    <a:pt x="1901" y="1457"/>
                    <a:pt x="1901" y="1457"/>
                    <a:pt x="1901" y="1457"/>
                  </a:cubicBezTo>
                  <a:cubicBezTo>
                    <a:pt x="1900" y="1455"/>
                    <a:pt x="1900" y="1455"/>
                    <a:pt x="1900" y="1455"/>
                  </a:cubicBezTo>
                  <a:cubicBezTo>
                    <a:pt x="1934" y="1436"/>
                    <a:pt x="1979" y="1410"/>
                    <a:pt x="2013" y="1391"/>
                  </a:cubicBezTo>
                  <a:cubicBezTo>
                    <a:pt x="2022" y="1388"/>
                    <a:pt x="2032" y="1386"/>
                    <a:pt x="2041" y="1383"/>
                  </a:cubicBezTo>
                  <a:cubicBezTo>
                    <a:pt x="2045" y="1382"/>
                    <a:pt x="2049" y="1381"/>
                    <a:pt x="2053" y="1380"/>
                  </a:cubicBezTo>
                  <a:cubicBezTo>
                    <a:pt x="2053" y="1419"/>
                    <a:pt x="2053" y="1419"/>
                    <a:pt x="2053" y="1419"/>
                  </a:cubicBezTo>
                  <a:cubicBezTo>
                    <a:pt x="2053" y="1478"/>
                    <a:pt x="2053" y="1478"/>
                    <a:pt x="2053" y="1478"/>
                  </a:cubicBezTo>
                  <a:cubicBezTo>
                    <a:pt x="2053" y="1600"/>
                    <a:pt x="2053" y="1600"/>
                    <a:pt x="2053" y="1600"/>
                  </a:cubicBezTo>
                  <a:cubicBezTo>
                    <a:pt x="2062" y="1597"/>
                    <a:pt x="2071" y="1594"/>
                    <a:pt x="2080" y="1591"/>
                  </a:cubicBezTo>
                  <a:cubicBezTo>
                    <a:pt x="2099" y="1585"/>
                    <a:pt x="2118" y="1579"/>
                    <a:pt x="2137" y="1572"/>
                  </a:cubicBezTo>
                  <a:cubicBezTo>
                    <a:pt x="2137" y="1617"/>
                    <a:pt x="2137" y="1617"/>
                    <a:pt x="2137" y="1617"/>
                  </a:cubicBezTo>
                  <a:cubicBezTo>
                    <a:pt x="2118" y="1623"/>
                    <a:pt x="2100" y="1630"/>
                    <a:pt x="2080" y="1636"/>
                  </a:cubicBezTo>
                  <a:close/>
                  <a:moveTo>
                    <a:pt x="2357" y="1506"/>
                  </a:moveTo>
                  <a:cubicBezTo>
                    <a:pt x="2313" y="1536"/>
                    <a:pt x="2263" y="1563"/>
                    <a:pt x="2208" y="1588"/>
                  </a:cubicBezTo>
                  <a:cubicBezTo>
                    <a:pt x="2208" y="1543"/>
                    <a:pt x="2208" y="1543"/>
                    <a:pt x="2208" y="1543"/>
                  </a:cubicBezTo>
                  <a:cubicBezTo>
                    <a:pt x="2233" y="1532"/>
                    <a:pt x="2257" y="1520"/>
                    <a:pt x="2280" y="1508"/>
                  </a:cubicBezTo>
                  <a:cubicBezTo>
                    <a:pt x="2280" y="1380"/>
                    <a:pt x="2280" y="1380"/>
                    <a:pt x="2280" y="1380"/>
                  </a:cubicBezTo>
                  <a:cubicBezTo>
                    <a:pt x="2280" y="1342"/>
                    <a:pt x="2280" y="1342"/>
                    <a:pt x="2280" y="1342"/>
                  </a:cubicBezTo>
                  <a:cubicBezTo>
                    <a:pt x="2263" y="1359"/>
                    <a:pt x="2239" y="1380"/>
                    <a:pt x="2222" y="1396"/>
                  </a:cubicBezTo>
                  <a:cubicBezTo>
                    <a:pt x="2202" y="1364"/>
                    <a:pt x="2202" y="1364"/>
                    <a:pt x="2202" y="1364"/>
                  </a:cubicBezTo>
                  <a:cubicBezTo>
                    <a:pt x="2208" y="1359"/>
                    <a:pt x="2214" y="1354"/>
                    <a:pt x="2220" y="1349"/>
                  </a:cubicBezTo>
                  <a:cubicBezTo>
                    <a:pt x="2244" y="1327"/>
                    <a:pt x="2272" y="1301"/>
                    <a:pt x="2294" y="1280"/>
                  </a:cubicBezTo>
                  <a:cubicBezTo>
                    <a:pt x="2304" y="1274"/>
                    <a:pt x="2314" y="1268"/>
                    <a:pt x="2324" y="1262"/>
                  </a:cubicBezTo>
                  <a:cubicBezTo>
                    <a:pt x="2324" y="1284"/>
                    <a:pt x="2324" y="1284"/>
                    <a:pt x="2324" y="1284"/>
                  </a:cubicBezTo>
                  <a:cubicBezTo>
                    <a:pt x="2324" y="1353"/>
                    <a:pt x="2324" y="1353"/>
                    <a:pt x="2324" y="1353"/>
                  </a:cubicBezTo>
                  <a:cubicBezTo>
                    <a:pt x="2324" y="1483"/>
                    <a:pt x="2324" y="1483"/>
                    <a:pt x="2324" y="1483"/>
                  </a:cubicBezTo>
                  <a:cubicBezTo>
                    <a:pt x="2337" y="1475"/>
                    <a:pt x="2349" y="1467"/>
                    <a:pt x="2361" y="1459"/>
                  </a:cubicBezTo>
                  <a:cubicBezTo>
                    <a:pt x="2369" y="1453"/>
                    <a:pt x="2378" y="1448"/>
                    <a:pt x="2386" y="1442"/>
                  </a:cubicBezTo>
                  <a:cubicBezTo>
                    <a:pt x="2386" y="1486"/>
                    <a:pt x="2386" y="1486"/>
                    <a:pt x="2386" y="1486"/>
                  </a:cubicBezTo>
                  <a:cubicBezTo>
                    <a:pt x="2376" y="1493"/>
                    <a:pt x="2367" y="1500"/>
                    <a:pt x="2357" y="1506"/>
                  </a:cubicBezTo>
                  <a:close/>
                  <a:moveTo>
                    <a:pt x="2534" y="1312"/>
                  </a:moveTo>
                  <a:cubicBezTo>
                    <a:pt x="2527" y="1345"/>
                    <a:pt x="2516" y="1369"/>
                    <a:pt x="2503" y="1386"/>
                  </a:cubicBezTo>
                  <a:cubicBezTo>
                    <a:pt x="2490" y="1405"/>
                    <a:pt x="2476" y="1414"/>
                    <a:pt x="2465" y="1413"/>
                  </a:cubicBezTo>
                  <a:cubicBezTo>
                    <a:pt x="2456" y="1413"/>
                    <a:pt x="2447" y="1403"/>
                    <a:pt x="2441" y="1386"/>
                  </a:cubicBezTo>
                  <a:cubicBezTo>
                    <a:pt x="2432" y="1358"/>
                    <a:pt x="2429" y="1314"/>
                    <a:pt x="2436" y="1266"/>
                  </a:cubicBezTo>
                  <a:cubicBezTo>
                    <a:pt x="2441" y="1228"/>
                    <a:pt x="2453" y="1189"/>
                    <a:pt x="2473" y="1155"/>
                  </a:cubicBezTo>
                  <a:cubicBezTo>
                    <a:pt x="2480" y="1144"/>
                    <a:pt x="2487" y="1134"/>
                    <a:pt x="2495" y="1124"/>
                  </a:cubicBezTo>
                  <a:cubicBezTo>
                    <a:pt x="2512" y="1107"/>
                    <a:pt x="2523" y="1102"/>
                    <a:pt x="2531" y="1109"/>
                  </a:cubicBezTo>
                  <a:cubicBezTo>
                    <a:pt x="2531" y="1110"/>
                    <a:pt x="2532" y="1111"/>
                    <a:pt x="2532" y="1111"/>
                  </a:cubicBezTo>
                  <a:cubicBezTo>
                    <a:pt x="2532" y="1111"/>
                    <a:pt x="2532" y="1111"/>
                    <a:pt x="2532" y="1111"/>
                  </a:cubicBezTo>
                  <a:cubicBezTo>
                    <a:pt x="2549" y="1135"/>
                    <a:pt x="2549" y="1246"/>
                    <a:pt x="2534" y="1312"/>
                  </a:cubicBezTo>
                  <a:close/>
                  <a:moveTo>
                    <a:pt x="2737" y="1197"/>
                  </a:moveTo>
                  <a:cubicBezTo>
                    <a:pt x="2667" y="1197"/>
                    <a:pt x="2654" y="1127"/>
                    <a:pt x="2654" y="1074"/>
                  </a:cubicBezTo>
                  <a:cubicBezTo>
                    <a:pt x="2654" y="1022"/>
                    <a:pt x="2668" y="953"/>
                    <a:pt x="2737" y="953"/>
                  </a:cubicBezTo>
                  <a:cubicBezTo>
                    <a:pt x="2806" y="953"/>
                    <a:pt x="2819" y="1022"/>
                    <a:pt x="2819" y="1074"/>
                  </a:cubicBezTo>
                  <a:cubicBezTo>
                    <a:pt x="2819" y="1127"/>
                    <a:pt x="2807" y="1197"/>
                    <a:pt x="2737" y="1197"/>
                  </a:cubicBezTo>
                  <a:close/>
                  <a:moveTo>
                    <a:pt x="3062" y="1195"/>
                  </a:moveTo>
                  <a:cubicBezTo>
                    <a:pt x="2889" y="1195"/>
                    <a:pt x="2889" y="1195"/>
                    <a:pt x="2889" y="1195"/>
                  </a:cubicBezTo>
                  <a:cubicBezTo>
                    <a:pt x="2889" y="1154"/>
                    <a:pt x="2889" y="1154"/>
                    <a:pt x="2889" y="1154"/>
                  </a:cubicBezTo>
                  <a:cubicBezTo>
                    <a:pt x="2954" y="1154"/>
                    <a:pt x="2954" y="1154"/>
                    <a:pt x="2954" y="1154"/>
                  </a:cubicBezTo>
                  <a:cubicBezTo>
                    <a:pt x="2954" y="1005"/>
                    <a:pt x="2954" y="1005"/>
                    <a:pt x="2954" y="1005"/>
                  </a:cubicBezTo>
                  <a:cubicBezTo>
                    <a:pt x="2902" y="1028"/>
                    <a:pt x="2902" y="1028"/>
                    <a:pt x="2902" y="1028"/>
                  </a:cubicBezTo>
                  <a:cubicBezTo>
                    <a:pt x="2885" y="991"/>
                    <a:pt x="2885" y="991"/>
                    <a:pt x="2885" y="991"/>
                  </a:cubicBezTo>
                  <a:cubicBezTo>
                    <a:pt x="2967" y="956"/>
                    <a:pt x="2967" y="956"/>
                    <a:pt x="2967" y="956"/>
                  </a:cubicBezTo>
                  <a:cubicBezTo>
                    <a:pt x="2997" y="956"/>
                    <a:pt x="2997" y="956"/>
                    <a:pt x="2997" y="956"/>
                  </a:cubicBezTo>
                  <a:cubicBezTo>
                    <a:pt x="2997" y="1154"/>
                    <a:pt x="2997" y="1154"/>
                    <a:pt x="2997" y="1154"/>
                  </a:cubicBezTo>
                  <a:cubicBezTo>
                    <a:pt x="3062" y="1154"/>
                    <a:pt x="3062" y="1154"/>
                    <a:pt x="3062" y="1154"/>
                  </a:cubicBezTo>
                  <a:lnTo>
                    <a:pt x="3062" y="1195"/>
                  </a:lnTo>
                  <a:close/>
                  <a:moveTo>
                    <a:pt x="1111" y="1423"/>
                  </a:moveTo>
                  <a:cubicBezTo>
                    <a:pt x="1108" y="1419"/>
                    <a:pt x="1106" y="1415"/>
                    <a:pt x="1103" y="1412"/>
                  </a:cubicBezTo>
                  <a:cubicBezTo>
                    <a:pt x="1092" y="1397"/>
                    <a:pt x="1078" y="1390"/>
                    <a:pt x="1062" y="1395"/>
                  </a:cubicBezTo>
                  <a:cubicBezTo>
                    <a:pt x="1061" y="1395"/>
                    <a:pt x="1060" y="1395"/>
                    <a:pt x="1059" y="1396"/>
                  </a:cubicBezTo>
                  <a:cubicBezTo>
                    <a:pt x="1045" y="1402"/>
                    <a:pt x="1039" y="1425"/>
                    <a:pt x="1038" y="1448"/>
                  </a:cubicBezTo>
                  <a:cubicBezTo>
                    <a:pt x="1036" y="1472"/>
                    <a:pt x="1038" y="1496"/>
                    <a:pt x="1038" y="1498"/>
                  </a:cubicBezTo>
                  <a:cubicBezTo>
                    <a:pt x="1046" y="1564"/>
                    <a:pt x="1073" y="1575"/>
                    <a:pt x="1082" y="1578"/>
                  </a:cubicBezTo>
                  <a:cubicBezTo>
                    <a:pt x="1087" y="1580"/>
                    <a:pt x="1092" y="1581"/>
                    <a:pt x="1097" y="1580"/>
                  </a:cubicBezTo>
                  <a:cubicBezTo>
                    <a:pt x="1105" y="1579"/>
                    <a:pt x="1112" y="1575"/>
                    <a:pt x="1117" y="1566"/>
                  </a:cubicBezTo>
                  <a:cubicBezTo>
                    <a:pt x="1129" y="1544"/>
                    <a:pt x="1132" y="1511"/>
                    <a:pt x="1128" y="1480"/>
                  </a:cubicBezTo>
                  <a:cubicBezTo>
                    <a:pt x="1125" y="1459"/>
                    <a:pt x="1119" y="1439"/>
                    <a:pt x="1111" y="1423"/>
                  </a:cubicBezTo>
                  <a:close/>
                  <a:moveTo>
                    <a:pt x="2509" y="1164"/>
                  </a:moveTo>
                  <a:cubicBezTo>
                    <a:pt x="2502" y="1159"/>
                    <a:pt x="2480" y="1174"/>
                    <a:pt x="2472" y="1231"/>
                  </a:cubicBezTo>
                  <a:cubicBezTo>
                    <a:pt x="2469" y="1250"/>
                    <a:pt x="2467" y="1273"/>
                    <a:pt x="2468" y="1302"/>
                  </a:cubicBezTo>
                  <a:cubicBezTo>
                    <a:pt x="2469" y="1330"/>
                    <a:pt x="2474" y="1373"/>
                    <a:pt x="2495" y="1351"/>
                  </a:cubicBezTo>
                  <a:cubicBezTo>
                    <a:pt x="2521" y="1323"/>
                    <a:pt x="2525" y="1221"/>
                    <a:pt x="2516" y="1180"/>
                  </a:cubicBezTo>
                  <a:cubicBezTo>
                    <a:pt x="2514" y="1171"/>
                    <a:pt x="2512" y="1165"/>
                    <a:pt x="2509" y="1164"/>
                  </a:cubicBezTo>
                  <a:close/>
                </a:path>
              </a:pathLst>
            </a:custGeom>
            <a:solidFill>
              <a:schemeClr val="tx2"/>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marL="0" marR="0" lvl="0" indent="0" algn="ctr" defTabSz="931406" eaLnBrk="1" fontAlgn="base" latinLnBrk="0" hangingPunct="1">
                <a:lnSpc>
                  <a:spcPct val="100000"/>
                </a:lnSpc>
                <a:spcBef>
                  <a:spcPct val="0"/>
                </a:spcBef>
                <a:spcAft>
                  <a:spcPct val="0"/>
                </a:spcAft>
                <a:buClrTx/>
                <a:buSzTx/>
                <a:buFontTx/>
                <a:buNone/>
                <a:tabLst/>
                <a:defRPr/>
              </a:pPr>
              <a:endParaRPr kumimoji="0" lang="en-US" sz="1800" b="0" i="0" u="none" strike="noStrike" kern="0" cap="none" spc="-51" normalizeH="0" baseline="0" noProof="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28" name="Group 127"/>
          <p:cNvGrpSpPr/>
          <p:nvPr/>
        </p:nvGrpSpPr>
        <p:grpSpPr>
          <a:xfrm>
            <a:off x="8993868" y="2874205"/>
            <a:ext cx="845140" cy="750606"/>
            <a:chOff x="8698531" y="2391463"/>
            <a:chExt cx="828966" cy="736049"/>
          </a:xfrm>
        </p:grpSpPr>
        <p:sp>
          <p:nvSpPr>
            <p:cNvPr id="129" name="Freeform 237"/>
            <p:cNvSpPr>
              <a:spLocks noChangeAspect="1"/>
            </p:cNvSpPr>
            <p:nvPr/>
          </p:nvSpPr>
          <p:spPr bwMode="auto">
            <a:xfrm>
              <a:off x="8933547" y="2599629"/>
              <a:ext cx="358934" cy="319717"/>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2"/>
            </a:solidFill>
            <a:ln w="9525" cap="flat" cmpd="sng" algn="ctr">
              <a:noFill/>
              <a:prstDash val="solid"/>
              <a:headEnd type="none" w="med" len="med"/>
              <a:tailEnd type="none" w="med" len="med"/>
            </a:ln>
            <a:effectLst/>
            <a:ex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marL="0" marR="0" lvl="0" indent="0" algn="ctr" defTabSz="931406" eaLnBrk="1" fontAlgn="base" latinLnBrk="0" hangingPunct="1">
                <a:lnSpc>
                  <a:spcPct val="100000"/>
                </a:lnSpc>
                <a:spcBef>
                  <a:spcPct val="0"/>
                </a:spcBef>
                <a:spcAft>
                  <a:spcPct val="0"/>
                </a:spcAft>
                <a:buClrTx/>
                <a:buSzTx/>
                <a:buFontTx/>
                <a:buNone/>
                <a:tabLst/>
                <a:defRPr/>
              </a:pPr>
              <a:endParaRPr kumimoji="0" lang="en-US" sz="1800" b="0" i="0" u="none" strike="noStrike" kern="0" cap="none" spc="-51" normalizeH="0" baseline="0" noProof="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30" name="Group 129"/>
            <p:cNvGrpSpPr/>
            <p:nvPr/>
          </p:nvGrpSpPr>
          <p:grpSpPr>
            <a:xfrm>
              <a:off x="8698531" y="2391463"/>
              <a:ext cx="828966" cy="736049"/>
              <a:chOff x="5625794" y="1599766"/>
              <a:chExt cx="4594902" cy="4080930"/>
            </a:xfrm>
          </p:grpSpPr>
          <p:grpSp>
            <p:nvGrpSpPr>
              <p:cNvPr id="131" name="Group 130"/>
              <p:cNvGrpSpPr/>
              <p:nvPr/>
            </p:nvGrpSpPr>
            <p:grpSpPr>
              <a:xfrm>
                <a:off x="6191250" y="1599766"/>
                <a:ext cx="3473485" cy="1069614"/>
                <a:chOff x="6191250" y="1599766"/>
                <a:chExt cx="3473485" cy="1069614"/>
              </a:xfrm>
              <a:solidFill>
                <a:srgbClr val="505050"/>
              </a:solidFill>
            </p:grpSpPr>
            <p:sp>
              <p:nvSpPr>
                <p:cNvPr id="137" name="Freeform 136"/>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2">
                    <a:alpha val="67000"/>
                  </a:schemeClr>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1406" fontAlgn="base">
                    <a:spcBef>
                      <a:spcPct val="0"/>
                    </a:spcBef>
                    <a:spcAft>
                      <a:spcPct val="0"/>
                    </a:spcAft>
                  </a:pPr>
                  <a:endParaRPr lang="en-US" kern="0" spc="-51"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38" name="Freeform 137"/>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2">
                    <a:alpha val="67000"/>
                  </a:schemeClr>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1406" fontAlgn="base">
                    <a:spcBef>
                      <a:spcPct val="0"/>
                    </a:spcBef>
                    <a:spcAft>
                      <a:spcPct val="0"/>
                    </a:spcAft>
                  </a:pPr>
                  <a:endParaRPr lang="en-US" kern="0" spc="-51"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132" name="Group 131"/>
              <p:cNvGrpSpPr/>
              <p:nvPr/>
            </p:nvGrpSpPr>
            <p:grpSpPr>
              <a:xfrm flipV="1">
                <a:off x="6191250" y="4611080"/>
                <a:ext cx="3473483" cy="1069616"/>
                <a:chOff x="6191250" y="1599764"/>
                <a:chExt cx="3473483" cy="1069616"/>
              </a:xfrm>
              <a:solidFill>
                <a:srgbClr val="505050"/>
              </a:solidFill>
            </p:grpSpPr>
            <p:sp>
              <p:nvSpPr>
                <p:cNvPr id="135" name="Freeform 134"/>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2">
                    <a:alpha val="67000"/>
                  </a:schemeClr>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1406" fontAlgn="base">
                    <a:spcBef>
                      <a:spcPct val="0"/>
                    </a:spcBef>
                    <a:spcAft>
                      <a:spcPct val="0"/>
                    </a:spcAft>
                  </a:pPr>
                  <a:endParaRPr lang="en-US" kern="0" spc="-51"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36" name="Freeform 135"/>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2">
                    <a:alpha val="67000"/>
                  </a:schemeClr>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1406" fontAlgn="base">
                    <a:spcBef>
                      <a:spcPct val="0"/>
                    </a:spcBef>
                    <a:spcAft>
                      <a:spcPct val="0"/>
                    </a:spcAft>
                  </a:pPr>
                  <a:endParaRPr lang="en-US" kern="0" spc="-51"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133" name="Freeform 132"/>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2">
                  <a:alpha val="67000"/>
                </a:schemeClr>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1406" fontAlgn="base">
                  <a:spcBef>
                    <a:spcPct val="0"/>
                  </a:spcBef>
                  <a:spcAft>
                    <a:spcPct val="0"/>
                  </a:spcAft>
                </a:pPr>
                <a:endParaRPr lang="en-US" kern="0" spc="-51"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34" name="Freeform 133"/>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2">
                  <a:alpha val="67000"/>
                </a:schemeClr>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1406" fontAlgn="base">
                  <a:spcBef>
                    <a:spcPct val="0"/>
                  </a:spcBef>
                  <a:spcAft>
                    <a:spcPct val="0"/>
                  </a:spcAft>
                </a:pPr>
                <a:endParaRPr lang="en-US" kern="0" spc="-51"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grpSp>
        <p:nvGrpSpPr>
          <p:cNvPr id="139" name="Group 138"/>
          <p:cNvGrpSpPr/>
          <p:nvPr/>
        </p:nvGrpSpPr>
        <p:grpSpPr>
          <a:xfrm>
            <a:off x="8993868" y="4200422"/>
            <a:ext cx="845140" cy="750606"/>
            <a:chOff x="8698531" y="3979675"/>
            <a:chExt cx="828966" cy="736049"/>
          </a:xfrm>
        </p:grpSpPr>
        <p:sp>
          <p:nvSpPr>
            <p:cNvPr id="140" name="Freeform 100"/>
            <p:cNvSpPr>
              <a:spLocks noEditPoints="1"/>
            </p:cNvSpPr>
            <p:nvPr/>
          </p:nvSpPr>
          <p:spPr bwMode="black">
            <a:xfrm>
              <a:off x="8957393" y="4225167"/>
              <a:ext cx="371203" cy="245065"/>
            </a:xfrm>
            <a:custGeom>
              <a:avLst/>
              <a:gdLst>
                <a:gd name="T0" fmla="*/ 103 w 103"/>
                <a:gd name="T1" fmla="*/ 33 h 68"/>
                <a:gd name="T2" fmla="*/ 56 w 103"/>
                <a:gd name="T3" fmla="*/ 68 h 68"/>
                <a:gd name="T4" fmla="*/ 56 w 103"/>
                <a:gd name="T5" fmla="*/ 0 h 68"/>
                <a:gd name="T6" fmla="*/ 103 w 103"/>
                <a:gd name="T7" fmla="*/ 33 h 68"/>
                <a:gd name="T8" fmla="*/ 0 w 103"/>
                <a:gd name="T9" fmla="*/ 0 h 68"/>
                <a:gd name="T10" fmla="*/ 0 w 103"/>
                <a:gd name="T11" fmla="*/ 68 h 68"/>
                <a:gd name="T12" fmla="*/ 47 w 103"/>
                <a:gd name="T13" fmla="*/ 33 h 68"/>
                <a:gd name="T14" fmla="*/ 0 w 103"/>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68">
                  <a:moveTo>
                    <a:pt x="103" y="33"/>
                  </a:moveTo>
                  <a:lnTo>
                    <a:pt x="56" y="68"/>
                  </a:lnTo>
                  <a:lnTo>
                    <a:pt x="56" y="0"/>
                  </a:lnTo>
                  <a:lnTo>
                    <a:pt x="103" y="33"/>
                  </a:lnTo>
                  <a:close/>
                  <a:moveTo>
                    <a:pt x="0" y="0"/>
                  </a:moveTo>
                  <a:lnTo>
                    <a:pt x="0" y="68"/>
                  </a:lnTo>
                  <a:lnTo>
                    <a:pt x="47" y="33"/>
                  </a:lnTo>
                  <a:lnTo>
                    <a:pt x="0" y="0"/>
                  </a:lnTo>
                  <a:close/>
                </a:path>
              </a:pathLst>
            </a:custGeom>
            <a:solidFill>
              <a:schemeClr val="tx2"/>
            </a:solidFill>
            <a:ln w="9525" cap="flat" cmpd="sng" algn="ctr">
              <a:noFill/>
              <a:prstDash val="solid"/>
              <a:headEnd type="none" w="med" len="med"/>
              <a:tailEnd type="none" w="med" len="med"/>
            </a:ln>
            <a:effectLst/>
            <a:ex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marL="0" marR="0" lvl="0" indent="0" algn="ctr" defTabSz="931406" eaLnBrk="1" fontAlgn="base" latinLnBrk="0" hangingPunct="1">
                <a:lnSpc>
                  <a:spcPct val="100000"/>
                </a:lnSpc>
                <a:spcBef>
                  <a:spcPct val="0"/>
                </a:spcBef>
                <a:spcAft>
                  <a:spcPct val="0"/>
                </a:spcAft>
                <a:buClrTx/>
                <a:buSzTx/>
                <a:buFontTx/>
                <a:buNone/>
                <a:tabLst/>
                <a:defRPr/>
              </a:pPr>
              <a:endParaRPr kumimoji="0" lang="en-US" sz="1800" b="0" i="0" u="none" strike="noStrike" kern="0" cap="none" spc="-51" normalizeH="0" baseline="0" noProof="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41" name="Group 140"/>
            <p:cNvGrpSpPr/>
            <p:nvPr/>
          </p:nvGrpSpPr>
          <p:grpSpPr>
            <a:xfrm>
              <a:off x="8698531" y="3979675"/>
              <a:ext cx="828966" cy="736049"/>
              <a:chOff x="5625794" y="1599766"/>
              <a:chExt cx="4594902" cy="4080930"/>
            </a:xfrm>
          </p:grpSpPr>
          <p:grpSp>
            <p:nvGrpSpPr>
              <p:cNvPr id="142" name="Group 141"/>
              <p:cNvGrpSpPr/>
              <p:nvPr/>
            </p:nvGrpSpPr>
            <p:grpSpPr>
              <a:xfrm>
                <a:off x="6191250" y="1599766"/>
                <a:ext cx="3473485" cy="1069614"/>
                <a:chOff x="6191250" y="1599766"/>
                <a:chExt cx="3473485" cy="1069614"/>
              </a:xfrm>
              <a:solidFill>
                <a:srgbClr val="505050"/>
              </a:solidFill>
            </p:grpSpPr>
            <p:sp>
              <p:nvSpPr>
                <p:cNvPr id="148" name="Freeform 147"/>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2">
                    <a:alpha val="67000"/>
                  </a:schemeClr>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1406" fontAlgn="base">
                    <a:spcBef>
                      <a:spcPct val="0"/>
                    </a:spcBef>
                    <a:spcAft>
                      <a:spcPct val="0"/>
                    </a:spcAft>
                  </a:pPr>
                  <a:endParaRPr lang="en-US" kern="0" spc="-51"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49" name="Freeform 148"/>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2">
                    <a:alpha val="67000"/>
                  </a:schemeClr>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1406" fontAlgn="base">
                    <a:spcBef>
                      <a:spcPct val="0"/>
                    </a:spcBef>
                    <a:spcAft>
                      <a:spcPct val="0"/>
                    </a:spcAft>
                  </a:pPr>
                  <a:endParaRPr lang="en-US" kern="0" spc="-51"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143" name="Group 142"/>
              <p:cNvGrpSpPr/>
              <p:nvPr/>
            </p:nvGrpSpPr>
            <p:grpSpPr>
              <a:xfrm flipV="1">
                <a:off x="6191250" y="4611080"/>
                <a:ext cx="3473483" cy="1069616"/>
                <a:chOff x="6191250" y="1599764"/>
                <a:chExt cx="3473483" cy="1069616"/>
              </a:xfrm>
              <a:solidFill>
                <a:srgbClr val="505050"/>
              </a:solidFill>
            </p:grpSpPr>
            <p:sp>
              <p:nvSpPr>
                <p:cNvPr id="146" name="Freeform 145"/>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2">
                    <a:alpha val="67000"/>
                  </a:schemeClr>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1406" fontAlgn="base">
                    <a:spcBef>
                      <a:spcPct val="0"/>
                    </a:spcBef>
                    <a:spcAft>
                      <a:spcPct val="0"/>
                    </a:spcAft>
                  </a:pPr>
                  <a:endParaRPr lang="en-US" kern="0" spc="-51"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47" name="Freeform 146"/>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2">
                    <a:alpha val="67000"/>
                  </a:schemeClr>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1406" fontAlgn="base">
                    <a:spcBef>
                      <a:spcPct val="0"/>
                    </a:spcBef>
                    <a:spcAft>
                      <a:spcPct val="0"/>
                    </a:spcAft>
                  </a:pPr>
                  <a:endParaRPr lang="en-US" kern="0" spc="-51"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144" name="Freeform 143"/>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2">
                  <a:alpha val="67000"/>
                </a:schemeClr>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1406" fontAlgn="base">
                  <a:spcBef>
                    <a:spcPct val="0"/>
                  </a:spcBef>
                  <a:spcAft>
                    <a:spcPct val="0"/>
                  </a:spcAft>
                </a:pPr>
                <a:endParaRPr lang="en-US" kern="0" spc="-51"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45" name="Freeform 144"/>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2">
                  <a:alpha val="67000"/>
                </a:schemeClr>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1406" fontAlgn="base">
                  <a:spcBef>
                    <a:spcPct val="0"/>
                  </a:spcBef>
                  <a:spcAft>
                    <a:spcPct val="0"/>
                  </a:spcAft>
                </a:pPr>
                <a:endParaRPr lang="en-US" kern="0" spc="-51"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sp>
        <p:nvSpPr>
          <p:cNvPr id="150" name="Right Brace 149"/>
          <p:cNvSpPr/>
          <p:nvPr/>
        </p:nvSpPr>
        <p:spPr>
          <a:xfrm rot="10800000">
            <a:off x="5022151" y="2406811"/>
            <a:ext cx="570068" cy="3011467"/>
          </a:xfrm>
          <a:prstGeom prst="rightBrace">
            <a:avLst>
              <a:gd name="adj1" fmla="val 47292"/>
              <a:gd name="adj2" fmla="val 50110"/>
            </a:avLst>
          </a:prstGeom>
          <a:noFill/>
          <a:ln w="57150" cap="flat" cmpd="sng" algn="ctr">
            <a:solidFill>
              <a:schemeClr val="bg1">
                <a:lumMod val="20000"/>
                <a:lumOff val="80000"/>
              </a:schemeClr>
            </a:solidFill>
            <a:prstDash val="solid"/>
            <a:headEnd type="none"/>
            <a:tailEnd type="none"/>
          </a:ln>
          <a:effectLst/>
        </p:spPr>
        <p:txBody>
          <a:bodyPr lIns="93149" tIns="46577" rIns="93149" bIns="46577" rtlCol="0" anchor="ctr"/>
          <a:lstStyle/>
          <a:p>
            <a:pPr marL="0" marR="0" lvl="0" indent="0" algn="ctr" defTabSz="93185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latin typeface="Segoe UI"/>
            </a:endParaRPr>
          </a:p>
        </p:txBody>
      </p:sp>
      <p:grpSp>
        <p:nvGrpSpPr>
          <p:cNvPr id="151" name="Group 150"/>
          <p:cNvGrpSpPr/>
          <p:nvPr/>
        </p:nvGrpSpPr>
        <p:grpSpPr>
          <a:xfrm>
            <a:off x="5774155" y="2874205"/>
            <a:ext cx="845140" cy="750606"/>
            <a:chOff x="2393096" y="3314046"/>
            <a:chExt cx="828750" cy="736049"/>
          </a:xfrm>
        </p:grpSpPr>
        <p:sp>
          <p:nvSpPr>
            <p:cNvPr id="152" name="Donut 1"/>
            <p:cNvSpPr/>
            <p:nvPr/>
          </p:nvSpPr>
          <p:spPr bwMode="auto">
            <a:xfrm>
              <a:off x="2627474" y="3511580"/>
              <a:ext cx="359995" cy="358073"/>
            </a:xfrm>
            <a:custGeom>
              <a:avLst/>
              <a:gdLst/>
              <a:ahLst/>
              <a:cxnLst/>
              <a:rect l="l" t="t" r="r" b="b"/>
              <a:pathLst>
                <a:path w="359995" h="358073">
                  <a:moveTo>
                    <a:pt x="1123" y="199707"/>
                  </a:moveTo>
                  <a:lnTo>
                    <a:pt x="124671" y="200830"/>
                  </a:lnTo>
                  <a:lnTo>
                    <a:pt x="166228" y="236771"/>
                  </a:lnTo>
                  <a:cubicBezTo>
                    <a:pt x="147787" y="236941"/>
                    <a:pt x="129346" y="237110"/>
                    <a:pt x="110905" y="237279"/>
                  </a:cubicBezTo>
                  <a:cubicBezTo>
                    <a:pt x="126331" y="262471"/>
                    <a:pt x="154567" y="277062"/>
                    <a:pt x="186212" y="277062"/>
                  </a:cubicBezTo>
                  <a:cubicBezTo>
                    <a:pt x="225799" y="277062"/>
                    <a:pt x="260053" y="254227"/>
                    <a:pt x="276157" y="220830"/>
                  </a:cubicBezTo>
                  <a:lnTo>
                    <a:pt x="356653" y="220830"/>
                  </a:lnTo>
                  <a:cubicBezTo>
                    <a:pt x="337124" y="296696"/>
                    <a:pt x="268203" y="352658"/>
                    <a:pt x="186212" y="352658"/>
                  </a:cubicBezTo>
                  <a:cubicBezTo>
                    <a:pt x="127185" y="352658"/>
                    <a:pt x="74933" y="323655"/>
                    <a:pt x="43803" y="278531"/>
                  </a:cubicBezTo>
                  <a:lnTo>
                    <a:pt x="43803" y="289560"/>
                  </a:lnTo>
                  <a:lnTo>
                    <a:pt x="38188" y="358073"/>
                  </a:lnTo>
                  <a:lnTo>
                    <a:pt x="0" y="326625"/>
                  </a:lnTo>
                  <a:close/>
                  <a:moveTo>
                    <a:pt x="186212" y="0"/>
                  </a:moveTo>
                  <a:cubicBezTo>
                    <a:pt x="241995" y="0"/>
                    <a:pt x="291729" y="25904"/>
                    <a:pt x="321951" y="67970"/>
                  </a:cubicBezTo>
                  <a:cubicBezTo>
                    <a:pt x="322151" y="46267"/>
                    <a:pt x="322350" y="24565"/>
                    <a:pt x="322549" y="2862"/>
                  </a:cubicBezTo>
                  <a:lnTo>
                    <a:pt x="358490" y="44419"/>
                  </a:lnTo>
                  <a:lnTo>
                    <a:pt x="359413" y="145933"/>
                  </a:lnTo>
                  <a:cubicBezTo>
                    <a:pt x="359808" y="146450"/>
                    <a:pt x="359903" y="147019"/>
                    <a:pt x="359995" y="147588"/>
                  </a:cubicBezTo>
                  <a:lnTo>
                    <a:pt x="359428" y="147588"/>
                  </a:lnTo>
                  <a:lnTo>
                    <a:pt x="359613" y="167968"/>
                  </a:lnTo>
                  <a:lnTo>
                    <a:pt x="232696" y="169091"/>
                  </a:lnTo>
                  <a:lnTo>
                    <a:pt x="201247" y="130903"/>
                  </a:lnTo>
                  <a:lnTo>
                    <a:pt x="269760" y="125288"/>
                  </a:lnTo>
                  <a:lnTo>
                    <a:pt x="271731" y="125288"/>
                  </a:lnTo>
                  <a:cubicBezTo>
                    <a:pt x="255176" y="95313"/>
                    <a:pt x="222996" y="75596"/>
                    <a:pt x="186212" y="75596"/>
                  </a:cubicBezTo>
                  <a:cubicBezTo>
                    <a:pt x="140615" y="75596"/>
                    <a:pt x="102095" y="105890"/>
                    <a:pt x="90145" y="147588"/>
                  </a:cubicBezTo>
                  <a:lnTo>
                    <a:pt x="12428" y="147588"/>
                  </a:lnTo>
                  <a:cubicBezTo>
                    <a:pt x="25957" y="63857"/>
                    <a:pt x="98627" y="0"/>
                    <a:pt x="186212" y="0"/>
                  </a:cubicBezTo>
                  <a:close/>
                </a:path>
              </a:pathLst>
            </a:custGeom>
            <a:solidFill>
              <a:schemeClr val="tx2"/>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marL="0" marR="0" lvl="0" indent="0" algn="ctr" defTabSz="931406" eaLnBrk="1" fontAlgn="base" latinLnBrk="0" hangingPunct="1">
                <a:lnSpc>
                  <a:spcPct val="100000"/>
                </a:lnSpc>
                <a:spcBef>
                  <a:spcPct val="0"/>
                </a:spcBef>
                <a:spcAft>
                  <a:spcPct val="0"/>
                </a:spcAft>
                <a:buClrTx/>
                <a:buSzTx/>
                <a:buFontTx/>
                <a:buNone/>
                <a:tabLst/>
                <a:defRPr/>
              </a:pPr>
              <a:endParaRPr kumimoji="0" lang="en-US" sz="1800" b="0" i="0" u="none" strike="noStrike" kern="0" cap="none" spc="-51"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53" name="Group 152"/>
            <p:cNvGrpSpPr/>
            <p:nvPr/>
          </p:nvGrpSpPr>
          <p:grpSpPr>
            <a:xfrm>
              <a:off x="2393096" y="3314046"/>
              <a:ext cx="828750" cy="736049"/>
              <a:chOff x="5625794" y="1599766"/>
              <a:chExt cx="4594902" cy="4080930"/>
            </a:xfrm>
          </p:grpSpPr>
          <p:grpSp>
            <p:nvGrpSpPr>
              <p:cNvPr id="154" name="Group 153"/>
              <p:cNvGrpSpPr/>
              <p:nvPr/>
            </p:nvGrpSpPr>
            <p:grpSpPr>
              <a:xfrm>
                <a:off x="6191250" y="1599766"/>
                <a:ext cx="3473485" cy="1069614"/>
                <a:chOff x="6191250" y="1599766"/>
                <a:chExt cx="3473485" cy="1069614"/>
              </a:xfrm>
              <a:solidFill>
                <a:srgbClr val="505050"/>
              </a:solidFill>
            </p:grpSpPr>
            <p:sp>
              <p:nvSpPr>
                <p:cNvPr id="160" name="Freeform 159"/>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2">
                    <a:alpha val="67000"/>
                  </a:schemeClr>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marL="0" marR="0" lvl="0" indent="0" algn="ctr" defTabSz="931406" eaLnBrk="1" fontAlgn="base" latinLnBrk="0" hangingPunct="1">
                    <a:lnSpc>
                      <a:spcPct val="100000"/>
                    </a:lnSpc>
                    <a:spcBef>
                      <a:spcPct val="0"/>
                    </a:spcBef>
                    <a:spcAft>
                      <a:spcPct val="0"/>
                    </a:spcAft>
                    <a:buClrTx/>
                    <a:buSzTx/>
                    <a:buFontTx/>
                    <a:buNone/>
                    <a:tabLst/>
                    <a:defRPr/>
                  </a:pPr>
                  <a:endParaRPr kumimoji="0" lang="en-US" sz="1800" b="0" i="0" u="none" strike="noStrike" kern="0" cap="none" spc="-51"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61" name="Freeform 160"/>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2">
                    <a:alpha val="67000"/>
                  </a:schemeClr>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marL="0" marR="0" lvl="0" indent="0" algn="ctr" defTabSz="931406" eaLnBrk="1" fontAlgn="base" latinLnBrk="0" hangingPunct="1">
                    <a:lnSpc>
                      <a:spcPct val="100000"/>
                    </a:lnSpc>
                    <a:spcBef>
                      <a:spcPct val="0"/>
                    </a:spcBef>
                    <a:spcAft>
                      <a:spcPct val="0"/>
                    </a:spcAft>
                    <a:buClrTx/>
                    <a:buSzTx/>
                    <a:buFontTx/>
                    <a:buNone/>
                    <a:tabLst/>
                    <a:defRPr/>
                  </a:pPr>
                  <a:endParaRPr kumimoji="0" lang="en-US" sz="1800" b="0" i="0" u="none" strike="noStrike" kern="0" cap="none" spc="-51"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55" name="Group 154"/>
              <p:cNvGrpSpPr/>
              <p:nvPr/>
            </p:nvGrpSpPr>
            <p:grpSpPr>
              <a:xfrm flipV="1">
                <a:off x="6191250" y="4611080"/>
                <a:ext cx="3473483" cy="1069616"/>
                <a:chOff x="6191250" y="1599764"/>
                <a:chExt cx="3473483" cy="1069616"/>
              </a:xfrm>
              <a:solidFill>
                <a:srgbClr val="505050"/>
              </a:solidFill>
            </p:grpSpPr>
            <p:sp>
              <p:nvSpPr>
                <p:cNvPr id="158" name="Freeform 157"/>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2">
                    <a:alpha val="67000"/>
                  </a:schemeClr>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marL="0" marR="0" lvl="0" indent="0" algn="ctr" defTabSz="931406" eaLnBrk="1" fontAlgn="base" latinLnBrk="0" hangingPunct="1">
                    <a:lnSpc>
                      <a:spcPct val="100000"/>
                    </a:lnSpc>
                    <a:spcBef>
                      <a:spcPct val="0"/>
                    </a:spcBef>
                    <a:spcAft>
                      <a:spcPct val="0"/>
                    </a:spcAft>
                    <a:buClrTx/>
                    <a:buSzTx/>
                    <a:buFontTx/>
                    <a:buNone/>
                    <a:tabLst/>
                    <a:defRPr/>
                  </a:pPr>
                  <a:endParaRPr kumimoji="0" lang="en-US" sz="1800" b="0" i="0" u="none" strike="noStrike" kern="0" cap="none" spc="-51"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9" name="Freeform 158"/>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2">
                    <a:alpha val="67000"/>
                  </a:schemeClr>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marL="0" marR="0" lvl="0" indent="0" algn="ctr" defTabSz="931406" eaLnBrk="1" fontAlgn="base" latinLnBrk="0" hangingPunct="1">
                    <a:lnSpc>
                      <a:spcPct val="100000"/>
                    </a:lnSpc>
                    <a:spcBef>
                      <a:spcPct val="0"/>
                    </a:spcBef>
                    <a:spcAft>
                      <a:spcPct val="0"/>
                    </a:spcAft>
                    <a:buClrTx/>
                    <a:buSzTx/>
                    <a:buFontTx/>
                    <a:buNone/>
                    <a:tabLst/>
                    <a:defRPr/>
                  </a:pPr>
                  <a:endParaRPr kumimoji="0" lang="en-US" sz="1800" b="0" i="0" u="none" strike="noStrike" kern="0" cap="none" spc="-51"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156" name="Freeform 155"/>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2">
                  <a:alpha val="67000"/>
                </a:schemeClr>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marL="0" marR="0" lvl="0" indent="0" algn="ctr" defTabSz="931406" eaLnBrk="1" fontAlgn="base" latinLnBrk="0" hangingPunct="1">
                  <a:lnSpc>
                    <a:spcPct val="100000"/>
                  </a:lnSpc>
                  <a:spcBef>
                    <a:spcPct val="0"/>
                  </a:spcBef>
                  <a:spcAft>
                    <a:spcPct val="0"/>
                  </a:spcAft>
                  <a:buClrTx/>
                  <a:buSzTx/>
                  <a:buFontTx/>
                  <a:buNone/>
                  <a:tabLst/>
                  <a:defRPr/>
                </a:pPr>
                <a:endParaRPr kumimoji="0" lang="en-US" sz="1800" b="0" i="0" u="none" strike="noStrike" kern="0" cap="none" spc="-51"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7" name="Freeform 156"/>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2">
                  <a:alpha val="67000"/>
                </a:schemeClr>
              </a:solid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marL="0" marR="0" lvl="0" indent="0" algn="ctr" defTabSz="931406" eaLnBrk="1" fontAlgn="base" latinLnBrk="0" hangingPunct="1">
                  <a:lnSpc>
                    <a:spcPct val="100000"/>
                  </a:lnSpc>
                  <a:spcBef>
                    <a:spcPct val="0"/>
                  </a:spcBef>
                  <a:spcAft>
                    <a:spcPct val="0"/>
                  </a:spcAft>
                  <a:buClrTx/>
                  <a:buSzTx/>
                  <a:buFontTx/>
                  <a:buNone/>
                  <a:tabLst/>
                  <a:defRPr/>
                </a:pPr>
                <a:endParaRPr kumimoji="0" lang="en-US" sz="1800" b="0" i="0" u="none" strike="noStrike" kern="0" cap="none" spc="-51"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spTree>
    <p:custDataLst>
      <p:tags r:id="rId1"/>
    </p:custDataLst>
    <p:extLst>
      <p:ext uri="{BB962C8B-B14F-4D97-AF65-F5344CB8AC3E}">
        <p14:creationId xmlns:p14="http://schemas.microsoft.com/office/powerpoint/2010/main" val="4210538886"/>
      </p:ext>
    </p:extLst>
  </p:cSld>
  <p:clrMapOvr>
    <a:masterClrMapping/>
  </p:clrMapOvr>
  <p:transition advTm="15099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150"/>
                                        </p:tgtEl>
                                        <p:attrNameLst>
                                          <p:attrName>style.visibility</p:attrName>
                                        </p:attrNameLst>
                                      </p:cBhvr>
                                      <p:to>
                                        <p:strVal val="visible"/>
                                      </p:to>
                                    </p:set>
                                    <p:animEffect transition="in" filter="wipe(left)">
                                      <p:cBhvr>
                                        <p:cTn id="7" dur="500"/>
                                        <p:tgtEl>
                                          <p:spTgt spid="150"/>
                                        </p:tgtEl>
                                      </p:cBhvr>
                                    </p:animEffect>
                                  </p:childTnLst>
                                </p:cTn>
                              </p:par>
                              <p:par>
                                <p:cTn id="8" presetID="10" presetClass="entr" presetSubtype="0" fill="hold" nodeType="withEffect">
                                  <p:stCondLst>
                                    <p:cond delay="750"/>
                                  </p:stCondLst>
                                  <p:childTnLst>
                                    <p:set>
                                      <p:cBhvr>
                                        <p:cTn id="9" dur="1" fill="hold">
                                          <p:stCondLst>
                                            <p:cond delay="0"/>
                                          </p:stCondLst>
                                        </p:cTn>
                                        <p:tgtEl>
                                          <p:spTgt spid="151"/>
                                        </p:tgtEl>
                                        <p:attrNameLst>
                                          <p:attrName>style.visibility</p:attrName>
                                        </p:attrNameLst>
                                      </p:cBhvr>
                                      <p:to>
                                        <p:strVal val="visible"/>
                                      </p:to>
                                    </p:set>
                                    <p:animEffect transition="in" filter="fade">
                                      <p:cBhvr>
                                        <p:cTn id="10" dur="750"/>
                                        <p:tgtEl>
                                          <p:spTgt spid="151"/>
                                        </p:tgtEl>
                                      </p:cBhvr>
                                    </p:animEffect>
                                  </p:childTnLst>
                                </p:cTn>
                              </p:par>
                              <p:par>
                                <p:cTn id="11" presetID="63" presetClass="path" presetSubtype="0" decel="100000" fill="hold" nodeType="withEffect">
                                  <p:stCondLst>
                                    <p:cond delay="750"/>
                                  </p:stCondLst>
                                  <p:childTnLst>
                                    <p:animMotion origin="layout" path="M -0.02412 -3.73581E-6 L -2.91805E-6 -3.73581E-6 " pathEditMode="relative" rAng="0" ptsTypes="AA">
                                      <p:cBhvr>
                                        <p:cTn id="12" dur="500" fill="hold"/>
                                        <p:tgtEl>
                                          <p:spTgt spid="151"/>
                                        </p:tgtEl>
                                        <p:attrNameLst>
                                          <p:attrName>ppt_x</p:attrName>
                                          <p:attrName>ppt_y</p:attrName>
                                        </p:attrNameLst>
                                      </p:cBhvr>
                                      <p:rCtr x="1200" y="0"/>
                                    </p:animMotion>
                                  </p:childTnLst>
                                </p:cTn>
                              </p:par>
                              <p:par>
                                <p:cTn id="13" presetID="6" presetClass="emph" presetSubtype="0" accel="100000" autoRev="1" fill="hold" nodeType="withEffect">
                                  <p:stCondLst>
                                    <p:cond delay="250"/>
                                  </p:stCondLst>
                                  <p:childTnLst>
                                    <p:animScale>
                                      <p:cBhvr>
                                        <p:cTn id="14" dur="500" fill="hold"/>
                                        <p:tgtEl>
                                          <p:spTgt spid="151"/>
                                        </p:tgtEl>
                                      </p:cBhvr>
                                      <p:by x="92000" y="92000"/>
                                    </p:animScale>
                                  </p:childTnLst>
                                </p:cTn>
                              </p:par>
                              <p:par>
                                <p:cTn id="15" presetID="10" presetClass="entr" presetSubtype="0" fill="hold" grpId="0" nodeType="withEffect">
                                  <p:stCondLst>
                                    <p:cond delay="55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750"/>
                                        <p:tgtEl>
                                          <p:spTgt spid="113"/>
                                        </p:tgtEl>
                                      </p:cBhvr>
                                    </p:animEffect>
                                  </p:childTnLst>
                                </p:cTn>
                              </p:par>
                              <p:par>
                                <p:cTn id="18" presetID="63" presetClass="path" presetSubtype="0" decel="100000" fill="hold" grpId="1" nodeType="withEffect">
                                  <p:stCondLst>
                                    <p:cond delay="600"/>
                                  </p:stCondLst>
                                  <p:childTnLst>
                                    <p:animMotion origin="layout" path="M -0.02413 -3.73581E-6 L 7.50574E-7 -3.73581E-6 " pathEditMode="relative" rAng="0" ptsTypes="AA">
                                      <p:cBhvr>
                                        <p:cTn id="19" dur="500" fill="hold"/>
                                        <p:tgtEl>
                                          <p:spTgt spid="113"/>
                                        </p:tgtEl>
                                        <p:attrNameLst>
                                          <p:attrName>ppt_x</p:attrName>
                                          <p:attrName>ppt_y</p:attrName>
                                        </p:attrNameLst>
                                      </p:cBhvr>
                                      <p:rCtr x="1200" y="0"/>
                                    </p:animMotion>
                                  </p:childTnLst>
                                </p:cTn>
                              </p:par>
                              <p:par>
                                <p:cTn id="20" presetID="6" presetClass="emph" presetSubtype="0" accel="100000" autoRev="1" fill="hold" grpId="2" nodeType="withEffect">
                                  <p:stCondLst>
                                    <p:cond delay="50"/>
                                  </p:stCondLst>
                                  <p:childTnLst>
                                    <p:animScale>
                                      <p:cBhvr>
                                        <p:cTn id="21" dur="500" fill="hold"/>
                                        <p:tgtEl>
                                          <p:spTgt spid="113"/>
                                        </p:tgtEl>
                                      </p:cBhvr>
                                      <p:by x="92000" y="92000"/>
                                    </p:animScale>
                                  </p:childTnLst>
                                </p:cTn>
                              </p:par>
                              <p:par>
                                <p:cTn id="22" presetID="10" presetClass="entr" presetSubtype="0" fill="hold" nodeType="withEffect">
                                  <p:stCondLst>
                                    <p:cond delay="750"/>
                                  </p:stCondLst>
                                  <p:childTnLst>
                                    <p:set>
                                      <p:cBhvr>
                                        <p:cTn id="23" dur="1" fill="hold">
                                          <p:stCondLst>
                                            <p:cond delay="0"/>
                                          </p:stCondLst>
                                        </p:cTn>
                                        <p:tgtEl>
                                          <p:spTgt spid="128"/>
                                        </p:tgtEl>
                                        <p:attrNameLst>
                                          <p:attrName>style.visibility</p:attrName>
                                        </p:attrNameLst>
                                      </p:cBhvr>
                                      <p:to>
                                        <p:strVal val="visible"/>
                                      </p:to>
                                    </p:set>
                                    <p:animEffect transition="in" filter="fade">
                                      <p:cBhvr>
                                        <p:cTn id="24" dur="750"/>
                                        <p:tgtEl>
                                          <p:spTgt spid="128"/>
                                        </p:tgtEl>
                                      </p:cBhvr>
                                    </p:animEffect>
                                  </p:childTnLst>
                                </p:cTn>
                              </p:par>
                              <p:par>
                                <p:cTn id="25" presetID="63" presetClass="path" presetSubtype="0" decel="100000" fill="hold" nodeType="withEffect">
                                  <p:stCondLst>
                                    <p:cond delay="750"/>
                                  </p:stCondLst>
                                  <p:childTnLst>
                                    <p:animMotion origin="layout" path="M -0.02412 -3.73581E-6 L -4.50345E-6 -3.73581E-6 " pathEditMode="relative" rAng="0" ptsTypes="AA">
                                      <p:cBhvr>
                                        <p:cTn id="26" dur="500" fill="hold"/>
                                        <p:tgtEl>
                                          <p:spTgt spid="128"/>
                                        </p:tgtEl>
                                        <p:attrNameLst>
                                          <p:attrName>ppt_x</p:attrName>
                                          <p:attrName>ppt_y</p:attrName>
                                        </p:attrNameLst>
                                      </p:cBhvr>
                                      <p:rCtr x="1200" y="0"/>
                                    </p:animMotion>
                                  </p:childTnLst>
                                </p:cTn>
                              </p:par>
                              <p:par>
                                <p:cTn id="27" presetID="6" presetClass="emph" presetSubtype="0" accel="100000" autoRev="1" fill="hold" nodeType="withEffect">
                                  <p:stCondLst>
                                    <p:cond delay="250"/>
                                  </p:stCondLst>
                                  <p:childTnLst>
                                    <p:animScale>
                                      <p:cBhvr>
                                        <p:cTn id="28" dur="500" fill="hold"/>
                                        <p:tgtEl>
                                          <p:spTgt spid="128"/>
                                        </p:tgtEl>
                                      </p:cBhvr>
                                      <p:by x="92000" y="92000"/>
                                    </p:animScale>
                                  </p:childTnLst>
                                </p:cTn>
                              </p:par>
                              <p:par>
                                <p:cTn id="29" presetID="10" presetClass="entr" presetSubtype="0" fill="hold" grpId="0" nodeType="withEffect">
                                  <p:stCondLst>
                                    <p:cond delay="800"/>
                                  </p:stCondLst>
                                  <p:childTnLst>
                                    <p:set>
                                      <p:cBhvr>
                                        <p:cTn id="30" dur="1" fill="hold">
                                          <p:stCondLst>
                                            <p:cond delay="0"/>
                                          </p:stCondLst>
                                        </p:cTn>
                                        <p:tgtEl>
                                          <p:spTgt spid="115"/>
                                        </p:tgtEl>
                                        <p:attrNameLst>
                                          <p:attrName>style.visibility</p:attrName>
                                        </p:attrNameLst>
                                      </p:cBhvr>
                                      <p:to>
                                        <p:strVal val="visible"/>
                                      </p:to>
                                    </p:set>
                                    <p:animEffect transition="in" filter="fade">
                                      <p:cBhvr>
                                        <p:cTn id="31" dur="750"/>
                                        <p:tgtEl>
                                          <p:spTgt spid="115"/>
                                        </p:tgtEl>
                                      </p:cBhvr>
                                    </p:animEffect>
                                  </p:childTnLst>
                                </p:cTn>
                              </p:par>
                              <p:par>
                                <p:cTn id="32" presetID="63" presetClass="path" presetSubtype="0" decel="100000" fill="hold" grpId="1" nodeType="withEffect">
                                  <p:stCondLst>
                                    <p:cond delay="800"/>
                                  </p:stCondLst>
                                  <p:childTnLst>
                                    <p:animMotion origin="layout" path="M -0.02413 -3.73581E-6 L 4.32219E-6 -3.73581E-6 " pathEditMode="relative" rAng="0" ptsTypes="AA">
                                      <p:cBhvr>
                                        <p:cTn id="33" dur="500" fill="hold"/>
                                        <p:tgtEl>
                                          <p:spTgt spid="115"/>
                                        </p:tgtEl>
                                        <p:attrNameLst>
                                          <p:attrName>ppt_x</p:attrName>
                                          <p:attrName>ppt_y</p:attrName>
                                        </p:attrNameLst>
                                      </p:cBhvr>
                                      <p:rCtr x="1200" y="0"/>
                                    </p:animMotion>
                                  </p:childTnLst>
                                </p:cTn>
                              </p:par>
                              <p:par>
                                <p:cTn id="34" presetID="6" presetClass="emph" presetSubtype="0" accel="100000" autoRev="1" fill="hold" grpId="2" nodeType="withEffect">
                                  <p:stCondLst>
                                    <p:cond delay="300"/>
                                  </p:stCondLst>
                                  <p:childTnLst>
                                    <p:animScale>
                                      <p:cBhvr>
                                        <p:cTn id="35" dur="500" fill="hold"/>
                                        <p:tgtEl>
                                          <p:spTgt spid="115"/>
                                        </p:tgtEl>
                                      </p:cBhvr>
                                      <p:by x="92000" y="92000"/>
                                    </p:animScale>
                                  </p:childTnLst>
                                </p:cTn>
                              </p:par>
                              <p:par>
                                <p:cTn id="36" presetID="10" presetClass="entr" presetSubtype="0" fill="hold" nodeType="withEffect">
                                  <p:stCondLst>
                                    <p:cond delay="1000"/>
                                  </p:stCondLst>
                                  <p:childTnLst>
                                    <p:set>
                                      <p:cBhvr>
                                        <p:cTn id="37" dur="1" fill="hold">
                                          <p:stCondLst>
                                            <p:cond delay="0"/>
                                          </p:stCondLst>
                                        </p:cTn>
                                        <p:tgtEl>
                                          <p:spTgt spid="117"/>
                                        </p:tgtEl>
                                        <p:attrNameLst>
                                          <p:attrName>style.visibility</p:attrName>
                                        </p:attrNameLst>
                                      </p:cBhvr>
                                      <p:to>
                                        <p:strVal val="visible"/>
                                      </p:to>
                                    </p:set>
                                    <p:animEffect transition="in" filter="fade">
                                      <p:cBhvr>
                                        <p:cTn id="38" dur="750"/>
                                        <p:tgtEl>
                                          <p:spTgt spid="117"/>
                                        </p:tgtEl>
                                      </p:cBhvr>
                                    </p:animEffect>
                                  </p:childTnLst>
                                </p:cTn>
                              </p:par>
                              <p:par>
                                <p:cTn id="39" presetID="63" presetClass="path" presetSubtype="0" decel="100000" fill="hold" nodeType="withEffect">
                                  <p:stCondLst>
                                    <p:cond delay="1000"/>
                                  </p:stCondLst>
                                  <p:childTnLst>
                                    <p:animMotion origin="layout" path="M -0.02413 1.9655E-6 L 4.13582E-6 1.9655E-6 " pathEditMode="relative" rAng="0" ptsTypes="AA">
                                      <p:cBhvr>
                                        <p:cTn id="40" dur="500" fill="hold"/>
                                        <p:tgtEl>
                                          <p:spTgt spid="117"/>
                                        </p:tgtEl>
                                        <p:attrNameLst>
                                          <p:attrName>ppt_x</p:attrName>
                                          <p:attrName>ppt_y</p:attrName>
                                        </p:attrNameLst>
                                      </p:cBhvr>
                                      <p:rCtr x="1200" y="0"/>
                                    </p:animMotion>
                                  </p:childTnLst>
                                </p:cTn>
                              </p:par>
                              <p:par>
                                <p:cTn id="41" presetID="6" presetClass="emph" presetSubtype="0" accel="100000" autoRev="1" fill="hold" nodeType="withEffect">
                                  <p:stCondLst>
                                    <p:cond delay="500"/>
                                  </p:stCondLst>
                                  <p:childTnLst>
                                    <p:animScale>
                                      <p:cBhvr>
                                        <p:cTn id="42" dur="500" fill="hold"/>
                                        <p:tgtEl>
                                          <p:spTgt spid="117"/>
                                        </p:tgtEl>
                                      </p:cBhvr>
                                      <p:by x="92000" y="92000"/>
                                    </p:animScale>
                                  </p:childTnLst>
                                </p:cTn>
                              </p:par>
                              <p:par>
                                <p:cTn id="43" presetID="10" presetClass="entr" presetSubtype="0" fill="hold" grpId="0" nodeType="withEffect">
                                  <p:stCondLst>
                                    <p:cond delay="1050"/>
                                  </p:stCondLst>
                                  <p:childTnLst>
                                    <p:set>
                                      <p:cBhvr>
                                        <p:cTn id="44" dur="1" fill="hold">
                                          <p:stCondLst>
                                            <p:cond delay="0"/>
                                          </p:stCondLst>
                                        </p:cTn>
                                        <p:tgtEl>
                                          <p:spTgt spid="114"/>
                                        </p:tgtEl>
                                        <p:attrNameLst>
                                          <p:attrName>style.visibility</p:attrName>
                                        </p:attrNameLst>
                                      </p:cBhvr>
                                      <p:to>
                                        <p:strVal val="visible"/>
                                      </p:to>
                                    </p:set>
                                    <p:animEffect transition="in" filter="fade">
                                      <p:cBhvr>
                                        <p:cTn id="45" dur="750"/>
                                        <p:tgtEl>
                                          <p:spTgt spid="114"/>
                                        </p:tgtEl>
                                      </p:cBhvr>
                                    </p:animEffect>
                                  </p:childTnLst>
                                </p:cTn>
                              </p:par>
                              <p:par>
                                <p:cTn id="46" presetID="63" presetClass="path" presetSubtype="0" decel="100000" fill="hold" grpId="1" nodeType="withEffect">
                                  <p:stCondLst>
                                    <p:cond delay="1050"/>
                                  </p:stCondLst>
                                  <p:childTnLst>
                                    <p:animMotion origin="layout" path="M -0.02413 1.9655E-6 L 2.98953E-6 1.9655E-6 " pathEditMode="relative" rAng="0" ptsTypes="AA">
                                      <p:cBhvr>
                                        <p:cTn id="47" dur="500" fill="hold"/>
                                        <p:tgtEl>
                                          <p:spTgt spid="114"/>
                                        </p:tgtEl>
                                        <p:attrNameLst>
                                          <p:attrName>ppt_x</p:attrName>
                                          <p:attrName>ppt_y</p:attrName>
                                        </p:attrNameLst>
                                      </p:cBhvr>
                                      <p:rCtr x="1200" y="0"/>
                                    </p:animMotion>
                                  </p:childTnLst>
                                </p:cTn>
                              </p:par>
                              <p:par>
                                <p:cTn id="48" presetID="6" presetClass="emph" presetSubtype="0" accel="100000" autoRev="1" fill="hold" grpId="2" nodeType="withEffect">
                                  <p:stCondLst>
                                    <p:cond delay="550"/>
                                  </p:stCondLst>
                                  <p:childTnLst>
                                    <p:animScale>
                                      <p:cBhvr>
                                        <p:cTn id="49" dur="500" fill="hold"/>
                                        <p:tgtEl>
                                          <p:spTgt spid="114"/>
                                        </p:tgtEl>
                                      </p:cBhvr>
                                      <p:by x="92000" y="92000"/>
                                    </p:animScale>
                                  </p:childTnLst>
                                </p:cTn>
                              </p:par>
                              <p:par>
                                <p:cTn id="50" presetID="10" presetClass="entr" presetSubtype="0" fill="hold" nodeType="withEffect">
                                  <p:stCondLst>
                                    <p:cond delay="1250"/>
                                  </p:stCondLst>
                                  <p:childTnLst>
                                    <p:set>
                                      <p:cBhvr>
                                        <p:cTn id="51" dur="1" fill="hold">
                                          <p:stCondLst>
                                            <p:cond delay="0"/>
                                          </p:stCondLst>
                                        </p:cTn>
                                        <p:tgtEl>
                                          <p:spTgt spid="139"/>
                                        </p:tgtEl>
                                        <p:attrNameLst>
                                          <p:attrName>style.visibility</p:attrName>
                                        </p:attrNameLst>
                                      </p:cBhvr>
                                      <p:to>
                                        <p:strVal val="visible"/>
                                      </p:to>
                                    </p:set>
                                    <p:animEffect transition="in" filter="fade">
                                      <p:cBhvr>
                                        <p:cTn id="52" dur="750"/>
                                        <p:tgtEl>
                                          <p:spTgt spid="139"/>
                                        </p:tgtEl>
                                      </p:cBhvr>
                                    </p:animEffect>
                                  </p:childTnLst>
                                </p:cTn>
                              </p:par>
                              <p:par>
                                <p:cTn id="53" presetID="63" presetClass="path" presetSubtype="0" decel="100000" fill="hold" nodeType="withEffect">
                                  <p:stCondLst>
                                    <p:cond delay="1250"/>
                                  </p:stCondLst>
                                  <p:childTnLst>
                                    <p:animMotion origin="layout" path="M -0.02412 1.9655E-6 L -4.50345E-6 1.9655E-6 " pathEditMode="relative" rAng="0" ptsTypes="AA">
                                      <p:cBhvr>
                                        <p:cTn id="54" dur="500" fill="hold"/>
                                        <p:tgtEl>
                                          <p:spTgt spid="139"/>
                                        </p:tgtEl>
                                        <p:attrNameLst>
                                          <p:attrName>ppt_x</p:attrName>
                                          <p:attrName>ppt_y</p:attrName>
                                        </p:attrNameLst>
                                      </p:cBhvr>
                                      <p:rCtr x="1200" y="0"/>
                                    </p:animMotion>
                                  </p:childTnLst>
                                </p:cTn>
                              </p:par>
                              <p:par>
                                <p:cTn id="55" presetID="6" presetClass="emph" presetSubtype="0" accel="100000" autoRev="1" fill="hold" nodeType="withEffect">
                                  <p:stCondLst>
                                    <p:cond delay="750"/>
                                  </p:stCondLst>
                                  <p:childTnLst>
                                    <p:animScale>
                                      <p:cBhvr>
                                        <p:cTn id="56" dur="500" fill="hold"/>
                                        <p:tgtEl>
                                          <p:spTgt spid="139"/>
                                        </p:tgtEl>
                                      </p:cBhvr>
                                      <p:by x="92000" y="92000"/>
                                    </p:animScale>
                                  </p:childTnLst>
                                </p:cTn>
                              </p:par>
                              <p:par>
                                <p:cTn id="57" presetID="10" presetClass="entr" presetSubtype="0" fill="hold" grpId="0" nodeType="withEffect">
                                  <p:stCondLst>
                                    <p:cond delay="1300"/>
                                  </p:stCondLst>
                                  <p:childTnLst>
                                    <p:set>
                                      <p:cBhvr>
                                        <p:cTn id="58" dur="1" fill="hold">
                                          <p:stCondLst>
                                            <p:cond delay="0"/>
                                          </p:stCondLst>
                                        </p:cTn>
                                        <p:tgtEl>
                                          <p:spTgt spid="116"/>
                                        </p:tgtEl>
                                        <p:attrNameLst>
                                          <p:attrName>style.visibility</p:attrName>
                                        </p:attrNameLst>
                                      </p:cBhvr>
                                      <p:to>
                                        <p:strVal val="visible"/>
                                      </p:to>
                                    </p:set>
                                    <p:animEffect transition="in" filter="fade">
                                      <p:cBhvr>
                                        <p:cTn id="59" dur="750"/>
                                        <p:tgtEl>
                                          <p:spTgt spid="116"/>
                                        </p:tgtEl>
                                      </p:cBhvr>
                                    </p:animEffect>
                                  </p:childTnLst>
                                </p:cTn>
                              </p:par>
                              <p:par>
                                <p:cTn id="60" presetID="63" presetClass="path" presetSubtype="0" decel="100000" fill="hold" grpId="1" nodeType="withEffect">
                                  <p:stCondLst>
                                    <p:cond delay="1300"/>
                                  </p:stCondLst>
                                  <p:childTnLst>
                                    <p:animMotion origin="layout" path="M -0.02412 1.9655E-6 L -7.50574E-7 1.9655E-6 " pathEditMode="relative" rAng="0" ptsTypes="AA">
                                      <p:cBhvr>
                                        <p:cTn id="61" dur="500" fill="hold"/>
                                        <p:tgtEl>
                                          <p:spTgt spid="116"/>
                                        </p:tgtEl>
                                        <p:attrNameLst>
                                          <p:attrName>ppt_x</p:attrName>
                                          <p:attrName>ppt_y</p:attrName>
                                        </p:attrNameLst>
                                      </p:cBhvr>
                                      <p:rCtr x="1200" y="0"/>
                                    </p:animMotion>
                                  </p:childTnLst>
                                </p:cTn>
                              </p:par>
                              <p:par>
                                <p:cTn id="62" presetID="6" presetClass="emph" presetSubtype="0" accel="100000" autoRev="1" fill="hold" grpId="2" nodeType="withEffect">
                                  <p:stCondLst>
                                    <p:cond delay="800"/>
                                  </p:stCondLst>
                                  <p:childTnLst>
                                    <p:animScale>
                                      <p:cBhvr>
                                        <p:cTn id="63" dur="500" fill="hold"/>
                                        <p:tgtEl>
                                          <p:spTgt spid="116"/>
                                        </p:tgtEl>
                                      </p:cBhvr>
                                      <p:by x="92000" y="9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3" grpId="1"/>
      <p:bldP spid="113" grpId="2"/>
      <p:bldP spid="114" grpId="0"/>
      <p:bldP spid="114" grpId="1"/>
      <p:bldP spid="114" grpId="2"/>
      <p:bldP spid="115" grpId="0"/>
      <p:bldP spid="115" grpId="1"/>
      <p:bldP spid="115" grpId="2"/>
      <p:bldP spid="116" grpId="0"/>
      <p:bldP spid="116" grpId="1"/>
      <p:bldP spid="116" grpId="2"/>
      <p:bldP spid="1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371669" y="1395987"/>
            <a:ext cx="11790169" cy="1089529"/>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MDC-B322: Automating </a:t>
            </a:r>
            <a:r>
              <a:rPr lang="en-US" sz="3600" dirty="0">
                <a:gradFill>
                  <a:gsLst>
                    <a:gs pos="1250">
                      <a:schemeClr val="tx1"/>
                    </a:gs>
                    <a:gs pos="100000">
                      <a:schemeClr val="tx1"/>
                    </a:gs>
                  </a:gsLst>
                  <a:lin ang="5400000" scaled="0"/>
                </a:gradFill>
                <a:latin typeface="+mj-lt"/>
              </a:rPr>
              <a:t>Microsoft System Center Deployment with the PowerShell Deployment Toolkit</a:t>
            </a:r>
          </a:p>
        </p:txBody>
      </p:sp>
      <p:sp>
        <p:nvSpPr>
          <p:cNvPr id="8" name="Rectangle 7"/>
          <p:cNvSpPr/>
          <p:nvPr/>
        </p:nvSpPr>
        <p:spPr>
          <a:xfrm>
            <a:off x="371669" y="2595004"/>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MDC-B347: </a:t>
            </a:r>
            <a:r>
              <a:rPr lang="en-US" sz="3600" dirty="0">
                <a:gradFill>
                  <a:gsLst>
                    <a:gs pos="1250">
                      <a:schemeClr val="tx1"/>
                    </a:gs>
                    <a:gs pos="100000">
                      <a:schemeClr val="tx1"/>
                    </a:gs>
                  </a:gsLst>
                  <a:lin ang="5400000" scaled="0"/>
                </a:gradFill>
                <a:latin typeface="+mj-lt"/>
              </a:rPr>
              <a:t>Migrating from VMware: Tools and Tips</a:t>
            </a:r>
          </a:p>
        </p:txBody>
      </p:sp>
      <p:sp>
        <p:nvSpPr>
          <p:cNvPr id="9" name="Rectangle 8"/>
          <p:cNvSpPr/>
          <p:nvPr/>
        </p:nvSpPr>
        <p:spPr>
          <a:xfrm>
            <a:off x="371669" y="3506635"/>
            <a:ext cx="11790169" cy="1089529"/>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MDC-B364: </a:t>
            </a:r>
            <a:r>
              <a:rPr lang="en-US" sz="3600" dirty="0">
                <a:gradFill>
                  <a:gsLst>
                    <a:gs pos="1250">
                      <a:schemeClr val="tx1"/>
                    </a:gs>
                    <a:gs pos="100000">
                      <a:schemeClr val="tx1"/>
                    </a:gs>
                  </a:gsLst>
                  <a:lin ang="5400000" scaled="0"/>
                </a:gradFill>
                <a:latin typeface="+mj-lt"/>
              </a:rPr>
              <a:t>Enabling On-Premises </a:t>
            </a:r>
            <a:r>
              <a:rPr lang="en-US" sz="3600" dirty="0" err="1">
                <a:gradFill>
                  <a:gsLst>
                    <a:gs pos="1250">
                      <a:schemeClr val="tx1"/>
                    </a:gs>
                    <a:gs pos="100000">
                      <a:schemeClr val="tx1"/>
                    </a:gs>
                  </a:gsLst>
                  <a:lin ang="5400000" scaled="0"/>
                </a:gradFill>
                <a:latin typeface="+mj-lt"/>
              </a:rPr>
              <a:t>IaaS</a:t>
            </a:r>
            <a:r>
              <a:rPr lang="en-US" sz="3600" dirty="0">
                <a:gradFill>
                  <a:gsLst>
                    <a:gs pos="1250">
                      <a:schemeClr val="tx1"/>
                    </a:gs>
                    <a:gs pos="100000">
                      <a:schemeClr val="tx1"/>
                    </a:gs>
                  </a:gsLst>
                  <a:lin ang="5400000" scaled="0"/>
                </a:gradFill>
                <a:latin typeface="+mj-lt"/>
              </a:rPr>
              <a:t> Solutions with the Windows Azure Pack</a:t>
            </a:r>
          </a:p>
        </p:txBody>
      </p:sp>
      <p:sp>
        <p:nvSpPr>
          <p:cNvPr id="10" name="Rectangle 9"/>
          <p:cNvSpPr/>
          <p:nvPr/>
        </p:nvSpPr>
        <p:spPr>
          <a:xfrm>
            <a:off x="371669" y="4666463"/>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Building </a:t>
            </a:r>
            <a:r>
              <a:rPr lang="en-US" sz="3600" dirty="0">
                <a:gradFill>
                  <a:gsLst>
                    <a:gs pos="1250">
                      <a:schemeClr val="tx1"/>
                    </a:gs>
                    <a:gs pos="100000">
                      <a:schemeClr val="tx1"/>
                    </a:gs>
                  </a:gsLst>
                  <a:lin ang="5400000" scaled="0"/>
                </a:gradFill>
                <a:latin typeface="+mj-lt"/>
              </a:rPr>
              <a:t>Clouds </a:t>
            </a:r>
            <a:r>
              <a:rPr lang="en-US" sz="3600" dirty="0" smtClean="0">
                <a:gradFill>
                  <a:gsLst>
                    <a:gs pos="1250">
                      <a:schemeClr val="tx1"/>
                    </a:gs>
                    <a:gs pos="100000">
                      <a:schemeClr val="tx1"/>
                    </a:gs>
                  </a:gsLst>
                  <a:lin ang="5400000" scaled="0"/>
                </a:gradFill>
                <a:latin typeface="+mj-lt"/>
              </a:rPr>
              <a:t>blog: </a:t>
            </a:r>
            <a:r>
              <a:rPr lang="en-US" sz="2800" dirty="0">
                <a:gradFill>
                  <a:gsLst>
                    <a:gs pos="1250">
                      <a:schemeClr val="tx1"/>
                    </a:gs>
                    <a:gs pos="100000">
                      <a:schemeClr val="tx1"/>
                    </a:gs>
                  </a:gsLst>
                  <a:lin ang="5400000" scaled="0"/>
                </a:gradFill>
                <a:latin typeface="+mj-lt"/>
              </a:rPr>
              <a:t>http://blogs.technet.com/b/privatecloud/</a:t>
            </a:r>
          </a:p>
        </p:txBody>
      </p:sp>
      <p:sp>
        <p:nvSpPr>
          <p:cNvPr id="12" name="Rectangle 11"/>
          <p:cNvSpPr/>
          <p:nvPr/>
        </p:nvSpPr>
        <p:spPr>
          <a:xfrm>
            <a:off x="371668" y="5578095"/>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Find Me Later at Building Clouds booth</a:t>
            </a: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5498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0-#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rgbClr val="FFFFFF"/>
                    </a:gs>
                    <a:gs pos="100000">
                      <a:srgbClr val="0072C6">
                        <a:lumMod val="30000"/>
                        <a:lumOff val="70000"/>
                      </a:srgbClr>
                    </a:gs>
                  </a:gsLst>
                  <a:lin ang="5400000" scaled="1"/>
                </a:gradFill>
              </a:rPr>
              <a:t>Scan </a:t>
            </a:r>
            <a:r>
              <a:rPr lang="en-US" sz="4400" b="1" dirty="0">
                <a:gradFill>
                  <a:gsLst>
                    <a:gs pos="83000">
                      <a:srgbClr val="FFFFFF"/>
                    </a:gs>
                    <a:gs pos="100000">
                      <a:srgbClr val="0072C6">
                        <a:lumMod val="30000"/>
                        <a:lumOff val="70000"/>
                      </a:srgbClr>
                    </a:gs>
                  </a:gsLst>
                  <a:lin ang="5400000" scaled="1"/>
                </a:gradFill>
              </a:rPr>
              <a:t>this QR code </a:t>
            </a:r>
            <a:r>
              <a:rPr lang="en-US" sz="4400" dirty="0">
                <a:gradFill>
                  <a:gsLst>
                    <a:gs pos="83000">
                      <a:srgbClr val="FFFFFF"/>
                    </a:gs>
                    <a:gs pos="100000">
                      <a:srgbClr val="0072C6">
                        <a:lumMod val="30000"/>
                        <a:lumOff val="70000"/>
                      </a:srgbClr>
                    </a:gs>
                  </a:gsLst>
                  <a:lin ang="5400000" scaled="1"/>
                </a:gradFill>
              </a:rPr>
              <a:t>to </a:t>
            </a:r>
          </a:p>
          <a:p>
            <a:r>
              <a:rPr lang="en-US" sz="4400" dirty="0">
                <a:gradFill>
                  <a:gsLst>
                    <a:gs pos="83000">
                      <a:srgbClr val="FFFFFF"/>
                    </a:gs>
                    <a:gs pos="100000">
                      <a:srgbClr val="0072C6">
                        <a:lumMod val="30000"/>
                        <a:lumOff val="70000"/>
                      </a:srgb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30777760"/>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rot="5400000" flipH="1">
            <a:off x="2779365" y="3421545"/>
            <a:ext cx="4895760" cy="1077870"/>
          </a:xfrm>
          <a:prstGeom prst="rect">
            <a:avLst/>
          </a:prstGeom>
          <a:solidFill>
            <a:schemeClr val="bg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02" tIns="146159" rIns="182702" bIns="146159" numCol="1" spcCol="0" rtlCol="0" fromWordArt="0" anchor="t" anchorCtr="0" forceAA="0" compatLnSpc="1">
            <a:prstTxWarp prst="textNoShape">
              <a:avLst/>
            </a:prstTxWarp>
            <a:noAutofit/>
          </a:bodyPr>
          <a:lstStyle/>
          <a:p>
            <a:pPr algn="ctr" defTabSz="913231" fontAlgn="base">
              <a:lnSpc>
                <a:spcPct val="90000"/>
              </a:lnSpc>
              <a:spcBef>
                <a:spcPct val="0"/>
              </a:spcBef>
              <a:spcAft>
                <a:spcPct val="0"/>
              </a:spcAft>
            </a:pPr>
            <a:endParaRPr lang="en-US" sz="1900" spc="-50" dirty="0">
              <a:gradFill>
                <a:gsLst>
                  <a:gs pos="1250">
                    <a:srgbClr val="EFEFEF"/>
                  </a:gs>
                  <a:gs pos="10417">
                    <a:srgbClr val="EFEFEF"/>
                  </a:gs>
                </a:gsLst>
                <a:lin ang="5400000" scaled="0"/>
              </a:gradFill>
            </a:endParaRPr>
          </a:p>
        </p:txBody>
      </p:sp>
      <p:sp useBgFill="1">
        <p:nvSpPr>
          <p:cNvPr id="6" name="Rectangle 5"/>
          <p:cNvSpPr/>
          <p:nvPr/>
        </p:nvSpPr>
        <p:spPr bwMode="auto">
          <a:xfrm rot="2040000" flipH="1">
            <a:off x="4068704" y="872194"/>
            <a:ext cx="2881491" cy="98497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02" tIns="146159" rIns="182702" bIns="146159" numCol="1" spcCol="0" rtlCol="0" fromWordArt="0" anchor="t" anchorCtr="0" forceAA="0" compatLnSpc="1">
            <a:prstTxWarp prst="textNoShape">
              <a:avLst/>
            </a:prstTxWarp>
            <a:noAutofit/>
          </a:bodyPr>
          <a:lstStyle/>
          <a:p>
            <a:pPr algn="ctr" defTabSz="913231" fontAlgn="base">
              <a:lnSpc>
                <a:spcPct val="90000"/>
              </a:lnSpc>
              <a:spcBef>
                <a:spcPct val="0"/>
              </a:spcBef>
              <a:spcAft>
                <a:spcPct val="0"/>
              </a:spcAft>
            </a:pPr>
            <a:endParaRPr lang="en-US" sz="1900" spc="-50" dirty="0">
              <a:gradFill>
                <a:gsLst>
                  <a:gs pos="1250">
                    <a:srgbClr val="EFEFEF"/>
                  </a:gs>
                  <a:gs pos="10417">
                    <a:srgbClr val="EFEFEF"/>
                  </a:gs>
                </a:gsLst>
                <a:lin ang="5400000" scaled="0"/>
              </a:gradFill>
            </a:endParaRPr>
          </a:p>
        </p:txBody>
      </p:sp>
      <p:sp useBgFill="1">
        <p:nvSpPr>
          <p:cNvPr id="7" name="Rectangle 6"/>
          <p:cNvSpPr/>
          <p:nvPr/>
        </p:nvSpPr>
        <p:spPr bwMode="auto">
          <a:xfrm rot="19560000" flipH="1">
            <a:off x="4068704" y="6063773"/>
            <a:ext cx="2881491" cy="98497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02" tIns="146159" rIns="182702" bIns="146159" numCol="1" spcCol="0" rtlCol="0" fromWordArt="0" anchor="t" anchorCtr="0" forceAA="0" compatLnSpc="1">
            <a:prstTxWarp prst="textNoShape">
              <a:avLst/>
            </a:prstTxWarp>
            <a:noAutofit/>
          </a:bodyPr>
          <a:lstStyle/>
          <a:p>
            <a:pPr algn="ctr" defTabSz="913231" fontAlgn="base">
              <a:lnSpc>
                <a:spcPct val="90000"/>
              </a:lnSpc>
              <a:spcBef>
                <a:spcPct val="0"/>
              </a:spcBef>
              <a:spcAft>
                <a:spcPct val="0"/>
              </a:spcAft>
            </a:pPr>
            <a:endParaRPr lang="en-US" sz="1900" spc="-50" dirty="0">
              <a:gradFill>
                <a:gsLst>
                  <a:gs pos="1250">
                    <a:srgbClr val="EFEFEF"/>
                  </a:gs>
                  <a:gs pos="10417">
                    <a:srgbClr val="EFEFEF"/>
                  </a:gs>
                </a:gsLst>
                <a:lin ang="5400000" scaled="0"/>
              </a:gradFill>
            </a:endParaRPr>
          </a:p>
        </p:txBody>
      </p:sp>
      <p:sp useBgFill="1">
        <p:nvSpPr>
          <p:cNvPr id="8" name="Rectangle 7"/>
          <p:cNvSpPr/>
          <p:nvPr/>
        </p:nvSpPr>
        <p:spPr bwMode="auto">
          <a:xfrm>
            <a:off x="-3966" y="447"/>
            <a:ext cx="4844257" cy="699363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02" tIns="146159" rIns="182702" bIns="146159" numCol="1" spcCol="0" rtlCol="0" fromWordArt="0" anchor="t" anchorCtr="0" forceAA="0" compatLnSpc="1">
            <a:prstTxWarp prst="textNoShape">
              <a:avLst/>
            </a:prstTxWarp>
            <a:noAutofit/>
          </a:bodyPr>
          <a:lstStyle/>
          <a:p>
            <a:pPr algn="ctr" defTabSz="913231" fontAlgn="base">
              <a:lnSpc>
                <a:spcPct val="90000"/>
              </a:lnSpc>
              <a:spcBef>
                <a:spcPct val="0"/>
              </a:spcBef>
              <a:spcAft>
                <a:spcPct val="0"/>
              </a:spcAft>
            </a:pPr>
            <a:endParaRPr lang="en-US" sz="1900" spc="-50" dirty="0">
              <a:gradFill>
                <a:gsLst>
                  <a:gs pos="1250">
                    <a:srgbClr val="EFEFEF"/>
                  </a:gs>
                  <a:gs pos="10417">
                    <a:srgbClr val="EFEFEF"/>
                  </a:gs>
                </a:gsLst>
                <a:lin ang="5400000" scaled="0"/>
              </a:gradFill>
            </a:endParaRPr>
          </a:p>
        </p:txBody>
      </p:sp>
      <p:grpSp>
        <p:nvGrpSpPr>
          <p:cNvPr id="9" name="Group 8"/>
          <p:cNvGrpSpPr/>
          <p:nvPr/>
        </p:nvGrpSpPr>
        <p:grpSpPr>
          <a:xfrm>
            <a:off x="-6049" y="1512597"/>
            <a:ext cx="12441734" cy="4895757"/>
            <a:chOff x="0" y="1512339"/>
            <a:chExt cx="12443323" cy="4896387"/>
          </a:xfrm>
        </p:grpSpPr>
        <p:grpSp>
          <p:nvGrpSpPr>
            <p:cNvPr id="10" name="Group 9"/>
            <p:cNvGrpSpPr/>
            <p:nvPr/>
          </p:nvGrpSpPr>
          <p:grpSpPr>
            <a:xfrm>
              <a:off x="7596685" y="1512341"/>
              <a:ext cx="4846638" cy="4896385"/>
              <a:chOff x="7589838" y="1512341"/>
              <a:chExt cx="4846638" cy="4896385"/>
            </a:xfrm>
          </p:grpSpPr>
          <p:sp>
            <p:nvSpPr>
              <p:cNvPr id="20" name="Rectangle 19"/>
              <p:cNvSpPr/>
              <p:nvPr/>
            </p:nvSpPr>
            <p:spPr bwMode="auto">
              <a:xfrm>
                <a:off x="7589838" y="1512341"/>
                <a:ext cx="4846638" cy="4896385"/>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13231" fontAlgn="base">
                  <a:lnSpc>
                    <a:spcPct val="90000"/>
                  </a:lnSpc>
                  <a:spcBef>
                    <a:spcPct val="0"/>
                  </a:spcBef>
                  <a:spcAft>
                    <a:spcPct val="0"/>
                  </a:spcAft>
                </a:pPr>
                <a:endParaRPr lang="en-US" sz="1900" spc="-50" dirty="0">
                  <a:gradFill>
                    <a:gsLst>
                      <a:gs pos="1250">
                        <a:srgbClr val="EFEFEF"/>
                      </a:gs>
                      <a:gs pos="10417">
                        <a:srgbClr val="EFEFEF"/>
                      </a:gs>
                    </a:gsLst>
                    <a:lin ang="5400000" scaled="0"/>
                  </a:gradFill>
                </a:endParaRPr>
              </a:p>
            </p:txBody>
          </p:sp>
          <p:sp>
            <p:nvSpPr>
              <p:cNvPr id="21" name="TextBox 20"/>
              <p:cNvSpPr txBox="1"/>
              <p:nvPr/>
            </p:nvSpPr>
            <p:spPr>
              <a:xfrm>
                <a:off x="8463861" y="1709896"/>
                <a:ext cx="3098593" cy="683314"/>
              </a:xfrm>
              <a:prstGeom prst="rect">
                <a:avLst/>
              </a:prstGeom>
              <a:noFill/>
            </p:spPr>
            <p:txBody>
              <a:bodyPr wrap="square" lIns="182857" tIns="146285" rIns="182857" bIns="146285" rtlCol="0">
                <a:spAutoFit/>
              </a:bodyPr>
              <a:lstStyle/>
              <a:p>
                <a:pPr algn="ctr" defTabSz="931861">
                  <a:lnSpc>
                    <a:spcPct val="90000"/>
                  </a:lnSpc>
                </a:pPr>
                <a:r>
                  <a:rPr lang="en-US" sz="2800" spc="-50" dirty="0">
                    <a:gradFill>
                      <a:gsLst>
                        <a:gs pos="76106">
                          <a:srgbClr val="00188F"/>
                        </a:gs>
                        <a:gs pos="58000">
                          <a:srgbClr val="00188F"/>
                        </a:gs>
                      </a:gsLst>
                      <a:lin ang="5400000" scaled="0"/>
                    </a:gradFill>
                    <a:latin typeface="Segoe UI Semibold" panose="020B0702040204020203" pitchFamily="34" charset="0"/>
                  </a:rPr>
                  <a:t>Windows Server</a:t>
                </a:r>
              </a:p>
            </p:txBody>
          </p:sp>
          <p:sp>
            <p:nvSpPr>
              <p:cNvPr id="22" name="TextBox 21"/>
              <p:cNvSpPr txBox="1"/>
              <p:nvPr/>
            </p:nvSpPr>
            <p:spPr>
              <a:xfrm>
                <a:off x="8463861" y="5534665"/>
                <a:ext cx="3098593" cy="683314"/>
              </a:xfrm>
              <a:prstGeom prst="rect">
                <a:avLst/>
              </a:prstGeom>
              <a:noFill/>
            </p:spPr>
            <p:txBody>
              <a:bodyPr wrap="square" lIns="182857" tIns="146285" rIns="182857" bIns="146285" rtlCol="0">
                <a:spAutoFit/>
              </a:bodyPr>
              <a:lstStyle/>
              <a:p>
                <a:pPr algn="ctr" defTabSz="931861">
                  <a:lnSpc>
                    <a:spcPct val="90000"/>
                  </a:lnSpc>
                </a:pPr>
                <a:r>
                  <a:rPr lang="en-US" sz="2800" spc="-50" dirty="0">
                    <a:gradFill>
                      <a:gsLst>
                        <a:gs pos="76106">
                          <a:srgbClr val="00188F"/>
                        </a:gs>
                        <a:gs pos="58000">
                          <a:srgbClr val="00188F"/>
                        </a:gs>
                      </a:gsLst>
                      <a:lin ang="5400000" scaled="0"/>
                    </a:gradFill>
                    <a:latin typeface="Segoe UI Semibold" panose="020B0702040204020203" pitchFamily="34" charset="0"/>
                  </a:rPr>
                  <a:t>Windows Azure</a:t>
                </a:r>
              </a:p>
            </p:txBody>
          </p:sp>
          <p:grpSp>
            <p:nvGrpSpPr>
              <p:cNvPr id="23" name="Group 22"/>
              <p:cNvGrpSpPr/>
              <p:nvPr/>
            </p:nvGrpSpPr>
            <p:grpSpPr>
              <a:xfrm>
                <a:off x="8463861" y="2405839"/>
                <a:ext cx="3098592" cy="3103425"/>
                <a:chOff x="8006661" y="2436319"/>
                <a:chExt cx="3098592" cy="3103425"/>
              </a:xfrm>
            </p:grpSpPr>
            <p:sp>
              <p:nvSpPr>
                <p:cNvPr id="27" name="Oval 24"/>
                <p:cNvSpPr>
                  <a:spLocks noChangeArrowheads="1"/>
                </p:cNvSpPr>
                <p:nvPr/>
              </p:nvSpPr>
              <p:spPr bwMode="auto">
                <a:xfrm>
                  <a:off x="8006661" y="2436319"/>
                  <a:ext cx="3098592" cy="3103425"/>
                </a:xfrm>
                <a:prstGeom prst="ellipse">
                  <a:avLst/>
                </a:prstGeom>
                <a:solidFill>
                  <a:schemeClr val="accent1"/>
                </a:solidFill>
                <a:ln w="120650">
                  <a:noFill/>
                </a:ln>
              </p:spPr>
              <p:txBody>
                <a:bodyPr vert="horz" wrap="square" lIns="93257" tIns="46628" rIns="93257" bIns="46628" numCol="1" anchor="t" anchorCtr="0" compatLnSpc="1">
                  <a:prstTxWarp prst="textNoShape">
                    <a:avLst/>
                  </a:prstTxWarp>
                </a:bodyPr>
                <a:lstStyle/>
                <a:p>
                  <a:pPr defTabSz="913446">
                    <a:defRPr/>
                  </a:pPr>
                  <a:endParaRPr lang="en-US" kern="0" dirty="0">
                    <a:ln w="6350">
                      <a:noFill/>
                    </a:ln>
                    <a:solidFill>
                      <a:srgbClr val="00188F">
                        <a:lumMod val="60000"/>
                        <a:lumOff val="40000"/>
                      </a:srgbClr>
                    </a:solidFill>
                  </a:endParaRPr>
                </a:p>
              </p:txBody>
            </p:sp>
            <p:sp>
              <p:nvSpPr>
                <p:cNvPr id="28" name="Oval 24"/>
                <p:cNvSpPr>
                  <a:spLocks noChangeArrowheads="1"/>
                </p:cNvSpPr>
                <p:nvPr/>
              </p:nvSpPr>
              <p:spPr bwMode="auto">
                <a:xfrm>
                  <a:off x="8145916" y="2570168"/>
                  <a:ext cx="2831315" cy="2835728"/>
                </a:xfrm>
                <a:prstGeom prst="ellipse">
                  <a:avLst/>
                </a:prstGeom>
                <a:solidFill>
                  <a:schemeClr val="tx1"/>
                </a:solidFill>
                <a:ln>
                  <a:noFill/>
                </a:ln>
              </p:spPr>
              <p:txBody>
                <a:bodyPr vert="horz" wrap="square" lIns="93257" tIns="46628" rIns="93257" bIns="46628" numCol="1" anchor="t" anchorCtr="0" compatLnSpc="1">
                  <a:prstTxWarp prst="textNoShape">
                    <a:avLst/>
                  </a:prstTxWarp>
                </a:bodyPr>
                <a:lstStyle/>
                <a:p>
                  <a:pPr defTabSz="913446">
                    <a:defRPr/>
                  </a:pPr>
                  <a:endParaRPr lang="en-US" kern="0" dirty="0">
                    <a:solidFill>
                      <a:srgbClr val="00188F">
                        <a:lumMod val="60000"/>
                        <a:lumOff val="40000"/>
                      </a:srgbClr>
                    </a:solidFill>
                  </a:endParaRPr>
                </a:p>
              </p:txBody>
            </p:sp>
            <p:sp>
              <p:nvSpPr>
                <p:cNvPr id="29" name="Freeform 539"/>
                <p:cNvSpPr>
                  <a:spLocks noChangeAspect="1"/>
                </p:cNvSpPr>
                <p:nvPr/>
              </p:nvSpPr>
              <p:spPr bwMode="auto">
                <a:xfrm>
                  <a:off x="8558637" y="3428167"/>
                  <a:ext cx="1994639" cy="1096627"/>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chemeClr val="accent1"/>
                </a:solidFill>
                <a:ln>
                  <a:noFill/>
                </a:ln>
                <a:extLst/>
              </p:spPr>
              <p:txBody>
                <a:bodyPr vert="horz" wrap="square" lIns="91428" tIns="45714" rIns="91428" bIns="45714" numCol="1" anchor="t" anchorCtr="0" compatLnSpc="1">
                  <a:prstTxWarp prst="textNoShape">
                    <a:avLst/>
                  </a:prstTxWarp>
                </a:bodyPr>
                <a:lstStyle/>
                <a:p>
                  <a:pPr defTabSz="931861"/>
                  <a:endParaRPr lang="en-US">
                    <a:solidFill>
                      <a:srgbClr val="505050"/>
                    </a:solidFill>
                  </a:endParaRPr>
                </a:p>
              </p:txBody>
            </p:sp>
          </p:grpSp>
          <p:grpSp>
            <p:nvGrpSpPr>
              <p:cNvPr id="24" name="Group 23"/>
              <p:cNvGrpSpPr/>
              <p:nvPr/>
            </p:nvGrpSpPr>
            <p:grpSpPr>
              <a:xfrm>
                <a:off x="8294691" y="3787861"/>
                <a:ext cx="3436933" cy="339381"/>
                <a:chOff x="7909503" y="3234408"/>
                <a:chExt cx="3780627" cy="373319"/>
              </a:xfrm>
            </p:grpSpPr>
            <p:sp>
              <p:nvSpPr>
                <p:cNvPr id="25" name="Chevron 24"/>
                <p:cNvSpPr/>
                <p:nvPr/>
              </p:nvSpPr>
              <p:spPr bwMode="black">
                <a:xfrm rot="5400000" flipV="1">
                  <a:off x="11237359" y="3154956"/>
                  <a:ext cx="373319" cy="532223"/>
                </a:xfrm>
                <a:prstGeom prst="chevron">
                  <a:avLst>
                    <a:gd name="adj" fmla="val 39048"/>
                  </a:avLst>
                </a:prstGeom>
                <a:solidFill>
                  <a:schemeClr val="accent1"/>
                </a:solidFill>
                <a:ln w="50800" cap="sq" cmpd="sng" algn="ctr">
                  <a:solidFill>
                    <a:schemeClr val="tx1"/>
                  </a:solidFill>
                  <a:prstDash val="solid"/>
                  <a:miter lim="800000"/>
                  <a:headEnd type="none" w="med" len="med"/>
                  <a:tailEnd type="none" w="med" len="med"/>
                </a:ln>
                <a:effectLst/>
              </p:spPr>
              <p:txBody>
                <a:bodyPr vert="horz" wrap="square" lIns="91424" tIns="45712" rIns="91424" bIns="45712" numCol="1" rtlCol="0" anchor="ctr" anchorCtr="0" compatLnSpc="1">
                  <a:prstTxWarp prst="textNoShape">
                    <a:avLst/>
                  </a:prstTxWarp>
                </a:bodyPr>
                <a:lstStyle/>
                <a:p>
                  <a:pPr algn="ctr" defTabSz="931500" fontAlgn="base">
                    <a:spcBef>
                      <a:spcPct val="0"/>
                    </a:spcBef>
                    <a:spcAft>
                      <a:spcPct val="0"/>
                    </a:spcAft>
                  </a:pPr>
                  <a:endParaRPr lang="en-US" sz="1600" kern="0" dirty="0">
                    <a:solidFill>
                      <a:srgbClr val="00188F">
                        <a:lumMod val="60000"/>
                        <a:lumOff val="40000"/>
                      </a:srgbClr>
                    </a:solidFill>
                    <a:latin typeface="Segoe UI Light"/>
                  </a:endParaRPr>
                </a:p>
              </p:txBody>
            </p:sp>
            <p:sp>
              <p:nvSpPr>
                <p:cNvPr id="26" name="Chevron 25"/>
                <p:cNvSpPr/>
                <p:nvPr/>
              </p:nvSpPr>
              <p:spPr bwMode="black">
                <a:xfrm rot="16200000">
                  <a:off x="7988955" y="3154956"/>
                  <a:ext cx="373319" cy="532223"/>
                </a:xfrm>
                <a:prstGeom prst="chevron">
                  <a:avLst>
                    <a:gd name="adj" fmla="val 39048"/>
                  </a:avLst>
                </a:prstGeom>
                <a:solidFill>
                  <a:schemeClr val="accent1"/>
                </a:solidFill>
                <a:ln w="50800" cap="sq" cmpd="sng" algn="ctr">
                  <a:solidFill>
                    <a:schemeClr val="tx1"/>
                  </a:solidFill>
                  <a:prstDash val="solid"/>
                  <a:miter lim="800000"/>
                  <a:headEnd type="none" w="med" len="med"/>
                  <a:tailEnd type="none" w="med" len="med"/>
                </a:ln>
                <a:effectLst/>
              </p:spPr>
              <p:txBody>
                <a:bodyPr vert="horz" wrap="square" lIns="91424" tIns="45712" rIns="91424" bIns="45712" numCol="1" rtlCol="0" anchor="ctr" anchorCtr="0" compatLnSpc="1">
                  <a:prstTxWarp prst="textNoShape">
                    <a:avLst/>
                  </a:prstTxWarp>
                </a:bodyPr>
                <a:lstStyle/>
                <a:p>
                  <a:pPr algn="ctr" defTabSz="931500" fontAlgn="base">
                    <a:spcBef>
                      <a:spcPct val="0"/>
                    </a:spcBef>
                    <a:spcAft>
                      <a:spcPct val="0"/>
                    </a:spcAft>
                  </a:pPr>
                  <a:endParaRPr lang="en-US" sz="1600" kern="0" dirty="0">
                    <a:solidFill>
                      <a:srgbClr val="00188F">
                        <a:lumMod val="60000"/>
                        <a:lumOff val="40000"/>
                      </a:srgbClr>
                    </a:solidFill>
                    <a:latin typeface="Segoe UI Light"/>
                  </a:endParaRPr>
                </a:p>
              </p:txBody>
            </p:sp>
          </p:grpSp>
        </p:grpSp>
        <p:grpSp>
          <p:nvGrpSpPr>
            <p:cNvPr id="11" name="Group 10"/>
            <p:cNvGrpSpPr/>
            <p:nvPr/>
          </p:nvGrpSpPr>
          <p:grpSpPr>
            <a:xfrm>
              <a:off x="0" y="1512339"/>
              <a:ext cx="7596685" cy="4896385"/>
              <a:chOff x="0" y="1512339"/>
              <a:chExt cx="7596685" cy="4896385"/>
            </a:xfrm>
          </p:grpSpPr>
          <p:sp>
            <p:nvSpPr>
              <p:cNvPr id="12" name="Rectangle 11"/>
              <p:cNvSpPr/>
              <p:nvPr/>
            </p:nvSpPr>
            <p:spPr bwMode="auto">
              <a:xfrm>
                <a:off x="0" y="2131731"/>
                <a:ext cx="6675438" cy="365760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13231" fontAlgn="base">
                  <a:lnSpc>
                    <a:spcPct val="90000"/>
                  </a:lnSpc>
                  <a:spcBef>
                    <a:spcPct val="0"/>
                  </a:spcBef>
                  <a:spcAft>
                    <a:spcPct val="0"/>
                  </a:spcAft>
                </a:pPr>
                <a:endParaRPr lang="en-US" sz="1900" spc="-50" dirty="0">
                  <a:gradFill>
                    <a:gsLst>
                      <a:gs pos="1250">
                        <a:srgbClr val="EFEFEF"/>
                      </a:gs>
                      <a:gs pos="10417">
                        <a:srgbClr val="EFEFEF"/>
                      </a:gs>
                    </a:gsLst>
                    <a:lin ang="5400000" scaled="0"/>
                  </a:gradFill>
                </a:endParaRPr>
              </a:p>
            </p:txBody>
          </p:sp>
          <p:pic>
            <p:nvPicPr>
              <p:cNvPr id="13" name="Picture 5"/>
              <p:cNvPicPr>
                <a:picLocks noChangeAspect="1" noChangeArrowheads="1"/>
              </p:cNvPicPr>
              <p:nvPr/>
            </p:nvPicPr>
            <p:blipFill rotWithShape="1">
              <a:blip r:embed="rId4">
                <a:lum bright="100000"/>
              </a:blip>
              <a:srcRect l="1" r="2195"/>
              <a:stretch/>
            </p:blipFill>
            <p:spPr bwMode="auto">
              <a:xfrm>
                <a:off x="321575" y="3736945"/>
                <a:ext cx="2622442" cy="341323"/>
              </a:xfrm>
              <a:prstGeom prst="rect">
                <a:avLst/>
              </a:prstGeom>
              <a:noFill/>
              <a:ln w="9525">
                <a:noFill/>
                <a:miter lim="800000"/>
                <a:headEnd/>
                <a:tailEnd/>
              </a:ln>
              <a:effectLst/>
            </p:spPr>
          </p:pic>
          <p:sp>
            <p:nvSpPr>
              <p:cNvPr id="14" name="Freeform 16"/>
              <p:cNvSpPr>
                <a:spLocks noChangeAspect="1" noEditPoints="1"/>
              </p:cNvSpPr>
              <p:nvPr/>
            </p:nvSpPr>
            <p:spPr bwMode="auto">
              <a:xfrm>
                <a:off x="321575" y="4370668"/>
                <a:ext cx="3569160" cy="708987"/>
              </a:xfrm>
              <a:custGeom>
                <a:avLst/>
                <a:gdLst>
                  <a:gd name="T0" fmla="*/ 324 w 3311"/>
                  <a:gd name="T1" fmla="*/ 334 h 658"/>
                  <a:gd name="T2" fmla="*/ 498 w 3311"/>
                  <a:gd name="T3" fmla="*/ 528 h 658"/>
                  <a:gd name="T4" fmla="*/ 630 w 3311"/>
                  <a:gd name="T5" fmla="*/ 206 h 658"/>
                  <a:gd name="T6" fmla="*/ 207 w 3311"/>
                  <a:gd name="T7" fmla="*/ 253 h 658"/>
                  <a:gd name="T8" fmla="*/ 905 w 3311"/>
                  <a:gd name="T9" fmla="*/ 149 h 658"/>
                  <a:gd name="T10" fmla="*/ 752 w 3311"/>
                  <a:gd name="T11" fmla="*/ 351 h 658"/>
                  <a:gd name="T12" fmla="*/ 913 w 3311"/>
                  <a:gd name="T13" fmla="*/ 176 h 658"/>
                  <a:gd name="T14" fmla="*/ 977 w 3311"/>
                  <a:gd name="T15" fmla="*/ 144 h 658"/>
                  <a:gd name="T16" fmla="*/ 976 w 3311"/>
                  <a:gd name="T17" fmla="*/ 207 h 658"/>
                  <a:gd name="T18" fmla="*/ 1064 w 3311"/>
                  <a:gd name="T19" fmla="*/ 238 h 658"/>
                  <a:gd name="T20" fmla="*/ 1095 w 3311"/>
                  <a:gd name="T21" fmla="*/ 354 h 658"/>
                  <a:gd name="T22" fmla="*/ 1183 w 3311"/>
                  <a:gd name="T23" fmla="*/ 207 h 658"/>
                  <a:gd name="T24" fmla="*/ 1235 w 3311"/>
                  <a:gd name="T25" fmla="*/ 206 h 658"/>
                  <a:gd name="T26" fmla="*/ 1379 w 3311"/>
                  <a:gd name="T27" fmla="*/ 278 h 658"/>
                  <a:gd name="T28" fmla="*/ 1343 w 3311"/>
                  <a:gd name="T29" fmla="*/ 237 h 658"/>
                  <a:gd name="T30" fmla="*/ 1445 w 3311"/>
                  <a:gd name="T31" fmla="*/ 223 h 658"/>
                  <a:gd name="T32" fmla="*/ 1455 w 3311"/>
                  <a:gd name="T33" fmla="*/ 300 h 658"/>
                  <a:gd name="T34" fmla="*/ 1474 w 3311"/>
                  <a:gd name="T35" fmla="*/ 286 h 658"/>
                  <a:gd name="T36" fmla="*/ 1640 w 3311"/>
                  <a:gd name="T37" fmla="*/ 278 h 658"/>
                  <a:gd name="T38" fmla="*/ 1604 w 3311"/>
                  <a:gd name="T39" fmla="*/ 237 h 658"/>
                  <a:gd name="T40" fmla="*/ 1646 w 3311"/>
                  <a:gd name="T41" fmla="*/ 207 h 658"/>
                  <a:gd name="T42" fmla="*/ 1694 w 3311"/>
                  <a:gd name="T43" fmla="*/ 207 h 658"/>
                  <a:gd name="T44" fmla="*/ 1780 w 3311"/>
                  <a:gd name="T45" fmla="*/ 307 h 658"/>
                  <a:gd name="T46" fmla="*/ 1732 w 3311"/>
                  <a:gd name="T47" fmla="*/ 207 h 658"/>
                  <a:gd name="T48" fmla="*/ 729 w 3311"/>
                  <a:gd name="T49" fmla="*/ 389 h 658"/>
                  <a:gd name="T50" fmla="*/ 753 w 3311"/>
                  <a:gd name="T51" fmla="*/ 569 h 658"/>
                  <a:gd name="T52" fmla="*/ 965 w 3311"/>
                  <a:gd name="T53" fmla="*/ 568 h 658"/>
                  <a:gd name="T54" fmla="*/ 903 w 3311"/>
                  <a:gd name="T55" fmla="*/ 657 h 658"/>
                  <a:gd name="T56" fmla="*/ 1074 w 3311"/>
                  <a:gd name="T57" fmla="*/ 471 h 658"/>
                  <a:gd name="T58" fmla="*/ 1113 w 3311"/>
                  <a:gd name="T59" fmla="*/ 463 h 658"/>
                  <a:gd name="T60" fmla="*/ 1207 w 3311"/>
                  <a:gd name="T61" fmla="*/ 457 h 658"/>
                  <a:gd name="T62" fmla="*/ 1283 w 3311"/>
                  <a:gd name="T63" fmla="*/ 568 h 658"/>
                  <a:gd name="T64" fmla="*/ 1223 w 3311"/>
                  <a:gd name="T65" fmla="*/ 568 h 658"/>
                  <a:gd name="T66" fmla="*/ 1450 w 3311"/>
                  <a:gd name="T67" fmla="*/ 473 h 658"/>
                  <a:gd name="T68" fmla="*/ 1364 w 3311"/>
                  <a:gd name="T69" fmla="*/ 591 h 658"/>
                  <a:gd name="T70" fmla="*/ 1465 w 3311"/>
                  <a:gd name="T71" fmla="*/ 476 h 658"/>
                  <a:gd name="T72" fmla="*/ 1592 w 3311"/>
                  <a:gd name="T73" fmla="*/ 380 h 658"/>
                  <a:gd name="T74" fmla="*/ 1603 w 3311"/>
                  <a:gd name="T75" fmla="*/ 447 h 658"/>
                  <a:gd name="T76" fmla="*/ 1654 w 3311"/>
                  <a:gd name="T77" fmla="*/ 520 h 658"/>
                  <a:gd name="T78" fmla="*/ 1649 w 3311"/>
                  <a:gd name="T79" fmla="*/ 574 h 658"/>
                  <a:gd name="T80" fmla="*/ 1786 w 3311"/>
                  <a:gd name="T81" fmla="*/ 468 h 658"/>
                  <a:gd name="T82" fmla="*/ 1790 w 3311"/>
                  <a:gd name="T83" fmla="*/ 527 h 658"/>
                  <a:gd name="T84" fmla="*/ 1843 w 3311"/>
                  <a:gd name="T85" fmla="*/ 552 h 658"/>
                  <a:gd name="T86" fmla="*/ 2079 w 3311"/>
                  <a:gd name="T87" fmla="*/ 419 h 658"/>
                  <a:gd name="T88" fmla="*/ 2079 w 3311"/>
                  <a:gd name="T89" fmla="*/ 559 h 658"/>
                  <a:gd name="T90" fmla="*/ 2111 w 3311"/>
                  <a:gd name="T91" fmla="*/ 389 h 658"/>
                  <a:gd name="T92" fmla="*/ 2209 w 3311"/>
                  <a:gd name="T93" fmla="*/ 523 h 658"/>
                  <a:gd name="T94" fmla="*/ 2197 w 3311"/>
                  <a:gd name="T95" fmla="*/ 473 h 658"/>
                  <a:gd name="T96" fmla="*/ 2268 w 3311"/>
                  <a:gd name="T97" fmla="*/ 389 h 658"/>
                  <a:gd name="T98" fmla="*/ 2377 w 3311"/>
                  <a:gd name="T99" fmla="*/ 591 h 658"/>
                  <a:gd name="T100" fmla="*/ 2712 w 3311"/>
                  <a:gd name="T101" fmla="*/ 414 h 658"/>
                  <a:gd name="T102" fmla="*/ 2712 w 3311"/>
                  <a:gd name="T103" fmla="*/ 414 h 658"/>
                  <a:gd name="T104" fmla="*/ 2713 w 3311"/>
                  <a:gd name="T105" fmla="*/ 490 h 658"/>
                  <a:gd name="T106" fmla="*/ 2765 w 3311"/>
                  <a:gd name="T107" fmla="*/ 447 h 658"/>
                  <a:gd name="T108" fmla="*/ 2885 w 3311"/>
                  <a:gd name="T109" fmla="*/ 591 h 658"/>
                  <a:gd name="T110" fmla="*/ 2993 w 3311"/>
                  <a:gd name="T111" fmla="*/ 380 h 658"/>
                  <a:gd name="T112" fmla="*/ 3004 w 3311"/>
                  <a:gd name="T113" fmla="*/ 447 h 658"/>
                  <a:gd name="T114" fmla="*/ 3065 w 3311"/>
                  <a:gd name="T115" fmla="*/ 471 h 658"/>
                  <a:gd name="T116" fmla="*/ 3105 w 3311"/>
                  <a:gd name="T117" fmla="*/ 463 h 658"/>
                  <a:gd name="T118" fmla="*/ 3205 w 3311"/>
                  <a:gd name="T119" fmla="*/ 463 h 658"/>
                  <a:gd name="T120" fmla="*/ 3209 w 3311"/>
                  <a:gd name="T121" fmla="*/ 524 h 658"/>
                  <a:gd name="T122" fmla="*/ 3209 w 3311"/>
                  <a:gd name="T123" fmla="*/ 505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11" h="658">
                    <a:moveTo>
                      <a:pt x="487" y="107"/>
                    </a:moveTo>
                    <a:cubicBezTo>
                      <a:pt x="487" y="514"/>
                      <a:pt x="487" y="514"/>
                      <a:pt x="487" y="514"/>
                    </a:cubicBezTo>
                    <a:cubicBezTo>
                      <a:pt x="468" y="517"/>
                      <a:pt x="468" y="517"/>
                      <a:pt x="468" y="517"/>
                    </a:cubicBezTo>
                    <a:cubicBezTo>
                      <a:pt x="467" y="517"/>
                      <a:pt x="219" y="454"/>
                      <a:pt x="0" y="590"/>
                    </a:cubicBezTo>
                    <a:cubicBezTo>
                      <a:pt x="0" y="590"/>
                      <a:pt x="114" y="492"/>
                      <a:pt x="310" y="479"/>
                    </a:cubicBezTo>
                    <a:cubicBezTo>
                      <a:pt x="319" y="478"/>
                      <a:pt x="319" y="478"/>
                      <a:pt x="319" y="478"/>
                    </a:cubicBezTo>
                    <a:cubicBezTo>
                      <a:pt x="324" y="476"/>
                      <a:pt x="324" y="476"/>
                      <a:pt x="324" y="476"/>
                    </a:cubicBezTo>
                    <a:cubicBezTo>
                      <a:pt x="324" y="334"/>
                      <a:pt x="324" y="334"/>
                      <a:pt x="324" y="334"/>
                    </a:cubicBezTo>
                    <a:cubicBezTo>
                      <a:pt x="381" y="276"/>
                      <a:pt x="437" y="193"/>
                      <a:pt x="474" y="102"/>
                    </a:cubicBezTo>
                    <a:cubicBezTo>
                      <a:pt x="474" y="102"/>
                      <a:pt x="474" y="102"/>
                      <a:pt x="474" y="102"/>
                    </a:cubicBezTo>
                    <a:lnTo>
                      <a:pt x="487" y="107"/>
                    </a:lnTo>
                    <a:close/>
                    <a:moveTo>
                      <a:pt x="621" y="200"/>
                    </a:moveTo>
                    <a:cubicBezTo>
                      <a:pt x="621" y="200"/>
                      <a:pt x="621" y="200"/>
                      <a:pt x="621" y="200"/>
                    </a:cubicBezTo>
                    <a:cubicBezTo>
                      <a:pt x="621" y="200"/>
                      <a:pt x="599" y="227"/>
                      <a:pt x="536" y="284"/>
                    </a:cubicBezTo>
                    <a:cubicBezTo>
                      <a:pt x="521" y="298"/>
                      <a:pt x="513" y="306"/>
                      <a:pt x="498" y="318"/>
                    </a:cubicBezTo>
                    <a:cubicBezTo>
                      <a:pt x="498" y="528"/>
                      <a:pt x="498" y="528"/>
                      <a:pt x="498" y="528"/>
                    </a:cubicBezTo>
                    <a:cubicBezTo>
                      <a:pt x="486" y="531"/>
                      <a:pt x="486" y="531"/>
                      <a:pt x="486" y="531"/>
                    </a:cubicBezTo>
                    <a:cubicBezTo>
                      <a:pt x="485" y="531"/>
                      <a:pt x="431" y="513"/>
                      <a:pt x="336" y="510"/>
                    </a:cubicBezTo>
                    <a:cubicBezTo>
                      <a:pt x="244" y="508"/>
                      <a:pt x="105" y="533"/>
                      <a:pt x="0" y="590"/>
                    </a:cubicBezTo>
                    <a:cubicBezTo>
                      <a:pt x="4" y="590"/>
                      <a:pt x="4" y="590"/>
                      <a:pt x="4" y="590"/>
                    </a:cubicBezTo>
                    <a:cubicBezTo>
                      <a:pt x="4" y="590"/>
                      <a:pt x="288" y="479"/>
                      <a:pt x="618" y="592"/>
                    </a:cubicBezTo>
                    <a:cubicBezTo>
                      <a:pt x="618" y="592"/>
                      <a:pt x="618" y="592"/>
                      <a:pt x="618" y="592"/>
                    </a:cubicBezTo>
                    <a:cubicBezTo>
                      <a:pt x="630" y="588"/>
                      <a:pt x="630" y="588"/>
                      <a:pt x="630" y="588"/>
                    </a:cubicBezTo>
                    <a:cubicBezTo>
                      <a:pt x="630" y="206"/>
                      <a:pt x="630" y="206"/>
                      <a:pt x="630" y="206"/>
                    </a:cubicBezTo>
                    <a:lnTo>
                      <a:pt x="621" y="200"/>
                    </a:lnTo>
                    <a:close/>
                    <a:moveTo>
                      <a:pt x="312" y="4"/>
                    </a:moveTo>
                    <a:cubicBezTo>
                      <a:pt x="297" y="0"/>
                      <a:pt x="297" y="0"/>
                      <a:pt x="297" y="0"/>
                    </a:cubicBezTo>
                    <a:cubicBezTo>
                      <a:pt x="297" y="0"/>
                      <a:pt x="297" y="0"/>
                      <a:pt x="297" y="0"/>
                    </a:cubicBezTo>
                    <a:cubicBezTo>
                      <a:pt x="297" y="0"/>
                      <a:pt x="297" y="0"/>
                      <a:pt x="297" y="0"/>
                    </a:cubicBezTo>
                    <a:cubicBezTo>
                      <a:pt x="297" y="0"/>
                      <a:pt x="297" y="0"/>
                      <a:pt x="297" y="0"/>
                    </a:cubicBezTo>
                    <a:cubicBezTo>
                      <a:pt x="297" y="1"/>
                      <a:pt x="297" y="1"/>
                      <a:pt x="297" y="1"/>
                    </a:cubicBezTo>
                    <a:cubicBezTo>
                      <a:pt x="295" y="14"/>
                      <a:pt x="279" y="113"/>
                      <a:pt x="207" y="253"/>
                    </a:cubicBezTo>
                    <a:cubicBezTo>
                      <a:pt x="164" y="336"/>
                      <a:pt x="99" y="439"/>
                      <a:pt x="0" y="542"/>
                    </a:cubicBezTo>
                    <a:cubicBezTo>
                      <a:pt x="0" y="590"/>
                      <a:pt x="0" y="590"/>
                      <a:pt x="0" y="590"/>
                    </a:cubicBezTo>
                    <a:cubicBezTo>
                      <a:pt x="0" y="590"/>
                      <a:pt x="105" y="489"/>
                      <a:pt x="295" y="470"/>
                    </a:cubicBezTo>
                    <a:cubicBezTo>
                      <a:pt x="302" y="469"/>
                      <a:pt x="302" y="469"/>
                      <a:pt x="302" y="469"/>
                    </a:cubicBezTo>
                    <a:cubicBezTo>
                      <a:pt x="312" y="466"/>
                      <a:pt x="312" y="466"/>
                      <a:pt x="312" y="466"/>
                    </a:cubicBezTo>
                    <a:lnTo>
                      <a:pt x="312" y="4"/>
                    </a:lnTo>
                    <a:close/>
                    <a:moveTo>
                      <a:pt x="935" y="149"/>
                    </a:moveTo>
                    <a:cubicBezTo>
                      <a:pt x="905" y="149"/>
                      <a:pt x="905" y="149"/>
                      <a:pt x="905" y="149"/>
                    </a:cubicBezTo>
                    <a:cubicBezTo>
                      <a:pt x="842" y="289"/>
                      <a:pt x="842" y="289"/>
                      <a:pt x="842" y="289"/>
                    </a:cubicBezTo>
                    <a:cubicBezTo>
                      <a:pt x="840" y="294"/>
                      <a:pt x="836" y="303"/>
                      <a:pt x="832" y="314"/>
                    </a:cubicBezTo>
                    <a:cubicBezTo>
                      <a:pt x="831" y="314"/>
                      <a:pt x="831" y="314"/>
                      <a:pt x="831" y="314"/>
                    </a:cubicBezTo>
                    <a:cubicBezTo>
                      <a:pt x="830" y="308"/>
                      <a:pt x="827" y="300"/>
                      <a:pt x="822" y="290"/>
                    </a:cubicBezTo>
                    <a:cubicBezTo>
                      <a:pt x="760" y="149"/>
                      <a:pt x="760" y="149"/>
                      <a:pt x="760" y="149"/>
                    </a:cubicBezTo>
                    <a:cubicBezTo>
                      <a:pt x="729" y="149"/>
                      <a:pt x="729" y="149"/>
                      <a:pt x="729" y="149"/>
                    </a:cubicBezTo>
                    <a:cubicBezTo>
                      <a:pt x="729" y="351"/>
                      <a:pt x="729" y="351"/>
                      <a:pt x="729" y="351"/>
                    </a:cubicBezTo>
                    <a:cubicBezTo>
                      <a:pt x="752" y="351"/>
                      <a:pt x="752" y="351"/>
                      <a:pt x="752" y="351"/>
                    </a:cubicBezTo>
                    <a:cubicBezTo>
                      <a:pt x="752" y="215"/>
                      <a:pt x="752" y="215"/>
                      <a:pt x="752" y="215"/>
                    </a:cubicBezTo>
                    <a:cubicBezTo>
                      <a:pt x="752" y="197"/>
                      <a:pt x="751" y="184"/>
                      <a:pt x="751" y="176"/>
                    </a:cubicBezTo>
                    <a:cubicBezTo>
                      <a:pt x="751" y="176"/>
                      <a:pt x="751" y="176"/>
                      <a:pt x="751" y="176"/>
                    </a:cubicBezTo>
                    <a:cubicBezTo>
                      <a:pt x="753" y="186"/>
                      <a:pt x="755" y="192"/>
                      <a:pt x="757" y="197"/>
                    </a:cubicBezTo>
                    <a:cubicBezTo>
                      <a:pt x="826" y="351"/>
                      <a:pt x="826" y="351"/>
                      <a:pt x="826" y="351"/>
                    </a:cubicBezTo>
                    <a:cubicBezTo>
                      <a:pt x="838" y="351"/>
                      <a:pt x="838" y="351"/>
                      <a:pt x="838" y="351"/>
                    </a:cubicBezTo>
                    <a:cubicBezTo>
                      <a:pt x="906" y="196"/>
                      <a:pt x="906" y="196"/>
                      <a:pt x="906" y="196"/>
                    </a:cubicBezTo>
                    <a:cubicBezTo>
                      <a:pt x="908" y="192"/>
                      <a:pt x="910" y="185"/>
                      <a:pt x="913" y="176"/>
                    </a:cubicBezTo>
                    <a:cubicBezTo>
                      <a:pt x="913" y="176"/>
                      <a:pt x="913" y="176"/>
                      <a:pt x="913" y="176"/>
                    </a:cubicBezTo>
                    <a:cubicBezTo>
                      <a:pt x="912" y="191"/>
                      <a:pt x="911" y="205"/>
                      <a:pt x="911" y="215"/>
                    </a:cubicBezTo>
                    <a:cubicBezTo>
                      <a:pt x="911" y="351"/>
                      <a:pt x="911" y="351"/>
                      <a:pt x="911" y="351"/>
                    </a:cubicBezTo>
                    <a:cubicBezTo>
                      <a:pt x="935" y="351"/>
                      <a:pt x="935" y="351"/>
                      <a:pt x="935" y="351"/>
                    </a:cubicBezTo>
                    <a:lnTo>
                      <a:pt x="935" y="149"/>
                    </a:lnTo>
                    <a:close/>
                    <a:moveTo>
                      <a:pt x="998" y="144"/>
                    </a:moveTo>
                    <a:cubicBezTo>
                      <a:pt x="996" y="142"/>
                      <a:pt x="992" y="140"/>
                      <a:pt x="988" y="140"/>
                    </a:cubicBezTo>
                    <a:cubicBezTo>
                      <a:pt x="984" y="140"/>
                      <a:pt x="980" y="142"/>
                      <a:pt x="977" y="144"/>
                    </a:cubicBezTo>
                    <a:cubicBezTo>
                      <a:pt x="974" y="147"/>
                      <a:pt x="973" y="151"/>
                      <a:pt x="973" y="155"/>
                    </a:cubicBezTo>
                    <a:cubicBezTo>
                      <a:pt x="973" y="159"/>
                      <a:pt x="974" y="163"/>
                      <a:pt x="977" y="166"/>
                    </a:cubicBezTo>
                    <a:cubicBezTo>
                      <a:pt x="980" y="169"/>
                      <a:pt x="984" y="170"/>
                      <a:pt x="988" y="170"/>
                    </a:cubicBezTo>
                    <a:cubicBezTo>
                      <a:pt x="992" y="170"/>
                      <a:pt x="996" y="169"/>
                      <a:pt x="998" y="166"/>
                    </a:cubicBezTo>
                    <a:cubicBezTo>
                      <a:pt x="1001" y="163"/>
                      <a:pt x="1003" y="159"/>
                      <a:pt x="1003" y="155"/>
                    </a:cubicBezTo>
                    <a:cubicBezTo>
                      <a:pt x="1003" y="151"/>
                      <a:pt x="1001" y="147"/>
                      <a:pt x="998" y="144"/>
                    </a:cubicBezTo>
                    <a:close/>
                    <a:moveTo>
                      <a:pt x="999" y="207"/>
                    </a:moveTo>
                    <a:cubicBezTo>
                      <a:pt x="976" y="207"/>
                      <a:pt x="976" y="207"/>
                      <a:pt x="976" y="207"/>
                    </a:cubicBezTo>
                    <a:cubicBezTo>
                      <a:pt x="976" y="351"/>
                      <a:pt x="976" y="351"/>
                      <a:pt x="976" y="351"/>
                    </a:cubicBezTo>
                    <a:cubicBezTo>
                      <a:pt x="999" y="351"/>
                      <a:pt x="999" y="351"/>
                      <a:pt x="999" y="351"/>
                    </a:cubicBezTo>
                    <a:lnTo>
                      <a:pt x="999" y="207"/>
                    </a:lnTo>
                    <a:close/>
                    <a:moveTo>
                      <a:pt x="1134" y="322"/>
                    </a:moveTo>
                    <a:cubicBezTo>
                      <a:pt x="1123" y="330"/>
                      <a:pt x="1111" y="334"/>
                      <a:pt x="1099" y="334"/>
                    </a:cubicBezTo>
                    <a:cubicBezTo>
                      <a:pt x="1084" y="334"/>
                      <a:pt x="1072" y="330"/>
                      <a:pt x="1063" y="320"/>
                    </a:cubicBezTo>
                    <a:cubicBezTo>
                      <a:pt x="1054" y="310"/>
                      <a:pt x="1050" y="297"/>
                      <a:pt x="1050" y="280"/>
                    </a:cubicBezTo>
                    <a:cubicBezTo>
                      <a:pt x="1050" y="263"/>
                      <a:pt x="1054" y="249"/>
                      <a:pt x="1064" y="238"/>
                    </a:cubicBezTo>
                    <a:cubicBezTo>
                      <a:pt x="1073" y="228"/>
                      <a:pt x="1085" y="223"/>
                      <a:pt x="1100" y="223"/>
                    </a:cubicBezTo>
                    <a:cubicBezTo>
                      <a:pt x="1112" y="223"/>
                      <a:pt x="1124" y="227"/>
                      <a:pt x="1134" y="234"/>
                    </a:cubicBezTo>
                    <a:cubicBezTo>
                      <a:pt x="1134" y="210"/>
                      <a:pt x="1134" y="210"/>
                      <a:pt x="1134" y="210"/>
                    </a:cubicBezTo>
                    <a:cubicBezTo>
                      <a:pt x="1125" y="206"/>
                      <a:pt x="1114" y="203"/>
                      <a:pt x="1101" y="203"/>
                    </a:cubicBezTo>
                    <a:cubicBezTo>
                      <a:pt x="1078" y="203"/>
                      <a:pt x="1060" y="210"/>
                      <a:pt x="1046" y="225"/>
                    </a:cubicBezTo>
                    <a:cubicBezTo>
                      <a:pt x="1033" y="239"/>
                      <a:pt x="1026" y="259"/>
                      <a:pt x="1026" y="282"/>
                    </a:cubicBezTo>
                    <a:cubicBezTo>
                      <a:pt x="1026" y="303"/>
                      <a:pt x="1032" y="320"/>
                      <a:pt x="1045" y="334"/>
                    </a:cubicBezTo>
                    <a:cubicBezTo>
                      <a:pt x="1057" y="347"/>
                      <a:pt x="1074" y="354"/>
                      <a:pt x="1095" y="354"/>
                    </a:cubicBezTo>
                    <a:cubicBezTo>
                      <a:pt x="1110" y="354"/>
                      <a:pt x="1123" y="351"/>
                      <a:pt x="1134" y="344"/>
                    </a:cubicBezTo>
                    <a:lnTo>
                      <a:pt x="1134" y="322"/>
                    </a:lnTo>
                    <a:close/>
                    <a:moveTo>
                      <a:pt x="1235" y="206"/>
                    </a:moveTo>
                    <a:cubicBezTo>
                      <a:pt x="1232" y="205"/>
                      <a:pt x="1228" y="204"/>
                      <a:pt x="1222" y="204"/>
                    </a:cubicBezTo>
                    <a:cubicBezTo>
                      <a:pt x="1213" y="204"/>
                      <a:pt x="1206" y="207"/>
                      <a:pt x="1200" y="212"/>
                    </a:cubicBezTo>
                    <a:cubicBezTo>
                      <a:pt x="1192" y="218"/>
                      <a:pt x="1187" y="226"/>
                      <a:pt x="1184" y="236"/>
                    </a:cubicBezTo>
                    <a:cubicBezTo>
                      <a:pt x="1183" y="236"/>
                      <a:pt x="1183" y="236"/>
                      <a:pt x="1183" y="236"/>
                    </a:cubicBezTo>
                    <a:cubicBezTo>
                      <a:pt x="1183" y="207"/>
                      <a:pt x="1183" y="207"/>
                      <a:pt x="1183" y="207"/>
                    </a:cubicBezTo>
                    <a:cubicBezTo>
                      <a:pt x="1160" y="207"/>
                      <a:pt x="1160" y="207"/>
                      <a:pt x="1160" y="207"/>
                    </a:cubicBezTo>
                    <a:cubicBezTo>
                      <a:pt x="1160" y="351"/>
                      <a:pt x="1160" y="351"/>
                      <a:pt x="1160" y="351"/>
                    </a:cubicBezTo>
                    <a:cubicBezTo>
                      <a:pt x="1183" y="351"/>
                      <a:pt x="1183" y="351"/>
                      <a:pt x="1183" y="351"/>
                    </a:cubicBezTo>
                    <a:cubicBezTo>
                      <a:pt x="1183" y="277"/>
                      <a:pt x="1183" y="277"/>
                      <a:pt x="1183" y="277"/>
                    </a:cubicBezTo>
                    <a:cubicBezTo>
                      <a:pt x="1183" y="261"/>
                      <a:pt x="1187" y="247"/>
                      <a:pt x="1194" y="238"/>
                    </a:cubicBezTo>
                    <a:cubicBezTo>
                      <a:pt x="1201" y="230"/>
                      <a:pt x="1208" y="225"/>
                      <a:pt x="1218" y="225"/>
                    </a:cubicBezTo>
                    <a:cubicBezTo>
                      <a:pt x="1225" y="225"/>
                      <a:pt x="1231" y="227"/>
                      <a:pt x="1235" y="230"/>
                    </a:cubicBezTo>
                    <a:lnTo>
                      <a:pt x="1235" y="206"/>
                    </a:lnTo>
                    <a:close/>
                    <a:moveTo>
                      <a:pt x="1361" y="223"/>
                    </a:moveTo>
                    <a:cubicBezTo>
                      <a:pt x="1349" y="210"/>
                      <a:pt x="1332" y="203"/>
                      <a:pt x="1311" y="203"/>
                    </a:cubicBezTo>
                    <a:cubicBezTo>
                      <a:pt x="1289" y="203"/>
                      <a:pt x="1271" y="209"/>
                      <a:pt x="1258" y="222"/>
                    </a:cubicBezTo>
                    <a:cubicBezTo>
                      <a:pt x="1244" y="236"/>
                      <a:pt x="1237" y="255"/>
                      <a:pt x="1237" y="280"/>
                    </a:cubicBezTo>
                    <a:cubicBezTo>
                      <a:pt x="1237" y="302"/>
                      <a:pt x="1243" y="320"/>
                      <a:pt x="1256" y="333"/>
                    </a:cubicBezTo>
                    <a:cubicBezTo>
                      <a:pt x="1268" y="347"/>
                      <a:pt x="1286" y="354"/>
                      <a:pt x="1307" y="354"/>
                    </a:cubicBezTo>
                    <a:cubicBezTo>
                      <a:pt x="1329" y="354"/>
                      <a:pt x="1347" y="347"/>
                      <a:pt x="1359" y="333"/>
                    </a:cubicBezTo>
                    <a:cubicBezTo>
                      <a:pt x="1372" y="319"/>
                      <a:pt x="1379" y="301"/>
                      <a:pt x="1379" y="278"/>
                    </a:cubicBezTo>
                    <a:cubicBezTo>
                      <a:pt x="1379" y="255"/>
                      <a:pt x="1373" y="236"/>
                      <a:pt x="1361" y="223"/>
                    </a:cubicBezTo>
                    <a:close/>
                    <a:moveTo>
                      <a:pt x="1344" y="320"/>
                    </a:moveTo>
                    <a:cubicBezTo>
                      <a:pt x="1336" y="330"/>
                      <a:pt x="1324" y="334"/>
                      <a:pt x="1309" y="334"/>
                    </a:cubicBezTo>
                    <a:cubicBezTo>
                      <a:pt x="1294" y="334"/>
                      <a:pt x="1283" y="330"/>
                      <a:pt x="1274" y="320"/>
                    </a:cubicBezTo>
                    <a:cubicBezTo>
                      <a:pt x="1265" y="310"/>
                      <a:pt x="1261" y="297"/>
                      <a:pt x="1261" y="279"/>
                    </a:cubicBezTo>
                    <a:cubicBezTo>
                      <a:pt x="1261" y="261"/>
                      <a:pt x="1265" y="247"/>
                      <a:pt x="1274" y="237"/>
                    </a:cubicBezTo>
                    <a:cubicBezTo>
                      <a:pt x="1283" y="227"/>
                      <a:pt x="1295" y="223"/>
                      <a:pt x="1309" y="223"/>
                    </a:cubicBezTo>
                    <a:cubicBezTo>
                      <a:pt x="1323" y="223"/>
                      <a:pt x="1335" y="227"/>
                      <a:pt x="1343" y="237"/>
                    </a:cubicBezTo>
                    <a:cubicBezTo>
                      <a:pt x="1351" y="246"/>
                      <a:pt x="1355" y="260"/>
                      <a:pt x="1355" y="279"/>
                    </a:cubicBezTo>
                    <a:cubicBezTo>
                      <a:pt x="1355" y="297"/>
                      <a:pt x="1351" y="310"/>
                      <a:pt x="1344" y="320"/>
                    </a:cubicBezTo>
                    <a:close/>
                    <a:moveTo>
                      <a:pt x="1474" y="286"/>
                    </a:moveTo>
                    <a:cubicBezTo>
                      <a:pt x="1469" y="280"/>
                      <a:pt x="1460" y="275"/>
                      <a:pt x="1447" y="270"/>
                    </a:cubicBezTo>
                    <a:cubicBezTo>
                      <a:pt x="1436" y="265"/>
                      <a:pt x="1429" y="261"/>
                      <a:pt x="1426" y="258"/>
                    </a:cubicBezTo>
                    <a:cubicBezTo>
                      <a:pt x="1422" y="254"/>
                      <a:pt x="1420" y="249"/>
                      <a:pt x="1420" y="243"/>
                    </a:cubicBezTo>
                    <a:cubicBezTo>
                      <a:pt x="1420" y="237"/>
                      <a:pt x="1422" y="232"/>
                      <a:pt x="1427" y="228"/>
                    </a:cubicBezTo>
                    <a:cubicBezTo>
                      <a:pt x="1432" y="225"/>
                      <a:pt x="1438" y="223"/>
                      <a:pt x="1445" y="223"/>
                    </a:cubicBezTo>
                    <a:cubicBezTo>
                      <a:pt x="1458" y="223"/>
                      <a:pt x="1468" y="226"/>
                      <a:pt x="1478" y="233"/>
                    </a:cubicBezTo>
                    <a:cubicBezTo>
                      <a:pt x="1478" y="210"/>
                      <a:pt x="1478" y="210"/>
                      <a:pt x="1478" y="210"/>
                    </a:cubicBezTo>
                    <a:cubicBezTo>
                      <a:pt x="1469" y="205"/>
                      <a:pt x="1459" y="203"/>
                      <a:pt x="1447" y="203"/>
                    </a:cubicBezTo>
                    <a:cubicBezTo>
                      <a:pt x="1432" y="203"/>
                      <a:pt x="1420" y="207"/>
                      <a:pt x="1411" y="215"/>
                    </a:cubicBezTo>
                    <a:cubicBezTo>
                      <a:pt x="1401" y="223"/>
                      <a:pt x="1396" y="233"/>
                      <a:pt x="1396" y="245"/>
                    </a:cubicBezTo>
                    <a:cubicBezTo>
                      <a:pt x="1396" y="256"/>
                      <a:pt x="1399" y="264"/>
                      <a:pt x="1406" y="271"/>
                    </a:cubicBezTo>
                    <a:cubicBezTo>
                      <a:pt x="1411" y="277"/>
                      <a:pt x="1419" y="282"/>
                      <a:pt x="1431" y="287"/>
                    </a:cubicBezTo>
                    <a:cubicBezTo>
                      <a:pt x="1443" y="292"/>
                      <a:pt x="1451" y="297"/>
                      <a:pt x="1455" y="300"/>
                    </a:cubicBezTo>
                    <a:cubicBezTo>
                      <a:pt x="1459" y="304"/>
                      <a:pt x="1461" y="309"/>
                      <a:pt x="1461" y="314"/>
                    </a:cubicBezTo>
                    <a:cubicBezTo>
                      <a:pt x="1461" y="328"/>
                      <a:pt x="1452" y="334"/>
                      <a:pt x="1434" y="334"/>
                    </a:cubicBezTo>
                    <a:cubicBezTo>
                      <a:pt x="1420" y="334"/>
                      <a:pt x="1407" y="330"/>
                      <a:pt x="1396" y="321"/>
                    </a:cubicBezTo>
                    <a:cubicBezTo>
                      <a:pt x="1396" y="345"/>
                      <a:pt x="1396" y="345"/>
                      <a:pt x="1396" y="345"/>
                    </a:cubicBezTo>
                    <a:cubicBezTo>
                      <a:pt x="1406" y="351"/>
                      <a:pt x="1418" y="354"/>
                      <a:pt x="1432" y="354"/>
                    </a:cubicBezTo>
                    <a:cubicBezTo>
                      <a:pt x="1449" y="354"/>
                      <a:pt x="1462" y="350"/>
                      <a:pt x="1471" y="341"/>
                    </a:cubicBezTo>
                    <a:cubicBezTo>
                      <a:pt x="1480" y="334"/>
                      <a:pt x="1485" y="324"/>
                      <a:pt x="1485" y="312"/>
                    </a:cubicBezTo>
                    <a:cubicBezTo>
                      <a:pt x="1485" y="301"/>
                      <a:pt x="1481" y="293"/>
                      <a:pt x="1474" y="286"/>
                    </a:cubicBezTo>
                    <a:close/>
                    <a:moveTo>
                      <a:pt x="1622" y="223"/>
                    </a:moveTo>
                    <a:cubicBezTo>
                      <a:pt x="1610" y="210"/>
                      <a:pt x="1594" y="203"/>
                      <a:pt x="1572" y="203"/>
                    </a:cubicBezTo>
                    <a:cubicBezTo>
                      <a:pt x="1550" y="203"/>
                      <a:pt x="1533" y="209"/>
                      <a:pt x="1520" y="222"/>
                    </a:cubicBezTo>
                    <a:cubicBezTo>
                      <a:pt x="1506" y="236"/>
                      <a:pt x="1499" y="255"/>
                      <a:pt x="1499" y="280"/>
                    </a:cubicBezTo>
                    <a:cubicBezTo>
                      <a:pt x="1499" y="302"/>
                      <a:pt x="1505" y="320"/>
                      <a:pt x="1517" y="333"/>
                    </a:cubicBezTo>
                    <a:cubicBezTo>
                      <a:pt x="1530" y="347"/>
                      <a:pt x="1547" y="354"/>
                      <a:pt x="1569" y="354"/>
                    </a:cubicBezTo>
                    <a:cubicBezTo>
                      <a:pt x="1591" y="354"/>
                      <a:pt x="1608" y="347"/>
                      <a:pt x="1621" y="333"/>
                    </a:cubicBezTo>
                    <a:cubicBezTo>
                      <a:pt x="1634" y="319"/>
                      <a:pt x="1640" y="301"/>
                      <a:pt x="1640" y="278"/>
                    </a:cubicBezTo>
                    <a:cubicBezTo>
                      <a:pt x="1640" y="255"/>
                      <a:pt x="1634" y="236"/>
                      <a:pt x="1622" y="223"/>
                    </a:cubicBezTo>
                    <a:close/>
                    <a:moveTo>
                      <a:pt x="1605" y="320"/>
                    </a:moveTo>
                    <a:cubicBezTo>
                      <a:pt x="1597" y="330"/>
                      <a:pt x="1586" y="334"/>
                      <a:pt x="1570" y="334"/>
                    </a:cubicBezTo>
                    <a:cubicBezTo>
                      <a:pt x="1556" y="334"/>
                      <a:pt x="1544" y="330"/>
                      <a:pt x="1535" y="320"/>
                    </a:cubicBezTo>
                    <a:cubicBezTo>
                      <a:pt x="1527" y="310"/>
                      <a:pt x="1522" y="297"/>
                      <a:pt x="1522" y="279"/>
                    </a:cubicBezTo>
                    <a:cubicBezTo>
                      <a:pt x="1522" y="261"/>
                      <a:pt x="1527" y="247"/>
                      <a:pt x="1536" y="237"/>
                    </a:cubicBezTo>
                    <a:cubicBezTo>
                      <a:pt x="1545" y="227"/>
                      <a:pt x="1556" y="223"/>
                      <a:pt x="1570" y="223"/>
                    </a:cubicBezTo>
                    <a:cubicBezTo>
                      <a:pt x="1585" y="223"/>
                      <a:pt x="1596" y="227"/>
                      <a:pt x="1604" y="237"/>
                    </a:cubicBezTo>
                    <a:cubicBezTo>
                      <a:pt x="1613" y="246"/>
                      <a:pt x="1617" y="260"/>
                      <a:pt x="1617" y="279"/>
                    </a:cubicBezTo>
                    <a:cubicBezTo>
                      <a:pt x="1617" y="297"/>
                      <a:pt x="1613" y="310"/>
                      <a:pt x="1605" y="320"/>
                    </a:cubicBezTo>
                    <a:close/>
                    <a:moveTo>
                      <a:pt x="1733" y="137"/>
                    </a:moveTo>
                    <a:cubicBezTo>
                      <a:pt x="1729" y="135"/>
                      <a:pt x="1724" y="134"/>
                      <a:pt x="1717" y="134"/>
                    </a:cubicBezTo>
                    <a:cubicBezTo>
                      <a:pt x="1704" y="134"/>
                      <a:pt x="1694" y="138"/>
                      <a:pt x="1686" y="146"/>
                    </a:cubicBezTo>
                    <a:cubicBezTo>
                      <a:pt x="1676" y="155"/>
                      <a:pt x="1671" y="167"/>
                      <a:pt x="1671" y="183"/>
                    </a:cubicBezTo>
                    <a:cubicBezTo>
                      <a:pt x="1671" y="207"/>
                      <a:pt x="1671" y="207"/>
                      <a:pt x="1671" y="207"/>
                    </a:cubicBezTo>
                    <a:cubicBezTo>
                      <a:pt x="1646" y="207"/>
                      <a:pt x="1646" y="207"/>
                      <a:pt x="1646" y="207"/>
                    </a:cubicBezTo>
                    <a:cubicBezTo>
                      <a:pt x="1646" y="226"/>
                      <a:pt x="1646" y="226"/>
                      <a:pt x="1646" y="226"/>
                    </a:cubicBezTo>
                    <a:cubicBezTo>
                      <a:pt x="1671" y="226"/>
                      <a:pt x="1671" y="226"/>
                      <a:pt x="1671" y="226"/>
                    </a:cubicBezTo>
                    <a:cubicBezTo>
                      <a:pt x="1671" y="351"/>
                      <a:pt x="1671" y="351"/>
                      <a:pt x="1671" y="351"/>
                    </a:cubicBezTo>
                    <a:cubicBezTo>
                      <a:pt x="1694" y="351"/>
                      <a:pt x="1694" y="351"/>
                      <a:pt x="1694" y="351"/>
                    </a:cubicBezTo>
                    <a:cubicBezTo>
                      <a:pt x="1694" y="226"/>
                      <a:pt x="1694" y="226"/>
                      <a:pt x="1694" y="226"/>
                    </a:cubicBezTo>
                    <a:cubicBezTo>
                      <a:pt x="1728" y="226"/>
                      <a:pt x="1728" y="226"/>
                      <a:pt x="1728" y="226"/>
                    </a:cubicBezTo>
                    <a:cubicBezTo>
                      <a:pt x="1728" y="207"/>
                      <a:pt x="1728" y="207"/>
                      <a:pt x="1728" y="207"/>
                    </a:cubicBezTo>
                    <a:cubicBezTo>
                      <a:pt x="1694" y="207"/>
                      <a:pt x="1694" y="207"/>
                      <a:pt x="1694" y="207"/>
                    </a:cubicBezTo>
                    <a:cubicBezTo>
                      <a:pt x="1694" y="184"/>
                      <a:pt x="1694" y="184"/>
                      <a:pt x="1694" y="184"/>
                    </a:cubicBezTo>
                    <a:cubicBezTo>
                      <a:pt x="1694" y="164"/>
                      <a:pt x="1702" y="154"/>
                      <a:pt x="1718" y="154"/>
                    </a:cubicBezTo>
                    <a:cubicBezTo>
                      <a:pt x="1724" y="154"/>
                      <a:pt x="1729" y="155"/>
                      <a:pt x="1733" y="158"/>
                    </a:cubicBezTo>
                    <a:lnTo>
                      <a:pt x="1733" y="137"/>
                    </a:lnTo>
                    <a:close/>
                    <a:moveTo>
                      <a:pt x="1816" y="330"/>
                    </a:moveTo>
                    <a:cubicBezTo>
                      <a:pt x="1812" y="333"/>
                      <a:pt x="1807" y="334"/>
                      <a:pt x="1801" y="334"/>
                    </a:cubicBezTo>
                    <a:cubicBezTo>
                      <a:pt x="1793" y="334"/>
                      <a:pt x="1788" y="332"/>
                      <a:pt x="1784" y="328"/>
                    </a:cubicBezTo>
                    <a:cubicBezTo>
                      <a:pt x="1781" y="324"/>
                      <a:pt x="1780" y="317"/>
                      <a:pt x="1780" y="307"/>
                    </a:cubicBezTo>
                    <a:cubicBezTo>
                      <a:pt x="1780" y="226"/>
                      <a:pt x="1780" y="226"/>
                      <a:pt x="1780" y="226"/>
                    </a:cubicBezTo>
                    <a:cubicBezTo>
                      <a:pt x="1816" y="226"/>
                      <a:pt x="1816" y="226"/>
                      <a:pt x="1816" y="226"/>
                    </a:cubicBezTo>
                    <a:cubicBezTo>
                      <a:pt x="1816" y="207"/>
                      <a:pt x="1816" y="207"/>
                      <a:pt x="1816" y="207"/>
                    </a:cubicBezTo>
                    <a:cubicBezTo>
                      <a:pt x="1780" y="207"/>
                      <a:pt x="1780" y="207"/>
                      <a:pt x="1780" y="207"/>
                    </a:cubicBezTo>
                    <a:cubicBezTo>
                      <a:pt x="1780" y="164"/>
                      <a:pt x="1780" y="164"/>
                      <a:pt x="1780" y="164"/>
                    </a:cubicBezTo>
                    <a:cubicBezTo>
                      <a:pt x="1771" y="167"/>
                      <a:pt x="1764" y="169"/>
                      <a:pt x="1756" y="171"/>
                    </a:cubicBezTo>
                    <a:cubicBezTo>
                      <a:pt x="1756" y="207"/>
                      <a:pt x="1756" y="207"/>
                      <a:pt x="1756" y="207"/>
                    </a:cubicBezTo>
                    <a:cubicBezTo>
                      <a:pt x="1732" y="207"/>
                      <a:pt x="1732" y="207"/>
                      <a:pt x="1732" y="207"/>
                    </a:cubicBezTo>
                    <a:cubicBezTo>
                      <a:pt x="1732" y="226"/>
                      <a:pt x="1732" y="226"/>
                      <a:pt x="1732" y="226"/>
                    </a:cubicBezTo>
                    <a:cubicBezTo>
                      <a:pt x="1756" y="226"/>
                      <a:pt x="1756" y="226"/>
                      <a:pt x="1756" y="226"/>
                    </a:cubicBezTo>
                    <a:cubicBezTo>
                      <a:pt x="1756" y="311"/>
                      <a:pt x="1756" y="311"/>
                      <a:pt x="1756" y="311"/>
                    </a:cubicBezTo>
                    <a:cubicBezTo>
                      <a:pt x="1756" y="340"/>
                      <a:pt x="1769" y="354"/>
                      <a:pt x="1794" y="354"/>
                    </a:cubicBezTo>
                    <a:cubicBezTo>
                      <a:pt x="1803" y="354"/>
                      <a:pt x="1810" y="352"/>
                      <a:pt x="1816" y="349"/>
                    </a:cubicBezTo>
                    <a:lnTo>
                      <a:pt x="1816" y="330"/>
                    </a:lnTo>
                    <a:close/>
                    <a:moveTo>
                      <a:pt x="785" y="389"/>
                    </a:moveTo>
                    <a:cubicBezTo>
                      <a:pt x="729" y="389"/>
                      <a:pt x="729" y="389"/>
                      <a:pt x="729" y="389"/>
                    </a:cubicBezTo>
                    <a:cubicBezTo>
                      <a:pt x="729" y="591"/>
                      <a:pt x="729" y="591"/>
                      <a:pt x="729" y="591"/>
                    </a:cubicBezTo>
                    <a:cubicBezTo>
                      <a:pt x="782" y="591"/>
                      <a:pt x="782" y="591"/>
                      <a:pt x="782" y="591"/>
                    </a:cubicBezTo>
                    <a:cubicBezTo>
                      <a:pt x="816" y="591"/>
                      <a:pt x="843" y="581"/>
                      <a:pt x="863" y="562"/>
                    </a:cubicBezTo>
                    <a:cubicBezTo>
                      <a:pt x="882" y="543"/>
                      <a:pt x="891" y="518"/>
                      <a:pt x="891" y="487"/>
                    </a:cubicBezTo>
                    <a:cubicBezTo>
                      <a:pt x="891" y="422"/>
                      <a:pt x="856" y="389"/>
                      <a:pt x="785" y="389"/>
                    </a:cubicBezTo>
                    <a:close/>
                    <a:moveTo>
                      <a:pt x="844" y="548"/>
                    </a:moveTo>
                    <a:cubicBezTo>
                      <a:pt x="830" y="562"/>
                      <a:pt x="809" y="569"/>
                      <a:pt x="783" y="569"/>
                    </a:cubicBezTo>
                    <a:cubicBezTo>
                      <a:pt x="753" y="569"/>
                      <a:pt x="753" y="569"/>
                      <a:pt x="753" y="569"/>
                    </a:cubicBezTo>
                    <a:cubicBezTo>
                      <a:pt x="753" y="410"/>
                      <a:pt x="753" y="410"/>
                      <a:pt x="753" y="410"/>
                    </a:cubicBezTo>
                    <a:cubicBezTo>
                      <a:pt x="784" y="410"/>
                      <a:pt x="784" y="410"/>
                      <a:pt x="784" y="410"/>
                    </a:cubicBezTo>
                    <a:cubicBezTo>
                      <a:pt x="839" y="410"/>
                      <a:pt x="866" y="436"/>
                      <a:pt x="866" y="488"/>
                    </a:cubicBezTo>
                    <a:cubicBezTo>
                      <a:pt x="866" y="514"/>
                      <a:pt x="859" y="534"/>
                      <a:pt x="844" y="548"/>
                    </a:cubicBezTo>
                    <a:close/>
                    <a:moveTo>
                      <a:pt x="1010" y="447"/>
                    </a:moveTo>
                    <a:cubicBezTo>
                      <a:pt x="969" y="558"/>
                      <a:pt x="969" y="558"/>
                      <a:pt x="969" y="558"/>
                    </a:cubicBezTo>
                    <a:cubicBezTo>
                      <a:pt x="968" y="563"/>
                      <a:pt x="967" y="566"/>
                      <a:pt x="966" y="568"/>
                    </a:cubicBezTo>
                    <a:cubicBezTo>
                      <a:pt x="965" y="568"/>
                      <a:pt x="965" y="568"/>
                      <a:pt x="965" y="568"/>
                    </a:cubicBezTo>
                    <a:cubicBezTo>
                      <a:pt x="964" y="563"/>
                      <a:pt x="963" y="560"/>
                      <a:pt x="962" y="557"/>
                    </a:cubicBezTo>
                    <a:cubicBezTo>
                      <a:pt x="924" y="447"/>
                      <a:pt x="924" y="447"/>
                      <a:pt x="924" y="447"/>
                    </a:cubicBezTo>
                    <a:cubicBezTo>
                      <a:pt x="898" y="447"/>
                      <a:pt x="898" y="447"/>
                      <a:pt x="898" y="447"/>
                    </a:cubicBezTo>
                    <a:cubicBezTo>
                      <a:pt x="954" y="590"/>
                      <a:pt x="954" y="590"/>
                      <a:pt x="954" y="590"/>
                    </a:cubicBezTo>
                    <a:cubicBezTo>
                      <a:pt x="943" y="618"/>
                      <a:pt x="943" y="618"/>
                      <a:pt x="943" y="618"/>
                    </a:cubicBezTo>
                    <a:cubicBezTo>
                      <a:pt x="937" y="632"/>
                      <a:pt x="928" y="638"/>
                      <a:pt x="916" y="638"/>
                    </a:cubicBezTo>
                    <a:cubicBezTo>
                      <a:pt x="912" y="638"/>
                      <a:pt x="908" y="638"/>
                      <a:pt x="903" y="636"/>
                    </a:cubicBezTo>
                    <a:cubicBezTo>
                      <a:pt x="903" y="657"/>
                      <a:pt x="903" y="657"/>
                      <a:pt x="903" y="657"/>
                    </a:cubicBezTo>
                    <a:cubicBezTo>
                      <a:pt x="907" y="658"/>
                      <a:pt x="912" y="658"/>
                      <a:pt x="918" y="658"/>
                    </a:cubicBezTo>
                    <a:cubicBezTo>
                      <a:pt x="939" y="658"/>
                      <a:pt x="956" y="643"/>
                      <a:pt x="968" y="614"/>
                    </a:cubicBezTo>
                    <a:cubicBezTo>
                      <a:pt x="1034" y="447"/>
                      <a:pt x="1034" y="447"/>
                      <a:pt x="1034" y="447"/>
                    </a:cubicBezTo>
                    <a:lnTo>
                      <a:pt x="1010" y="447"/>
                    </a:lnTo>
                    <a:close/>
                    <a:moveTo>
                      <a:pt x="1169" y="502"/>
                    </a:moveTo>
                    <a:cubicBezTo>
                      <a:pt x="1169" y="484"/>
                      <a:pt x="1165" y="469"/>
                      <a:pt x="1157" y="459"/>
                    </a:cubicBezTo>
                    <a:cubicBezTo>
                      <a:pt x="1149" y="448"/>
                      <a:pt x="1137" y="443"/>
                      <a:pt x="1121" y="443"/>
                    </a:cubicBezTo>
                    <a:cubicBezTo>
                      <a:pt x="1100" y="443"/>
                      <a:pt x="1084" y="452"/>
                      <a:pt x="1074" y="471"/>
                    </a:cubicBezTo>
                    <a:cubicBezTo>
                      <a:pt x="1073" y="471"/>
                      <a:pt x="1073" y="471"/>
                      <a:pt x="1073" y="471"/>
                    </a:cubicBezTo>
                    <a:cubicBezTo>
                      <a:pt x="1073" y="447"/>
                      <a:pt x="1073" y="447"/>
                      <a:pt x="1073" y="447"/>
                    </a:cubicBezTo>
                    <a:cubicBezTo>
                      <a:pt x="1050" y="447"/>
                      <a:pt x="1050" y="447"/>
                      <a:pt x="1050" y="447"/>
                    </a:cubicBezTo>
                    <a:cubicBezTo>
                      <a:pt x="1050" y="591"/>
                      <a:pt x="1050" y="591"/>
                      <a:pt x="1050" y="591"/>
                    </a:cubicBezTo>
                    <a:cubicBezTo>
                      <a:pt x="1073" y="591"/>
                      <a:pt x="1073" y="591"/>
                      <a:pt x="1073" y="591"/>
                    </a:cubicBezTo>
                    <a:cubicBezTo>
                      <a:pt x="1073" y="509"/>
                      <a:pt x="1073" y="509"/>
                      <a:pt x="1073" y="509"/>
                    </a:cubicBezTo>
                    <a:cubicBezTo>
                      <a:pt x="1073" y="495"/>
                      <a:pt x="1077" y="484"/>
                      <a:pt x="1084" y="476"/>
                    </a:cubicBezTo>
                    <a:cubicBezTo>
                      <a:pt x="1092" y="467"/>
                      <a:pt x="1101" y="463"/>
                      <a:pt x="1113" y="463"/>
                    </a:cubicBezTo>
                    <a:cubicBezTo>
                      <a:pt x="1135" y="463"/>
                      <a:pt x="1146" y="478"/>
                      <a:pt x="1146" y="509"/>
                    </a:cubicBezTo>
                    <a:cubicBezTo>
                      <a:pt x="1146" y="591"/>
                      <a:pt x="1146" y="591"/>
                      <a:pt x="1146" y="591"/>
                    </a:cubicBezTo>
                    <a:cubicBezTo>
                      <a:pt x="1169" y="591"/>
                      <a:pt x="1169" y="591"/>
                      <a:pt x="1169" y="591"/>
                    </a:cubicBezTo>
                    <a:lnTo>
                      <a:pt x="1169" y="502"/>
                    </a:lnTo>
                    <a:close/>
                    <a:moveTo>
                      <a:pt x="1306" y="497"/>
                    </a:moveTo>
                    <a:cubicBezTo>
                      <a:pt x="1306" y="461"/>
                      <a:pt x="1289" y="443"/>
                      <a:pt x="1255" y="443"/>
                    </a:cubicBezTo>
                    <a:cubicBezTo>
                      <a:pt x="1247" y="443"/>
                      <a:pt x="1237" y="445"/>
                      <a:pt x="1227" y="448"/>
                    </a:cubicBezTo>
                    <a:cubicBezTo>
                      <a:pt x="1218" y="451"/>
                      <a:pt x="1211" y="454"/>
                      <a:pt x="1207" y="457"/>
                    </a:cubicBezTo>
                    <a:cubicBezTo>
                      <a:pt x="1207" y="480"/>
                      <a:pt x="1207" y="480"/>
                      <a:pt x="1207" y="480"/>
                    </a:cubicBezTo>
                    <a:cubicBezTo>
                      <a:pt x="1221" y="469"/>
                      <a:pt x="1236" y="463"/>
                      <a:pt x="1254" y="463"/>
                    </a:cubicBezTo>
                    <a:cubicBezTo>
                      <a:pt x="1273" y="463"/>
                      <a:pt x="1283" y="475"/>
                      <a:pt x="1283" y="499"/>
                    </a:cubicBezTo>
                    <a:cubicBezTo>
                      <a:pt x="1240" y="505"/>
                      <a:pt x="1240" y="505"/>
                      <a:pt x="1240" y="505"/>
                    </a:cubicBezTo>
                    <a:cubicBezTo>
                      <a:pt x="1208" y="510"/>
                      <a:pt x="1192" y="525"/>
                      <a:pt x="1192" y="552"/>
                    </a:cubicBezTo>
                    <a:cubicBezTo>
                      <a:pt x="1192" y="565"/>
                      <a:pt x="1196" y="574"/>
                      <a:pt x="1204" y="582"/>
                    </a:cubicBezTo>
                    <a:cubicBezTo>
                      <a:pt x="1212" y="590"/>
                      <a:pt x="1224" y="594"/>
                      <a:pt x="1238" y="594"/>
                    </a:cubicBezTo>
                    <a:cubicBezTo>
                      <a:pt x="1258" y="594"/>
                      <a:pt x="1273" y="585"/>
                      <a:pt x="1283" y="568"/>
                    </a:cubicBezTo>
                    <a:cubicBezTo>
                      <a:pt x="1283" y="568"/>
                      <a:pt x="1283" y="568"/>
                      <a:pt x="1283" y="568"/>
                    </a:cubicBezTo>
                    <a:cubicBezTo>
                      <a:pt x="1283" y="591"/>
                      <a:pt x="1283" y="591"/>
                      <a:pt x="1283" y="591"/>
                    </a:cubicBezTo>
                    <a:cubicBezTo>
                      <a:pt x="1306" y="591"/>
                      <a:pt x="1306" y="591"/>
                      <a:pt x="1306" y="591"/>
                    </a:cubicBezTo>
                    <a:lnTo>
                      <a:pt x="1306" y="497"/>
                    </a:lnTo>
                    <a:close/>
                    <a:moveTo>
                      <a:pt x="1283" y="532"/>
                    </a:moveTo>
                    <a:cubicBezTo>
                      <a:pt x="1283" y="544"/>
                      <a:pt x="1279" y="554"/>
                      <a:pt x="1272" y="562"/>
                    </a:cubicBezTo>
                    <a:cubicBezTo>
                      <a:pt x="1265" y="570"/>
                      <a:pt x="1255" y="574"/>
                      <a:pt x="1244" y="574"/>
                    </a:cubicBezTo>
                    <a:cubicBezTo>
                      <a:pt x="1235" y="574"/>
                      <a:pt x="1228" y="572"/>
                      <a:pt x="1223" y="568"/>
                    </a:cubicBezTo>
                    <a:cubicBezTo>
                      <a:pt x="1219" y="563"/>
                      <a:pt x="1216" y="557"/>
                      <a:pt x="1216" y="551"/>
                    </a:cubicBezTo>
                    <a:cubicBezTo>
                      <a:pt x="1216" y="542"/>
                      <a:pt x="1218" y="536"/>
                      <a:pt x="1222" y="532"/>
                    </a:cubicBezTo>
                    <a:cubicBezTo>
                      <a:pt x="1227" y="528"/>
                      <a:pt x="1236" y="524"/>
                      <a:pt x="1248" y="523"/>
                    </a:cubicBezTo>
                    <a:cubicBezTo>
                      <a:pt x="1283" y="518"/>
                      <a:pt x="1283" y="518"/>
                      <a:pt x="1283" y="518"/>
                    </a:cubicBezTo>
                    <a:lnTo>
                      <a:pt x="1283" y="532"/>
                    </a:lnTo>
                    <a:close/>
                    <a:moveTo>
                      <a:pt x="1546" y="502"/>
                    </a:moveTo>
                    <a:cubicBezTo>
                      <a:pt x="1546" y="463"/>
                      <a:pt x="1530" y="443"/>
                      <a:pt x="1498" y="443"/>
                    </a:cubicBezTo>
                    <a:cubicBezTo>
                      <a:pt x="1477" y="443"/>
                      <a:pt x="1461" y="453"/>
                      <a:pt x="1450" y="473"/>
                    </a:cubicBezTo>
                    <a:cubicBezTo>
                      <a:pt x="1447" y="464"/>
                      <a:pt x="1443" y="457"/>
                      <a:pt x="1435" y="452"/>
                    </a:cubicBezTo>
                    <a:cubicBezTo>
                      <a:pt x="1428" y="446"/>
                      <a:pt x="1419" y="443"/>
                      <a:pt x="1409" y="443"/>
                    </a:cubicBezTo>
                    <a:cubicBezTo>
                      <a:pt x="1390" y="443"/>
                      <a:pt x="1375" y="452"/>
                      <a:pt x="1365" y="469"/>
                    </a:cubicBezTo>
                    <a:cubicBezTo>
                      <a:pt x="1364" y="469"/>
                      <a:pt x="1364" y="469"/>
                      <a:pt x="1364" y="469"/>
                    </a:cubicBezTo>
                    <a:cubicBezTo>
                      <a:pt x="1364" y="447"/>
                      <a:pt x="1364" y="447"/>
                      <a:pt x="1364" y="447"/>
                    </a:cubicBezTo>
                    <a:cubicBezTo>
                      <a:pt x="1341" y="447"/>
                      <a:pt x="1341" y="447"/>
                      <a:pt x="1341" y="447"/>
                    </a:cubicBezTo>
                    <a:cubicBezTo>
                      <a:pt x="1341" y="591"/>
                      <a:pt x="1341" y="591"/>
                      <a:pt x="1341" y="591"/>
                    </a:cubicBezTo>
                    <a:cubicBezTo>
                      <a:pt x="1364" y="591"/>
                      <a:pt x="1364" y="591"/>
                      <a:pt x="1364" y="591"/>
                    </a:cubicBezTo>
                    <a:cubicBezTo>
                      <a:pt x="1364" y="509"/>
                      <a:pt x="1364" y="509"/>
                      <a:pt x="1364" y="509"/>
                    </a:cubicBezTo>
                    <a:cubicBezTo>
                      <a:pt x="1364" y="495"/>
                      <a:pt x="1367" y="484"/>
                      <a:pt x="1374" y="475"/>
                    </a:cubicBezTo>
                    <a:cubicBezTo>
                      <a:pt x="1381" y="467"/>
                      <a:pt x="1389" y="463"/>
                      <a:pt x="1399" y="463"/>
                    </a:cubicBezTo>
                    <a:cubicBezTo>
                      <a:pt x="1421" y="463"/>
                      <a:pt x="1432" y="477"/>
                      <a:pt x="1432" y="505"/>
                    </a:cubicBezTo>
                    <a:cubicBezTo>
                      <a:pt x="1432" y="591"/>
                      <a:pt x="1432" y="591"/>
                      <a:pt x="1432" y="591"/>
                    </a:cubicBezTo>
                    <a:cubicBezTo>
                      <a:pt x="1455" y="591"/>
                      <a:pt x="1455" y="591"/>
                      <a:pt x="1455" y="591"/>
                    </a:cubicBezTo>
                    <a:cubicBezTo>
                      <a:pt x="1455" y="509"/>
                      <a:pt x="1455" y="509"/>
                      <a:pt x="1455" y="509"/>
                    </a:cubicBezTo>
                    <a:cubicBezTo>
                      <a:pt x="1455" y="496"/>
                      <a:pt x="1458" y="485"/>
                      <a:pt x="1465" y="476"/>
                    </a:cubicBezTo>
                    <a:cubicBezTo>
                      <a:pt x="1472" y="467"/>
                      <a:pt x="1480" y="463"/>
                      <a:pt x="1490" y="463"/>
                    </a:cubicBezTo>
                    <a:cubicBezTo>
                      <a:pt x="1501" y="463"/>
                      <a:pt x="1509" y="466"/>
                      <a:pt x="1514" y="473"/>
                    </a:cubicBezTo>
                    <a:cubicBezTo>
                      <a:pt x="1520" y="480"/>
                      <a:pt x="1522" y="491"/>
                      <a:pt x="1522" y="508"/>
                    </a:cubicBezTo>
                    <a:cubicBezTo>
                      <a:pt x="1522" y="591"/>
                      <a:pt x="1522" y="591"/>
                      <a:pt x="1522" y="591"/>
                    </a:cubicBezTo>
                    <a:cubicBezTo>
                      <a:pt x="1546" y="591"/>
                      <a:pt x="1546" y="591"/>
                      <a:pt x="1546" y="591"/>
                    </a:cubicBezTo>
                    <a:lnTo>
                      <a:pt x="1546" y="502"/>
                    </a:lnTo>
                    <a:close/>
                    <a:moveTo>
                      <a:pt x="1603" y="384"/>
                    </a:moveTo>
                    <a:cubicBezTo>
                      <a:pt x="1600" y="382"/>
                      <a:pt x="1596" y="380"/>
                      <a:pt x="1592" y="380"/>
                    </a:cubicBezTo>
                    <a:cubicBezTo>
                      <a:pt x="1588" y="380"/>
                      <a:pt x="1584" y="382"/>
                      <a:pt x="1582" y="384"/>
                    </a:cubicBezTo>
                    <a:cubicBezTo>
                      <a:pt x="1579" y="387"/>
                      <a:pt x="1577" y="391"/>
                      <a:pt x="1577" y="395"/>
                    </a:cubicBezTo>
                    <a:cubicBezTo>
                      <a:pt x="1577" y="399"/>
                      <a:pt x="1579" y="403"/>
                      <a:pt x="1582" y="406"/>
                    </a:cubicBezTo>
                    <a:cubicBezTo>
                      <a:pt x="1584" y="409"/>
                      <a:pt x="1588" y="410"/>
                      <a:pt x="1592" y="410"/>
                    </a:cubicBezTo>
                    <a:cubicBezTo>
                      <a:pt x="1596" y="410"/>
                      <a:pt x="1600" y="409"/>
                      <a:pt x="1603" y="406"/>
                    </a:cubicBezTo>
                    <a:cubicBezTo>
                      <a:pt x="1606" y="403"/>
                      <a:pt x="1607" y="399"/>
                      <a:pt x="1607" y="395"/>
                    </a:cubicBezTo>
                    <a:cubicBezTo>
                      <a:pt x="1607" y="391"/>
                      <a:pt x="1606" y="387"/>
                      <a:pt x="1603" y="384"/>
                    </a:cubicBezTo>
                    <a:close/>
                    <a:moveTo>
                      <a:pt x="1603" y="447"/>
                    </a:moveTo>
                    <a:cubicBezTo>
                      <a:pt x="1580" y="447"/>
                      <a:pt x="1580" y="447"/>
                      <a:pt x="1580" y="447"/>
                    </a:cubicBezTo>
                    <a:cubicBezTo>
                      <a:pt x="1580" y="591"/>
                      <a:pt x="1580" y="591"/>
                      <a:pt x="1580" y="591"/>
                    </a:cubicBezTo>
                    <a:cubicBezTo>
                      <a:pt x="1603" y="591"/>
                      <a:pt x="1603" y="591"/>
                      <a:pt x="1603" y="591"/>
                    </a:cubicBezTo>
                    <a:lnTo>
                      <a:pt x="1603" y="447"/>
                    </a:lnTo>
                    <a:close/>
                    <a:moveTo>
                      <a:pt x="1738" y="562"/>
                    </a:moveTo>
                    <a:cubicBezTo>
                      <a:pt x="1727" y="570"/>
                      <a:pt x="1716" y="574"/>
                      <a:pt x="1703" y="574"/>
                    </a:cubicBezTo>
                    <a:cubicBezTo>
                      <a:pt x="1688" y="574"/>
                      <a:pt x="1676" y="570"/>
                      <a:pt x="1667" y="560"/>
                    </a:cubicBezTo>
                    <a:cubicBezTo>
                      <a:pt x="1659" y="550"/>
                      <a:pt x="1654" y="537"/>
                      <a:pt x="1654" y="520"/>
                    </a:cubicBezTo>
                    <a:cubicBezTo>
                      <a:pt x="1654" y="503"/>
                      <a:pt x="1659" y="489"/>
                      <a:pt x="1669" y="478"/>
                    </a:cubicBezTo>
                    <a:cubicBezTo>
                      <a:pt x="1678" y="468"/>
                      <a:pt x="1690" y="463"/>
                      <a:pt x="1704" y="463"/>
                    </a:cubicBezTo>
                    <a:cubicBezTo>
                      <a:pt x="1717" y="463"/>
                      <a:pt x="1728" y="467"/>
                      <a:pt x="1739" y="474"/>
                    </a:cubicBezTo>
                    <a:cubicBezTo>
                      <a:pt x="1739" y="450"/>
                      <a:pt x="1739" y="450"/>
                      <a:pt x="1739" y="450"/>
                    </a:cubicBezTo>
                    <a:cubicBezTo>
                      <a:pt x="1729" y="446"/>
                      <a:pt x="1718" y="443"/>
                      <a:pt x="1705" y="443"/>
                    </a:cubicBezTo>
                    <a:cubicBezTo>
                      <a:pt x="1683" y="443"/>
                      <a:pt x="1664" y="450"/>
                      <a:pt x="1651" y="465"/>
                    </a:cubicBezTo>
                    <a:cubicBezTo>
                      <a:pt x="1637" y="479"/>
                      <a:pt x="1630" y="499"/>
                      <a:pt x="1630" y="522"/>
                    </a:cubicBezTo>
                    <a:cubicBezTo>
                      <a:pt x="1630" y="543"/>
                      <a:pt x="1637" y="560"/>
                      <a:pt x="1649" y="574"/>
                    </a:cubicBezTo>
                    <a:cubicBezTo>
                      <a:pt x="1662" y="587"/>
                      <a:pt x="1678" y="594"/>
                      <a:pt x="1699" y="594"/>
                    </a:cubicBezTo>
                    <a:cubicBezTo>
                      <a:pt x="1714" y="594"/>
                      <a:pt x="1727" y="591"/>
                      <a:pt x="1738" y="584"/>
                    </a:cubicBezTo>
                    <a:lnTo>
                      <a:pt x="1738" y="562"/>
                    </a:lnTo>
                    <a:close/>
                    <a:moveTo>
                      <a:pt x="1833" y="526"/>
                    </a:moveTo>
                    <a:cubicBezTo>
                      <a:pt x="1827" y="520"/>
                      <a:pt x="1818" y="515"/>
                      <a:pt x="1806" y="510"/>
                    </a:cubicBezTo>
                    <a:cubicBezTo>
                      <a:pt x="1795" y="505"/>
                      <a:pt x="1788" y="501"/>
                      <a:pt x="1785" y="498"/>
                    </a:cubicBezTo>
                    <a:cubicBezTo>
                      <a:pt x="1781" y="494"/>
                      <a:pt x="1779" y="489"/>
                      <a:pt x="1779" y="483"/>
                    </a:cubicBezTo>
                    <a:cubicBezTo>
                      <a:pt x="1779" y="477"/>
                      <a:pt x="1781" y="472"/>
                      <a:pt x="1786" y="468"/>
                    </a:cubicBezTo>
                    <a:cubicBezTo>
                      <a:pt x="1790" y="465"/>
                      <a:pt x="1796" y="463"/>
                      <a:pt x="1804" y="463"/>
                    </a:cubicBezTo>
                    <a:cubicBezTo>
                      <a:pt x="1816" y="463"/>
                      <a:pt x="1827" y="466"/>
                      <a:pt x="1837" y="473"/>
                    </a:cubicBezTo>
                    <a:cubicBezTo>
                      <a:pt x="1837" y="450"/>
                      <a:pt x="1837" y="450"/>
                      <a:pt x="1837" y="450"/>
                    </a:cubicBezTo>
                    <a:cubicBezTo>
                      <a:pt x="1828" y="445"/>
                      <a:pt x="1817" y="443"/>
                      <a:pt x="1806" y="443"/>
                    </a:cubicBezTo>
                    <a:cubicBezTo>
                      <a:pt x="1791" y="443"/>
                      <a:pt x="1779" y="447"/>
                      <a:pt x="1769" y="455"/>
                    </a:cubicBezTo>
                    <a:cubicBezTo>
                      <a:pt x="1760" y="463"/>
                      <a:pt x="1755" y="473"/>
                      <a:pt x="1755" y="485"/>
                    </a:cubicBezTo>
                    <a:cubicBezTo>
                      <a:pt x="1755" y="496"/>
                      <a:pt x="1758" y="504"/>
                      <a:pt x="1764" y="511"/>
                    </a:cubicBezTo>
                    <a:cubicBezTo>
                      <a:pt x="1769" y="517"/>
                      <a:pt x="1778" y="522"/>
                      <a:pt x="1790" y="527"/>
                    </a:cubicBezTo>
                    <a:cubicBezTo>
                      <a:pt x="1802" y="532"/>
                      <a:pt x="1810" y="537"/>
                      <a:pt x="1814" y="540"/>
                    </a:cubicBezTo>
                    <a:cubicBezTo>
                      <a:pt x="1818" y="544"/>
                      <a:pt x="1820" y="549"/>
                      <a:pt x="1820" y="554"/>
                    </a:cubicBezTo>
                    <a:cubicBezTo>
                      <a:pt x="1820" y="568"/>
                      <a:pt x="1811" y="574"/>
                      <a:pt x="1792" y="574"/>
                    </a:cubicBezTo>
                    <a:cubicBezTo>
                      <a:pt x="1779" y="574"/>
                      <a:pt x="1766" y="570"/>
                      <a:pt x="1755" y="561"/>
                    </a:cubicBezTo>
                    <a:cubicBezTo>
                      <a:pt x="1755" y="585"/>
                      <a:pt x="1755" y="585"/>
                      <a:pt x="1755" y="585"/>
                    </a:cubicBezTo>
                    <a:cubicBezTo>
                      <a:pt x="1765" y="591"/>
                      <a:pt x="1777" y="594"/>
                      <a:pt x="1791" y="594"/>
                    </a:cubicBezTo>
                    <a:cubicBezTo>
                      <a:pt x="1807" y="594"/>
                      <a:pt x="1820" y="590"/>
                      <a:pt x="1830" y="581"/>
                    </a:cubicBezTo>
                    <a:cubicBezTo>
                      <a:pt x="1839" y="574"/>
                      <a:pt x="1843" y="564"/>
                      <a:pt x="1843" y="552"/>
                    </a:cubicBezTo>
                    <a:cubicBezTo>
                      <a:pt x="1843" y="541"/>
                      <a:pt x="1840" y="533"/>
                      <a:pt x="1833" y="526"/>
                    </a:cubicBezTo>
                    <a:close/>
                    <a:moveTo>
                      <a:pt x="2079" y="559"/>
                    </a:moveTo>
                    <a:cubicBezTo>
                      <a:pt x="2064" y="568"/>
                      <a:pt x="2047" y="573"/>
                      <a:pt x="2027" y="573"/>
                    </a:cubicBezTo>
                    <a:cubicBezTo>
                      <a:pt x="2005" y="573"/>
                      <a:pt x="1988" y="566"/>
                      <a:pt x="1974" y="552"/>
                    </a:cubicBezTo>
                    <a:cubicBezTo>
                      <a:pt x="1960" y="537"/>
                      <a:pt x="1953" y="517"/>
                      <a:pt x="1953" y="492"/>
                    </a:cubicBezTo>
                    <a:cubicBezTo>
                      <a:pt x="1953" y="466"/>
                      <a:pt x="1961" y="445"/>
                      <a:pt x="1976" y="429"/>
                    </a:cubicBezTo>
                    <a:cubicBezTo>
                      <a:pt x="1990" y="414"/>
                      <a:pt x="2008" y="407"/>
                      <a:pt x="2031" y="407"/>
                    </a:cubicBezTo>
                    <a:cubicBezTo>
                      <a:pt x="2049" y="407"/>
                      <a:pt x="2065" y="411"/>
                      <a:pt x="2079" y="419"/>
                    </a:cubicBezTo>
                    <a:cubicBezTo>
                      <a:pt x="2079" y="394"/>
                      <a:pt x="2079" y="394"/>
                      <a:pt x="2079" y="394"/>
                    </a:cubicBezTo>
                    <a:cubicBezTo>
                      <a:pt x="2066" y="388"/>
                      <a:pt x="2051" y="386"/>
                      <a:pt x="2031" y="386"/>
                    </a:cubicBezTo>
                    <a:cubicBezTo>
                      <a:pt x="2002" y="386"/>
                      <a:pt x="1978" y="395"/>
                      <a:pt x="1959" y="414"/>
                    </a:cubicBezTo>
                    <a:cubicBezTo>
                      <a:pt x="1939" y="434"/>
                      <a:pt x="1929" y="461"/>
                      <a:pt x="1929" y="494"/>
                    </a:cubicBezTo>
                    <a:cubicBezTo>
                      <a:pt x="1929" y="524"/>
                      <a:pt x="1937" y="548"/>
                      <a:pt x="1954" y="566"/>
                    </a:cubicBezTo>
                    <a:cubicBezTo>
                      <a:pt x="1971" y="585"/>
                      <a:pt x="1994" y="594"/>
                      <a:pt x="2023" y="594"/>
                    </a:cubicBezTo>
                    <a:cubicBezTo>
                      <a:pt x="2046" y="594"/>
                      <a:pt x="2064" y="590"/>
                      <a:pt x="2079" y="582"/>
                    </a:cubicBezTo>
                    <a:lnTo>
                      <a:pt x="2079" y="559"/>
                    </a:lnTo>
                    <a:close/>
                    <a:moveTo>
                      <a:pt x="2209" y="523"/>
                    </a:moveTo>
                    <a:cubicBezTo>
                      <a:pt x="2203" y="510"/>
                      <a:pt x="2196" y="502"/>
                      <a:pt x="2188" y="499"/>
                    </a:cubicBezTo>
                    <a:cubicBezTo>
                      <a:pt x="2188" y="499"/>
                      <a:pt x="2188" y="499"/>
                      <a:pt x="2188" y="499"/>
                    </a:cubicBezTo>
                    <a:cubicBezTo>
                      <a:pt x="2202" y="495"/>
                      <a:pt x="2213" y="489"/>
                      <a:pt x="2221" y="479"/>
                    </a:cubicBezTo>
                    <a:cubicBezTo>
                      <a:pt x="2229" y="469"/>
                      <a:pt x="2233" y="457"/>
                      <a:pt x="2233" y="443"/>
                    </a:cubicBezTo>
                    <a:cubicBezTo>
                      <a:pt x="2233" y="427"/>
                      <a:pt x="2228" y="414"/>
                      <a:pt x="2218" y="404"/>
                    </a:cubicBezTo>
                    <a:cubicBezTo>
                      <a:pt x="2207" y="394"/>
                      <a:pt x="2192" y="389"/>
                      <a:pt x="2172" y="389"/>
                    </a:cubicBezTo>
                    <a:cubicBezTo>
                      <a:pt x="2111" y="389"/>
                      <a:pt x="2111" y="389"/>
                      <a:pt x="2111" y="389"/>
                    </a:cubicBezTo>
                    <a:cubicBezTo>
                      <a:pt x="2111" y="591"/>
                      <a:pt x="2111" y="591"/>
                      <a:pt x="2111" y="591"/>
                    </a:cubicBezTo>
                    <a:cubicBezTo>
                      <a:pt x="2135" y="591"/>
                      <a:pt x="2135" y="591"/>
                      <a:pt x="2135" y="591"/>
                    </a:cubicBezTo>
                    <a:cubicBezTo>
                      <a:pt x="2135" y="505"/>
                      <a:pt x="2135" y="505"/>
                      <a:pt x="2135" y="505"/>
                    </a:cubicBezTo>
                    <a:cubicBezTo>
                      <a:pt x="2156" y="505"/>
                      <a:pt x="2156" y="505"/>
                      <a:pt x="2156" y="505"/>
                    </a:cubicBezTo>
                    <a:cubicBezTo>
                      <a:pt x="2169" y="505"/>
                      <a:pt x="2179" y="513"/>
                      <a:pt x="2186" y="530"/>
                    </a:cubicBezTo>
                    <a:cubicBezTo>
                      <a:pt x="2213" y="591"/>
                      <a:pt x="2213" y="591"/>
                      <a:pt x="2213" y="591"/>
                    </a:cubicBezTo>
                    <a:cubicBezTo>
                      <a:pt x="2241" y="591"/>
                      <a:pt x="2241" y="591"/>
                      <a:pt x="2241" y="591"/>
                    </a:cubicBezTo>
                    <a:lnTo>
                      <a:pt x="2209" y="523"/>
                    </a:lnTo>
                    <a:close/>
                    <a:moveTo>
                      <a:pt x="2197" y="473"/>
                    </a:moveTo>
                    <a:cubicBezTo>
                      <a:pt x="2189" y="480"/>
                      <a:pt x="2179" y="483"/>
                      <a:pt x="2166" y="483"/>
                    </a:cubicBezTo>
                    <a:cubicBezTo>
                      <a:pt x="2135" y="483"/>
                      <a:pt x="2135" y="483"/>
                      <a:pt x="2135" y="483"/>
                    </a:cubicBezTo>
                    <a:cubicBezTo>
                      <a:pt x="2135" y="410"/>
                      <a:pt x="2135" y="410"/>
                      <a:pt x="2135" y="410"/>
                    </a:cubicBezTo>
                    <a:cubicBezTo>
                      <a:pt x="2167" y="410"/>
                      <a:pt x="2167" y="410"/>
                      <a:pt x="2167" y="410"/>
                    </a:cubicBezTo>
                    <a:cubicBezTo>
                      <a:pt x="2181" y="410"/>
                      <a:pt x="2191" y="413"/>
                      <a:pt x="2198" y="419"/>
                    </a:cubicBezTo>
                    <a:cubicBezTo>
                      <a:pt x="2205" y="426"/>
                      <a:pt x="2208" y="434"/>
                      <a:pt x="2208" y="445"/>
                    </a:cubicBezTo>
                    <a:cubicBezTo>
                      <a:pt x="2208" y="456"/>
                      <a:pt x="2204" y="466"/>
                      <a:pt x="2197" y="473"/>
                    </a:cubicBezTo>
                    <a:close/>
                    <a:moveTo>
                      <a:pt x="2474" y="389"/>
                    </a:moveTo>
                    <a:cubicBezTo>
                      <a:pt x="2445" y="389"/>
                      <a:pt x="2445" y="389"/>
                      <a:pt x="2445" y="389"/>
                    </a:cubicBezTo>
                    <a:cubicBezTo>
                      <a:pt x="2381" y="529"/>
                      <a:pt x="2381" y="529"/>
                      <a:pt x="2381" y="529"/>
                    </a:cubicBezTo>
                    <a:cubicBezTo>
                      <a:pt x="2379" y="534"/>
                      <a:pt x="2376" y="543"/>
                      <a:pt x="2372" y="554"/>
                    </a:cubicBezTo>
                    <a:cubicBezTo>
                      <a:pt x="2371" y="554"/>
                      <a:pt x="2371" y="554"/>
                      <a:pt x="2371" y="554"/>
                    </a:cubicBezTo>
                    <a:cubicBezTo>
                      <a:pt x="2369" y="548"/>
                      <a:pt x="2366" y="540"/>
                      <a:pt x="2362" y="530"/>
                    </a:cubicBezTo>
                    <a:cubicBezTo>
                      <a:pt x="2300" y="389"/>
                      <a:pt x="2300" y="389"/>
                      <a:pt x="2300" y="389"/>
                    </a:cubicBezTo>
                    <a:cubicBezTo>
                      <a:pt x="2268" y="389"/>
                      <a:pt x="2268" y="389"/>
                      <a:pt x="2268" y="389"/>
                    </a:cubicBezTo>
                    <a:cubicBezTo>
                      <a:pt x="2268" y="591"/>
                      <a:pt x="2268" y="591"/>
                      <a:pt x="2268" y="591"/>
                    </a:cubicBezTo>
                    <a:cubicBezTo>
                      <a:pt x="2291" y="591"/>
                      <a:pt x="2291" y="591"/>
                      <a:pt x="2291" y="591"/>
                    </a:cubicBezTo>
                    <a:cubicBezTo>
                      <a:pt x="2291" y="455"/>
                      <a:pt x="2291" y="455"/>
                      <a:pt x="2291" y="455"/>
                    </a:cubicBezTo>
                    <a:cubicBezTo>
                      <a:pt x="2291" y="437"/>
                      <a:pt x="2291" y="424"/>
                      <a:pt x="2290" y="416"/>
                    </a:cubicBezTo>
                    <a:cubicBezTo>
                      <a:pt x="2291" y="416"/>
                      <a:pt x="2291" y="416"/>
                      <a:pt x="2291" y="416"/>
                    </a:cubicBezTo>
                    <a:cubicBezTo>
                      <a:pt x="2293" y="426"/>
                      <a:pt x="2295" y="432"/>
                      <a:pt x="2297" y="437"/>
                    </a:cubicBezTo>
                    <a:cubicBezTo>
                      <a:pt x="2366" y="591"/>
                      <a:pt x="2366" y="591"/>
                      <a:pt x="2366" y="591"/>
                    </a:cubicBezTo>
                    <a:cubicBezTo>
                      <a:pt x="2377" y="591"/>
                      <a:pt x="2377" y="591"/>
                      <a:pt x="2377" y="591"/>
                    </a:cubicBezTo>
                    <a:cubicBezTo>
                      <a:pt x="2446" y="436"/>
                      <a:pt x="2446" y="436"/>
                      <a:pt x="2446" y="436"/>
                    </a:cubicBezTo>
                    <a:cubicBezTo>
                      <a:pt x="2448" y="432"/>
                      <a:pt x="2450" y="425"/>
                      <a:pt x="2452" y="416"/>
                    </a:cubicBezTo>
                    <a:cubicBezTo>
                      <a:pt x="2453" y="416"/>
                      <a:pt x="2453" y="416"/>
                      <a:pt x="2453" y="416"/>
                    </a:cubicBezTo>
                    <a:cubicBezTo>
                      <a:pt x="2451" y="431"/>
                      <a:pt x="2451" y="445"/>
                      <a:pt x="2451" y="455"/>
                    </a:cubicBezTo>
                    <a:cubicBezTo>
                      <a:pt x="2451" y="591"/>
                      <a:pt x="2451" y="591"/>
                      <a:pt x="2451" y="591"/>
                    </a:cubicBezTo>
                    <a:cubicBezTo>
                      <a:pt x="2474" y="591"/>
                      <a:pt x="2474" y="591"/>
                      <a:pt x="2474" y="591"/>
                    </a:cubicBezTo>
                    <a:lnTo>
                      <a:pt x="2474" y="389"/>
                    </a:lnTo>
                    <a:close/>
                    <a:moveTo>
                      <a:pt x="2712" y="414"/>
                    </a:moveTo>
                    <a:cubicBezTo>
                      <a:pt x="2695" y="395"/>
                      <a:pt x="2672" y="386"/>
                      <a:pt x="2645" y="386"/>
                    </a:cubicBezTo>
                    <a:cubicBezTo>
                      <a:pt x="2614" y="386"/>
                      <a:pt x="2589" y="396"/>
                      <a:pt x="2572" y="416"/>
                    </a:cubicBezTo>
                    <a:cubicBezTo>
                      <a:pt x="2555" y="435"/>
                      <a:pt x="2547" y="461"/>
                      <a:pt x="2547" y="492"/>
                    </a:cubicBezTo>
                    <a:cubicBezTo>
                      <a:pt x="2547" y="522"/>
                      <a:pt x="2555" y="546"/>
                      <a:pt x="2572" y="565"/>
                    </a:cubicBezTo>
                    <a:cubicBezTo>
                      <a:pt x="2589" y="584"/>
                      <a:pt x="2612" y="594"/>
                      <a:pt x="2641" y="594"/>
                    </a:cubicBezTo>
                    <a:cubicBezTo>
                      <a:pt x="2670" y="594"/>
                      <a:pt x="2694" y="585"/>
                      <a:pt x="2711" y="566"/>
                    </a:cubicBezTo>
                    <a:cubicBezTo>
                      <a:pt x="2729" y="546"/>
                      <a:pt x="2737" y="520"/>
                      <a:pt x="2737" y="487"/>
                    </a:cubicBezTo>
                    <a:cubicBezTo>
                      <a:pt x="2737" y="457"/>
                      <a:pt x="2729" y="432"/>
                      <a:pt x="2712" y="414"/>
                    </a:cubicBezTo>
                    <a:close/>
                    <a:moveTo>
                      <a:pt x="2693" y="552"/>
                    </a:moveTo>
                    <a:cubicBezTo>
                      <a:pt x="2680" y="566"/>
                      <a:pt x="2663" y="573"/>
                      <a:pt x="2641" y="573"/>
                    </a:cubicBezTo>
                    <a:cubicBezTo>
                      <a:pt x="2621" y="573"/>
                      <a:pt x="2604" y="565"/>
                      <a:pt x="2591" y="551"/>
                    </a:cubicBezTo>
                    <a:cubicBezTo>
                      <a:pt x="2578" y="535"/>
                      <a:pt x="2571" y="515"/>
                      <a:pt x="2571" y="490"/>
                    </a:cubicBezTo>
                    <a:cubicBezTo>
                      <a:pt x="2571" y="465"/>
                      <a:pt x="2578" y="445"/>
                      <a:pt x="2591" y="430"/>
                    </a:cubicBezTo>
                    <a:cubicBezTo>
                      <a:pt x="2605" y="415"/>
                      <a:pt x="2622" y="407"/>
                      <a:pt x="2643" y="407"/>
                    </a:cubicBezTo>
                    <a:cubicBezTo>
                      <a:pt x="2664" y="407"/>
                      <a:pt x="2681" y="414"/>
                      <a:pt x="2693" y="428"/>
                    </a:cubicBezTo>
                    <a:cubicBezTo>
                      <a:pt x="2706" y="443"/>
                      <a:pt x="2713" y="463"/>
                      <a:pt x="2713" y="490"/>
                    </a:cubicBezTo>
                    <a:cubicBezTo>
                      <a:pt x="2713" y="517"/>
                      <a:pt x="2706" y="537"/>
                      <a:pt x="2693" y="552"/>
                    </a:cubicBezTo>
                    <a:close/>
                    <a:moveTo>
                      <a:pt x="2885" y="502"/>
                    </a:moveTo>
                    <a:cubicBezTo>
                      <a:pt x="2885" y="484"/>
                      <a:pt x="2881" y="469"/>
                      <a:pt x="2872" y="459"/>
                    </a:cubicBezTo>
                    <a:cubicBezTo>
                      <a:pt x="2864" y="448"/>
                      <a:pt x="2852" y="443"/>
                      <a:pt x="2836" y="443"/>
                    </a:cubicBezTo>
                    <a:cubicBezTo>
                      <a:pt x="2815" y="443"/>
                      <a:pt x="2800" y="452"/>
                      <a:pt x="2789" y="471"/>
                    </a:cubicBezTo>
                    <a:cubicBezTo>
                      <a:pt x="2788" y="471"/>
                      <a:pt x="2788" y="471"/>
                      <a:pt x="2788" y="471"/>
                    </a:cubicBezTo>
                    <a:cubicBezTo>
                      <a:pt x="2788" y="447"/>
                      <a:pt x="2788" y="447"/>
                      <a:pt x="2788" y="447"/>
                    </a:cubicBezTo>
                    <a:cubicBezTo>
                      <a:pt x="2765" y="447"/>
                      <a:pt x="2765" y="447"/>
                      <a:pt x="2765" y="447"/>
                    </a:cubicBezTo>
                    <a:cubicBezTo>
                      <a:pt x="2765" y="591"/>
                      <a:pt x="2765" y="591"/>
                      <a:pt x="2765" y="591"/>
                    </a:cubicBezTo>
                    <a:cubicBezTo>
                      <a:pt x="2788" y="591"/>
                      <a:pt x="2788" y="591"/>
                      <a:pt x="2788" y="591"/>
                    </a:cubicBezTo>
                    <a:cubicBezTo>
                      <a:pt x="2788" y="509"/>
                      <a:pt x="2788" y="509"/>
                      <a:pt x="2788" y="509"/>
                    </a:cubicBezTo>
                    <a:cubicBezTo>
                      <a:pt x="2788" y="495"/>
                      <a:pt x="2792" y="484"/>
                      <a:pt x="2800" y="476"/>
                    </a:cubicBezTo>
                    <a:cubicBezTo>
                      <a:pt x="2807" y="467"/>
                      <a:pt x="2817" y="463"/>
                      <a:pt x="2828" y="463"/>
                    </a:cubicBezTo>
                    <a:cubicBezTo>
                      <a:pt x="2851" y="463"/>
                      <a:pt x="2862" y="478"/>
                      <a:pt x="2862" y="509"/>
                    </a:cubicBezTo>
                    <a:cubicBezTo>
                      <a:pt x="2862" y="591"/>
                      <a:pt x="2862" y="591"/>
                      <a:pt x="2862" y="591"/>
                    </a:cubicBezTo>
                    <a:cubicBezTo>
                      <a:pt x="2885" y="591"/>
                      <a:pt x="2885" y="591"/>
                      <a:pt x="2885" y="591"/>
                    </a:cubicBezTo>
                    <a:lnTo>
                      <a:pt x="2885" y="502"/>
                    </a:lnTo>
                    <a:close/>
                    <a:moveTo>
                      <a:pt x="2943" y="377"/>
                    </a:moveTo>
                    <a:cubicBezTo>
                      <a:pt x="2920" y="377"/>
                      <a:pt x="2920" y="377"/>
                      <a:pt x="2920" y="377"/>
                    </a:cubicBezTo>
                    <a:cubicBezTo>
                      <a:pt x="2920" y="591"/>
                      <a:pt x="2920" y="591"/>
                      <a:pt x="2920" y="591"/>
                    </a:cubicBezTo>
                    <a:cubicBezTo>
                      <a:pt x="2943" y="591"/>
                      <a:pt x="2943" y="591"/>
                      <a:pt x="2943" y="591"/>
                    </a:cubicBezTo>
                    <a:lnTo>
                      <a:pt x="2943" y="377"/>
                    </a:lnTo>
                    <a:close/>
                    <a:moveTo>
                      <a:pt x="3003" y="384"/>
                    </a:moveTo>
                    <a:cubicBezTo>
                      <a:pt x="3000" y="382"/>
                      <a:pt x="2997" y="380"/>
                      <a:pt x="2993" y="380"/>
                    </a:cubicBezTo>
                    <a:cubicBezTo>
                      <a:pt x="2988" y="380"/>
                      <a:pt x="2985" y="382"/>
                      <a:pt x="2982" y="384"/>
                    </a:cubicBezTo>
                    <a:cubicBezTo>
                      <a:pt x="2979" y="387"/>
                      <a:pt x="2977" y="391"/>
                      <a:pt x="2977" y="395"/>
                    </a:cubicBezTo>
                    <a:cubicBezTo>
                      <a:pt x="2977" y="399"/>
                      <a:pt x="2979" y="403"/>
                      <a:pt x="2982" y="406"/>
                    </a:cubicBezTo>
                    <a:cubicBezTo>
                      <a:pt x="2985" y="409"/>
                      <a:pt x="2988" y="410"/>
                      <a:pt x="2993" y="410"/>
                    </a:cubicBezTo>
                    <a:cubicBezTo>
                      <a:pt x="2997" y="410"/>
                      <a:pt x="3000" y="409"/>
                      <a:pt x="3003" y="406"/>
                    </a:cubicBezTo>
                    <a:cubicBezTo>
                      <a:pt x="3006" y="403"/>
                      <a:pt x="3008" y="399"/>
                      <a:pt x="3008" y="395"/>
                    </a:cubicBezTo>
                    <a:cubicBezTo>
                      <a:pt x="3008" y="391"/>
                      <a:pt x="3006" y="387"/>
                      <a:pt x="3003" y="384"/>
                    </a:cubicBezTo>
                    <a:close/>
                    <a:moveTo>
                      <a:pt x="3004" y="447"/>
                    </a:moveTo>
                    <a:cubicBezTo>
                      <a:pt x="2981" y="447"/>
                      <a:pt x="2981" y="447"/>
                      <a:pt x="2981" y="447"/>
                    </a:cubicBezTo>
                    <a:cubicBezTo>
                      <a:pt x="2981" y="591"/>
                      <a:pt x="2981" y="591"/>
                      <a:pt x="2981" y="591"/>
                    </a:cubicBezTo>
                    <a:cubicBezTo>
                      <a:pt x="3004" y="591"/>
                      <a:pt x="3004" y="591"/>
                      <a:pt x="3004" y="591"/>
                    </a:cubicBezTo>
                    <a:lnTo>
                      <a:pt x="3004" y="447"/>
                    </a:lnTo>
                    <a:close/>
                    <a:moveTo>
                      <a:pt x="3161" y="502"/>
                    </a:moveTo>
                    <a:cubicBezTo>
                      <a:pt x="3161" y="484"/>
                      <a:pt x="3157" y="469"/>
                      <a:pt x="3149" y="459"/>
                    </a:cubicBezTo>
                    <a:cubicBezTo>
                      <a:pt x="3141" y="448"/>
                      <a:pt x="3129" y="443"/>
                      <a:pt x="3113" y="443"/>
                    </a:cubicBezTo>
                    <a:cubicBezTo>
                      <a:pt x="3092" y="443"/>
                      <a:pt x="3076" y="452"/>
                      <a:pt x="3065" y="471"/>
                    </a:cubicBezTo>
                    <a:cubicBezTo>
                      <a:pt x="3065" y="471"/>
                      <a:pt x="3065" y="471"/>
                      <a:pt x="3065" y="471"/>
                    </a:cubicBezTo>
                    <a:cubicBezTo>
                      <a:pt x="3065" y="447"/>
                      <a:pt x="3065" y="447"/>
                      <a:pt x="3065" y="447"/>
                    </a:cubicBezTo>
                    <a:cubicBezTo>
                      <a:pt x="3042" y="447"/>
                      <a:pt x="3042" y="447"/>
                      <a:pt x="3042" y="447"/>
                    </a:cubicBezTo>
                    <a:cubicBezTo>
                      <a:pt x="3042" y="591"/>
                      <a:pt x="3042" y="591"/>
                      <a:pt x="3042" y="591"/>
                    </a:cubicBezTo>
                    <a:cubicBezTo>
                      <a:pt x="3065" y="591"/>
                      <a:pt x="3065" y="591"/>
                      <a:pt x="3065" y="591"/>
                    </a:cubicBezTo>
                    <a:cubicBezTo>
                      <a:pt x="3065" y="509"/>
                      <a:pt x="3065" y="509"/>
                      <a:pt x="3065" y="509"/>
                    </a:cubicBezTo>
                    <a:cubicBezTo>
                      <a:pt x="3065" y="495"/>
                      <a:pt x="3069" y="484"/>
                      <a:pt x="3076" y="476"/>
                    </a:cubicBezTo>
                    <a:cubicBezTo>
                      <a:pt x="3084" y="467"/>
                      <a:pt x="3093" y="463"/>
                      <a:pt x="3105" y="463"/>
                    </a:cubicBezTo>
                    <a:cubicBezTo>
                      <a:pt x="3127" y="463"/>
                      <a:pt x="3138" y="478"/>
                      <a:pt x="3138" y="509"/>
                    </a:cubicBezTo>
                    <a:cubicBezTo>
                      <a:pt x="3138" y="591"/>
                      <a:pt x="3138" y="591"/>
                      <a:pt x="3138" y="591"/>
                    </a:cubicBezTo>
                    <a:cubicBezTo>
                      <a:pt x="3161" y="591"/>
                      <a:pt x="3161" y="591"/>
                      <a:pt x="3161" y="591"/>
                    </a:cubicBezTo>
                    <a:lnTo>
                      <a:pt x="3161" y="502"/>
                    </a:lnTo>
                    <a:close/>
                    <a:moveTo>
                      <a:pt x="3311" y="512"/>
                    </a:moveTo>
                    <a:cubicBezTo>
                      <a:pt x="3311" y="491"/>
                      <a:pt x="3306" y="475"/>
                      <a:pt x="3296" y="463"/>
                    </a:cubicBezTo>
                    <a:cubicBezTo>
                      <a:pt x="3286" y="450"/>
                      <a:pt x="3271" y="443"/>
                      <a:pt x="3251" y="443"/>
                    </a:cubicBezTo>
                    <a:cubicBezTo>
                      <a:pt x="3233" y="443"/>
                      <a:pt x="3218" y="450"/>
                      <a:pt x="3205" y="463"/>
                    </a:cubicBezTo>
                    <a:cubicBezTo>
                      <a:pt x="3192" y="477"/>
                      <a:pt x="3185" y="496"/>
                      <a:pt x="3185" y="519"/>
                    </a:cubicBezTo>
                    <a:cubicBezTo>
                      <a:pt x="3185" y="544"/>
                      <a:pt x="3191" y="562"/>
                      <a:pt x="3204" y="576"/>
                    </a:cubicBezTo>
                    <a:cubicBezTo>
                      <a:pt x="3215" y="588"/>
                      <a:pt x="3231" y="594"/>
                      <a:pt x="3251" y="594"/>
                    </a:cubicBezTo>
                    <a:cubicBezTo>
                      <a:pt x="3271" y="594"/>
                      <a:pt x="3288" y="590"/>
                      <a:pt x="3301" y="580"/>
                    </a:cubicBezTo>
                    <a:cubicBezTo>
                      <a:pt x="3301" y="559"/>
                      <a:pt x="3301" y="559"/>
                      <a:pt x="3301" y="559"/>
                    </a:cubicBezTo>
                    <a:cubicBezTo>
                      <a:pt x="3287" y="569"/>
                      <a:pt x="3272" y="574"/>
                      <a:pt x="3256" y="574"/>
                    </a:cubicBezTo>
                    <a:cubicBezTo>
                      <a:pt x="3242" y="574"/>
                      <a:pt x="3230" y="570"/>
                      <a:pt x="3222" y="562"/>
                    </a:cubicBezTo>
                    <a:cubicBezTo>
                      <a:pt x="3214" y="553"/>
                      <a:pt x="3209" y="541"/>
                      <a:pt x="3209" y="524"/>
                    </a:cubicBezTo>
                    <a:cubicBezTo>
                      <a:pt x="3311" y="524"/>
                      <a:pt x="3311" y="524"/>
                      <a:pt x="3311" y="524"/>
                    </a:cubicBezTo>
                    <a:lnTo>
                      <a:pt x="3311" y="512"/>
                    </a:lnTo>
                    <a:close/>
                    <a:moveTo>
                      <a:pt x="3209" y="505"/>
                    </a:moveTo>
                    <a:cubicBezTo>
                      <a:pt x="3211" y="492"/>
                      <a:pt x="3216" y="482"/>
                      <a:pt x="3223" y="474"/>
                    </a:cubicBezTo>
                    <a:cubicBezTo>
                      <a:pt x="3231" y="467"/>
                      <a:pt x="3240" y="463"/>
                      <a:pt x="3251" y="463"/>
                    </a:cubicBezTo>
                    <a:cubicBezTo>
                      <a:pt x="3263" y="463"/>
                      <a:pt x="3272" y="467"/>
                      <a:pt x="3278" y="474"/>
                    </a:cubicBezTo>
                    <a:cubicBezTo>
                      <a:pt x="3284" y="482"/>
                      <a:pt x="3287" y="492"/>
                      <a:pt x="3287" y="505"/>
                    </a:cubicBezTo>
                    <a:lnTo>
                      <a:pt x="3209" y="505"/>
                    </a:lnTo>
                    <a:close/>
                  </a:path>
                </a:pathLst>
              </a:custGeom>
              <a:solidFill>
                <a:srgbClr val="FFFFFF"/>
              </a:solidFill>
              <a:ln>
                <a:noFill/>
              </a:ln>
              <a:extLst/>
            </p:spPr>
            <p:txBody>
              <a:bodyPr vert="horz" wrap="square" lIns="93257" tIns="46628" rIns="93257" bIns="46628" numCol="1" anchor="t" anchorCtr="0" compatLnSpc="1">
                <a:prstTxWarp prst="textNoShape">
                  <a:avLst/>
                </a:prstTxWarp>
              </a:bodyPr>
              <a:lstStyle/>
              <a:p>
                <a:pPr defTabSz="931855"/>
                <a:endParaRPr lang="en-US" dirty="0">
                  <a:solidFill>
                    <a:srgbClr val="FFFFFF"/>
                  </a:solidFill>
                </a:endParaRPr>
              </a:p>
            </p:txBody>
          </p:sp>
          <p:sp>
            <p:nvSpPr>
              <p:cNvPr id="15" name="Freeform 26"/>
              <p:cNvSpPr>
                <a:spLocks noChangeAspect="1" noEditPoints="1"/>
              </p:cNvSpPr>
              <p:nvPr/>
            </p:nvSpPr>
            <p:spPr bwMode="auto">
              <a:xfrm>
                <a:off x="4246018" y="2838521"/>
                <a:ext cx="2141270" cy="472303"/>
              </a:xfrm>
              <a:custGeom>
                <a:avLst/>
                <a:gdLst>
                  <a:gd name="T0" fmla="*/ 1225 w 3933"/>
                  <a:gd name="T1" fmla="*/ 701 h 865"/>
                  <a:gd name="T2" fmla="*/ 1013 w 3933"/>
                  <a:gd name="T3" fmla="*/ 295 h 865"/>
                  <a:gd name="T4" fmla="*/ 1442 w 3933"/>
                  <a:gd name="T5" fmla="*/ 291 h 865"/>
                  <a:gd name="T6" fmla="*/ 1229 w 3933"/>
                  <a:gd name="T7" fmla="*/ 220 h 865"/>
                  <a:gd name="T8" fmla="*/ 1068 w 3933"/>
                  <a:gd name="T9" fmla="*/ 545 h 865"/>
                  <a:gd name="T10" fmla="*/ 1409 w 3933"/>
                  <a:gd name="T11" fmla="*/ 435 h 865"/>
                  <a:gd name="T12" fmla="*/ 1633 w 3933"/>
                  <a:gd name="T13" fmla="*/ 322 h 865"/>
                  <a:gd name="T14" fmla="*/ 1633 w 3933"/>
                  <a:gd name="T15" fmla="*/ 692 h 865"/>
                  <a:gd name="T16" fmla="*/ 1511 w 3933"/>
                  <a:gd name="T17" fmla="*/ 322 h 865"/>
                  <a:gd name="T18" fmla="*/ 1692 w 3933"/>
                  <a:gd name="T19" fmla="*/ 136 h 865"/>
                  <a:gd name="T20" fmla="*/ 1899 w 3933"/>
                  <a:gd name="T21" fmla="*/ 186 h 865"/>
                  <a:gd name="T22" fmla="*/ 1924 w 3933"/>
                  <a:gd name="T23" fmla="*/ 372 h 865"/>
                  <a:gd name="T24" fmla="*/ 1777 w 3933"/>
                  <a:gd name="T25" fmla="*/ 372 h 865"/>
                  <a:gd name="T26" fmla="*/ 1777 w 3933"/>
                  <a:gd name="T27" fmla="*/ 262 h 865"/>
                  <a:gd name="T28" fmla="*/ 1938 w 3933"/>
                  <a:gd name="T29" fmla="*/ 196 h 865"/>
                  <a:gd name="T30" fmla="*/ 1981 w 3933"/>
                  <a:gd name="T31" fmla="*/ 217 h 865"/>
                  <a:gd name="T32" fmla="*/ 2037 w 3933"/>
                  <a:gd name="T33" fmla="*/ 162 h 865"/>
                  <a:gd name="T34" fmla="*/ 1978 w 3933"/>
                  <a:gd name="T35" fmla="*/ 322 h 865"/>
                  <a:gd name="T36" fmla="*/ 2275 w 3933"/>
                  <a:gd name="T37" fmla="*/ 701 h 865"/>
                  <a:gd name="T38" fmla="*/ 2151 w 3933"/>
                  <a:gd name="T39" fmla="*/ 369 h 865"/>
                  <a:gd name="T40" fmla="*/ 2289 w 3933"/>
                  <a:gd name="T41" fmla="*/ 364 h 865"/>
                  <a:gd name="T42" fmla="*/ 2285 w 3933"/>
                  <a:gd name="T43" fmla="*/ 651 h 865"/>
                  <a:gd name="T44" fmla="*/ 2480 w 3933"/>
                  <a:gd name="T45" fmla="*/ 522 h 865"/>
                  <a:gd name="T46" fmla="*/ 2716 w 3933"/>
                  <a:gd name="T47" fmla="*/ 666 h 865"/>
                  <a:gd name="T48" fmla="*/ 2441 w 3933"/>
                  <a:gd name="T49" fmla="*/ 408 h 865"/>
                  <a:gd name="T50" fmla="*/ 2742 w 3933"/>
                  <a:gd name="T51" fmla="*/ 491 h 865"/>
                  <a:gd name="T52" fmla="*/ 2588 w 3933"/>
                  <a:gd name="T53" fmla="*/ 364 h 865"/>
                  <a:gd name="T54" fmla="*/ 3193 w 3933"/>
                  <a:gd name="T55" fmla="*/ 546 h 865"/>
                  <a:gd name="T56" fmla="*/ 2892 w 3933"/>
                  <a:gd name="T57" fmla="*/ 610 h 865"/>
                  <a:gd name="T58" fmla="*/ 2987 w 3933"/>
                  <a:gd name="T59" fmla="*/ 449 h 865"/>
                  <a:gd name="T60" fmla="*/ 3113 w 3933"/>
                  <a:gd name="T61" fmla="*/ 304 h 865"/>
                  <a:gd name="T62" fmla="*/ 3030 w 3933"/>
                  <a:gd name="T63" fmla="*/ 165 h 865"/>
                  <a:gd name="T64" fmla="*/ 3070 w 3933"/>
                  <a:gd name="T65" fmla="*/ 422 h 865"/>
                  <a:gd name="T66" fmla="*/ 3563 w 3933"/>
                  <a:gd name="T67" fmla="*/ 617 h 865"/>
                  <a:gd name="T68" fmla="*/ 3254 w 3933"/>
                  <a:gd name="T69" fmla="*/ 464 h 865"/>
                  <a:gd name="T70" fmla="*/ 3552 w 3933"/>
                  <a:gd name="T71" fmla="*/ 180 h 865"/>
                  <a:gd name="T72" fmla="*/ 3316 w 3933"/>
                  <a:gd name="T73" fmla="*/ 441 h 865"/>
                  <a:gd name="T74" fmla="*/ 3584 w 3933"/>
                  <a:gd name="T75" fmla="*/ 528 h 865"/>
                  <a:gd name="T76" fmla="*/ 3349 w 3933"/>
                  <a:gd name="T77" fmla="*/ 449 h 865"/>
                  <a:gd name="T78" fmla="*/ 3495 w 3933"/>
                  <a:gd name="T79" fmla="*/ 619 h 865"/>
                  <a:gd name="T80" fmla="*/ 3749 w 3933"/>
                  <a:gd name="T81" fmla="*/ 701 h 865"/>
                  <a:gd name="T82" fmla="*/ 3838 w 3933"/>
                  <a:gd name="T83" fmla="*/ 620 h 865"/>
                  <a:gd name="T84" fmla="*/ 3651 w 3933"/>
                  <a:gd name="T85" fmla="*/ 434 h 865"/>
                  <a:gd name="T86" fmla="*/ 3721 w 3933"/>
                  <a:gd name="T87" fmla="*/ 227 h 865"/>
                  <a:gd name="T88" fmla="*/ 3933 w 3933"/>
                  <a:gd name="T89" fmla="*/ 534 h 865"/>
                  <a:gd name="T90" fmla="*/ 464 w 3933"/>
                  <a:gd name="T91" fmla="*/ 0 h 865"/>
                  <a:gd name="T92" fmla="*/ 158 w 3933"/>
                  <a:gd name="T93" fmla="*/ 632 h 865"/>
                  <a:gd name="T94" fmla="*/ 1 w 3933"/>
                  <a:gd name="T95" fmla="*/ 694 h 865"/>
                  <a:gd name="T96" fmla="*/ 722 w 3933"/>
                  <a:gd name="T97" fmla="*/ 793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33" h="865">
                    <a:moveTo>
                      <a:pt x="1472" y="427"/>
                    </a:moveTo>
                    <a:cubicBezTo>
                      <a:pt x="1472" y="482"/>
                      <a:pt x="1462" y="530"/>
                      <a:pt x="1442" y="572"/>
                    </a:cubicBezTo>
                    <a:cubicBezTo>
                      <a:pt x="1422" y="613"/>
                      <a:pt x="1393" y="645"/>
                      <a:pt x="1355" y="668"/>
                    </a:cubicBezTo>
                    <a:cubicBezTo>
                      <a:pt x="1318" y="690"/>
                      <a:pt x="1274" y="701"/>
                      <a:pt x="1225" y="701"/>
                    </a:cubicBezTo>
                    <a:cubicBezTo>
                      <a:pt x="1177" y="701"/>
                      <a:pt x="1135" y="691"/>
                      <a:pt x="1098" y="669"/>
                    </a:cubicBezTo>
                    <a:cubicBezTo>
                      <a:pt x="1061" y="647"/>
                      <a:pt x="1033" y="616"/>
                      <a:pt x="1012" y="576"/>
                    </a:cubicBezTo>
                    <a:cubicBezTo>
                      <a:pt x="992" y="536"/>
                      <a:pt x="982" y="490"/>
                      <a:pt x="982" y="439"/>
                    </a:cubicBezTo>
                    <a:cubicBezTo>
                      <a:pt x="982" y="384"/>
                      <a:pt x="992" y="336"/>
                      <a:pt x="1013" y="295"/>
                    </a:cubicBezTo>
                    <a:cubicBezTo>
                      <a:pt x="1033" y="253"/>
                      <a:pt x="1063" y="221"/>
                      <a:pt x="1101" y="199"/>
                    </a:cubicBezTo>
                    <a:cubicBezTo>
                      <a:pt x="1139" y="176"/>
                      <a:pt x="1184" y="165"/>
                      <a:pt x="1234" y="165"/>
                    </a:cubicBezTo>
                    <a:cubicBezTo>
                      <a:pt x="1280" y="165"/>
                      <a:pt x="1321" y="176"/>
                      <a:pt x="1358" y="198"/>
                    </a:cubicBezTo>
                    <a:cubicBezTo>
                      <a:pt x="1394" y="220"/>
                      <a:pt x="1423" y="251"/>
                      <a:pt x="1442" y="291"/>
                    </a:cubicBezTo>
                    <a:cubicBezTo>
                      <a:pt x="1462" y="330"/>
                      <a:pt x="1472" y="376"/>
                      <a:pt x="1472" y="427"/>
                    </a:cubicBezTo>
                    <a:close/>
                    <a:moveTo>
                      <a:pt x="1409" y="435"/>
                    </a:moveTo>
                    <a:cubicBezTo>
                      <a:pt x="1409" y="367"/>
                      <a:pt x="1393" y="314"/>
                      <a:pt x="1361" y="276"/>
                    </a:cubicBezTo>
                    <a:cubicBezTo>
                      <a:pt x="1330" y="239"/>
                      <a:pt x="1286" y="220"/>
                      <a:pt x="1229" y="220"/>
                    </a:cubicBezTo>
                    <a:cubicBezTo>
                      <a:pt x="1194" y="220"/>
                      <a:pt x="1162" y="229"/>
                      <a:pt x="1134" y="247"/>
                    </a:cubicBezTo>
                    <a:cubicBezTo>
                      <a:pt x="1106" y="265"/>
                      <a:pt x="1084" y="290"/>
                      <a:pt x="1069" y="323"/>
                    </a:cubicBezTo>
                    <a:cubicBezTo>
                      <a:pt x="1053" y="356"/>
                      <a:pt x="1046" y="393"/>
                      <a:pt x="1046" y="434"/>
                    </a:cubicBezTo>
                    <a:cubicBezTo>
                      <a:pt x="1046" y="475"/>
                      <a:pt x="1053" y="512"/>
                      <a:pt x="1068" y="545"/>
                    </a:cubicBezTo>
                    <a:cubicBezTo>
                      <a:pt x="1083" y="577"/>
                      <a:pt x="1104" y="602"/>
                      <a:pt x="1131" y="620"/>
                    </a:cubicBezTo>
                    <a:cubicBezTo>
                      <a:pt x="1159" y="638"/>
                      <a:pt x="1190" y="646"/>
                      <a:pt x="1225" y="646"/>
                    </a:cubicBezTo>
                    <a:cubicBezTo>
                      <a:pt x="1282" y="646"/>
                      <a:pt x="1327" y="628"/>
                      <a:pt x="1360" y="590"/>
                    </a:cubicBezTo>
                    <a:cubicBezTo>
                      <a:pt x="1392" y="552"/>
                      <a:pt x="1409" y="501"/>
                      <a:pt x="1409" y="435"/>
                    </a:cubicBezTo>
                    <a:close/>
                    <a:moveTo>
                      <a:pt x="1735" y="196"/>
                    </a:moveTo>
                    <a:cubicBezTo>
                      <a:pt x="1723" y="190"/>
                      <a:pt x="1710" y="186"/>
                      <a:pt x="1695" y="186"/>
                    </a:cubicBezTo>
                    <a:cubicBezTo>
                      <a:pt x="1654" y="186"/>
                      <a:pt x="1633" y="213"/>
                      <a:pt x="1633" y="265"/>
                    </a:cubicBezTo>
                    <a:cubicBezTo>
                      <a:pt x="1633" y="322"/>
                      <a:pt x="1633" y="322"/>
                      <a:pt x="1633" y="322"/>
                    </a:cubicBezTo>
                    <a:cubicBezTo>
                      <a:pt x="1720" y="322"/>
                      <a:pt x="1720" y="322"/>
                      <a:pt x="1720" y="322"/>
                    </a:cubicBezTo>
                    <a:cubicBezTo>
                      <a:pt x="1720" y="372"/>
                      <a:pt x="1720" y="372"/>
                      <a:pt x="1720" y="372"/>
                    </a:cubicBezTo>
                    <a:cubicBezTo>
                      <a:pt x="1633" y="372"/>
                      <a:pt x="1633" y="372"/>
                      <a:pt x="1633" y="372"/>
                    </a:cubicBezTo>
                    <a:cubicBezTo>
                      <a:pt x="1633" y="692"/>
                      <a:pt x="1633" y="692"/>
                      <a:pt x="1633" y="692"/>
                    </a:cubicBezTo>
                    <a:cubicBezTo>
                      <a:pt x="1574" y="692"/>
                      <a:pt x="1574" y="692"/>
                      <a:pt x="1574" y="692"/>
                    </a:cubicBezTo>
                    <a:cubicBezTo>
                      <a:pt x="1574" y="372"/>
                      <a:pt x="1574" y="372"/>
                      <a:pt x="1574" y="372"/>
                    </a:cubicBezTo>
                    <a:cubicBezTo>
                      <a:pt x="1511" y="372"/>
                      <a:pt x="1511" y="372"/>
                      <a:pt x="1511" y="372"/>
                    </a:cubicBezTo>
                    <a:cubicBezTo>
                      <a:pt x="1511" y="322"/>
                      <a:pt x="1511" y="322"/>
                      <a:pt x="1511" y="322"/>
                    </a:cubicBezTo>
                    <a:cubicBezTo>
                      <a:pt x="1574" y="322"/>
                      <a:pt x="1574" y="322"/>
                      <a:pt x="1574" y="322"/>
                    </a:cubicBezTo>
                    <a:cubicBezTo>
                      <a:pt x="1574" y="262"/>
                      <a:pt x="1574" y="262"/>
                      <a:pt x="1574" y="262"/>
                    </a:cubicBezTo>
                    <a:cubicBezTo>
                      <a:pt x="1574" y="224"/>
                      <a:pt x="1585" y="194"/>
                      <a:pt x="1607" y="171"/>
                    </a:cubicBezTo>
                    <a:cubicBezTo>
                      <a:pt x="1629" y="148"/>
                      <a:pt x="1657" y="136"/>
                      <a:pt x="1692" y="136"/>
                    </a:cubicBezTo>
                    <a:cubicBezTo>
                      <a:pt x="1710" y="136"/>
                      <a:pt x="1724" y="138"/>
                      <a:pt x="1735" y="143"/>
                    </a:cubicBezTo>
                    <a:lnTo>
                      <a:pt x="1735" y="196"/>
                    </a:lnTo>
                    <a:close/>
                    <a:moveTo>
                      <a:pt x="1938" y="196"/>
                    </a:moveTo>
                    <a:cubicBezTo>
                      <a:pt x="1927" y="190"/>
                      <a:pt x="1914" y="186"/>
                      <a:pt x="1899" y="186"/>
                    </a:cubicBezTo>
                    <a:cubicBezTo>
                      <a:pt x="1858" y="186"/>
                      <a:pt x="1837" y="213"/>
                      <a:pt x="1837" y="265"/>
                    </a:cubicBezTo>
                    <a:cubicBezTo>
                      <a:pt x="1837" y="322"/>
                      <a:pt x="1837" y="322"/>
                      <a:pt x="1837" y="322"/>
                    </a:cubicBezTo>
                    <a:cubicBezTo>
                      <a:pt x="1924" y="322"/>
                      <a:pt x="1924" y="322"/>
                      <a:pt x="1924" y="322"/>
                    </a:cubicBezTo>
                    <a:cubicBezTo>
                      <a:pt x="1924" y="372"/>
                      <a:pt x="1924" y="372"/>
                      <a:pt x="1924" y="372"/>
                    </a:cubicBezTo>
                    <a:cubicBezTo>
                      <a:pt x="1837" y="372"/>
                      <a:pt x="1837" y="372"/>
                      <a:pt x="1837" y="372"/>
                    </a:cubicBezTo>
                    <a:cubicBezTo>
                      <a:pt x="1837" y="692"/>
                      <a:pt x="1837" y="692"/>
                      <a:pt x="1837" y="692"/>
                    </a:cubicBezTo>
                    <a:cubicBezTo>
                      <a:pt x="1777" y="692"/>
                      <a:pt x="1777" y="692"/>
                      <a:pt x="1777" y="692"/>
                    </a:cubicBezTo>
                    <a:cubicBezTo>
                      <a:pt x="1777" y="372"/>
                      <a:pt x="1777" y="372"/>
                      <a:pt x="1777" y="372"/>
                    </a:cubicBezTo>
                    <a:cubicBezTo>
                      <a:pt x="1715" y="372"/>
                      <a:pt x="1715" y="372"/>
                      <a:pt x="1715" y="372"/>
                    </a:cubicBezTo>
                    <a:cubicBezTo>
                      <a:pt x="1715" y="322"/>
                      <a:pt x="1715" y="322"/>
                      <a:pt x="1715" y="322"/>
                    </a:cubicBezTo>
                    <a:cubicBezTo>
                      <a:pt x="1777" y="322"/>
                      <a:pt x="1777" y="322"/>
                      <a:pt x="1777" y="322"/>
                    </a:cubicBezTo>
                    <a:cubicBezTo>
                      <a:pt x="1777" y="262"/>
                      <a:pt x="1777" y="262"/>
                      <a:pt x="1777" y="262"/>
                    </a:cubicBezTo>
                    <a:cubicBezTo>
                      <a:pt x="1777" y="224"/>
                      <a:pt x="1789" y="194"/>
                      <a:pt x="1811" y="171"/>
                    </a:cubicBezTo>
                    <a:cubicBezTo>
                      <a:pt x="1833" y="148"/>
                      <a:pt x="1861" y="136"/>
                      <a:pt x="1895" y="136"/>
                    </a:cubicBezTo>
                    <a:cubicBezTo>
                      <a:pt x="1913" y="136"/>
                      <a:pt x="1928" y="138"/>
                      <a:pt x="1938" y="143"/>
                    </a:cubicBezTo>
                    <a:lnTo>
                      <a:pt x="1938" y="196"/>
                    </a:lnTo>
                    <a:close/>
                    <a:moveTo>
                      <a:pt x="2048" y="189"/>
                    </a:moveTo>
                    <a:cubicBezTo>
                      <a:pt x="2048" y="200"/>
                      <a:pt x="2044" y="210"/>
                      <a:pt x="2036" y="217"/>
                    </a:cubicBezTo>
                    <a:cubicBezTo>
                      <a:pt x="2029" y="224"/>
                      <a:pt x="2019" y="228"/>
                      <a:pt x="2009" y="228"/>
                    </a:cubicBezTo>
                    <a:cubicBezTo>
                      <a:pt x="1998" y="228"/>
                      <a:pt x="1989" y="224"/>
                      <a:pt x="1981" y="217"/>
                    </a:cubicBezTo>
                    <a:cubicBezTo>
                      <a:pt x="1974" y="210"/>
                      <a:pt x="1970" y="201"/>
                      <a:pt x="1970" y="189"/>
                    </a:cubicBezTo>
                    <a:cubicBezTo>
                      <a:pt x="1970" y="179"/>
                      <a:pt x="1974" y="170"/>
                      <a:pt x="1981" y="162"/>
                    </a:cubicBezTo>
                    <a:cubicBezTo>
                      <a:pt x="1988" y="155"/>
                      <a:pt x="1998" y="151"/>
                      <a:pt x="2009" y="151"/>
                    </a:cubicBezTo>
                    <a:cubicBezTo>
                      <a:pt x="2020" y="151"/>
                      <a:pt x="2029" y="155"/>
                      <a:pt x="2037" y="162"/>
                    </a:cubicBezTo>
                    <a:cubicBezTo>
                      <a:pt x="2044" y="170"/>
                      <a:pt x="2048" y="179"/>
                      <a:pt x="2048" y="189"/>
                    </a:cubicBezTo>
                    <a:close/>
                    <a:moveTo>
                      <a:pt x="2038" y="692"/>
                    </a:moveTo>
                    <a:cubicBezTo>
                      <a:pt x="1978" y="692"/>
                      <a:pt x="1978" y="692"/>
                      <a:pt x="1978" y="692"/>
                    </a:cubicBezTo>
                    <a:cubicBezTo>
                      <a:pt x="1978" y="322"/>
                      <a:pt x="1978" y="322"/>
                      <a:pt x="1978" y="322"/>
                    </a:cubicBezTo>
                    <a:cubicBezTo>
                      <a:pt x="2038" y="322"/>
                      <a:pt x="2038" y="322"/>
                      <a:pt x="2038" y="322"/>
                    </a:cubicBezTo>
                    <a:lnTo>
                      <a:pt x="2038" y="692"/>
                    </a:lnTo>
                    <a:close/>
                    <a:moveTo>
                      <a:pt x="2376" y="675"/>
                    </a:moveTo>
                    <a:cubicBezTo>
                      <a:pt x="2348" y="693"/>
                      <a:pt x="2314" y="701"/>
                      <a:pt x="2275" y="701"/>
                    </a:cubicBezTo>
                    <a:cubicBezTo>
                      <a:pt x="2241" y="701"/>
                      <a:pt x="2211" y="694"/>
                      <a:pt x="2184" y="678"/>
                    </a:cubicBezTo>
                    <a:cubicBezTo>
                      <a:pt x="2157" y="663"/>
                      <a:pt x="2136" y="641"/>
                      <a:pt x="2121" y="612"/>
                    </a:cubicBezTo>
                    <a:cubicBezTo>
                      <a:pt x="2106" y="584"/>
                      <a:pt x="2099" y="552"/>
                      <a:pt x="2099" y="516"/>
                    </a:cubicBezTo>
                    <a:cubicBezTo>
                      <a:pt x="2099" y="455"/>
                      <a:pt x="2116" y="406"/>
                      <a:pt x="2151" y="369"/>
                    </a:cubicBezTo>
                    <a:cubicBezTo>
                      <a:pt x="2186" y="332"/>
                      <a:pt x="2233" y="313"/>
                      <a:pt x="2291" y="313"/>
                    </a:cubicBezTo>
                    <a:cubicBezTo>
                      <a:pt x="2324" y="313"/>
                      <a:pt x="2352" y="319"/>
                      <a:pt x="2377" y="332"/>
                    </a:cubicBezTo>
                    <a:cubicBezTo>
                      <a:pt x="2377" y="393"/>
                      <a:pt x="2377" y="393"/>
                      <a:pt x="2377" y="393"/>
                    </a:cubicBezTo>
                    <a:cubicBezTo>
                      <a:pt x="2349" y="373"/>
                      <a:pt x="2320" y="364"/>
                      <a:pt x="2289" y="364"/>
                    </a:cubicBezTo>
                    <a:cubicBezTo>
                      <a:pt x="2250" y="364"/>
                      <a:pt x="2219" y="377"/>
                      <a:pt x="2195" y="405"/>
                    </a:cubicBezTo>
                    <a:cubicBezTo>
                      <a:pt x="2171" y="432"/>
                      <a:pt x="2159" y="467"/>
                      <a:pt x="2159" y="511"/>
                    </a:cubicBezTo>
                    <a:cubicBezTo>
                      <a:pt x="2159" y="554"/>
                      <a:pt x="2171" y="588"/>
                      <a:pt x="2193" y="613"/>
                    </a:cubicBezTo>
                    <a:cubicBezTo>
                      <a:pt x="2216" y="638"/>
                      <a:pt x="2247" y="651"/>
                      <a:pt x="2285" y="651"/>
                    </a:cubicBezTo>
                    <a:cubicBezTo>
                      <a:pt x="2317" y="651"/>
                      <a:pt x="2348" y="640"/>
                      <a:pt x="2376" y="619"/>
                    </a:cubicBezTo>
                    <a:lnTo>
                      <a:pt x="2376" y="675"/>
                    </a:lnTo>
                    <a:close/>
                    <a:moveTo>
                      <a:pt x="2742" y="522"/>
                    </a:moveTo>
                    <a:cubicBezTo>
                      <a:pt x="2480" y="522"/>
                      <a:pt x="2480" y="522"/>
                      <a:pt x="2480" y="522"/>
                    </a:cubicBezTo>
                    <a:cubicBezTo>
                      <a:pt x="2481" y="564"/>
                      <a:pt x="2492" y="596"/>
                      <a:pt x="2513" y="618"/>
                    </a:cubicBezTo>
                    <a:cubicBezTo>
                      <a:pt x="2534" y="640"/>
                      <a:pt x="2564" y="651"/>
                      <a:pt x="2601" y="651"/>
                    </a:cubicBezTo>
                    <a:cubicBezTo>
                      <a:pt x="2643" y="651"/>
                      <a:pt x="2681" y="637"/>
                      <a:pt x="2716" y="610"/>
                    </a:cubicBezTo>
                    <a:cubicBezTo>
                      <a:pt x="2716" y="666"/>
                      <a:pt x="2716" y="666"/>
                      <a:pt x="2716" y="666"/>
                    </a:cubicBezTo>
                    <a:cubicBezTo>
                      <a:pt x="2683" y="689"/>
                      <a:pt x="2640" y="701"/>
                      <a:pt x="2587" y="701"/>
                    </a:cubicBezTo>
                    <a:cubicBezTo>
                      <a:pt x="2534" y="701"/>
                      <a:pt x="2493" y="684"/>
                      <a:pt x="2463" y="650"/>
                    </a:cubicBezTo>
                    <a:cubicBezTo>
                      <a:pt x="2433" y="616"/>
                      <a:pt x="2419" y="569"/>
                      <a:pt x="2419" y="509"/>
                    </a:cubicBezTo>
                    <a:cubicBezTo>
                      <a:pt x="2419" y="472"/>
                      <a:pt x="2426" y="439"/>
                      <a:pt x="2441" y="408"/>
                    </a:cubicBezTo>
                    <a:cubicBezTo>
                      <a:pt x="2456" y="378"/>
                      <a:pt x="2476" y="355"/>
                      <a:pt x="2502" y="338"/>
                    </a:cubicBezTo>
                    <a:cubicBezTo>
                      <a:pt x="2528" y="321"/>
                      <a:pt x="2557" y="313"/>
                      <a:pt x="2589" y="313"/>
                    </a:cubicBezTo>
                    <a:cubicBezTo>
                      <a:pt x="2637" y="313"/>
                      <a:pt x="2674" y="329"/>
                      <a:pt x="2701" y="360"/>
                    </a:cubicBezTo>
                    <a:cubicBezTo>
                      <a:pt x="2728" y="391"/>
                      <a:pt x="2742" y="435"/>
                      <a:pt x="2742" y="491"/>
                    </a:cubicBezTo>
                    <a:lnTo>
                      <a:pt x="2742" y="522"/>
                    </a:lnTo>
                    <a:close/>
                    <a:moveTo>
                      <a:pt x="2681" y="472"/>
                    </a:moveTo>
                    <a:cubicBezTo>
                      <a:pt x="2680" y="438"/>
                      <a:pt x="2672" y="411"/>
                      <a:pt x="2656" y="392"/>
                    </a:cubicBezTo>
                    <a:cubicBezTo>
                      <a:pt x="2640" y="373"/>
                      <a:pt x="2617" y="364"/>
                      <a:pt x="2588" y="364"/>
                    </a:cubicBezTo>
                    <a:cubicBezTo>
                      <a:pt x="2561" y="364"/>
                      <a:pt x="2537" y="374"/>
                      <a:pt x="2518" y="393"/>
                    </a:cubicBezTo>
                    <a:cubicBezTo>
                      <a:pt x="2498" y="413"/>
                      <a:pt x="2486" y="439"/>
                      <a:pt x="2481" y="472"/>
                    </a:cubicBezTo>
                    <a:lnTo>
                      <a:pt x="2681" y="472"/>
                    </a:lnTo>
                    <a:close/>
                    <a:moveTo>
                      <a:pt x="3193" y="546"/>
                    </a:moveTo>
                    <a:cubicBezTo>
                      <a:pt x="3193" y="592"/>
                      <a:pt x="3176" y="630"/>
                      <a:pt x="3142" y="659"/>
                    </a:cubicBezTo>
                    <a:cubicBezTo>
                      <a:pt x="3109" y="687"/>
                      <a:pt x="3065" y="701"/>
                      <a:pt x="3010" y="701"/>
                    </a:cubicBezTo>
                    <a:cubicBezTo>
                      <a:pt x="2961" y="701"/>
                      <a:pt x="2922" y="692"/>
                      <a:pt x="2892" y="673"/>
                    </a:cubicBezTo>
                    <a:cubicBezTo>
                      <a:pt x="2892" y="610"/>
                      <a:pt x="2892" y="610"/>
                      <a:pt x="2892" y="610"/>
                    </a:cubicBezTo>
                    <a:cubicBezTo>
                      <a:pt x="2927" y="637"/>
                      <a:pt x="2967" y="651"/>
                      <a:pt x="3013" y="651"/>
                    </a:cubicBezTo>
                    <a:cubicBezTo>
                      <a:pt x="3049" y="651"/>
                      <a:pt x="3078" y="642"/>
                      <a:pt x="3100" y="624"/>
                    </a:cubicBezTo>
                    <a:cubicBezTo>
                      <a:pt x="3121" y="606"/>
                      <a:pt x="3132" y="582"/>
                      <a:pt x="3132" y="551"/>
                    </a:cubicBezTo>
                    <a:cubicBezTo>
                      <a:pt x="3132" y="483"/>
                      <a:pt x="3084" y="449"/>
                      <a:pt x="2987" y="449"/>
                    </a:cubicBezTo>
                    <a:cubicBezTo>
                      <a:pt x="2944" y="449"/>
                      <a:pt x="2944" y="449"/>
                      <a:pt x="2944" y="449"/>
                    </a:cubicBezTo>
                    <a:cubicBezTo>
                      <a:pt x="2944" y="399"/>
                      <a:pt x="2944" y="399"/>
                      <a:pt x="2944" y="399"/>
                    </a:cubicBezTo>
                    <a:cubicBezTo>
                      <a:pt x="2985" y="399"/>
                      <a:pt x="2985" y="399"/>
                      <a:pt x="2985" y="399"/>
                    </a:cubicBezTo>
                    <a:cubicBezTo>
                      <a:pt x="3070" y="399"/>
                      <a:pt x="3113" y="367"/>
                      <a:pt x="3113" y="304"/>
                    </a:cubicBezTo>
                    <a:cubicBezTo>
                      <a:pt x="3113" y="245"/>
                      <a:pt x="3081" y="215"/>
                      <a:pt x="3015" y="215"/>
                    </a:cubicBezTo>
                    <a:cubicBezTo>
                      <a:pt x="2979" y="215"/>
                      <a:pt x="2944" y="228"/>
                      <a:pt x="2912" y="252"/>
                    </a:cubicBezTo>
                    <a:cubicBezTo>
                      <a:pt x="2912" y="195"/>
                      <a:pt x="2912" y="195"/>
                      <a:pt x="2912" y="195"/>
                    </a:cubicBezTo>
                    <a:cubicBezTo>
                      <a:pt x="2945" y="175"/>
                      <a:pt x="2985" y="165"/>
                      <a:pt x="3030" y="165"/>
                    </a:cubicBezTo>
                    <a:cubicBezTo>
                      <a:pt x="3073" y="165"/>
                      <a:pt x="3108" y="176"/>
                      <a:pt x="3134" y="199"/>
                    </a:cubicBezTo>
                    <a:cubicBezTo>
                      <a:pt x="3161" y="222"/>
                      <a:pt x="3174" y="252"/>
                      <a:pt x="3174" y="289"/>
                    </a:cubicBezTo>
                    <a:cubicBezTo>
                      <a:pt x="3174" y="357"/>
                      <a:pt x="3139" y="401"/>
                      <a:pt x="3070" y="420"/>
                    </a:cubicBezTo>
                    <a:cubicBezTo>
                      <a:pt x="3070" y="422"/>
                      <a:pt x="3070" y="422"/>
                      <a:pt x="3070" y="422"/>
                    </a:cubicBezTo>
                    <a:cubicBezTo>
                      <a:pt x="3107" y="426"/>
                      <a:pt x="3137" y="439"/>
                      <a:pt x="3159" y="462"/>
                    </a:cubicBezTo>
                    <a:cubicBezTo>
                      <a:pt x="3181" y="484"/>
                      <a:pt x="3193" y="512"/>
                      <a:pt x="3193" y="546"/>
                    </a:cubicBezTo>
                    <a:close/>
                    <a:moveTo>
                      <a:pt x="3584" y="528"/>
                    </a:moveTo>
                    <a:cubicBezTo>
                      <a:pt x="3584" y="561"/>
                      <a:pt x="3577" y="590"/>
                      <a:pt x="3563" y="617"/>
                    </a:cubicBezTo>
                    <a:cubicBezTo>
                      <a:pt x="3548" y="644"/>
                      <a:pt x="3529" y="665"/>
                      <a:pt x="3504" y="679"/>
                    </a:cubicBezTo>
                    <a:cubicBezTo>
                      <a:pt x="3479" y="694"/>
                      <a:pt x="3451" y="701"/>
                      <a:pt x="3421" y="701"/>
                    </a:cubicBezTo>
                    <a:cubicBezTo>
                      <a:pt x="3369" y="701"/>
                      <a:pt x="3328" y="681"/>
                      <a:pt x="3299" y="639"/>
                    </a:cubicBezTo>
                    <a:cubicBezTo>
                      <a:pt x="3269" y="597"/>
                      <a:pt x="3254" y="539"/>
                      <a:pt x="3254" y="464"/>
                    </a:cubicBezTo>
                    <a:cubicBezTo>
                      <a:pt x="3254" y="405"/>
                      <a:pt x="3263" y="352"/>
                      <a:pt x="3280" y="307"/>
                    </a:cubicBezTo>
                    <a:cubicBezTo>
                      <a:pt x="3298" y="262"/>
                      <a:pt x="3323" y="227"/>
                      <a:pt x="3355" y="202"/>
                    </a:cubicBezTo>
                    <a:cubicBezTo>
                      <a:pt x="3387" y="177"/>
                      <a:pt x="3424" y="165"/>
                      <a:pt x="3466" y="165"/>
                    </a:cubicBezTo>
                    <a:cubicBezTo>
                      <a:pt x="3502" y="165"/>
                      <a:pt x="3530" y="170"/>
                      <a:pt x="3552" y="180"/>
                    </a:cubicBezTo>
                    <a:cubicBezTo>
                      <a:pt x="3552" y="236"/>
                      <a:pt x="3552" y="236"/>
                      <a:pt x="3552" y="236"/>
                    </a:cubicBezTo>
                    <a:cubicBezTo>
                      <a:pt x="3525" y="222"/>
                      <a:pt x="3497" y="215"/>
                      <a:pt x="3467" y="215"/>
                    </a:cubicBezTo>
                    <a:cubicBezTo>
                      <a:pt x="3421" y="215"/>
                      <a:pt x="3385" y="236"/>
                      <a:pt x="3357" y="277"/>
                    </a:cubicBezTo>
                    <a:cubicBezTo>
                      <a:pt x="3330" y="318"/>
                      <a:pt x="3316" y="373"/>
                      <a:pt x="3316" y="441"/>
                    </a:cubicBezTo>
                    <a:cubicBezTo>
                      <a:pt x="3317" y="441"/>
                      <a:pt x="3317" y="441"/>
                      <a:pt x="3317" y="441"/>
                    </a:cubicBezTo>
                    <a:cubicBezTo>
                      <a:pt x="3341" y="392"/>
                      <a:pt x="3380" y="368"/>
                      <a:pt x="3435" y="368"/>
                    </a:cubicBezTo>
                    <a:cubicBezTo>
                      <a:pt x="3480" y="368"/>
                      <a:pt x="3516" y="383"/>
                      <a:pt x="3543" y="412"/>
                    </a:cubicBezTo>
                    <a:cubicBezTo>
                      <a:pt x="3570" y="441"/>
                      <a:pt x="3584" y="480"/>
                      <a:pt x="3584" y="528"/>
                    </a:cubicBezTo>
                    <a:close/>
                    <a:moveTo>
                      <a:pt x="3523" y="535"/>
                    </a:moveTo>
                    <a:cubicBezTo>
                      <a:pt x="3523" y="499"/>
                      <a:pt x="3514" y="471"/>
                      <a:pt x="3496" y="450"/>
                    </a:cubicBezTo>
                    <a:cubicBezTo>
                      <a:pt x="3479" y="429"/>
                      <a:pt x="3454" y="418"/>
                      <a:pt x="3422" y="418"/>
                    </a:cubicBezTo>
                    <a:cubicBezTo>
                      <a:pt x="3393" y="418"/>
                      <a:pt x="3369" y="428"/>
                      <a:pt x="3349" y="449"/>
                    </a:cubicBezTo>
                    <a:cubicBezTo>
                      <a:pt x="3329" y="469"/>
                      <a:pt x="3319" y="494"/>
                      <a:pt x="3319" y="523"/>
                    </a:cubicBezTo>
                    <a:cubicBezTo>
                      <a:pt x="3319" y="559"/>
                      <a:pt x="3329" y="590"/>
                      <a:pt x="3349" y="614"/>
                    </a:cubicBezTo>
                    <a:cubicBezTo>
                      <a:pt x="3368" y="639"/>
                      <a:pt x="3393" y="651"/>
                      <a:pt x="3423" y="651"/>
                    </a:cubicBezTo>
                    <a:cubicBezTo>
                      <a:pt x="3453" y="651"/>
                      <a:pt x="3477" y="640"/>
                      <a:pt x="3495" y="619"/>
                    </a:cubicBezTo>
                    <a:cubicBezTo>
                      <a:pt x="3514" y="597"/>
                      <a:pt x="3523" y="570"/>
                      <a:pt x="3523" y="535"/>
                    </a:cubicBezTo>
                    <a:close/>
                    <a:moveTo>
                      <a:pt x="3933" y="534"/>
                    </a:moveTo>
                    <a:cubicBezTo>
                      <a:pt x="3933" y="584"/>
                      <a:pt x="3916" y="625"/>
                      <a:pt x="3883" y="655"/>
                    </a:cubicBezTo>
                    <a:cubicBezTo>
                      <a:pt x="3849" y="686"/>
                      <a:pt x="3805" y="701"/>
                      <a:pt x="3749" y="701"/>
                    </a:cubicBezTo>
                    <a:cubicBezTo>
                      <a:pt x="3701" y="701"/>
                      <a:pt x="3665" y="694"/>
                      <a:pt x="3642" y="680"/>
                    </a:cubicBezTo>
                    <a:cubicBezTo>
                      <a:pt x="3642" y="617"/>
                      <a:pt x="3642" y="617"/>
                      <a:pt x="3642" y="617"/>
                    </a:cubicBezTo>
                    <a:cubicBezTo>
                      <a:pt x="3677" y="639"/>
                      <a:pt x="3713" y="651"/>
                      <a:pt x="3750" y="651"/>
                    </a:cubicBezTo>
                    <a:cubicBezTo>
                      <a:pt x="3786" y="651"/>
                      <a:pt x="3816" y="641"/>
                      <a:pt x="3838" y="620"/>
                    </a:cubicBezTo>
                    <a:cubicBezTo>
                      <a:pt x="3861" y="600"/>
                      <a:pt x="3872" y="572"/>
                      <a:pt x="3872" y="538"/>
                    </a:cubicBezTo>
                    <a:cubicBezTo>
                      <a:pt x="3872" y="504"/>
                      <a:pt x="3861" y="477"/>
                      <a:pt x="3838" y="458"/>
                    </a:cubicBezTo>
                    <a:cubicBezTo>
                      <a:pt x="3815" y="439"/>
                      <a:pt x="3782" y="429"/>
                      <a:pt x="3739" y="429"/>
                    </a:cubicBezTo>
                    <a:cubicBezTo>
                      <a:pt x="3705" y="429"/>
                      <a:pt x="3676" y="431"/>
                      <a:pt x="3651" y="434"/>
                    </a:cubicBezTo>
                    <a:cubicBezTo>
                      <a:pt x="3669" y="174"/>
                      <a:pt x="3669" y="174"/>
                      <a:pt x="3669" y="174"/>
                    </a:cubicBezTo>
                    <a:cubicBezTo>
                      <a:pt x="3909" y="174"/>
                      <a:pt x="3909" y="174"/>
                      <a:pt x="3909" y="174"/>
                    </a:cubicBezTo>
                    <a:cubicBezTo>
                      <a:pt x="3909" y="227"/>
                      <a:pt x="3909" y="227"/>
                      <a:pt x="3909" y="227"/>
                    </a:cubicBezTo>
                    <a:cubicBezTo>
                      <a:pt x="3721" y="227"/>
                      <a:pt x="3721" y="227"/>
                      <a:pt x="3721" y="227"/>
                    </a:cubicBezTo>
                    <a:cubicBezTo>
                      <a:pt x="3710" y="380"/>
                      <a:pt x="3710" y="380"/>
                      <a:pt x="3710" y="380"/>
                    </a:cubicBezTo>
                    <a:cubicBezTo>
                      <a:pt x="3758" y="378"/>
                      <a:pt x="3758" y="378"/>
                      <a:pt x="3758" y="378"/>
                    </a:cubicBezTo>
                    <a:cubicBezTo>
                      <a:pt x="3812" y="378"/>
                      <a:pt x="3854" y="391"/>
                      <a:pt x="3886" y="419"/>
                    </a:cubicBezTo>
                    <a:cubicBezTo>
                      <a:pt x="3917" y="446"/>
                      <a:pt x="3933" y="484"/>
                      <a:pt x="3933" y="534"/>
                    </a:cubicBezTo>
                    <a:close/>
                    <a:moveTo>
                      <a:pt x="722" y="793"/>
                    </a:moveTo>
                    <a:cubicBezTo>
                      <a:pt x="722" y="793"/>
                      <a:pt x="722" y="793"/>
                      <a:pt x="722" y="793"/>
                    </a:cubicBezTo>
                    <a:cubicBezTo>
                      <a:pt x="722" y="74"/>
                      <a:pt x="722" y="74"/>
                      <a:pt x="722" y="74"/>
                    </a:cubicBezTo>
                    <a:cubicBezTo>
                      <a:pt x="464" y="0"/>
                      <a:pt x="464" y="0"/>
                      <a:pt x="464" y="0"/>
                    </a:cubicBezTo>
                    <a:cubicBezTo>
                      <a:pt x="2" y="174"/>
                      <a:pt x="2" y="174"/>
                      <a:pt x="2"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1" y="694"/>
                      <a:pt x="1" y="694"/>
                      <a:pt x="1" y="694"/>
                    </a:cubicBezTo>
                    <a:cubicBezTo>
                      <a:pt x="464" y="865"/>
                      <a:pt x="464" y="865"/>
                      <a:pt x="464" y="865"/>
                    </a:cubicBezTo>
                    <a:cubicBezTo>
                      <a:pt x="464" y="865"/>
                      <a:pt x="464" y="865"/>
                      <a:pt x="464" y="865"/>
                    </a:cubicBezTo>
                    <a:cubicBezTo>
                      <a:pt x="722" y="794"/>
                      <a:pt x="722" y="794"/>
                      <a:pt x="722" y="794"/>
                    </a:cubicBezTo>
                    <a:cubicBezTo>
                      <a:pt x="722" y="793"/>
                      <a:pt x="722" y="793"/>
                      <a:pt x="722" y="793"/>
                    </a:cubicBezTo>
                    <a:close/>
                  </a:path>
                </a:pathLst>
              </a:custGeom>
              <a:solidFill>
                <a:srgbClr val="FFFFFF"/>
              </a:solidFill>
              <a:ln>
                <a:noFill/>
              </a:ln>
            </p:spPr>
            <p:txBody>
              <a:bodyPr vert="horz" wrap="square" lIns="91428" tIns="45714" rIns="91428" bIns="45714" numCol="1" anchor="t" anchorCtr="0" compatLnSpc="1">
                <a:prstTxWarp prst="textNoShape">
                  <a:avLst/>
                </a:prstTxWarp>
              </a:bodyPr>
              <a:lstStyle/>
              <a:p>
                <a:pPr defTabSz="931861"/>
                <a:endParaRPr lang="en-US">
                  <a:solidFill>
                    <a:srgbClr val="505050"/>
                  </a:solidFill>
                </a:endParaRPr>
              </a:p>
            </p:txBody>
          </p:sp>
          <p:sp>
            <p:nvSpPr>
              <p:cNvPr id="16" name="Freeform 9"/>
              <p:cNvSpPr>
                <a:spLocks noChangeAspect="1" noEditPoints="1"/>
              </p:cNvSpPr>
              <p:nvPr/>
            </p:nvSpPr>
            <p:spPr bwMode="auto">
              <a:xfrm>
                <a:off x="321575" y="2790607"/>
                <a:ext cx="2938619" cy="520217"/>
              </a:xfrm>
              <a:custGeom>
                <a:avLst/>
                <a:gdLst>
                  <a:gd name="T0" fmla="*/ 481 w 1917"/>
                  <a:gd name="T1" fmla="*/ 260 h 337"/>
                  <a:gd name="T2" fmla="*/ 532 w 1917"/>
                  <a:gd name="T3" fmla="*/ 69 h 337"/>
                  <a:gd name="T4" fmla="*/ 580 w 1917"/>
                  <a:gd name="T5" fmla="*/ 112 h 337"/>
                  <a:gd name="T6" fmla="*/ 469 w 1917"/>
                  <a:gd name="T7" fmla="*/ 213 h 337"/>
                  <a:gd name="T8" fmla="*/ 761 w 1917"/>
                  <a:gd name="T9" fmla="*/ 269 h 337"/>
                  <a:gd name="T10" fmla="*/ 645 w 1917"/>
                  <a:gd name="T11" fmla="*/ 213 h 337"/>
                  <a:gd name="T12" fmla="*/ 728 w 1917"/>
                  <a:gd name="T13" fmla="*/ 241 h 337"/>
                  <a:gd name="T14" fmla="*/ 863 w 1917"/>
                  <a:gd name="T15" fmla="*/ 268 h 337"/>
                  <a:gd name="T16" fmla="*/ 781 w 1917"/>
                  <a:gd name="T17" fmla="*/ 129 h 337"/>
                  <a:gd name="T18" fmla="*/ 863 w 1917"/>
                  <a:gd name="T19" fmla="*/ 129 h 337"/>
                  <a:gd name="T20" fmla="*/ 849 w 1917"/>
                  <a:gd name="T21" fmla="*/ 253 h 337"/>
                  <a:gd name="T22" fmla="*/ 888 w 1917"/>
                  <a:gd name="T23" fmla="*/ 61 h 337"/>
                  <a:gd name="T24" fmla="*/ 1003 w 1917"/>
                  <a:gd name="T25" fmla="*/ 272 h 337"/>
                  <a:gd name="T26" fmla="*/ 1055 w 1917"/>
                  <a:gd name="T27" fmla="*/ 145 h 337"/>
                  <a:gd name="T28" fmla="*/ 971 w 1917"/>
                  <a:gd name="T29" fmla="*/ 159 h 337"/>
                  <a:gd name="T30" fmla="*/ 1050 w 1917"/>
                  <a:gd name="T31" fmla="*/ 199 h 337"/>
                  <a:gd name="T32" fmla="*/ 1090 w 1917"/>
                  <a:gd name="T33" fmla="*/ 201 h 337"/>
                  <a:gd name="T34" fmla="*/ 1205 w 1917"/>
                  <a:gd name="T35" fmla="*/ 199 h 337"/>
                  <a:gd name="T36" fmla="*/ 1126 w 1917"/>
                  <a:gd name="T37" fmla="*/ 239 h 337"/>
                  <a:gd name="T38" fmla="*/ 1337 w 1917"/>
                  <a:gd name="T39" fmla="*/ 269 h 337"/>
                  <a:gd name="T40" fmla="*/ 1253 w 1917"/>
                  <a:gd name="T41" fmla="*/ 61 h 337"/>
                  <a:gd name="T42" fmla="*/ 1364 w 1917"/>
                  <a:gd name="T43" fmla="*/ 129 h 337"/>
                  <a:gd name="T44" fmla="*/ 1401 w 1917"/>
                  <a:gd name="T45" fmla="*/ 272 h 337"/>
                  <a:gd name="T46" fmla="*/ 1412 w 1917"/>
                  <a:gd name="T47" fmla="*/ 246 h 337"/>
                  <a:gd name="T48" fmla="*/ 1439 w 1917"/>
                  <a:gd name="T49" fmla="*/ 239 h 337"/>
                  <a:gd name="T50" fmla="*/ 1536 w 1917"/>
                  <a:gd name="T51" fmla="*/ 156 h 337"/>
                  <a:gd name="T52" fmla="*/ 1501 w 1917"/>
                  <a:gd name="T53" fmla="*/ 253 h 337"/>
                  <a:gd name="T54" fmla="*/ 1622 w 1917"/>
                  <a:gd name="T55" fmla="*/ 272 h 337"/>
                  <a:gd name="T56" fmla="*/ 1674 w 1917"/>
                  <a:gd name="T57" fmla="*/ 145 h 337"/>
                  <a:gd name="T58" fmla="*/ 1589 w 1917"/>
                  <a:gd name="T59" fmla="*/ 159 h 337"/>
                  <a:gd name="T60" fmla="*/ 1669 w 1917"/>
                  <a:gd name="T61" fmla="*/ 199 h 337"/>
                  <a:gd name="T62" fmla="*/ 1863 w 1917"/>
                  <a:gd name="T63" fmla="*/ 145 h 337"/>
                  <a:gd name="T64" fmla="*/ 1806 w 1917"/>
                  <a:gd name="T65" fmla="*/ 186 h 337"/>
                  <a:gd name="T66" fmla="*/ 1718 w 1917"/>
                  <a:gd name="T67" fmla="*/ 269 h 337"/>
                  <a:gd name="T68" fmla="*/ 1784 w 1917"/>
                  <a:gd name="T69" fmla="*/ 125 h 337"/>
                  <a:gd name="T70" fmla="*/ 1917 w 1917"/>
                  <a:gd name="T71" fmla="*/ 269 h 337"/>
                  <a:gd name="T72" fmla="*/ 221 w 1917"/>
                  <a:gd name="T73" fmla="*/ 269 h 337"/>
                  <a:gd name="T74" fmla="*/ 202 w 1917"/>
                  <a:gd name="T75" fmla="*/ 155 h 337"/>
                  <a:gd name="T76" fmla="*/ 202 w 1917"/>
                  <a:gd name="T77" fmla="*/ 73 h 337"/>
                  <a:gd name="T78" fmla="*/ 202 w 1917"/>
                  <a:gd name="T79" fmla="*/ 337 h 337"/>
                  <a:gd name="T80" fmla="*/ 140 w 1917"/>
                  <a:gd name="T81" fmla="*/ 182 h 337"/>
                  <a:gd name="T82" fmla="*/ 112 w 1917"/>
                  <a:gd name="T83" fmla="*/ 226 h 337"/>
                  <a:gd name="T84" fmla="*/ 68 w 1917"/>
                  <a:gd name="T85" fmla="*/ 219 h 337"/>
                  <a:gd name="T86" fmla="*/ 50 w 1917"/>
                  <a:gd name="T87" fmla="*/ 170 h 337"/>
                  <a:gd name="T88" fmla="*/ 68 w 1917"/>
                  <a:gd name="T89" fmla="*/ 120 h 337"/>
                  <a:gd name="T90" fmla="*/ 113 w 1917"/>
                  <a:gd name="T91" fmla="*/ 112 h 337"/>
                  <a:gd name="T92" fmla="*/ 140 w 1917"/>
                  <a:gd name="T93" fmla="*/ 155 h 337"/>
                  <a:gd name="T94" fmla="*/ 362 w 1917"/>
                  <a:gd name="T95" fmla="*/ 79 h 337"/>
                  <a:gd name="T96" fmla="*/ 114 w 1917"/>
                  <a:gd name="T97" fmla="*/ 146 h 337"/>
                  <a:gd name="T98" fmla="*/ 94 w 1917"/>
                  <a:gd name="T99" fmla="*/ 132 h 337"/>
                  <a:gd name="T100" fmla="*/ 74 w 1917"/>
                  <a:gd name="T101" fmla="*/ 148 h 337"/>
                  <a:gd name="T102" fmla="*/ 72 w 1917"/>
                  <a:gd name="T103" fmla="*/ 185 h 337"/>
                  <a:gd name="T104" fmla="*/ 88 w 1917"/>
                  <a:gd name="T105" fmla="*/ 206 h 337"/>
                  <a:gd name="T106" fmla="*/ 110 w 1917"/>
                  <a:gd name="T107" fmla="*/ 198 h 337"/>
                  <a:gd name="T108" fmla="*/ 117 w 1917"/>
                  <a:gd name="T109" fmla="*/ 16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17" h="337">
                    <a:moveTo>
                      <a:pt x="622" y="168"/>
                    </a:moveTo>
                    <a:cubicBezTo>
                      <a:pt x="622" y="189"/>
                      <a:pt x="619" y="208"/>
                      <a:pt x="611" y="223"/>
                    </a:cubicBezTo>
                    <a:cubicBezTo>
                      <a:pt x="603" y="239"/>
                      <a:pt x="592" y="251"/>
                      <a:pt x="578" y="260"/>
                    </a:cubicBezTo>
                    <a:cubicBezTo>
                      <a:pt x="564" y="268"/>
                      <a:pt x="547" y="272"/>
                      <a:pt x="529" y="272"/>
                    </a:cubicBezTo>
                    <a:cubicBezTo>
                      <a:pt x="511" y="272"/>
                      <a:pt x="495" y="268"/>
                      <a:pt x="481" y="260"/>
                    </a:cubicBezTo>
                    <a:cubicBezTo>
                      <a:pt x="467" y="252"/>
                      <a:pt x="456" y="240"/>
                      <a:pt x="448" y="225"/>
                    </a:cubicBezTo>
                    <a:cubicBezTo>
                      <a:pt x="441" y="210"/>
                      <a:pt x="437" y="192"/>
                      <a:pt x="437" y="173"/>
                    </a:cubicBezTo>
                    <a:cubicBezTo>
                      <a:pt x="437" y="152"/>
                      <a:pt x="441" y="134"/>
                      <a:pt x="448" y="118"/>
                    </a:cubicBezTo>
                    <a:cubicBezTo>
                      <a:pt x="456" y="103"/>
                      <a:pt x="467" y="91"/>
                      <a:pt x="482" y="82"/>
                    </a:cubicBezTo>
                    <a:cubicBezTo>
                      <a:pt x="496" y="74"/>
                      <a:pt x="513" y="69"/>
                      <a:pt x="532" y="69"/>
                    </a:cubicBezTo>
                    <a:cubicBezTo>
                      <a:pt x="550" y="69"/>
                      <a:pt x="565" y="74"/>
                      <a:pt x="579" y="82"/>
                    </a:cubicBezTo>
                    <a:cubicBezTo>
                      <a:pt x="593" y="90"/>
                      <a:pt x="604" y="102"/>
                      <a:pt x="611" y="117"/>
                    </a:cubicBezTo>
                    <a:cubicBezTo>
                      <a:pt x="619" y="132"/>
                      <a:pt x="622" y="149"/>
                      <a:pt x="622" y="168"/>
                    </a:cubicBezTo>
                    <a:close/>
                    <a:moveTo>
                      <a:pt x="598" y="171"/>
                    </a:moveTo>
                    <a:cubicBezTo>
                      <a:pt x="598" y="146"/>
                      <a:pt x="592" y="126"/>
                      <a:pt x="580" y="112"/>
                    </a:cubicBezTo>
                    <a:cubicBezTo>
                      <a:pt x="568" y="97"/>
                      <a:pt x="552" y="90"/>
                      <a:pt x="530" y="90"/>
                    </a:cubicBezTo>
                    <a:cubicBezTo>
                      <a:pt x="517" y="90"/>
                      <a:pt x="505" y="93"/>
                      <a:pt x="494" y="100"/>
                    </a:cubicBezTo>
                    <a:cubicBezTo>
                      <a:pt x="484" y="107"/>
                      <a:pt x="475" y="117"/>
                      <a:pt x="470" y="129"/>
                    </a:cubicBezTo>
                    <a:cubicBezTo>
                      <a:pt x="464" y="142"/>
                      <a:pt x="461" y="156"/>
                      <a:pt x="461" y="171"/>
                    </a:cubicBezTo>
                    <a:cubicBezTo>
                      <a:pt x="461" y="187"/>
                      <a:pt x="464" y="201"/>
                      <a:pt x="469" y="213"/>
                    </a:cubicBezTo>
                    <a:cubicBezTo>
                      <a:pt x="475" y="225"/>
                      <a:pt x="483" y="235"/>
                      <a:pt x="493" y="242"/>
                    </a:cubicBezTo>
                    <a:cubicBezTo>
                      <a:pt x="504" y="248"/>
                      <a:pt x="515" y="252"/>
                      <a:pt x="529" y="252"/>
                    </a:cubicBezTo>
                    <a:cubicBezTo>
                      <a:pt x="550" y="252"/>
                      <a:pt x="567" y="244"/>
                      <a:pt x="580" y="230"/>
                    </a:cubicBezTo>
                    <a:cubicBezTo>
                      <a:pt x="592" y="216"/>
                      <a:pt x="598" y="196"/>
                      <a:pt x="598" y="171"/>
                    </a:cubicBezTo>
                    <a:close/>
                    <a:moveTo>
                      <a:pt x="761" y="269"/>
                    </a:moveTo>
                    <a:cubicBezTo>
                      <a:pt x="739" y="269"/>
                      <a:pt x="739" y="269"/>
                      <a:pt x="739" y="269"/>
                    </a:cubicBezTo>
                    <a:cubicBezTo>
                      <a:pt x="739" y="247"/>
                      <a:pt x="739" y="247"/>
                      <a:pt x="739" y="247"/>
                    </a:cubicBezTo>
                    <a:cubicBezTo>
                      <a:pt x="738" y="247"/>
                      <a:pt x="738" y="247"/>
                      <a:pt x="738" y="247"/>
                    </a:cubicBezTo>
                    <a:cubicBezTo>
                      <a:pt x="729" y="264"/>
                      <a:pt x="715" y="272"/>
                      <a:pt x="695" y="272"/>
                    </a:cubicBezTo>
                    <a:cubicBezTo>
                      <a:pt x="662" y="272"/>
                      <a:pt x="645" y="252"/>
                      <a:pt x="645" y="213"/>
                    </a:cubicBezTo>
                    <a:cubicBezTo>
                      <a:pt x="645" y="129"/>
                      <a:pt x="645" y="129"/>
                      <a:pt x="645" y="129"/>
                    </a:cubicBezTo>
                    <a:cubicBezTo>
                      <a:pt x="667" y="129"/>
                      <a:pt x="667" y="129"/>
                      <a:pt x="667" y="129"/>
                    </a:cubicBezTo>
                    <a:cubicBezTo>
                      <a:pt x="667" y="209"/>
                      <a:pt x="667" y="209"/>
                      <a:pt x="667" y="209"/>
                    </a:cubicBezTo>
                    <a:cubicBezTo>
                      <a:pt x="667" y="238"/>
                      <a:pt x="679" y="253"/>
                      <a:pt x="701" y="253"/>
                    </a:cubicBezTo>
                    <a:cubicBezTo>
                      <a:pt x="712" y="253"/>
                      <a:pt x="722" y="249"/>
                      <a:pt x="728" y="241"/>
                    </a:cubicBezTo>
                    <a:cubicBezTo>
                      <a:pt x="735" y="233"/>
                      <a:pt x="739" y="223"/>
                      <a:pt x="739" y="210"/>
                    </a:cubicBezTo>
                    <a:cubicBezTo>
                      <a:pt x="739" y="129"/>
                      <a:pt x="739" y="129"/>
                      <a:pt x="739" y="129"/>
                    </a:cubicBezTo>
                    <a:cubicBezTo>
                      <a:pt x="761" y="129"/>
                      <a:pt x="761" y="129"/>
                      <a:pt x="761" y="129"/>
                    </a:cubicBezTo>
                    <a:lnTo>
                      <a:pt x="761" y="269"/>
                    </a:lnTo>
                    <a:close/>
                    <a:moveTo>
                      <a:pt x="863" y="268"/>
                    </a:moveTo>
                    <a:cubicBezTo>
                      <a:pt x="858" y="271"/>
                      <a:pt x="851" y="272"/>
                      <a:pt x="842" y="272"/>
                    </a:cubicBezTo>
                    <a:cubicBezTo>
                      <a:pt x="818" y="272"/>
                      <a:pt x="806" y="258"/>
                      <a:pt x="806" y="231"/>
                    </a:cubicBezTo>
                    <a:cubicBezTo>
                      <a:pt x="806" y="148"/>
                      <a:pt x="806" y="148"/>
                      <a:pt x="806" y="148"/>
                    </a:cubicBezTo>
                    <a:cubicBezTo>
                      <a:pt x="781" y="148"/>
                      <a:pt x="781" y="148"/>
                      <a:pt x="781" y="148"/>
                    </a:cubicBezTo>
                    <a:cubicBezTo>
                      <a:pt x="781" y="129"/>
                      <a:pt x="781" y="129"/>
                      <a:pt x="781" y="129"/>
                    </a:cubicBezTo>
                    <a:cubicBezTo>
                      <a:pt x="806" y="129"/>
                      <a:pt x="806" y="129"/>
                      <a:pt x="806" y="129"/>
                    </a:cubicBezTo>
                    <a:cubicBezTo>
                      <a:pt x="806" y="95"/>
                      <a:pt x="806" y="95"/>
                      <a:pt x="806" y="95"/>
                    </a:cubicBezTo>
                    <a:cubicBezTo>
                      <a:pt x="828" y="87"/>
                      <a:pt x="828" y="87"/>
                      <a:pt x="828" y="87"/>
                    </a:cubicBezTo>
                    <a:cubicBezTo>
                      <a:pt x="828" y="129"/>
                      <a:pt x="828" y="129"/>
                      <a:pt x="828" y="129"/>
                    </a:cubicBezTo>
                    <a:cubicBezTo>
                      <a:pt x="863" y="129"/>
                      <a:pt x="863" y="129"/>
                      <a:pt x="863" y="129"/>
                    </a:cubicBezTo>
                    <a:cubicBezTo>
                      <a:pt x="863" y="148"/>
                      <a:pt x="863" y="148"/>
                      <a:pt x="863" y="148"/>
                    </a:cubicBezTo>
                    <a:cubicBezTo>
                      <a:pt x="828" y="148"/>
                      <a:pt x="828" y="148"/>
                      <a:pt x="828" y="148"/>
                    </a:cubicBezTo>
                    <a:cubicBezTo>
                      <a:pt x="828" y="227"/>
                      <a:pt x="828" y="227"/>
                      <a:pt x="828" y="227"/>
                    </a:cubicBezTo>
                    <a:cubicBezTo>
                      <a:pt x="828" y="236"/>
                      <a:pt x="830" y="243"/>
                      <a:pt x="833" y="247"/>
                    </a:cubicBezTo>
                    <a:cubicBezTo>
                      <a:pt x="836" y="251"/>
                      <a:pt x="841" y="253"/>
                      <a:pt x="849" y="253"/>
                    </a:cubicBezTo>
                    <a:cubicBezTo>
                      <a:pt x="854" y="253"/>
                      <a:pt x="859" y="251"/>
                      <a:pt x="863" y="248"/>
                    </a:cubicBezTo>
                    <a:lnTo>
                      <a:pt x="863" y="268"/>
                    </a:lnTo>
                    <a:close/>
                    <a:moveTo>
                      <a:pt x="910" y="269"/>
                    </a:moveTo>
                    <a:cubicBezTo>
                      <a:pt x="888" y="269"/>
                      <a:pt x="888" y="269"/>
                      <a:pt x="888" y="269"/>
                    </a:cubicBezTo>
                    <a:cubicBezTo>
                      <a:pt x="888" y="61"/>
                      <a:pt x="888" y="61"/>
                      <a:pt x="888" y="61"/>
                    </a:cubicBezTo>
                    <a:cubicBezTo>
                      <a:pt x="910" y="61"/>
                      <a:pt x="910" y="61"/>
                      <a:pt x="910" y="61"/>
                    </a:cubicBezTo>
                    <a:lnTo>
                      <a:pt x="910" y="269"/>
                    </a:lnTo>
                    <a:close/>
                    <a:moveTo>
                      <a:pt x="1073" y="198"/>
                    </a:moveTo>
                    <a:cubicBezTo>
                      <a:pt x="1073" y="221"/>
                      <a:pt x="1067" y="239"/>
                      <a:pt x="1054" y="252"/>
                    </a:cubicBezTo>
                    <a:cubicBezTo>
                      <a:pt x="1041" y="266"/>
                      <a:pt x="1025" y="272"/>
                      <a:pt x="1003" y="272"/>
                    </a:cubicBezTo>
                    <a:cubicBezTo>
                      <a:pt x="983" y="272"/>
                      <a:pt x="966" y="266"/>
                      <a:pt x="954" y="253"/>
                    </a:cubicBezTo>
                    <a:cubicBezTo>
                      <a:pt x="941" y="239"/>
                      <a:pt x="935" y="222"/>
                      <a:pt x="935" y="201"/>
                    </a:cubicBezTo>
                    <a:cubicBezTo>
                      <a:pt x="935" y="177"/>
                      <a:pt x="941" y="159"/>
                      <a:pt x="954" y="146"/>
                    </a:cubicBezTo>
                    <a:cubicBezTo>
                      <a:pt x="967" y="132"/>
                      <a:pt x="984" y="125"/>
                      <a:pt x="1007" y="125"/>
                    </a:cubicBezTo>
                    <a:cubicBezTo>
                      <a:pt x="1027" y="125"/>
                      <a:pt x="1044" y="132"/>
                      <a:pt x="1055" y="145"/>
                    </a:cubicBezTo>
                    <a:cubicBezTo>
                      <a:pt x="1067" y="158"/>
                      <a:pt x="1073" y="176"/>
                      <a:pt x="1073" y="198"/>
                    </a:cubicBezTo>
                    <a:close/>
                    <a:moveTo>
                      <a:pt x="1050" y="199"/>
                    </a:moveTo>
                    <a:cubicBezTo>
                      <a:pt x="1050" y="182"/>
                      <a:pt x="1046" y="168"/>
                      <a:pt x="1038" y="159"/>
                    </a:cubicBezTo>
                    <a:cubicBezTo>
                      <a:pt x="1031" y="149"/>
                      <a:pt x="1019" y="145"/>
                      <a:pt x="1005" y="145"/>
                    </a:cubicBezTo>
                    <a:cubicBezTo>
                      <a:pt x="991" y="145"/>
                      <a:pt x="979" y="149"/>
                      <a:pt x="971" y="159"/>
                    </a:cubicBezTo>
                    <a:cubicBezTo>
                      <a:pt x="962" y="169"/>
                      <a:pt x="958" y="182"/>
                      <a:pt x="958" y="200"/>
                    </a:cubicBezTo>
                    <a:cubicBezTo>
                      <a:pt x="958" y="217"/>
                      <a:pt x="962" y="230"/>
                      <a:pt x="971" y="239"/>
                    </a:cubicBezTo>
                    <a:cubicBezTo>
                      <a:pt x="979" y="249"/>
                      <a:pt x="991" y="253"/>
                      <a:pt x="1005" y="253"/>
                    </a:cubicBezTo>
                    <a:cubicBezTo>
                      <a:pt x="1020" y="253"/>
                      <a:pt x="1031" y="249"/>
                      <a:pt x="1038" y="239"/>
                    </a:cubicBezTo>
                    <a:cubicBezTo>
                      <a:pt x="1046" y="230"/>
                      <a:pt x="1050" y="217"/>
                      <a:pt x="1050" y="199"/>
                    </a:cubicBezTo>
                    <a:close/>
                    <a:moveTo>
                      <a:pt x="1228" y="198"/>
                    </a:moveTo>
                    <a:cubicBezTo>
                      <a:pt x="1228" y="221"/>
                      <a:pt x="1222" y="239"/>
                      <a:pt x="1209" y="252"/>
                    </a:cubicBezTo>
                    <a:cubicBezTo>
                      <a:pt x="1197" y="266"/>
                      <a:pt x="1180" y="272"/>
                      <a:pt x="1158" y="272"/>
                    </a:cubicBezTo>
                    <a:cubicBezTo>
                      <a:pt x="1138" y="272"/>
                      <a:pt x="1121" y="266"/>
                      <a:pt x="1109" y="253"/>
                    </a:cubicBezTo>
                    <a:cubicBezTo>
                      <a:pt x="1096" y="239"/>
                      <a:pt x="1090" y="222"/>
                      <a:pt x="1090" y="201"/>
                    </a:cubicBezTo>
                    <a:cubicBezTo>
                      <a:pt x="1090" y="177"/>
                      <a:pt x="1097" y="159"/>
                      <a:pt x="1109" y="146"/>
                    </a:cubicBezTo>
                    <a:cubicBezTo>
                      <a:pt x="1122" y="132"/>
                      <a:pt x="1139" y="125"/>
                      <a:pt x="1162" y="125"/>
                    </a:cubicBezTo>
                    <a:cubicBezTo>
                      <a:pt x="1182" y="125"/>
                      <a:pt x="1199" y="132"/>
                      <a:pt x="1210" y="145"/>
                    </a:cubicBezTo>
                    <a:cubicBezTo>
                      <a:pt x="1222" y="158"/>
                      <a:pt x="1228" y="176"/>
                      <a:pt x="1228" y="198"/>
                    </a:cubicBezTo>
                    <a:close/>
                    <a:moveTo>
                      <a:pt x="1205" y="199"/>
                    </a:moveTo>
                    <a:cubicBezTo>
                      <a:pt x="1205" y="182"/>
                      <a:pt x="1201" y="168"/>
                      <a:pt x="1193" y="159"/>
                    </a:cubicBezTo>
                    <a:cubicBezTo>
                      <a:pt x="1186" y="149"/>
                      <a:pt x="1174" y="145"/>
                      <a:pt x="1160" y="145"/>
                    </a:cubicBezTo>
                    <a:cubicBezTo>
                      <a:pt x="1146" y="145"/>
                      <a:pt x="1134" y="149"/>
                      <a:pt x="1126" y="159"/>
                    </a:cubicBezTo>
                    <a:cubicBezTo>
                      <a:pt x="1117" y="169"/>
                      <a:pt x="1113" y="182"/>
                      <a:pt x="1113" y="200"/>
                    </a:cubicBezTo>
                    <a:cubicBezTo>
                      <a:pt x="1113" y="217"/>
                      <a:pt x="1117" y="230"/>
                      <a:pt x="1126" y="239"/>
                    </a:cubicBezTo>
                    <a:cubicBezTo>
                      <a:pt x="1134" y="249"/>
                      <a:pt x="1146" y="253"/>
                      <a:pt x="1160" y="253"/>
                    </a:cubicBezTo>
                    <a:cubicBezTo>
                      <a:pt x="1175" y="253"/>
                      <a:pt x="1186" y="249"/>
                      <a:pt x="1194" y="239"/>
                    </a:cubicBezTo>
                    <a:cubicBezTo>
                      <a:pt x="1201" y="230"/>
                      <a:pt x="1205" y="217"/>
                      <a:pt x="1205" y="199"/>
                    </a:cubicBezTo>
                    <a:close/>
                    <a:moveTo>
                      <a:pt x="1369" y="269"/>
                    </a:moveTo>
                    <a:cubicBezTo>
                      <a:pt x="1337" y="269"/>
                      <a:pt x="1337" y="269"/>
                      <a:pt x="1337" y="269"/>
                    </a:cubicBezTo>
                    <a:cubicBezTo>
                      <a:pt x="1276" y="202"/>
                      <a:pt x="1276" y="202"/>
                      <a:pt x="1276" y="202"/>
                    </a:cubicBezTo>
                    <a:cubicBezTo>
                      <a:pt x="1275" y="202"/>
                      <a:pt x="1275" y="202"/>
                      <a:pt x="1275" y="202"/>
                    </a:cubicBezTo>
                    <a:cubicBezTo>
                      <a:pt x="1275" y="269"/>
                      <a:pt x="1275" y="269"/>
                      <a:pt x="1275" y="269"/>
                    </a:cubicBezTo>
                    <a:cubicBezTo>
                      <a:pt x="1253" y="269"/>
                      <a:pt x="1253" y="269"/>
                      <a:pt x="1253" y="269"/>
                    </a:cubicBezTo>
                    <a:cubicBezTo>
                      <a:pt x="1253" y="61"/>
                      <a:pt x="1253" y="61"/>
                      <a:pt x="1253" y="61"/>
                    </a:cubicBezTo>
                    <a:cubicBezTo>
                      <a:pt x="1275" y="61"/>
                      <a:pt x="1275" y="61"/>
                      <a:pt x="1275" y="61"/>
                    </a:cubicBezTo>
                    <a:cubicBezTo>
                      <a:pt x="1275" y="193"/>
                      <a:pt x="1275" y="193"/>
                      <a:pt x="1275" y="193"/>
                    </a:cubicBezTo>
                    <a:cubicBezTo>
                      <a:pt x="1276" y="193"/>
                      <a:pt x="1276" y="193"/>
                      <a:pt x="1276" y="193"/>
                    </a:cubicBezTo>
                    <a:cubicBezTo>
                      <a:pt x="1334" y="129"/>
                      <a:pt x="1334" y="129"/>
                      <a:pt x="1334" y="129"/>
                    </a:cubicBezTo>
                    <a:cubicBezTo>
                      <a:pt x="1364" y="129"/>
                      <a:pt x="1364" y="129"/>
                      <a:pt x="1364" y="129"/>
                    </a:cubicBezTo>
                    <a:cubicBezTo>
                      <a:pt x="1299" y="196"/>
                      <a:pt x="1299" y="196"/>
                      <a:pt x="1299" y="196"/>
                    </a:cubicBezTo>
                    <a:lnTo>
                      <a:pt x="1369" y="269"/>
                    </a:lnTo>
                    <a:close/>
                    <a:moveTo>
                      <a:pt x="1417" y="257"/>
                    </a:moveTo>
                    <a:cubicBezTo>
                      <a:pt x="1417" y="261"/>
                      <a:pt x="1415" y="264"/>
                      <a:pt x="1412" y="267"/>
                    </a:cubicBezTo>
                    <a:cubicBezTo>
                      <a:pt x="1409" y="271"/>
                      <a:pt x="1405" y="272"/>
                      <a:pt x="1401" y="272"/>
                    </a:cubicBezTo>
                    <a:cubicBezTo>
                      <a:pt x="1397" y="272"/>
                      <a:pt x="1393" y="271"/>
                      <a:pt x="1390" y="268"/>
                    </a:cubicBezTo>
                    <a:cubicBezTo>
                      <a:pt x="1387" y="264"/>
                      <a:pt x="1386" y="261"/>
                      <a:pt x="1386" y="257"/>
                    </a:cubicBezTo>
                    <a:cubicBezTo>
                      <a:pt x="1386" y="252"/>
                      <a:pt x="1388" y="249"/>
                      <a:pt x="1390" y="246"/>
                    </a:cubicBezTo>
                    <a:cubicBezTo>
                      <a:pt x="1393" y="243"/>
                      <a:pt x="1397" y="241"/>
                      <a:pt x="1401" y="241"/>
                    </a:cubicBezTo>
                    <a:cubicBezTo>
                      <a:pt x="1405" y="241"/>
                      <a:pt x="1409" y="243"/>
                      <a:pt x="1412" y="246"/>
                    </a:cubicBezTo>
                    <a:cubicBezTo>
                      <a:pt x="1415" y="249"/>
                      <a:pt x="1417" y="252"/>
                      <a:pt x="1417" y="257"/>
                    </a:cubicBezTo>
                    <a:close/>
                    <a:moveTo>
                      <a:pt x="1536" y="263"/>
                    </a:moveTo>
                    <a:cubicBezTo>
                      <a:pt x="1525" y="269"/>
                      <a:pt x="1512" y="272"/>
                      <a:pt x="1497" y="272"/>
                    </a:cubicBezTo>
                    <a:cubicBezTo>
                      <a:pt x="1485" y="272"/>
                      <a:pt x="1473" y="269"/>
                      <a:pt x="1463" y="264"/>
                    </a:cubicBezTo>
                    <a:cubicBezTo>
                      <a:pt x="1453" y="258"/>
                      <a:pt x="1445" y="249"/>
                      <a:pt x="1439" y="239"/>
                    </a:cubicBezTo>
                    <a:cubicBezTo>
                      <a:pt x="1434" y="228"/>
                      <a:pt x="1431" y="216"/>
                      <a:pt x="1431" y="202"/>
                    </a:cubicBezTo>
                    <a:cubicBezTo>
                      <a:pt x="1431" y="179"/>
                      <a:pt x="1437" y="161"/>
                      <a:pt x="1451" y="146"/>
                    </a:cubicBezTo>
                    <a:cubicBezTo>
                      <a:pt x="1464" y="132"/>
                      <a:pt x="1482" y="125"/>
                      <a:pt x="1504" y="125"/>
                    </a:cubicBezTo>
                    <a:cubicBezTo>
                      <a:pt x="1516" y="125"/>
                      <a:pt x="1527" y="128"/>
                      <a:pt x="1536" y="133"/>
                    </a:cubicBezTo>
                    <a:cubicBezTo>
                      <a:pt x="1536" y="156"/>
                      <a:pt x="1536" y="156"/>
                      <a:pt x="1536" y="156"/>
                    </a:cubicBezTo>
                    <a:cubicBezTo>
                      <a:pt x="1526" y="148"/>
                      <a:pt x="1515" y="145"/>
                      <a:pt x="1503" y="145"/>
                    </a:cubicBezTo>
                    <a:cubicBezTo>
                      <a:pt x="1488" y="145"/>
                      <a:pt x="1476" y="150"/>
                      <a:pt x="1467" y="160"/>
                    </a:cubicBezTo>
                    <a:cubicBezTo>
                      <a:pt x="1458" y="170"/>
                      <a:pt x="1454" y="184"/>
                      <a:pt x="1454" y="200"/>
                    </a:cubicBezTo>
                    <a:cubicBezTo>
                      <a:pt x="1454" y="217"/>
                      <a:pt x="1458" y="230"/>
                      <a:pt x="1467" y="239"/>
                    </a:cubicBezTo>
                    <a:cubicBezTo>
                      <a:pt x="1475" y="248"/>
                      <a:pt x="1487" y="253"/>
                      <a:pt x="1501" y="253"/>
                    </a:cubicBezTo>
                    <a:cubicBezTo>
                      <a:pt x="1514" y="253"/>
                      <a:pt x="1525" y="249"/>
                      <a:pt x="1536" y="241"/>
                    </a:cubicBezTo>
                    <a:lnTo>
                      <a:pt x="1536" y="263"/>
                    </a:lnTo>
                    <a:close/>
                    <a:moveTo>
                      <a:pt x="1692" y="198"/>
                    </a:moveTo>
                    <a:cubicBezTo>
                      <a:pt x="1692" y="221"/>
                      <a:pt x="1685" y="239"/>
                      <a:pt x="1673" y="252"/>
                    </a:cubicBezTo>
                    <a:cubicBezTo>
                      <a:pt x="1660" y="266"/>
                      <a:pt x="1643" y="272"/>
                      <a:pt x="1622" y="272"/>
                    </a:cubicBezTo>
                    <a:cubicBezTo>
                      <a:pt x="1601" y="272"/>
                      <a:pt x="1584" y="266"/>
                      <a:pt x="1572" y="253"/>
                    </a:cubicBezTo>
                    <a:cubicBezTo>
                      <a:pt x="1560" y="239"/>
                      <a:pt x="1554" y="222"/>
                      <a:pt x="1554" y="201"/>
                    </a:cubicBezTo>
                    <a:cubicBezTo>
                      <a:pt x="1554" y="177"/>
                      <a:pt x="1560" y="159"/>
                      <a:pt x="1573" y="146"/>
                    </a:cubicBezTo>
                    <a:cubicBezTo>
                      <a:pt x="1585" y="132"/>
                      <a:pt x="1603" y="125"/>
                      <a:pt x="1625" y="125"/>
                    </a:cubicBezTo>
                    <a:cubicBezTo>
                      <a:pt x="1646" y="125"/>
                      <a:pt x="1662" y="132"/>
                      <a:pt x="1674" y="145"/>
                    </a:cubicBezTo>
                    <a:cubicBezTo>
                      <a:pt x="1686" y="158"/>
                      <a:pt x="1692" y="176"/>
                      <a:pt x="1692" y="198"/>
                    </a:cubicBezTo>
                    <a:close/>
                    <a:moveTo>
                      <a:pt x="1669" y="199"/>
                    </a:moveTo>
                    <a:cubicBezTo>
                      <a:pt x="1669" y="182"/>
                      <a:pt x="1665" y="168"/>
                      <a:pt x="1657" y="159"/>
                    </a:cubicBezTo>
                    <a:cubicBezTo>
                      <a:pt x="1649" y="149"/>
                      <a:pt x="1638" y="145"/>
                      <a:pt x="1623" y="145"/>
                    </a:cubicBezTo>
                    <a:cubicBezTo>
                      <a:pt x="1609" y="145"/>
                      <a:pt x="1598" y="149"/>
                      <a:pt x="1589" y="159"/>
                    </a:cubicBezTo>
                    <a:cubicBezTo>
                      <a:pt x="1581" y="169"/>
                      <a:pt x="1577" y="182"/>
                      <a:pt x="1577" y="200"/>
                    </a:cubicBezTo>
                    <a:cubicBezTo>
                      <a:pt x="1577" y="217"/>
                      <a:pt x="1581" y="230"/>
                      <a:pt x="1589" y="239"/>
                    </a:cubicBezTo>
                    <a:cubicBezTo>
                      <a:pt x="1598" y="249"/>
                      <a:pt x="1609" y="253"/>
                      <a:pt x="1623" y="253"/>
                    </a:cubicBezTo>
                    <a:cubicBezTo>
                      <a:pt x="1638" y="253"/>
                      <a:pt x="1649" y="249"/>
                      <a:pt x="1657" y="239"/>
                    </a:cubicBezTo>
                    <a:cubicBezTo>
                      <a:pt x="1665" y="230"/>
                      <a:pt x="1669" y="217"/>
                      <a:pt x="1669" y="199"/>
                    </a:cubicBezTo>
                    <a:close/>
                    <a:moveTo>
                      <a:pt x="1917" y="269"/>
                    </a:moveTo>
                    <a:cubicBezTo>
                      <a:pt x="1894" y="269"/>
                      <a:pt x="1894" y="269"/>
                      <a:pt x="1894" y="269"/>
                    </a:cubicBezTo>
                    <a:cubicBezTo>
                      <a:pt x="1894" y="189"/>
                      <a:pt x="1894" y="189"/>
                      <a:pt x="1894" y="189"/>
                    </a:cubicBezTo>
                    <a:cubicBezTo>
                      <a:pt x="1894" y="173"/>
                      <a:pt x="1892" y="162"/>
                      <a:pt x="1887" y="155"/>
                    </a:cubicBezTo>
                    <a:cubicBezTo>
                      <a:pt x="1882" y="148"/>
                      <a:pt x="1874" y="145"/>
                      <a:pt x="1863" y="145"/>
                    </a:cubicBezTo>
                    <a:cubicBezTo>
                      <a:pt x="1854" y="145"/>
                      <a:pt x="1845" y="149"/>
                      <a:pt x="1839" y="158"/>
                    </a:cubicBezTo>
                    <a:cubicBezTo>
                      <a:pt x="1832" y="166"/>
                      <a:pt x="1829" y="177"/>
                      <a:pt x="1829" y="189"/>
                    </a:cubicBezTo>
                    <a:cubicBezTo>
                      <a:pt x="1829" y="269"/>
                      <a:pt x="1829" y="269"/>
                      <a:pt x="1829" y="269"/>
                    </a:cubicBezTo>
                    <a:cubicBezTo>
                      <a:pt x="1806" y="269"/>
                      <a:pt x="1806" y="269"/>
                      <a:pt x="1806" y="269"/>
                    </a:cubicBezTo>
                    <a:cubicBezTo>
                      <a:pt x="1806" y="186"/>
                      <a:pt x="1806" y="186"/>
                      <a:pt x="1806" y="186"/>
                    </a:cubicBezTo>
                    <a:cubicBezTo>
                      <a:pt x="1806" y="158"/>
                      <a:pt x="1796" y="145"/>
                      <a:pt x="1774" y="145"/>
                    </a:cubicBezTo>
                    <a:cubicBezTo>
                      <a:pt x="1764" y="145"/>
                      <a:pt x="1756" y="149"/>
                      <a:pt x="1750" y="157"/>
                    </a:cubicBezTo>
                    <a:cubicBezTo>
                      <a:pt x="1744" y="165"/>
                      <a:pt x="1740" y="176"/>
                      <a:pt x="1740" y="189"/>
                    </a:cubicBezTo>
                    <a:cubicBezTo>
                      <a:pt x="1740" y="269"/>
                      <a:pt x="1740" y="269"/>
                      <a:pt x="1740" y="269"/>
                    </a:cubicBezTo>
                    <a:cubicBezTo>
                      <a:pt x="1718" y="269"/>
                      <a:pt x="1718" y="269"/>
                      <a:pt x="1718" y="269"/>
                    </a:cubicBezTo>
                    <a:cubicBezTo>
                      <a:pt x="1718" y="129"/>
                      <a:pt x="1718" y="129"/>
                      <a:pt x="1718" y="129"/>
                    </a:cubicBezTo>
                    <a:cubicBezTo>
                      <a:pt x="1740" y="129"/>
                      <a:pt x="1740" y="129"/>
                      <a:pt x="1740" y="129"/>
                    </a:cubicBezTo>
                    <a:cubicBezTo>
                      <a:pt x="1740" y="151"/>
                      <a:pt x="1740" y="151"/>
                      <a:pt x="1740" y="151"/>
                    </a:cubicBezTo>
                    <a:cubicBezTo>
                      <a:pt x="1741" y="151"/>
                      <a:pt x="1741" y="151"/>
                      <a:pt x="1741" y="151"/>
                    </a:cubicBezTo>
                    <a:cubicBezTo>
                      <a:pt x="1751" y="134"/>
                      <a:pt x="1765" y="125"/>
                      <a:pt x="1784" y="125"/>
                    </a:cubicBezTo>
                    <a:cubicBezTo>
                      <a:pt x="1793" y="125"/>
                      <a:pt x="1802" y="128"/>
                      <a:pt x="1809" y="133"/>
                    </a:cubicBezTo>
                    <a:cubicBezTo>
                      <a:pt x="1816" y="138"/>
                      <a:pt x="1821" y="145"/>
                      <a:pt x="1824" y="155"/>
                    </a:cubicBezTo>
                    <a:cubicBezTo>
                      <a:pt x="1834" y="135"/>
                      <a:pt x="1850" y="125"/>
                      <a:pt x="1871" y="125"/>
                    </a:cubicBezTo>
                    <a:cubicBezTo>
                      <a:pt x="1901" y="125"/>
                      <a:pt x="1917" y="144"/>
                      <a:pt x="1917" y="183"/>
                    </a:cubicBezTo>
                    <a:lnTo>
                      <a:pt x="1917" y="269"/>
                    </a:lnTo>
                    <a:close/>
                    <a:moveTo>
                      <a:pt x="257" y="183"/>
                    </a:moveTo>
                    <a:cubicBezTo>
                      <a:pt x="255" y="184"/>
                      <a:pt x="253" y="185"/>
                      <a:pt x="251" y="185"/>
                    </a:cubicBezTo>
                    <a:cubicBezTo>
                      <a:pt x="249" y="185"/>
                      <a:pt x="246" y="184"/>
                      <a:pt x="245" y="183"/>
                    </a:cubicBezTo>
                    <a:cubicBezTo>
                      <a:pt x="221" y="164"/>
                      <a:pt x="221" y="164"/>
                      <a:pt x="221" y="164"/>
                    </a:cubicBezTo>
                    <a:cubicBezTo>
                      <a:pt x="221" y="269"/>
                      <a:pt x="221" y="269"/>
                      <a:pt x="221" y="269"/>
                    </a:cubicBezTo>
                    <a:cubicBezTo>
                      <a:pt x="350" y="269"/>
                      <a:pt x="350" y="269"/>
                      <a:pt x="350" y="269"/>
                    </a:cubicBezTo>
                    <a:cubicBezTo>
                      <a:pt x="356" y="269"/>
                      <a:pt x="362" y="264"/>
                      <a:pt x="362" y="257"/>
                    </a:cubicBezTo>
                    <a:cubicBezTo>
                      <a:pt x="362" y="99"/>
                      <a:pt x="362" y="99"/>
                      <a:pt x="362" y="99"/>
                    </a:cubicBezTo>
                    <a:lnTo>
                      <a:pt x="257" y="183"/>
                    </a:lnTo>
                    <a:close/>
                    <a:moveTo>
                      <a:pt x="202" y="155"/>
                    </a:moveTo>
                    <a:cubicBezTo>
                      <a:pt x="202" y="155"/>
                      <a:pt x="202" y="155"/>
                      <a:pt x="202" y="155"/>
                    </a:cubicBezTo>
                    <a:cubicBezTo>
                      <a:pt x="202" y="140"/>
                      <a:pt x="202" y="140"/>
                      <a:pt x="202" y="140"/>
                    </a:cubicBezTo>
                    <a:cubicBezTo>
                      <a:pt x="202" y="140"/>
                      <a:pt x="202" y="140"/>
                      <a:pt x="202" y="140"/>
                    </a:cubicBezTo>
                    <a:cubicBezTo>
                      <a:pt x="202" y="85"/>
                      <a:pt x="202" y="85"/>
                      <a:pt x="202" y="85"/>
                    </a:cubicBezTo>
                    <a:cubicBezTo>
                      <a:pt x="202" y="73"/>
                      <a:pt x="202" y="73"/>
                      <a:pt x="202" y="73"/>
                    </a:cubicBezTo>
                    <a:cubicBezTo>
                      <a:pt x="202" y="73"/>
                      <a:pt x="202" y="73"/>
                      <a:pt x="202" y="73"/>
                    </a:cubicBezTo>
                    <a:cubicBezTo>
                      <a:pt x="202" y="0"/>
                      <a:pt x="202" y="0"/>
                      <a:pt x="202" y="0"/>
                    </a:cubicBezTo>
                    <a:cubicBezTo>
                      <a:pt x="0" y="36"/>
                      <a:pt x="0" y="36"/>
                      <a:pt x="0" y="36"/>
                    </a:cubicBezTo>
                    <a:cubicBezTo>
                      <a:pt x="0" y="302"/>
                      <a:pt x="0" y="302"/>
                      <a:pt x="0" y="302"/>
                    </a:cubicBezTo>
                    <a:cubicBezTo>
                      <a:pt x="202" y="337"/>
                      <a:pt x="202" y="337"/>
                      <a:pt x="202" y="337"/>
                    </a:cubicBezTo>
                    <a:cubicBezTo>
                      <a:pt x="202" y="265"/>
                      <a:pt x="202" y="265"/>
                      <a:pt x="202" y="265"/>
                    </a:cubicBezTo>
                    <a:cubicBezTo>
                      <a:pt x="202" y="265"/>
                      <a:pt x="202" y="265"/>
                      <a:pt x="202" y="265"/>
                    </a:cubicBezTo>
                    <a:cubicBezTo>
                      <a:pt x="202" y="253"/>
                      <a:pt x="202" y="253"/>
                      <a:pt x="202" y="253"/>
                    </a:cubicBezTo>
                    <a:lnTo>
                      <a:pt x="202" y="155"/>
                    </a:lnTo>
                    <a:close/>
                    <a:moveTo>
                      <a:pt x="140" y="182"/>
                    </a:moveTo>
                    <a:cubicBezTo>
                      <a:pt x="139" y="186"/>
                      <a:pt x="139" y="190"/>
                      <a:pt x="137" y="194"/>
                    </a:cubicBezTo>
                    <a:cubicBezTo>
                      <a:pt x="136" y="198"/>
                      <a:pt x="135" y="201"/>
                      <a:pt x="133" y="205"/>
                    </a:cubicBezTo>
                    <a:cubicBezTo>
                      <a:pt x="131" y="208"/>
                      <a:pt x="129" y="211"/>
                      <a:pt x="127" y="214"/>
                    </a:cubicBezTo>
                    <a:cubicBezTo>
                      <a:pt x="125" y="217"/>
                      <a:pt x="122" y="219"/>
                      <a:pt x="120" y="221"/>
                    </a:cubicBezTo>
                    <a:cubicBezTo>
                      <a:pt x="117" y="223"/>
                      <a:pt x="114" y="225"/>
                      <a:pt x="112" y="226"/>
                    </a:cubicBezTo>
                    <a:cubicBezTo>
                      <a:pt x="109" y="227"/>
                      <a:pt x="106" y="228"/>
                      <a:pt x="103" y="228"/>
                    </a:cubicBezTo>
                    <a:cubicBezTo>
                      <a:pt x="99" y="229"/>
                      <a:pt x="96" y="229"/>
                      <a:pt x="93" y="229"/>
                    </a:cubicBezTo>
                    <a:cubicBezTo>
                      <a:pt x="90" y="229"/>
                      <a:pt x="86" y="228"/>
                      <a:pt x="84" y="227"/>
                    </a:cubicBezTo>
                    <a:cubicBezTo>
                      <a:pt x="81" y="226"/>
                      <a:pt x="78" y="225"/>
                      <a:pt x="75" y="224"/>
                    </a:cubicBezTo>
                    <a:cubicBezTo>
                      <a:pt x="73" y="222"/>
                      <a:pt x="70" y="221"/>
                      <a:pt x="68" y="219"/>
                    </a:cubicBezTo>
                    <a:cubicBezTo>
                      <a:pt x="66" y="216"/>
                      <a:pt x="64" y="214"/>
                      <a:pt x="62" y="211"/>
                    </a:cubicBezTo>
                    <a:cubicBezTo>
                      <a:pt x="60" y="209"/>
                      <a:pt x="58" y="206"/>
                      <a:pt x="57" y="203"/>
                    </a:cubicBezTo>
                    <a:cubicBezTo>
                      <a:pt x="55" y="200"/>
                      <a:pt x="54" y="197"/>
                      <a:pt x="53" y="193"/>
                    </a:cubicBezTo>
                    <a:cubicBezTo>
                      <a:pt x="52" y="190"/>
                      <a:pt x="51" y="186"/>
                      <a:pt x="51" y="182"/>
                    </a:cubicBezTo>
                    <a:cubicBezTo>
                      <a:pt x="50" y="179"/>
                      <a:pt x="50" y="175"/>
                      <a:pt x="50" y="170"/>
                    </a:cubicBezTo>
                    <a:cubicBezTo>
                      <a:pt x="50" y="166"/>
                      <a:pt x="50" y="162"/>
                      <a:pt x="51" y="158"/>
                    </a:cubicBezTo>
                    <a:cubicBezTo>
                      <a:pt x="51" y="154"/>
                      <a:pt x="52" y="150"/>
                      <a:pt x="53" y="147"/>
                    </a:cubicBezTo>
                    <a:cubicBezTo>
                      <a:pt x="54" y="143"/>
                      <a:pt x="55" y="140"/>
                      <a:pt x="56" y="137"/>
                    </a:cubicBezTo>
                    <a:cubicBezTo>
                      <a:pt x="58" y="134"/>
                      <a:pt x="60" y="131"/>
                      <a:pt x="61" y="128"/>
                    </a:cubicBezTo>
                    <a:cubicBezTo>
                      <a:pt x="63" y="125"/>
                      <a:pt x="66" y="122"/>
                      <a:pt x="68" y="120"/>
                    </a:cubicBezTo>
                    <a:cubicBezTo>
                      <a:pt x="70" y="118"/>
                      <a:pt x="73" y="116"/>
                      <a:pt x="76" y="114"/>
                    </a:cubicBezTo>
                    <a:cubicBezTo>
                      <a:pt x="78" y="113"/>
                      <a:pt x="81" y="112"/>
                      <a:pt x="84" y="111"/>
                    </a:cubicBezTo>
                    <a:cubicBezTo>
                      <a:pt x="87" y="110"/>
                      <a:pt x="91" y="109"/>
                      <a:pt x="94" y="109"/>
                    </a:cubicBezTo>
                    <a:cubicBezTo>
                      <a:pt x="98" y="109"/>
                      <a:pt x="101" y="109"/>
                      <a:pt x="104" y="109"/>
                    </a:cubicBezTo>
                    <a:cubicBezTo>
                      <a:pt x="107" y="110"/>
                      <a:pt x="110" y="111"/>
                      <a:pt x="113" y="112"/>
                    </a:cubicBezTo>
                    <a:cubicBezTo>
                      <a:pt x="115" y="113"/>
                      <a:pt x="118" y="115"/>
                      <a:pt x="120" y="117"/>
                    </a:cubicBezTo>
                    <a:cubicBezTo>
                      <a:pt x="123" y="119"/>
                      <a:pt x="125" y="121"/>
                      <a:pt x="128" y="124"/>
                    </a:cubicBezTo>
                    <a:cubicBezTo>
                      <a:pt x="130" y="126"/>
                      <a:pt x="132" y="129"/>
                      <a:pt x="133" y="133"/>
                    </a:cubicBezTo>
                    <a:cubicBezTo>
                      <a:pt x="135" y="136"/>
                      <a:pt x="136" y="139"/>
                      <a:pt x="138" y="143"/>
                    </a:cubicBezTo>
                    <a:cubicBezTo>
                      <a:pt x="139" y="147"/>
                      <a:pt x="139" y="151"/>
                      <a:pt x="140" y="155"/>
                    </a:cubicBezTo>
                    <a:cubicBezTo>
                      <a:pt x="141" y="159"/>
                      <a:pt x="141" y="163"/>
                      <a:pt x="141" y="168"/>
                    </a:cubicBezTo>
                    <a:cubicBezTo>
                      <a:pt x="141" y="173"/>
                      <a:pt x="141" y="177"/>
                      <a:pt x="140" y="182"/>
                    </a:cubicBezTo>
                    <a:close/>
                    <a:moveTo>
                      <a:pt x="221" y="144"/>
                    </a:moveTo>
                    <a:cubicBezTo>
                      <a:pt x="251" y="167"/>
                      <a:pt x="251" y="167"/>
                      <a:pt x="251" y="167"/>
                    </a:cubicBezTo>
                    <a:cubicBezTo>
                      <a:pt x="362" y="79"/>
                      <a:pt x="362" y="79"/>
                      <a:pt x="362" y="79"/>
                    </a:cubicBezTo>
                    <a:cubicBezTo>
                      <a:pt x="361" y="73"/>
                      <a:pt x="356" y="68"/>
                      <a:pt x="350" y="68"/>
                    </a:cubicBezTo>
                    <a:cubicBezTo>
                      <a:pt x="221" y="68"/>
                      <a:pt x="221" y="68"/>
                      <a:pt x="221" y="68"/>
                    </a:cubicBezTo>
                    <a:lnTo>
                      <a:pt x="221" y="144"/>
                    </a:lnTo>
                    <a:close/>
                    <a:moveTo>
                      <a:pt x="116" y="153"/>
                    </a:moveTo>
                    <a:cubicBezTo>
                      <a:pt x="115" y="151"/>
                      <a:pt x="114" y="148"/>
                      <a:pt x="114" y="146"/>
                    </a:cubicBezTo>
                    <a:cubicBezTo>
                      <a:pt x="113" y="144"/>
                      <a:pt x="112" y="142"/>
                      <a:pt x="111" y="141"/>
                    </a:cubicBezTo>
                    <a:cubicBezTo>
                      <a:pt x="110" y="139"/>
                      <a:pt x="108" y="138"/>
                      <a:pt x="107" y="137"/>
                    </a:cubicBezTo>
                    <a:cubicBezTo>
                      <a:pt x="106" y="135"/>
                      <a:pt x="105" y="134"/>
                      <a:pt x="103" y="134"/>
                    </a:cubicBezTo>
                    <a:cubicBezTo>
                      <a:pt x="102" y="133"/>
                      <a:pt x="100" y="132"/>
                      <a:pt x="99" y="132"/>
                    </a:cubicBezTo>
                    <a:cubicBezTo>
                      <a:pt x="97" y="132"/>
                      <a:pt x="96" y="131"/>
                      <a:pt x="94" y="132"/>
                    </a:cubicBezTo>
                    <a:cubicBezTo>
                      <a:pt x="92" y="132"/>
                      <a:pt x="90" y="132"/>
                      <a:pt x="88" y="132"/>
                    </a:cubicBezTo>
                    <a:cubicBezTo>
                      <a:pt x="87" y="133"/>
                      <a:pt x="85" y="134"/>
                      <a:pt x="84" y="135"/>
                    </a:cubicBezTo>
                    <a:cubicBezTo>
                      <a:pt x="82" y="136"/>
                      <a:pt x="81" y="137"/>
                      <a:pt x="80" y="138"/>
                    </a:cubicBezTo>
                    <a:cubicBezTo>
                      <a:pt x="79" y="139"/>
                      <a:pt x="77" y="141"/>
                      <a:pt x="76" y="143"/>
                    </a:cubicBezTo>
                    <a:cubicBezTo>
                      <a:pt x="75" y="144"/>
                      <a:pt x="75" y="146"/>
                      <a:pt x="74" y="148"/>
                    </a:cubicBezTo>
                    <a:cubicBezTo>
                      <a:pt x="73" y="150"/>
                      <a:pt x="72" y="152"/>
                      <a:pt x="72" y="154"/>
                    </a:cubicBezTo>
                    <a:cubicBezTo>
                      <a:pt x="71" y="157"/>
                      <a:pt x="71" y="159"/>
                      <a:pt x="71" y="161"/>
                    </a:cubicBezTo>
                    <a:cubicBezTo>
                      <a:pt x="71" y="164"/>
                      <a:pt x="70" y="166"/>
                      <a:pt x="70" y="169"/>
                    </a:cubicBezTo>
                    <a:cubicBezTo>
                      <a:pt x="70" y="172"/>
                      <a:pt x="71" y="175"/>
                      <a:pt x="71" y="177"/>
                    </a:cubicBezTo>
                    <a:cubicBezTo>
                      <a:pt x="71" y="180"/>
                      <a:pt x="72" y="182"/>
                      <a:pt x="72" y="185"/>
                    </a:cubicBezTo>
                    <a:cubicBezTo>
                      <a:pt x="73" y="187"/>
                      <a:pt x="73" y="189"/>
                      <a:pt x="74" y="191"/>
                    </a:cubicBezTo>
                    <a:cubicBezTo>
                      <a:pt x="75" y="193"/>
                      <a:pt x="76" y="195"/>
                      <a:pt x="77" y="197"/>
                    </a:cubicBezTo>
                    <a:cubicBezTo>
                      <a:pt x="78" y="198"/>
                      <a:pt x="79" y="199"/>
                      <a:pt x="80" y="201"/>
                    </a:cubicBezTo>
                    <a:cubicBezTo>
                      <a:pt x="82" y="202"/>
                      <a:pt x="83" y="203"/>
                      <a:pt x="84" y="204"/>
                    </a:cubicBezTo>
                    <a:cubicBezTo>
                      <a:pt x="85" y="204"/>
                      <a:pt x="87" y="205"/>
                      <a:pt x="88" y="206"/>
                    </a:cubicBezTo>
                    <a:cubicBezTo>
                      <a:pt x="90" y="206"/>
                      <a:pt x="92" y="206"/>
                      <a:pt x="93" y="206"/>
                    </a:cubicBezTo>
                    <a:cubicBezTo>
                      <a:pt x="95" y="206"/>
                      <a:pt x="97" y="206"/>
                      <a:pt x="98" y="206"/>
                    </a:cubicBezTo>
                    <a:cubicBezTo>
                      <a:pt x="100" y="206"/>
                      <a:pt x="101" y="205"/>
                      <a:pt x="103" y="204"/>
                    </a:cubicBezTo>
                    <a:cubicBezTo>
                      <a:pt x="104" y="204"/>
                      <a:pt x="105" y="203"/>
                      <a:pt x="107" y="202"/>
                    </a:cubicBezTo>
                    <a:cubicBezTo>
                      <a:pt x="108" y="201"/>
                      <a:pt x="109" y="199"/>
                      <a:pt x="110" y="198"/>
                    </a:cubicBezTo>
                    <a:cubicBezTo>
                      <a:pt x="111" y="196"/>
                      <a:pt x="112" y="194"/>
                      <a:pt x="113" y="192"/>
                    </a:cubicBezTo>
                    <a:cubicBezTo>
                      <a:pt x="114" y="190"/>
                      <a:pt x="115" y="188"/>
                      <a:pt x="115" y="186"/>
                    </a:cubicBezTo>
                    <a:cubicBezTo>
                      <a:pt x="116" y="183"/>
                      <a:pt x="117" y="181"/>
                      <a:pt x="117" y="178"/>
                    </a:cubicBezTo>
                    <a:cubicBezTo>
                      <a:pt x="117" y="176"/>
                      <a:pt x="117" y="173"/>
                      <a:pt x="117" y="170"/>
                    </a:cubicBezTo>
                    <a:cubicBezTo>
                      <a:pt x="117" y="167"/>
                      <a:pt x="117" y="164"/>
                      <a:pt x="117" y="161"/>
                    </a:cubicBezTo>
                    <a:cubicBezTo>
                      <a:pt x="117" y="158"/>
                      <a:pt x="116" y="155"/>
                      <a:pt x="116" y="153"/>
                    </a:cubicBezTo>
                    <a:close/>
                  </a:path>
                </a:pathLst>
              </a:custGeom>
              <a:solidFill>
                <a:srgbClr val="FFFFFF"/>
              </a:solidFill>
              <a:ln>
                <a:noFill/>
              </a:ln>
            </p:spPr>
            <p:txBody>
              <a:bodyPr vert="horz" wrap="square" lIns="91428" tIns="45714" rIns="91428" bIns="45714" numCol="1" anchor="t" anchorCtr="0" compatLnSpc="1">
                <a:prstTxWarp prst="textNoShape">
                  <a:avLst/>
                </a:prstTxWarp>
              </a:bodyPr>
              <a:lstStyle/>
              <a:p>
                <a:pPr defTabSz="931861"/>
                <a:endParaRPr lang="en-US">
                  <a:solidFill>
                    <a:srgbClr val="505050"/>
                  </a:solidFill>
                </a:endParaRPr>
              </a:p>
            </p:txBody>
          </p:sp>
          <p:sp>
            <p:nvSpPr>
              <p:cNvPr id="17" name="Bing"/>
              <p:cNvSpPr>
                <a:spLocks noChangeAspect="1" noEditPoints="1"/>
              </p:cNvSpPr>
              <p:nvPr/>
            </p:nvSpPr>
            <p:spPr bwMode="auto">
              <a:xfrm>
                <a:off x="4246019" y="3703632"/>
                <a:ext cx="1451155" cy="509142"/>
              </a:xfrm>
              <a:custGeom>
                <a:avLst/>
                <a:gdLst>
                  <a:gd name="T0" fmla="*/ 1244 w 3673"/>
                  <a:gd name="T1" fmla="*/ 0 h 1289"/>
                  <a:gd name="T2" fmla="*/ 1244 w 3673"/>
                  <a:gd name="T3" fmla="*/ 156 h 1289"/>
                  <a:gd name="T4" fmla="*/ 3570 w 3673"/>
                  <a:gd name="T5" fmla="*/ 178 h 1289"/>
                  <a:gd name="T6" fmla="*/ 3570 w 3673"/>
                  <a:gd name="T7" fmla="*/ 170 h 1289"/>
                  <a:gd name="T8" fmla="*/ 3510 w 3673"/>
                  <a:gd name="T9" fmla="*/ 178 h 1289"/>
                  <a:gd name="T10" fmla="*/ 3535 w 3673"/>
                  <a:gd name="T11" fmla="*/ 256 h 1289"/>
                  <a:gd name="T12" fmla="*/ 3546 w 3673"/>
                  <a:gd name="T13" fmla="*/ 178 h 1289"/>
                  <a:gd name="T14" fmla="*/ 3673 w 3673"/>
                  <a:gd name="T15" fmla="*/ 256 h 1289"/>
                  <a:gd name="T16" fmla="*/ 3673 w 3673"/>
                  <a:gd name="T17" fmla="*/ 170 h 1289"/>
                  <a:gd name="T18" fmla="*/ 3633 w 3673"/>
                  <a:gd name="T19" fmla="*/ 230 h 1289"/>
                  <a:gd name="T20" fmla="*/ 3628 w 3673"/>
                  <a:gd name="T21" fmla="*/ 241 h 1289"/>
                  <a:gd name="T22" fmla="*/ 3597 w 3673"/>
                  <a:gd name="T23" fmla="*/ 170 h 1289"/>
                  <a:gd name="T24" fmla="*/ 3583 w 3673"/>
                  <a:gd name="T25" fmla="*/ 256 h 1289"/>
                  <a:gd name="T26" fmla="*/ 3595 w 3673"/>
                  <a:gd name="T27" fmla="*/ 199 h 1289"/>
                  <a:gd name="T28" fmla="*/ 3592 w 3673"/>
                  <a:gd name="T29" fmla="*/ 181 h 1289"/>
                  <a:gd name="T30" fmla="*/ 3626 w 3673"/>
                  <a:gd name="T31" fmla="*/ 256 h 1289"/>
                  <a:gd name="T32" fmla="*/ 3662 w 3673"/>
                  <a:gd name="T33" fmla="*/ 190 h 1289"/>
                  <a:gd name="T34" fmla="*/ 3664 w 3673"/>
                  <a:gd name="T35" fmla="*/ 181 h 1289"/>
                  <a:gd name="T36" fmla="*/ 3664 w 3673"/>
                  <a:gd name="T37" fmla="*/ 256 h 1289"/>
                  <a:gd name="T38" fmla="*/ 1245 w 3673"/>
                  <a:gd name="T39" fmla="*/ 247 h 1289"/>
                  <a:gd name="T40" fmla="*/ 1162 w 3673"/>
                  <a:gd name="T41" fmla="*/ 890 h 1289"/>
                  <a:gd name="T42" fmla="*/ 1322 w 3673"/>
                  <a:gd name="T43" fmla="*/ 238 h 1289"/>
                  <a:gd name="T44" fmla="*/ 2421 w 3673"/>
                  <a:gd name="T45" fmla="*/ 547 h 1289"/>
                  <a:gd name="T46" fmla="*/ 2421 w 3673"/>
                  <a:gd name="T47" fmla="*/ 534 h 1289"/>
                  <a:gd name="T48" fmla="*/ 2295 w 3673"/>
                  <a:gd name="T49" fmla="*/ 292 h 1289"/>
                  <a:gd name="T50" fmla="*/ 1927 w 3673"/>
                  <a:gd name="T51" fmla="*/ 193 h 1289"/>
                  <a:gd name="T52" fmla="*/ 1435 w 3673"/>
                  <a:gd name="T53" fmla="*/ 547 h 1289"/>
                  <a:gd name="T54" fmla="*/ 1435 w 3673"/>
                  <a:gd name="T55" fmla="*/ 890 h 1289"/>
                  <a:gd name="T56" fmla="*/ 1595 w 3673"/>
                  <a:gd name="T57" fmla="*/ 554 h 1289"/>
                  <a:gd name="T58" fmla="*/ 1927 w 3673"/>
                  <a:gd name="T59" fmla="*/ 281 h 1289"/>
                  <a:gd name="T60" fmla="*/ 1933 w 3673"/>
                  <a:gd name="T61" fmla="*/ 283 h 1289"/>
                  <a:gd name="T62" fmla="*/ 1972 w 3673"/>
                  <a:gd name="T63" fmla="*/ 283 h 1289"/>
                  <a:gd name="T64" fmla="*/ 2263 w 3673"/>
                  <a:gd name="T65" fmla="*/ 554 h 1289"/>
                  <a:gd name="T66" fmla="*/ 2263 w 3673"/>
                  <a:gd name="T67" fmla="*/ 556 h 1289"/>
                  <a:gd name="T68" fmla="*/ 2421 w 3673"/>
                  <a:gd name="T69" fmla="*/ 890 h 1289"/>
                  <a:gd name="T70" fmla="*/ 544 w 3673"/>
                  <a:gd name="T71" fmla="*/ 190 h 1289"/>
                  <a:gd name="T72" fmla="*/ 544 w 3673"/>
                  <a:gd name="T73" fmla="*/ 917 h 1289"/>
                  <a:gd name="T74" fmla="*/ 0 w 3673"/>
                  <a:gd name="T75" fmla="*/ 555 h 1289"/>
                  <a:gd name="T76" fmla="*/ 158 w 3673"/>
                  <a:gd name="T77" fmla="*/ 20 h 1289"/>
                  <a:gd name="T78" fmla="*/ 544 w 3673"/>
                  <a:gd name="T79" fmla="*/ 190 h 1289"/>
                  <a:gd name="T80" fmla="*/ 924 w 3673"/>
                  <a:gd name="T81" fmla="*/ 555 h 1289"/>
                  <a:gd name="T82" fmla="*/ 167 w 3673"/>
                  <a:gd name="T83" fmla="*/ 555 h 1289"/>
                  <a:gd name="T84" fmla="*/ 3161 w 3673"/>
                  <a:gd name="T85" fmla="*/ 233 h 1289"/>
                  <a:gd name="T86" fmla="*/ 3460 w 3673"/>
                  <a:gd name="T87" fmla="*/ 308 h 1289"/>
                  <a:gd name="T88" fmla="*/ 3382 w 3673"/>
                  <a:gd name="T89" fmla="*/ 493 h 1289"/>
                  <a:gd name="T90" fmla="*/ 3382 w 3673"/>
                  <a:gd name="T91" fmla="*/ 986 h 1289"/>
                  <a:gd name="T92" fmla="*/ 2487 w 3673"/>
                  <a:gd name="T93" fmla="*/ 1067 h 1289"/>
                  <a:gd name="T94" fmla="*/ 2926 w 3673"/>
                  <a:gd name="T95" fmla="*/ 1201 h 1289"/>
                  <a:gd name="T96" fmla="*/ 3039 w 3673"/>
                  <a:gd name="T97" fmla="*/ 787 h 1289"/>
                  <a:gd name="T98" fmla="*/ 2471 w 3673"/>
                  <a:gd name="T99" fmla="*/ 493 h 1289"/>
                  <a:gd name="T100" fmla="*/ 3161 w 3673"/>
                  <a:gd name="T101" fmla="*/ 233 h 1289"/>
                  <a:gd name="T102" fmla="*/ 3215 w 3673"/>
                  <a:gd name="T103" fmla="*/ 493 h 1289"/>
                  <a:gd name="T104" fmla="*/ 2638 w 3673"/>
                  <a:gd name="T105" fmla="*/ 493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73" h="1289">
                    <a:moveTo>
                      <a:pt x="1126" y="78"/>
                    </a:moveTo>
                    <a:cubicBezTo>
                      <a:pt x="1126" y="35"/>
                      <a:pt x="1178" y="0"/>
                      <a:pt x="1244" y="0"/>
                    </a:cubicBezTo>
                    <a:cubicBezTo>
                      <a:pt x="1309" y="0"/>
                      <a:pt x="1361" y="35"/>
                      <a:pt x="1361" y="78"/>
                    </a:cubicBezTo>
                    <a:cubicBezTo>
                      <a:pt x="1361" y="122"/>
                      <a:pt x="1309" y="156"/>
                      <a:pt x="1244" y="156"/>
                    </a:cubicBezTo>
                    <a:cubicBezTo>
                      <a:pt x="1178" y="156"/>
                      <a:pt x="1126" y="122"/>
                      <a:pt x="1126" y="78"/>
                    </a:cubicBezTo>
                    <a:close/>
                    <a:moveTo>
                      <a:pt x="3570" y="178"/>
                    </a:moveTo>
                    <a:cubicBezTo>
                      <a:pt x="3570" y="178"/>
                      <a:pt x="3570" y="178"/>
                      <a:pt x="3570" y="178"/>
                    </a:cubicBezTo>
                    <a:cubicBezTo>
                      <a:pt x="3570" y="170"/>
                      <a:pt x="3570" y="170"/>
                      <a:pt x="3570" y="170"/>
                    </a:cubicBezTo>
                    <a:cubicBezTo>
                      <a:pt x="3510" y="170"/>
                      <a:pt x="3510" y="170"/>
                      <a:pt x="3510" y="170"/>
                    </a:cubicBezTo>
                    <a:cubicBezTo>
                      <a:pt x="3510" y="178"/>
                      <a:pt x="3510" y="178"/>
                      <a:pt x="3510" y="178"/>
                    </a:cubicBezTo>
                    <a:cubicBezTo>
                      <a:pt x="3535" y="178"/>
                      <a:pt x="3535" y="178"/>
                      <a:pt x="3535" y="178"/>
                    </a:cubicBezTo>
                    <a:cubicBezTo>
                      <a:pt x="3535" y="256"/>
                      <a:pt x="3535" y="256"/>
                      <a:pt x="3535" y="256"/>
                    </a:cubicBezTo>
                    <a:cubicBezTo>
                      <a:pt x="3546" y="256"/>
                      <a:pt x="3546" y="256"/>
                      <a:pt x="3546" y="256"/>
                    </a:cubicBezTo>
                    <a:cubicBezTo>
                      <a:pt x="3546" y="178"/>
                      <a:pt x="3546" y="178"/>
                      <a:pt x="3546" y="178"/>
                    </a:cubicBezTo>
                    <a:cubicBezTo>
                      <a:pt x="3570" y="178"/>
                      <a:pt x="3570" y="178"/>
                      <a:pt x="3570" y="178"/>
                    </a:cubicBezTo>
                    <a:close/>
                    <a:moveTo>
                      <a:pt x="3673" y="256"/>
                    </a:moveTo>
                    <a:cubicBezTo>
                      <a:pt x="3673" y="256"/>
                      <a:pt x="3673" y="256"/>
                      <a:pt x="3673" y="256"/>
                    </a:cubicBezTo>
                    <a:cubicBezTo>
                      <a:pt x="3673" y="170"/>
                      <a:pt x="3673" y="170"/>
                      <a:pt x="3673" y="170"/>
                    </a:cubicBezTo>
                    <a:cubicBezTo>
                      <a:pt x="3673" y="170"/>
                      <a:pt x="3673" y="170"/>
                      <a:pt x="3660" y="170"/>
                    </a:cubicBezTo>
                    <a:cubicBezTo>
                      <a:pt x="3660" y="170"/>
                      <a:pt x="3660" y="170"/>
                      <a:pt x="3633" y="230"/>
                    </a:cubicBezTo>
                    <a:cubicBezTo>
                      <a:pt x="3633" y="232"/>
                      <a:pt x="3630" y="236"/>
                      <a:pt x="3628" y="241"/>
                    </a:cubicBezTo>
                    <a:cubicBezTo>
                      <a:pt x="3628" y="241"/>
                      <a:pt x="3628" y="241"/>
                      <a:pt x="3628" y="241"/>
                    </a:cubicBezTo>
                    <a:cubicBezTo>
                      <a:pt x="3628" y="238"/>
                      <a:pt x="3626" y="234"/>
                      <a:pt x="3624" y="230"/>
                    </a:cubicBezTo>
                    <a:cubicBezTo>
                      <a:pt x="3624" y="230"/>
                      <a:pt x="3624" y="230"/>
                      <a:pt x="3597" y="170"/>
                    </a:cubicBezTo>
                    <a:cubicBezTo>
                      <a:pt x="3597" y="170"/>
                      <a:pt x="3597" y="170"/>
                      <a:pt x="3583" y="170"/>
                    </a:cubicBezTo>
                    <a:cubicBezTo>
                      <a:pt x="3583" y="170"/>
                      <a:pt x="3583" y="170"/>
                      <a:pt x="3583" y="256"/>
                    </a:cubicBezTo>
                    <a:cubicBezTo>
                      <a:pt x="3583" y="256"/>
                      <a:pt x="3583" y="256"/>
                      <a:pt x="3595" y="256"/>
                    </a:cubicBezTo>
                    <a:cubicBezTo>
                      <a:pt x="3595" y="256"/>
                      <a:pt x="3595" y="256"/>
                      <a:pt x="3595" y="199"/>
                    </a:cubicBezTo>
                    <a:cubicBezTo>
                      <a:pt x="3595" y="190"/>
                      <a:pt x="3592" y="185"/>
                      <a:pt x="3592" y="181"/>
                    </a:cubicBezTo>
                    <a:cubicBezTo>
                      <a:pt x="3592" y="181"/>
                      <a:pt x="3592" y="181"/>
                      <a:pt x="3592" y="181"/>
                    </a:cubicBezTo>
                    <a:cubicBezTo>
                      <a:pt x="3595" y="185"/>
                      <a:pt x="3595" y="187"/>
                      <a:pt x="3597" y="190"/>
                    </a:cubicBezTo>
                    <a:cubicBezTo>
                      <a:pt x="3597" y="190"/>
                      <a:pt x="3597" y="190"/>
                      <a:pt x="3626" y="256"/>
                    </a:cubicBezTo>
                    <a:cubicBezTo>
                      <a:pt x="3626" y="256"/>
                      <a:pt x="3626" y="256"/>
                      <a:pt x="3630" y="256"/>
                    </a:cubicBezTo>
                    <a:cubicBezTo>
                      <a:pt x="3630" y="256"/>
                      <a:pt x="3630" y="256"/>
                      <a:pt x="3662" y="190"/>
                    </a:cubicBezTo>
                    <a:cubicBezTo>
                      <a:pt x="3662" y="187"/>
                      <a:pt x="3662" y="185"/>
                      <a:pt x="3664" y="181"/>
                    </a:cubicBezTo>
                    <a:cubicBezTo>
                      <a:pt x="3664" y="181"/>
                      <a:pt x="3664" y="181"/>
                      <a:pt x="3664" y="181"/>
                    </a:cubicBezTo>
                    <a:cubicBezTo>
                      <a:pt x="3664" y="187"/>
                      <a:pt x="3664" y="194"/>
                      <a:pt x="3664" y="199"/>
                    </a:cubicBezTo>
                    <a:cubicBezTo>
                      <a:pt x="3664" y="199"/>
                      <a:pt x="3664" y="199"/>
                      <a:pt x="3664" y="256"/>
                    </a:cubicBezTo>
                    <a:cubicBezTo>
                      <a:pt x="3664" y="256"/>
                      <a:pt x="3664" y="256"/>
                      <a:pt x="3673" y="256"/>
                    </a:cubicBezTo>
                    <a:close/>
                    <a:moveTo>
                      <a:pt x="1245" y="247"/>
                    </a:moveTo>
                    <a:cubicBezTo>
                      <a:pt x="1216" y="247"/>
                      <a:pt x="1189" y="243"/>
                      <a:pt x="1162" y="236"/>
                    </a:cubicBezTo>
                    <a:cubicBezTo>
                      <a:pt x="1162" y="890"/>
                      <a:pt x="1162" y="890"/>
                      <a:pt x="1162" y="890"/>
                    </a:cubicBezTo>
                    <a:cubicBezTo>
                      <a:pt x="1322" y="890"/>
                      <a:pt x="1322" y="890"/>
                      <a:pt x="1322" y="890"/>
                    </a:cubicBezTo>
                    <a:cubicBezTo>
                      <a:pt x="1322" y="238"/>
                      <a:pt x="1322" y="238"/>
                      <a:pt x="1322" y="238"/>
                    </a:cubicBezTo>
                    <a:cubicBezTo>
                      <a:pt x="1299" y="243"/>
                      <a:pt x="1272" y="247"/>
                      <a:pt x="1245" y="247"/>
                    </a:cubicBezTo>
                    <a:close/>
                    <a:moveTo>
                      <a:pt x="2421" y="547"/>
                    </a:moveTo>
                    <a:cubicBezTo>
                      <a:pt x="2421" y="547"/>
                      <a:pt x="2421" y="547"/>
                      <a:pt x="2421" y="547"/>
                    </a:cubicBezTo>
                    <a:cubicBezTo>
                      <a:pt x="2421" y="534"/>
                      <a:pt x="2421" y="534"/>
                      <a:pt x="2421" y="534"/>
                    </a:cubicBezTo>
                    <a:cubicBezTo>
                      <a:pt x="2421" y="534"/>
                      <a:pt x="2421" y="534"/>
                      <a:pt x="2421" y="534"/>
                    </a:cubicBezTo>
                    <a:cubicBezTo>
                      <a:pt x="2419" y="439"/>
                      <a:pt x="2396" y="353"/>
                      <a:pt x="2295" y="292"/>
                    </a:cubicBezTo>
                    <a:cubicBezTo>
                      <a:pt x="2207" y="238"/>
                      <a:pt x="2094" y="202"/>
                      <a:pt x="1976" y="195"/>
                    </a:cubicBezTo>
                    <a:cubicBezTo>
                      <a:pt x="1960" y="193"/>
                      <a:pt x="1945" y="193"/>
                      <a:pt x="1927" y="193"/>
                    </a:cubicBezTo>
                    <a:cubicBezTo>
                      <a:pt x="1793" y="193"/>
                      <a:pt x="1660" y="231"/>
                      <a:pt x="1561" y="292"/>
                    </a:cubicBezTo>
                    <a:cubicBezTo>
                      <a:pt x="1457" y="355"/>
                      <a:pt x="1435" y="446"/>
                      <a:pt x="1435" y="547"/>
                    </a:cubicBezTo>
                    <a:cubicBezTo>
                      <a:pt x="1435" y="547"/>
                      <a:pt x="1435" y="547"/>
                      <a:pt x="1435" y="547"/>
                    </a:cubicBezTo>
                    <a:cubicBezTo>
                      <a:pt x="1435" y="890"/>
                      <a:pt x="1435" y="890"/>
                      <a:pt x="1435" y="890"/>
                    </a:cubicBezTo>
                    <a:cubicBezTo>
                      <a:pt x="1595" y="890"/>
                      <a:pt x="1595" y="890"/>
                      <a:pt x="1595" y="890"/>
                    </a:cubicBezTo>
                    <a:cubicBezTo>
                      <a:pt x="1595" y="554"/>
                      <a:pt x="1595" y="554"/>
                      <a:pt x="1595" y="554"/>
                    </a:cubicBezTo>
                    <a:cubicBezTo>
                      <a:pt x="1595" y="484"/>
                      <a:pt x="1590" y="414"/>
                      <a:pt x="1665" y="365"/>
                    </a:cubicBezTo>
                    <a:cubicBezTo>
                      <a:pt x="1732" y="319"/>
                      <a:pt x="1825" y="281"/>
                      <a:pt x="1927" y="281"/>
                    </a:cubicBezTo>
                    <a:cubicBezTo>
                      <a:pt x="1929" y="281"/>
                      <a:pt x="1931" y="283"/>
                      <a:pt x="1933" y="283"/>
                    </a:cubicBezTo>
                    <a:cubicBezTo>
                      <a:pt x="1933" y="283"/>
                      <a:pt x="1933" y="283"/>
                      <a:pt x="1933" y="283"/>
                    </a:cubicBezTo>
                    <a:cubicBezTo>
                      <a:pt x="1945" y="283"/>
                      <a:pt x="1956" y="283"/>
                      <a:pt x="1967" y="283"/>
                    </a:cubicBezTo>
                    <a:cubicBezTo>
                      <a:pt x="1970" y="283"/>
                      <a:pt x="1970" y="283"/>
                      <a:pt x="1972" y="283"/>
                    </a:cubicBezTo>
                    <a:cubicBezTo>
                      <a:pt x="2058" y="290"/>
                      <a:pt x="2132" y="326"/>
                      <a:pt x="2191" y="365"/>
                    </a:cubicBezTo>
                    <a:cubicBezTo>
                      <a:pt x="2267" y="414"/>
                      <a:pt x="2263" y="484"/>
                      <a:pt x="2263" y="554"/>
                    </a:cubicBezTo>
                    <a:cubicBezTo>
                      <a:pt x="2263" y="556"/>
                      <a:pt x="2263" y="556"/>
                      <a:pt x="2263" y="556"/>
                    </a:cubicBezTo>
                    <a:cubicBezTo>
                      <a:pt x="2263" y="556"/>
                      <a:pt x="2263" y="556"/>
                      <a:pt x="2263" y="556"/>
                    </a:cubicBezTo>
                    <a:cubicBezTo>
                      <a:pt x="2263" y="890"/>
                      <a:pt x="2263" y="890"/>
                      <a:pt x="2263" y="890"/>
                    </a:cubicBezTo>
                    <a:cubicBezTo>
                      <a:pt x="2421" y="890"/>
                      <a:pt x="2421" y="890"/>
                      <a:pt x="2421" y="890"/>
                    </a:cubicBezTo>
                    <a:cubicBezTo>
                      <a:pt x="2421" y="547"/>
                      <a:pt x="2421" y="547"/>
                      <a:pt x="2421" y="547"/>
                    </a:cubicBezTo>
                    <a:close/>
                    <a:moveTo>
                      <a:pt x="544" y="190"/>
                    </a:moveTo>
                    <a:cubicBezTo>
                      <a:pt x="845" y="190"/>
                      <a:pt x="1089" y="353"/>
                      <a:pt x="1089" y="555"/>
                    </a:cubicBezTo>
                    <a:cubicBezTo>
                      <a:pt x="1089" y="754"/>
                      <a:pt x="845" y="917"/>
                      <a:pt x="544" y="917"/>
                    </a:cubicBezTo>
                    <a:cubicBezTo>
                      <a:pt x="244" y="917"/>
                      <a:pt x="2" y="754"/>
                      <a:pt x="0" y="555"/>
                    </a:cubicBezTo>
                    <a:cubicBezTo>
                      <a:pt x="0" y="555"/>
                      <a:pt x="0" y="555"/>
                      <a:pt x="0" y="555"/>
                    </a:cubicBezTo>
                    <a:cubicBezTo>
                      <a:pt x="0" y="555"/>
                      <a:pt x="0" y="555"/>
                      <a:pt x="0" y="20"/>
                    </a:cubicBezTo>
                    <a:cubicBezTo>
                      <a:pt x="0" y="20"/>
                      <a:pt x="0" y="20"/>
                      <a:pt x="158" y="20"/>
                    </a:cubicBezTo>
                    <a:cubicBezTo>
                      <a:pt x="158" y="20"/>
                      <a:pt x="158" y="20"/>
                      <a:pt x="158" y="299"/>
                    </a:cubicBezTo>
                    <a:cubicBezTo>
                      <a:pt x="257" y="231"/>
                      <a:pt x="393" y="190"/>
                      <a:pt x="544" y="190"/>
                    </a:cubicBezTo>
                    <a:close/>
                    <a:moveTo>
                      <a:pt x="544" y="829"/>
                    </a:moveTo>
                    <a:cubicBezTo>
                      <a:pt x="755" y="829"/>
                      <a:pt x="924" y="706"/>
                      <a:pt x="924" y="555"/>
                    </a:cubicBezTo>
                    <a:cubicBezTo>
                      <a:pt x="924" y="401"/>
                      <a:pt x="755" y="278"/>
                      <a:pt x="544" y="278"/>
                    </a:cubicBezTo>
                    <a:cubicBezTo>
                      <a:pt x="337" y="278"/>
                      <a:pt x="167" y="401"/>
                      <a:pt x="167" y="555"/>
                    </a:cubicBezTo>
                    <a:cubicBezTo>
                      <a:pt x="167" y="706"/>
                      <a:pt x="337" y="829"/>
                      <a:pt x="544" y="829"/>
                    </a:cubicBezTo>
                    <a:close/>
                    <a:moveTo>
                      <a:pt x="3161" y="233"/>
                    </a:moveTo>
                    <a:cubicBezTo>
                      <a:pt x="3237" y="190"/>
                      <a:pt x="3350" y="156"/>
                      <a:pt x="3460" y="163"/>
                    </a:cubicBezTo>
                    <a:cubicBezTo>
                      <a:pt x="3460" y="163"/>
                      <a:pt x="3460" y="163"/>
                      <a:pt x="3460" y="308"/>
                    </a:cubicBezTo>
                    <a:cubicBezTo>
                      <a:pt x="3413" y="303"/>
                      <a:pt x="3345" y="306"/>
                      <a:pt x="3294" y="315"/>
                    </a:cubicBezTo>
                    <a:cubicBezTo>
                      <a:pt x="3350" y="364"/>
                      <a:pt x="3382" y="425"/>
                      <a:pt x="3382" y="493"/>
                    </a:cubicBezTo>
                    <a:cubicBezTo>
                      <a:pt x="3382" y="595"/>
                      <a:pt x="3307" y="685"/>
                      <a:pt x="3194" y="740"/>
                    </a:cubicBezTo>
                    <a:cubicBezTo>
                      <a:pt x="3307" y="794"/>
                      <a:pt x="3382" y="884"/>
                      <a:pt x="3382" y="986"/>
                    </a:cubicBezTo>
                    <a:cubicBezTo>
                      <a:pt x="3382" y="1153"/>
                      <a:pt x="3179" y="1289"/>
                      <a:pt x="2926" y="1289"/>
                    </a:cubicBezTo>
                    <a:cubicBezTo>
                      <a:pt x="2716" y="1289"/>
                      <a:pt x="2538" y="1194"/>
                      <a:pt x="2487" y="1067"/>
                    </a:cubicBezTo>
                    <a:cubicBezTo>
                      <a:pt x="2487" y="1067"/>
                      <a:pt x="2487" y="1067"/>
                      <a:pt x="2658" y="1067"/>
                    </a:cubicBezTo>
                    <a:cubicBezTo>
                      <a:pt x="2701" y="1144"/>
                      <a:pt x="2804" y="1201"/>
                      <a:pt x="2926" y="1201"/>
                    </a:cubicBezTo>
                    <a:cubicBezTo>
                      <a:pt x="3086" y="1201"/>
                      <a:pt x="3215" y="1104"/>
                      <a:pt x="3215" y="986"/>
                    </a:cubicBezTo>
                    <a:cubicBezTo>
                      <a:pt x="3215" y="898"/>
                      <a:pt x="3143" y="821"/>
                      <a:pt x="3039" y="787"/>
                    </a:cubicBezTo>
                    <a:cubicBezTo>
                      <a:pt x="3003" y="794"/>
                      <a:pt x="2964" y="798"/>
                      <a:pt x="2926" y="798"/>
                    </a:cubicBezTo>
                    <a:cubicBezTo>
                      <a:pt x="2674" y="798"/>
                      <a:pt x="2471" y="661"/>
                      <a:pt x="2471" y="493"/>
                    </a:cubicBezTo>
                    <a:cubicBezTo>
                      <a:pt x="2471" y="326"/>
                      <a:pt x="2674" y="190"/>
                      <a:pt x="2926" y="190"/>
                    </a:cubicBezTo>
                    <a:cubicBezTo>
                      <a:pt x="3012" y="190"/>
                      <a:pt x="3093" y="206"/>
                      <a:pt x="3161" y="233"/>
                    </a:cubicBezTo>
                    <a:close/>
                    <a:moveTo>
                      <a:pt x="2926" y="708"/>
                    </a:moveTo>
                    <a:cubicBezTo>
                      <a:pt x="3086" y="708"/>
                      <a:pt x="3215" y="613"/>
                      <a:pt x="3215" y="493"/>
                    </a:cubicBezTo>
                    <a:cubicBezTo>
                      <a:pt x="3215" y="376"/>
                      <a:pt x="3086" y="279"/>
                      <a:pt x="2926" y="279"/>
                    </a:cubicBezTo>
                    <a:cubicBezTo>
                      <a:pt x="2766" y="279"/>
                      <a:pt x="2638" y="376"/>
                      <a:pt x="2638" y="493"/>
                    </a:cubicBezTo>
                    <a:cubicBezTo>
                      <a:pt x="2638" y="613"/>
                      <a:pt x="2766" y="708"/>
                      <a:pt x="2926" y="708"/>
                    </a:cubicBezTo>
                    <a:close/>
                  </a:path>
                </a:pathLst>
              </a:custGeom>
              <a:solidFill>
                <a:srgbClr val="FFFFFF"/>
              </a:solidFill>
              <a:ln>
                <a:noFill/>
              </a:ln>
            </p:spPr>
            <p:txBody>
              <a:bodyPr vert="horz" wrap="square" lIns="93257" tIns="46628" rIns="93257" bIns="46628" numCol="1" anchor="t" anchorCtr="0" compatLnSpc="1">
                <a:prstTxWarp prst="textNoShape">
                  <a:avLst/>
                </a:prstTxWarp>
              </a:bodyPr>
              <a:lstStyle/>
              <a:p>
                <a:pPr defTabSz="931855"/>
                <a:endParaRPr lang="en-US">
                  <a:solidFill>
                    <a:srgbClr val="FFFFFF"/>
                  </a:solidFill>
                </a:endParaRPr>
              </a:p>
            </p:txBody>
          </p:sp>
          <p:sp>
            <p:nvSpPr>
              <p:cNvPr id="18" name="MSN"/>
              <p:cNvSpPr>
                <a:spLocks noChangeAspect="1" noEditPoints="1"/>
              </p:cNvSpPr>
              <p:nvPr/>
            </p:nvSpPr>
            <p:spPr bwMode="auto">
              <a:xfrm>
                <a:off x="4246018" y="4253609"/>
                <a:ext cx="1698204" cy="756810"/>
              </a:xfrm>
              <a:custGeom>
                <a:avLst/>
                <a:gdLst>
                  <a:gd name="T0" fmla="*/ 2632 w 3190"/>
                  <a:gd name="T1" fmla="*/ 815 h 1421"/>
                  <a:gd name="T2" fmla="*/ 2624 w 3190"/>
                  <a:gd name="T3" fmla="*/ 159 h 1421"/>
                  <a:gd name="T4" fmla="*/ 2998 w 3190"/>
                  <a:gd name="T5" fmla="*/ 531 h 1421"/>
                  <a:gd name="T6" fmla="*/ 2680 w 3190"/>
                  <a:gd name="T7" fmla="*/ 1089 h 1421"/>
                  <a:gd name="T8" fmla="*/ 2530 w 3190"/>
                  <a:gd name="T9" fmla="*/ 675 h 1421"/>
                  <a:gd name="T10" fmla="*/ 2229 w 3190"/>
                  <a:gd name="T11" fmla="*/ 452 h 1421"/>
                  <a:gd name="T12" fmla="*/ 2466 w 3190"/>
                  <a:gd name="T13" fmla="*/ 918 h 1421"/>
                  <a:gd name="T14" fmla="*/ 3118 w 3190"/>
                  <a:gd name="T15" fmla="*/ 1185 h 1421"/>
                  <a:gd name="T16" fmla="*/ 3131 w 3190"/>
                  <a:gd name="T17" fmla="*/ 1214 h 1421"/>
                  <a:gd name="T18" fmla="*/ 3150 w 3190"/>
                  <a:gd name="T19" fmla="*/ 1185 h 1421"/>
                  <a:gd name="T20" fmla="*/ 3170 w 3190"/>
                  <a:gd name="T21" fmla="*/ 1210 h 1421"/>
                  <a:gd name="T22" fmla="*/ 3187 w 3190"/>
                  <a:gd name="T23" fmla="*/ 1192 h 1421"/>
                  <a:gd name="T24" fmla="*/ 3187 w 3190"/>
                  <a:gd name="T25" fmla="*/ 1214 h 1421"/>
                  <a:gd name="T26" fmla="*/ 3175 w 3190"/>
                  <a:gd name="T27" fmla="*/ 1201 h 1421"/>
                  <a:gd name="T28" fmla="*/ 3168 w 3190"/>
                  <a:gd name="T29" fmla="*/ 1201 h 1421"/>
                  <a:gd name="T30" fmla="*/ 3156 w 3190"/>
                  <a:gd name="T31" fmla="*/ 1214 h 1421"/>
                  <a:gd name="T32" fmla="*/ 3156 w 3190"/>
                  <a:gd name="T33" fmla="*/ 1192 h 1421"/>
                  <a:gd name="T34" fmla="*/ 0 w 3190"/>
                  <a:gd name="T35" fmla="*/ 914 h 1421"/>
                  <a:gd name="T36" fmla="*/ 102 w 3190"/>
                  <a:gd name="T37" fmla="*/ 1020 h 1421"/>
                  <a:gd name="T38" fmla="*/ 341 w 3190"/>
                  <a:gd name="T39" fmla="*/ 941 h 1421"/>
                  <a:gd name="T40" fmla="*/ 453 w 3190"/>
                  <a:gd name="T41" fmla="*/ 1406 h 1421"/>
                  <a:gd name="T42" fmla="*/ 597 w 3190"/>
                  <a:gd name="T43" fmla="*/ 969 h 1421"/>
                  <a:gd name="T44" fmla="*/ 852 w 3190"/>
                  <a:gd name="T45" fmla="*/ 973 h 1421"/>
                  <a:gd name="T46" fmla="*/ 993 w 3190"/>
                  <a:gd name="T47" fmla="*/ 1406 h 1421"/>
                  <a:gd name="T48" fmla="*/ 835 w 3190"/>
                  <a:gd name="T49" fmla="*/ 867 h 1421"/>
                  <a:gd name="T50" fmla="*/ 409 w 3190"/>
                  <a:gd name="T51" fmla="*/ 878 h 1421"/>
                  <a:gd name="T52" fmla="*/ 0 w 3190"/>
                  <a:gd name="T53" fmla="*/ 914 h 1421"/>
                  <a:gd name="T54" fmla="*/ 1232 w 3190"/>
                  <a:gd name="T55" fmla="*/ 1407 h 1421"/>
                  <a:gd name="T56" fmla="*/ 1646 w 3190"/>
                  <a:gd name="T57" fmla="*/ 1324 h 1421"/>
                  <a:gd name="T58" fmla="*/ 1521 w 3190"/>
                  <a:gd name="T59" fmla="*/ 1096 h 1421"/>
                  <a:gd name="T60" fmla="*/ 1200 w 3190"/>
                  <a:gd name="T61" fmla="*/ 1039 h 1421"/>
                  <a:gd name="T62" fmla="*/ 1288 w 3190"/>
                  <a:gd name="T63" fmla="*/ 931 h 1421"/>
                  <a:gd name="T64" fmla="*/ 1635 w 3190"/>
                  <a:gd name="T65" fmla="*/ 905 h 1421"/>
                  <a:gd name="T66" fmla="*/ 1245 w 3190"/>
                  <a:gd name="T67" fmla="*/ 863 h 1421"/>
                  <a:gd name="T68" fmla="*/ 1103 w 3190"/>
                  <a:gd name="T69" fmla="*/ 1013 h 1421"/>
                  <a:gd name="T70" fmla="*/ 1243 w 3190"/>
                  <a:gd name="T71" fmla="*/ 1149 h 1421"/>
                  <a:gd name="T72" fmla="*/ 1540 w 3190"/>
                  <a:gd name="T73" fmla="*/ 1189 h 1421"/>
                  <a:gd name="T74" fmla="*/ 1525 w 3190"/>
                  <a:gd name="T75" fmla="*/ 1318 h 1421"/>
                  <a:gd name="T76" fmla="*/ 1097 w 3190"/>
                  <a:gd name="T77" fmla="*/ 1269 h 1421"/>
                  <a:gd name="T78" fmla="*/ 2279 w 3190"/>
                  <a:gd name="T79" fmla="*/ 1018 h 1421"/>
                  <a:gd name="T80" fmla="*/ 2381 w 3190"/>
                  <a:gd name="T81" fmla="*/ 1090 h 1421"/>
                  <a:gd name="T82" fmla="*/ 2079 w 3190"/>
                  <a:gd name="T83" fmla="*/ 850 h 1421"/>
                  <a:gd name="T84" fmla="*/ 1770 w 3190"/>
                  <a:gd name="T85" fmla="*/ 1406 h 1421"/>
                  <a:gd name="T86" fmla="*/ 1918 w 3190"/>
                  <a:gd name="T87" fmla="*/ 969 h 1421"/>
                  <a:gd name="T88" fmla="*/ 2487 w 3190"/>
                  <a:gd name="T89" fmla="*/ 1363 h 1421"/>
                  <a:gd name="T90" fmla="*/ 2447 w 3190"/>
                  <a:gd name="T91" fmla="*/ 1345 h 1421"/>
                  <a:gd name="T92" fmla="*/ 2425 w 3190"/>
                  <a:gd name="T93" fmla="*/ 1367 h 1421"/>
                  <a:gd name="T94" fmla="*/ 2444 w 3190"/>
                  <a:gd name="T95" fmla="*/ 1404 h 1421"/>
                  <a:gd name="T96" fmla="*/ 2479 w 3190"/>
                  <a:gd name="T97" fmla="*/ 1397 h 1421"/>
                  <a:gd name="T98" fmla="*/ 2485 w 3190"/>
                  <a:gd name="T99" fmla="*/ 1376 h 1421"/>
                  <a:gd name="T100" fmla="*/ 2457 w 3190"/>
                  <a:gd name="T101" fmla="*/ 1404 h 1421"/>
                  <a:gd name="T102" fmla="*/ 2429 w 3190"/>
                  <a:gd name="T103" fmla="*/ 1376 h 1421"/>
                  <a:gd name="T104" fmla="*/ 2457 w 3190"/>
                  <a:gd name="T105" fmla="*/ 1347 h 1421"/>
                  <a:gd name="T106" fmla="*/ 2485 w 3190"/>
                  <a:gd name="T107" fmla="*/ 1376 h 1421"/>
                  <a:gd name="T108" fmla="*/ 2469 w 3190"/>
                  <a:gd name="T109" fmla="*/ 1380 h 1421"/>
                  <a:gd name="T110" fmla="*/ 2465 w 3190"/>
                  <a:gd name="T111" fmla="*/ 1376 h 1421"/>
                  <a:gd name="T112" fmla="*/ 2472 w 3190"/>
                  <a:gd name="T113" fmla="*/ 1369 h 1421"/>
                  <a:gd name="T114" fmla="*/ 2445 w 3190"/>
                  <a:gd name="T115" fmla="*/ 1391 h 1421"/>
                  <a:gd name="T116" fmla="*/ 2460 w 3190"/>
                  <a:gd name="T117" fmla="*/ 1378 h 1421"/>
                  <a:gd name="T118" fmla="*/ 2471 w 3190"/>
                  <a:gd name="T119" fmla="*/ 1391 h 1421"/>
                  <a:gd name="T120" fmla="*/ 2460 w 3190"/>
                  <a:gd name="T121" fmla="*/ 1363 h 1421"/>
                  <a:gd name="T122" fmla="*/ 2469 w 3190"/>
                  <a:gd name="T123" fmla="*/ 1369 h 1421"/>
                  <a:gd name="T124" fmla="*/ 2462 w 3190"/>
                  <a:gd name="T125" fmla="*/ 1374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90" h="1421">
                    <a:moveTo>
                      <a:pt x="3112" y="1035"/>
                    </a:moveTo>
                    <a:cubicBezTo>
                      <a:pt x="3124" y="1101"/>
                      <a:pt x="3105" y="1181"/>
                      <a:pt x="3034" y="1206"/>
                    </a:cubicBezTo>
                    <a:cubicBezTo>
                      <a:pt x="2972" y="1228"/>
                      <a:pt x="2899" y="1202"/>
                      <a:pt x="2846" y="1166"/>
                    </a:cubicBezTo>
                    <a:cubicBezTo>
                      <a:pt x="2729" y="1088"/>
                      <a:pt x="2666" y="948"/>
                      <a:pt x="2632" y="815"/>
                    </a:cubicBezTo>
                    <a:cubicBezTo>
                      <a:pt x="2630" y="807"/>
                      <a:pt x="2628" y="800"/>
                      <a:pt x="2626" y="792"/>
                    </a:cubicBezTo>
                    <a:cubicBezTo>
                      <a:pt x="2601" y="732"/>
                      <a:pt x="2584" y="665"/>
                      <a:pt x="2575" y="599"/>
                    </a:cubicBezTo>
                    <a:cubicBezTo>
                      <a:pt x="2562" y="523"/>
                      <a:pt x="2556" y="445"/>
                      <a:pt x="2562" y="368"/>
                    </a:cubicBezTo>
                    <a:cubicBezTo>
                      <a:pt x="2567" y="296"/>
                      <a:pt x="2588" y="222"/>
                      <a:pt x="2624" y="159"/>
                    </a:cubicBezTo>
                    <a:cubicBezTo>
                      <a:pt x="2660" y="98"/>
                      <a:pt x="2713" y="42"/>
                      <a:pt x="2784" y="21"/>
                    </a:cubicBezTo>
                    <a:cubicBezTo>
                      <a:pt x="2858" y="0"/>
                      <a:pt x="2928" y="34"/>
                      <a:pt x="2974" y="93"/>
                    </a:cubicBezTo>
                    <a:cubicBezTo>
                      <a:pt x="3015" y="152"/>
                      <a:pt x="3034" y="227"/>
                      <a:pt x="3036" y="297"/>
                    </a:cubicBezTo>
                    <a:cubicBezTo>
                      <a:pt x="3038" y="377"/>
                      <a:pt x="3019" y="455"/>
                      <a:pt x="2998" y="531"/>
                    </a:cubicBezTo>
                    <a:cubicBezTo>
                      <a:pt x="2979" y="605"/>
                      <a:pt x="2953" y="677"/>
                      <a:pt x="2918" y="745"/>
                    </a:cubicBezTo>
                    <a:cubicBezTo>
                      <a:pt x="2953" y="775"/>
                      <a:pt x="2983" y="807"/>
                      <a:pt x="3012" y="840"/>
                    </a:cubicBezTo>
                    <a:cubicBezTo>
                      <a:pt x="3059" y="897"/>
                      <a:pt x="3101" y="961"/>
                      <a:pt x="3112" y="1035"/>
                    </a:cubicBezTo>
                    <a:close/>
                    <a:moveTo>
                      <a:pt x="2680" y="1089"/>
                    </a:moveTo>
                    <a:cubicBezTo>
                      <a:pt x="2678" y="1051"/>
                      <a:pt x="2667" y="1015"/>
                      <a:pt x="2654" y="979"/>
                    </a:cubicBezTo>
                    <a:cubicBezTo>
                      <a:pt x="2640" y="943"/>
                      <a:pt x="2627" y="907"/>
                      <a:pt x="2610" y="871"/>
                    </a:cubicBezTo>
                    <a:cubicBezTo>
                      <a:pt x="2602" y="854"/>
                      <a:pt x="2595" y="835"/>
                      <a:pt x="2585" y="818"/>
                    </a:cubicBezTo>
                    <a:cubicBezTo>
                      <a:pt x="2572" y="768"/>
                      <a:pt x="2551" y="721"/>
                      <a:pt x="2530" y="675"/>
                    </a:cubicBezTo>
                    <a:cubicBezTo>
                      <a:pt x="2500" y="605"/>
                      <a:pt x="2466" y="537"/>
                      <a:pt x="2422" y="474"/>
                    </a:cubicBezTo>
                    <a:cubicBezTo>
                      <a:pt x="2399" y="444"/>
                      <a:pt x="2375" y="415"/>
                      <a:pt x="2346" y="391"/>
                    </a:cubicBezTo>
                    <a:cubicBezTo>
                      <a:pt x="2324" y="374"/>
                      <a:pt x="2284" y="343"/>
                      <a:pt x="2253" y="359"/>
                    </a:cubicBezTo>
                    <a:cubicBezTo>
                      <a:pt x="2221" y="376"/>
                      <a:pt x="2225" y="423"/>
                      <a:pt x="2229" y="452"/>
                    </a:cubicBezTo>
                    <a:cubicBezTo>
                      <a:pt x="2234" y="489"/>
                      <a:pt x="2248" y="524"/>
                      <a:pt x="2261" y="558"/>
                    </a:cubicBezTo>
                    <a:cubicBezTo>
                      <a:pt x="2301" y="649"/>
                      <a:pt x="2361" y="730"/>
                      <a:pt x="2424" y="806"/>
                    </a:cubicBezTo>
                    <a:cubicBezTo>
                      <a:pt x="2435" y="820"/>
                      <a:pt x="2447" y="835"/>
                      <a:pt x="2458" y="848"/>
                    </a:cubicBezTo>
                    <a:cubicBezTo>
                      <a:pt x="2460" y="871"/>
                      <a:pt x="2462" y="895"/>
                      <a:pt x="2466" y="918"/>
                    </a:cubicBezTo>
                    <a:cubicBezTo>
                      <a:pt x="2477" y="992"/>
                      <a:pt x="2506" y="1066"/>
                      <a:pt x="2555" y="1125"/>
                    </a:cubicBezTo>
                    <a:cubicBezTo>
                      <a:pt x="2574" y="1150"/>
                      <a:pt x="2610" y="1188"/>
                      <a:pt x="2646" y="1180"/>
                    </a:cubicBezTo>
                    <a:cubicBezTo>
                      <a:pt x="2684" y="1172"/>
                      <a:pt x="2684" y="1117"/>
                      <a:pt x="2680" y="1089"/>
                    </a:cubicBezTo>
                    <a:close/>
                    <a:moveTo>
                      <a:pt x="3118" y="1185"/>
                    </a:moveTo>
                    <a:cubicBezTo>
                      <a:pt x="3118" y="1185"/>
                      <a:pt x="3118" y="1185"/>
                      <a:pt x="3118" y="1185"/>
                    </a:cubicBezTo>
                    <a:cubicBezTo>
                      <a:pt x="3118" y="1188"/>
                      <a:pt x="3118" y="1188"/>
                      <a:pt x="3118" y="1188"/>
                    </a:cubicBezTo>
                    <a:cubicBezTo>
                      <a:pt x="3131" y="1188"/>
                      <a:pt x="3131" y="1188"/>
                      <a:pt x="3131" y="1188"/>
                    </a:cubicBezTo>
                    <a:cubicBezTo>
                      <a:pt x="3131" y="1214"/>
                      <a:pt x="3131" y="1214"/>
                      <a:pt x="3131" y="1214"/>
                    </a:cubicBezTo>
                    <a:cubicBezTo>
                      <a:pt x="3135" y="1214"/>
                      <a:pt x="3135" y="1214"/>
                      <a:pt x="3135" y="1214"/>
                    </a:cubicBezTo>
                    <a:cubicBezTo>
                      <a:pt x="3135" y="1188"/>
                      <a:pt x="3135" y="1188"/>
                      <a:pt x="3135" y="1188"/>
                    </a:cubicBezTo>
                    <a:cubicBezTo>
                      <a:pt x="3150" y="1188"/>
                      <a:pt x="3150" y="1188"/>
                      <a:pt x="3150" y="1188"/>
                    </a:cubicBezTo>
                    <a:cubicBezTo>
                      <a:pt x="3150" y="1185"/>
                      <a:pt x="3150" y="1185"/>
                      <a:pt x="3150" y="1185"/>
                    </a:cubicBezTo>
                    <a:cubicBezTo>
                      <a:pt x="3118" y="1185"/>
                      <a:pt x="3118" y="1185"/>
                      <a:pt x="3118" y="1185"/>
                    </a:cubicBezTo>
                    <a:close/>
                    <a:moveTo>
                      <a:pt x="3156" y="1190"/>
                    </a:moveTo>
                    <a:cubicBezTo>
                      <a:pt x="3156" y="1190"/>
                      <a:pt x="3156" y="1190"/>
                      <a:pt x="3156" y="1190"/>
                    </a:cubicBezTo>
                    <a:cubicBezTo>
                      <a:pt x="3170" y="1210"/>
                      <a:pt x="3170" y="1210"/>
                      <a:pt x="3170" y="1210"/>
                    </a:cubicBezTo>
                    <a:cubicBezTo>
                      <a:pt x="3170" y="1210"/>
                      <a:pt x="3170" y="1210"/>
                      <a:pt x="3173" y="1210"/>
                    </a:cubicBezTo>
                    <a:cubicBezTo>
                      <a:pt x="3173" y="1210"/>
                      <a:pt x="3173" y="1210"/>
                      <a:pt x="3187" y="1190"/>
                    </a:cubicBezTo>
                    <a:cubicBezTo>
                      <a:pt x="3187" y="1190"/>
                      <a:pt x="3187" y="1190"/>
                      <a:pt x="3187" y="1190"/>
                    </a:cubicBezTo>
                    <a:cubicBezTo>
                      <a:pt x="3187" y="1190"/>
                      <a:pt x="3187" y="1190"/>
                      <a:pt x="3187" y="1192"/>
                    </a:cubicBezTo>
                    <a:cubicBezTo>
                      <a:pt x="3187" y="1194"/>
                      <a:pt x="3187" y="1194"/>
                      <a:pt x="3187" y="1194"/>
                    </a:cubicBezTo>
                    <a:cubicBezTo>
                      <a:pt x="3187" y="1196"/>
                      <a:pt x="3187" y="1196"/>
                      <a:pt x="3187" y="1196"/>
                    </a:cubicBezTo>
                    <a:cubicBezTo>
                      <a:pt x="3187" y="1197"/>
                      <a:pt x="3187" y="1197"/>
                      <a:pt x="3187" y="1197"/>
                    </a:cubicBezTo>
                    <a:cubicBezTo>
                      <a:pt x="3187" y="1197"/>
                      <a:pt x="3187" y="1197"/>
                      <a:pt x="3187" y="1214"/>
                    </a:cubicBezTo>
                    <a:cubicBezTo>
                      <a:pt x="3187" y="1214"/>
                      <a:pt x="3187" y="1214"/>
                      <a:pt x="3190" y="1214"/>
                    </a:cubicBezTo>
                    <a:cubicBezTo>
                      <a:pt x="3190" y="1214"/>
                      <a:pt x="3190" y="1214"/>
                      <a:pt x="3190" y="1185"/>
                    </a:cubicBezTo>
                    <a:cubicBezTo>
                      <a:pt x="3190" y="1185"/>
                      <a:pt x="3190" y="1185"/>
                      <a:pt x="3187" y="1185"/>
                    </a:cubicBezTo>
                    <a:cubicBezTo>
                      <a:pt x="3187" y="1185"/>
                      <a:pt x="3187" y="1185"/>
                      <a:pt x="3175" y="1201"/>
                    </a:cubicBezTo>
                    <a:cubicBezTo>
                      <a:pt x="3175" y="1203"/>
                      <a:pt x="3173" y="1203"/>
                      <a:pt x="3173" y="1205"/>
                    </a:cubicBezTo>
                    <a:cubicBezTo>
                      <a:pt x="3172" y="1207"/>
                      <a:pt x="3172" y="1207"/>
                      <a:pt x="3172" y="1207"/>
                    </a:cubicBezTo>
                    <a:cubicBezTo>
                      <a:pt x="3170" y="1205"/>
                      <a:pt x="3170" y="1205"/>
                      <a:pt x="3170" y="1205"/>
                    </a:cubicBezTo>
                    <a:cubicBezTo>
                      <a:pt x="3170" y="1203"/>
                      <a:pt x="3170" y="1203"/>
                      <a:pt x="3168" y="1201"/>
                    </a:cubicBezTo>
                    <a:cubicBezTo>
                      <a:pt x="3168" y="1201"/>
                      <a:pt x="3168" y="1201"/>
                      <a:pt x="3156" y="1185"/>
                    </a:cubicBezTo>
                    <a:cubicBezTo>
                      <a:pt x="3156" y="1185"/>
                      <a:pt x="3156" y="1185"/>
                      <a:pt x="3153" y="1185"/>
                    </a:cubicBezTo>
                    <a:cubicBezTo>
                      <a:pt x="3153" y="1185"/>
                      <a:pt x="3153" y="1185"/>
                      <a:pt x="3153" y="1214"/>
                    </a:cubicBezTo>
                    <a:cubicBezTo>
                      <a:pt x="3153" y="1214"/>
                      <a:pt x="3153" y="1214"/>
                      <a:pt x="3156" y="1214"/>
                    </a:cubicBezTo>
                    <a:cubicBezTo>
                      <a:pt x="3156" y="1214"/>
                      <a:pt x="3156" y="1214"/>
                      <a:pt x="3156" y="1197"/>
                    </a:cubicBezTo>
                    <a:cubicBezTo>
                      <a:pt x="3156" y="1197"/>
                      <a:pt x="3156" y="1197"/>
                      <a:pt x="3156" y="1196"/>
                    </a:cubicBezTo>
                    <a:cubicBezTo>
                      <a:pt x="3156" y="1194"/>
                      <a:pt x="3156" y="1194"/>
                      <a:pt x="3156" y="1194"/>
                    </a:cubicBezTo>
                    <a:cubicBezTo>
                      <a:pt x="3156" y="1192"/>
                      <a:pt x="3156" y="1192"/>
                      <a:pt x="3156" y="1192"/>
                    </a:cubicBezTo>
                    <a:cubicBezTo>
                      <a:pt x="3156" y="1190"/>
                      <a:pt x="3156" y="1190"/>
                      <a:pt x="3156" y="1190"/>
                    </a:cubicBezTo>
                    <a:cubicBezTo>
                      <a:pt x="3156" y="1190"/>
                      <a:pt x="3156" y="1190"/>
                      <a:pt x="3156" y="1190"/>
                    </a:cubicBezTo>
                    <a:close/>
                    <a:moveTo>
                      <a:pt x="0" y="914"/>
                    </a:moveTo>
                    <a:cubicBezTo>
                      <a:pt x="0" y="914"/>
                      <a:pt x="0" y="914"/>
                      <a:pt x="0" y="914"/>
                    </a:cubicBezTo>
                    <a:cubicBezTo>
                      <a:pt x="0" y="1406"/>
                      <a:pt x="0" y="1406"/>
                      <a:pt x="0" y="1406"/>
                    </a:cubicBezTo>
                    <a:cubicBezTo>
                      <a:pt x="0" y="1406"/>
                      <a:pt x="0" y="1406"/>
                      <a:pt x="87" y="1406"/>
                    </a:cubicBezTo>
                    <a:cubicBezTo>
                      <a:pt x="87" y="1406"/>
                      <a:pt x="87" y="1406"/>
                      <a:pt x="87" y="1090"/>
                    </a:cubicBezTo>
                    <a:cubicBezTo>
                      <a:pt x="87" y="1064"/>
                      <a:pt x="93" y="1039"/>
                      <a:pt x="102" y="1020"/>
                    </a:cubicBezTo>
                    <a:cubicBezTo>
                      <a:pt x="113" y="999"/>
                      <a:pt x="127" y="982"/>
                      <a:pt x="144" y="969"/>
                    </a:cubicBezTo>
                    <a:cubicBezTo>
                      <a:pt x="161" y="956"/>
                      <a:pt x="180" y="946"/>
                      <a:pt x="203" y="941"/>
                    </a:cubicBezTo>
                    <a:cubicBezTo>
                      <a:pt x="223" y="933"/>
                      <a:pt x="246" y="931"/>
                      <a:pt x="269" y="931"/>
                    </a:cubicBezTo>
                    <a:cubicBezTo>
                      <a:pt x="293" y="931"/>
                      <a:pt x="318" y="933"/>
                      <a:pt x="341" y="941"/>
                    </a:cubicBezTo>
                    <a:cubicBezTo>
                      <a:pt x="362" y="946"/>
                      <a:pt x="382" y="956"/>
                      <a:pt x="398" y="969"/>
                    </a:cubicBezTo>
                    <a:cubicBezTo>
                      <a:pt x="415" y="982"/>
                      <a:pt x="428" y="999"/>
                      <a:pt x="437" y="1020"/>
                    </a:cubicBezTo>
                    <a:cubicBezTo>
                      <a:pt x="447" y="1039"/>
                      <a:pt x="453" y="1064"/>
                      <a:pt x="453" y="1090"/>
                    </a:cubicBezTo>
                    <a:cubicBezTo>
                      <a:pt x="453" y="1090"/>
                      <a:pt x="453" y="1090"/>
                      <a:pt x="453" y="1406"/>
                    </a:cubicBezTo>
                    <a:cubicBezTo>
                      <a:pt x="453" y="1406"/>
                      <a:pt x="453" y="1406"/>
                      <a:pt x="540" y="1406"/>
                    </a:cubicBezTo>
                    <a:cubicBezTo>
                      <a:pt x="540" y="1406"/>
                      <a:pt x="540" y="1406"/>
                      <a:pt x="540" y="1090"/>
                    </a:cubicBezTo>
                    <a:cubicBezTo>
                      <a:pt x="540" y="1064"/>
                      <a:pt x="545" y="1039"/>
                      <a:pt x="555" y="1020"/>
                    </a:cubicBezTo>
                    <a:cubicBezTo>
                      <a:pt x="564" y="999"/>
                      <a:pt x="580" y="982"/>
                      <a:pt x="597" y="969"/>
                    </a:cubicBezTo>
                    <a:cubicBezTo>
                      <a:pt x="614" y="956"/>
                      <a:pt x="633" y="946"/>
                      <a:pt x="653" y="941"/>
                    </a:cubicBezTo>
                    <a:cubicBezTo>
                      <a:pt x="676" y="933"/>
                      <a:pt x="699" y="931"/>
                      <a:pt x="722" y="931"/>
                    </a:cubicBezTo>
                    <a:cubicBezTo>
                      <a:pt x="748" y="931"/>
                      <a:pt x="771" y="933"/>
                      <a:pt x="794" y="941"/>
                    </a:cubicBezTo>
                    <a:cubicBezTo>
                      <a:pt x="816" y="948"/>
                      <a:pt x="835" y="958"/>
                      <a:pt x="852" y="973"/>
                    </a:cubicBezTo>
                    <a:cubicBezTo>
                      <a:pt x="867" y="986"/>
                      <a:pt x="881" y="1003"/>
                      <a:pt x="890" y="1022"/>
                    </a:cubicBezTo>
                    <a:cubicBezTo>
                      <a:pt x="900" y="1043"/>
                      <a:pt x="905" y="1066"/>
                      <a:pt x="905" y="1090"/>
                    </a:cubicBezTo>
                    <a:cubicBezTo>
                      <a:pt x="905" y="1090"/>
                      <a:pt x="905" y="1090"/>
                      <a:pt x="905" y="1406"/>
                    </a:cubicBezTo>
                    <a:cubicBezTo>
                      <a:pt x="905" y="1406"/>
                      <a:pt x="905" y="1406"/>
                      <a:pt x="993" y="1406"/>
                    </a:cubicBezTo>
                    <a:cubicBezTo>
                      <a:pt x="993" y="1406"/>
                      <a:pt x="993" y="1406"/>
                      <a:pt x="993" y="1090"/>
                    </a:cubicBezTo>
                    <a:cubicBezTo>
                      <a:pt x="993" y="1054"/>
                      <a:pt x="985" y="1022"/>
                      <a:pt x="974" y="992"/>
                    </a:cubicBezTo>
                    <a:cubicBezTo>
                      <a:pt x="960" y="963"/>
                      <a:pt x="943" y="937"/>
                      <a:pt x="921" y="916"/>
                    </a:cubicBezTo>
                    <a:cubicBezTo>
                      <a:pt x="898" y="895"/>
                      <a:pt x="869" y="878"/>
                      <a:pt x="835" y="867"/>
                    </a:cubicBezTo>
                    <a:cubicBezTo>
                      <a:pt x="801" y="856"/>
                      <a:pt x="765" y="850"/>
                      <a:pt x="722" y="850"/>
                    </a:cubicBezTo>
                    <a:cubicBezTo>
                      <a:pt x="674" y="850"/>
                      <a:pt x="631" y="859"/>
                      <a:pt x="593" y="878"/>
                    </a:cubicBezTo>
                    <a:cubicBezTo>
                      <a:pt x="555" y="899"/>
                      <a:pt x="525" y="924"/>
                      <a:pt x="500" y="958"/>
                    </a:cubicBezTo>
                    <a:cubicBezTo>
                      <a:pt x="479" y="924"/>
                      <a:pt x="449" y="899"/>
                      <a:pt x="409" y="878"/>
                    </a:cubicBezTo>
                    <a:cubicBezTo>
                      <a:pt x="371" y="859"/>
                      <a:pt x="324" y="850"/>
                      <a:pt x="271" y="850"/>
                    </a:cubicBezTo>
                    <a:cubicBezTo>
                      <a:pt x="233" y="850"/>
                      <a:pt x="199" y="856"/>
                      <a:pt x="167" y="867"/>
                    </a:cubicBezTo>
                    <a:cubicBezTo>
                      <a:pt x="136" y="878"/>
                      <a:pt x="110" y="895"/>
                      <a:pt x="87" y="914"/>
                    </a:cubicBezTo>
                    <a:cubicBezTo>
                      <a:pt x="87" y="914"/>
                      <a:pt x="87" y="914"/>
                      <a:pt x="0" y="914"/>
                    </a:cubicBezTo>
                    <a:close/>
                    <a:moveTo>
                      <a:pt x="1097" y="1269"/>
                    </a:moveTo>
                    <a:cubicBezTo>
                      <a:pt x="1097" y="1269"/>
                      <a:pt x="1097" y="1269"/>
                      <a:pt x="1097" y="1269"/>
                    </a:cubicBezTo>
                    <a:cubicBezTo>
                      <a:pt x="1097" y="1362"/>
                      <a:pt x="1097" y="1362"/>
                      <a:pt x="1097" y="1362"/>
                    </a:cubicBezTo>
                    <a:cubicBezTo>
                      <a:pt x="1141" y="1383"/>
                      <a:pt x="1186" y="1398"/>
                      <a:pt x="1232" y="1407"/>
                    </a:cubicBezTo>
                    <a:cubicBezTo>
                      <a:pt x="1275" y="1415"/>
                      <a:pt x="1324" y="1421"/>
                      <a:pt x="1377" y="1421"/>
                    </a:cubicBezTo>
                    <a:cubicBezTo>
                      <a:pt x="1423" y="1421"/>
                      <a:pt x="1463" y="1417"/>
                      <a:pt x="1497" y="1409"/>
                    </a:cubicBezTo>
                    <a:cubicBezTo>
                      <a:pt x="1533" y="1403"/>
                      <a:pt x="1563" y="1392"/>
                      <a:pt x="1587" y="1379"/>
                    </a:cubicBezTo>
                    <a:cubicBezTo>
                      <a:pt x="1614" y="1364"/>
                      <a:pt x="1633" y="1347"/>
                      <a:pt x="1646" y="1324"/>
                    </a:cubicBezTo>
                    <a:cubicBezTo>
                      <a:pt x="1659" y="1301"/>
                      <a:pt x="1665" y="1275"/>
                      <a:pt x="1665" y="1242"/>
                    </a:cubicBezTo>
                    <a:cubicBezTo>
                      <a:pt x="1665" y="1216"/>
                      <a:pt x="1661" y="1191"/>
                      <a:pt x="1652" y="1172"/>
                    </a:cubicBezTo>
                    <a:cubicBezTo>
                      <a:pt x="1642" y="1153"/>
                      <a:pt x="1627" y="1138"/>
                      <a:pt x="1606" y="1125"/>
                    </a:cubicBezTo>
                    <a:cubicBezTo>
                      <a:pt x="1584" y="1113"/>
                      <a:pt x="1555" y="1104"/>
                      <a:pt x="1521" y="1096"/>
                    </a:cubicBezTo>
                    <a:cubicBezTo>
                      <a:pt x="1485" y="1089"/>
                      <a:pt x="1442" y="1085"/>
                      <a:pt x="1391" y="1081"/>
                    </a:cubicBezTo>
                    <a:cubicBezTo>
                      <a:pt x="1349" y="1079"/>
                      <a:pt x="1315" y="1076"/>
                      <a:pt x="1290" y="1072"/>
                    </a:cubicBezTo>
                    <a:cubicBezTo>
                      <a:pt x="1264" y="1068"/>
                      <a:pt x="1243" y="1064"/>
                      <a:pt x="1230" y="1058"/>
                    </a:cubicBezTo>
                    <a:cubicBezTo>
                      <a:pt x="1215" y="1053"/>
                      <a:pt x="1205" y="1047"/>
                      <a:pt x="1200" y="1039"/>
                    </a:cubicBezTo>
                    <a:cubicBezTo>
                      <a:pt x="1194" y="1032"/>
                      <a:pt x="1190" y="1022"/>
                      <a:pt x="1190" y="1011"/>
                    </a:cubicBezTo>
                    <a:cubicBezTo>
                      <a:pt x="1190" y="996"/>
                      <a:pt x="1194" y="985"/>
                      <a:pt x="1203" y="973"/>
                    </a:cubicBezTo>
                    <a:cubicBezTo>
                      <a:pt x="1211" y="964"/>
                      <a:pt x="1220" y="954"/>
                      <a:pt x="1235" y="947"/>
                    </a:cubicBezTo>
                    <a:cubicBezTo>
                      <a:pt x="1251" y="941"/>
                      <a:pt x="1268" y="935"/>
                      <a:pt x="1288" y="931"/>
                    </a:cubicBezTo>
                    <a:cubicBezTo>
                      <a:pt x="1309" y="928"/>
                      <a:pt x="1332" y="926"/>
                      <a:pt x="1357" y="926"/>
                    </a:cubicBezTo>
                    <a:cubicBezTo>
                      <a:pt x="1408" y="926"/>
                      <a:pt x="1455" y="931"/>
                      <a:pt x="1498" y="943"/>
                    </a:cubicBezTo>
                    <a:cubicBezTo>
                      <a:pt x="1544" y="954"/>
                      <a:pt x="1589" y="971"/>
                      <a:pt x="1635" y="992"/>
                    </a:cubicBezTo>
                    <a:cubicBezTo>
                      <a:pt x="1635" y="992"/>
                      <a:pt x="1635" y="992"/>
                      <a:pt x="1635" y="905"/>
                    </a:cubicBezTo>
                    <a:cubicBezTo>
                      <a:pt x="1595" y="886"/>
                      <a:pt x="1550" y="873"/>
                      <a:pt x="1504" y="863"/>
                    </a:cubicBezTo>
                    <a:cubicBezTo>
                      <a:pt x="1457" y="854"/>
                      <a:pt x="1408" y="850"/>
                      <a:pt x="1357" y="850"/>
                    </a:cubicBezTo>
                    <a:cubicBezTo>
                      <a:pt x="1340" y="850"/>
                      <a:pt x="1321" y="850"/>
                      <a:pt x="1302" y="852"/>
                    </a:cubicBezTo>
                    <a:cubicBezTo>
                      <a:pt x="1283" y="854"/>
                      <a:pt x="1264" y="858"/>
                      <a:pt x="1245" y="863"/>
                    </a:cubicBezTo>
                    <a:cubicBezTo>
                      <a:pt x="1226" y="867"/>
                      <a:pt x="1207" y="875"/>
                      <a:pt x="1190" y="882"/>
                    </a:cubicBezTo>
                    <a:cubicBezTo>
                      <a:pt x="1173" y="890"/>
                      <a:pt x="1158" y="901"/>
                      <a:pt x="1145" y="912"/>
                    </a:cubicBezTo>
                    <a:cubicBezTo>
                      <a:pt x="1131" y="924"/>
                      <a:pt x="1122" y="939"/>
                      <a:pt x="1114" y="956"/>
                    </a:cubicBezTo>
                    <a:cubicBezTo>
                      <a:pt x="1107" y="973"/>
                      <a:pt x="1103" y="992"/>
                      <a:pt x="1103" y="1013"/>
                    </a:cubicBezTo>
                    <a:cubicBezTo>
                      <a:pt x="1103" y="1036"/>
                      <a:pt x="1105" y="1053"/>
                      <a:pt x="1112" y="1068"/>
                    </a:cubicBezTo>
                    <a:cubicBezTo>
                      <a:pt x="1120" y="1083"/>
                      <a:pt x="1129" y="1096"/>
                      <a:pt x="1141" y="1108"/>
                    </a:cubicBezTo>
                    <a:cubicBezTo>
                      <a:pt x="1154" y="1117"/>
                      <a:pt x="1169" y="1127"/>
                      <a:pt x="1186" y="1132"/>
                    </a:cubicBezTo>
                    <a:cubicBezTo>
                      <a:pt x="1203" y="1140"/>
                      <a:pt x="1222" y="1146"/>
                      <a:pt x="1243" y="1149"/>
                    </a:cubicBezTo>
                    <a:cubicBezTo>
                      <a:pt x="1264" y="1153"/>
                      <a:pt x="1287" y="1157"/>
                      <a:pt x="1309" y="1159"/>
                    </a:cubicBezTo>
                    <a:cubicBezTo>
                      <a:pt x="1334" y="1161"/>
                      <a:pt x="1358" y="1163"/>
                      <a:pt x="1383" y="1165"/>
                    </a:cubicBezTo>
                    <a:cubicBezTo>
                      <a:pt x="1423" y="1166"/>
                      <a:pt x="1455" y="1170"/>
                      <a:pt x="1480" y="1174"/>
                    </a:cubicBezTo>
                    <a:cubicBezTo>
                      <a:pt x="1506" y="1178"/>
                      <a:pt x="1525" y="1184"/>
                      <a:pt x="1540" y="1189"/>
                    </a:cubicBezTo>
                    <a:cubicBezTo>
                      <a:pt x="1553" y="1197"/>
                      <a:pt x="1565" y="1204"/>
                      <a:pt x="1569" y="1212"/>
                    </a:cubicBezTo>
                    <a:cubicBezTo>
                      <a:pt x="1574" y="1221"/>
                      <a:pt x="1578" y="1231"/>
                      <a:pt x="1578" y="1244"/>
                    </a:cubicBezTo>
                    <a:cubicBezTo>
                      <a:pt x="1578" y="1261"/>
                      <a:pt x="1572" y="1276"/>
                      <a:pt x="1565" y="1288"/>
                    </a:cubicBezTo>
                    <a:cubicBezTo>
                      <a:pt x="1555" y="1301"/>
                      <a:pt x="1542" y="1311"/>
                      <a:pt x="1525" y="1318"/>
                    </a:cubicBezTo>
                    <a:cubicBezTo>
                      <a:pt x="1508" y="1326"/>
                      <a:pt x="1487" y="1333"/>
                      <a:pt x="1463" y="1337"/>
                    </a:cubicBezTo>
                    <a:cubicBezTo>
                      <a:pt x="1438" y="1341"/>
                      <a:pt x="1410" y="1343"/>
                      <a:pt x="1377" y="1343"/>
                    </a:cubicBezTo>
                    <a:cubicBezTo>
                      <a:pt x="1326" y="1343"/>
                      <a:pt x="1279" y="1335"/>
                      <a:pt x="1232" y="1324"/>
                    </a:cubicBezTo>
                    <a:cubicBezTo>
                      <a:pt x="1186" y="1311"/>
                      <a:pt x="1141" y="1294"/>
                      <a:pt x="1097" y="1269"/>
                    </a:cubicBezTo>
                    <a:close/>
                    <a:moveTo>
                      <a:pt x="2075" y="931"/>
                    </a:moveTo>
                    <a:cubicBezTo>
                      <a:pt x="2108" y="931"/>
                      <a:pt x="2136" y="933"/>
                      <a:pt x="2163" y="939"/>
                    </a:cubicBezTo>
                    <a:cubicBezTo>
                      <a:pt x="2191" y="946"/>
                      <a:pt x="2214" y="956"/>
                      <a:pt x="2233" y="969"/>
                    </a:cubicBezTo>
                    <a:cubicBezTo>
                      <a:pt x="2252" y="980"/>
                      <a:pt x="2267" y="997"/>
                      <a:pt x="2279" y="1018"/>
                    </a:cubicBezTo>
                    <a:cubicBezTo>
                      <a:pt x="2290" y="1039"/>
                      <a:pt x="2296" y="1062"/>
                      <a:pt x="2296" y="1090"/>
                    </a:cubicBezTo>
                    <a:cubicBezTo>
                      <a:pt x="2296" y="1090"/>
                      <a:pt x="2296" y="1090"/>
                      <a:pt x="2296" y="1406"/>
                    </a:cubicBezTo>
                    <a:cubicBezTo>
                      <a:pt x="2296" y="1406"/>
                      <a:pt x="2296" y="1406"/>
                      <a:pt x="2381" y="1406"/>
                    </a:cubicBezTo>
                    <a:cubicBezTo>
                      <a:pt x="2381" y="1406"/>
                      <a:pt x="2381" y="1406"/>
                      <a:pt x="2381" y="1090"/>
                    </a:cubicBezTo>
                    <a:cubicBezTo>
                      <a:pt x="2381" y="1052"/>
                      <a:pt x="2375" y="1020"/>
                      <a:pt x="2362" y="990"/>
                    </a:cubicBezTo>
                    <a:cubicBezTo>
                      <a:pt x="2349" y="960"/>
                      <a:pt x="2330" y="935"/>
                      <a:pt x="2305" y="914"/>
                    </a:cubicBezTo>
                    <a:cubicBezTo>
                      <a:pt x="2281" y="893"/>
                      <a:pt x="2248" y="878"/>
                      <a:pt x="2210" y="867"/>
                    </a:cubicBezTo>
                    <a:cubicBezTo>
                      <a:pt x="2172" y="856"/>
                      <a:pt x="2129" y="850"/>
                      <a:pt x="2079" y="850"/>
                    </a:cubicBezTo>
                    <a:cubicBezTo>
                      <a:pt x="2036" y="850"/>
                      <a:pt x="1996" y="854"/>
                      <a:pt x="1958" y="865"/>
                    </a:cubicBezTo>
                    <a:cubicBezTo>
                      <a:pt x="1922" y="875"/>
                      <a:pt x="1888" y="892"/>
                      <a:pt x="1857" y="914"/>
                    </a:cubicBezTo>
                    <a:cubicBezTo>
                      <a:pt x="1857" y="914"/>
                      <a:pt x="1857" y="914"/>
                      <a:pt x="1770" y="914"/>
                    </a:cubicBezTo>
                    <a:cubicBezTo>
                      <a:pt x="1770" y="914"/>
                      <a:pt x="1770" y="914"/>
                      <a:pt x="1770" y="1406"/>
                    </a:cubicBezTo>
                    <a:cubicBezTo>
                      <a:pt x="1770" y="1406"/>
                      <a:pt x="1770" y="1406"/>
                      <a:pt x="1857" y="1406"/>
                    </a:cubicBezTo>
                    <a:cubicBezTo>
                      <a:pt x="1857" y="1406"/>
                      <a:pt x="1857" y="1406"/>
                      <a:pt x="1857" y="1090"/>
                    </a:cubicBezTo>
                    <a:cubicBezTo>
                      <a:pt x="1857" y="1062"/>
                      <a:pt x="1861" y="1039"/>
                      <a:pt x="1872" y="1018"/>
                    </a:cubicBezTo>
                    <a:cubicBezTo>
                      <a:pt x="1884" y="997"/>
                      <a:pt x="1899" y="980"/>
                      <a:pt x="1918" y="969"/>
                    </a:cubicBezTo>
                    <a:cubicBezTo>
                      <a:pt x="1937" y="956"/>
                      <a:pt x="1960" y="946"/>
                      <a:pt x="1986" y="939"/>
                    </a:cubicBezTo>
                    <a:cubicBezTo>
                      <a:pt x="2013" y="933"/>
                      <a:pt x="2043" y="931"/>
                      <a:pt x="2075" y="931"/>
                    </a:cubicBezTo>
                    <a:close/>
                    <a:moveTo>
                      <a:pt x="2489" y="1374"/>
                    </a:moveTo>
                    <a:cubicBezTo>
                      <a:pt x="2489" y="1371"/>
                      <a:pt x="2489" y="1367"/>
                      <a:pt x="2487" y="1363"/>
                    </a:cubicBezTo>
                    <a:cubicBezTo>
                      <a:pt x="2485" y="1360"/>
                      <a:pt x="2483" y="1356"/>
                      <a:pt x="2479" y="1352"/>
                    </a:cubicBezTo>
                    <a:cubicBezTo>
                      <a:pt x="2478" y="1350"/>
                      <a:pt x="2474" y="1349"/>
                      <a:pt x="2470" y="1347"/>
                    </a:cubicBezTo>
                    <a:cubicBezTo>
                      <a:pt x="2466" y="1345"/>
                      <a:pt x="2461" y="1345"/>
                      <a:pt x="2457" y="1345"/>
                    </a:cubicBezTo>
                    <a:cubicBezTo>
                      <a:pt x="2453" y="1345"/>
                      <a:pt x="2451" y="1345"/>
                      <a:pt x="2447" y="1345"/>
                    </a:cubicBezTo>
                    <a:cubicBezTo>
                      <a:pt x="2446" y="1347"/>
                      <a:pt x="2442" y="1347"/>
                      <a:pt x="2440" y="1349"/>
                    </a:cubicBezTo>
                    <a:cubicBezTo>
                      <a:pt x="2438" y="1350"/>
                      <a:pt x="2436" y="1352"/>
                      <a:pt x="2434" y="1354"/>
                    </a:cubicBezTo>
                    <a:cubicBezTo>
                      <a:pt x="2432" y="1356"/>
                      <a:pt x="2430" y="1358"/>
                      <a:pt x="2429" y="1360"/>
                    </a:cubicBezTo>
                    <a:cubicBezTo>
                      <a:pt x="2427" y="1361"/>
                      <a:pt x="2427" y="1365"/>
                      <a:pt x="2425" y="1367"/>
                    </a:cubicBezTo>
                    <a:cubicBezTo>
                      <a:pt x="2425" y="1371"/>
                      <a:pt x="2425" y="1373"/>
                      <a:pt x="2425" y="1376"/>
                    </a:cubicBezTo>
                    <a:cubicBezTo>
                      <a:pt x="2425" y="1380"/>
                      <a:pt x="2425" y="1384"/>
                      <a:pt x="2427" y="1387"/>
                    </a:cubicBezTo>
                    <a:cubicBezTo>
                      <a:pt x="2429" y="1391"/>
                      <a:pt x="2430" y="1395"/>
                      <a:pt x="2434" y="1399"/>
                    </a:cubicBezTo>
                    <a:cubicBezTo>
                      <a:pt x="2436" y="1400"/>
                      <a:pt x="2440" y="1402"/>
                      <a:pt x="2444" y="1404"/>
                    </a:cubicBezTo>
                    <a:cubicBezTo>
                      <a:pt x="2447" y="1406"/>
                      <a:pt x="2451" y="1406"/>
                      <a:pt x="2457" y="1406"/>
                    </a:cubicBezTo>
                    <a:cubicBezTo>
                      <a:pt x="2461" y="1406"/>
                      <a:pt x="2462" y="1406"/>
                      <a:pt x="2466" y="1406"/>
                    </a:cubicBezTo>
                    <a:cubicBezTo>
                      <a:pt x="2468" y="1404"/>
                      <a:pt x="2470" y="1404"/>
                      <a:pt x="2474" y="1402"/>
                    </a:cubicBezTo>
                    <a:cubicBezTo>
                      <a:pt x="2476" y="1400"/>
                      <a:pt x="2478" y="1399"/>
                      <a:pt x="2479" y="1397"/>
                    </a:cubicBezTo>
                    <a:cubicBezTo>
                      <a:pt x="2481" y="1395"/>
                      <a:pt x="2483" y="1393"/>
                      <a:pt x="2485" y="1391"/>
                    </a:cubicBezTo>
                    <a:cubicBezTo>
                      <a:pt x="2485" y="1389"/>
                      <a:pt x="2487" y="1386"/>
                      <a:pt x="2487" y="1384"/>
                    </a:cubicBezTo>
                    <a:cubicBezTo>
                      <a:pt x="2489" y="1382"/>
                      <a:pt x="2489" y="1378"/>
                      <a:pt x="2489" y="1374"/>
                    </a:cubicBezTo>
                    <a:close/>
                    <a:moveTo>
                      <a:pt x="2485" y="1376"/>
                    </a:moveTo>
                    <a:cubicBezTo>
                      <a:pt x="2485" y="1380"/>
                      <a:pt x="2485" y="1384"/>
                      <a:pt x="2483" y="1387"/>
                    </a:cubicBezTo>
                    <a:cubicBezTo>
                      <a:pt x="2481" y="1391"/>
                      <a:pt x="2479" y="1393"/>
                      <a:pt x="2478" y="1395"/>
                    </a:cubicBezTo>
                    <a:cubicBezTo>
                      <a:pt x="2474" y="1399"/>
                      <a:pt x="2472" y="1400"/>
                      <a:pt x="2468" y="1402"/>
                    </a:cubicBezTo>
                    <a:cubicBezTo>
                      <a:pt x="2464" y="1402"/>
                      <a:pt x="2461" y="1404"/>
                      <a:pt x="2457" y="1404"/>
                    </a:cubicBezTo>
                    <a:cubicBezTo>
                      <a:pt x="2453" y="1404"/>
                      <a:pt x="2449" y="1402"/>
                      <a:pt x="2446" y="1402"/>
                    </a:cubicBezTo>
                    <a:cubicBezTo>
                      <a:pt x="2442" y="1400"/>
                      <a:pt x="2440" y="1399"/>
                      <a:pt x="2436" y="1397"/>
                    </a:cubicBezTo>
                    <a:cubicBezTo>
                      <a:pt x="2434" y="1393"/>
                      <a:pt x="2432" y="1391"/>
                      <a:pt x="2430" y="1387"/>
                    </a:cubicBezTo>
                    <a:cubicBezTo>
                      <a:pt x="2429" y="1384"/>
                      <a:pt x="2429" y="1380"/>
                      <a:pt x="2429" y="1376"/>
                    </a:cubicBezTo>
                    <a:cubicBezTo>
                      <a:pt x="2429" y="1371"/>
                      <a:pt x="2429" y="1367"/>
                      <a:pt x="2430" y="1365"/>
                    </a:cubicBezTo>
                    <a:cubicBezTo>
                      <a:pt x="2432" y="1361"/>
                      <a:pt x="2434" y="1358"/>
                      <a:pt x="2436" y="1356"/>
                    </a:cubicBezTo>
                    <a:cubicBezTo>
                      <a:pt x="2438" y="1352"/>
                      <a:pt x="2442" y="1350"/>
                      <a:pt x="2446" y="1350"/>
                    </a:cubicBezTo>
                    <a:cubicBezTo>
                      <a:pt x="2449" y="1349"/>
                      <a:pt x="2453" y="1347"/>
                      <a:pt x="2457" y="1347"/>
                    </a:cubicBezTo>
                    <a:cubicBezTo>
                      <a:pt x="2461" y="1347"/>
                      <a:pt x="2464" y="1349"/>
                      <a:pt x="2468" y="1350"/>
                    </a:cubicBezTo>
                    <a:cubicBezTo>
                      <a:pt x="2472" y="1350"/>
                      <a:pt x="2474" y="1352"/>
                      <a:pt x="2478" y="1356"/>
                    </a:cubicBezTo>
                    <a:cubicBezTo>
                      <a:pt x="2479" y="1358"/>
                      <a:pt x="2481" y="1361"/>
                      <a:pt x="2483" y="1363"/>
                    </a:cubicBezTo>
                    <a:cubicBezTo>
                      <a:pt x="2485" y="1367"/>
                      <a:pt x="2485" y="1371"/>
                      <a:pt x="2485" y="1376"/>
                    </a:cubicBezTo>
                    <a:close/>
                    <a:moveTo>
                      <a:pt x="2474" y="1391"/>
                    </a:moveTo>
                    <a:cubicBezTo>
                      <a:pt x="2474" y="1391"/>
                      <a:pt x="2474" y="1391"/>
                      <a:pt x="2474" y="1391"/>
                    </a:cubicBezTo>
                    <a:cubicBezTo>
                      <a:pt x="2469" y="1382"/>
                      <a:pt x="2469" y="1382"/>
                      <a:pt x="2469" y="1382"/>
                    </a:cubicBezTo>
                    <a:cubicBezTo>
                      <a:pt x="2469" y="1380"/>
                      <a:pt x="2469" y="1380"/>
                      <a:pt x="2469" y="1380"/>
                    </a:cubicBezTo>
                    <a:cubicBezTo>
                      <a:pt x="2467" y="1380"/>
                      <a:pt x="2467" y="1380"/>
                      <a:pt x="2467" y="1378"/>
                    </a:cubicBezTo>
                    <a:cubicBezTo>
                      <a:pt x="2467" y="1378"/>
                      <a:pt x="2467" y="1378"/>
                      <a:pt x="2467" y="1378"/>
                    </a:cubicBezTo>
                    <a:cubicBezTo>
                      <a:pt x="2465" y="1378"/>
                      <a:pt x="2465" y="1376"/>
                      <a:pt x="2465" y="1376"/>
                    </a:cubicBezTo>
                    <a:cubicBezTo>
                      <a:pt x="2465" y="1376"/>
                      <a:pt x="2465" y="1376"/>
                      <a:pt x="2465" y="1376"/>
                    </a:cubicBezTo>
                    <a:cubicBezTo>
                      <a:pt x="2467" y="1376"/>
                      <a:pt x="2467" y="1376"/>
                      <a:pt x="2467" y="1376"/>
                    </a:cubicBezTo>
                    <a:cubicBezTo>
                      <a:pt x="2469" y="1376"/>
                      <a:pt x="2469" y="1374"/>
                      <a:pt x="2469" y="1374"/>
                    </a:cubicBezTo>
                    <a:cubicBezTo>
                      <a:pt x="2471" y="1374"/>
                      <a:pt x="2471" y="1373"/>
                      <a:pt x="2471" y="1373"/>
                    </a:cubicBezTo>
                    <a:cubicBezTo>
                      <a:pt x="2471" y="1371"/>
                      <a:pt x="2472" y="1371"/>
                      <a:pt x="2472" y="1369"/>
                    </a:cubicBezTo>
                    <a:cubicBezTo>
                      <a:pt x="2472" y="1365"/>
                      <a:pt x="2471" y="1363"/>
                      <a:pt x="2469" y="1363"/>
                    </a:cubicBezTo>
                    <a:cubicBezTo>
                      <a:pt x="2467" y="1361"/>
                      <a:pt x="2465" y="1359"/>
                      <a:pt x="2462" y="1359"/>
                    </a:cubicBezTo>
                    <a:cubicBezTo>
                      <a:pt x="2462" y="1359"/>
                      <a:pt x="2462" y="1359"/>
                      <a:pt x="2445" y="1359"/>
                    </a:cubicBezTo>
                    <a:cubicBezTo>
                      <a:pt x="2445" y="1359"/>
                      <a:pt x="2445" y="1359"/>
                      <a:pt x="2445" y="1391"/>
                    </a:cubicBezTo>
                    <a:cubicBezTo>
                      <a:pt x="2445" y="1391"/>
                      <a:pt x="2445" y="1391"/>
                      <a:pt x="2449" y="1391"/>
                    </a:cubicBezTo>
                    <a:cubicBezTo>
                      <a:pt x="2449" y="1391"/>
                      <a:pt x="2449" y="1391"/>
                      <a:pt x="2449" y="1378"/>
                    </a:cubicBezTo>
                    <a:cubicBezTo>
                      <a:pt x="2449" y="1378"/>
                      <a:pt x="2449" y="1378"/>
                      <a:pt x="2458" y="1378"/>
                    </a:cubicBezTo>
                    <a:cubicBezTo>
                      <a:pt x="2460" y="1378"/>
                      <a:pt x="2460" y="1378"/>
                      <a:pt x="2460" y="1378"/>
                    </a:cubicBezTo>
                    <a:cubicBezTo>
                      <a:pt x="2462" y="1378"/>
                      <a:pt x="2462" y="1378"/>
                      <a:pt x="2462" y="1378"/>
                    </a:cubicBezTo>
                    <a:cubicBezTo>
                      <a:pt x="2463" y="1380"/>
                      <a:pt x="2463" y="1380"/>
                      <a:pt x="2463" y="1380"/>
                    </a:cubicBezTo>
                    <a:cubicBezTo>
                      <a:pt x="2465" y="1380"/>
                      <a:pt x="2465" y="1382"/>
                      <a:pt x="2465" y="1382"/>
                    </a:cubicBezTo>
                    <a:cubicBezTo>
                      <a:pt x="2465" y="1382"/>
                      <a:pt x="2465" y="1382"/>
                      <a:pt x="2471" y="1391"/>
                    </a:cubicBezTo>
                    <a:cubicBezTo>
                      <a:pt x="2471" y="1391"/>
                      <a:pt x="2471" y="1391"/>
                      <a:pt x="2474" y="1391"/>
                    </a:cubicBezTo>
                    <a:close/>
                    <a:moveTo>
                      <a:pt x="2449" y="1363"/>
                    </a:moveTo>
                    <a:cubicBezTo>
                      <a:pt x="2449" y="1363"/>
                      <a:pt x="2449" y="1363"/>
                      <a:pt x="2449" y="1363"/>
                    </a:cubicBezTo>
                    <a:cubicBezTo>
                      <a:pt x="2460" y="1363"/>
                      <a:pt x="2460" y="1363"/>
                      <a:pt x="2460" y="1363"/>
                    </a:cubicBezTo>
                    <a:cubicBezTo>
                      <a:pt x="2462" y="1363"/>
                      <a:pt x="2462" y="1363"/>
                      <a:pt x="2463" y="1363"/>
                    </a:cubicBezTo>
                    <a:cubicBezTo>
                      <a:pt x="2465" y="1365"/>
                      <a:pt x="2465" y="1365"/>
                      <a:pt x="2465" y="1365"/>
                    </a:cubicBezTo>
                    <a:cubicBezTo>
                      <a:pt x="2467" y="1365"/>
                      <a:pt x="2467" y="1365"/>
                      <a:pt x="2467" y="1367"/>
                    </a:cubicBezTo>
                    <a:cubicBezTo>
                      <a:pt x="2467" y="1367"/>
                      <a:pt x="2469" y="1367"/>
                      <a:pt x="2469" y="1369"/>
                    </a:cubicBezTo>
                    <a:cubicBezTo>
                      <a:pt x="2469" y="1371"/>
                      <a:pt x="2467" y="1371"/>
                      <a:pt x="2467" y="1371"/>
                    </a:cubicBezTo>
                    <a:cubicBezTo>
                      <a:pt x="2467" y="1373"/>
                      <a:pt x="2467" y="1373"/>
                      <a:pt x="2465" y="1373"/>
                    </a:cubicBezTo>
                    <a:cubicBezTo>
                      <a:pt x="2465" y="1374"/>
                      <a:pt x="2465" y="1374"/>
                      <a:pt x="2463" y="1374"/>
                    </a:cubicBezTo>
                    <a:cubicBezTo>
                      <a:pt x="2462" y="1374"/>
                      <a:pt x="2462" y="1374"/>
                      <a:pt x="2462" y="1374"/>
                    </a:cubicBezTo>
                    <a:cubicBezTo>
                      <a:pt x="2462" y="1374"/>
                      <a:pt x="2462" y="1374"/>
                      <a:pt x="2449" y="1374"/>
                    </a:cubicBezTo>
                    <a:cubicBezTo>
                      <a:pt x="2449" y="1374"/>
                      <a:pt x="2449" y="1374"/>
                      <a:pt x="2449" y="1363"/>
                    </a:cubicBezTo>
                    <a:close/>
                  </a:path>
                </a:pathLst>
              </a:custGeom>
              <a:solidFill>
                <a:srgbClr val="FFFFFF"/>
              </a:solidFill>
              <a:ln>
                <a:noFill/>
              </a:ln>
            </p:spPr>
            <p:txBody>
              <a:bodyPr vert="horz" wrap="square" lIns="93257" tIns="46628" rIns="93257" bIns="46628" numCol="1" anchor="t" anchorCtr="0" compatLnSpc="1">
                <a:prstTxWarp prst="textNoShape">
                  <a:avLst/>
                </a:prstTxWarp>
              </a:bodyPr>
              <a:lstStyle/>
              <a:p>
                <a:pPr defTabSz="931855"/>
                <a:endParaRPr lang="en-US">
                  <a:solidFill>
                    <a:srgbClr val="FFFFFF"/>
                  </a:solidFill>
                </a:endParaRPr>
              </a:p>
            </p:txBody>
          </p:sp>
          <p:sp>
            <p:nvSpPr>
              <p:cNvPr id="19" name="Trapezoid 18"/>
              <p:cNvSpPr/>
              <p:nvPr/>
            </p:nvSpPr>
            <p:spPr bwMode="auto">
              <a:xfrm rot="16200000">
                <a:off x="4687869" y="3499908"/>
                <a:ext cx="4896385" cy="921247"/>
              </a:xfrm>
              <a:prstGeom prst="trapezoid">
                <a:avLst>
                  <a:gd name="adj" fmla="val 66633"/>
                </a:avLst>
              </a:prstGeom>
              <a:solidFill>
                <a:schemeClr val="bg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13231" fontAlgn="base">
                  <a:lnSpc>
                    <a:spcPct val="90000"/>
                  </a:lnSpc>
                  <a:spcBef>
                    <a:spcPct val="0"/>
                  </a:spcBef>
                  <a:spcAft>
                    <a:spcPct val="0"/>
                  </a:spcAft>
                </a:pPr>
                <a:endParaRPr lang="en-US" sz="1900" spc="-50" dirty="0">
                  <a:gradFill>
                    <a:gsLst>
                      <a:gs pos="1250">
                        <a:srgbClr val="EFEFEF"/>
                      </a:gs>
                      <a:gs pos="10417">
                        <a:srgbClr val="EFEFEF"/>
                      </a:gs>
                    </a:gsLst>
                    <a:lin ang="5400000" scaled="0"/>
                  </a:gradFill>
                </a:endParaRPr>
              </a:p>
            </p:txBody>
          </p:sp>
        </p:grpSp>
      </p:grpSp>
      <p:sp>
        <p:nvSpPr>
          <p:cNvPr id="30" name="Rectangle 29"/>
          <p:cNvSpPr/>
          <p:nvPr/>
        </p:nvSpPr>
        <p:spPr bwMode="auto">
          <a:xfrm>
            <a:off x="5761098" y="2131906"/>
            <a:ext cx="6674586" cy="365713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02" tIns="146159" rIns="182702" bIns="146159" numCol="1" spcCol="0" rtlCol="0" fromWordArt="0" anchor="t" anchorCtr="0" forceAA="0" compatLnSpc="1">
            <a:prstTxWarp prst="textNoShape">
              <a:avLst/>
            </a:prstTxWarp>
            <a:noAutofit/>
          </a:bodyPr>
          <a:lstStyle/>
          <a:p>
            <a:pPr algn="ctr" defTabSz="913231" fontAlgn="base">
              <a:lnSpc>
                <a:spcPct val="90000"/>
              </a:lnSpc>
              <a:spcBef>
                <a:spcPct val="0"/>
              </a:spcBef>
              <a:spcAft>
                <a:spcPct val="0"/>
              </a:spcAft>
            </a:pPr>
            <a:endParaRPr lang="en-US" sz="1900" spc="-50" dirty="0">
              <a:gradFill>
                <a:gsLst>
                  <a:gs pos="1250">
                    <a:srgbClr val="EFEFEF"/>
                  </a:gs>
                  <a:gs pos="10417">
                    <a:srgbClr val="EFEFEF"/>
                  </a:gs>
                </a:gsLst>
                <a:lin ang="5400000" scaled="0"/>
              </a:gradFill>
            </a:endParaRPr>
          </a:p>
        </p:txBody>
      </p:sp>
      <p:sp>
        <p:nvSpPr>
          <p:cNvPr id="31" name="Rectangle 30"/>
          <p:cNvSpPr/>
          <p:nvPr/>
        </p:nvSpPr>
        <p:spPr bwMode="auto">
          <a:xfrm>
            <a:off x="6023793" y="2337858"/>
            <a:ext cx="3026664" cy="1645710"/>
          </a:xfrm>
          <a:prstGeom prst="rect">
            <a:avLst/>
          </a:prstGeom>
          <a:noFill/>
          <a:ln w="3175">
            <a:solidFill>
              <a:srgbClr val="FFFFFF">
                <a:alpha val="54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02" tIns="146159" rIns="182702" bIns="146159" numCol="1" spcCol="0" rtlCol="0" fromWordArt="0" anchor="t" anchorCtr="0" forceAA="0" compatLnSpc="1">
            <a:prstTxWarp prst="textNoShape">
              <a:avLst/>
            </a:prstTxWarp>
            <a:noAutofit/>
          </a:bodyPr>
          <a:lstStyle/>
          <a:p>
            <a:pPr defTabSz="913231" fontAlgn="base">
              <a:lnSpc>
                <a:spcPct val="90000"/>
              </a:lnSpc>
              <a:spcBef>
                <a:spcPct val="0"/>
              </a:spcBef>
              <a:spcAft>
                <a:spcPct val="0"/>
              </a:spcAft>
            </a:pPr>
            <a:r>
              <a:rPr lang="en-US" spc="-50" dirty="0">
                <a:gradFill>
                  <a:gsLst>
                    <a:gs pos="87611">
                      <a:srgbClr val="FFFFFF"/>
                    </a:gs>
                    <a:gs pos="54867">
                      <a:srgbClr val="FFFFFF"/>
                    </a:gs>
                  </a:gsLst>
                  <a:lin ang="5400000" scaled="0"/>
                </a:gradFill>
              </a:rPr>
              <a:t>High performance </a:t>
            </a:r>
            <a:br>
              <a:rPr lang="en-US" spc="-50" dirty="0">
                <a:gradFill>
                  <a:gsLst>
                    <a:gs pos="87611">
                      <a:srgbClr val="FFFFFF"/>
                    </a:gs>
                    <a:gs pos="54867">
                      <a:srgbClr val="FFFFFF"/>
                    </a:gs>
                  </a:gsLst>
                  <a:lin ang="5400000" scaled="0"/>
                </a:gradFill>
              </a:rPr>
            </a:br>
            <a:r>
              <a:rPr lang="en-US" spc="-50" dirty="0">
                <a:gradFill>
                  <a:gsLst>
                    <a:gs pos="87611">
                      <a:srgbClr val="FFFFFF"/>
                    </a:gs>
                    <a:gs pos="54867">
                      <a:srgbClr val="FFFFFF"/>
                    </a:gs>
                  </a:gsLst>
                  <a:lin ang="5400000" scaled="0"/>
                </a:gradFill>
              </a:rPr>
              <a:t>storage on industry-</a:t>
            </a:r>
            <a:br>
              <a:rPr lang="en-US" spc="-50" dirty="0">
                <a:gradFill>
                  <a:gsLst>
                    <a:gs pos="87611">
                      <a:srgbClr val="FFFFFF"/>
                    </a:gs>
                    <a:gs pos="54867">
                      <a:srgbClr val="FFFFFF"/>
                    </a:gs>
                  </a:gsLst>
                  <a:lin ang="5400000" scaled="0"/>
                </a:gradFill>
              </a:rPr>
            </a:br>
            <a:r>
              <a:rPr lang="en-US" spc="-50" dirty="0">
                <a:gradFill>
                  <a:gsLst>
                    <a:gs pos="87611">
                      <a:srgbClr val="FFFFFF"/>
                    </a:gs>
                    <a:gs pos="54867">
                      <a:srgbClr val="FFFFFF"/>
                    </a:gs>
                  </a:gsLst>
                  <a:lin ang="5400000" scaled="0"/>
                </a:gradFill>
              </a:rPr>
              <a:t>standard hardware </a:t>
            </a:r>
          </a:p>
          <a:p>
            <a:pPr defTabSz="913231" fontAlgn="base">
              <a:lnSpc>
                <a:spcPct val="90000"/>
              </a:lnSpc>
              <a:spcBef>
                <a:spcPct val="0"/>
              </a:spcBef>
              <a:spcAft>
                <a:spcPct val="0"/>
              </a:spcAft>
            </a:pPr>
            <a:r>
              <a:rPr lang="en-US" sz="1200" dirty="0">
                <a:gradFill>
                  <a:gsLst>
                    <a:gs pos="87611">
                      <a:srgbClr val="FFFFFF"/>
                    </a:gs>
                    <a:gs pos="54867">
                      <a:srgbClr val="FFFFFF"/>
                    </a:gs>
                  </a:gsLst>
                  <a:lin ang="5400000" scaled="0"/>
                </a:gradFill>
              </a:rPr>
              <a:t>File and storage services </a:t>
            </a:r>
            <a:endParaRPr lang="en-US" sz="1200" dirty="0" smtClean="0">
              <a:gradFill>
                <a:gsLst>
                  <a:gs pos="87611">
                    <a:srgbClr val="FFFFFF"/>
                  </a:gs>
                  <a:gs pos="54867">
                    <a:srgbClr val="FFFFFF"/>
                  </a:gs>
                </a:gsLst>
                <a:lin ang="5400000" scaled="0"/>
              </a:gradFill>
            </a:endParaRPr>
          </a:p>
          <a:p>
            <a:pPr defTabSz="913231" fontAlgn="base">
              <a:lnSpc>
                <a:spcPct val="90000"/>
              </a:lnSpc>
              <a:spcBef>
                <a:spcPct val="0"/>
              </a:spcBef>
              <a:spcAft>
                <a:spcPct val="0"/>
              </a:spcAft>
            </a:pPr>
            <a:r>
              <a:rPr lang="en-US" sz="1200" dirty="0" smtClean="0">
                <a:gradFill>
                  <a:gsLst>
                    <a:gs pos="87611">
                      <a:srgbClr val="FFFFFF"/>
                    </a:gs>
                    <a:gs pos="54867">
                      <a:srgbClr val="FFFFFF"/>
                    </a:gs>
                  </a:gsLst>
                  <a:lin ang="5400000" scaled="0"/>
                </a:gradFill>
              </a:rPr>
              <a:t>Offloaded </a:t>
            </a:r>
            <a:r>
              <a:rPr lang="en-US" sz="1200" dirty="0">
                <a:gradFill>
                  <a:gsLst>
                    <a:gs pos="87611">
                      <a:srgbClr val="FFFFFF"/>
                    </a:gs>
                    <a:gs pos="54867">
                      <a:srgbClr val="FFFFFF"/>
                    </a:gs>
                  </a:gsLst>
                  <a:lin ang="5400000" scaled="0"/>
                </a:gradFill>
              </a:rPr>
              <a:t>data </a:t>
            </a:r>
            <a:r>
              <a:rPr lang="en-US" sz="1200" dirty="0" smtClean="0">
                <a:gradFill>
                  <a:gsLst>
                    <a:gs pos="87611">
                      <a:srgbClr val="FFFFFF"/>
                    </a:gs>
                    <a:gs pos="54867">
                      <a:srgbClr val="FFFFFF"/>
                    </a:gs>
                  </a:gsLst>
                  <a:lin ang="5400000" scaled="0"/>
                </a:gradFill>
              </a:rPr>
              <a:t>transfer</a:t>
            </a:r>
          </a:p>
          <a:p>
            <a:pPr defTabSz="913231" fontAlgn="base">
              <a:lnSpc>
                <a:spcPct val="90000"/>
              </a:lnSpc>
              <a:spcBef>
                <a:spcPct val="0"/>
              </a:spcBef>
              <a:spcAft>
                <a:spcPct val="0"/>
              </a:spcAft>
            </a:pPr>
            <a:r>
              <a:rPr lang="en-US" sz="1200" dirty="0" smtClean="0">
                <a:gradFill>
                  <a:gsLst>
                    <a:gs pos="87611">
                      <a:srgbClr val="FFFFFF"/>
                    </a:gs>
                    <a:gs pos="54867">
                      <a:srgbClr val="FFFFFF"/>
                    </a:gs>
                  </a:gsLst>
                  <a:lin ang="5400000" scaled="0"/>
                </a:gradFill>
              </a:rPr>
              <a:t>Storage </a:t>
            </a:r>
            <a:r>
              <a:rPr lang="en-US" sz="1200" dirty="0">
                <a:gradFill>
                  <a:gsLst>
                    <a:gs pos="87611">
                      <a:srgbClr val="FFFFFF"/>
                    </a:gs>
                    <a:gs pos="54867">
                      <a:srgbClr val="FFFFFF"/>
                    </a:gs>
                  </a:gsLst>
                  <a:lin ang="5400000" scaled="0"/>
                </a:gradFill>
              </a:rPr>
              <a:t>spaces</a:t>
            </a:r>
          </a:p>
        </p:txBody>
      </p:sp>
      <p:sp>
        <p:nvSpPr>
          <p:cNvPr id="32" name="Rectangle 31"/>
          <p:cNvSpPr/>
          <p:nvPr/>
        </p:nvSpPr>
        <p:spPr bwMode="auto">
          <a:xfrm>
            <a:off x="8072736" y="4031601"/>
            <a:ext cx="1993392" cy="1645710"/>
          </a:xfrm>
          <a:prstGeom prst="rect">
            <a:avLst/>
          </a:prstGeom>
          <a:noFill/>
          <a:ln w="3175">
            <a:solidFill>
              <a:srgbClr val="FFFFFF">
                <a:alpha val="54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02" tIns="146159" rIns="182702" bIns="146159" numCol="1" spcCol="0" rtlCol="0" fromWordArt="0" anchor="t" anchorCtr="0" forceAA="0" compatLnSpc="1">
            <a:prstTxWarp prst="textNoShape">
              <a:avLst/>
            </a:prstTxWarp>
            <a:noAutofit/>
          </a:bodyPr>
          <a:lstStyle/>
          <a:p>
            <a:pPr defTabSz="913231" fontAlgn="base">
              <a:lnSpc>
                <a:spcPct val="90000"/>
              </a:lnSpc>
              <a:spcBef>
                <a:spcPct val="0"/>
              </a:spcBef>
              <a:spcAft>
                <a:spcPct val="0"/>
              </a:spcAft>
            </a:pPr>
            <a:r>
              <a:rPr lang="en-US" spc="-50" dirty="0">
                <a:gradFill>
                  <a:gsLst>
                    <a:gs pos="87611">
                      <a:srgbClr val="FFFFFF"/>
                    </a:gs>
                    <a:gs pos="54867">
                      <a:srgbClr val="FFFFFF"/>
                    </a:gs>
                  </a:gsLst>
                  <a:lin ang="5400000" scaled="0"/>
                </a:gradFill>
              </a:rPr>
              <a:t>Policy based automation </a:t>
            </a:r>
          </a:p>
          <a:p>
            <a:pPr defTabSz="913231" fontAlgn="base">
              <a:lnSpc>
                <a:spcPct val="90000"/>
              </a:lnSpc>
              <a:spcBef>
                <a:spcPts val="399"/>
              </a:spcBef>
              <a:spcAft>
                <a:spcPct val="0"/>
              </a:spcAft>
            </a:pPr>
            <a:r>
              <a:rPr lang="en-US" sz="1200" dirty="0">
                <a:gradFill>
                  <a:gsLst>
                    <a:gs pos="87611">
                      <a:srgbClr val="FFFFFF"/>
                    </a:gs>
                    <a:gs pos="54867">
                      <a:srgbClr val="FFFFFF"/>
                    </a:gs>
                  </a:gsLst>
                  <a:lin ang="5400000" scaled="0"/>
                </a:gradFill>
              </a:rPr>
              <a:t>Cluster aware </a:t>
            </a:r>
            <a:r>
              <a:rPr lang="en-US" sz="1200" dirty="0" smtClean="0">
                <a:gradFill>
                  <a:gsLst>
                    <a:gs pos="87611">
                      <a:srgbClr val="FFFFFF"/>
                    </a:gs>
                    <a:gs pos="54867">
                      <a:srgbClr val="FFFFFF"/>
                    </a:gs>
                  </a:gsLst>
                  <a:lin ang="5400000" scaled="0"/>
                </a:gradFill>
              </a:rPr>
              <a:t>updates</a:t>
            </a:r>
          </a:p>
          <a:p>
            <a:pPr defTabSz="913231" fontAlgn="base">
              <a:lnSpc>
                <a:spcPct val="90000"/>
              </a:lnSpc>
              <a:spcBef>
                <a:spcPts val="399"/>
              </a:spcBef>
              <a:spcAft>
                <a:spcPct val="0"/>
              </a:spcAft>
            </a:pPr>
            <a:r>
              <a:rPr lang="en-US" sz="1200" dirty="0" smtClean="0">
                <a:gradFill>
                  <a:gsLst>
                    <a:gs pos="87611">
                      <a:srgbClr val="FFFFFF"/>
                    </a:gs>
                    <a:gs pos="54867">
                      <a:srgbClr val="FFFFFF"/>
                    </a:gs>
                  </a:gsLst>
                  <a:lin ang="5400000" scaled="0"/>
                </a:gradFill>
              </a:rPr>
              <a:t>Dynamic </a:t>
            </a:r>
            <a:r>
              <a:rPr lang="en-US" sz="1200" dirty="0">
                <a:gradFill>
                  <a:gsLst>
                    <a:gs pos="87611">
                      <a:srgbClr val="FFFFFF"/>
                    </a:gs>
                    <a:gs pos="54867">
                      <a:srgbClr val="FFFFFF"/>
                    </a:gs>
                  </a:gsLst>
                  <a:lin ang="5400000" scaled="0"/>
                </a:gradFill>
              </a:rPr>
              <a:t>optimization </a:t>
            </a:r>
          </a:p>
        </p:txBody>
      </p:sp>
      <p:sp>
        <p:nvSpPr>
          <p:cNvPr id="33" name="Rectangle 32"/>
          <p:cNvSpPr/>
          <p:nvPr/>
        </p:nvSpPr>
        <p:spPr bwMode="auto">
          <a:xfrm>
            <a:off x="9099912" y="2337858"/>
            <a:ext cx="3017520" cy="1645710"/>
          </a:xfrm>
          <a:prstGeom prst="rect">
            <a:avLst/>
          </a:prstGeom>
          <a:noFill/>
          <a:ln w="3175">
            <a:solidFill>
              <a:srgbClr val="FFFFFF">
                <a:alpha val="54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02" tIns="146159" rIns="182702" bIns="146159" numCol="1" spcCol="0" rtlCol="0" fromWordArt="0" anchor="t" anchorCtr="0" forceAA="0" compatLnSpc="1">
            <a:prstTxWarp prst="textNoShape">
              <a:avLst/>
            </a:prstTxWarp>
            <a:noAutofit/>
          </a:bodyPr>
          <a:lstStyle/>
          <a:p>
            <a:pPr defTabSz="913231" fontAlgn="base">
              <a:lnSpc>
                <a:spcPct val="90000"/>
              </a:lnSpc>
              <a:spcBef>
                <a:spcPct val="0"/>
              </a:spcBef>
              <a:spcAft>
                <a:spcPct val="0"/>
              </a:spcAft>
            </a:pPr>
            <a:r>
              <a:rPr lang="en-US" spc="-50" dirty="0">
                <a:gradFill>
                  <a:gsLst>
                    <a:gs pos="87611">
                      <a:srgbClr val="FFFFFF"/>
                    </a:gs>
                    <a:gs pos="54867">
                      <a:srgbClr val="FFFFFF"/>
                    </a:gs>
                  </a:gsLst>
                  <a:lin ang="5400000" scaled="0"/>
                </a:gradFill>
              </a:rPr>
              <a:t>Multi-tenant environments </a:t>
            </a:r>
            <a:br>
              <a:rPr lang="en-US" spc="-50" dirty="0">
                <a:gradFill>
                  <a:gsLst>
                    <a:gs pos="87611">
                      <a:srgbClr val="FFFFFF"/>
                    </a:gs>
                    <a:gs pos="54867">
                      <a:srgbClr val="FFFFFF"/>
                    </a:gs>
                  </a:gsLst>
                  <a:lin ang="5400000" scaled="0"/>
                </a:gradFill>
              </a:rPr>
            </a:br>
            <a:r>
              <a:rPr lang="en-US" spc="-50" dirty="0">
                <a:gradFill>
                  <a:gsLst>
                    <a:gs pos="87611">
                      <a:srgbClr val="FFFFFF"/>
                    </a:gs>
                    <a:gs pos="54867">
                      <a:srgbClr val="FFFFFF"/>
                    </a:gs>
                  </a:gsLst>
                  <a:lin ang="5400000" scaled="0"/>
                </a:gradFill>
              </a:rPr>
              <a:t>with isolation</a:t>
            </a:r>
          </a:p>
          <a:p>
            <a:pPr defTabSz="913231" fontAlgn="base">
              <a:lnSpc>
                <a:spcPct val="90000"/>
              </a:lnSpc>
              <a:spcBef>
                <a:spcPts val="399"/>
              </a:spcBef>
              <a:spcAft>
                <a:spcPct val="0"/>
              </a:spcAft>
            </a:pPr>
            <a:r>
              <a:rPr lang="en-US" sz="1200" dirty="0">
                <a:gradFill>
                  <a:gsLst>
                    <a:gs pos="87611">
                      <a:srgbClr val="FFFFFF"/>
                    </a:gs>
                    <a:gs pos="54867">
                      <a:srgbClr val="FFFFFF"/>
                    </a:gs>
                  </a:gsLst>
                  <a:lin ang="5400000" scaled="0"/>
                </a:gradFill>
              </a:rPr>
              <a:t>Server core</a:t>
            </a:r>
          </a:p>
          <a:p>
            <a:pPr defTabSz="913231" fontAlgn="base">
              <a:lnSpc>
                <a:spcPct val="90000"/>
              </a:lnSpc>
              <a:spcBef>
                <a:spcPts val="300"/>
              </a:spcBef>
              <a:spcAft>
                <a:spcPct val="0"/>
              </a:spcAft>
            </a:pPr>
            <a:r>
              <a:rPr lang="en-US" sz="1200" dirty="0">
                <a:gradFill>
                  <a:gsLst>
                    <a:gs pos="87611">
                      <a:srgbClr val="FFFFFF"/>
                    </a:gs>
                    <a:gs pos="54867">
                      <a:srgbClr val="FFFFFF"/>
                    </a:gs>
                  </a:gsLst>
                  <a:lin ang="5400000" scaled="0"/>
                </a:gradFill>
              </a:rPr>
              <a:t>Hyper-V network virtualization </a:t>
            </a:r>
          </a:p>
          <a:p>
            <a:pPr defTabSz="913231" fontAlgn="base">
              <a:lnSpc>
                <a:spcPct val="90000"/>
              </a:lnSpc>
              <a:spcBef>
                <a:spcPts val="300"/>
              </a:spcBef>
              <a:spcAft>
                <a:spcPct val="0"/>
              </a:spcAft>
            </a:pPr>
            <a:r>
              <a:rPr lang="en-US" sz="1200" dirty="0">
                <a:gradFill>
                  <a:gsLst>
                    <a:gs pos="87611">
                      <a:srgbClr val="FFFFFF"/>
                    </a:gs>
                    <a:gs pos="54867">
                      <a:srgbClr val="FFFFFF"/>
                    </a:gs>
                  </a:gsLst>
                  <a:lin ang="5400000" scaled="0"/>
                </a:gradFill>
              </a:rPr>
              <a:t>Websites and VMs </a:t>
            </a:r>
          </a:p>
        </p:txBody>
      </p:sp>
      <p:sp>
        <p:nvSpPr>
          <p:cNvPr id="34" name="Rectangle 33"/>
          <p:cNvSpPr/>
          <p:nvPr/>
        </p:nvSpPr>
        <p:spPr bwMode="auto">
          <a:xfrm>
            <a:off x="10124040" y="4031601"/>
            <a:ext cx="1993392" cy="1645710"/>
          </a:xfrm>
          <a:prstGeom prst="rect">
            <a:avLst/>
          </a:prstGeom>
          <a:noFill/>
          <a:ln w="3175">
            <a:solidFill>
              <a:srgbClr val="FFFFFF">
                <a:alpha val="54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02" tIns="146159" rIns="182702" bIns="146159" numCol="1" spcCol="0" rtlCol="0" fromWordArt="0" anchor="t" anchorCtr="0" forceAA="0" compatLnSpc="1">
            <a:prstTxWarp prst="textNoShape">
              <a:avLst/>
            </a:prstTxWarp>
            <a:noAutofit/>
          </a:bodyPr>
          <a:lstStyle/>
          <a:p>
            <a:pPr defTabSz="913231" fontAlgn="base">
              <a:lnSpc>
                <a:spcPct val="90000"/>
              </a:lnSpc>
              <a:spcBef>
                <a:spcPct val="0"/>
              </a:spcBef>
              <a:spcAft>
                <a:spcPct val="0"/>
              </a:spcAft>
            </a:pPr>
            <a:r>
              <a:rPr lang="en-US" spc="-50" dirty="0">
                <a:gradFill>
                  <a:gsLst>
                    <a:gs pos="87611">
                      <a:srgbClr val="FFFFFF"/>
                    </a:gs>
                    <a:gs pos="54867">
                      <a:srgbClr val="FFFFFF"/>
                    </a:gs>
                  </a:gsLst>
                  <a:lin ang="5400000" scaled="0"/>
                </a:gradFill>
              </a:rPr>
              <a:t>Application elasticity </a:t>
            </a:r>
          </a:p>
          <a:p>
            <a:pPr defTabSz="913231" fontAlgn="base">
              <a:lnSpc>
                <a:spcPct val="90000"/>
              </a:lnSpc>
              <a:spcBef>
                <a:spcPts val="399"/>
              </a:spcBef>
              <a:spcAft>
                <a:spcPct val="0"/>
              </a:spcAft>
            </a:pPr>
            <a:r>
              <a:rPr lang="en-US" sz="1200" dirty="0">
                <a:gradFill>
                  <a:gsLst>
                    <a:gs pos="87611">
                      <a:srgbClr val="FFFFFF"/>
                    </a:gs>
                    <a:gs pos="54867">
                      <a:srgbClr val="FFFFFF"/>
                    </a:gs>
                  </a:gsLst>
                  <a:lin ang="5400000" scaled="0"/>
                </a:gradFill>
              </a:rPr>
              <a:t>Service templates </a:t>
            </a:r>
          </a:p>
        </p:txBody>
      </p:sp>
      <p:sp>
        <p:nvSpPr>
          <p:cNvPr id="35" name="Rectangle 34"/>
          <p:cNvSpPr/>
          <p:nvPr/>
        </p:nvSpPr>
        <p:spPr bwMode="auto">
          <a:xfrm>
            <a:off x="6023790" y="4031601"/>
            <a:ext cx="1993392" cy="1629670"/>
          </a:xfrm>
          <a:prstGeom prst="rect">
            <a:avLst/>
          </a:prstGeom>
          <a:noFill/>
          <a:ln w="3175">
            <a:solidFill>
              <a:srgbClr val="FFFFFF">
                <a:alpha val="54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02" tIns="146159" rIns="91362" bIns="146159" numCol="1" spcCol="0" rtlCol="0" fromWordArt="0" anchor="t" anchorCtr="0" forceAA="0" compatLnSpc="1">
            <a:prstTxWarp prst="textNoShape">
              <a:avLst/>
            </a:prstTxWarp>
            <a:noAutofit/>
          </a:bodyPr>
          <a:lstStyle/>
          <a:p>
            <a:pPr defTabSz="913231" fontAlgn="base">
              <a:lnSpc>
                <a:spcPct val="90000"/>
              </a:lnSpc>
              <a:spcBef>
                <a:spcPct val="0"/>
              </a:spcBef>
              <a:spcAft>
                <a:spcPct val="0"/>
              </a:spcAft>
            </a:pPr>
            <a:r>
              <a:rPr lang="en-US" spc="-50" dirty="0">
                <a:gradFill>
                  <a:gsLst>
                    <a:gs pos="87611">
                      <a:srgbClr val="FFFFFF"/>
                    </a:gs>
                    <a:gs pos="54867">
                      <a:srgbClr val="FFFFFF"/>
                    </a:gs>
                  </a:gsLst>
                  <a:lin ang="5400000" scaled="0"/>
                </a:gradFill>
              </a:rPr>
              <a:t>Software-defined networking </a:t>
            </a:r>
          </a:p>
          <a:p>
            <a:pPr defTabSz="913231" fontAlgn="base">
              <a:lnSpc>
                <a:spcPct val="90000"/>
              </a:lnSpc>
              <a:spcBef>
                <a:spcPts val="399"/>
              </a:spcBef>
              <a:spcAft>
                <a:spcPct val="0"/>
              </a:spcAft>
            </a:pPr>
            <a:r>
              <a:rPr lang="en-US" sz="1200" dirty="0">
                <a:gradFill>
                  <a:gsLst>
                    <a:gs pos="87611">
                      <a:srgbClr val="FFFFFF"/>
                    </a:gs>
                    <a:gs pos="54867">
                      <a:srgbClr val="FFFFFF"/>
                    </a:gs>
                  </a:gsLst>
                  <a:lin ang="5400000" scaled="0"/>
                </a:gradFill>
              </a:rPr>
              <a:t>Hyper-V network virtualization</a:t>
            </a:r>
          </a:p>
          <a:p>
            <a:pPr defTabSz="913231" fontAlgn="base">
              <a:lnSpc>
                <a:spcPct val="90000"/>
              </a:lnSpc>
              <a:spcBef>
                <a:spcPts val="300"/>
              </a:spcBef>
              <a:spcAft>
                <a:spcPct val="0"/>
              </a:spcAft>
            </a:pPr>
            <a:r>
              <a:rPr lang="en-US" sz="1200" dirty="0">
                <a:gradFill>
                  <a:gsLst>
                    <a:gs pos="87611">
                      <a:srgbClr val="FFFFFF"/>
                    </a:gs>
                    <a:gs pos="54867">
                      <a:srgbClr val="FFFFFF"/>
                    </a:gs>
                  </a:gsLst>
                  <a:lin ang="5400000" scaled="0"/>
                </a:gradFill>
              </a:rPr>
              <a:t>Network </a:t>
            </a:r>
            <a:r>
              <a:rPr lang="en-US" sz="1200" dirty="0" err="1">
                <a:gradFill>
                  <a:gsLst>
                    <a:gs pos="87611">
                      <a:srgbClr val="FFFFFF"/>
                    </a:gs>
                    <a:gs pos="54867">
                      <a:srgbClr val="FFFFFF"/>
                    </a:gs>
                  </a:gsLst>
                  <a:lin ang="5400000" scaled="0"/>
                </a:gradFill>
              </a:rPr>
              <a:t>QoS</a:t>
            </a:r>
            <a:endParaRPr lang="en-US" sz="1200" dirty="0">
              <a:gradFill>
                <a:gsLst>
                  <a:gs pos="87611">
                    <a:srgbClr val="FFFFFF"/>
                  </a:gs>
                  <a:gs pos="54867">
                    <a:srgbClr val="FFFFFF"/>
                  </a:gs>
                </a:gsLst>
                <a:lin ang="5400000" scaled="0"/>
              </a:gradFill>
            </a:endParaRPr>
          </a:p>
          <a:p>
            <a:pPr defTabSz="913231" fontAlgn="base">
              <a:lnSpc>
                <a:spcPct val="90000"/>
              </a:lnSpc>
              <a:spcBef>
                <a:spcPts val="300"/>
              </a:spcBef>
              <a:spcAft>
                <a:spcPct val="0"/>
              </a:spcAft>
            </a:pPr>
            <a:r>
              <a:rPr lang="en-US" sz="1200" dirty="0">
                <a:gradFill>
                  <a:gsLst>
                    <a:gs pos="87611">
                      <a:srgbClr val="FFFFFF"/>
                    </a:gs>
                    <a:gs pos="54867">
                      <a:srgbClr val="FFFFFF"/>
                    </a:gs>
                  </a:gsLst>
                  <a:lin ang="5400000" scaled="0"/>
                </a:gradFill>
              </a:rPr>
              <a:t>Cross-premises connectivity </a:t>
            </a:r>
          </a:p>
          <a:p>
            <a:pPr defTabSz="913231" fontAlgn="base">
              <a:lnSpc>
                <a:spcPct val="90000"/>
              </a:lnSpc>
              <a:spcBef>
                <a:spcPts val="300"/>
              </a:spcBef>
              <a:spcAft>
                <a:spcPct val="0"/>
              </a:spcAft>
            </a:pPr>
            <a:endParaRPr lang="en-US" sz="1200" dirty="0">
              <a:gradFill>
                <a:gsLst>
                  <a:gs pos="87611">
                    <a:srgbClr val="FFFFFF"/>
                  </a:gs>
                  <a:gs pos="54867">
                    <a:srgbClr val="FFFFFF"/>
                  </a:gs>
                </a:gsLst>
                <a:lin ang="5400000" scaled="0"/>
              </a:gradFill>
            </a:endParaRPr>
          </a:p>
        </p:txBody>
      </p:sp>
      <p:sp>
        <p:nvSpPr>
          <p:cNvPr id="36" name="TextBox 35"/>
          <p:cNvSpPr txBox="1"/>
          <p:nvPr/>
        </p:nvSpPr>
        <p:spPr>
          <a:xfrm>
            <a:off x="6021415" y="5809398"/>
            <a:ext cx="5499985" cy="904570"/>
          </a:xfrm>
          <a:prstGeom prst="rect">
            <a:avLst/>
          </a:prstGeom>
          <a:noFill/>
        </p:spPr>
        <p:txBody>
          <a:bodyPr wrap="square" lIns="182702" tIns="146159" rIns="182702" bIns="146159" rtlCol="0">
            <a:spAutoFit/>
          </a:bodyPr>
          <a:lstStyle/>
          <a:p>
            <a:pPr defTabSz="931861">
              <a:lnSpc>
                <a:spcPct val="90000"/>
              </a:lnSpc>
            </a:pPr>
            <a:r>
              <a:rPr lang="en-US" sz="4400" spc="-102" dirty="0">
                <a:ln w="3175">
                  <a:noFill/>
                </a:ln>
                <a:gradFill>
                  <a:gsLst>
                    <a:gs pos="1250">
                      <a:schemeClr val="tx2"/>
                    </a:gs>
                    <a:gs pos="100000">
                      <a:schemeClr val="tx2"/>
                    </a:gs>
                  </a:gsLst>
                  <a:lin ang="5400000" scaled="0"/>
                </a:gradFill>
                <a:latin typeface="Segoe UI Light"/>
                <a:cs typeface="Arial" charset="0"/>
              </a:rPr>
              <a:t>And many others….</a:t>
            </a:r>
          </a:p>
        </p:txBody>
      </p:sp>
      <p:sp>
        <p:nvSpPr>
          <p:cNvPr id="4" name="Title 3"/>
          <p:cNvSpPr>
            <a:spLocks noGrp="1"/>
          </p:cNvSpPr>
          <p:nvPr>
            <p:ph type="title"/>
          </p:nvPr>
        </p:nvSpPr>
        <p:spPr/>
        <p:txBody>
          <a:bodyPr/>
          <a:lstStyle/>
          <a:p>
            <a:r>
              <a:rPr lang="en-US" dirty="0"/>
              <a:t>Bringing our learnings to your datacenter</a:t>
            </a:r>
          </a:p>
        </p:txBody>
      </p:sp>
    </p:spTree>
    <p:custDataLst>
      <p:tags r:id="rId1"/>
    </p:custDataLst>
    <p:extLst>
      <p:ext uri="{BB962C8B-B14F-4D97-AF65-F5344CB8AC3E}">
        <p14:creationId xmlns:p14="http://schemas.microsoft.com/office/powerpoint/2010/main" val="1681182028"/>
      </p:ext>
    </p:extLst>
  </p:cSld>
  <p:clrMapOvr>
    <a:masterClrMapping/>
  </p:clrMapOvr>
  <p:transition advTm="17134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decel="100000" fill="hold" nodeType="withEffect">
                                  <p:stCondLst>
                                    <p:cond delay="250"/>
                                  </p:stCondLst>
                                  <p:childTnLst>
                                    <p:animMotion origin="layout" path="M -4.70258E-6 -3.26373E-6 L -0.61118 -3.26373E-6 " pathEditMode="relative" rAng="0" ptsTypes="AA">
                                      <p:cBhvr>
                                        <p:cTn id="6" dur="1000" fill="hold"/>
                                        <p:tgtEl>
                                          <p:spTgt spid="9"/>
                                        </p:tgtEl>
                                        <p:attrNameLst>
                                          <p:attrName>ppt_x</p:attrName>
                                          <p:attrName>ppt_y</p:attrName>
                                        </p:attrNameLst>
                                      </p:cBhvr>
                                      <p:rCtr x="-30559" y="0"/>
                                    </p:animMotion>
                                  </p:childTnLst>
                                </p:cTn>
                              </p:par>
                              <p:par>
                                <p:cTn id="7" presetID="2" presetClass="entr" presetSubtype="8" decel="100000" fill="hold" grpId="0" nodeType="withEffect">
                                  <p:stCondLst>
                                    <p:cond delay="75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750" fill="hold"/>
                                        <p:tgtEl>
                                          <p:spTgt spid="5"/>
                                        </p:tgtEl>
                                        <p:attrNameLst>
                                          <p:attrName>ppt_x</p:attrName>
                                        </p:attrNameLst>
                                      </p:cBhvr>
                                      <p:tavLst>
                                        <p:tav tm="0">
                                          <p:val>
                                            <p:strVal val="0-#ppt_w/2"/>
                                          </p:val>
                                        </p:tav>
                                        <p:tav tm="100000">
                                          <p:val>
                                            <p:strVal val="#ppt_x"/>
                                          </p:val>
                                        </p:tav>
                                      </p:tavLst>
                                    </p:anim>
                                    <p:anim calcmode="lin" valueType="num">
                                      <p:cBhvr additive="base">
                                        <p:cTn id="10" dur="750" fill="hold"/>
                                        <p:tgtEl>
                                          <p:spTgt spid="5"/>
                                        </p:tgtEl>
                                        <p:attrNameLst>
                                          <p:attrName>ppt_y</p:attrName>
                                        </p:attrNameLst>
                                      </p:cBhvr>
                                      <p:tavLst>
                                        <p:tav tm="0">
                                          <p:val>
                                            <p:strVal val="#ppt_y"/>
                                          </p:val>
                                        </p:tav>
                                        <p:tav tm="100000">
                                          <p:val>
                                            <p:strVal val="#ppt_y"/>
                                          </p:val>
                                        </p:tav>
                                      </p:tavLst>
                                    </p:anim>
                                  </p:childTnLst>
                                </p:cTn>
                              </p:par>
                              <p:par>
                                <p:cTn id="11" presetID="1" presetClass="entr" presetSubtype="0" fill="hold" grpId="0" nodeType="withEffect">
                                  <p:stCondLst>
                                    <p:cond delay="1500"/>
                                  </p:stCondLst>
                                  <p:childTnLst>
                                    <p:set>
                                      <p:cBhvr>
                                        <p:cTn id="12" dur="1" fill="hold">
                                          <p:stCondLst>
                                            <p:cond delay="0"/>
                                          </p:stCondLst>
                                        </p:cTn>
                                        <p:tgtEl>
                                          <p:spTgt spid="30"/>
                                        </p:tgtEl>
                                        <p:attrNameLst>
                                          <p:attrName>style.visibility</p:attrName>
                                        </p:attrNameLst>
                                      </p:cBhvr>
                                      <p:to>
                                        <p:strVal val="visible"/>
                                      </p:to>
                                    </p:set>
                                  </p:childTnLst>
                                </p:cTn>
                              </p:par>
                              <p:par>
                                <p:cTn id="13" presetID="35" presetClass="path" presetSubtype="0" decel="100000" fill="hold" grpId="2" nodeType="withEffect">
                                  <p:stCondLst>
                                    <p:cond delay="1500"/>
                                  </p:stCondLst>
                                  <p:childTnLst>
                                    <p:animMotion origin="layout" path="M -4.7613E-6 -3.26373E-6 L -0.26831 -3.26373E-6 " pathEditMode="relative" rAng="0" ptsTypes="AA">
                                      <p:cBhvr>
                                        <p:cTn id="14" dur="500" spd="-100000" fill="hold"/>
                                        <p:tgtEl>
                                          <p:spTgt spid="30"/>
                                        </p:tgtEl>
                                        <p:attrNameLst>
                                          <p:attrName>ppt_x</p:attrName>
                                          <p:attrName>ppt_y</p:attrName>
                                        </p:attrNameLst>
                                      </p:cBhvr>
                                      <p:rCtr x="-13416" y="0"/>
                                    </p:animMotion>
                                  </p:childTnLst>
                                </p:cTn>
                              </p:par>
                              <p:par>
                                <p:cTn id="15" presetID="6" presetClass="emph" presetSubtype="0" accel="100000" autoRev="1" fill="hold" grpId="1" nodeType="withEffect">
                                  <p:stCondLst>
                                    <p:cond delay="1000"/>
                                  </p:stCondLst>
                                  <p:childTnLst>
                                    <p:animScale>
                                      <p:cBhvr>
                                        <p:cTn id="16" dur="500" fill="hold"/>
                                        <p:tgtEl>
                                          <p:spTgt spid="30"/>
                                        </p:tgtEl>
                                      </p:cBhvr>
                                      <p:by x="0" y="100000"/>
                                    </p:animScale>
                                  </p:childTnLst>
                                </p:cTn>
                              </p:par>
                              <p:par>
                                <p:cTn id="17" presetID="2" presetClass="entr" presetSubtype="2" decel="100000" fill="hold" grpId="0" nodeType="withEffect">
                                  <p:stCondLst>
                                    <p:cond delay="175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600" fill="hold"/>
                                        <p:tgtEl>
                                          <p:spTgt spid="31"/>
                                        </p:tgtEl>
                                        <p:attrNameLst>
                                          <p:attrName>ppt_x</p:attrName>
                                        </p:attrNameLst>
                                      </p:cBhvr>
                                      <p:tavLst>
                                        <p:tav tm="0">
                                          <p:val>
                                            <p:strVal val="1+#ppt_w/2"/>
                                          </p:val>
                                        </p:tav>
                                        <p:tav tm="100000">
                                          <p:val>
                                            <p:strVal val="#ppt_x"/>
                                          </p:val>
                                        </p:tav>
                                      </p:tavLst>
                                    </p:anim>
                                    <p:anim calcmode="lin" valueType="num">
                                      <p:cBhvr additive="base">
                                        <p:cTn id="20" dur="6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85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600" fill="hold"/>
                                        <p:tgtEl>
                                          <p:spTgt spid="35"/>
                                        </p:tgtEl>
                                        <p:attrNameLst>
                                          <p:attrName>ppt_x</p:attrName>
                                        </p:attrNameLst>
                                      </p:cBhvr>
                                      <p:tavLst>
                                        <p:tav tm="0">
                                          <p:val>
                                            <p:strVal val="1+#ppt_w/2"/>
                                          </p:val>
                                        </p:tav>
                                        <p:tav tm="100000">
                                          <p:val>
                                            <p:strVal val="#ppt_x"/>
                                          </p:val>
                                        </p:tav>
                                      </p:tavLst>
                                    </p:anim>
                                    <p:anim calcmode="lin" valueType="num">
                                      <p:cBhvr additive="base">
                                        <p:cTn id="24" dur="600" fill="hold"/>
                                        <p:tgtEl>
                                          <p:spTgt spid="35"/>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195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600" fill="hold"/>
                                        <p:tgtEl>
                                          <p:spTgt spid="33"/>
                                        </p:tgtEl>
                                        <p:attrNameLst>
                                          <p:attrName>ppt_x</p:attrName>
                                        </p:attrNameLst>
                                      </p:cBhvr>
                                      <p:tavLst>
                                        <p:tav tm="0">
                                          <p:val>
                                            <p:strVal val="1+#ppt_w/2"/>
                                          </p:val>
                                        </p:tav>
                                        <p:tav tm="100000">
                                          <p:val>
                                            <p:strVal val="#ppt_x"/>
                                          </p:val>
                                        </p:tav>
                                      </p:tavLst>
                                    </p:anim>
                                    <p:anim calcmode="lin" valueType="num">
                                      <p:cBhvr additive="base">
                                        <p:cTn id="28" dur="60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205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600" fill="hold"/>
                                        <p:tgtEl>
                                          <p:spTgt spid="32"/>
                                        </p:tgtEl>
                                        <p:attrNameLst>
                                          <p:attrName>ppt_x</p:attrName>
                                        </p:attrNameLst>
                                      </p:cBhvr>
                                      <p:tavLst>
                                        <p:tav tm="0">
                                          <p:val>
                                            <p:strVal val="1+#ppt_w/2"/>
                                          </p:val>
                                        </p:tav>
                                        <p:tav tm="100000">
                                          <p:val>
                                            <p:strVal val="#ppt_x"/>
                                          </p:val>
                                        </p:tav>
                                      </p:tavLst>
                                    </p:anim>
                                    <p:anim calcmode="lin" valueType="num">
                                      <p:cBhvr additive="base">
                                        <p:cTn id="32" dur="600" fill="hold"/>
                                        <p:tgtEl>
                                          <p:spTgt spid="32"/>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215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600" fill="hold"/>
                                        <p:tgtEl>
                                          <p:spTgt spid="34"/>
                                        </p:tgtEl>
                                        <p:attrNameLst>
                                          <p:attrName>ppt_x</p:attrName>
                                        </p:attrNameLst>
                                      </p:cBhvr>
                                      <p:tavLst>
                                        <p:tav tm="0">
                                          <p:val>
                                            <p:strVal val="1+#ppt_w/2"/>
                                          </p:val>
                                        </p:tav>
                                        <p:tav tm="100000">
                                          <p:val>
                                            <p:strVal val="#ppt_x"/>
                                          </p:val>
                                        </p:tav>
                                      </p:tavLst>
                                    </p:anim>
                                    <p:anim calcmode="lin" valueType="num">
                                      <p:cBhvr additive="base">
                                        <p:cTn id="36" dur="6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decel="10000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750" fill="hold"/>
                                        <p:tgtEl>
                                          <p:spTgt spid="36"/>
                                        </p:tgtEl>
                                        <p:attrNameLst>
                                          <p:attrName>ppt_x</p:attrName>
                                        </p:attrNameLst>
                                      </p:cBhvr>
                                      <p:tavLst>
                                        <p:tav tm="0">
                                          <p:val>
                                            <p:strVal val="1+#ppt_w/2"/>
                                          </p:val>
                                        </p:tav>
                                        <p:tav tm="100000">
                                          <p:val>
                                            <p:strVal val="#ppt_x"/>
                                          </p:val>
                                        </p:tav>
                                      </p:tavLst>
                                    </p:anim>
                                    <p:anim calcmode="lin" valueType="num">
                                      <p:cBhvr additive="base">
                                        <p:cTn id="42" dur="75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animBg="1"/>
      <p:bldP spid="30" grpId="1" animBg="1"/>
      <p:bldP spid="30" grpId="2" animBg="1"/>
      <p:bldP spid="31" grpId="0" animBg="1"/>
      <p:bldP spid="32" grpId="0" animBg="1"/>
      <p:bldP spid="33" grpId="0" animBg="1"/>
      <p:bldP spid="34" grpId="0" animBg="1"/>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Multi-Tenant </a:t>
            </a:r>
            <a:r>
              <a:rPr lang="en-US" dirty="0" smtClean="0"/>
              <a:t>Cloud Key Requirements</a:t>
            </a:r>
            <a:endParaRPr lang="en-US" dirty="0"/>
          </a:p>
        </p:txBody>
      </p:sp>
      <p:sp>
        <p:nvSpPr>
          <p:cNvPr id="5" name="Rectangle 4"/>
          <p:cNvSpPr/>
          <p:nvPr/>
        </p:nvSpPr>
        <p:spPr bwMode="auto">
          <a:xfrm>
            <a:off x="1005692" y="2318581"/>
            <a:ext cx="2465151" cy="2054293"/>
          </a:xfrm>
          <a:prstGeom prst="rect">
            <a:avLst/>
          </a:prstGeom>
          <a:solidFill>
            <a:schemeClr val="accent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11908" tIns="55954" rIns="111908" bIns="55954" numCol="1" rtlCol="0" anchor="b" anchorCtr="0" compatLnSpc="1">
            <a:prstTxWarp prst="textNoShape">
              <a:avLst/>
            </a:prstTxWarp>
          </a:bodyPr>
          <a:lstStyle/>
          <a:p>
            <a:pPr defTabSz="1118766"/>
            <a:r>
              <a:rPr lang="en-US" dirty="0" smtClean="0">
                <a:gradFill>
                  <a:gsLst>
                    <a:gs pos="0">
                      <a:srgbClr val="FFFFFF"/>
                    </a:gs>
                    <a:gs pos="100000">
                      <a:srgbClr val="FFFFFF"/>
                    </a:gs>
                  </a:gsLst>
                  <a:lin ang="5400000" scaled="0"/>
                </a:gradFill>
                <a:latin typeface="+mj-lt"/>
              </a:rPr>
              <a:t>Secure Isolation between Tenants</a:t>
            </a:r>
          </a:p>
        </p:txBody>
      </p:sp>
      <p:sp>
        <p:nvSpPr>
          <p:cNvPr id="6" name="Rectangle 5"/>
          <p:cNvSpPr/>
          <p:nvPr/>
        </p:nvSpPr>
        <p:spPr bwMode="auto">
          <a:xfrm>
            <a:off x="3655721" y="2318581"/>
            <a:ext cx="2465151" cy="2054293"/>
          </a:xfrm>
          <a:prstGeom prst="rect">
            <a:avLst/>
          </a:prstGeom>
          <a:solidFill>
            <a:schemeClr val="accent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11908" tIns="55954" rIns="111908" bIns="55954" numCol="1" rtlCol="0" anchor="b" anchorCtr="0" compatLnSpc="1">
            <a:prstTxWarp prst="textNoShape">
              <a:avLst/>
            </a:prstTxWarp>
          </a:bodyPr>
          <a:lstStyle/>
          <a:p>
            <a:pPr defTabSz="1118766"/>
            <a:r>
              <a:rPr lang="en-US" dirty="0" smtClean="0">
                <a:gradFill>
                  <a:gsLst>
                    <a:gs pos="0">
                      <a:srgbClr val="FFFFFF"/>
                    </a:gs>
                    <a:gs pos="100000">
                      <a:srgbClr val="FFFFFF"/>
                    </a:gs>
                  </a:gsLst>
                  <a:lin ang="5400000" scaled="0"/>
                </a:gradFill>
                <a:latin typeface="+mj-lt"/>
              </a:rPr>
              <a:t>Resource </a:t>
            </a:r>
          </a:p>
          <a:p>
            <a:pPr defTabSz="1118766"/>
            <a:r>
              <a:rPr lang="en-US" dirty="0" smtClean="0">
                <a:gradFill>
                  <a:gsLst>
                    <a:gs pos="0">
                      <a:srgbClr val="FFFFFF"/>
                    </a:gs>
                    <a:gs pos="100000">
                      <a:srgbClr val="FFFFFF"/>
                    </a:gs>
                  </a:gsLst>
                  <a:lin ang="5400000" scaled="0"/>
                </a:gradFill>
                <a:latin typeface="+mj-lt"/>
              </a:rPr>
              <a:t>Metering</a:t>
            </a:r>
            <a:endParaRPr lang="en-US" dirty="0">
              <a:gradFill>
                <a:gsLst>
                  <a:gs pos="0">
                    <a:srgbClr val="FFFFFF"/>
                  </a:gs>
                  <a:gs pos="100000">
                    <a:srgbClr val="FFFFFF"/>
                  </a:gs>
                </a:gsLst>
                <a:lin ang="5400000" scaled="0"/>
              </a:gradFill>
              <a:latin typeface="+mj-lt"/>
            </a:endParaRPr>
          </a:p>
        </p:txBody>
      </p:sp>
      <p:sp>
        <p:nvSpPr>
          <p:cNvPr id="7" name="Rectangle 6"/>
          <p:cNvSpPr/>
          <p:nvPr/>
        </p:nvSpPr>
        <p:spPr bwMode="auto">
          <a:xfrm>
            <a:off x="6293586" y="2324853"/>
            <a:ext cx="2465151" cy="2054293"/>
          </a:xfrm>
          <a:prstGeom prst="rect">
            <a:avLst/>
          </a:prstGeom>
          <a:solidFill>
            <a:schemeClr val="accent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11908" tIns="55954" rIns="111908" bIns="55954" numCol="1" rtlCol="0" anchor="b" anchorCtr="0" compatLnSpc="1">
            <a:prstTxWarp prst="textNoShape">
              <a:avLst/>
            </a:prstTxWarp>
          </a:bodyPr>
          <a:lstStyle/>
          <a:p>
            <a:pPr defTabSz="1118766"/>
            <a:r>
              <a:rPr lang="en-US" dirty="0" smtClean="0">
                <a:gradFill>
                  <a:gsLst>
                    <a:gs pos="0">
                      <a:srgbClr val="FFFFFF"/>
                    </a:gs>
                    <a:gs pos="100000">
                      <a:srgbClr val="FFFFFF"/>
                    </a:gs>
                  </a:gsLst>
                  <a:lin ang="5400000" scaled="0"/>
                </a:gradFill>
                <a:latin typeface="+mj-lt"/>
              </a:rPr>
              <a:t>Quality of </a:t>
            </a:r>
          </a:p>
          <a:p>
            <a:pPr defTabSz="1118766"/>
            <a:r>
              <a:rPr lang="en-US" dirty="0" smtClean="0">
                <a:gradFill>
                  <a:gsLst>
                    <a:gs pos="0">
                      <a:srgbClr val="FFFFFF"/>
                    </a:gs>
                    <a:gs pos="100000">
                      <a:srgbClr val="FFFFFF"/>
                    </a:gs>
                  </a:gsLst>
                  <a:lin ang="5400000" scaled="0"/>
                </a:gradFill>
                <a:latin typeface="+mj-lt"/>
              </a:rPr>
              <a:t>Service (</a:t>
            </a:r>
            <a:r>
              <a:rPr lang="en-US" dirty="0" err="1" smtClean="0">
                <a:gradFill>
                  <a:gsLst>
                    <a:gs pos="0">
                      <a:srgbClr val="FFFFFF"/>
                    </a:gs>
                    <a:gs pos="100000">
                      <a:srgbClr val="FFFFFF"/>
                    </a:gs>
                  </a:gsLst>
                  <a:lin ang="5400000" scaled="0"/>
                </a:gradFill>
                <a:latin typeface="+mj-lt"/>
              </a:rPr>
              <a:t>QoS</a:t>
            </a:r>
            <a:r>
              <a:rPr lang="en-US" dirty="0" smtClean="0">
                <a:gradFill>
                  <a:gsLst>
                    <a:gs pos="0">
                      <a:srgbClr val="FFFFFF"/>
                    </a:gs>
                    <a:gs pos="100000">
                      <a:srgbClr val="FFFFFF"/>
                    </a:gs>
                  </a:gsLst>
                  <a:lin ang="5400000" scaled="0"/>
                </a:gradFill>
                <a:latin typeface="+mj-lt"/>
              </a:rPr>
              <a:t>)</a:t>
            </a:r>
            <a:endParaRPr lang="en-US" dirty="0">
              <a:gradFill>
                <a:gsLst>
                  <a:gs pos="0">
                    <a:srgbClr val="FFFFFF"/>
                  </a:gs>
                  <a:gs pos="100000">
                    <a:srgbClr val="FFFFFF"/>
                  </a:gs>
                </a:gsLst>
                <a:lin ang="5400000" scaled="0"/>
              </a:gradFill>
              <a:latin typeface="+mj-lt"/>
            </a:endParaRPr>
          </a:p>
        </p:txBody>
      </p:sp>
      <p:sp>
        <p:nvSpPr>
          <p:cNvPr id="8" name="Rectangle 7"/>
          <p:cNvSpPr/>
          <p:nvPr/>
        </p:nvSpPr>
        <p:spPr bwMode="auto">
          <a:xfrm>
            <a:off x="8931452" y="2324853"/>
            <a:ext cx="2465151" cy="2054293"/>
          </a:xfrm>
          <a:prstGeom prst="rect">
            <a:avLst/>
          </a:prstGeom>
          <a:solidFill>
            <a:schemeClr val="accent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11908" tIns="55954" rIns="111908" bIns="55954" numCol="1" rtlCol="0" anchor="b" anchorCtr="0" compatLnSpc="1">
            <a:prstTxWarp prst="textNoShape">
              <a:avLst/>
            </a:prstTxWarp>
          </a:bodyPr>
          <a:lstStyle/>
          <a:p>
            <a:pPr defTabSz="1118766"/>
            <a:r>
              <a:rPr lang="en-US" dirty="0" smtClean="0">
                <a:gradFill>
                  <a:gsLst>
                    <a:gs pos="0">
                      <a:srgbClr val="FFFFFF"/>
                    </a:gs>
                    <a:gs pos="100000">
                      <a:srgbClr val="FFFFFF"/>
                    </a:gs>
                  </a:gsLst>
                  <a:lin ang="5400000" scaled="0"/>
                </a:gradFill>
                <a:latin typeface="+mj-lt"/>
              </a:rPr>
              <a:t>VM Mobility</a:t>
            </a:r>
            <a:endParaRPr lang="en-US" dirty="0">
              <a:gradFill>
                <a:gsLst>
                  <a:gs pos="0">
                    <a:srgbClr val="FFFFFF"/>
                  </a:gs>
                  <a:gs pos="100000">
                    <a:srgbClr val="FFFFFF"/>
                  </a:gs>
                </a:gsLst>
                <a:lin ang="5400000" scaled="0"/>
              </a:gradFill>
              <a:latin typeface="+mj-lt"/>
            </a:endParaRPr>
          </a:p>
        </p:txBody>
      </p:sp>
      <p:pic>
        <p:nvPicPr>
          <p:cNvPr id="9" name="Picture 2" descr="C:\Users\mnguyen\Pictures\Graphics\Cloud Power\Blue\Multi-Tenancy.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224356" y="2219296"/>
            <a:ext cx="2027821" cy="16898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AGNUM\Projects\Microsoft\Cloud Power FY12\Design\Icons\PNGs\Scalable_Elastic_4.png"/>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bwMode="auto">
          <a:xfrm>
            <a:off x="4145844" y="2415226"/>
            <a:ext cx="1484900" cy="1298081"/>
          </a:xfrm>
          <a:prstGeom prst="rect">
            <a:avLst/>
          </a:prstGeom>
          <a:noFill/>
        </p:spPr>
      </p:pic>
      <p:sp>
        <p:nvSpPr>
          <p:cNvPr id="11" name="Freeform 61"/>
          <p:cNvSpPr>
            <a:spLocks noEditPoints="1"/>
          </p:cNvSpPr>
          <p:nvPr/>
        </p:nvSpPr>
        <p:spPr bwMode="black">
          <a:xfrm>
            <a:off x="7019537" y="2535295"/>
            <a:ext cx="1013247" cy="1057943"/>
          </a:xfrm>
          <a:custGeom>
            <a:avLst/>
            <a:gdLst>
              <a:gd name="T0" fmla="*/ 91 w 162"/>
              <a:gd name="T1" fmla="*/ 100 h 203"/>
              <a:gd name="T2" fmla="*/ 128 w 162"/>
              <a:gd name="T3" fmla="*/ 203 h 203"/>
              <a:gd name="T4" fmla="*/ 108 w 162"/>
              <a:gd name="T5" fmla="*/ 203 h 203"/>
              <a:gd name="T6" fmla="*/ 81 w 162"/>
              <a:gd name="T7" fmla="*/ 180 h 203"/>
              <a:gd name="T8" fmla="*/ 54 w 162"/>
              <a:gd name="T9" fmla="*/ 203 h 203"/>
              <a:gd name="T10" fmla="*/ 34 w 162"/>
              <a:gd name="T11" fmla="*/ 203 h 203"/>
              <a:gd name="T12" fmla="*/ 71 w 162"/>
              <a:gd name="T13" fmla="*/ 100 h 203"/>
              <a:gd name="T14" fmla="*/ 64 w 162"/>
              <a:gd name="T15" fmla="*/ 86 h 203"/>
              <a:gd name="T16" fmla="*/ 81 w 162"/>
              <a:gd name="T17" fmla="*/ 69 h 203"/>
              <a:gd name="T18" fmla="*/ 98 w 162"/>
              <a:gd name="T19" fmla="*/ 86 h 203"/>
              <a:gd name="T20" fmla="*/ 91 w 162"/>
              <a:gd name="T21" fmla="*/ 100 h 203"/>
              <a:gd name="T22" fmla="*/ 81 w 162"/>
              <a:gd name="T23" fmla="*/ 34 h 203"/>
              <a:gd name="T24" fmla="*/ 130 w 162"/>
              <a:gd name="T25" fmla="*/ 83 h 203"/>
              <a:gd name="T26" fmla="*/ 107 w 162"/>
              <a:gd name="T27" fmla="*/ 123 h 203"/>
              <a:gd name="T28" fmla="*/ 106 w 162"/>
              <a:gd name="T29" fmla="*/ 117 h 203"/>
              <a:gd name="T30" fmla="*/ 121 w 162"/>
              <a:gd name="T31" fmla="*/ 86 h 203"/>
              <a:gd name="T32" fmla="*/ 81 w 162"/>
              <a:gd name="T33" fmla="*/ 47 h 203"/>
              <a:gd name="T34" fmla="*/ 42 w 162"/>
              <a:gd name="T35" fmla="*/ 86 h 203"/>
              <a:gd name="T36" fmla="*/ 56 w 162"/>
              <a:gd name="T37" fmla="*/ 117 h 203"/>
              <a:gd name="T38" fmla="*/ 55 w 162"/>
              <a:gd name="T39" fmla="*/ 123 h 203"/>
              <a:gd name="T40" fmla="*/ 33 w 162"/>
              <a:gd name="T41" fmla="*/ 83 h 203"/>
              <a:gd name="T42" fmla="*/ 81 w 162"/>
              <a:gd name="T43" fmla="*/ 34 h 203"/>
              <a:gd name="T44" fmla="*/ 81 w 162"/>
              <a:gd name="T45" fmla="*/ 0 h 203"/>
              <a:gd name="T46" fmla="*/ 162 w 162"/>
              <a:gd name="T47" fmla="*/ 81 h 203"/>
              <a:gd name="T48" fmla="*/ 118 w 162"/>
              <a:gd name="T49" fmla="*/ 154 h 203"/>
              <a:gd name="T50" fmla="*/ 115 w 162"/>
              <a:gd name="T51" fmla="*/ 148 h 203"/>
              <a:gd name="T52" fmla="*/ 153 w 162"/>
              <a:gd name="T53" fmla="*/ 85 h 203"/>
              <a:gd name="T54" fmla="*/ 81 w 162"/>
              <a:gd name="T55" fmla="*/ 13 h 203"/>
              <a:gd name="T56" fmla="*/ 10 w 162"/>
              <a:gd name="T57" fmla="*/ 85 h 203"/>
              <a:gd name="T58" fmla="*/ 47 w 162"/>
              <a:gd name="T59" fmla="*/ 148 h 203"/>
              <a:gd name="T60" fmla="*/ 45 w 162"/>
              <a:gd name="T61" fmla="*/ 154 h 203"/>
              <a:gd name="T62" fmla="*/ 0 w 162"/>
              <a:gd name="T63" fmla="*/ 81 h 203"/>
              <a:gd name="T64" fmla="*/ 81 w 162"/>
              <a:gd name="T65" fmla="*/ 0 h 203"/>
              <a:gd name="T66" fmla="*/ 81 w 162"/>
              <a:gd name="T67" fmla="*/ 124 h 203"/>
              <a:gd name="T68" fmla="*/ 89 w 162"/>
              <a:gd name="T69" fmla="*/ 132 h 203"/>
              <a:gd name="T70" fmla="*/ 81 w 162"/>
              <a:gd name="T71" fmla="*/ 139 h 203"/>
              <a:gd name="T72" fmla="*/ 73 w 162"/>
              <a:gd name="T73" fmla="*/ 132 h 203"/>
              <a:gd name="T74" fmla="*/ 81 w 162"/>
              <a:gd name="T75" fmla="*/ 124 h 203"/>
              <a:gd name="T76" fmla="*/ 81 w 162"/>
              <a:gd name="T77" fmla="*/ 171 h 203"/>
              <a:gd name="T78" fmla="*/ 95 w 162"/>
              <a:gd name="T79" fmla="*/ 160 h 203"/>
              <a:gd name="T80" fmla="*/ 81 w 162"/>
              <a:gd name="T81" fmla="*/ 149 h 203"/>
              <a:gd name="T82" fmla="*/ 68 w 162"/>
              <a:gd name="T83" fmla="*/ 160 h 203"/>
              <a:gd name="T84" fmla="*/ 81 w 162"/>
              <a:gd name="T85" fmla="*/ 1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203">
                <a:moveTo>
                  <a:pt x="91" y="100"/>
                </a:moveTo>
                <a:cubicBezTo>
                  <a:pt x="98" y="144"/>
                  <a:pt x="114" y="181"/>
                  <a:pt x="128" y="203"/>
                </a:cubicBezTo>
                <a:cubicBezTo>
                  <a:pt x="108" y="203"/>
                  <a:pt x="108" y="203"/>
                  <a:pt x="108" y="203"/>
                </a:cubicBezTo>
                <a:cubicBezTo>
                  <a:pt x="108" y="190"/>
                  <a:pt x="100" y="180"/>
                  <a:pt x="81" y="180"/>
                </a:cubicBezTo>
                <a:cubicBezTo>
                  <a:pt x="63" y="180"/>
                  <a:pt x="55" y="190"/>
                  <a:pt x="54" y="203"/>
                </a:cubicBezTo>
                <a:cubicBezTo>
                  <a:pt x="34" y="203"/>
                  <a:pt x="34" y="203"/>
                  <a:pt x="34" y="203"/>
                </a:cubicBezTo>
                <a:cubicBezTo>
                  <a:pt x="49" y="181"/>
                  <a:pt x="64" y="144"/>
                  <a:pt x="71" y="100"/>
                </a:cubicBezTo>
                <a:cubicBezTo>
                  <a:pt x="67" y="97"/>
                  <a:pt x="64" y="92"/>
                  <a:pt x="64" y="86"/>
                </a:cubicBezTo>
                <a:cubicBezTo>
                  <a:pt x="64" y="77"/>
                  <a:pt x="72" y="69"/>
                  <a:pt x="81" y="69"/>
                </a:cubicBezTo>
                <a:cubicBezTo>
                  <a:pt x="91" y="69"/>
                  <a:pt x="98" y="77"/>
                  <a:pt x="98" y="86"/>
                </a:cubicBezTo>
                <a:cubicBezTo>
                  <a:pt x="98" y="92"/>
                  <a:pt x="96" y="97"/>
                  <a:pt x="91" y="100"/>
                </a:cubicBezTo>
                <a:close/>
                <a:moveTo>
                  <a:pt x="81" y="34"/>
                </a:moveTo>
                <a:cubicBezTo>
                  <a:pt x="108" y="34"/>
                  <a:pt x="130" y="56"/>
                  <a:pt x="130" y="83"/>
                </a:cubicBezTo>
                <a:cubicBezTo>
                  <a:pt x="130" y="100"/>
                  <a:pt x="121" y="115"/>
                  <a:pt x="107" y="123"/>
                </a:cubicBezTo>
                <a:cubicBezTo>
                  <a:pt x="107" y="121"/>
                  <a:pt x="106" y="119"/>
                  <a:pt x="106" y="117"/>
                </a:cubicBezTo>
                <a:cubicBezTo>
                  <a:pt x="115" y="110"/>
                  <a:pt x="121" y="99"/>
                  <a:pt x="121" y="86"/>
                </a:cubicBezTo>
                <a:cubicBezTo>
                  <a:pt x="121" y="64"/>
                  <a:pt x="103" y="47"/>
                  <a:pt x="81" y="47"/>
                </a:cubicBezTo>
                <a:cubicBezTo>
                  <a:pt x="59" y="47"/>
                  <a:pt x="42" y="64"/>
                  <a:pt x="42" y="86"/>
                </a:cubicBezTo>
                <a:cubicBezTo>
                  <a:pt x="42" y="99"/>
                  <a:pt x="47" y="110"/>
                  <a:pt x="56" y="117"/>
                </a:cubicBezTo>
                <a:cubicBezTo>
                  <a:pt x="56" y="119"/>
                  <a:pt x="55" y="121"/>
                  <a:pt x="55" y="123"/>
                </a:cubicBezTo>
                <a:cubicBezTo>
                  <a:pt x="42" y="115"/>
                  <a:pt x="33" y="100"/>
                  <a:pt x="33" y="83"/>
                </a:cubicBezTo>
                <a:cubicBezTo>
                  <a:pt x="33" y="56"/>
                  <a:pt x="54" y="34"/>
                  <a:pt x="81" y="34"/>
                </a:cubicBezTo>
                <a:close/>
                <a:moveTo>
                  <a:pt x="81" y="0"/>
                </a:moveTo>
                <a:cubicBezTo>
                  <a:pt x="126" y="0"/>
                  <a:pt x="162" y="37"/>
                  <a:pt x="162" y="81"/>
                </a:cubicBezTo>
                <a:cubicBezTo>
                  <a:pt x="162" y="113"/>
                  <a:pt x="144" y="141"/>
                  <a:pt x="118" y="154"/>
                </a:cubicBezTo>
                <a:cubicBezTo>
                  <a:pt x="117" y="152"/>
                  <a:pt x="116" y="150"/>
                  <a:pt x="115" y="148"/>
                </a:cubicBezTo>
                <a:cubicBezTo>
                  <a:pt x="138" y="136"/>
                  <a:pt x="153" y="112"/>
                  <a:pt x="153" y="85"/>
                </a:cubicBezTo>
                <a:cubicBezTo>
                  <a:pt x="153" y="45"/>
                  <a:pt x="121" y="13"/>
                  <a:pt x="81" y="13"/>
                </a:cubicBezTo>
                <a:cubicBezTo>
                  <a:pt x="42" y="13"/>
                  <a:pt x="10" y="45"/>
                  <a:pt x="10" y="85"/>
                </a:cubicBezTo>
                <a:cubicBezTo>
                  <a:pt x="10" y="112"/>
                  <a:pt x="25" y="136"/>
                  <a:pt x="47" y="148"/>
                </a:cubicBezTo>
                <a:cubicBezTo>
                  <a:pt x="46" y="150"/>
                  <a:pt x="46" y="152"/>
                  <a:pt x="45" y="154"/>
                </a:cubicBezTo>
                <a:cubicBezTo>
                  <a:pt x="18" y="141"/>
                  <a:pt x="0" y="113"/>
                  <a:pt x="0" y="81"/>
                </a:cubicBezTo>
                <a:cubicBezTo>
                  <a:pt x="0" y="37"/>
                  <a:pt x="36" y="0"/>
                  <a:pt x="81" y="0"/>
                </a:cubicBezTo>
                <a:close/>
                <a:moveTo>
                  <a:pt x="81" y="124"/>
                </a:moveTo>
                <a:cubicBezTo>
                  <a:pt x="87" y="124"/>
                  <a:pt x="89" y="128"/>
                  <a:pt x="89" y="132"/>
                </a:cubicBezTo>
                <a:cubicBezTo>
                  <a:pt x="89" y="135"/>
                  <a:pt x="87" y="139"/>
                  <a:pt x="81" y="139"/>
                </a:cubicBezTo>
                <a:cubicBezTo>
                  <a:pt x="75" y="139"/>
                  <a:pt x="73" y="135"/>
                  <a:pt x="73" y="132"/>
                </a:cubicBezTo>
                <a:cubicBezTo>
                  <a:pt x="73" y="128"/>
                  <a:pt x="75" y="124"/>
                  <a:pt x="81" y="124"/>
                </a:cubicBezTo>
                <a:close/>
                <a:moveTo>
                  <a:pt x="81" y="171"/>
                </a:moveTo>
                <a:cubicBezTo>
                  <a:pt x="91" y="171"/>
                  <a:pt x="95" y="166"/>
                  <a:pt x="95" y="160"/>
                </a:cubicBezTo>
                <a:cubicBezTo>
                  <a:pt x="95" y="154"/>
                  <a:pt x="91" y="149"/>
                  <a:pt x="81" y="149"/>
                </a:cubicBezTo>
                <a:cubicBezTo>
                  <a:pt x="71" y="149"/>
                  <a:pt x="68" y="154"/>
                  <a:pt x="68" y="160"/>
                </a:cubicBezTo>
                <a:cubicBezTo>
                  <a:pt x="68" y="166"/>
                  <a:pt x="71" y="171"/>
                  <a:pt x="81" y="171"/>
                </a:cubicBezTo>
                <a:close/>
              </a:path>
            </a:pathLst>
          </a:custGeom>
          <a:solidFill>
            <a:srgbClr val="FFFFFF"/>
          </a:solidFill>
          <a:ln>
            <a:noFill/>
          </a:ln>
        </p:spPr>
        <p:txBody>
          <a:bodyPr vert="horz" wrap="square" lIns="100732" tIns="50367" rIns="100732" bIns="50367" numCol="1" anchor="t" anchorCtr="0" compatLnSpc="1">
            <a:prstTxWarp prst="textNoShape">
              <a:avLst/>
            </a:prstTxWarp>
          </a:bodyPr>
          <a:lstStyle/>
          <a:p>
            <a:endParaRPr lang="en-US" sz="1958"/>
          </a:p>
        </p:txBody>
      </p:sp>
      <p:pic>
        <p:nvPicPr>
          <p:cNvPr id="12" name="Picture 3" descr="C:\Users\mnguyen\Pictures\Graphics\Cloud Power\Blue\Virtual Server.png"/>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9326348" y="2367511"/>
            <a:ext cx="1675358" cy="1393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58007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2623127" y="4756726"/>
            <a:ext cx="979055" cy="1440873"/>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da-DK" sz="2000" dirty="0" smtClean="0">
                <a:gradFill>
                  <a:gsLst>
                    <a:gs pos="0">
                      <a:srgbClr val="FFFFFF"/>
                    </a:gs>
                    <a:gs pos="100000">
                      <a:srgbClr val="FFFFFF"/>
                    </a:gs>
                  </a:gsLst>
                  <a:lin ang="5400000" scaled="0"/>
                </a:gradFill>
                <a:ea typeface="Segoe UI" pitchFamily="34" charset="0"/>
                <a:cs typeface="Segoe UI" pitchFamily="34" charset="0"/>
              </a:rPr>
              <a:t>VM Hosting</a:t>
            </a: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4045528" y="4341090"/>
            <a:ext cx="979055" cy="1865744"/>
          </a:xfrm>
          <a:prstGeom prst="roundRect">
            <a:avLst/>
          </a:prstGeom>
          <a:solidFill>
            <a:schemeClr val="accent6">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da-DK" sz="2400" dirty="0" smtClean="0">
                <a:gradFill>
                  <a:gsLst>
                    <a:gs pos="0">
                      <a:srgbClr val="FFFFFF"/>
                    </a:gs>
                    <a:gs pos="100000">
                      <a:srgbClr val="FFFFFF"/>
                    </a:gs>
                  </a:gsLst>
                  <a:lin ang="5400000" scaled="0"/>
                </a:gradFill>
                <a:ea typeface="Segoe UI" pitchFamily="34" charset="0"/>
                <a:cs typeface="Segoe UI" pitchFamily="34" charset="0"/>
              </a:rPr>
              <a:t>Private Cloud</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5634180" y="3749965"/>
            <a:ext cx="979055" cy="2479960"/>
          </a:xfrm>
          <a:prstGeom prst="round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da-DK" sz="2400" dirty="0" smtClean="0">
                <a:gradFill>
                  <a:gsLst>
                    <a:gs pos="0">
                      <a:srgbClr val="FFFFFF"/>
                    </a:gs>
                    <a:gs pos="100000">
                      <a:srgbClr val="FFFFFF"/>
                    </a:gs>
                  </a:gsLst>
                  <a:lin ang="5400000" scaled="0"/>
                </a:gradFill>
                <a:ea typeface="Segoe UI" pitchFamily="34" charset="0"/>
                <a:cs typeface="Segoe UI" pitchFamily="34" charset="0"/>
              </a:rPr>
              <a:t>Simple Service</a:t>
            </a:r>
          </a:p>
          <a:p>
            <a:pPr algn="ctr" defTabSz="932472" fontAlgn="base">
              <a:lnSpc>
                <a:spcPct val="90000"/>
              </a:lnSpc>
              <a:spcBef>
                <a:spcPct val="0"/>
              </a:spcBef>
              <a:spcAft>
                <a:spcPct val="0"/>
              </a:spcAft>
            </a:pPr>
            <a:r>
              <a:rPr lang="da-DK" sz="2400" dirty="0" smtClean="0">
                <a:gradFill>
                  <a:gsLst>
                    <a:gs pos="0">
                      <a:srgbClr val="FFFFFF"/>
                    </a:gs>
                    <a:gs pos="100000">
                      <a:srgbClr val="FFFFFF"/>
                    </a:gs>
                  </a:gsLst>
                  <a:lin ang="5400000" scaled="0"/>
                </a:gradFill>
                <a:ea typeface="Segoe UI" pitchFamily="34" charset="0"/>
                <a:cs typeface="Segoe UI" pitchFamily="34" charset="0"/>
              </a:rPr>
              <a:t>SQL, WEB, VM</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7311710" y="2888615"/>
            <a:ext cx="979055" cy="3308984"/>
          </a:xfrm>
          <a:prstGeom prst="roundRect">
            <a:avLst/>
          </a:prstGeom>
          <a:solidFill>
            <a:srgbClr val="0072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da-DK" sz="2400" dirty="0" smtClean="0">
                <a:gradFill>
                  <a:gsLst>
                    <a:gs pos="0">
                      <a:srgbClr val="FFFFFF"/>
                    </a:gs>
                    <a:gs pos="100000">
                      <a:srgbClr val="FFFFFF"/>
                    </a:gs>
                  </a:gsLst>
                  <a:lin ang="5400000" scaled="0"/>
                </a:gradFill>
                <a:ea typeface="Segoe UI" pitchFamily="34" charset="0"/>
                <a:cs typeface="Segoe UI" pitchFamily="34" charset="0"/>
              </a:rPr>
              <a:t>Advanced </a:t>
            </a:r>
            <a:r>
              <a:rPr lang="da-DK" sz="2400" dirty="0" err="1" smtClean="0">
                <a:gradFill>
                  <a:gsLst>
                    <a:gs pos="0">
                      <a:srgbClr val="FFFFFF"/>
                    </a:gs>
                    <a:gs pos="100000">
                      <a:srgbClr val="FFFFFF"/>
                    </a:gs>
                  </a:gsLst>
                  <a:lin ang="5400000" scaled="0"/>
                </a:gradFill>
                <a:ea typeface="Segoe UI" pitchFamily="34" charset="0"/>
                <a:cs typeface="Segoe UI" pitchFamily="34" charset="0"/>
              </a:rPr>
              <a:t>Workloads</a:t>
            </a:r>
            <a:endParaRPr lang="da-DK" sz="2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da-DK" sz="2400" dirty="0" smtClean="0">
                <a:gradFill>
                  <a:gsLst>
                    <a:gs pos="0">
                      <a:srgbClr val="FFFFFF"/>
                    </a:gs>
                    <a:gs pos="100000">
                      <a:srgbClr val="FFFFFF"/>
                    </a:gs>
                  </a:gsLst>
                  <a:lin ang="5400000" scaled="0"/>
                </a:gradFill>
                <a:ea typeface="Segoe UI" pitchFamily="34" charset="0"/>
                <a:cs typeface="Segoe UI" pitchFamily="34" charset="0"/>
              </a:rPr>
              <a:t>SP, Exchange, </a:t>
            </a:r>
            <a:r>
              <a:rPr lang="da-DK" sz="2400" dirty="0" err="1" smtClean="0">
                <a:gradFill>
                  <a:gsLst>
                    <a:gs pos="0">
                      <a:srgbClr val="FFFFFF"/>
                    </a:gs>
                    <a:gs pos="100000">
                      <a:srgbClr val="FFFFFF"/>
                    </a:gs>
                  </a:gsLst>
                  <a:lin ang="5400000" scaled="0"/>
                </a:gradFill>
                <a:ea typeface="Segoe UI" pitchFamily="34" charset="0"/>
                <a:cs typeface="Segoe UI" pitchFamily="34" charset="0"/>
              </a:rPr>
              <a:t>Lync</a:t>
            </a:r>
            <a:endParaRPr lang="da-DK" sz="2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ight Arrow 2"/>
          <p:cNvSpPr/>
          <p:nvPr/>
        </p:nvSpPr>
        <p:spPr bwMode="auto">
          <a:xfrm>
            <a:off x="2249053" y="5920508"/>
            <a:ext cx="7292111" cy="586507"/>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Customer Value / Complexity</a:t>
            </a:r>
          </a:p>
        </p:txBody>
      </p:sp>
      <p:sp>
        <p:nvSpPr>
          <p:cNvPr id="2" name="Title 1"/>
          <p:cNvSpPr>
            <a:spLocks noGrp="1"/>
          </p:cNvSpPr>
          <p:nvPr>
            <p:ph type="title"/>
          </p:nvPr>
        </p:nvSpPr>
        <p:spPr/>
        <p:txBody>
          <a:bodyPr/>
          <a:lstStyle/>
          <a:p>
            <a:r>
              <a:rPr lang="en-US" dirty="0" smtClean="0"/>
              <a:t>Race to the bottom, Drive down cost</a:t>
            </a:r>
            <a:endParaRPr lang="en-US" dirty="0"/>
          </a:p>
        </p:txBody>
      </p:sp>
      <p:sp>
        <p:nvSpPr>
          <p:cNvPr id="6" name="Down Arrow 5"/>
          <p:cNvSpPr/>
          <p:nvPr/>
        </p:nvSpPr>
        <p:spPr bwMode="auto">
          <a:xfrm rot="10800000">
            <a:off x="1765275" y="1533236"/>
            <a:ext cx="654652" cy="4821382"/>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da-DK" sz="2400" dirty="0" smtClean="0">
                <a:gradFill>
                  <a:gsLst>
                    <a:gs pos="0">
                      <a:srgbClr val="FFFFFF"/>
                    </a:gs>
                    <a:gs pos="100000">
                      <a:srgbClr val="FFFFFF"/>
                    </a:gs>
                  </a:gsLst>
                  <a:lin ang="5400000" scaled="0"/>
                </a:gradFill>
                <a:ea typeface="Segoe UI" pitchFamily="34" charset="0"/>
                <a:cs typeface="Segoe UI" pitchFamily="34" charset="0"/>
              </a:rPr>
              <a:t>Price pr VM in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2623126" y="1925784"/>
            <a:ext cx="5384795" cy="923522"/>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232" y="1919906"/>
            <a:ext cx="929400" cy="9294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3937" y="1919906"/>
            <a:ext cx="929552" cy="929552"/>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4587" y="1903190"/>
            <a:ext cx="962831" cy="962831"/>
          </a:xfrm>
          <a:prstGeom prst="rect">
            <a:avLst/>
          </a:prstGeom>
        </p:spPr>
      </p:pic>
      <p:sp>
        <p:nvSpPr>
          <p:cNvPr id="16" name="TextBox 15"/>
          <p:cNvSpPr txBox="1"/>
          <p:nvPr/>
        </p:nvSpPr>
        <p:spPr>
          <a:xfrm>
            <a:off x="2623126" y="1957394"/>
            <a:ext cx="2182106" cy="960263"/>
          </a:xfrm>
          <a:prstGeom prst="rect">
            <a:avLst/>
          </a:prstGeom>
          <a:noFill/>
        </p:spPr>
        <p:txBody>
          <a:bodyPr wrap="square" lIns="182880" tIns="146304" rIns="182880" bIns="146304" rtlCol="0">
            <a:spAutoFit/>
          </a:bodyPr>
          <a:lstStyle/>
          <a:p>
            <a:pPr>
              <a:lnSpc>
                <a:spcPct val="90000"/>
              </a:lnSpc>
              <a:spcAft>
                <a:spcPts val="600"/>
              </a:spcAft>
            </a:pPr>
            <a:r>
              <a:rPr lang="da-DK" sz="2400" dirty="0" smtClean="0">
                <a:gradFill>
                  <a:gsLst>
                    <a:gs pos="2917">
                      <a:schemeClr val="tx1"/>
                    </a:gs>
                    <a:gs pos="30000">
                      <a:schemeClr val="tx1"/>
                    </a:gs>
                  </a:gsLst>
                  <a:lin ang="5400000" scaled="0"/>
                </a:gradFill>
              </a:rPr>
              <a:t>Systems Management</a:t>
            </a:r>
            <a:endParaRPr lang="en-US" sz="2400" dirty="0" err="1" smtClean="0">
              <a:gradFill>
                <a:gsLst>
                  <a:gs pos="2917">
                    <a:schemeClr val="tx1"/>
                  </a:gs>
                  <a:gs pos="30000">
                    <a:schemeClr val="tx1"/>
                  </a:gs>
                </a:gsLst>
                <a:lin ang="5400000" scaled="0"/>
              </a:gradFill>
            </a:endParaRPr>
          </a:p>
        </p:txBody>
      </p:sp>
      <p:sp>
        <p:nvSpPr>
          <p:cNvPr id="17" name="Rectangle 16"/>
          <p:cNvSpPr/>
          <p:nvPr/>
        </p:nvSpPr>
        <p:spPr bwMode="auto">
          <a:xfrm>
            <a:off x="1921165" y="6354618"/>
            <a:ext cx="6622472" cy="639907"/>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98579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sz="4400" dirty="0">
                <a:cs typeface="Arial" pitchFamily="34" charset="0"/>
              </a:rPr>
              <a:t>Multi </a:t>
            </a:r>
            <a:r>
              <a:rPr lang="en-US" sz="4400" dirty="0" smtClean="0">
                <a:cs typeface="Arial" pitchFamily="34" charset="0"/>
              </a:rPr>
              <a:t>Tenancy : Concepts</a:t>
            </a:r>
            <a:endParaRPr lang="en-US" sz="4400" dirty="0">
              <a:cs typeface="Arial" pitchFamily="34" charset="0"/>
            </a:endParaRPr>
          </a:p>
        </p:txBody>
      </p:sp>
      <p:sp>
        <p:nvSpPr>
          <p:cNvPr id="3" name="テキスト ボックス 2"/>
          <p:cNvSpPr txBox="1"/>
          <p:nvPr/>
        </p:nvSpPr>
        <p:spPr>
          <a:xfrm>
            <a:off x="461663" y="1335232"/>
            <a:ext cx="11519322" cy="3628686"/>
          </a:xfrm>
          <a:prstGeom prst="rect">
            <a:avLst/>
          </a:prstGeom>
          <a:noFill/>
        </p:spPr>
        <p:txBody>
          <a:bodyPr wrap="square" lIns="182880" tIns="146304" rIns="182880" bIns="146304" rtlCol="0">
            <a:spAutoFit/>
          </a:bodyPr>
          <a:lstStyle/>
          <a:p>
            <a:pPr lvl="1">
              <a:lnSpc>
                <a:spcPct val="90000"/>
              </a:lnSpc>
              <a:spcAft>
                <a:spcPts val="600"/>
              </a:spcAft>
            </a:pPr>
            <a:r>
              <a:rPr lang="en-US" sz="3200" dirty="0" smtClean="0">
                <a:latin typeface="+mj-lt"/>
                <a:cs typeface="Arial" pitchFamily="34" charset="0"/>
              </a:rPr>
              <a:t>One of essential attributes of Cloud Computing where a software architecture is designed in such a way that a single logical instance serves multiple client organizations (Tenants) at the same time while upholding service levels in terms of:</a:t>
            </a:r>
          </a:p>
          <a:p>
            <a:pPr marL="1275642" lvl="2" indent="-342900">
              <a:lnSpc>
                <a:spcPct val="90000"/>
              </a:lnSpc>
              <a:spcAft>
                <a:spcPts val="600"/>
              </a:spcAft>
              <a:buFont typeface="Arial" pitchFamily="34" charset="0"/>
              <a:buChar char="•"/>
            </a:pPr>
            <a:r>
              <a:rPr lang="en-US" sz="3200" u="sng" dirty="0" smtClean="0">
                <a:latin typeface="+mj-lt"/>
                <a:cs typeface="Arial" pitchFamily="34" charset="0"/>
              </a:rPr>
              <a:t>Data security and privacy</a:t>
            </a:r>
          </a:p>
          <a:p>
            <a:pPr marL="1275642" lvl="2" indent="-342900">
              <a:lnSpc>
                <a:spcPct val="90000"/>
              </a:lnSpc>
              <a:spcAft>
                <a:spcPts val="600"/>
              </a:spcAft>
              <a:buFont typeface="Arial" pitchFamily="34" charset="0"/>
              <a:buChar char="•"/>
            </a:pPr>
            <a:r>
              <a:rPr lang="en-US" sz="3200" u="sng" dirty="0" smtClean="0">
                <a:latin typeface="+mj-lt"/>
                <a:cs typeface="Arial" pitchFamily="34" charset="0"/>
              </a:rPr>
              <a:t>Performance</a:t>
            </a:r>
          </a:p>
          <a:p>
            <a:pPr marL="1275642" lvl="2" indent="-342900">
              <a:lnSpc>
                <a:spcPct val="90000"/>
              </a:lnSpc>
              <a:spcAft>
                <a:spcPts val="600"/>
              </a:spcAft>
              <a:buFont typeface="Arial" pitchFamily="34" charset="0"/>
              <a:buChar char="•"/>
            </a:pPr>
            <a:r>
              <a:rPr lang="en-US" sz="3200" u="sng" dirty="0" smtClean="0">
                <a:latin typeface="+mj-lt"/>
                <a:cs typeface="Arial" pitchFamily="34" charset="0"/>
              </a:rPr>
              <a:t>Scale</a:t>
            </a:r>
          </a:p>
        </p:txBody>
      </p:sp>
    </p:spTree>
    <p:extLst>
      <p:ext uri="{BB962C8B-B14F-4D97-AF65-F5344CB8AC3E}">
        <p14:creationId xmlns:p14="http://schemas.microsoft.com/office/powerpoint/2010/main" val="3390192798"/>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ags/tag2.xml><?xml version="1.0" encoding="utf-8"?>
<p:tagLst xmlns:a="http://schemas.openxmlformats.org/drawingml/2006/main" xmlns:r="http://schemas.openxmlformats.org/officeDocument/2006/relationships" xmlns:p="http://schemas.openxmlformats.org/presentationml/2006/main">
  <p:tag name="TIMING" val="|1.7|167.5"/>
</p:tagLst>
</file>

<file path=ppt/tags/tag3.xml><?xml version="1.0" encoding="utf-8"?>
<p:tagLst xmlns:a="http://schemas.openxmlformats.org/drawingml/2006/main" xmlns:r="http://schemas.openxmlformats.org/officeDocument/2006/relationships" xmlns:p="http://schemas.openxmlformats.org/presentationml/2006/main">
  <p:tag name="TIMING" val="|10|52.2"/>
</p:tagLst>
</file>

<file path=ppt/tags/tag4.xml><?xml version="1.0" encoding="utf-8"?>
<p:tagLst xmlns:a="http://schemas.openxmlformats.org/drawingml/2006/main" xmlns:r="http://schemas.openxmlformats.org/officeDocument/2006/relationships" xmlns:p="http://schemas.openxmlformats.org/presentationml/2006/main">
  <p:tag name="TIMING" val="|1.1|1.9|5.2|5.5|21.4"/>
</p:tagLst>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Lessons learned from implementing Windows Server 2012 and System Center 2012 SP1 for Hosters (Service Providers)" id="{473EA273-5C7B-4BC9-AE81-C4D502AE8F5B}" vid="{D2345390-AE55-45A8-957B-AAB118C8DC44}"/>
    </a:ext>
  </a:extLst>
</a:theme>
</file>

<file path=ppt/theme/theme2.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F8D925A-DB13-4D66-BFED-96786326D843}" vid="{785F7DAE-011A-4F0A-BDEB-E162962B4A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66C371F1C51D45B48B8B23238458BE" ma:contentTypeVersion="0" ma:contentTypeDescription="Create a new document." ma:contentTypeScope="" ma:versionID="cd489908b543590e5c0415adac0e8b9f">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EEA5697-86F9-4ADB-B9C6-729B9BE3F7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3557</TotalTime>
  <Words>4336</Words>
  <Application>Microsoft Office PowerPoint</Application>
  <PresentationFormat>Custom</PresentationFormat>
  <Paragraphs>612</Paragraphs>
  <Slides>52</Slides>
  <Notes>25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52</vt:i4>
      </vt:variant>
    </vt:vector>
  </HeadingPairs>
  <TitlesOfParts>
    <vt:vector size="62" baseType="lpstr">
      <vt:lpstr>Consolas</vt:lpstr>
      <vt:lpstr>Wingdings</vt:lpstr>
      <vt:lpstr>Arial</vt:lpstr>
      <vt:lpstr>Segoe UI Semibold</vt:lpstr>
      <vt:lpstr>Segoe Light</vt:lpstr>
      <vt:lpstr>Segoe UI Light</vt:lpstr>
      <vt:lpstr>Segoe UI</vt:lpstr>
      <vt:lpstr>TechEd_2013_Template_r09</vt:lpstr>
      <vt:lpstr>TechEd_2013_Template_16x9</vt:lpstr>
      <vt:lpstr>Visio</vt:lpstr>
      <vt:lpstr>PowerPoint Presentation</vt:lpstr>
      <vt:lpstr>Lessons learned from implementing Windows Server 2012 and System Center 2012 SP1 for Service Providers </vt:lpstr>
      <vt:lpstr>Objectives</vt:lpstr>
      <vt:lpstr>Agenda</vt:lpstr>
      <vt:lpstr>The Cloud OS Modern platform for the world’s apps</vt:lpstr>
      <vt:lpstr>Bringing our learnings to your datacenter</vt:lpstr>
      <vt:lpstr>Multi-Tenant Cloud Key Requirements</vt:lpstr>
      <vt:lpstr>Race to the bottom, Drive down cost</vt:lpstr>
      <vt:lpstr>Multi Tenancy : Concepts</vt:lpstr>
      <vt:lpstr>Dedicated Tenancy</vt:lpstr>
      <vt:lpstr>The way we build clouds...</vt:lpstr>
      <vt:lpstr>IaaS Design Patterns Fabric</vt:lpstr>
      <vt:lpstr>Product Line Architecture Design Patterns</vt:lpstr>
      <vt:lpstr>Non-Converged Infrastructure: FC/iSCSI</vt:lpstr>
      <vt:lpstr>Converged Infrastructure</vt:lpstr>
      <vt:lpstr>Continuous Availability over SMB Storage</vt:lpstr>
      <vt:lpstr>Fabric Infrastructure What we learned</vt:lpstr>
      <vt:lpstr>Network topologies – a Poll</vt:lpstr>
      <vt:lpstr>Networking</vt:lpstr>
      <vt:lpstr>Software Defined Networking</vt:lpstr>
      <vt:lpstr>Networking Challenges</vt:lpstr>
      <vt:lpstr>Networking - conclusions from the field</vt:lpstr>
      <vt:lpstr>Storage connectivity – a Poll</vt:lpstr>
      <vt:lpstr>Storage – SMB3</vt:lpstr>
      <vt:lpstr>Storage - iSCSI</vt:lpstr>
      <vt:lpstr>Storage - FC</vt:lpstr>
      <vt:lpstr>Challenges</vt:lpstr>
      <vt:lpstr>Compute – a Poll</vt:lpstr>
      <vt:lpstr>Compute</vt:lpstr>
      <vt:lpstr>Design Patterns Management</vt:lpstr>
      <vt:lpstr>System Center &amp; Hosting Service Providers</vt:lpstr>
      <vt:lpstr>Management Cluster</vt:lpstr>
      <vt:lpstr>Management  What we learned</vt:lpstr>
      <vt:lpstr>Active Directory</vt:lpstr>
      <vt:lpstr>SQL Server Availability</vt:lpstr>
      <vt:lpstr>Management</vt:lpstr>
      <vt:lpstr>Design Patterns Self-Service</vt:lpstr>
      <vt:lpstr>Enabling Service Providers to Offer IaaS</vt:lpstr>
      <vt:lpstr>Managing Services in Multiple Clouds</vt:lpstr>
      <vt:lpstr>App Controller</vt:lpstr>
      <vt:lpstr>Finished services</vt:lpstr>
      <vt:lpstr>Bringing Windows Azure Services to Windows Server</vt:lpstr>
      <vt:lpstr>Customer Solution Example</vt:lpstr>
      <vt:lpstr>App. Controller, WASWS &amp; SPF</vt:lpstr>
      <vt:lpstr>Tools that can help you</vt:lpstr>
      <vt:lpstr>Infrastructure-as-a-Service Product Line Architecture Guidance</vt:lpstr>
      <vt:lpstr>PowerShell Deployment Toolkit </vt:lpstr>
      <vt:lpstr>MS Workloads deployment</vt:lpstr>
      <vt:lpstr>MAT - the MVMC Automation Toolkit</vt:lpstr>
      <vt:lpstr>Related content</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MDC-B321: Lessons learned from implementing Windows Server 2012 and System Center 2012 SP1 for Service Providers</dc:title>
  <dc:subject>TechEd 2013</dc:subject>
  <dc:creator>Ricardo Machado;Anders Ravnholt</dc:creator>
  <cp:keywords>TechEd 2013</cp:keywords>
  <dc:description>Template by: Jordan Cayabyab, Artitudes Design, Inc.
Formatting by: Priscila Mandryk, Silver Fox Productions, Inc.
Audience Type: Internal/External</dc:description>
  <cp:lastModifiedBy>Shows</cp:lastModifiedBy>
  <cp:revision>144</cp:revision>
  <dcterms:created xsi:type="dcterms:W3CDTF">2013-04-23T17:53:56Z</dcterms:created>
  <dcterms:modified xsi:type="dcterms:W3CDTF">2013-06-23T08:33:22Z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0x0101006966C371F1C51D45B48B8B23238458BE</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