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4082" r:id="rId4"/>
  </p:sldMasterIdLst>
  <p:notesMasterIdLst>
    <p:notesMasterId r:id="rId22"/>
  </p:notesMasterIdLst>
  <p:handoutMasterIdLst>
    <p:handoutMasterId r:id="rId23"/>
  </p:handoutMasterIdLst>
  <p:sldIdLst>
    <p:sldId id="1135" r:id="rId5"/>
    <p:sldId id="1054" r:id="rId6"/>
    <p:sldId id="1151" r:id="rId7"/>
    <p:sldId id="1156" r:id="rId8"/>
    <p:sldId id="1168" r:id="rId9"/>
    <p:sldId id="1157" r:id="rId10"/>
    <p:sldId id="1158" r:id="rId11"/>
    <p:sldId id="1159" r:id="rId12"/>
    <p:sldId id="1160" r:id="rId13"/>
    <p:sldId id="1161" r:id="rId14"/>
    <p:sldId id="1162" r:id="rId15"/>
    <p:sldId id="1163" r:id="rId16"/>
    <p:sldId id="1164" r:id="rId17"/>
    <p:sldId id="1165" r:id="rId18"/>
    <p:sldId id="1150" r:id="rId19"/>
    <p:sldId id="1169" r:id="rId20"/>
    <p:sldId id="1076" r:id="rId21"/>
  </p:sldIdLst>
  <p:sldSz cx="12436475" cy="6994525"/>
  <p:notesSz cx="6858000" cy="9144000"/>
  <p:embeddedFontLst>
    <p:embeddedFont>
      <p:font typeface="Consolas" panose="020B0609020204030204" pitchFamily="49" charset="0"/>
      <p:regular r:id="rId24"/>
      <p:bold r:id="rId25"/>
      <p:italic r:id="rId26"/>
      <p:boldItalic r:id="rId27"/>
    </p:embeddedFont>
    <p:embeddedFont>
      <p:font typeface="Segoe UI Light" panose="020B0502040204020203" pitchFamily="34" charset="0"/>
      <p:regular r:id="rId28"/>
      <p:italic r:id="rId29"/>
    </p:embeddedFont>
    <p:embeddedFont>
      <p:font typeface="Segoe UI" panose="020B0502040204020203" pitchFamily="34" charset="0"/>
      <p:regular r:id="rId30"/>
      <p:bold r:id="rId31"/>
      <p:italic r:id="rId32"/>
      <p:boldItalic r:id="rId33"/>
    </p:embeddedFont>
  </p:embeddedFontLst>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chEd 2013 Template layouts" id="{6DD5C800-9A2C-4823-B056-4AFFC9A97500}">
          <p14:sldIdLst>
            <p14:sldId id="1135"/>
            <p14:sldId id="1054"/>
            <p14:sldId id="1151"/>
            <p14:sldId id="1156"/>
            <p14:sldId id="1168"/>
            <p14:sldId id="1157"/>
            <p14:sldId id="1158"/>
            <p14:sldId id="1159"/>
            <p14:sldId id="1160"/>
            <p14:sldId id="1161"/>
            <p14:sldId id="1162"/>
            <p14:sldId id="1163"/>
            <p14:sldId id="1164"/>
            <p14:sldId id="1165"/>
          </p14:sldIdLst>
        </p14:section>
        <p14:section name="Special content" id="{6925D2A1-AD53-4951-AB34-79DFA02CD676}">
          <p14:sldIdLst>
            <p14:sldId id="1150"/>
            <p14:sldId id="1169"/>
            <p14:sldId id="1076"/>
          </p14:sldIdLst>
        </p14:section>
      </p14:sectionLst>
    </p:ex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FBA00"/>
    <a:srgbClr val="007233"/>
    <a:srgbClr val="0072C6"/>
    <a:srgbClr val="B4009E"/>
    <a:srgbClr val="B0B186"/>
    <a:srgbClr val="FF66FF"/>
    <a:srgbClr val="000000"/>
    <a:srgbClr val="33CC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9632" autoAdjust="0"/>
  </p:normalViewPr>
  <p:slideViewPr>
    <p:cSldViewPr snapToGrid="0">
      <p:cViewPr varScale="1">
        <p:scale>
          <a:sx n="88" d="100"/>
          <a:sy n="88" d="100"/>
        </p:scale>
        <p:origin x="1350" y="84"/>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snapToGrid="0" showGuides="1">
      <p:cViewPr>
        <p:scale>
          <a:sx n="41" d="100"/>
          <a:sy n="41" d="100"/>
        </p:scale>
        <p:origin x="-2952" y="-53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3.fntdata"/><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6.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font" Target="fonts/font5.fntdata"/><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8.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gradFill>
                  <a:gsLst>
                    <a:gs pos="1250">
                      <a:schemeClr val="tx1"/>
                    </a:gs>
                    <a:gs pos="100000">
                      <a:schemeClr val="tx1"/>
                    </a:gs>
                  </a:gsLst>
                  <a:lin ang="5400000" scaled="0"/>
                </a:gradFill>
                <a:latin typeface="Segoe UI" pitchFamily="34" charset="0"/>
              </a:rPr>
              <a:t>TechEd 2013</a:t>
            </a:r>
            <a:endParaRPr lang="en-US" dirty="0">
              <a:gradFill>
                <a:gsLst>
                  <a:gs pos="1250">
                    <a:schemeClr val="tx1"/>
                  </a:gs>
                  <a:gs pos="100000">
                    <a:schemeClr val="tx1"/>
                  </a:gs>
                </a:gsLst>
                <a:lin ang="5400000" scaled="0"/>
              </a:gradFill>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6/24/2013 7:02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gradFill>
                  <a:gsLst>
                    <a:gs pos="1250">
                      <a:schemeClr val="tx1"/>
                    </a:gs>
                    <a:gs pos="100000">
                      <a:schemeClr val="tx1"/>
                    </a:gs>
                  </a:gsLst>
                  <a:lin ang="5400000" scaled="0"/>
                </a:gradFill>
                <a:latin typeface="Segoe UI" pitchFamily="34" charset="0"/>
              </a:defRPr>
            </a:lvl1pPr>
          </a:lstStyle>
          <a:p>
            <a:r>
              <a:rPr lang="en-US" dirty="0" smtClean="0"/>
              <a:t>TechEd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6/24/2013 7:02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B24D84E8-06E3-489F-9C67-A33EE59B08EB}" type="datetime8">
              <a:rPr lang="en-US" smtClean="0"/>
              <a:t>6/24/2013 7:02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r>
              <a:rPr lang="en-US" dirty="0" err="1" smtClean="0"/>
              <a:t>TechEd</a:t>
            </a:r>
            <a:r>
              <a:rPr lang="en-US" dirty="0" smtClean="0"/>
              <a:t> 2013</a:t>
            </a:r>
            <a:endParaRPr lang="en-US" dirty="0"/>
          </a:p>
        </p:txBody>
      </p:sp>
    </p:spTree>
    <p:extLst>
      <p:ext uri="{BB962C8B-B14F-4D97-AF65-F5344CB8AC3E}">
        <p14:creationId xmlns:p14="http://schemas.microsoft.com/office/powerpoint/2010/main" val="3127344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10</a:t>
            </a:fld>
            <a:endParaRPr lang="en-US" dirty="0"/>
          </a:p>
        </p:txBody>
      </p:sp>
      <p:sp>
        <p:nvSpPr>
          <p:cNvPr id="10" name="Date Placeholder 9"/>
          <p:cNvSpPr>
            <a:spLocks noGrp="1"/>
          </p:cNvSpPr>
          <p:nvPr>
            <p:ph type="dt" idx="13"/>
          </p:nvPr>
        </p:nvSpPr>
        <p:spPr/>
        <p:txBody>
          <a:bodyPr/>
          <a:lstStyle/>
          <a:p>
            <a:fld id="{AFB65307-F325-4886-864A-056DC91B9BDE}" type="datetime8">
              <a:rPr lang="en-US" smtClean="0"/>
              <a:t>6/24/2013 7:02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4958106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11</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6/24/2013 7:02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2088105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12</a:t>
            </a:fld>
            <a:endParaRPr lang="en-US" dirty="0"/>
          </a:p>
        </p:txBody>
      </p:sp>
      <p:sp>
        <p:nvSpPr>
          <p:cNvPr id="10" name="Date Placeholder 9"/>
          <p:cNvSpPr>
            <a:spLocks noGrp="1"/>
          </p:cNvSpPr>
          <p:nvPr>
            <p:ph type="dt" idx="13"/>
          </p:nvPr>
        </p:nvSpPr>
        <p:spPr/>
        <p:txBody>
          <a:bodyPr/>
          <a:lstStyle/>
          <a:p>
            <a:fld id="{AFB65307-F325-4886-864A-056DC91B9BDE}" type="datetime8">
              <a:rPr lang="en-US" smtClean="0"/>
              <a:t>6/24/2013 7:02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27521284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13</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6/24/2013 7:02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30374280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14</a:t>
            </a:fld>
            <a:endParaRPr lang="en-US" dirty="0"/>
          </a:p>
        </p:txBody>
      </p:sp>
      <p:sp>
        <p:nvSpPr>
          <p:cNvPr id="10" name="Date Placeholder 9"/>
          <p:cNvSpPr>
            <a:spLocks noGrp="1"/>
          </p:cNvSpPr>
          <p:nvPr>
            <p:ph type="dt" idx="13"/>
          </p:nvPr>
        </p:nvSpPr>
        <p:spPr/>
        <p:txBody>
          <a:bodyPr/>
          <a:lstStyle/>
          <a:p>
            <a:fld id="{AFB65307-F325-4886-864A-056DC91B9BDE}" type="datetime8">
              <a:rPr lang="en-US" smtClean="0"/>
              <a:t>6/24/2013 7:02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4009421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6/24/2013 7:02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6866657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6/24/2013 7:02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1931317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17</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t>6/24/2013 7:02 PM</a:t>
            </a:fld>
            <a:endParaRPr lang="en-US" dirty="0"/>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512661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677FBE4F-EDB0-402F-A0AC-9374915CF447}" type="datetime8">
              <a:rPr lang="en-US" smtClean="0"/>
              <a:t>6/24/2013 7:02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3694440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3</a:t>
            </a:fld>
            <a:endParaRPr lang="en-US" dirty="0"/>
          </a:p>
        </p:txBody>
      </p:sp>
      <p:sp>
        <p:nvSpPr>
          <p:cNvPr id="10" name="Date Placeholder 9"/>
          <p:cNvSpPr>
            <a:spLocks noGrp="1"/>
          </p:cNvSpPr>
          <p:nvPr>
            <p:ph type="dt" idx="13"/>
          </p:nvPr>
        </p:nvSpPr>
        <p:spPr/>
        <p:txBody>
          <a:bodyPr/>
          <a:lstStyle/>
          <a:p>
            <a:fld id="{677FBE4F-EDB0-402F-A0AC-9374915CF447}" type="datetime8">
              <a:rPr lang="en-US" smtClean="0"/>
              <a:t>6/24/2013 7:02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507881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4</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6/24/2013 7:02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2406200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5</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6/24/2013 7:02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3838583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6</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6/24/2013 7:02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1064664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7</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6/24/2013 7:02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1549251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8</a:t>
            </a:fld>
            <a:endParaRPr lang="en-US" dirty="0"/>
          </a:p>
        </p:txBody>
      </p:sp>
      <p:sp>
        <p:nvSpPr>
          <p:cNvPr id="10" name="Date Placeholder 9"/>
          <p:cNvSpPr>
            <a:spLocks noGrp="1"/>
          </p:cNvSpPr>
          <p:nvPr>
            <p:ph type="dt" idx="13"/>
          </p:nvPr>
        </p:nvSpPr>
        <p:spPr/>
        <p:txBody>
          <a:bodyPr/>
          <a:lstStyle/>
          <a:p>
            <a:fld id="{AFB65307-F325-4886-864A-056DC91B9BDE}" type="datetime8">
              <a:rPr lang="en-US" smtClean="0"/>
              <a:t>6/24/2013 7:02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212167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9</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6/24/2013 7:02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7910607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995577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065703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279268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83" r:id="rId1"/>
    <p:sldLayoutId id="2147484188" r:id="rId2"/>
    <p:sldLayoutId id="2147484189" r:id="rId3"/>
    <p:sldLayoutId id="2147484105" r:id="rId4"/>
    <p:sldLayoutId id="2147484185" r:id="rId5"/>
    <p:sldLayoutId id="2147484182" r:id="rId6"/>
    <p:sldLayoutId id="2147484186" r:id="rId7"/>
    <p:sldLayoutId id="2147484130" r:id="rId8"/>
    <p:sldLayoutId id="2147484101" r:id="rId9"/>
    <p:sldLayoutId id="2147484102" r:id="rId10"/>
    <p:sldLayoutId id="2147484098" r:id="rId11"/>
    <p:sldLayoutId id="2147484086"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microsoft.com/msdn" TargetMode="External"/><Relationship Id="rId7"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6.xml"/><Relationship Id="rId6" Type="http://schemas.openxmlformats.org/officeDocument/2006/relationships/hyperlink" Target="http://microsoft.com/technet" TargetMode="External"/><Relationship Id="rId5" Type="http://schemas.openxmlformats.org/officeDocument/2006/relationships/hyperlink" Target="http://channel9.msdn.com/Events/TechEd" TargetMode="External"/><Relationship Id="rId4" Type="http://schemas.openxmlformats.org/officeDocument/2006/relationships/hyperlink" Target="http://www.microsoft.com/learnin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6.xml"/><Relationship Id="rId5" Type="http://schemas.openxmlformats.org/officeDocument/2006/relationships/image" Target="../media/image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07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a:xfrm>
            <a:off x="274638" y="3954458"/>
            <a:ext cx="10058401" cy="1006426"/>
          </a:xfrm>
        </p:spPr>
        <p:txBody>
          <a:bodyPr/>
          <a:lstStyle/>
          <a:p>
            <a:r>
              <a:rPr lang="en-US" dirty="0" smtClean="0"/>
              <a:t>Manage SQL Server using SCORCH</a:t>
            </a:r>
            <a:endParaRPr lang="en-US" dirty="0"/>
          </a:p>
        </p:txBody>
      </p:sp>
    </p:spTree>
    <p:extLst>
      <p:ext uri="{BB962C8B-B14F-4D97-AF65-F5344CB8AC3E}">
        <p14:creationId xmlns:p14="http://schemas.microsoft.com/office/powerpoint/2010/main" val="888538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SCOM &amp; SQL Server</a:t>
            </a:r>
            <a:endParaRPr lang="en-US" dirty="0"/>
          </a:p>
        </p:txBody>
      </p:sp>
      <p:sp>
        <p:nvSpPr>
          <p:cNvPr id="3" name="Text Placeholder 2"/>
          <p:cNvSpPr>
            <a:spLocks noGrp="1"/>
          </p:cNvSpPr>
          <p:nvPr>
            <p:ph type="body" sz="quarter" idx="10"/>
          </p:nvPr>
        </p:nvSpPr>
        <p:spPr>
          <a:xfrm>
            <a:off x="182359" y="2244696"/>
            <a:ext cx="11887200" cy="3200876"/>
          </a:xfrm>
        </p:spPr>
        <p:txBody>
          <a:bodyPr/>
          <a:lstStyle/>
          <a:p>
            <a:pPr marL="571500" indent="-571500">
              <a:buFont typeface="Arial" panose="020B0604020202020204" pitchFamily="34" charset="0"/>
              <a:buChar char="•"/>
            </a:pPr>
            <a:r>
              <a:rPr lang="en-US" dirty="0"/>
              <a:t>Monitor SQL Synthetic transactions and perspectives </a:t>
            </a:r>
            <a:endParaRPr lang="en-US" dirty="0" smtClean="0"/>
          </a:p>
          <a:p>
            <a:pPr marL="571500" indent="-571500">
              <a:buFont typeface="Arial" panose="020B0604020202020204" pitchFamily="34" charset="0"/>
              <a:buChar char="•"/>
            </a:pPr>
            <a:r>
              <a:rPr lang="en-US" dirty="0" smtClean="0"/>
              <a:t>Monitor SQL Queries using Application Performance Monitoring (APM) </a:t>
            </a:r>
          </a:p>
          <a:p>
            <a:pPr marL="571500" indent="-571500">
              <a:buFont typeface="Arial" panose="020B0604020202020204" pitchFamily="34" charset="0"/>
              <a:buChar char="•"/>
            </a:pPr>
            <a:r>
              <a:rPr lang="en-US" dirty="0" smtClean="0"/>
              <a:t>Manage SQL Server using Distributed Application</a:t>
            </a:r>
          </a:p>
        </p:txBody>
      </p:sp>
    </p:spTree>
    <p:extLst>
      <p:ext uri="{BB962C8B-B14F-4D97-AF65-F5344CB8AC3E}">
        <p14:creationId xmlns:p14="http://schemas.microsoft.com/office/powerpoint/2010/main" val="4071478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Monitor and manage SQL Server using SCOM </a:t>
            </a:r>
            <a:endParaRPr lang="en-US" dirty="0"/>
          </a:p>
        </p:txBody>
      </p:sp>
    </p:spTree>
    <p:extLst>
      <p:ext uri="{BB962C8B-B14F-4D97-AF65-F5344CB8AC3E}">
        <p14:creationId xmlns:p14="http://schemas.microsoft.com/office/powerpoint/2010/main" val="3623217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SCDPM &amp; SQL Server</a:t>
            </a:r>
            <a:endParaRPr lang="en-US" dirty="0"/>
          </a:p>
        </p:txBody>
      </p:sp>
      <p:sp>
        <p:nvSpPr>
          <p:cNvPr id="3" name="Text Placeholder 2"/>
          <p:cNvSpPr>
            <a:spLocks noGrp="1"/>
          </p:cNvSpPr>
          <p:nvPr>
            <p:ph type="body" sz="quarter" idx="10"/>
          </p:nvPr>
        </p:nvSpPr>
        <p:spPr>
          <a:xfrm>
            <a:off x="276684" y="1896023"/>
            <a:ext cx="11887200" cy="3323987"/>
          </a:xfrm>
        </p:spPr>
        <p:txBody>
          <a:bodyPr/>
          <a:lstStyle/>
          <a:p>
            <a:pPr marL="571500" indent="-571500">
              <a:buFont typeface="Arial" panose="020B0604020202020204" pitchFamily="34" charset="0"/>
              <a:buChar char="•"/>
            </a:pPr>
            <a:r>
              <a:rPr lang="en-US" dirty="0" smtClean="0"/>
              <a:t>SCDPM Supports all SQL server deployment (Mirroring, Cluster, Log shipping and Always on )</a:t>
            </a:r>
          </a:p>
          <a:p>
            <a:pPr marL="571500" indent="-571500">
              <a:buFont typeface="Arial" panose="020B0604020202020204" pitchFamily="34" charset="0"/>
              <a:buChar char="•"/>
            </a:pPr>
            <a:r>
              <a:rPr lang="en-US" dirty="0" smtClean="0"/>
              <a:t>SQL Server online backup to Azure</a:t>
            </a:r>
          </a:p>
          <a:p>
            <a:pPr marL="571500" indent="-571500">
              <a:buFont typeface="Arial" panose="020B0604020202020204" pitchFamily="34" charset="0"/>
              <a:buChar char="•"/>
            </a:pPr>
            <a:r>
              <a:rPr lang="en-US" dirty="0" smtClean="0"/>
              <a:t>SQL Server Self-service recovery tool</a:t>
            </a:r>
          </a:p>
          <a:p>
            <a:pPr marL="571500" indent="-571500">
              <a:buFont typeface="Arial" panose="020B0604020202020204" pitchFamily="34" charset="0"/>
              <a:buChar char="•"/>
            </a:pPr>
            <a:endParaRPr lang="en-US" dirty="0" smtClean="0"/>
          </a:p>
        </p:txBody>
      </p:sp>
    </p:spTree>
    <p:extLst>
      <p:ext uri="{BB962C8B-B14F-4D97-AF65-F5344CB8AC3E}">
        <p14:creationId xmlns:p14="http://schemas.microsoft.com/office/powerpoint/2010/main" val="851484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Backup SQL Server using SCDPM </a:t>
            </a:r>
            <a:endParaRPr lang="en-US" dirty="0"/>
          </a:p>
        </p:txBody>
      </p:sp>
    </p:spTree>
    <p:extLst>
      <p:ext uri="{BB962C8B-B14F-4D97-AF65-F5344CB8AC3E}">
        <p14:creationId xmlns:p14="http://schemas.microsoft.com/office/powerpoint/2010/main" val="4008121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Tile"/>
          <p:cNvSpPr/>
          <p:nvPr/>
        </p:nvSpPr>
        <p:spPr bwMode="gray">
          <a:xfrm>
            <a:off x="5997647" y="3946350"/>
            <a:ext cx="5481387" cy="1835295"/>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err="1"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msdn</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grpSp>
        <p:nvGrpSpPr>
          <p:cNvPr id="34" name="MSDN Link"/>
          <p:cNvGrpSpPr/>
          <p:nvPr/>
        </p:nvGrpSpPr>
        <p:grpSpPr>
          <a:xfrm>
            <a:off x="5980243" y="5766010"/>
            <a:ext cx="5498792" cy="914399"/>
            <a:chOff x="6158906" y="5021924"/>
            <a:chExt cx="4997786" cy="813384"/>
          </a:xfrm>
        </p:grpSpPr>
        <p:sp>
          <p:nvSpPr>
            <p:cNvPr id="35" name="Rectangle 34"/>
            <p:cNvSpPr/>
            <p:nvPr/>
          </p:nvSpPr>
          <p:spPr bwMode="auto">
            <a:xfrm>
              <a:off x="6165582"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Rectangle 35"/>
            <p:cNvSpPr/>
            <p:nvPr/>
          </p:nvSpPr>
          <p:spPr>
            <a:xfrm>
              <a:off x="6158906" y="5076615"/>
              <a:ext cx="2330654"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Developers</a:t>
              </a:r>
            </a:p>
          </p:txBody>
        </p:sp>
        <p:sp>
          <p:nvSpPr>
            <p:cNvPr id="37" name="Rectangle 36"/>
            <p:cNvSpPr/>
            <p:nvPr/>
          </p:nvSpPr>
          <p:spPr bwMode="white">
            <a:xfrm>
              <a:off x="6165582" y="5388275"/>
              <a:ext cx="4991109" cy="328531"/>
            </a:xfrm>
            <a:prstGeom prst="rect">
              <a:avLst/>
            </a:prstGeom>
          </p:spPr>
          <p:txBody>
            <a:bodyPr wrap="square" lIns="182880">
              <a:spAutoFit/>
            </a:bodyPr>
            <a:lstStyle/>
            <a:p>
              <a:r>
                <a:rPr lang="en-US" dirty="0">
                  <a:solidFill>
                    <a:srgbClr val="FFFFFF"/>
                  </a:solidFill>
                  <a:hlinkClick r:id="rId3"/>
                </a:rPr>
                <a:t>http://microsoft.com/msdn </a:t>
              </a:r>
              <a:endParaRPr lang="en-US" dirty="0">
                <a:solidFill>
                  <a:srgbClr val="FFFFFF"/>
                </a:solidFill>
              </a:endParaRPr>
            </a:p>
          </p:txBody>
        </p:sp>
      </p:grpSp>
      <p:sp>
        <p:nvSpPr>
          <p:cNvPr id="12" name="Arrow Bar"/>
          <p:cNvSpPr/>
          <p:nvPr/>
        </p:nvSpPr>
        <p:spPr bwMode="gray">
          <a:xfrm>
            <a:off x="5997647" y="1214472"/>
            <a:ext cx="5486400" cy="1841377"/>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Learning</a:t>
            </a:r>
          </a:p>
        </p:txBody>
      </p:sp>
      <p:grpSp>
        <p:nvGrpSpPr>
          <p:cNvPr id="17" name="MS Learning Link"/>
          <p:cNvGrpSpPr/>
          <p:nvPr/>
        </p:nvGrpSpPr>
        <p:grpSpPr>
          <a:xfrm>
            <a:off x="5982656" y="3040063"/>
            <a:ext cx="5501390" cy="916641"/>
            <a:chOff x="6161986" y="2595282"/>
            <a:chExt cx="5010840" cy="813384"/>
          </a:xfrm>
        </p:grpSpPr>
        <p:sp>
          <p:nvSpPr>
            <p:cNvPr id="18" name="Rectangle 17"/>
            <p:cNvSpPr/>
            <p:nvPr/>
          </p:nvSpPr>
          <p:spPr bwMode="auto">
            <a:xfrm>
              <a:off x="6175640" y="2595282"/>
              <a:ext cx="4992624"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9" name="Rectangle 18"/>
            <p:cNvSpPr/>
            <p:nvPr/>
          </p:nvSpPr>
          <p:spPr>
            <a:xfrm>
              <a:off x="6161986" y="2649973"/>
              <a:ext cx="3863978" cy="300417"/>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Microsoft Certification &amp; Training Resources</a:t>
              </a:r>
            </a:p>
          </p:txBody>
        </p:sp>
        <p:sp>
          <p:nvSpPr>
            <p:cNvPr id="20" name="Rectangle 19"/>
            <p:cNvSpPr/>
            <p:nvPr/>
          </p:nvSpPr>
          <p:spPr bwMode="white">
            <a:xfrm>
              <a:off x="6181717" y="2961633"/>
              <a:ext cx="4991109" cy="327728"/>
            </a:xfrm>
            <a:prstGeom prst="rect">
              <a:avLst/>
            </a:prstGeom>
          </p:spPr>
          <p:txBody>
            <a:bodyPr wrap="square" lIns="182880">
              <a:spAutoFit/>
            </a:bodyPr>
            <a:lstStyle/>
            <a:p>
              <a:r>
                <a:rPr lang="en-US" dirty="0">
                  <a:solidFill>
                    <a:srgbClr val="FFFFFF"/>
                  </a:solidFill>
                  <a:hlinkClick r:id="rId4"/>
                </a:rPr>
                <a:t>www.microsoft.com/learning </a:t>
              </a:r>
              <a:endParaRPr lang="en-US" sz="1600" dirty="0"/>
            </a:p>
          </p:txBody>
        </p:sp>
      </p:grpSp>
      <p:sp>
        <p:nvSpPr>
          <p:cNvPr id="5" name="TechEd Tile"/>
          <p:cNvSpPr/>
          <p:nvPr/>
        </p:nvSpPr>
        <p:spPr bwMode="ltGray">
          <a:xfrm>
            <a:off x="274638" y="1214472"/>
            <a:ext cx="5476342" cy="1841394"/>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TechEd Tile"/>
          <p:cNvSpPr/>
          <p:nvPr/>
        </p:nvSpPr>
        <p:spPr bwMode="gray">
          <a:xfrm>
            <a:off x="274639" y="3947146"/>
            <a:ext cx="5486399" cy="1834500"/>
          </a:xfrm>
          <a:prstGeom prst="rect">
            <a:avLst/>
          </a:prstGeom>
          <a:solidFill>
            <a:srgbClr val="DC3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TechNet</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Resources</a:t>
            </a:r>
            <a:endParaRPr lang="en-US" dirty="0"/>
          </a:p>
        </p:txBody>
      </p:sp>
      <p:grpSp>
        <p:nvGrpSpPr>
          <p:cNvPr id="7" name="myTechEd Link"/>
          <p:cNvGrpSpPr/>
          <p:nvPr/>
        </p:nvGrpSpPr>
        <p:grpSpPr>
          <a:xfrm>
            <a:off x="272820" y="3040063"/>
            <a:ext cx="5478161" cy="916885"/>
            <a:chOff x="1020415" y="2595282"/>
            <a:chExt cx="4992768" cy="813384"/>
          </a:xfrm>
        </p:grpSpPr>
        <p:sp>
          <p:nvSpPr>
            <p:cNvPr id="8" name="Rectangle 7"/>
            <p:cNvSpPr/>
            <p:nvPr/>
          </p:nvSpPr>
          <p:spPr bwMode="auto">
            <a:xfrm>
              <a:off x="1022073" y="2595282"/>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9" name="Rectangle 8"/>
            <p:cNvSpPr/>
            <p:nvPr/>
          </p:nvSpPr>
          <p:spPr>
            <a:xfrm>
              <a:off x="1020415" y="2649973"/>
              <a:ext cx="1963250" cy="300337"/>
            </a:xfrm>
            <a:prstGeom prst="rect">
              <a:avLst/>
            </a:prstGeom>
          </p:spPr>
          <p:txBody>
            <a:bodyPr wrap="none" lIns="182880">
              <a:spAutoFit/>
            </a:bodyPr>
            <a:lstStyle/>
            <a:p>
              <a:pPr marL="0" lvl="1">
                <a:tabLst>
                  <a:tab pos="1828800" algn="l"/>
                </a:tabLst>
              </a:pPr>
              <a:r>
                <a:rPr lang="en-US" sz="1600" dirty="0" smtClean="0">
                  <a:gradFill>
                    <a:gsLst>
                      <a:gs pos="1250">
                        <a:schemeClr val="bg2"/>
                      </a:gs>
                      <a:gs pos="100000">
                        <a:schemeClr val="bg2"/>
                      </a:gs>
                    </a:gsLst>
                    <a:lin ang="5400000" scaled="0"/>
                  </a:gradFill>
                  <a:latin typeface="Segoe UI" pitchFamily="34" charset="0"/>
                  <a:ea typeface="Segoe UI" pitchFamily="34" charset="0"/>
                  <a:cs typeface="Segoe UI" pitchFamily="34" charset="0"/>
                </a:rPr>
                <a:t>Sessions on Demand</a:t>
              </a:r>
              <a:endPar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endParaRPr>
            </a:p>
          </p:txBody>
        </p:sp>
        <p:sp>
          <p:nvSpPr>
            <p:cNvPr id="10" name="Rectangle 9"/>
            <p:cNvSpPr/>
            <p:nvPr/>
          </p:nvSpPr>
          <p:spPr bwMode="white">
            <a:xfrm>
              <a:off x="1022073" y="2961633"/>
              <a:ext cx="4991109" cy="327641"/>
            </a:xfrm>
            <a:prstGeom prst="rect">
              <a:avLst/>
            </a:prstGeom>
          </p:spPr>
          <p:txBody>
            <a:bodyPr wrap="square" lIns="182880">
              <a:spAutoFit/>
            </a:bodyPr>
            <a:lstStyle/>
            <a:p>
              <a:r>
                <a:rPr lang="en-US" u="sng" dirty="0">
                  <a:hlinkClick r:id="rId5"/>
                </a:rPr>
                <a:t>http://channel9.msdn.com/Events/TechEd</a:t>
              </a:r>
              <a:endParaRPr lang="en-US" dirty="0"/>
            </a:p>
          </p:txBody>
        </p:sp>
      </p:grpSp>
      <p:grpSp>
        <p:nvGrpSpPr>
          <p:cNvPr id="27" name="MS TechNet Link"/>
          <p:cNvGrpSpPr/>
          <p:nvPr/>
        </p:nvGrpSpPr>
        <p:grpSpPr>
          <a:xfrm>
            <a:off x="274639" y="5766010"/>
            <a:ext cx="5476339" cy="914399"/>
            <a:chOff x="1022074" y="5021924"/>
            <a:chExt cx="4991110" cy="813384"/>
          </a:xfrm>
        </p:grpSpPr>
        <p:sp>
          <p:nvSpPr>
            <p:cNvPr id="28" name="Rectangle 27"/>
            <p:cNvSpPr/>
            <p:nvPr/>
          </p:nvSpPr>
          <p:spPr bwMode="auto">
            <a:xfrm>
              <a:off x="1022074"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9" name="Rectangle 28"/>
            <p:cNvSpPr/>
            <p:nvPr/>
          </p:nvSpPr>
          <p:spPr>
            <a:xfrm>
              <a:off x="1027759" y="5076615"/>
              <a:ext cx="2680236"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IT Professionals</a:t>
              </a:r>
            </a:p>
          </p:txBody>
        </p:sp>
        <p:sp>
          <p:nvSpPr>
            <p:cNvPr id="30" name="Rectangle 29"/>
            <p:cNvSpPr/>
            <p:nvPr/>
          </p:nvSpPr>
          <p:spPr bwMode="white">
            <a:xfrm>
              <a:off x="1022074" y="5388275"/>
              <a:ext cx="4991109" cy="328531"/>
            </a:xfrm>
            <a:prstGeom prst="rect">
              <a:avLst/>
            </a:prstGeom>
          </p:spPr>
          <p:txBody>
            <a:bodyPr wrap="square" lIns="182880">
              <a:spAutoFit/>
            </a:bodyPr>
            <a:lstStyle/>
            <a:p>
              <a:pPr lvl="0">
                <a:spcBef>
                  <a:spcPts val="600"/>
                </a:spcBef>
                <a:buSzPct val="120000"/>
                <a:tabLst>
                  <a:tab pos="1828800" algn="l"/>
                </a:tabLst>
                <a:defRPr/>
              </a:pPr>
              <a:r>
                <a:rPr lang="en-US" dirty="0">
                  <a:solidFill>
                    <a:srgbClr val="FFFFFF"/>
                  </a:solidFill>
                  <a:hlinkClick r:id="rId6"/>
                </a:rPr>
                <a:t>http://microsoft.com/technet  </a:t>
              </a:r>
              <a:endParaRPr lang="en-US" dirty="0">
                <a:solidFill>
                  <a:srgbClr val="FFFFFF"/>
                </a:solidFill>
              </a:endParaRPr>
            </a:p>
          </p:txBody>
        </p:sp>
      </p:grpSp>
      <p:sp>
        <p:nvSpPr>
          <p:cNvPr id="43" name="Rectangle 42"/>
          <p:cNvSpPr/>
          <p:nvPr/>
        </p:nvSpPr>
        <p:spPr bwMode="auto">
          <a:xfrm>
            <a:off x="5750977" y="-1"/>
            <a:ext cx="273890" cy="699452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p:nvPicPr>
        <p:blipFill rotWithShape="1">
          <a:blip r:embed="rId7">
            <a:extLst>
              <a:ext uri="{28A0092B-C50C-407E-A947-70E740481C1C}">
                <a14:useLocalDpi xmlns:a14="http://schemas.microsoft.com/office/drawing/2010/main" val="0"/>
              </a:ext>
            </a:extLst>
          </a:blip>
          <a:srcRect b="50120"/>
          <a:stretch/>
        </p:blipFill>
        <p:spPr>
          <a:xfrm>
            <a:off x="526107" y="1485017"/>
            <a:ext cx="2695575" cy="1273289"/>
          </a:xfrm>
          <a:prstGeom prst="rect">
            <a:avLst/>
          </a:prstGeom>
        </p:spPr>
      </p:pic>
      <p:sp useBgFill="1">
        <p:nvSpPr>
          <p:cNvPr id="39" name="Freeform 38"/>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6521562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7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2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0-#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0-#ppt_w/2"/>
                                          </p:val>
                                        </p:tav>
                                        <p:tav tm="100000">
                                          <p:val>
                                            <p:strVal val="#ppt_x"/>
                                          </p:val>
                                        </p:tav>
                                      </p:tavLst>
                                    </p:anim>
                                    <p:anim calcmode="lin" valueType="num">
                                      <p:cBhvr additive="base">
                                        <p:cTn id="28" dur="1000" fill="hold"/>
                                        <p:tgtEl>
                                          <p:spTgt spid="22"/>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75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tgtEl>
                                          <p:spTgt spid="27"/>
                                        </p:tgtEl>
                                        <p:attrNameLst>
                                          <p:attrName>ppt_x</p:attrName>
                                        </p:attrNameLst>
                                      </p:cBhvr>
                                      <p:tavLst>
                                        <p:tav tm="0">
                                          <p:val>
                                            <p:strVal val="0-#ppt_w/2"/>
                                          </p:val>
                                        </p:tav>
                                        <p:tav tm="100000">
                                          <p:val>
                                            <p:strVal val="#ppt_x"/>
                                          </p:val>
                                        </p:tav>
                                      </p:tavLst>
                                    </p:anim>
                                    <p:anim calcmode="lin" valueType="num">
                                      <p:cBhvr additive="base">
                                        <p:cTn id="32" dur="10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20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000" fill="hold"/>
                                        <p:tgtEl>
                                          <p:spTgt spid="34"/>
                                        </p:tgtEl>
                                        <p:attrNameLst>
                                          <p:attrName>ppt_x</p:attrName>
                                        </p:attrNameLst>
                                      </p:cBhvr>
                                      <p:tavLst>
                                        <p:tav tm="0">
                                          <p:val>
                                            <p:strVal val="0-#ppt_w/2"/>
                                          </p:val>
                                        </p:tav>
                                        <p:tav tm="100000">
                                          <p:val>
                                            <p:strVal val="#ppt_x"/>
                                          </p:val>
                                        </p:tav>
                                      </p:tavLst>
                                    </p:anim>
                                    <p:anim calcmode="lin" valueType="num">
                                      <p:cBhvr additive="base">
                                        <p:cTn id="40"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2" grpId="0" animBg="1"/>
      <p:bldP spid="5" grpId="0" animBg="1"/>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bwMode="auto">
          <a:xfrm rot="5400000">
            <a:off x="7586389" y="3040002"/>
            <a:ext cx="4554072" cy="903013"/>
          </a:xfrm>
          <a:prstGeom prst="triangle">
            <a:avLst/>
          </a:prstGeom>
          <a:gradFill flip="none" rotWithShape="1">
            <a:gsLst>
              <a:gs pos="0">
                <a:srgbClr val="FFFFFF"/>
              </a:gs>
              <a:gs pos="100000">
                <a:srgbClr val="FFFFFF">
                  <a:alpha val="0"/>
                </a:srgb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Evaluate this session</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46638" y="1214472"/>
            <a:ext cx="4572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92249" y="2143592"/>
            <a:ext cx="4572318" cy="3003899"/>
          </a:xfrm>
          <a:prstGeom prst="rect">
            <a:avLst/>
          </a:prstGeom>
          <a:noFill/>
        </p:spPr>
        <p:txBody>
          <a:bodyPr wrap="square" lIns="182880" tIns="146304" rIns="182880" bIns="146304" rtlCol="0">
            <a:spAutoFit/>
          </a:bodyPr>
          <a:lstStyle/>
          <a:p>
            <a:r>
              <a:rPr lang="en-US" sz="4400" b="1" dirty="0" smtClean="0">
                <a:gradFill>
                  <a:gsLst>
                    <a:gs pos="83000">
                      <a:schemeClr val="tx1"/>
                    </a:gs>
                    <a:gs pos="100000">
                      <a:schemeClr val="accent1">
                        <a:lumMod val="30000"/>
                        <a:lumOff val="70000"/>
                      </a:schemeClr>
                    </a:gs>
                  </a:gsLst>
                  <a:lin ang="5400000" scaled="1"/>
                </a:gradFill>
              </a:rPr>
              <a:t>Scan </a:t>
            </a:r>
            <a:r>
              <a:rPr lang="en-US" sz="4400" b="1" dirty="0">
                <a:gradFill>
                  <a:gsLst>
                    <a:gs pos="83000">
                      <a:schemeClr val="tx1"/>
                    </a:gs>
                    <a:gs pos="100000">
                      <a:schemeClr val="accent1">
                        <a:lumMod val="30000"/>
                        <a:lumOff val="70000"/>
                      </a:schemeClr>
                    </a:gs>
                  </a:gsLst>
                  <a:lin ang="5400000" scaled="1"/>
                </a:gradFill>
              </a:rPr>
              <a:t>this QR code </a:t>
            </a:r>
            <a:r>
              <a:rPr lang="en-US" sz="4400" dirty="0">
                <a:gradFill>
                  <a:gsLst>
                    <a:gs pos="83000">
                      <a:schemeClr val="tx1"/>
                    </a:gs>
                    <a:gs pos="100000">
                      <a:schemeClr val="accent1">
                        <a:lumMod val="30000"/>
                        <a:lumOff val="70000"/>
                      </a:schemeClr>
                    </a:gs>
                  </a:gsLst>
                  <a:lin ang="5400000" scaled="1"/>
                </a:gradFill>
              </a:rPr>
              <a:t>to </a:t>
            </a:r>
          </a:p>
          <a:p>
            <a:r>
              <a:rPr lang="en-US" sz="4400" dirty="0">
                <a:gradFill>
                  <a:gsLst>
                    <a:gs pos="83000">
                      <a:schemeClr val="tx1"/>
                    </a:gs>
                    <a:gs pos="100000">
                      <a:schemeClr val="accent1">
                        <a:lumMod val="30000"/>
                        <a:lumOff val="70000"/>
                      </a:schemeClr>
                    </a:gs>
                  </a:gsLst>
                  <a:lin ang="5400000" scaled="1"/>
                </a:gradFill>
              </a:rPr>
              <a:t>evaluate this session.</a:t>
            </a:r>
          </a:p>
        </p:txBody>
      </p:sp>
      <p:grpSp>
        <p:nvGrpSpPr>
          <p:cNvPr id="10" name="Group 9"/>
          <p:cNvGrpSpPr/>
          <p:nvPr/>
        </p:nvGrpSpPr>
        <p:grpSpPr>
          <a:xfrm>
            <a:off x="9943129" y="1559114"/>
            <a:ext cx="1915773" cy="4209429"/>
            <a:chOff x="9835555" y="1393220"/>
            <a:chExt cx="2076450" cy="4562475"/>
          </a:xfrm>
        </p:grpSpPr>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r>
              <a:rPr lang="en-US" dirty="0">
                <a:solidFill>
                  <a:srgbClr val="FFFFFF">
                    <a:alpha val="99000"/>
                  </a:srgbClr>
                </a:solidFill>
              </a:rPr>
              <a:t>Your MS Tag will be inserted here during the final scrub. </a:t>
            </a:r>
          </a:p>
        </p:txBody>
      </p:sp>
    </p:spTree>
    <p:extLst>
      <p:ext uri="{BB962C8B-B14F-4D97-AF65-F5344CB8AC3E}">
        <p14:creationId xmlns:p14="http://schemas.microsoft.com/office/powerpoint/2010/main" val="207922521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b="1" dirty="0"/>
              <a:t>Best Practices in Virtualizing and Managing Microsoft SQL Server with Microsoft System Center and Windows Server</a:t>
            </a:r>
            <a:r>
              <a:rPr lang="en-US" sz="4000" dirty="0" smtClean="0"/>
              <a:t> </a:t>
            </a:r>
            <a:endParaRPr lang="en-US" dirty="0"/>
          </a:p>
        </p:txBody>
      </p:sp>
      <p:sp>
        <p:nvSpPr>
          <p:cNvPr id="5" name="Text Placeholder 4"/>
          <p:cNvSpPr>
            <a:spLocks noGrp="1"/>
          </p:cNvSpPr>
          <p:nvPr>
            <p:ph type="body" sz="quarter" idx="12"/>
          </p:nvPr>
        </p:nvSpPr>
        <p:spPr/>
        <p:txBody>
          <a:bodyPr/>
          <a:lstStyle/>
          <a:p>
            <a:r>
              <a:rPr lang="en-US" dirty="0" smtClean="0"/>
              <a:t>Islam Gomaa [MVP]</a:t>
            </a:r>
            <a:br>
              <a:rPr lang="en-US" dirty="0" smtClean="0"/>
            </a:br>
            <a:r>
              <a:rPr lang="en-US" dirty="0" smtClean="0"/>
              <a:t>Systems Architect</a:t>
            </a:r>
          </a:p>
          <a:p>
            <a:r>
              <a:rPr lang="en-US" dirty="0" smtClean="0"/>
              <a:t>Kivuto Solutions</a:t>
            </a:r>
            <a:endParaRPr lang="en-US" dirty="0"/>
          </a:p>
        </p:txBody>
      </p:sp>
      <p:sp>
        <p:nvSpPr>
          <p:cNvPr id="14" name="Text Placeholder 13"/>
          <p:cNvSpPr>
            <a:spLocks noGrp="1"/>
          </p:cNvSpPr>
          <p:nvPr>
            <p:ph type="body" sz="quarter" idx="13"/>
          </p:nvPr>
        </p:nvSpPr>
        <p:spPr/>
        <p:txBody>
          <a:bodyPr/>
          <a:lstStyle/>
          <a:p>
            <a:r>
              <a:rPr lang="en-US" dirty="0"/>
              <a:t>MDC-B328 </a:t>
            </a:r>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b="1" dirty="0"/>
              <a:t>Best Practices in Virtualizing and Managing Microsoft SQL Server with Microsoft System Center and Windows Server</a:t>
            </a:r>
            <a:r>
              <a:rPr lang="en-US" sz="4000" dirty="0"/>
              <a:t> </a:t>
            </a:r>
            <a:endParaRPr lang="en-US" dirty="0"/>
          </a:p>
        </p:txBody>
      </p:sp>
      <p:sp>
        <p:nvSpPr>
          <p:cNvPr id="5" name="Text Placeholder 4"/>
          <p:cNvSpPr>
            <a:spLocks noGrp="1"/>
          </p:cNvSpPr>
          <p:nvPr>
            <p:ph type="body" sz="quarter" idx="12"/>
          </p:nvPr>
        </p:nvSpPr>
        <p:spPr/>
        <p:txBody>
          <a:bodyPr/>
          <a:lstStyle/>
          <a:p>
            <a:r>
              <a:rPr lang="en-US" dirty="0" err="1" smtClean="0"/>
              <a:t>Annur</a:t>
            </a:r>
            <a:r>
              <a:rPr lang="en-US" dirty="0" smtClean="0"/>
              <a:t> </a:t>
            </a:r>
            <a:r>
              <a:rPr lang="en-US" dirty="0" err="1" smtClean="0"/>
              <a:t>Sumar</a:t>
            </a:r>
            <a:r>
              <a:rPr lang="en-US" dirty="0" smtClean="0"/>
              <a:t> [MVP]</a:t>
            </a:r>
          </a:p>
          <a:p>
            <a:r>
              <a:rPr lang="en-US" dirty="0" smtClean="0"/>
              <a:t>Regional Practice Leader</a:t>
            </a:r>
          </a:p>
          <a:p>
            <a:r>
              <a:rPr lang="en-US" dirty="0" smtClean="0"/>
              <a:t>Concurrency </a:t>
            </a:r>
            <a:r>
              <a:rPr lang="en-US" dirty="0"/>
              <a:t>I</a:t>
            </a:r>
            <a:r>
              <a:rPr lang="en-US" dirty="0" smtClean="0"/>
              <a:t>nc</a:t>
            </a:r>
            <a:endParaRPr lang="en-US" dirty="0"/>
          </a:p>
        </p:txBody>
      </p:sp>
      <p:sp>
        <p:nvSpPr>
          <p:cNvPr id="9" name="Text Placeholder 8"/>
          <p:cNvSpPr>
            <a:spLocks noGrp="1"/>
          </p:cNvSpPr>
          <p:nvPr>
            <p:ph type="body" sz="quarter" idx="13"/>
          </p:nvPr>
        </p:nvSpPr>
        <p:spPr>
          <a:xfrm>
            <a:off x="6492620" y="434695"/>
            <a:ext cx="5486400" cy="923330"/>
          </a:xfrm>
        </p:spPr>
        <p:txBody>
          <a:bodyPr/>
          <a:lstStyle/>
          <a:p>
            <a:r>
              <a:rPr lang="en-US" dirty="0" smtClean="0"/>
              <a:t>MDC-B328</a:t>
            </a:r>
            <a:endParaRPr lang="en-US" dirty="0"/>
          </a:p>
        </p:txBody>
      </p:sp>
    </p:spTree>
    <p:extLst>
      <p:ext uri="{BB962C8B-B14F-4D97-AF65-F5344CB8AC3E}">
        <p14:creationId xmlns:p14="http://schemas.microsoft.com/office/powerpoint/2010/main" val="1308305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96897"/>
            <a:ext cx="11889564" cy="1265896"/>
          </a:xfrm>
        </p:spPr>
        <p:txBody>
          <a:bodyPr/>
          <a:lstStyle/>
          <a:p>
            <a:r>
              <a:rPr lang="en-US" sz="4400" b="1" dirty="0" smtClean="0"/>
              <a:t>Benefits of Virtualizing SQL Server with Windows Server and System Center</a:t>
            </a:r>
            <a:endParaRPr lang="en-US" sz="4400" b="1" dirty="0"/>
          </a:p>
        </p:txBody>
      </p:sp>
      <p:sp>
        <p:nvSpPr>
          <p:cNvPr id="3" name="Text Placeholder 2"/>
          <p:cNvSpPr>
            <a:spLocks noGrp="1"/>
          </p:cNvSpPr>
          <p:nvPr>
            <p:ph type="body" sz="quarter" idx="10"/>
          </p:nvPr>
        </p:nvSpPr>
        <p:spPr>
          <a:xfrm>
            <a:off x="274320" y="1704462"/>
            <a:ext cx="9524021" cy="5355312"/>
          </a:xfrm>
        </p:spPr>
        <p:txBody>
          <a:bodyPr/>
          <a:lstStyle/>
          <a:p>
            <a:pPr marL="571500" indent="-571500">
              <a:buFont typeface="Arial" panose="020B0604020202020204" pitchFamily="34" charset="0"/>
              <a:buChar char="•"/>
            </a:pPr>
            <a:r>
              <a:rPr lang="en-US" dirty="0" smtClean="0"/>
              <a:t>Performance and Scalability </a:t>
            </a:r>
          </a:p>
          <a:p>
            <a:pPr marL="571500" indent="-571500">
              <a:buFont typeface="Arial" panose="020B0604020202020204" pitchFamily="34" charset="0"/>
              <a:buChar char="•"/>
            </a:pPr>
            <a:r>
              <a:rPr lang="en-US" dirty="0" smtClean="0"/>
              <a:t>Flexible Storage and Availability </a:t>
            </a:r>
          </a:p>
          <a:p>
            <a:pPr marL="571500" indent="-571500">
              <a:buFont typeface="Arial" panose="020B0604020202020204" pitchFamily="34" charset="0"/>
              <a:buChar char="•"/>
            </a:pPr>
            <a:r>
              <a:rPr lang="en-US" dirty="0" smtClean="0"/>
              <a:t>Deployment and Management</a:t>
            </a:r>
          </a:p>
          <a:p>
            <a:pPr marL="571500" indent="-571500">
              <a:buFont typeface="Arial" panose="020B0604020202020204" pitchFamily="34" charset="0"/>
              <a:buChar char="•"/>
            </a:pPr>
            <a:r>
              <a:rPr lang="en-US" dirty="0" smtClean="0"/>
              <a:t>Portability of Development Workloads</a:t>
            </a:r>
          </a:p>
          <a:p>
            <a:pPr marL="571500" indent="-571500">
              <a:buFont typeface="Arial" panose="020B0604020202020204" pitchFamily="34" charset="0"/>
              <a:buChar char="•"/>
            </a:pPr>
            <a:r>
              <a:rPr lang="en-US" dirty="0" smtClean="0"/>
              <a:t>On demand platform provisioning (no more waiting on IT. Hooray!)</a:t>
            </a:r>
          </a:p>
          <a:p>
            <a:pPr marL="571500" indent="-571500">
              <a:buFont typeface="Arial" panose="020B0604020202020204" pitchFamily="34" charset="0"/>
              <a:buChar char="•"/>
            </a:pPr>
            <a:r>
              <a:rPr lang="en-US" dirty="0" smtClean="0"/>
              <a:t>Lower costs</a:t>
            </a:r>
          </a:p>
          <a:p>
            <a:pPr marL="571500" indent="-571500">
              <a:buFont typeface="Arial" panose="020B0604020202020204" pitchFamily="34" charset="0"/>
              <a:buChar char="•"/>
            </a:pPr>
            <a:endParaRPr lang="en-US" dirty="0" smtClean="0"/>
          </a:p>
        </p:txBody>
      </p:sp>
    </p:spTree>
    <p:extLst>
      <p:ext uri="{BB962C8B-B14F-4D97-AF65-F5344CB8AC3E}">
        <p14:creationId xmlns:p14="http://schemas.microsoft.com/office/powerpoint/2010/main" val="4069058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421941"/>
            <a:ext cx="11889564" cy="1282521"/>
          </a:xfrm>
        </p:spPr>
        <p:txBody>
          <a:bodyPr/>
          <a:lstStyle/>
          <a:p>
            <a:r>
              <a:rPr lang="en-US" sz="4400" b="1" dirty="0" smtClean="0"/>
              <a:t>Pitfalls and trade offs of Virtualizing SQL Server </a:t>
            </a:r>
            <a:r>
              <a:rPr lang="en-US" sz="4400" b="1" dirty="0"/>
              <a:t>on Windows </a:t>
            </a:r>
            <a:r>
              <a:rPr lang="en-US" sz="4400" b="1" dirty="0" smtClean="0"/>
              <a:t>Server</a:t>
            </a:r>
            <a:r>
              <a:rPr lang="en-US" sz="4400" dirty="0" smtClean="0"/>
              <a:t> </a:t>
            </a:r>
            <a:endParaRPr lang="en-US" sz="4400" dirty="0"/>
          </a:p>
        </p:txBody>
      </p:sp>
      <p:sp>
        <p:nvSpPr>
          <p:cNvPr id="3" name="Text Placeholder 2"/>
          <p:cNvSpPr>
            <a:spLocks noGrp="1"/>
          </p:cNvSpPr>
          <p:nvPr>
            <p:ph type="body" sz="quarter" idx="10"/>
          </p:nvPr>
        </p:nvSpPr>
        <p:spPr>
          <a:xfrm>
            <a:off x="276684" y="2469775"/>
            <a:ext cx="11887200" cy="2937112"/>
          </a:xfrm>
        </p:spPr>
        <p:txBody>
          <a:bodyPr/>
          <a:lstStyle/>
          <a:p>
            <a:pPr marL="571500" indent="-571500">
              <a:buFont typeface="Arial" panose="020B0604020202020204" pitchFamily="34" charset="0"/>
              <a:buChar char="•"/>
            </a:pPr>
            <a:r>
              <a:rPr lang="en-US" dirty="0" smtClean="0"/>
              <a:t>SQL Server VM Sprawl </a:t>
            </a:r>
          </a:p>
          <a:p>
            <a:pPr marL="571500" indent="-571500">
              <a:buFont typeface="Arial" panose="020B0604020202020204" pitchFamily="34" charset="0"/>
              <a:buChar char="•"/>
            </a:pPr>
            <a:r>
              <a:rPr lang="en-US" dirty="0" smtClean="0"/>
              <a:t>Licensing challenges</a:t>
            </a:r>
          </a:p>
          <a:p>
            <a:pPr marL="571500" indent="-571500">
              <a:buFont typeface="Arial" panose="020B0604020202020204" pitchFamily="34" charset="0"/>
              <a:buChar char="•"/>
            </a:pPr>
            <a:r>
              <a:rPr lang="en-US" dirty="0" smtClean="0"/>
              <a:t>Additional layer of monitoring</a:t>
            </a:r>
          </a:p>
          <a:p>
            <a:pPr marL="571500" indent="-571500">
              <a:buFont typeface="Arial" panose="020B0604020202020204" pitchFamily="34" charset="0"/>
              <a:buChar char="•"/>
            </a:pPr>
            <a:r>
              <a:rPr lang="en-US" dirty="0"/>
              <a:t>C</a:t>
            </a:r>
            <a:r>
              <a:rPr lang="en-US" dirty="0" smtClean="0"/>
              <a:t>annot hug your physical SQL Server anymore</a:t>
            </a:r>
          </a:p>
          <a:p>
            <a:pPr marL="571500" indent="-571500">
              <a:buFont typeface="Arial" panose="020B0604020202020204" pitchFamily="34" charset="0"/>
              <a:buChar char="•"/>
            </a:pPr>
            <a:endParaRPr lang="en-US" dirty="0" smtClean="0"/>
          </a:p>
          <a:p>
            <a:pPr marL="571500" indent="-571500">
              <a:buFont typeface="Arial" panose="020B0604020202020204" pitchFamily="34" charset="0"/>
              <a:buChar char="•"/>
            </a:pPr>
            <a:endParaRPr lang="en-US" dirty="0" smtClean="0"/>
          </a:p>
        </p:txBody>
      </p:sp>
    </p:spTree>
    <p:extLst>
      <p:ext uri="{BB962C8B-B14F-4D97-AF65-F5344CB8AC3E}">
        <p14:creationId xmlns:p14="http://schemas.microsoft.com/office/powerpoint/2010/main" val="3749892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69260"/>
            <a:ext cx="11889564" cy="1293533"/>
          </a:xfrm>
        </p:spPr>
        <p:txBody>
          <a:bodyPr/>
          <a:lstStyle/>
          <a:p>
            <a:r>
              <a:rPr lang="en-US" sz="4400" dirty="0" smtClean="0"/>
              <a:t>Powerful Capabilities of System Center 2012 for Managing SQL Server Environments</a:t>
            </a:r>
            <a:endParaRPr lang="en-US" sz="4400" dirty="0"/>
          </a:p>
        </p:txBody>
      </p:sp>
      <p:sp>
        <p:nvSpPr>
          <p:cNvPr id="3" name="Text Placeholder 2"/>
          <p:cNvSpPr>
            <a:spLocks noGrp="1"/>
          </p:cNvSpPr>
          <p:nvPr>
            <p:ph type="body" sz="quarter" idx="10"/>
          </p:nvPr>
        </p:nvSpPr>
        <p:spPr>
          <a:xfrm>
            <a:off x="274638" y="1928196"/>
            <a:ext cx="11887200" cy="4001095"/>
          </a:xfrm>
        </p:spPr>
        <p:txBody>
          <a:bodyPr/>
          <a:lstStyle/>
          <a:p>
            <a:pPr marL="571500" indent="-571500">
              <a:buFont typeface="Arial" panose="020B0604020202020204" pitchFamily="34" charset="0"/>
              <a:buChar char="•"/>
            </a:pPr>
            <a:r>
              <a:rPr lang="en-US" dirty="0" smtClean="0">
                <a:solidFill>
                  <a:srgbClr val="FF0000"/>
                </a:solidFill>
              </a:rPr>
              <a:t>Deploy</a:t>
            </a:r>
            <a:r>
              <a:rPr lang="en-US" dirty="0" smtClean="0"/>
              <a:t> SQL server using SCVMM on Hyper-V</a:t>
            </a:r>
            <a:endParaRPr lang="en-US" dirty="0"/>
          </a:p>
          <a:p>
            <a:pPr marL="571500" indent="-571500">
              <a:buFont typeface="Arial" panose="020B0604020202020204" pitchFamily="34" charset="0"/>
              <a:buChar char="•"/>
            </a:pPr>
            <a:r>
              <a:rPr lang="en-US" dirty="0" smtClean="0"/>
              <a:t>Provide </a:t>
            </a:r>
            <a:r>
              <a:rPr lang="en-US" dirty="0">
                <a:solidFill>
                  <a:srgbClr val="FF0000"/>
                </a:solidFill>
              </a:rPr>
              <a:t>Self-Service</a:t>
            </a:r>
            <a:r>
              <a:rPr lang="en-US" dirty="0"/>
              <a:t> </a:t>
            </a:r>
            <a:r>
              <a:rPr lang="en-US" dirty="0" smtClean="0"/>
              <a:t>capabilities </a:t>
            </a:r>
            <a:r>
              <a:rPr lang="en-US" dirty="0"/>
              <a:t>u</a:t>
            </a:r>
            <a:r>
              <a:rPr lang="en-US" dirty="0" smtClean="0"/>
              <a:t>sing SCSM</a:t>
            </a:r>
          </a:p>
          <a:p>
            <a:pPr marL="571500" indent="-571500">
              <a:buFont typeface="Arial" panose="020B0604020202020204" pitchFamily="34" charset="0"/>
              <a:buChar char="•"/>
            </a:pPr>
            <a:r>
              <a:rPr lang="en-US" dirty="0" smtClean="0"/>
              <a:t>Manage SQL server </a:t>
            </a:r>
            <a:r>
              <a:rPr lang="en-US" dirty="0" smtClean="0">
                <a:solidFill>
                  <a:srgbClr val="FF0000"/>
                </a:solidFill>
              </a:rPr>
              <a:t>automations</a:t>
            </a:r>
            <a:r>
              <a:rPr lang="en-US" dirty="0" smtClean="0"/>
              <a:t> using SCORCH</a:t>
            </a:r>
          </a:p>
          <a:p>
            <a:pPr marL="571500" indent="-571500">
              <a:buFont typeface="Arial" panose="020B0604020202020204" pitchFamily="34" charset="0"/>
              <a:buChar char="•"/>
            </a:pPr>
            <a:r>
              <a:rPr lang="en-US" dirty="0" smtClean="0"/>
              <a:t>Manage SQL server </a:t>
            </a:r>
            <a:r>
              <a:rPr lang="en-US" dirty="0">
                <a:solidFill>
                  <a:srgbClr val="FF0000"/>
                </a:solidFill>
              </a:rPr>
              <a:t>o</a:t>
            </a:r>
            <a:r>
              <a:rPr lang="en-US" dirty="0" smtClean="0">
                <a:solidFill>
                  <a:srgbClr val="FF0000"/>
                </a:solidFill>
              </a:rPr>
              <a:t>perations</a:t>
            </a:r>
            <a:r>
              <a:rPr lang="en-US" dirty="0" smtClean="0"/>
              <a:t> using SCOM</a:t>
            </a:r>
          </a:p>
          <a:p>
            <a:pPr marL="571500" indent="-571500">
              <a:buFont typeface="Arial" panose="020B0604020202020204" pitchFamily="34" charset="0"/>
              <a:buChar char="•"/>
            </a:pPr>
            <a:r>
              <a:rPr lang="en-US" dirty="0" smtClean="0"/>
              <a:t>Self-Service </a:t>
            </a:r>
            <a:r>
              <a:rPr lang="en-US" dirty="0" smtClean="0">
                <a:solidFill>
                  <a:srgbClr val="FF0000"/>
                </a:solidFill>
              </a:rPr>
              <a:t>backup and restore </a:t>
            </a:r>
            <a:r>
              <a:rPr lang="en-US" dirty="0" smtClean="0"/>
              <a:t>of SQL services Using SCDPM</a:t>
            </a:r>
          </a:p>
        </p:txBody>
      </p:sp>
    </p:spTree>
    <p:extLst>
      <p:ext uri="{BB962C8B-B14F-4D97-AF65-F5344CB8AC3E}">
        <p14:creationId xmlns:p14="http://schemas.microsoft.com/office/powerpoint/2010/main" val="1447858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SCVMM &amp; SQL Server</a:t>
            </a:r>
            <a:endParaRPr lang="en-US" dirty="0"/>
          </a:p>
        </p:txBody>
      </p:sp>
      <p:sp>
        <p:nvSpPr>
          <p:cNvPr id="3" name="Text Placeholder 2"/>
          <p:cNvSpPr>
            <a:spLocks noGrp="1"/>
          </p:cNvSpPr>
          <p:nvPr>
            <p:ph type="body" sz="quarter" idx="10"/>
          </p:nvPr>
        </p:nvSpPr>
        <p:spPr>
          <a:xfrm>
            <a:off x="276684" y="1670050"/>
            <a:ext cx="11887200" cy="3323987"/>
          </a:xfrm>
        </p:spPr>
        <p:txBody>
          <a:bodyPr/>
          <a:lstStyle/>
          <a:p>
            <a:pPr marL="571500" indent="-571500">
              <a:buFont typeface="Arial" panose="020B0604020202020204" pitchFamily="34" charset="0"/>
              <a:buChar char="•"/>
            </a:pPr>
            <a:r>
              <a:rPr lang="en-US" dirty="0" smtClean="0"/>
              <a:t>SQL Server Deployment through SCVMM</a:t>
            </a:r>
          </a:p>
          <a:p>
            <a:pPr marL="571500" indent="-571500">
              <a:buFont typeface="Arial" panose="020B0604020202020204" pitchFamily="34" charset="0"/>
              <a:buChar char="•"/>
            </a:pPr>
            <a:r>
              <a:rPr lang="en-US" dirty="0" smtClean="0"/>
              <a:t>SQL Server profile in SCVMM</a:t>
            </a:r>
          </a:p>
          <a:p>
            <a:pPr marL="571500" indent="-571500">
              <a:buFont typeface="Arial" panose="020B0604020202020204" pitchFamily="34" charset="0"/>
              <a:buChar char="•"/>
            </a:pPr>
            <a:r>
              <a:rPr lang="en-US" dirty="0" smtClean="0"/>
              <a:t>Automated SQL Server Installations</a:t>
            </a:r>
          </a:p>
          <a:p>
            <a:pPr marL="571500" indent="-571500">
              <a:buFont typeface="Arial" panose="020B0604020202020204" pitchFamily="34" charset="0"/>
              <a:buChar char="•"/>
            </a:pPr>
            <a:r>
              <a:rPr lang="en-US" dirty="0" smtClean="0"/>
              <a:t>Building out Application Services for SQL Server through Service Templates</a:t>
            </a:r>
          </a:p>
        </p:txBody>
      </p:sp>
    </p:spTree>
    <p:extLst>
      <p:ext uri="{BB962C8B-B14F-4D97-AF65-F5344CB8AC3E}">
        <p14:creationId xmlns:p14="http://schemas.microsoft.com/office/powerpoint/2010/main" val="1726975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Deploy SQL Server using SCVMM SQL Profile </a:t>
            </a:r>
            <a:endParaRPr lang="en-US" dirty="0"/>
          </a:p>
        </p:txBody>
      </p:sp>
    </p:spTree>
    <p:extLst>
      <p:ext uri="{BB962C8B-B14F-4D97-AF65-F5344CB8AC3E}">
        <p14:creationId xmlns:p14="http://schemas.microsoft.com/office/powerpoint/2010/main" val="4071341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SCORCH &amp; SQL Server</a:t>
            </a:r>
            <a:endParaRPr lang="en-US" dirty="0"/>
          </a:p>
        </p:txBody>
      </p:sp>
      <p:sp>
        <p:nvSpPr>
          <p:cNvPr id="3" name="Text Placeholder 2"/>
          <p:cNvSpPr>
            <a:spLocks noGrp="1"/>
          </p:cNvSpPr>
          <p:nvPr>
            <p:ph type="body" sz="quarter" idx="10"/>
          </p:nvPr>
        </p:nvSpPr>
        <p:spPr>
          <a:xfrm>
            <a:off x="354151" y="2137190"/>
            <a:ext cx="11165301" cy="4032382"/>
          </a:xfrm>
        </p:spPr>
        <p:txBody>
          <a:bodyPr/>
          <a:lstStyle/>
          <a:p>
            <a:pPr marL="571500" indent="-571500">
              <a:buFont typeface="Arial" panose="020B0604020202020204" pitchFamily="34" charset="0"/>
              <a:buChar char="•"/>
            </a:pPr>
            <a:r>
              <a:rPr lang="en-US" dirty="0" smtClean="0"/>
              <a:t>Standardizes Automated Task Management</a:t>
            </a:r>
          </a:p>
          <a:p>
            <a:pPr marL="571500" indent="-571500">
              <a:buFont typeface="Arial" panose="020B0604020202020204" pitchFamily="34" charset="0"/>
              <a:buChar char="•"/>
            </a:pPr>
            <a:r>
              <a:rPr lang="en-US" dirty="0" smtClean="0"/>
              <a:t>Enables request based SQL Security</a:t>
            </a:r>
          </a:p>
          <a:p>
            <a:pPr marL="571500" indent="-571500">
              <a:buFont typeface="Arial" panose="020B0604020202020204" pitchFamily="34" charset="0"/>
              <a:buChar char="•"/>
            </a:pPr>
            <a:r>
              <a:rPr lang="en-US" dirty="0" smtClean="0"/>
              <a:t>Expands and Extends SQL Server’s reach across hybrid (non SQL server) environments</a:t>
            </a:r>
          </a:p>
          <a:p>
            <a:pPr marL="571500" indent="-571500">
              <a:buFont typeface="Arial" panose="020B0604020202020204" pitchFamily="34" charset="0"/>
              <a:buChar char="•"/>
            </a:pPr>
            <a:r>
              <a:rPr lang="en-US" dirty="0" smtClean="0"/>
              <a:t>Automated database deployment for hosting scenarios</a:t>
            </a:r>
          </a:p>
          <a:p>
            <a:pPr marL="571500" indent="-571500">
              <a:buFont typeface="Arial" panose="020B0604020202020204" pitchFamily="34" charset="0"/>
              <a:buChar char="•"/>
            </a:pPr>
            <a:endParaRPr lang="en-US" dirty="0" smtClean="0"/>
          </a:p>
          <a:p>
            <a:pPr marL="571500" indent="-571500">
              <a:buFont typeface="Arial" panose="020B0604020202020204" pitchFamily="34" charset="0"/>
              <a:buChar char="•"/>
            </a:pPr>
            <a:endParaRPr lang="en-US" dirty="0" smtClean="0"/>
          </a:p>
        </p:txBody>
      </p:sp>
    </p:spTree>
    <p:extLst>
      <p:ext uri="{BB962C8B-B14F-4D97-AF65-F5344CB8AC3E}">
        <p14:creationId xmlns:p14="http://schemas.microsoft.com/office/powerpoint/2010/main" val="2725907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echEd_2013_Template_r0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 2013 Speaker PPT Template.potx" id="{FA0B00A2-A6E9-4D57-8AF6-B42FE0C83FD7}" vid="{7BC59170-86CA-4044-B79D-C8ABAF65A0D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2B0BB5962AB3C45A9A1CE1EC4C4F647" ma:contentTypeVersion="0" ma:contentTypeDescription="Create a new document." ma:contentTypeScope="" ma:versionID="16b75628e77f02951c453071cf8a016e">
  <xsd:schema xmlns:xsd="http://www.w3.org/2001/XMLSchema" xmlns:xs="http://www.w3.org/2001/XMLSchema" xmlns:p="http://schemas.microsoft.com/office/2006/metadata/properties" targetNamespace="http://schemas.microsoft.com/office/2006/metadata/properties" ma:root="true" ma:fieldsID="3bf1d1d65b83a35312c7df0375d09d6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23A54C81-9AB5-446A-878C-797D859B38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MDC-B328_IslamGomaa1.1</Template>
  <TotalTime>478</TotalTime>
  <Words>2511</Words>
  <Application>Microsoft Office PowerPoint</Application>
  <PresentationFormat>Custom</PresentationFormat>
  <Paragraphs>126</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Consolas</vt:lpstr>
      <vt:lpstr>Wingdings</vt:lpstr>
      <vt:lpstr>Arial</vt:lpstr>
      <vt:lpstr>Segoe UI Light</vt:lpstr>
      <vt:lpstr>Segoe UI</vt:lpstr>
      <vt:lpstr>TechEd_2013_Template_r09</vt:lpstr>
      <vt:lpstr>PowerPoint Presentation</vt:lpstr>
      <vt:lpstr>Best Practices in Virtualizing and Managing Microsoft SQL Server with Microsoft System Center and Windows Server </vt:lpstr>
      <vt:lpstr>Best Practices in Virtualizing and Managing Microsoft SQL Server with Microsoft System Center and Windows Server </vt:lpstr>
      <vt:lpstr>Benefits of Virtualizing SQL Server with Windows Server and System Center</vt:lpstr>
      <vt:lpstr>Pitfalls and trade offs of Virtualizing SQL Server on Windows Server </vt:lpstr>
      <vt:lpstr>Powerful Capabilities of System Center 2012 for Managing SQL Server Environments</vt:lpstr>
      <vt:lpstr>SCVMM &amp; SQL Server</vt:lpstr>
      <vt:lpstr>Demo</vt:lpstr>
      <vt:lpstr>SCORCH &amp; SQL Server</vt:lpstr>
      <vt:lpstr>Demo</vt:lpstr>
      <vt:lpstr>SCOM &amp; SQL Server</vt:lpstr>
      <vt:lpstr>Demo</vt:lpstr>
      <vt:lpstr>SCDPM &amp; SQL Server</vt:lpstr>
      <vt:lpstr>Demo</vt:lpstr>
      <vt:lpstr>Resources</vt:lpstr>
      <vt:lpstr>Evaluate this session</vt:lpstr>
      <vt:lpstr>PowerPoint Presentation</vt:lpstr>
    </vt:vector>
  </TitlesOfParts>
  <Manager>&lt;Comms manager/speech writer&gt;</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MDC-B328: Best Practices in Virtualizing and Managing Microsoft SQL Server with Microsoft System Center and Windows Server </dc:title>
  <dc:subject>TechEd 2013</dc:subject>
  <dc:creator>Islam Gomaa, Annur Sumar</dc:creator>
  <cp:keywords>TechEd 2013</cp:keywords>
  <dc:description>Template by: Jordan Cayabyab, Artitudes Design, Inc.
Formatting by: Jeremy Jenkins, Silver Fox Productions, Inc.
Audience Type: Internal/External</dc:description>
  <cp:lastModifiedBy>Shows</cp:lastModifiedBy>
  <cp:revision>32</cp:revision>
  <dcterms:created xsi:type="dcterms:W3CDTF">2013-04-30T01:20:01Z</dcterms:created>
  <dcterms:modified xsi:type="dcterms:W3CDTF">2013-06-24T17:03:14Z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0x010100A2B0BB5962AB3C45A9A1CE1EC4C4F647</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